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566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567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56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  <p:sldId id="386" r:id="rId132"/>
    <p:sldId id="387" r:id="rId133"/>
    <p:sldId id="569" r:id="rId134"/>
    <p:sldId id="389" r:id="rId135"/>
    <p:sldId id="390" r:id="rId136"/>
    <p:sldId id="391" r:id="rId137"/>
    <p:sldId id="392" r:id="rId138"/>
    <p:sldId id="393" r:id="rId139"/>
    <p:sldId id="394" r:id="rId140"/>
    <p:sldId id="395" r:id="rId141"/>
    <p:sldId id="396" r:id="rId142"/>
    <p:sldId id="397" r:id="rId143"/>
    <p:sldId id="398" r:id="rId144"/>
    <p:sldId id="399" r:id="rId145"/>
    <p:sldId id="400" r:id="rId146"/>
    <p:sldId id="401" r:id="rId147"/>
    <p:sldId id="402" r:id="rId148"/>
    <p:sldId id="403" r:id="rId149"/>
    <p:sldId id="404" r:id="rId150"/>
    <p:sldId id="405" r:id="rId151"/>
    <p:sldId id="406" r:id="rId152"/>
    <p:sldId id="570" r:id="rId153"/>
    <p:sldId id="571" r:id="rId154"/>
    <p:sldId id="409" r:id="rId155"/>
    <p:sldId id="410" r:id="rId156"/>
    <p:sldId id="411" r:id="rId157"/>
    <p:sldId id="572" r:id="rId158"/>
    <p:sldId id="413" r:id="rId159"/>
    <p:sldId id="414" r:id="rId160"/>
    <p:sldId id="415" r:id="rId161"/>
    <p:sldId id="416" r:id="rId162"/>
    <p:sldId id="417" r:id="rId163"/>
    <p:sldId id="418" r:id="rId164"/>
    <p:sldId id="419" r:id="rId165"/>
    <p:sldId id="420" r:id="rId166"/>
    <p:sldId id="421" r:id="rId167"/>
    <p:sldId id="422" r:id="rId168"/>
    <p:sldId id="423" r:id="rId169"/>
    <p:sldId id="424" r:id="rId170"/>
    <p:sldId id="425" r:id="rId171"/>
    <p:sldId id="426" r:id="rId172"/>
    <p:sldId id="427" r:id="rId173"/>
    <p:sldId id="573" r:id="rId174"/>
    <p:sldId id="429" r:id="rId175"/>
    <p:sldId id="430" r:id="rId176"/>
    <p:sldId id="431" r:id="rId177"/>
    <p:sldId id="432" r:id="rId178"/>
    <p:sldId id="433" r:id="rId179"/>
    <p:sldId id="434" r:id="rId180"/>
    <p:sldId id="435" r:id="rId181"/>
    <p:sldId id="436" r:id="rId182"/>
    <p:sldId id="437" r:id="rId183"/>
    <p:sldId id="438" r:id="rId184"/>
    <p:sldId id="439" r:id="rId185"/>
    <p:sldId id="440" r:id="rId186"/>
    <p:sldId id="441" r:id="rId187"/>
    <p:sldId id="442" r:id="rId188"/>
    <p:sldId id="443" r:id="rId189"/>
    <p:sldId id="444" r:id="rId190"/>
    <p:sldId id="445" r:id="rId191"/>
    <p:sldId id="446" r:id="rId192"/>
    <p:sldId id="447" r:id="rId193"/>
    <p:sldId id="448" r:id="rId194"/>
    <p:sldId id="449" r:id="rId195"/>
    <p:sldId id="450" r:id="rId196"/>
    <p:sldId id="451" r:id="rId197"/>
    <p:sldId id="452" r:id="rId198"/>
    <p:sldId id="453" r:id="rId199"/>
    <p:sldId id="454" r:id="rId200"/>
    <p:sldId id="455" r:id="rId201"/>
    <p:sldId id="456" r:id="rId202"/>
    <p:sldId id="457" r:id="rId203"/>
    <p:sldId id="458" r:id="rId204"/>
    <p:sldId id="459" r:id="rId205"/>
    <p:sldId id="460" r:id="rId206"/>
    <p:sldId id="461" r:id="rId207"/>
    <p:sldId id="462" r:id="rId208"/>
    <p:sldId id="463" r:id="rId209"/>
    <p:sldId id="464" r:id="rId210"/>
    <p:sldId id="465" r:id="rId211"/>
    <p:sldId id="466" r:id="rId212"/>
    <p:sldId id="467" r:id="rId213"/>
    <p:sldId id="468" r:id="rId214"/>
    <p:sldId id="469" r:id="rId215"/>
    <p:sldId id="470" r:id="rId216"/>
    <p:sldId id="574" r:id="rId217"/>
    <p:sldId id="472" r:id="rId218"/>
    <p:sldId id="473" r:id="rId219"/>
    <p:sldId id="474" r:id="rId220"/>
    <p:sldId id="475" r:id="rId221"/>
    <p:sldId id="476" r:id="rId222"/>
    <p:sldId id="477" r:id="rId223"/>
    <p:sldId id="478" r:id="rId224"/>
    <p:sldId id="479" r:id="rId225"/>
    <p:sldId id="480" r:id="rId226"/>
    <p:sldId id="481" r:id="rId227"/>
    <p:sldId id="482" r:id="rId228"/>
    <p:sldId id="483" r:id="rId229"/>
    <p:sldId id="484" r:id="rId230"/>
    <p:sldId id="485" r:id="rId231"/>
    <p:sldId id="486" r:id="rId232"/>
    <p:sldId id="487" r:id="rId233"/>
    <p:sldId id="488" r:id="rId234"/>
    <p:sldId id="489" r:id="rId235"/>
    <p:sldId id="490" r:id="rId236"/>
    <p:sldId id="491" r:id="rId237"/>
    <p:sldId id="492" r:id="rId238"/>
    <p:sldId id="493" r:id="rId239"/>
    <p:sldId id="494" r:id="rId240"/>
    <p:sldId id="495" r:id="rId241"/>
    <p:sldId id="496" r:id="rId242"/>
    <p:sldId id="497" r:id="rId243"/>
    <p:sldId id="498" r:id="rId244"/>
    <p:sldId id="499" r:id="rId245"/>
    <p:sldId id="500" r:id="rId246"/>
    <p:sldId id="501" r:id="rId247"/>
    <p:sldId id="502" r:id="rId248"/>
    <p:sldId id="503" r:id="rId249"/>
    <p:sldId id="504" r:id="rId250"/>
    <p:sldId id="505" r:id="rId251"/>
    <p:sldId id="506" r:id="rId252"/>
    <p:sldId id="507" r:id="rId253"/>
    <p:sldId id="508" r:id="rId254"/>
    <p:sldId id="509" r:id="rId255"/>
    <p:sldId id="510" r:id="rId256"/>
    <p:sldId id="511" r:id="rId257"/>
    <p:sldId id="512" r:id="rId258"/>
    <p:sldId id="513" r:id="rId259"/>
    <p:sldId id="514" r:id="rId260"/>
    <p:sldId id="515" r:id="rId261"/>
    <p:sldId id="516" r:id="rId262"/>
    <p:sldId id="517" r:id="rId263"/>
    <p:sldId id="518" r:id="rId264"/>
    <p:sldId id="519" r:id="rId265"/>
    <p:sldId id="520" r:id="rId266"/>
    <p:sldId id="521" r:id="rId267"/>
    <p:sldId id="522" r:id="rId268"/>
    <p:sldId id="523" r:id="rId269"/>
    <p:sldId id="524" r:id="rId270"/>
    <p:sldId id="525" r:id="rId271"/>
    <p:sldId id="526" r:id="rId272"/>
    <p:sldId id="527" r:id="rId273"/>
    <p:sldId id="528" r:id="rId274"/>
    <p:sldId id="529" r:id="rId275"/>
    <p:sldId id="530" r:id="rId276"/>
    <p:sldId id="531" r:id="rId277"/>
    <p:sldId id="532" r:id="rId278"/>
    <p:sldId id="533" r:id="rId279"/>
    <p:sldId id="534" r:id="rId280"/>
    <p:sldId id="535" r:id="rId281"/>
    <p:sldId id="536" r:id="rId282"/>
    <p:sldId id="537" r:id="rId283"/>
    <p:sldId id="538" r:id="rId284"/>
    <p:sldId id="539" r:id="rId285"/>
    <p:sldId id="540" r:id="rId286"/>
    <p:sldId id="541" r:id="rId287"/>
    <p:sldId id="542" r:id="rId288"/>
    <p:sldId id="543" r:id="rId289"/>
    <p:sldId id="544" r:id="rId290"/>
    <p:sldId id="545" r:id="rId291"/>
    <p:sldId id="546" r:id="rId292"/>
    <p:sldId id="547" r:id="rId293"/>
    <p:sldId id="575" r:id="rId294"/>
    <p:sldId id="549" r:id="rId295"/>
    <p:sldId id="550" r:id="rId296"/>
    <p:sldId id="551" r:id="rId297"/>
    <p:sldId id="552" r:id="rId298"/>
    <p:sldId id="553" r:id="rId299"/>
    <p:sldId id="554" r:id="rId300"/>
    <p:sldId id="555" r:id="rId301"/>
    <p:sldId id="556" r:id="rId302"/>
    <p:sldId id="557" r:id="rId303"/>
    <p:sldId id="558" r:id="rId304"/>
    <p:sldId id="559" r:id="rId305"/>
    <p:sldId id="560" r:id="rId306"/>
    <p:sldId id="561" r:id="rId307"/>
    <p:sldId id="562" r:id="rId308"/>
    <p:sldId id="563" r:id="rId309"/>
    <p:sldId id="564" r:id="rId310"/>
    <p:sldId id="565" r:id="rId311"/>
  </p:sldIdLst>
  <p:sldSz cx="7772400" cy="10058400"/>
  <p:notesSz cx="7772400" cy="100584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764"/>
    <p:restoredTop sz="94389"/>
  </p:normalViewPr>
  <p:slideViewPr>
    <p:cSldViewPr>
      <p:cViewPr varScale="1">
        <p:scale>
          <a:sx n="103" d="100"/>
          <a:sy n="103" d="100"/>
        </p:scale>
        <p:origin x="3776" y="17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268" Type="http://schemas.openxmlformats.org/officeDocument/2006/relationships/slide" Target="slides/slide267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279" Type="http://schemas.openxmlformats.org/officeDocument/2006/relationships/slide" Target="slides/slide278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48" Type="http://schemas.openxmlformats.org/officeDocument/2006/relationships/slide" Target="slides/slide247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315" Type="http://schemas.openxmlformats.org/officeDocument/2006/relationships/tableStyles" Target="tableStyles.xml"/><Relationship Id="rId54" Type="http://schemas.openxmlformats.org/officeDocument/2006/relationships/slide" Target="slides/slide53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217" Type="http://schemas.openxmlformats.org/officeDocument/2006/relationships/slide" Target="slides/slide216.xml"/><Relationship Id="rId259" Type="http://schemas.openxmlformats.org/officeDocument/2006/relationships/slide" Target="slides/slide258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65" Type="http://schemas.openxmlformats.org/officeDocument/2006/relationships/slide" Target="slides/slide64.xml"/><Relationship Id="rId130" Type="http://schemas.openxmlformats.org/officeDocument/2006/relationships/slide" Target="slides/slide129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281" Type="http://schemas.openxmlformats.org/officeDocument/2006/relationships/slide" Target="slides/slide280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250" Type="http://schemas.openxmlformats.org/officeDocument/2006/relationships/slide" Target="slides/slide249.xml"/><Relationship Id="rId271" Type="http://schemas.openxmlformats.org/officeDocument/2006/relationships/slide" Target="slides/slide270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240" Type="http://schemas.openxmlformats.org/officeDocument/2006/relationships/slide" Target="slides/slide239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1" Type="http://schemas.openxmlformats.org/officeDocument/2006/relationships/slide" Target="slides/slide250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283" Type="http://schemas.openxmlformats.org/officeDocument/2006/relationships/slide" Target="slides/slide282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slide" Target="slides/slide272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284" Type="http://schemas.openxmlformats.org/officeDocument/2006/relationships/slide" Target="slides/slide283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slide" Target="slides/slide284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310" Type="http://schemas.openxmlformats.org/officeDocument/2006/relationships/slide" Target="slides/slide309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slide" Target="slides/slide299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312" Type="http://schemas.openxmlformats.org/officeDocument/2006/relationships/presProps" Target="presProps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302" Type="http://schemas.openxmlformats.org/officeDocument/2006/relationships/slide" Target="slides/slide30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313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303" Type="http://schemas.openxmlformats.org/officeDocument/2006/relationships/slide" Target="slides/slide302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314" Type="http://schemas.openxmlformats.org/officeDocument/2006/relationships/theme" Target="theme/theme1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258" Type="http://schemas.openxmlformats.org/officeDocument/2006/relationships/slide" Target="slides/slide257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44" Type="http://schemas.openxmlformats.org/officeDocument/2006/relationships/slide" Target="slides/slide43.xml"/><Relationship Id="rId86" Type="http://schemas.openxmlformats.org/officeDocument/2006/relationships/slide" Target="slides/slide85.xml"/><Relationship Id="rId151" Type="http://schemas.openxmlformats.org/officeDocument/2006/relationships/slide" Target="slides/slide15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582930" y="3118104"/>
            <a:ext cx="6606540" cy="21122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165860" y="5632704"/>
            <a:ext cx="5440680" cy="2514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1/28/24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15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25"/>
              </a:spcBef>
              <a:tabLst>
                <a:tab pos="1866900" algn="l"/>
              </a:tabLst>
            </a:pPr>
            <a:r>
              <a:rPr dirty="0"/>
              <a:t>Java</a:t>
            </a:r>
            <a:r>
              <a:rPr spc="45" dirty="0"/>
              <a:t> </a:t>
            </a:r>
            <a:r>
              <a:rPr dirty="0"/>
              <a:t>SE</a:t>
            </a:r>
            <a:r>
              <a:rPr spc="65" dirty="0"/>
              <a:t> </a:t>
            </a:r>
            <a:r>
              <a:rPr dirty="0"/>
              <a:t>8</a:t>
            </a:r>
            <a:r>
              <a:rPr spc="35" dirty="0"/>
              <a:t> </a:t>
            </a:r>
            <a:r>
              <a:rPr spc="-10" dirty="0"/>
              <a:t>Programming</a:t>
            </a:r>
            <a:r>
              <a:rPr dirty="0"/>
              <a:t>	1</a:t>
            </a:r>
            <a:r>
              <a:rPr spc="10" dirty="0"/>
              <a:t> </a:t>
            </a:r>
            <a:r>
              <a:rPr dirty="0"/>
              <a:t>-</a:t>
            </a:r>
            <a:r>
              <a:rPr spc="15" dirty="0"/>
              <a:t> </a:t>
            </a: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1/28/24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15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25"/>
              </a:spcBef>
              <a:tabLst>
                <a:tab pos="1866900" algn="l"/>
              </a:tabLst>
            </a:pPr>
            <a:r>
              <a:rPr dirty="0"/>
              <a:t>Java</a:t>
            </a:r>
            <a:r>
              <a:rPr spc="45" dirty="0"/>
              <a:t> </a:t>
            </a:r>
            <a:r>
              <a:rPr dirty="0"/>
              <a:t>SE</a:t>
            </a:r>
            <a:r>
              <a:rPr spc="65" dirty="0"/>
              <a:t> </a:t>
            </a:r>
            <a:r>
              <a:rPr dirty="0"/>
              <a:t>8</a:t>
            </a:r>
            <a:r>
              <a:rPr spc="35" dirty="0"/>
              <a:t> </a:t>
            </a:r>
            <a:r>
              <a:rPr spc="-10" dirty="0"/>
              <a:t>Programming</a:t>
            </a:r>
            <a:r>
              <a:rPr dirty="0"/>
              <a:t>	1</a:t>
            </a:r>
            <a:r>
              <a:rPr spc="10" dirty="0"/>
              <a:t> </a:t>
            </a:r>
            <a:r>
              <a:rPr dirty="0"/>
              <a:t>-</a:t>
            </a:r>
            <a:r>
              <a:rPr spc="15" dirty="0"/>
              <a:t> </a:t>
            </a: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388620" y="2313432"/>
            <a:ext cx="3380994" cy="66385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002786" y="2313432"/>
            <a:ext cx="3380994" cy="66385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1/28/24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15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25"/>
              </a:spcBef>
              <a:tabLst>
                <a:tab pos="1866900" algn="l"/>
              </a:tabLst>
            </a:pPr>
            <a:r>
              <a:rPr dirty="0"/>
              <a:t>Java</a:t>
            </a:r>
            <a:r>
              <a:rPr spc="45" dirty="0"/>
              <a:t> </a:t>
            </a:r>
            <a:r>
              <a:rPr dirty="0"/>
              <a:t>SE</a:t>
            </a:r>
            <a:r>
              <a:rPr spc="65" dirty="0"/>
              <a:t> </a:t>
            </a:r>
            <a:r>
              <a:rPr dirty="0"/>
              <a:t>8</a:t>
            </a:r>
            <a:r>
              <a:rPr spc="35" dirty="0"/>
              <a:t> </a:t>
            </a:r>
            <a:r>
              <a:rPr spc="-10" dirty="0"/>
              <a:t>Programming</a:t>
            </a:r>
            <a:r>
              <a:rPr dirty="0"/>
              <a:t>	1</a:t>
            </a:r>
            <a:r>
              <a:rPr spc="10" dirty="0"/>
              <a:t> </a:t>
            </a:r>
            <a:r>
              <a:rPr dirty="0"/>
              <a:t>-</a:t>
            </a:r>
            <a:r>
              <a:rPr spc="15" dirty="0"/>
              <a:t> </a:t>
            </a: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1/28/24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15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25"/>
              </a:spcBef>
              <a:tabLst>
                <a:tab pos="1866900" algn="l"/>
              </a:tabLst>
            </a:pPr>
            <a:r>
              <a:rPr dirty="0"/>
              <a:t>Java</a:t>
            </a:r>
            <a:r>
              <a:rPr spc="45" dirty="0"/>
              <a:t> </a:t>
            </a:r>
            <a:r>
              <a:rPr dirty="0"/>
              <a:t>SE</a:t>
            </a:r>
            <a:r>
              <a:rPr spc="65" dirty="0"/>
              <a:t> </a:t>
            </a:r>
            <a:r>
              <a:rPr dirty="0"/>
              <a:t>8</a:t>
            </a:r>
            <a:r>
              <a:rPr spc="35" dirty="0"/>
              <a:t> </a:t>
            </a:r>
            <a:r>
              <a:rPr spc="-10" dirty="0"/>
              <a:t>Programming</a:t>
            </a:r>
            <a:r>
              <a:rPr dirty="0"/>
              <a:t>	1</a:t>
            </a:r>
            <a:r>
              <a:rPr spc="10" dirty="0"/>
              <a:t> </a:t>
            </a:r>
            <a:r>
              <a:rPr dirty="0"/>
              <a:t>-</a:t>
            </a:r>
            <a:r>
              <a:rPr spc="15" dirty="0"/>
              <a:t> </a:t>
            </a: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1/28/24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15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25"/>
              </a:spcBef>
              <a:tabLst>
                <a:tab pos="1866900" algn="l"/>
              </a:tabLst>
            </a:pPr>
            <a:r>
              <a:rPr dirty="0"/>
              <a:t>Java</a:t>
            </a:r>
            <a:r>
              <a:rPr spc="45" dirty="0"/>
              <a:t> </a:t>
            </a:r>
            <a:r>
              <a:rPr dirty="0"/>
              <a:t>SE</a:t>
            </a:r>
            <a:r>
              <a:rPr spc="65" dirty="0"/>
              <a:t> </a:t>
            </a:r>
            <a:r>
              <a:rPr dirty="0"/>
              <a:t>8</a:t>
            </a:r>
            <a:r>
              <a:rPr spc="35" dirty="0"/>
              <a:t> </a:t>
            </a:r>
            <a:r>
              <a:rPr spc="-10" dirty="0"/>
              <a:t>Programming</a:t>
            </a:r>
            <a:r>
              <a:rPr dirty="0"/>
              <a:t>	1</a:t>
            </a:r>
            <a:r>
              <a:rPr spc="10" dirty="0"/>
              <a:t> </a:t>
            </a:r>
            <a:r>
              <a:rPr dirty="0"/>
              <a:t>-</a:t>
            </a:r>
            <a:r>
              <a:rPr spc="15" dirty="0"/>
              <a:t> </a:t>
            </a: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88620" y="402336"/>
            <a:ext cx="6995160" cy="16093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88620" y="2313432"/>
            <a:ext cx="6995160" cy="66385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642616" y="9354312"/>
            <a:ext cx="2487168" cy="5029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88620" y="9354312"/>
            <a:ext cx="1787652" cy="5029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1/28/24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2754871" y="9541826"/>
            <a:ext cx="2302510" cy="19430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15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25"/>
              </a:spcBef>
              <a:tabLst>
                <a:tab pos="1866900" algn="l"/>
              </a:tabLst>
            </a:pPr>
            <a:r>
              <a:rPr dirty="0"/>
              <a:t>Java</a:t>
            </a:r>
            <a:r>
              <a:rPr spc="45" dirty="0"/>
              <a:t> </a:t>
            </a:r>
            <a:r>
              <a:rPr dirty="0"/>
              <a:t>SE</a:t>
            </a:r>
            <a:r>
              <a:rPr spc="65" dirty="0"/>
              <a:t> </a:t>
            </a:r>
            <a:r>
              <a:rPr dirty="0"/>
              <a:t>8</a:t>
            </a:r>
            <a:r>
              <a:rPr spc="35" dirty="0"/>
              <a:t> </a:t>
            </a:r>
            <a:r>
              <a:rPr spc="-10" dirty="0"/>
              <a:t>Programming</a:t>
            </a:r>
            <a:r>
              <a:rPr dirty="0"/>
              <a:t>	1</a:t>
            </a:r>
            <a:r>
              <a:rPr spc="10" dirty="0"/>
              <a:t> </a:t>
            </a:r>
            <a:r>
              <a:rPr dirty="0"/>
              <a:t>-</a:t>
            </a:r>
            <a:r>
              <a:rPr spc="15" dirty="0"/>
              <a:t> </a:t>
            </a: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5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7" Type="http://schemas.openxmlformats.org/officeDocument/2006/relationships/image" Target="../media/image93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95.png"/><Relationship Id="rId7" Type="http://schemas.openxmlformats.org/officeDocument/2006/relationships/image" Target="../media/image99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Relationship Id="rId9" Type="http://schemas.openxmlformats.org/officeDocument/2006/relationships/image" Target="../media/image101.png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5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5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5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5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hyperlink" Target="http://download.oracle.com/javase/tutorial/java/javaOO/nested.html" TargetMode="External"/><Relationship Id="rId1" Type="http://schemas.openxmlformats.org/officeDocument/2006/relationships/slideLayout" Target="../slideLayouts/slideLayout5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5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5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5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5.xml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3.png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5.xml"/></Relationships>
</file>

<file path=ppt/slides/_rels/slide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5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17.png"/><Relationship Id="rId4" Type="http://schemas.openxmlformats.org/officeDocument/2006/relationships/image" Target="../media/image125.png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5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0.png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2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/Relationships>
</file>

<file path=ppt/slides/_rels/slide2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/Relationships>
</file>

<file path=ppt/slides/_rels/slide2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2.xml.rels><?xml version="1.0" encoding="UTF-8" standalone="yes"?>
<Relationships xmlns="http://schemas.openxmlformats.org/package/2006/relationships"><Relationship Id="rId2" Type="http://schemas.openxmlformats.org/officeDocument/2006/relationships/hyperlink" Target="mailto:betty.jones@example.com" TargetMode="External"/><Relationship Id="rId1" Type="http://schemas.openxmlformats.org/officeDocument/2006/relationships/slideLayout" Target="../slideLayouts/slideLayout5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18" Type="http://schemas.openxmlformats.org/officeDocument/2006/relationships/image" Target="../media/image26.png"/><Relationship Id="rId3" Type="http://schemas.openxmlformats.org/officeDocument/2006/relationships/image" Target="../media/image11.jp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17" Type="http://schemas.openxmlformats.org/officeDocument/2006/relationships/image" Target="../media/image25.png"/><Relationship Id="rId2" Type="http://schemas.openxmlformats.org/officeDocument/2006/relationships/image" Target="../media/image10.png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5" Type="http://schemas.openxmlformats.org/officeDocument/2006/relationships/image" Target="../media/image2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/Relationships>
</file>

<file path=ppt/slides/_rels/slide2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5.xml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racle.com/technetwork/java/javase/downloads/index.html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5.xml"/></Relationships>
</file>

<file path=ppt/slides/_rels/slide2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2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2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5.xml"/></Relationships>
</file>

<file path=ppt/slides/_rels/slide2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3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jpg"/><Relationship Id="rId13" Type="http://schemas.openxmlformats.org/officeDocument/2006/relationships/image" Target="../media/image42.jpg"/><Relationship Id="rId3" Type="http://schemas.openxmlformats.org/officeDocument/2006/relationships/image" Target="../media/image32.jpg"/><Relationship Id="rId7" Type="http://schemas.openxmlformats.org/officeDocument/2006/relationships/image" Target="../media/image36.png"/><Relationship Id="rId12" Type="http://schemas.openxmlformats.org/officeDocument/2006/relationships/image" Target="../media/image41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5" Type="http://schemas.openxmlformats.org/officeDocument/2006/relationships/image" Target="../media/image34.jpg"/><Relationship Id="rId10" Type="http://schemas.openxmlformats.org/officeDocument/2006/relationships/image" Target="../media/image39.jpg"/><Relationship Id="rId4" Type="http://schemas.openxmlformats.org/officeDocument/2006/relationships/image" Target="../media/image33.jpg"/><Relationship Id="rId9" Type="http://schemas.openxmlformats.org/officeDocument/2006/relationships/image" Target="../media/image38.png"/><Relationship Id="rId14" Type="http://schemas.openxmlformats.org/officeDocument/2006/relationships/image" Target="../media/image43.png"/></Relationships>
</file>

<file path=ppt/slides/_rels/slide3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://jcp.org/" TargetMode="Externa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://openjdk.java.net/" TargetMode="Externa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oracle.com/us/technologies/java/java-se-suite-394230.html" TargetMode="Externa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hyperlink" Target="http://forums.oracle.com/" TargetMode="External"/><Relationship Id="rId3" Type="http://schemas.openxmlformats.org/officeDocument/2006/relationships/hyperlink" Target="http://education.oracle.com/" TargetMode="External"/><Relationship Id="rId7" Type="http://schemas.openxmlformats.org/officeDocument/2006/relationships/hyperlink" Target="http://www.oracle.com/support" TargetMode="External"/><Relationship Id="rId12" Type="http://schemas.openxmlformats.org/officeDocument/2006/relationships/hyperlink" Target="http://www.oracle.com/goto/oll" TargetMode="Externa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www.oracle.com/technology/pub/articles" TargetMode="External"/><Relationship Id="rId11" Type="http://schemas.openxmlformats.org/officeDocument/2006/relationships/hyperlink" Target="http://www.oracle.com/technetwork/java/index.html" TargetMode="External"/><Relationship Id="rId5" Type="http://schemas.openxmlformats.org/officeDocument/2006/relationships/hyperlink" Target="http://www.oracle.com/technology/software" TargetMode="External"/><Relationship Id="rId10" Type="http://schemas.openxmlformats.org/officeDocument/2006/relationships/hyperlink" Target="http://www.samplecode.oracle.com/" TargetMode="External"/><Relationship Id="rId4" Type="http://schemas.openxmlformats.org/officeDocument/2006/relationships/hyperlink" Target="http://www.oracle.com/technology/documentation" TargetMode="External"/><Relationship Id="rId9" Type="http://schemas.openxmlformats.org/officeDocument/2006/relationships/hyperlink" Target="http://www.oracle.com/technetwork/tutorials/index.html" TargetMode="Externa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hyperlink" Target="http://download.oracle.com/javase/tutorial/java/nutsandbolts/operators.html" TargetMode="External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Relationship Id="rId9" Type="http://schemas.openxmlformats.org/officeDocument/2006/relationships/image" Target="../media/image62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5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13" Type="http://schemas.openxmlformats.org/officeDocument/2006/relationships/image" Target="../media/image79.png"/><Relationship Id="rId18" Type="http://schemas.openxmlformats.org/officeDocument/2006/relationships/image" Target="../media/image84.pn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12" Type="http://schemas.openxmlformats.org/officeDocument/2006/relationships/image" Target="../media/image78.png"/><Relationship Id="rId17" Type="http://schemas.openxmlformats.org/officeDocument/2006/relationships/image" Target="../media/image83.png"/><Relationship Id="rId2" Type="http://schemas.openxmlformats.org/officeDocument/2006/relationships/image" Target="../media/image68.png"/><Relationship Id="rId16" Type="http://schemas.openxmlformats.org/officeDocument/2006/relationships/image" Target="../media/image8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2.png"/><Relationship Id="rId11" Type="http://schemas.openxmlformats.org/officeDocument/2006/relationships/image" Target="../media/image77.png"/><Relationship Id="rId5" Type="http://schemas.openxmlformats.org/officeDocument/2006/relationships/image" Target="../media/image71.png"/><Relationship Id="rId15" Type="http://schemas.openxmlformats.org/officeDocument/2006/relationships/image" Target="../media/image81.png"/><Relationship Id="rId10" Type="http://schemas.openxmlformats.org/officeDocument/2006/relationships/image" Target="../media/image76.png"/><Relationship Id="rId4" Type="http://schemas.openxmlformats.org/officeDocument/2006/relationships/image" Target="../media/image70.png"/><Relationship Id="rId9" Type="http://schemas.openxmlformats.org/officeDocument/2006/relationships/image" Target="../media/image75.png"/><Relationship Id="rId14" Type="http://schemas.openxmlformats.org/officeDocument/2006/relationships/image" Target="../media/image80.png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5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936210" y="402967"/>
            <a:ext cx="1092482" cy="37186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2448829" y="9011968"/>
            <a:ext cx="346964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dirty="0">
                <a:solidFill>
                  <a:srgbClr val="FF0000"/>
                </a:solidFill>
                <a:latin typeface="Arial"/>
                <a:cs typeface="Arial"/>
              </a:rPr>
              <a:t>Learn</a:t>
            </a:r>
            <a:r>
              <a:rPr sz="1000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F0000"/>
                </a:solidFill>
                <a:latin typeface="Arial"/>
                <a:cs typeface="Arial"/>
              </a:rPr>
              <a:t>more</a:t>
            </a:r>
            <a:r>
              <a:rPr sz="1000" spc="-4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F0000"/>
                </a:solidFill>
                <a:latin typeface="Arial"/>
                <a:cs typeface="Arial"/>
              </a:rPr>
              <a:t>from</a:t>
            </a:r>
            <a:r>
              <a:rPr sz="1000" spc="-4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F0000"/>
                </a:solidFill>
                <a:latin typeface="Arial"/>
                <a:cs typeface="Arial"/>
              </a:rPr>
              <a:t>Oracle</a:t>
            </a:r>
            <a:r>
              <a:rPr sz="1000" spc="-2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F0000"/>
                </a:solidFill>
                <a:latin typeface="Arial"/>
                <a:cs typeface="Arial"/>
              </a:rPr>
              <a:t>University</a:t>
            </a:r>
            <a:r>
              <a:rPr sz="1000" spc="-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F0000"/>
                </a:solidFill>
                <a:latin typeface="Arial"/>
                <a:cs typeface="Arial"/>
              </a:rPr>
              <a:t>at</a:t>
            </a:r>
            <a:r>
              <a:rPr sz="1000" spc="-3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000" b="1" spc="-10" dirty="0">
                <a:solidFill>
                  <a:srgbClr val="FF0000"/>
                </a:solidFill>
                <a:latin typeface="Arial"/>
                <a:cs typeface="Arial"/>
              </a:rPr>
              <a:t>oracle.com/education/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0" y="9317735"/>
            <a:ext cx="7772400" cy="274320"/>
            <a:chOff x="0" y="9317735"/>
            <a:chExt cx="7772400" cy="274320"/>
          </a:xfrm>
        </p:grpSpPr>
        <p:sp>
          <p:nvSpPr>
            <p:cNvPr id="5" name="object 5"/>
            <p:cNvSpPr/>
            <p:nvPr/>
          </p:nvSpPr>
          <p:spPr>
            <a:xfrm>
              <a:off x="0" y="9317735"/>
              <a:ext cx="7772400" cy="274320"/>
            </a:xfrm>
            <a:custGeom>
              <a:avLst/>
              <a:gdLst/>
              <a:ahLst/>
              <a:cxnLst/>
              <a:rect l="l" t="t" r="r" b="b"/>
              <a:pathLst>
                <a:path w="7772400" h="274320">
                  <a:moveTo>
                    <a:pt x="7772400" y="0"/>
                  </a:moveTo>
                  <a:lnTo>
                    <a:pt x="0" y="0"/>
                  </a:lnTo>
                  <a:lnTo>
                    <a:pt x="0" y="274320"/>
                  </a:lnTo>
                  <a:lnTo>
                    <a:pt x="7772400" y="274320"/>
                  </a:lnTo>
                  <a:lnTo>
                    <a:pt x="77724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38164" y="9384601"/>
              <a:ext cx="1102423" cy="140589"/>
            </a:xfrm>
            <a:prstGeom prst="rect">
              <a:avLst/>
            </a:prstGeom>
          </p:spPr>
        </p:pic>
      </p:grp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99008" y="1097280"/>
            <a:ext cx="7248650" cy="4747462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2449464" y="6876848"/>
            <a:ext cx="2608580" cy="6413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857250">
              <a:lnSpc>
                <a:spcPct val="118300"/>
              </a:lnSpc>
              <a:spcBef>
                <a:spcPts val="100"/>
              </a:spcBef>
            </a:pPr>
            <a:r>
              <a:rPr sz="1200" dirty="0">
                <a:solidFill>
                  <a:srgbClr val="7E7E7E"/>
                </a:solidFill>
                <a:latin typeface="Arial"/>
                <a:cs typeface="Arial"/>
              </a:rPr>
              <a:t>Student</a:t>
            </a:r>
            <a:r>
              <a:rPr sz="1200" spc="-50" dirty="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7E7E7E"/>
                </a:solidFill>
                <a:latin typeface="Arial"/>
                <a:cs typeface="Arial"/>
              </a:rPr>
              <a:t>Guide</a:t>
            </a:r>
            <a:r>
              <a:rPr sz="1200" spc="-20" dirty="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7E7E7E"/>
                </a:solidFill>
                <a:latin typeface="Arial"/>
                <a:cs typeface="Arial"/>
              </a:rPr>
              <a:t>–</a:t>
            </a:r>
            <a:r>
              <a:rPr sz="1200" spc="-5" dirty="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sz="1200" spc="-10" dirty="0">
                <a:solidFill>
                  <a:srgbClr val="7E7E7E"/>
                </a:solidFill>
                <a:latin typeface="Arial"/>
                <a:cs typeface="Arial"/>
              </a:rPr>
              <a:t>Volume</a:t>
            </a:r>
            <a:r>
              <a:rPr sz="1200" spc="-45" dirty="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sz="1200" spc="-50" dirty="0">
                <a:solidFill>
                  <a:srgbClr val="7E7E7E"/>
                </a:solidFill>
                <a:latin typeface="Arial"/>
                <a:cs typeface="Arial"/>
              </a:rPr>
              <a:t>I </a:t>
            </a:r>
            <a:r>
              <a:rPr sz="1200" spc="-10" dirty="0">
                <a:solidFill>
                  <a:srgbClr val="7E7E7E"/>
                </a:solidFill>
                <a:latin typeface="Arial"/>
                <a:cs typeface="Arial"/>
              </a:rPr>
              <a:t>D84838GC10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200" dirty="0">
                <a:solidFill>
                  <a:srgbClr val="7E7E7E"/>
                </a:solidFill>
                <a:latin typeface="Arial"/>
                <a:cs typeface="Arial"/>
              </a:rPr>
              <a:t>Edition</a:t>
            </a:r>
            <a:r>
              <a:rPr sz="1200" spc="-50" dirty="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7E7E7E"/>
                </a:solidFill>
                <a:latin typeface="Arial"/>
                <a:cs typeface="Arial"/>
              </a:rPr>
              <a:t>1.0</a:t>
            </a:r>
            <a:r>
              <a:rPr sz="1200" spc="-15" dirty="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7E7E7E"/>
                </a:solidFill>
                <a:latin typeface="Arial"/>
                <a:cs typeface="Arial"/>
              </a:rPr>
              <a:t>|</a:t>
            </a:r>
            <a:r>
              <a:rPr sz="1200" spc="-10" dirty="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7E7E7E"/>
                </a:solidFill>
                <a:latin typeface="Arial"/>
                <a:cs typeface="Arial"/>
              </a:rPr>
              <a:t>December</a:t>
            </a:r>
            <a:r>
              <a:rPr sz="1200" spc="-45" dirty="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7E7E7E"/>
                </a:solidFill>
                <a:latin typeface="Arial"/>
                <a:cs typeface="Arial"/>
              </a:rPr>
              <a:t>2014</a:t>
            </a:r>
            <a:r>
              <a:rPr sz="1200" spc="-30" dirty="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7E7E7E"/>
                </a:solidFill>
                <a:latin typeface="Arial"/>
                <a:cs typeface="Arial"/>
              </a:rPr>
              <a:t>|</a:t>
            </a:r>
            <a:r>
              <a:rPr sz="1200" spc="-10" dirty="0">
                <a:solidFill>
                  <a:srgbClr val="7E7E7E"/>
                </a:solidFill>
                <a:latin typeface="Arial"/>
                <a:cs typeface="Arial"/>
              </a:rPr>
              <a:t> D87757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11"/>
          <p:cNvSpPr txBox="1"/>
          <p:nvPr/>
        </p:nvSpPr>
        <p:spPr>
          <a:xfrm>
            <a:off x="3751198" y="9431093"/>
            <a:ext cx="283210" cy="182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ct val="100000"/>
              </a:lnSpc>
            </a:pPr>
            <a:fld id="{81D60167-4931-47E6-BA6A-407CBD079E47}" type="slidenum">
              <a:rPr sz="1100" b="1" spc="-20" dirty="0">
                <a:latin typeface="Arial"/>
                <a:cs typeface="Arial"/>
              </a:rPr>
              <a:t>10</a:t>
            </a:fld>
            <a:endParaRPr sz="11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4241143" y="4506595"/>
            <a:ext cx="382905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10" dirty="0">
                <a:latin typeface="Arial"/>
                <a:cs typeface="Arial"/>
              </a:rPr>
              <a:t>11-</a:t>
            </a:r>
            <a:r>
              <a:rPr sz="1100" spc="-25" dirty="0">
                <a:latin typeface="Arial"/>
                <a:cs typeface="Arial"/>
              </a:rPr>
              <a:t>21</a:t>
            </a:r>
            <a:endParaRPr sz="11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59153" y="857859"/>
            <a:ext cx="2821305" cy="4243705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65"/>
              </a:spcBef>
            </a:pPr>
            <a:r>
              <a:rPr sz="1100" dirty="0">
                <a:latin typeface="Arial"/>
                <a:cs typeface="Arial"/>
              </a:rPr>
              <a:t>Error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Handling</a:t>
            </a:r>
            <a:r>
              <a:rPr sz="1100" spc="120" dirty="0">
                <a:latin typeface="Arial"/>
                <a:cs typeface="Arial"/>
              </a:rPr>
              <a:t>  </a:t>
            </a:r>
            <a:r>
              <a:rPr sz="1100" dirty="0">
                <a:latin typeface="Arial"/>
                <a:cs typeface="Arial"/>
              </a:rPr>
              <a:t>11-</a:t>
            </a:r>
            <a:r>
              <a:rPr sz="1100" spc="-50" dirty="0">
                <a:latin typeface="Arial"/>
                <a:cs typeface="Arial"/>
              </a:rPr>
              <a:t>3</a:t>
            </a:r>
            <a:endParaRPr sz="1100">
              <a:latin typeface="Arial"/>
              <a:cs typeface="Arial"/>
            </a:endParaRPr>
          </a:p>
          <a:p>
            <a:pPr marL="12700" marR="716915">
              <a:lnSpc>
                <a:spcPct val="120000"/>
              </a:lnSpc>
            </a:pPr>
            <a:r>
              <a:rPr sz="1100" dirty="0">
                <a:latin typeface="Arial"/>
                <a:cs typeface="Arial"/>
              </a:rPr>
              <a:t>Exception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Handling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in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Java</a:t>
            </a:r>
            <a:r>
              <a:rPr sz="1100" spc="114" dirty="0">
                <a:latin typeface="Arial"/>
                <a:cs typeface="Arial"/>
              </a:rPr>
              <a:t>  </a:t>
            </a:r>
            <a:r>
              <a:rPr sz="1100" dirty="0">
                <a:latin typeface="Arial"/>
                <a:cs typeface="Arial"/>
              </a:rPr>
              <a:t>11-</a:t>
            </a:r>
            <a:r>
              <a:rPr sz="1100" spc="-50" dirty="0">
                <a:latin typeface="Arial"/>
                <a:cs typeface="Arial"/>
              </a:rPr>
              <a:t>4 </a:t>
            </a:r>
            <a:r>
              <a:rPr sz="1100" dirty="0">
                <a:latin typeface="Arial"/>
                <a:cs typeface="Arial"/>
              </a:rPr>
              <a:t>try-catch</a:t>
            </a:r>
            <a:r>
              <a:rPr sz="1100" spc="-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Statement</a:t>
            </a:r>
            <a:r>
              <a:rPr sz="1100" spc="145" dirty="0">
                <a:latin typeface="Arial"/>
                <a:cs typeface="Arial"/>
              </a:rPr>
              <a:t>  </a:t>
            </a:r>
            <a:r>
              <a:rPr sz="1100" spc="-10" dirty="0">
                <a:latin typeface="Arial"/>
                <a:cs typeface="Arial"/>
              </a:rPr>
              <a:t>11-</a:t>
            </a:r>
            <a:r>
              <a:rPr sz="1100" spc="-50" dirty="0">
                <a:latin typeface="Arial"/>
                <a:cs typeface="Arial"/>
              </a:rPr>
              <a:t>5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54"/>
              </a:spcBef>
            </a:pPr>
            <a:r>
              <a:rPr sz="1100" dirty="0">
                <a:latin typeface="Arial"/>
                <a:cs typeface="Arial"/>
              </a:rPr>
              <a:t>Exception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Objects</a:t>
            </a:r>
            <a:r>
              <a:rPr sz="1100" spc="120" dirty="0">
                <a:latin typeface="Arial"/>
                <a:cs typeface="Arial"/>
              </a:rPr>
              <a:t>  </a:t>
            </a:r>
            <a:r>
              <a:rPr sz="1100" dirty="0">
                <a:latin typeface="Arial"/>
                <a:cs typeface="Arial"/>
              </a:rPr>
              <a:t>11-</a:t>
            </a:r>
            <a:r>
              <a:rPr sz="1100" spc="-50" dirty="0">
                <a:latin typeface="Arial"/>
                <a:cs typeface="Arial"/>
              </a:rPr>
              <a:t>6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60"/>
              </a:spcBef>
            </a:pPr>
            <a:r>
              <a:rPr sz="1100" dirty="0">
                <a:latin typeface="Arial"/>
                <a:cs typeface="Arial"/>
              </a:rPr>
              <a:t>Exception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Categories</a:t>
            </a:r>
            <a:r>
              <a:rPr sz="1100" spc="120" dirty="0">
                <a:latin typeface="Arial"/>
                <a:cs typeface="Arial"/>
              </a:rPr>
              <a:t>  </a:t>
            </a:r>
            <a:r>
              <a:rPr sz="1100" spc="-10" dirty="0">
                <a:latin typeface="Arial"/>
                <a:cs typeface="Arial"/>
              </a:rPr>
              <a:t>11-</a:t>
            </a:r>
            <a:r>
              <a:rPr sz="1100" spc="-50" dirty="0">
                <a:latin typeface="Arial"/>
                <a:cs typeface="Arial"/>
              </a:rPr>
              <a:t>7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65"/>
              </a:spcBef>
            </a:pPr>
            <a:r>
              <a:rPr sz="1100" dirty="0">
                <a:latin typeface="Arial"/>
                <a:cs typeface="Arial"/>
              </a:rPr>
              <a:t>Handling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Exceptions</a:t>
            </a:r>
            <a:r>
              <a:rPr sz="1100" spc="110" dirty="0">
                <a:latin typeface="Arial"/>
                <a:cs typeface="Arial"/>
              </a:rPr>
              <a:t>  </a:t>
            </a:r>
            <a:r>
              <a:rPr sz="1100" spc="-10" dirty="0">
                <a:latin typeface="Arial"/>
                <a:cs typeface="Arial"/>
              </a:rPr>
              <a:t>11-</a:t>
            </a:r>
            <a:r>
              <a:rPr sz="1100" spc="-60" dirty="0">
                <a:latin typeface="Arial"/>
                <a:cs typeface="Arial"/>
              </a:rPr>
              <a:t>8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65"/>
              </a:spcBef>
            </a:pPr>
            <a:r>
              <a:rPr sz="1100" dirty="0">
                <a:latin typeface="Arial"/>
                <a:cs typeface="Arial"/>
              </a:rPr>
              <a:t>finally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Clause</a:t>
            </a:r>
            <a:r>
              <a:rPr sz="1100" spc="135" dirty="0">
                <a:latin typeface="Arial"/>
                <a:cs typeface="Arial"/>
              </a:rPr>
              <a:t>  </a:t>
            </a:r>
            <a:r>
              <a:rPr sz="1100" spc="-10" dirty="0">
                <a:latin typeface="Arial"/>
                <a:cs typeface="Arial"/>
              </a:rPr>
              <a:t>11-</a:t>
            </a:r>
            <a:r>
              <a:rPr sz="1100" spc="-50" dirty="0">
                <a:latin typeface="Arial"/>
                <a:cs typeface="Arial"/>
              </a:rPr>
              <a:t>9</a:t>
            </a:r>
            <a:endParaRPr sz="1100">
              <a:latin typeface="Arial"/>
              <a:cs typeface="Arial"/>
            </a:endParaRPr>
          </a:p>
          <a:p>
            <a:pPr marL="12700" marR="453390" algn="just">
              <a:lnSpc>
                <a:spcPts val="1580"/>
              </a:lnSpc>
              <a:spcBef>
                <a:spcPts val="90"/>
              </a:spcBef>
            </a:pPr>
            <a:r>
              <a:rPr sz="1100" dirty="0">
                <a:latin typeface="Arial"/>
                <a:cs typeface="Arial"/>
              </a:rPr>
              <a:t>try-</a:t>
            </a:r>
            <a:r>
              <a:rPr sz="1100" spc="-10" dirty="0">
                <a:latin typeface="Arial"/>
                <a:cs typeface="Arial"/>
              </a:rPr>
              <a:t>with-</a:t>
            </a:r>
            <a:r>
              <a:rPr sz="1100" dirty="0">
                <a:latin typeface="Arial"/>
                <a:cs typeface="Arial"/>
              </a:rPr>
              <a:t>resources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Statement</a:t>
            </a:r>
            <a:r>
              <a:rPr sz="1100" spc="125" dirty="0">
                <a:latin typeface="Arial"/>
                <a:cs typeface="Arial"/>
              </a:rPr>
              <a:t>  </a:t>
            </a:r>
            <a:r>
              <a:rPr sz="1100" dirty="0">
                <a:latin typeface="Arial"/>
                <a:cs typeface="Arial"/>
              </a:rPr>
              <a:t>11-</a:t>
            </a:r>
            <a:r>
              <a:rPr sz="1100" spc="-25" dirty="0">
                <a:latin typeface="Arial"/>
                <a:cs typeface="Arial"/>
              </a:rPr>
              <a:t>10 </a:t>
            </a:r>
            <a:r>
              <a:rPr sz="1100" dirty="0">
                <a:latin typeface="Arial"/>
                <a:cs typeface="Arial"/>
              </a:rPr>
              <a:t>Catching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Multiple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Exceptions</a:t>
            </a:r>
            <a:r>
              <a:rPr sz="1100" spc="135" dirty="0">
                <a:latin typeface="Arial"/>
                <a:cs typeface="Arial"/>
              </a:rPr>
              <a:t>  </a:t>
            </a:r>
            <a:r>
              <a:rPr sz="1100" spc="-10" dirty="0">
                <a:latin typeface="Arial"/>
                <a:cs typeface="Arial"/>
              </a:rPr>
              <a:t>11-</a:t>
            </a:r>
            <a:r>
              <a:rPr sz="1100" spc="-25" dirty="0">
                <a:latin typeface="Arial"/>
                <a:cs typeface="Arial"/>
              </a:rPr>
              <a:t>11 </a:t>
            </a:r>
            <a:r>
              <a:rPr sz="1100" dirty="0">
                <a:latin typeface="Arial"/>
                <a:cs typeface="Arial"/>
              </a:rPr>
              <a:t>Declaring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Exceptions</a:t>
            </a:r>
            <a:r>
              <a:rPr sz="1100" spc="110" dirty="0">
                <a:latin typeface="Arial"/>
                <a:cs typeface="Arial"/>
              </a:rPr>
              <a:t>  </a:t>
            </a:r>
            <a:r>
              <a:rPr sz="1100" spc="-10" dirty="0">
                <a:latin typeface="Arial"/>
                <a:cs typeface="Arial"/>
              </a:rPr>
              <a:t>11-</a:t>
            </a:r>
            <a:r>
              <a:rPr sz="1100" spc="-35" dirty="0">
                <a:latin typeface="Arial"/>
                <a:cs typeface="Arial"/>
              </a:rPr>
              <a:t>12</a:t>
            </a:r>
            <a:endParaRPr sz="1100">
              <a:latin typeface="Arial"/>
              <a:cs typeface="Arial"/>
            </a:endParaRPr>
          </a:p>
          <a:p>
            <a:pPr marL="12700" marR="453390" algn="just">
              <a:lnSpc>
                <a:spcPts val="1580"/>
              </a:lnSpc>
              <a:spcBef>
                <a:spcPts val="10"/>
              </a:spcBef>
            </a:pPr>
            <a:r>
              <a:rPr sz="1100" dirty="0">
                <a:latin typeface="Arial"/>
                <a:cs typeface="Arial"/>
              </a:rPr>
              <a:t>Handling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Declared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Exceptions</a:t>
            </a:r>
            <a:r>
              <a:rPr sz="1100" spc="484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11-</a:t>
            </a:r>
            <a:r>
              <a:rPr sz="1100" spc="-25" dirty="0">
                <a:latin typeface="Arial"/>
                <a:cs typeface="Arial"/>
              </a:rPr>
              <a:t>13 </a:t>
            </a:r>
            <a:r>
              <a:rPr sz="1100" dirty="0">
                <a:latin typeface="Arial"/>
                <a:cs typeface="Arial"/>
              </a:rPr>
              <a:t>Throwing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Exceptions</a:t>
            </a:r>
            <a:r>
              <a:rPr sz="1100" spc="110" dirty="0">
                <a:latin typeface="Arial"/>
                <a:cs typeface="Arial"/>
              </a:rPr>
              <a:t>  </a:t>
            </a:r>
            <a:r>
              <a:rPr sz="1100" spc="-10" dirty="0">
                <a:latin typeface="Arial"/>
                <a:cs typeface="Arial"/>
              </a:rPr>
              <a:t>11-</a:t>
            </a:r>
            <a:r>
              <a:rPr sz="1100" spc="-35" dirty="0">
                <a:latin typeface="Arial"/>
                <a:cs typeface="Arial"/>
              </a:rPr>
              <a:t>14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65"/>
              </a:spcBef>
            </a:pPr>
            <a:r>
              <a:rPr sz="1100" dirty="0">
                <a:latin typeface="Arial"/>
                <a:cs typeface="Arial"/>
              </a:rPr>
              <a:t>Custom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Exceptions</a:t>
            </a:r>
            <a:r>
              <a:rPr sz="1100" spc="130" dirty="0">
                <a:latin typeface="Arial"/>
                <a:cs typeface="Arial"/>
              </a:rPr>
              <a:t>  </a:t>
            </a:r>
            <a:r>
              <a:rPr sz="1100" spc="-10" dirty="0">
                <a:latin typeface="Arial"/>
                <a:cs typeface="Arial"/>
              </a:rPr>
              <a:t>11-</a:t>
            </a:r>
            <a:r>
              <a:rPr sz="1100" spc="-25" dirty="0">
                <a:latin typeface="Arial"/>
                <a:cs typeface="Arial"/>
              </a:rPr>
              <a:t>15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60"/>
              </a:spcBef>
            </a:pPr>
            <a:r>
              <a:rPr sz="1100" dirty="0">
                <a:latin typeface="Arial"/>
                <a:cs typeface="Arial"/>
              </a:rPr>
              <a:t>Assertions</a:t>
            </a:r>
            <a:r>
              <a:rPr sz="1100" spc="140" dirty="0">
                <a:latin typeface="Arial"/>
                <a:cs typeface="Arial"/>
              </a:rPr>
              <a:t>  </a:t>
            </a:r>
            <a:r>
              <a:rPr sz="1100" spc="-10" dirty="0">
                <a:latin typeface="Arial"/>
                <a:cs typeface="Arial"/>
              </a:rPr>
              <a:t>11-</a:t>
            </a:r>
            <a:r>
              <a:rPr sz="1100" spc="-25" dirty="0">
                <a:latin typeface="Arial"/>
                <a:cs typeface="Arial"/>
              </a:rPr>
              <a:t>16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65"/>
              </a:spcBef>
            </a:pPr>
            <a:r>
              <a:rPr sz="1100" dirty="0">
                <a:latin typeface="Arial"/>
                <a:cs typeface="Arial"/>
              </a:rPr>
              <a:t>Assertion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Syntax</a:t>
            </a:r>
            <a:r>
              <a:rPr sz="1100" spc="125" dirty="0">
                <a:latin typeface="Arial"/>
                <a:cs typeface="Arial"/>
              </a:rPr>
              <a:t>  </a:t>
            </a:r>
            <a:r>
              <a:rPr sz="1100" dirty="0">
                <a:latin typeface="Arial"/>
                <a:cs typeface="Arial"/>
              </a:rPr>
              <a:t>11-</a:t>
            </a:r>
            <a:r>
              <a:rPr sz="1100" spc="-25" dirty="0">
                <a:latin typeface="Arial"/>
                <a:cs typeface="Arial"/>
              </a:rPr>
              <a:t>17</a:t>
            </a:r>
            <a:endParaRPr sz="1100">
              <a:latin typeface="Arial"/>
              <a:cs typeface="Arial"/>
            </a:endParaRPr>
          </a:p>
          <a:p>
            <a:pPr marL="12700" marR="896619">
              <a:lnSpc>
                <a:spcPts val="1580"/>
              </a:lnSpc>
              <a:spcBef>
                <a:spcPts val="90"/>
              </a:spcBef>
            </a:pPr>
            <a:r>
              <a:rPr sz="1100" dirty="0">
                <a:latin typeface="Arial"/>
                <a:cs typeface="Arial"/>
              </a:rPr>
              <a:t>Internal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Invariants</a:t>
            </a:r>
            <a:r>
              <a:rPr sz="1100" spc="125" dirty="0">
                <a:latin typeface="Arial"/>
                <a:cs typeface="Arial"/>
              </a:rPr>
              <a:t>  </a:t>
            </a:r>
            <a:r>
              <a:rPr sz="1100" dirty="0">
                <a:latin typeface="Arial"/>
                <a:cs typeface="Arial"/>
              </a:rPr>
              <a:t>11-</a:t>
            </a:r>
            <a:r>
              <a:rPr sz="1100" spc="-25" dirty="0">
                <a:latin typeface="Arial"/>
                <a:cs typeface="Arial"/>
              </a:rPr>
              <a:t>18 </a:t>
            </a:r>
            <a:r>
              <a:rPr sz="1100" dirty="0">
                <a:latin typeface="Arial"/>
                <a:cs typeface="Arial"/>
              </a:rPr>
              <a:t>Control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Flow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Invariants</a:t>
            </a:r>
            <a:r>
              <a:rPr sz="1100" spc="114" dirty="0">
                <a:latin typeface="Arial"/>
                <a:cs typeface="Arial"/>
              </a:rPr>
              <a:t>  </a:t>
            </a:r>
            <a:r>
              <a:rPr sz="1100" dirty="0">
                <a:latin typeface="Arial"/>
                <a:cs typeface="Arial"/>
              </a:rPr>
              <a:t>11-</a:t>
            </a:r>
            <a:r>
              <a:rPr sz="1100" spc="-25" dirty="0">
                <a:latin typeface="Arial"/>
                <a:cs typeface="Arial"/>
              </a:rPr>
              <a:t>19 </a:t>
            </a:r>
            <a:r>
              <a:rPr sz="1100" dirty="0">
                <a:latin typeface="Arial"/>
                <a:cs typeface="Arial"/>
              </a:rPr>
              <a:t>Class</a:t>
            </a:r>
            <a:r>
              <a:rPr sz="1100" spc="-1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Invariants</a:t>
            </a:r>
            <a:r>
              <a:rPr sz="1100" spc="140" dirty="0">
                <a:latin typeface="Arial"/>
                <a:cs typeface="Arial"/>
              </a:rPr>
              <a:t>  </a:t>
            </a:r>
            <a:r>
              <a:rPr sz="1100" spc="-10" dirty="0">
                <a:latin typeface="Arial"/>
                <a:cs typeface="Arial"/>
              </a:rPr>
              <a:t>11-</a:t>
            </a:r>
            <a:r>
              <a:rPr sz="1100" spc="-25" dirty="0">
                <a:latin typeface="Arial"/>
                <a:cs typeface="Arial"/>
              </a:rPr>
              <a:t>20</a:t>
            </a:r>
            <a:endParaRPr sz="1100">
              <a:latin typeface="Arial"/>
              <a:cs typeface="Arial"/>
            </a:endParaRPr>
          </a:p>
          <a:p>
            <a:pPr marL="12700" marR="35560">
              <a:lnSpc>
                <a:spcPts val="1570"/>
              </a:lnSpc>
              <a:spcBef>
                <a:spcPts val="20"/>
              </a:spcBef>
            </a:pPr>
            <a:r>
              <a:rPr sz="1100" dirty="0">
                <a:latin typeface="Arial"/>
                <a:cs typeface="Arial"/>
              </a:rPr>
              <a:t>Controlling</a:t>
            </a:r>
            <a:r>
              <a:rPr sz="1100" spc="-4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Runtime</a:t>
            </a:r>
            <a:r>
              <a:rPr sz="1100" spc="-5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Evaluation</a:t>
            </a:r>
            <a:r>
              <a:rPr sz="1100" spc="-4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of</a:t>
            </a:r>
            <a:r>
              <a:rPr sz="1100" spc="-4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Assertions </a:t>
            </a:r>
            <a:r>
              <a:rPr sz="1100" dirty="0">
                <a:latin typeface="Arial"/>
                <a:cs typeface="Arial"/>
              </a:rPr>
              <a:t>Summary</a:t>
            </a:r>
            <a:r>
              <a:rPr sz="1100" spc="150" dirty="0">
                <a:latin typeface="Arial"/>
                <a:cs typeface="Arial"/>
              </a:rPr>
              <a:t>  </a:t>
            </a:r>
            <a:r>
              <a:rPr sz="1100" spc="-10" dirty="0">
                <a:latin typeface="Arial"/>
                <a:cs typeface="Arial"/>
              </a:rPr>
              <a:t>11-</a:t>
            </a:r>
            <a:r>
              <a:rPr sz="1100" spc="-25" dirty="0">
                <a:latin typeface="Arial"/>
                <a:cs typeface="Arial"/>
              </a:rPr>
              <a:t>22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sz="1100" dirty="0">
                <a:latin typeface="Arial"/>
                <a:cs typeface="Arial"/>
              </a:rPr>
              <a:t>Practice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11-</a:t>
            </a:r>
            <a:r>
              <a:rPr sz="1100" dirty="0">
                <a:latin typeface="Arial"/>
                <a:cs typeface="Arial"/>
              </a:rPr>
              <a:t>1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Overview: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Catching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Exceptions</a:t>
            </a:r>
            <a:endParaRPr sz="11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273677" y="4907407"/>
            <a:ext cx="382270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10" dirty="0">
                <a:latin typeface="Arial"/>
                <a:cs typeface="Arial"/>
              </a:rPr>
              <a:t>11-</a:t>
            </a:r>
            <a:r>
              <a:rPr sz="1100" spc="-25" dirty="0">
                <a:latin typeface="Arial"/>
                <a:cs typeface="Arial"/>
              </a:rPr>
              <a:t>23</a:t>
            </a:r>
            <a:endParaRPr sz="11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080080" y="5108575"/>
            <a:ext cx="386715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dirty="0">
                <a:latin typeface="Arial"/>
                <a:cs typeface="Arial"/>
              </a:rPr>
              <a:t>11-</a:t>
            </a:r>
            <a:r>
              <a:rPr sz="1100" spc="-25" dirty="0">
                <a:latin typeface="Arial"/>
                <a:cs typeface="Arial"/>
              </a:rPr>
              <a:t>24</a:t>
            </a:r>
            <a:endParaRPr sz="11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359153" y="5075402"/>
            <a:ext cx="4589780" cy="428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20200"/>
              </a:lnSpc>
              <a:spcBef>
                <a:spcPts val="95"/>
              </a:spcBef>
            </a:pPr>
            <a:r>
              <a:rPr sz="1100" dirty="0">
                <a:latin typeface="Arial"/>
                <a:cs typeface="Arial"/>
              </a:rPr>
              <a:t>Practice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11-</a:t>
            </a:r>
            <a:r>
              <a:rPr sz="1100" dirty="0">
                <a:latin typeface="Arial"/>
                <a:cs typeface="Arial"/>
              </a:rPr>
              <a:t>2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Overview: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Extending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Exception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and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Using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throw</a:t>
            </a:r>
            <a:r>
              <a:rPr sz="1100" spc="-4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and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throws </a:t>
            </a:r>
            <a:r>
              <a:rPr sz="1100" dirty="0">
                <a:latin typeface="Arial"/>
                <a:cs typeface="Arial"/>
              </a:rPr>
              <a:t>Quiz</a:t>
            </a:r>
            <a:r>
              <a:rPr sz="1100" spc="150" dirty="0">
                <a:latin typeface="Arial"/>
                <a:cs typeface="Arial"/>
              </a:rPr>
              <a:t>  </a:t>
            </a:r>
            <a:r>
              <a:rPr sz="1100" spc="-10" dirty="0">
                <a:latin typeface="Arial"/>
                <a:cs typeface="Arial"/>
              </a:rPr>
              <a:t>11-</a:t>
            </a:r>
            <a:r>
              <a:rPr sz="1100" spc="-25" dirty="0">
                <a:latin typeface="Arial"/>
                <a:cs typeface="Arial"/>
              </a:rPr>
              <a:t>25</a:t>
            </a:r>
            <a:endParaRPr sz="11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30604" y="5674842"/>
            <a:ext cx="3540760" cy="3442970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75"/>
              </a:spcBef>
            </a:pPr>
            <a:r>
              <a:rPr sz="1100" b="1" dirty="0">
                <a:latin typeface="Arial"/>
                <a:cs typeface="Arial"/>
              </a:rPr>
              <a:t>12</a:t>
            </a:r>
            <a:r>
              <a:rPr sz="1100" b="1" spc="235" dirty="0">
                <a:latin typeface="Arial"/>
                <a:cs typeface="Arial"/>
              </a:rPr>
              <a:t> </a:t>
            </a:r>
            <a:r>
              <a:rPr sz="1100" b="1" dirty="0">
                <a:latin typeface="Arial"/>
                <a:cs typeface="Arial"/>
              </a:rPr>
              <a:t>Java</a:t>
            </a:r>
            <a:r>
              <a:rPr sz="1100" b="1" spc="-15" dirty="0">
                <a:latin typeface="Arial"/>
                <a:cs typeface="Arial"/>
              </a:rPr>
              <a:t> </a:t>
            </a:r>
            <a:r>
              <a:rPr sz="1100" b="1" dirty="0">
                <a:latin typeface="Arial"/>
                <a:cs typeface="Arial"/>
              </a:rPr>
              <a:t>Date/Time</a:t>
            </a:r>
            <a:r>
              <a:rPr sz="1100" b="1" spc="5" dirty="0">
                <a:latin typeface="Arial"/>
                <a:cs typeface="Arial"/>
              </a:rPr>
              <a:t> </a:t>
            </a:r>
            <a:r>
              <a:rPr sz="1100" b="1" spc="-25" dirty="0">
                <a:latin typeface="Arial"/>
                <a:cs typeface="Arial"/>
              </a:rPr>
              <a:t>API</a:t>
            </a:r>
            <a:endParaRPr sz="1100">
              <a:latin typeface="Arial"/>
              <a:cs typeface="Arial"/>
            </a:endParaRPr>
          </a:p>
          <a:p>
            <a:pPr marL="240665">
              <a:lnSpc>
                <a:spcPct val="100000"/>
              </a:lnSpc>
              <a:spcBef>
                <a:spcPts val="275"/>
              </a:spcBef>
            </a:pPr>
            <a:r>
              <a:rPr sz="1100" dirty="0">
                <a:latin typeface="Arial"/>
                <a:cs typeface="Arial"/>
              </a:rPr>
              <a:t>Objectives</a:t>
            </a:r>
            <a:r>
              <a:rPr sz="1100" spc="145" dirty="0">
                <a:latin typeface="Arial"/>
                <a:cs typeface="Arial"/>
              </a:rPr>
              <a:t>  </a:t>
            </a:r>
            <a:r>
              <a:rPr sz="1100" spc="-10" dirty="0">
                <a:latin typeface="Arial"/>
                <a:cs typeface="Arial"/>
              </a:rPr>
              <a:t>12-</a:t>
            </a:r>
            <a:r>
              <a:rPr sz="1100" spc="-50" dirty="0">
                <a:latin typeface="Arial"/>
                <a:cs typeface="Arial"/>
              </a:rPr>
              <a:t>2</a:t>
            </a:r>
            <a:endParaRPr sz="1100">
              <a:latin typeface="Arial"/>
              <a:cs typeface="Arial"/>
            </a:endParaRPr>
          </a:p>
          <a:p>
            <a:pPr marL="240665" marR="765175">
              <a:lnSpc>
                <a:spcPct val="119800"/>
              </a:lnSpc>
            </a:pPr>
            <a:r>
              <a:rPr sz="1100" dirty="0">
                <a:latin typeface="Arial"/>
                <a:cs typeface="Arial"/>
              </a:rPr>
              <a:t>Why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Is Date</a:t>
            </a:r>
            <a:r>
              <a:rPr sz="1100" spc="-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and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Time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Important?</a:t>
            </a:r>
            <a:r>
              <a:rPr sz="1100" spc="135" dirty="0">
                <a:latin typeface="Arial"/>
                <a:cs typeface="Arial"/>
              </a:rPr>
              <a:t>  </a:t>
            </a:r>
            <a:r>
              <a:rPr sz="1100" dirty="0">
                <a:latin typeface="Arial"/>
                <a:cs typeface="Arial"/>
              </a:rPr>
              <a:t>12-</a:t>
            </a:r>
            <a:r>
              <a:rPr sz="1100" spc="-50" dirty="0">
                <a:latin typeface="Arial"/>
                <a:cs typeface="Arial"/>
              </a:rPr>
              <a:t>3 </a:t>
            </a:r>
            <a:r>
              <a:rPr sz="1100" dirty="0">
                <a:latin typeface="Arial"/>
                <a:cs typeface="Arial"/>
              </a:rPr>
              <a:t>Previous</a:t>
            </a:r>
            <a:r>
              <a:rPr sz="1100" spc="-1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Java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Date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and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Time</a:t>
            </a:r>
            <a:r>
              <a:rPr sz="1100" spc="125" dirty="0">
                <a:latin typeface="Arial"/>
                <a:cs typeface="Arial"/>
              </a:rPr>
              <a:t>  </a:t>
            </a:r>
            <a:r>
              <a:rPr sz="1100" dirty="0">
                <a:latin typeface="Arial"/>
                <a:cs typeface="Arial"/>
              </a:rPr>
              <a:t>12-</a:t>
            </a:r>
            <a:r>
              <a:rPr sz="1100" spc="-50" dirty="0">
                <a:latin typeface="Arial"/>
                <a:cs typeface="Arial"/>
              </a:rPr>
              <a:t>4</a:t>
            </a:r>
            <a:r>
              <a:rPr sz="1100" spc="50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Java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Date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and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Time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API: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Goals</a:t>
            </a:r>
            <a:r>
              <a:rPr sz="1100" spc="125" dirty="0">
                <a:latin typeface="Arial"/>
                <a:cs typeface="Arial"/>
              </a:rPr>
              <a:t>  </a:t>
            </a:r>
            <a:r>
              <a:rPr sz="1100" dirty="0">
                <a:latin typeface="Arial"/>
                <a:cs typeface="Arial"/>
              </a:rPr>
              <a:t>12-</a:t>
            </a:r>
            <a:r>
              <a:rPr sz="1100" spc="-50" dirty="0">
                <a:latin typeface="Arial"/>
                <a:cs typeface="Arial"/>
              </a:rPr>
              <a:t>5 </a:t>
            </a:r>
            <a:r>
              <a:rPr sz="1100" dirty="0">
                <a:latin typeface="Arial"/>
                <a:cs typeface="Arial"/>
              </a:rPr>
              <a:t>Working</a:t>
            </a:r>
            <a:r>
              <a:rPr sz="1100" spc="-1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with</a:t>
            </a:r>
            <a:r>
              <a:rPr sz="1100" spc="-1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Local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Date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and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Time</a:t>
            </a:r>
            <a:r>
              <a:rPr sz="1100" spc="125" dirty="0">
                <a:latin typeface="Arial"/>
                <a:cs typeface="Arial"/>
              </a:rPr>
              <a:t>  </a:t>
            </a:r>
            <a:r>
              <a:rPr sz="1100" spc="-10" dirty="0">
                <a:latin typeface="Arial"/>
                <a:cs typeface="Arial"/>
              </a:rPr>
              <a:t>12-</a:t>
            </a:r>
            <a:r>
              <a:rPr sz="1100" spc="-50" dirty="0">
                <a:latin typeface="Arial"/>
                <a:cs typeface="Arial"/>
              </a:rPr>
              <a:t>6 </a:t>
            </a:r>
            <a:r>
              <a:rPr sz="1100" dirty="0">
                <a:latin typeface="Arial"/>
                <a:cs typeface="Arial"/>
              </a:rPr>
              <a:t>Working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with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LocalDate</a:t>
            </a:r>
            <a:r>
              <a:rPr sz="1100" spc="105" dirty="0">
                <a:latin typeface="Arial"/>
                <a:cs typeface="Arial"/>
              </a:rPr>
              <a:t>  </a:t>
            </a:r>
            <a:r>
              <a:rPr sz="1100" dirty="0">
                <a:latin typeface="Arial"/>
                <a:cs typeface="Arial"/>
              </a:rPr>
              <a:t>12-</a:t>
            </a:r>
            <a:r>
              <a:rPr sz="1100" spc="-50" dirty="0">
                <a:latin typeface="Arial"/>
                <a:cs typeface="Arial"/>
              </a:rPr>
              <a:t>7</a:t>
            </a:r>
            <a:r>
              <a:rPr sz="1100" spc="50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LocalDate: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Example</a:t>
            </a:r>
            <a:r>
              <a:rPr sz="1100" spc="114" dirty="0">
                <a:latin typeface="Arial"/>
                <a:cs typeface="Arial"/>
              </a:rPr>
              <a:t>  </a:t>
            </a:r>
            <a:r>
              <a:rPr sz="1100" spc="-10" dirty="0">
                <a:latin typeface="Arial"/>
                <a:cs typeface="Arial"/>
              </a:rPr>
              <a:t>12-</a:t>
            </a:r>
            <a:r>
              <a:rPr sz="1100" spc="-50" dirty="0">
                <a:latin typeface="Arial"/>
                <a:cs typeface="Arial"/>
              </a:rPr>
              <a:t>8</a:t>
            </a:r>
            <a:endParaRPr sz="1100">
              <a:latin typeface="Arial"/>
              <a:cs typeface="Arial"/>
            </a:endParaRPr>
          </a:p>
          <a:p>
            <a:pPr marL="240665" marR="1036955">
              <a:lnSpc>
                <a:spcPts val="1580"/>
              </a:lnSpc>
              <a:spcBef>
                <a:spcPts val="95"/>
              </a:spcBef>
            </a:pPr>
            <a:r>
              <a:rPr sz="1100" dirty="0">
                <a:latin typeface="Arial"/>
                <a:cs typeface="Arial"/>
              </a:rPr>
              <a:t>Working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with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LocalTime</a:t>
            </a:r>
            <a:r>
              <a:rPr sz="1100" spc="120" dirty="0">
                <a:latin typeface="Arial"/>
                <a:cs typeface="Arial"/>
              </a:rPr>
              <a:t>  </a:t>
            </a:r>
            <a:r>
              <a:rPr sz="1100" spc="-10" dirty="0">
                <a:latin typeface="Arial"/>
                <a:cs typeface="Arial"/>
              </a:rPr>
              <a:t>12-</a:t>
            </a:r>
            <a:r>
              <a:rPr sz="1100" spc="-50" dirty="0">
                <a:latin typeface="Arial"/>
                <a:cs typeface="Arial"/>
              </a:rPr>
              <a:t>9 </a:t>
            </a:r>
            <a:r>
              <a:rPr sz="1100" dirty="0">
                <a:latin typeface="Arial"/>
                <a:cs typeface="Arial"/>
              </a:rPr>
              <a:t>LocalTime: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Example</a:t>
            </a:r>
            <a:r>
              <a:rPr sz="1100" spc="114" dirty="0">
                <a:latin typeface="Arial"/>
                <a:cs typeface="Arial"/>
              </a:rPr>
              <a:t>  </a:t>
            </a:r>
            <a:r>
              <a:rPr sz="1100" spc="-10" dirty="0">
                <a:latin typeface="Arial"/>
                <a:cs typeface="Arial"/>
              </a:rPr>
              <a:t>12-</a:t>
            </a:r>
            <a:r>
              <a:rPr sz="1100" spc="-25" dirty="0">
                <a:latin typeface="Arial"/>
                <a:cs typeface="Arial"/>
              </a:rPr>
              <a:t>10</a:t>
            </a:r>
            <a:r>
              <a:rPr sz="1100" spc="50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Working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with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LocalDateTime</a:t>
            </a:r>
            <a:r>
              <a:rPr sz="1100" spc="100" dirty="0">
                <a:latin typeface="Arial"/>
                <a:cs typeface="Arial"/>
              </a:rPr>
              <a:t>  </a:t>
            </a:r>
            <a:r>
              <a:rPr sz="1100" dirty="0">
                <a:latin typeface="Arial"/>
                <a:cs typeface="Arial"/>
              </a:rPr>
              <a:t>12-</a:t>
            </a:r>
            <a:r>
              <a:rPr sz="1100" spc="-25" dirty="0">
                <a:latin typeface="Arial"/>
                <a:cs typeface="Arial"/>
              </a:rPr>
              <a:t>11</a:t>
            </a:r>
            <a:endParaRPr sz="1100">
              <a:latin typeface="Arial"/>
              <a:cs typeface="Arial"/>
            </a:endParaRPr>
          </a:p>
          <a:p>
            <a:pPr marL="240665" marR="1239520">
              <a:lnSpc>
                <a:spcPts val="1570"/>
              </a:lnSpc>
              <a:spcBef>
                <a:spcPts val="20"/>
              </a:spcBef>
            </a:pPr>
            <a:r>
              <a:rPr sz="1100" spc="-10" dirty="0">
                <a:latin typeface="Arial"/>
                <a:cs typeface="Arial"/>
              </a:rPr>
              <a:t>LocalTimeDate: </a:t>
            </a:r>
            <a:r>
              <a:rPr sz="1100" dirty="0">
                <a:latin typeface="Arial"/>
                <a:cs typeface="Arial"/>
              </a:rPr>
              <a:t>Example</a:t>
            </a:r>
            <a:r>
              <a:rPr sz="1100" spc="145" dirty="0">
                <a:latin typeface="Arial"/>
                <a:cs typeface="Arial"/>
              </a:rPr>
              <a:t>  </a:t>
            </a:r>
            <a:r>
              <a:rPr sz="1100" dirty="0">
                <a:latin typeface="Arial"/>
                <a:cs typeface="Arial"/>
              </a:rPr>
              <a:t>12-</a:t>
            </a:r>
            <a:r>
              <a:rPr sz="1100" spc="-25" dirty="0">
                <a:latin typeface="Arial"/>
                <a:cs typeface="Arial"/>
              </a:rPr>
              <a:t>12 </a:t>
            </a:r>
            <a:r>
              <a:rPr sz="1100" dirty="0">
                <a:latin typeface="Arial"/>
                <a:cs typeface="Arial"/>
              </a:rPr>
              <a:t>Working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with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Time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Zones</a:t>
            </a:r>
            <a:r>
              <a:rPr sz="1100" spc="120" dirty="0">
                <a:latin typeface="Arial"/>
                <a:cs typeface="Arial"/>
              </a:rPr>
              <a:t>  </a:t>
            </a:r>
            <a:r>
              <a:rPr sz="1100" dirty="0">
                <a:latin typeface="Arial"/>
                <a:cs typeface="Arial"/>
              </a:rPr>
              <a:t>12-</a:t>
            </a:r>
            <a:r>
              <a:rPr sz="1100" spc="-25" dirty="0">
                <a:latin typeface="Arial"/>
                <a:cs typeface="Arial"/>
              </a:rPr>
              <a:t>13</a:t>
            </a:r>
            <a:endParaRPr sz="1100">
              <a:latin typeface="Arial"/>
              <a:cs typeface="Arial"/>
            </a:endParaRPr>
          </a:p>
          <a:p>
            <a:pPr marL="240665" marR="1029335">
              <a:lnSpc>
                <a:spcPts val="1580"/>
              </a:lnSpc>
              <a:spcBef>
                <a:spcPts val="5"/>
              </a:spcBef>
            </a:pPr>
            <a:r>
              <a:rPr sz="1100" dirty="0">
                <a:latin typeface="Arial"/>
                <a:cs typeface="Arial"/>
              </a:rPr>
              <a:t>Daylight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Savings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Time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Rules</a:t>
            </a:r>
            <a:r>
              <a:rPr sz="1100" spc="125" dirty="0">
                <a:latin typeface="Arial"/>
                <a:cs typeface="Arial"/>
              </a:rPr>
              <a:t>  </a:t>
            </a:r>
            <a:r>
              <a:rPr sz="1100" spc="-10" dirty="0">
                <a:latin typeface="Arial"/>
                <a:cs typeface="Arial"/>
              </a:rPr>
              <a:t>12-</a:t>
            </a:r>
            <a:r>
              <a:rPr sz="1100" spc="-25" dirty="0">
                <a:latin typeface="Arial"/>
                <a:cs typeface="Arial"/>
              </a:rPr>
              <a:t>14 </a:t>
            </a:r>
            <a:r>
              <a:rPr sz="1100" dirty="0">
                <a:latin typeface="Arial"/>
                <a:cs typeface="Arial"/>
              </a:rPr>
              <a:t>Modeling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Time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Zones</a:t>
            </a:r>
            <a:r>
              <a:rPr sz="1100" spc="125" dirty="0">
                <a:latin typeface="Arial"/>
                <a:cs typeface="Arial"/>
              </a:rPr>
              <a:t>  </a:t>
            </a:r>
            <a:r>
              <a:rPr sz="1100" spc="-10" dirty="0">
                <a:latin typeface="Arial"/>
                <a:cs typeface="Arial"/>
              </a:rPr>
              <a:t>12-</a:t>
            </a:r>
            <a:r>
              <a:rPr sz="1100" spc="-25" dirty="0">
                <a:latin typeface="Arial"/>
                <a:cs typeface="Arial"/>
              </a:rPr>
              <a:t>15</a:t>
            </a:r>
            <a:endParaRPr sz="1100">
              <a:latin typeface="Arial"/>
              <a:cs typeface="Arial"/>
            </a:endParaRPr>
          </a:p>
          <a:p>
            <a:pPr marL="240665">
              <a:lnSpc>
                <a:spcPct val="100000"/>
              </a:lnSpc>
              <a:spcBef>
                <a:spcPts val="175"/>
              </a:spcBef>
            </a:pPr>
            <a:r>
              <a:rPr sz="1100" dirty="0">
                <a:latin typeface="Arial"/>
                <a:cs typeface="Arial"/>
              </a:rPr>
              <a:t>Creating </a:t>
            </a:r>
            <a:r>
              <a:rPr sz="1100" spc="-10" dirty="0">
                <a:latin typeface="Arial"/>
                <a:cs typeface="Arial"/>
              </a:rPr>
              <a:t>ZonedDateTime</a:t>
            </a:r>
            <a:r>
              <a:rPr sz="1100" dirty="0">
                <a:latin typeface="Arial"/>
                <a:cs typeface="Arial"/>
              </a:rPr>
              <a:t> Objects</a:t>
            </a:r>
            <a:r>
              <a:rPr sz="1100" spc="150" dirty="0">
                <a:latin typeface="Arial"/>
                <a:cs typeface="Arial"/>
              </a:rPr>
              <a:t>  </a:t>
            </a:r>
            <a:r>
              <a:rPr sz="1100" spc="-10" dirty="0">
                <a:latin typeface="Arial"/>
                <a:cs typeface="Arial"/>
              </a:rPr>
              <a:t>12-</a:t>
            </a:r>
            <a:r>
              <a:rPr sz="1100" spc="-25" dirty="0">
                <a:latin typeface="Arial"/>
                <a:cs typeface="Arial"/>
              </a:rPr>
              <a:t>16</a:t>
            </a:r>
            <a:endParaRPr sz="1100">
              <a:latin typeface="Arial"/>
              <a:cs typeface="Arial"/>
            </a:endParaRPr>
          </a:p>
          <a:p>
            <a:pPr marL="240665">
              <a:lnSpc>
                <a:spcPct val="100000"/>
              </a:lnSpc>
              <a:spcBef>
                <a:spcPts val="250"/>
              </a:spcBef>
            </a:pPr>
            <a:r>
              <a:rPr sz="1100" dirty="0">
                <a:latin typeface="Arial"/>
                <a:cs typeface="Arial"/>
              </a:rPr>
              <a:t>Working with</a:t>
            </a:r>
            <a:r>
              <a:rPr sz="1100" spc="-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ZonedDateTime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Gaps/Overlaps</a:t>
            </a:r>
            <a:r>
              <a:rPr sz="1100" spc="145" dirty="0">
                <a:latin typeface="Arial"/>
                <a:cs typeface="Arial"/>
              </a:rPr>
              <a:t>  </a:t>
            </a:r>
            <a:r>
              <a:rPr sz="1100" spc="-10" dirty="0">
                <a:latin typeface="Arial"/>
                <a:cs typeface="Arial"/>
              </a:rPr>
              <a:t>12-</a:t>
            </a:r>
            <a:r>
              <a:rPr sz="1100" spc="-25" dirty="0">
                <a:latin typeface="Arial"/>
                <a:cs typeface="Arial"/>
              </a:rPr>
              <a:t>17</a:t>
            </a:r>
            <a:endParaRPr sz="1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23103" y="4309871"/>
            <a:ext cx="1828800" cy="652272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055627" y="806967"/>
            <a:ext cx="5407025" cy="376745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250825" algn="ctr">
              <a:lnSpc>
                <a:spcPct val="100000"/>
              </a:lnSpc>
              <a:spcBef>
                <a:spcPts val="110"/>
              </a:spcBef>
            </a:pPr>
            <a:r>
              <a:rPr sz="1850" b="1" spc="-10" dirty="0">
                <a:latin typeface="Arial"/>
                <a:cs typeface="Arial"/>
              </a:rPr>
              <a:t>Objectives</a:t>
            </a:r>
            <a:endParaRPr sz="18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330"/>
              </a:spcBef>
            </a:pPr>
            <a:endParaRPr sz="1850">
              <a:latin typeface="Arial"/>
              <a:cs typeface="Arial"/>
            </a:endParaRPr>
          </a:p>
          <a:p>
            <a:pPr marL="12700" marR="313690" indent="4445">
              <a:lnSpc>
                <a:spcPct val="101299"/>
              </a:lnSpc>
            </a:pPr>
            <a:r>
              <a:rPr sz="1550" dirty="0">
                <a:latin typeface="Arial"/>
                <a:cs typeface="Arial"/>
              </a:rPr>
              <a:t>After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completing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this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lesson,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you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should</a:t>
            </a:r>
            <a:r>
              <a:rPr sz="1550" spc="2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be</a:t>
            </a:r>
            <a:r>
              <a:rPr sz="1550" spc="6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able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to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do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spc="-25" dirty="0">
                <a:latin typeface="Arial"/>
                <a:cs typeface="Arial"/>
              </a:rPr>
              <a:t>the </a:t>
            </a:r>
            <a:r>
              <a:rPr sz="1550" spc="-10" dirty="0">
                <a:latin typeface="Arial"/>
                <a:cs typeface="Arial"/>
              </a:rPr>
              <a:t>following:</a:t>
            </a:r>
            <a:endParaRPr sz="1550">
              <a:latin typeface="Arial"/>
              <a:cs typeface="Arial"/>
            </a:endParaRPr>
          </a:p>
          <a:p>
            <a:pPr marL="417830" indent="-328930">
              <a:lnSpc>
                <a:spcPct val="100000"/>
              </a:lnSpc>
              <a:spcBef>
                <a:spcPts val="300"/>
              </a:spcBef>
              <a:buClr>
                <a:srgbClr val="FF0000"/>
              </a:buClr>
              <a:buChar char="•"/>
              <a:tabLst>
                <a:tab pos="417830" algn="l"/>
              </a:tabLst>
            </a:pPr>
            <a:r>
              <a:rPr sz="1550" dirty="0">
                <a:latin typeface="Arial"/>
                <a:cs typeface="Arial"/>
              </a:rPr>
              <a:t>Use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access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levels: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spc="285" dirty="0">
                <a:latin typeface="Times New Roman"/>
                <a:cs typeface="Times New Roman"/>
              </a:rPr>
              <a:t>private</a:t>
            </a:r>
            <a:r>
              <a:rPr sz="1550" spc="285" dirty="0">
                <a:latin typeface="Arial"/>
                <a:cs typeface="Arial"/>
              </a:rPr>
              <a:t>,</a:t>
            </a:r>
            <a:r>
              <a:rPr sz="1550" spc="55" dirty="0">
                <a:latin typeface="Arial"/>
                <a:cs typeface="Arial"/>
              </a:rPr>
              <a:t> </a:t>
            </a:r>
            <a:r>
              <a:rPr sz="1550" spc="270" dirty="0">
                <a:latin typeface="Times New Roman"/>
                <a:cs typeface="Times New Roman"/>
              </a:rPr>
              <a:t>protected</a:t>
            </a:r>
            <a:r>
              <a:rPr sz="1550" spc="270" dirty="0">
                <a:latin typeface="Arial"/>
                <a:cs typeface="Arial"/>
              </a:rPr>
              <a:t>,</a:t>
            </a:r>
            <a:r>
              <a:rPr sz="1550" spc="7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default,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spc="-25" dirty="0">
                <a:latin typeface="Arial"/>
                <a:cs typeface="Arial"/>
              </a:rPr>
              <a:t>and</a:t>
            </a:r>
            <a:endParaRPr sz="1550">
              <a:latin typeface="Arial"/>
              <a:cs typeface="Arial"/>
            </a:endParaRPr>
          </a:p>
          <a:p>
            <a:pPr marL="417830">
              <a:lnSpc>
                <a:spcPct val="100000"/>
              </a:lnSpc>
              <a:spcBef>
                <a:spcPts val="25"/>
              </a:spcBef>
            </a:pPr>
            <a:r>
              <a:rPr sz="1550" spc="285" dirty="0">
                <a:latin typeface="Times New Roman"/>
                <a:cs typeface="Times New Roman"/>
              </a:rPr>
              <a:t>public</a:t>
            </a:r>
            <a:endParaRPr sz="1550">
              <a:latin typeface="Times New Roman"/>
              <a:cs typeface="Times New Roman"/>
            </a:endParaRPr>
          </a:p>
          <a:p>
            <a:pPr marL="417830" indent="-328930">
              <a:lnSpc>
                <a:spcPct val="100000"/>
              </a:lnSpc>
              <a:spcBef>
                <a:spcPts val="515"/>
              </a:spcBef>
              <a:buClr>
                <a:srgbClr val="FF0000"/>
              </a:buClr>
              <a:buChar char="•"/>
              <a:tabLst>
                <a:tab pos="417830" algn="l"/>
              </a:tabLst>
            </a:pPr>
            <a:r>
              <a:rPr sz="1550" dirty="0">
                <a:latin typeface="Arial"/>
                <a:cs typeface="Arial"/>
              </a:rPr>
              <a:t>Override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methods</a:t>
            </a:r>
            <a:endParaRPr sz="1550">
              <a:latin typeface="Arial"/>
              <a:cs typeface="Arial"/>
            </a:endParaRPr>
          </a:p>
          <a:p>
            <a:pPr marL="417830" indent="-328930">
              <a:lnSpc>
                <a:spcPct val="100000"/>
              </a:lnSpc>
              <a:spcBef>
                <a:spcPts val="395"/>
              </a:spcBef>
              <a:buClr>
                <a:srgbClr val="FF0000"/>
              </a:buClr>
              <a:buChar char="•"/>
              <a:tabLst>
                <a:tab pos="417830" algn="l"/>
              </a:tabLst>
            </a:pPr>
            <a:r>
              <a:rPr sz="1550" dirty="0">
                <a:latin typeface="Arial"/>
                <a:cs typeface="Arial"/>
              </a:rPr>
              <a:t>Use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virtual</a:t>
            </a:r>
            <a:r>
              <a:rPr sz="1550" spc="5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method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invocation</a:t>
            </a:r>
            <a:endParaRPr sz="1550">
              <a:latin typeface="Arial"/>
              <a:cs typeface="Arial"/>
            </a:endParaRPr>
          </a:p>
          <a:p>
            <a:pPr marL="417830" indent="-328930">
              <a:lnSpc>
                <a:spcPct val="100000"/>
              </a:lnSpc>
              <a:spcBef>
                <a:spcPts val="310"/>
              </a:spcBef>
              <a:buClr>
                <a:srgbClr val="FF0000"/>
              </a:buClr>
              <a:buChar char="•"/>
              <a:tabLst>
                <a:tab pos="417830" algn="l"/>
              </a:tabLst>
            </a:pPr>
            <a:r>
              <a:rPr sz="1550" dirty="0">
                <a:latin typeface="Arial"/>
                <a:cs typeface="Arial"/>
              </a:rPr>
              <a:t>Use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spc="285" dirty="0">
                <a:latin typeface="Times New Roman"/>
                <a:cs typeface="Times New Roman"/>
              </a:rPr>
              <a:t>varargs</a:t>
            </a:r>
            <a:r>
              <a:rPr sz="1550" spc="100" dirty="0">
                <a:latin typeface="Times New Roman"/>
                <a:cs typeface="Times New Roman"/>
              </a:rPr>
              <a:t> </a:t>
            </a:r>
            <a:r>
              <a:rPr sz="1550" dirty="0">
                <a:latin typeface="Arial"/>
                <a:cs typeface="Arial"/>
              </a:rPr>
              <a:t>to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specify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variable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arguments</a:t>
            </a:r>
            <a:endParaRPr sz="1550">
              <a:latin typeface="Arial"/>
              <a:cs typeface="Arial"/>
            </a:endParaRPr>
          </a:p>
          <a:p>
            <a:pPr marL="417830" indent="-328930">
              <a:lnSpc>
                <a:spcPct val="100000"/>
              </a:lnSpc>
              <a:spcBef>
                <a:spcPts val="400"/>
              </a:spcBef>
              <a:buClr>
                <a:srgbClr val="FF0000"/>
              </a:buClr>
              <a:buChar char="•"/>
              <a:tabLst>
                <a:tab pos="417830" algn="l"/>
              </a:tabLst>
            </a:pPr>
            <a:r>
              <a:rPr sz="1550" dirty="0">
                <a:latin typeface="Arial"/>
                <a:cs typeface="Arial"/>
              </a:rPr>
              <a:t>Use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the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spc="305" dirty="0">
                <a:latin typeface="Times New Roman"/>
                <a:cs typeface="Times New Roman"/>
              </a:rPr>
              <a:t>instanceof</a:t>
            </a:r>
            <a:r>
              <a:rPr sz="1550" spc="114" dirty="0">
                <a:latin typeface="Times New Roman"/>
                <a:cs typeface="Times New Roman"/>
              </a:rPr>
              <a:t> </a:t>
            </a:r>
            <a:r>
              <a:rPr sz="1550" dirty="0">
                <a:latin typeface="Arial"/>
                <a:cs typeface="Arial"/>
              </a:rPr>
              <a:t>operator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to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compare</a:t>
            </a:r>
            <a:r>
              <a:rPr sz="1550" spc="5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object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types</a:t>
            </a:r>
            <a:endParaRPr sz="1550">
              <a:latin typeface="Arial"/>
              <a:cs typeface="Arial"/>
            </a:endParaRPr>
          </a:p>
          <a:p>
            <a:pPr marL="417830" indent="-328930">
              <a:lnSpc>
                <a:spcPct val="100000"/>
              </a:lnSpc>
              <a:spcBef>
                <a:spcPts val="515"/>
              </a:spcBef>
              <a:buClr>
                <a:srgbClr val="FF0000"/>
              </a:buClr>
              <a:buChar char="•"/>
              <a:tabLst>
                <a:tab pos="417830" algn="l"/>
              </a:tabLst>
            </a:pPr>
            <a:r>
              <a:rPr sz="1550" dirty="0">
                <a:latin typeface="Arial"/>
                <a:cs typeface="Arial"/>
              </a:rPr>
              <a:t>Use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upward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and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downward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casts</a:t>
            </a:r>
            <a:endParaRPr sz="1550">
              <a:latin typeface="Arial"/>
              <a:cs typeface="Arial"/>
            </a:endParaRPr>
          </a:p>
          <a:p>
            <a:pPr marL="417830" indent="-328930">
              <a:lnSpc>
                <a:spcPct val="100000"/>
              </a:lnSpc>
              <a:spcBef>
                <a:spcPts val="300"/>
              </a:spcBef>
              <a:buClr>
                <a:srgbClr val="FF0000"/>
              </a:buClr>
              <a:buChar char="•"/>
              <a:tabLst>
                <a:tab pos="417830" algn="l"/>
              </a:tabLst>
            </a:pPr>
            <a:r>
              <a:rPr sz="1550" dirty="0">
                <a:latin typeface="Arial"/>
                <a:cs typeface="Arial"/>
              </a:rPr>
              <a:t>Model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business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problems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by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using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the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spc="395" dirty="0">
                <a:latin typeface="Times New Roman"/>
                <a:cs typeface="Times New Roman"/>
              </a:rPr>
              <a:t>static</a:t>
            </a:r>
            <a:r>
              <a:rPr sz="1550" spc="105" dirty="0">
                <a:latin typeface="Times New Roman"/>
                <a:cs typeface="Times New Roman"/>
              </a:rPr>
              <a:t> </a:t>
            </a:r>
            <a:r>
              <a:rPr sz="1550" spc="-10" dirty="0">
                <a:latin typeface="Arial"/>
                <a:cs typeface="Arial"/>
              </a:rPr>
              <a:t>keyword</a:t>
            </a:r>
            <a:endParaRPr sz="1550">
              <a:latin typeface="Arial"/>
              <a:cs typeface="Arial"/>
            </a:endParaRPr>
          </a:p>
          <a:p>
            <a:pPr marL="417830" indent="-328930">
              <a:lnSpc>
                <a:spcPct val="100000"/>
              </a:lnSpc>
              <a:spcBef>
                <a:spcPts val="505"/>
              </a:spcBef>
              <a:buClr>
                <a:srgbClr val="FF0000"/>
              </a:buClr>
              <a:buChar char="•"/>
              <a:tabLst>
                <a:tab pos="417830" algn="l"/>
              </a:tabLst>
            </a:pPr>
            <a:r>
              <a:rPr sz="1550" dirty="0">
                <a:latin typeface="Arial"/>
                <a:cs typeface="Arial"/>
              </a:rPr>
              <a:t>Implement</a:t>
            </a:r>
            <a:r>
              <a:rPr sz="1550" spc="7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the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singleton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design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pattern</a:t>
            </a:r>
            <a:endParaRPr sz="15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326639" y="5247386"/>
            <a:ext cx="3116580" cy="144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endParaRPr sz="8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31824" y="806967"/>
            <a:ext cx="5282565" cy="169481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224154" algn="ctr">
              <a:lnSpc>
                <a:spcPct val="100000"/>
              </a:lnSpc>
              <a:spcBef>
                <a:spcPts val="110"/>
              </a:spcBef>
            </a:pPr>
            <a:r>
              <a:rPr sz="1850" b="1" dirty="0">
                <a:latin typeface="Arial"/>
                <a:cs typeface="Arial"/>
              </a:rPr>
              <a:t>Using</a:t>
            </a:r>
            <a:r>
              <a:rPr sz="1850" b="1" spc="-20" dirty="0">
                <a:latin typeface="Arial"/>
                <a:cs typeface="Arial"/>
              </a:rPr>
              <a:t> </a:t>
            </a:r>
            <a:r>
              <a:rPr sz="1850" b="1" dirty="0">
                <a:latin typeface="Arial"/>
                <a:cs typeface="Arial"/>
              </a:rPr>
              <a:t>Access</a:t>
            </a:r>
            <a:r>
              <a:rPr sz="1850" b="1" spc="-10" dirty="0">
                <a:latin typeface="Arial"/>
                <a:cs typeface="Arial"/>
              </a:rPr>
              <a:t> Control</a:t>
            </a:r>
            <a:endParaRPr sz="1850">
              <a:latin typeface="Arial"/>
              <a:cs typeface="Arial"/>
            </a:endParaRPr>
          </a:p>
          <a:p>
            <a:pPr marL="341630" indent="-328930">
              <a:lnSpc>
                <a:spcPct val="100000"/>
              </a:lnSpc>
              <a:spcBef>
                <a:spcPts val="1225"/>
              </a:spcBef>
              <a:buClr>
                <a:srgbClr val="FF0000"/>
              </a:buClr>
              <a:buChar char="•"/>
              <a:tabLst>
                <a:tab pos="341630" algn="l"/>
              </a:tabLst>
            </a:pPr>
            <a:r>
              <a:rPr sz="1550" dirty="0">
                <a:latin typeface="Arial"/>
                <a:cs typeface="Arial"/>
              </a:rPr>
              <a:t>You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have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seen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the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keywords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spc="295" dirty="0">
                <a:latin typeface="Times New Roman"/>
                <a:cs typeface="Times New Roman"/>
              </a:rPr>
              <a:t>public</a:t>
            </a:r>
            <a:r>
              <a:rPr sz="1550" spc="95" dirty="0">
                <a:latin typeface="Times New Roman"/>
                <a:cs typeface="Times New Roman"/>
              </a:rPr>
              <a:t> </a:t>
            </a:r>
            <a:r>
              <a:rPr sz="1550" dirty="0">
                <a:latin typeface="Arial"/>
                <a:cs typeface="Arial"/>
              </a:rPr>
              <a:t>and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spc="275" dirty="0">
                <a:latin typeface="Times New Roman"/>
                <a:cs typeface="Times New Roman"/>
              </a:rPr>
              <a:t>private</a:t>
            </a:r>
            <a:r>
              <a:rPr sz="1550" spc="275" dirty="0">
                <a:latin typeface="Arial"/>
                <a:cs typeface="Arial"/>
              </a:rPr>
              <a:t>.</a:t>
            </a:r>
            <a:endParaRPr sz="1550">
              <a:latin typeface="Arial"/>
              <a:cs typeface="Arial"/>
            </a:endParaRPr>
          </a:p>
          <a:p>
            <a:pPr marL="341630" marR="5080" indent="-329565">
              <a:lnSpc>
                <a:spcPct val="101299"/>
              </a:lnSpc>
              <a:spcBef>
                <a:spcPts val="1210"/>
              </a:spcBef>
              <a:buClr>
                <a:srgbClr val="FF0000"/>
              </a:buClr>
              <a:buChar char="•"/>
              <a:tabLst>
                <a:tab pos="341630" algn="l"/>
              </a:tabLst>
            </a:pPr>
            <a:r>
              <a:rPr sz="1550" dirty="0">
                <a:latin typeface="Arial"/>
                <a:cs typeface="Arial"/>
              </a:rPr>
              <a:t>There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are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four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access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levels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that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can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be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applied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to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spc="-20" dirty="0">
                <a:latin typeface="Arial"/>
                <a:cs typeface="Arial"/>
              </a:rPr>
              <a:t>data </a:t>
            </a:r>
            <a:r>
              <a:rPr sz="1550" dirty="0">
                <a:latin typeface="Arial"/>
                <a:cs typeface="Arial"/>
              </a:rPr>
              <a:t>fields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and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methods.</a:t>
            </a:r>
            <a:endParaRPr sz="1550">
              <a:latin typeface="Arial"/>
              <a:cs typeface="Arial"/>
            </a:endParaRPr>
          </a:p>
          <a:p>
            <a:pPr marL="341630" indent="-328930">
              <a:lnSpc>
                <a:spcPct val="100000"/>
              </a:lnSpc>
              <a:spcBef>
                <a:spcPts val="985"/>
              </a:spcBef>
              <a:buClr>
                <a:srgbClr val="FF0000"/>
              </a:buClr>
              <a:buChar char="•"/>
              <a:tabLst>
                <a:tab pos="341630" algn="l"/>
              </a:tabLst>
            </a:pPr>
            <a:r>
              <a:rPr sz="1550" dirty="0">
                <a:latin typeface="Arial"/>
                <a:cs typeface="Arial"/>
              </a:rPr>
              <a:t>Classes</a:t>
            </a:r>
            <a:r>
              <a:rPr sz="1550" spc="1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can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be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default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(no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modifier)</a:t>
            </a:r>
            <a:r>
              <a:rPr sz="1550" spc="6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or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spc="245" dirty="0">
                <a:latin typeface="Times New Roman"/>
                <a:cs typeface="Times New Roman"/>
              </a:rPr>
              <a:t>public</a:t>
            </a:r>
            <a:r>
              <a:rPr sz="1550" spc="245" dirty="0">
                <a:latin typeface="Arial"/>
                <a:cs typeface="Arial"/>
              </a:rPr>
              <a:t>.</a:t>
            </a:r>
            <a:endParaRPr sz="1550">
              <a:latin typeface="Arial"/>
              <a:cs typeface="Arial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1097280" y="2725673"/>
          <a:ext cx="5637529" cy="20650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283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7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277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271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271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92785">
                <a:tc>
                  <a:txBody>
                    <a:bodyPr/>
                    <a:lstStyle/>
                    <a:p>
                      <a:pPr marL="52069" marR="292735">
                        <a:lnSpc>
                          <a:spcPct val="102400"/>
                        </a:lnSpc>
                        <a:spcBef>
                          <a:spcPts val="385"/>
                        </a:spcBef>
                      </a:pPr>
                      <a:r>
                        <a:rPr sz="125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Modifier (keyword)</a:t>
                      </a:r>
                      <a:endParaRPr sz="1250">
                        <a:latin typeface="Arial"/>
                        <a:cs typeface="Arial"/>
                      </a:endParaRPr>
                    </a:p>
                  </a:txBody>
                  <a:tcPr marL="0" marR="0" marT="4889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57150">
                      <a:solidFill>
                        <a:srgbClr val="000000"/>
                      </a:solidFill>
                      <a:prstDash val="soli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sz="125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Same</a:t>
                      </a:r>
                      <a:r>
                        <a:rPr sz="1250" b="1" spc="5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50" b="1" spc="-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Class</a:t>
                      </a:r>
                      <a:endParaRPr sz="1250">
                        <a:latin typeface="Arial"/>
                        <a:cs typeface="Arial"/>
                      </a:endParaRPr>
                    </a:p>
                  </a:txBody>
                  <a:tcPr marL="0" marR="0" marT="5397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57150">
                      <a:solidFill>
                        <a:srgbClr val="000000"/>
                      </a:solidFill>
                      <a:prstDash val="soli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233679" marR="224790" indent="112395">
                        <a:lnSpc>
                          <a:spcPct val="102400"/>
                        </a:lnSpc>
                        <a:spcBef>
                          <a:spcPts val="385"/>
                        </a:spcBef>
                      </a:pPr>
                      <a:r>
                        <a:rPr sz="1250" b="1" spc="-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Same </a:t>
                      </a:r>
                      <a:r>
                        <a:rPr sz="125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Package</a:t>
                      </a:r>
                      <a:endParaRPr sz="1250">
                        <a:latin typeface="Arial"/>
                        <a:cs typeface="Arial"/>
                      </a:endParaRPr>
                    </a:p>
                  </a:txBody>
                  <a:tcPr marL="0" marR="0" marT="4889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57150">
                      <a:solidFill>
                        <a:srgbClr val="000000"/>
                      </a:solidFill>
                      <a:prstDash val="soli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108585" marR="102235" algn="ctr">
                        <a:lnSpc>
                          <a:spcPct val="102800"/>
                        </a:lnSpc>
                        <a:spcBef>
                          <a:spcPts val="380"/>
                        </a:spcBef>
                      </a:pPr>
                      <a:r>
                        <a:rPr sz="125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Subclass</a:t>
                      </a:r>
                      <a:r>
                        <a:rPr sz="1250" b="1" spc="8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50" b="1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in </a:t>
                      </a:r>
                      <a:r>
                        <a:rPr sz="125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Another Package</a:t>
                      </a:r>
                      <a:endParaRPr sz="1250">
                        <a:latin typeface="Arial"/>
                        <a:cs typeface="Arial"/>
                      </a:endParaRPr>
                    </a:p>
                  </a:txBody>
                  <a:tcPr marL="0" marR="0" marT="4826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57150">
                      <a:solidFill>
                        <a:srgbClr val="000000"/>
                      </a:solidFill>
                      <a:prstDash val="soli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sz="125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Universe</a:t>
                      </a:r>
                      <a:endParaRPr sz="1250">
                        <a:latin typeface="Arial"/>
                        <a:cs typeface="Arial"/>
                      </a:endParaRPr>
                    </a:p>
                  </a:txBody>
                  <a:tcPr marL="0" marR="0" marT="5397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57150">
                      <a:solidFill>
                        <a:srgbClr val="000000"/>
                      </a:solidFill>
                      <a:prstDash val="soli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52069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150" spc="210" dirty="0">
                          <a:latin typeface="Times New Roman"/>
                          <a:cs typeface="Times New Roman"/>
                        </a:rPr>
                        <a:t>private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T="3429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5715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80"/>
                        </a:spcBef>
                      </a:pPr>
                      <a:r>
                        <a:rPr sz="1150" spc="-25" dirty="0">
                          <a:latin typeface="Arial"/>
                          <a:cs typeface="Arial"/>
                        </a:rPr>
                        <a:t>Yes</a:t>
                      </a:r>
                      <a:endParaRPr sz="1150">
                        <a:latin typeface="Arial"/>
                        <a:cs typeface="Arial"/>
                      </a:endParaRPr>
                    </a:p>
                  </a:txBody>
                  <a:tcPr marL="0" marR="0" marT="4826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5715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5715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5715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5715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DCDC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3535">
                <a:tc>
                  <a:txBody>
                    <a:bodyPr/>
                    <a:lstStyle/>
                    <a:p>
                      <a:pPr marL="52069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150" i="1" spc="210" dirty="0">
                          <a:latin typeface="Times New Roman"/>
                          <a:cs typeface="Times New Roman"/>
                        </a:rPr>
                        <a:t>default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T="3429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80"/>
                        </a:spcBef>
                      </a:pPr>
                      <a:r>
                        <a:rPr sz="1150" spc="-25" dirty="0">
                          <a:latin typeface="Arial"/>
                          <a:cs typeface="Arial"/>
                        </a:rPr>
                        <a:t>Yes</a:t>
                      </a:r>
                      <a:endParaRPr sz="1150">
                        <a:latin typeface="Arial"/>
                        <a:cs typeface="Arial"/>
                      </a:endParaRPr>
                    </a:p>
                  </a:txBody>
                  <a:tcPr marL="0" marR="0" marT="4826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80"/>
                        </a:spcBef>
                      </a:pPr>
                      <a:r>
                        <a:rPr sz="1150" spc="-25" dirty="0">
                          <a:latin typeface="Arial"/>
                          <a:cs typeface="Arial"/>
                        </a:rPr>
                        <a:t>Yes</a:t>
                      </a:r>
                      <a:endParaRPr sz="1150">
                        <a:latin typeface="Arial"/>
                        <a:cs typeface="Arial"/>
                      </a:endParaRPr>
                    </a:p>
                  </a:txBody>
                  <a:tcPr marL="0" marR="0" marT="4826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DCDC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52069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150" spc="195" dirty="0">
                          <a:latin typeface="Times New Roman"/>
                          <a:cs typeface="Times New Roman"/>
                        </a:rPr>
                        <a:t>protected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T="3492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150" spc="-25" dirty="0">
                          <a:latin typeface="Arial"/>
                          <a:cs typeface="Arial"/>
                        </a:rPr>
                        <a:t>Yes</a:t>
                      </a:r>
                      <a:endParaRPr sz="1150">
                        <a:latin typeface="Arial"/>
                        <a:cs typeface="Arial"/>
                      </a:endParaRPr>
                    </a:p>
                  </a:txBody>
                  <a:tcPr marL="0" marR="0" marT="4699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150" spc="-25" dirty="0">
                          <a:latin typeface="Arial"/>
                          <a:cs typeface="Arial"/>
                        </a:rPr>
                        <a:t>Yes</a:t>
                      </a:r>
                      <a:endParaRPr sz="1150">
                        <a:latin typeface="Arial"/>
                        <a:cs typeface="Arial"/>
                      </a:endParaRPr>
                    </a:p>
                  </a:txBody>
                  <a:tcPr marL="0" marR="0" marT="4699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50"/>
                        </a:spcBef>
                      </a:pPr>
                      <a:r>
                        <a:rPr sz="1150" spc="-25" dirty="0">
                          <a:latin typeface="Arial"/>
                          <a:cs typeface="Arial"/>
                        </a:rPr>
                        <a:t>Yes</a:t>
                      </a:r>
                      <a:endParaRPr sz="1150">
                        <a:latin typeface="Arial"/>
                        <a:cs typeface="Arial"/>
                      </a:endParaRPr>
                    </a:p>
                  </a:txBody>
                  <a:tcPr marL="0" marR="0" marT="8255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DCDC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52069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150" spc="185" dirty="0">
                          <a:latin typeface="Times New Roman"/>
                          <a:cs typeface="Times New Roman"/>
                        </a:rPr>
                        <a:t>public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T="3492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150" spc="-25" dirty="0">
                          <a:latin typeface="Arial"/>
                          <a:cs typeface="Arial"/>
                        </a:rPr>
                        <a:t>Yes</a:t>
                      </a:r>
                      <a:endParaRPr sz="1150">
                        <a:latin typeface="Arial"/>
                        <a:cs typeface="Arial"/>
                      </a:endParaRPr>
                    </a:p>
                  </a:txBody>
                  <a:tcPr marL="0" marR="0" marT="4699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150" spc="-25" dirty="0">
                          <a:latin typeface="Arial"/>
                          <a:cs typeface="Arial"/>
                        </a:rPr>
                        <a:t>Yes</a:t>
                      </a:r>
                      <a:endParaRPr sz="1150">
                        <a:latin typeface="Arial"/>
                        <a:cs typeface="Arial"/>
                      </a:endParaRPr>
                    </a:p>
                  </a:txBody>
                  <a:tcPr marL="0" marR="0" marT="4699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150" spc="-25" dirty="0">
                          <a:latin typeface="Arial"/>
                          <a:cs typeface="Arial"/>
                        </a:rPr>
                        <a:t>Yes</a:t>
                      </a:r>
                      <a:endParaRPr sz="1150">
                        <a:latin typeface="Arial"/>
                        <a:cs typeface="Arial"/>
                      </a:endParaRPr>
                    </a:p>
                  </a:txBody>
                  <a:tcPr marL="0" marR="0" marT="4699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150" spc="-25" dirty="0">
                          <a:latin typeface="Arial"/>
                          <a:cs typeface="Arial"/>
                        </a:rPr>
                        <a:t>Yes</a:t>
                      </a:r>
                      <a:endParaRPr sz="1150" dirty="0">
                        <a:latin typeface="Arial"/>
                        <a:cs typeface="Arial"/>
                      </a:endParaRPr>
                    </a:p>
                  </a:txBody>
                  <a:tcPr marL="0" marR="0" marT="4699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DCDC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" name="object 6"/>
          <p:cNvSpPr txBox="1"/>
          <p:nvPr/>
        </p:nvSpPr>
        <p:spPr>
          <a:xfrm>
            <a:off x="2326639" y="5247386"/>
            <a:ext cx="3116580" cy="144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endParaRPr sz="8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42416" y="2781300"/>
            <a:ext cx="5689600" cy="2144395"/>
            <a:chOff x="1042416" y="2781300"/>
            <a:chExt cx="5689600" cy="2144395"/>
          </a:xfrm>
        </p:grpSpPr>
        <p:sp>
          <p:nvSpPr>
            <p:cNvPr id="3" name="object 3"/>
            <p:cNvSpPr/>
            <p:nvPr/>
          </p:nvSpPr>
          <p:spPr>
            <a:xfrm>
              <a:off x="1053084" y="2790444"/>
              <a:ext cx="5668010" cy="2125980"/>
            </a:xfrm>
            <a:custGeom>
              <a:avLst/>
              <a:gdLst/>
              <a:ahLst/>
              <a:cxnLst/>
              <a:rect l="l" t="t" r="r" b="b"/>
              <a:pathLst>
                <a:path w="5668009" h="2125979">
                  <a:moveTo>
                    <a:pt x="5667755" y="0"/>
                  </a:moveTo>
                  <a:lnTo>
                    <a:pt x="0" y="0"/>
                  </a:lnTo>
                  <a:lnTo>
                    <a:pt x="0" y="2125979"/>
                  </a:lnTo>
                  <a:lnTo>
                    <a:pt x="5667755" y="2125979"/>
                  </a:lnTo>
                  <a:lnTo>
                    <a:pt x="5667755" y="0"/>
                  </a:lnTo>
                  <a:close/>
                </a:path>
              </a:pathLst>
            </a:custGeom>
            <a:solidFill>
              <a:srgbClr val="DCDC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042416" y="2781300"/>
              <a:ext cx="5689600" cy="2144395"/>
            </a:xfrm>
            <a:custGeom>
              <a:avLst/>
              <a:gdLst/>
              <a:ahLst/>
              <a:cxnLst/>
              <a:rect l="l" t="t" r="r" b="b"/>
              <a:pathLst>
                <a:path w="5689600" h="2144395">
                  <a:moveTo>
                    <a:pt x="5684520" y="0"/>
                  </a:moveTo>
                  <a:lnTo>
                    <a:pt x="4572" y="0"/>
                  </a:lnTo>
                  <a:lnTo>
                    <a:pt x="0" y="4572"/>
                  </a:lnTo>
                  <a:lnTo>
                    <a:pt x="0" y="2139696"/>
                  </a:lnTo>
                  <a:lnTo>
                    <a:pt x="4572" y="2144268"/>
                  </a:lnTo>
                  <a:lnTo>
                    <a:pt x="5684520" y="2144268"/>
                  </a:lnTo>
                  <a:lnTo>
                    <a:pt x="5689092" y="2139696"/>
                  </a:lnTo>
                  <a:lnTo>
                    <a:pt x="5689092" y="2135124"/>
                  </a:lnTo>
                  <a:lnTo>
                    <a:pt x="21336" y="2135124"/>
                  </a:lnTo>
                  <a:lnTo>
                    <a:pt x="10668" y="2124456"/>
                  </a:lnTo>
                  <a:lnTo>
                    <a:pt x="21336" y="2124456"/>
                  </a:lnTo>
                  <a:lnTo>
                    <a:pt x="21336" y="19812"/>
                  </a:lnTo>
                  <a:lnTo>
                    <a:pt x="10667" y="19812"/>
                  </a:lnTo>
                  <a:lnTo>
                    <a:pt x="21336" y="9144"/>
                  </a:lnTo>
                  <a:lnTo>
                    <a:pt x="5689092" y="9144"/>
                  </a:lnTo>
                  <a:lnTo>
                    <a:pt x="5689092" y="4572"/>
                  </a:lnTo>
                  <a:lnTo>
                    <a:pt x="5684520" y="0"/>
                  </a:lnTo>
                  <a:close/>
                </a:path>
                <a:path w="5689600" h="2144395">
                  <a:moveTo>
                    <a:pt x="21336" y="2124456"/>
                  </a:moveTo>
                  <a:lnTo>
                    <a:pt x="10668" y="2124456"/>
                  </a:lnTo>
                  <a:lnTo>
                    <a:pt x="21336" y="2135124"/>
                  </a:lnTo>
                  <a:lnTo>
                    <a:pt x="21336" y="2124456"/>
                  </a:lnTo>
                  <a:close/>
                </a:path>
                <a:path w="5689600" h="2144395">
                  <a:moveTo>
                    <a:pt x="5667756" y="2124456"/>
                  </a:moveTo>
                  <a:lnTo>
                    <a:pt x="21336" y="2124456"/>
                  </a:lnTo>
                  <a:lnTo>
                    <a:pt x="21336" y="2135124"/>
                  </a:lnTo>
                  <a:lnTo>
                    <a:pt x="5667756" y="2135124"/>
                  </a:lnTo>
                  <a:lnTo>
                    <a:pt x="5667756" y="2124456"/>
                  </a:lnTo>
                  <a:close/>
                </a:path>
                <a:path w="5689600" h="2144395">
                  <a:moveTo>
                    <a:pt x="5667756" y="9144"/>
                  </a:moveTo>
                  <a:lnTo>
                    <a:pt x="5667756" y="2135124"/>
                  </a:lnTo>
                  <a:lnTo>
                    <a:pt x="5678424" y="2124456"/>
                  </a:lnTo>
                  <a:lnTo>
                    <a:pt x="5689092" y="2124456"/>
                  </a:lnTo>
                  <a:lnTo>
                    <a:pt x="5689092" y="19812"/>
                  </a:lnTo>
                  <a:lnTo>
                    <a:pt x="5678424" y="19812"/>
                  </a:lnTo>
                  <a:lnTo>
                    <a:pt x="5667756" y="9144"/>
                  </a:lnTo>
                  <a:close/>
                </a:path>
                <a:path w="5689600" h="2144395">
                  <a:moveTo>
                    <a:pt x="5689092" y="2124456"/>
                  </a:moveTo>
                  <a:lnTo>
                    <a:pt x="5678424" y="2124456"/>
                  </a:lnTo>
                  <a:lnTo>
                    <a:pt x="5667756" y="2135124"/>
                  </a:lnTo>
                  <a:lnTo>
                    <a:pt x="5689092" y="2135124"/>
                  </a:lnTo>
                  <a:lnTo>
                    <a:pt x="5689092" y="2124456"/>
                  </a:lnTo>
                  <a:close/>
                </a:path>
                <a:path w="5689600" h="2144395">
                  <a:moveTo>
                    <a:pt x="21336" y="9144"/>
                  </a:moveTo>
                  <a:lnTo>
                    <a:pt x="10667" y="19812"/>
                  </a:lnTo>
                  <a:lnTo>
                    <a:pt x="21336" y="19812"/>
                  </a:lnTo>
                  <a:lnTo>
                    <a:pt x="21336" y="9144"/>
                  </a:lnTo>
                  <a:close/>
                </a:path>
                <a:path w="5689600" h="2144395">
                  <a:moveTo>
                    <a:pt x="5667756" y="9144"/>
                  </a:moveTo>
                  <a:lnTo>
                    <a:pt x="21336" y="9144"/>
                  </a:lnTo>
                  <a:lnTo>
                    <a:pt x="21336" y="19812"/>
                  </a:lnTo>
                  <a:lnTo>
                    <a:pt x="5667756" y="19812"/>
                  </a:lnTo>
                  <a:lnTo>
                    <a:pt x="5667756" y="9144"/>
                  </a:lnTo>
                  <a:close/>
                </a:path>
                <a:path w="5689600" h="2144395">
                  <a:moveTo>
                    <a:pt x="5689092" y="9144"/>
                  </a:moveTo>
                  <a:lnTo>
                    <a:pt x="5667756" y="9144"/>
                  </a:lnTo>
                  <a:lnTo>
                    <a:pt x="5678424" y="19812"/>
                  </a:lnTo>
                  <a:lnTo>
                    <a:pt x="5689092" y="19812"/>
                  </a:lnTo>
                  <a:lnTo>
                    <a:pt x="5689092" y="914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1042416" y="1418844"/>
            <a:ext cx="5689600" cy="1164590"/>
            <a:chOff x="1042416" y="1418844"/>
            <a:chExt cx="5689600" cy="1164590"/>
          </a:xfrm>
        </p:grpSpPr>
        <p:sp>
          <p:nvSpPr>
            <p:cNvPr id="6" name="object 6"/>
            <p:cNvSpPr/>
            <p:nvPr/>
          </p:nvSpPr>
          <p:spPr>
            <a:xfrm>
              <a:off x="1053084" y="1429512"/>
              <a:ext cx="5668010" cy="1143000"/>
            </a:xfrm>
            <a:custGeom>
              <a:avLst/>
              <a:gdLst/>
              <a:ahLst/>
              <a:cxnLst/>
              <a:rect l="l" t="t" r="r" b="b"/>
              <a:pathLst>
                <a:path w="5668009" h="1143000">
                  <a:moveTo>
                    <a:pt x="5667755" y="0"/>
                  </a:moveTo>
                  <a:lnTo>
                    <a:pt x="0" y="0"/>
                  </a:lnTo>
                  <a:lnTo>
                    <a:pt x="0" y="1143000"/>
                  </a:lnTo>
                  <a:lnTo>
                    <a:pt x="5667755" y="1143000"/>
                  </a:lnTo>
                  <a:lnTo>
                    <a:pt x="5667755" y="0"/>
                  </a:lnTo>
                  <a:close/>
                </a:path>
              </a:pathLst>
            </a:custGeom>
            <a:solidFill>
              <a:srgbClr val="DCDC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042416" y="1418844"/>
              <a:ext cx="5689600" cy="1164590"/>
            </a:xfrm>
            <a:custGeom>
              <a:avLst/>
              <a:gdLst/>
              <a:ahLst/>
              <a:cxnLst/>
              <a:rect l="l" t="t" r="r" b="b"/>
              <a:pathLst>
                <a:path w="5689600" h="1164589">
                  <a:moveTo>
                    <a:pt x="5684520" y="0"/>
                  </a:moveTo>
                  <a:lnTo>
                    <a:pt x="4572" y="0"/>
                  </a:lnTo>
                  <a:lnTo>
                    <a:pt x="0" y="4572"/>
                  </a:lnTo>
                  <a:lnTo>
                    <a:pt x="0" y="1159764"/>
                  </a:lnTo>
                  <a:lnTo>
                    <a:pt x="4572" y="1164336"/>
                  </a:lnTo>
                  <a:lnTo>
                    <a:pt x="5684520" y="1164336"/>
                  </a:lnTo>
                  <a:lnTo>
                    <a:pt x="5689092" y="1159764"/>
                  </a:lnTo>
                  <a:lnTo>
                    <a:pt x="5689092" y="1153668"/>
                  </a:lnTo>
                  <a:lnTo>
                    <a:pt x="21336" y="1153668"/>
                  </a:lnTo>
                  <a:lnTo>
                    <a:pt x="10668" y="1144524"/>
                  </a:lnTo>
                  <a:lnTo>
                    <a:pt x="21336" y="1144524"/>
                  </a:lnTo>
                  <a:lnTo>
                    <a:pt x="21336" y="19812"/>
                  </a:lnTo>
                  <a:lnTo>
                    <a:pt x="10667" y="19812"/>
                  </a:lnTo>
                  <a:lnTo>
                    <a:pt x="21336" y="10668"/>
                  </a:lnTo>
                  <a:lnTo>
                    <a:pt x="5689092" y="10668"/>
                  </a:lnTo>
                  <a:lnTo>
                    <a:pt x="5689092" y="4572"/>
                  </a:lnTo>
                  <a:lnTo>
                    <a:pt x="5684520" y="0"/>
                  </a:lnTo>
                  <a:close/>
                </a:path>
                <a:path w="5689600" h="1164589">
                  <a:moveTo>
                    <a:pt x="21336" y="1144524"/>
                  </a:moveTo>
                  <a:lnTo>
                    <a:pt x="10668" y="1144524"/>
                  </a:lnTo>
                  <a:lnTo>
                    <a:pt x="21336" y="1153668"/>
                  </a:lnTo>
                  <a:lnTo>
                    <a:pt x="21336" y="1144524"/>
                  </a:lnTo>
                  <a:close/>
                </a:path>
                <a:path w="5689600" h="1164589">
                  <a:moveTo>
                    <a:pt x="5667756" y="1144524"/>
                  </a:moveTo>
                  <a:lnTo>
                    <a:pt x="21336" y="1144524"/>
                  </a:lnTo>
                  <a:lnTo>
                    <a:pt x="21336" y="1153668"/>
                  </a:lnTo>
                  <a:lnTo>
                    <a:pt x="5667756" y="1153668"/>
                  </a:lnTo>
                  <a:lnTo>
                    <a:pt x="5667756" y="1144524"/>
                  </a:lnTo>
                  <a:close/>
                </a:path>
                <a:path w="5689600" h="1164589">
                  <a:moveTo>
                    <a:pt x="5667756" y="10668"/>
                  </a:moveTo>
                  <a:lnTo>
                    <a:pt x="5667756" y="1153668"/>
                  </a:lnTo>
                  <a:lnTo>
                    <a:pt x="5678424" y="1144524"/>
                  </a:lnTo>
                  <a:lnTo>
                    <a:pt x="5689092" y="1144524"/>
                  </a:lnTo>
                  <a:lnTo>
                    <a:pt x="5689092" y="19812"/>
                  </a:lnTo>
                  <a:lnTo>
                    <a:pt x="5678424" y="19812"/>
                  </a:lnTo>
                  <a:lnTo>
                    <a:pt x="5667756" y="10668"/>
                  </a:lnTo>
                  <a:close/>
                </a:path>
                <a:path w="5689600" h="1164589">
                  <a:moveTo>
                    <a:pt x="5689092" y="1144524"/>
                  </a:moveTo>
                  <a:lnTo>
                    <a:pt x="5678424" y="1144524"/>
                  </a:lnTo>
                  <a:lnTo>
                    <a:pt x="5667756" y="1153668"/>
                  </a:lnTo>
                  <a:lnTo>
                    <a:pt x="5689092" y="1153668"/>
                  </a:lnTo>
                  <a:lnTo>
                    <a:pt x="5689092" y="1144524"/>
                  </a:lnTo>
                  <a:close/>
                </a:path>
                <a:path w="5689600" h="1164589">
                  <a:moveTo>
                    <a:pt x="21336" y="10668"/>
                  </a:moveTo>
                  <a:lnTo>
                    <a:pt x="10667" y="19812"/>
                  </a:lnTo>
                  <a:lnTo>
                    <a:pt x="21336" y="19812"/>
                  </a:lnTo>
                  <a:lnTo>
                    <a:pt x="21336" y="10668"/>
                  </a:lnTo>
                  <a:close/>
                </a:path>
                <a:path w="5689600" h="1164589">
                  <a:moveTo>
                    <a:pt x="5667756" y="10668"/>
                  </a:moveTo>
                  <a:lnTo>
                    <a:pt x="21336" y="10668"/>
                  </a:lnTo>
                  <a:lnTo>
                    <a:pt x="21336" y="19812"/>
                  </a:lnTo>
                  <a:lnTo>
                    <a:pt x="5667756" y="19812"/>
                  </a:lnTo>
                  <a:lnTo>
                    <a:pt x="5667756" y="10668"/>
                  </a:lnTo>
                  <a:close/>
                </a:path>
                <a:path w="5689600" h="1164589">
                  <a:moveTo>
                    <a:pt x="5689092" y="10668"/>
                  </a:moveTo>
                  <a:lnTo>
                    <a:pt x="5667756" y="10668"/>
                  </a:lnTo>
                  <a:lnTo>
                    <a:pt x="5678424" y="19812"/>
                  </a:lnTo>
                  <a:lnTo>
                    <a:pt x="5689092" y="19812"/>
                  </a:lnTo>
                  <a:lnTo>
                    <a:pt x="5689092" y="1066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1055624" y="806967"/>
            <a:ext cx="4843145" cy="105664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824865">
              <a:lnSpc>
                <a:spcPct val="100000"/>
              </a:lnSpc>
              <a:spcBef>
                <a:spcPts val="110"/>
              </a:spcBef>
            </a:pPr>
            <a:r>
              <a:rPr sz="1850" b="1" dirty="0">
                <a:latin typeface="Arial"/>
                <a:cs typeface="Arial"/>
              </a:rPr>
              <a:t>Protected</a:t>
            </a:r>
            <a:r>
              <a:rPr sz="1850" b="1" spc="-10" dirty="0">
                <a:latin typeface="Arial"/>
                <a:cs typeface="Arial"/>
              </a:rPr>
              <a:t> </a:t>
            </a:r>
            <a:r>
              <a:rPr sz="1850" b="1" dirty="0">
                <a:latin typeface="Arial"/>
                <a:cs typeface="Arial"/>
              </a:rPr>
              <a:t>Access</a:t>
            </a:r>
            <a:r>
              <a:rPr sz="1850" b="1" spc="20" dirty="0">
                <a:latin typeface="Arial"/>
                <a:cs typeface="Arial"/>
              </a:rPr>
              <a:t> </a:t>
            </a:r>
            <a:r>
              <a:rPr sz="1850" b="1" dirty="0">
                <a:latin typeface="Arial"/>
                <a:cs typeface="Arial"/>
              </a:rPr>
              <a:t>Control:</a:t>
            </a:r>
            <a:r>
              <a:rPr sz="1850" b="1" spc="-5" dirty="0">
                <a:latin typeface="Arial"/>
                <a:cs typeface="Arial"/>
              </a:rPr>
              <a:t> </a:t>
            </a:r>
            <a:r>
              <a:rPr sz="1850" b="1" spc="-10" dirty="0">
                <a:latin typeface="Arial"/>
                <a:cs typeface="Arial"/>
              </a:rPr>
              <a:t>Example</a:t>
            </a:r>
            <a:endParaRPr sz="18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90"/>
              </a:spcBef>
            </a:pPr>
            <a:endParaRPr sz="1850">
              <a:latin typeface="Arial"/>
              <a:cs typeface="Arial"/>
            </a:endParaRPr>
          </a:p>
          <a:p>
            <a:pPr marL="207010" indent="-194310">
              <a:lnSpc>
                <a:spcPct val="100000"/>
              </a:lnSpc>
              <a:spcBef>
                <a:spcPts val="5"/>
              </a:spcBef>
              <a:buAutoNum type="arabicPlain"/>
              <a:tabLst>
                <a:tab pos="207010" algn="l"/>
              </a:tabLst>
            </a:pPr>
            <a:r>
              <a:rPr sz="1250" spc="180" dirty="0">
                <a:latin typeface="Times New Roman"/>
                <a:cs typeface="Times New Roman"/>
              </a:rPr>
              <a:t>package</a:t>
            </a:r>
            <a:r>
              <a:rPr sz="1250" spc="465" dirty="0">
                <a:latin typeface="Times New Roman"/>
                <a:cs typeface="Times New Roman"/>
              </a:rPr>
              <a:t> </a:t>
            </a:r>
            <a:r>
              <a:rPr sz="1250" spc="125" dirty="0">
                <a:latin typeface="Times New Roman"/>
                <a:cs typeface="Times New Roman"/>
              </a:rPr>
              <a:t>demo;</a:t>
            </a:r>
            <a:endParaRPr sz="1250">
              <a:latin typeface="Times New Roman"/>
              <a:cs typeface="Times New Roman"/>
            </a:endParaRPr>
          </a:p>
          <a:p>
            <a:pPr marL="207010" indent="-194310">
              <a:lnSpc>
                <a:spcPct val="100000"/>
              </a:lnSpc>
              <a:spcBef>
                <a:spcPts val="359"/>
              </a:spcBef>
              <a:buAutoNum type="arabicPlain"/>
              <a:tabLst>
                <a:tab pos="207010" algn="l"/>
              </a:tabLst>
            </a:pPr>
            <a:r>
              <a:rPr sz="1250" spc="240" dirty="0">
                <a:latin typeface="Times New Roman"/>
                <a:cs typeface="Times New Roman"/>
              </a:rPr>
              <a:t>public</a:t>
            </a:r>
            <a:r>
              <a:rPr sz="1250" spc="459" dirty="0">
                <a:latin typeface="Times New Roman"/>
                <a:cs typeface="Times New Roman"/>
              </a:rPr>
              <a:t> </a:t>
            </a:r>
            <a:r>
              <a:rPr sz="1250" spc="280" dirty="0">
                <a:latin typeface="Times New Roman"/>
                <a:cs typeface="Times New Roman"/>
              </a:rPr>
              <a:t>class</a:t>
            </a:r>
            <a:r>
              <a:rPr sz="1250" spc="459" dirty="0">
                <a:latin typeface="Times New Roman"/>
                <a:cs typeface="Times New Roman"/>
              </a:rPr>
              <a:t> </a:t>
            </a:r>
            <a:r>
              <a:rPr sz="1250" spc="110" dirty="0">
                <a:latin typeface="Times New Roman"/>
                <a:cs typeface="Times New Roman"/>
              </a:rPr>
              <a:t>Foo</a:t>
            </a:r>
            <a:r>
              <a:rPr sz="1250" spc="475" dirty="0">
                <a:latin typeface="Times New Roman"/>
                <a:cs typeface="Times New Roman"/>
              </a:rPr>
              <a:t> </a:t>
            </a:r>
            <a:r>
              <a:rPr sz="1250" spc="114" dirty="0">
                <a:latin typeface="Times New Roman"/>
                <a:cs typeface="Times New Roman"/>
              </a:rPr>
              <a:t>{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640838" y="1838128"/>
            <a:ext cx="2564765" cy="49530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23200"/>
              </a:lnSpc>
              <a:spcBef>
                <a:spcPts val="90"/>
              </a:spcBef>
            </a:pPr>
            <a:r>
              <a:rPr sz="1250" spc="250" dirty="0">
                <a:latin typeface="Times New Roman"/>
                <a:cs typeface="Times New Roman"/>
              </a:rPr>
              <a:t>protected</a:t>
            </a:r>
            <a:r>
              <a:rPr sz="1250" spc="459" dirty="0">
                <a:latin typeface="Times New Roman"/>
                <a:cs typeface="Times New Roman"/>
              </a:rPr>
              <a:t> </a:t>
            </a:r>
            <a:r>
              <a:rPr sz="1250" spc="320" dirty="0">
                <a:latin typeface="Times New Roman"/>
                <a:cs typeface="Times New Roman"/>
              </a:rPr>
              <a:t>int</a:t>
            </a:r>
            <a:r>
              <a:rPr sz="1250" spc="459" dirty="0">
                <a:latin typeface="Times New Roman"/>
                <a:cs typeface="Times New Roman"/>
              </a:rPr>
              <a:t> </a:t>
            </a:r>
            <a:r>
              <a:rPr sz="1250" spc="300" dirty="0">
                <a:latin typeface="Times New Roman"/>
                <a:cs typeface="Times New Roman"/>
              </a:rPr>
              <a:t>result</a:t>
            </a:r>
            <a:r>
              <a:rPr sz="1250" spc="465" dirty="0">
                <a:latin typeface="Times New Roman"/>
                <a:cs typeface="Times New Roman"/>
              </a:rPr>
              <a:t> </a:t>
            </a:r>
            <a:r>
              <a:rPr sz="1250" spc="70" dirty="0">
                <a:latin typeface="Times New Roman"/>
                <a:cs typeface="Times New Roman"/>
              </a:rPr>
              <a:t>=</a:t>
            </a:r>
            <a:r>
              <a:rPr sz="1250" spc="459" dirty="0">
                <a:latin typeface="Times New Roman"/>
                <a:cs typeface="Times New Roman"/>
              </a:rPr>
              <a:t> </a:t>
            </a:r>
            <a:r>
              <a:rPr sz="1250" spc="200" dirty="0">
                <a:latin typeface="Times New Roman"/>
                <a:cs typeface="Times New Roman"/>
              </a:rPr>
              <a:t>20; </a:t>
            </a:r>
            <a:r>
              <a:rPr sz="1250" spc="325" dirty="0">
                <a:latin typeface="Times New Roman"/>
                <a:cs typeface="Times New Roman"/>
              </a:rPr>
              <a:t>int</a:t>
            </a:r>
            <a:r>
              <a:rPr sz="1250" spc="100" dirty="0">
                <a:latin typeface="Times New Roman"/>
                <a:cs typeface="Times New Roman"/>
              </a:rPr>
              <a:t>  </a:t>
            </a:r>
            <a:r>
              <a:rPr sz="1250" dirty="0">
                <a:latin typeface="Times New Roman"/>
                <a:cs typeface="Times New Roman"/>
              </a:rPr>
              <a:t>num=</a:t>
            </a:r>
            <a:r>
              <a:rPr sz="1250" spc="100" dirty="0">
                <a:latin typeface="Times New Roman"/>
                <a:cs typeface="Times New Roman"/>
              </a:rPr>
              <a:t>  </a:t>
            </a:r>
            <a:r>
              <a:rPr sz="1250" spc="200" dirty="0">
                <a:latin typeface="Times New Roman"/>
                <a:cs typeface="Times New Roman"/>
              </a:rPr>
              <a:t>25;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55624" y="1838128"/>
            <a:ext cx="318770" cy="731520"/>
          </a:xfrm>
          <a:prstGeom prst="rect">
            <a:avLst/>
          </a:prstGeom>
        </p:spPr>
        <p:txBody>
          <a:bodyPr vert="horz" wrap="square" lIns="0" tIns="558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40"/>
              </a:spcBef>
            </a:pPr>
            <a:r>
              <a:rPr sz="1250" spc="90" dirty="0">
                <a:latin typeface="Times New Roman"/>
                <a:cs typeface="Times New Roman"/>
              </a:rPr>
              <a:t>3</a:t>
            </a:r>
            <a:endParaRPr sz="12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45"/>
              </a:spcBef>
            </a:pPr>
            <a:r>
              <a:rPr sz="1250" spc="90" dirty="0">
                <a:latin typeface="Times New Roman"/>
                <a:cs typeface="Times New Roman"/>
              </a:rPr>
              <a:t>4</a:t>
            </a:r>
            <a:endParaRPr sz="12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60"/>
              </a:spcBef>
            </a:pPr>
            <a:r>
              <a:rPr sz="1250" spc="140" dirty="0">
                <a:latin typeface="Times New Roman"/>
                <a:cs typeface="Times New Roman"/>
              </a:rPr>
              <a:t>5</a:t>
            </a:r>
            <a:r>
              <a:rPr sz="1250" spc="445" dirty="0">
                <a:latin typeface="Times New Roman"/>
                <a:cs typeface="Times New Roman"/>
              </a:rPr>
              <a:t> </a:t>
            </a:r>
            <a:r>
              <a:rPr sz="1250" spc="114" dirty="0">
                <a:latin typeface="Times New Roman"/>
                <a:cs typeface="Times New Roman"/>
              </a:rPr>
              <a:t>}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055624" y="2779956"/>
            <a:ext cx="1783080" cy="731520"/>
          </a:xfrm>
          <a:prstGeom prst="rect">
            <a:avLst/>
          </a:prstGeom>
        </p:spPr>
        <p:txBody>
          <a:bodyPr vert="horz" wrap="square" lIns="0" tIns="55880" rIns="0" bIns="0" rtlCol="0">
            <a:spAutoFit/>
          </a:bodyPr>
          <a:lstStyle/>
          <a:p>
            <a:pPr marL="207010" indent="-194310">
              <a:lnSpc>
                <a:spcPct val="100000"/>
              </a:lnSpc>
              <a:spcBef>
                <a:spcPts val="440"/>
              </a:spcBef>
              <a:buAutoNum type="arabicPlain"/>
              <a:tabLst>
                <a:tab pos="207010" algn="l"/>
              </a:tabLst>
            </a:pPr>
            <a:r>
              <a:rPr sz="1250" spc="180" dirty="0">
                <a:latin typeface="Times New Roman"/>
                <a:cs typeface="Times New Roman"/>
              </a:rPr>
              <a:t>package</a:t>
            </a:r>
            <a:r>
              <a:rPr sz="1250" spc="465" dirty="0">
                <a:latin typeface="Times New Roman"/>
                <a:cs typeface="Times New Roman"/>
              </a:rPr>
              <a:t> </a:t>
            </a:r>
            <a:r>
              <a:rPr sz="1250" spc="335" dirty="0">
                <a:latin typeface="Times New Roman"/>
                <a:cs typeface="Times New Roman"/>
              </a:rPr>
              <a:t>test;</a:t>
            </a:r>
            <a:endParaRPr sz="1250">
              <a:latin typeface="Times New Roman"/>
              <a:cs typeface="Times New Roman"/>
            </a:endParaRPr>
          </a:p>
          <a:p>
            <a:pPr marL="207010" indent="-194310">
              <a:lnSpc>
                <a:spcPct val="100000"/>
              </a:lnSpc>
              <a:spcBef>
                <a:spcPts val="345"/>
              </a:spcBef>
              <a:buAutoNum type="arabicPlain"/>
              <a:tabLst>
                <a:tab pos="207010" algn="l"/>
              </a:tabLst>
            </a:pPr>
            <a:r>
              <a:rPr sz="1250" spc="204" dirty="0">
                <a:latin typeface="Times New Roman"/>
                <a:cs typeface="Times New Roman"/>
              </a:rPr>
              <a:t>import</a:t>
            </a:r>
            <a:r>
              <a:rPr sz="1250" spc="470" dirty="0">
                <a:latin typeface="Times New Roman"/>
                <a:cs typeface="Times New Roman"/>
              </a:rPr>
              <a:t> </a:t>
            </a:r>
            <a:r>
              <a:rPr sz="1250" spc="155" dirty="0">
                <a:latin typeface="Times New Roman"/>
                <a:cs typeface="Times New Roman"/>
              </a:rPr>
              <a:t>demo.Foo;</a:t>
            </a:r>
            <a:endParaRPr sz="1250">
              <a:latin typeface="Times New Roman"/>
              <a:cs typeface="Times New Roman"/>
            </a:endParaRPr>
          </a:p>
          <a:p>
            <a:pPr marL="207010" indent="-194310">
              <a:lnSpc>
                <a:spcPct val="100000"/>
              </a:lnSpc>
              <a:spcBef>
                <a:spcPts val="360"/>
              </a:spcBef>
              <a:buAutoNum type="arabicPlain"/>
              <a:tabLst>
                <a:tab pos="207010" algn="l"/>
              </a:tabLst>
            </a:pPr>
            <a:r>
              <a:rPr sz="1250" spc="240" dirty="0">
                <a:latin typeface="Times New Roman"/>
                <a:cs typeface="Times New Roman"/>
              </a:rPr>
              <a:t>public</a:t>
            </a:r>
            <a:r>
              <a:rPr sz="1250" spc="459" dirty="0">
                <a:latin typeface="Times New Roman"/>
                <a:cs typeface="Times New Roman"/>
              </a:rPr>
              <a:t> </a:t>
            </a:r>
            <a:r>
              <a:rPr sz="1250" spc="280" dirty="0">
                <a:latin typeface="Times New Roman"/>
                <a:cs typeface="Times New Roman"/>
              </a:rPr>
              <a:t>class</a:t>
            </a:r>
            <a:r>
              <a:rPr sz="1250" spc="465" dirty="0">
                <a:latin typeface="Times New Roman"/>
                <a:cs typeface="Times New Roman"/>
              </a:rPr>
              <a:t> </a:t>
            </a:r>
            <a:r>
              <a:rPr sz="1250" spc="135" dirty="0">
                <a:latin typeface="Times New Roman"/>
                <a:cs typeface="Times New Roman"/>
              </a:rPr>
              <a:t>Bar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739907" y="3484024"/>
            <a:ext cx="1098550" cy="49847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24000"/>
              </a:lnSpc>
              <a:spcBef>
                <a:spcPts val="90"/>
              </a:spcBef>
            </a:pPr>
            <a:r>
              <a:rPr sz="1250" spc="270" dirty="0">
                <a:latin typeface="Times New Roman"/>
                <a:cs typeface="Times New Roman"/>
              </a:rPr>
              <a:t>private</a:t>
            </a:r>
            <a:r>
              <a:rPr sz="1250" spc="459" dirty="0">
                <a:latin typeface="Times New Roman"/>
                <a:cs typeface="Times New Roman"/>
              </a:rPr>
              <a:t> </a:t>
            </a:r>
            <a:r>
              <a:rPr sz="1250" spc="295" dirty="0">
                <a:latin typeface="Times New Roman"/>
                <a:cs typeface="Times New Roman"/>
              </a:rPr>
              <a:t>int </a:t>
            </a:r>
            <a:r>
              <a:rPr sz="1250" spc="245" dirty="0">
                <a:latin typeface="Times New Roman"/>
                <a:cs typeface="Times New Roman"/>
              </a:rPr>
              <a:t>public</a:t>
            </a:r>
            <a:r>
              <a:rPr sz="1250" spc="450" dirty="0">
                <a:latin typeface="Times New Roman"/>
                <a:cs typeface="Times New Roman"/>
              </a:rPr>
              <a:t> </a:t>
            </a:r>
            <a:r>
              <a:rPr sz="1250" spc="185" dirty="0">
                <a:latin typeface="Times New Roman"/>
                <a:cs typeface="Times New Roman"/>
              </a:rPr>
              <a:t>void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911791" y="3250871"/>
            <a:ext cx="1391920" cy="73152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 indent="-635">
              <a:lnSpc>
                <a:spcPct val="123600"/>
              </a:lnSpc>
              <a:spcBef>
                <a:spcPts val="85"/>
              </a:spcBef>
            </a:pPr>
            <a:r>
              <a:rPr sz="1250" spc="215" dirty="0">
                <a:latin typeface="Times New Roman"/>
                <a:cs typeface="Times New Roman"/>
              </a:rPr>
              <a:t>extends</a:t>
            </a:r>
            <a:r>
              <a:rPr sz="1250" spc="459" dirty="0">
                <a:latin typeface="Times New Roman"/>
                <a:cs typeface="Times New Roman"/>
              </a:rPr>
              <a:t> </a:t>
            </a:r>
            <a:r>
              <a:rPr sz="1250" spc="110" dirty="0">
                <a:latin typeface="Times New Roman"/>
                <a:cs typeface="Times New Roman"/>
              </a:rPr>
              <a:t>Foo</a:t>
            </a:r>
            <a:r>
              <a:rPr sz="1250" spc="465" dirty="0">
                <a:latin typeface="Times New Roman"/>
                <a:cs typeface="Times New Roman"/>
              </a:rPr>
              <a:t> </a:t>
            </a:r>
            <a:r>
              <a:rPr sz="1250" spc="114" dirty="0">
                <a:latin typeface="Times New Roman"/>
                <a:cs typeface="Times New Roman"/>
              </a:rPr>
              <a:t>{ </a:t>
            </a:r>
            <a:r>
              <a:rPr sz="1250" spc="65" dirty="0">
                <a:latin typeface="Times New Roman"/>
                <a:cs typeface="Times New Roman"/>
              </a:rPr>
              <a:t>sum</a:t>
            </a:r>
            <a:r>
              <a:rPr sz="1250" spc="440" dirty="0">
                <a:latin typeface="Times New Roman"/>
                <a:cs typeface="Times New Roman"/>
              </a:rPr>
              <a:t> </a:t>
            </a:r>
            <a:r>
              <a:rPr sz="1250" spc="70" dirty="0">
                <a:latin typeface="Times New Roman"/>
                <a:cs typeface="Times New Roman"/>
              </a:rPr>
              <a:t>=</a:t>
            </a:r>
            <a:r>
              <a:rPr sz="1250" spc="465" dirty="0">
                <a:latin typeface="Times New Roman"/>
                <a:cs typeface="Times New Roman"/>
              </a:rPr>
              <a:t> </a:t>
            </a:r>
            <a:r>
              <a:rPr sz="1250" spc="200" dirty="0">
                <a:latin typeface="Times New Roman"/>
                <a:cs typeface="Times New Roman"/>
              </a:rPr>
              <a:t>10; </a:t>
            </a:r>
            <a:r>
              <a:rPr sz="1250" spc="175" dirty="0">
                <a:latin typeface="Times New Roman"/>
                <a:cs typeface="Times New Roman"/>
              </a:rPr>
              <a:t>reportSum</a:t>
            </a:r>
            <a:r>
              <a:rPr sz="1250" spc="459" dirty="0">
                <a:latin typeface="Times New Roman"/>
                <a:cs typeface="Times New Roman"/>
              </a:rPr>
              <a:t> </a:t>
            </a:r>
            <a:r>
              <a:rPr sz="1250" spc="355" dirty="0">
                <a:latin typeface="Times New Roman"/>
                <a:cs typeface="Times New Roman"/>
              </a:rPr>
              <a:t>()</a:t>
            </a:r>
            <a:r>
              <a:rPr sz="1250" spc="459" dirty="0">
                <a:latin typeface="Times New Roman"/>
                <a:cs typeface="Times New Roman"/>
              </a:rPr>
              <a:t> </a:t>
            </a:r>
            <a:r>
              <a:rPr sz="1250" spc="114" dirty="0">
                <a:latin typeface="Times New Roman"/>
                <a:cs typeface="Times New Roman"/>
              </a:rPr>
              <a:t>{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130039" y="3954939"/>
            <a:ext cx="1391285" cy="498475"/>
          </a:xfrm>
          <a:prstGeom prst="rect">
            <a:avLst/>
          </a:prstGeom>
        </p:spPr>
        <p:txBody>
          <a:bodyPr vert="horz" wrap="square" lIns="0" tIns="571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50"/>
              </a:spcBef>
            </a:pPr>
            <a:r>
              <a:rPr sz="1250" spc="70" dirty="0">
                <a:latin typeface="Times New Roman"/>
                <a:cs typeface="Times New Roman"/>
              </a:rPr>
              <a:t>sum</a:t>
            </a:r>
            <a:r>
              <a:rPr sz="1250" spc="450" dirty="0">
                <a:latin typeface="Times New Roman"/>
                <a:cs typeface="Times New Roman"/>
              </a:rPr>
              <a:t> </a:t>
            </a:r>
            <a:r>
              <a:rPr sz="1250" spc="65" dirty="0">
                <a:latin typeface="Times New Roman"/>
                <a:cs typeface="Times New Roman"/>
              </a:rPr>
              <a:t>+=</a:t>
            </a:r>
            <a:r>
              <a:rPr sz="1250" spc="450" dirty="0">
                <a:latin typeface="Times New Roman"/>
                <a:cs typeface="Times New Roman"/>
              </a:rPr>
              <a:t> </a:t>
            </a:r>
            <a:r>
              <a:rPr sz="1250" spc="305" dirty="0">
                <a:latin typeface="Times New Roman"/>
                <a:cs typeface="Times New Roman"/>
              </a:rPr>
              <a:t>result;</a:t>
            </a:r>
            <a:endParaRPr sz="12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60"/>
              </a:spcBef>
            </a:pPr>
            <a:r>
              <a:rPr sz="1250" b="1" dirty="0">
                <a:solidFill>
                  <a:srgbClr val="FF0000"/>
                </a:solidFill>
                <a:latin typeface="Times New Roman"/>
                <a:cs typeface="Times New Roman"/>
              </a:rPr>
              <a:t>sum</a:t>
            </a:r>
            <a:r>
              <a:rPr sz="1250" b="1" spc="105" dirty="0">
                <a:solidFill>
                  <a:srgbClr val="FF0000"/>
                </a:solidFill>
                <a:latin typeface="Times New Roman"/>
                <a:cs typeface="Times New Roman"/>
              </a:rPr>
              <a:t>  </a:t>
            </a:r>
            <a:r>
              <a:rPr sz="1250" b="1" spc="40" dirty="0">
                <a:solidFill>
                  <a:srgbClr val="FF0000"/>
                </a:solidFill>
                <a:latin typeface="Times New Roman"/>
                <a:cs typeface="Times New Roman"/>
              </a:rPr>
              <a:t>+=num;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739907" y="4465933"/>
            <a:ext cx="123825" cy="2216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250" spc="114" dirty="0">
                <a:latin typeface="Times New Roman"/>
                <a:cs typeface="Times New Roman"/>
              </a:rPr>
              <a:t>}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055624" y="3484024"/>
            <a:ext cx="318770" cy="1438275"/>
          </a:xfrm>
          <a:prstGeom prst="rect">
            <a:avLst/>
          </a:prstGeom>
        </p:spPr>
        <p:txBody>
          <a:bodyPr vert="horz" wrap="square" lIns="0" tIns="571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50"/>
              </a:spcBef>
            </a:pPr>
            <a:r>
              <a:rPr sz="1250" spc="90" dirty="0">
                <a:latin typeface="Times New Roman"/>
                <a:cs typeface="Times New Roman"/>
              </a:rPr>
              <a:t>4</a:t>
            </a:r>
            <a:endParaRPr sz="12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60"/>
              </a:spcBef>
            </a:pPr>
            <a:r>
              <a:rPr sz="1250" spc="90" dirty="0">
                <a:latin typeface="Times New Roman"/>
                <a:cs typeface="Times New Roman"/>
              </a:rPr>
              <a:t>5</a:t>
            </a:r>
            <a:endParaRPr sz="12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50"/>
              </a:spcBef>
            </a:pPr>
            <a:r>
              <a:rPr sz="1250" spc="90" dirty="0">
                <a:latin typeface="Times New Roman"/>
                <a:cs typeface="Times New Roman"/>
              </a:rPr>
              <a:t>6</a:t>
            </a:r>
            <a:endParaRPr sz="12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60"/>
              </a:spcBef>
            </a:pPr>
            <a:r>
              <a:rPr sz="1250" spc="90" dirty="0">
                <a:latin typeface="Times New Roman"/>
                <a:cs typeface="Times New Roman"/>
              </a:rPr>
              <a:t>7</a:t>
            </a:r>
            <a:endParaRPr sz="12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45"/>
              </a:spcBef>
            </a:pPr>
            <a:r>
              <a:rPr sz="1250" spc="90" dirty="0">
                <a:latin typeface="Times New Roman"/>
                <a:cs typeface="Times New Roman"/>
              </a:rPr>
              <a:t>8</a:t>
            </a:r>
            <a:endParaRPr sz="12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50"/>
              </a:spcBef>
            </a:pPr>
            <a:r>
              <a:rPr sz="1250" spc="140" dirty="0">
                <a:latin typeface="Times New Roman"/>
                <a:cs typeface="Times New Roman"/>
              </a:rPr>
              <a:t>9</a:t>
            </a:r>
            <a:r>
              <a:rPr sz="1250" spc="445" dirty="0">
                <a:latin typeface="Times New Roman"/>
                <a:cs typeface="Times New Roman"/>
              </a:rPr>
              <a:t> </a:t>
            </a:r>
            <a:r>
              <a:rPr sz="1250" spc="114" dirty="0">
                <a:latin typeface="Times New Roman"/>
                <a:cs typeface="Times New Roman"/>
              </a:rPr>
              <a:t>}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452631" y="2022946"/>
            <a:ext cx="1974850" cy="2216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250" dirty="0">
                <a:solidFill>
                  <a:srgbClr val="0000FF"/>
                </a:solidFill>
                <a:latin typeface="Times New Roman"/>
                <a:cs typeface="Times New Roman"/>
              </a:rPr>
              <a:t>subclass-friendly</a:t>
            </a:r>
            <a:r>
              <a:rPr sz="1250" spc="44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1250" spc="-10" dirty="0">
                <a:solidFill>
                  <a:srgbClr val="0000FF"/>
                </a:solidFill>
                <a:latin typeface="Times New Roman"/>
                <a:cs typeface="Times New Roman"/>
              </a:rPr>
              <a:t>declaration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763527" y="4310471"/>
            <a:ext cx="1022985" cy="2216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250" dirty="0">
                <a:solidFill>
                  <a:srgbClr val="0000FF"/>
                </a:solidFill>
                <a:latin typeface="Times New Roman"/>
                <a:cs typeface="Times New Roman"/>
              </a:rPr>
              <a:t>compiler</a:t>
            </a:r>
            <a:r>
              <a:rPr sz="1250" spc="2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1250" spc="110" dirty="0">
                <a:solidFill>
                  <a:srgbClr val="0000FF"/>
                </a:solidFill>
                <a:latin typeface="Times New Roman"/>
                <a:cs typeface="Times New Roman"/>
              </a:rPr>
              <a:t>error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4213859" y="1997964"/>
            <a:ext cx="546100" cy="60960"/>
          </a:xfrm>
          <a:custGeom>
            <a:avLst/>
            <a:gdLst/>
            <a:ahLst/>
            <a:cxnLst/>
            <a:rect l="l" t="t" r="r" b="b"/>
            <a:pathLst>
              <a:path w="546100" h="60960">
                <a:moveTo>
                  <a:pt x="60960" y="0"/>
                </a:moveTo>
                <a:lnTo>
                  <a:pt x="0" y="30479"/>
                </a:lnTo>
                <a:lnTo>
                  <a:pt x="60960" y="60959"/>
                </a:lnTo>
                <a:lnTo>
                  <a:pt x="60960" y="41147"/>
                </a:lnTo>
                <a:lnTo>
                  <a:pt x="51815" y="41147"/>
                </a:lnTo>
                <a:lnTo>
                  <a:pt x="51815" y="19811"/>
                </a:lnTo>
                <a:lnTo>
                  <a:pt x="60960" y="19811"/>
                </a:lnTo>
                <a:lnTo>
                  <a:pt x="60960" y="0"/>
                </a:lnTo>
                <a:close/>
              </a:path>
              <a:path w="546100" h="60960">
                <a:moveTo>
                  <a:pt x="60960" y="19811"/>
                </a:moveTo>
                <a:lnTo>
                  <a:pt x="51815" y="19811"/>
                </a:lnTo>
                <a:lnTo>
                  <a:pt x="51815" y="41147"/>
                </a:lnTo>
                <a:lnTo>
                  <a:pt x="60960" y="41147"/>
                </a:lnTo>
                <a:lnTo>
                  <a:pt x="60960" y="19811"/>
                </a:lnTo>
                <a:close/>
              </a:path>
              <a:path w="546100" h="60960">
                <a:moveTo>
                  <a:pt x="545591" y="19811"/>
                </a:moveTo>
                <a:lnTo>
                  <a:pt x="60960" y="19811"/>
                </a:lnTo>
                <a:lnTo>
                  <a:pt x="60960" y="41147"/>
                </a:lnTo>
                <a:lnTo>
                  <a:pt x="545591" y="41147"/>
                </a:lnTo>
                <a:lnTo>
                  <a:pt x="545591" y="1981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505200" y="4285488"/>
            <a:ext cx="1199515" cy="173990"/>
          </a:xfrm>
          <a:custGeom>
            <a:avLst/>
            <a:gdLst/>
            <a:ahLst/>
            <a:cxnLst/>
            <a:rect l="l" t="t" r="r" b="b"/>
            <a:pathLst>
              <a:path w="1199514" h="173989">
                <a:moveTo>
                  <a:pt x="589788" y="30480"/>
                </a:moveTo>
                <a:lnTo>
                  <a:pt x="589788" y="169164"/>
                </a:lnTo>
                <a:lnTo>
                  <a:pt x="594360" y="173736"/>
                </a:lnTo>
                <a:lnTo>
                  <a:pt x="1199388" y="173736"/>
                </a:lnTo>
                <a:lnTo>
                  <a:pt x="1199388" y="164592"/>
                </a:lnTo>
                <a:lnTo>
                  <a:pt x="609600" y="164592"/>
                </a:lnTo>
                <a:lnTo>
                  <a:pt x="600456" y="153924"/>
                </a:lnTo>
                <a:lnTo>
                  <a:pt x="609600" y="153924"/>
                </a:lnTo>
                <a:lnTo>
                  <a:pt x="609600" y="41148"/>
                </a:lnTo>
                <a:lnTo>
                  <a:pt x="600456" y="41148"/>
                </a:lnTo>
                <a:lnTo>
                  <a:pt x="589788" y="30480"/>
                </a:lnTo>
                <a:close/>
              </a:path>
              <a:path w="1199514" h="173989">
                <a:moveTo>
                  <a:pt x="609600" y="153924"/>
                </a:moveTo>
                <a:lnTo>
                  <a:pt x="600456" y="153924"/>
                </a:lnTo>
                <a:lnTo>
                  <a:pt x="609600" y="164592"/>
                </a:lnTo>
                <a:lnTo>
                  <a:pt x="609600" y="153924"/>
                </a:lnTo>
                <a:close/>
              </a:path>
              <a:path w="1199514" h="173989">
                <a:moveTo>
                  <a:pt x="1199388" y="153924"/>
                </a:moveTo>
                <a:lnTo>
                  <a:pt x="609600" y="153924"/>
                </a:lnTo>
                <a:lnTo>
                  <a:pt x="609600" y="164592"/>
                </a:lnTo>
                <a:lnTo>
                  <a:pt x="1199388" y="164592"/>
                </a:lnTo>
                <a:lnTo>
                  <a:pt x="1199388" y="153924"/>
                </a:lnTo>
                <a:close/>
              </a:path>
              <a:path w="1199514" h="173989">
                <a:moveTo>
                  <a:pt x="60959" y="0"/>
                </a:moveTo>
                <a:lnTo>
                  <a:pt x="0" y="30480"/>
                </a:lnTo>
                <a:lnTo>
                  <a:pt x="60959" y="62484"/>
                </a:lnTo>
                <a:lnTo>
                  <a:pt x="60959" y="41148"/>
                </a:lnTo>
                <a:lnTo>
                  <a:pt x="51815" y="41148"/>
                </a:lnTo>
                <a:lnTo>
                  <a:pt x="51815" y="21336"/>
                </a:lnTo>
                <a:lnTo>
                  <a:pt x="60959" y="21336"/>
                </a:lnTo>
                <a:lnTo>
                  <a:pt x="60959" y="0"/>
                </a:lnTo>
                <a:close/>
              </a:path>
              <a:path w="1199514" h="173989">
                <a:moveTo>
                  <a:pt x="60959" y="21336"/>
                </a:moveTo>
                <a:lnTo>
                  <a:pt x="51815" y="21336"/>
                </a:lnTo>
                <a:lnTo>
                  <a:pt x="51815" y="41148"/>
                </a:lnTo>
                <a:lnTo>
                  <a:pt x="60959" y="41148"/>
                </a:lnTo>
                <a:lnTo>
                  <a:pt x="60959" y="21336"/>
                </a:lnTo>
                <a:close/>
              </a:path>
              <a:path w="1199514" h="173989">
                <a:moveTo>
                  <a:pt x="605028" y="21336"/>
                </a:moveTo>
                <a:lnTo>
                  <a:pt x="60959" y="21336"/>
                </a:lnTo>
                <a:lnTo>
                  <a:pt x="60959" y="41148"/>
                </a:lnTo>
                <a:lnTo>
                  <a:pt x="589788" y="41148"/>
                </a:lnTo>
                <a:lnTo>
                  <a:pt x="589788" y="30480"/>
                </a:lnTo>
                <a:lnTo>
                  <a:pt x="609600" y="30480"/>
                </a:lnTo>
                <a:lnTo>
                  <a:pt x="609600" y="25908"/>
                </a:lnTo>
                <a:lnTo>
                  <a:pt x="605028" y="21336"/>
                </a:lnTo>
                <a:close/>
              </a:path>
              <a:path w="1199514" h="173989">
                <a:moveTo>
                  <a:pt x="609600" y="30480"/>
                </a:moveTo>
                <a:lnTo>
                  <a:pt x="589788" y="30480"/>
                </a:lnTo>
                <a:lnTo>
                  <a:pt x="600456" y="41148"/>
                </a:lnTo>
                <a:lnTo>
                  <a:pt x="609600" y="41148"/>
                </a:lnTo>
                <a:lnTo>
                  <a:pt x="609600" y="304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2326639" y="5247386"/>
            <a:ext cx="3116580" cy="144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endParaRPr sz="8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87552" y="1962911"/>
            <a:ext cx="5744210" cy="1384300"/>
            <a:chOff x="987552" y="1962911"/>
            <a:chExt cx="5744210" cy="1384300"/>
          </a:xfrm>
        </p:grpSpPr>
        <p:sp>
          <p:nvSpPr>
            <p:cNvPr id="3" name="object 3"/>
            <p:cNvSpPr/>
            <p:nvPr/>
          </p:nvSpPr>
          <p:spPr>
            <a:xfrm>
              <a:off x="998220" y="1973579"/>
              <a:ext cx="5722620" cy="1362710"/>
            </a:xfrm>
            <a:custGeom>
              <a:avLst/>
              <a:gdLst/>
              <a:ahLst/>
              <a:cxnLst/>
              <a:rect l="l" t="t" r="r" b="b"/>
              <a:pathLst>
                <a:path w="5722620" h="1362710">
                  <a:moveTo>
                    <a:pt x="5722620" y="0"/>
                  </a:moveTo>
                  <a:lnTo>
                    <a:pt x="0" y="0"/>
                  </a:lnTo>
                  <a:lnTo>
                    <a:pt x="0" y="1362455"/>
                  </a:lnTo>
                  <a:lnTo>
                    <a:pt x="5722620" y="1362455"/>
                  </a:lnTo>
                  <a:lnTo>
                    <a:pt x="5722620" y="0"/>
                  </a:lnTo>
                  <a:close/>
                </a:path>
              </a:pathLst>
            </a:custGeom>
            <a:solidFill>
              <a:srgbClr val="DCDC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987552" y="1962911"/>
              <a:ext cx="5744210" cy="1384300"/>
            </a:xfrm>
            <a:custGeom>
              <a:avLst/>
              <a:gdLst/>
              <a:ahLst/>
              <a:cxnLst/>
              <a:rect l="l" t="t" r="r" b="b"/>
              <a:pathLst>
                <a:path w="5744209" h="1384300">
                  <a:moveTo>
                    <a:pt x="5739384" y="0"/>
                  </a:moveTo>
                  <a:lnTo>
                    <a:pt x="4572" y="0"/>
                  </a:lnTo>
                  <a:lnTo>
                    <a:pt x="0" y="4572"/>
                  </a:lnTo>
                  <a:lnTo>
                    <a:pt x="0" y="1379220"/>
                  </a:lnTo>
                  <a:lnTo>
                    <a:pt x="4572" y="1383792"/>
                  </a:lnTo>
                  <a:lnTo>
                    <a:pt x="5739384" y="1383792"/>
                  </a:lnTo>
                  <a:lnTo>
                    <a:pt x="5743956" y="1379220"/>
                  </a:lnTo>
                  <a:lnTo>
                    <a:pt x="5743956" y="1373124"/>
                  </a:lnTo>
                  <a:lnTo>
                    <a:pt x="21336" y="1373124"/>
                  </a:lnTo>
                  <a:lnTo>
                    <a:pt x="10668" y="1362456"/>
                  </a:lnTo>
                  <a:lnTo>
                    <a:pt x="21336" y="1362456"/>
                  </a:lnTo>
                  <a:lnTo>
                    <a:pt x="21336" y="21336"/>
                  </a:lnTo>
                  <a:lnTo>
                    <a:pt x="10667" y="21336"/>
                  </a:lnTo>
                  <a:lnTo>
                    <a:pt x="21336" y="10668"/>
                  </a:lnTo>
                  <a:lnTo>
                    <a:pt x="5743956" y="10668"/>
                  </a:lnTo>
                  <a:lnTo>
                    <a:pt x="5743956" y="4572"/>
                  </a:lnTo>
                  <a:lnTo>
                    <a:pt x="5739384" y="0"/>
                  </a:lnTo>
                  <a:close/>
                </a:path>
                <a:path w="5744209" h="1384300">
                  <a:moveTo>
                    <a:pt x="21336" y="1362456"/>
                  </a:moveTo>
                  <a:lnTo>
                    <a:pt x="10668" y="1362456"/>
                  </a:lnTo>
                  <a:lnTo>
                    <a:pt x="21336" y="1373124"/>
                  </a:lnTo>
                  <a:lnTo>
                    <a:pt x="21336" y="1362456"/>
                  </a:lnTo>
                  <a:close/>
                </a:path>
                <a:path w="5744209" h="1384300">
                  <a:moveTo>
                    <a:pt x="5722620" y="1362456"/>
                  </a:moveTo>
                  <a:lnTo>
                    <a:pt x="21336" y="1362456"/>
                  </a:lnTo>
                  <a:lnTo>
                    <a:pt x="21336" y="1373124"/>
                  </a:lnTo>
                  <a:lnTo>
                    <a:pt x="5722620" y="1373124"/>
                  </a:lnTo>
                  <a:lnTo>
                    <a:pt x="5722620" y="1362456"/>
                  </a:lnTo>
                  <a:close/>
                </a:path>
                <a:path w="5744209" h="1384300">
                  <a:moveTo>
                    <a:pt x="5722620" y="10668"/>
                  </a:moveTo>
                  <a:lnTo>
                    <a:pt x="5722620" y="1373124"/>
                  </a:lnTo>
                  <a:lnTo>
                    <a:pt x="5733288" y="1362456"/>
                  </a:lnTo>
                  <a:lnTo>
                    <a:pt x="5743956" y="1362456"/>
                  </a:lnTo>
                  <a:lnTo>
                    <a:pt x="5743956" y="21336"/>
                  </a:lnTo>
                  <a:lnTo>
                    <a:pt x="5733288" y="21336"/>
                  </a:lnTo>
                  <a:lnTo>
                    <a:pt x="5722620" y="10668"/>
                  </a:lnTo>
                  <a:close/>
                </a:path>
                <a:path w="5744209" h="1384300">
                  <a:moveTo>
                    <a:pt x="5743956" y="1362456"/>
                  </a:moveTo>
                  <a:lnTo>
                    <a:pt x="5733288" y="1362456"/>
                  </a:lnTo>
                  <a:lnTo>
                    <a:pt x="5722620" y="1373124"/>
                  </a:lnTo>
                  <a:lnTo>
                    <a:pt x="5743956" y="1373124"/>
                  </a:lnTo>
                  <a:lnTo>
                    <a:pt x="5743956" y="1362456"/>
                  </a:lnTo>
                  <a:close/>
                </a:path>
                <a:path w="5744209" h="1384300">
                  <a:moveTo>
                    <a:pt x="21336" y="10668"/>
                  </a:moveTo>
                  <a:lnTo>
                    <a:pt x="10667" y="21336"/>
                  </a:lnTo>
                  <a:lnTo>
                    <a:pt x="21336" y="21336"/>
                  </a:lnTo>
                  <a:lnTo>
                    <a:pt x="21336" y="10668"/>
                  </a:lnTo>
                  <a:close/>
                </a:path>
                <a:path w="5744209" h="1384300">
                  <a:moveTo>
                    <a:pt x="5722620" y="10668"/>
                  </a:moveTo>
                  <a:lnTo>
                    <a:pt x="21336" y="10668"/>
                  </a:lnTo>
                  <a:lnTo>
                    <a:pt x="21336" y="21336"/>
                  </a:lnTo>
                  <a:lnTo>
                    <a:pt x="5722620" y="21336"/>
                  </a:lnTo>
                  <a:lnTo>
                    <a:pt x="5722620" y="10668"/>
                  </a:lnTo>
                  <a:close/>
                </a:path>
                <a:path w="5744209" h="1384300">
                  <a:moveTo>
                    <a:pt x="5743956" y="10668"/>
                  </a:moveTo>
                  <a:lnTo>
                    <a:pt x="5722620" y="10668"/>
                  </a:lnTo>
                  <a:lnTo>
                    <a:pt x="5733288" y="21336"/>
                  </a:lnTo>
                  <a:lnTo>
                    <a:pt x="5743956" y="21336"/>
                  </a:lnTo>
                  <a:lnTo>
                    <a:pt x="5743956" y="1066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987552" y="3435096"/>
            <a:ext cx="5744210" cy="1490980"/>
            <a:chOff x="987552" y="3435096"/>
            <a:chExt cx="5744210" cy="1490980"/>
          </a:xfrm>
        </p:grpSpPr>
        <p:sp>
          <p:nvSpPr>
            <p:cNvPr id="6" name="object 6"/>
            <p:cNvSpPr/>
            <p:nvPr/>
          </p:nvSpPr>
          <p:spPr>
            <a:xfrm>
              <a:off x="998220" y="3444240"/>
              <a:ext cx="5722620" cy="1472565"/>
            </a:xfrm>
            <a:custGeom>
              <a:avLst/>
              <a:gdLst/>
              <a:ahLst/>
              <a:cxnLst/>
              <a:rect l="l" t="t" r="r" b="b"/>
              <a:pathLst>
                <a:path w="5722620" h="1472564">
                  <a:moveTo>
                    <a:pt x="5722620" y="0"/>
                  </a:moveTo>
                  <a:lnTo>
                    <a:pt x="0" y="0"/>
                  </a:lnTo>
                  <a:lnTo>
                    <a:pt x="0" y="1472183"/>
                  </a:lnTo>
                  <a:lnTo>
                    <a:pt x="5722620" y="1472183"/>
                  </a:lnTo>
                  <a:lnTo>
                    <a:pt x="5722620" y="0"/>
                  </a:lnTo>
                  <a:close/>
                </a:path>
              </a:pathLst>
            </a:custGeom>
            <a:solidFill>
              <a:srgbClr val="DCDC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987552" y="3435096"/>
              <a:ext cx="5744210" cy="1490980"/>
            </a:xfrm>
            <a:custGeom>
              <a:avLst/>
              <a:gdLst/>
              <a:ahLst/>
              <a:cxnLst/>
              <a:rect l="l" t="t" r="r" b="b"/>
              <a:pathLst>
                <a:path w="5744209" h="1490979">
                  <a:moveTo>
                    <a:pt x="5739384" y="0"/>
                  </a:moveTo>
                  <a:lnTo>
                    <a:pt x="4572" y="0"/>
                  </a:lnTo>
                  <a:lnTo>
                    <a:pt x="0" y="4572"/>
                  </a:lnTo>
                  <a:lnTo>
                    <a:pt x="0" y="1485900"/>
                  </a:lnTo>
                  <a:lnTo>
                    <a:pt x="4572" y="1490472"/>
                  </a:lnTo>
                  <a:lnTo>
                    <a:pt x="5739384" y="1490472"/>
                  </a:lnTo>
                  <a:lnTo>
                    <a:pt x="5743956" y="1485900"/>
                  </a:lnTo>
                  <a:lnTo>
                    <a:pt x="5743956" y="1481328"/>
                  </a:lnTo>
                  <a:lnTo>
                    <a:pt x="21336" y="1481328"/>
                  </a:lnTo>
                  <a:lnTo>
                    <a:pt x="10668" y="1470660"/>
                  </a:lnTo>
                  <a:lnTo>
                    <a:pt x="21336" y="1470660"/>
                  </a:lnTo>
                  <a:lnTo>
                    <a:pt x="21336" y="19812"/>
                  </a:lnTo>
                  <a:lnTo>
                    <a:pt x="10667" y="19812"/>
                  </a:lnTo>
                  <a:lnTo>
                    <a:pt x="21336" y="9144"/>
                  </a:lnTo>
                  <a:lnTo>
                    <a:pt x="5743956" y="9144"/>
                  </a:lnTo>
                  <a:lnTo>
                    <a:pt x="5743956" y="4572"/>
                  </a:lnTo>
                  <a:lnTo>
                    <a:pt x="5739384" y="0"/>
                  </a:lnTo>
                  <a:close/>
                </a:path>
                <a:path w="5744209" h="1490979">
                  <a:moveTo>
                    <a:pt x="21336" y="1470660"/>
                  </a:moveTo>
                  <a:lnTo>
                    <a:pt x="10668" y="1470660"/>
                  </a:lnTo>
                  <a:lnTo>
                    <a:pt x="21336" y="1481328"/>
                  </a:lnTo>
                  <a:lnTo>
                    <a:pt x="21336" y="1470660"/>
                  </a:lnTo>
                  <a:close/>
                </a:path>
                <a:path w="5744209" h="1490979">
                  <a:moveTo>
                    <a:pt x="5722620" y="1470660"/>
                  </a:moveTo>
                  <a:lnTo>
                    <a:pt x="21336" y="1470660"/>
                  </a:lnTo>
                  <a:lnTo>
                    <a:pt x="21336" y="1481328"/>
                  </a:lnTo>
                  <a:lnTo>
                    <a:pt x="5722620" y="1481328"/>
                  </a:lnTo>
                  <a:lnTo>
                    <a:pt x="5722620" y="1470660"/>
                  </a:lnTo>
                  <a:close/>
                </a:path>
                <a:path w="5744209" h="1490979">
                  <a:moveTo>
                    <a:pt x="5722620" y="9144"/>
                  </a:moveTo>
                  <a:lnTo>
                    <a:pt x="5722620" y="1481328"/>
                  </a:lnTo>
                  <a:lnTo>
                    <a:pt x="5733288" y="1470660"/>
                  </a:lnTo>
                  <a:lnTo>
                    <a:pt x="5743956" y="1470660"/>
                  </a:lnTo>
                  <a:lnTo>
                    <a:pt x="5743956" y="19812"/>
                  </a:lnTo>
                  <a:lnTo>
                    <a:pt x="5733288" y="19812"/>
                  </a:lnTo>
                  <a:lnTo>
                    <a:pt x="5722620" y="9144"/>
                  </a:lnTo>
                  <a:close/>
                </a:path>
                <a:path w="5744209" h="1490979">
                  <a:moveTo>
                    <a:pt x="5743956" y="1470660"/>
                  </a:moveTo>
                  <a:lnTo>
                    <a:pt x="5733288" y="1470660"/>
                  </a:lnTo>
                  <a:lnTo>
                    <a:pt x="5722620" y="1481328"/>
                  </a:lnTo>
                  <a:lnTo>
                    <a:pt x="5743956" y="1481328"/>
                  </a:lnTo>
                  <a:lnTo>
                    <a:pt x="5743956" y="1470660"/>
                  </a:lnTo>
                  <a:close/>
                </a:path>
                <a:path w="5744209" h="1490979">
                  <a:moveTo>
                    <a:pt x="21336" y="9144"/>
                  </a:moveTo>
                  <a:lnTo>
                    <a:pt x="10667" y="19812"/>
                  </a:lnTo>
                  <a:lnTo>
                    <a:pt x="21336" y="19812"/>
                  </a:lnTo>
                  <a:lnTo>
                    <a:pt x="21336" y="9144"/>
                  </a:lnTo>
                  <a:close/>
                </a:path>
                <a:path w="5744209" h="1490979">
                  <a:moveTo>
                    <a:pt x="5722620" y="9144"/>
                  </a:moveTo>
                  <a:lnTo>
                    <a:pt x="21336" y="9144"/>
                  </a:lnTo>
                  <a:lnTo>
                    <a:pt x="21336" y="19812"/>
                  </a:lnTo>
                  <a:lnTo>
                    <a:pt x="5722620" y="19812"/>
                  </a:lnTo>
                  <a:lnTo>
                    <a:pt x="5722620" y="9144"/>
                  </a:lnTo>
                  <a:close/>
                </a:path>
                <a:path w="5744209" h="1490979">
                  <a:moveTo>
                    <a:pt x="5743956" y="9144"/>
                  </a:moveTo>
                  <a:lnTo>
                    <a:pt x="5722620" y="9144"/>
                  </a:lnTo>
                  <a:lnTo>
                    <a:pt x="5733288" y="19812"/>
                  </a:lnTo>
                  <a:lnTo>
                    <a:pt x="5743956" y="19812"/>
                  </a:lnTo>
                  <a:lnTo>
                    <a:pt x="5743956" y="914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1055624" y="806967"/>
            <a:ext cx="5544185" cy="156845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15570" algn="ctr">
              <a:lnSpc>
                <a:spcPct val="100000"/>
              </a:lnSpc>
              <a:spcBef>
                <a:spcPts val="110"/>
              </a:spcBef>
            </a:pPr>
            <a:r>
              <a:rPr sz="1850" b="1" dirty="0">
                <a:latin typeface="Arial"/>
                <a:cs typeface="Arial"/>
              </a:rPr>
              <a:t>Access</a:t>
            </a:r>
            <a:r>
              <a:rPr sz="1850" b="1" spc="5" dirty="0">
                <a:latin typeface="Arial"/>
                <a:cs typeface="Arial"/>
              </a:rPr>
              <a:t> </a:t>
            </a:r>
            <a:r>
              <a:rPr sz="1850" b="1" dirty="0">
                <a:latin typeface="Arial"/>
                <a:cs typeface="Arial"/>
              </a:rPr>
              <a:t>Control:</a:t>
            </a:r>
            <a:r>
              <a:rPr sz="1850" b="1" spc="-5" dirty="0">
                <a:latin typeface="Arial"/>
                <a:cs typeface="Arial"/>
              </a:rPr>
              <a:t> </a:t>
            </a:r>
            <a:r>
              <a:rPr sz="1850" b="1" dirty="0">
                <a:latin typeface="Arial"/>
                <a:cs typeface="Arial"/>
              </a:rPr>
              <a:t>Good</a:t>
            </a:r>
            <a:r>
              <a:rPr sz="1850" b="1" spc="5" dirty="0">
                <a:latin typeface="Arial"/>
                <a:cs typeface="Arial"/>
              </a:rPr>
              <a:t> </a:t>
            </a:r>
            <a:r>
              <a:rPr sz="1850" b="1" spc="-10" dirty="0">
                <a:latin typeface="Arial"/>
                <a:cs typeface="Arial"/>
              </a:rPr>
              <a:t>Practice</a:t>
            </a:r>
            <a:endParaRPr sz="1850">
              <a:latin typeface="Arial"/>
              <a:cs typeface="Arial"/>
            </a:endParaRPr>
          </a:p>
          <a:p>
            <a:pPr marL="12700" marR="5080" indent="4445">
              <a:lnSpc>
                <a:spcPct val="102099"/>
              </a:lnSpc>
              <a:spcBef>
                <a:spcPts val="1305"/>
              </a:spcBef>
            </a:pPr>
            <a:r>
              <a:rPr sz="1400" dirty="0">
                <a:latin typeface="Arial"/>
                <a:cs typeface="Arial"/>
              </a:rPr>
              <a:t>A</a:t>
            </a:r>
            <a:r>
              <a:rPr sz="1400" spc="5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good</a:t>
            </a:r>
            <a:r>
              <a:rPr sz="1400" spc="5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practice</a:t>
            </a:r>
            <a:r>
              <a:rPr sz="1400" spc="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when</a:t>
            </a:r>
            <a:r>
              <a:rPr sz="1400" spc="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working</a:t>
            </a:r>
            <a:r>
              <a:rPr sz="1400" spc="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with</a:t>
            </a:r>
            <a:r>
              <a:rPr sz="1400" spc="5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fields</a:t>
            </a:r>
            <a:r>
              <a:rPr sz="1400" spc="6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is</a:t>
            </a:r>
            <a:r>
              <a:rPr sz="1400" spc="6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to</a:t>
            </a:r>
            <a:r>
              <a:rPr sz="1400" spc="5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make</a:t>
            </a:r>
            <a:r>
              <a:rPr sz="1400" spc="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fields</a:t>
            </a:r>
            <a:r>
              <a:rPr sz="1400" spc="50" dirty="0">
                <a:latin typeface="Arial"/>
                <a:cs typeface="Arial"/>
              </a:rPr>
              <a:t> </a:t>
            </a:r>
            <a:r>
              <a:rPr sz="1400" spc="-25" dirty="0">
                <a:latin typeface="Arial"/>
                <a:cs typeface="Arial"/>
              </a:rPr>
              <a:t>as </a:t>
            </a:r>
            <a:r>
              <a:rPr sz="1400" dirty="0">
                <a:latin typeface="Arial"/>
                <a:cs typeface="Arial"/>
              </a:rPr>
              <a:t>inaccessible</a:t>
            </a:r>
            <a:r>
              <a:rPr sz="1400" spc="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as</a:t>
            </a:r>
            <a:r>
              <a:rPr sz="1400" spc="5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possible,</a:t>
            </a:r>
            <a:r>
              <a:rPr sz="1400" spc="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and</a:t>
            </a:r>
            <a:r>
              <a:rPr sz="1400" spc="5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provide</a:t>
            </a:r>
            <a:r>
              <a:rPr sz="1400" spc="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clear</a:t>
            </a:r>
            <a:r>
              <a:rPr sz="1400" spc="4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intent</a:t>
            </a:r>
            <a:r>
              <a:rPr sz="1400" spc="4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for</a:t>
            </a:r>
            <a:r>
              <a:rPr sz="1400" spc="5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the</a:t>
            </a:r>
            <a:r>
              <a:rPr sz="1400" spc="5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use</a:t>
            </a:r>
            <a:r>
              <a:rPr sz="1400" spc="5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of</a:t>
            </a:r>
            <a:r>
              <a:rPr sz="1400" spc="4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fields </a:t>
            </a:r>
            <a:r>
              <a:rPr sz="1400" dirty="0">
                <a:latin typeface="Arial"/>
                <a:cs typeface="Arial"/>
              </a:rPr>
              <a:t>through</a:t>
            </a:r>
            <a:r>
              <a:rPr sz="1400" spc="5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methods.</a:t>
            </a:r>
            <a:endParaRPr sz="1400">
              <a:latin typeface="Arial"/>
              <a:cs typeface="Arial"/>
            </a:endParaRPr>
          </a:p>
          <a:p>
            <a:pPr marL="176530" indent="-163830">
              <a:lnSpc>
                <a:spcPct val="100000"/>
              </a:lnSpc>
              <a:spcBef>
                <a:spcPts val="645"/>
              </a:spcBef>
              <a:buSzPct val="115000"/>
              <a:buAutoNum type="arabicPlain"/>
              <a:tabLst>
                <a:tab pos="176530" algn="l"/>
              </a:tabLst>
            </a:pPr>
            <a:r>
              <a:rPr sz="1000" spc="120" dirty="0">
                <a:latin typeface="Times New Roman"/>
                <a:cs typeface="Times New Roman"/>
              </a:rPr>
              <a:t>package</a:t>
            </a:r>
            <a:r>
              <a:rPr sz="1000" spc="350" dirty="0">
                <a:latin typeface="Times New Roman"/>
                <a:cs typeface="Times New Roman"/>
              </a:rPr>
              <a:t> </a:t>
            </a:r>
            <a:r>
              <a:rPr sz="1000" spc="80" dirty="0">
                <a:latin typeface="Times New Roman"/>
                <a:cs typeface="Times New Roman"/>
              </a:rPr>
              <a:t>demo;</a:t>
            </a:r>
            <a:endParaRPr sz="1000">
              <a:latin typeface="Times New Roman"/>
              <a:cs typeface="Times New Roman"/>
            </a:endParaRPr>
          </a:p>
          <a:p>
            <a:pPr marL="176530" indent="-163830">
              <a:lnSpc>
                <a:spcPct val="100000"/>
              </a:lnSpc>
              <a:spcBef>
                <a:spcPts val="60"/>
              </a:spcBef>
              <a:buSzPct val="115000"/>
              <a:buAutoNum type="arabicPlain"/>
              <a:tabLst>
                <a:tab pos="176530" algn="l"/>
              </a:tabLst>
            </a:pPr>
            <a:r>
              <a:rPr sz="1000" spc="175" dirty="0">
                <a:latin typeface="Times New Roman"/>
                <a:cs typeface="Times New Roman"/>
              </a:rPr>
              <a:t>public</a:t>
            </a:r>
            <a:r>
              <a:rPr sz="1000" spc="345" dirty="0">
                <a:latin typeface="Times New Roman"/>
                <a:cs typeface="Times New Roman"/>
              </a:rPr>
              <a:t> </a:t>
            </a:r>
            <a:r>
              <a:rPr sz="1000" spc="204" dirty="0">
                <a:latin typeface="Times New Roman"/>
                <a:cs typeface="Times New Roman"/>
              </a:rPr>
              <a:t>class</a:t>
            </a:r>
            <a:r>
              <a:rPr sz="1000" spc="345" dirty="0">
                <a:latin typeface="Times New Roman"/>
                <a:cs typeface="Times New Roman"/>
              </a:rPr>
              <a:t> </a:t>
            </a:r>
            <a:r>
              <a:rPr sz="1000" spc="85" dirty="0">
                <a:latin typeface="Times New Roman"/>
                <a:cs typeface="Times New Roman"/>
              </a:rPr>
              <a:t>Foo3</a:t>
            </a:r>
            <a:r>
              <a:rPr sz="1000" spc="360" dirty="0">
                <a:latin typeface="Times New Roman"/>
                <a:cs typeface="Times New Roman"/>
              </a:rPr>
              <a:t> </a:t>
            </a:r>
            <a:r>
              <a:rPr sz="1000" spc="70" dirty="0">
                <a:latin typeface="Times New Roman"/>
                <a:cs typeface="Times New Roman"/>
              </a:rPr>
              <a:t>{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448816" y="2346041"/>
            <a:ext cx="2078989" cy="756920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40"/>
              </a:spcBef>
            </a:pPr>
            <a:r>
              <a:rPr sz="1000" b="1" spc="155" dirty="0">
                <a:latin typeface="Times New Roman"/>
                <a:cs typeface="Times New Roman"/>
              </a:rPr>
              <a:t>private</a:t>
            </a:r>
            <a:r>
              <a:rPr sz="1000" b="1" spc="360" dirty="0">
                <a:latin typeface="Times New Roman"/>
                <a:cs typeface="Times New Roman"/>
              </a:rPr>
              <a:t> </a:t>
            </a:r>
            <a:r>
              <a:rPr sz="1000" spc="240" dirty="0">
                <a:latin typeface="Times New Roman"/>
                <a:cs typeface="Times New Roman"/>
              </a:rPr>
              <a:t>int</a:t>
            </a:r>
            <a:r>
              <a:rPr sz="1000" spc="380" dirty="0">
                <a:latin typeface="Times New Roman"/>
                <a:cs typeface="Times New Roman"/>
              </a:rPr>
              <a:t> </a:t>
            </a:r>
            <a:r>
              <a:rPr sz="1000" spc="220" dirty="0">
                <a:latin typeface="Times New Roman"/>
                <a:cs typeface="Times New Roman"/>
              </a:rPr>
              <a:t>result</a:t>
            </a:r>
            <a:r>
              <a:rPr sz="1000" spc="370" dirty="0">
                <a:latin typeface="Times New Roman"/>
                <a:cs typeface="Times New Roman"/>
              </a:rPr>
              <a:t> </a:t>
            </a:r>
            <a:r>
              <a:rPr sz="1000" dirty="0">
                <a:latin typeface="Times New Roman"/>
                <a:cs typeface="Times New Roman"/>
              </a:rPr>
              <a:t>=</a:t>
            </a:r>
            <a:r>
              <a:rPr sz="1000" spc="370" dirty="0">
                <a:latin typeface="Times New Roman"/>
                <a:cs typeface="Times New Roman"/>
              </a:rPr>
              <a:t> </a:t>
            </a:r>
            <a:r>
              <a:rPr sz="1000" spc="140" dirty="0">
                <a:latin typeface="Times New Roman"/>
                <a:cs typeface="Times New Roman"/>
              </a:rPr>
              <a:t>20;</a:t>
            </a:r>
            <a:endParaRPr sz="1000">
              <a:latin typeface="Times New Roman"/>
              <a:cs typeface="Times New Roman"/>
            </a:endParaRPr>
          </a:p>
          <a:p>
            <a:pPr marL="88900" marR="5080" indent="-76200">
              <a:lnSpc>
                <a:spcPct val="120000"/>
              </a:lnSpc>
            </a:pPr>
            <a:r>
              <a:rPr sz="1000" b="1" spc="140" dirty="0">
                <a:latin typeface="Times New Roman"/>
                <a:cs typeface="Times New Roman"/>
              </a:rPr>
              <a:t>protected</a:t>
            </a:r>
            <a:r>
              <a:rPr sz="1000" b="1" spc="345" dirty="0">
                <a:latin typeface="Times New Roman"/>
                <a:cs typeface="Times New Roman"/>
              </a:rPr>
              <a:t> </a:t>
            </a:r>
            <a:r>
              <a:rPr sz="1000" spc="250" dirty="0">
                <a:latin typeface="Times New Roman"/>
                <a:cs typeface="Times New Roman"/>
              </a:rPr>
              <a:t>int</a:t>
            </a:r>
            <a:r>
              <a:rPr sz="1000" spc="355" dirty="0">
                <a:latin typeface="Times New Roman"/>
                <a:cs typeface="Times New Roman"/>
              </a:rPr>
              <a:t> </a:t>
            </a:r>
            <a:r>
              <a:rPr sz="1000" spc="190" dirty="0">
                <a:latin typeface="Times New Roman"/>
                <a:cs typeface="Times New Roman"/>
              </a:rPr>
              <a:t>getResult()</a:t>
            </a:r>
            <a:r>
              <a:rPr sz="1000" spc="360" dirty="0">
                <a:latin typeface="Times New Roman"/>
                <a:cs typeface="Times New Roman"/>
              </a:rPr>
              <a:t> </a:t>
            </a:r>
            <a:r>
              <a:rPr sz="1000" spc="70" dirty="0">
                <a:latin typeface="Times New Roman"/>
                <a:cs typeface="Times New Roman"/>
              </a:rPr>
              <a:t>{ </a:t>
            </a:r>
            <a:r>
              <a:rPr sz="1000" spc="195" dirty="0">
                <a:latin typeface="Times New Roman"/>
                <a:cs typeface="Times New Roman"/>
              </a:rPr>
              <a:t>return</a:t>
            </a:r>
            <a:r>
              <a:rPr sz="1000" spc="340" dirty="0">
                <a:latin typeface="Times New Roman"/>
                <a:cs typeface="Times New Roman"/>
              </a:rPr>
              <a:t> </a:t>
            </a:r>
            <a:r>
              <a:rPr sz="1000" spc="235" dirty="0">
                <a:latin typeface="Times New Roman"/>
                <a:cs typeface="Times New Roman"/>
              </a:rPr>
              <a:t>this.result;</a:t>
            </a:r>
            <a:endParaRPr sz="1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sz="1000" spc="70" dirty="0">
                <a:latin typeface="Times New Roman"/>
                <a:cs typeface="Times New Roman"/>
              </a:rPr>
              <a:t>}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55624" y="2349529"/>
            <a:ext cx="266700" cy="939800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0"/>
              </a:spcBef>
            </a:pPr>
            <a:r>
              <a:rPr sz="1150" spc="55" dirty="0">
                <a:latin typeface="Times New Roman"/>
                <a:cs typeface="Times New Roman"/>
              </a:rPr>
              <a:t>3</a:t>
            </a:r>
            <a:endParaRPr sz="11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sz="1150" spc="55" dirty="0">
                <a:latin typeface="Times New Roman"/>
                <a:cs typeface="Times New Roman"/>
              </a:rPr>
              <a:t>4</a:t>
            </a:r>
            <a:endParaRPr sz="11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sz="1150" spc="55" dirty="0">
                <a:latin typeface="Times New Roman"/>
                <a:cs typeface="Times New Roman"/>
              </a:rPr>
              <a:t>5</a:t>
            </a:r>
            <a:endParaRPr sz="11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sz="1150" spc="55" dirty="0">
                <a:latin typeface="Times New Roman"/>
                <a:cs typeface="Times New Roman"/>
              </a:rPr>
              <a:t>6</a:t>
            </a:r>
            <a:endParaRPr sz="11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sz="1150" spc="105" dirty="0">
                <a:latin typeface="Times New Roman"/>
                <a:cs typeface="Times New Roman"/>
              </a:rPr>
              <a:t>7</a:t>
            </a:r>
            <a:r>
              <a:rPr sz="1150" spc="320" dirty="0">
                <a:latin typeface="Times New Roman"/>
                <a:cs typeface="Times New Roman"/>
              </a:rPr>
              <a:t> </a:t>
            </a:r>
            <a:r>
              <a:rPr sz="1000" spc="70" dirty="0">
                <a:latin typeface="Times New Roman"/>
                <a:cs typeface="Times New Roman"/>
              </a:rPr>
              <a:t>}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055624" y="3435984"/>
            <a:ext cx="2625725" cy="549910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76530" indent="-163830">
              <a:lnSpc>
                <a:spcPct val="100000"/>
              </a:lnSpc>
              <a:spcBef>
                <a:spcPts val="20"/>
              </a:spcBef>
              <a:buSzPct val="115000"/>
              <a:buAutoNum type="arabicPlain"/>
              <a:tabLst>
                <a:tab pos="176530" algn="l"/>
              </a:tabLst>
            </a:pPr>
            <a:r>
              <a:rPr sz="1000" spc="120" dirty="0">
                <a:latin typeface="Times New Roman"/>
                <a:cs typeface="Times New Roman"/>
              </a:rPr>
              <a:t>package</a:t>
            </a:r>
            <a:r>
              <a:rPr sz="1000" spc="350" dirty="0">
                <a:latin typeface="Times New Roman"/>
                <a:cs typeface="Times New Roman"/>
              </a:rPr>
              <a:t> </a:t>
            </a:r>
            <a:r>
              <a:rPr sz="1000" spc="240" dirty="0">
                <a:latin typeface="Times New Roman"/>
                <a:cs typeface="Times New Roman"/>
              </a:rPr>
              <a:t>test;</a:t>
            </a:r>
            <a:endParaRPr sz="1000">
              <a:latin typeface="Times New Roman"/>
              <a:cs typeface="Times New Roman"/>
            </a:endParaRPr>
          </a:p>
          <a:p>
            <a:pPr marL="176530" indent="-163830">
              <a:lnSpc>
                <a:spcPct val="100000"/>
              </a:lnSpc>
              <a:spcBef>
                <a:spcPts val="35"/>
              </a:spcBef>
              <a:buSzPct val="115000"/>
              <a:buAutoNum type="arabicPlain"/>
              <a:tabLst>
                <a:tab pos="176530" algn="l"/>
              </a:tabLst>
            </a:pPr>
            <a:r>
              <a:rPr sz="1000" spc="150" dirty="0">
                <a:latin typeface="Times New Roman"/>
                <a:cs typeface="Times New Roman"/>
              </a:rPr>
              <a:t>import</a:t>
            </a:r>
            <a:r>
              <a:rPr sz="1000" spc="340" dirty="0">
                <a:latin typeface="Times New Roman"/>
                <a:cs typeface="Times New Roman"/>
              </a:rPr>
              <a:t> </a:t>
            </a:r>
            <a:r>
              <a:rPr sz="1000" spc="105" dirty="0">
                <a:latin typeface="Times New Roman"/>
                <a:cs typeface="Times New Roman"/>
              </a:rPr>
              <a:t>demo.Foo3;</a:t>
            </a:r>
            <a:endParaRPr sz="1000">
              <a:latin typeface="Times New Roman"/>
              <a:cs typeface="Times New Roman"/>
            </a:endParaRPr>
          </a:p>
          <a:p>
            <a:pPr marL="176530" indent="-163830">
              <a:lnSpc>
                <a:spcPct val="100000"/>
              </a:lnSpc>
              <a:spcBef>
                <a:spcPts val="35"/>
              </a:spcBef>
              <a:buSzPct val="115000"/>
              <a:buAutoNum type="arabicPlain"/>
              <a:tabLst>
                <a:tab pos="176530" algn="l"/>
              </a:tabLst>
            </a:pPr>
            <a:r>
              <a:rPr sz="1000" spc="175" dirty="0">
                <a:latin typeface="Times New Roman"/>
                <a:cs typeface="Times New Roman"/>
              </a:rPr>
              <a:t>public</a:t>
            </a:r>
            <a:r>
              <a:rPr sz="1000" spc="345" dirty="0">
                <a:latin typeface="Times New Roman"/>
                <a:cs typeface="Times New Roman"/>
              </a:rPr>
              <a:t> </a:t>
            </a:r>
            <a:r>
              <a:rPr sz="1000" spc="204" dirty="0">
                <a:latin typeface="Times New Roman"/>
                <a:cs typeface="Times New Roman"/>
              </a:rPr>
              <a:t>class</a:t>
            </a:r>
            <a:r>
              <a:rPr sz="1000" spc="345" dirty="0">
                <a:latin typeface="Times New Roman"/>
                <a:cs typeface="Times New Roman"/>
              </a:rPr>
              <a:t> </a:t>
            </a:r>
            <a:r>
              <a:rPr sz="1000" spc="110" dirty="0">
                <a:latin typeface="Times New Roman"/>
                <a:cs typeface="Times New Roman"/>
              </a:rPr>
              <a:t>Bar3</a:t>
            </a:r>
            <a:r>
              <a:rPr sz="1000" spc="355" dirty="0">
                <a:latin typeface="Times New Roman"/>
                <a:cs typeface="Times New Roman"/>
              </a:rPr>
              <a:t> </a:t>
            </a:r>
            <a:r>
              <a:rPr sz="1000" spc="155" dirty="0">
                <a:latin typeface="Times New Roman"/>
                <a:cs typeface="Times New Roman"/>
              </a:rPr>
              <a:t>extends</a:t>
            </a:r>
            <a:r>
              <a:rPr sz="1000" spc="355" dirty="0">
                <a:latin typeface="Times New Roman"/>
                <a:cs typeface="Times New Roman"/>
              </a:rPr>
              <a:t> </a:t>
            </a:r>
            <a:r>
              <a:rPr sz="1000" spc="80" dirty="0">
                <a:latin typeface="Times New Roman"/>
                <a:cs typeface="Times New Roman"/>
              </a:rPr>
              <a:t>Foo3</a:t>
            </a:r>
            <a:r>
              <a:rPr sz="1000" spc="365" dirty="0">
                <a:latin typeface="Times New Roman"/>
                <a:cs typeface="Times New Roman"/>
              </a:rPr>
              <a:t> </a:t>
            </a:r>
            <a:r>
              <a:rPr sz="1000" spc="70" dirty="0">
                <a:latin typeface="Times New Roman"/>
                <a:cs typeface="Times New Roman"/>
              </a:rPr>
              <a:t>{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525016" y="3956910"/>
            <a:ext cx="1926589" cy="7448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8000"/>
              </a:lnSpc>
              <a:spcBef>
                <a:spcPts val="100"/>
              </a:spcBef>
            </a:pPr>
            <a:r>
              <a:rPr sz="1000" spc="195" dirty="0">
                <a:latin typeface="Times New Roman"/>
                <a:cs typeface="Times New Roman"/>
              </a:rPr>
              <a:t>private</a:t>
            </a:r>
            <a:r>
              <a:rPr sz="1000" spc="390" dirty="0">
                <a:latin typeface="Times New Roman"/>
                <a:cs typeface="Times New Roman"/>
              </a:rPr>
              <a:t> </a:t>
            </a:r>
            <a:r>
              <a:rPr sz="1000" spc="245" dirty="0">
                <a:latin typeface="Times New Roman"/>
                <a:cs typeface="Times New Roman"/>
              </a:rPr>
              <a:t>int</a:t>
            </a:r>
            <a:r>
              <a:rPr sz="1000" spc="390" dirty="0">
                <a:latin typeface="Times New Roman"/>
                <a:cs typeface="Times New Roman"/>
              </a:rPr>
              <a:t> </a:t>
            </a:r>
            <a:r>
              <a:rPr sz="1000" dirty="0">
                <a:latin typeface="Times New Roman"/>
                <a:cs typeface="Times New Roman"/>
              </a:rPr>
              <a:t>sum</a:t>
            </a:r>
            <a:r>
              <a:rPr sz="1000" spc="380" dirty="0">
                <a:latin typeface="Times New Roman"/>
                <a:cs typeface="Times New Roman"/>
              </a:rPr>
              <a:t> </a:t>
            </a:r>
            <a:r>
              <a:rPr sz="1000" dirty="0">
                <a:latin typeface="Times New Roman"/>
                <a:cs typeface="Times New Roman"/>
              </a:rPr>
              <a:t>=</a:t>
            </a:r>
            <a:r>
              <a:rPr sz="1000" spc="390" dirty="0">
                <a:latin typeface="Times New Roman"/>
                <a:cs typeface="Times New Roman"/>
              </a:rPr>
              <a:t> </a:t>
            </a:r>
            <a:r>
              <a:rPr sz="1000" spc="140" dirty="0">
                <a:latin typeface="Times New Roman"/>
                <a:cs typeface="Times New Roman"/>
              </a:rPr>
              <a:t>10; </a:t>
            </a:r>
            <a:r>
              <a:rPr sz="1000" spc="180" dirty="0">
                <a:latin typeface="Times New Roman"/>
                <a:cs typeface="Times New Roman"/>
              </a:rPr>
              <a:t>public</a:t>
            </a:r>
            <a:r>
              <a:rPr sz="1000" spc="350" dirty="0">
                <a:latin typeface="Times New Roman"/>
                <a:cs typeface="Times New Roman"/>
              </a:rPr>
              <a:t> </a:t>
            </a:r>
            <a:r>
              <a:rPr sz="1000" spc="150" dirty="0">
                <a:latin typeface="Times New Roman"/>
                <a:cs typeface="Times New Roman"/>
              </a:rPr>
              <a:t>void</a:t>
            </a:r>
            <a:r>
              <a:rPr sz="1000" spc="365" dirty="0">
                <a:latin typeface="Times New Roman"/>
                <a:cs typeface="Times New Roman"/>
              </a:rPr>
              <a:t> </a:t>
            </a:r>
            <a:r>
              <a:rPr sz="1000" spc="145" dirty="0">
                <a:latin typeface="Times New Roman"/>
                <a:cs typeface="Times New Roman"/>
              </a:rPr>
              <a:t>reportSum()</a:t>
            </a:r>
            <a:r>
              <a:rPr sz="1000" spc="350" dirty="0">
                <a:latin typeface="Times New Roman"/>
                <a:cs typeface="Times New Roman"/>
              </a:rPr>
              <a:t> </a:t>
            </a:r>
            <a:r>
              <a:rPr sz="1000" spc="70" dirty="0">
                <a:latin typeface="Times New Roman"/>
                <a:cs typeface="Times New Roman"/>
              </a:rPr>
              <a:t>{</a:t>
            </a:r>
            <a:endParaRPr sz="1000">
              <a:latin typeface="Times New Roman"/>
              <a:cs typeface="Times New Roman"/>
            </a:endParaRPr>
          </a:p>
          <a:p>
            <a:pPr marL="317500">
              <a:lnSpc>
                <a:spcPct val="100000"/>
              </a:lnSpc>
              <a:spcBef>
                <a:spcPts val="215"/>
              </a:spcBef>
            </a:pPr>
            <a:r>
              <a:rPr sz="1000" dirty="0">
                <a:latin typeface="Times New Roman"/>
                <a:cs typeface="Times New Roman"/>
              </a:rPr>
              <a:t>sum</a:t>
            </a:r>
            <a:r>
              <a:rPr sz="1000" spc="430" dirty="0">
                <a:latin typeface="Times New Roman"/>
                <a:cs typeface="Times New Roman"/>
              </a:rPr>
              <a:t> </a:t>
            </a:r>
            <a:r>
              <a:rPr sz="1000" dirty="0">
                <a:latin typeface="Times New Roman"/>
                <a:cs typeface="Times New Roman"/>
              </a:rPr>
              <a:t>+=</a:t>
            </a:r>
            <a:r>
              <a:rPr sz="1000" spc="445" dirty="0">
                <a:latin typeface="Times New Roman"/>
                <a:cs typeface="Times New Roman"/>
              </a:rPr>
              <a:t> </a:t>
            </a:r>
            <a:r>
              <a:rPr sz="1000" spc="185" dirty="0">
                <a:latin typeface="Times New Roman"/>
                <a:cs typeface="Times New Roman"/>
              </a:rPr>
              <a:t>getResult();</a:t>
            </a:r>
            <a:endParaRPr sz="1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15"/>
              </a:spcBef>
            </a:pPr>
            <a:r>
              <a:rPr sz="1000" spc="70" dirty="0">
                <a:latin typeface="Times New Roman"/>
                <a:cs typeface="Times New Roman"/>
              </a:rPr>
              <a:t>}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055624" y="3966314"/>
            <a:ext cx="266700" cy="92201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50" spc="55" dirty="0">
                <a:latin typeface="Times New Roman"/>
                <a:cs typeface="Times New Roman"/>
              </a:rPr>
              <a:t>4</a:t>
            </a:r>
            <a:endParaRPr sz="11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150" spc="55" dirty="0">
                <a:latin typeface="Times New Roman"/>
                <a:cs typeface="Times New Roman"/>
              </a:rPr>
              <a:t>5</a:t>
            </a:r>
            <a:endParaRPr sz="11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150" spc="55" dirty="0">
                <a:latin typeface="Times New Roman"/>
                <a:cs typeface="Times New Roman"/>
              </a:rPr>
              <a:t>6</a:t>
            </a:r>
            <a:endParaRPr sz="11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150" spc="55" dirty="0">
                <a:latin typeface="Times New Roman"/>
                <a:cs typeface="Times New Roman"/>
              </a:rPr>
              <a:t>7</a:t>
            </a:r>
            <a:endParaRPr sz="11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sz="1150" spc="105" dirty="0">
                <a:latin typeface="Times New Roman"/>
                <a:cs typeface="Times New Roman"/>
              </a:rPr>
              <a:t>8</a:t>
            </a:r>
            <a:r>
              <a:rPr sz="1150" spc="320" dirty="0">
                <a:latin typeface="Times New Roman"/>
                <a:cs typeface="Times New Roman"/>
              </a:rPr>
              <a:t> </a:t>
            </a:r>
            <a:r>
              <a:rPr sz="1000" spc="70" dirty="0">
                <a:latin typeface="Times New Roman"/>
                <a:cs typeface="Times New Roman"/>
              </a:rPr>
              <a:t>}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17880" y="5247386"/>
            <a:ext cx="6109970" cy="12211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" algn="ctr">
              <a:lnSpc>
                <a:spcPct val="100000"/>
              </a:lnSpc>
              <a:spcBef>
                <a:spcPts val="105"/>
              </a:spcBef>
            </a:pPr>
            <a:endParaRPr sz="8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8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sz="850">
              <a:latin typeface="Arial"/>
              <a:cs typeface="Arial"/>
            </a:endParaRPr>
          </a:p>
          <a:p>
            <a:pPr marL="12700" marR="5080">
              <a:lnSpc>
                <a:spcPct val="105500"/>
              </a:lnSpc>
            </a:pPr>
            <a:r>
              <a:rPr sz="1150" dirty="0">
                <a:latin typeface="Arial"/>
                <a:cs typeface="Arial"/>
              </a:rPr>
              <a:t>A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slightly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modified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version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of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example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using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spc="229" dirty="0">
                <a:latin typeface="Times New Roman"/>
                <a:cs typeface="Times New Roman"/>
              </a:rPr>
              <a:t>protected</a:t>
            </a:r>
            <a:r>
              <a:rPr sz="1150" spc="140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Arial"/>
                <a:cs typeface="Arial"/>
              </a:rPr>
              <a:t>keyword</a:t>
            </a:r>
            <a:r>
              <a:rPr sz="1150" spc="114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is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shown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in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spc="-25" dirty="0">
                <a:latin typeface="Arial"/>
                <a:cs typeface="Arial"/>
              </a:rPr>
              <a:t>the </a:t>
            </a:r>
            <a:r>
              <a:rPr sz="1150" dirty="0">
                <a:latin typeface="Arial"/>
                <a:cs typeface="Arial"/>
              </a:rPr>
              <a:t>slide.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If</a:t>
            </a:r>
            <a:r>
              <a:rPr sz="1150" spc="4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idea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is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to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limit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access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of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field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result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to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classes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within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package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and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spc="-25" dirty="0">
                <a:latin typeface="Arial"/>
                <a:cs typeface="Arial"/>
              </a:rPr>
              <a:t>the </a:t>
            </a:r>
            <a:r>
              <a:rPr sz="1150" dirty="0">
                <a:latin typeface="Arial"/>
                <a:cs typeface="Arial"/>
              </a:rPr>
              <a:t>subclasses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(package-protected),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you</a:t>
            </a:r>
            <a:r>
              <a:rPr sz="1150" spc="1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should</a:t>
            </a:r>
            <a:r>
              <a:rPr sz="1150" spc="11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make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access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explicit</a:t>
            </a:r>
            <a:r>
              <a:rPr sz="1150" spc="12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by</a:t>
            </a:r>
            <a:r>
              <a:rPr sz="1150" spc="10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defining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</a:t>
            </a:r>
            <a:r>
              <a:rPr sz="1150" spc="110" dirty="0">
                <a:latin typeface="Arial"/>
                <a:cs typeface="Arial"/>
              </a:rPr>
              <a:t> </a:t>
            </a:r>
            <a:r>
              <a:rPr sz="1150" spc="-10" dirty="0">
                <a:latin typeface="Arial"/>
                <a:cs typeface="Arial"/>
              </a:rPr>
              <a:t>method </a:t>
            </a:r>
            <a:r>
              <a:rPr sz="1150" dirty="0">
                <a:latin typeface="Arial"/>
                <a:cs typeface="Arial"/>
              </a:rPr>
              <a:t>purposefully</a:t>
            </a:r>
            <a:r>
              <a:rPr sz="1150" spc="10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written</a:t>
            </a:r>
            <a:r>
              <a:rPr sz="1150" spc="10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for</a:t>
            </a:r>
            <a:r>
              <a:rPr sz="1150" spc="9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package</a:t>
            </a:r>
            <a:r>
              <a:rPr sz="1150" spc="12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and</a:t>
            </a:r>
            <a:r>
              <a:rPr sz="1150" spc="10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subclass-level</a:t>
            </a:r>
            <a:r>
              <a:rPr sz="1150" spc="155" dirty="0">
                <a:latin typeface="Arial"/>
                <a:cs typeface="Arial"/>
              </a:rPr>
              <a:t> </a:t>
            </a:r>
            <a:r>
              <a:rPr sz="1150" spc="-10" dirty="0">
                <a:latin typeface="Arial"/>
                <a:cs typeface="Arial"/>
              </a:rPr>
              <a:t>access.</a:t>
            </a:r>
            <a:endParaRPr sz="11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87552" y="2072639"/>
            <a:ext cx="5744210" cy="2036445"/>
            <a:chOff x="987552" y="2072639"/>
            <a:chExt cx="5744210" cy="2036445"/>
          </a:xfrm>
        </p:grpSpPr>
        <p:sp>
          <p:nvSpPr>
            <p:cNvPr id="3" name="object 3"/>
            <p:cNvSpPr/>
            <p:nvPr/>
          </p:nvSpPr>
          <p:spPr>
            <a:xfrm>
              <a:off x="998220" y="2083307"/>
              <a:ext cx="5722620" cy="2014855"/>
            </a:xfrm>
            <a:custGeom>
              <a:avLst/>
              <a:gdLst/>
              <a:ahLst/>
              <a:cxnLst/>
              <a:rect l="l" t="t" r="r" b="b"/>
              <a:pathLst>
                <a:path w="5722620" h="2014854">
                  <a:moveTo>
                    <a:pt x="5722620" y="0"/>
                  </a:moveTo>
                  <a:lnTo>
                    <a:pt x="0" y="0"/>
                  </a:lnTo>
                  <a:lnTo>
                    <a:pt x="0" y="2014728"/>
                  </a:lnTo>
                  <a:lnTo>
                    <a:pt x="5722620" y="2014728"/>
                  </a:lnTo>
                  <a:lnTo>
                    <a:pt x="5722620" y="0"/>
                  </a:lnTo>
                  <a:close/>
                </a:path>
              </a:pathLst>
            </a:custGeom>
            <a:solidFill>
              <a:srgbClr val="DCDC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987552" y="2072639"/>
              <a:ext cx="5744210" cy="2036445"/>
            </a:xfrm>
            <a:custGeom>
              <a:avLst/>
              <a:gdLst/>
              <a:ahLst/>
              <a:cxnLst/>
              <a:rect l="l" t="t" r="r" b="b"/>
              <a:pathLst>
                <a:path w="5744209" h="2036445">
                  <a:moveTo>
                    <a:pt x="5739384" y="0"/>
                  </a:moveTo>
                  <a:lnTo>
                    <a:pt x="4572" y="0"/>
                  </a:lnTo>
                  <a:lnTo>
                    <a:pt x="0" y="4572"/>
                  </a:lnTo>
                  <a:lnTo>
                    <a:pt x="0" y="2031492"/>
                  </a:lnTo>
                  <a:lnTo>
                    <a:pt x="4572" y="2036064"/>
                  </a:lnTo>
                  <a:lnTo>
                    <a:pt x="5739384" y="2036064"/>
                  </a:lnTo>
                  <a:lnTo>
                    <a:pt x="5743956" y="2031492"/>
                  </a:lnTo>
                  <a:lnTo>
                    <a:pt x="5743956" y="2025396"/>
                  </a:lnTo>
                  <a:lnTo>
                    <a:pt x="21336" y="2025396"/>
                  </a:lnTo>
                  <a:lnTo>
                    <a:pt x="10668" y="2016252"/>
                  </a:lnTo>
                  <a:lnTo>
                    <a:pt x="21336" y="2016252"/>
                  </a:lnTo>
                  <a:lnTo>
                    <a:pt x="21336" y="19812"/>
                  </a:lnTo>
                  <a:lnTo>
                    <a:pt x="10667" y="19812"/>
                  </a:lnTo>
                  <a:lnTo>
                    <a:pt x="21336" y="10668"/>
                  </a:lnTo>
                  <a:lnTo>
                    <a:pt x="5743956" y="10668"/>
                  </a:lnTo>
                  <a:lnTo>
                    <a:pt x="5743956" y="4572"/>
                  </a:lnTo>
                  <a:lnTo>
                    <a:pt x="5739384" y="0"/>
                  </a:lnTo>
                  <a:close/>
                </a:path>
                <a:path w="5744209" h="2036445">
                  <a:moveTo>
                    <a:pt x="21336" y="2016252"/>
                  </a:moveTo>
                  <a:lnTo>
                    <a:pt x="10668" y="2016252"/>
                  </a:lnTo>
                  <a:lnTo>
                    <a:pt x="21336" y="2025396"/>
                  </a:lnTo>
                  <a:lnTo>
                    <a:pt x="21336" y="2016252"/>
                  </a:lnTo>
                  <a:close/>
                </a:path>
                <a:path w="5744209" h="2036445">
                  <a:moveTo>
                    <a:pt x="5722620" y="2016252"/>
                  </a:moveTo>
                  <a:lnTo>
                    <a:pt x="21336" y="2016252"/>
                  </a:lnTo>
                  <a:lnTo>
                    <a:pt x="21336" y="2025396"/>
                  </a:lnTo>
                  <a:lnTo>
                    <a:pt x="5722620" y="2025396"/>
                  </a:lnTo>
                  <a:lnTo>
                    <a:pt x="5722620" y="2016252"/>
                  </a:lnTo>
                  <a:close/>
                </a:path>
                <a:path w="5744209" h="2036445">
                  <a:moveTo>
                    <a:pt x="5722620" y="10668"/>
                  </a:moveTo>
                  <a:lnTo>
                    <a:pt x="5722620" y="2025396"/>
                  </a:lnTo>
                  <a:lnTo>
                    <a:pt x="5733288" y="2016252"/>
                  </a:lnTo>
                  <a:lnTo>
                    <a:pt x="5743956" y="2016252"/>
                  </a:lnTo>
                  <a:lnTo>
                    <a:pt x="5743956" y="19812"/>
                  </a:lnTo>
                  <a:lnTo>
                    <a:pt x="5733288" y="19812"/>
                  </a:lnTo>
                  <a:lnTo>
                    <a:pt x="5722620" y="10668"/>
                  </a:lnTo>
                  <a:close/>
                </a:path>
                <a:path w="5744209" h="2036445">
                  <a:moveTo>
                    <a:pt x="5743956" y="2016252"/>
                  </a:moveTo>
                  <a:lnTo>
                    <a:pt x="5733288" y="2016252"/>
                  </a:lnTo>
                  <a:lnTo>
                    <a:pt x="5722620" y="2025396"/>
                  </a:lnTo>
                  <a:lnTo>
                    <a:pt x="5743956" y="2025396"/>
                  </a:lnTo>
                  <a:lnTo>
                    <a:pt x="5743956" y="2016252"/>
                  </a:lnTo>
                  <a:close/>
                </a:path>
                <a:path w="5744209" h="2036445">
                  <a:moveTo>
                    <a:pt x="21336" y="10668"/>
                  </a:moveTo>
                  <a:lnTo>
                    <a:pt x="10667" y="19812"/>
                  </a:lnTo>
                  <a:lnTo>
                    <a:pt x="21336" y="19812"/>
                  </a:lnTo>
                  <a:lnTo>
                    <a:pt x="21336" y="10668"/>
                  </a:lnTo>
                  <a:close/>
                </a:path>
                <a:path w="5744209" h="2036445">
                  <a:moveTo>
                    <a:pt x="5722620" y="10668"/>
                  </a:moveTo>
                  <a:lnTo>
                    <a:pt x="21336" y="10668"/>
                  </a:lnTo>
                  <a:lnTo>
                    <a:pt x="21336" y="19812"/>
                  </a:lnTo>
                  <a:lnTo>
                    <a:pt x="5722620" y="19812"/>
                  </a:lnTo>
                  <a:lnTo>
                    <a:pt x="5722620" y="10668"/>
                  </a:lnTo>
                  <a:close/>
                </a:path>
                <a:path w="5744209" h="2036445">
                  <a:moveTo>
                    <a:pt x="5743956" y="10668"/>
                  </a:moveTo>
                  <a:lnTo>
                    <a:pt x="5722620" y="10668"/>
                  </a:lnTo>
                  <a:lnTo>
                    <a:pt x="5733288" y="19812"/>
                  </a:lnTo>
                  <a:lnTo>
                    <a:pt x="5743956" y="19812"/>
                  </a:lnTo>
                  <a:lnTo>
                    <a:pt x="5743956" y="1066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1055627" y="806967"/>
            <a:ext cx="5190490" cy="15005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468630" algn="ctr">
              <a:lnSpc>
                <a:spcPct val="100000"/>
              </a:lnSpc>
              <a:spcBef>
                <a:spcPts val="110"/>
              </a:spcBef>
            </a:pPr>
            <a:r>
              <a:rPr sz="1850" b="1" dirty="0">
                <a:latin typeface="Arial"/>
                <a:cs typeface="Arial"/>
              </a:rPr>
              <a:t>Overriding</a:t>
            </a:r>
            <a:r>
              <a:rPr sz="1850" b="1" spc="-10" dirty="0">
                <a:latin typeface="Arial"/>
                <a:cs typeface="Arial"/>
              </a:rPr>
              <a:t> Methods</a:t>
            </a:r>
            <a:endParaRPr sz="18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480"/>
              </a:spcBef>
            </a:pPr>
            <a:endParaRPr sz="1850">
              <a:latin typeface="Arial"/>
              <a:cs typeface="Arial"/>
            </a:endParaRPr>
          </a:p>
          <a:p>
            <a:pPr marL="12700" marR="5080" indent="4445">
              <a:lnSpc>
                <a:spcPts val="1780"/>
              </a:lnSpc>
            </a:pPr>
            <a:r>
              <a:rPr sz="1550" dirty="0">
                <a:latin typeface="Arial"/>
                <a:cs typeface="Arial"/>
              </a:rPr>
              <a:t>Consider</a:t>
            </a:r>
            <a:r>
              <a:rPr sz="1550" spc="2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requirement</a:t>
            </a:r>
            <a:r>
              <a:rPr sz="1550" spc="6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to</a:t>
            </a:r>
            <a:r>
              <a:rPr sz="1550" spc="5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provide</a:t>
            </a:r>
            <a:r>
              <a:rPr sz="1550" spc="6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String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that</a:t>
            </a:r>
            <a:r>
              <a:rPr sz="1550" spc="55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represents </a:t>
            </a:r>
            <a:r>
              <a:rPr sz="1550" dirty="0">
                <a:latin typeface="Arial"/>
                <a:cs typeface="Arial"/>
              </a:rPr>
              <a:t>some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details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about</a:t>
            </a:r>
            <a:r>
              <a:rPr sz="1550" spc="6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the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spc="150" dirty="0">
                <a:latin typeface="Times New Roman"/>
                <a:cs typeface="Times New Roman"/>
              </a:rPr>
              <a:t>Employee</a:t>
            </a:r>
            <a:r>
              <a:rPr sz="1550" spc="120" dirty="0">
                <a:latin typeface="Times New Roman"/>
                <a:cs typeface="Times New Roman"/>
              </a:rPr>
              <a:t> </a:t>
            </a:r>
            <a:r>
              <a:rPr sz="1550" dirty="0">
                <a:latin typeface="Arial"/>
                <a:cs typeface="Arial"/>
              </a:rPr>
              <a:t>class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fields.</a:t>
            </a:r>
            <a:endParaRPr sz="1550">
              <a:latin typeface="Arial"/>
              <a:cs typeface="Arial"/>
            </a:endParaRPr>
          </a:p>
          <a:p>
            <a:pPr marL="116205">
              <a:lnSpc>
                <a:spcPct val="100000"/>
              </a:lnSpc>
              <a:spcBef>
                <a:spcPts val="705"/>
              </a:spcBef>
            </a:pPr>
            <a:r>
              <a:rPr sz="1250" spc="140" dirty="0">
                <a:latin typeface="Times New Roman"/>
                <a:cs typeface="Times New Roman"/>
              </a:rPr>
              <a:t>3</a:t>
            </a:r>
            <a:r>
              <a:rPr sz="1250" spc="455" dirty="0">
                <a:latin typeface="Times New Roman"/>
                <a:cs typeface="Times New Roman"/>
              </a:rPr>
              <a:t> </a:t>
            </a:r>
            <a:r>
              <a:rPr sz="1250" spc="245" dirty="0">
                <a:latin typeface="Times New Roman"/>
                <a:cs typeface="Times New Roman"/>
              </a:rPr>
              <a:t>public</a:t>
            </a:r>
            <a:r>
              <a:rPr sz="1250" spc="455" dirty="0">
                <a:latin typeface="Times New Roman"/>
                <a:cs typeface="Times New Roman"/>
              </a:rPr>
              <a:t> </a:t>
            </a:r>
            <a:r>
              <a:rPr sz="1250" spc="275" dirty="0">
                <a:latin typeface="Times New Roman"/>
                <a:cs typeface="Times New Roman"/>
              </a:rPr>
              <a:t>class</a:t>
            </a:r>
            <a:r>
              <a:rPr sz="1250" spc="459" dirty="0">
                <a:latin typeface="Times New Roman"/>
                <a:cs typeface="Times New Roman"/>
              </a:rPr>
              <a:t> </a:t>
            </a:r>
            <a:r>
              <a:rPr sz="1250" spc="130" dirty="0">
                <a:latin typeface="Times New Roman"/>
                <a:cs typeface="Times New Roman"/>
              </a:rPr>
              <a:t>Employee</a:t>
            </a:r>
            <a:r>
              <a:rPr sz="1250" spc="455" dirty="0">
                <a:latin typeface="Times New Roman"/>
                <a:cs typeface="Times New Roman"/>
              </a:rPr>
              <a:t> </a:t>
            </a:r>
            <a:r>
              <a:rPr sz="1250" spc="114" dirty="0">
                <a:latin typeface="Times New Roman"/>
                <a:cs typeface="Times New Roman"/>
              </a:rPr>
              <a:t>{</a:t>
            </a:r>
            <a:endParaRPr sz="1250">
              <a:latin typeface="Times New Roman"/>
              <a:cs typeface="Times New Roman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1041152" y="2334836"/>
          <a:ext cx="4945380" cy="164401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73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90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32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34950">
                <a:tc>
                  <a:txBody>
                    <a:bodyPr/>
                    <a:lstStyle/>
                    <a:p>
                      <a:pPr marR="236220" algn="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250" spc="90" dirty="0">
                          <a:latin typeface="Times New Roman"/>
                          <a:cs typeface="Times New Roman"/>
                        </a:rPr>
                        <a:t>4</a:t>
                      </a:r>
                      <a:endParaRPr sz="1250">
                        <a:latin typeface="Times New Roman"/>
                        <a:cs typeface="Times New Roman"/>
                      </a:endParaRPr>
                    </a:p>
                  </a:txBody>
                  <a:tcPr marL="0" marR="0" marT="3810" marB="0"/>
                </a:tc>
                <a:tc>
                  <a:txBody>
                    <a:bodyPr/>
                    <a:lstStyle/>
                    <a:p>
                      <a:pPr marL="242570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250" spc="270" dirty="0">
                          <a:latin typeface="Times New Roman"/>
                          <a:cs typeface="Times New Roman"/>
                        </a:rPr>
                        <a:t>private</a:t>
                      </a:r>
                      <a:r>
                        <a:rPr sz="1250" spc="459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50" spc="320" dirty="0">
                          <a:latin typeface="Times New Roman"/>
                          <a:cs typeface="Times New Roman"/>
                        </a:rPr>
                        <a:t>int</a:t>
                      </a:r>
                      <a:r>
                        <a:rPr sz="1250" spc="46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50" spc="160" dirty="0">
                          <a:latin typeface="Times New Roman"/>
                          <a:cs typeface="Times New Roman"/>
                        </a:rPr>
                        <a:t>empId;</a:t>
                      </a:r>
                      <a:endParaRPr sz="1250">
                        <a:latin typeface="Times New Roman"/>
                        <a:cs typeface="Times New Roman"/>
                      </a:endParaRPr>
                    </a:p>
                  </a:txBody>
                  <a:tcPr marL="0" marR="0" marT="3810" marB="0"/>
                </a:tc>
                <a:tc row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4950">
                <a:tc>
                  <a:txBody>
                    <a:bodyPr/>
                    <a:lstStyle/>
                    <a:p>
                      <a:pPr marR="236220" algn="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250" spc="90" dirty="0">
                          <a:latin typeface="Times New Roman"/>
                          <a:cs typeface="Times New Roman"/>
                        </a:rPr>
                        <a:t>5</a:t>
                      </a:r>
                      <a:endParaRPr sz="1250">
                        <a:latin typeface="Times New Roman"/>
                        <a:cs typeface="Times New Roman"/>
                      </a:endParaRPr>
                    </a:p>
                  </a:txBody>
                  <a:tcPr marL="0" marR="0" marT="3810" marB="0"/>
                </a:tc>
                <a:tc>
                  <a:txBody>
                    <a:bodyPr/>
                    <a:lstStyle/>
                    <a:p>
                      <a:pPr marL="242570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250" spc="270" dirty="0">
                          <a:latin typeface="Times New Roman"/>
                          <a:cs typeface="Times New Roman"/>
                        </a:rPr>
                        <a:t>private</a:t>
                      </a:r>
                      <a:r>
                        <a:rPr sz="1250" spc="47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50" spc="250" dirty="0">
                          <a:latin typeface="Times New Roman"/>
                          <a:cs typeface="Times New Roman"/>
                        </a:rPr>
                        <a:t>String</a:t>
                      </a:r>
                      <a:r>
                        <a:rPr sz="1250" spc="46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50" spc="145" dirty="0">
                          <a:latin typeface="Times New Roman"/>
                          <a:cs typeface="Times New Roman"/>
                        </a:rPr>
                        <a:t>name;</a:t>
                      </a:r>
                      <a:endParaRPr sz="1250">
                        <a:latin typeface="Times New Roman"/>
                        <a:cs typeface="Times New Roman"/>
                      </a:endParaRPr>
                    </a:p>
                  </a:txBody>
                  <a:tcPr marL="0" marR="0" marT="381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4950">
                <a:tc>
                  <a:txBody>
                    <a:bodyPr/>
                    <a:lstStyle/>
                    <a:p>
                      <a:pPr marR="236220" algn="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1250" spc="120" dirty="0">
                          <a:latin typeface="Times New Roman"/>
                          <a:cs typeface="Times New Roman"/>
                        </a:rPr>
                        <a:t>14</a:t>
                      </a:r>
                      <a:endParaRPr sz="1250">
                        <a:latin typeface="Times New Roman"/>
                        <a:cs typeface="Times New Roman"/>
                      </a:endParaRPr>
                    </a:p>
                  </a:txBody>
                  <a:tcPr marL="0" marR="0" marT="4445" marB="0"/>
                </a:tc>
                <a:tc>
                  <a:txBody>
                    <a:bodyPr/>
                    <a:lstStyle/>
                    <a:p>
                      <a:pPr marL="242570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1250" spc="415" dirty="0">
                          <a:latin typeface="Times New Roman"/>
                          <a:cs typeface="Times New Roman"/>
                        </a:rPr>
                        <a:t>//</a:t>
                      </a:r>
                      <a:r>
                        <a:rPr sz="1250" spc="44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50" spc="210" dirty="0">
                          <a:latin typeface="Times New Roman"/>
                          <a:cs typeface="Times New Roman"/>
                        </a:rPr>
                        <a:t>Lines</a:t>
                      </a:r>
                      <a:r>
                        <a:rPr sz="1250" spc="45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50" spc="204" dirty="0">
                          <a:latin typeface="Times New Roman"/>
                          <a:cs typeface="Times New Roman"/>
                        </a:rPr>
                        <a:t>omitted</a:t>
                      </a:r>
                      <a:endParaRPr sz="1250">
                        <a:latin typeface="Times New Roman"/>
                        <a:cs typeface="Times New Roman"/>
                      </a:endParaRPr>
                    </a:p>
                  </a:txBody>
                  <a:tcPr marL="0" marR="0" marT="4445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4315">
                <a:tc>
                  <a:txBody>
                    <a:bodyPr/>
                    <a:lstStyle/>
                    <a:p>
                      <a:pPr marR="234950" algn="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250" spc="120" dirty="0">
                          <a:latin typeface="Times New Roman"/>
                          <a:cs typeface="Times New Roman"/>
                        </a:rPr>
                        <a:t>15</a:t>
                      </a:r>
                      <a:endParaRPr sz="1250">
                        <a:latin typeface="Times New Roman"/>
                        <a:cs typeface="Times New Roman"/>
                      </a:endParaRPr>
                    </a:p>
                  </a:txBody>
                  <a:tcPr marL="0" marR="0" marT="381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4950">
                <a:tc>
                  <a:txBody>
                    <a:bodyPr/>
                    <a:lstStyle/>
                    <a:p>
                      <a:pPr marR="236220" algn="r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1250" b="1" spc="120" dirty="0">
                          <a:latin typeface="Times New Roman"/>
                          <a:cs typeface="Times New Roman"/>
                        </a:rPr>
                        <a:t>16</a:t>
                      </a:r>
                      <a:endParaRPr sz="1250">
                        <a:latin typeface="Times New Roman"/>
                        <a:cs typeface="Times New Roman"/>
                      </a:endParaRPr>
                    </a:p>
                  </a:txBody>
                  <a:tcPr marL="0" marR="0" marT="5080" marB="0"/>
                </a:tc>
                <a:tc>
                  <a:txBody>
                    <a:bodyPr/>
                    <a:lstStyle/>
                    <a:p>
                      <a:pPr marL="242570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1250" b="1" spc="204" dirty="0">
                          <a:latin typeface="Times New Roman"/>
                          <a:cs typeface="Times New Roman"/>
                        </a:rPr>
                        <a:t>public</a:t>
                      </a:r>
                      <a:r>
                        <a:rPr sz="1250" b="1" spc="46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50" b="1" spc="210" dirty="0">
                          <a:latin typeface="Times New Roman"/>
                          <a:cs typeface="Times New Roman"/>
                        </a:rPr>
                        <a:t>String</a:t>
                      </a:r>
                      <a:r>
                        <a:rPr sz="1250" b="1" spc="46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50" b="1" spc="254" dirty="0">
                          <a:latin typeface="Times New Roman"/>
                          <a:cs typeface="Times New Roman"/>
                        </a:rPr>
                        <a:t>getDetails()</a:t>
                      </a:r>
                      <a:r>
                        <a:rPr sz="1250" b="1" spc="46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50" b="1" spc="229" dirty="0">
                          <a:latin typeface="Times New Roman"/>
                          <a:cs typeface="Times New Roman"/>
                        </a:rPr>
                        <a:t>{</a:t>
                      </a:r>
                      <a:endParaRPr sz="1250">
                        <a:latin typeface="Times New Roman"/>
                        <a:cs typeface="Times New Roman"/>
                      </a:endParaRPr>
                    </a:p>
                  </a:txBody>
                  <a:tcPr marL="0" marR="0" marT="508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4315">
                <a:tc>
                  <a:txBody>
                    <a:bodyPr/>
                    <a:lstStyle/>
                    <a:p>
                      <a:pPr marR="236220" algn="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1250" b="1" spc="120" dirty="0">
                          <a:latin typeface="Times New Roman"/>
                          <a:cs typeface="Times New Roman"/>
                        </a:rPr>
                        <a:t>17</a:t>
                      </a:r>
                      <a:endParaRPr sz="1250">
                        <a:latin typeface="Times New Roman"/>
                        <a:cs typeface="Times New Roman"/>
                      </a:endParaRPr>
                    </a:p>
                  </a:txBody>
                  <a:tcPr marL="0" marR="0" marT="4445" marB="0"/>
                </a:tc>
                <a:tc>
                  <a:txBody>
                    <a:bodyPr/>
                    <a:lstStyle/>
                    <a:p>
                      <a:pPr marL="437515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1250" b="1" spc="185" dirty="0">
                          <a:latin typeface="Times New Roman"/>
                          <a:cs typeface="Times New Roman"/>
                        </a:rPr>
                        <a:t>return</a:t>
                      </a:r>
                      <a:r>
                        <a:rPr sz="1250" b="1" spc="45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50" b="1" spc="140" dirty="0">
                          <a:latin typeface="Times New Roman"/>
                          <a:cs typeface="Times New Roman"/>
                        </a:rPr>
                        <a:t>"ID:</a:t>
                      </a:r>
                      <a:r>
                        <a:rPr sz="1250" b="1" spc="45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50" b="1" spc="70" dirty="0">
                          <a:latin typeface="Times New Roman"/>
                          <a:cs typeface="Times New Roman"/>
                        </a:rPr>
                        <a:t>"</a:t>
                      </a:r>
                      <a:r>
                        <a:rPr sz="1250" b="1" spc="45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50" b="1" spc="55" dirty="0">
                          <a:latin typeface="Times New Roman"/>
                          <a:cs typeface="Times New Roman"/>
                        </a:rPr>
                        <a:t>+</a:t>
                      </a:r>
                      <a:r>
                        <a:rPr sz="1250" b="1" spc="45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50" b="1" spc="70" dirty="0">
                          <a:latin typeface="Times New Roman"/>
                          <a:cs typeface="Times New Roman"/>
                        </a:rPr>
                        <a:t>empId</a:t>
                      </a:r>
                      <a:r>
                        <a:rPr sz="1250" b="1" spc="46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50" b="1" spc="55" dirty="0">
                          <a:latin typeface="Times New Roman"/>
                          <a:cs typeface="Times New Roman"/>
                        </a:rPr>
                        <a:t>+</a:t>
                      </a:r>
                      <a:r>
                        <a:rPr sz="1250" b="1" spc="44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50" b="1" spc="70" dirty="0">
                          <a:latin typeface="Times New Roman"/>
                          <a:cs typeface="Times New Roman"/>
                        </a:rPr>
                        <a:t>"</a:t>
                      </a:r>
                      <a:r>
                        <a:rPr sz="1250" b="1" spc="46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50" b="1" spc="55" dirty="0">
                          <a:latin typeface="Times New Roman"/>
                          <a:cs typeface="Times New Roman"/>
                        </a:rPr>
                        <a:t>Name:</a:t>
                      </a:r>
                      <a:r>
                        <a:rPr sz="1250" b="1" spc="45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50" b="1" spc="20" dirty="0">
                          <a:latin typeface="Times New Roman"/>
                          <a:cs typeface="Times New Roman"/>
                        </a:rPr>
                        <a:t>"</a:t>
                      </a:r>
                      <a:endParaRPr sz="1250">
                        <a:latin typeface="Times New Roman"/>
                        <a:cs typeface="Times New Roman"/>
                      </a:endParaRPr>
                    </a:p>
                  </a:txBody>
                  <a:tcPr marL="0" marR="0" marT="4445" marB="0"/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1250" b="1" spc="55" dirty="0">
                          <a:latin typeface="Times New Roman"/>
                          <a:cs typeface="Times New Roman"/>
                        </a:rPr>
                        <a:t>+</a:t>
                      </a:r>
                      <a:r>
                        <a:rPr sz="1250" b="1" spc="44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50" b="1" spc="90" dirty="0">
                          <a:latin typeface="Times New Roman"/>
                          <a:cs typeface="Times New Roman"/>
                        </a:rPr>
                        <a:t>name;</a:t>
                      </a:r>
                      <a:endParaRPr sz="1250">
                        <a:latin typeface="Times New Roman"/>
                        <a:cs typeface="Times New Roman"/>
                      </a:endParaRPr>
                    </a:p>
                  </a:txBody>
                  <a:tcPr marL="0" marR="0" marT="4445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585">
                <a:tc>
                  <a:txBody>
                    <a:bodyPr/>
                    <a:lstStyle/>
                    <a:p>
                      <a:pPr marR="236220" algn="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1250" b="1" spc="120" dirty="0">
                          <a:latin typeface="Times New Roman"/>
                          <a:cs typeface="Times New Roman"/>
                        </a:rPr>
                        <a:t>18</a:t>
                      </a:r>
                      <a:endParaRPr sz="1250">
                        <a:latin typeface="Times New Roman"/>
                        <a:cs typeface="Times New Roman"/>
                      </a:endParaRPr>
                    </a:p>
                  </a:txBody>
                  <a:tcPr marL="0" marR="0" marT="4445" marB="0"/>
                </a:tc>
                <a:tc>
                  <a:txBody>
                    <a:bodyPr/>
                    <a:lstStyle/>
                    <a:p>
                      <a:pPr marL="242570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1250" b="1" spc="229" dirty="0">
                          <a:latin typeface="Times New Roman"/>
                          <a:cs typeface="Times New Roman"/>
                        </a:rPr>
                        <a:t>}</a:t>
                      </a:r>
                      <a:endParaRPr sz="1250">
                        <a:latin typeface="Times New Roman"/>
                        <a:cs typeface="Times New Roman"/>
                      </a:endParaRPr>
                    </a:p>
                  </a:txBody>
                  <a:tcPr marL="0" marR="0" marT="444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8" name="object 8"/>
          <p:cNvSpPr txBox="1"/>
          <p:nvPr/>
        </p:nvSpPr>
        <p:spPr>
          <a:xfrm>
            <a:off x="817880" y="5247386"/>
            <a:ext cx="6072505" cy="16840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61594" algn="ctr">
              <a:lnSpc>
                <a:spcPct val="100000"/>
              </a:lnSpc>
              <a:spcBef>
                <a:spcPts val="105"/>
              </a:spcBef>
            </a:pPr>
            <a:endParaRPr sz="850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85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625"/>
              </a:spcBef>
            </a:pPr>
            <a:endParaRPr sz="850" dirty="0">
              <a:latin typeface="Arial"/>
              <a:cs typeface="Arial"/>
            </a:endParaRPr>
          </a:p>
          <a:p>
            <a:pPr marL="12700" marR="5080" algn="just">
              <a:lnSpc>
                <a:spcPct val="103499"/>
              </a:lnSpc>
            </a:pPr>
            <a:r>
              <a:rPr sz="1150" dirty="0">
                <a:latin typeface="Arial"/>
                <a:cs typeface="Arial"/>
              </a:rPr>
              <a:t>Although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spc="125" dirty="0">
                <a:latin typeface="Times New Roman"/>
                <a:cs typeface="Times New Roman"/>
              </a:rPr>
              <a:t>Employee</a:t>
            </a:r>
            <a:r>
              <a:rPr sz="1150" spc="140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Arial"/>
                <a:cs typeface="Arial"/>
              </a:rPr>
              <a:t>class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has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getters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to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return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values</a:t>
            </a:r>
            <a:r>
              <a:rPr sz="1150" spc="9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for</a:t>
            </a:r>
            <a:r>
              <a:rPr sz="1150" spc="3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print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statement,</a:t>
            </a:r>
            <a:r>
              <a:rPr sz="1150" spc="1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it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might</a:t>
            </a:r>
            <a:r>
              <a:rPr sz="1150" spc="40" dirty="0">
                <a:latin typeface="Arial"/>
                <a:cs typeface="Arial"/>
              </a:rPr>
              <a:t> </a:t>
            </a:r>
            <a:r>
              <a:rPr sz="1150" spc="-25" dirty="0">
                <a:latin typeface="Arial"/>
                <a:cs typeface="Arial"/>
              </a:rPr>
              <a:t>be </a:t>
            </a:r>
            <a:r>
              <a:rPr sz="1150" dirty="0">
                <a:latin typeface="Arial"/>
                <a:cs typeface="Arial"/>
              </a:rPr>
              <a:t>nice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to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have</a:t>
            </a:r>
            <a:r>
              <a:rPr sz="1150" spc="9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utility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method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to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get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specific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details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about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employee.</a:t>
            </a:r>
            <a:r>
              <a:rPr sz="1150" spc="9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Consider</a:t>
            </a:r>
            <a:r>
              <a:rPr sz="1150" spc="10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spc="-10" dirty="0">
                <a:latin typeface="Arial"/>
                <a:cs typeface="Arial"/>
              </a:rPr>
              <a:t>method </a:t>
            </a:r>
            <a:r>
              <a:rPr sz="1150" dirty="0">
                <a:latin typeface="Arial"/>
                <a:cs typeface="Arial"/>
              </a:rPr>
              <a:t>added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to</a:t>
            </a:r>
            <a:r>
              <a:rPr sz="1150" spc="3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spc="120" dirty="0">
                <a:latin typeface="Times New Roman"/>
                <a:cs typeface="Times New Roman"/>
              </a:rPr>
              <a:t>Employee</a:t>
            </a:r>
            <a:r>
              <a:rPr sz="1150" spc="130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Arial"/>
                <a:cs typeface="Arial"/>
              </a:rPr>
              <a:t>class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to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print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details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about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spc="120" dirty="0">
                <a:latin typeface="Times New Roman"/>
                <a:cs typeface="Times New Roman"/>
              </a:rPr>
              <a:t>Employee</a:t>
            </a:r>
            <a:r>
              <a:rPr sz="1150" spc="130" dirty="0">
                <a:latin typeface="Times New Roman"/>
                <a:cs typeface="Times New Roman"/>
              </a:rPr>
              <a:t> </a:t>
            </a:r>
            <a:r>
              <a:rPr sz="1150" spc="-10" dirty="0">
                <a:latin typeface="Arial"/>
                <a:cs typeface="Arial"/>
              </a:rPr>
              <a:t>object.</a:t>
            </a:r>
            <a:endParaRPr sz="1150" dirty="0">
              <a:latin typeface="Arial"/>
              <a:cs typeface="Arial"/>
            </a:endParaRPr>
          </a:p>
          <a:p>
            <a:pPr marL="12700" marR="193675" algn="just">
              <a:lnSpc>
                <a:spcPct val="103499"/>
              </a:lnSpc>
              <a:spcBef>
                <a:spcPts val="515"/>
              </a:spcBef>
            </a:pPr>
            <a:r>
              <a:rPr sz="1150" dirty="0">
                <a:latin typeface="Arial"/>
                <a:cs typeface="Arial"/>
              </a:rPr>
              <a:t>In</a:t>
            </a:r>
            <a:r>
              <a:rPr sz="1150" spc="3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addition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to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adding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fields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or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methods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to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subclass,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you</a:t>
            </a:r>
            <a:r>
              <a:rPr sz="1150" spc="10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can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also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modify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or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change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spc="-25" dirty="0">
                <a:latin typeface="Arial"/>
                <a:cs typeface="Arial"/>
              </a:rPr>
              <a:t>the </a:t>
            </a:r>
            <a:r>
              <a:rPr sz="1150" dirty="0">
                <a:latin typeface="Arial"/>
                <a:cs typeface="Arial"/>
              </a:rPr>
              <a:t>existing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behavior</a:t>
            </a:r>
            <a:r>
              <a:rPr sz="1150" spc="10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of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method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of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parent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spc="-10" dirty="0">
                <a:latin typeface="Arial"/>
                <a:cs typeface="Arial"/>
              </a:rPr>
              <a:t>(superclass).</a:t>
            </a:r>
            <a:endParaRPr sz="1150" dirty="0">
              <a:latin typeface="Arial"/>
              <a:cs typeface="Arial"/>
            </a:endParaRPr>
          </a:p>
          <a:p>
            <a:pPr marL="12700" algn="just">
              <a:lnSpc>
                <a:spcPct val="100000"/>
              </a:lnSpc>
              <a:spcBef>
                <a:spcPts val="409"/>
              </a:spcBef>
            </a:pPr>
            <a:r>
              <a:rPr sz="1150" dirty="0">
                <a:latin typeface="Arial"/>
                <a:cs typeface="Arial"/>
              </a:rPr>
              <a:t>You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may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want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to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specialize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this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method</a:t>
            </a:r>
            <a:r>
              <a:rPr sz="1150" spc="3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to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describe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spc="120" dirty="0">
                <a:latin typeface="Times New Roman"/>
                <a:cs typeface="Times New Roman"/>
              </a:rPr>
              <a:t>Manager</a:t>
            </a:r>
            <a:r>
              <a:rPr sz="1150" spc="140" dirty="0">
                <a:latin typeface="Times New Roman"/>
                <a:cs typeface="Times New Roman"/>
              </a:rPr>
              <a:t> </a:t>
            </a:r>
            <a:r>
              <a:rPr sz="1150" spc="-10" dirty="0">
                <a:latin typeface="Arial"/>
                <a:cs typeface="Arial"/>
              </a:rPr>
              <a:t>object.</a:t>
            </a:r>
            <a:endParaRPr sz="115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34211" y="2290572"/>
            <a:ext cx="5797550" cy="2146300"/>
            <a:chOff x="934211" y="2290572"/>
            <a:chExt cx="5797550" cy="2146300"/>
          </a:xfrm>
        </p:grpSpPr>
        <p:sp>
          <p:nvSpPr>
            <p:cNvPr id="3" name="object 3"/>
            <p:cNvSpPr/>
            <p:nvPr/>
          </p:nvSpPr>
          <p:spPr>
            <a:xfrm>
              <a:off x="943355" y="2301240"/>
              <a:ext cx="5777865" cy="2124710"/>
            </a:xfrm>
            <a:custGeom>
              <a:avLst/>
              <a:gdLst/>
              <a:ahLst/>
              <a:cxnLst/>
              <a:rect l="l" t="t" r="r" b="b"/>
              <a:pathLst>
                <a:path w="5777865" h="2124710">
                  <a:moveTo>
                    <a:pt x="5777484" y="0"/>
                  </a:moveTo>
                  <a:lnTo>
                    <a:pt x="0" y="0"/>
                  </a:lnTo>
                  <a:lnTo>
                    <a:pt x="0" y="2124455"/>
                  </a:lnTo>
                  <a:lnTo>
                    <a:pt x="5777484" y="2124455"/>
                  </a:lnTo>
                  <a:lnTo>
                    <a:pt x="5777484" y="0"/>
                  </a:lnTo>
                  <a:close/>
                </a:path>
              </a:pathLst>
            </a:custGeom>
            <a:solidFill>
              <a:srgbClr val="DCDC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934211" y="2290572"/>
              <a:ext cx="5797550" cy="2146300"/>
            </a:xfrm>
            <a:custGeom>
              <a:avLst/>
              <a:gdLst/>
              <a:ahLst/>
              <a:cxnLst/>
              <a:rect l="l" t="t" r="r" b="b"/>
              <a:pathLst>
                <a:path w="5797550" h="2146300">
                  <a:moveTo>
                    <a:pt x="5792724" y="0"/>
                  </a:moveTo>
                  <a:lnTo>
                    <a:pt x="4572" y="0"/>
                  </a:lnTo>
                  <a:lnTo>
                    <a:pt x="0" y="4572"/>
                  </a:lnTo>
                  <a:lnTo>
                    <a:pt x="0" y="2141220"/>
                  </a:lnTo>
                  <a:lnTo>
                    <a:pt x="4572" y="2145792"/>
                  </a:lnTo>
                  <a:lnTo>
                    <a:pt x="5792724" y="2145792"/>
                  </a:lnTo>
                  <a:lnTo>
                    <a:pt x="5797296" y="2141220"/>
                  </a:lnTo>
                  <a:lnTo>
                    <a:pt x="5797296" y="2135124"/>
                  </a:lnTo>
                  <a:lnTo>
                    <a:pt x="19812" y="2135124"/>
                  </a:lnTo>
                  <a:lnTo>
                    <a:pt x="9144" y="2124456"/>
                  </a:lnTo>
                  <a:lnTo>
                    <a:pt x="19812" y="2124456"/>
                  </a:lnTo>
                  <a:lnTo>
                    <a:pt x="19812" y="19812"/>
                  </a:lnTo>
                  <a:lnTo>
                    <a:pt x="9143" y="19812"/>
                  </a:lnTo>
                  <a:lnTo>
                    <a:pt x="19812" y="10668"/>
                  </a:lnTo>
                  <a:lnTo>
                    <a:pt x="5797296" y="10668"/>
                  </a:lnTo>
                  <a:lnTo>
                    <a:pt x="5797296" y="4572"/>
                  </a:lnTo>
                  <a:lnTo>
                    <a:pt x="5792724" y="0"/>
                  </a:lnTo>
                  <a:close/>
                </a:path>
                <a:path w="5797550" h="2146300">
                  <a:moveTo>
                    <a:pt x="19812" y="2124456"/>
                  </a:moveTo>
                  <a:lnTo>
                    <a:pt x="9144" y="2124456"/>
                  </a:lnTo>
                  <a:lnTo>
                    <a:pt x="19812" y="2135124"/>
                  </a:lnTo>
                  <a:lnTo>
                    <a:pt x="19812" y="2124456"/>
                  </a:lnTo>
                  <a:close/>
                </a:path>
                <a:path w="5797550" h="2146300">
                  <a:moveTo>
                    <a:pt x="5775960" y="2124456"/>
                  </a:moveTo>
                  <a:lnTo>
                    <a:pt x="19812" y="2124456"/>
                  </a:lnTo>
                  <a:lnTo>
                    <a:pt x="19812" y="2135124"/>
                  </a:lnTo>
                  <a:lnTo>
                    <a:pt x="5775960" y="2135124"/>
                  </a:lnTo>
                  <a:lnTo>
                    <a:pt x="5775960" y="2124456"/>
                  </a:lnTo>
                  <a:close/>
                </a:path>
                <a:path w="5797550" h="2146300">
                  <a:moveTo>
                    <a:pt x="5775960" y="10668"/>
                  </a:moveTo>
                  <a:lnTo>
                    <a:pt x="5775960" y="2135124"/>
                  </a:lnTo>
                  <a:lnTo>
                    <a:pt x="5786628" y="2124456"/>
                  </a:lnTo>
                  <a:lnTo>
                    <a:pt x="5797296" y="2124456"/>
                  </a:lnTo>
                  <a:lnTo>
                    <a:pt x="5797296" y="19812"/>
                  </a:lnTo>
                  <a:lnTo>
                    <a:pt x="5786628" y="19812"/>
                  </a:lnTo>
                  <a:lnTo>
                    <a:pt x="5775960" y="10668"/>
                  </a:lnTo>
                  <a:close/>
                </a:path>
                <a:path w="5797550" h="2146300">
                  <a:moveTo>
                    <a:pt x="5797296" y="2124456"/>
                  </a:moveTo>
                  <a:lnTo>
                    <a:pt x="5786628" y="2124456"/>
                  </a:lnTo>
                  <a:lnTo>
                    <a:pt x="5775960" y="2135124"/>
                  </a:lnTo>
                  <a:lnTo>
                    <a:pt x="5797296" y="2135124"/>
                  </a:lnTo>
                  <a:lnTo>
                    <a:pt x="5797296" y="2124456"/>
                  </a:lnTo>
                  <a:close/>
                </a:path>
                <a:path w="5797550" h="2146300">
                  <a:moveTo>
                    <a:pt x="19812" y="10668"/>
                  </a:moveTo>
                  <a:lnTo>
                    <a:pt x="9143" y="19812"/>
                  </a:lnTo>
                  <a:lnTo>
                    <a:pt x="19812" y="19812"/>
                  </a:lnTo>
                  <a:lnTo>
                    <a:pt x="19812" y="10668"/>
                  </a:lnTo>
                  <a:close/>
                </a:path>
                <a:path w="5797550" h="2146300">
                  <a:moveTo>
                    <a:pt x="5775960" y="10668"/>
                  </a:moveTo>
                  <a:lnTo>
                    <a:pt x="19812" y="10668"/>
                  </a:lnTo>
                  <a:lnTo>
                    <a:pt x="19812" y="19812"/>
                  </a:lnTo>
                  <a:lnTo>
                    <a:pt x="5775960" y="19812"/>
                  </a:lnTo>
                  <a:lnTo>
                    <a:pt x="5775960" y="10668"/>
                  </a:lnTo>
                  <a:close/>
                </a:path>
                <a:path w="5797550" h="2146300">
                  <a:moveTo>
                    <a:pt x="5797296" y="10668"/>
                  </a:moveTo>
                  <a:lnTo>
                    <a:pt x="5775960" y="10668"/>
                  </a:lnTo>
                  <a:lnTo>
                    <a:pt x="5786628" y="19812"/>
                  </a:lnTo>
                  <a:lnTo>
                    <a:pt x="5797296" y="19812"/>
                  </a:lnTo>
                  <a:lnTo>
                    <a:pt x="5797296" y="1066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1055627" y="806967"/>
            <a:ext cx="5208270" cy="168783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451484" algn="ctr">
              <a:lnSpc>
                <a:spcPct val="100000"/>
              </a:lnSpc>
              <a:spcBef>
                <a:spcPts val="110"/>
              </a:spcBef>
            </a:pPr>
            <a:r>
              <a:rPr sz="1850" b="1" dirty="0">
                <a:latin typeface="Arial"/>
                <a:cs typeface="Arial"/>
              </a:rPr>
              <a:t>Overriding</a:t>
            </a:r>
            <a:r>
              <a:rPr sz="1850" b="1" spc="-10" dirty="0">
                <a:latin typeface="Arial"/>
                <a:cs typeface="Arial"/>
              </a:rPr>
              <a:t> Methods</a:t>
            </a:r>
            <a:endParaRPr sz="18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215"/>
              </a:spcBef>
            </a:pPr>
            <a:endParaRPr sz="1850">
              <a:latin typeface="Arial"/>
              <a:cs typeface="Arial"/>
            </a:endParaRPr>
          </a:p>
          <a:p>
            <a:pPr marL="12700" marR="5080" indent="4445">
              <a:lnSpc>
                <a:spcPct val="101600"/>
              </a:lnSpc>
            </a:pPr>
            <a:r>
              <a:rPr sz="1550" dirty="0">
                <a:latin typeface="Arial"/>
                <a:cs typeface="Arial"/>
              </a:rPr>
              <a:t>In</a:t>
            </a:r>
            <a:r>
              <a:rPr sz="1550" spc="1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the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spc="150" dirty="0">
                <a:latin typeface="Times New Roman"/>
                <a:cs typeface="Times New Roman"/>
              </a:rPr>
              <a:t>Manager</a:t>
            </a:r>
            <a:r>
              <a:rPr sz="1550" spc="110" dirty="0">
                <a:latin typeface="Times New Roman"/>
                <a:cs typeface="Times New Roman"/>
              </a:rPr>
              <a:t> </a:t>
            </a:r>
            <a:r>
              <a:rPr sz="1550" dirty="0">
                <a:latin typeface="Arial"/>
                <a:cs typeface="Arial"/>
              </a:rPr>
              <a:t>class,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by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creating</a:t>
            </a:r>
            <a:r>
              <a:rPr sz="1550" spc="2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method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with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the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spc="-20" dirty="0">
                <a:latin typeface="Arial"/>
                <a:cs typeface="Arial"/>
              </a:rPr>
              <a:t>same </a:t>
            </a:r>
            <a:r>
              <a:rPr sz="1550" dirty="0">
                <a:latin typeface="Arial"/>
                <a:cs typeface="Arial"/>
              </a:rPr>
              <a:t>signature</a:t>
            </a:r>
            <a:r>
              <a:rPr sz="1550" spc="1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as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the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method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in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the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spc="155" dirty="0">
                <a:latin typeface="Times New Roman"/>
                <a:cs typeface="Times New Roman"/>
              </a:rPr>
              <a:t>Employee</a:t>
            </a:r>
            <a:r>
              <a:rPr sz="1550" spc="95" dirty="0">
                <a:latin typeface="Times New Roman"/>
                <a:cs typeface="Times New Roman"/>
              </a:rPr>
              <a:t> </a:t>
            </a:r>
            <a:r>
              <a:rPr sz="1550" dirty="0">
                <a:latin typeface="Arial"/>
                <a:cs typeface="Arial"/>
              </a:rPr>
              <a:t>class,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you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spc="-25" dirty="0">
                <a:latin typeface="Arial"/>
                <a:cs typeface="Arial"/>
              </a:rPr>
              <a:t>are </a:t>
            </a:r>
            <a:r>
              <a:rPr sz="1550" i="1" dirty="0">
                <a:latin typeface="Arial"/>
                <a:cs typeface="Arial"/>
              </a:rPr>
              <a:t>overriding</a:t>
            </a:r>
            <a:r>
              <a:rPr sz="1550" i="1" spc="4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the</a:t>
            </a:r>
            <a:r>
              <a:rPr sz="1550" spc="70" dirty="0">
                <a:latin typeface="Arial"/>
                <a:cs typeface="Arial"/>
              </a:rPr>
              <a:t> </a:t>
            </a:r>
            <a:r>
              <a:rPr sz="1550" spc="310" dirty="0">
                <a:latin typeface="Times New Roman"/>
                <a:cs typeface="Times New Roman"/>
              </a:rPr>
              <a:t>getDetails</a:t>
            </a:r>
            <a:r>
              <a:rPr sz="1550" spc="125" dirty="0">
                <a:latin typeface="Times New Roman"/>
                <a:cs typeface="Times New Roman"/>
              </a:rPr>
              <a:t> </a:t>
            </a:r>
            <a:r>
              <a:rPr sz="1550" spc="-10" dirty="0">
                <a:latin typeface="Arial"/>
                <a:cs typeface="Arial"/>
              </a:rPr>
              <a:t>method:</a:t>
            </a:r>
            <a:endParaRPr sz="1550">
              <a:latin typeface="Arial"/>
              <a:cs typeface="Arial"/>
            </a:endParaRPr>
          </a:p>
          <a:p>
            <a:pPr marL="116205">
              <a:lnSpc>
                <a:spcPct val="100000"/>
              </a:lnSpc>
              <a:spcBef>
                <a:spcPts val="335"/>
              </a:spcBef>
            </a:pPr>
            <a:r>
              <a:rPr sz="1250" spc="140" dirty="0">
                <a:latin typeface="Times New Roman"/>
                <a:cs typeface="Times New Roman"/>
              </a:rPr>
              <a:t>3</a:t>
            </a:r>
            <a:r>
              <a:rPr sz="1250" spc="459" dirty="0">
                <a:latin typeface="Times New Roman"/>
                <a:cs typeface="Times New Roman"/>
              </a:rPr>
              <a:t> </a:t>
            </a:r>
            <a:r>
              <a:rPr sz="1250" spc="245" dirty="0">
                <a:latin typeface="Times New Roman"/>
                <a:cs typeface="Times New Roman"/>
              </a:rPr>
              <a:t>public</a:t>
            </a:r>
            <a:r>
              <a:rPr sz="1250" spc="465" dirty="0">
                <a:latin typeface="Times New Roman"/>
                <a:cs typeface="Times New Roman"/>
              </a:rPr>
              <a:t> </a:t>
            </a:r>
            <a:r>
              <a:rPr sz="1250" spc="275" dirty="0">
                <a:latin typeface="Times New Roman"/>
                <a:cs typeface="Times New Roman"/>
              </a:rPr>
              <a:t>class</a:t>
            </a:r>
            <a:r>
              <a:rPr sz="1250" spc="459" dirty="0">
                <a:latin typeface="Times New Roman"/>
                <a:cs typeface="Times New Roman"/>
              </a:rPr>
              <a:t> </a:t>
            </a:r>
            <a:r>
              <a:rPr sz="1250" spc="130" dirty="0">
                <a:latin typeface="Times New Roman"/>
                <a:cs typeface="Times New Roman"/>
              </a:rPr>
              <a:t>Manager</a:t>
            </a:r>
            <a:r>
              <a:rPr sz="1250" spc="480" dirty="0">
                <a:latin typeface="Times New Roman"/>
                <a:cs typeface="Times New Roman"/>
              </a:rPr>
              <a:t> </a:t>
            </a:r>
            <a:r>
              <a:rPr sz="1250" spc="215" dirty="0">
                <a:latin typeface="Times New Roman"/>
                <a:cs typeface="Times New Roman"/>
              </a:rPr>
              <a:t>extends</a:t>
            </a:r>
            <a:r>
              <a:rPr sz="1250" spc="465" dirty="0">
                <a:latin typeface="Times New Roman"/>
                <a:cs typeface="Times New Roman"/>
              </a:rPr>
              <a:t> </a:t>
            </a:r>
            <a:r>
              <a:rPr sz="1250" spc="130" dirty="0">
                <a:latin typeface="Times New Roman"/>
                <a:cs typeface="Times New Roman"/>
              </a:rPr>
              <a:t>Employee</a:t>
            </a:r>
            <a:r>
              <a:rPr sz="1250" spc="459" dirty="0">
                <a:latin typeface="Times New Roman"/>
                <a:cs typeface="Times New Roman"/>
              </a:rPr>
              <a:t> </a:t>
            </a:r>
            <a:r>
              <a:rPr sz="1250" spc="114" dirty="0">
                <a:latin typeface="Times New Roman"/>
                <a:cs typeface="Times New Roman"/>
              </a:rPr>
              <a:t>{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744453" y="2470594"/>
            <a:ext cx="2367915" cy="495300"/>
          </a:xfrm>
          <a:prstGeom prst="rect">
            <a:avLst/>
          </a:prstGeom>
        </p:spPr>
        <p:txBody>
          <a:bodyPr vert="horz" wrap="square" lIns="0" tIns="558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40"/>
              </a:spcBef>
            </a:pPr>
            <a:r>
              <a:rPr sz="1250" spc="270" dirty="0">
                <a:latin typeface="Times New Roman"/>
                <a:cs typeface="Times New Roman"/>
              </a:rPr>
              <a:t>private</a:t>
            </a:r>
            <a:r>
              <a:rPr sz="1250" spc="470" dirty="0">
                <a:latin typeface="Times New Roman"/>
                <a:cs typeface="Times New Roman"/>
              </a:rPr>
              <a:t> </a:t>
            </a:r>
            <a:r>
              <a:rPr sz="1250" spc="250" dirty="0">
                <a:latin typeface="Times New Roman"/>
                <a:cs typeface="Times New Roman"/>
              </a:rPr>
              <a:t>String</a:t>
            </a:r>
            <a:r>
              <a:rPr sz="1250" spc="465" dirty="0">
                <a:latin typeface="Times New Roman"/>
                <a:cs typeface="Times New Roman"/>
              </a:rPr>
              <a:t> </a:t>
            </a:r>
            <a:r>
              <a:rPr sz="1250" spc="145" dirty="0">
                <a:latin typeface="Times New Roman"/>
                <a:cs typeface="Times New Roman"/>
              </a:rPr>
              <a:t>deptName;</a:t>
            </a:r>
            <a:endParaRPr sz="12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45"/>
              </a:spcBef>
            </a:pPr>
            <a:r>
              <a:rPr sz="1250" spc="415" dirty="0">
                <a:latin typeface="Times New Roman"/>
                <a:cs typeface="Times New Roman"/>
              </a:rPr>
              <a:t>//</a:t>
            </a:r>
            <a:r>
              <a:rPr sz="1250" spc="445" dirty="0">
                <a:latin typeface="Times New Roman"/>
                <a:cs typeface="Times New Roman"/>
              </a:rPr>
              <a:t> </a:t>
            </a:r>
            <a:r>
              <a:rPr sz="1250" spc="210" dirty="0">
                <a:latin typeface="Times New Roman"/>
                <a:cs typeface="Times New Roman"/>
              </a:rPr>
              <a:t>Lines</a:t>
            </a:r>
            <a:r>
              <a:rPr sz="1250" spc="450" dirty="0">
                <a:latin typeface="Times New Roman"/>
                <a:cs typeface="Times New Roman"/>
              </a:rPr>
              <a:t> </a:t>
            </a:r>
            <a:r>
              <a:rPr sz="1250" spc="204" dirty="0">
                <a:latin typeface="Times New Roman"/>
                <a:cs typeface="Times New Roman"/>
              </a:rPr>
              <a:t>omitted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60202" y="2470594"/>
            <a:ext cx="223520" cy="1907539"/>
          </a:xfrm>
          <a:prstGeom prst="rect">
            <a:avLst/>
          </a:prstGeom>
        </p:spPr>
        <p:txBody>
          <a:bodyPr vert="horz" wrap="square" lIns="0" tIns="55880" rIns="0" bIns="0" rtlCol="0">
            <a:spAutoFit/>
          </a:bodyPr>
          <a:lstStyle/>
          <a:p>
            <a:pPr marR="5715" algn="r">
              <a:lnSpc>
                <a:spcPct val="100000"/>
              </a:lnSpc>
              <a:spcBef>
                <a:spcPts val="440"/>
              </a:spcBef>
            </a:pPr>
            <a:r>
              <a:rPr sz="1250" spc="90" dirty="0">
                <a:latin typeface="Times New Roman"/>
                <a:cs typeface="Times New Roman"/>
              </a:rPr>
              <a:t>4</a:t>
            </a:r>
            <a:endParaRPr sz="1250">
              <a:latin typeface="Times New Roman"/>
              <a:cs typeface="Times New Roman"/>
            </a:endParaRPr>
          </a:p>
          <a:p>
            <a:pPr marR="5715" algn="r">
              <a:lnSpc>
                <a:spcPct val="100000"/>
              </a:lnSpc>
              <a:spcBef>
                <a:spcPts val="345"/>
              </a:spcBef>
            </a:pPr>
            <a:r>
              <a:rPr sz="1250" spc="120" dirty="0">
                <a:latin typeface="Times New Roman"/>
                <a:cs typeface="Times New Roman"/>
              </a:rPr>
              <a:t>17</a:t>
            </a:r>
            <a:endParaRPr sz="1250">
              <a:latin typeface="Times New Roman"/>
              <a:cs typeface="Times New Roman"/>
            </a:endParaRPr>
          </a:p>
          <a:p>
            <a:pPr marR="5080" algn="r">
              <a:lnSpc>
                <a:spcPct val="100000"/>
              </a:lnSpc>
              <a:spcBef>
                <a:spcPts val="360"/>
              </a:spcBef>
            </a:pPr>
            <a:r>
              <a:rPr sz="1250" spc="120" dirty="0">
                <a:latin typeface="Times New Roman"/>
                <a:cs typeface="Times New Roman"/>
              </a:rPr>
              <a:t>18</a:t>
            </a:r>
            <a:endParaRPr sz="1250">
              <a:latin typeface="Times New Roman"/>
              <a:cs typeface="Times New Roman"/>
            </a:endParaRPr>
          </a:p>
          <a:p>
            <a:pPr marR="5715" algn="r">
              <a:lnSpc>
                <a:spcPct val="100000"/>
              </a:lnSpc>
              <a:spcBef>
                <a:spcPts val="350"/>
              </a:spcBef>
            </a:pPr>
            <a:r>
              <a:rPr sz="1250" b="1" spc="120" dirty="0">
                <a:latin typeface="Times New Roman"/>
                <a:cs typeface="Times New Roman"/>
              </a:rPr>
              <a:t>19</a:t>
            </a:r>
            <a:endParaRPr sz="1250">
              <a:latin typeface="Times New Roman"/>
              <a:cs typeface="Times New Roman"/>
            </a:endParaRPr>
          </a:p>
          <a:p>
            <a:pPr marR="5715" algn="r">
              <a:lnSpc>
                <a:spcPct val="100000"/>
              </a:lnSpc>
              <a:spcBef>
                <a:spcPts val="360"/>
              </a:spcBef>
            </a:pPr>
            <a:r>
              <a:rPr sz="1250" b="1" spc="120" dirty="0">
                <a:latin typeface="Times New Roman"/>
                <a:cs typeface="Times New Roman"/>
              </a:rPr>
              <a:t>20</a:t>
            </a:r>
            <a:endParaRPr sz="1250">
              <a:latin typeface="Times New Roman"/>
              <a:cs typeface="Times New Roman"/>
            </a:endParaRPr>
          </a:p>
          <a:p>
            <a:pPr marR="5715" algn="r">
              <a:lnSpc>
                <a:spcPct val="100000"/>
              </a:lnSpc>
              <a:spcBef>
                <a:spcPts val="350"/>
              </a:spcBef>
            </a:pPr>
            <a:r>
              <a:rPr sz="1250" b="1" spc="120" dirty="0">
                <a:latin typeface="Times New Roman"/>
                <a:cs typeface="Times New Roman"/>
              </a:rPr>
              <a:t>21</a:t>
            </a:r>
            <a:endParaRPr sz="1250">
              <a:latin typeface="Times New Roman"/>
              <a:cs typeface="Times New Roman"/>
            </a:endParaRPr>
          </a:p>
          <a:p>
            <a:pPr marR="5715" algn="r">
              <a:lnSpc>
                <a:spcPct val="100000"/>
              </a:lnSpc>
              <a:spcBef>
                <a:spcPts val="345"/>
              </a:spcBef>
            </a:pPr>
            <a:r>
              <a:rPr sz="1250" b="1" spc="120" dirty="0">
                <a:latin typeface="Times New Roman"/>
                <a:cs typeface="Times New Roman"/>
              </a:rPr>
              <a:t>22</a:t>
            </a:r>
            <a:endParaRPr sz="1250">
              <a:latin typeface="Times New Roman"/>
              <a:cs typeface="Times New Roman"/>
            </a:endParaRPr>
          </a:p>
          <a:p>
            <a:pPr marR="5715" algn="r">
              <a:lnSpc>
                <a:spcPct val="100000"/>
              </a:lnSpc>
              <a:spcBef>
                <a:spcPts val="360"/>
              </a:spcBef>
            </a:pPr>
            <a:r>
              <a:rPr sz="1250" b="1" spc="120" dirty="0">
                <a:latin typeface="Times New Roman"/>
                <a:cs typeface="Times New Roman"/>
              </a:rPr>
              <a:t>23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744453" y="3174662"/>
            <a:ext cx="2954020" cy="1203960"/>
          </a:xfrm>
          <a:prstGeom prst="rect">
            <a:avLst/>
          </a:prstGeom>
        </p:spPr>
        <p:txBody>
          <a:bodyPr vert="horz" wrap="square" lIns="0" tIns="571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50"/>
              </a:spcBef>
            </a:pPr>
            <a:r>
              <a:rPr sz="1250" b="1" spc="85" dirty="0">
                <a:latin typeface="Times New Roman"/>
                <a:cs typeface="Times New Roman"/>
              </a:rPr>
              <a:t>@Override</a:t>
            </a:r>
            <a:endParaRPr sz="1250">
              <a:latin typeface="Times New Roman"/>
              <a:cs typeface="Times New Roman"/>
            </a:endParaRPr>
          </a:p>
          <a:p>
            <a:pPr marL="207645" marR="5080" indent="-195580">
              <a:lnSpc>
                <a:spcPct val="123200"/>
              </a:lnSpc>
              <a:spcBef>
                <a:spcPts val="15"/>
              </a:spcBef>
            </a:pPr>
            <a:r>
              <a:rPr sz="1250" b="1" spc="204" dirty="0">
                <a:latin typeface="Times New Roman"/>
                <a:cs typeface="Times New Roman"/>
              </a:rPr>
              <a:t>public</a:t>
            </a:r>
            <a:r>
              <a:rPr sz="1250" b="1" spc="465" dirty="0">
                <a:latin typeface="Times New Roman"/>
                <a:cs typeface="Times New Roman"/>
              </a:rPr>
              <a:t> </a:t>
            </a:r>
            <a:r>
              <a:rPr sz="1250" b="1" spc="210" dirty="0">
                <a:latin typeface="Times New Roman"/>
                <a:cs typeface="Times New Roman"/>
              </a:rPr>
              <a:t>String</a:t>
            </a:r>
            <a:r>
              <a:rPr sz="1250" b="1" spc="465" dirty="0">
                <a:latin typeface="Times New Roman"/>
                <a:cs typeface="Times New Roman"/>
              </a:rPr>
              <a:t> </a:t>
            </a:r>
            <a:r>
              <a:rPr sz="1250" b="1" spc="254" dirty="0">
                <a:latin typeface="Times New Roman"/>
                <a:cs typeface="Times New Roman"/>
              </a:rPr>
              <a:t>getDetails()</a:t>
            </a:r>
            <a:r>
              <a:rPr sz="1250" b="1" spc="465" dirty="0">
                <a:latin typeface="Times New Roman"/>
                <a:cs typeface="Times New Roman"/>
              </a:rPr>
              <a:t> </a:t>
            </a:r>
            <a:r>
              <a:rPr sz="1250" b="1" spc="229" dirty="0">
                <a:latin typeface="Times New Roman"/>
                <a:cs typeface="Times New Roman"/>
              </a:rPr>
              <a:t>{ </a:t>
            </a:r>
            <a:r>
              <a:rPr sz="1250" b="1" spc="185" dirty="0">
                <a:latin typeface="Times New Roman"/>
                <a:cs typeface="Times New Roman"/>
              </a:rPr>
              <a:t>return</a:t>
            </a:r>
            <a:r>
              <a:rPr sz="1250" b="1" spc="450" dirty="0">
                <a:latin typeface="Times New Roman"/>
                <a:cs typeface="Times New Roman"/>
              </a:rPr>
              <a:t> </a:t>
            </a:r>
            <a:r>
              <a:rPr sz="1250" b="1" spc="229" dirty="0">
                <a:latin typeface="Times New Roman"/>
                <a:cs typeface="Times New Roman"/>
              </a:rPr>
              <a:t>super.getDetails</a:t>
            </a:r>
            <a:r>
              <a:rPr sz="1250" b="1" spc="440" dirty="0">
                <a:latin typeface="Times New Roman"/>
                <a:cs typeface="Times New Roman"/>
              </a:rPr>
              <a:t> </a:t>
            </a:r>
            <a:r>
              <a:rPr sz="1250" b="1" spc="355" dirty="0">
                <a:latin typeface="Times New Roman"/>
                <a:cs typeface="Times New Roman"/>
              </a:rPr>
              <a:t>()</a:t>
            </a:r>
            <a:r>
              <a:rPr sz="1250" b="1" spc="450" dirty="0">
                <a:latin typeface="Times New Roman"/>
                <a:cs typeface="Times New Roman"/>
              </a:rPr>
              <a:t> </a:t>
            </a:r>
            <a:r>
              <a:rPr sz="1250" b="1" spc="5" dirty="0">
                <a:latin typeface="Times New Roman"/>
                <a:cs typeface="Times New Roman"/>
              </a:rPr>
              <a:t>+</a:t>
            </a:r>
            <a:endParaRPr sz="1250">
              <a:latin typeface="Times New Roman"/>
              <a:cs typeface="Times New Roman"/>
            </a:endParaRPr>
          </a:p>
          <a:p>
            <a:pPr marL="402590">
              <a:lnSpc>
                <a:spcPct val="100000"/>
              </a:lnSpc>
              <a:spcBef>
                <a:spcPts val="345"/>
              </a:spcBef>
            </a:pPr>
            <a:r>
              <a:rPr sz="1250" b="1" spc="70" dirty="0">
                <a:latin typeface="Times New Roman"/>
                <a:cs typeface="Times New Roman"/>
              </a:rPr>
              <a:t>"</a:t>
            </a:r>
            <a:r>
              <a:rPr sz="1250" b="1" spc="465" dirty="0">
                <a:latin typeface="Times New Roman"/>
                <a:cs typeface="Times New Roman"/>
              </a:rPr>
              <a:t> </a:t>
            </a:r>
            <a:r>
              <a:rPr sz="1250" b="1" spc="165" dirty="0">
                <a:latin typeface="Times New Roman"/>
                <a:cs typeface="Times New Roman"/>
              </a:rPr>
              <a:t>Dept:</a:t>
            </a:r>
            <a:r>
              <a:rPr sz="1250" b="1" spc="445" dirty="0">
                <a:latin typeface="Times New Roman"/>
                <a:cs typeface="Times New Roman"/>
              </a:rPr>
              <a:t> </a:t>
            </a:r>
            <a:r>
              <a:rPr sz="1250" b="1" spc="70" dirty="0">
                <a:latin typeface="Times New Roman"/>
                <a:cs typeface="Times New Roman"/>
              </a:rPr>
              <a:t>"</a:t>
            </a:r>
            <a:r>
              <a:rPr sz="1250" b="1" spc="450" dirty="0">
                <a:latin typeface="Times New Roman"/>
                <a:cs typeface="Times New Roman"/>
              </a:rPr>
              <a:t> </a:t>
            </a:r>
            <a:r>
              <a:rPr sz="1250" b="1" spc="55" dirty="0">
                <a:latin typeface="Times New Roman"/>
                <a:cs typeface="Times New Roman"/>
              </a:rPr>
              <a:t>+</a:t>
            </a:r>
            <a:r>
              <a:rPr sz="1250" b="1" spc="450" dirty="0">
                <a:latin typeface="Times New Roman"/>
                <a:cs typeface="Times New Roman"/>
              </a:rPr>
              <a:t> </a:t>
            </a:r>
            <a:r>
              <a:rPr sz="1250" b="1" spc="95" dirty="0">
                <a:latin typeface="Times New Roman"/>
                <a:cs typeface="Times New Roman"/>
              </a:rPr>
              <a:t>deptName;</a:t>
            </a:r>
            <a:endParaRPr sz="12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60"/>
              </a:spcBef>
            </a:pPr>
            <a:r>
              <a:rPr sz="1250" b="1" spc="229" dirty="0">
                <a:latin typeface="Times New Roman"/>
                <a:cs typeface="Times New Roman"/>
              </a:rPr>
              <a:t>}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55627" y="4387334"/>
            <a:ext cx="5310505" cy="531495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7145">
              <a:lnSpc>
                <a:spcPct val="100000"/>
              </a:lnSpc>
              <a:spcBef>
                <a:spcPts val="225"/>
              </a:spcBef>
            </a:pPr>
            <a:r>
              <a:rPr sz="1550" dirty="0">
                <a:latin typeface="Arial"/>
                <a:cs typeface="Arial"/>
              </a:rPr>
              <a:t>A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subclass</a:t>
            </a:r>
            <a:r>
              <a:rPr sz="1550" spc="1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can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invoke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parent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method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by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using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the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spc="245" dirty="0">
                <a:latin typeface="Times New Roman"/>
                <a:cs typeface="Times New Roman"/>
              </a:rPr>
              <a:t>super</a:t>
            </a:r>
            <a:endParaRPr sz="15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550" spc="-10" dirty="0">
                <a:latin typeface="Arial"/>
                <a:cs typeface="Arial"/>
              </a:rPr>
              <a:t>keyword.</a:t>
            </a:r>
            <a:endParaRPr sz="15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17864" y="5247386"/>
            <a:ext cx="6029960" cy="175006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04139" algn="ctr">
              <a:lnSpc>
                <a:spcPct val="100000"/>
              </a:lnSpc>
              <a:spcBef>
                <a:spcPts val="105"/>
              </a:spcBef>
            </a:pPr>
            <a:endParaRPr sz="8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8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sz="850">
              <a:latin typeface="Arial"/>
              <a:cs typeface="Arial"/>
            </a:endParaRPr>
          </a:p>
          <a:p>
            <a:pPr marL="12700" marR="292735">
              <a:lnSpc>
                <a:spcPct val="128699"/>
              </a:lnSpc>
              <a:spcBef>
                <a:spcPts val="5"/>
              </a:spcBef>
            </a:pPr>
            <a:r>
              <a:rPr sz="1150" dirty="0">
                <a:latin typeface="Arial"/>
                <a:cs typeface="Arial"/>
              </a:rPr>
              <a:t>When</a:t>
            </a:r>
            <a:r>
              <a:rPr sz="1150" spc="3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method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is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overridden,</a:t>
            </a:r>
            <a:r>
              <a:rPr sz="1150" spc="11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it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replaces</a:t>
            </a:r>
            <a:r>
              <a:rPr sz="1150" spc="10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method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in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superclass</a:t>
            </a:r>
            <a:r>
              <a:rPr sz="1150" spc="10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(parent)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spc="-10" dirty="0">
                <a:latin typeface="Arial"/>
                <a:cs typeface="Arial"/>
              </a:rPr>
              <a:t>class. </a:t>
            </a:r>
            <a:r>
              <a:rPr sz="1150" dirty="0">
                <a:latin typeface="Arial"/>
                <a:cs typeface="Arial"/>
              </a:rPr>
              <a:t>This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method</a:t>
            </a:r>
            <a:r>
              <a:rPr sz="1150" spc="2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is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called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for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any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spc="120" dirty="0">
                <a:latin typeface="Times New Roman"/>
                <a:cs typeface="Times New Roman"/>
              </a:rPr>
              <a:t>Manager</a:t>
            </a:r>
            <a:r>
              <a:rPr sz="1150" spc="135" dirty="0">
                <a:latin typeface="Times New Roman"/>
                <a:cs typeface="Times New Roman"/>
              </a:rPr>
              <a:t> </a:t>
            </a:r>
            <a:r>
              <a:rPr sz="1150" spc="-10" dirty="0">
                <a:latin typeface="Arial"/>
                <a:cs typeface="Arial"/>
              </a:rPr>
              <a:t>instance.</a:t>
            </a:r>
            <a:endParaRPr sz="1150">
              <a:latin typeface="Arial"/>
              <a:cs typeface="Arial"/>
            </a:endParaRPr>
          </a:p>
          <a:p>
            <a:pPr marL="12700" marR="5080">
              <a:lnSpc>
                <a:spcPct val="109600"/>
              </a:lnSpc>
              <a:spcBef>
                <a:spcPts val="345"/>
              </a:spcBef>
            </a:pPr>
            <a:r>
              <a:rPr sz="1150" dirty="0">
                <a:latin typeface="Arial"/>
                <a:cs typeface="Arial"/>
              </a:rPr>
              <a:t>A</a:t>
            </a:r>
            <a:r>
              <a:rPr sz="1150" spc="4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call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of</a:t>
            </a:r>
            <a:r>
              <a:rPr sz="1150" spc="3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form</a:t>
            </a:r>
            <a:r>
              <a:rPr sz="1150" spc="25" dirty="0">
                <a:latin typeface="Arial"/>
                <a:cs typeface="Arial"/>
              </a:rPr>
              <a:t> </a:t>
            </a:r>
            <a:r>
              <a:rPr sz="1150" spc="250" dirty="0">
                <a:latin typeface="Times New Roman"/>
                <a:cs typeface="Times New Roman"/>
              </a:rPr>
              <a:t>super.getDetails()</a:t>
            </a:r>
            <a:r>
              <a:rPr sz="1150" spc="120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Arial"/>
                <a:cs typeface="Arial"/>
              </a:rPr>
              <a:t>invokes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spc="240" dirty="0">
                <a:latin typeface="Times New Roman"/>
                <a:cs typeface="Times New Roman"/>
              </a:rPr>
              <a:t>getDetails</a:t>
            </a:r>
            <a:r>
              <a:rPr sz="1150" spc="120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Arial"/>
                <a:cs typeface="Arial"/>
              </a:rPr>
              <a:t>method</a:t>
            </a:r>
            <a:r>
              <a:rPr sz="1150" spc="1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of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spc="-10" dirty="0">
                <a:latin typeface="Arial"/>
                <a:cs typeface="Arial"/>
              </a:rPr>
              <a:t>parent class.</a:t>
            </a:r>
            <a:endParaRPr sz="1150">
              <a:latin typeface="Arial"/>
              <a:cs typeface="Arial"/>
            </a:endParaRPr>
          </a:p>
          <a:p>
            <a:pPr marL="12700" marR="267970">
              <a:lnSpc>
                <a:spcPct val="103499"/>
              </a:lnSpc>
              <a:spcBef>
                <a:spcPts val="445"/>
              </a:spcBef>
            </a:pPr>
            <a:r>
              <a:rPr sz="1150" b="1" dirty="0">
                <a:latin typeface="Arial"/>
                <a:cs typeface="Arial"/>
              </a:rPr>
              <a:t>Note:</a:t>
            </a:r>
            <a:r>
              <a:rPr sz="1150" b="1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If,</a:t>
            </a:r>
            <a:r>
              <a:rPr sz="1150" spc="2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for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example,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class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declares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two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public</a:t>
            </a:r>
            <a:r>
              <a:rPr sz="1150" spc="10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methods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with</a:t>
            </a:r>
            <a:r>
              <a:rPr sz="1150" spc="10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same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name,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and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spc="-50" dirty="0">
                <a:latin typeface="Arial"/>
                <a:cs typeface="Arial"/>
              </a:rPr>
              <a:t>a </a:t>
            </a:r>
            <a:r>
              <a:rPr sz="1150" dirty="0">
                <a:latin typeface="Arial"/>
                <a:cs typeface="Arial"/>
              </a:rPr>
              <a:t>subclass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overrides</a:t>
            </a:r>
            <a:r>
              <a:rPr sz="1150" spc="10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one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of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them,</a:t>
            </a:r>
            <a:r>
              <a:rPr sz="1150" spc="3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subclass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still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inherits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other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spc="-10" dirty="0">
                <a:latin typeface="Arial"/>
                <a:cs typeface="Arial"/>
              </a:rPr>
              <a:t>method.</a:t>
            </a:r>
            <a:endParaRPr sz="11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34211" y="4197096"/>
            <a:ext cx="5687695" cy="565785"/>
            <a:chOff x="934211" y="4197096"/>
            <a:chExt cx="5687695" cy="565785"/>
          </a:xfrm>
        </p:grpSpPr>
        <p:sp>
          <p:nvSpPr>
            <p:cNvPr id="3" name="object 3"/>
            <p:cNvSpPr/>
            <p:nvPr/>
          </p:nvSpPr>
          <p:spPr>
            <a:xfrm>
              <a:off x="943355" y="4207764"/>
              <a:ext cx="5669280" cy="544195"/>
            </a:xfrm>
            <a:custGeom>
              <a:avLst/>
              <a:gdLst/>
              <a:ahLst/>
              <a:cxnLst/>
              <a:rect l="l" t="t" r="r" b="b"/>
              <a:pathLst>
                <a:path w="5669280" h="544195">
                  <a:moveTo>
                    <a:pt x="5669280" y="0"/>
                  </a:moveTo>
                  <a:lnTo>
                    <a:pt x="0" y="0"/>
                  </a:lnTo>
                  <a:lnTo>
                    <a:pt x="0" y="544067"/>
                  </a:lnTo>
                  <a:lnTo>
                    <a:pt x="5669280" y="544067"/>
                  </a:lnTo>
                  <a:lnTo>
                    <a:pt x="5669280" y="0"/>
                  </a:lnTo>
                  <a:close/>
                </a:path>
              </a:pathLst>
            </a:custGeom>
            <a:solidFill>
              <a:srgbClr val="DCDC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934211" y="4197096"/>
              <a:ext cx="5687695" cy="565785"/>
            </a:xfrm>
            <a:custGeom>
              <a:avLst/>
              <a:gdLst/>
              <a:ahLst/>
              <a:cxnLst/>
              <a:rect l="l" t="t" r="r" b="b"/>
              <a:pathLst>
                <a:path w="5687695" h="565785">
                  <a:moveTo>
                    <a:pt x="5682996" y="0"/>
                  </a:moveTo>
                  <a:lnTo>
                    <a:pt x="4572" y="0"/>
                  </a:lnTo>
                  <a:lnTo>
                    <a:pt x="0" y="4571"/>
                  </a:lnTo>
                  <a:lnTo>
                    <a:pt x="0" y="560831"/>
                  </a:lnTo>
                  <a:lnTo>
                    <a:pt x="4572" y="565403"/>
                  </a:lnTo>
                  <a:lnTo>
                    <a:pt x="5682996" y="565403"/>
                  </a:lnTo>
                  <a:lnTo>
                    <a:pt x="5687568" y="560831"/>
                  </a:lnTo>
                  <a:lnTo>
                    <a:pt x="5687568" y="554735"/>
                  </a:lnTo>
                  <a:lnTo>
                    <a:pt x="19812" y="554735"/>
                  </a:lnTo>
                  <a:lnTo>
                    <a:pt x="9144" y="545591"/>
                  </a:lnTo>
                  <a:lnTo>
                    <a:pt x="19812" y="545591"/>
                  </a:lnTo>
                  <a:lnTo>
                    <a:pt x="19812" y="21335"/>
                  </a:lnTo>
                  <a:lnTo>
                    <a:pt x="9143" y="21335"/>
                  </a:lnTo>
                  <a:lnTo>
                    <a:pt x="19812" y="10667"/>
                  </a:lnTo>
                  <a:lnTo>
                    <a:pt x="5687568" y="10667"/>
                  </a:lnTo>
                  <a:lnTo>
                    <a:pt x="5687568" y="4571"/>
                  </a:lnTo>
                  <a:lnTo>
                    <a:pt x="5682996" y="0"/>
                  </a:lnTo>
                  <a:close/>
                </a:path>
                <a:path w="5687695" h="565785">
                  <a:moveTo>
                    <a:pt x="19812" y="545591"/>
                  </a:moveTo>
                  <a:lnTo>
                    <a:pt x="9144" y="545591"/>
                  </a:lnTo>
                  <a:lnTo>
                    <a:pt x="19812" y="554735"/>
                  </a:lnTo>
                  <a:lnTo>
                    <a:pt x="19812" y="545591"/>
                  </a:lnTo>
                  <a:close/>
                </a:path>
                <a:path w="5687695" h="565785">
                  <a:moveTo>
                    <a:pt x="5667756" y="545591"/>
                  </a:moveTo>
                  <a:lnTo>
                    <a:pt x="19812" y="545591"/>
                  </a:lnTo>
                  <a:lnTo>
                    <a:pt x="19812" y="554735"/>
                  </a:lnTo>
                  <a:lnTo>
                    <a:pt x="5667756" y="554735"/>
                  </a:lnTo>
                  <a:lnTo>
                    <a:pt x="5667756" y="545591"/>
                  </a:lnTo>
                  <a:close/>
                </a:path>
                <a:path w="5687695" h="565785">
                  <a:moveTo>
                    <a:pt x="5667756" y="10667"/>
                  </a:moveTo>
                  <a:lnTo>
                    <a:pt x="5667756" y="554735"/>
                  </a:lnTo>
                  <a:lnTo>
                    <a:pt x="5678424" y="545591"/>
                  </a:lnTo>
                  <a:lnTo>
                    <a:pt x="5687568" y="545591"/>
                  </a:lnTo>
                  <a:lnTo>
                    <a:pt x="5687568" y="21335"/>
                  </a:lnTo>
                  <a:lnTo>
                    <a:pt x="5678424" y="21335"/>
                  </a:lnTo>
                  <a:lnTo>
                    <a:pt x="5667756" y="10667"/>
                  </a:lnTo>
                  <a:close/>
                </a:path>
                <a:path w="5687695" h="565785">
                  <a:moveTo>
                    <a:pt x="5687568" y="545591"/>
                  </a:moveTo>
                  <a:lnTo>
                    <a:pt x="5678424" y="545591"/>
                  </a:lnTo>
                  <a:lnTo>
                    <a:pt x="5667756" y="554735"/>
                  </a:lnTo>
                  <a:lnTo>
                    <a:pt x="5687568" y="554735"/>
                  </a:lnTo>
                  <a:lnTo>
                    <a:pt x="5687568" y="545591"/>
                  </a:lnTo>
                  <a:close/>
                </a:path>
                <a:path w="5687695" h="565785">
                  <a:moveTo>
                    <a:pt x="19812" y="10667"/>
                  </a:moveTo>
                  <a:lnTo>
                    <a:pt x="9143" y="21335"/>
                  </a:lnTo>
                  <a:lnTo>
                    <a:pt x="19812" y="21335"/>
                  </a:lnTo>
                  <a:lnTo>
                    <a:pt x="19812" y="10667"/>
                  </a:lnTo>
                  <a:close/>
                </a:path>
                <a:path w="5687695" h="565785">
                  <a:moveTo>
                    <a:pt x="5667756" y="10667"/>
                  </a:moveTo>
                  <a:lnTo>
                    <a:pt x="19812" y="10667"/>
                  </a:lnTo>
                  <a:lnTo>
                    <a:pt x="19812" y="21335"/>
                  </a:lnTo>
                  <a:lnTo>
                    <a:pt x="5667756" y="21335"/>
                  </a:lnTo>
                  <a:lnTo>
                    <a:pt x="5667756" y="10667"/>
                  </a:lnTo>
                  <a:close/>
                </a:path>
                <a:path w="5687695" h="565785">
                  <a:moveTo>
                    <a:pt x="5687568" y="10667"/>
                  </a:moveTo>
                  <a:lnTo>
                    <a:pt x="5667756" y="10667"/>
                  </a:lnTo>
                  <a:lnTo>
                    <a:pt x="5678424" y="21335"/>
                  </a:lnTo>
                  <a:lnTo>
                    <a:pt x="5687568" y="21335"/>
                  </a:lnTo>
                  <a:lnTo>
                    <a:pt x="5687568" y="1066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934211" y="1869948"/>
            <a:ext cx="5687695" cy="1965960"/>
            <a:chOff x="934211" y="1869948"/>
            <a:chExt cx="5687695" cy="1965960"/>
          </a:xfrm>
        </p:grpSpPr>
        <p:sp>
          <p:nvSpPr>
            <p:cNvPr id="6" name="object 6"/>
            <p:cNvSpPr/>
            <p:nvPr/>
          </p:nvSpPr>
          <p:spPr>
            <a:xfrm>
              <a:off x="943355" y="1880616"/>
              <a:ext cx="5669280" cy="1946275"/>
            </a:xfrm>
            <a:custGeom>
              <a:avLst/>
              <a:gdLst/>
              <a:ahLst/>
              <a:cxnLst/>
              <a:rect l="l" t="t" r="r" b="b"/>
              <a:pathLst>
                <a:path w="5669280" h="1946275">
                  <a:moveTo>
                    <a:pt x="5669280" y="0"/>
                  </a:moveTo>
                  <a:lnTo>
                    <a:pt x="0" y="0"/>
                  </a:lnTo>
                  <a:lnTo>
                    <a:pt x="0" y="1946148"/>
                  </a:lnTo>
                  <a:lnTo>
                    <a:pt x="5669280" y="1946148"/>
                  </a:lnTo>
                  <a:lnTo>
                    <a:pt x="5669280" y="0"/>
                  </a:lnTo>
                  <a:close/>
                </a:path>
              </a:pathLst>
            </a:custGeom>
            <a:solidFill>
              <a:srgbClr val="DCDC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934211" y="1869948"/>
              <a:ext cx="5687695" cy="1965960"/>
            </a:xfrm>
            <a:custGeom>
              <a:avLst/>
              <a:gdLst/>
              <a:ahLst/>
              <a:cxnLst/>
              <a:rect l="l" t="t" r="r" b="b"/>
              <a:pathLst>
                <a:path w="5687695" h="1965960">
                  <a:moveTo>
                    <a:pt x="5682996" y="0"/>
                  </a:moveTo>
                  <a:lnTo>
                    <a:pt x="4572" y="0"/>
                  </a:lnTo>
                  <a:lnTo>
                    <a:pt x="0" y="4572"/>
                  </a:lnTo>
                  <a:lnTo>
                    <a:pt x="0" y="1961388"/>
                  </a:lnTo>
                  <a:lnTo>
                    <a:pt x="4572" y="1965960"/>
                  </a:lnTo>
                  <a:lnTo>
                    <a:pt x="5682996" y="1965960"/>
                  </a:lnTo>
                  <a:lnTo>
                    <a:pt x="5687568" y="1961388"/>
                  </a:lnTo>
                  <a:lnTo>
                    <a:pt x="5687568" y="1956816"/>
                  </a:lnTo>
                  <a:lnTo>
                    <a:pt x="19812" y="1956816"/>
                  </a:lnTo>
                  <a:lnTo>
                    <a:pt x="9144" y="1946148"/>
                  </a:lnTo>
                  <a:lnTo>
                    <a:pt x="19812" y="1946148"/>
                  </a:lnTo>
                  <a:lnTo>
                    <a:pt x="19812" y="21336"/>
                  </a:lnTo>
                  <a:lnTo>
                    <a:pt x="9143" y="21336"/>
                  </a:lnTo>
                  <a:lnTo>
                    <a:pt x="19812" y="10668"/>
                  </a:lnTo>
                  <a:lnTo>
                    <a:pt x="5687568" y="10668"/>
                  </a:lnTo>
                  <a:lnTo>
                    <a:pt x="5687568" y="4572"/>
                  </a:lnTo>
                  <a:lnTo>
                    <a:pt x="5682996" y="0"/>
                  </a:lnTo>
                  <a:close/>
                </a:path>
                <a:path w="5687695" h="1965960">
                  <a:moveTo>
                    <a:pt x="19812" y="1946148"/>
                  </a:moveTo>
                  <a:lnTo>
                    <a:pt x="9144" y="1946148"/>
                  </a:lnTo>
                  <a:lnTo>
                    <a:pt x="19812" y="1956816"/>
                  </a:lnTo>
                  <a:lnTo>
                    <a:pt x="19812" y="1946148"/>
                  </a:lnTo>
                  <a:close/>
                </a:path>
                <a:path w="5687695" h="1965960">
                  <a:moveTo>
                    <a:pt x="5667756" y="1946148"/>
                  </a:moveTo>
                  <a:lnTo>
                    <a:pt x="19812" y="1946148"/>
                  </a:lnTo>
                  <a:lnTo>
                    <a:pt x="19812" y="1956816"/>
                  </a:lnTo>
                  <a:lnTo>
                    <a:pt x="5667756" y="1956816"/>
                  </a:lnTo>
                  <a:lnTo>
                    <a:pt x="5667756" y="1946148"/>
                  </a:lnTo>
                  <a:close/>
                </a:path>
                <a:path w="5687695" h="1965960">
                  <a:moveTo>
                    <a:pt x="5667756" y="10668"/>
                  </a:moveTo>
                  <a:lnTo>
                    <a:pt x="5667756" y="1956816"/>
                  </a:lnTo>
                  <a:lnTo>
                    <a:pt x="5678424" y="1946148"/>
                  </a:lnTo>
                  <a:lnTo>
                    <a:pt x="5687568" y="1946148"/>
                  </a:lnTo>
                  <a:lnTo>
                    <a:pt x="5687568" y="21336"/>
                  </a:lnTo>
                  <a:lnTo>
                    <a:pt x="5678424" y="21336"/>
                  </a:lnTo>
                  <a:lnTo>
                    <a:pt x="5667756" y="10668"/>
                  </a:lnTo>
                  <a:close/>
                </a:path>
                <a:path w="5687695" h="1965960">
                  <a:moveTo>
                    <a:pt x="5687568" y="1946148"/>
                  </a:moveTo>
                  <a:lnTo>
                    <a:pt x="5678424" y="1946148"/>
                  </a:lnTo>
                  <a:lnTo>
                    <a:pt x="5667756" y="1956816"/>
                  </a:lnTo>
                  <a:lnTo>
                    <a:pt x="5687568" y="1956816"/>
                  </a:lnTo>
                  <a:lnTo>
                    <a:pt x="5687568" y="1946148"/>
                  </a:lnTo>
                  <a:close/>
                </a:path>
                <a:path w="5687695" h="1965960">
                  <a:moveTo>
                    <a:pt x="19812" y="10668"/>
                  </a:moveTo>
                  <a:lnTo>
                    <a:pt x="9143" y="21336"/>
                  </a:lnTo>
                  <a:lnTo>
                    <a:pt x="19812" y="21336"/>
                  </a:lnTo>
                  <a:lnTo>
                    <a:pt x="19812" y="10668"/>
                  </a:lnTo>
                  <a:close/>
                </a:path>
                <a:path w="5687695" h="1965960">
                  <a:moveTo>
                    <a:pt x="5667756" y="10668"/>
                  </a:moveTo>
                  <a:lnTo>
                    <a:pt x="19812" y="10668"/>
                  </a:lnTo>
                  <a:lnTo>
                    <a:pt x="19812" y="21336"/>
                  </a:lnTo>
                  <a:lnTo>
                    <a:pt x="5667756" y="21336"/>
                  </a:lnTo>
                  <a:lnTo>
                    <a:pt x="5667756" y="10668"/>
                  </a:lnTo>
                  <a:close/>
                </a:path>
                <a:path w="5687695" h="1965960">
                  <a:moveTo>
                    <a:pt x="5687568" y="10668"/>
                  </a:moveTo>
                  <a:lnTo>
                    <a:pt x="5667756" y="10668"/>
                  </a:lnTo>
                  <a:lnTo>
                    <a:pt x="5678424" y="21336"/>
                  </a:lnTo>
                  <a:lnTo>
                    <a:pt x="5687568" y="21336"/>
                  </a:lnTo>
                  <a:lnTo>
                    <a:pt x="5687568" y="1066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2098039" y="806967"/>
            <a:ext cx="3574415" cy="3092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50" b="1" dirty="0">
                <a:latin typeface="Arial"/>
                <a:cs typeface="Arial"/>
              </a:rPr>
              <a:t>Invoking</a:t>
            </a:r>
            <a:r>
              <a:rPr sz="1850" b="1" spc="10" dirty="0">
                <a:latin typeface="Arial"/>
                <a:cs typeface="Arial"/>
              </a:rPr>
              <a:t> </a:t>
            </a:r>
            <a:r>
              <a:rPr sz="1850" b="1" dirty="0">
                <a:latin typeface="Arial"/>
                <a:cs typeface="Arial"/>
              </a:rPr>
              <a:t>an</a:t>
            </a:r>
            <a:r>
              <a:rPr sz="1850" b="1" spc="35" dirty="0">
                <a:latin typeface="Arial"/>
                <a:cs typeface="Arial"/>
              </a:rPr>
              <a:t> </a:t>
            </a:r>
            <a:r>
              <a:rPr sz="1850" b="1" dirty="0">
                <a:latin typeface="Arial"/>
                <a:cs typeface="Arial"/>
              </a:rPr>
              <a:t>Overridden</a:t>
            </a:r>
            <a:r>
              <a:rPr sz="1850" b="1" spc="10" dirty="0">
                <a:latin typeface="Arial"/>
                <a:cs typeface="Arial"/>
              </a:rPr>
              <a:t> </a:t>
            </a:r>
            <a:r>
              <a:rPr sz="1850" b="1" spc="-10" dirty="0">
                <a:latin typeface="Arial"/>
                <a:cs typeface="Arial"/>
              </a:rPr>
              <a:t>Method</a:t>
            </a:r>
            <a:endParaRPr sz="185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671329" y="3117611"/>
            <a:ext cx="3084830" cy="4432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9100"/>
              </a:lnSpc>
              <a:spcBef>
                <a:spcPts val="100"/>
              </a:spcBef>
            </a:pPr>
            <a:r>
              <a:rPr sz="1150" spc="215" dirty="0">
                <a:latin typeface="Times New Roman"/>
                <a:cs typeface="Times New Roman"/>
              </a:rPr>
              <a:t>System.out.println(e.getDetails()); </a:t>
            </a:r>
            <a:r>
              <a:rPr sz="1150" spc="204" dirty="0">
                <a:latin typeface="Times New Roman"/>
                <a:cs typeface="Times New Roman"/>
              </a:rPr>
              <a:t>System.out.println(m.getDetails());</a:t>
            </a:r>
            <a:endParaRPr sz="115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72893" y="1516103"/>
            <a:ext cx="5562600" cy="225488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400685" indent="-329565">
              <a:lnSpc>
                <a:spcPct val="100000"/>
              </a:lnSpc>
              <a:spcBef>
                <a:spcPts val="120"/>
              </a:spcBef>
              <a:buClr>
                <a:srgbClr val="FF0000"/>
              </a:buClr>
              <a:buChar char="•"/>
              <a:tabLst>
                <a:tab pos="400685" algn="l"/>
              </a:tabLst>
            </a:pPr>
            <a:r>
              <a:rPr sz="1550" dirty="0">
                <a:latin typeface="Arial"/>
                <a:cs typeface="Arial"/>
              </a:rPr>
              <a:t>Using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the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previous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examples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of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spc="150" dirty="0">
                <a:latin typeface="Times New Roman"/>
                <a:cs typeface="Times New Roman"/>
              </a:rPr>
              <a:t>Employee</a:t>
            </a:r>
            <a:r>
              <a:rPr sz="1550" spc="114" dirty="0">
                <a:latin typeface="Times New Roman"/>
                <a:cs typeface="Times New Roman"/>
              </a:rPr>
              <a:t> </a:t>
            </a:r>
            <a:r>
              <a:rPr sz="1550" dirty="0">
                <a:latin typeface="Arial"/>
                <a:cs typeface="Arial"/>
              </a:rPr>
              <a:t>and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spc="125" dirty="0">
                <a:latin typeface="Times New Roman"/>
                <a:cs typeface="Times New Roman"/>
              </a:rPr>
              <a:t>Manager</a:t>
            </a:r>
            <a:r>
              <a:rPr sz="1550" spc="125" dirty="0">
                <a:latin typeface="Arial"/>
                <a:cs typeface="Arial"/>
              </a:rPr>
              <a:t>:</a:t>
            </a:r>
            <a:endParaRPr sz="1550">
              <a:latin typeface="Arial"/>
              <a:cs typeface="Arial"/>
            </a:endParaRPr>
          </a:p>
          <a:p>
            <a:pPr marL="435609" indent="-349250">
              <a:lnSpc>
                <a:spcPct val="100000"/>
              </a:lnSpc>
              <a:spcBef>
                <a:spcPts val="1105"/>
              </a:spcBef>
              <a:buAutoNum type="arabicPlain" startAt="5"/>
              <a:tabLst>
                <a:tab pos="435609" algn="l"/>
              </a:tabLst>
            </a:pPr>
            <a:r>
              <a:rPr sz="1150" spc="200" dirty="0">
                <a:latin typeface="Times New Roman"/>
                <a:cs typeface="Times New Roman"/>
              </a:rPr>
              <a:t>public</a:t>
            </a:r>
            <a:r>
              <a:rPr sz="1150" spc="415" dirty="0">
                <a:latin typeface="Times New Roman"/>
                <a:cs typeface="Times New Roman"/>
              </a:rPr>
              <a:t> </a:t>
            </a:r>
            <a:r>
              <a:rPr sz="1150" spc="270" dirty="0">
                <a:latin typeface="Times New Roman"/>
                <a:cs typeface="Times New Roman"/>
              </a:rPr>
              <a:t>static</a:t>
            </a:r>
            <a:r>
              <a:rPr sz="1150" spc="430" dirty="0">
                <a:latin typeface="Times New Roman"/>
                <a:cs typeface="Times New Roman"/>
              </a:rPr>
              <a:t> </a:t>
            </a:r>
            <a:r>
              <a:rPr sz="1150" spc="165" dirty="0">
                <a:latin typeface="Times New Roman"/>
                <a:cs typeface="Times New Roman"/>
              </a:rPr>
              <a:t>void</a:t>
            </a:r>
            <a:r>
              <a:rPr sz="1150" spc="415" dirty="0">
                <a:latin typeface="Times New Roman"/>
                <a:cs typeface="Times New Roman"/>
              </a:rPr>
              <a:t> </a:t>
            </a:r>
            <a:r>
              <a:rPr sz="1150" spc="200" dirty="0">
                <a:latin typeface="Times New Roman"/>
                <a:cs typeface="Times New Roman"/>
              </a:rPr>
              <a:t>main(String[]</a:t>
            </a:r>
            <a:r>
              <a:rPr sz="1150" spc="405" dirty="0">
                <a:latin typeface="Times New Roman"/>
                <a:cs typeface="Times New Roman"/>
              </a:rPr>
              <a:t> </a:t>
            </a:r>
            <a:r>
              <a:rPr sz="1150" spc="215" dirty="0">
                <a:latin typeface="Times New Roman"/>
                <a:cs typeface="Times New Roman"/>
              </a:rPr>
              <a:t>args)</a:t>
            </a:r>
            <a:r>
              <a:rPr sz="1150" spc="420" dirty="0">
                <a:latin typeface="Times New Roman"/>
                <a:cs typeface="Times New Roman"/>
              </a:rPr>
              <a:t> </a:t>
            </a:r>
            <a:r>
              <a:rPr sz="1150" spc="80" dirty="0">
                <a:latin typeface="Times New Roman"/>
                <a:cs typeface="Times New Roman"/>
              </a:rPr>
              <a:t>{</a:t>
            </a:r>
            <a:endParaRPr sz="1150">
              <a:latin typeface="Times New Roman"/>
              <a:cs typeface="Times New Roman"/>
            </a:endParaRPr>
          </a:p>
          <a:p>
            <a:pPr marL="612140" indent="-525780">
              <a:lnSpc>
                <a:spcPct val="100000"/>
              </a:lnSpc>
              <a:spcBef>
                <a:spcPts val="280"/>
              </a:spcBef>
              <a:buAutoNum type="arabicPlain" startAt="5"/>
              <a:tabLst>
                <a:tab pos="612140" algn="l"/>
              </a:tabLst>
            </a:pPr>
            <a:r>
              <a:rPr sz="1150" spc="95" dirty="0">
                <a:latin typeface="Times New Roman"/>
                <a:cs typeface="Times New Roman"/>
              </a:rPr>
              <a:t>Employee</a:t>
            </a:r>
            <a:r>
              <a:rPr sz="1150" spc="425" dirty="0">
                <a:latin typeface="Times New Roman"/>
                <a:cs typeface="Times New Roman"/>
              </a:rPr>
              <a:t> </a:t>
            </a:r>
            <a:r>
              <a:rPr sz="1150" spc="165" dirty="0">
                <a:latin typeface="Times New Roman"/>
                <a:cs typeface="Times New Roman"/>
              </a:rPr>
              <a:t>e</a:t>
            </a:r>
            <a:r>
              <a:rPr sz="1150" spc="445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Times New Roman"/>
                <a:cs typeface="Times New Roman"/>
              </a:rPr>
              <a:t>=</a:t>
            </a:r>
            <a:r>
              <a:rPr sz="1150" spc="445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Times New Roman"/>
                <a:cs typeface="Times New Roman"/>
              </a:rPr>
              <a:t>new</a:t>
            </a:r>
            <a:r>
              <a:rPr sz="1150" spc="445" dirty="0">
                <a:latin typeface="Times New Roman"/>
                <a:cs typeface="Times New Roman"/>
              </a:rPr>
              <a:t> </a:t>
            </a:r>
            <a:r>
              <a:rPr sz="1150" spc="135" dirty="0">
                <a:latin typeface="Times New Roman"/>
                <a:cs typeface="Times New Roman"/>
              </a:rPr>
              <a:t>Employee(101,</a:t>
            </a:r>
            <a:r>
              <a:rPr sz="1150" spc="430" dirty="0">
                <a:latin typeface="Times New Roman"/>
                <a:cs typeface="Times New Roman"/>
              </a:rPr>
              <a:t> </a:t>
            </a:r>
            <a:r>
              <a:rPr sz="1150" spc="145" dirty="0">
                <a:latin typeface="Times New Roman"/>
                <a:cs typeface="Times New Roman"/>
              </a:rPr>
              <a:t>"Jim</a:t>
            </a:r>
            <a:r>
              <a:rPr sz="1150" spc="440" dirty="0">
                <a:latin typeface="Times New Roman"/>
                <a:cs typeface="Times New Roman"/>
              </a:rPr>
              <a:t> </a:t>
            </a:r>
            <a:r>
              <a:rPr sz="1150" spc="165" dirty="0">
                <a:latin typeface="Times New Roman"/>
                <a:cs typeface="Times New Roman"/>
              </a:rPr>
              <a:t>Smith",</a:t>
            </a:r>
            <a:endParaRPr sz="1150">
              <a:latin typeface="Times New Roman"/>
              <a:cs typeface="Times New Roman"/>
            </a:endParaRPr>
          </a:p>
          <a:p>
            <a:pPr marL="86360">
              <a:lnSpc>
                <a:spcPct val="100000"/>
              </a:lnSpc>
              <a:spcBef>
                <a:spcPts val="260"/>
              </a:spcBef>
              <a:tabLst>
                <a:tab pos="959485" algn="l"/>
              </a:tabLst>
            </a:pPr>
            <a:r>
              <a:rPr sz="1150" spc="55" dirty="0">
                <a:latin typeface="Times New Roman"/>
                <a:cs typeface="Times New Roman"/>
              </a:rPr>
              <a:t>7</a:t>
            </a:r>
            <a:r>
              <a:rPr sz="1150" dirty="0">
                <a:latin typeface="Times New Roman"/>
                <a:cs typeface="Times New Roman"/>
              </a:rPr>
              <a:t>	</a:t>
            </a:r>
            <a:r>
              <a:rPr sz="1150" spc="145" dirty="0">
                <a:latin typeface="Times New Roman"/>
                <a:cs typeface="Times New Roman"/>
              </a:rPr>
              <a:t>"011-</a:t>
            </a:r>
            <a:r>
              <a:rPr sz="1150" spc="204" dirty="0">
                <a:latin typeface="Times New Roman"/>
                <a:cs typeface="Times New Roman"/>
              </a:rPr>
              <a:t>12-</a:t>
            </a:r>
            <a:r>
              <a:rPr sz="1150" spc="170" dirty="0">
                <a:latin typeface="Times New Roman"/>
                <a:cs typeface="Times New Roman"/>
              </a:rPr>
              <a:t>2345",</a:t>
            </a:r>
            <a:r>
              <a:rPr sz="1150" spc="425" dirty="0">
                <a:latin typeface="Times New Roman"/>
                <a:cs typeface="Times New Roman"/>
              </a:rPr>
              <a:t> </a:t>
            </a:r>
            <a:r>
              <a:rPr sz="1150" spc="155" dirty="0">
                <a:latin typeface="Times New Roman"/>
                <a:cs typeface="Times New Roman"/>
              </a:rPr>
              <a:t>100_000.00);</a:t>
            </a:r>
            <a:endParaRPr sz="1150">
              <a:latin typeface="Times New Roman"/>
              <a:cs typeface="Times New Roman"/>
            </a:endParaRPr>
          </a:p>
          <a:p>
            <a:pPr marL="86360">
              <a:lnSpc>
                <a:spcPct val="100000"/>
              </a:lnSpc>
              <a:spcBef>
                <a:spcPts val="265"/>
              </a:spcBef>
              <a:tabLst>
                <a:tab pos="612140" algn="l"/>
              </a:tabLst>
            </a:pPr>
            <a:r>
              <a:rPr sz="1150" spc="55" dirty="0">
                <a:latin typeface="Times New Roman"/>
                <a:cs typeface="Times New Roman"/>
              </a:rPr>
              <a:t>8</a:t>
            </a:r>
            <a:r>
              <a:rPr sz="1150" dirty="0">
                <a:latin typeface="Times New Roman"/>
                <a:cs typeface="Times New Roman"/>
              </a:rPr>
              <a:t>	</a:t>
            </a:r>
            <a:r>
              <a:rPr sz="1150" spc="95" dirty="0">
                <a:latin typeface="Times New Roman"/>
                <a:cs typeface="Times New Roman"/>
              </a:rPr>
              <a:t>Manager</a:t>
            </a:r>
            <a:r>
              <a:rPr sz="1150" spc="385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Times New Roman"/>
                <a:cs typeface="Times New Roman"/>
              </a:rPr>
              <a:t>m</a:t>
            </a:r>
            <a:r>
              <a:rPr sz="1150" spc="385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Times New Roman"/>
                <a:cs typeface="Times New Roman"/>
              </a:rPr>
              <a:t>=</a:t>
            </a:r>
            <a:r>
              <a:rPr sz="1150" spc="409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Times New Roman"/>
                <a:cs typeface="Times New Roman"/>
              </a:rPr>
              <a:t>new</a:t>
            </a:r>
            <a:r>
              <a:rPr sz="1150" spc="385" dirty="0">
                <a:latin typeface="Times New Roman"/>
                <a:cs typeface="Times New Roman"/>
              </a:rPr>
              <a:t> </a:t>
            </a:r>
            <a:r>
              <a:rPr sz="1150" spc="140" dirty="0">
                <a:latin typeface="Times New Roman"/>
                <a:cs typeface="Times New Roman"/>
              </a:rPr>
              <a:t>Manager(102,</a:t>
            </a:r>
            <a:r>
              <a:rPr sz="1150" spc="409" dirty="0">
                <a:latin typeface="Times New Roman"/>
                <a:cs typeface="Times New Roman"/>
              </a:rPr>
              <a:t> </a:t>
            </a:r>
            <a:r>
              <a:rPr sz="1150" spc="160" dirty="0">
                <a:latin typeface="Times New Roman"/>
                <a:cs typeface="Times New Roman"/>
              </a:rPr>
              <a:t>"Joan</a:t>
            </a:r>
            <a:r>
              <a:rPr sz="1150" spc="400" dirty="0">
                <a:latin typeface="Times New Roman"/>
                <a:cs typeface="Times New Roman"/>
              </a:rPr>
              <a:t> </a:t>
            </a:r>
            <a:r>
              <a:rPr sz="1150" spc="160" dirty="0">
                <a:latin typeface="Times New Roman"/>
                <a:cs typeface="Times New Roman"/>
              </a:rPr>
              <a:t>Kern",</a:t>
            </a:r>
            <a:endParaRPr sz="1150">
              <a:latin typeface="Times New Roman"/>
              <a:cs typeface="Times New Roman"/>
            </a:endParaRPr>
          </a:p>
          <a:p>
            <a:pPr marL="86360">
              <a:lnSpc>
                <a:spcPct val="100000"/>
              </a:lnSpc>
              <a:spcBef>
                <a:spcPts val="275"/>
              </a:spcBef>
              <a:tabLst>
                <a:tab pos="959485" algn="l"/>
              </a:tabLst>
            </a:pPr>
            <a:r>
              <a:rPr sz="1150" spc="55" dirty="0">
                <a:latin typeface="Times New Roman"/>
                <a:cs typeface="Times New Roman"/>
              </a:rPr>
              <a:t>9</a:t>
            </a:r>
            <a:r>
              <a:rPr sz="1150" dirty="0">
                <a:latin typeface="Times New Roman"/>
                <a:cs typeface="Times New Roman"/>
              </a:rPr>
              <a:t>	</a:t>
            </a:r>
            <a:r>
              <a:rPr sz="1150" spc="145" dirty="0">
                <a:latin typeface="Times New Roman"/>
                <a:cs typeface="Times New Roman"/>
              </a:rPr>
              <a:t>"012-</a:t>
            </a:r>
            <a:r>
              <a:rPr sz="1150" spc="204" dirty="0">
                <a:latin typeface="Times New Roman"/>
                <a:cs typeface="Times New Roman"/>
              </a:rPr>
              <a:t>23-</a:t>
            </a:r>
            <a:r>
              <a:rPr sz="1150" spc="170" dirty="0">
                <a:latin typeface="Times New Roman"/>
                <a:cs typeface="Times New Roman"/>
              </a:rPr>
              <a:t>4567",</a:t>
            </a:r>
            <a:r>
              <a:rPr sz="1150" spc="430" dirty="0">
                <a:latin typeface="Times New Roman"/>
                <a:cs typeface="Times New Roman"/>
              </a:rPr>
              <a:t> </a:t>
            </a:r>
            <a:r>
              <a:rPr sz="1150" spc="160" dirty="0">
                <a:latin typeface="Times New Roman"/>
                <a:cs typeface="Times New Roman"/>
              </a:rPr>
              <a:t>110_450.54,</a:t>
            </a:r>
            <a:r>
              <a:rPr sz="1150" spc="415" dirty="0">
                <a:latin typeface="Times New Roman"/>
                <a:cs typeface="Times New Roman"/>
              </a:rPr>
              <a:t> </a:t>
            </a:r>
            <a:r>
              <a:rPr sz="1150" spc="175" dirty="0">
                <a:latin typeface="Times New Roman"/>
                <a:cs typeface="Times New Roman"/>
              </a:rPr>
              <a:t>"Marketing");</a:t>
            </a:r>
            <a:endParaRPr sz="11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65"/>
              </a:spcBef>
            </a:pPr>
            <a:r>
              <a:rPr sz="1150" spc="75" dirty="0">
                <a:latin typeface="Times New Roman"/>
                <a:cs typeface="Times New Roman"/>
              </a:rPr>
              <a:t>10</a:t>
            </a:r>
            <a:endParaRPr sz="11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65"/>
              </a:spcBef>
            </a:pPr>
            <a:r>
              <a:rPr sz="1150" spc="75" dirty="0">
                <a:latin typeface="Times New Roman"/>
                <a:cs typeface="Times New Roman"/>
              </a:rPr>
              <a:t>11</a:t>
            </a:r>
            <a:endParaRPr sz="11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65"/>
              </a:spcBef>
            </a:pPr>
            <a:r>
              <a:rPr sz="1150" spc="75" dirty="0">
                <a:latin typeface="Times New Roman"/>
                <a:cs typeface="Times New Roman"/>
              </a:rPr>
              <a:t>12</a:t>
            </a:r>
            <a:endParaRPr sz="11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75"/>
              </a:spcBef>
              <a:tabLst>
                <a:tab pos="435609" algn="l"/>
              </a:tabLst>
            </a:pPr>
            <a:r>
              <a:rPr sz="1150" spc="80" dirty="0">
                <a:latin typeface="Times New Roman"/>
                <a:cs typeface="Times New Roman"/>
              </a:rPr>
              <a:t>13</a:t>
            </a:r>
            <a:r>
              <a:rPr sz="1150" dirty="0">
                <a:latin typeface="Times New Roman"/>
                <a:cs typeface="Times New Roman"/>
              </a:rPr>
              <a:t>	</a:t>
            </a:r>
            <a:r>
              <a:rPr sz="1150" spc="80" dirty="0">
                <a:latin typeface="Times New Roman"/>
                <a:cs typeface="Times New Roman"/>
              </a:rPr>
              <a:t>}</a:t>
            </a:r>
            <a:endParaRPr sz="115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060196" y="3896590"/>
            <a:ext cx="5476875" cy="78930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413384" indent="-329565">
              <a:lnSpc>
                <a:spcPct val="100000"/>
              </a:lnSpc>
              <a:spcBef>
                <a:spcPts val="120"/>
              </a:spcBef>
              <a:buClr>
                <a:srgbClr val="FF0000"/>
              </a:buClr>
              <a:buChar char="•"/>
              <a:tabLst>
                <a:tab pos="413384" algn="l"/>
              </a:tabLst>
            </a:pPr>
            <a:r>
              <a:rPr sz="1550" dirty="0">
                <a:latin typeface="Arial"/>
                <a:cs typeface="Arial"/>
              </a:rPr>
              <a:t>The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correct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spc="310" dirty="0">
                <a:latin typeface="Times New Roman"/>
                <a:cs typeface="Times New Roman"/>
              </a:rPr>
              <a:t>getDetails</a:t>
            </a:r>
            <a:r>
              <a:rPr sz="1550" spc="114" dirty="0">
                <a:latin typeface="Times New Roman"/>
                <a:cs typeface="Times New Roman"/>
              </a:rPr>
              <a:t> </a:t>
            </a:r>
            <a:r>
              <a:rPr sz="1550" dirty="0">
                <a:latin typeface="Arial"/>
                <a:cs typeface="Arial"/>
              </a:rPr>
              <a:t>method</a:t>
            </a:r>
            <a:r>
              <a:rPr sz="1550" spc="5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of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each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class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is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called:</a:t>
            </a:r>
            <a:endParaRPr sz="15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105"/>
              </a:spcBef>
            </a:pPr>
            <a:r>
              <a:rPr sz="1150" spc="165" dirty="0">
                <a:latin typeface="Times New Roman"/>
                <a:cs typeface="Times New Roman"/>
              </a:rPr>
              <a:t>ID:</a:t>
            </a:r>
            <a:r>
              <a:rPr sz="1150" spc="395" dirty="0">
                <a:latin typeface="Times New Roman"/>
                <a:cs typeface="Times New Roman"/>
              </a:rPr>
              <a:t> </a:t>
            </a:r>
            <a:r>
              <a:rPr sz="1150" spc="110" dirty="0">
                <a:latin typeface="Times New Roman"/>
                <a:cs typeface="Times New Roman"/>
              </a:rPr>
              <a:t>101</a:t>
            </a:r>
            <a:r>
              <a:rPr sz="1150" spc="409" dirty="0">
                <a:latin typeface="Times New Roman"/>
                <a:cs typeface="Times New Roman"/>
              </a:rPr>
              <a:t> </a:t>
            </a:r>
            <a:r>
              <a:rPr sz="1150" spc="65" dirty="0">
                <a:latin typeface="Times New Roman"/>
                <a:cs typeface="Times New Roman"/>
              </a:rPr>
              <a:t>Name:</a:t>
            </a:r>
            <a:r>
              <a:rPr sz="1150" spc="415" dirty="0">
                <a:latin typeface="Times New Roman"/>
                <a:cs typeface="Times New Roman"/>
              </a:rPr>
              <a:t> </a:t>
            </a:r>
            <a:r>
              <a:rPr sz="1150" spc="114" dirty="0">
                <a:latin typeface="Times New Roman"/>
                <a:cs typeface="Times New Roman"/>
              </a:rPr>
              <a:t>Jim</a:t>
            </a:r>
            <a:r>
              <a:rPr sz="1150" spc="409" dirty="0">
                <a:latin typeface="Times New Roman"/>
                <a:cs typeface="Times New Roman"/>
              </a:rPr>
              <a:t> </a:t>
            </a:r>
            <a:r>
              <a:rPr sz="1150" spc="114" dirty="0">
                <a:latin typeface="Times New Roman"/>
                <a:cs typeface="Times New Roman"/>
              </a:rPr>
              <a:t>Smith</a:t>
            </a:r>
            <a:endParaRPr sz="11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65"/>
              </a:spcBef>
            </a:pPr>
            <a:r>
              <a:rPr sz="1150" spc="165" dirty="0">
                <a:latin typeface="Times New Roman"/>
                <a:cs typeface="Times New Roman"/>
              </a:rPr>
              <a:t>ID:</a:t>
            </a:r>
            <a:r>
              <a:rPr sz="1150" spc="395" dirty="0">
                <a:latin typeface="Times New Roman"/>
                <a:cs typeface="Times New Roman"/>
              </a:rPr>
              <a:t> </a:t>
            </a:r>
            <a:r>
              <a:rPr sz="1150" spc="110" dirty="0">
                <a:latin typeface="Times New Roman"/>
                <a:cs typeface="Times New Roman"/>
              </a:rPr>
              <a:t>102</a:t>
            </a:r>
            <a:r>
              <a:rPr sz="1150" spc="415" dirty="0">
                <a:latin typeface="Times New Roman"/>
                <a:cs typeface="Times New Roman"/>
              </a:rPr>
              <a:t> </a:t>
            </a:r>
            <a:r>
              <a:rPr sz="1150" spc="65" dirty="0">
                <a:latin typeface="Times New Roman"/>
                <a:cs typeface="Times New Roman"/>
              </a:rPr>
              <a:t>Name:</a:t>
            </a:r>
            <a:r>
              <a:rPr sz="1150" spc="415" dirty="0">
                <a:latin typeface="Times New Roman"/>
                <a:cs typeface="Times New Roman"/>
              </a:rPr>
              <a:t> </a:t>
            </a:r>
            <a:r>
              <a:rPr sz="1150" spc="145" dirty="0">
                <a:latin typeface="Times New Roman"/>
                <a:cs typeface="Times New Roman"/>
              </a:rPr>
              <a:t>Joan</a:t>
            </a:r>
            <a:r>
              <a:rPr sz="1150" spc="425" dirty="0">
                <a:latin typeface="Times New Roman"/>
                <a:cs typeface="Times New Roman"/>
              </a:rPr>
              <a:t> </a:t>
            </a:r>
            <a:r>
              <a:rPr sz="1150" spc="105" dirty="0">
                <a:latin typeface="Times New Roman"/>
                <a:cs typeface="Times New Roman"/>
              </a:rPr>
              <a:t>Kern</a:t>
            </a:r>
            <a:r>
              <a:rPr sz="1150" spc="415" dirty="0">
                <a:latin typeface="Times New Roman"/>
                <a:cs typeface="Times New Roman"/>
              </a:rPr>
              <a:t> </a:t>
            </a:r>
            <a:r>
              <a:rPr sz="1150" spc="165" dirty="0">
                <a:latin typeface="Times New Roman"/>
                <a:cs typeface="Times New Roman"/>
              </a:rPr>
              <a:t>Dept:</a:t>
            </a:r>
            <a:r>
              <a:rPr sz="1150" spc="415" dirty="0">
                <a:latin typeface="Times New Roman"/>
                <a:cs typeface="Times New Roman"/>
              </a:rPr>
              <a:t> </a:t>
            </a:r>
            <a:r>
              <a:rPr sz="1150" spc="135" dirty="0">
                <a:latin typeface="Times New Roman"/>
                <a:cs typeface="Times New Roman"/>
              </a:rPr>
              <a:t>Marketing</a:t>
            </a:r>
            <a:endParaRPr sz="115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17880" y="5706871"/>
            <a:ext cx="6243955" cy="98869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3499"/>
              </a:lnSpc>
              <a:spcBef>
                <a:spcPts val="90"/>
              </a:spcBef>
            </a:pPr>
            <a:r>
              <a:rPr sz="1150" dirty="0">
                <a:latin typeface="Arial"/>
                <a:cs typeface="Arial"/>
              </a:rPr>
              <a:t>During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run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time,</a:t>
            </a:r>
            <a:r>
              <a:rPr sz="1150" spc="2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Java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Virtual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Machine</a:t>
            </a:r>
            <a:r>
              <a:rPr sz="1150" spc="10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invokes</a:t>
            </a:r>
            <a:r>
              <a:rPr sz="1150" spc="9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spc="240" dirty="0">
                <a:latin typeface="Times New Roman"/>
                <a:cs typeface="Times New Roman"/>
              </a:rPr>
              <a:t>getDetails</a:t>
            </a:r>
            <a:r>
              <a:rPr sz="1150" spc="140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Arial"/>
                <a:cs typeface="Arial"/>
              </a:rPr>
              <a:t>method</a:t>
            </a:r>
            <a:r>
              <a:rPr sz="1150" spc="3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of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spc="-25" dirty="0">
                <a:latin typeface="Arial"/>
                <a:cs typeface="Arial"/>
              </a:rPr>
              <a:t>the</a:t>
            </a:r>
            <a:r>
              <a:rPr sz="1150" spc="50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appropriate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class.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If</a:t>
            </a:r>
            <a:r>
              <a:rPr sz="1150" spc="4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you</a:t>
            </a:r>
            <a:r>
              <a:rPr sz="1150" spc="114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comment</a:t>
            </a:r>
            <a:r>
              <a:rPr sz="1150" spc="1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out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spc="240" dirty="0">
                <a:latin typeface="Times New Roman"/>
                <a:cs typeface="Times New Roman"/>
              </a:rPr>
              <a:t>getDetails</a:t>
            </a:r>
            <a:r>
              <a:rPr sz="1150" spc="140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Arial"/>
                <a:cs typeface="Arial"/>
              </a:rPr>
              <a:t>method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in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spc="120" dirty="0">
                <a:latin typeface="Times New Roman"/>
                <a:cs typeface="Times New Roman"/>
              </a:rPr>
              <a:t>Manager</a:t>
            </a:r>
            <a:r>
              <a:rPr sz="1150" spc="135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Arial"/>
                <a:cs typeface="Arial"/>
              </a:rPr>
              <a:t>class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spc="-10" dirty="0">
                <a:latin typeface="Arial"/>
                <a:cs typeface="Arial"/>
              </a:rPr>
              <a:t>shown </a:t>
            </a:r>
            <a:r>
              <a:rPr sz="1150" dirty="0">
                <a:latin typeface="Arial"/>
                <a:cs typeface="Arial"/>
              </a:rPr>
              <a:t>in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previous</a:t>
            </a:r>
            <a:r>
              <a:rPr sz="1150" spc="9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slide,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what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happens</a:t>
            </a:r>
            <a:r>
              <a:rPr sz="1150" spc="9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when</a:t>
            </a:r>
            <a:r>
              <a:rPr sz="1150" spc="95" dirty="0">
                <a:latin typeface="Arial"/>
                <a:cs typeface="Arial"/>
              </a:rPr>
              <a:t> </a:t>
            </a:r>
            <a:r>
              <a:rPr sz="1150" spc="204" dirty="0">
                <a:latin typeface="Times New Roman"/>
                <a:cs typeface="Times New Roman"/>
              </a:rPr>
              <a:t>m.getDetails()</a:t>
            </a:r>
            <a:r>
              <a:rPr sz="1150" spc="204" dirty="0">
                <a:latin typeface="Arial"/>
                <a:cs typeface="Arial"/>
              </a:rPr>
              <a:t>is</a:t>
            </a:r>
            <a:r>
              <a:rPr sz="1150" spc="110" dirty="0">
                <a:latin typeface="Arial"/>
                <a:cs typeface="Arial"/>
              </a:rPr>
              <a:t> </a:t>
            </a:r>
            <a:r>
              <a:rPr sz="1150" spc="-10" dirty="0">
                <a:latin typeface="Arial"/>
                <a:cs typeface="Arial"/>
              </a:rPr>
              <a:t>invoked?</a:t>
            </a:r>
            <a:endParaRPr sz="1150">
              <a:latin typeface="Arial"/>
              <a:cs typeface="Arial"/>
            </a:endParaRPr>
          </a:p>
          <a:p>
            <a:pPr marL="12700">
              <a:lnSpc>
                <a:spcPts val="1370"/>
              </a:lnSpc>
              <a:spcBef>
                <a:spcPts val="560"/>
              </a:spcBef>
            </a:pPr>
            <a:r>
              <a:rPr sz="1150" b="1" dirty="0">
                <a:latin typeface="Arial"/>
                <a:cs typeface="Arial"/>
              </a:rPr>
              <a:t>Answer:</a:t>
            </a:r>
            <a:r>
              <a:rPr sz="1150" b="1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Recall</a:t>
            </a:r>
            <a:r>
              <a:rPr sz="1150" spc="10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that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methods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are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inherited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from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parent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class.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So,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at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run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time,</a:t>
            </a:r>
            <a:r>
              <a:rPr sz="1150" spc="35" dirty="0">
                <a:latin typeface="Arial"/>
                <a:cs typeface="Arial"/>
              </a:rPr>
              <a:t> </a:t>
            </a:r>
            <a:r>
              <a:rPr sz="1150" spc="-25" dirty="0">
                <a:latin typeface="Arial"/>
                <a:cs typeface="Arial"/>
              </a:rPr>
              <a:t>the</a:t>
            </a:r>
            <a:endParaRPr sz="1150">
              <a:latin typeface="Arial"/>
              <a:cs typeface="Arial"/>
            </a:endParaRPr>
          </a:p>
          <a:p>
            <a:pPr marL="12700">
              <a:lnSpc>
                <a:spcPts val="1370"/>
              </a:lnSpc>
            </a:pPr>
            <a:r>
              <a:rPr sz="1150" spc="240" dirty="0">
                <a:latin typeface="Times New Roman"/>
                <a:cs typeface="Times New Roman"/>
              </a:rPr>
              <a:t>getDetails</a:t>
            </a:r>
            <a:r>
              <a:rPr sz="1150" spc="125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Arial"/>
                <a:cs typeface="Arial"/>
              </a:rPr>
              <a:t>method</a:t>
            </a:r>
            <a:r>
              <a:rPr sz="1150" spc="3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of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parent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class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spc="95" dirty="0">
                <a:latin typeface="Arial"/>
                <a:cs typeface="Arial"/>
              </a:rPr>
              <a:t>(</a:t>
            </a:r>
            <a:r>
              <a:rPr sz="1150" spc="95" dirty="0">
                <a:latin typeface="Times New Roman"/>
                <a:cs typeface="Times New Roman"/>
              </a:rPr>
              <a:t>Employee</a:t>
            </a:r>
            <a:r>
              <a:rPr sz="1150" spc="95" dirty="0">
                <a:latin typeface="Arial"/>
                <a:cs typeface="Arial"/>
              </a:rPr>
              <a:t>)</a:t>
            </a:r>
            <a:r>
              <a:rPr sz="1150" spc="10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is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spc="-10" dirty="0">
                <a:latin typeface="Arial"/>
                <a:cs typeface="Arial"/>
              </a:rPr>
              <a:t>executed.</a:t>
            </a:r>
            <a:endParaRPr sz="115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326639" y="5247386"/>
            <a:ext cx="3116580" cy="144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endParaRPr sz="8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24483" y="3706367"/>
            <a:ext cx="5797550" cy="294640"/>
            <a:chOff x="824483" y="3706367"/>
            <a:chExt cx="5797550" cy="294640"/>
          </a:xfrm>
        </p:grpSpPr>
        <p:sp>
          <p:nvSpPr>
            <p:cNvPr id="3" name="object 3"/>
            <p:cNvSpPr/>
            <p:nvPr/>
          </p:nvSpPr>
          <p:spPr>
            <a:xfrm>
              <a:off x="835151" y="3717035"/>
              <a:ext cx="5777865" cy="273050"/>
            </a:xfrm>
            <a:custGeom>
              <a:avLst/>
              <a:gdLst/>
              <a:ahLst/>
              <a:cxnLst/>
              <a:rect l="l" t="t" r="r" b="b"/>
              <a:pathLst>
                <a:path w="5777865" h="273050">
                  <a:moveTo>
                    <a:pt x="5777484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5777484" y="272796"/>
                  </a:lnTo>
                  <a:lnTo>
                    <a:pt x="5777484" y="0"/>
                  </a:lnTo>
                  <a:close/>
                </a:path>
              </a:pathLst>
            </a:custGeom>
            <a:solidFill>
              <a:srgbClr val="DCDC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824483" y="3706367"/>
              <a:ext cx="5797550" cy="294640"/>
            </a:xfrm>
            <a:custGeom>
              <a:avLst/>
              <a:gdLst/>
              <a:ahLst/>
              <a:cxnLst/>
              <a:rect l="l" t="t" r="r" b="b"/>
              <a:pathLst>
                <a:path w="5797550" h="294639">
                  <a:moveTo>
                    <a:pt x="5792724" y="0"/>
                  </a:moveTo>
                  <a:lnTo>
                    <a:pt x="4572" y="0"/>
                  </a:lnTo>
                  <a:lnTo>
                    <a:pt x="0" y="4571"/>
                  </a:lnTo>
                  <a:lnTo>
                    <a:pt x="0" y="289559"/>
                  </a:lnTo>
                  <a:lnTo>
                    <a:pt x="4572" y="294131"/>
                  </a:lnTo>
                  <a:lnTo>
                    <a:pt x="5792724" y="294131"/>
                  </a:lnTo>
                  <a:lnTo>
                    <a:pt x="5797296" y="289559"/>
                  </a:lnTo>
                  <a:lnTo>
                    <a:pt x="5797296" y="283463"/>
                  </a:lnTo>
                  <a:lnTo>
                    <a:pt x="21336" y="283463"/>
                  </a:lnTo>
                  <a:lnTo>
                    <a:pt x="10668" y="272795"/>
                  </a:lnTo>
                  <a:lnTo>
                    <a:pt x="21336" y="272795"/>
                  </a:lnTo>
                  <a:lnTo>
                    <a:pt x="21336" y="21335"/>
                  </a:lnTo>
                  <a:lnTo>
                    <a:pt x="10667" y="21335"/>
                  </a:lnTo>
                  <a:lnTo>
                    <a:pt x="21336" y="10667"/>
                  </a:lnTo>
                  <a:lnTo>
                    <a:pt x="5797296" y="10667"/>
                  </a:lnTo>
                  <a:lnTo>
                    <a:pt x="5797296" y="4571"/>
                  </a:lnTo>
                  <a:lnTo>
                    <a:pt x="5792724" y="0"/>
                  </a:lnTo>
                  <a:close/>
                </a:path>
                <a:path w="5797550" h="294639">
                  <a:moveTo>
                    <a:pt x="21336" y="272795"/>
                  </a:moveTo>
                  <a:lnTo>
                    <a:pt x="10668" y="272795"/>
                  </a:lnTo>
                  <a:lnTo>
                    <a:pt x="21336" y="283463"/>
                  </a:lnTo>
                  <a:lnTo>
                    <a:pt x="21336" y="272795"/>
                  </a:lnTo>
                  <a:close/>
                </a:path>
                <a:path w="5797550" h="294639">
                  <a:moveTo>
                    <a:pt x="5777484" y="272795"/>
                  </a:moveTo>
                  <a:lnTo>
                    <a:pt x="21336" y="272795"/>
                  </a:lnTo>
                  <a:lnTo>
                    <a:pt x="21336" y="283463"/>
                  </a:lnTo>
                  <a:lnTo>
                    <a:pt x="5777484" y="283463"/>
                  </a:lnTo>
                  <a:lnTo>
                    <a:pt x="5777484" y="272795"/>
                  </a:lnTo>
                  <a:close/>
                </a:path>
                <a:path w="5797550" h="294639">
                  <a:moveTo>
                    <a:pt x="5777484" y="10667"/>
                  </a:moveTo>
                  <a:lnTo>
                    <a:pt x="5777484" y="283463"/>
                  </a:lnTo>
                  <a:lnTo>
                    <a:pt x="5788152" y="272795"/>
                  </a:lnTo>
                  <a:lnTo>
                    <a:pt x="5797296" y="272795"/>
                  </a:lnTo>
                  <a:lnTo>
                    <a:pt x="5797296" y="21335"/>
                  </a:lnTo>
                  <a:lnTo>
                    <a:pt x="5788152" y="21335"/>
                  </a:lnTo>
                  <a:lnTo>
                    <a:pt x="5777484" y="10667"/>
                  </a:lnTo>
                  <a:close/>
                </a:path>
                <a:path w="5797550" h="294639">
                  <a:moveTo>
                    <a:pt x="5797296" y="272795"/>
                  </a:moveTo>
                  <a:lnTo>
                    <a:pt x="5788152" y="272795"/>
                  </a:lnTo>
                  <a:lnTo>
                    <a:pt x="5777484" y="283463"/>
                  </a:lnTo>
                  <a:lnTo>
                    <a:pt x="5797296" y="283463"/>
                  </a:lnTo>
                  <a:lnTo>
                    <a:pt x="5797296" y="272795"/>
                  </a:lnTo>
                  <a:close/>
                </a:path>
                <a:path w="5797550" h="294639">
                  <a:moveTo>
                    <a:pt x="21336" y="10667"/>
                  </a:moveTo>
                  <a:lnTo>
                    <a:pt x="10667" y="21335"/>
                  </a:lnTo>
                  <a:lnTo>
                    <a:pt x="21336" y="21335"/>
                  </a:lnTo>
                  <a:lnTo>
                    <a:pt x="21336" y="10667"/>
                  </a:lnTo>
                  <a:close/>
                </a:path>
                <a:path w="5797550" h="294639">
                  <a:moveTo>
                    <a:pt x="5777484" y="10667"/>
                  </a:moveTo>
                  <a:lnTo>
                    <a:pt x="21336" y="10667"/>
                  </a:lnTo>
                  <a:lnTo>
                    <a:pt x="21336" y="21335"/>
                  </a:lnTo>
                  <a:lnTo>
                    <a:pt x="5777484" y="21335"/>
                  </a:lnTo>
                  <a:lnTo>
                    <a:pt x="5777484" y="10667"/>
                  </a:lnTo>
                  <a:close/>
                </a:path>
                <a:path w="5797550" h="294639">
                  <a:moveTo>
                    <a:pt x="5797296" y="10667"/>
                  </a:moveTo>
                  <a:lnTo>
                    <a:pt x="5777484" y="10667"/>
                  </a:lnTo>
                  <a:lnTo>
                    <a:pt x="5788152" y="21335"/>
                  </a:lnTo>
                  <a:lnTo>
                    <a:pt x="5797296" y="21335"/>
                  </a:lnTo>
                  <a:lnTo>
                    <a:pt x="5797296" y="1066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934211" y="1854707"/>
            <a:ext cx="5797550" cy="1274445"/>
            <a:chOff x="934211" y="1854707"/>
            <a:chExt cx="5797550" cy="1274445"/>
          </a:xfrm>
        </p:grpSpPr>
        <p:sp>
          <p:nvSpPr>
            <p:cNvPr id="6" name="object 6"/>
            <p:cNvSpPr/>
            <p:nvPr/>
          </p:nvSpPr>
          <p:spPr>
            <a:xfrm>
              <a:off x="943355" y="1865375"/>
              <a:ext cx="5777865" cy="1252855"/>
            </a:xfrm>
            <a:custGeom>
              <a:avLst/>
              <a:gdLst/>
              <a:ahLst/>
              <a:cxnLst/>
              <a:rect l="l" t="t" r="r" b="b"/>
              <a:pathLst>
                <a:path w="5777865" h="1252855">
                  <a:moveTo>
                    <a:pt x="5777484" y="0"/>
                  </a:moveTo>
                  <a:lnTo>
                    <a:pt x="0" y="0"/>
                  </a:lnTo>
                  <a:lnTo>
                    <a:pt x="0" y="1252727"/>
                  </a:lnTo>
                  <a:lnTo>
                    <a:pt x="5777484" y="1252727"/>
                  </a:lnTo>
                  <a:lnTo>
                    <a:pt x="5777484" y="0"/>
                  </a:lnTo>
                  <a:close/>
                </a:path>
              </a:pathLst>
            </a:custGeom>
            <a:solidFill>
              <a:srgbClr val="DCDC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934211" y="1854707"/>
              <a:ext cx="5797550" cy="1274445"/>
            </a:xfrm>
            <a:custGeom>
              <a:avLst/>
              <a:gdLst/>
              <a:ahLst/>
              <a:cxnLst/>
              <a:rect l="l" t="t" r="r" b="b"/>
              <a:pathLst>
                <a:path w="5797550" h="1274445">
                  <a:moveTo>
                    <a:pt x="5792724" y="0"/>
                  </a:moveTo>
                  <a:lnTo>
                    <a:pt x="4572" y="0"/>
                  </a:lnTo>
                  <a:lnTo>
                    <a:pt x="0" y="4572"/>
                  </a:lnTo>
                  <a:lnTo>
                    <a:pt x="0" y="1269492"/>
                  </a:lnTo>
                  <a:lnTo>
                    <a:pt x="4572" y="1274064"/>
                  </a:lnTo>
                  <a:lnTo>
                    <a:pt x="5792724" y="1274064"/>
                  </a:lnTo>
                  <a:lnTo>
                    <a:pt x="5797296" y="1269492"/>
                  </a:lnTo>
                  <a:lnTo>
                    <a:pt x="5797296" y="1263396"/>
                  </a:lnTo>
                  <a:lnTo>
                    <a:pt x="19812" y="1263396"/>
                  </a:lnTo>
                  <a:lnTo>
                    <a:pt x="9144" y="1252728"/>
                  </a:lnTo>
                  <a:lnTo>
                    <a:pt x="19812" y="1252728"/>
                  </a:lnTo>
                  <a:lnTo>
                    <a:pt x="19812" y="19812"/>
                  </a:lnTo>
                  <a:lnTo>
                    <a:pt x="9143" y="19812"/>
                  </a:lnTo>
                  <a:lnTo>
                    <a:pt x="19812" y="10668"/>
                  </a:lnTo>
                  <a:lnTo>
                    <a:pt x="5797296" y="10668"/>
                  </a:lnTo>
                  <a:lnTo>
                    <a:pt x="5797296" y="4572"/>
                  </a:lnTo>
                  <a:lnTo>
                    <a:pt x="5792724" y="0"/>
                  </a:lnTo>
                  <a:close/>
                </a:path>
                <a:path w="5797550" h="1274445">
                  <a:moveTo>
                    <a:pt x="19812" y="1252728"/>
                  </a:moveTo>
                  <a:lnTo>
                    <a:pt x="9144" y="1252728"/>
                  </a:lnTo>
                  <a:lnTo>
                    <a:pt x="19812" y="1263396"/>
                  </a:lnTo>
                  <a:lnTo>
                    <a:pt x="19812" y="1252728"/>
                  </a:lnTo>
                  <a:close/>
                </a:path>
                <a:path w="5797550" h="1274445">
                  <a:moveTo>
                    <a:pt x="5775960" y="1252728"/>
                  </a:moveTo>
                  <a:lnTo>
                    <a:pt x="19812" y="1252728"/>
                  </a:lnTo>
                  <a:lnTo>
                    <a:pt x="19812" y="1263396"/>
                  </a:lnTo>
                  <a:lnTo>
                    <a:pt x="5775960" y="1263396"/>
                  </a:lnTo>
                  <a:lnTo>
                    <a:pt x="5775960" y="1252728"/>
                  </a:lnTo>
                  <a:close/>
                </a:path>
                <a:path w="5797550" h="1274445">
                  <a:moveTo>
                    <a:pt x="5775960" y="10668"/>
                  </a:moveTo>
                  <a:lnTo>
                    <a:pt x="5775960" y="1263396"/>
                  </a:lnTo>
                  <a:lnTo>
                    <a:pt x="5786628" y="1252728"/>
                  </a:lnTo>
                  <a:lnTo>
                    <a:pt x="5797296" y="1252728"/>
                  </a:lnTo>
                  <a:lnTo>
                    <a:pt x="5797296" y="19812"/>
                  </a:lnTo>
                  <a:lnTo>
                    <a:pt x="5786628" y="19812"/>
                  </a:lnTo>
                  <a:lnTo>
                    <a:pt x="5775960" y="10668"/>
                  </a:lnTo>
                  <a:close/>
                </a:path>
                <a:path w="5797550" h="1274445">
                  <a:moveTo>
                    <a:pt x="5797296" y="1252728"/>
                  </a:moveTo>
                  <a:lnTo>
                    <a:pt x="5786628" y="1252728"/>
                  </a:lnTo>
                  <a:lnTo>
                    <a:pt x="5775960" y="1263396"/>
                  </a:lnTo>
                  <a:lnTo>
                    <a:pt x="5797296" y="1263396"/>
                  </a:lnTo>
                  <a:lnTo>
                    <a:pt x="5797296" y="1252728"/>
                  </a:lnTo>
                  <a:close/>
                </a:path>
                <a:path w="5797550" h="1274445">
                  <a:moveTo>
                    <a:pt x="19812" y="10668"/>
                  </a:moveTo>
                  <a:lnTo>
                    <a:pt x="9143" y="19812"/>
                  </a:lnTo>
                  <a:lnTo>
                    <a:pt x="19812" y="19812"/>
                  </a:lnTo>
                  <a:lnTo>
                    <a:pt x="19812" y="10668"/>
                  </a:lnTo>
                  <a:close/>
                </a:path>
                <a:path w="5797550" h="1274445">
                  <a:moveTo>
                    <a:pt x="5775960" y="10668"/>
                  </a:moveTo>
                  <a:lnTo>
                    <a:pt x="19812" y="10668"/>
                  </a:lnTo>
                  <a:lnTo>
                    <a:pt x="19812" y="19812"/>
                  </a:lnTo>
                  <a:lnTo>
                    <a:pt x="5775960" y="19812"/>
                  </a:lnTo>
                  <a:lnTo>
                    <a:pt x="5775960" y="10668"/>
                  </a:lnTo>
                  <a:close/>
                </a:path>
                <a:path w="5797550" h="1274445">
                  <a:moveTo>
                    <a:pt x="5797296" y="10668"/>
                  </a:moveTo>
                  <a:lnTo>
                    <a:pt x="5775960" y="10668"/>
                  </a:lnTo>
                  <a:lnTo>
                    <a:pt x="5786628" y="19812"/>
                  </a:lnTo>
                  <a:lnTo>
                    <a:pt x="5797296" y="19812"/>
                  </a:lnTo>
                  <a:lnTo>
                    <a:pt x="5797296" y="1066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2425700" y="806967"/>
            <a:ext cx="2916555" cy="3092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50" b="1" dirty="0">
                <a:latin typeface="Arial"/>
                <a:cs typeface="Arial"/>
              </a:rPr>
              <a:t>Virtual</a:t>
            </a:r>
            <a:r>
              <a:rPr sz="1850" b="1" spc="20" dirty="0">
                <a:latin typeface="Arial"/>
                <a:cs typeface="Arial"/>
              </a:rPr>
              <a:t> </a:t>
            </a:r>
            <a:r>
              <a:rPr sz="1850" b="1" dirty="0">
                <a:latin typeface="Arial"/>
                <a:cs typeface="Arial"/>
              </a:rPr>
              <a:t>Method</a:t>
            </a:r>
            <a:r>
              <a:rPr sz="1850" b="1" spc="25" dirty="0">
                <a:latin typeface="Arial"/>
                <a:cs typeface="Arial"/>
              </a:rPr>
              <a:t> </a:t>
            </a:r>
            <a:r>
              <a:rPr sz="1850" b="1" spc="-10" dirty="0">
                <a:latin typeface="Arial"/>
                <a:cs typeface="Arial"/>
              </a:rPr>
              <a:t>Invocation</a:t>
            </a:r>
            <a:endParaRPr sz="185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672851" y="2695287"/>
            <a:ext cx="3082925" cy="1993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50" spc="215" dirty="0">
                <a:latin typeface="Times New Roman"/>
                <a:cs typeface="Times New Roman"/>
              </a:rPr>
              <a:t>System.out.println(e.getDetails());</a:t>
            </a:r>
            <a:endParaRPr sz="115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72893" y="1406662"/>
            <a:ext cx="4469130" cy="1697355"/>
          </a:xfrm>
          <a:prstGeom prst="rect">
            <a:avLst/>
          </a:prstGeom>
        </p:spPr>
        <p:txBody>
          <a:bodyPr vert="horz" wrap="square" lIns="0" tIns="138430" rIns="0" bIns="0" rtlCol="0">
            <a:spAutoFit/>
          </a:bodyPr>
          <a:lstStyle/>
          <a:p>
            <a:pPr marL="400685" indent="-329565">
              <a:lnSpc>
                <a:spcPct val="100000"/>
              </a:lnSpc>
              <a:spcBef>
                <a:spcPts val="1090"/>
              </a:spcBef>
              <a:buClr>
                <a:srgbClr val="FF0000"/>
              </a:buClr>
              <a:buChar char="•"/>
              <a:tabLst>
                <a:tab pos="400685" algn="l"/>
              </a:tabLst>
            </a:pPr>
            <a:r>
              <a:rPr sz="1550" dirty="0">
                <a:latin typeface="Arial"/>
                <a:cs typeface="Arial"/>
              </a:rPr>
              <a:t>What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happens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if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you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have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the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following?</a:t>
            </a:r>
            <a:endParaRPr sz="1550">
              <a:latin typeface="Arial"/>
              <a:cs typeface="Arial"/>
            </a:endParaRPr>
          </a:p>
          <a:p>
            <a:pPr marL="435609" indent="-349250">
              <a:lnSpc>
                <a:spcPct val="100000"/>
              </a:lnSpc>
              <a:spcBef>
                <a:spcPts val="700"/>
              </a:spcBef>
              <a:buAutoNum type="arabicPlain" startAt="5"/>
              <a:tabLst>
                <a:tab pos="435609" algn="l"/>
              </a:tabLst>
            </a:pPr>
            <a:r>
              <a:rPr sz="1150" spc="200" dirty="0">
                <a:latin typeface="Times New Roman"/>
                <a:cs typeface="Times New Roman"/>
              </a:rPr>
              <a:t>public</a:t>
            </a:r>
            <a:r>
              <a:rPr sz="1150" spc="415" dirty="0">
                <a:latin typeface="Times New Roman"/>
                <a:cs typeface="Times New Roman"/>
              </a:rPr>
              <a:t> </a:t>
            </a:r>
            <a:r>
              <a:rPr sz="1150" spc="270" dirty="0">
                <a:latin typeface="Times New Roman"/>
                <a:cs typeface="Times New Roman"/>
              </a:rPr>
              <a:t>static</a:t>
            </a:r>
            <a:r>
              <a:rPr sz="1150" spc="430" dirty="0">
                <a:latin typeface="Times New Roman"/>
                <a:cs typeface="Times New Roman"/>
              </a:rPr>
              <a:t> </a:t>
            </a:r>
            <a:r>
              <a:rPr sz="1150" spc="165" dirty="0">
                <a:latin typeface="Times New Roman"/>
                <a:cs typeface="Times New Roman"/>
              </a:rPr>
              <a:t>void</a:t>
            </a:r>
            <a:r>
              <a:rPr sz="1150" spc="415" dirty="0">
                <a:latin typeface="Times New Roman"/>
                <a:cs typeface="Times New Roman"/>
              </a:rPr>
              <a:t> </a:t>
            </a:r>
            <a:r>
              <a:rPr sz="1150" spc="200" dirty="0">
                <a:latin typeface="Times New Roman"/>
                <a:cs typeface="Times New Roman"/>
              </a:rPr>
              <a:t>main(String[]</a:t>
            </a:r>
            <a:r>
              <a:rPr sz="1150" spc="405" dirty="0">
                <a:latin typeface="Times New Roman"/>
                <a:cs typeface="Times New Roman"/>
              </a:rPr>
              <a:t> </a:t>
            </a:r>
            <a:r>
              <a:rPr sz="1150" spc="215" dirty="0">
                <a:latin typeface="Times New Roman"/>
                <a:cs typeface="Times New Roman"/>
              </a:rPr>
              <a:t>args)</a:t>
            </a:r>
            <a:r>
              <a:rPr sz="1150" spc="420" dirty="0">
                <a:latin typeface="Times New Roman"/>
                <a:cs typeface="Times New Roman"/>
              </a:rPr>
              <a:t> </a:t>
            </a:r>
            <a:r>
              <a:rPr sz="1150" spc="80" dirty="0">
                <a:latin typeface="Times New Roman"/>
                <a:cs typeface="Times New Roman"/>
              </a:rPr>
              <a:t>{</a:t>
            </a:r>
            <a:endParaRPr sz="1150">
              <a:latin typeface="Times New Roman"/>
              <a:cs typeface="Times New Roman"/>
            </a:endParaRPr>
          </a:p>
          <a:p>
            <a:pPr marL="612140" indent="-525780">
              <a:lnSpc>
                <a:spcPct val="100000"/>
              </a:lnSpc>
              <a:spcBef>
                <a:spcPts val="260"/>
              </a:spcBef>
              <a:buAutoNum type="arabicPlain" startAt="5"/>
              <a:tabLst>
                <a:tab pos="612140" algn="l"/>
              </a:tabLst>
            </a:pPr>
            <a:r>
              <a:rPr sz="1150" spc="95" dirty="0">
                <a:latin typeface="Times New Roman"/>
                <a:cs typeface="Times New Roman"/>
              </a:rPr>
              <a:t>Employee</a:t>
            </a:r>
            <a:r>
              <a:rPr sz="1150" spc="425" dirty="0">
                <a:latin typeface="Times New Roman"/>
                <a:cs typeface="Times New Roman"/>
              </a:rPr>
              <a:t> </a:t>
            </a:r>
            <a:r>
              <a:rPr sz="1150" spc="165" dirty="0">
                <a:latin typeface="Times New Roman"/>
                <a:cs typeface="Times New Roman"/>
              </a:rPr>
              <a:t>e</a:t>
            </a:r>
            <a:r>
              <a:rPr sz="1150" spc="450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Times New Roman"/>
                <a:cs typeface="Times New Roman"/>
              </a:rPr>
              <a:t>=</a:t>
            </a:r>
            <a:r>
              <a:rPr sz="1150" spc="445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Times New Roman"/>
                <a:cs typeface="Times New Roman"/>
              </a:rPr>
              <a:t>new</a:t>
            </a:r>
            <a:r>
              <a:rPr sz="1150" spc="445" dirty="0">
                <a:latin typeface="Times New Roman"/>
                <a:cs typeface="Times New Roman"/>
              </a:rPr>
              <a:t> </a:t>
            </a:r>
            <a:r>
              <a:rPr sz="1150" spc="135" dirty="0">
                <a:latin typeface="Times New Roman"/>
                <a:cs typeface="Times New Roman"/>
              </a:rPr>
              <a:t>Manager(102,</a:t>
            </a:r>
            <a:r>
              <a:rPr sz="1150" spc="445" dirty="0">
                <a:latin typeface="Times New Roman"/>
                <a:cs typeface="Times New Roman"/>
              </a:rPr>
              <a:t> </a:t>
            </a:r>
            <a:r>
              <a:rPr sz="1150" spc="165" dirty="0">
                <a:latin typeface="Times New Roman"/>
                <a:cs typeface="Times New Roman"/>
              </a:rPr>
              <a:t>"Joan</a:t>
            </a:r>
            <a:r>
              <a:rPr sz="1150" spc="445" dirty="0">
                <a:latin typeface="Times New Roman"/>
                <a:cs typeface="Times New Roman"/>
              </a:rPr>
              <a:t> </a:t>
            </a:r>
            <a:r>
              <a:rPr sz="1150" spc="160" dirty="0">
                <a:latin typeface="Times New Roman"/>
                <a:cs typeface="Times New Roman"/>
              </a:rPr>
              <a:t>Kern",</a:t>
            </a:r>
            <a:endParaRPr sz="1150">
              <a:latin typeface="Times New Roman"/>
              <a:cs typeface="Times New Roman"/>
            </a:endParaRPr>
          </a:p>
          <a:p>
            <a:pPr marL="86360">
              <a:lnSpc>
                <a:spcPct val="100000"/>
              </a:lnSpc>
              <a:spcBef>
                <a:spcPts val="265"/>
              </a:spcBef>
              <a:tabLst>
                <a:tab pos="959485" algn="l"/>
              </a:tabLst>
            </a:pPr>
            <a:r>
              <a:rPr sz="1150" spc="55" dirty="0">
                <a:latin typeface="Times New Roman"/>
                <a:cs typeface="Times New Roman"/>
              </a:rPr>
              <a:t>7</a:t>
            </a:r>
            <a:r>
              <a:rPr sz="1150" dirty="0">
                <a:latin typeface="Times New Roman"/>
                <a:cs typeface="Times New Roman"/>
              </a:rPr>
              <a:t>	</a:t>
            </a:r>
            <a:r>
              <a:rPr sz="1150" spc="145" dirty="0">
                <a:latin typeface="Times New Roman"/>
                <a:cs typeface="Times New Roman"/>
              </a:rPr>
              <a:t>"012-</a:t>
            </a:r>
            <a:r>
              <a:rPr sz="1150" spc="204" dirty="0">
                <a:latin typeface="Times New Roman"/>
                <a:cs typeface="Times New Roman"/>
              </a:rPr>
              <a:t>23-</a:t>
            </a:r>
            <a:r>
              <a:rPr sz="1150" spc="170" dirty="0">
                <a:latin typeface="Times New Roman"/>
                <a:cs typeface="Times New Roman"/>
              </a:rPr>
              <a:t>4567",</a:t>
            </a:r>
            <a:r>
              <a:rPr sz="1150" spc="430" dirty="0">
                <a:latin typeface="Times New Roman"/>
                <a:cs typeface="Times New Roman"/>
              </a:rPr>
              <a:t> </a:t>
            </a:r>
            <a:r>
              <a:rPr sz="1150" spc="160" dirty="0">
                <a:latin typeface="Times New Roman"/>
                <a:cs typeface="Times New Roman"/>
              </a:rPr>
              <a:t>110_450.54,</a:t>
            </a:r>
            <a:r>
              <a:rPr sz="1150" spc="415" dirty="0">
                <a:latin typeface="Times New Roman"/>
                <a:cs typeface="Times New Roman"/>
              </a:rPr>
              <a:t> </a:t>
            </a:r>
            <a:r>
              <a:rPr sz="1150" spc="175" dirty="0">
                <a:latin typeface="Times New Roman"/>
                <a:cs typeface="Times New Roman"/>
              </a:rPr>
              <a:t>"Marketing");</a:t>
            </a:r>
            <a:endParaRPr sz="1150">
              <a:latin typeface="Times New Roman"/>
              <a:cs typeface="Times New Roman"/>
            </a:endParaRPr>
          </a:p>
          <a:p>
            <a:pPr marL="86360">
              <a:lnSpc>
                <a:spcPct val="100000"/>
              </a:lnSpc>
              <a:spcBef>
                <a:spcPts val="275"/>
              </a:spcBef>
            </a:pPr>
            <a:r>
              <a:rPr sz="1150" spc="55" dirty="0">
                <a:latin typeface="Times New Roman"/>
                <a:cs typeface="Times New Roman"/>
              </a:rPr>
              <a:t>8</a:t>
            </a:r>
            <a:endParaRPr sz="1150">
              <a:latin typeface="Times New Roman"/>
              <a:cs typeface="Times New Roman"/>
            </a:endParaRPr>
          </a:p>
          <a:p>
            <a:pPr marL="86360">
              <a:lnSpc>
                <a:spcPct val="100000"/>
              </a:lnSpc>
              <a:spcBef>
                <a:spcPts val="265"/>
              </a:spcBef>
            </a:pPr>
            <a:r>
              <a:rPr sz="1150" spc="55" dirty="0">
                <a:latin typeface="Times New Roman"/>
                <a:cs typeface="Times New Roman"/>
              </a:rPr>
              <a:t>9</a:t>
            </a:r>
            <a:endParaRPr sz="11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65"/>
              </a:spcBef>
              <a:tabLst>
                <a:tab pos="435609" algn="l"/>
              </a:tabLst>
            </a:pPr>
            <a:r>
              <a:rPr sz="1150" spc="80" dirty="0">
                <a:latin typeface="Times New Roman"/>
                <a:cs typeface="Times New Roman"/>
              </a:rPr>
              <a:t>10</a:t>
            </a:r>
            <a:r>
              <a:rPr sz="1150" dirty="0">
                <a:latin typeface="Times New Roman"/>
                <a:cs typeface="Times New Roman"/>
              </a:rPr>
              <a:t>	</a:t>
            </a:r>
            <a:r>
              <a:rPr sz="1150" spc="80" dirty="0">
                <a:latin typeface="Times New Roman"/>
                <a:cs typeface="Times New Roman"/>
              </a:rPr>
              <a:t>}</a:t>
            </a:r>
            <a:endParaRPr sz="115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060196" y="3203170"/>
            <a:ext cx="5628005" cy="1833245"/>
          </a:xfrm>
          <a:prstGeom prst="rect">
            <a:avLst/>
          </a:prstGeom>
        </p:spPr>
        <p:txBody>
          <a:bodyPr vert="horz" wrap="square" lIns="0" tIns="29845" rIns="0" bIns="0" rtlCol="0">
            <a:spAutoFit/>
          </a:bodyPr>
          <a:lstStyle/>
          <a:p>
            <a:pPr marL="413384" marR="172720" indent="-329565">
              <a:lnSpc>
                <a:spcPts val="1789"/>
              </a:lnSpc>
              <a:spcBef>
                <a:spcPts val="235"/>
              </a:spcBef>
              <a:buClr>
                <a:srgbClr val="FF0000"/>
              </a:buClr>
              <a:buChar char="•"/>
              <a:tabLst>
                <a:tab pos="413384" algn="l"/>
              </a:tabLst>
            </a:pPr>
            <a:r>
              <a:rPr sz="1550" dirty="0">
                <a:latin typeface="Arial"/>
                <a:cs typeface="Arial"/>
              </a:rPr>
              <a:t>During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execution,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the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object’s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runtime</a:t>
            </a:r>
            <a:r>
              <a:rPr sz="1550" spc="6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type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is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determined </a:t>
            </a:r>
            <a:r>
              <a:rPr sz="1550" dirty="0">
                <a:latin typeface="Arial"/>
                <a:cs typeface="Arial"/>
              </a:rPr>
              <a:t>to</a:t>
            </a:r>
            <a:r>
              <a:rPr sz="1550" spc="1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be</a:t>
            </a:r>
            <a:r>
              <a:rPr sz="1550" spc="1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spc="150" dirty="0">
                <a:latin typeface="Times New Roman"/>
                <a:cs typeface="Times New Roman"/>
              </a:rPr>
              <a:t>Manager</a:t>
            </a:r>
            <a:r>
              <a:rPr sz="1550" spc="85" dirty="0">
                <a:latin typeface="Times New Roman"/>
                <a:cs typeface="Times New Roman"/>
              </a:rPr>
              <a:t> </a:t>
            </a:r>
            <a:r>
              <a:rPr sz="1550" spc="-10" dirty="0">
                <a:latin typeface="Arial"/>
                <a:cs typeface="Arial"/>
              </a:rPr>
              <a:t>object:</a:t>
            </a:r>
            <a:endParaRPr sz="15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750"/>
              </a:spcBef>
            </a:pPr>
            <a:r>
              <a:rPr sz="1150" spc="165" dirty="0">
                <a:latin typeface="Times New Roman"/>
                <a:cs typeface="Times New Roman"/>
              </a:rPr>
              <a:t>ID:</a:t>
            </a:r>
            <a:r>
              <a:rPr sz="1150" spc="395" dirty="0">
                <a:latin typeface="Times New Roman"/>
                <a:cs typeface="Times New Roman"/>
              </a:rPr>
              <a:t> </a:t>
            </a:r>
            <a:r>
              <a:rPr sz="1150" spc="110" dirty="0">
                <a:latin typeface="Times New Roman"/>
                <a:cs typeface="Times New Roman"/>
              </a:rPr>
              <a:t>102</a:t>
            </a:r>
            <a:r>
              <a:rPr sz="1150" spc="415" dirty="0">
                <a:latin typeface="Times New Roman"/>
                <a:cs typeface="Times New Roman"/>
              </a:rPr>
              <a:t> </a:t>
            </a:r>
            <a:r>
              <a:rPr sz="1150" spc="65" dirty="0">
                <a:latin typeface="Times New Roman"/>
                <a:cs typeface="Times New Roman"/>
              </a:rPr>
              <a:t>Name:</a:t>
            </a:r>
            <a:r>
              <a:rPr sz="1150" spc="415" dirty="0">
                <a:latin typeface="Times New Roman"/>
                <a:cs typeface="Times New Roman"/>
              </a:rPr>
              <a:t> </a:t>
            </a:r>
            <a:r>
              <a:rPr sz="1150" spc="145" dirty="0">
                <a:latin typeface="Times New Roman"/>
                <a:cs typeface="Times New Roman"/>
              </a:rPr>
              <a:t>Joan</a:t>
            </a:r>
            <a:r>
              <a:rPr sz="1150" spc="425" dirty="0">
                <a:latin typeface="Times New Roman"/>
                <a:cs typeface="Times New Roman"/>
              </a:rPr>
              <a:t> </a:t>
            </a:r>
            <a:r>
              <a:rPr sz="1150" spc="105" dirty="0">
                <a:latin typeface="Times New Roman"/>
                <a:cs typeface="Times New Roman"/>
              </a:rPr>
              <a:t>Kern</a:t>
            </a:r>
            <a:r>
              <a:rPr sz="1150" spc="415" dirty="0">
                <a:latin typeface="Times New Roman"/>
                <a:cs typeface="Times New Roman"/>
              </a:rPr>
              <a:t> </a:t>
            </a:r>
            <a:r>
              <a:rPr sz="1150" spc="165" dirty="0">
                <a:latin typeface="Times New Roman"/>
                <a:cs typeface="Times New Roman"/>
              </a:rPr>
              <a:t>Dept:</a:t>
            </a:r>
            <a:r>
              <a:rPr sz="1150" spc="415" dirty="0">
                <a:latin typeface="Times New Roman"/>
                <a:cs typeface="Times New Roman"/>
              </a:rPr>
              <a:t> </a:t>
            </a:r>
            <a:r>
              <a:rPr sz="1150" spc="135" dirty="0">
                <a:latin typeface="Times New Roman"/>
                <a:cs typeface="Times New Roman"/>
              </a:rPr>
              <a:t>Marketing</a:t>
            </a:r>
            <a:endParaRPr sz="1150">
              <a:latin typeface="Times New Roman"/>
              <a:cs typeface="Times New Roman"/>
            </a:endParaRPr>
          </a:p>
          <a:p>
            <a:pPr marL="413384" marR="5080" indent="-329565">
              <a:lnSpc>
                <a:spcPts val="1789"/>
              </a:lnSpc>
              <a:spcBef>
                <a:spcPts val="605"/>
              </a:spcBef>
              <a:buClr>
                <a:srgbClr val="FF0000"/>
              </a:buClr>
              <a:buChar char="•"/>
              <a:tabLst>
                <a:tab pos="413384" algn="l"/>
              </a:tabLst>
            </a:pPr>
            <a:r>
              <a:rPr sz="1550" dirty="0">
                <a:latin typeface="Arial"/>
                <a:cs typeface="Arial"/>
              </a:rPr>
              <a:t>At</a:t>
            </a:r>
            <a:r>
              <a:rPr sz="1550" spc="1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run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time,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the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method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that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is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executed</a:t>
            </a:r>
            <a:r>
              <a:rPr sz="1550" spc="5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is</a:t>
            </a:r>
            <a:r>
              <a:rPr sz="1550" spc="2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referenced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spc="-20" dirty="0">
                <a:latin typeface="Arial"/>
                <a:cs typeface="Arial"/>
              </a:rPr>
              <a:t>from </a:t>
            </a:r>
            <a:r>
              <a:rPr sz="1550" dirty="0">
                <a:latin typeface="Arial"/>
                <a:cs typeface="Arial"/>
              </a:rPr>
              <a:t>a</a:t>
            </a:r>
            <a:r>
              <a:rPr sz="1550" spc="5" dirty="0">
                <a:latin typeface="Arial"/>
                <a:cs typeface="Arial"/>
              </a:rPr>
              <a:t> </a:t>
            </a:r>
            <a:r>
              <a:rPr sz="1550" spc="150" dirty="0">
                <a:latin typeface="Times New Roman"/>
                <a:cs typeface="Times New Roman"/>
              </a:rPr>
              <a:t>Manager</a:t>
            </a:r>
            <a:r>
              <a:rPr sz="1550" spc="85" dirty="0">
                <a:latin typeface="Times New Roman"/>
                <a:cs typeface="Times New Roman"/>
              </a:rPr>
              <a:t> </a:t>
            </a:r>
            <a:r>
              <a:rPr sz="1550" spc="-10" dirty="0">
                <a:latin typeface="Arial"/>
                <a:cs typeface="Arial"/>
              </a:rPr>
              <a:t>object.</a:t>
            </a:r>
            <a:endParaRPr sz="1550">
              <a:latin typeface="Arial"/>
              <a:cs typeface="Arial"/>
            </a:endParaRPr>
          </a:p>
          <a:p>
            <a:pPr marL="413384" marR="295275" indent="-329565">
              <a:lnSpc>
                <a:spcPct val="101299"/>
              </a:lnSpc>
              <a:spcBef>
                <a:spcPts val="430"/>
              </a:spcBef>
              <a:buClr>
                <a:srgbClr val="FF0000"/>
              </a:buClr>
              <a:buChar char="•"/>
              <a:tabLst>
                <a:tab pos="413384" algn="l"/>
              </a:tabLst>
            </a:pPr>
            <a:r>
              <a:rPr sz="1550" dirty="0">
                <a:latin typeface="Arial"/>
                <a:cs typeface="Arial"/>
              </a:rPr>
              <a:t>This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is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an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aspect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of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polymorphism</a:t>
            </a:r>
            <a:r>
              <a:rPr sz="1550" spc="6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called</a:t>
            </a:r>
            <a:r>
              <a:rPr sz="1550" spc="55" dirty="0">
                <a:latin typeface="Arial"/>
                <a:cs typeface="Arial"/>
              </a:rPr>
              <a:t> </a:t>
            </a:r>
            <a:r>
              <a:rPr sz="1550" i="1" dirty="0">
                <a:latin typeface="Arial"/>
                <a:cs typeface="Arial"/>
              </a:rPr>
              <a:t>virtual</a:t>
            </a:r>
            <a:r>
              <a:rPr sz="1550" i="1" spc="30" dirty="0">
                <a:latin typeface="Arial"/>
                <a:cs typeface="Arial"/>
              </a:rPr>
              <a:t> </a:t>
            </a:r>
            <a:r>
              <a:rPr sz="1550" i="1" spc="-10" dirty="0">
                <a:latin typeface="Arial"/>
                <a:cs typeface="Arial"/>
              </a:rPr>
              <a:t>method invocation</a:t>
            </a:r>
            <a:r>
              <a:rPr sz="1550" spc="-10" dirty="0">
                <a:latin typeface="Arial"/>
                <a:cs typeface="Arial"/>
              </a:rPr>
              <a:t>.</a:t>
            </a:r>
            <a:endParaRPr sz="15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87552" y="2936748"/>
            <a:ext cx="5744210" cy="1897380"/>
            <a:chOff x="987552" y="2936748"/>
            <a:chExt cx="5744210" cy="1897380"/>
          </a:xfrm>
        </p:grpSpPr>
        <p:sp>
          <p:nvSpPr>
            <p:cNvPr id="3" name="object 3"/>
            <p:cNvSpPr/>
            <p:nvPr/>
          </p:nvSpPr>
          <p:spPr>
            <a:xfrm>
              <a:off x="998220" y="2947416"/>
              <a:ext cx="5722620" cy="1876425"/>
            </a:xfrm>
            <a:custGeom>
              <a:avLst/>
              <a:gdLst/>
              <a:ahLst/>
              <a:cxnLst/>
              <a:rect l="l" t="t" r="r" b="b"/>
              <a:pathLst>
                <a:path w="5722620" h="1876425">
                  <a:moveTo>
                    <a:pt x="5722620" y="0"/>
                  </a:moveTo>
                  <a:lnTo>
                    <a:pt x="0" y="0"/>
                  </a:lnTo>
                  <a:lnTo>
                    <a:pt x="0" y="1876043"/>
                  </a:lnTo>
                  <a:lnTo>
                    <a:pt x="5722620" y="1876043"/>
                  </a:lnTo>
                  <a:lnTo>
                    <a:pt x="5722620" y="0"/>
                  </a:lnTo>
                  <a:close/>
                </a:path>
              </a:pathLst>
            </a:custGeom>
            <a:solidFill>
              <a:srgbClr val="DCDC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987552" y="2936748"/>
              <a:ext cx="5744210" cy="1897380"/>
            </a:xfrm>
            <a:custGeom>
              <a:avLst/>
              <a:gdLst/>
              <a:ahLst/>
              <a:cxnLst/>
              <a:rect l="l" t="t" r="r" b="b"/>
              <a:pathLst>
                <a:path w="5744209" h="1897379">
                  <a:moveTo>
                    <a:pt x="5739384" y="0"/>
                  </a:moveTo>
                  <a:lnTo>
                    <a:pt x="4572" y="0"/>
                  </a:lnTo>
                  <a:lnTo>
                    <a:pt x="0" y="4572"/>
                  </a:lnTo>
                  <a:lnTo>
                    <a:pt x="0" y="1892808"/>
                  </a:lnTo>
                  <a:lnTo>
                    <a:pt x="4572" y="1897380"/>
                  </a:lnTo>
                  <a:lnTo>
                    <a:pt x="5739384" y="1897380"/>
                  </a:lnTo>
                  <a:lnTo>
                    <a:pt x="5743956" y="1892808"/>
                  </a:lnTo>
                  <a:lnTo>
                    <a:pt x="5743956" y="1886712"/>
                  </a:lnTo>
                  <a:lnTo>
                    <a:pt x="21336" y="1886712"/>
                  </a:lnTo>
                  <a:lnTo>
                    <a:pt x="10668" y="1877568"/>
                  </a:lnTo>
                  <a:lnTo>
                    <a:pt x="21336" y="1877568"/>
                  </a:lnTo>
                  <a:lnTo>
                    <a:pt x="21336" y="21336"/>
                  </a:lnTo>
                  <a:lnTo>
                    <a:pt x="10667" y="21336"/>
                  </a:lnTo>
                  <a:lnTo>
                    <a:pt x="21336" y="10668"/>
                  </a:lnTo>
                  <a:lnTo>
                    <a:pt x="5743956" y="10668"/>
                  </a:lnTo>
                  <a:lnTo>
                    <a:pt x="5743956" y="4572"/>
                  </a:lnTo>
                  <a:lnTo>
                    <a:pt x="5739384" y="0"/>
                  </a:lnTo>
                  <a:close/>
                </a:path>
                <a:path w="5744209" h="1897379">
                  <a:moveTo>
                    <a:pt x="21336" y="1877568"/>
                  </a:moveTo>
                  <a:lnTo>
                    <a:pt x="10668" y="1877568"/>
                  </a:lnTo>
                  <a:lnTo>
                    <a:pt x="21336" y="1886712"/>
                  </a:lnTo>
                  <a:lnTo>
                    <a:pt x="21336" y="1877568"/>
                  </a:lnTo>
                  <a:close/>
                </a:path>
                <a:path w="5744209" h="1897379">
                  <a:moveTo>
                    <a:pt x="5722620" y="1877568"/>
                  </a:moveTo>
                  <a:lnTo>
                    <a:pt x="21336" y="1877568"/>
                  </a:lnTo>
                  <a:lnTo>
                    <a:pt x="21336" y="1886712"/>
                  </a:lnTo>
                  <a:lnTo>
                    <a:pt x="5722620" y="1886712"/>
                  </a:lnTo>
                  <a:lnTo>
                    <a:pt x="5722620" y="1877568"/>
                  </a:lnTo>
                  <a:close/>
                </a:path>
                <a:path w="5744209" h="1897379">
                  <a:moveTo>
                    <a:pt x="5722620" y="10668"/>
                  </a:moveTo>
                  <a:lnTo>
                    <a:pt x="5722620" y="1886712"/>
                  </a:lnTo>
                  <a:lnTo>
                    <a:pt x="5733288" y="1877568"/>
                  </a:lnTo>
                  <a:lnTo>
                    <a:pt x="5743956" y="1877568"/>
                  </a:lnTo>
                  <a:lnTo>
                    <a:pt x="5743956" y="21336"/>
                  </a:lnTo>
                  <a:lnTo>
                    <a:pt x="5733288" y="21336"/>
                  </a:lnTo>
                  <a:lnTo>
                    <a:pt x="5722620" y="10668"/>
                  </a:lnTo>
                  <a:close/>
                </a:path>
                <a:path w="5744209" h="1897379">
                  <a:moveTo>
                    <a:pt x="5743956" y="1877568"/>
                  </a:moveTo>
                  <a:lnTo>
                    <a:pt x="5733288" y="1877568"/>
                  </a:lnTo>
                  <a:lnTo>
                    <a:pt x="5722620" y="1886712"/>
                  </a:lnTo>
                  <a:lnTo>
                    <a:pt x="5743956" y="1886712"/>
                  </a:lnTo>
                  <a:lnTo>
                    <a:pt x="5743956" y="1877568"/>
                  </a:lnTo>
                  <a:close/>
                </a:path>
                <a:path w="5744209" h="1897379">
                  <a:moveTo>
                    <a:pt x="21336" y="10668"/>
                  </a:moveTo>
                  <a:lnTo>
                    <a:pt x="10667" y="21336"/>
                  </a:lnTo>
                  <a:lnTo>
                    <a:pt x="21336" y="21336"/>
                  </a:lnTo>
                  <a:lnTo>
                    <a:pt x="21336" y="10668"/>
                  </a:lnTo>
                  <a:close/>
                </a:path>
                <a:path w="5744209" h="1897379">
                  <a:moveTo>
                    <a:pt x="5722620" y="10668"/>
                  </a:moveTo>
                  <a:lnTo>
                    <a:pt x="21336" y="10668"/>
                  </a:lnTo>
                  <a:lnTo>
                    <a:pt x="21336" y="21336"/>
                  </a:lnTo>
                  <a:lnTo>
                    <a:pt x="5722620" y="21336"/>
                  </a:lnTo>
                  <a:lnTo>
                    <a:pt x="5722620" y="10668"/>
                  </a:lnTo>
                  <a:close/>
                </a:path>
                <a:path w="5744209" h="1897379">
                  <a:moveTo>
                    <a:pt x="5743956" y="10668"/>
                  </a:moveTo>
                  <a:lnTo>
                    <a:pt x="5722620" y="10668"/>
                  </a:lnTo>
                  <a:lnTo>
                    <a:pt x="5733288" y="21336"/>
                  </a:lnTo>
                  <a:lnTo>
                    <a:pt x="5743956" y="21336"/>
                  </a:lnTo>
                  <a:lnTo>
                    <a:pt x="5743956" y="1066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987552" y="2034539"/>
            <a:ext cx="5744210" cy="838200"/>
            <a:chOff x="987552" y="2034539"/>
            <a:chExt cx="5744210" cy="838200"/>
          </a:xfrm>
        </p:grpSpPr>
        <p:sp>
          <p:nvSpPr>
            <p:cNvPr id="6" name="object 6"/>
            <p:cNvSpPr/>
            <p:nvPr/>
          </p:nvSpPr>
          <p:spPr>
            <a:xfrm>
              <a:off x="998220" y="2045207"/>
              <a:ext cx="5722620" cy="817244"/>
            </a:xfrm>
            <a:custGeom>
              <a:avLst/>
              <a:gdLst/>
              <a:ahLst/>
              <a:cxnLst/>
              <a:rect l="l" t="t" r="r" b="b"/>
              <a:pathLst>
                <a:path w="5722620" h="817244">
                  <a:moveTo>
                    <a:pt x="5722620" y="0"/>
                  </a:moveTo>
                  <a:lnTo>
                    <a:pt x="0" y="0"/>
                  </a:lnTo>
                  <a:lnTo>
                    <a:pt x="0" y="816864"/>
                  </a:lnTo>
                  <a:lnTo>
                    <a:pt x="5722620" y="816864"/>
                  </a:lnTo>
                  <a:lnTo>
                    <a:pt x="5722620" y="0"/>
                  </a:lnTo>
                  <a:close/>
                </a:path>
              </a:pathLst>
            </a:custGeom>
            <a:solidFill>
              <a:srgbClr val="DCDC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987552" y="2034539"/>
              <a:ext cx="5744210" cy="838200"/>
            </a:xfrm>
            <a:custGeom>
              <a:avLst/>
              <a:gdLst/>
              <a:ahLst/>
              <a:cxnLst/>
              <a:rect l="l" t="t" r="r" b="b"/>
              <a:pathLst>
                <a:path w="5744209" h="838200">
                  <a:moveTo>
                    <a:pt x="5739384" y="0"/>
                  </a:moveTo>
                  <a:lnTo>
                    <a:pt x="4572" y="0"/>
                  </a:lnTo>
                  <a:lnTo>
                    <a:pt x="0" y="4572"/>
                  </a:lnTo>
                  <a:lnTo>
                    <a:pt x="0" y="833628"/>
                  </a:lnTo>
                  <a:lnTo>
                    <a:pt x="4572" y="838200"/>
                  </a:lnTo>
                  <a:lnTo>
                    <a:pt x="5739384" y="838200"/>
                  </a:lnTo>
                  <a:lnTo>
                    <a:pt x="5743956" y="833628"/>
                  </a:lnTo>
                  <a:lnTo>
                    <a:pt x="5743956" y="827532"/>
                  </a:lnTo>
                  <a:lnTo>
                    <a:pt x="21336" y="827532"/>
                  </a:lnTo>
                  <a:lnTo>
                    <a:pt x="10668" y="818388"/>
                  </a:lnTo>
                  <a:lnTo>
                    <a:pt x="21336" y="818388"/>
                  </a:lnTo>
                  <a:lnTo>
                    <a:pt x="21336" y="21336"/>
                  </a:lnTo>
                  <a:lnTo>
                    <a:pt x="10667" y="21336"/>
                  </a:lnTo>
                  <a:lnTo>
                    <a:pt x="21336" y="10668"/>
                  </a:lnTo>
                  <a:lnTo>
                    <a:pt x="5743956" y="10668"/>
                  </a:lnTo>
                  <a:lnTo>
                    <a:pt x="5743956" y="4572"/>
                  </a:lnTo>
                  <a:lnTo>
                    <a:pt x="5739384" y="0"/>
                  </a:lnTo>
                  <a:close/>
                </a:path>
                <a:path w="5744209" h="838200">
                  <a:moveTo>
                    <a:pt x="21336" y="818388"/>
                  </a:moveTo>
                  <a:lnTo>
                    <a:pt x="10668" y="818388"/>
                  </a:lnTo>
                  <a:lnTo>
                    <a:pt x="21336" y="827532"/>
                  </a:lnTo>
                  <a:lnTo>
                    <a:pt x="21336" y="818388"/>
                  </a:lnTo>
                  <a:close/>
                </a:path>
                <a:path w="5744209" h="838200">
                  <a:moveTo>
                    <a:pt x="5722620" y="818388"/>
                  </a:moveTo>
                  <a:lnTo>
                    <a:pt x="21336" y="818388"/>
                  </a:lnTo>
                  <a:lnTo>
                    <a:pt x="21336" y="827532"/>
                  </a:lnTo>
                  <a:lnTo>
                    <a:pt x="5722620" y="827532"/>
                  </a:lnTo>
                  <a:lnTo>
                    <a:pt x="5722620" y="818388"/>
                  </a:lnTo>
                  <a:close/>
                </a:path>
                <a:path w="5744209" h="838200">
                  <a:moveTo>
                    <a:pt x="5722620" y="10668"/>
                  </a:moveTo>
                  <a:lnTo>
                    <a:pt x="5722620" y="827532"/>
                  </a:lnTo>
                  <a:lnTo>
                    <a:pt x="5733288" y="818388"/>
                  </a:lnTo>
                  <a:lnTo>
                    <a:pt x="5743956" y="818388"/>
                  </a:lnTo>
                  <a:lnTo>
                    <a:pt x="5743956" y="21336"/>
                  </a:lnTo>
                  <a:lnTo>
                    <a:pt x="5733288" y="21336"/>
                  </a:lnTo>
                  <a:lnTo>
                    <a:pt x="5722620" y="10668"/>
                  </a:lnTo>
                  <a:close/>
                </a:path>
                <a:path w="5744209" h="838200">
                  <a:moveTo>
                    <a:pt x="5743956" y="818388"/>
                  </a:moveTo>
                  <a:lnTo>
                    <a:pt x="5733288" y="818388"/>
                  </a:lnTo>
                  <a:lnTo>
                    <a:pt x="5722620" y="827532"/>
                  </a:lnTo>
                  <a:lnTo>
                    <a:pt x="5743956" y="827532"/>
                  </a:lnTo>
                  <a:lnTo>
                    <a:pt x="5743956" y="818388"/>
                  </a:lnTo>
                  <a:close/>
                </a:path>
                <a:path w="5744209" h="838200">
                  <a:moveTo>
                    <a:pt x="21336" y="10668"/>
                  </a:moveTo>
                  <a:lnTo>
                    <a:pt x="10667" y="21336"/>
                  </a:lnTo>
                  <a:lnTo>
                    <a:pt x="21336" y="21336"/>
                  </a:lnTo>
                  <a:lnTo>
                    <a:pt x="21336" y="10668"/>
                  </a:lnTo>
                  <a:close/>
                </a:path>
                <a:path w="5744209" h="838200">
                  <a:moveTo>
                    <a:pt x="5722620" y="10668"/>
                  </a:moveTo>
                  <a:lnTo>
                    <a:pt x="21336" y="10668"/>
                  </a:lnTo>
                  <a:lnTo>
                    <a:pt x="21336" y="21336"/>
                  </a:lnTo>
                  <a:lnTo>
                    <a:pt x="5722620" y="21336"/>
                  </a:lnTo>
                  <a:lnTo>
                    <a:pt x="5722620" y="10668"/>
                  </a:lnTo>
                  <a:close/>
                </a:path>
                <a:path w="5744209" h="838200">
                  <a:moveTo>
                    <a:pt x="5743956" y="10668"/>
                  </a:moveTo>
                  <a:lnTo>
                    <a:pt x="5722620" y="10668"/>
                  </a:lnTo>
                  <a:lnTo>
                    <a:pt x="5733288" y="21336"/>
                  </a:lnTo>
                  <a:lnTo>
                    <a:pt x="5743956" y="21336"/>
                  </a:lnTo>
                  <a:lnTo>
                    <a:pt x="5743956" y="1066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1055627" y="806967"/>
            <a:ext cx="5146675" cy="240665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510540" algn="ctr">
              <a:lnSpc>
                <a:spcPct val="100000"/>
              </a:lnSpc>
              <a:spcBef>
                <a:spcPts val="110"/>
              </a:spcBef>
            </a:pPr>
            <a:r>
              <a:rPr sz="1850" b="1" dirty="0">
                <a:latin typeface="Arial"/>
                <a:cs typeface="Arial"/>
              </a:rPr>
              <a:t>Accessibility</a:t>
            </a:r>
            <a:r>
              <a:rPr sz="1850" b="1" spc="35" dirty="0">
                <a:latin typeface="Arial"/>
                <a:cs typeface="Arial"/>
              </a:rPr>
              <a:t> </a:t>
            </a:r>
            <a:r>
              <a:rPr sz="1850" b="1" dirty="0">
                <a:latin typeface="Arial"/>
                <a:cs typeface="Arial"/>
              </a:rPr>
              <a:t>of</a:t>
            </a:r>
            <a:r>
              <a:rPr sz="1850" b="1" spc="35" dirty="0">
                <a:latin typeface="Arial"/>
                <a:cs typeface="Arial"/>
              </a:rPr>
              <a:t> </a:t>
            </a:r>
            <a:r>
              <a:rPr sz="1850" b="1" dirty="0">
                <a:latin typeface="Arial"/>
                <a:cs typeface="Arial"/>
              </a:rPr>
              <a:t>Overriding</a:t>
            </a:r>
            <a:r>
              <a:rPr sz="1850" b="1" spc="35" dirty="0">
                <a:latin typeface="Arial"/>
                <a:cs typeface="Arial"/>
              </a:rPr>
              <a:t> </a:t>
            </a:r>
            <a:r>
              <a:rPr sz="1850" b="1" spc="-10" dirty="0">
                <a:latin typeface="Arial"/>
                <a:cs typeface="Arial"/>
              </a:rPr>
              <a:t>Methods</a:t>
            </a:r>
            <a:endParaRPr sz="18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330"/>
              </a:spcBef>
            </a:pPr>
            <a:endParaRPr sz="1850">
              <a:latin typeface="Arial"/>
              <a:cs typeface="Arial"/>
            </a:endParaRPr>
          </a:p>
          <a:p>
            <a:pPr marL="12700" marR="5080" indent="4445">
              <a:lnSpc>
                <a:spcPct val="101299"/>
              </a:lnSpc>
            </a:pPr>
            <a:r>
              <a:rPr sz="1550" dirty="0">
                <a:latin typeface="Arial"/>
                <a:cs typeface="Arial"/>
              </a:rPr>
              <a:t>The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overriding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method</a:t>
            </a:r>
            <a:r>
              <a:rPr sz="1550" spc="6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cannot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be</a:t>
            </a:r>
            <a:r>
              <a:rPr sz="1550" spc="5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less</a:t>
            </a:r>
            <a:r>
              <a:rPr sz="1550" spc="2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accessible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than</a:t>
            </a:r>
            <a:r>
              <a:rPr sz="1550" spc="65" dirty="0">
                <a:latin typeface="Arial"/>
                <a:cs typeface="Arial"/>
              </a:rPr>
              <a:t> </a:t>
            </a:r>
            <a:r>
              <a:rPr sz="1550" spc="-25" dirty="0">
                <a:latin typeface="Arial"/>
                <a:cs typeface="Arial"/>
              </a:rPr>
              <a:t>the </a:t>
            </a:r>
            <a:r>
              <a:rPr sz="1550" dirty="0">
                <a:latin typeface="Arial"/>
                <a:cs typeface="Arial"/>
              </a:rPr>
              <a:t>method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in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the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parent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class.</a:t>
            </a:r>
            <a:endParaRPr sz="1550">
              <a:latin typeface="Arial"/>
              <a:cs typeface="Arial"/>
            </a:endParaRPr>
          </a:p>
          <a:p>
            <a:pPr marL="17145">
              <a:lnSpc>
                <a:spcPct val="100000"/>
              </a:lnSpc>
              <a:spcBef>
                <a:spcPts val="185"/>
              </a:spcBef>
            </a:pPr>
            <a:r>
              <a:rPr sz="1150" spc="195" dirty="0">
                <a:latin typeface="Times New Roman"/>
                <a:cs typeface="Times New Roman"/>
              </a:rPr>
              <a:t>public</a:t>
            </a:r>
            <a:r>
              <a:rPr sz="1150" spc="420" dirty="0">
                <a:latin typeface="Times New Roman"/>
                <a:cs typeface="Times New Roman"/>
              </a:rPr>
              <a:t> </a:t>
            </a:r>
            <a:r>
              <a:rPr sz="1150" spc="229" dirty="0">
                <a:latin typeface="Times New Roman"/>
                <a:cs typeface="Times New Roman"/>
              </a:rPr>
              <a:t>class</a:t>
            </a:r>
            <a:r>
              <a:rPr sz="1150" spc="434" dirty="0">
                <a:latin typeface="Times New Roman"/>
                <a:cs typeface="Times New Roman"/>
              </a:rPr>
              <a:t> </a:t>
            </a:r>
            <a:r>
              <a:rPr sz="1150" spc="95" dirty="0">
                <a:latin typeface="Times New Roman"/>
                <a:cs typeface="Times New Roman"/>
              </a:rPr>
              <a:t>Employee</a:t>
            </a:r>
            <a:r>
              <a:rPr sz="1150" spc="405" dirty="0">
                <a:latin typeface="Times New Roman"/>
                <a:cs typeface="Times New Roman"/>
              </a:rPr>
              <a:t> </a:t>
            </a:r>
            <a:r>
              <a:rPr sz="1150" spc="80" dirty="0">
                <a:latin typeface="Times New Roman"/>
                <a:cs typeface="Times New Roman"/>
              </a:rPr>
              <a:t>{</a:t>
            </a:r>
            <a:endParaRPr sz="1150">
              <a:latin typeface="Times New Roman"/>
              <a:cs typeface="Times New Roman"/>
            </a:endParaRPr>
          </a:p>
          <a:p>
            <a:pPr marL="365760" marR="1800225">
              <a:lnSpc>
                <a:spcPts val="1660"/>
              </a:lnSpc>
              <a:spcBef>
                <a:spcPts val="85"/>
              </a:spcBef>
            </a:pPr>
            <a:r>
              <a:rPr sz="1150" spc="380" dirty="0">
                <a:latin typeface="Times New Roman"/>
                <a:cs typeface="Times New Roman"/>
              </a:rPr>
              <a:t>//...</a:t>
            </a:r>
            <a:r>
              <a:rPr sz="1150" spc="395" dirty="0">
                <a:latin typeface="Times New Roman"/>
                <a:cs typeface="Times New Roman"/>
              </a:rPr>
              <a:t> </a:t>
            </a:r>
            <a:r>
              <a:rPr sz="1150" spc="210" dirty="0">
                <a:latin typeface="Times New Roman"/>
                <a:cs typeface="Times New Roman"/>
              </a:rPr>
              <a:t>other</a:t>
            </a:r>
            <a:r>
              <a:rPr sz="1150" spc="400" dirty="0">
                <a:latin typeface="Times New Roman"/>
                <a:cs typeface="Times New Roman"/>
              </a:rPr>
              <a:t> </a:t>
            </a:r>
            <a:r>
              <a:rPr sz="1150" spc="254" dirty="0">
                <a:latin typeface="Times New Roman"/>
                <a:cs typeface="Times New Roman"/>
              </a:rPr>
              <a:t>fields</a:t>
            </a:r>
            <a:r>
              <a:rPr sz="1150" spc="415" dirty="0">
                <a:latin typeface="Times New Roman"/>
                <a:cs typeface="Times New Roman"/>
              </a:rPr>
              <a:t> </a:t>
            </a:r>
            <a:r>
              <a:rPr sz="1150" spc="125" dirty="0">
                <a:latin typeface="Times New Roman"/>
                <a:cs typeface="Times New Roman"/>
              </a:rPr>
              <a:t>and</a:t>
            </a:r>
            <a:r>
              <a:rPr sz="1150" spc="395" dirty="0">
                <a:latin typeface="Times New Roman"/>
                <a:cs typeface="Times New Roman"/>
              </a:rPr>
              <a:t> </a:t>
            </a:r>
            <a:r>
              <a:rPr sz="1150" spc="110" dirty="0">
                <a:latin typeface="Times New Roman"/>
                <a:cs typeface="Times New Roman"/>
              </a:rPr>
              <a:t>methods </a:t>
            </a:r>
            <a:r>
              <a:rPr sz="1150" spc="200" dirty="0">
                <a:latin typeface="Times New Roman"/>
                <a:cs typeface="Times New Roman"/>
              </a:rPr>
              <a:t>public</a:t>
            </a:r>
            <a:r>
              <a:rPr sz="1150" spc="405" dirty="0">
                <a:latin typeface="Times New Roman"/>
                <a:cs typeface="Times New Roman"/>
              </a:rPr>
              <a:t> </a:t>
            </a:r>
            <a:r>
              <a:rPr sz="1150" spc="210" dirty="0">
                <a:latin typeface="Times New Roman"/>
                <a:cs typeface="Times New Roman"/>
              </a:rPr>
              <a:t>String</a:t>
            </a:r>
            <a:r>
              <a:rPr sz="1150" spc="420" dirty="0">
                <a:latin typeface="Times New Roman"/>
                <a:cs typeface="Times New Roman"/>
              </a:rPr>
              <a:t> </a:t>
            </a:r>
            <a:r>
              <a:rPr sz="1150" spc="225" dirty="0">
                <a:latin typeface="Times New Roman"/>
                <a:cs typeface="Times New Roman"/>
              </a:rPr>
              <a:t>getDetails()</a:t>
            </a:r>
            <a:r>
              <a:rPr sz="1150" spc="420" dirty="0">
                <a:latin typeface="Times New Roman"/>
                <a:cs typeface="Times New Roman"/>
              </a:rPr>
              <a:t> </a:t>
            </a:r>
            <a:r>
              <a:rPr sz="1150" spc="130" dirty="0">
                <a:latin typeface="Times New Roman"/>
                <a:cs typeface="Times New Roman"/>
              </a:rPr>
              <a:t>{</a:t>
            </a:r>
            <a:r>
              <a:rPr sz="1150" spc="405" dirty="0">
                <a:latin typeface="Times New Roman"/>
                <a:cs typeface="Times New Roman"/>
              </a:rPr>
              <a:t> </a:t>
            </a:r>
            <a:r>
              <a:rPr sz="1150" spc="395" dirty="0">
                <a:latin typeface="Times New Roman"/>
                <a:cs typeface="Times New Roman"/>
              </a:rPr>
              <a:t>...</a:t>
            </a:r>
            <a:r>
              <a:rPr sz="1150" spc="425" dirty="0">
                <a:latin typeface="Times New Roman"/>
                <a:cs typeface="Times New Roman"/>
              </a:rPr>
              <a:t> </a:t>
            </a:r>
            <a:r>
              <a:rPr sz="1150" spc="80" dirty="0">
                <a:latin typeface="Times New Roman"/>
                <a:cs typeface="Times New Roman"/>
              </a:rPr>
              <a:t>}</a:t>
            </a:r>
            <a:endParaRPr sz="1150">
              <a:latin typeface="Times New Roman"/>
              <a:cs typeface="Times New Roman"/>
            </a:endParaRPr>
          </a:p>
          <a:p>
            <a:pPr marL="17145">
              <a:lnSpc>
                <a:spcPct val="100000"/>
              </a:lnSpc>
              <a:spcBef>
                <a:spcPts val="155"/>
              </a:spcBef>
            </a:pPr>
            <a:r>
              <a:rPr sz="1150" spc="80" dirty="0">
                <a:latin typeface="Times New Roman"/>
                <a:cs typeface="Times New Roman"/>
              </a:rPr>
              <a:t>}</a:t>
            </a:r>
            <a:endParaRPr sz="11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80"/>
              </a:spcBef>
            </a:pPr>
            <a:endParaRPr sz="1150">
              <a:latin typeface="Times New Roman"/>
              <a:cs typeface="Times New Roman"/>
            </a:endParaRPr>
          </a:p>
          <a:p>
            <a:pPr marL="103505">
              <a:lnSpc>
                <a:spcPct val="100000"/>
              </a:lnSpc>
              <a:spcBef>
                <a:spcPts val="5"/>
              </a:spcBef>
            </a:pPr>
            <a:r>
              <a:rPr sz="1150" spc="105" dirty="0">
                <a:latin typeface="Times New Roman"/>
                <a:cs typeface="Times New Roman"/>
              </a:rPr>
              <a:t>3</a:t>
            </a:r>
            <a:r>
              <a:rPr sz="1150" spc="415" dirty="0">
                <a:latin typeface="Times New Roman"/>
                <a:cs typeface="Times New Roman"/>
              </a:rPr>
              <a:t> </a:t>
            </a:r>
            <a:r>
              <a:rPr sz="1150" spc="200" dirty="0">
                <a:latin typeface="Times New Roman"/>
                <a:cs typeface="Times New Roman"/>
              </a:rPr>
              <a:t>public</a:t>
            </a:r>
            <a:r>
              <a:rPr sz="1150" spc="400" dirty="0">
                <a:latin typeface="Times New Roman"/>
                <a:cs typeface="Times New Roman"/>
              </a:rPr>
              <a:t> </a:t>
            </a:r>
            <a:r>
              <a:rPr sz="1150" spc="235" dirty="0">
                <a:latin typeface="Times New Roman"/>
                <a:cs typeface="Times New Roman"/>
              </a:rPr>
              <a:t>class</a:t>
            </a:r>
            <a:r>
              <a:rPr sz="1150" spc="400" dirty="0">
                <a:latin typeface="Times New Roman"/>
                <a:cs typeface="Times New Roman"/>
              </a:rPr>
              <a:t> </a:t>
            </a:r>
            <a:r>
              <a:rPr sz="1150" spc="90" dirty="0">
                <a:latin typeface="Times New Roman"/>
                <a:cs typeface="Times New Roman"/>
              </a:rPr>
              <a:t>BadManager</a:t>
            </a:r>
            <a:r>
              <a:rPr sz="1150" spc="405" dirty="0">
                <a:latin typeface="Times New Roman"/>
                <a:cs typeface="Times New Roman"/>
              </a:rPr>
              <a:t> </a:t>
            </a:r>
            <a:r>
              <a:rPr sz="1150" spc="175" dirty="0">
                <a:latin typeface="Times New Roman"/>
                <a:cs typeface="Times New Roman"/>
              </a:rPr>
              <a:t>extends</a:t>
            </a:r>
            <a:r>
              <a:rPr sz="1150" spc="415" dirty="0">
                <a:latin typeface="Times New Roman"/>
                <a:cs typeface="Times New Roman"/>
              </a:rPr>
              <a:t> </a:t>
            </a:r>
            <a:r>
              <a:rPr sz="1150" spc="95" dirty="0">
                <a:latin typeface="Times New Roman"/>
                <a:cs typeface="Times New Roman"/>
              </a:rPr>
              <a:t>Employee</a:t>
            </a:r>
            <a:r>
              <a:rPr sz="1150" spc="415" dirty="0">
                <a:latin typeface="Times New Roman"/>
                <a:cs typeface="Times New Roman"/>
              </a:rPr>
              <a:t> </a:t>
            </a:r>
            <a:r>
              <a:rPr sz="1150" spc="80" dirty="0">
                <a:latin typeface="Times New Roman"/>
                <a:cs typeface="Times New Roman"/>
              </a:rPr>
              <a:t>{</a:t>
            </a:r>
            <a:endParaRPr sz="115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255840" y="3850473"/>
            <a:ext cx="460375" cy="1993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50" b="1" spc="140" dirty="0">
                <a:latin typeface="Times New Roman"/>
                <a:cs typeface="Times New Roman"/>
              </a:rPr>
              <a:t>error</a:t>
            </a:r>
            <a:endParaRPr sz="115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60196" y="3187723"/>
            <a:ext cx="199390" cy="1490345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365"/>
              </a:spcBef>
            </a:pPr>
            <a:r>
              <a:rPr sz="1150" spc="55" dirty="0">
                <a:latin typeface="Times New Roman"/>
                <a:cs typeface="Times New Roman"/>
              </a:rPr>
              <a:t>4</a:t>
            </a:r>
            <a:endParaRPr sz="1150">
              <a:latin typeface="Times New Roman"/>
              <a:cs typeface="Times New Roman"/>
            </a:endParaRPr>
          </a:p>
          <a:p>
            <a:pPr marR="5080" algn="r">
              <a:lnSpc>
                <a:spcPct val="100000"/>
              </a:lnSpc>
              <a:spcBef>
                <a:spcPts val="265"/>
              </a:spcBef>
            </a:pPr>
            <a:r>
              <a:rPr sz="1150" spc="55" dirty="0">
                <a:latin typeface="Times New Roman"/>
                <a:cs typeface="Times New Roman"/>
              </a:rPr>
              <a:t>5</a:t>
            </a:r>
            <a:endParaRPr sz="1150">
              <a:latin typeface="Times New Roman"/>
              <a:cs typeface="Times New Roman"/>
            </a:endParaRPr>
          </a:p>
          <a:p>
            <a:pPr marR="5080" algn="r">
              <a:lnSpc>
                <a:spcPct val="100000"/>
              </a:lnSpc>
              <a:spcBef>
                <a:spcPts val="275"/>
              </a:spcBef>
            </a:pPr>
            <a:r>
              <a:rPr sz="1150" spc="75" dirty="0">
                <a:latin typeface="Times New Roman"/>
                <a:cs typeface="Times New Roman"/>
              </a:rPr>
              <a:t>20</a:t>
            </a:r>
            <a:endParaRPr sz="1150">
              <a:latin typeface="Times New Roman"/>
              <a:cs typeface="Times New Roman"/>
            </a:endParaRPr>
          </a:p>
          <a:p>
            <a:pPr marR="5080" algn="r">
              <a:lnSpc>
                <a:spcPct val="100000"/>
              </a:lnSpc>
              <a:spcBef>
                <a:spcPts val="265"/>
              </a:spcBef>
            </a:pPr>
            <a:r>
              <a:rPr sz="1150" b="1" spc="75" dirty="0">
                <a:latin typeface="Times New Roman"/>
                <a:cs typeface="Times New Roman"/>
              </a:rPr>
              <a:t>21</a:t>
            </a:r>
            <a:endParaRPr sz="1150">
              <a:latin typeface="Times New Roman"/>
              <a:cs typeface="Times New Roman"/>
            </a:endParaRPr>
          </a:p>
          <a:p>
            <a:pPr marR="5080" algn="r">
              <a:lnSpc>
                <a:spcPct val="100000"/>
              </a:lnSpc>
              <a:spcBef>
                <a:spcPts val="260"/>
              </a:spcBef>
            </a:pPr>
            <a:r>
              <a:rPr sz="1150" spc="75" dirty="0">
                <a:latin typeface="Times New Roman"/>
                <a:cs typeface="Times New Roman"/>
              </a:rPr>
              <a:t>22</a:t>
            </a:r>
            <a:endParaRPr sz="1150">
              <a:latin typeface="Times New Roman"/>
              <a:cs typeface="Times New Roman"/>
            </a:endParaRPr>
          </a:p>
          <a:p>
            <a:pPr marR="5080" algn="r">
              <a:lnSpc>
                <a:spcPct val="100000"/>
              </a:lnSpc>
              <a:spcBef>
                <a:spcPts val="265"/>
              </a:spcBef>
            </a:pPr>
            <a:r>
              <a:rPr sz="1150" spc="75" dirty="0">
                <a:latin typeface="Times New Roman"/>
                <a:cs typeface="Times New Roman"/>
              </a:rPr>
              <a:t>23</a:t>
            </a:r>
            <a:endParaRPr sz="1150">
              <a:latin typeface="Times New Roman"/>
              <a:cs typeface="Times New Roman"/>
            </a:endParaRPr>
          </a:p>
          <a:p>
            <a:pPr marR="5080" algn="r">
              <a:lnSpc>
                <a:spcPct val="100000"/>
              </a:lnSpc>
              <a:spcBef>
                <a:spcPts val="275"/>
              </a:spcBef>
            </a:pPr>
            <a:r>
              <a:rPr sz="1150" spc="75" dirty="0">
                <a:latin typeface="Times New Roman"/>
                <a:cs typeface="Times New Roman"/>
              </a:rPr>
              <a:t>24</a:t>
            </a:r>
            <a:endParaRPr sz="115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671331" y="3187723"/>
            <a:ext cx="3520440" cy="1490345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13970">
              <a:lnSpc>
                <a:spcPct val="100000"/>
              </a:lnSpc>
              <a:spcBef>
                <a:spcPts val="365"/>
              </a:spcBef>
            </a:pPr>
            <a:r>
              <a:rPr sz="1150" spc="220" dirty="0">
                <a:latin typeface="Times New Roman"/>
                <a:cs typeface="Times New Roman"/>
              </a:rPr>
              <a:t>private</a:t>
            </a:r>
            <a:r>
              <a:rPr sz="1150" spc="415" dirty="0">
                <a:latin typeface="Times New Roman"/>
                <a:cs typeface="Times New Roman"/>
              </a:rPr>
              <a:t> </a:t>
            </a:r>
            <a:r>
              <a:rPr sz="1150" spc="210" dirty="0">
                <a:latin typeface="Times New Roman"/>
                <a:cs typeface="Times New Roman"/>
              </a:rPr>
              <a:t>String</a:t>
            </a:r>
            <a:r>
              <a:rPr sz="1150" spc="415" dirty="0">
                <a:latin typeface="Times New Roman"/>
                <a:cs typeface="Times New Roman"/>
              </a:rPr>
              <a:t> </a:t>
            </a:r>
            <a:r>
              <a:rPr sz="1150" spc="105" dirty="0">
                <a:latin typeface="Times New Roman"/>
                <a:cs typeface="Times New Roman"/>
              </a:rPr>
              <a:t>deptName;</a:t>
            </a:r>
            <a:endParaRPr sz="1150">
              <a:latin typeface="Times New Roman"/>
              <a:cs typeface="Times New Roman"/>
            </a:endParaRPr>
          </a:p>
          <a:p>
            <a:pPr marL="12700" marR="2101850" indent="1270">
              <a:lnSpc>
                <a:spcPts val="1660"/>
              </a:lnSpc>
              <a:spcBef>
                <a:spcPts val="85"/>
              </a:spcBef>
            </a:pPr>
            <a:r>
              <a:rPr sz="1150" spc="355" dirty="0">
                <a:latin typeface="Times New Roman"/>
                <a:cs typeface="Times New Roman"/>
              </a:rPr>
              <a:t>//</a:t>
            </a:r>
            <a:r>
              <a:rPr sz="1150" spc="395" dirty="0">
                <a:latin typeface="Times New Roman"/>
                <a:cs typeface="Times New Roman"/>
              </a:rPr>
              <a:t> </a:t>
            </a:r>
            <a:r>
              <a:rPr sz="1150" spc="245" dirty="0">
                <a:latin typeface="Times New Roman"/>
                <a:cs typeface="Times New Roman"/>
              </a:rPr>
              <a:t>lines</a:t>
            </a:r>
            <a:r>
              <a:rPr sz="1150" spc="395" dirty="0">
                <a:latin typeface="Times New Roman"/>
                <a:cs typeface="Times New Roman"/>
              </a:rPr>
              <a:t> </a:t>
            </a:r>
            <a:r>
              <a:rPr sz="1150" spc="165" dirty="0">
                <a:latin typeface="Times New Roman"/>
                <a:cs typeface="Times New Roman"/>
              </a:rPr>
              <a:t>omitted </a:t>
            </a:r>
            <a:r>
              <a:rPr sz="1150" spc="95" dirty="0">
                <a:latin typeface="Times New Roman"/>
                <a:cs typeface="Times New Roman"/>
              </a:rPr>
              <a:t>@Override</a:t>
            </a:r>
            <a:endParaRPr sz="11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60"/>
              </a:spcBef>
            </a:pPr>
            <a:r>
              <a:rPr sz="1150" b="1" spc="175" dirty="0">
                <a:latin typeface="Times New Roman"/>
                <a:cs typeface="Times New Roman"/>
              </a:rPr>
              <a:t>private</a:t>
            </a:r>
            <a:r>
              <a:rPr sz="1150" b="1" spc="405" dirty="0">
                <a:latin typeface="Times New Roman"/>
                <a:cs typeface="Times New Roman"/>
              </a:rPr>
              <a:t> </a:t>
            </a:r>
            <a:r>
              <a:rPr sz="1150" b="1" spc="165" dirty="0">
                <a:latin typeface="Times New Roman"/>
                <a:cs typeface="Times New Roman"/>
              </a:rPr>
              <a:t>String</a:t>
            </a:r>
            <a:r>
              <a:rPr sz="1150" b="1" spc="405" dirty="0">
                <a:latin typeface="Times New Roman"/>
                <a:cs typeface="Times New Roman"/>
              </a:rPr>
              <a:t> </a:t>
            </a:r>
            <a:r>
              <a:rPr sz="1150" b="1" spc="210" dirty="0">
                <a:latin typeface="Times New Roman"/>
                <a:cs typeface="Times New Roman"/>
              </a:rPr>
              <a:t>getDetails()</a:t>
            </a:r>
            <a:r>
              <a:rPr sz="1150" b="1" spc="425" dirty="0">
                <a:latin typeface="Times New Roman"/>
                <a:cs typeface="Times New Roman"/>
              </a:rPr>
              <a:t> </a:t>
            </a:r>
            <a:r>
              <a:rPr sz="1150" b="1" spc="229" dirty="0">
                <a:latin typeface="Times New Roman"/>
                <a:cs typeface="Times New Roman"/>
              </a:rPr>
              <a:t>{</a:t>
            </a:r>
            <a:r>
              <a:rPr sz="1150" b="1" spc="420" dirty="0">
                <a:latin typeface="Times New Roman"/>
                <a:cs typeface="Times New Roman"/>
              </a:rPr>
              <a:t> </a:t>
            </a:r>
            <a:r>
              <a:rPr sz="1150" b="1" spc="355" dirty="0">
                <a:latin typeface="Times New Roman"/>
                <a:cs typeface="Times New Roman"/>
              </a:rPr>
              <a:t>//</a:t>
            </a:r>
            <a:r>
              <a:rPr sz="1150" b="1" spc="409" dirty="0">
                <a:latin typeface="Times New Roman"/>
                <a:cs typeface="Times New Roman"/>
              </a:rPr>
              <a:t> </a:t>
            </a:r>
            <a:r>
              <a:rPr sz="1150" b="1" spc="75" dirty="0">
                <a:latin typeface="Times New Roman"/>
                <a:cs typeface="Times New Roman"/>
              </a:rPr>
              <a:t>Compile</a:t>
            </a:r>
            <a:endParaRPr sz="1150">
              <a:latin typeface="Times New Roman"/>
              <a:cs typeface="Times New Roman"/>
            </a:endParaRPr>
          </a:p>
          <a:p>
            <a:pPr marL="361315" marR="878205" indent="-173990">
              <a:lnSpc>
                <a:spcPct val="119100"/>
              </a:lnSpc>
            </a:pPr>
            <a:r>
              <a:rPr sz="1150" spc="220" dirty="0">
                <a:latin typeface="Times New Roman"/>
                <a:cs typeface="Times New Roman"/>
              </a:rPr>
              <a:t>return</a:t>
            </a:r>
            <a:r>
              <a:rPr sz="1150" spc="400" dirty="0">
                <a:latin typeface="Times New Roman"/>
                <a:cs typeface="Times New Roman"/>
              </a:rPr>
              <a:t> </a:t>
            </a:r>
            <a:r>
              <a:rPr sz="1150" spc="215" dirty="0">
                <a:latin typeface="Times New Roman"/>
                <a:cs typeface="Times New Roman"/>
              </a:rPr>
              <a:t>super.getDetails</a:t>
            </a:r>
            <a:r>
              <a:rPr sz="1150" spc="400" dirty="0">
                <a:latin typeface="Times New Roman"/>
                <a:cs typeface="Times New Roman"/>
              </a:rPr>
              <a:t> </a:t>
            </a:r>
            <a:r>
              <a:rPr sz="1150" spc="290" dirty="0">
                <a:latin typeface="Times New Roman"/>
                <a:cs typeface="Times New Roman"/>
              </a:rPr>
              <a:t>()</a:t>
            </a:r>
            <a:r>
              <a:rPr sz="1150" spc="415" dirty="0">
                <a:latin typeface="Times New Roman"/>
                <a:cs typeface="Times New Roman"/>
              </a:rPr>
              <a:t> </a:t>
            </a:r>
            <a:r>
              <a:rPr sz="1150" spc="-50" dirty="0">
                <a:latin typeface="Times New Roman"/>
                <a:cs typeface="Times New Roman"/>
              </a:rPr>
              <a:t>+ </a:t>
            </a:r>
            <a:r>
              <a:rPr sz="1150" spc="204" dirty="0">
                <a:latin typeface="Times New Roman"/>
                <a:cs typeface="Times New Roman"/>
              </a:rPr>
              <a:t>"</a:t>
            </a:r>
            <a:r>
              <a:rPr sz="1150" spc="425" dirty="0">
                <a:latin typeface="Times New Roman"/>
                <a:cs typeface="Times New Roman"/>
              </a:rPr>
              <a:t> </a:t>
            </a:r>
            <a:r>
              <a:rPr sz="1150" spc="165" dirty="0">
                <a:latin typeface="Times New Roman"/>
                <a:cs typeface="Times New Roman"/>
              </a:rPr>
              <a:t>Dept:</a:t>
            </a:r>
            <a:r>
              <a:rPr sz="1150" spc="425" dirty="0">
                <a:latin typeface="Times New Roman"/>
                <a:cs typeface="Times New Roman"/>
              </a:rPr>
              <a:t> </a:t>
            </a:r>
            <a:r>
              <a:rPr sz="1150" spc="204" dirty="0">
                <a:latin typeface="Times New Roman"/>
                <a:cs typeface="Times New Roman"/>
              </a:rPr>
              <a:t>"</a:t>
            </a:r>
            <a:r>
              <a:rPr sz="1150" spc="400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Times New Roman"/>
                <a:cs typeface="Times New Roman"/>
              </a:rPr>
              <a:t>+</a:t>
            </a:r>
            <a:r>
              <a:rPr sz="1150" spc="400" dirty="0">
                <a:latin typeface="Times New Roman"/>
                <a:cs typeface="Times New Roman"/>
              </a:rPr>
              <a:t> </a:t>
            </a:r>
            <a:r>
              <a:rPr sz="1150" spc="110" dirty="0">
                <a:latin typeface="Times New Roman"/>
                <a:cs typeface="Times New Roman"/>
              </a:rPr>
              <a:t>deptName;</a:t>
            </a:r>
            <a:endParaRPr sz="11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75"/>
              </a:spcBef>
            </a:pPr>
            <a:r>
              <a:rPr sz="1150" spc="80" dirty="0">
                <a:latin typeface="Times New Roman"/>
                <a:cs typeface="Times New Roman"/>
              </a:rPr>
              <a:t>}</a:t>
            </a:r>
            <a:endParaRPr sz="115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17864" y="5247386"/>
            <a:ext cx="6261100" cy="109474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R="118745" algn="ctr">
              <a:lnSpc>
                <a:spcPct val="100000"/>
              </a:lnSpc>
              <a:spcBef>
                <a:spcPts val="105"/>
              </a:spcBef>
            </a:pPr>
            <a:endParaRPr sz="8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8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760"/>
              </a:spcBef>
            </a:pPr>
            <a:endParaRPr sz="8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150" dirty="0">
                <a:latin typeface="Arial"/>
                <a:cs typeface="Arial"/>
              </a:rPr>
              <a:t>To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override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method,</a:t>
            </a:r>
            <a:r>
              <a:rPr sz="1150" spc="2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name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and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order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of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arguments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must</a:t>
            </a:r>
            <a:r>
              <a:rPr sz="1150" spc="2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be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spc="-10" dirty="0">
                <a:latin typeface="Arial"/>
                <a:cs typeface="Arial"/>
              </a:rPr>
              <a:t>identical.</a:t>
            </a:r>
            <a:endParaRPr sz="11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95"/>
              </a:spcBef>
            </a:pPr>
            <a:r>
              <a:rPr sz="1150" dirty="0">
                <a:latin typeface="Arial"/>
                <a:cs typeface="Arial"/>
              </a:rPr>
              <a:t>By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changing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access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of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Manager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spc="240" dirty="0">
                <a:latin typeface="Times New Roman"/>
                <a:cs typeface="Times New Roman"/>
              </a:rPr>
              <a:t>getDetails</a:t>
            </a:r>
            <a:r>
              <a:rPr sz="1150" spc="130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Arial"/>
                <a:cs typeface="Arial"/>
              </a:rPr>
              <a:t>method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to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spc="215" dirty="0">
                <a:latin typeface="Times New Roman"/>
                <a:cs typeface="Times New Roman"/>
              </a:rPr>
              <a:t>private</a:t>
            </a:r>
            <a:r>
              <a:rPr sz="1150" spc="215" dirty="0">
                <a:latin typeface="Arial"/>
                <a:cs typeface="Arial"/>
              </a:rPr>
              <a:t>,</a:t>
            </a:r>
            <a:r>
              <a:rPr sz="1150" spc="12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40" dirty="0">
                <a:latin typeface="Arial"/>
                <a:cs typeface="Arial"/>
              </a:rPr>
              <a:t> </a:t>
            </a:r>
            <a:r>
              <a:rPr sz="1150" b="1" spc="50" dirty="0">
                <a:latin typeface="Times New Roman"/>
                <a:cs typeface="Times New Roman"/>
              </a:rPr>
              <a:t>BadManager</a:t>
            </a:r>
            <a:endParaRPr sz="11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150" b="1" dirty="0">
                <a:latin typeface="Arial"/>
                <a:cs typeface="Arial"/>
              </a:rPr>
              <a:t>class</a:t>
            </a:r>
            <a:r>
              <a:rPr sz="1150" b="1" spc="45" dirty="0">
                <a:latin typeface="Arial"/>
                <a:cs typeface="Arial"/>
              </a:rPr>
              <a:t> </a:t>
            </a:r>
            <a:r>
              <a:rPr sz="1150" b="1" dirty="0">
                <a:latin typeface="Arial"/>
                <a:cs typeface="Arial"/>
              </a:rPr>
              <a:t>will not</a:t>
            </a:r>
            <a:r>
              <a:rPr sz="1150" b="1" spc="90" dirty="0">
                <a:latin typeface="Arial"/>
                <a:cs typeface="Arial"/>
              </a:rPr>
              <a:t> </a:t>
            </a:r>
            <a:r>
              <a:rPr sz="1150" b="1" spc="-10" dirty="0">
                <a:latin typeface="Arial"/>
                <a:cs typeface="Arial"/>
              </a:rPr>
              <a:t>compile.</a:t>
            </a:r>
            <a:endParaRPr sz="11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79347" y="2235707"/>
            <a:ext cx="5852160" cy="2745105"/>
            <a:chOff x="879347" y="2235707"/>
            <a:chExt cx="5852160" cy="2745105"/>
          </a:xfrm>
        </p:grpSpPr>
        <p:sp>
          <p:nvSpPr>
            <p:cNvPr id="3" name="object 3"/>
            <p:cNvSpPr/>
            <p:nvPr/>
          </p:nvSpPr>
          <p:spPr>
            <a:xfrm>
              <a:off x="890015" y="2246375"/>
              <a:ext cx="5831205" cy="2723515"/>
            </a:xfrm>
            <a:custGeom>
              <a:avLst/>
              <a:gdLst/>
              <a:ahLst/>
              <a:cxnLst/>
              <a:rect l="l" t="t" r="r" b="b"/>
              <a:pathLst>
                <a:path w="5831205" h="2723515">
                  <a:moveTo>
                    <a:pt x="5830824" y="0"/>
                  </a:moveTo>
                  <a:lnTo>
                    <a:pt x="0" y="0"/>
                  </a:lnTo>
                  <a:lnTo>
                    <a:pt x="0" y="2723388"/>
                  </a:lnTo>
                  <a:lnTo>
                    <a:pt x="5830824" y="2723388"/>
                  </a:lnTo>
                  <a:lnTo>
                    <a:pt x="5830824" y="0"/>
                  </a:lnTo>
                  <a:close/>
                </a:path>
              </a:pathLst>
            </a:custGeom>
            <a:solidFill>
              <a:srgbClr val="DCDC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879347" y="2235707"/>
              <a:ext cx="5852160" cy="2745105"/>
            </a:xfrm>
            <a:custGeom>
              <a:avLst/>
              <a:gdLst/>
              <a:ahLst/>
              <a:cxnLst/>
              <a:rect l="l" t="t" r="r" b="b"/>
              <a:pathLst>
                <a:path w="5852159" h="2745104">
                  <a:moveTo>
                    <a:pt x="5847588" y="0"/>
                  </a:moveTo>
                  <a:lnTo>
                    <a:pt x="4572" y="0"/>
                  </a:lnTo>
                  <a:lnTo>
                    <a:pt x="0" y="4572"/>
                  </a:lnTo>
                  <a:lnTo>
                    <a:pt x="0" y="2740152"/>
                  </a:lnTo>
                  <a:lnTo>
                    <a:pt x="4572" y="2744724"/>
                  </a:lnTo>
                  <a:lnTo>
                    <a:pt x="5847588" y="2744724"/>
                  </a:lnTo>
                  <a:lnTo>
                    <a:pt x="5852160" y="2740152"/>
                  </a:lnTo>
                  <a:lnTo>
                    <a:pt x="5852160" y="2734056"/>
                  </a:lnTo>
                  <a:lnTo>
                    <a:pt x="19812" y="2734056"/>
                  </a:lnTo>
                  <a:lnTo>
                    <a:pt x="10668" y="2724912"/>
                  </a:lnTo>
                  <a:lnTo>
                    <a:pt x="19812" y="2724912"/>
                  </a:lnTo>
                  <a:lnTo>
                    <a:pt x="19812" y="21336"/>
                  </a:lnTo>
                  <a:lnTo>
                    <a:pt x="10667" y="21336"/>
                  </a:lnTo>
                  <a:lnTo>
                    <a:pt x="19812" y="10668"/>
                  </a:lnTo>
                  <a:lnTo>
                    <a:pt x="5852160" y="10668"/>
                  </a:lnTo>
                  <a:lnTo>
                    <a:pt x="5852160" y="4572"/>
                  </a:lnTo>
                  <a:lnTo>
                    <a:pt x="5847588" y="0"/>
                  </a:lnTo>
                  <a:close/>
                </a:path>
                <a:path w="5852159" h="2745104">
                  <a:moveTo>
                    <a:pt x="19812" y="2724912"/>
                  </a:moveTo>
                  <a:lnTo>
                    <a:pt x="10668" y="2724912"/>
                  </a:lnTo>
                  <a:lnTo>
                    <a:pt x="19812" y="2734056"/>
                  </a:lnTo>
                  <a:lnTo>
                    <a:pt x="19812" y="2724912"/>
                  </a:lnTo>
                  <a:close/>
                </a:path>
                <a:path w="5852159" h="2745104">
                  <a:moveTo>
                    <a:pt x="5830824" y="2724912"/>
                  </a:moveTo>
                  <a:lnTo>
                    <a:pt x="19812" y="2724912"/>
                  </a:lnTo>
                  <a:lnTo>
                    <a:pt x="19812" y="2734056"/>
                  </a:lnTo>
                  <a:lnTo>
                    <a:pt x="5830824" y="2734056"/>
                  </a:lnTo>
                  <a:lnTo>
                    <a:pt x="5830824" y="2724912"/>
                  </a:lnTo>
                  <a:close/>
                </a:path>
                <a:path w="5852159" h="2745104">
                  <a:moveTo>
                    <a:pt x="5830824" y="10668"/>
                  </a:moveTo>
                  <a:lnTo>
                    <a:pt x="5830824" y="2734056"/>
                  </a:lnTo>
                  <a:lnTo>
                    <a:pt x="5841492" y="2724912"/>
                  </a:lnTo>
                  <a:lnTo>
                    <a:pt x="5852160" y="2724912"/>
                  </a:lnTo>
                  <a:lnTo>
                    <a:pt x="5852160" y="21336"/>
                  </a:lnTo>
                  <a:lnTo>
                    <a:pt x="5841492" y="21336"/>
                  </a:lnTo>
                  <a:lnTo>
                    <a:pt x="5830824" y="10668"/>
                  </a:lnTo>
                  <a:close/>
                </a:path>
                <a:path w="5852159" h="2745104">
                  <a:moveTo>
                    <a:pt x="5852160" y="2724912"/>
                  </a:moveTo>
                  <a:lnTo>
                    <a:pt x="5841492" y="2724912"/>
                  </a:lnTo>
                  <a:lnTo>
                    <a:pt x="5830824" y="2734056"/>
                  </a:lnTo>
                  <a:lnTo>
                    <a:pt x="5852160" y="2734056"/>
                  </a:lnTo>
                  <a:lnTo>
                    <a:pt x="5852160" y="2724912"/>
                  </a:lnTo>
                  <a:close/>
                </a:path>
                <a:path w="5852159" h="2745104">
                  <a:moveTo>
                    <a:pt x="19812" y="10668"/>
                  </a:moveTo>
                  <a:lnTo>
                    <a:pt x="10667" y="21336"/>
                  </a:lnTo>
                  <a:lnTo>
                    <a:pt x="19812" y="21336"/>
                  </a:lnTo>
                  <a:lnTo>
                    <a:pt x="19812" y="10668"/>
                  </a:lnTo>
                  <a:close/>
                </a:path>
                <a:path w="5852159" h="2745104">
                  <a:moveTo>
                    <a:pt x="5830824" y="10668"/>
                  </a:moveTo>
                  <a:lnTo>
                    <a:pt x="19812" y="10668"/>
                  </a:lnTo>
                  <a:lnTo>
                    <a:pt x="19812" y="21336"/>
                  </a:lnTo>
                  <a:lnTo>
                    <a:pt x="5830824" y="21336"/>
                  </a:lnTo>
                  <a:lnTo>
                    <a:pt x="5830824" y="10668"/>
                  </a:lnTo>
                  <a:close/>
                </a:path>
                <a:path w="5852159" h="2745104">
                  <a:moveTo>
                    <a:pt x="5852160" y="10668"/>
                  </a:moveTo>
                  <a:lnTo>
                    <a:pt x="5830824" y="10668"/>
                  </a:lnTo>
                  <a:lnTo>
                    <a:pt x="5841492" y="21336"/>
                  </a:lnTo>
                  <a:lnTo>
                    <a:pt x="5852160" y="21336"/>
                  </a:lnTo>
                  <a:lnTo>
                    <a:pt x="5852160" y="1066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1055627" y="806967"/>
            <a:ext cx="5295265" cy="413892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64490" algn="ctr">
              <a:lnSpc>
                <a:spcPct val="100000"/>
              </a:lnSpc>
              <a:spcBef>
                <a:spcPts val="110"/>
              </a:spcBef>
            </a:pPr>
            <a:r>
              <a:rPr sz="1850" b="1" dirty="0">
                <a:latin typeface="Arial"/>
                <a:cs typeface="Arial"/>
              </a:rPr>
              <a:t>Applying</a:t>
            </a:r>
            <a:r>
              <a:rPr sz="1850" b="1" spc="-15" dirty="0">
                <a:latin typeface="Arial"/>
                <a:cs typeface="Arial"/>
              </a:rPr>
              <a:t> </a:t>
            </a:r>
            <a:r>
              <a:rPr sz="1850" b="1" spc="-10" dirty="0">
                <a:latin typeface="Arial"/>
                <a:cs typeface="Arial"/>
              </a:rPr>
              <a:t>Polymorphism</a:t>
            </a:r>
            <a:endParaRPr sz="18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320"/>
              </a:spcBef>
            </a:pPr>
            <a:endParaRPr sz="1850">
              <a:latin typeface="Arial"/>
              <a:cs typeface="Arial"/>
            </a:endParaRPr>
          </a:p>
          <a:p>
            <a:pPr marL="12700" marR="5080" indent="4445">
              <a:lnSpc>
                <a:spcPct val="96500"/>
              </a:lnSpc>
            </a:pPr>
            <a:r>
              <a:rPr sz="1550" dirty="0">
                <a:latin typeface="Arial"/>
                <a:cs typeface="Arial"/>
              </a:rPr>
              <a:t>Suppose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that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you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are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asked</a:t>
            </a:r>
            <a:r>
              <a:rPr sz="1550" spc="2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to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create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new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class</a:t>
            </a:r>
            <a:r>
              <a:rPr sz="1550" spc="15" dirty="0">
                <a:latin typeface="Arial"/>
                <a:cs typeface="Arial"/>
              </a:rPr>
              <a:t> </a:t>
            </a:r>
            <a:r>
              <a:rPr sz="1550" spc="-20" dirty="0">
                <a:latin typeface="Arial"/>
                <a:cs typeface="Arial"/>
              </a:rPr>
              <a:t>that </a:t>
            </a:r>
            <a:r>
              <a:rPr sz="1550" dirty="0">
                <a:latin typeface="Arial"/>
                <a:cs typeface="Arial"/>
              </a:rPr>
              <a:t>calculates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bonus</a:t>
            </a:r>
            <a:r>
              <a:rPr sz="1550" spc="5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for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employees</a:t>
            </a:r>
            <a:r>
              <a:rPr sz="1550" spc="6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based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on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their</a:t>
            </a:r>
            <a:r>
              <a:rPr sz="1550" spc="5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salary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spc="-25" dirty="0">
                <a:latin typeface="Arial"/>
                <a:cs typeface="Arial"/>
              </a:rPr>
              <a:t>and </a:t>
            </a:r>
            <a:r>
              <a:rPr sz="1550" dirty="0">
                <a:latin typeface="Arial"/>
                <a:cs typeface="Arial"/>
              </a:rPr>
              <a:t>their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role</a:t>
            </a:r>
            <a:r>
              <a:rPr sz="1550" spc="5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(employee,</a:t>
            </a:r>
            <a:r>
              <a:rPr sz="1550" spc="6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manager,</a:t>
            </a:r>
            <a:r>
              <a:rPr sz="1550" spc="6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or</a:t>
            </a:r>
            <a:r>
              <a:rPr sz="1550" spc="55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engineer):</a:t>
            </a:r>
            <a:endParaRPr sz="1550">
              <a:latin typeface="Arial"/>
              <a:cs typeface="Arial"/>
            </a:endParaRPr>
          </a:p>
          <a:p>
            <a:pPr marL="278130" indent="-174625">
              <a:lnSpc>
                <a:spcPct val="100000"/>
              </a:lnSpc>
              <a:spcBef>
                <a:spcPts val="185"/>
              </a:spcBef>
              <a:buAutoNum type="arabicPlain" startAt="3"/>
              <a:tabLst>
                <a:tab pos="278130" algn="l"/>
              </a:tabLst>
            </a:pPr>
            <a:r>
              <a:rPr sz="1150" spc="200" dirty="0">
                <a:latin typeface="Times New Roman"/>
                <a:cs typeface="Times New Roman"/>
              </a:rPr>
              <a:t>public</a:t>
            </a:r>
            <a:r>
              <a:rPr sz="1150" spc="400" dirty="0">
                <a:latin typeface="Times New Roman"/>
                <a:cs typeface="Times New Roman"/>
              </a:rPr>
              <a:t> </a:t>
            </a:r>
            <a:r>
              <a:rPr sz="1150" spc="235" dirty="0">
                <a:latin typeface="Times New Roman"/>
                <a:cs typeface="Times New Roman"/>
              </a:rPr>
              <a:t>class</a:t>
            </a:r>
            <a:r>
              <a:rPr sz="1150" spc="405" dirty="0">
                <a:latin typeface="Times New Roman"/>
                <a:cs typeface="Times New Roman"/>
              </a:rPr>
              <a:t> </a:t>
            </a:r>
            <a:r>
              <a:rPr sz="1150" spc="80" dirty="0">
                <a:latin typeface="Times New Roman"/>
                <a:cs typeface="Times New Roman"/>
              </a:rPr>
              <a:t>BadBonus</a:t>
            </a:r>
            <a:r>
              <a:rPr sz="1150" spc="430" dirty="0">
                <a:latin typeface="Times New Roman"/>
                <a:cs typeface="Times New Roman"/>
              </a:rPr>
              <a:t> </a:t>
            </a:r>
            <a:r>
              <a:rPr sz="1150" spc="80" dirty="0">
                <a:latin typeface="Times New Roman"/>
                <a:cs typeface="Times New Roman"/>
              </a:rPr>
              <a:t>{</a:t>
            </a:r>
            <a:endParaRPr sz="1150">
              <a:latin typeface="Times New Roman"/>
              <a:cs typeface="Times New Roman"/>
            </a:endParaRPr>
          </a:p>
          <a:p>
            <a:pPr marL="452755" indent="-349250">
              <a:lnSpc>
                <a:spcPct val="100000"/>
              </a:lnSpc>
              <a:spcBef>
                <a:spcPts val="265"/>
              </a:spcBef>
              <a:buAutoNum type="arabicPlain" startAt="3"/>
              <a:tabLst>
                <a:tab pos="452755" algn="l"/>
              </a:tabLst>
            </a:pPr>
            <a:r>
              <a:rPr sz="1150" spc="200" dirty="0">
                <a:latin typeface="Times New Roman"/>
                <a:cs typeface="Times New Roman"/>
              </a:rPr>
              <a:t>public</a:t>
            </a:r>
            <a:r>
              <a:rPr sz="1150" spc="415" dirty="0">
                <a:latin typeface="Times New Roman"/>
                <a:cs typeface="Times New Roman"/>
              </a:rPr>
              <a:t> </a:t>
            </a:r>
            <a:r>
              <a:rPr sz="1150" spc="155" dirty="0">
                <a:latin typeface="Times New Roman"/>
                <a:cs typeface="Times New Roman"/>
              </a:rPr>
              <a:t>double</a:t>
            </a:r>
            <a:r>
              <a:rPr sz="1150" spc="434" dirty="0">
                <a:latin typeface="Times New Roman"/>
                <a:cs typeface="Times New Roman"/>
              </a:rPr>
              <a:t> </a:t>
            </a:r>
            <a:r>
              <a:rPr sz="1150" spc="145" dirty="0">
                <a:latin typeface="Times New Roman"/>
                <a:cs typeface="Times New Roman"/>
              </a:rPr>
              <a:t>getBonusPercent(Employee</a:t>
            </a:r>
            <a:r>
              <a:rPr sz="1150" spc="420" dirty="0">
                <a:latin typeface="Times New Roman"/>
                <a:cs typeface="Times New Roman"/>
              </a:rPr>
              <a:t> </a:t>
            </a:r>
            <a:r>
              <a:rPr sz="1150" spc="165" dirty="0">
                <a:latin typeface="Times New Roman"/>
                <a:cs typeface="Times New Roman"/>
              </a:rPr>
              <a:t>e){</a:t>
            </a:r>
            <a:endParaRPr sz="1150">
              <a:latin typeface="Times New Roman"/>
              <a:cs typeface="Times New Roman"/>
            </a:endParaRPr>
          </a:p>
          <a:p>
            <a:pPr marL="629285" indent="-525780">
              <a:lnSpc>
                <a:spcPct val="100000"/>
              </a:lnSpc>
              <a:spcBef>
                <a:spcPts val="265"/>
              </a:spcBef>
              <a:buAutoNum type="arabicPlain" startAt="3"/>
              <a:tabLst>
                <a:tab pos="629285" algn="l"/>
              </a:tabLst>
            </a:pPr>
            <a:r>
              <a:rPr sz="1150" spc="220" dirty="0">
                <a:latin typeface="Times New Roman"/>
                <a:cs typeface="Times New Roman"/>
              </a:rPr>
              <a:t>return</a:t>
            </a:r>
            <a:r>
              <a:rPr sz="1150" spc="405" dirty="0">
                <a:latin typeface="Times New Roman"/>
                <a:cs typeface="Times New Roman"/>
              </a:rPr>
              <a:t> </a:t>
            </a:r>
            <a:r>
              <a:rPr sz="1150" spc="204" dirty="0">
                <a:latin typeface="Times New Roman"/>
                <a:cs typeface="Times New Roman"/>
              </a:rPr>
              <a:t>0.01;</a:t>
            </a:r>
            <a:endParaRPr sz="1150">
              <a:latin typeface="Times New Roman"/>
              <a:cs typeface="Times New Roman"/>
            </a:endParaRPr>
          </a:p>
          <a:p>
            <a:pPr marL="103505">
              <a:lnSpc>
                <a:spcPct val="100000"/>
              </a:lnSpc>
              <a:spcBef>
                <a:spcPts val="275"/>
              </a:spcBef>
              <a:tabLst>
                <a:tab pos="452755" algn="l"/>
              </a:tabLst>
            </a:pPr>
            <a:r>
              <a:rPr sz="1150" spc="55" dirty="0">
                <a:latin typeface="Times New Roman"/>
                <a:cs typeface="Times New Roman"/>
              </a:rPr>
              <a:t>6</a:t>
            </a:r>
            <a:r>
              <a:rPr sz="1150" dirty="0">
                <a:latin typeface="Times New Roman"/>
                <a:cs typeface="Times New Roman"/>
              </a:rPr>
              <a:t>	</a:t>
            </a:r>
            <a:r>
              <a:rPr sz="1150" spc="80" dirty="0">
                <a:latin typeface="Times New Roman"/>
                <a:cs typeface="Times New Roman"/>
              </a:rPr>
              <a:t>}</a:t>
            </a:r>
            <a:endParaRPr sz="1150">
              <a:latin typeface="Times New Roman"/>
              <a:cs typeface="Times New Roman"/>
            </a:endParaRPr>
          </a:p>
          <a:p>
            <a:pPr marL="103505">
              <a:lnSpc>
                <a:spcPct val="100000"/>
              </a:lnSpc>
              <a:spcBef>
                <a:spcPts val="265"/>
              </a:spcBef>
            </a:pPr>
            <a:r>
              <a:rPr sz="1150" spc="55" dirty="0">
                <a:latin typeface="Times New Roman"/>
                <a:cs typeface="Times New Roman"/>
              </a:rPr>
              <a:t>7</a:t>
            </a:r>
            <a:endParaRPr sz="1150">
              <a:latin typeface="Times New Roman"/>
              <a:cs typeface="Times New Roman"/>
            </a:endParaRPr>
          </a:p>
          <a:p>
            <a:pPr marL="452755" indent="-349250">
              <a:lnSpc>
                <a:spcPct val="100000"/>
              </a:lnSpc>
              <a:spcBef>
                <a:spcPts val="265"/>
              </a:spcBef>
              <a:buAutoNum type="arabicPlain" startAt="8"/>
              <a:tabLst>
                <a:tab pos="452755" algn="l"/>
              </a:tabLst>
            </a:pPr>
            <a:r>
              <a:rPr sz="1150" spc="200" dirty="0">
                <a:latin typeface="Times New Roman"/>
                <a:cs typeface="Times New Roman"/>
              </a:rPr>
              <a:t>public</a:t>
            </a:r>
            <a:r>
              <a:rPr sz="1150" spc="430" dirty="0">
                <a:latin typeface="Times New Roman"/>
                <a:cs typeface="Times New Roman"/>
              </a:rPr>
              <a:t> </a:t>
            </a:r>
            <a:r>
              <a:rPr sz="1150" spc="155" dirty="0">
                <a:latin typeface="Times New Roman"/>
                <a:cs typeface="Times New Roman"/>
              </a:rPr>
              <a:t>double</a:t>
            </a:r>
            <a:r>
              <a:rPr sz="1150" spc="440" dirty="0">
                <a:latin typeface="Times New Roman"/>
                <a:cs typeface="Times New Roman"/>
              </a:rPr>
              <a:t> </a:t>
            </a:r>
            <a:r>
              <a:rPr sz="1150" spc="145" dirty="0">
                <a:latin typeface="Times New Roman"/>
                <a:cs typeface="Times New Roman"/>
              </a:rPr>
              <a:t>getBonusPercent(Manager</a:t>
            </a:r>
            <a:r>
              <a:rPr sz="1150" spc="430" dirty="0">
                <a:latin typeface="Times New Roman"/>
                <a:cs typeface="Times New Roman"/>
              </a:rPr>
              <a:t> </a:t>
            </a:r>
            <a:r>
              <a:rPr sz="1150" spc="35" dirty="0">
                <a:latin typeface="Times New Roman"/>
                <a:cs typeface="Times New Roman"/>
              </a:rPr>
              <a:t>m){</a:t>
            </a:r>
            <a:endParaRPr sz="1150">
              <a:latin typeface="Times New Roman"/>
              <a:cs typeface="Times New Roman"/>
            </a:endParaRPr>
          </a:p>
          <a:p>
            <a:pPr marL="629285" indent="-525780">
              <a:lnSpc>
                <a:spcPct val="100000"/>
              </a:lnSpc>
              <a:spcBef>
                <a:spcPts val="275"/>
              </a:spcBef>
              <a:buAutoNum type="arabicPlain" startAt="8"/>
              <a:tabLst>
                <a:tab pos="629285" algn="l"/>
              </a:tabLst>
            </a:pPr>
            <a:r>
              <a:rPr sz="1150" spc="220" dirty="0">
                <a:latin typeface="Times New Roman"/>
                <a:cs typeface="Times New Roman"/>
              </a:rPr>
              <a:t>return</a:t>
            </a:r>
            <a:r>
              <a:rPr sz="1150" spc="405" dirty="0">
                <a:latin typeface="Times New Roman"/>
                <a:cs typeface="Times New Roman"/>
              </a:rPr>
              <a:t> </a:t>
            </a:r>
            <a:r>
              <a:rPr sz="1150" spc="204" dirty="0">
                <a:latin typeface="Times New Roman"/>
                <a:cs typeface="Times New Roman"/>
              </a:rPr>
              <a:t>0.03;</a:t>
            </a:r>
            <a:endParaRPr sz="1150">
              <a:latin typeface="Times New Roman"/>
              <a:cs typeface="Times New Roman"/>
            </a:endParaRPr>
          </a:p>
          <a:p>
            <a:pPr marL="17145">
              <a:lnSpc>
                <a:spcPct val="100000"/>
              </a:lnSpc>
              <a:spcBef>
                <a:spcPts val="265"/>
              </a:spcBef>
              <a:tabLst>
                <a:tab pos="452755" algn="l"/>
              </a:tabLst>
            </a:pPr>
            <a:r>
              <a:rPr sz="1150" spc="80" dirty="0">
                <a:latin typeface="Times New Roman"/>
                <a:cs typeface="Times New Roman"/>
              </a:rPr>
              <a:t>10</a:t>
            </a:r>
            <a:r>
              <a:rPr sz="1150" dirty="0">
                <a:latin typeface="Times New Roman"/>
                <a:cs typeface="Times New Roman"/>
              </a:rPr>
              <a:t>	</a:t>
            </a:r>
            <a:r>
              <a:rPr sz="1150" spc="80" dirty="0">
                <a:latin typeface="Times New Roman"/>
                <a:cs typeface="Times New Roman"/>
              </a:rPr>
              <a:t>}</a:t>
            </a:r>
            <a:endParaRPr sz="1150">
              <a:latin typeface="Times New Roman"/>
              <a:cs typeface="Times New Roman"/>
            </a:endParaRPr>
          </a:p>
          <a:p>
            <a:pPr marL="17145">
              <a:lnSpc>
                <a:spcPct val="100000"/>
              </a:lnSpc>
              <a:spcBef>
                <a:spcPts val="260"/>
              </a:spcBef>
            </a:pPr>
            <a:r>
              <a:rPr sz="1150" spc="75" dirty="0">
                <a:latin typeface="Times New Roman"/>
                <a:cs typeface="Times New Roman"/>
              </a:rPr>
              <a:t>11</a:t>
            </a:r>
            <a:endParaRPr sz="1150">
              <a:latin typeface="Times New Roman"/>
              <a:cs typeface="Times New Roman"/>
            </a:endParaRPr>
          </a:p>
          <a:p>
            <a:pPr marL="452755" indent="-435609">
              <a:lnSpc>
                <a:spcPct val="100000"/>
              </a:lnSpc>
              <a:spcBef>
                <a:spcPts val="265"/>
              </a:spcBef>
              <a:buAutoNum type="arabicPlain" startAt="12"/>
              <a:tabLst>
                <a:tab pos="452755" algn="l"/>
              </a:tabLst>
            </a:pPr>
            <a:r>
              <a:rPr sz="1150" spc="200" dirty="0">
                <a:latin typeface="Times New Roman"/>
                <a:cs typeface="Times New Roman"/>
              </a:rPr>
              <a:t>public</a:t>
            </a:r>
            <a:r>
              <a:rPr sz="1150" spc="425" dirty="0">
                <a:latin typeface="Times New Roman"/>
                <a:cs typeface="Times New Roman"/>
              </a:rPr>
              <a:t> </a:t>
            </a:r>
            <a:r>
              <a:rPr sz="1150" spc="155" dirty="0">
                <a:latin typeface="Times New Roman"/>
                <a:cs typeface="Times New Roman"/>
              </a:rPr>
              <a:t>double</a:t>
            </a:r>
            <a:r>
              <a:rPr sz="1150" spc="440" dirty="0">
                <a:latin typeface="Times New Roman"/>
                <a:cs typeface="Times New Roman"/>
              </a:rPr>
              <a:t> </a:t>
            </a:r>
            <a:r>
              <a:rPr sz="1150" spc="165" dirty="0">
                <a:latin typeface="Times New Roman"/>
                <a:cs typeface="Times New Roman"/>
              </a:rPr>
              <a:t>getBonusPercent(Engineer</a:t>
            </a:r>
            <a:r>
              <a:rPr sz="1150" spc="430" dirty="0">
                <a:latin typeface="Times New Roman"/>
                <a:cs typeface="Times New Roman"/>
              </a:rPr>
              <a:t> </a:t>
            </a:r>
            <a:r>
              <a:rPr sz="1150" spc="165" dirty="0">
                <a:latin typeface="Times New Roman"/>
                <a:cs typeface="Times New Roman"/>
              </a:rPr>
              <a:t>e){</a:t>
            </a:r>
            <a:endParaRPr sz="1150">
              <a:latin typeface="Times New Roman"/>
              <a:cs typeface="Times New Roman"/>
            </a:endParaRPr>
          </a:p>
          <a:p>
            <a:pPr marL="628015" indent="-610870">
              <a:lnSpc>
                <a:spcPct val="100000"/>
              </a:lnSpc>
              <a:spcBef>
                <a:spcPts val="275"/>
              </a:spcBef>
              <a:buAutoNum type="arabicPlain" startAt="12"/>
              <a:tabLst>
                <a:tab pos="628015" algn="l"/>
              </a:tabLst>
            </a:pPr>
            <a:r>
              <a:rPr sz="1150" spc="220" dirty="0">
                <a:latin typeface="Times New Roman"/>
                <a:cs typeface="Times New Roman"/>
              </a:rPr>
              <a:t>return</a:t>
            </a:r>
            <a:r>
              <a:rPr sz="1150" spc="425" dirty="0">
                <a:latin typeface="Times New Roman"/>
                <a:cs typeface="Times New Roman"/>
              </a:rPr>
              <a:t> </a:t>
            </a:r>
            <a:r>
              <a:rPr sz="1150" spc="204" dirty="0">
                <a:latin typeface="Times New Roman"/>
                <a:cs typeface="Times New Roman"/>
              </a:rPr>
              <a:t>0.01;</a:t>
            </a:r>
            <a:endParaRPr sz="1150">
              <a:latin typeface="Times New Roman"/>
              <a:cs typeface="Times New Roman"/>
            </a:endParaRPr>
          </a:p>
          <a:p>
            <a:pPr marL="17145">
              <a:lnSpc>
                <a:spcPct val="100000"/>
              </a:lnSpc>
              <a:spcBef>
                <a:spcPts val="265"/>
              </a:spcBef>
              <a:tabLst>
                <a:tab pos="452755" algn="l"/>
              </a:tabLst>
            </a:pPr>
            <a:r>
              <a:rPr sz="1150" spc="80" dirty="0">
                <a:latin typeface="Times New Roman"/>
                <a:cs typeface="Times New Roman"/>
              </a:rPr>
              <a:t>14</a:t>
            </a:r>
            <a:r>
              <a:rPr sz="1150" dirty="0">
                <a:latin typeface="Times New Roman"/>
                <a:cs typeface="Times New Roman"/>
              </a:rPr>
              <a:t>	</a:t>
            </a:r>
            <a:r>
              <a:rPr sz="1150" spc="80" dirty="0">
                <a:latin typeface="Times New Roman"/>
                <a:cs typeface="Times New Roman"/>
              </a:rPr>
              <a:t>}</a:t>
            </a:r>
            <a:endParaRPr sz="1150">
              <a:latin typeface="Times New Roman"/>
              <a:cs typeface="Times New Roman"/>
            </a:endParaRPr>
          </a:p>
          <a:p>
            <a:pPr marL="17145">
              <a:lnSpc>
                <a:spcPct val="100000"/>
              </a:lnSpc>
              <a:spcBef>
                <a:spcPts val="265"/>
              </a:spcBef>
            </a:pPr>
            <a:r>
              <a:rPr sz="1150" spc="355" dirty="0">
                <a:latin typeface="Times New Roman"/>
                <a:cs typeface="Times New Roman"/>
              </a:rPr>
              <a:t>//</a:t>
            </a:r>
            <a:r>
              <a:rPr sz="1150" spc="415" dirty="0">
                <a:latin typeface="Times New Roman"/>
                <a:cs typeface="Times New Roman"/>
              </a:rPr>
              <a:t> </a:t>
            </a:r>
            <a:r>
              <a:rPr sz="1150" spc="165" dirty="0">
                <a:latin typeface="Times New Roman"/>
                <a:cs typeface="Times New Roman"/>
              </a:rPr>
              <a:t>Lines</a:t>
            </a:r>
            <a:r>
              <a:rPr sz="1150" spc="415" dirty="0">
                <a:latin typeface="Times New Roman"/>
                <a:cs typeface="Times New Roman"/>
              </a:rPr>
              <a:t> </a:t>
            </a:r>
            <a:r>
              <a:rPr sz="1150" spc="165" dirty="0">
                <a:latin typeface="Times New Roman"/>
                <a:cs typeface="Times New Roman"/>
              </a:rPr>
              <a:t>omitted</a:t>
            </a:r>
            <a:endParaRPr sz="1150">
              <a:latin typeface="Times New Roman"/>
              <a:cs typeface="Times New Roman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73831" y="3034283"/>
            <a:ext cx="1068472" cy="587763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694436" y="5247386"/>
            <a:ext cx="6396355" cy="21291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R="6985" algn="ctr">
              <a:lnSpc>
                <a:spcPct val="100000"/>
              </a:lnSpc>
              <a:spcBef>
                <a:spcPts val="105"/>
              </a:spcBef>
            </a:pPr>
            <a:endParaRPr sz="8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8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705"/>
              </a:spcBef>
            </a:pPr>
            <a:endParaRPr sz="8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300" b="1" dirty="0">
                <a:latin typeface="Arial"/>
                <a:cs typeface="Arial"/>
              </a:rPr>
              <a:t>Design</a:t>
            </a:r>
            <a:r>
              <a:rPr sz="1300" b="1" spc="-35" dirty="0">
                <a:latin typeface="Arial"/>
                <a:cs typeface="Arial"/>
              </a:rPr>
              <a:t> </a:t>
            </a:r>
            <a:r>
              <a:rPr sz="1300" b="1" spc="-10" dirty="0">
                <a:latin typeface="Arial"/>
                <a:cs typeface="Arial"/>
              </a:rPr>
              <a:t>Problem</a:t>
            </a:r>
            <a:endParaRPr sz="1300">
              <a:latin typeface="Arial"/>
              <a:cs typeface="Arial"/>
            </a:endParaRPr>
          </a:p>
          <a:p>
            <a:pPr marL="135890" marR="5080">
              <a:lnSpc>
                <a:spcPct val="103499"/>
              </a:lnSpc>
              <a:spcBef>
                <a:spcPts val="434"/>
              </a:spcBef>
            </a:pPr>
            <a:r>
              <a:rPr sz="1150" dirty="0">
                <a:latin typeface="Arial"/>
                <a:cs typeface="Arial"/>
              </a:rPr>
              <a:t>What</a:t>
            </a:r>
            <a:r>
              <a:rPr sz="1150" spc="1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is</a:t>
            </a:r>
            <a:r>
              <a:rPr sz="1150" spc="9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problem</a:t>
            </a:r>
            <a:r>
              <a:rPr sz="1150" spc="9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in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example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in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slide?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Each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method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performs</a:t>
            </a:r>
            <a:r>
              <a:rPr sz="1150" spc="3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calculation</a:t>
            </a:r>
            <a:r>
              <a:rPr sz="1150" spc="100" dirty="0">
                <a:latin typeface="Arial"/>
                <a:cs typeface="Arial"/>
              </a:rPr>
              <a:t> </a:t>
            </a:r>
            <a:r>
              <a:rPr sz="1150" spc="-10" dirty="0">
                <a:latin typeface="Arial"/>
                <a:cs typeface="Arial"/>
              </a:rPr>
              <a:t>based </a:t>
            </a:r>
            <a:r>
              <a:rPr sz="1150" dirty="0">
                <a:latin typeface="Arial"/>
                <a:cs typeface="Arial"/>
              </a:rPr>
              <a:t>on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4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type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of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employee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passed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in,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and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returns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bonus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spc="-10" dirty="0">
                <a:latin typeface="Arial"/>
                <a:cs typeface="Arial"/>
              </a:rPr>
              <a:t>amount.</a:t>
            </a:r>
            <a:endParaRPr sz="1150">
              <a:latin typeface="Arial"/>
              <a:cs typeface="Arial"/>
            </a:endParaRPr>
          </a:p>
          <a:p>
            <a:pPr marL="135890" marR="14604">
              <a:lnSpc>
                <a:spcPct val="103499"/>
              </a:lnSpc>
              <a:spcBef>
                <a:spcPts val="434"/>
              </a:spcBef>
            </a:pPr>
            <a:r>
              <a:rPr sz="1150" dirty="0">
                <a:latin typeface="Arial"/>
                <a:cs typeface="Arial"/>
              </a:rPr>
              <a:t>Consider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what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happens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if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you</a:t>
            </a:r>
            <a:r>
              <a:rPr sz="1150" spc="9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add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two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or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three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more</a:t>
            </a:r>
            <a:r>
              <a:rPr sz="1150" spc="2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employee</a:t>
            </a:r>
            <a:r>
              <a:rPr sz="1150" spc="9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types.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You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would</a:t>
            </a:r>
            <a:r>
              <a:rPr sz="1150" spc="9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need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to</a:t>
            </a:r>
            <a:r>
              <a:rPr sz="1150" spc="40" dirty="0">
                <a:latin typeface="Arial"/>
                <a:cs typeface="Arial"/>
              </a:rPr>
              <a:t> </a:t>
            </a:r>
            <a:r>
              <a:rPr sz="1150" spc="-25" dirty="0">
                <a:latin typeface="Arial"/>
                <a:cs typeface="Arial"/>
              </a:rPr>
              <a:t>add </a:t>
            </a:r>
            <a:r>
              <a:rPr sz="1150" dirty="0">
                <a:latin typeface="Arial"/>
                <a:cs typeface="Arial"/>
              </a:rPr>
              <a:t>three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additional</a:t>
            </a:r>
            <a:r>
              <a:rPr sz="1150" spc="11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methods,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and</a:t>
            </a:r>
            <a:r>
              <a:rPr sz="1150" spc="10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possibly</a:t>
            </a:r>
            <a:r>
              <a:rPr sz="1150" spc="11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replicate</a:t>
            </a:r>
            <a:r>
              <a:rPr sz="1150" spc="10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code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depending</a:t>
            </a:r>
            <a:r>
              <a:rPr sz="1150" spc="12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upon</a:t>
            </a:r>
            <a:r>
              <a:rPr sz="1150" spc="10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business</a:t>
            </a:r>
            <a:r>
              <a:rPr sz="1150" spc="110" dirty="0">
                <a:latin typeface="Arial"/>
                <a:cs typeface="Arial"/>
              </a:rPr>
              <a:t> </a:t>
            </a:r>
            <a:r>
              <a:rPr sz="1150" spc="-10" dirty="0">
                <a:latin typeface="Arial"/>
                <a:cs typeface="Arial"/>
              </a:rPr>
              <a:t>logic </a:t>
            </a:r>
            <a:r>
              <a:rPr sz="1150" dirty="0">
                <a:latin typeface="Arial"/>
                <a:cs typeface="Arial"/>
              </a:rPr>
              <a:t>required</a:t>
            </a:r>
            <a:r>
              <a:rPr sz="1150" spc="10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to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compute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spc="-10" dirty="0">
                <a:latin typeface="Arial"/>
                <a:cs typeface="Arial"/>
              </a:rPr>
              <a:t>shares.</a:t>
            </a:r>
            <a:endParaRPr sz="1150">
              <a:latin typeface="Arial"/>
              <a:cs typeface="Arial"/>
            </a:endParaRPr>
          </a:p>
          <a:p>
            <a:pPr marL="135890" marR="234315">
              <a:lnSpc>
                <a:spcPct val="103499"/>
              </a:lnSpc>
              <a:spcBef>
                <a:spcPts val="445"/>
              </a:spcBef>
            </a:pPr>
            <a:r>
              <a:rPr sz="1150" dirty="0">
                <a:latin typeface="Arial"/>
                <a:cs typeface="Arial"/>
              </a:rPr>
              <a:t>Clearly,</a:t>
            </a:r>
            <a:r>
              <a:rPr sz="1150" spc="10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this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is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not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good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way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to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treat</a:t>
            </a:r>
            <a:r>
              <a:rPr sz="1150" spc="3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this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problem.</a:t>
            </a:r>
            <a:r>
              <a:rPr sz="1150" spc="4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Although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3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code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will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work,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this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is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spc="-25" dirty="0">
                <a:latin typeface="Arial"/>
                <a:cs typeface="Arial"/>
              </a:rPr>
              <a:t>not </a:t>
            </a:r>
            <a:r>
              <a:rPr sz="1150" dirty="0">
                <a:latin typeface="Arial"/>
                <a:cs typeface="Arial"/>
              </a:rPr>
              <a:t>easy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to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read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and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is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likely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to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create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much</a:t>
            </a:r>
            <a:r>
              <a:rPr sz="1150" spc="3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duplicate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spc="-10" dirty="0">
                <a:latin typeface="Arial"/>
                <a:cs typeface="Arial"/>
              </a:rPr>
              <a:t>code.</a:t>
            </a:r>
            <a:endParaRPr sz="11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bject 13"/>
          <p:cNvSpPr txBox="1"/>
          <p:nvPr/>
        </p:nvSpPr>
        <p:spPr>
          <a:xfrm>
            <a:off x="3751198" y="9431093"/>
            <a:ext cx="283210" cy="182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ct val="100000"/>
              </a:lnSpc>
            </a:pPr>
            <a:fld id="{81D60167-4931-47E6-BA6A-407CBD079E47}" type="slidenum">
              <a:rPr sz="1100" b="1" spc="-20" dirty="0">
                <a:latin typeface="Arial"/>
                <a:cs typeface="Arial"/>
              </a:rPr>
              <a:t>11</a:t>
            </a:fld>
            <a:endParaRPr sz="11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1359153" y="857859"/>
            <a:ext cx="2255520" cy="2235835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65"/>
              </a:spcBef>
            </a:pPr>
            <a:r>
              <a:rPr sz="1100" dirty="0">
                <a:latin typeface="Arial"/>
                <a:cs typeface="Arial"/>
              </a:rPr>
              <a:t>ZoneRules</a:t>
            </a:r>
            <a:r>
              <a:rPr sz="1100" spc="135" dirty="0">
                <a:latin typeface="Arial"/>
                <a:cs typeface="Arial"/>
              </a:rPr>
              <a:t>  </a:t>
            </a:r>
            <a:r>
              <a:rPr sz="1100" spc="-10" dirty="0">
                <a:latin typeface="Arial"/>
                <a:cs typeface="Arial"/>
              </a:rPr>
              <a:t>12-</a:t>
            </a:r>
            <a:r>
              <a:rPr sz="1100" spc="-25" dirty="0">
                <a:latin typeface="Arial"/>
                <a:cs typeface="Arial"/>
              </a:rPr>
              <a:t>18</a:t>
            </a:r>
            <a:endParaRPr sz="1100">
              <a:latin typeface="Arial"/>
              <a:cs typeface="Arial"/>
            </a:endParaRPr>
          </a:p>
          <a:p>
            <a:pPr marL="12700" marR="5080">
              <a:lnSpc>
                <a:spcPct val="119700"/>
              </a:lnSpc>
              <a:spcBef>
                <a:spcPts val="5"/>
              </a:spcBef>
            </a:pPr>
            <a:r>
              <a:rPr sz="1100" dirty="0">
                <a:latin typeface="Arial"/>
                <a:cs typeface="Arial"/>
              </a:rPr>
              <a:t>Working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Across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Time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Zones</a:t>
            </a:r>
            <a:r>
              <a:rPr sz="1100" spc="120" dirty="0">
                <a:latin typeface="Arial"/>
                <a:cs typeface="Arial"/>
              </a:rPr>
              <a:t>  </a:t>
            </a:r>
            <a:r>
              <a:rPr sz="1100" dirty="0">
                <a:latin typeface="Arial"/>
                <a:cs typeface="Arial"/>
              </a:rPr>
              <a:t>12-</a:t>
            </a:r>
            <a:r>
              <a:rPr sz="1100" spc="-25" dirty="0">
                <a:latin typeface="Arial"/>
                <a:cs typeface="Arial"/>
              </a:rPr>
              <a:t>19 </a:t>
            </a:r>
            <a:r>
              <a:rPr sz="1100" dirty="0">
                <a:latin typeface="Arial"/>
                <a:cs typeface="Arial"/>
              </a:rPr>
              <a:t>Date</a:t>
            </a:r>
            <a:r>
              <a:rPr sz="1100" spc="-1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and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Time</a:t>
            </a:r>
            <a:r>
              <a:rPr sz="1100" spc="-1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Methods</a:t>
            </a:r>
            <a:r>
              <a:rPr sz="1100" spc="135" dirty="0">
                <a:latin typeface="Arial"/>
                <a:cs typeface="Arial"/>
              </a:rPr>
              <a:t>  </a:t>
            </a:r>
            <a:r>
              <a:rPr sz="1100" spc="-10" dirty="0">
                <a:latin typeface="Arial"/>
                <a:cs typeface="Arial"/>
              </a:rPr>
              <a:t>12-</a:t>
            </a:r>
            <a:r>
              <a:rPr sz="1100" spc="-25" dirty="0">
                <a:latin typeface="Arial"/>
                <a:cs typeface="Arial"/>
              </a:rPr>
              <a:t>20 </a:t>
            </a:r>
            <a:r>
              <a:rPr sz="1100" dirty="0">
                <a:latin typeface="Arial"/>
                <a:cs typeface="Arial"/>
              </a:rPr>
              <a:t>Date</a:t>
            </a:r>
            <a:r>
              <a:rPr sz="1100" spc="-1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and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Time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Amounts</a:t>
            </a:r>
            <a:r>
              <a:rPr sz="1100" spc="130" dirty="0">
                <a:latin typeface="Arial"/>
                <a:cs typeface="Arial"/>
              </a:rPr>
              <a:t>  </a:t>
            </a:r>
            <a:r>
              <a:rPr sz="1100" spc="-10" dirty="0">
                <a:latin typeface="Arial"/>
                <a:cs typeface="Arial"/>
              </a:rPr>
              <a:t>12-</a:t>
            </a:r>
            <a:r>
              <a:rPr sz="1100" spc="-25" dirty="0">
                <a:latin typeface="Arial"/>
                <a:cs typeface="Arial"/>
              </a:rPr>
              <a:t>21 </a:t>
            </a:r>
            <a:r>
              <a:rPr sz="1100" dirty="0">
                <a:latin typeface="Arial"/>
                <a:cs typeface="Arial"/>
              </a:rPr>
              <a:t>Period</a:t>
            </a:r>
            <a:r>
              <a:rPr sz="1100" spc="145" dirty="0">
                <a:latin typeface="Arial"/>
                <a:cs typeface="Arial"/>
              </a:rPr>
              <a:t>  </a:t>
            </a:r>
            <a:r>
              <a:rPr sz="1100" spc="-10" dirty="0">
                <a:latin typeface="Arial"/>
                <a:cs typeface="Arial"/>
              </a:rPr>
              <a:t>12-</a:t>
            </a:r>
            <a:r>
              <a:rPr sz="1100" spc="-25" dirty="0">
                <a:latin typeface="Arial"/>
                <a:cs typeface="Arial"/>
              </a:rPr>
              <a:t>22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65"/>
              </a:spcBef>
            </a:pPr>
            <a:r>
              <a:rPr sz="1100" dirty="0">
                <a:latin typeface="Arial"/>
                <a:cs typeface="Arial"/>
              </a:rPr>
              <a:t>Duration</a:t>
            </a:r>
            <a:r>
              <a:rPr sz="1100" spc="140" dirty="0">
                <a:latin typeface="Arial"/>
                <a:cs typeface="Arial"/>
              </a:rPr>
              <a:t>  </a:t>
            </a:r>
            <a:r>
              <a:rPr sz="1100" spc="-10" dirty="0">
                <a:latin typeface="Arial"/>
                <a:cs typeface="Arial"/>
              </a:rPr>
              <a:t>12-</a:t>
            </a:r>
            <a:r>
              <a:rPr sz="1100" spc="-25" dirty="0">
                <a:latin typeface="Arial"/>
                <a:cs typeface="Arial"/>
              </a:rPr>
              <a:t>23</a:t>
            </a:r>
            <a:endParaRPr sz="1100">
              <a:latin typeface="Arial"/>
              <a:cs typeface="Arial"/>
            </a:endParaRPr>
          </a:p>
          <a:p>
            <a:pPr marL="12700" marR="128270">
              <a:lnSpc>
                <a:spcPct val="119700"/>
              </a:lnSpc>
              <a:spcBef>
                <a:spcPts val="5"/>
              </a:spcBef>
            </a:pPr>
            <a:r>
              <a:rPr sz="1100" spc="-10" dirty="0">
                <a:latin typeface="Arial"/>
                <a:cs typeface="Arial"/>
              </a:rPr>
              <a:t>Calculating </a:t>
            </a:r>
            <a:r>
              <a:rPr sz="1100" dirty="0">
                <a:latin typeface="Arial"/>
                <a:cs typeface="Arial"/>
              </a:rPr>
              <a:t>Between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Days</a:t>
            </a:r>
            <a:r>
              <a:rPr sz="1100" spc="130" dirty="0">
                <a:latin typeface="Arial"/>
                <a:cs typeface="Arial"/>
              </a:rPr>
              <a:t>  </a:t>
            </a:r>
            <a:r>
              <a:rPr sz="1100" dirty="0">
                <a:latin typeface="Arial"/>
                <a:cs typeface="Arial"/>
              </a:rPr>
              <a:t>12-</a:t>
            </a:r>
            <a:r>
              <a:rPr sz="1100" spc="-25" dirty="0">
                <a:latin typeface="Arial"/>
                <a:cs typeface="Arial"/>
              </a:rPr>
              <a:t>24 </a:t>
            </a:r>
            <a:r>
              <a:rPr sz="1100" dirty="0">
                <a:latin typeface="Arial"/>
                <a:cs typeface="Arial"/>
              </a:rPr>
              <a:t>Making</a:t>
            </a:r>
            <a:r>
              <a:rPr sz="1100" spc="-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Dates</a:t>
            </a:r>
            <a:r>
              <a:rPr sz="1100" spc="-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Pretty</a:t>
            </a:r>
            <a:r>
              <a:rPr sz="1100" spc="125" dirty="0">
                <a:latin typeface="Arial"/>
                <a:cs typeface="Arial"/>
              </a:rPr>
              <a:t>  </a:t>
            </a:r>
            <a:r>
              <a:rPr sz="1100" spc="-10" dirty="0">
                <a:latin typeface="Arial"/>
                <a:cs typeface="Arial"/>
              </a:rPr>
              <a:t>12-</a:t>
            </a:r>
            <a:r>
              <a:rPr sz="1100" spc="-25" dirty="0">
                <a:latin typeface="Arial"/>
                <a:cs typeface="Arial"/>
              </a:rPr>
              <a:t>25</a:t>
            </a:r>
            <a:r>
              <a:rPr sz="1100" spc="50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Using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Fluent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Notation</a:t>
            </a:r>
            <a:r>
              <a:rPr sz="1100" spc="114" dirty="0">
                <a:latin typeface="Arial"/>
                <a:cs typeface="Arial"/>
              </a:rPr>
              <a:t>  </a:t>
            </a:r>
            <a:r>
              <a:rPr sz="1100" spc="-10" dirty="0">
                <a:latin typeface="Arial"/>
                <a:cs typeface="Arial"/>
              </a:rPr>
              <a:t>12-</a:t>
            </a:r>
            <a:r>
              <a:rPr sz="1100" spc="-25" dirty="0">
                <a:latin typeface="Arial"/>
                <a:cs typeface="Arial"/>
              </a:rPr>
              <a:t>26 </a:t>
            </a:r>
            <a:r>
              <a:rPr sz="1100" dirty="0">
                <a:latin typeface="Arial"/>
                <a:cs typeface="Arial"/>
              </a:rPr>
              <a:t>Summary</a:t>
            </a:r>
            <a:r>
              <a:rPr sz="1100" spc="150" dirty="0">
                <a:latin typeface="Arial"/>
                <a:cs typeface="Arial"/>
              </a:rPr>
              <a:t>  </a:t>
            </a:r>
            <a:r>
              <a:rPr sz="1100" spc="-10" dirty="0">
                <a:latin typeface="Arial"/>
                <a:cs typeface="Arial"/>
              </a:rPr>
              <a:t>12-</a:t>
            </a:r>
            <a:r>
              <a:rPr sz="1100" spc="-25" dirty="0">
                <a:latin typeface="Arial"/>
                <a:cs typeface="Arial"/>
              </a:rPr>
              <a:t>27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60"/>
              </a:spcBef>
            </a:pPr>
            <a:r>
              <a:rPr sz="1100" dirty="0">
                <a:latin typeface="Arial"/>
                <a:cs typeface="Arial"/>
              </a:rPr>
              <a:t>Practices</a:t>
            </a:r>
            <a:r>
              <a:rPr sz="1100" spc="135" dirty="0">
                <a:latin typeface="Arial"/>
                <a:cs typeface="Arial"/>
              </a:rPr>
              <a:t>  </a:t>
            </a:r>
            <a:r>
              <a:rPr sz="1100" spc="-10" dirty="0">
                <a:latin typeface="Arial"/>
                <a:cs typeface="Arial"/>
              </a:rPr>
              <a:t>12-</a:t>
            </a:r>
            <a:r>
              <a:rPr sz="1100" spc="-25" dirty="0">
                <a:latin typeface="Arial"/>
                <a:cs typeface="Arial"/>
              </a:rPr>
              <a:t>28</a:t>
            </a:r>
            <a:endParaRPr sz="11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30604" y="3265144"/>
            <a:ext cx="2397760" cy="1435100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75"/>
              </a:spcBef>
            </a:pPr>
            <a:r>
              <a:rPr sz="1100" b="1" dirty="0">
                <a:latin typeface="Arial"/>
                <a:cs typeface="Arial"/>
              </a:rPr>
              <a:t>13</a:t>
            </a:r>
            <a:r>
              <a:rPr sz="1100" b="1" spc="260" dirty="0">
                <a:latin typeface="Arial"/>
                <a:cs typeface="Arial"/>
              </a:rPr>
              <a:t> </a:t>
            </a:r>
            <a:r>
              <a:rPr sz="1100" b="1" dirty="0">
                <a:latin typeface="Arial"/>
                <a:cs typeface="Arial"/>
              </a:rPr>
              <a:t>Java I/O</a:t>
            </a:r>
            <a:r>
              <a:rPr sz="1100" b="1" spc="-5" dirty="0">
                <a:latin typeface="Arial"/>
                <a:cs typeface="Arial"/>
              </a:rPr>
              <a:t> </a:t>
            </a:r>
            <a:r>
              <a:rPr sz="1100" b="1" spc="-10" dirty="0">
                <a:latin typeface="Arial"/>
                <a:cs typeface="Arial"/>
              </a:rPr>
              <a:t>Fundamentals</a:t>
            </a:r>
            <a:endParaRPr sz="1100">
              <a:latin typeface="Arial"/>
              <a:cs typeface="Arial"/>
            </a:endParaRPr>
          </a:p>
          <a:p>
            <a:pPr marL="240665" marR="779145">
              <a:lnSpc>
                <a:spcPct val="119500"/>
              </a:lnSpc>
              <a:spcBef>
                <a:spcPts val="15"/>
              </a:spcBef>
            </a:pPr>
            <a:r>
              <a:rPr sz="1100" dirty="0">
                <a:latin typeface="Arial"/>
                <a:cs typeface="Arial"/>
              </a:rPr>
              <a:t>Objectives</a:t>
            </a:r>
            <a:r>
              <a:rPr sz="1100" spc="145" dirty="0">
                <a:latin typeface="Arial"/>
                <a:cs typeface="Arial"/>
              </a:rPr>
              <a:t>  </a:t>
            </a:r>
            <a:r>
              <a:rPr sz="1100" spc="-10" dirty="0">
                <a:latin typeface="Arial"/>
                <a:cs typeface="Arial"/>
              </a:rPr>
              <a:t>13-</a:t>
            </a:r>
            <a:r>
              <a:rPr sz="1100" spc="-50" dirty="0">
                <a:latin typeface="Arial"/>
                <a:cs typeface="Arial"/>
              </a:rPr>
              <a:t>2</a:t>
            </a:r>
            <a:r>
              <a:rPr sz="1100" spc="50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Java</a:t>
            </a:r>
            <a:r>
              <a:rPr sz="1100" spc="-1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I/O Basics</a:t>
            </a:r>
            <a:r>
              <a:rPr sz="1100" spc="130" dirty="0">
                <a:latin typeface="Arial"/>
                <a:cs typeface="Arial"/>
              </a:rPr>
              <a:t>  </a:t>
            </a:r>
            <a:r>
              <a:rPr sz="1100" dirty="0">
                <a:latin typeface="Arial"/>
                <a:cs typeface="Arial"/>
              </a:rPr>
              <a:t>13-</a:t>
            </a:r>
            <a:r>
              <a:rPr sz="1100" spc="-50" dirty="0">
                <a:latin typeface="Arial"/>
                <a:cs typeface="Arial"/>
              </a:rPr>
              <a:t>3 </a:t>
            </a:r>
            <a:r>
              <a:rPr sz="1100" dirty="0">
                <a:latin typeface="Arial"/>
                <a:cs typeface="Arial"/>
              </a:rPr>
              <a:t>I/O Streams</a:t>
            </a:r>
            <a:r>
              <a:rPr sz="1100" spc="135" dirty="0">
                <a:latin typeface="Arial"/>
                <a:cs typeface="Arial"/>
              </a:rPr>
              <a:t>  </a:t>
            </a:r>
            <a:r>
              <a:rPr sz="1100" dirty="0">
                <a:latin typeface="Arial"/>
                <a:cs typeface="Arial"/>
              </a:rPr>
              <a:t>13-</a:t>
            </a:r>
            <a:r>
              <a:rPr sz="1100" spc="-50" dirty="0">
                <a:latin typeface="Arial"/>
                <a:cs typeface="Arial"/>
              </a:rPr>
              <a:t>4</a:t>
            </a:r>
            <a:endParaRPr sz="1100">
              <a:latin typeface="Arial"/>
              <a:cs typeface="Arial"/>
            </a:endParaRPr>
          </a:p>
          <a:p>
            <a:pPr marL="240665">
              <a:lnSpc>
                <a:spcPct val="100000"/>
              </a:lnSpc>
              <a:spcBef>
                <a:spcPts val="265"/>
              </a:spcBef>
            </a:pPr>
            <a:r>
              <a:rPr sz="1100" dirty="0">
                <a:latin typeface="Arial"/>
                <a:cs typeface="Arial"/>
              </a:rPr>
              <a:t>I/O</a:t>
            </a:r>
            <a:r>
              <a:rPr sz="1100" spc="-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Application</a:t>
            </a:r>
            <a:r>
              <a:rPr sz="1100" spc="135" dirty="0">
                <a:latin typeface="Arial"/>
                <a:cs typeface="Arial"/>
              </a:rPr>
              <a:t>  </a:t>
            </a:r>
            <a:r>
              <a:rPr sz="1100" spc="-10" dirty="0">
                <a:latin typeface="Arial"/>
                <a:cs typeface="Arial"/>
              </a:rPr>
              <a:t>13-</a:t>
            </a:r>
            <a:r>
              <a:rPr sz="1100" spc="-50" dirty="0">
                <a:latin typeface="Arial"/>
                <a:cs typeface="Arial"/>
              </a:rPr>
              <a:t>5</a:t>
            </a:r>
            <a:endParaRPr sz="1100">
              <a:latin typeface="Arial"/>
              <a:cs typeface="Arial"/>
            </a:endParaRPr>
          </a:p>
          <a:p>
            <a:pPr marL="240665">
              <a:lnSpc>
                <a:spcPct val="100000"/>
              </a:lnSpc>
              <a:spcBef>
                <a:spcPts val="265"/>
              </a:spcBef>
              <a:tabLst>
                <a:tab pos="1677670" algn="l"/>
              </a:tabLst>
            </a:pPr>
            <a:r>
              <a:rPr sz="1100" dirty="0">
                <a:latin typeface="Arial"/>
                <a:cs typeface="Arial"/>
              </a:rPr>
              <a:t>Data</a:t>
            </a:r>
            <a:r>
              <a:rPr sz="1100" spc="-4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Within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Streams</a:t>
            </a:r>
            <a:r>
              <a:rPr sz="1100" dirty="0">
                <a:latin typeface="Arial"/>
                <a:cs typeface="Arial"/>
              </a:rPr>
              <a:t>	</a:t>
            </a:r>
            <a:r>
              <a:rPr sz="1100" spc="-10" dirty="0">
                <a:latin typeface="Arial"/>
                <a:cs typeface="Arial"/>
              </a:rPr>
              <a:t>13-</a:t>
            </a:r>
            <a:r>
              <a:rPr sz="1100" spc="-50" dirty="0">
                <a:latin typeface="Arial"/>
                <a:cs typeface="Arial"/>
              </a:rPr>
              <a:t>6</a:t>
            </a:r>
            <a:endParaRPr sz="1100">
              <a:latin typeface="Arial"/>
              <a:cs typeface="Arial"/>
            </a:endParaRPr>
          </a:p>
          <a:p>
            <a:pPr marL="240665">
              <a:lnSpc>
                <a:spcPct val="100000"/>
              </a:lnSpc>
              <a:spcBef>
                <a:spcPts val="265"/>
              </a:spcBef>
            </a:pPr>
            <a:r>
              <a:rPr sz="1100" dirty="0">
                <a:latin typeface="Arial"/>
                <a:cs typeface="Arial"/>
              </a:rPr>
              <a:t>Byte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Stream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InputStream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Methods</a:t>
            </a:r>
            <a:endParaRPr sz="11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657947" y="4506595"/>
            <a:ext cx="307975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dirty="0">
                <a:latin typeface="Arial"/>
                <a:cs typeface="Arial"/>
              </a:rPr>
              <a:t>13-</a:t>
            </a:r>
            <a:r>
              <a:rPr sz="1100" spc="-50" dirty="0">
                <a:latin typeface="Arial"/>
                <a:cs typeface="Arial"/>
              </a:rPr>
              <a:t>7</a:t>
            </a:r>
            <a:endParaRPr sz="11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359153" y="4673320"/>
            <a:ext cx="2714625" cy="16338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0000"/>
              </a:lnSpc>
              <a:spcBef>
                <a:spcPts val="100"/>
              </a:spcBef>
              <a:tabLst>
                <a:tab pos="1557020" algn="l"/>
                <a:tab pos="2419350" algn="l"/>
              </a:tabLst>
            </a:pPr>
            <a:r>
              <a:rPr sz="1100" dirty="0">
                <a:latin typeface="Arial"/>
                <a:cs typeface="Arial"/>
              </a:rPr>
              <a:t>Byte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Stream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OutputStream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Methods</a:t>
            </a:r>
            <a:r>
              <a:rPr sz="1100" dirty="0">
                <a:latin typeface="Arial"/>
                <a:cs typeface="Arial"/>
              </a:rPr>
              <a:t>	13-</a:t>
            </a:r>
            <a:r>
              <a:rPr sz="1100" spc="-50" dirty="0">
                <a:latin typeface="Arial"/>
                <a:cs typeface="Arial"/>
              </a:rPr>
              <a:t>8 </a:t>
            </a:r>
            <a:r>
              <a:rPr sz="1100" dirty="0">
                <a:latin typeface="Arial"/>
                <a:cs typeface="Arial"/>
              </a:rPr>
              <a:t>Byte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Stream: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Example</a:t>
            </a:r>
            <a:r>
              <a:rPr sz="1100" dirty="0">
                <a:latin typeface="Arial"/>
                <a:cs typeface="Arial"/>
              </a:rPr>
              <a:t>	13-</a:t>
            </a:r>
            <a:r>
              <a:rPr sz="1100" spc="-50" dirty="0">
                <a:latin typeface="Arial"/>
                <a:cs typeface="Arial"/>
              </a:rPr>
              <a:t>9</a:t>
            </a:r>
            <a:endParaRPr sz="1100">
              <a:latin typeface="Arial"/>
              <a:cs typeface="Arial"/>
            </a:endParaRPr>
          </a:p>
          <a:p>
            <a:pPr marL="12700" marR="5080">
              <a:lnSpc>
                <a:spcPct val="119600"/>
              </a:lnSpc>
              <a:spcBef>
                <a:spcPts val="5"/>
              </a:spcBef>
              <a:tabLst>
                <a:tab pos="2256155" algn="l"/>
                <a:tab pos="2341880" algn="l"/>
              </a:tabLst>
            </a:pPr>
            <a:r>
              <a:rPr sz="1100" dirty="0">
                <a:latin typeface="Arial"/>
                <a:cs typeface="Arial"/>
              </a:rPr>
              <a:t>Character</a:t>
            </a:r>
            <a:r>
              <a:rPr sz="1100" spc="-4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Stream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Reader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Methods</a:t>
            </a:r>
            <a:r>
              <a:rPr sz="1100" dirty="0">
                <a:latin typeface="Arial"/>
                <a:cs typeface="Arial"/>
              </a:rPr>
              <a:t>		13-</a:t>
            </a:r>
            <a:r>
              <a:rPr sz="1100" spc="-25" dirty="0">
                <a:latin typeface="Arial"/>
                <a:cs typeface="Arial"/>
              </a:rPr>
              <a:t>10 </a:t>
            </a:r>
            <a:r>
              <a:rPr sz="1100" dirty="0">
                <a:latin typeface="Arial"/>
                <a:cs typeface="Arial"/>
              </a:rPr>
              <a:t>Character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Stream</a:t>
            </a:r>
            <a:r>
              <a:rPr sz="1100" spc="-5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Writer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Methods</a:t>
            </a:r>
            <a:r>
              <a:rPr sz="1100" dirty="0">
                <a:latin typeface="Arial"/>
                <a:cs typeface="Arial"/>
              </a:rPr>
              <a:t>	13-</a:t>
            </a:r>
            <a:r>
              <a:rPr sz="1100" spc="-25" dirty="0">
                <a:latin typeface="Arial"/>
                <a:cs typeface="Arial"/>
              </a:rPr>
              <a:t>11 </a:t>
            </a:r>
            <a:r>
              <a:rPr sz="1100" dirty="0">
                <a:latin typeface="Arial"/>
                <a:cs typeface="Arial"/>
              </a:rPr>
              <a:t>Character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Stream: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Example</a:t>
            </a:r>
            <a:r>
              <a:rPr sz="1100" spc="135" dirty="0">
                <a:latin typeface="Arial"/>
                <a:cs typeface="Arial"/>
              </a:rPr>
              <a:t>  </a:t>
            </a:r>
            <a:r>
              <a:rPr sz="1100" spc="-10" dirty="0">
                <a:latin typeface="Arial"/>
                <a:cs typeface="Arial"/>
              </a:rPr>
              <a:t>13-</a:t>
            </a:r>
            <a:r>
              <a:rPr sz="1100" spc="-25" dirty="0">
                <a:latin typeface="Arial"/>
                <a:cs typeface="Arial"/>
              </a:rPr>
              <a:t>12</a:t>
            </a:r>
            <a:endParaRPr sz="1100">
              <a:latin typeface="Arial"/>
              <a:cs typeface="Arial"/>
            </a:endParaRPr>
          </a:p>
          <a:p>
            <a:pPr marL="12700" marR="477520">
              <a:lnSpc>
                <a:spcPct val="120000"/>
              </a:lnSpc>
              <a:tabLst>
                <a:tab pos="906780" algn="l"/>
                <a:tab pos="1433195" algn="l"/>
                <a:tab pos="1869439" algn="l"/>
              </a:tabLst>
            </a:pPr>
            <a:r>
              <a:rPr sz="1100" dirty="0">
                <a:latin typeface="Arial"/>
                <a:cs typeface="Arial"/>
              </a:rPr>
              <a:t>I/O</a:t>
            </a:r>
            <a:r>
              <a:rPr sz="1100" spc="-1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Stream</a:t>
            </a:r>
            <a:r>
              <a:rPr sz="1100" spc="-10" dirty="0">
                <a:latin typeface="Arial"/>
                <a:cs typeface="Arial"/>
              </a:rPr>
              <a:t> Chaining</a:t>
            </a:r>
            <a:r>
              <a:rPr sz="1100" dirty="0">
                <a:latin typeface="Arial"/>
                <a:cs typeface="Arial"/>
              </a:rPr>
              <a:t>	</a:t>
            </a:r>
            <a:r>
              <a:rPr sz="1100" spc="-10" dirty="0">
                <a:latin typeface="Arial"/>
                <a:cs typeface="Arial"/>
              </a:rPr>
              <a:t>13-</a:t>
            </a:r>
            <a:r>
              <a:rPr sz="1100" spc="-25" dirty="0">
                <a:latin typeface="Arial"/>
                <a:cs typeface="Arial"/>
              </a:rPr>
              <a:t>13 </a:t>
            </a:r>
            <a:r>
              <a:rPr sz="1100" dirty="0">
                <a:latin typeface="Arial"/>
                <a:cs typeface="Arial"/>
              </a:rPr>
              <a:t>Chained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Streams: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Example</a:t>
            </a:r>
            <a:r>
              <a:rPr sz="1100" dirty="0">
                <a:latin typeface="Arial"/>
                <a:cs typeface="Arial"/>
              </a:rPr>
              <a:t>	13-</a:t>
            </a:r>
            <a:r>
              <a:rPr sz="1100" spc="-25" dirty="0">
                <a:latin typeface="Arial"/>
                <a:cs typeface="Arial"/>
              </a:rPr>
              <a:t>14 </a:t>
            </a:r>
            <a:r>
              <a:rPr sz="1100" dirty="0">
                <a:latin typeface="Arial"/>
                <a:cs typeface="Arial"/>
              </a:rPr>
              <a:t>Console</a:t>
            </a:r>
            <a:r>
              <a:rPr sz="1100" spc="-65" dirty="0">
                <a:latin typeface="Arial"/>
                <a:cs typeface="Arial"/>
              </a:rPr>
              <a:t> </a:t>
            </a:r>
            <a:r>
              <a:rPr sz="1100" spc="-25" dirty="0">
                <a:latin typeface="Arial"/>
                <a:cs typeface="Arial"/>
              </a:rPr>
              <a:t>I/O</a:t>
            </a:r>
            <a:r>
              <a:rPr sz="1100" dirty="0">
                <a:latin typeface="Arial"/>
                <a:cs typeface="Arial"/>
              </a:rPr>
              <a:t>	</a:t>
            </a:r>
            <a:r>
              <a:rPr sz="1100" spc="-10" dirty="0">
                <a:latin typeface="Arial"/>
                <a:cs typeface="Arial"/>
              </a:rPr>
              <a:t>13-</a:t>
            </a:r>
            <a:r>
              <a:rPr sz="1100" spc="-25" dirty="0">
                <a:latin typeface="Arial"/>
                <a:cs typeface="Arial"/>
              </a:rPr>
              <a:t>15</a:t>
            </a:r>
            <a:endParaRPr sz="11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168678" y="6282918"/>
            <a:ext cx="525145" cy="424815"/>
          </a:xfrm>
          <a:prstGeom prst="rect">
            <a:avLst/>
          </a:prstGeom>
        </p:spPr>
        <p:txBody>
          <a:bodyPr vert="horz" wrap="square" lIns="0" tIns="444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0"/>
              </a:spcBef>
            </a:pPr>
            <a:r>
              <a:rPr sz="1100" dirty="0">
                <a:latin typeface="Arial"/>
                <a:cs typeface="Arial"/>
              </a:rPr>
              <a:t>13-</a:t>
            </a:r>
            <a:r>
              <a:rPr sz="1100" spc="-25" dirty="0">
                <a:latin typeface="Arial"/>
                <a:cs typeface="Arial"/>
              </a:rPr>
              <a:t>16</a:t>
            </a:r>
            <a:endParaRPr sz="1100">
              <a:latin typeface="Arial"/>
              <a:cs typeface="Arial"/>
            </a:endParaRPr>
          </a:p>
          <a:p>
            <a:pPr marL="153035">
              <a:lnSpc>
                <a:spcPct val="100000"/>
              </a:lnSpc>
              <a:spcBef>
                <a:spcPts val="250"/>
              </a:spcBef>
            </a:pPr>
            <a:r>
              <a:rPr sz="1100" dirty="0">
                <a:latin typeface="Arial"/>
                <a:cs typeface="Arial"/>
              </a:rPr>
              <a:t>13-</a:t>
            </a:r>
            <a:r>
              <a:rPr sz="1100" spc="-25" dirty="0">
                <a:latin typeface="Arial"/>
                <a:cs typeface="Arial"/>
              </a:rPr>
              <a:t>17</a:t>
            </a:r>
            <a:endParaRPr sz="11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359153" y="6282918"/>
            <a:ext cx="1819910" cy="8274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19500"/>
              </a:lnSpc>
              <a:spcBef>
                <a:spcPts val="90"/>
              </a:spcBef>
            </a:pPr>
            <a:r>
              <a:rPr sz="1100" dirty="0">
                <a:latin typeface="Arial"/>
                <a:cs typeface="Arial"/>
              </a:rPr>
              <a:t>Writing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to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Standard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Output </a:t>
            </a:r>
            <a:r>
              <a:rPr sz="1100" dirty="0">
                <a:latin typeface="Arial"/>
                <a:cs typeface="Arial"/>
              </a:rPr>
              <a:t>Reading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from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Standard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spc="-20" dirty="0">
                <a:latin typeface="Arial"/>
                <a:cs typeface="Arial"/>
              </a:rPr>
              <a:t>Input </a:t>
            </a:r>
            <a:r>
              <a:rPr sz="1100" dirty="0">
                <a:latin typeface="Arial"/>
                <a:cs typeface="Arial"/>
              </a:rPr>
              <a:t>Channel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I/O</a:t>
            </a:r>
            <a:r>
              <a:rPr sz="1100" spc="145" dirty="0">
                <a:latin typeface="Arial"/>
                <a:cs typeface="Arial"/>
              </a:rPr>
              <a:t>  </a:t>
            </a:r>
            <a:r>
              <a:rPr sz="1100" spc="-10" dirty="0">
                <a:latin typeface="Arial"/>
                <a:cs typeface="Arial"/>
              </a:rPr>
              <a:t>13-</a:t>
            </a:r>
            <a:r>
              <a:rPr sz="1100" spc="-25" dirty="0">
                <a:latin typeface="Arial"/>
                <a:cs typeface="Arial"/>
              </a:rPr>
              <a:t>18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65"/>
              </a:spcBef>
            </a:pPr>
            <a:r>
              <a:rPr sz="1100" dirty="0">
                <a:latin typeface="Arial"/>
                <a:cs typeface="Arial"/>
              </a:rPr>
              <a:t>Persistence</a:t>
            </a:r>
            <a:r>
              <a:rPr sz="1100" spc="130" dirty="0">
                <a:latin typeface="Arial"/>
                <a:cs typeface="Arial"/>
              </a:rPr>
              <a:t>  </a:t>
            </a:r>
            <a:r>
              <a:rPr sz="1100" spc="-10" dirty="0">
                <a:latin typeface="Arial"/>
                <a:cs typeface="Arial"/>
              </a:rPr>
              <a:t>13-</a:t>
            </a:r>
            <a:r>
              <a:rPr sz="1100" spc="-25" dirty="0">
                <a:latin typeface="Arial"/>
                <a:cs typeface="Arial"/>
              </a:rPr>
              <a:t>19</a:t>
            </a:r>
            <a:endParaRPr sz="11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359153" y="7085685"/>
            <a:ext cx="4064000" cy="2032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1593850">
              <a:lnSpc>
                <a:spcPct val="119700"/>
              </a:lnSpc>
              <a:spcBef>
                <a:spcPts val="95"/>
              </a:spcBef>
              <a:tabLst>
                <a:tab pos="1947545" algn="l"/>
              </a:tabLst>
            </a:pPr>
            <a:r>
              <a:rPr sz="1100" spc="-10" dirty="0">
                <a:latin typeface="Arial"/>
                <a:cs typeface="Arial"/>
              </a:rPr>
              <a:t>Serialization</a:t>
            </a:r>
            <a:r>
              <a:rPr sz="1100" spc="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and</a:t>
            </a:r>
            <a:r>
              <a:rPr sz="1100" spc="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Object Graphs</a:t>
            </a:r>
            <a:r>
              <a:rPr sz="1100" spc="155" dirty="0">
                <a:latin typeface="Arial"/>
                <a:cs typeface="Arial"/>
              </a:rPr>
              <a:t>  </a:t>
            </a:r>
            <a:r>
              <a:rPr sz="1100" dirty="0">
                <a:latin typeface="Arial"/>
                <a:cs typeface="Arial"/>
              </a:rPr>
              <a:t>13-</a:t>
            </a:r>
            <a:r>
              <a:rPr sz="1100" spc="-25" dirty="0">
                <a:latin typeface="Arial"/>
                <a:cs typeface="Arial"/>
              </a:rPr>
              <a:t>20 </a:t>
            </a:r>
            <a:r>
              <a:rPr sz="1100" dirty="0">
                <a:latin typeface="Arial"/>
                <a:cs typeface="Arial"/>
              </a:rPr>
              <a:t>Transient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Fields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and</a:t>
            </a:r>
            <a:r>
              <a:rPr sz="1100" spc="-5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Objects</a:t>
            </a:r>
            <a:r>
              <a:rPr sz="1100" dirty="0">
                <a:latin typeface="Arial"/>
                <a:cs typeface="Arial"/>
              </a:rPr>
              <a:t>	</a:t>
            </a:r>
            <a:r>
              <a:rPr sz="1100" spc="-10" dirty="0">
                <a:latin typeface="Arial"/>
                <a:cs typeface="Arial"/>
              </a:rPr>
              <a:t>13-</a:t>
            </a:r>
            <a:r>
              <a:rPr sz="1100" spc="-25" dirty="0">
                <a:latin typeface="Arial"/>
                <a:cs typeface="Arial"/>
              </a:rPr>
              <a:t>21 </a:t>
            </a:r>
            <a:r>
              <a:rPr sz="1100" dirty="0">
                <a:latin typeface="Arial"/>
                <a:cs typeface="Arial"/>
              </a:rPr>
              <a:t>Transient: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Example</a:t>
            </a:r>
            <a:r>
              <a:rPr sz="1100" spc="125" dirty="0">
                <a:latin typeface="Arial"/>
                <a:cs typeface="Arial"/>
              </a:rPr>
              <a:t>  </a:t>
            </a:r>
            <a:r>
              <a:rPr sz="1100" spc="-10" dirty="0">
                <a:latin typeface="Arial"/>
                <a:cs typeface="Arial"/>
              </a:rPr>
              <a:t>13-</a:t>
            </a:r>
            <a:r>
              <a:rPr sz="1100" spc="-25" dirty="0">
                <a:latin typeface="Arial"/>
                <a:cs typeface="Arial"/>
              </a:rPr>
              <a:t>22</a:t>
            </a:r>
            <a:endParaRPr sz="1100">
              <a:latin typeface="Arial"/>
              <a:cs typeface="Arial"/>
            </a:endParaRPr>
          </a:p>
          <a:p>
            <a:pPr marL="12700" marR="2186305">
              <a:lnSpc>
                <a:spcPct val="120000"/>
              </a:lnSpc>
            </a:pPr>
            <a:r>
              <a:rPr sz="1100" dirty="0">
                <a:latin typeface="Arial"/>
                <a:cs typeface="Arial"/>
              </a:rPr>
              <a:t>Serial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Version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UID</a:t>
            </a:r>
            <a:r>
              <a:rPr sz="1100" spc="120" dirty="0">
                <a:latin typeface="Arial"/>
                <a:cs typeface="Arial"/>
              </a:rPr>
              <a:t>  </a:t>
            </a:r>
            <a:r>
              <a:rPr sz="1100" dirty="0">
                <a:latin typeface="Arial"/>
                <a:cs typeface="Arial"/>
              </a:rPr>
              <a:t>13-</a:t>
            </a:r>
            <a:r>
              <a:rPr sz="1100" spc="-25" dirty="0">
                <a:latin typeface="Arial"/>
                <a:cs typeface="Arial"/>
              </a:rPr>
              <a:t>23 </a:t>
            </a:r>
            <a:r>
              <a:rPr sz="1100" spc="-10" dirty="0">
                <a:latin typeface="Arial"/>
                <a:cs typeface="Arial"/>
              </a:rPr>
              <a:t>Serialization:</a:t>
            </a:r>
            <a:r>
              <a:rPr sz="1100" spc="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Example</a:t>
            </a:r>
            <a:r>
              <a:rPr sz="1100" spc="150" dirty="0">
                <a:latin typeface="Arial"/>
                <a:cs typeface="Arial"/>
              </a:rPr>
              <a:t>  </a:t>
            </a:r>
            <a:r>
              <a:rPr sz="1100" dirty="0">
                <a:latin typeface="Arial"/>
                <a:cs typeface="Arial"/>
              </a:rPr>
              <a:t>13-</a:t>
            </a:r>
            <a:r>
              <a:rPr sz="1100" spc="-25" dirty="0">
                <a:latin typeface="Arial"/>
                <a:cs typeface="Arial"/>
              </a:rPr>
              <a:t>24</a:t>
            </a:r>
            <a:endParaRPr sz="1100">
              <a:latin typeface="Arial"/>
              <a:cs typeface="Arial"/>
            </a:endParaRPr>
          </a:p>
          <a:p>
            <a:pPr marL="12700" marR="1174750">
              <a:lnSpc>
                <a:spcPts val="1580"/>
              </a:lnSpc>
              <a:spcBef>
                <a:spcPts val="85"/>
              </a:spcBef>
            </a:pPr>
            <a:r>
              <a:rPr sz="1100" dirty="0">
                <a:latin typeface="Arial"/>
                <a:cs typeface="Arial"/>
              </a:rPr>
              <a:t>Writing</a:t>
            </a:r>
            <a:r>
              <a:rPr sz="1100" spc="-1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and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Reading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an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Object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Stream</a:t>
            </a:r>
            <a:r>
              <a:rPr sz="1100" spc="120" dirty="0">
                <a:latin typeface="Arial"/>
                <a:cs typeface="Arial"/>
              </a:rPr>
              <a:t>  </a:t>
            </a:r>
            <a:r>
              <a:rPr sz="1100" dirty="0">
                <a:latin typeface="Arial"/>
                <a:cs typeface="Arial"/>
              </a:rPr>
              <a:t>13-</a:t>
            </a:r>
            <a:r>
              <a:rPr sz="1100" spc="-25" dirty="0">
                <a:latin typeface="Arial"/>
                <a:cs typeface="Arial"/>
              </a:rPr>
              <a:t>25 </a:t>
            </a:r>
            <a:r>
              <a:rPr sz="1100" spc="-10" dirty="0">
                <a:latin typeface="Arial"/>
                <a:cs typeface="Arial"/>
              </a:rPr>
              <a:t>Serialization</a:t>
            </a:r>
            <a:r>
              <a:rPr sz="1100" spc="1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Methods</a:t>
            </a:r>
            <a:r>
              <a:rPr sz="1100" spc="175" dirty="0">
                <a:latin typeface="Arial"/>
                <a:cs typeface="Arial"/>
              </a:rPr>
              <a:t>  </a:t>
            </a:r>
            <a:r>
              <a:rPr sz="1100" spc="-10" dirty="0">
                <a:latin typeface="Arial"/>
                <a:cs typeface="Arial"/>
              </a:rPr>
              <a:t>13-</a:t>
            </a:r>
            <a:r>
              <a:rPr sz="1100" spc="-25" dirty="0">
                <a:latin typeface="Arial"/>
                <a:cs typeface="Arial"/>
              </a:rPr>
              <a:t>26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75"/>
              </a:spcBef>
            </a:pPr>
            <a:r>
              <a:rPr sz="1100" dirty="0">
                <a:latin typeface="Arial"/>
                <a:cs typeface="Arial"/>
              </a:rPr>
              <a:t>readObject: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Example</a:t>
            </a:r>
            <a:r>
              <a:rPr sz="1100" spc="125" dirty="0">
                <a:latin typeface="Arial"/>
                <a:cs typeface="Arial"/>
              </a:rPr>
              <a:t>  </a:t>
            </a:r>
            <a:r>
              <a:rPr sz="1100" spc="-10" dirty="0">
                <a:latin typeface="Arial"/>
                <a:cs typeface="Arial"/>
              </a:rPr>
              <a:t>13-</a:t>
            </a:r>
            <a:r>
              <a:rPr sz="1100" spc="-35" dirty="0">
                <a:latin typeface="Arial"/>
                <a:cs typeface="Arial"/>
              </a:rPr>
              <a:t>27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60"/>
              </a:spcBef>
            </a:pPr>
            <a:r>
              <a:rPr sz="1100" dirty="0">
                <a:latin typeface="Arial"/>
                <a:cs typeface="Arial"/>
              </a:rPr>
              <a:t>Summary</a:t>
            </a:r>
            <a:r>
              <a:rPr sz="1100" spc="150" dirty="0">
                <a:latin typeface="Arial"/>
                <a:cs typeface="Arial"/>
              </a:rPr>
              <a:t>  </a:t>
            </a:r>
            <a:r>
              <a:rPr sz="1100" spc="-10" dirty="0">
                <a:latin typeface="Arial"/>
                <a:cs typeface="Arial"/>
              </a:rPr>
              <a:t>13-</a:t>
            </a:r>
            <a:r>
              <a:rPr sz="1100" spc="-25" dirty="0">
                <a:latin typeface="Arial"/>
                <a:cs typeface="Arial"/>
              </a:rPr>
              <a:t>28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54"/>
              </a:spcBef>
            </a:pPr>
            <a:r>
              <a:rPr sz="1100" dirty="0">
                <a:latin typeface="Arial"/>
                <a:cs typeface="Arial"/>
              </a:rPr>
              <a:t>Practice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13-</a:t>
            </a:r>
            <a:r>
              <a:rPr sz="1100" dirty="0">
                <a:latin typeface="Arial"/>
                <a:cs typeface="Arial"/>
              </a:rPr>
              <a:t>1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Overview:</a:t>
            </a:r>
            <a:r>
              <a:rPr sz="1100" spc="-1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Writing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Simple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Console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I/O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Application</a:t>
            </a:r>
            <a:endParaRPr sz="11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553986" y="8923731"/>
            <a:ext cx="38417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latin typeface="Arial"/>
                <a:cs typeface="Arial"/>
              </a:rPr>
              <a:t>13-</a:t>
            </a:r>
            <a:r>
              <a:rPr sz="1100" spc="-25" dirty="0">
                <a:latin typeface="Arial"/>
                <a:cs typeface="Arial"/>
              </a:rPr>
              <a:t>29</a:t>
            </a:r>
            <a:endParaRPr sz="1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34211" y="3107435"/>
            <a:ext cx="5797550" cy="965200"/>
            <a:chOff x="934211" y="3107435"/>
            <a:chExt cx="5797550" cy="965200"/>
          </a:xfrm>
        </p:grpSpPr>
        <p:sp>
          <p:nvSpPr>
            <p:cNvPr id="3" name="object 3"/>
            <p:cNvSpPr/>
            <p:nvPr/>
          </p:nvSpPr>
          <p:spPr>
            <a:xfrm>
              <a:off x="943355" y="3118103"/>
              <a:ext cx="5777865" cy="944880"/>
            </a:xfrm>
            <a:custGeom>
              <a:avLst/>
              <a:gdLst/>
              <a:ahLst/>
              <a:cxnLst/>
              <a:rect l="l" t="t" r="r" b="b"/>
              <a:pathLst>
                <a:path w="5777865" h="944879">
                  <a:moveTo>
                    <a:pt x="5777484" y="0"/>
                  </a:moveTo>
                  <a:lnTo>
                    <a:pt x="0" y="0"/>
                  </a:lnTo>
                  <a:lnTo>
                    <a:pt x="0" y="944880"/>
                  </a:lnTo>
                  <a:lnTo>
                    <a:pt x="5777484" y="944880"/>
                  </a:lnTo>
                  <a:lnTo>
                    <a:pt x="5777484" y="0"/>
                  </a:lnTo>
                  <a:close/>
                </a:path>
              </a:pathLst>
            </a:custGeom>
            <a:solidFill>
              <a:srgbClr val="DCDC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934211" y="3107435"/>
              <a:ext cx="5797550" cy="965200"/>
            </a:xfrm>
            <a:custGeom>
              <a:avLst/>
              <a:gdLst/>
              <a:ahLst/>
              <a:cxnLst/>
              <a:rect l="l" t="t" r="r" b="b"/>
              <a:pathLst>
                <a:path w="5797550" h="965200">
                  <a:moveTo>
                    <a:pt x="5792724" y="0"/>
                  </a:moveTo>
                  <a:lnTo>
                    <a:pt x="4572" y="0"/>
                  </a:lnTo>
                  <a:lnTo>
                    <a:pt x="0" y="4572"/>
                  </a:lnTo>
                  <a:lnTo>
                    <a:pt x="0" y="960120"/>
                  </a:lnTo>
                  <a:lnTo>
                    <a:pt x="4572" y="964692"/>
                  </a:lnTo>
                  <a:lnTo>
                    <a:pt x="5792724" y="964692"/>
                  </a:lnTo>
                  <a:lnTo>
                    <a:pt x="5797296" y="960120"/>
                  </a:lnTo>
                  <a:lnTo>
                    <a:pt x="5797296" y="955548"/>
                  </a:lnTo>
                  <a:lnTo>
                    <a:pt x="19812" y="955548"/>
                  </a:lnTo>
                  <a:lnTo>
                    <a:pt x="9144" y="944880"/>
                  </a:lnTo>
                  <a:lnTo>
                    <a:pt x="19812" y="944880"/>
                  </a:lnTo>
                  <a:lnTo>
                    <a:pt x="19812" y="21336"/>
                  </a:lnTo>
                  <a:lnTo>
                    <a:pt x="9143" y="21336"/>
                  </a:lnTo>
                  <a:lnTo>
                    <a:pt x="19812" y="10668"/>
                  </a:lnTo>
                  <a:lnTo>
                    <a:pt x="5797296" y="10668"/>
                  </a:lnTo>
                  <a:lnTo>
                    <a:pt x="5797296" y="4572"/>
                  </a:lnTo>
                  <a:lnTo>
                    <a:pt x="5792724" y="0"/>
                  </a:lnTo>
                  <a:close/>
                </a:path>
                <a:path w="5797550" h="965200">
                  <a:moveTo>
                    <a:pt x="19812" y="944880"/>
                  </a:moveTo>
                  <a:lnTo>
                    <a:pt x="9144" y="944880"/>
                  </a:lnTo>
                  <a:lnTo>
                    <a:pt x="19812" y="955548"/>
                  </a:lnTo>
                  <a:lnTo>
                    <a:pt x="19812" y="944880"/>
                  </a:lnTo>
                  <a:close/>
                </a:path>
                <a:path w="5797550" h="965200">
                  <a:moveTo>
                    <a:pt x="5775960" y="944880"/>
                  </a:moveTo>
                  <a:lnTo>
                    <a:pt x="19812" y="944880"/>
                  </a:lnTo>
                  <a:lnTo>
                    <a:pt x="19812" y="955548"/>
                  </a:lnTo>
                  <a:lnTo>
                    <a:pt x="5775960" y="955548"/>
                  </a:lnTo>
                  <a:lnTo>
                    <a:pt x="5775960" y="944880"/>
                  </a:lnTo>
                  <a:close/>
                </a:path>
                <a:path w="5797550" h="965200">
                  <a:moveTo>
                    <a:pt x="5775960" y="10668"/>
                  </a:moveTo>
                  <a:lnTo>
                    <a:pt x="5775960" y="955548"/>
                  </a:lnTo>
                  <a:lnTo>
                    <a:pt x="5786628" y="944880"/>
                  </a:lnTo>
                  <a:lnTo>
                    <a:pt x="5797296" y="944880"/>
                  </a:lnTo>
                  <a:lnTo>
                    <a:pt x="5797296" y="21336"/>
                  </a:lnTo>
                  <a:lnTo>
                    <a:pt x="5786628" y="21336"/>
                  </a:lnTo>
                  <a:lnTo>
                    <a:pt x="5775960" y="10668"/>
                  </a:lnTo>
                  <a:close/>
                </a:path>
                <a:path w="5797550" h="965200">
                  <a:moveTo>
                    <a:pt x="5797296" y="944880"/>
                  </a:moveTo>
                  <a:lnTo>
                    <a:pt x="5786628" y="944880"/>
                  </a:lnTo>
                  <a:lnTo>
                    <a:pt x="5775960" y="955548"/>
                  </a:lnTo>
                  <a:lnTo>
                    <a:pt x="5797296" y="955548"/>
                  </a:lnTo>
                  <a:lnTo>
                    <a:pt x="5797296" y="944880"/>
                  </a:lnTo>
                  <a:close/>
                </a:path>
                <a:path w="5797550" h="965200">
                  <a:moveTo>
                    <a:pt x="19812" y="10668"/>
                  </a:moveTo>
                  <a:lnTo>
                    <a:pt x="9143" y="21336"/>
                  </a:lnTo>
                  <a:lnTo>
                    <a:pt x="19812" y="21336"/>
                  </a:lnTo>
                  <a:lnTo>
                    <a:pt x="19812" y="10668"/>
                  </a:lnTo>
                  <a:close/>
                </a:path>
                <a:path w="5797550" h="965200">
                  <a:moveTo>
                    <a:pt x="5775960" y="10668"/>
                  </a:moveTo>
                  <a:lnTo>
                    <a:pt x="19812" y="10668"/>
                  </a:lnTo>
                  <a:lnTo>
                    <a:pt x="19812" y="21336"/>
                  </a:lnTo>
                  <a:lnTo>
                    <a:pt x="5775960" y="21336"/>
                  </a:lnTo>
                  <a:lnTo>
                    <a:pt x="5775960" y="10668"/>
                  </a:lnTo>
                  <a:close/>
                </a:path>
                <a:path w="5797550" h="965200">
                  <a:moveTo>
                    <a:pt x="5797296" y="10668"/>
                  </a:moveTo>
                  <a:lnTo>
                    <a:pt x="5775960" y="10668"/>
                  </a:lnTo>
                  <a:lnTo>
                    <a:pt x="5786628" y="21336"/>
                  </a:lnTo>
                  <a:lnTo>
                    <a:pt x="5797296" y="21336"/>
                  </a:lnTo>
                  <a:lnTo>
                    <a:pt x="5797296" y="1066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934211" y="2063495"/>
            <a:ext cx="5797550" cy="955675"/>
            <a:chOff x="934211" y="2063495"/>
            <a:chExt cx="5797550" cy="955675"/>
          </a:xfrm>
        </p:grpSpPr>
        <p:sp>
          <p:nvSpPr>
            <p:cNvPr id="6" name="object 6"/>
            <p:cNvSpPr/>
            <p:nvPr/>
          </p:nvSpPr>
          <p:spPr>
            <a:xfrm>
              <a:off x="943355" y="2074163"/>
              <a:ext cx="5777865" cy="934719"/>
            </a:xfrm>
            <a:custGeom>
              <a:avLst/>
              <a:gdLst/>
              <a:ahLst/>
              <a:cxnLst/>
              <a:rect l="l" t="t" r="r" b="b"/>
              <a:pathLst>
                <a:path w="5777865" h="934719">
                  <a:moveTo>
                    <a:pt x="5777484" y="0"/>
                  </a:moveTo>
                  <a:lnTo>
                    <a:pt x="0" y="0"/>
                  </a:lnTo>
                  <a:lnTo>
                    <a:pt x="0" y="934212"/>
                  </a:lnTo>
                  <a:lnTo>
                    <a:pt x="5777484" y="934212"/>
                  </a:lnTo>
                  <a:lnTo>
                    <a:pt x="5777484" y="0"/>
                  </a:lnTo>
                  <a:close/>
                </a:path>
              </a:pathLst>
            </a:custGeom>
            <a:solidFill>
              <a:srgbClr val="DCDC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934211" y="2063495"/>
              <a:ext cx="5797550" cy="955675"/>
            </a:xfrm>
            <a:custGeom>
              <a:avLst/>
              <a:gdLst/>
              <a:ahLst/>
              <a:cxnLst/>
              <a:rect l="l" t="t" r="r" b="b"/>
              <a:pathLst>
                <a:path w="5797550" h="955675">
                  <a:moveTo>
                    <a:pt x="5792724" y="0"/>
                  </a:moveTo>
                  <a:lnTo>
                    <a:pt x="4572" y="0"/>
                  </a:lnTo>
                  <a:lnTo>
                    <a:pt x="0" y="4572"/>
                  </a:lnTo>
                  <a:lnTo>
                    <a:pt x="0" y="950976"/>
                  </a:lnTo>
                  <a:lnTo>
                    <a:pt x="4572" y="955548"/>
                  </a:lnTo>
                  <a:lnTo>
                    <a:pt x="5792724" y="955548"/>
                  </a:lnTo>
                  <a:lnTo>
                    <a:pt x="5797296" y="950976"/>
                  </a:lnTo>
                  <a:lnTo>
                    <a:pt x="5797296" y="944880"/>
                  </a:lnTo>
                  <a:lnTo>
                    <a:pt x="19812" y="944880"/>
                  </a:lnTo>
                  <a:lnTo>
                    <a:pt x="9144" y="935736"/>
                  </a:lnTo>
                  <a:lnTo>
                    <a:pt x="19812" y="935736"/>
                  </a:lnTo>
                  <a:lnTo>
                    <a:pt x="19812" y="19812"/>
                  </a:lnTo>
                  <a:lnTo>
                    <a:pt x="9143" y="19812"/>
                  </a:lnTo>
                  <a:lnTo>
                    <a:pt x="19812" y="10668"/>
                  </a:lnTo>
                  <a:lnTo>
                    <a:pt x="5797296" y="10668"/>
                  </a:lnTo>
                  <a:lnTo>
                    <a:pt x="5797296" y="4572"/>
                  </a:lnTo>
                  <a:lnTo>
                    <a:pt x="5792724" y="0"/>
                  </a:lnTo>
                  <a:close/>
                </a:path>
                <a:path w="5797550" h="955675">
                  <a:moveTo>
                    <a:pt x="19812" y="935736"/>
                  </a:moveTo>
                  <a:lnTo>
                    <a:pt x="9144" y="935736"/>
                  </a:lnTo>
                  <a:lnTo>
                    <a:pt x="19812" y="944880"/>
                  </a:lnTo>
                  <a:lnTo>
                    <a:pt x="19812" y="935736"/>
                  </a:lnTo>
                  <a:close/>
                </a:path>
                <a:path w="5797550" h="955675">
                  <a:moveTo>
                    <a:pt x="5775960" y="935736"/>
                  </a:moveTo>
                  <a:lnTo>
                    <a:pt x="19812" y="935736"/>
                  </a:lnTo>
                  <a:lnTo>
                    <a:pt x="19812" y="944880"/>
                  </a:lnTo>
                  <a:lnTo>
                    <a:pt x="5775960" y="944880"/>
                  </a:lnTo>
                  <a:lnTo>
                    <a:pt x="5775960" y="935736"/>
                  </a:lnTo>
                  <a:close/>
                </a:path>
                <a:path w="5797550" h="955675">
                  <a:moveTo>
                    <a:pt x="5775960" y="10668"/>
                  </a:moveTo>
                  <a:lnTo>
                    <a:pt x="5775960" y="944880"/>
                  </a:lnTo>
                  <a:lnTo>
                    <a:pt x="5786628" y="935736"/>
                  </a:lnTo>
                  <a:lnTo>
                    <a:pt x="5797296" y="935736"/>
                  </a:lnTo>
                  <a:lnTo>
                    <a:pt x="5797296" y="19812"/>
                  </a:lnTo>
                  <a:lnTo>
                    <a:pt x="5786628" y="19812"/>
                  </a:lnTo>
                  <a:lnTo>
                    <a:pt x="5775960" y="10668"/>
                  </a:lnTo>
                  <a:close/>
                </a:path>
                <a:path w="5797550" h="955675">
                  <a:moveTo>
                    <a:pt x="5797296" y="935736"/>
                  </a:moveTo>
                  <a:lnTo>
                    <a:pt x="5786628" y="935736"/>
                  </a:lnTo>
                  <a:lnTo>
                    <a:pt x="5775960" y="944880"/>
                  </a:lnTo>
                  <a:lnTo>
                    <a:pt x="5797296" y="944880"/>
                  </a:lnTo>
                  <a:lnTo>
                    <a:pt x="5797296" y="935736"/>
                  </a:lnTo>
                  <a:close/>
                </a:path>
                <a:path w="5797550" h="955675">
                  <a:moveTo>
                    <a:pt x="19812" y="10668"/>
                  </a:moveTo>
                  <a:lnTo>
                    <a:pt x="9143" y="19812"/>
                  </a:lnTo>
                  <a:lnTo>
                    <a:pt x="19812" y="19812"/>
                  </a:lnTo>
                  <a:lnTo>
                    <a:pt x="19812" y="10668"/>
                  </a:lnTo>
                  <a:close/>
                </a:path>
                <a:path w="5797550" h="955675">
                  <a:moveTo>
                    <a:pt x="5775960" y="10668"/>
                  </a:moveTo>
                  <a:lnTo>
                    <a:pt x="19812" y="10668"/>
                  </a:lnTo>
                  <a:lnTo>
                    <a:pt x="19812" y="19812"/>
                  </a:lnTo>
                  <a:lnTo>
                    <a:pt x="5775960" y="19812"/>
                  </a:lnTo>
                  <a:lnTo>
                    <a:pt x="5775960" y="10668"/>
                  </a:lnTo>
                  <a:close/>
                </a:path>
                <a:path w="5797550" h="955675">
                  <a:moveTo>
                    <a:pt x="5797296" y="10668"/>
                  </a:moveTo>
                  <a:lnTo>
                    <a:pt x="5775960" y="10668"/>
                  </a:lnTo>
                  <a:lnTo>
                    <a:pt x="5786628" y="19812"/>
                  </a:lnTo>
                  <a:lnTo>
                    <a:pt x="5797296" y="19812"/>
                  </a:lnTo>
                  <a:lnTo>
                    <a:pt x="5797296" y="1066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1055627" y="806967"/>
            <a:ext cx="5468620" cy="375983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91135" algn="ctr">
              <a:lnSpc>
                <a:spcPct val="100000"/>
              </a:lnSpc>
              <a:spcBef>
                <a:spcPts val="110"/>
              </a:spcBef>
            </a:pPr>
            <a:r>
              <a:rPr sz="1850" b="1" dirty="0">
                <a:latin typeface="Arial"/>
                <a:cs typeface="Arial"/>
              </a:rPr>
              <a:t>Applying</a:t>
            </a:r>
            <a:r>
              <a:rPr sz="1850" b="1" spc="-15" dirty="0">
                <a:latin typeface="Arial"/>
                <a:cs typeface="Arial"/>
              </a:rPr>
              <a:t> </a:t>
            </a:r>
            <a:r>
              <a:rPr sz="1850" b="1" spc="-10" dirty="0">
                <a:latin typeface="Arial"/>
                <a:cs typeface="Arial"/>
              </a:rPr>
              <a:t>Polymorphism</a:t>
            </a:r>
            <a:endParaRPr sz="18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330"/>
              </a:spcBef>
            </a:pPr>
            <a:endParaRPr sz="1850">
              <a:latin typeface="Arial"/>
              <a:cs typeface="Arial"/>
            </a:endParaRPr>
          </a:p>
          <a:p>
            <a:pPr marL="12700" marR="5080" indent="4445">
              <a:lnSpc>
                <a:spcPct val="101299"/>
              </a:lnSpc>
            </a:pPr>
            <a:r>
              <a:rPr sz="1550" dirty="0">
                <a:latin typeface="Arial"/>
                <a:cs typeface="Arial"/>
              </a:rPr>
              <a:t>A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good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practice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is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to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pass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parameters</a:t>
            </a:r>
            <a:r>
              <a:rPr sz="1550" spc="5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and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write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methods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spc="-20" dirty="0">
                <a:latin typeface="Arial"/>
                <a:cs typeface="Arial"/>
              </a:rPr>
              <a:t>that </a:t>
            </a:r>
            <a:r>
              <a:rPr sz="1550" dirty="0">
                <a:latin typeface="Arial"/>
                <a:cs typeface="Arial"/>
              </a:rPr>
              <a:t>use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the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most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generic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possible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form</a:t>
            </a:r>
            <a:r>
              <a:rPr sz="1550" spc="5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of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your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object.</a:t>
            </a:r>
            <a:endParaRPr sz="1550">
              <a:latin typeface="Arial"/>
              <a:cs typeface="Arial"/>
            </a:endParaRPr>
          </a:p>
          <a:p>
            <a:pPr marL="278765">
              <a:lnSpc>
                <a:spcPct val="100000"/>
              </a:lnSpc>
              <a:spcBef>
                <a:spcPts val="770"/>
              </a:spcBef>
            </a:pPr>
            <a:r>
              <a:rPr sz="1150" spc="200" dirty="0">
                <a:latin typeface="Times New Roman"/>
                <a:cs typeface="Times New Roman"/>
              </a:rPr>
              <a:t>public</a:t>
            </a:r>
            <a:r>
              <a:rPr sz="1150" spc="400" dirty="0">
                <a:latin typeface="Times New Roman"/>
                <a:cs typeface="Times New Roman"/>
              </a:rPr>
              <a:t> </a:t>
            </a:r>
            <a:r>
              <a:rPr sz="1150" spc="235" dirty="0">
                <a:latin typeface="Times New Roman"/>
                <a:cs typeface="Times New Roman"/>
              </a:rPr>
              <a:t>class</a:t>
            </a:r>
            <a:r>
              <a:rPr sz="1150" spc="400" dirty="0">
                <a:latin typeface="Times New Roman"/>
                <a:cs typeface="Times New Roman"/>
              </a:rPr>
              <a:t> </a:t>
            </a:r>
            <a:r>
              <a:rPr sz="1150" spc="70" dirty="0">
                <a:latin typeface="Times New Roman"/>
                <a:cs typeface="Times New Roman"/>
              </a:rPr>
              <a:t>GoodBonus</a:t>
            </a:r>
            <a:r>
              <a:rPr sz="1150" spc="415" dirty="0">
                <a:latin typeface="Times New Roman"/>
                <a:cs typeface="Times New Roman"/>
              </a:rPr>
              <a:t> </a:t>
            </a:r>
            <a:r>
              <a:rPr sz="1150" spc="80" dirty="0">
                <a:latin typeface="Times New Roman"/>
                <a:cs typeface="Times New Roman"/>
              </a:rPr>
              <a:t>{</a:t>
            </a:r>
            <a:endParaRPr sz="1150">
              <a:latin typeface="Times New Roman"/>
              <a:cs typeface="Times New Roman"/>
            </a:endParaRPr>
          </a:p>
          <a:p>
            <a:pPr marL="452755">
              <a:lnSpc>
                <a:spcPct val="100000"/>
              </a:lnSpc>
              <a:spcBef>
                <a:spcPts val="265"/>
              </a:spcBef>
            </a:pPr>
            <a:r>
              <a:rPr sz="1150" spc="200" dirty="0">
                <a:latin typeface="Times New Roman"/>
                <a:cs typeface="Times New Roman"/>
              </a:rPr>
              <a:t>public</a:t>
            </a:r>
            <a:r>
              <a:rPr sz="1150" spc="425" dirty="0">
                <a:latin typeface="Times New Roman"/>
                <a:cs typeface="Times New Roman"/>
              </a:rPr>
              <a:t> </a:t>
            </a:r>
            <a:r>
              <a:rPr sz="1150" spc="270" dirty="0">
                <a:latin typeface="Times New Roman"/>
                <a:cs typeface="Times New Roman"/>
              </a:rPr>
              <a:t>static</a:t>
            </a:r>
            <a:r>
              <a:rPr sz="1150" spc="434" dirty="0">
                <a:latin typeface="Times New Roman"/>
                <a:cs typeface="Times New Roman"/>
              </a:rPr>
              <a:t> </a:t>
            </a:r>
            <a:r>
              <a:rPr sz="1150" spc="155" dirty="0">
                <a:latin typeface="Times New Roman"/>
                <a:cs typeface="Times New Roman"/>
              </a:rPr>
              <a:t>double</a:t>
            </a:r>
            <a:r>
              <a:rPr sz="1150" spc="430" dirty="0">
                <a:latin typeface="Times New Roman"/>
                <a:cs typeface="Times New Roman"/>
              </a:rPr>
              <a:t> </a:t>
            </a:r>
            <a:r>
              <a:rPr sz="1150" spc="145" dirty="0">
                <a:latin typeface="Times New Roman"/>
                <a:cs typeface="Times New Roman"/>
              </a:rPr>
              <a:t>getBonusPercent(Employee</a:t>
            </a:r>
            <a:r>
              <a:rPr sz="1150" spc="409" dirty="0">
                <a:latin typeface="Times New Roman"/>
                <a:cs typeface="Times New Roman"/>
              </a:rPr>
              <a:t> </a:t>
            </a:r>
            <a:r>
              <a:rPr sz="1150" spc="175" dirty="0">
                <a:latin typeface="Times New Roman"/>
                <a:cs typeface="Times New Roman"/>
              </a:rPr>
              <a:t>e){</a:t>
            </a:r>
            <a:endParaRPr sz="1150">
              <a:latin typeface="Times New Roman"/>
              <a:cs typeface="Times New Roman"/>
            </a:endParaRPr>
          </a:p>
          <a:p>
            <a:pPr marL="716280">
              <a:lnSpc>
                <a:spcPct val="100000"/>
              </a:lnSpc>
              <a:spcBef>
                <a:spcPts val="265"/>
              </a:spcBef>
            </a:pPr>
            <a:r>
              <a:rPr sz="1150" spc="355" dirty="0">
                <a:latin typeface="Times New Roman"/>
                <a:cs typeface="Times New Roman"/>
              </a:rPr>
              <a:t>//</a:t>
            </a:r>
            <a:r>
              <a:rPr sz="1150" spc="395" dirty="0">
                <a:latin typeface="Times New Roman"/>
                <a:cs typeface="Times New Roman"/>
              </a:rPr>
              <a:t> </a:t>
            </a:r>
            <a:r>
              <a:rPr sz="1150" spc="75" dirty="0">
                <a:latin typeface="Times New Roman"/>
                <a:cs typeface="Times New Roman"/>
              </a:rPr>
              <a:t>Code</a:t>
            </a:r>
            <a:r>
              <a:rPr sz="1150" spc="395" dirty="0">
                <a:latin typeface="Times New Roman"/>
                <a:cs typeface="Times New Roman"/>
              </a:rPr>
              <a:t> </a:t>
            </a:r>
            <a:r>
              <a:rPr sz="1150" spc="165" dirty="0">
                <a:latin typeface="Times New Roman"/>
                <a:cs typeface="Times New Roman"/>
              </a:rPr>
              <a:t>here</a:t>
            </a:r>
            <a:endParaRPr sz="1150">
              <a:latin typeface="Times New Roman"/>
              <a:cs typeface="Times New Roman"/>
            </a:endParaRPr>
          </a:p>
          <a:p>
            <a:pPr marL="452755">
              <a:lnSpc>
                <a:spcPct val="100000"/>
              </a:lnSpc>
              <a:spcBef>
                <a:spcPts val="275"/>
              </a:spcBef>
            </a:pPr>
            <a:r>
              <a:rPr sz="1150" spc="80" dirty="0">
                <a:latin typeface="Times New Roman"/>
                <a:cs typeface="Times New Roman"/>
              </a:rPr>
              <a:t>}</a:t>
            </a:r>
            <a:endParaRPr sz="11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20"/>
              </a:spcBef>
            </a:pPr>
            <a:endParaRPr sz="1150">
              <a:latin typeface="Times New Roman"/>
              <a:cs typeface="Times New Roman"/>
            </a:endParaRPr>
          </a:p>
          <a:p>
            <a:pPr marL="192405" marR="2997200" indent="-175260">
              <a:lnSpc>
                <a:spcPct val="119100"/>
              </a:lnSpc>
            </a:pPr>
            <a:r>
              <a:rPr sz="1150" spc="355" dirty="0">
                <a:latin typeface="Times New Roman"/>
                <a:cs typeface="Times New Roman"/>
              </a:rPr>
              <a:t>//</a:t>
            </a:r>
            <a:r>
              <a:rPr sz="1150" spc="409" dirty="0">
                <a:latin typeface="Times New Roman"/>
                <a:cs typeface="Times New Roman"/>
              </a:rPr>
              <a:t> </a:t>
            </a:r>
            <a:r>
              <a:rPr sz="1150" spc="195" dirty="0">
                <a:latin typeface="Times New Roman"/>
                <a:cs typeface="Times New Roman"/>
              </a:rPr>
              <a:t>In</a:t>
            </a:r>
            <a:r>
              <a:rPr sz="1150" spc="409" dirty="0">
                <a:latin typeface="Times New Roman"/>
                <a:cs typeface="Times New Roman"/>
              </a:rPr>
              <a:t> </a:t>
            </a:r>
            <a:r>
              <a:rPr sz="1150" spc="210" dirty="0">
                <a:latin typeface="Times New Roman"/>
                <a:cs typeface="Times New Roman"/>
              </a:rPr>
              <a:t>the</a:t>
            </a:r>
            <a:r>
              <a:rPr sz="1150" spc="395" dirty="0">
                <a:latin typeface="Times New Roman"/>
                <a:cs typeface="Times New Roman"/>
              </a:rPr>
              <a:t> </a:t>
            </a:r>
            <a:r>
              <a:rPr sz="1150" spc="95" dirty="0">
                <a:latin typeface="Times New Roman"/>
                <a:cs typeface="Times New Roman"/>
              </a:rPr>
              <a:t>Employee</a:t>
            </a:r>
            <a:r>
              <a:rPr sz="1150" spc="425" dirty="0">
                <a:latin typeface="Times New Roman"/>
                <a:cs typeface="Times New Roman"/>
              </a:rPr>
              <a:t> </a:t>
            </a:r>
            <a:r>
              <a:rPr sz="1150" spc="215" dirty="0">
                <a:latin typeface="Times New Roman"/>
                <a:cs typeface="Times New Roman"/>
              </a:rPr>
              <a:t>class </a:t>
            </a:r>
            <a:r>
              <a:rPr sz="1150" spc="200" dirty="0">
                <a:latin typeface="Times New Roman"/>
                <a:cs typeface="Times New Roman"/>
              </a:rPr>
              <a:t>public</a:t>
            </a:r>
            <a:r>
              <a:rPr sz="1150" spc="395" dirty="0">
                <a:latin typeface="Times New Roman"/>
                <a:cs typeface="Times New Roman"/>
              </a:rPr>
              <a:t> </a:t>
            </a:r>
            <a:r>
              <a:rPr sz="1150" spc="160" dirty="0">
                <a:latin typeface="Times New Roman"/>
                <a:cs typeface="Times New Roman"/>
              </a:rPr>
              <a:t>double</a:t>
            </a:r>
            <a:r>
              <a:rPr sz="1150" spc="400" dirty="0">
                <a:latin typeface="Times New Roman"/>
                <a:cs typeface="Times New Roman"/>
              </a:rPr>
              <a:t> </a:t>
            </a:r>
            <a:r>
              <a:rPr sz="1150" spc="160" dirty="0">
                <a:latin typeface="Times New Roman"/>
                <a:cs typeface="Times New Roman"/>
              </a:rPr>
              <a:t>calcBonus(){</a:t>
            </a:r>
            <a:endParaRPr sz="1150">
              <a:latin typeface="Times New Roman"/>
              <a:cs typeface="Times New Roman"/>
            </a:endParaRPr>
          </a:p>
          <a:p>
            <a:pPr marL="365760">
              <a:lnSpc>
                <a:spcPct val="100000"/>
              </a:lnSpc>
              <a:spcBef>
                <a:spcPts val="280"/>
              </a:spcBef>
            </a:pPr>
            <a:r>
              <a:rPr sz="1150" spc="220" dirty="0">
                <a:latin typeface="Times New Roman"/>
                <a:cs typeface="Times New Roman"/>
              </a:rPr>
              <a:t>return</a:t>
            </a:r>
            <a:r>
              <a:rPr sz="1150" spc="420" dirty="0">
                <a:latin typeface="Times New Roman"/>
                <a:cs typeface="Times New Roman"/>
              </a:rPr>
              <a:t> </a:t>
            </a:r>
            <a:r>
              <a:rPr sz="1150" spc="235" dirty="0">
                <a:latin typeface="Times New Roman"/>
                <a:cs typeface="Times New Roman"/>
              </a:rPr>
              <a:t>this.getSalary()</a:t>
            </a:r>
            <a:r>
              <a:rPr sz="1150" spc="425" dirty="0">
                <a:latin typeface="Times New Roman"/>
                <a:cs typeface="Times New Roman"/>
              </a:rPr>
              <a:t> </a:t>
            </a:r>
            <a:r>
              <a:rPr sz="1150" spc="105" dirty="0">
                <a:latin typeface="Times New Roman"/>
                <a:cs typeface="Times New Roman"/>
              </a:rPr>
              <a:t>*</a:t>
            </a:r>
            <a:r>
              <a:rPr sz="1150" spc="434" dirty="0">
                <a:latin typeface="Times New Roman"/>
                <a:cs typeface="Times New Roman"/>
              </a:rPr>
              <a:t> </a:t>
            </a:r>
            <a:r>
              <a:rPr sz="1150" spc="160" dirty="0">
                <a:latin typeface="Times New Roman"/>
                <a:cs typeface="Times New Roman"/>
              </a:rPr>
              <a:t>GoodBonus.getBonusPercent(this);</a:t>
            </a:r>
            <a:endParaRPr sz="1150">
              <a:latin typeface="Times New Roman"/>
              <a:cs typeface="Times New Roman"/>
            </a:endParaRPr>
          </a:p>
          <a:p>
            <a:pPr marL="192405">
              <a:lnSpc>
                <a:spcPct val="100000"/>
              </a:lnSpc>
              <a:spcBef>
                <a:spcPts val="260"/>
              </a:spcBef>
            </a:pPr>
            <a:r>
              <a:rPr sz="1150" spc="80" dirty="0">
                <a:latin typeface="Times New Roman"/>
                <a:cs typeface="Times New Roman"/>
              </a:rPr>
              <a:t>}</a:t>
            </a:r>
            <a:endParaRPr sz="11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10"/>
              </a:spcBef>
            </a:pPr>
            <a:endParaRPr sz="1150">
              <a:latin typeface="Times New Roman"/>
              <a:cs typeface="Times New Roman"/>
            </a:endParaRPr>
          </a:p>
          <a:p>
            <a:pPr marL="417830" indent="-329565">
              <a:lnSpc>
                <a:spcPct val="100000"/>
              </a:lnSpc>
              <a:spcBef>
                <a:spcPts val="5"/>
              </a:spcBef>
              <a:buClr>
                <a:srgbClr val="FF0000"/>
              </a:buClr>
              <a:buChar char="•"/>
              <a:tabLst>
                <a:tab pos="417830" algn="l"/>
              </a:tabLst>
            </a:pPr>
            <a:r>
              <a:rPr sz="1550" dirty="0">
                <a:latin typeface="Arial"/>
                <a:cs typeface="Arial"/>
              </a:rPr>
              <a:t>One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method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will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calculate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the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bonus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for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every</a:t>
            </a:r>
            <a:r>
              <a:rPr sz="1550" spc="55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type.</a:t>
            </a:r>
            <a:endParaRPr sz="155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94436" y="5247386"/>
            <a:ext cx="6346190" cy="152908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4290" algn="ctr">
              <a:lnSpc>
                <a:spcPct val="100000"/>
              </a:lnSpc>
              <a:spcBef>
                <a:spcPts val="105"/>
              </a:spcBef>
            </a:pPr>
            <a:endParaRPr sz="8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8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705"/>
              </a:spcBef>
            </a:pPr>
            <a:endParaRPr sz="8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300" b="1" dirty="0">
                <a:latin typeface="Arial"/>
                <a:cs typeface="Arial"/>
              </a:rPr>
              <a:t>Use</a:t>
            </a:r>
            <a:r>
              <a:rPr sz="1300" b="1" spc="-60" dirty="0">
                <a:latin typeface="Arial"/>
                <a:cs typeface="Arial"/>
              </a:rPr>
              <a:t> </a:t>
            </a:r>
            <a:r>
              <a:rPr sz="1300" b="1" dirty="0">
                <a:latin typeface="Arial"/>
                <a:cs typeface="Arial"/>
              </a:rPr>
              <a:t>the</a:t>
            </a:r>
            <a:r>
              <a:rPr sz="1300" b="1" spc="-35" dirty="0">
                <a:latin typeface="Arial"/>
                <a:cs typeface="Arial"/>
              </a:rPr>
              <a:t> </a:t>
            </a:r>
            <a:r>
              <a:rPr sz="1300" b="1" dirty="0">
                <a:latin typeface="Arial"/>
                <a:cs typeface="Arial"/>
              </a:rPr>
              <a:t>Most</a:t>
            </a:r>
            <a:r>
              <a:rPr sz="1300" b="1" spc="-45" dirty="0">
                <a:latin typeface="Arial"/>
                <a:cs typeface="Arial"/>
              </a:rPr>
              <a:t> </a:t>
            </a:r>
            <a:r>
              <a:rPr sz="1300" b="1" dirty="0">
                <a:latin typeface="Arial"/>
                <a:cs typeface="Arial"/>
              </a:rPr>
              <a:t>Generic</a:t>
            </a:r>
            <a:r>
              <a:rPr sz="1300" b="1" spc="-30" dirty="0">
                <a:latin typeface="Arial"/>
                <a:cs typeface="Arial"/>
              </a:rPr>
              <a:t> </a:t>
            </a:r>
            <a:r>
              <a:rPr sz="1300" b="1" spc="-20" dirty="0">
                <a:latin typeface="Arial"/>
                <a:cs typeface="Arial"/>
              </a:rPr>
              <a:t>Form</a:t>
            </a:r>
            <a:endParaRPr sz="1300">
              <a:latin typeface="Arial"/>
              <a:cs typeface="Arial"/>
            </a:endParaRPr>
          </a:p>
          <a:p>
            <a:pPr marL="135890" marR="5080">
              <a:lnSpc>
                <a:spcPct val="103499"/>
              </a:lnSpc>
              <a:spcBef>
                <a:spcPts val="434"/>
              </a:spcBef>
            </a:pPr>
            <a:r>
              <a:rPr sz="1150" dirty="0">
                <a:latin typeface="Arial"/>
                <a:cs typeface="Arial"/>
              </a:rPr>
              <a:t>A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good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practice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is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to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design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and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write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methods</a:t>
            </a:r>
            <a:r>
              <a:rPr sz="1150" spc="3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that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take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most</a:t>
            </a:r>
            <a:r>
              <a:rPr sz="1150" spc="4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generic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form</a:t>
            </a:r>
            <a:r>
              <a:rPr sz="1150" spc="2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of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your</a:t>
            </a:r>
            <a:r>
              <a:rPr sz="1150" spc="105" dirty="0">
                <a:latin typeface="Arial"/>
                <a:cs typeface="Arial"/>
              </a:rPr>
              <a:t> </a:t>
            </a:r>
            <a:r>
              <a:rPr sz="1150" spc="-10" dirty="0">
                <a:latin typeface="Arial"/>
                <a:cs typeface="Arial"/>
              </a:rPr>
              <a:t>object possible.</a:t>
            </a:r>
            <a:endParaRPr sz="1150">
              <a:latin typeface="Arial"/>
              <a:cs typeface="Arial"/>
            </a:endParaRPr>
          </a:p>
          <a:p>
            <a:pPr marL="135890" marR="47625">
              <a:lnSpc>
                <a:spcPct val="109600"/>
              </a:lnSpc>
              <a:spcBef>
                <a:spcPts val="265"/>
              </a:spcBef>
            </a:pPr>
            <a:r>
              <a:rPr sz="1150" dirty="0">
                <a:latin typeface="Arial"/>
                <a:cs typeface="Arial"/>
              </a:rPr>
              <a:t>In</a:t>
            </a:r>
            <a:r>
              <a:rPr sz="1150" spc="1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this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case,</a:t>
            </a:r>
            <a:r>
              <a:rPr sz="1150" spc="40" dirty="0">
                <a:latin typeface="Arial"/>
                <a:cs typeface="Arial"/>
              </a:rPr>
              <a:t> </a:t>
            </a:r>
            <a:r>
              <a:rPr sz="1150" spc="125" dirty="0">
                <a:latin typeface="Times New Roman"/>
                <a:cs typeface="Times New Roman"/>
              </a:rPr>
              <a:t>Employee </a:t>
            </a:r>
            <a:r>
              <a:rPr sz="1150" dirty="0">
                <a:latin typeface="Arial"/>
                <a:cs typeface="Arial"/>
              </a:rPr>
              <a:t>is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good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base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class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to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start</a:t>
            </a:r>
            <a:r>
              <a:rPr sz="1150" spc="3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from.</a:t>
            </a:r>
            <a:r>
              <a:rPr sz="1150" spc="-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But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how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do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you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know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what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spc="-10" dirty="0">
                <a:latin typeface="Arial"/>
                <a:cs typeface="Arial"/>
              </a:rPr>
              <a:t>object </a:t>
            </a:r>
            <a:r>
              <a:rPr sz="1150" dirty="0">
                <a:latin typeface="Arial"/>
                <a:cs typeface="Arial"/>
              </a:rPr>
              <a:t>type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is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passed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in?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You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learn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answer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in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next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spc="-10" dirty="0">
                <a:latin typeface="Arial"/>
                <a:cs typeface="Arial"/>
              </a:rPr>
              <a:t>slide.</a:t>
            </a:r>
            <a:endParaRPr sz="11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42416" y="2039111"/>
            <a:ext cx="5689600" cy="2397760"/>
            <a:chOff x="1042416" y="2039111"/>
            <a:chExt cx="5689600" cy="2397760"/>
          </a:xfrm>
        </p:grpSpPr>
        <p:sp>
          <p:nvSpPr>
            <p:cNvPr id="3" name="object 3"/>
            <p:cNvSpPr/>
            <p:nvPr/>
          </p:nvSpPr>
          <p:spPr>
            <a:xfrm>
              <a:off x="1053084" y="2048255"/>
              <a:ext cx="5668010" cy="2377440"/>
            </a:xfrm>
            <a:custGeom>
              <a:avLst/>
              <a:gdLst/>
              <a:ahLst/>
              <a:cxnLst/>
              <a:rect l="l" t="t" r="r" b="b"/>
              <a:pathLst>
                <a:path w="5668009" h="2377440">
                  <a:moveTo>
                    <a:pt x="5667755" y="0"/>
                  </a:moveTo>
                  <a:lnTo>
                    <a:pt x="0" y="0"/>
                  </a:lnTo>
                  <a:lnTo>
                    <a:pt x="0" y="2377440"/>
                  </a:lnTo>
                  <a:lnTo>
                    <a:pt x="5667755" y="2377440"/>
                  </a:lnTo>
                  <a:lnTo>
                    <a:pt x="5667755" y="0"/>
                  </a:lnTo>
                  <a:close/>
                </a:path>
              </a:pathLst>
            </a:custGeom>
            <a:solidFill>
              <a:srgbClr val="DCDC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042416" y="2039111"/>
              <a:ext cx="5689600" cy="2397760"/>
            </a:xfrm>
            <a:custGeom>
              <a:avLst/>
              <a:gdLst/>
              <a:ahLst/>
              <a:cxnLst/>
              <a:rect l="l" t="t" r="r" b="b"/>
              <a:pathLst>
                <a:path w="5689600" h="2397760">
                  <a:moveTo>
                    <a:pt x="5684520" y="0"/>
                  </a:moveTo>
                  <a:lnTo>
                    <a:pt x="4572" y="0"/>
                  </a:lnTo>
                  <a:lnTo>
                    <a:pt x="0" y="4572"/>
                  </a:lnTo>
                  <a:lnTo>
                    <a:pt x="0" y="2392680"/>
                  </a:lnTo>
                  <a:lnTo>
                    <a:pt x="4572" y="2397252"/>
                  </a:lnTo>
                  <a:lnTo>
                    <a:pt x="5684520" y="2397252"/>
                  </a:lnTo>
                  <a:lnTo>
                    <a:pt x="5689092" y="2392680"/>
                  </a:lnTo>
                  <a:lnTo>
                    <a:pt x="5689092" y="2386584"/>
                  </a:lnTo>
                  <a:lnTo>
                    <a:pt x="21336" y="2386584"/>
                  </a:lnTo>
                  <a:lnTo>
                    <a:pt x="10668" y="2375916"/>
                  </a:lnTo>
                  <a:lnTo>
                    <a:pt x="21336" y="2375916"/>
                  </a:lnTo>
                  <a:lnTo>
                    <a:pt x="21336" y="19812"/>
                  </a:lnTo>
                  <a:lnTo>
                    <a:pt x="10667" y="19812"/>
                  </a:lnTo>
                  <a:lnTo>
                    <a:pt x="21336" y="9144"/>
                  </a:lnTo>
                  <a:lnTo>
                    <a:pt x="5689092" y="9144"/>
                  </a:lnTo>
                  <a:lnTo>
                    <a:pt x="5689092" y="4572"/>
                  </a:lnTo>
                  <a:lnTo>
                    <a:pt x="5684520" y="0"/>
                  </a:lnTo>
                  <a:close/>
                </a:path>
                <a:path w="5689600" h="2397760">
                  <a:moveTo>
                    <a:pt x="21336" y="2375916"/>
                  </a:moveTo>
                  <a:lnTo>
                    <a:pt x="10668" y="2375916"/>
                  </a:lnTo>
                  <a:lnTo>
                    <a:pt x="21336" y="2386584"/>
                  </a:lnTo>
                  <a:lnTo>
                    <a:pt x="21336" y="2375916"/>
                  </a:lnTo>
                  <a:close/>
                </a:path>
                <a:path w="5689600" h="2397760">
                  <a:moveTo>
                    <a:pt x="5667756" y="2375916"/>
                  </a:moveTo>
                  <a:lnTo>
                    <a:pt x="21336" y="2375916"/>
                  </a:lnTo>
                  <a:lnTo>
                    <a:pt x="21336" y="2386584"/>
                  </a:lnTo>
                  <a:lnTo>
                    <a:pt x="5667756" y="2386584"/>
                  </a:lnTo>
                  <a:lnTo>
                    <a:pt x="5667756" y="2375916"/>
                  </a:lnTo>
                  <a:close/>
                </a:path>
                <a:path w="5689600" h="2397760">
                  <a:moveTo>
                    <a:pt x="5667756" y="9144"/>
                  </a:moveTo>
                  <a:lnTo>
                    <a:pt x="5667756" y="2386584"/>
                  </a:lnTo>
                  <a:lnTo>
                    <a:pt x="5678423" y="2375916"/>
                  </a:lnTo>
                  <a:lnTo>
                    <a:pt x="5689092" y="2375916"/>
                  </a:lnTo>
                  <a:lnTo>
                    <a:pt x="5689092" y="19812"/>
                  </a:lnTo>
                  <a:lnTo>
                    <a:pt x="5678424" y="19812"/>
                  </a:lnTo>
                  <a:lnTo>
                    <a:pt x="5667756" y="9144"/>
                  </a:lnTo>
                  <a:close/>
                </a:path>
                <a:path w="5689600" h="2397760">
                  <a:moveTo>
                    <a:pt x="5689092" y="2375916"/>
                  </a:moveTo>
                  <a:lnTo>
                    <a:pt x="5678423" y="2375916"/>
                  </a:lnTo>
                  <a:lnTo>
                    <a:pt x="5667756" y="2386584"/>
                  </a:lnTo>
                  <a:lnTo>
                    <a:pt x="5689092" y="2386584"/>
                  </a:lnTo>
                  <a:lnTo>
                    <a:pt x="5689092" y="2375916"/>
                  </a:lnTo>
                  <a:close/>
                </a:path>
                <a:path w="5689600" h="2397760">
                  <a:moveTo>
                    <a:pt x="21336" y="9144"/>
                  </a:moveTo>
                  <a:lnTo>
                    <a:pt x="10667" y="19812"/>
                  </a:lnTo>
                  <a:lnTo>
                    <a:pt x="21336" y="19812"/>
                  </a:lnTo>
                  <a:lnTo>
                    <a:pt x="21336" y="9144"/>
                  </a:lnTo>
                  <a:close/>
                </a:path>
                <a:path w="5689600" h="2397760">
                  <a:moveTo>
                    <a:pt x="5667756" y="9144"/>
                  </a:moveTo>
                  <a:lnTo>
                    <a:pt x="21336" y="9144"/>
                  </a:lnTo>
                  <a:lnTo>
                    <a:pt x="21336" y="19812"/>
                  </a:lnTo>
                  <a:lnTo>
                    <a:pt x="5667756" y="19812"/>
                  </a:lnTo>
                  <a:lnTo>
                    <a:pt x="5667756" y="9144"/>
                  </a:lnTo>
                  <a:close/>
                </a:path>
                <a:path w="5689600" h="2397760">
                  <a:moveTo>
                    <a:pt x="5689092" y="9144"/>
                  </a:moveTo>
                  <a:lnTo>
                    <a:pt x="5667756" y="9144"/>
                  </a:lnTo>
                  <a:lnTo>
                    <a:pt x="5678424" y="19812"/>
                  </a:lnTo>
                  <a:lnTo>
                    <a:pt x="5689092" y="19812"/>
                  </a:lnTo>
                  <a:lnTo>
                    <a:pt x="5689092" y="914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1055607" y="790204"/>
            <a:ext cx="5158740" cy="353441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498475" algn="ctr">
              <a:lnSpc>
                <a:spcPct val="100000"/>
              </a:lnSpc>
              <a:spcBef>
                <a:spcPts val="110"/>
              </a:spcBef>
            </a:pPr>
            <a:r>
              <a:rPr sz="1850" b="1" dirty="0">
                <a:latin typeface="Arial"/>
                <a:cs typeface="Arial"/>
              </a:rPr>
              <a:t>Using</a:t>
            </a:r>
            <a:r>
              <a:rPr sz="1850" b="1" spc="-10" dirty="0">
                <a:latin typeface="Arial"/>
                <a:cs typeface="Arial"/>
              </a:rPr>
              <a:t> </a:t>
            </a:r>
            <a:r>
              <a:rPr sz="1850" b="1" dirty="0">
                <a:latin typeface="Arial"/>
                <a:cs typeface="Arial"/>
              </a:rPr>
              <a:t>the</a:t>
            </a:r>
            <a:r>
              <a:rPr sz="1850" b="1" spc="25" dirty="0">
                <a:latin typeface="Arial"/>
                <a:cs typeface="Arial"/>
              </a:rPr>
              <a:t> </a:t>
            </a:r>
            <a:r>
              <a:rPr sz="1850" b="1" spc="305" dirty="0">
                <a:latin typeface="Times New Roman"/>
                <a:cs typeface="Times New Roman"/>
              </a:rPr>
              <a:t>instanceof</a:t>
            </a:r>
            <a:r>
              <a:rPr sz="1850" b="1" spc="95" dirty="0">
                <a:latin typeface="Times New Roman"/>
                <a:cs typeface="Times New Roman"/>
              </a:rPr>
              <a:t> </a:t>
            </a:r>
            <a:r>
              <a:rPr sz="1850" b="1" spc="-10" dirty="0">
                <a:latin typeface="Arial"/>
                <a:cs typeface="Arial"/>
              </a:rPr>
              <a:t>Keyword</a:t>
            </a:r>
            <a:endParaRPr sz="18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245"/>
              </a:spcBef>
            </a:pPr>
            <a:endParaRPr sz="1850">
              <a:latin typeface="Arial"/>
              <a:cs typeface="Arial"/>
            </a:endParaRPr>
          </a:p>
          <a:p>
            <a:pPr marL="12700" marR="5080" indent="4445">
              <a:lnSpc>
                <a:spcPct val="107100"/>
              </a:lnSpc>
            </a:pPr>
            <a:r>
              <a:rPr sz="1550" dirty="0">
                <a:latin typeface="Arial"/>
                <a:cs typeface="Arial"/>
              </a:rPr>
              <a:t>The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Java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language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provides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the</a:t>
            </a:r>
            <a:r>
              <a:rPr sz="1550" spc="60" dirty="0">
                <a:latin typeface="Arial"/>
                <a:cs typeface="Arial"/>
              </a:rPr>
              <a:t> </a:t>
            </a:r>
            <a:r>
              <a:rPr sz="1550" spc="305" dirty="0">
                <a:latin typeface="Times New Roman"/>
                <a:cs typeface="Times New Roman"/>
              </a:rPr>
              <a:t>instanceof</a:t>
            </a:r>
            <a:r>
              <a:rPr sz="1550" spc="125" dirty="0">
                <a:latin typeface="Times New Roman"/>
                <a:cs typeface="Times New Roman"/>
              </a:rPr>
              <a:t> </a:t>
            </a:r>
            <a:r>
              <a:rPr sz="1550" dirty="0">
                <a:latin typeface="Arial"/>
                <a:cs typeface="Arial"/>
              </a:rPr>
              <a:t>keyword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spc="-25" dirty="0">
                <a:latin typeface="Arial"/>
                <a:cs typeface="Arial"/>
              </a:rPr>
              <a:t>to </a:t>
            </a:r>
            <a:r>
              <a:rPr sz="1550" dirty="0">
                <a:latin typeface="Arial"/>
                <a:cs typeface="Arial"/>
              </a:rPr>
              <a:t>determine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an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object’s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class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type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at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run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time.</a:t>
            </a:r>
            <a:endParaRPr sz="1550">
              <a:latin typeface="Arial"/>
              <a:cs typeface="Arial"/>
            </a:endParaRPr>
          </a:p>
          <a:p>
            <a:pPr marL="347980" indent="-172720">
              <a:lnSpc>
                <a:spcPct val="100000"/>
              </a:lnSpc>
              <a:spcBef>
                <a:spcPts val="185"/>
              </a:spcBef>
              <a:buAutoNum type="arabicPlain" startAt="3"/>
              <a:tabLst>
                <a:tab pos="347980" algn="l"/>
              </a:tabLst>
            </a:pPr>
            <a:r>
              <a:rPr sz="1150" spc="200" dirty="0">
                <a:latin typeface="Times New Roman"/>
                <a:cs typeface="Times New Roman"/>
              </a:rPr>
              <a:t>public</a:t>
            </a:r>
            <a:r>
              <a:rPr sz="1150" spc="425" dirty="0">
                <a:latin typeface="Times New Roman"/>
                <a:cs typeface="Times New Roman"/>
              </a:rPr>
              <a:t> </a:t>
            </a:r>
            <a:r>
              <a:rPr sz="1150" spc="229" dirty="0">
                <a:latin typeface="Times New Roman"/>
                <a:cs typeface="Times New Roman"/>
              </a:rPr>
              <a:t>class</a:t>
            </a:r>
            <a:r>
              <a:rPr sz="1150" spc="430" dirty="0">
                <a:latin typeface="Times New Roman"/>
                <a:cs typeface="Times New Roman"/>
              </a:rPr>
              <a:t> </a:t>
            </a:r>
            <a:r>
              <a:rPr sz="1150" spc="70" dirty="0">
                <a:latin typeface="Times New Roman"/>
                <a:cs typeface="Times New Roman"/>
              </a:rPr>
              <a:t>GoodBonus</a:t>
            </a:r>
            <a:r>
              <a:rPr sz="1150" spc="409" dirty="0">
                <a:latin typeface="Times New Roman"/>
                <a:cs typeface="Times New Roman"/>
              </a:rPr>
              <a:t> </a:t>
            </a:r>
            <a:r>
              <a:rPr sz="1150" spc="80" dirty="0">
                <a:latin typeface="Times New Roman"/>
                <a:cs typeface="Times New Roman"/>
              </a:rPr>
              <a:t>{</a:t>
            </a:r>
            <a:endParaRPr sz="1150">
              <a:latin typeface="Times New Roman"/>
              <a:cs typeface="Times New Roman"/>
            </a:endParaRPr>
          </a:p>
          <a:p>
            <a:pPr marL="524510" indent="-349250">
              <a:lnSpc>
                <a:spcPct val="100000"/>
              </a:lnSpc>
              <a:spcBef>
                <a:spcPts val="265"/>
              </a:spcBef>
              <a:buAutoNum type="arabicPlain" startAt="3"/>
              <a:tabLst>
                <a:tab pos="524510" algn="l"/>
              </a:tabLst>
            </a:pPr>
            <a:r>
              <a:rPr sz="1150" spc="200" dirty="0">
                <a:latin typeface="Times New Roman"/>
                <a:cs typeface="Times New Roman"/>
              </a:rPr>
              <a:t>public</a:t>
            </a:r>
            <a:r>
              <a:rPr sz="1150" spc="415" dirty="0">
                <a:latin typeface="Times New Roman"/>
                <a:cs typeface="Times New Roman"/>
              </a:rPr>
              <a:t> </a:t>
            </a:r>
            <a:r>
              <a:rPr sz="1150" spc="270" dirty="0">
                <a:latin typeface="Times New Roman"/>
                <a:cs typeface="Times New Roman"/>
              </a:rPr>
              <a:t>static</a:t>
            </a:r>
            <a:r>
              <a:rPr sz="1150" spc="415" dirty="0">
                <a:latin typeface="Times New Roman"/>
                <a:cs typeface="Times New Roman"/>
              </a:rPr>
              <a:t> </a:t>
            </a:r>
            <a:r>
              <a:rPr sz="1150" spc="160" dirty="0">
                <a:latin typeface="Times New Roman"/>
                <a:cs typeface="Times New Roman"/>
              </a:rPr>
              <a:t>double</a:t>
            </a:r>
            <a:r>
              <a:rPr sz="1150" spc="405" dirty="0">
                <a:latin typeface="Times New Roman"/>
                <a:cs typeface="Times New Roman"/>
              </a:rPr>
              <a:t> </a:t>
            </a:r>
            <a:r>
              <a:rPr sz="1150" spc="145" dirty="0">
                <a:latin typeface="Times New Roman"/>
                <a:cs typeface="Times New Roman"/>
              </a:rPr>
              <a:t>getBonusPercent(Employee</a:t>
            </a:r>
            <a:r>
              <a:rPr sz="1150" spc="415" dirty="0">
                <a:latin typeface="Times New Roman"/>
                <a:cs typeface="Times New Roman"/>
              </a:rPr>
              <a:t> </a:t>
            </a:r>
            <a:r>
              <a:rPr sz="1150" spc="165" dirty="0">
                <a:latin typeface="Times New Roman"/>
                <a:cs typeface="Times New Roman"/>
              </a:rPr>
              <a:t>e){</a:t>
            </a:r>
            <a:endParaRPr sz="1150">
              <a:latin typeface="Times New Roman"/>
              <a:cs typeface="Times New Roman"/>
            </a:endParaRPr>
          </a:p>
          <a:p>
            <a:pPr marL="699770" indent="-524510">
              <a:lnSpc>
                <a:spcPct val="100000"/>
              </a:lnSpc>
              <a:spcBef>
                <a:spcPts val="275"/>
              </a:spcBef>
              <a:buAutoNum type="arabicPlain" startAt="3"/>
              <a:tabLst>
                <a:tab pos="699770" algn="l"/>
              </a:tabLst>
            </a:pPr>
            <a:r>
              <a:rPr sz="1150" spc="325" dirty="0">
                <a:latin typeface="Times New Roman"/>
                <a:cs typeface="Times New Roman"/>
              </a:rPr>
              <a:t>if</a:t>
            </a:r>
            <a:r>
              <a:rPr sz="1150" spc="415" dirty="0">
                <a:latin typeface="Times New Roman"/>
                <a:cs typeface="Times New Roman"/>
              </a:rPr>
              <a:t> </a:t>
            </a:r>
            <a:r>
              <a:rPr sz="1150" spc="229" dirty="0">
                <a:latin typeface="Times New Roman"/>
                <a:cs typeface="Times New Roman"/>
              </a:rPr>
              <a:t>(e</a:t>
            </a:r>
            <a:r>
              <a:rPr sz="1150" spc="420" dirty="0">
                <a:latin typeface="Times New Roman"/>
                <a:cs typeface="Times New Roman"/>
              </a:rPr>
              <a:t> </a:t>
            </a:r>
            <a:r>
              <a:rPr sz="1150" spc="204" dirty="0">
                <a:latin typeface="Times New Roman"/>
                <a:cs typeface="Times New Roman"/>
              </a:rPr>
              <a:t>instanceof</a:t>
            </a:r>
            <a:r>
              <a:rPr sz="1150" spc="415" dirty="0">
                <a:latin typeface="Times New Roman"/>
                <a:cs typeface="Times New Roman"/>
              </a:rPr>
              <a:t> </a:t>
            </a:r>
            <a:r>
              <a:rPr sz="1150" spc="110" dirty="0">
                <a:latin typeface="Times New Roman"/>
                <a:cs typeface="Times New Roman"/>
              </a:rPr>
              <a:t>Manager){</a:t>
            </a:r>
            <a:endParaRPr sz="1150">
              <a:latin typeface="Times New Roman"/>
              <a:cs typeface="Times New Roman"/>
            </a:endParaRPr>
          </a:p>
          <a:p>
            <a:pPr marL="873125" indent="-697865">
              <a:lnSpc>
                <a:spcPct val="100000"/>
              </a:lnSpc>
              <a:spcBef>
                <a:spcPts val="265"/>
              </a:spcBef>
              <a:buAutoNum type="arabicPlain" startAt="3"/>
              <a:tabLst>
                <a:tab pos="873125" algn="l"/>
              </a:tabLst>
            </a:pPr>
            <a:r>
              <a:rPr sz="1150" spc="220" dirty="0">
                <a:latin typeface="Times New Roman"/>
                <a:cs typeface="Times New Roman"/>
              </a:rPr>
              <a:t>return</a:t>
            </a:r>
            <a:r>
              <a:rPr sz="1150" spc="415" dirty="0">
                <a:latin typeface="Times New Roman"/>
                <a:cs typeface="Times New Roman"/>
              </a:rPr>
              <a:t> </a:t>
            </a:r>
            <a:r>
              <a:rPr sz="1150" spc="200" dirty="0">
                <a:latin typeface="Times New Roman"/>
                <a:cs typeface="Times New Roman"/>
              </a:rPr>
              <a:t>0.03;</a:t>
            </a:r>
            <a:endParaRPr sz="1150">
              <a:latin typeface="Times New Roman"/>
              <a:cs typeface="Times New Roman"/>
            </a:endParaRPr>
          </a:p>
          <a:p>
            <a:pPr marL="699770" indent="-524510">
              <a:lnSpc>
                <a:spcPct val="100000"/>
              </a:lnSpc>
              <a:spcBef>
                <a:spcPts val="260"/>
              </a:spcBef>
              <a:buAutoNum type="arabicPlain" startAt="3"/>
              <a:tabLst>
                <a:tab pos="699770" algn="l"/>
              </a:tabLst>
            </a:pPr>
            <a:r>
              <a:rPr sz="1150" spc="210" dirty="0">
                <a:latin typeface="Times New Roman"/>
                <a:cs typeface="Times New Roman"/>
              </a:rPr>
              <a:t>}else</a:t>
            </a:r>
            <a:r>
              <a:rPr sz="1150" spc="415" dirty="0">
                <a:latin typeface="Times New Roman"/>
                <a:cs typeface="Times New Roman"/>
              </a:rPr>
              <a:t> </a:t>
            </a:r>
            <a:r>
              <a:rPr sz="1150" spc="325" dirty="0">
                <a:latin typeface="Times New Roman"/>
                <a:cs typeface="Times New Roman"/>
              </a:rPr>
              <a:t>if</a:t>
            </a:r>
            <a:r>
              <a:rPr sz="1150" spc="415" dirty="0">
                <a:latin typeface="Times New Roman"/>
                <a:cs typeface="Times New Roman"/>
              </a:rPr>
              <a:t> </a:t>
            </a:r>
            <a:r>
              <a:rPr sz="1150" spc="229" dirty="0">
                <a:latin typeface="Times New Roman"/>
                <a:cs typeface="Times New Roman"/>
              </a:rPr>
              <a:t>(e</a:t>
            </a:r>
            <a:r>
              <a:rPr sz="1150" spc="420" dirty="0">
                <a:latin typeface="Times New Roman"/>
                <a:cs typeface="Times New Roman"/>
              </a:rPr>
              <a:t> </a:t>
            </a:r>
            <a:r>
              <a:rPr sz="1150" spc="204" dirty="0">
                <a:latin typeface="Times New Roman"/>
                <a:cs typeface="Times New Roman"/>
              </a:rPr>
              <a:t>instanceof</a:t>
            </a:r>
            <a:r>
              <a:rPr sz="1150" spc="400" dirty="0">
                <a:latin typeface="Times New Roman"/>
                <a:cs typeface="Times New Roman"/>
              </a:rPr>
              <a:t> </a:t>
            </a:r>
            <a:r>
              <a:rPr sz="1150" spc="195" dirty="0">
                <a:latin typeface="Times New Roman"/>
                <a:cs typeface="Times New Roman"/>
              </a:rPr>
              <a:t>Director){</a:t>
            </a:r>
            <a:endParaRPr sz="1150">
              <a:latin typeface="Times New Roman"/>
              <a:cs typeface="Times New Roman"/>
            </a:endParaRPr>
          </a:p>
          <a:p>
            <a:pPr marL="873125" indent="-697865">
              <a:lnSpc>
                <a:spcPct val="100000"/>
              </a:lnSpc>
              <a:spcBef>
                <a:spcPts val="280"/>
              </a:spcBef>
              <a:buAutoNum type="arabicPlain" startAt="3"/>
              <a:tabLst>
                <a:tab pos="873125" algn="l"/>
              </a:tabLst>
            </a:pPr>
            <a:r>
              <a:rPr sz="1150" spc="220" dirty="0">
                <a:latin typeface="Times New Roman"/>
                <a:cs typeface="Times New Roman"/>
              </a:rPr>
              <a:t>return</a:t>
            </a:r>
            <a:r>
              <a:rPr sz="1150" spc="415" dirty="0">
                <a:latin typeface="Times New Roman"/>
                <a:cs typeface="Times New Roman"/>
              </a:rPr>
              <a:t> </a:t>
            </a:r>
            <a:r>
              <a:rPr sz="1150" spc="200" dirty="0">
                <a:latin typeface="Times New Roman"/>
                <a:cs typeface="Times New Roman"/>
              </a:rPr>
              <a:t>0.05;</a:t>
            </a:r>
            <a:endParaRPr sz="1150">
              <a:latin typeface="Times New Roman"/>
              <a:cs typeface="Times New Roman"/>
            </a:endParaRPr>
          </a:p>
          <a:p>
            <a:pPr marL="699770" indent="-524510">
              <a:lnSpc>
                <a:spcPct val="100000"/>
              </a:lnSpc>
              <a:spcBef>
                <a:spcPts val="260"/>
              </a:spcBef>
              <a:buAutoNum type="arabicPlain" startAt="3"/>
              <a:tabLst>
                <a:tab pos="699770" algn="l"/>
              </a:tabLst>
            </a:pPr>
            <a:r>
              <a:rPr sz="1150" spc="210" dirty="0">
                <a:latin typeface="Times New Roman"/>
                <a:cs typeface="Times New Roman"/>
              </a:rPr>
              <a:t>}else</a:t>
            </a:r>
            <a:r>
              <a:rPr sz="1150" spc="420" dirty="0">
                <a:latin typeface="Times New Roman"/>
                <a:cs typeface="Times New Roman"/>
              </a:rPr>
              <a:t> </a:t>
            </a:r>
            <a:r>
              <a:rPr sz="1150" spc="80" dirty="0">
                <a:latin typeface="Times New Roman"/>
                <a:cs typeface="Times New Roman"/>
              </a:rPr>
              <a:t>{</a:t>
            </a:r>
            <a:endParaRPr sz="1150">
              <a:latin typeface="Times New Roman"/>
              <a:cs typeface="Times New Roman"/>
            </a:endParaRPr>
          </a:p>
          <a:p>
            <a:pPr marL="873125" indent="-784225">
              <a:lnSpc>
                <a:spcPct val="100000"/>
              </a:lnSpc>
              <a:spcBef>
                <a:spcPts val="265"/>
              </a:spcBef>
              <a:buAutoNum type="arabicPlain" startAt="3"/>
              <a:tabLst>
                <a:tab pos="873125" algn="l"/>
              </a:tabLst>
            </a:pPr>
            <a:r>
              <a:rPr sz="1150" spc="220" dirty="0">
                <a:latin typeface="Times New Roman"/>
                <a:cs typeface="Times New Roman"/>
              </a:rPr>
              <a:t>return</a:t>
            </a:r>
            <a:r>
              <a:rPr sz="1150" spc="415" dirty="0">
                <a:latin typeface="Times New Roman"/>
                <a:cs typeface="Times New Roman"/>
              </a:rPr>
              <a:t> </a:t>
            </a:r>
            <a:r>
              <a:rPr sz="1150" spc="200" dirty="0">
                <a:latin typeface="Times New Roman"/>
                <a:cs typeface="Times New Roman"/>
              </a:rPr>
              <a:t>0.01;</a:t>
            </a:r>
            <a:endParaRPr sz="1150">
              <a:latin typeface="Times New Roman"/>
              <a:cs typeface="Times New Roman"/>
            </a:endParaRPr>
          </a:p>
          <a:p>
            <a:pPr marL="88900">
              <a:lnSpc>
                <a:spcPct val="100000"/>
              </a:lnSpc>
              <a:spcBef>
                <a:spcPts val="265"/>
              </a:spcBef>
              <a:tabLst>
                <a:tab pos="699770" algn="l"/>
              </a:tabLst>
            </a:pPr>
            <a:r>
              <a:rPr sz="1150" spc="80" dirty="0">
                <a:latin typeface="Times New Roman"/>
                <a:cs typeface="Times New Roman"/>
              </a:rPr>
              <a:t>11</a:t>
            </a:r>
            <a:r>
              <a:rPr sz="1150" dirty="0">
                <a:latin typeface="Times New Roman"/>
                <a:cs typeface="Times New Roman"/>
              </a:rPr>
              <a:t>	</a:t>
            </a:r>
            <a:r>
              <a:rPr sz="1150" spc="80" dirty="0">
                <a:latin typeface="Times New Roman"/>
                <a:cs typeface="Times New Roman"/>
              </a:rPr>
              <a:t>}</a:t>
            </a:r>
            <a:endParaRPr sz="1150">
              <a:latin typeface="Times New Roman"/>
              <a:cs typeface="Times New Roman"/>
            </a:endParaRPr>
          </a:p>
          <a:p>
            <a:pPr marL="88900">
              <a:lnSpc>
                <a:spcPct val="100000"/>
              </a:lnSpc>
              <a:spcBef>
                <a:spcPts val="275"/>
              </a:spcBef>
              <a:tabLst>
                <a:tab pos="524510" algn="l"/>
              </a:tabLst>
            </a:pPr>
            <a:r>
              <a:rPr sz="1150" spc="80" dirty="0">
                <a:latin typeface="Times New Roman"/>
                <a:cs typeface="Times New Roman"/>
              </a:rPr>
              <a:t>12</a:t>
            </a:r>
            <a:r>
              <a:rPr sz="1150" dirty="0">
                <a:latin typeface="Times New Roman"/>
                <a:cs typeface="Times New Roman"/>
              </a:rPr>
              <a:t>	</a:t>
            </a:r>
            <a:r>
              <a:rPr sz="1150" spc="80" dirty="0">
                <a:latin typeface="Times New Roman"/>
                <a:cs typeface="Times New Roman"/>
              </a:rPr>
              <a:t>}</a:t>
            </a:r>
            <a:endParaRPr sz="1150">
              <a:latin typeface="Times New Roman"/>
              <a:cs typeface="Times New Roman"/>
            </a:endParaRPr>
          </a:p>
          <a:p>
            <a:pPr marL="88900">
              <a:lnSpc>
                <a:spcPct val="100000"/>
              </a:lnSpc>
              <a:spcBef>
                <a:spcPts val="265"/>
              </a:spcBef>
            </a:pPr>
            <a:r>
              <a:rPr sz="1150" spc="105" dirty="0">
                <a:latin typeface="Times New Roman"/>
                <a:cs typeface="Times New Roman"/>
              </a:rPr>
              <a:t>13</a:t>
            </a:r>
            <a:r>
              <a:rPr sz="1150" spc="390" dirty="0">
                <a:latin typeface="Times New Roman"/>
                <a:cs typeface="Times New Roman"/>
              </a:rPr>
              <a:t> </a:t>
            </a:r>
            <a:r>
              <a:rPr sz="1150" spc="70" dirty="0">
                <a:latin typeface="Times New Roman"/>
                <a:cs typeface="Times New Roman"/>
              </a:rPr>
              <a:t>}</a:t>
            </a:r>
            <a:endParaRPr sz="115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17864" y="5706871"/>
            <a:ext cx="6281420" cy="3879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3499"/>
              </a:lnSpc>
              <a:spcBef>
                <a:spcPts val="90"/>
              </a:spcBef>
            </a:pPr>
            <a:r>
              <a:rPr sz="1150" dirty="0">
                <a:latin typeface="Arial"/>
                <a:cs typeface="Arial"/>
              </a:rPr>
              <a:t>In</a:t>
            </a:r>
            <a:r>
              <a:rPr sz="1150" spc="1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spc="95" dirty="0">
                <a:latin typeface="Times New Roman"/>
                <a:cs typeface="Times New Roman"/>
              </a:rPr>
              <a:t>GoodBonus</a:t>
            </a:r>
            <a:r>
              <a:rPr sz="1150" spc="140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Arial"/>
                <a:cs typeface="Arial"/>
              </a:rPr>
              <a:t>class,</a:t>
            </a:r>
            <a:r>
              <a:rPr sz="1150" spc="4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30" dirty="0">
                <a:latin typeface="Arial"/>
                <a:cs typeface="Arial"/>
              </a:rPr>
              <a:t> </a:t>
            </a:r>
            <a:r>
              <a:rPr sz="1150" spc="190" dirty="0">
                <a:latin typeface="Times New Roman"/>
                <a:cs typeface="Times New Roman"/>
              </a:rPr>
              <a:t>getBonusPercent</a:t>
            </a:r>
            <a:r>
              <a:rPr sz="1150" spc="145" dirty="0">
                <a:latin typeface="Times New Roman"/>
                <a:cs typeface="Times New Roman"/>
              </a:rPr>
              <a:t>  </a:t>
            </a:r>
            <a:r>
              <a:rPr sz="1150" dirty="0">
                <a:latin typeface="Arial"/>
                <a:cs typeface="Arial"/>
              </a:rPr>
              <a:t>method</a:t>
            </a:r>
            <a:r>
              <a:rPr sz="1150" spc="3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uses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spc="229" dirty="0">
                <a:latin typeface="Times New Roman"/>
                <a:cs typeface="Times New Roman"/>
              </a:rPr>
              <a:t>instanceof</a:t>
            </a:r>
            <a:r>
              <a:rPr sz="1150" spc="125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Arial"/>
                <a:cs typeface="Arial"/>
              </a:rPr>
              <a:t>operator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spc="-25" dirty="0">
                <a:latin typeface="Arial"/>
                <a:cs typeface="Arial"/>
              </a:rPr>
              <a:t>to </a:t>
            </a:r>
            <a:r>
              <a:rPr sz="1150" dirty="0">
                <a:latin typeface="Arial"/>
                <a:cs typeface="Arial"/>
              </a:rPr>
              <a:t>determine</a:t>
            </a:r>
            <a:r>
              <a:rPr sz="1150" spc="2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what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type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of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spc="125" dirty="0">
                <a:latin typeface="Times New Roman"/>
                <a:cs typeface="Times New Roman"/>
              </a:rPr>
              <a:t>Employee</a:t>
            </a:r>
            <a:r>
              <a:rPr sz="1150" spc="130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Arial"/>
                <a:cs typeface="Arial"/>
              </a:rPr>
              <a:t>was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passed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to</a:t>
            </a:r>
            <a:r>
              <a:rPr sz="1150" spc="4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spc="-10" dirty="0">
                <a:latin typeface="Arial"/>
                <a:cs typeface="Arial"/>
              </a:rPr>
              <a:t>method.</a:t>
            </a:r>
            <a:endParaRPr sz="115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326639" y="5247386"/>
            <a:ext cx="3116580" cy="144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endParaRPr sz="8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97280" y="2726435"/>
            <a:ext cx="5143500" cy="292735"/>
            <a:chOff x="1097280" y="2726435"/>
            <a:chExt cx="5143500" cy="292735"/>
          </a:xfrm>
        </p:grpSpPr>
        <p:sp>
          <p:nvSpPr>
            <p:cNvPr id="3" name="object 3"/>
            <p:cNvSpPr/>
            <p:nvPr/>
          </p:nvSpPr>
          <p:spPr>
            <a:xfrm>
              <a:off x="1107948" y="2737103"/>
              <a:ext cx="5122545" cy="271780"/>
            </a:xfrm>
            <a:custGeom>
              <a:avLst/>
              <a:gdLst/>
              <a:ahLst/>
              <a:cxnLst/>
              <a:rect l="l" t="t" r="r" b="b"/>
              <a:pathLst>
                <a:path w="5122545" h="271780">
                  <a:moveTo>
                    <a:pt x="5122164" y="0"/>
                  </a:moveTo>
                  <a:lnTo>
                    <a:pt x="0" y="0"/>
                  </a:lnTo>
                  <a:lnTo>
                    <a:pt x="0" y="271272"/>
                  </a:lnTo>
                  <a:lnTo>
                    <a:pt x="5122164" y="271272"/>
                  </a:lnTo>
                  <a:lnTo>
                    <a:pt x="5122164" y="0"/>
                  </a:lnTo>
                  <a:close/>
                </a:path>
              </a:pathLst>
            </a:custGeom>
            <a:solidFill>
              <a:srgbClr val="DCDC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097280" y="2726435"/>
              <a:ext cx="5143500" cy="292735"/>
            </a:xfrm>
            <a:custGeom>
              <a:avLst/>
              <a:gdLst/>
              <a:ahLst/>
              <a:cxnLst/>
              <a:rect l="l" t="t" r="r" b="b"/>
              <a:pathLst>
                <a:path w="5143500" h="292735">
                  <a:moveTo>
                    <a:pt x="5138928" y="0"/>
                  </a:moveTo>
                  <a:lnTo>
                    <a:pt x="4572" y="0"/>
                  </a:lnTo>
                  <a:lnTo>
                    <a:pt x="0" y="4572"/>
                  </a:lnTo>
                  <a:lnTo>
                    <a:pt x="0" y="288036"/>
                  </a:lnTo>
                  <a:lnTo>
                    <a:pt x="4572" y="292608"/>
                  </a:lnTo>
                  <a:lnTo>
                    <a:pt x="5138928" y="292608"/>
                  </a:lnTo>
                  <a:lnTo>
                    <a:pt x="5143500" y="288036"/>
                  </a:lnTo>
                  <a:lnTo>
                    <a:pt x="5143500" y="281940"/>
                  </a:lnTo>
                  <a:lnTo>
                    <a:pt x="19812" y="281940"/>
                  </a:lnTo>
                  <a:lnTo>
                    <a:pt x="10668" y="272796"/>
                  </a:lnTo>
                  <a:lnTo>
                    <a:pt x="19812" y="272796"/>
                  </a:lnTo>
                  <a:lnTo>
                    <a:pt x="19812" y="19812"/>
                  </a:lnTo>
                  <a:lnTo>
                    <a:pt x="10668" y="19812"/>
                  </a:lnTo>
                  <a:lnTo>
                    <a:pt x="19812" y="10668"/>
                  </a:lnTo>
                  <a:lnTo>
                    <a:pt x="5143500" y="10668"/>
                  </a:lnTo>
                  <a:lnTo>
                    <a:pt x="5143500" y="4572"/>
                  </a:lnTo>
                  <a:lnTo>
                    <a:pt x="5138928" y="0"/>
                  </a:lnTo>
                  <a:close/>
                </a:path>
                <a:path w="5143500" h="292735">
                  <a:moveTo>
                    <a:pt x="19812" y="272796"/>
                  </a:moveTo>
                  <a:lnTo>
                    <a:pt x="10668" y="272796"/>
                  </a:lnTo>
                  <a:lnTo>
                    <a:pt x="19812" y="281940"/>
                  </a:lnTo>
                  <a:lnTo>
                    <a:pt x="19812" y="272796"/>
                  </a:lnTo>
                  <a:close/>
                </a:path>
                <a:path w="5143500" h="292735">
                  <a:moveTo>
                    <a:pt x="5123688" y="272796"/>
                  </a:moveTo>
                  <a:lnTo>
                    <a:pt x="19812" y="272796"/>
                  </a:lnTo>
                  <a:lnTo>
                    <a:pt x="19812" y="281940"/>
                  </a:lnTo>
                  <a:lnTo>
                    <a:pt x="5123688" y="281940"/>
                  </a:lnTo>
                  <a:lnTo>
                    <a:pt x="5123688" y="272796"/>
                  </a:lnTo>
                  <a:close/>
                </a:path>
                <a:path w="5143500" h="292735">
                  <a:moveTo>
                    <a:pt x="5123688" y="10668"/>
                  </a:moveTo>
                  <a:lnTo>
                    <a:pt x="5123688" y="281940"/>
                  </a:lnTo>
                  <a:lnTo>
                    <a:pt x="5132832" y="272796"/>
                  </a:lnTo>
                  <a:lnTo>
                    <a:pt x="5143500" y="272796"/>
                  </a:lnTo>
                  <a:lnTo>
                    <a:pt x="5143500" y="19812"/>
                  </a:lnTo>
                  <a:lnTo>
                    <a:pt x="5132832" y="19812"/>
                  </a:lnTo>
                  <a:lnTo>
                    <a:pt x="5123688" y="10668"/>
                  </a:lnTo>
                  <a:close/>
                </a:path>
                <a:path w="5143500" h="292735">
                  <a:moveTo>
                    <a:pt x="5143500" y="272796"/>
                  </a:moveTo>
                  <a:lnTo>
                    <a:pt x="5132832" y="272796"/>
                  </a:lnTo>
                  <a:lnTo>
                    <a:pt x="5123688" y="281940"/>
                  </a:lnTo>
                  <a:lnTo>
                    <a:pt x="5143500" y="281940"/>
                  </a:lnTo>
                  <a:lnTo>
                    <a:pt x="5143500" y="272796"/>
                  </a:lnTo>
                  <a:close/>
                </a:path>
                <a:path w="5143500" h="292735">
                  <a:moveTo>
                    <a:pt x="19812" y="10668"/>
                  </a:moveTo>
                  <a:lnTo>
                    <a:pt x="10668" y="19812"/>
                  </a:lnTo>
                  <a:lnTo>
                    <a:pt x="19812" y="19812"/>
                  </a:lnTo>
                  <a:lnTo>
                    <a:pt x="19812" y="10668"/>
                  </a:lnTo>
                  <a:close/>
                </a:path>
                <a:path w="5143500" h="292735">
                  <a:moveTo>
                    <a:pt x="5123688" y="10668"/>
                  </a:moveTo>
                  <a:lnTo>
                    <a:pt x="19812" y="10668"/>
                  </a:lnTo>
                  <a:lnTo>
                    <a:pt x="19812" y="19812"/>
                  </a:lnTo>
                  <a:lnTo>
                    <a:pt x="5123688" y="19812"/>
                  </a:lnTo>
                  <a:lnTo>
                    <a:pt x="5123688" y="10668"/>
                  </a:lnTo>
                  <a:close/>
                </a:path>
                <a:path w="5143500" h="292735">
                  <a:moveTo>
                    <a:pt x="5143500" y="10668"/>
                  </a:moveTo>
                  <a:lnTo>
                    <a:pt x="5123688" y="10668"/>
                  </a:lnTo>
                  <a:lnTo>
                    <a:pt x="5132832" y="19812"/>
                  </a:lnTo>
                  <a:lnTo>
                    <a:pt x="5143500" y="19812"/>
                  </a:lnTo>
                  <a:lnTo>
                    <a:pt x="5143500" y="1066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1097280" y="3653028"/>
            <a:ext cx="5143500" cy="292735"/>
            <a:chOff x="1097280" y="3653028"/>
            <a:chExt cx="5143500" cy="292735"/>
          </a:xfrm>
        </p:grpSpPr>
        <p:sp>
          <p:nvSpPr>
            <p:cNvPr id="6" name="object 6"/>
            <p:cNvSpPr/>
            <p:nvPr/>
          </p:nvSpPr>
          <p:spPr>
            <a:xfrm>
              <a:off x="1107948" y="3662172"/>
              <a:ext cx="5122545" cy="273050"/>
            </a:xfrm>
            <a:custGeom>
              <a:avLst/>
              <a:gdLst/>
              <a:ahLst/>
              <a:cxnLst/>
              <a:rect l="l" t="t" r="r" b="b"/>
              <a:pathLst>
                <a:path w="5122545" h="273050">
                  <a:moveTo>
                    <a:pt x="5122164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5122164" y="272796"/>
                  </a:lnTo>
                  <a:lnTo>
                    <a:pt x="5122164" y="0"/>
                  </a:lnTo>
                  <a:close/>
                </a:path>
              </a:pathLst>
            </a:custGeom>
            <a:solidFill>
              <a:srgbClr val="DCDC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097280" y="3653028"/>
              <a:ext cx="5143500" cy="292735"/>
            </a:xfrm>
            <a:custGeom>
              <a:avLst/>
              <a:gdLst/>
              <a:ahLst/>
              <a:cxnLst/>
              <a:rect l="l" t="t" r="r" b="b"/>
              <a:pathLst>
                <a:path w="5143500" h="292735">
                  <a:moveTo>
                    <a:pt x="5138928" y="0"/>
                  </a:moveTo>
                  <a:lnTo>
                    <a:pt x="4572" y="0"/>
                  </a:lnTo>
                  <a:lnTo>
                    <a:pt x="0" y="4572"/>
                  </a:lnTo>
                  <a:lnTo>
                    <a:pt x="0" y="288036"/>
                  </a:lnTo>
                  <a:lnTo>
                    <a:pt x="4572" y="292608"/>
                  </a:lnTo>
                  <a:lnTo>
                    <a:pt x="5138928" y="292608"/>
                  </a:lnTo>
                  <a:lnTo>
                    <a:pt x="5143500" y="288036"/>
                  </a:lnTo>
                  <a:lnTo>
                    <a:pt x="5143500" y="281940"/>
                  </a:lnTo>
                  <a:lnTo>
                    <a:pt x="19812" y="281940"/>
                  </a:lnTo>
                  <a:lnTo>
                    <a:pt x="10668" y="271272"/>
                  </a:lnTo>
                  <a:lnTo>
                    <a:pt x="19812" y="271272"/>
                  </a:lnTo>
                  <a:lnTo>
                    <a:pt x="19812" y="19812"/>
                  </a:lnTo>
                  <a:lnTo>
                    <a:pt x="10667" y="19812"/>
                  </a:lnTo>
                  <a:lnTo>
                    <a:pt x="19812" y="9144"/>
                  </a:lnTo>
                  <a:lnTo>
                    <a:pt x="5143500" y="9144"/>
                  </a:lnTo>
                  <a:lnTo>
                    <a:pt x="5143500" y="4572"/>
                  </a:lnTo>
                  <a:lnTo>
                    <a:pt x="5138928" y="0"/>
                  </a:lnTo>
                  <a:close/>
                </a:path>
                <a:path w="5143500" h="292735">
                  <a:moveTo>
                    <a:pt x="19812" y="271272"/>
                  </a:moveTo>
                  <a:lnTo>
                    <a:pt x="10668" y="271272"/>
                  </a:lnTo>
                  <a:lnTo>
                    <a:pt x="19812" y="281940"/>
                  </a:lnTo>
                  <a:lnTo>
                    <a:pt x="19812" y="271272"/>
                  </a:lnTo>
                  <a:close/>
                </a:path>
                <a:path w="5143500" h="292735">
                  <a:moveTo>
                    <a:pt x="5123688" y="271272"/>
                  </a:moveTo>
                  <a:lnTo>
                    <a:pt x="19812" y="271272"/>
                  </a:lnTo>
                  <a:lnTo>
                    <a:pt x="19812" y="281940"/>
                  </a:lnTo>
                  <a:lnTo>
                    <a:pt x="5123688" y="281940"/>
                  </a:lnTo>
                  <a:lnTo>
                    <a:pt x="5123688" y="271272"/>
                  </a:lnTo>
                  <a:close/>
                </a:path>
                <a:path w="5143500" h="292735">
                  <a:moveTo>
                    <a:pt x="5123688" y="9144"/>
                  </a:moveTo>
                  <a:lnTo>
                    <a:pt x="5123688" y="281940"/>
                  </a:lnTo>
                  <a:lnTo>
                    <a:pt x="5132832" y="271272"/>
                  </a:lnTo>
                  <a:lnTo>
                    <a:pt x="5143500" y="271272"/>
                  </a:lnTo>
                  <a:lnTo>
                    <a:pt x="5143500" y="19812"/>
                  </a:lnTo>
                  <a:lnTo>
                    <a:pt x="5132832" y="19812"/>
                  </a:lnTo>
                  <a:lnTo>
                    <a:pt x="5123688" y="9144"/>
                  </a:lnTo>
                  <a:close/>
                </a:path>
                <a:path w="5143500" h="292735">
                  <a:moveTo>
                    <a:pt x="5143500" y="271272"/>
                  </a:moveTo>
                  <a:lnTo>
                    <a:pt x="5132832" y="271272"/>
                  </a:lnTo>
                  <a:lnTo>
                    <a:pt x="5123688" y="281940"/>
                  </a:lnTo>
                  <a:lnTo>
                    <a:pt x="5143500" y="281940"/>
                  </a:lnTo>
                  <a:lnTo>
                    <a:pt x="5143500" y="271272"/>
                  </a:lnTo>
                  <a:close/>
                </a:path>
                <a:path w="5143500" h="292735">
                  <a:moveTo>
                    <a:pt x="19812" y="9144"/>
                  </a:moveTo>
                  <a:lnTo>
                    <a:pt x="10667" y="19812"/>
                  </a:lnTo>
                  <a:lnTo>
                    <a:pt x="19812" y="19812"/>
                  </a:lnTo>
                  <a:lnTo>
                    <a:pt x="19812" y="9144"/>
                  </a:lnTo>
                  <a:close/>
                </a:path>
                <a:path w="5143500" h="292735">
                  <a:moveTo>
                    <a:pt x="5123688" y="9144"/>
                  </a:moveTo>
                  <a:lnTo>
                    <a:pt x="19812" y="9144"/>
                  </a:lnTo>
                  <a:lnTo>
                    <a:pt x="19812" y="19812"/>
                  </a:lnTo>
                  <a:lnTo>
                    <a:pt x="5123688" y="19812"/>
                  </a:lnTo>
                  <a:lnTo>
                    <a:pt x="5123688" y="9144"/>
                  </a:lnTo>
                  <a:close/>
                </a:path>
                <a:path w="5143500" h="292735">
                  <a:moveTo>
                    <a:pt x="5143500" y="9144"/>
                  </a:moveTo>
                  <a:lnTo>
                    <a:pt x="5123688" y="9144"/>
                  </a:lnTo>
                  <a:lnTo>
                    <a:pt x="5132832" y="19812"/>
                  </a:lnTo>
                  <a:lnTo>
                    <a:pt x="5143500" y="19812"/>
                  </a:lnTo>
                  <a:lnTo>
                    <a:pt x="5143500" y="914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1064767" y="806967"/>
            <a:ext cx="5389880" cy="401891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249554" algn="ctr">
              <a:lnSpc>
                <a:spcPct val="100000"/>
              </a:lnSpc>
              <a:spcBef>
                <a:spcPts val="110"/>
              </a:spcBef>
            </a:pPr>
            <a:r>
              <a:rPr sz="1850" b="1" dirty="0">
                <a:latin typeface="Arial"/>
                <a:cs typeface="Arial"/>
              </a:rPr>
              <a:t>Overriding</a:t>
            </a:r>
            <a:r>
              <a:rPr sz="1850" b="1" spc="15" dirty="0">
                <a:latin typeface="Arial"/>
                <a:cs typeface="Arial"/>
              </a:rPr>
              <a:t> </a:t>
            </a:r>
            <a:r>
              <a:rPr sz="1850" b="1" dirty="0">
                <a:latin typeface="Arial"/>
                <a:cs typeface="Arial"/>
              </a:rPr>
              <a:t>Object</a:t>
            </a:r>
            <a:r>
              <a:rPr sz="1850" b="1" spc="40" dirty="0">
                <a:latin typeface="Arial"/>
                <a:cs typeface="Arial"/>
              </a:rPr>
              <a:t> </a:t>
            </a:r>
            <a:r>
              <a:rPr sz="1850" b="1" spc="-10" dirty="0">
                <a:latin typeface="Arial"/>
                <a:cs typeface="Arial"/>
              </a:rPr>
              <a:t>methods</a:t>
            </a:r>
            <a:endParaRPr sz="18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245"/>
              </a:spcBef>
            </a:pPr>
            <a:endParaRPr sz="18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550" dirty="0">
                <a:latin typeface="Arial"/>
                <a:cs typeface="Arial"/>
              </a:rPr>
              <a:t>The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root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class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of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every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Java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class</a:t>
            </a:r>
            <a:r>
              <a:rPr sz="1550" spc="2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is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spc="275" dirty="0">
                <a:latin typeface="Times New Roman"/>
                <a:cs typeface="Times New Roman"/>
              </a:rPr>
              <a:t>java.lang.Object</a:t>
            </a:r>
            <a:r>
              <a:rPr sz="1550" spc="275" dirty="0">
                <a:latin typeface="Arial"/>
                <a:cs typeface="Arial"/>
              </a:rPr>
              <a:t>.</a:t>
            </a:r>
            <a:endParaRPr sz="1550">
              <a:latin typeface="Arial"/>
              <a:cs typeface="Arial"/>
            </a:endParaRPr>
          </a:p>
          <a:p>
            <a:pPr marL="413384" indent="-329565">
              <a:lnSpc>
                <a:spcPct val="100000"/>
              </a:lnSpc>
              <a:spcBef>
                <a:spcPts val="409"/>
              </a:spcBef>
              <a:buClr>
                <a:srgbClr val="FF0000"/>
              </a:buClr>
              <a:buChar char="•"/>
              <a:tabLst>
                <a:tab pos="413384" algn="l"/>
              </a:tabLst>
            </a:pPr>
            <a:r>
              <a:rPr sz="1550" dirty="0">
                <a:latin typeface="Arial"/>
                <a:cs typeface="Arial"/>
              </a:rPr>
              <a:t>All</a:t>
            </a:r>
            <a:r>
              <a:rPr sz="1550" spc="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classes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will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subclass</a:t>
            </a:r>
            <a:r>
              <a:rPr sz="1550" spc="5" dirty="0">
                <a:latin typeface="Arial"/>
                <a:cs typeface="Arial"/>
              </a:rPr>
              <a:t> </a:t>
            </a:r>
            <a:r>
              <a:rPr sz="1550" spc="245" dirty="0">
                <a:latin typeface="Times New Roman"/>
                <a:cs typeface="Times New Roman"/>
              </a:rPr>
              <a:t>Object</a:t>
            </a:r>
            <a:r>
              <a:rPr sz="1550" spc="90" dirty="0">
                <a:latin typeface="Times New Roman"/>
                <a:cs typeface="Times New Roman"/>
              </a:rPr>
              <a:t> </a:t>
            </a:r>
            <a:r>
              <a:rPr sz="1550" dirty="0">
                <a:latin typeface="Arial"/>
                <a:cs typeface="Arial"/>
              </a:rPr>
              <a:t>by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default.</a:t>
            </a:r>
            <a:endParaRPr sz="1550">
              <a:latin typeface="Arial"/>
              <a:cs typeface="Arial"/>
            </a:endParaRPr>
          </a:p>
          <a:p>
            <a:pPr marL="413384" indent="-329565">
              <a:lnSpc>
                <a:spcPts val="1825"/>
              </a:lnSpc>
              <a:spcBef>
                <a:spcPts val="500"/>
              </a:spcBef>
              <a:buClr>
                <a:srgbClr val="FF0000"/>
              </a:buClr>
              <a:buChar char="•"/>
              <a:tabLst>
                <a:tab pos="413384" algn="l"/>
              </a:tabLst>
            </a:pPr>
            <a:r>
              <a:rPr sz="1550" dirty="0">
                <a:latin typeface="Arial"/>
                <a:cs typeface="Arial"/>
              </a:rPr>
              <a:t>You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do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not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have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to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declare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that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your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class</a:t>
            </a:r>
            <a:r>
              <a:rPr sz="1550" spc="20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extends</a:t>
            </a:r>
            <a:endParaRPr sz="1550">
              <a:latin typeface="Arial"/>
              <a:cs typeface="Arial"/>
            </a:endParaRPr>
          </a:p>
          <a:p>
            <a:pPr marL="413384">
              <a:lnSpc>
                <a:spcPts val="1825"/>
              </a:lnSpc>
            </a:pPr>
            <a:r>
              <a:rPr sz="1550" spc="215" dirty="0">
                <a:latin typeface="Times New Roman"/>
                <a:cs typeface="Times New Roman"/>
              </a:rPr>
              <a:t>Object</a:t>
            </a:r>
            <a:r>
              <a:rPr sz="1550" spc="215" dirty="0">
                <a:latin typeface="Arial"/>
                <a:cs typeface="Arial"/>
              </a:rPr>
              <a:t>.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The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compiler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does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that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for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spc="-20" dirty="0">
                <a:latin typeface="Arial"/>
                <a:cs typeface="Arial"/>
              </a:rPr>
              <a:t>you.</a:t>
            </a:r>
            <a:endParaRPr sz="1550">
              <a:latin typeface="Arial"/>
              <a:cs typeface="Arial"/>
            </a:endParaRPr>
          </a:p>
          <a:p>
            <a:pPr marL="205740">
              <a:lnSpc>
                <a:spcPct val="100000"/>
              </a:lnSpc>
              <a:spcBef>
                <a:spcPts val="1395"/>
              </a:spcBef>
            </a:pPr>
            <a:r>
              <a:rPr sz="1250" spc="240" dirty="0">
                <a:latin typeface="Times New Roman"/>
                <a:cs typeface="Times New Roman"/>
              </a:rPr>
              <a:t>public</a:t>
            </a:r>
            <a:r>
              <a:rPr sz="1250" spc="459" dirty="0">
                <a:latin typeface="Times New Roman"/>
                <a:cs typeface="Times New Roman"/>
              </a:rPr>
              <a:t> </a:t>
            </a:r>
            <a:r>
              <a:rPr sz="1250" spc="275" dirty="0">
                <a:latin typeface="Times New Roman"/>
                <a:cs typeface="Times New Roman"/>
              </a:rPr>
              <a:t>class</a:t>
            </a:r>
            <a:r>
              <a:rPr sz="1250" spc="465" dirty="0">
                <a:latin typeface="Times New Roman"/>
                <a:cs typeface="Times New Roman"/>
              </a:rPr>
              <a:t> </a:t>
            </a:r>
            <a:r>
              <a:rPr sz="1250" spc="125" dirty="0">
                <a:latin typeface="Times New Roman"/>
                <a:cs typeface="Times New Roman"/>
              </a:rPr>
              <a:t>Employee</a:t>
            </a:r>
            <a:r>
              <a:rPr sz="1250" spc="459" dirty="0">
                <a:latin typeface="Times New Roman"/>
                <a:cs typeface="Times New Roman"/>
              </a:rPr>
              <a:t> </a:t>
            </a:r>
            <a:r>
              <a:rPr sz="1250" spc="165" dirty="0">
                <a:latin typeface="Times New Roman"/>
                <a:cs typeface="Times New Roman"/>
              </a:rPr>
              <a:t>{</a:t>
            </a:r>
            <a:r>
              <a:rPr sz="1250" spc="465" dirty="0">
                <a:latin typeface="Times New Roman"/>
                <a:cs typeface="Times New Roman"/>
              </a:rPr>
              <a:t> </a:t>
            </a:r>
            <a:r>
              <a:rPr sz="1250" spc="440" dirty="0">
                <a:latin typeface="Times New Roman"/>
                <a:cs typeface="Times New Roman"/>
              </a:rPr>
              <a:t>//...</a:t>
            </a:r>
            <a:r>
              <a:rPr sz="1250" spc="459" dirty="0">
                <a:latin typeface="Times New Roman"/>
                <a:cs typeface="Times New Roman"/>
              </a:rPr>
              <a:t> </a:t>
            </a:r>
            <a:r>
              <a:rPr sz="1250" spc="114" dirty="0">
                <a:latin typeface="Times New Roman"/>
                <a:cs typeface="Times New Roman"/>
              </a:rPr>
              <a:t>}</a:t>
            </a:r>
            <a:endParaRPr sz="12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710"/>
              </a:spcBef>
            </a:pPr>
            <a:endParaRPr sz="1250">
              <a:latin typeface="Times New Roman"/>
              <a:cs typeface="Times New Roman"/>
            </a:endParaRPr>
          </a:p>
          <a:p>
            <a:pPr marL="248920">
              <a:lnSpc>
                <a:spcPct val="100000"/>
              </a:lnSpc>
            </a:pPr>
            <a:r>
              <a:rPr sz="1550" dirty="0">
                <a:latin typeface="Arial"/>
                <a:cs typeface="Arial"/>
              </a:rPr>
              <a:t>is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equivalent</a:t>
            </a:r>
            <a:r>
              <a:rPr sz="1550" spc="75" dirty="0">
                <a:latin typeface="Arial"/>
                <a:cs typeface="Arial"/>
              </a:rPr>
              <a:t> </a:t>
            </a:r>
            <a:r>
              <a:rPr sz="1550" spc="-25" dirty="0">
                <a:latin typeface="Arial"/>
                <a:cs typeface="Arial"/>
              </a:rPr>
              <a:t>to</a:t>
            </a:r>
            <a:endParaRPr sz="1550">
              <a:latin typeface="Arial"/>
              <a:cs typeface="Arial"/>
            </a:endParaRPr>
          </a:p>
          <a:p>
            <a:pPr marL="108585">
              <a:lnSpc>
                <a:spcPct val="100000"/>
              </a:lnSpc>
              <a:spcBef>
                <a:spcPts val="1775"/>
              </a:spcBef>
            </a:pPr>
            <a:r>
              <a:rPr sz="1250" spc="240" dirty="0">
                <a:latin typeface="Times New Roman"/>
                <a:cs typeface="Times New Roman"/>
              </a:rPr>
              <a:t>public</a:t>
            </a:r>
            <a:r>
              <a:rPr sz="1250" spc="465" dirty="0">
                <a:latin typeface="Times New Roman"/>
                <a:cs typeface="Times New Roman"/>
              </a:rPr>
              <a:t> </a:t>
            </a:r>
            <a:r>
              <a:rPr sz="1250" spc="275" dirty="0">
                <a:latin typeface="Times New Roman"/>
                <a:cs typeface="Times New Roman"/>
              </a:rPr>
              <a:t>class</a:t>
            </a:r>
            <a:r>
              <a:rPr sz="1250" spc="470" dirty="0">
                <a:latin typeface="Times New Roman"/>
                <a:cs typeface="Times New Roman"/>
              </a:rPr>
              <a:t> </a:t>
            </a:r>
            <a:r>
              <a:rPr sz="1250" spc="130" dirty="0">
                <a:latin typeface="Times New Roman"/>
                <a:cs typeface="Times New Roman"/>
              </a:rPr>
              <a:t>Employee</a:t>
            </a:r>
            <a:r>
              <a:rPr sz="1250" spc="445" dirty="0">
                <a:latin typeface="Times New Roman"/>
                <a:cs typeface="Times New Roman"/>
              </a:rPr>
              <a:t> </a:t>
            </a:r>
            <a:r>
              <a:rPr sz="1250" spc="220" dirty="0">
                <a:latin typeface="Times New Roman"/>
                <a:cs typeface="Times New Roman"/>
              </a:rPr>
              <a:t>extends</a:t>
            </a:r>
            <a:r>
              <a:rPr sz="1250" spc="455" dirty="0">
                <a:latin typeface="Times New Roman"/>
                <a:cs typeface="Times New Roman"/>
              </a:rPr>
              <a:t> </a:t>
            </a:r>
            <a:r>
              <a:rPr sz="1250" spc="210" dirty="0">
                <a:latin typeface="Times New Roman"/>
                <a:cs typeface="Times New Roman"/>
              </a:rPr>
              <a:t>Object</a:t>
            </a:r>
            <a:r>
              <a:rPr sz="1250" spc="455" dirty="0">
                <a:latin typeface="Times New Roman"/>
                <a:cs typeface="Times New Roman"/>
              </a:rPr>
              <a:t> </a:t>
            </a:r>
            <a:r>
              <a:rPr sz="1250" spc="165" dirty="0">
                <a:latin typeface="Times New Roman"/>
                <a:cs typeface="Times New Roman"/>
              </a:rPr>
              <a:t>{</a:t>
            </a:r>
            <a:r>
              <a:rPr sz="1250" spc="455" dirty="0">
                <a:latin typeface="Times New Roman"/>
                <a:cs typeface="Times New Roman"/>
              </a:rPr>
              <a:t> </a:t>
            </a:r>
            <a:r>
              <a:rPr sz="1250" spc="434" dirty="0">
                <a:latin typeface="Times New Roman"/>
                <a:cs typeface="Times New Roman"/>
              </a:rPr>
              <a:t>//...</a:t>
            </a:r>
            <a:r>
              <a:rPr sz="1250" spc="455" dirty="0">
                <a:latin typeface="Times New Roman"/>
                <a:cs typeface="Times New Roman"/>
              </a:rPr>
              <a:t> </a:t>
            </a:r>
            <a:r>
              <a:rPr sz="1250" spc="114" dirty="0">
                <a:latin typeface="Times New Roman"/>
                <a:cs typeface="Times New Roman"/>
              </a:rPr>
              <a:t>}</a:t>
            </a:r>
            <a:endParaRPr sz="12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60"/>
              </a:spcBef>
            </a:pPr>
            <a:endParaRPr sz="1250">
              <a:latin typeface="Times New Roman"/>
              <a:cs typeface="Times New Roman"/>
            </a:endParaRPr>
          </a:p>
          <a:p>
            <a:pPr marL="413384" marR="5080" indent="-329565">
              <a:lnSpc>
                <a:spcPct val="108500"/>
              </a:lnSpc>
              <a:buClr>
                <a:srgbClr val="FF0000"/>
              </a:buClr>
              <a:buChar char="•"/>
              <a:tabLst>
                <a:tab pos="413384" algn="l"/>
                <a:tab pos="650875" algn="l"/>
              </a:tabLst>
            </a:pPr>
            <a:r>
              <a:rPr sz="1550" dirty="0">
                <a:latin typeface="Arial"/>
                <a:cs typeface="Arial"/>
              </a:rPr>
              <a:t>The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root</a:t>
            </a:r>
            <a:r>
              <a:rPr sz="1550" spc="5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class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contains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several</a:t>
            </a:r>
            <a:r>
              <a:rPr sz="1550" spc="5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nonfinal</a:t>
            </a:r>
            <a:r>
              <a:rPr sz="1550" spc="5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methods,</a:t>
            </a:r>
            <a:r>
              <a:rPr sz="1550" spc="60" dirty="0">
                <a:latin typeface="Arial"/>
                <a:cs typeface="Arial"/>
              </a:rPr>
              <a:t> </a:t>
            </a:r>
            <a:r>
              <a:rPr sz="1550" spc="-25" dirty="0">
                <a:latin typeface="Arial"/>
                <a:cs typeface="Arial"/>
              </a:rPr>
              <a:t>but </a:t>
            </a:r>
            <a:r>
              <a:rPr sz="1550" dirty="0">
                <a:latin typeface="Arial"/>
                <a:cs typeface="Arial"/>
              </a:rPr>
              <a:t>there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are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three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that</a:t>
            </a:r>
            <a:r>
              <a:rPr sz="1550" spc="6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are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important</a:t>
            </a:r>
            <a:r>
              <a:rPr sz="1550" spc="6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to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consider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overriding: </a:t>
            </a:r>
            <a:r>
              <a:rPr sz="1400" spc="-50" dirty="0">
                <a:solidFill>
                  <a:srgbClr val="FF0000"/>
                </a:solidFill>
                <a:latin typeface="Arial"/>
                <a:cs typeface="Arial"/>
              </a:rPr>
              <a:t>–</a:t>
            </a:r>
            <a:r>
              <a:rPr sz="1400" dirty="0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sz="1400" spc="254" dirty="0">
                <a:latin typeface="Times New Roman"/>
                <a:cs typeface="Times New Roman"/>
              </a:rPr>
              <a:t>toString</a:t>
            </a:r>
            <a:r>
              <a:rPr sz="1400" spc="254" dirty="0">
                <a:latin typeface="Arial"/>
                <a:cs typeface="Arial"/>
              </a:rPr>
              <a:t>,</a:t>
            </a:r>
            <a:r>
              <a:rPr sz="1400" spc="430" dirty="0">
                <a:latin typeface="Arial"/>
                <a:cs typeface="Arial"/>
              </a:rPr>
              <a:t> </a:t>
            </a:r>
            <a:r>
              <a:rPr sz="1400" spc="215" dirty="0">
                <a:latin typeface="Times New Roman"/>
                <a:cs typeface="Times New Roman"/>
              </a:rPr>
              <a:t>equals</a:t>
            </a:r>
            <a:r>
              <a:rPr sz="1400" spc="215" dirty="0">
                <a:latin typeface="Arial"/>
                <a:cs typeface="Arial"/>
              </a:rPr>
              <a:t>,</a:t>
            </a:r>
            <a:r>
              <a:rPr sz="1400" spc="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and</a:t>
            </a:r>
            <a:r>
              <a:rPr sz="1400" spc="25" dirty="0">
                <a:latin typeface="Arial"/>
                <a:cs typeface="Arial"/>
              </a:rPr>
              <a:t> </a:t>
            </a:r>
            <a:r>
              <a:rPr sz="1400" spc="145" dirty="0">
                <a:latin typeface="Times New Roman"/>
                <a:cs typeface="Times New Roman"/>
              </a:rPr>
              <a:t>hashCode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326639" y="5247386"/>
            <a:ext cx="3116580" cy="144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endParaRPr sz="8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42416" y="2072639"/>
            <a:ext cx="5689600" cy="722630"/>
            <a:chOff x="1042416" y="2072639"/>
            <a:chExt cx="5689600" cy="722630"/>
          </a:xfrm>
        </p:grpSpPr>
        <p:sp>
          <p:nvSpPr>
            <p:cNvPr id="3" name="object 3"/>
            <p:cNvSpPr/>
            <p:nvPr/>
          </p:nvSpPr>
          <p:spPr>
            <a:xfrm>
              <a:off x="1053084" y="2083307"/>
              <a:ext cx="5668010" cy="701040"/>
            </a:xfrm>
            <a:custGeom>
              <a:avLst/>
              <a:gdLst/>
              <a:ahLst/>
              <a:cxnLst/>
              <a:rect l="l" t="t" r="r" b="b"/>
              <a:pathLst>
                <a:path w="5668009" h="701039">
                  <a:moveTo>
                    <a:pt x="5667755" y="0"/>
                  </a:moveTo>
                  <a:lnTo>
                    <a:pt x="0" y="0"/>
                  </a:lnTo>
                  <a:lnTo>
                    <a:pt x="0" y="701040"/>
                  </a:lnTo>
                  <a:lnTo>
                    <a:pt x="5667755" y="701040"/>
                  </a:lnTo>
                  <a:lnTo>
                    <a:pt x="5667755" y="0"/>
                  </a:lnTo>
                  <a:close/>
                </a:path>
              </a:pathLst>
            </a:custGeom>
            <a:solidFill>
              <a:srgbClr val="DCDC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042416" y="2072639"/>
              <a:ext cx="5689600" cy="722630"/>
            </a:xfrm>
            <a:custGeom>
              <a:avLst/>
              <a:gdLst/>
              <a:ahLst/>
              <a:cxnLst/>
              <a:rect l="l" t="t" r="r" b="b"/>
              <a:pathLst>
                <a:path w="5689600" h="722630">
                  <a:moveTo>
                    <a:pt x="5684520" y="0"/>
                  </a:moveTo>
                  <a:lnTo>
                    <a:pt x="4572" y="0"/>
                  </a:lnTo>
                  <a:lnTo>
                    <a:pt x="0" y="4572"/>
                  </a:lnTo>
                  <a:lnTo>
                    <a:pt x="0" y="717804"/>
                  </a:lnTo>
                  <a:lnTo>
                    <a:pt x="4572" y="722376"/>
                  </a:lnTo>
                  <a:lnTo>
                    <a:pt x="5684520" y="722376"/>
                  </a:lnTo>
                  <a:lnTo>
                    <a:pt x="5689092" y="717804"/>
                  </a:lnTo>
                  <a:lnTo>
                    <a:pt x="5689092" y="711708"/>
                  </a:lnTo>
                  <a:lnTo>
                    <a:pt x="21336" y="711708"/>
                  </a:lnTo>
                  <a:lnTo>
                    <a:pt x="10668" y="701040"/>
                  </a:lnTo>
                  <a:lnTo>
                    <a:pt x="21336" y="701040"/>
                  </a:lnTo>
                  <a:lnTo>
                    <a:pt x="21336" y="19812"/>
                  </a:lnTo>
                  <a:lnTo>
                    <a:pt x="10668" y="19812"/>
                  </a:lnTo>
                  <a:lnTo>
                    <a:pt x="21336" y="10668"/>
                  </a:lnTo>
                  <a:lnTo>
                    <a:pt x="5689092" y="10668"/>
                  </a:lnTo>
                  <a:lnTo>
                    <a:pt x="5689092" y="4572"/>
                  </a:lnTo>
                  <a:lnTo>
                    <a:pt x="5684520" y="0"/>
                  </a:lnTo>
                  <a:close/>
                </a:path>
                <a:path w="5689600" h="722630">
                  <a:moveTo>
                    <a:pt x="21336" y="701040"/>
                  </a:moveTo>
                  <a:lnTo>
                    <a:pt x="10668" y="701040"/>
                  </a:lnTo>
                  <a:lnTo>
                    <a:pt x="21336" y="711708"/>
                  </a:lnTo>
                  <a:lnTo>
                    <a:pt x="21336" y="701040"/>
                  </a:lnTo>
                  <a:close/>
                </a:path>
                <a:path w="5689600" h="722630">
                  <a:moveTo>
                    <a:pt x="5667756" y="701040"/>
                  </a:moveTo>
                  <a:lnTo>
                    <a:pt x="21336" y="701040"/>
                  </a:lnTo>
                  <a:lnTo>
                    <a:pt x="21336" y="711708"/>
                  </a:lnTo>
                  <a:lnTo>
                    <a:pt x="5667756" y="711708"/>
                  </a:lnTo>
                  <a:lnTo>
                    <a:pt x="5667756" y="701040"/>
                  </a:lnTo>
                  <a:close/>
                </a:path>
                <a:path w="5689600" h="722630">
                  <a:moveTo>
                    <a:pt x="5667756" y="10668"/>
                  </a:moveTo>
                  <a:lnTo>
                    <a:pt x="5667756" y="711708"/>
                  </a:lnTo>
                  <a:lnTo>
                    <a:pt x="5678424" y="701040"/>
                  </a:lnTo>
                  <a:lnTo>
                    <a:pt x="5689092" y="701040"/>
                  </a:lnTo>
                  <a:lnTo>
                    <a:pt x="5689092" y="19812"/>
                  </a:lnTo>
                  <a:lnTo>
                    <a:pt x="5678424" y="19812"/>
                  </a:lnTo>
                  <a:lnTo>
                    <a:pt x="5667756" y="10668"/>
                  </a:lnTo>
                  <a:close/>
                </a:path>
                <a:path w="5689600" h="722630">
                  <a:moveTo>
                    <a:pt x="5689092" y="701040"/>
                  </a:moveTo>
                  <a:lnTo>
                    <a:pt x="5678424" y="701040"/>
                  </a:lnTo>
                  <a:lnTo>
                    <a:pt x="5667756" y="711708"/>
                  </a:lnTo>
                  <a:lnTo>
                    <a:pt x="5689092" y="711708"/>
                  </a:lnTo>
                  <a:lnTo>
                    <a:pt x="5689092" y="701040"/>
                  </a:lnTo>
                  <a:close/>
                </a:path>
                <a:path w="5689600" h="722630">
                  <a:moveTo>
                    <a:pt x="21336" y="10668"/>
                  </a:moveTo>
                  <a:lnTo>
                    <a:pt x="10668" y="19812"/>
                  </a:lnTo>
                  <a:lnTo>
                    <a:pt x="21336" y="19812"/>
                  </a:lnTo>
                  <a:lnTo>
                    <a:pt x="21336" y="10668"/>
                  </a:lnTo>
                  <a:close/>
                </a:path>
                <a:path w="5689600" h="722630">
                  <a:moveTo>
                    <a:pt x="5667756" y="10668"/>
                  </a:moveTo>
                  <a:lnTo>
                    <a:pt x="21336" y="10668"/>
                  </a:lnTo>
                  <a:lnTo>
                    <a:pt x="21336" y="19812"/>
                  </a:lnTo>
                  <a:lnTo>
                    <a:pt x="5667756" y="19812"/>
                  </a:lnTo>
                  <a:lnTo>
                    <a:pt x="5667756" y="10668"/>
                  </a:lnTo>
                  <a:close/>
                </a:path>
                <a:path w="5689600" h="722630">
                  <a:moveTo>
                    <a:pt x="5689092" y="10668"/>
                  </a:moveTo>
                  <a:lnTo>
                    <a:pt x="5667756" y="10668"/>
                  </a:lnTo>
                  <a:lnTo>
                    <a:pt x="5678424" y="19812"/>
                  </a:lnTo>
                  <a:lnTo>
                    <a:pt x="5689092" y="19812"/>
                  </a:lnTo>
                  <a:lnTo>
                    <a:pt x="5689092" y="1066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1042416" y="3156204"/>
            <a:ext cx="5689600" cy="931544"/>
            <a:chOff x="1042416" y="3156204"/>
            <a:chExt cx="5689600" cy="931544"/>
          </a:xfrm>
        </p:grpSpPr>
        <p:sp>
          <p:nvSpPr>
            <p:cNvPr id="6" name="object 6"/>
            <p:cNvSpPr/>
            <p:nvPr/>
          </p:nvSpPr>
          <p:spPr>
            <a:xfrm>
              <a:off x="1053084" y="3166872"/>
              <a:ext cx="5668010" cy="909955"/>
            </a:xfrm>
            <a:custGeom>
              <a:avLst/>
              <a:gdLst/>
              <a:ahLst/>
              <a:cxnLst/>
              <a:rect l="l" t="t" r="r" b="b"/>
              <a:pathLst>
                <a:path w="5668009" h="909954">
                  <a:moveTo>
                    <a:pt x="5667755" y="0"/>
                  </a:moveTo>
                  <a:lnTo>
                    <a:pt x="0" y="0"/>
                  </a:lnTo>
                  <a:lnTo>
                    <a:pt x="0" y="909827"/>
                  </a:lnTo>
                  <a:lnTo>
                    <a:pt x="5667755" y="909827"/>
                  </a:lnTo>
                  <a:lnTo>
                    <a:pt x="5667755" y="0"/>
                  </a:lnTo>
                  <a:close/>
                </a:path>
              </a:pathLst>
            </a:custGeom>
            <a:solidFill>
              <a:srgbClr val="DCDC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042416" y="3156204"/>
              <a:ext cx="5689600" cy="931544"/>
            </a:xfrm>
            <a:custGeom>
              <a:avLst/>
              <a:gdLst/>
              <a:ahLst/>
              <a:cxnLst/>
              <a:rect l="l" t="t" r="r" b="b"/>
              <a:pathLst>
                <a:path w="5689600" h="931545">
                  <a:moveTo>
                    <a:pt x="5684520" y="0"/>
                  </a:moveTo>
                  <a:lnTo>
                    <a:pt x="4572" y="0"/>
                  </a:lnTo>
                  <a:lnTo>
                    <a:pt x="0" y="4572"/>
                  </a:lnTo>
                  <a:lnTo>
                    <a:pt x="0" y="926592"/>
                  </a:lnTo>
                  <a:lnTo>
                    <a:pt x="4572" y="931164"/>
                  </a:lnTo>
                  <a:lnTo>
                    <a:pt x="5684520" y="931164"/>
                  </a:lnTo>
                  <a:lnTo>
                    <a:pt x="5689092" y="926592"/>
                  </a:lnTo>
                  <a:lnTo>
                    <a:pt x="5689092" y="920496"/>
                  </a:lnTo>
                  <a:lnTo>
                    <a:pt x="21336" y="920496"/>
                  </a:lnTo>
                  <a:lnTo>
                    <a:pt x="10668" y="911352"/>
                  </a:lnTo>
                  <a:lnTo>
                    <a:pt x="21336" y="911352"/>
                  </a:lnTo>
                  <a:lnTo>
                    <a:pt x="21336" y="21336"/>
                  </a:lnTo>
                  <a:lnTo>
                    <a:pt x="10667" y="21336"/>
                  </a:lnTo>
                  <a:lnTo>
                    <a:pt x="21336" y="10668"/>
                  </a:lnTo>
                  <a:lnTo>
                    <a:pt x="5689092" y="10668"/>
                  </a:lnTo>
                  <a:lnTo>
                    <a:pt x="5689092" y="4572"/>
                  </a:lnTo>
                  <a:lnTo>
                    <a:pt x="5684520" y="0"/>
                  </a:lnTo>
                  <a:close/>
                </a:path>
                <a:path w="5689600" h="931545">
                  <a:moveTo>
                    <a:pt x="21336" y="911352"/>
                  </a:moveTo>
                  <a:lnTo>
                    <a:pt x="10668" y="911352"/>
                  </a:lnTo>
                  <a:lnTo>
                    <a:pt x="21336" y="920496"/>
                  </a:lnTo>
                  <a:lnTo>
                    <a:pt x="21336" y="911352"/>
                  </a:lnTo>
                  <a:close/>
                </a:path>
                <a:path w="5689600" h="931545">
                  <a:moveTo>
                    <a:pt x="5667756" y="911352"/>
                  </a:moveTo>
                  <a:lnTo>
                    <a:pt x="21336" y="911352"/>
                  </a:lnTo>
                  <a:lnTo>
                    <a:pt x="21336" y="920496"/>
                  </a:lnTo>
                  <a:lnTo>
                    <a:pt x="5667756" y="920496"/>
                  </a:lnTo>
                  <a:lnTo>
                    <a:pt x="5667756" y="911352"/>
                  </a:lnTo>
                  <a:close/>
                </a:path>
                <a:path w="5689600" h="931545">
                  <a:moveTo>
                    <a:pt x="5667756" y="10668"/>
                  </a:moveTo>
                  <a:lnTo>
                    <a:pt x="5667756" y="920496"/>
                  </a:lnTo>
                  <a:lnTo>
                    <a:pt x="5678424" y="911352"/>
                  </a:lnTo>
                  <a:lnTo>
                    <a:pt x="5689092" y="911352"/>
                  </a:lnTo>
                  <a:lnTo>
                    <a:pt x="5689092" y="21336"/>
                  </a:lnTo>
                  <a:lnTo>
                    <a:pt x="5678424" y="21336"/>
                  </a:lnTo>
                  <a:lnTo>
                    <a:pt x="5667756" y="10668"/>
                  </a:lnTo>
                  <a:close/>
                </a:path>
                <a:path w="5689600" h="931545">
                  <a:moveTo>
                    <a:pt x="5689092" y="911352"/>
                  </a:moveTo>
                  <a:lnTo>
                    <a:pt x="5678424" y="911352"/>
                  </a:lnTo>
                  <a:lnTo>
                    <a:pt x="5667756" y="920496"/>
                  </a:lnTo>
                  <a:lnTo>
                    <a:pt x="5689092" y="920496"/>
                  </a:lnTo>
                  <a:lnTo>
                    <a:pt x="5689092" y="911352"/>
                  </a:lnTo>
                  <a:close/>
                </a:path>
                <a:path w="5689600" h="931545">
                  <a:moveTo>
                    <a:pt x="21336" y="10668"/>
                  </a:moveTo>
                  <a:lnTo>
                    <a:pt x="10667" y="21336"/>
                  </a:lnTo>
                  <a:lnTo>
                    <a:pt x="21336" y="21336"/>
                  </a:lnTo>
                  <a:lnTo>
                    <a:pt x="21336" y="10668"/>
                  </a:lnTo>
                  <a:close/>
                </a:path>
                <a:path w="5689600" h="931545">
                  <a:moveTo>
                    <a:pt x="5667756" y="10668"/>
                  </a:moveTo>
                  <a:lnTo>
                    <a:pt x="21336" y="10668"/>
                  </a:lnTo>
                  <a:lnTo>
                    <a:pt x="21336" y="21336"/>
                  </a:lnTo>
                  <a:lnTo>
                    <a:pt x="5667756" y="21336"/>
                  </a:lnTo>
                  <a:lnTo>
                    <a:pt x="5667756" y="10668"/>
                  </a:lnTo>
                  <a:close/>
                </a:path>
                <a:path w="5689600" h="931545">
                  <a:moveTo>
                    <a:pt x="5689092" y="10668"/>
                  </a:moveTo>
                  <a:lnTo>
                    <a:pt x="5667756" y="10668"/>
                  </a:lnTo>
                  <a:lnTo>
                    <a:pt x="5678424" y="21336"/>
                  </a:lnTo>
                  <a:lnTo>
                    <a:pt x="5689092" y="21336"/>
                  </a:lnTo>
                  <a:lnTo>
                    <a:pt x="5689092" y="1066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1055607" y="790204"/>
            <a:ext cx="5658485" cy="38500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10"/>
              </a:spcBef>
            </a:pPr>
            <a:r>
              <a:rPr sz="1850" b="1" spc="215" dirty="0">
                <a:latin typeface="Times New Roman"/>
                <a:cs typeface="Times New Roman"/>
              </a:rPr>
              <a:t>Object</a:t>
            </a:r>
            <a:r>
              <a:rPr sz="1850" b="1" spc="65" dirty="0">
                <a:latin typeface="Times New Roman"/>
                <a:cs typeface="Times New Roman"/>
              </a:rPr>
              <a:t> </a:t>
            </a:r>
            <a:r>
              <a:rPr sz="1850" b="1" spc="300" dirty="0">
                <a:latin typeface="Times New Roman"/>
                <a:cs typeface="Times New Roman"/>
              </a:rPr>
              <a:t>toString</a:t>
            </a:r>
            <a:r>
              <a:rPr sz="1850" b="1" spc="85" dirty="0">
                <a:latin typeface="Times New Roman"/>
                <a:cs typeface="Times New Roman"/>
              </a:rPr>
              <a:t> </a:t>
            </a:r>
            <a:r>
              <a:rPr sz="1850" b="1" spc="-10" dirty="0">
                <a:latin typeface="Arial"/>
                <a:cs typeface="Arial"/>
              </a:rPr>
              <a:t>Method</a:t>
            </a:r>
            <a:endParaRPr sz="18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245"/>
              </a:spcBef>
            </a:pPr>
            <a:endParaRPr sz="1850">
              <a:latin typeface="Arial"/>
              <a:cs typeface="Arial"/>
            </a:endParaRPr>
          </a:p>
          <a:p>
            <a:pPr marL="12700" marR="233045" indent="4445">
              <a:lnSpc>
                <a:spcPct val="107100"/>
              </a:lnSpc>
            </a:pPr>
            <a:r>
              <a:rPr sz="1550" dirty="0">
                <a:latin typeface="Arial"/>
                <a:cs typeface="Arial"/>
              </a:rPr>
              <a:t>The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spc="315" dirty="0">
                <a:latin typeface="Times New Roman"/>
                <a:cs typeface="Times New Roman"/>
              </a:rPr>
              <a:t>toString</a:t>
            </a:r>
            <a:r>
              <a:rPr sz="1550" spc="105" dirty="0">
                <a:latin typeface="Times New Roman"/>
                <a:cs typeface="Times New Roman"/>
              </a:rPr>
              <a:t> </a:t>
            </a:r>
            <a:r>
              <a:rPr sz="1550" dirty="0">
                <a:latin typeface="Arial"/>
                <a:cs typeface="Arial"/>
              </a:rPr>
              <a:t>method</a:t>
            </a:r>
            <a:r>
              <a:rPr sz="1550" spc="6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returns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String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representation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of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spc="-25" dirty="0">
                <a:latin typeface="Arial"/>
                <a:cs typeface="Arial"/>
              </a:rPr>
              <a:t>the </a:t>
            </a:r>
            <a:r>
              <a:rPr sz="1550" spc="-10" dirty="0">
                <a:latin typeface="Arial"/>
                <a:cs typeface="Arial"/>
              </a:rPr>
              <a:t>object.</a:t>
            </a:r>
            <a:endParaRPr sz="1550">
              <a:latin typeface="Arial"/>
              <a:cs typeface="Arial"/>
            </a:endParaRPr>
          </a:p>
          <a:p>
            <a:pPr marL="104139" marR="1350010">
              <a:lnSpc>
                <a:spcPct val="119100"/>
              </a:lnSpc>
              <a:spcBef>
                <a:spcPts val="434"/>
              </a:spcBef>
            </a:pPr>
            <a:r>
              <a:rPr sz="1150" spc="95" dirty="0">
                <a:latin typeface="Times New Roman"/>
                <a:cs typeface="Times New Roman"/>
              </a:rPr>
              <a:t>Employee</a:t>
            </a:r>
            <a:r>
              <a:rPr sz="1150" spc="420" dirty="0">
                <a:latin typeface="Times New Roman"/>
                <a:cs typeface="Times New Roman"/>
              </a:rPr>
              <a:t> </a:t>
            </a:r>
            <a:r>
              <a:rPr sz="1150" spc="165" dirty="0">
                <a:latin typeface="Times New Roman"/>
                <a:cs typeface="Times New Roman"/>
              </a:rPr>
              <a:t>e</a:t>
            </a:r>
            <a:r>
              <a:rPr sz="1150" spc="440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Times New Roman"/>
                <a:cs typeface="Times New Roman"/>
              </a:rPr>
              <a:t>=</a:t>
            </a:r>
            <a:r>
              <a:rPr sz="1150" spc="434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Times New Roman"/>
                <a:cs typeface="Times New Roman"/>
              </a:rPr>
              <a:t>new</a:t>
            </a:r>
            <a:r>
              <a:rPr sz="1150" spc="440" dirty="0">
                <a:latin typeface="Times New Roman"/>
                <a:cs typeface="Times New Roman"/>
              </a:rPr>
              <a:t> </a:t>
            </a:r>
            <a:r>
              <a:rPr sz="1150" spc="95" dirty="0">
                <a:latin typeface="Times New Roman"/>
                <a:cs typeface="Times New Roman"/>
              </a:rPr>
              <a:t>Employee</a:t>
            </a:r>
            <a:r>
              <a:rPr sz="1150" spc="420" dirty="0">
                <a:latin typeface="Times New Roman"/>
                <a:cs typeface="Times New Roman"/>
              </a:rPr>
              <a:t> </a:t>
            </a:r>
            <a:r>
              <a:rPr sz="1150" spc="204" dirty="0">
                <a:latin typeface="Times New Roman"/>
                <a:cs typeface="Times New Roman"/>
              </a:rPr>
              <a:t>(101,</a:t>
            </a:r>
            <a:r>
              <a:rPr sz="1150" spc="425" dirty="0">
                <a:latin typeface="Times New Roman"/>
                <a:cs typeface="Times New Roman"/>
              </a:rPr>
              <a:t> </a:t>
            </a:r>
            <a:r>
              <a:rPr sz="1150" spc="150" dirty="0">
                <a:latin typeface="Times New Roman"/>
                <a:cs typeface="Times New Roman"/>
              </a:rPr>
              <a:t>"Jim</a:t>
            </a:r>
            <a:r>
              <a:rPr sz="1150" spc="420" dirty="0">
                <a:latin typeface="Times New Roman"/>
                <a:cs typeface="Times New Roman"/>
              </a:rPr>
              <a:t> </a:t>
            </a:r>
            <a:r>
              <a:rPr sz="1150" spc="170" dirty="0">
                <a:latin typeface="Times New Roman"/>
                <a:cs typeface="Times New Roman"/>
              </a:rPr>
              <a:t>Kern",</a:t>
            </a:r>
            <a:r>
              <a:rPr sz="1150" spc="425" dirty="0">
                <a:latin typeface="Times New Roman"/>
                <a:cs typeface="Times New Roman"/>
              </a:rPr>
              <a:t> </a:t>
            </a:r>
            <a:r>
              <a:rPr sz="1150" spc="350" dirty="0">
                <a:latin typeface="Times New Roman"/>
                <a:cs typeface="Times New Roman"/>
              </a:rPr>
              <a:t>...) </a:t>
            </a:r>
            <a:r>
              <a:rPr sz="1150" spc="204" dirty="0">
                <a:latin typeface="Times New Roman"/>
                <a:cs typeface="Times New Roman"/>
              </a:rPr>
              <a:t>System.out.println</a:t>
            </a:r>
            <a:r>
              <a:rPr sz="1150" spc="484" dirty="0">
                <a:latin typeface="Times New Roman"/>
                <a:cs typeface="Times New Roman"/>
              </a:rPr>
              <a:t> </a:t>
            </a:r>
            <a:r>
              <a:rPr sz="1150" spc="250" dirty="0">
                <a:latin typeface="Times New Roman"/>
                <a:cs typeface="Times New Roman"/>
              </a:rPr>
              <a:t>(e);</a:t>
            </a:r>
            <a:endParaRPr sz="11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20"/>
              </a:spcBef>
            </a:pPr>
            <a:endParaRPr sz="1150">
              <a:latin typeface="Times New Roman"/>
              <a:cs typeface="Times New Roman"/>
            </a:endParaRPr>
          </a:p>
          <a:p>
            <a:pPr marL="417830" indent="-328930">
              <a:lnSpc>
                <a:spcPct val="100000"/>
              </a:lnSpc>
              <a:buClr>
                <a:srgbClr val="FF0000"/>
              </a:buClr>
              <a:buChar char="•"/>
              <a:tabLst>
                <a:tab pos="417830" algn="l"/>
              </a:tabLst>
            </a:pPr>
            <a:r>
              <a:rPr sz="1550" dirty="0">
                <a:latin typeface="Arial"/>
                <a:cs typeface="Arial"/>
              </a:rPr>
              <a:t>You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can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use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spc="320" dirty="0">
                <a:latin typeface="Times New Roman"/>
                <a:cs typeface="Times New Roman"/>
              </a:rPr>
              <a:t>toString</a:t>
            </a:r>
            <a:r>
              <a:rPr sz="1550" spc="100" dirty="0">
                <a:latin typeface="Times New Roman"/>
                <a:cs typeface="Times New Roman"/>
              </a:rPr>
              <a:t> </a:t>
            </a:r>
            <a:r>
              <a:rPr sz="1550" dirty="0">
                <a:latin typeface="Arial"/>
                <a:cs typeface="Arial"/>
              </a:rPr>
              <a:t>to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provide</a:t>
            </a:r>
            <a:r>
              <a:rPr sz="1550" spc="5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instance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information:</a:t>
            </a:r>
            <a:endParaRPr sz="1550">
              <a:latin typeface="Arial"/>
              <a:cs typeface="Arial"/>
            </a:endParaRPr>
          </a:p>
          <a:p>
            <a:pPr marL="104139">
              <a:lnSpc>
                <a:spcPct val="100000"/>
              </a:lnSpc>
              <a:spcBef>
                <a:spcPts val="810"/>
              </a:spcBef>
            </a:pPr>
            <a:r>
              <a:rPr sz="1150" spc="200" dirty="0">
                <a:latin typeface="Times New Roman"/>
                <a:cs typeface="Times New Roman"/>
              </a:rPr>
              <a:t>public</a:t>
            </a:r>
            <a:r>
              <a:rPr sz="1150" spc="420" dirty="0">
                <a:latin typeface="Times New Roman"/>
                <a:cs typeface="Times New Roman"/>
              </a:rPr>
              <a:t> </a:t>
            </a:r>
            <a:r>
              <a:rPr sz="1150" spc="210" dirty="0">
                <a:latin typeface="Times New Roman"/>
                <a:cs typeface="Times New Roman"/>
              </a:rPr>
              <a:t>String</a:t>
            </a:r>
            <a:r>
              <a:rPr sz="1150" spc="405" dirty="0">
                <a:latin typeface="Times New Roman"/>
                <a:cs typeface="Times New Roman"/>
              </a:rPr>
              <a:t> </a:t>
            </a:r>
            <a:r>
              <a:rPr sz="1150" spc="215" dirty="0">
                <a:latin typeface="Times New Roman"/>
                <a:cs typeface="Times New Roman"/>
              </a:rPr>
              <a:t>toString</a:t>
            </a:r>
            <a:r>
              <a:rPr sz="1150" spc="420" dirty="0">
                <a:latin typeface="Times New Roman"/>
                <a:cs typeface="Times New Roman"/>
              </a:rPr>
              <a:t> </a:t>
            </a:r>
            <a:r>
              <a:rPr sz="1150" spc="295" dirty="0">
                <a:latin typeface="Times New Roman"/>
                <a:cs typeface="Times New Roman"/>
              </a:rPr>
              <a:t>()</a:t>
            </a:r>
            <a:r>
              <a:rPr sz="1150" spc="405" dirty="0">
                <a:latin typeface="Times New Roman"/>
                <a:cs typeface="Times New Roman"/>
              </a:rPr>
              <a:t> </a:t>
            </a:r>
            <a:r>
              <a:rPr sz="1150" spc="80" dirty="0">
                <a:latin typeface="Times New Roman"/>
                <a:cs typeface="Times New Roman"/>
              </a:rPr>
              <a:t>{</a:t>
            </a:r>
            <a:endParaRPr sz="1150">
              <a:latin typeface="Times New Roman"/>
              <a:cs typeface="Times New Roman"/>
            </a:endParaRPr>
          </a:p>
          <a:p>
            <a:pPr marL="1065530" marR="1787525" indent="-612775">
              <a:lnSpc>
                <a:spcPts val="1660"/>
              </a:lnSpc>
              <a:spcBef>
                <a:spcPts val="85"/>
              </a:spcBef>
              <a:tabLst>
                <a:tab pos="2376170" algn="l"/>
              </a:tabLst>
            </a:pPr>
            <a:r>
              <a:rPr sz="1150" spc="220" dirty="0">
                <a:latin typeface="Times New Roman"/>
                <a:cs typeface="Times New Roman"/>
              </a:rPr>
              <a:t>return</a:t>
            </a:r>
            <a:r>
              <a:rPr sz="1150" spc="420" dirty="0">
                <a:latin typeface="Times New Roman"/>
                <a:cs typeface="Times New Roman"/>
              </a:rPr>
              <a:t> </a:t>
            </a:r>
            <a:r>
              <a:rPr sz="1150" spc="110" dirty="0">
                <a:latin typeface="Times New Roman"/>
                <a:cs typeface="Times New Roman"/>
              </a:rPr>
              <a:t>"Employee</a:t>
            </a:r>
            <a:r>
              <a:rPr sz="1150" spc="405" dirty="0">
                <a:latin typeface="Times New Roman"/>
                <a:cs typeface="Times New Roman"/>
              </a:rPr>
              <a:t> </a:t>
            </a:r>
            <a:r>
              <a:rPr sz="1150" spc="250" dirty="0">
                <a:latin typeface="Times New Roman"/>
                <a:cs typeface="Times New Roman"/>
              </a:rPr>
              <a:t>id:</a:t>
            </a:r>
            <a:r>
              <a:rPr sz="1150" dirty="0">
                <a:latin typeface="Times New Roman"/>
                <a:cs typeface="Times New Roman"/>
              </a:rPr>
              <a:t>	</a:t>
            </a:r>
            <a:r>
              <a:rPr sz="1150" spc="204" dirty="0">
                <a:latin typeface="Times New Roman"/>
                <a:cs typeface="Times New Roman"/>
              </a:rPr>
              <a:t>"</a:t>
            </a:r>
            <a:r>
              <a:rPr sz="1150" spc="425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Times New Roman"/>
                <a:cs typeface="Times New Roman"/>
              </a:rPr>
              <a:t>+</a:t>
            </a:r>
            <a:r>
              <a:rPr sz="1150" spc="425" dirty="0">
                <a:latin typeface="Times New Roman"/>
                <a:cs typeface="Times New Roman"/>
              </a:rPr>
              <a:t> </a:t>
            </a:r>
            <a:r>
              <a:rPr sz="1150" spc="90" dirty="0">
                <a:latin typeface="Times New Roman"/>
                <a:cs typeface="Times New Roman"/>
              </a:rPr>
              <a:t>empId</a:t>
            </a:r>
            <a:r>
              <a:rPr sz="1150" spc="420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Times New Roman"/>
                <a:cs typeface="Times New Roman"/>
              </a:rPr>
              <a:t>+</a:t>
            </a:r>
            <a:r>
              <a:rPr sz="1150" spc="409" dirty="0">
                <a:latin typeface="Times New Roman"/>
                <a:cs typeface="Times New Roman"/>
              </a:rPr>
              <a:t> </a:t>
            </a:r>
            <a:r>
              <a:rPr sz="1150" spc="175" dirty="0">
                <a:latin typeface="Times New Roman"/>
                <a:cs typeface="Times New Roman"/>
              </a:rPr>
              <a:t>"\n"+ </a:t>
            </a:r>
            <a:r>
              <a:rPr sz="1150" spc="110" dirty="0">
                <a:latin typeface="Times New Roman"/>
                <a:cs typeface="Times New Roman"/>
              </a:rPr>
              <a:t>"Employee</a:t>
            </a:r>
            <a:r>
              <a:rPr sz="1150" spc="405" dirty="0">
                <a:latin typeface="Times New Roman"/>
                <a:cs typeface="Times New Roman"/>
              </a:rPr>
              <a:t> </a:t>
            </a:r>
            <a:r>
              <a:rPr sz="1150" spc="130" dirty="0">
                <a:latin typeface="Times New Roman"/>
                <a:cs typeface="Times New Roman"/>
              </a:rPr>
              <a:t>name:"</a:t>
            </a:r>
            <a:r>
              <a:rPr sz="1150" spc="425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Times New Roman"/>
                <a:cs typeface="Times New Roman"/>
              </a:rPr>
              <a:t>+</a:t>
            </a:r>
            <a:r>
              <a:rPr sz="1150" spc="425" dirty="0">
                <a:latin typeface="Times New Roman"/>
                <a:cs typeface="Times New Roman"/>
              </a:rPr>
              <a:t> </a:t>
            </a:r>
            <a:r>
              <a:rPr sz="1150" spc="105" dirty="0">
                <a:latin typeface="Times New Roman"/>
                <a:cs typeface="Times New Roman"/>
              </a:rPr>
              <a:t>name;</a:t>
            </a:r>
            <a:endParaRPr sz="1150">
              <a:latin typeface="Times New Roman"/>
              <a:cs typeface="Times New Roman"/>
            </a:endParaRPr>
          </a:p>
          <a:p>
            <a:pPr marL="104139">
              <a:lnSpc>
                <a:spcPct val="100000"/>
              </a:lnSpc>
              <a:spcBef>
                <a:spcPts val="160"/>
              </a:spcBef>
            </a:pPr>
            <a:r>
              <a:rPr sz="1150" spc="80" dirty="0">
                <a:latin typeface="Times New Roman"/>
                <a:cs typeface="Times New Roman"/>
              </a:rPr>
              <a:t>}</a:t>
            </a:r>
            <a:endParaRPr sz="1150">
              <a:latin typeface="Times New Roman"/>
              <a:cs typeface="Times New Roman"/>
            </a:endParaRPr>
          </a:p>
          <a:p>
            <a:pPr marL="417830" marR="5080" indent="-329565">
              <a:lnSpc>
                <a:spcPts val="1789"/>
              </a:lnSpc>
              <a:spcBef>
                <a:spcPts val="1110"/>
              </a:spcBef>
              <a:buClr>
                <a:srgbClr val="FF0000"/>
              </a:buClr>
              <a:buChar char="•"/>
              <a:tabLst>
                <a:tab pos="417830" algn="l"/>
              </a:tabLst>
            </a:pPr>
            <a:r>
              <a:rPr sz="1550" dirty="0">
                <a:latin typeface="Arial"/>
                <a:cs typeface="Arial"/>
              </a:rPr>
              <a:t>This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is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better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approach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to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getting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details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about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your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class </a:t>
            </a:r>
            <a:r>
              <a:rPr sz="1550" dirty="0">
                <a:latin typeface="Arial"/>
                <a:cs typeface="Arial"/>
              </a:rPr>
              <a:t>than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creating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your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own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spc="310" dirty="0">
                <a:latin typeface="Times New Roman"/>
                <a:cs typeface="Times New Roman"/>
              </a:rPr>
              <a:t>getDetails</a:t>
            </a:r>
            <a:r>
              <a:rPr sz="1550" spc="114" dirty="0">
                <a:latin typeface="Times New Roman"/>
                <a:cs typeface="Times New Roman"/>
              </a:rPr>
              <a:t> </a:t>
            </a:r>
            <a:r>
              <a:rPr sz="1550" spc="-10" dirty="0">
                <a:latin typeface="Arial"/>
                <a:cs typeface="Arial"/>
              </a:rPr>
              <a:t>method.</a:t>
            </a:r>
            <a:endParaRPr sz="155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17864" y="5706871"/>
            <a:ext cx="6248400" cy="15328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140335">
              <a:lnSpc>
                <a:spcPct val="103499"/>
              </a:lnSpc>
              <a:spcBef>
                <a:spcPts val="90"/>
              </a:spcBef>
            </a:pPr>
            <a:r>
              <a:rPr sz="1150" dirty="0">
                <a:latin typeface="Arial"/>
                <a:cs typeface="Arial"/>
              </a:rPr>
              <a:t>The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spc="265" dirty="0">
                <a:latin typeface="Times New Roman"/>
                <a:cs typeface="Times New Roman"/>
              </a:rPr>
              <a:t>println</a:t>
            </a:r>
            <a:r>
              <a:rPr sz="1150" spc="150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Arial"/>
                <a:cs typeface="Arial"/>
              </a:rPr>
              <a:t>method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is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overloaded</a:t>
            </a:r>
            <a:r>
              <a:rPr sz="1150" spc="10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with</a:t>
            </a:r>
            <a:r>
              <a:rPr sz="1150" spc="9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number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of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parameter</a:t>
            </a:r>
            <a:r>
              <a:rPr sz="1150" spc="3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types.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When</a:t>
            </a:r>
            <a:r>
              <a:rPr sz="1150" spc="2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you</a:t>
            </a:r>
            <a:r>
              <a:rPr sz="1150" spc="125" dirty="0">
                <a:latin typeface="Arial"/>
                <a:cs typeface="Arial"/>
              </a:rPr>
              <a:t> </a:t>
            </a:r>
            <a:r>
              <a:rPr sz="1150" spc="-10" dirty="0">
                <a:latin typeface="Arial"/>
                <a:cs typeface="Arial"/>
              </a:rPr>
              <a:t>invoke </a:t>
            </a:r>
            <a:r>
              <a:rPr sz="1150" spc="245" dirty="0">
                <a:latin typeface="Times New Roman"/>
                <a:cs typeface="Times New Roman"/>
              </a:rPr>
              <a:t>System.out.println(e);</a:t>
            </a:r>
            <a:r>
              <a:rPr sz="1150" spc="150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method</a:t>
            </a:r>
            <a:r>
              <a:rPr sz="1150" spc="4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that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takes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an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spc="190" dirty="0">
                <a:latin typeface="Times New Roman"/>
                <a:cs typeface="Times New Roman"/>
              </a:rPr>
              <a:t>Object</a:t>
            </a:r>
            <a:r>
              <a:rPr sz="1150" spc="155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Arial"/>
                <a:cs typeface="Arial"/>
              </a:rPr>
              <a:t>parameter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is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matched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spc="-25" dirty="0">
                <a:latin typeface="Arial"/>
                <a:cs typeface="Arial"/>
              </a:rPr>
              <a:t>and </a:t>
            </a:r>
            <a:r>
              <a:rPr sz="1150" dirty="0">
                <a:latin typeface="Arial"/>
                <a:cs typeface="Arial"/>
              </a:rPr>
              <a:t>invoked.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This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method</a:t>
            </a:r>
            <a:r>
              <a:rPr sz="1150" spc="3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in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turn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invokes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spc="260" dirty="0">
                <a:latin typeface="Times New Roman"/>
                <a:cs typeface="Times New Roman"/>
              </a:rPr>
              <a:t>toString()</a:t>
            </a:r>
            <a:r>
              <a:rPr sz="1150" spc="145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Arial"/>
                <a:cs typeface="Arial"/>
              </a:rPr>
              <a:t>method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on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object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spc="-10" dirty="0">
                <a:latin typeface="Arial"/>
                <a:cs typeface="Arial"/>
              </a:rPr>
              <a:t>instance.</a:t>
            </a:r>
            <a:endParaRPr sz="1150">
              <a:latin typeface="Arial"/>
              <a:cs typeface="Arial"/>
            </a:endParaRPr>
          </a:p>
          <a:p>
            <a:pPr marL="12700" marR="5080">
              <a:lnSpc>
                <a:spcPct val="102200"/>
              </a:lnSpc>
              <a:spcBef>
                <a:spcPts val="530"/>
              </a:spcBef>
            </a:pPr>
            <a:r>
              <a:rPr sz="1150" b="1" dirty="0">
                <a:latin typeface="Arial"/>
                <a:cs typeface="Arial"/>
              </a:rPr>
              <a:t>Note:</a:t>
            </a:r>
            <a:r>
              <a:rPr sz="1150" b="1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Sometimes</a:t>
            </a:r>
            <a:r>
              <a:rPr sz="1150" spc="3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you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may</a:t>
            </a:r>
            <a:r>
              <a:rPr sz="1150" spc="3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want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to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be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able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to</a:t>
            </a:r>
            <a:r>
              <a:rPr sz="1150" spc="4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print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out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name</a:t>
            </a:r>
            <a:r>
              <a:rPr sz="1150" spc="4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of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class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that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is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spc="-10" dirty="0">
                <a:latin typeface="Arial"/>
                <a:cs typeface="Arial"/>
              </a:rPr>
              <a:t>executing </a:t>
            </a:r>
            <a:r>
              <a:rPr sz="1150" dirty="0">
                <a:latin typeface="Arial"/>
                <a:cs typeface="Arial"/>
              </a:rPr>
              <a:t>a</a:t>
            </a:r>
            <a:r>
              <a:rPr sz="1150" spc="3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method.</a:t>
            </a:r>
            <a:r>
              <a:rPr sz="1150" spc="3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spc="240" dirty="0">
                <a:latin typeface="Times New Roman"/>
                <a:cs typeface="Times New Roman"/>
              </a:rPr>
              <a:t>getClass()</a:t>
            </a:r>
            <a:r>
              <a:rPr sz="1150" spc="130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Arial"/>
                <a:cs typeface="Arial"/>
              </a:rPr>
              <a:t>method</a:t>
            </a:r>
            <a:r>
              <a:rPr sz="1150" spc="4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is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an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spc="190" dirty="0">
                <a:latin typeface="Times New Roman"/>
                <a:cs typeface="Times New Roman"/>
              </a:rPr>
              <a:t>Object</a:t>
            </a:r>
            <a:r>
              <a:rPr sz="1150" spc="130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Arial"/>
                <a:cs typeface="Arial"/>
              </a:rPr>
              <a:t>method</a:t>
            </a:r>
            <a:r>
              <a:rPr sz="1150" spc="2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used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to</a:t>
            </a:r>
            <a:r>
              <a:rPr sz="1150" spc="4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return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spc="204" dirty="0">
                <a:latin typeface="Times New Roman"/>
                <a:cs typeface="Times New Roman"/>
              </a:rPr>
              <a:t>Class</a:t>
            </a:r>
            <a:r>
              <a:rPr sz="1150" spc="130" dirty="0">
                <a:latin typeface="Times New Roman"/>
                <a:cs typeface="Times New Roman"/>
              </a:rPr>
              <a:t> </a:t>
            </a:r>
            <a:r>
              <a:rPr sz="1150" spc="-10" dirty="0">
                <a:latin typeface="Arial"/>
                <a:cs typeface="Arial"/>
              </a:rPr>
              <a:t>object </a:t>
            </a:r>
            <a:r>
              <a:rPr sz="1150" dirty="0">
                <a:latin typeface="Arial"/>
                <a:cs typeface="Arial"/>
              </a:rPr>
              <a:t>instance,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and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spc="160" dirty="0">
                <a:latin typeface="Times New Roman"/>
                <a:cs typeface="Times New Roman"/>
              </a:rPr>
              <a:t>getName()</a:t>
            </a:r>
            <a:r>
              <a:rPr sz="1150" spc="150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Arial"/>
                <a:cs typeface="Arial"/>
              </a:rPr>
              <a:t>method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provides</a:t>
            </a:r>
            <a:r>
              <a:rPr sz="1150" spc="10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fully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qualified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name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of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runtime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spc="-10" dirty="0">
                <a:latin typeface="Arial"/>
                <a:cs typeface="Arial"/>
              </a:rPr>
              <a:t>class. </a:t>
            </a:r>
            <a:r>
              <a:rPr sz="1150" spc="220" dirty="0">
                <a:latin typeface="Times New Roman"/>
                <a:cs typeface="Times New Roman"/>
              </a:rPr>
              <a:t>getClass().getName();</a:t>
            </a:r>
            <a:r>
              <a:rPr sz="1150" spc="160" dirty="0">
                <a:latin typeface="Times New Roman"/>
                <a:cs typeface="Times New Roman"/>
              </a:rPr>
              <a:t>  </a:t>
            </a:r>
            <a:r>
              <a:rPr sz="1150" spc="380" dirty="0">
                <a:latin typeface="Times New Roman"/>
                <a:cs typeface="Times New Roman"/>
              </a:rPr>
              <a:t>//</a:t>
            </a:r>
            <a:r>
              <a:rPr sz="1150" spc="120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Arial"/>
                <a:cs typeface="Arial"/>
              </a:rPr>
              <a:t>returns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name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of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this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class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instance.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These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methods</a:t>
            </a:r>
            <a:r>
              <a:rPr sz="1150" spc="40" dirty="0">
                <a:latin typeface="Arial"/>
                <a:cs typeface="Arial"/>
              </a:rPr>
              <a:t> </a:t>
            </a:r>
            <a:r>
              <a:rPr sz="1150" spc="-25" dirty="0">
                <a:latin typeface="Arial"/>
                <a:cs typeface="Arial"/>
              </a:rPr>
              <a:t>are </a:t>
            </a:r>
            <a:r>
              <a:rPr sz="1150" dirty="0">
                <a:latin typeface="Arial"/>
                <a:cs typeface="Arial"/>
              </a:rPr>
              <a:t>in</a:t>
            </a:r>
            <a:r>
              <a:rPr sz="1150" spc="3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40" dirty="0">
                <a:latin typeface="Arial"/>
                <a:cs typeface="Arial"/>
              </a:rPr>
              <a:t> </a:t>
            </a:r>
            <a:r>
              <a:rPr sz="1150" spc="190" dirty="0">
                <a:latin typeface="Times New Roman"/>
                <a:cs typeface="Times New Roman"/>
              </a:rPr>
              <a:t>Object</a:t>
            </a:r>
            <a:r>
              <a:rPr sz="1150" spc="110" dirty="0">
                <a:latin typeface="Times New Roman"/>
                <a:cs typeface="Times New Roman"/>
              </a:rPr>
              <a:t> </a:t>
            </a:r>
            <a:r>
              <a:rPr sz="1150" spc="-10" dirty="0">
                <a:latin typeface="Arial"/>
                <a:cs typeface="Arial"/>
              </a:rPr>
              <a:t>class.</a:t>
            </a:r>
            <a:endParaRPr sz="11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326639" y="5247386"/>
            <a:ext cx="3116580" cy="144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endParaRPr sz="8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42416" y="4437888"/>
            <a:ext cx="5689600" cy="292735"/>
            <a:chOff x="1042416" y="4437888"/>
            <a:chExt cx="5689600" cy="292735"/>
          </a:xfrm>
        </p:grpSpPr>
        <p:sp>
          <p:nvSpPr>
            <p:cNvPr id="3" name="object 3"/>
            <p:cNvSpPr/>
            <p:nvPr/>
          </p:nvSpPr>
          <p:spPr>
            <a:xfrm>
              <a:off x="1053084" y="4448556"/>
              <a:ext cx="5668010" cy="273050"/>
            </a:xfrm>
            <a:custGeom>
              <a:avLst/>
              <a:gdLst/>
              <a:ahLst/>
              <a:cxnLst/>
              <a:rect l="l" t="t" r="r" b="b"/>
              <a:pathLst>
                <a:path w="5668009" h="273050">
                  <a:moveTo>
                    <a:pt x="5667755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5667755" y="272796"/>
                  </a:lnTo>
                  <a:lnTo>
                    <a:pt x="5667755" y="0"/>
                  </a:lnTo>
                  <a:close/>
                </a:path>
              </a:pathLst>
            </a:custGeom>
            <a:solidFill>
              <a:srgbClr val="DCDC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042416" y="4437888"/>
              <a:ext cx="5689600" cy="292735"/>
            </a:xfrm>
            <a:custGeom>
              <a:avLst/>
              <a:gdLst/>
              <a:ahLst/>
              <a:cxnLst/>
              <a:rect l="l" t="t" r="r" b="b"/>
              <a:pathLst>
                <a:path w="5689600" h="292735">
                  <a:moveTo>
                    <a:pt x="5684520" y="0"/>
                  </a:moveTo>
                  <a:lnTo>
                    <a:pt x="4572" y="0"/>
                  </a:lnTo>
                  <a:lnTo>
                    <a:pt x="0" y="4571"/>
                  </a:lnTo>
                  <a:lnTo>
                    <a:pt x="0" y="288035"/>
                  </a:lnTo>
                  <a:lnTo>
                    <a:pt x="4572" y="292607"/>
                  </a:lnTo>
                  <a:lnTo>
                    <a:pt x="5684520" y="292607"/>
                  </a:lnTo>
                  <a:lnTo>
                    <a:pt x="5689092" y="288035"/>
                  </a:lnTo>
                  <a:lnTo>
                    <a:pt x="5689092" y="283463"/>
                  </a:lnTo>
                  <a:lnTo>
                    <a:pt x="21336" y="283463"/>
                  </a:lnTo>
                  <a:lnTo>
                    <a:pt x="10668" y="272795"/>
                  </a:lnTo>
                  <a:lnTo>
                    <a:pt x="21336" y="272795"/>
                  </a:lnTo>
                  <a:lnTo>
                    <a:pt x="21336" y="21335"/>
                  </a:lnTo>
                  <a:lnTo>
                    <a:pt x="10667" y="21335"/>
                  </a:lnTo>
                  <a:lnTo>
                    <a:pt x="21336" y="10667"/>
                  </a:lnTo>
                  <a:lnTo>
                    <a:pt x="5689092" y="10667"/>
                  </a:lnTo>
                  <a:lnTo>
                    <a:pt x="5689092" y="4571"/>
                  </a:lnTo>
                  <a:lnTo>
                    <a:pt x="5684520" y="0"/>
                  </a:lnTo>
                  <a:close/>
                </a:path>
                <a:path w="5689600" h="292735">
                  <a:moveTo>
                    <a:pt x="21336" y="272795"/>
                  </a:moveTo>
                  <a:lnTo>
                    <a:pt x="10668" y="272795"/>
                  </a:lnTo>
                  <a:lnTo>
                    <a:pt x="21336" y="283463"/>
                  </a:lnTo>
                  <a:lnTo>
                    <a:pt x="21336" y="272795"/>
                  </a:lnTo>
                  <a:close/>
                </a:path>
                <a:path w="5689600" h="292735">
                  <a:moveTo>
                    <a:pt x="5667756" y="272795"/>
                  </a:moveTo>
                  <a:lnTo>
                    <a:pt x="21336" y="272795"/>
                  </a:lnTo>
                  <a:lnTo>
                    <a:pt x="21336" y="283463"/>
                  </a:lnTo>
                  <a:lnTo>
                    <a:pt x="5667756" y="283463"/>
                  </a:lnTo>
                  <a:lnTo>
                    <a:pt x="5667756" y="272795"/>
                  </a:lnTo>
                  <a:close/>
                </a:path>
                <a:path w="5689600" h="292735">
                  <a:moveTo>
                    <a:pt x="5667756" y="10667"/>
                  </a:moveTo>
                  <a:lnTo>
                    <a:pt x="5667756" y="283463"/>
                  </a:lnTo>
                  <a:lnTo>
                    <a:pt x="5678424" y="272795"/>
                  </a:lnTo>
                  <a:lnTo>
                    <a:pt x="5689092" y="272795"/>
                  </a:lnTo>
                  <a:lnTo>
                    <a:pt x="5689092" y="21335"/>
                  </a:lnTo>
                  <a:lnTo>
                    <a:pt x="5678424" y="21335"/>
                  </a:lnTo>
                  <a:lnTo>
                    <a:pt x="5667756" y="10667"/>
                  </a:lnTo>
                  <a:close/>
                </a:path>
                <a:path w="5689600" h="292735">
                  <a:moveTo>
                    <a:pt x="5689092" y="272795"/>
                  </a:moveTo>
                  <a:lnTo>
                    <a:pt x="5678424" y="272795"/>
                  </a:lnTo>
                  <a:lnTo>
                    <a:pt x="5667756" y="283463"/>
                  </a:lnTo>
                  <a:lnTo>
                    <a:pt x="5689092" y="283463"/>
                  </a:lnTo>
                  <a:lnTo>
                    <a:pt x="5689092" y="272795"/>
                  </a:lnTo>
                  <a:close/>
                </a:path>
                <a:path w="5689600" h="292735">
                  <a:moveTo>
                    <a:pt x="21336" y="10667"/>
                  </a:moveTo>
                  <a:lnTo>
                    <a:pt x="10667" y="21335"/>
                  </a:lnTo>
                  <a:lnTo>
                    <a:pt x="21336" y="21335"/>
                  </a:lnTo>
                  <a:lnTo>
                    <a:pt x="21336" y="10667"/>
                  </a:lnTo>
                  <a:close/>
                </a:path>
                <a:path w="5689600" h="292735">
                  <a:moveTo>
                    <a:pt x="5667756" y="10667"/>
                  </a:moveTo>
                  <a:lnTo>
                    <a:pt x="21336" y="10667"/>
                  </a:lnTo>
                  <a:lnTo>
                    <a:pt x="21336" y="21335"/>
                  </a:lnTo>
                  <a:lnTo>
                    <a:pt x="5667756" y="21335"/>
                  </a:lnTo>
                  <a:lnTo>
                    <a:pt x="5667756" y="10667"/>
                  </a:lnTo>
                  <a:close/>
                </a:path>
                <a:path w="5689600" h="292735">
                  <a:moveTo>
                    <a:pt x="5689092" y="10667"/>
                  </a:moveTo>
                  <a:lnTo>
                    <a:pt x="5667756" y="10667"/>
                  </a:lnTo>
                  <a:lnTo>
                    <a:pt x="5678424" y="21335"/>
                  </a:lnTo>
                  <a:lnTo>
                    <a:pt x="5689092" y="21335"/>
                  </a:lnTo>
                  <a:lnTo>
                    <a:pt x="5689092" y="1066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1042416" y="2616707"/>
            <a:ext cx="5689600" cy="1219200"/>
            <a:chOff x="1042416" y="2616707"/>
            <a:chExt cx="5689600" cy="1219200"/>
          </a:xfrm>
        </p:grpSpPr>
        <p:sp>
          <p:nvSpPr>
            <p:cNvPr id="6" name="object 6"/>
            <p:cNvSpPr/>
            <p:nvPr/>
          </p:nvSpPr>
          <p:spPr>
            <a:xfrm>
              <a:off x="1053084" y="2627375"/>
              <a:ext cx="5668010" cy="1199515"/>
            </a:xfrm>
            <a:custGeom>
              <a:avLst/>
              <a:gdLst/>
              <a:ahLst/>
              <a:cxnLst/>
              <a:rect l="l" t="t" r="r" b="b"/>
              <a:pathLst>
                <a:path w="5668009" h="1199514">
                  <a:moveTo>
                    <a:pt x="5667755" y="0"/>
                  </a:moveTo>
                  <a:lnTo>
                    <a:pt x="0" y="0"/>
                  </a:lnTo>
                  <a:lnTo>
                    <a:pt x="0" y="1199388"/>
                  </a:lnTo>
                  <a:lnTo>
                    <a:pt x="5667755" y="1199388"/>
                  </a:lnTo>
                  <a:lnTo>
                    <a:pt x="5667755" y="0"/>
                  </a:lnTo>
                  <a:close/>
                </a:path>
              </a:pathLst>
            </a:custGeom>
            <a:solidFill>
              <a:srgbClr val="DCDC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042416" y="2616707"/>
              <a:ext cx="5689600" cy="1219200"/>
            </a:xfrm>
            <a:custGeom>
              <a:avLst/>
              <a:gdLst/>
              <a:ahLst/>
              <a:cxnLst/>
              <a:rect l="l" t="t" r="r" b="b"/>
              <a:pathLst>
                <a:path w="5689600" h="1219200">
                  <a:moveTo>
                    <a:pt x="5684520" y="0"/>
                  </a:moveTo>
                  <a:lnTo>
                    <a:pt x="4572" y="0"/>
                  </a:lnTo>
                  <a:lnTo>
                    <a:pt x="0" y="4572"/>
                  </a:lnTo>
                  <a:lnTo>
                    <a:pt x="0" y="1214628"/>
                  </a:lnTo>
                  <a:lnTo>
                    <a:pt x="4572" y="1219200"/>
                  </a:lnTo>
                  <a:lnTo>
                    <a:pt x="5684520" y="1219200"/>
                  </a:lnTo>
                  <a:lnTo>
                    <a:pt x="5689092" y="1214628"/>
                  </a:lnTo>
                  <a:lnTo>
                    <a:pt x="5689092" y="1210056"/>
                  </a:lnTo>
                  <a:lnTo>
                    <a:pt x="21336" y="1210056"/>
                  </a:lnTo>
                  <a:lnTo>
                    <a:pt x="10668" y="1199388"/>
                  </a:lnTo>
                  <a:lnTo>
                    <a:pt x="21336" y="1199388"/>
                  </a:lnTo>
                  <a:lnTo>
                    <a:pt x="21336" y="21336"/>
                  </a:lnTo>
                  <a:lnTo>
                    <a:pt x="10667" y="21336"/>
                  </a:lnTo>
                  <a:lnTo>
                    <a:pt x="21336" y="10668"/>
                  </a:lnTo>
                  <a:lnTo>
                    <a:pt x="5689092" y="10668"/>
                  </a:lnTo>
                  <a:lnTo>
                    <a:pt x="5689092" y="4572"/>
                  </a:lnTo>
                  <a:lnTo>
                    <a:pt x="5684520" y="0"/>
                  </a:lnTo>
                  <a:close/>
                </a:path>
                <a:path w="5689600" h="1219200">
                  <a:moveTo>
                    <a:pt x="21336" y="1199388"/>
                  </a:moveTo>
                  <a:lnTo>
                    <a:pt x="10668" y="1199388"/>
                  </a:lnTo>
                  <a:lnTo>
                    <a:pt x="21336" y="1210056"/>
                  </a:lnTo>
                  <a:lnTo>
                    <a:pt x="21336" y="1199388"/>
                  </a:lnTo>
                  <a:close/>
                </a:path>
                <a:path w="5689600" h="1219200">
                  <a:moveTo>
                    <a:pt x="5667756" y="1199388"/>
                  </a:moveTo>
                  <a:lnTo>
                    <a:pt x="21336" y="1199388"/>
                  </a:lnTo>
                  <a:lnTo>
                    <a:pt x="21336" y="1210056"/>
                  </a:lnTo>
                  <a:lnTo>
                    <a:pt x="5667756" y="1210056"/>
                  </a:lnTo>
                  <a:lnTo>
                    <a:pt x="5667756" y="1199388"/>
                  </a:lnTo>
                  <a:close/>
                </a:path>
                <a:path w="5689600" h="1219200">
                  <a:moveTo>
                    <a:pt x="5667756" y="10668"/>
                  </a:moveTo>
                  <a:lnTo>
                    <a:pt x="5667756" y="1210056"/>
                  </a:lnTo>
                  <a:lnTo>
                    <a:pt x="5678424" y="1199388"/>
                  </a:lnTo>
                  <a:lnTo>
                    <a:pt x="5689092" y="1199388"/>
                  </a:lnTo>
                  <a:lnTo>
                    <a:pt x="5689092" y="21336"/>
                  </a:lnTo>
                  <a:lnTo>
                    <a:pt x="5678424" y="21336"/>
                  </a:lnTo>
                  <a:lnTo>
                    <a:pt x="5667756" y="10668"/>
                  </a:lnTo>
                  <a:close/>
                </a:path>
                <a:path w="5689600" h="1219200">
                  <a:moveTo>
                    <a:pt x="5689092" y="1199388"/>
                  </a:moveTo>
                  <a:lnTo>
                    <a:pt x="5678424" y="1199388"/>
                  </a:lnTo>
                  <a:lnTo>
                    <a:pt x="5667756" y="1210056"/>
                  </a:lnTo>
                  <a:lnTo>
                    <a:pt x="5689092" y="1210056"/>
                  </a:lnTo>
                  <a:lnTo>
                    <a:pt x="5689092" y="1199388"/>
                  </a:lnTo>
                  <a:close/>
                </a:path>
                <a:path w="5689600" h="1219200">
                  <a:moveTo>
                    <a:pt x="21336" y="10668"/>
                  </a:moveTo>
                  <a:lnTo>
                    <a:pt x="10667" y="21336"/>
                  </a:lnTo>
                  <a:lnTo>
                    <a:pt x="21336" y="21336"/>
                  </a:lnTo>
                  <a:lnTo>
                    <a:pt x="21336" y="10668"/>
                  </a:lnTo>
                  <a:close/>
                </a:path>
                <a:path w="5689600" h="1219200">
                  <a:moveTo>
                    <a:pt x="5667756" y="10668"/>
                  </a:moveTo>
                  <a:lnTo>
                    <a:pt x="21336" y="10668"/>
                  </a:lnTo>
                  <a:lnTo>
                    <a:pt x="21336" y="21336"/>
                  </a:lnTo>
                  <a:lnTo>
                    <a:pt x="5667756" y="21336"/>
                  </a:lnTo>
                  <a:lnTo>
                    <a:pt x="5667756" y="10668"/>
                  </a:lnTo>
                  <a:close/>
                </a:path>
                <a:path w="5689600" h="1219200">
                  <a:moveTo>
                    <a:pt x="5689092" y="10668"/>
                  </a:moveTo>
                  <a:lnTo>
                    <a:pt x="5667756" y="10668"/>
                  </a:lnTo>
                  <a:lnTo>
                    <a:pt x="5678424" y="21336"/>
                  </a:lnTo>
                  <a:lnTo>
                    <a:pt x="5689092" y="21336"/>
                  </a:lnTo>
                  <a:lnTo>
                    <a:pt x="5689092" y="1066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1060196" y="2581842"/>
            <a:ext cx="807720" cy="12007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just">
              <a:lnSpc>
                <a:spcPct val="123400"/>
              </a:lnSpc>
              <a:spcBef>
                <a:spcPts val="90"/>
              </a:spcBef>
            </a:pPr>
            <a:r>
              <a:rPr sz="1250" spc="120" dirty="0">
                <a:latin typeface="Times New Roman"/>
                <a:cs typeface="Times New Roman"/>
              </a:rPr>
              <a:t>Employee Employee </a:t>
            </a:r>
            <a:r>
              <a:rPr sz="1250" spc="240" dirty="0">
                <a:latin typeface="Times New Roman"/>
                <a:cs typeface="Times New Roman"/>
              </a:rPr>
              <a:t>x.equals </a:t>
            </a:r>
            <a:r>
              <a:rPr sz="1250" spc="120" dirty="0">
                <a:latin typeface="Times New Roman"/>
                <a:cs typeface="Times New Roman"/>
              </a:rPr>
              <a:t>Employee </a:t>
            </a:r>
            <a:r>
              <a:rPr sz="1250" spc="240" dirty="0">
                <a:latin typeface="Times New Roman"/>
                <a:cs typeface="Times New Roman"/>
              </a:rPr>
              <a:t>x.equals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939513" y="2581842"/>
            <a:ext cx="4516120" cy="12007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23200"/>
              </a:lnSpc>
              <a:spcBef>
                <a:spcPts val="90"/>
              </a:spcBef>
            </a:pPr>
            <a:r>
              <a:rPr sz="1250" spc="140" dirty="0">
                <a:latin typeface="Times New Roman"/>
                <a:cs typeface="Times New Roman"/>
              </a:rPr>
              <a:t>x</a:t>
            </a:r>
            <a:r>
              <a:rPr sz="1250" spc="484" dirty="0">
                <a:latin typeface="Times New Roman"/>
                <a:cs typeface="Times New Roman"/>
              </a:rPr>
              <a:t> </a:t>
            </a:r>
            <a:r>
              <a:rPr sz="1250" spc="70" dirty="0">
                <a:latin typeface="Times New Roman"/>
                <a:cs typeface="Times New Roman"/>
              </a:rPr>
              <a:t>=</a:t>
            </a:r>
            <a:r>
              <a:rPr sz="1250" spc="90" dirty="0">
                <a:latin typeface="Times New Roman"/>
                <a:cs typeface="Times New Roman"/>
              </a:rPr>
              <a:t>  </a:t>
            </a:r>
            <a:r>
              <a:rPr sz="1250" spc="70" dirty="0">
                <a:latin typeface="Times New Roman"/>
                <a:cs typeface="Times New Roman"/>
              </a:rPr>
              <a:t>new</a:t>
            </a:r>
            <a:r>
              <a:rPr sz="1250" spc="490" dirty="0">
                <a:latin typeface="Times New Roman"/>
                <a:cs typeface="Times New Roman"/>
              </a:rPr>
              <a:t> </a:t>
            </a:r>
            <a:r>
              <a:rPr sz="1250" spc="130" dirty="0">
                <a:latin typeface="Times New Roman"/>
                <a:cs typeface="Times New Roman"/>
              </a:rPr>
              <a:t>Employee</a:t>
            </a:r>
            <a:r>
              <a:rPr sz="1250" spc="484" dirty="0">
                <a:latin typeface="Times New Roman"/>
                <a:cs typeface="Times New Roman"/>
              </a:rPr>
              <a:t> </a:t>
            </a:r>
            <a:r>
              <a:rPr sz="1250" spc="215" dirty="0">
                <a:latin typeface="Times New Roman"/>
                <a:cs typeface="Times New Roman"/>
              </a:rPr>
              <a:t>(1,"Sue","111-</a:t>
            </a:r>
            <a:r>
              <a:rPr sz="1250" spc="229" dirty="0">
                <a:latin typeface="Times New Roman"/>
                <a:cs typeface="Times New Roman"/>
              </a:rPr>
              <a:t>11-</a:t>
            </a:r>
            <a:r>
              <a:rPr sz="1250" spc="240" dirty="0">
                <a:latin typeface="Times New Roman"/>
                <a:cs typeface="Times New Roman"/>
              </a:rPr>
              <a:t>1111",10.0); </a:t>
            </a:r>
            <a:r>
              <a:rPr sz="1250" spc="140" dirty="0">
                <a:latin typeface="Times New Roman"/>
                <a:cs typeface="Times New Roman"/>
              </a:rPr>
              <a:t>y</a:t>
            </a:r>
            <a:r>
              <a:rPr sz="1250" spc="445" dirty="0">
                <a:latin typeface="Times New Roman"/>
                <a:cs typeface="Times New Roman"/>
              </a:rPr>
              <a:t> </a:t>
            </a:r>
            <a:r>
              <a:rPr sz="1250" spc="70" dirty="0">
                <a:latin typeface="Times New Roman"/>
                <a:cs typeface="Times New Roman"/>
              </a:rPr>
              <a:t>=</a:t>
            </a:r>
            <a:r>
              <a:rPr sz="1250" spc="459" dirty="0">
                <a:latin typeface="Times New Roman"/>
                <a:cs typeface="Times New Roman"/>
              </a:rPr>
              <a:t> </a:t>
            </a:r>
            <a:r>
              <a:rPr sz="1250" spc="245" dirty="0">
                <a:latin typeface="Times New Roman"/>
                <a:cs typeface="Times New Roman"/>
              </a:rPr>
              <a:t>x;</a:t>
            </a:r>
            <a:endParaRPr sz="12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60"/>
              </a:spcBef>
            </a:pPr>
            <a:r>
              <a:rPr sz="1250" spc="315" dirty="0">
                <a:latin typeface="Times New Roman"/>
                <a:cs typeface="Times New Roman"/>
              </a:rPr>
              <a:t>(y);</a:t>
            </a:r>
            <a:r>
              <a:rPr sz="1250" spc="445" dirty="0">
                <a:latin typeface="Times New Roman"/>
                <a:cs typeface="Times New Roman"/>
              </a:rPr>
              <a:t> </a:t>
            </a:r>
            <a:r>
              <a:rPr sz="1250" spc="420" dirty="0">
                <a:latin typeface="Times New Roman"/>
                <a:cs typeface="Times New Roman"/>
              </a:rPr>
              <a:t>//</a:t>
            </a:r>
            <a:r>
              <a:rPr sz="1250" spc="450" dirty="0">
                <a:latin typeface="Times New Roman"/>
                <a:cs typeface="Times New Roman"/>
              </a:rPr>
              <a:t> </a:t>
            </a:r>
            <a:r>
              <a:rPr sz="1250" spc="260" dirty="0">
                <a:latin typeface="Times New Roman"/>
                <a:cs typeface="Times New Roman"/>
              </a:rPr>
              <a:t>true</a:t>
            </a:r>
            <a:endParaRPr sz="1250">
              <a:latin typeface="Times New Roman"/>
              <a:cs typeface="Times New Roman"/>
            </a:endParaRPr>
          </a:p>
          <a:p>
            <a:pPr marL="12700" marR="5080">
              <a:lnSpc>
                <a:spcPct val="123200"/>
              </a:lnSpc>
            </a:pPr>
            <a:r>
              <a:rPr sz="1250" spc="220" dirty="0">
                <a:latin typeface="Times New Roman"/>
                <a:cs typeface="Times New Roman"/>
              </a:rPr>
              <a:t>z</a:t>
            </a:r>
            <a:r>
              <a:rPr sz="1250" spc="480" dirty="0">
                <a:latin typeface="Times New Roman"/>
                <a:cs typeface="Times New Roman"/>
              </a:rPr>
              <a:t> </a:t>
            </a:r>
            <a:r>
              <a:rPr sz="1250" spc="70" dirty="0">
                <a:latin typeface="Times New Roman"/>
                <a:cs typeface="Times New Roman"/>
              </a:rPr>
              <a:t>=</a:t>
            </a:r>
            <a:r>
              <a:rPr sz="1250" spc="95" dirty="0">
                <a:latin typeface="Times New Roman"/>
                <a:cs typeface="Times New Roman"/>
              </a:rPr>
              <a:t>  </a:t>
            </a:r>
            <a:r>
              <a:rPr sz="1250" spc="70" dirty="0">
                <a:latin typeface="Times New Roman"/>
                <a:cs typeface="Times New Roman"/>
              </a:rPr>
              <a:t>new</a:t>
            </a:r>
            <a:r>
              <a:rPr sz="1250" spc="484" dirty="0">
                <a:latin typeface="Times New Roman"/>
                <a:cs typeface="Times New Roman"/>
              </a:rPr>
              <a:t> </a:t>
            </a:r>
            <a:r>
              <a:rPr sz="1250" spc="130" dirty="0">
                <a:latin typeface="Times New Roman"/>
                <a:cs typeface="Times New Roman"/>
              </a:rPr>
              <a:t>Employee</a:t>
            </a:r>
            <a:r>
              <a:rPr sz="1250" spc="484" dirty="0">
                <a:latin typeface="Times New Roman"/>
                <a:cs typeface="Times New Roman"/>
              </a:rPr>
              <a:t> </a:t>
            </a:r>
            <a:r>
              <a:rPr sz="1250" spc="215" dirty="0">
                <a:latin typeface="Times New Roman"/>
                <a:cs typeface="Times New Roman"/>
              </a:rPr>
              <a:t>(1,"Sue","111-</a:t>
            </a:r>
            <a:r>
              <a:rPr sz="1250" spc="229" dirty="0">
                <a:latin typeface="Times New Roman"/>
                <a:cs typeface="Times New Roman"/>
              </a:rPr>
              <a:t>11-</a:t>
            </a:r>
            <a:r>
              <a:rPr sz="1250" spc="240" dirty="0">
                <a:latin typeface="Times New Roman"/>
                <a:cs typeface="Times New Roman"/>
              </a:rPr>
              <a:t>1111",10.0); </a:t>
            </a:r>
            <a:r>
              <a:rPr sz="1250" spc="335" dirty="0">
                <a:latin typeface="Times New Roman"/>
                <a:cs typeface="Times New Roman"/>
              </a:rPr>
              <a:t>(z);</a:t>
            </a:r>
            <a:r>
              <a:rPr sz="1250" spc="450" dirty="0">
                <a:latin typeface="Times New Roman"/>
                <a:cs typeface="Times New Roman"/>
              </a:rPr>
              <a:t> </a:t>
            </a:r>
            <a:r>
              <a:rPr sz="1250" spc="420" dirty="0">
                <a:latin typeface="Times New Roman"/>
                <a:cs typeface="Times New Roman"/>
              </a:rPr>
              <a:t>//</a:t>
            </a:r>
            <a:r>
              <a:rPr sz="1250" spc="450" dirty="0">
                <a:latin typeface="Times New Roman"/>
                <a:cs typeface="Times New Roman"/>
              </a:rPr>
              <a:t> </a:t>
            </a:r>
            <a:r>
              <a:rPr sz="1250" spc="290" dirty="0">
                <a:latin typeface="Times New Roman"/>
                <a:cs typeface="Times New Roman"/>
              </a:rPr>
              <a:t>false!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060196" y="3884398"/>
            <a:ext cx="5662295" cy="792480"/>
          </a:xfrm>
          <a:prstGeom prst="rect">
            <a:avLst/>
          </a:prstGeom>
        </p:spPr>
        <p:txBody>
          <a:bodyPr vert="horz" wrap="square" lIns="0" tIns="29845" rIns="0" bIns="0" rtlCol="0">
            <a:spAutoFit/>
          </a:bodyPr>
          <a:lstStyle/>
          <a:p>
            <a:pPr marL="413384" marR="5080" indent="-329565">
              <a:lnSpc>
                <a:spcPts val="1789"/>
              </a:lnSpc>
              <a:spcBef>
                <a:spcPts val="235"/>
              </a:spcBef>
              <a:buClr>
                <a:srgbClr val="FF0000"/>
              </a:buClr>
              <a:buChar char="•"/>
              <a:tabLst>
                <a:tab pos="413384" algn="l"/>
              </a:tabLst>
            </a:pPr>
            <a:r>
              <a:rPr sz="1550" dirty="0">
                <a:latin typeface="Arial"/>
                <a:cs typeface="Arial"/>
              </a:rPr>
              <a:t>Because</a:t>
            </a:r>
            <a:r>
              <a:rPr sz="1550" spc="1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what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we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really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want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is</a:t>
            </a:r>
            <a:r>
              <a:rPr sz="1550" spc="1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to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test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the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contents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of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spc="-25" dirty="0">
                <a:latin typeface="Arial"/>
                <a:cs typeface="Arial"/>
              </a:rPr>
              <a:t>the </a:t>
            </a:r>
            <a:r>
              <a:rPr sz="1550" dirty="0">
                <a:latin typeface="Arial"/>
                <a:cs typeface="Arial"/>
              </a:rPr>
              <a:t>Employee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object,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we</a:t>
            </a:r>
            <a:r>
              <a:rPr sz="1550" spc="5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need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to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override</a:t>
            </a:r>
            <a:r>
              <a:rPr sz="1550" spc="5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the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spc="275" dirty="0">
                <a:latin typeface="Times New Roman"/>
                <a:cs typeface="Times New Roman"/>
              </a:rPr>
              <a:t>equals</a:t>
            </a:r>
            <a:r>
              <a:rPr sz="1550" spc="114" dirty="0">
                <a:latin typeface="Times New Roman"/>
                <a:cs typeface="Times New Roman"/>
              </a:rPr>
              <a:t> </a:t>
            </a:r>
            <a:r>
              <a:rPr sz="1550" spc="-10" dirty="0">
                <a:latin typeface="Arial"/>
                <a:cs typeface="Arial"/>
              </a:rPr>
              <a:t>method:</a:t>
            </a:r>
            <a:endParaRPr sz="15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15"/>
              </a:spcBef>
            </a:pPr>
            <a:r>
              <a:rPr sz="1250" spc="245" dirty="0">
                <a:latin typeface="Times New Roman"/>
                <a:cs typeface="Times New Roman"/>
              </a:rPr>
              <a:t>public</a:t>
            </a:r>
            <a:r>
              <a:rPr sz="1250" spc="455" dirty="0">
                <a:latin typeface="Times New Roman"/>
                <a:cs typeface="Times New Roman"/>
              </a:rPr>
              <a:t> </a:t>
            </a:r>
            <a:r>
              <a:rPr sz="1250" spc="200" dirty="0">
                <a:latin typeface="Times New Roman"/>
                <a:cs typeface="Times New Roman"/>
              </a:rPr>
              <a:t>boolean</a:t>
            </a:r>
            <a:r>
              <a:rPr sz="1250" spc="459" dirty="0">
                <a:latin typeface="Times New Roman"/>
                <a:cs typeface="Times New Roman"/>
              </a:rPr>
              <a:t> </a:t>
            </a:r>
            <a:r>
              <a:rPr sz="1250" spc="229" dirty="0">
                <a:latin typeface="Times New Roman"/>
                <a:cs typeface="Times New Roman"/>
              </a:rPr>
              <a:t>equals</a:t>
            </a:r>
            <a:r>
              <a:rPr sz="1250" spc="450" dirty="0">
                <a:latin typeface="Times New Roman"/>
                <a:cs typeface="Times New Roman"/>
              </a:rPr>
              <a:t> </a:t>
            </a:r>
            <a:r>
              <a:rPr sz="1250" spc="229" dirty="0">
                <a:latin typeface="Times New Roman"/>
                <a:cs typeface="Times New Roman"/>
              </a:rPr>
              <a:t>(Object</a:t>
            </a:r>
            <a:r>
              <a:rPr sz="1250" spc="459" dirty="0">
                <a:latin typeface="Times New Roman"/>
                <a:cs typeface="Times New Roman"/>
              </a:rPr>
              <a:t> </a:t>
            </a:r>
            <a:r>
              <a:rPr sz="1250" spc="250" dirty="0">
                <a:latin typeface="Times New Roman"/>
                <a:cs typeface="Times New Roman"/>
              </a:rPr>
              <a:t>o)</a:t>
            </a:r>
            <a:r>
              <a:rPr sz="1250" spc="450" dirty="0">
                <a:latin typeface="Times New Roman"/>
                <a:cs typeface="Times New Roman"/>
              </a:rPr>
              <a:t> </a:t>
            </a:r>
            <a:r>
              <a:rPr sz="1250" spc="165" dirty="0">
                <a:latin typeface="Times New Roman"/>
                <a:cs typeface="Times New Roman"/>
              </a:rPr>
              <a:t>{</a:t>
            </a:r>
            <a:r>
              <a:rPr sz="1250" spc="470" dirty="0">
                <a:latin typeface="Times New Roman"/>
                <a:cs typeface="Times New Roman"/>
              </a:rPr>
              <a:t> </a:t>
            </a:r>
            <a:r>
              <a:rPr sz="1250" spc="450" dirty="0">
                <a:latin typeface="Times New Roman"/>
                <a:cs typeface="Times New Roman"/>
              </a:rPr>
              <a:t>...</a:t>
            </a:r>
            <a:r>
              <a:rPr sz="1250" spc="459" dirty="0">
                <a:latin typeface="Times New Roman"/>
                <a:cs typeface="Times New Roman"/>
              </a:rPr>
              <a:t> </a:t>
            </a:r>
            <a:r>
              <a:rPr sz="1250" spc="114" dirty="0">
                <a:latin typeface="Times New Roman"/>
                <a:cs typeface="Times New Roman"/>
              </a:rPr>
              <a:t>}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326639" y="5247386"/>
            <a:ext cx="3116580" cy="144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endParaRPr sz="8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42416" y="2037588"/>
            <a:ext cx="5689600" cy="2799715"/>
            <a:chOff x="1042416" y="2037588"/>
            <a:chExt cx="5689600" cy="2799715"/>
          </a:xfrm>
        </p:grpSpPr>
        <p:sp>
          <p:nvSpPr>
            <p:cNvPr id="3" name="object 3"/>
            <p:cNvSpPr/>
            <p:nvPr/>
          </p:nvSpPr>
          <p:spPr>
            <a:xfrm>
              <a:off x="1053084" y="2046732"/>
              <a:ext cx="5668010" cy="2780030"/>
            </a:xfrm>
            <a:custGeom>
              <a:avLst/>
              <a:gdLst/>
              <a:ahLst/>
              <a:cxnLst/>
              <a:rect l="l" t="t" r="r" b="b"/>
              <a:pathLst>
                <a:path w="5668009" h="2780029">
                  <a:moveTo>
                    <a:pt x="5667755" y="0"/>
                  </a:moveTo>
                  <a:lnTo>
                    <a:pt x="0" y="0"/>
                  </a:lnTo>
                  <a:lnTo>
                    <a:pt x="0" y="2779775"/>
                  </a:lnTo>
                  <a:lnTo>
                    <a:pt x="5667755" y="2779775"/>
                  </a:lnTo>
                  <a:lnTo>
                    <a:pt x="5667755" y="0"/>
                  </a:lnTo>
                  <a:close/>
                </a:path>
              </a:pathLst>
            </a:custGeom>
            <a:solidFill>
              <a:srgbClr val="DCDC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042416" y="2037588"/>
              <a:ext cx="5689600" cy="2799715"/>
            </a:xfrm>
            <a:custGeom>
              <a:avLst/>
              <a:gdLst/>
              <a:ahLst/>
              <a:cxnLst/>
              <a:rect l="l" t="t" r="r" b="b"/>
              <a:pathLst>
                <a:path w="5689600" h="2799715">
                  <a:moveTo>
                    <a:pt x="5684520" y="0"/>
                  </a:moveTo>
                  <a:lnTo>
                    <a:pt x="4572" y="0"/>
                  </a:lnTo>
                  <a:lnTo>
                    <a:pt x="0" y="4572"/>
                  </a:lnTo>
                  <a:lnTo>
                    <a:pt x="0" y="2795016"/>
                  </a:lnTo>
                  <a:lnTo>
                    <a:pt x="4572" y="2799588"/>
                  </a:lnTo>
                  <a:lnTo>
                    <a:pt x="5684520" y="2799588"/>
                  </a:lnTo>
                  <a:lnTo>
                    <a:pt x="5689092" y="2795016"/>
                  </a:lnTo>
                  <a:lnTo>
                    <a:pt x="5689092" y="2788920"/>
                  </a:lnTo>
                  <a:lnTo>
                    <a:pt x="21336" y="2788920"/>
                  </a:lnTo>
                  <a:lnTo>
                    <a:pt x="10668" y="2778252"/>
                  </a:lnTo>
                  <a:lnTo>
                    <a:pt x="21336" y="2778252"/>
                  </a:lnTo>
                  <a:lnTo>
                    <a:pt x="21336" y="19812"/>
                  </a:lnTo>
                  <a:lnTo>
                    <a:pt x="10667" y="19812"/>
                  </a:lnTo>
                  <a:lnTo>
                    <a:pt x="21336" y="9144"/>
                  </a:lnTo>
                  <a:lnTo>
                    <a:pt x="5689092" y="9144"/>
                  </a:lnTo>
                  <a:lnTo>
                    <a:pt x="5689092" y="4572"/>
                  </a:lnTo>
                  <a:lnTo>
                    <a:pt x="5684520" y="0"/>
                  </a:lnTo>
                  <a:close/>
                </a:path>
                <a:path w="5689600" h="2799715">
                  <a:moveTo>
                    <a:pt x="21336" y="2778252"/>
                  </a:moveTo>
                  <a:lnTo>
                    <a:pt x="10668" y="2778252"/>
                  </a:lnTo>
                  <a:lnTo>
                    <a:pt x="21336" y="2788920"/>
                  </a:lnTo>
                  <a:lnTo>
                    <a:pt x="21336" y="2778252"/>
                  </a:lnTo>
                  <a:close/>
                </a:path>
                <a:path w="5689600" h="2799715">
                  <a:moveTo>
                    <a:pt x="5667756" y="2778252"/>
                  </a:moveTo>
                  <a:lnTo>
                    <a:pt x="21336" y="2778252"/>
                  </a:lnTo>
                  <a:lnTo>
                    <a:pt x="21336" y="2788920"/>
                  </a:lnTo>
                  <a:lnTo>
                    <a:pt x="5667756" y="2788920"/>
                  </a:lnTo>
                  <a:lnTo>
                    <a:pt x="5667756" y="2778252"/>
                  </a:lnTo>
                  <a:close/>
                </a:path>
                <a:path w="5689600" h="2799715">
                  <a:moveTo>
                    <a:pt x="5667756" y="9144"/>
                  </a:moveTo>
                  <a:lnTo>
                    <a:pt x="5667756" y="2788920"/>
                  </a:lnTo>
                  <a:lnTo>
                    <a:pt x="5678424" y="2778252"/>
                  </a:lnTo>
                  <a:lnTo>
                    <a:pt x="5689092" y="2778252"/>
                  </a:lnTo>
                  <a:lnTo>
                    <a:pt x="5689092" y="19812"/>
                  </a:lnTo>
                  <a:lnTo>
                    <a:pt x="5678424" y="19812"/>
                  </a:lnTo>
                  <a:lnTo>
                    <a:pt x="5667756" y="9144"/>
                  </a:lnTo>
                  <a:close/>
                </a:path>
                <a:path w="5689600" h="2799715">
                  <a:moveTo>
                    <a:pt x="5689092" y="2778252"/>
                  </a:moveTo>
                  <a:lnTo>
                    <a:pt x="5678424" y="2778252"/>
                  </a:lnTo>
                  <a:lnTo>
                    <a:pt x="5667756" y="2788920"/>
                  </a:lnTo>
                  <a:lnTo>
                    <a:pt x="5689092" y="2788920"/>
                  </a:lnTo>
                  <a:lnTo>
                    <a:pt x="5689092" y="2778252"/>
                  </a:lnTo>
                  <a:close/>
                </a:path>
                <a:path w="5689600" h="2799715">
                  <a:moveTo>
                    <a:pt x="21336" y="9144"/>
                  </a:moveTo>
                  <a:lnTo>
                    <a:pt x="10667" y="19812"/>
                  </a:lnTo>
                  <a:lnTo>
                    <a:pt x="21336" y="19812"/>
                  </a:lnTo>
                  <a:lnTo>
                    <a:pt x="21336" y="9144"/>
                  </a:lnTo>
                  <a:close/>
                </a:path>
                <a:path w="5689600" h="2799715">
                  <a:moveTo>
                    <a:pt x="5667756" y="9144"/>
                  </a:moveTo>
                  <a:lnTo>
                    <a:pt x="21336" y="9144"/>
                  </a:lnTo>
                  <a:lnTo>
                    <a:pt x="21336" y="19812"/>
                  </a:lnTo>
                  <a:lnTo>
                    <a:pt x="5667756" y="19812"/>
                  </a:lnTo>
                  <a:lnTo>
                    <a:pt x="5667756" y="9144"/>
                  </a:lnTo>
                  <a:close/>
                </a:path>
                <a:path w="5689600" h="2799715">
                  <a:moveTo>
                    <a:pt x="5689092" y="9144"/>
                  </a:moveTo>
                  <a:lnTo>
                    <a:pt x="5667756" y="9144"/>
                  </a:lnTo>
                  <a:lnTo>
                    <a:pt x="5678424" y="19812"/>
                  </a:lnTo>
                  <a:lnTo>
                    <a:pt x="5689092" y="19812"/>
                  </a:lnTo>
                  <a:lnTo>
                    <a:pt x="5689092" y="914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1055624" y="790204"/>
            <a:ext cx="5638800" cy="16427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9685" algn="ctr">
              <a:lnSpc>
                <a:spcPct val="100000"/>
              </a:lnSpc>
              <a:spcBef>
                <a:spcPts val="110"/>
              </a:spcBef>
            </a:pPr>
            <a:r>
              <a:rPr sz="1850" b="1" dirty="0">
                <a:latin typeface="Arial"/>
                <a:cs typeface="Arial"/>
              </a:rPr>
              <a:t>Overriding</a:t>
            </a:r>
            <a:r>
              <a:rPr sz="1850" b="1" spc="-25" dirty="0">
                <a:latin typeface="Arial"/>
                <a:cs typeface="Arial"/>
              </a:rPr>
              <a:t> </a:t>
            </a:r>
            <a:r>
              <a:rPr sz="1850" b="1" spc="270" dirty="0">
                <a:latin typeface="Times New Roman"/>
                <a:cs typeface="Times New Roman"/>
              </a:rPr>
              <a:t>equals</a:t>
            </a:r>
            <a:r>
              <a:rPr sz="1850" b="1" spc="70" dirty="0">
                <a:latin typeface="Times New Roman"/>
                <a:cs typeface="Times New Roman"/>
              </a:rPr>
              <a:t> </a:t>
            </a:r>
            <a:r>
              <a:rPr sz="1850" b="1" dirty="0">
                <a:latin typeface="Arial"/>
                <a:cs typeface="Arial"/>
              </a:rPr>
              <a:t>in</a:t>
            </a:r>
            <a:r>
              <a:rPr sz="1850" b="1" spc="10" dirty="0">
                <a:latin typeface="Arial"/>
                <a:cs typeface="Arial"/>
              </a:rPr>
              <a:t> </a:t>
            </a:r>
            <a:r>
              <a:rPr sz="1850" b="1" spc="120" dirty="0">
                <a:latin typeface="Times New Roman"/>
                <a:cs typeface="Times New Roman"/>
              </a:rPr>
              <a:t>Employee</a:t>
            </a:r>
            <a:endParaRPr sz="18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315"/>
              </a:spcBef>
            </a:pPr>
            <a:endParaRPr sz="1850">
              <a:latin typeface="Times New Roman"/>
              <a:cs typeface="Times New Roman"/>
            </a:endParaRPr>
          </a:p>
          <a:p>
            <a:pPr marL="17145">
              <a:lnSpc>
                <a:spcPct val="100000"/>
              </a:lnSpc>
            </a:pPr>
            <a:r>
              <a:rPr sz="1550" dirty="0">
                <a:latin typeface="Arial"/>
                <a:cs typeface="Arial"/>
              </a:rPr>
              <a:t>An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example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of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overriding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the</a:t>
            </a:r>
            <a:r>
              <a:rPr sz="1550" spc="55" dirty="0">
                <a:latin typeface="Arial"/>
                <a:cs typeface="Arial"/>
              </a:rPr>
              <a:t> </a:t>
            </a:r>
            <a:r>
              <a:rPr sz="1550" spc="280" dirty="0">
                <a:latin typeface="Times New Roman"/>
                <a:cs typeface="Times New Roman"/>
              </a:rPr>
              <a:t>equals</a:t>
            </a:r>
            <a:r>
              <a:rPr sz="1550" spc="100" dirty="0">
                <a:latin typeface="Times New Roman"/>
                <a:cs typeface="Times New Roman"/>
              </a:rPr>
              <a:t> </a:t>
            </a:r>
            <a:r>
              <a:rPr sz="1550" dirty="0">
                <a:latin typeface="Arial"/>
                <a:cs typeface="Arial"/>
              </a:rPr>
              <a:t>method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in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the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spc="145" dirty="0">
                <a:latin typeface="Times New Roman"/>
                <a:cs typeface="Times New Roman"/>
              </a:rPr>
              <a:t>Employee</a:t>
            </a:r>
            <a:endParaRPr sz="15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550" dirty="0">
                <a:latin typeface="Arial"/>
                <a:cs typeface="Arial"/>
              </a:rPr>
              <a:t>class</a:t>
            </a:r>
            <a:r>
              <a:rPr sz="1550" spc="2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compares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every</a:t>
            </a:r>
            <a:r>
              <a:rPr sz="1550" spc="6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field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for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equality:</a:t>
            </a:r>
            <a:endParaRPr sz="1550">
              <a:latin typeface="Arial"/>
              <a:cs typeface="Arial"/>
            </a:endParaRPr>
          </a:p>
          <a:p>
            <a:pPr marL="187325" indent="-174625">
              <a:lnSpc>
                <a:spcPct val="100000"/>
              </a:lnSpc>
              <a:spcBef>
                <a:spcPts val="185"/>
              </a:spcBef>
              <a:buAutoNum type="arabicPlain"/>
              <a:tabLst>
                <a:tab pos="187325" algn="l"/>
              </a:tabLst>
            </a:pPr>
            <a:r>
              <a:rPr sz="1150" spc="95" dirty="0">
                <a:latin typeface="Times New Roman"/>
                <a:cs typeface="Times New Roman"/>
              </a:rPr>
              <a:t>@Override</a:t>
            </a:r>
            <a:endParaRPr sz="1150">
              <a:latin typeface="Times New Roman"/>
              <a:cs typeface="Times New Roman"/>
            </a:endParaRPr>
          </a:p>
          <a:p>
            <a:pPr marL="187325" indent="-174625">
              <a:lnSpc>
                <a:spcPct val="100000"/>
              </a:lnSpc>
              <a:spcBef>
                <a:spcPts val="260"/>
              </a:spcBef>
              <a:buAutoNum type="arabicPlain"/>
              <a:tabLst>
                <a:tab pos="187325" algn="l"/>
              </a:tabLst>
            </a:pPr>
            <a:r>
              <a:rPr sz="1150" spc="200" dirty="0">
                <a:latin typeface="Times New Roman"/>
                <a:cs typeface="Times New Roman"/>
              </a:rPr>
              <a:t>public</a:t>
            </a:r>
            <a:r>
              <a:rPr sz="1150" spc="415" dirty="0">
                <a:latin typeface="Times New Roman"/>
                <a:cs typeface="Times New Roman"/>
              </a:rPr>
              <a:t> </a:t>
            </a:r>
            <a:r>
              <a:rPr sz="1150" spc="160" dirty="0">
                <a:latin typeface="Times New Roman"/>
                <a:cs typeface="Times New Roman"/>
              </a:rPr>
              <a:t>boolean</a:t>
            </a:r>
            <a:r>
              <a:rPr sz="1150" spc="420" dirty="0">
                <a:latin typeface="Times New Roman"/>
                <a:cs typeface="Times New Roman"/>
              </a:rPr>
              <a:t> </a:t>
            </a:r>
            <a:r>
              <a:rPr sz="1150" spc="185" dirty="0">
                <a:latin typeface="Times New Roman"/>
                <a:cs typeface="Times New Roman"/>
              </a:rPr>
              <a:t>equals</a:t>
            </a:r>
            <a:r>
              <a:rPr sz="1150" spc="415" dirty="0">
                <a:latin typeface="Times New Roman"/>
                <a:cs typeface="Times New Roman"/>
              </a:rPr>
              <a:t> </a:t>
            </a:r>
            <a:r>
              <a:rPr sz="1150" spc="185" dirty="0">
                <a:latin typeface="Times New Roman"/>
                <a:cs typeface="Times New Roman"/>
              </a:rPr>
              <a:t>(Object</a:t>
            </a:r>
            <a:r>
              <a:rPr sz="1150" spc="420" dirty="0">
                <a:latin typeface="Times New Roman"/>
                <a:cs typeface="Times New Roman"/>
              </a:rPr>
              <a:t> </a:t>
            </a:r>
            <a:r>
              <a:rPr sz="1150" spc="195" dirty="0">
                <a:latin typeface="Times New Roman"/>
                <a:cs typeface="Times New Roman"/>
              </a:rPr>
              <a:t>o)</a:t>
            </a:r>
            <a:r>
              <a:rPr sz="1150" spc="420" dirty="0">
                <a:latin typeface="Times New Roman"/>
                <a:cs typeface="Times New Roman"/>
              </a:rPr>
              <a:t> </a:t>
            </a:r>
            <a:r>
              <a:rPr sz="1150" spc="80" dirty="0">
                <a:latin typeface="Times New Roman"/>
                <a:cs typeface="Times New Roman"/>
              </a:rPr>
              <a:t>{</a:t>
            </a:r>
            <a:endParaRPr sz="115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579874" y="2405917"/>
            <a:ext cx="3957954" cy="1910714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75"/>
              </a:spcBef>
            </a:pPr>
            <a:r>
              <a:rPr sz="1150" spc="160" dirty="0">
                <a:latin typeface="Times New Roman"/>
                <a:cs typeface="Times New Roman"/>
              </a:rPr>
              <a:t>boolean</a:t>
            </a:r>
            <a:r>
              <a:rPr sz="1150" spc="420" dirty="0">
                <a:latin typeface="Times New Roman"/>
                <a:cs typeface="Times New Roman"/>
              </a:rPr>
              <a:t> </a:t>
            </a:r>
            <a:r>
              <a:rPr sz="1150" spc="250" dirty="0">
                <a:latin typeface="Times New Roman"/>
                <a:cs typeface="Times New Roman"/>
              </a:rPr>
              <a:t>result</a:t>
            </a:r>
            <a:r>
              <a:rPr sz="1150" spc="420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Times New Roman"/>
                <a:cs typeface="Times New Roman"/>
              </a:rPr>
              <a:t>=</a:t>
            </a:r>
            <a:r>
              <a:rPr sz="1150" spc="425" dirty="0">
                <a:latin typeface="Times New Roman"/>
                <a:cs typeface="Times New Roman"/>
              </a:rPr>
              <a:t> </a:t>
            </a:r>
            <a:r>
              <a:rPr sz="1150" spc="250" dirty="0">
                <a:latin typeface="Times New Roman"/>
                <a:cs typeface="Times New Roman"/>
              </a:rPr>
              <a:t>false;</a:t>
            </a:r>
            <a:endParaRPr sz="1150">
              <a:latin typeface="Times New Roman"/>
              <a:cs typeface="Times New Roman"/>
            </a:endParaRPr>
          </a:p>
          <a:p>
            <a:pPr marL="361315" marR="5080" indent="-349250">
              <a:lnSpc>
                <a:spcPct val="119100"/>
              </a:lnSpc>
              <a:spcBef>
                <a:spcPts val="15"/>
              </a:spcBef>
            </a:pPr>
            <a:r>
              <a:rPr sz="1150" spc="320" dirty="0">
                <a:latin typeface="Times New Roman"/>
                <a:cs typeface="Times New Roman"/>
              </a:rPr>
              <a:t>if</a:t>
            </a:r>
            <a:r>
              <a:rPr sz="1150" spc="385" dirty="0">
                <a:latin typeface="Times New Roman"/>
                <a:cs typeface="Times New Roman"/>
              </a:rPr>
              <a:t> </a:t>
            </a:r>
            <a:r>
              <a:rPr sz="1150" spc="229" dirty="0">
                <a:latin typeface="Times New Roman"/>
                <a:cs typeface="Times New Roman"/>
              </a:rPr>
              <a:t>((o</a:t>
            </a:r>
            <a:r>
              <a:rPr sz="1150" spc="390" dirty="0">
                <a:latin typeface="Times New Roman"/>
                <a:cs typeface="Times New Roman"/>
              </a:rPr>
              <a:t> </a:t>
            </a:r>
            <a:r>
              <a:rPr sz="1150" spc="160" dirty="0">
                <a:latin typeface="Times New Roman"/>
                <a:cs typeface="Times New Roman"/>
              </a:rPr>
              <a:t>!=</a:t>
            </a:r>
            <a:r>
              <a:rPr sz="1150" spc="375" dirty="0">
                <a:latin typeface="Times New Roman"/>
                <a:cs typeface="Times New Roman"/>
              </a:rPr>
              <a:t> </a:t>
            </a:r>
            <a:r>
              <a:rPr sz="1150" spc="245" dirty="0">
                <a:latin typeface="Times New Roman"/>
                <a:cs typeface="Times New Roman"/>
              </a:rPr>
              <a:t>null)</a:t>
            </a:r>
            <a:r>
              <a:rPr sz="1150" spc="370" dirty="0">
                <a:latin typeface="Times New Roman"/>
                <a:cs typeface="Times New Roman"/>
              </a:rPr>
              <a:t> </a:t>
            </a:r>
            <a:r>
              <a:rPr sz="1150" spc="-95" dirty="0">
                <a:latin typeface="Times New Roman"/>
                <a:cs typeface="Times New Roman"/>
              </a:rPr>
              <a:t>&amp;&amp;</a:t>
            </a:r>
            <a:r>
              <a:rPr sz="1150" spc="390" dirty="0">
                <a:latin typeface="Times New Roman"/>
                <a:cs typeface="Times New Roman"/>
              </a:rPr>
              <a:t> </a:t>
            </a:r>
            <a:r>
              <a:rPr sz="1150" spc="195" dirty="0">
                <a:latin typeface="Times New Roman"/>
                <a:cs typeface="Times New Roman"/>
              </a:rPr>
              <a:t>(o</a:t>
            </a:r>
            <a:r>
              <a:rPr sz="1150" spc="375" dirty="0">
                <a:latin typeface="Times New Roman"/>
                <a:cs typeface="Times New Roman"/>
              </a:rPr>
              <a:t> </a:t>
            </a:r>
            <a:r>
              <a:rPr sz="1150" spc="204" dirty="0">
                <a:latin typeface="Times New Roman"/>
                <a:cs typeface="Times New Roman"/>
              </a:rPr>
              <a:t>instanceof</a:t>
            </a:r>
            <a:r>
              <a:rPr sz="1150" spc="375" dirty="0">
                <a:latin typeface="Times New Roman"/>
                <a:cs typeface="Times New Roman"/>
              </a:rPr>
              <a:t> </a:t>
            </a:r>
            <a:r>
              <a:rPr sz="1150" spc="135" dirty="0">
                <a:latin typeface="Times New Roman"/>
                <a:cs typeface="Times New Roman"/>
              </a:rPr>
              <a:t>Employee))</a:t>
            </a:r>
            <a:r>
              <a:rPr sz="1150" spc="385" dirty="0">
                <a:latin typeface="Times New Roman"/>
                <a:cs typeface="Times New Roman"/>
              </a:rPr>
              <a:t> </a:t>
            </a:r>
            <a:r>
              <a:rPr sz="1150" spc="80" dirty="0">
                <a:latin typeface="Times New Roman"/>
                <a:cs typeface="Times New Roman"/>
              </a:rPr>
              <a:t>{ </a:t>
            </a:r>
            <a:r>
              <a:rPr sz="1150" spc="95" dirty="0">
                <a:latin typeface="Times New Roman"/>
                <a:cs typeface="Times New Roman"/>
              </a:rPr>
              <a:t>Employee</a:t>
            </a:r>
            <a:r>
              <a:rPr sz="1150" spc="405" dirty="0">
                <a:latin typeface="Times New Roman"/>
                <a:cs typeface="Times New Roman"/>
              </a:rPr>
              <a:t> </a:t>
            </a:r>
            <a:r>
              <a:rPr sz="1150" spc="165" dirty="0">
                <a:latin typeface="Times New Roman"/>
                <a:cs typeface="Times New Roman"/>
              </a:rPr>
              <a:t>e</a:t>
            </a:r>
            <a:r>
              <a:rPr sz="1150" spc="420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Times New Roman"/>
                <a:cs typeface="Times New Roman"/>
              </a:rPr>
              <a:t>=</a:t>
            </a:r>
            <a:r>
              <a:rPr sz="1150" spc="425" dirty="0">
                <a:latin typeface="Times New Roman"/>
                <a:cs typeface="Times New Roman"/>
              </a:rPr>
              <a:t> </a:t>
            </a:r>
            <a:r>
              <a:rPr sz="1150" spc="140" dirty="0">
                <a:latin typeface="Times New Roman"/>
                <a:cs typeface="Times New Roman"/>
              </a:rPr>
              <a:t>(Employee)o;</a:t>
            </a:r>
            <a:endParaRPr sz="1150">
              <a:latin typeface="Times New Roman"/>
              <a:cs typeface="Times New Roman"/>
            </a:endParaRPr>
          </a:p>
          <a:p>
            <a:pPr marL="361315">
              <a:lnSpc>
                <a:spcPct val="100000"/>
              </a:lnSpc>
              <a:spcBef>
                <a:spcPts val="265"/>
              </a:spcBef>
            </a:pPr>
            <a:r>
              <a:rPr sz="1150" spc="330" dirty="0">
                <a:latin typeface="Times New Roman"/>
                <a:cs typeface="Times New Roman"/>
              </a:rPr>
              <a:t>if</a:t>
            </a:r>
            <a:r>
              <a:rPr sz="1150" spc="425" dirty="0">
                <a:latin typeface="Times New Roman"/>
                <a:cs typeface="Times New Roman"/>
              </a:rPr>
              <a:t> </a:t>
            </a:r>
            <a:r>
              <a:rPr sz="1150" spc="175" dirty="0">
                <a:latin typeface="Times New Roman"/>
                <a:cs typeface="Times New Roman"/>
              </a:rPr>
              <a:t>((e.empId</a:t>
            </a:r>
            <a:r>
              <a:rPr sz="1150" spc="430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Times New Roman"/>
                <a:cs typeface="Times New Roman"/>
              </a:rPr>
              <a:t>==</a:t>
            </a:r>
            <a:r>
              <a:rPr sz="1150" spc="425" dirty="0">
                <a:latin typeface="Times New Roman"/>
                <a:cs typeface="Times New Roman"/>
              </a:rPr>
              <a:t> </a:t>
            </a:r>
            <a:r>
              <a:rPr sz="1150" spc="200" dirty="0">
                <a:latin typeface="Times New Roman"/>
                <a:cs typeface="Times New Roman"/>
              </a:rPr>
              <a:t>this.empId)</a:t>
            </a:r>
            <a:r>
              <a:rPr sz="1150" spc="430" dirty="0">
                <a:latin typeface="Times New Roman"/>
                <a:cs typeface="Times New Roman"/>
              </a:rPr>
              <a:t> </a:t>
            </a:r>
            <a:r>
              <a:rPr sz="1150" spc="-25" dirty="0">
                <a:latin typeface="Times New Roman"/>
                <a:cs typeface="Times New Roman"/>
              </a:rPr>
              <a:t>&amp;&amp;</a:t>
            </a:r>
            <a:endParaRPr sz="1150">
              <a:latin typeface="Times New Roman"/>
              <a:cs typeface="Times New Roman"/>
            </a:endParaRPr>
          </a:p>
          <a:p>
            <a:pPr marL="711835" marR="704215">
              <a:lnSpc>
                <a:spcPct val="119100"/>
              </a:lnSpc>
              <a:spcBef>
                <a:spcPts val="10"/>
              </a:spcBef>
            </a:pPr>
            <a:r>
              <a:rPr sz="1150" spc="195" dirty="0">
                <a:latin typeface="Times New Roman"/>
                <a:cs typeface="Times New Roman"/>
              </a:rPr>
              <a:t>(e.name.equals(this.name))</a:t>
            </a:r>
            <a:r>
              <a:rPr sz="1150" spc="114" dirty="0">
                <a:latin typeface="Times New Roman"/>
                <a:cs typeface="Times New Roman"/>
              </a:rPr>
              <a:t>  </a:t>
            </a:r>
            <a:r>
              <a:rPr sz="1150" spc="-165" dirty="0">
                <a:latin typeface="Times New Roman"/>
                <a:cs typeface="Times New Roman"/>
              </a:rPr>
              <a:t>&amp;&amp;</a:t>
            </a:r>
            <a:r>
              <a:rPr sz="1150" spc="245" dirty="0">
                <a:latin typeface="Times New Roman"/>
                <a:cs typeface="Times New Roman"/>
              </a:rPr>
              <a:t> (e.ssn.equals(this.ssn))</a:t>
            </a:r>
            <a:r>
              <a:rPr sz="1150" spc="415" dirty="0">
                <a:latin typeface="Times New Roman"/>
                <a:cs typeface="Times New Roman"/>
              </a:rPr>
              <a:t> </a:t>
            </a:r>
            <a:r>
              <a:rPr sz="1150" spc="-25" dirty="0">
                <a:latin typeface="Times New Roman"/>
                <a:cs typeface="Times New Roman"/>
              </a:rPr>
              <a:t>&amp;&amp; </a:t>
            </a:r>
            <a:r>
              <a:rPr sz="1150" spc="240" dirty="0">
                <a:latin typeface="Times New Roman"/>
                <a:cs typeface="Times New Roman"/>
              </a:rPr>
              <a:t>(e.salary</a:t>
            </a:r>
            <a:r>
              <a:rPr sz="1150" spc="440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Times New Roman"/>
                <a:cs typeface="Times New Roman"/>
              </a:rPr>
              <a:t>==</a:t>
            </a:r>
            <a:r>
              <a:rPr sz="1150" spc="425" dirty="0">
                <a:latin typeface="Times New Roman"/>
                <a:cs typeface="Times New Roman"/>
              </a:rPr>
              <a:t> </a:t>
            </a:r>
            <a:r>
              <a:rPr sz="1150" spc="260" dirty="0">
                <a:latin typeface="Times New Roman"/>
                <a:cs typeface="Times New Roman"/>
              </a:rPr>
              <a:t>this.salary))</a:t>
            </a:r>
            <a:r>
              <a:rPr sz="1150" spc="445" dirty="0">
                <a:latin typeface="Times New Roman"/>
                <a:cs typeface="Times New Roman"/>
              </a:rPr>
              <a:t> </a:t>
            </a:r>
            <a:r>
              <a:rPr sz="1150" spc="80" dirty="0">
                <a:latin typeface="Times New Roman"/>
                <a:cs typeface="Times New Roman"/>
              </a:rPr>
              <a:t>{</a:t>
            </a:r>
            <a:endParaRPr sz="1150">
              <a:latin typeface="Times New Roman"/>
              <a:cs typeface="Times New Roman"/>
            </a:endParaRPr>
          </a:p>
          <a:p>
            <a:pPr marL="1061085">
              <a:lnSpc>
                <a:spcPct val="100000"/>
              </a:lnSpc>
              <a:spcBef>
                <a:spcPts val="265"/>
              </a:spcBef>
            </a:pPr>
            <a:r>
              <a:rPr sz="1150" spc="254" dirty="0">
                <a:latin typeface="Times New Roman"/>
                <a:cs typeface="Times New Roman"/>
              </a:rPr>
              <a:t>result</a:t>
            </a:r>
            <a:r>
              <a:rPr sz="1150" spc="405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Times New Roman"/>
                <a:cs typeface="Times New Roman"/>
              </a:rPr>
              <a:t>=</a:t>
            </a:r>
            <a:r>
              <a:rPr sz="1150" spc="425" dirty="0">
                <a:latin typeface="Times New Roman"/>
                <a:cs typeface="Times New Roman"/>
              </a:rPr>
              <a:t> </a:t>
            </a:r>
            <a:r>
              <a:rPr sz="1150" spc="245" dirty="0">
                <a:latin typeface="Times New Roman"/>
                <a:cs typeface="Times New Roman"/>
              </a:rPr>
              <a:t>true;</a:t>
            </a:r>
            <a:endParaRPr sz="1150">
              <a:latin typeface="Times New Roman"/>
              <a:cs typeface="Times New Roman"/>
            </a:endParaRPr>
          </a:p>
          <a:p>
            <a:pPr marL="361315">
              <a:lnSpc>
                <a:spcPct val="100000"/>
              </a:lnSpc>
              <a:spcBef>
                <a:spcPts val="275"/>
              </a:spcBef>
            </a:pPr>
            <a:r>
              <a:rPr sz="1150" spc="80" dirty="0">
                <a:latin typeface="Times New Roman"/>
                <a:cs typeface="Times New Roman"/>
              </a:rPr>
              <a:t>}</a:t>
            </a:r>
            <a:endParaRPr sz="115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666744" y="4325948"/>
            <a:ext cx="1774189" cy="1993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536575" algn="l"/>
              </a:tabLst>
            </a:pPr>
            <a:r>
              <a:rPr sz="1150" spc="80" dirty="0">
                <a:latin typeface="Times New Roman"/>
                <a:cs typeface="Times New Roman"/>
              </a:rPr>
              <a:t>}</a:t>
            </a:r>
            <a:r>
              <a:rPr sz="1150" dirty="0">
                <a:latin typeface="Times New Roman"/>
                <a:cs typeface="Times New Roman"/>
              </a:rPr>
              <a:t>	</a:t>
            </a:r>
            <a:r>
              <a:rPr sz="1150" spc="220" dirty="0">
                <a:latin typeface="Times New Roman"/>
                <a:cs typeface="Times New Roman"/>
              </a:rPr>
              <a:t>return</a:t>
            </a:r>
            <a:r>
              <a:rPr sz="1150" spc="405" dirty="0">
                <a:latin typeface="Times New Roman"/>
                <a:cs typeface="Times New Roman"/>
              </a:rPr>
              <a:t> </a:t>
            </a:r>
            <a:r>
              <a:rPr sz="1150" spc="260" dirty="0">
                <a:latin typeface="Times New Roman"/>
                <a:cs typeface="Times New Roman"/>
              </a:rPr>
              <a:t>result;</a:t>
            </a:r>
            <a:endParaRPr sz="115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55624" y="2405917"/>
            <a:ext cx="374650" cy="2328545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75"/>
              </a:spcBef>
            </a:pPr>
            <a:r>
              <a:rPr sz="1150" spc="55" dirty="0">
                <a:latin typeface="Times New Roman"/>
                <a:cs typeface="Times New Roman"/>
              </a:rPr>
              <a:t>3</a:t>
            </a:r>
            <a:endParaRPr sz="11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75"/>
              </a:spcBef>
            </a:pPr>
            <a:r>
              <a:rPr sz="1150" spc="55" dirty="0">
                <a:latin typeface="Times New Roman"/>
                <a:cs typeface="Times New Roman"/>
              </a:rPr>
              <a:t>4</a:t>
            </a:r>
            <a:endParaRPr sz="11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65"/>
              </a:spcBef>
            </a:pPr>
            <a:r>
              <a:rPr sz="1150" spc="55" dirty="0">
                <a:latin typeface="Times New Roman"/>
                <a:cs typeface="Times New Roman"/>
              </a:rPr>
              <a:t>5</a:t>
            </a:r>
            <a:endParaRPr sz="11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65"/>
              </a:spcBef>
            </a:pPr>
            <a:r>
              <a:rPr sz="1150" spc="55" dirty="0">
                <a:latin typeface="Times New Roman"/>
                <a:cs typeface="Times New Roman"/>
              </a:rPr>
              <a:t>6</a:t>
            </a:r>
            <a:endParaRPr sz="11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75"/>
              </a:spcBef>
            </a:pPr>
            <a:r>
              <a:rPr sz="1150" spc="55" dirty="0">
                <a:latin typeface="Times New Roman"/>
                <a:cs typeface="Times New Roman"/>
              </a:rPr>
              <a:t>7</a:t>
            </a:r>
            <a:endParaRPr sz="11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65"/>
              </a:spcBef>
            </a:pPr>
            <a:r>
              <a:rPr sz="1150" spc="55" dirty="0">
                <a:latin typeface="Times New Roman"/>
                <a:cs typeface="Times New Roman"/>
              </a:rPr>
              <a:t>8</a:t>
            </a:r>
            <a:endParaRPr sz="11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65"/>
              </a:spcBef>
            </a:pPr>
            <a:r>
              <a:rPr sz="1150" spc="55" dirty="0">
                <a:latin typeface="Times New Roman"/>
                <a:cs typeface="Times New Roman"/>
              </a:rPr>
              <a:t>9</a:t>
            </a:r>
            <a:endParaRPr sz="11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65"/>
              </a:spcBef>
            </a:pPr>
            <a:r>
              <a:rPr sz="1150" spc="75" dirty="0">
                <a:latin typeface="Times New Roman"/>
                <a:cs typeface="Times New Roman"/>
              </a:rPr>
              <a:t>10</a:t>
            </a:r>
            <a:endParaRPr sz="11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75"/>
              </a:spcBef>
            </a:pPr>
            <a:r>
              <a:rPr sz="1150" spc="75" dirty="0">
                <a:latin typeface="Times New Roman"/>
                <a:cs typeface="Times New Roman"/>
              </a:rPr>
              <a:t>11</a:t>
            </a:r>
            <a:endParaRPr sz="11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65"/>
              </a:spcBef>
            </a:pPr>
            <a:r>
              <a:rPr sz="1150" spc="75" dirty="0">
                <a:latin typeface="Times New Roman"/>
                <a:cs typeface="Times New Roman"/>
              </a:rPr>
              <a:t>12</a:t>
            </a:r>
            <a:endParaRPr sz="11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60"/>
              </a:spcBef>
            </a:pPr>
            <a:r>
              <a:rPr sz="1150" spc="105" dirty="0">
                <a:latin typeface="Times New Roman"/>
                <a:cs typeface="Times New Roman"/>
              </a:rPr>
              <a:t>13</a:t>
            </a:r>
            <a:r>
              <a:rPr sz="1150" spc="405" dirty="0">
                <a:latin typeface="Times New Roman"/>
                <a:cs typeface="Times New Roman"/>
              </a:rPr>
              <a:t> </a:t>
            </a:r>
            <a:r>
              <a:rPr sz="1150" spc="80" dirty="0">
                <a:latin typeface="Times New Roman"/>
                <a:cs typeface="Times New Roman"/>
              </a:rPr>
              <a:t>}</a:t>
            </a:r>
            <a:endParaRPr sz="115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17864" y="5706871"/>
            <a:ext cx="6249035" cy="29787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3499"/>
              </a:lnSpc>
              <a:spcBef>
                <a:spcPts val="90"/>
              </a:spcBef>
            </a:pPr>
            <a:r>
              <a:rPr sz="1150" dirty="0">
                <a:latin typeface="Arial"/>
                <a:cs typeface="Arial"/>
              </a:rPr>
              <a:t>This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simple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spc="215" dirty="0">
                <a:latin typeface="Times New Roman"/>
                <a:cs typeface="Times New Roman"/>
              </a:rPr>
              <a:t>equals</a:t>
            </a:r>
            <a:r>
              <a:rPr sz="1150" spc="135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Arial"/>
                <a:cs typeface="Arial"/>
              </a:rPr>
              <a:t>test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first</a:t>
            </a:r>
            <a:r>
              <a:rPr sz="1150" spc="1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tests</a:t>
            </a:r>
            <a:r>
              <a:rPr sz="1150" spc="4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to</a:t>
            </a:r>
            <a:r>
              <a:rPr sz="1150" spc="4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make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sure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that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4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object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passed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in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is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not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null,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and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spc="-20" dirty="0">
                <a:latin typeface="Arial"/>
                <a:cs typeface="Arial"/>
              </a:rPr>
              <a:t>then </a:t>
            </a:r>
            <a:r>
              <a:rPr sz="1150" dirty="0">
                <a:latin typeface="Arial"/>
                <a:cs typeface="Arial"/>
              </a:rPr>
              <a:t>tests</a:t>
            </a:r>
            <a:r>
              <a:rPr sz="1150" spc="1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to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make</a:t>
            </a:r>
            <a:r>
              <a:rPr sz="1150" spc="4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sure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that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it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is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an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instance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of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an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spc="120" dirty="0">
                <a:latin typeface="Times New Roman"/>
                <a:cs typeface="Times New Roman"/>
              </a:rPr>
              <a:t>Employee</a:t>
            </a:r>
            <a:r>
              <a:rPr sz="1150" spc="150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Arial"/>
                <a:cs typeface="Arial"/>
              </a:rPr>
              <a:t>class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(all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subclasses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are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spc="-20" dirty="0">
                <a:latin typeface="Arial"/>
                <a:cs typeface="Arial"/>
              </a:rPr>
              <a:t>also </a:t>
            </a:r>
            <a:r>
              <a:rPr sz="1150" dirty="0">
                <a:latin typeface="Arial"/>
                <a:cs typeface="Arial"/>
              </a:rPr>
              <a:t>employees,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so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this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works).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Then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spc="190" dirty="0">
                <a:latin typeface="Times New Roman"/>
                <a:cs typeface="Times New Roman"/>
              </a:rPr>
              <a:t>Object</a:t>
            </a:r>
            <a:r>
              <a:rPr sz="1150" spc="135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Arial"/>
                <a:cs typeface="Arial"/>
              </a:rPr>
              <a:t>is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cast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to</a:t>
            </a:r>
            <a:r>
              <a:rPr sz="1150" spc="35" dirty="0">
                <a:latin typeface="Arial"/>
                <a:cs typeface="Arial"/>
              </a:rPr>
              <a:t> </a:t>
            </a:r>
            <a:r>
              <a:rPr sz="1150" spc="110" dirty="0">
                <a:latin typeface="Times New Roman"/>
                <a:cs typeface="Times New Roman"/>
              </a:rPr>
              <a:t>Employee</a:t>
            </a:r>
            <a:r>
              <a:rPr sz="1150" spc="110" dirty="0">
                <a:latin typeface="Arial"/>
                <a:cs typeface="Arial"/>
              </a:rPr>
              <a:t>, </a:t>
            </a:r>
            <a:r>
              <a:rPr sz="1150" dirty="0">
                <a:latin typeface="Arial"/>
                <a:cs typeface="Arial"/>
              </a:rPr>
              <a:t>and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each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field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spc="-25" dirty="0">
                <a:latin typeface="Arial"/>
                <a:cs typeface="Arial"/>
              </a:rPr>
              <a:t>in </a:t>
            </a:r>
            <a:r>
              <a:rPr sz="1150" spc="120" dirty="0">
                <a:latin typeface="Times New Roman"/>
                <a:cs typeface="Times New Roman"/>
              </a:rPr>
              <a:t>Employee</a:t>
            </a:r>
            <a:r>
              <a:rPr sz="1150" spc="150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Arial"/>
                <a:cs typeface="Arial"/>
              </a:rPr>
              <a:t>is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checked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for</a:t>
            </a:r>
            <a:r>
              <a:rPr sz="1150" spc="30" dirty="0">
                <a:latin typeface="Arial"/>
                <a:cs typeface="Arial"/>
              </a:rPr>
              <a:t> </a:t>
            </a:r>
            <a:r>
              <a:rPr sz="1150" spc="-10" dirty="0">
                <a:latin typeface="Arial"/>
                <a:cs typeface="Arial"/>
              </a:rPr>
              <a:t>equality.</a:t>
            </a:r>
            <a:endParaRPr sz="1150">
              <a:latin typeface="Arial"/>
              <a:cs typeface="Arial"/>
            </a:endParaRPr>
          </a:p>
          <a:p>
            <a:pPr marL="12700" marR="38100" indent="-635">
              <a:lnSpc>
                <a:spcPct val="108700"/>
              </a:lnSpc>
              <a:spcBef>
                <a:spcPts val="370"/>
              </a:spcBef>
            </a:pPr>
            <a:r>
              <a:rPr sz="1150" b="1" dirty="0">
                <a:latin typeface="Arial"/>
                <a:cs typeface="Arial"/>
              </a:rPr>
              <a:t>Note:</a:t>
            </a:r>
            <a:r>
              <a:rPr sz="1150" b="1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For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spc="235" dirty="0">
                <a:latin typeface="Times New Roman"/>
                <a:cs typeface="Times New Roman"/>
              </a:rPr>
              <a:t>String</a:t>
            </a:r>
            <a:r>
              <a:rPr sz="1150" spc="130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Arial"/>
                <a:cs typeface="Arial"/>
              </a:rPr>
              <a:t>types,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you</a:t>
            </a:r>
            <a:r>
              <a:rPr sz="1150" spc="9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should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use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spc="215" dirty="0">
                <a:latin typeface="Times New Roman"/>
                <a:cs typeface="Times New Roman"/>
              </a:rPr>
              <a:t>equals</a:t>
            </a:r>
            <a:r>
              <a:rPr sz="1150" spc="135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Arial"/>
                <a:cs typeface="Arial"/>
              </a:rPr>
              <a:t>method</a:t>
            </a:r>
            <a:r>
              <a:rPr sz="1150" spc="4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to</a:t>
            </a:r>
            <a:r>
              <a:rPr sz="1150" spc="4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test</a:t>
            </a:r>
            <a:r>
              <a:rPr sz="1150" spc="3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strings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character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spc="-25" dirty="0">
                <a:latin typeface="Arial"/>
                <a:cs typeface="Arial"/>
              </a:rPr>
              <a:t>by </a:t>
            </a:r>
            <a:r>
              <a:rPr sz="1150" dirty="0">
                <a:latin typeface="Arial"/>
                <a:cs typeface="Arial"/>
              </a:rPr>
              <a:t>character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for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spc="-10" dirty="0">
                <a:latin typeface="Arial"/>
                <a:cs typeface="Arial"/>
              </a:rPr>
              <a:t>equality.</a:t>
            </a:r>
            <a:endParaRPr sz="11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944"/>
              </a:spcBef>
            </a:pPr>
            <a:endParaRPr sz="11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150" b="1" spc="85" dirty="0">
                <a:latin typeface="Times New Roman"/>
                <a:cs typeface="Times New Roman"/>
              </a:rPr>
              <a:t>@Override</a:t>
            </a:r>
            <a:r>
              <a:rPr sz="1150" b="1" spc="114" dirty="0">
                <a:latin typeface="Times New Roman"/>
                <a:cs typeface="Times New Roman"/>
              </a:rPr>
              <a:t> </a:t>
            </a:r>
            <a:r>
              <a:rPr sz="1150" b="1" spc="-10" dirty="0">
                <a:latin typeface="Arial"/>
                <a:cs typeface="Arial"/>
              </a:rPr>
              <a:t>annotation</a:t>
            </a:r>
            <a:endParaRPr sz="1150">
              <a:latin typeface="Arial"/>
              <a:cs typeface="Arial"/>
            </a:endParaRPr>
          </a:p>
          <a:p>
            <a:pPr marL="12700" marR="488950">
              <a:lnSpc>
                <a:spcPct val="108700"/>
              </a:lnSpc>
              <a:spcBef>
                <a:spcPts val="375"/>
              </a:spcBef>
            </a:pPr>
            <a:r>
              <a:rPr sz="1150" dirty="0">
                <a:latin typeface="Arial"/>
                <a:cs typeface="Arial"/>
              </a:rPr>
              <a:t>This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annotation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is</a:t>
            </a:r>
            <a:r>
              <a:rPr sz="1150" spc="9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used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to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instruct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compiler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that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method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annotated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with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spc="130" dirty="0">
                <a:latin typeface="Times New Roman"/>
                <a:cs typeface="Times New Roman"/>
              </a:rPr>
              <a:t>@Override</a:t>
            </a:r>
            <a:r>
              <a:rPr sz="1150" spc="155" dirty="0">
                <a:latin typeface="Times New Roman"/>
                <a:cs typeface="Times New Roman"/>
              </a:rPr>
              <a:t> </a:t>
            </a:r>
            <a:r>
              <a:rPr sz="1150" spc="-25" dirty="0">
                <a:latin typeface="Arial"/>
                <a:cs typeface="Arial"/>
              </a:rPr>
              <a:t>is </a:t>
            </a:r>
            <a:r>
              <a:rPr sz="1150" dirty="0">
                <a:latin typeface="Arial"/>
                <a:cs typeface="Arial"/>
              </a:rPr>
              <a:t>an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overridden</a:t>
            </a:r>
            <a:r>
              <a:rPr sz="1150" spc="11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method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from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super</a:t>
            </a:r>
            <a:r>
              <a:rPr sz="1150" spc="9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class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or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interface.</a:t>
            </a:r>
            <a:r>
              <a:rPr sz="1150" spc="4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When</a:t>
            </a:r>
            <a:r>
              <a:rPr sz="1150" spc="3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this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annotation</a:t>
            </a:r>
            <a:r>
              <a:rPr sz="1150" spc="9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is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used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spc="-25" dirty="0">
                <a:latin typeface="Arial"/>
                <a:cs typeface="Arial"/>
              </a:rPr>
              <a:t>the</a:t>
            </a:r>
            <a:endParaRPr sz="1150">
              <a:latin typeface="Arial"/>
              <a:cs typeface="Arial"/>
            </a:endParaRPr>
          </a:p>
          <a:p>
            <a:pPr marL="12700" marR="11430">
              <a:lnSpc>
                <a:spcPct val="103499"/>
              </a:lnSpc>
              <a:spcBef>
                <a:spcPts val="10"/>
              </a:spcBef>
            </a:pPr>
            <a:r>
              <a:rPr sz="1150" dirty="0">
                <a:latin typeface="Arial"/>
                <a:cs typeface="Arial"/>
              </a:rPr>
              <a:t>compiler</a:t>
            </a:r>
            <a:r>
              <a:rPr sz="1150" spc="4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check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is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to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make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sure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you</a:t>
            </a:r>
            <a:r>
              <a:rPr sz="1150" spc="10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actually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are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overriding</a:t>
            </a:r>
            <a:r>
              <a:rPr sz="1150" spc="9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method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when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you</a:t>
            </a:r>
            <a:r>
              <a:rPr sz="1150" spc="114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think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you</a:t>
            </a:r>
            <a:r>
              <a:rPr sz="1150" spc="95" dirty="0">
                <a:latin typeface="Arial"/>
                <a:cs typeface="Arial"/>
              </a:rPr>
              <a:t> </a:t>
            </a:r>
            <a:r>
              <a:rPr sz="1150" spc="-20" dirty="0">
                <a:latin typeface="Arial"/>
                <a:cs typeface="Arial"/>
              </a:rPr>
              <a:t>are. </a:t>
            </a:r>
            <a:r>
              <a:rPr sz="1150" dirty="0">
                <a:latin typeface="Arial"/>
                <a:cs typeface="Arial"/>
              </a:rPr>
              <a:t>This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way,</a:t>
            </a:r>
            <a:r>
              <a:rPr sz="1150" spc="114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if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you</a:t>
            </a:r>
            <a:r>
              <a:rPr sz="1150" spc="10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make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common</a:t>
            </a:r>
            <a:r>
              <a:rPr sz="1150" spc="2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mistake</a:t>
            </a:r>
            <a:r>
              <a:rPr sz="1150" spc="3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of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misspelling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method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name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or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not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spc="-10" dirty="0">
                <a:latin typeface="Arial"/>
                <a:cs typeface="Arial"/>
              </a:rPr>
              <a:t>correctly </a:t>
            </a:r>
            <a:r>
              <a:rPr sz="1150" dirty="0">
                <a:latin typeface="Arial"/>
                <a:cs typeface="Arial"/>
              </a:rPr>
              <a:t>matching</a:t>
            </a:r>
            <a:r>
              <a:rPr sz="1150" spc="3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parameters,</a:t>
            </a:r>
            <a:r>
              <a:rPr sz="1150" spc="3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you</a:t>
            </a:r>
            <a:r>
              <a:rPr sz="1150" spc="11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will</a:t>
            </a:r>
            <a:r>
              <a:rPr sz="1150" spc="11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be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warned</a:t>
            </a:r>
            <a:r>
              <a:rPr sz="1150" spc="9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that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you</a:t>
            </a:r>
            <a:r>
              <a:rPr sz="1150" spc="11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method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does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not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actually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override</a:t>
            </a:r>
            <a:r>
              <a:rPr sz="1150" spc="100" dirty="0">
                <a:latin typeface="Arial"/>
                <a:cs typeface="Arial"/>
              </a:rPr>
              <a:t> </a:t>
            </a:r>
            <a:r>
              <a:rPr sz="1150" spc="-25" dirty="0">
                <a:latin typeface="Arial"/>
                <a:cs typeface="Arial"/>
              </a:rPr>
              <a:t>as </a:t>
            </a:r>
            <a:r>
              <a:rPr sz="1150" dirty="0">
                <a:latin typeface="Arial"/>
                <a:cs typeface="Arial"/>
              </a:rPr>
              <a:t>you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think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it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does.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Secondly,</a:t>
            </a:r>
            <a:r>
              <a:rPr sz="1150" spc="114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it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makes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your</a:t>
            </a:r>
            <a:r>
              <a:rPr sz="1150" spc="9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code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easier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to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understand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when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you</a:t>
            </a:r>
            <a:r>
              <a:rPr sz="1150" spc="11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are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spc="-10" dirty="0">
                <a:latin typeface="Arial"/>
                <a:cs typeface="Arial"/>
              </a:rPr>
              <a:t>overriding methods.</a:t>
            </a:r>
            <a:endParaRPr sz="115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326639" y="5247386"/>
            <a:ext cx="3116580" cy="144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endParaRPr sz="8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42416" y="2345435"/>
            <a:ext cx="5689600" cy="2308860"/>
            <a:chOff x="1042416" y="2345435"/>
            <a:chExt cx="5689600" cy="2308860"/>
          </a:xfrm>
        </p:grpSpPr>
        <p:sp>
          <p:nvSpPr>
            <p:cNvPr id="3" name="object 3"/>
            <p:cNvSpPr/>
            <p:nvPr/>
          </p:nvSpPr>
          <p:spPr>
            <a:xfrm>
              <a:off x="1053084" y="2354579"/>
              <a:ext cx="5668010" cy="2289175"/>
            </a:xfrm>
            <a:custGeom>
              <a:avLst/>
              <a:gdLst/>
              <a:ahLst/>
              <a:cxnLst/>
              <a:rect l="l" t="t" r="r" b="b"/>
              <a:pathLst>
                <a:path w="5668009" h="2289175">
                  <a:moveTo>
                    <a:pt x="5667755" y="0"/>
                  </a:moveTo>
                  <a:lnTo>
                    <a:pt x="0" y="0"/>
                  </a:lnTo>
                  <a:lnTo>
                    <a:pt x="0" y="2289048"/>
                  </a:lnTo>
                  <a:lnTo>
                    <a:pt x="5667755" y="2289048"/>
                  </a:lnTo>
                  <a:lnTo>
                    <a:pt x="5667755" y="0"/>
                  </a:lnTo>
                  <a:close/>
                </a:path>
              </a:pathLst>
            </a:custGeom>
            <a:solidFill>
              <a:srgbClr val="DCDC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042416" y="2345435"/>
              <a:ext cx="5689600" cy="2308860"/>
            </a:xfrm>
            <a:custGeom>
              <a:avLst/>
              <a:gdLst/>
              <a:ahLst/>
              <a:cxnLst/>
              <a:rect l="l" t="t" r="r" b="b"/>
              <a:pathLst>
                <a:path w="5689600" h="2308860">
                  <a:moveTo>
                    <a:pt x="5684520" y="0"/>
                  </a:moveTo>
                  <a:lnTo>
                    <a:pt x="4572" y="0"/>
                  </a:lnTo>
                  <a:lnTo>
                    <a:pt x="0" y="4572"/>
                  </a:lnTo>
                  <a:lnTo>
                    <a:pt x="0" y="2304288"/>
                  </a:lnTo>
                  <a:lnTo>
                    <a:pt x="4572" y="2308860"/>
                  </a:lnTo>
                  <a:lnTo>
                    <a:pt x="5684520" y="2308860"/>
                  </a:lnTo>
                  <a:lnTo>
                    <a:pt x="5689092" y="2304288"/>
                  </a:lnTo>
                  <a:lnTo>
                    <a:pt x="5689092" y="2298192"/>
                  </a:lnTo>
                  <a:lnTo>
                    <a:pt x="21336" y="2298192"/>
                  </a:lnTo>
                  <a:lnTo>
                    <a:pt x="10668" y="2287524"/>
                  </a:lnTo>
                  <a:lnTo>
                    <a:pt x="21336" y="2287524"/>
                  </a:lnTo>
                  <a:lnTo>
                    <a:pt x="21336" y="19812"/>
                  </a:lnTo>
                  <a:lnTo>
                    <a:pt x="10667" y="19812"/>
                  </a:lnTo>
                  <a:lnTo>
                    <a:pt x="21336" y="9144"/>
                  </a:lnTo>
                  <a:lnTo>
                    <a:pt x="5689092" y="9144"/>
                  </a:lnTo>
                  <a:lnTo>
                    <a:pt x="5689092" y="4572"/>
                  </a:lnTo>
                  <a:lnTo>
                    <a:pt x="5684520" y="0"/>
                  </a:lnTo>
                  <a:close/>
                </a:path>
                <a:path w="5689600" h="2308860">
                  <a:moveTo>
                    <a:pt x="21336" y="2287524"/>
                  </a:moveTo>
                  <a:lnTo>
                    <a:pt x="10668" y="2287524"/>
                  </a:lnTo>
                  <a:lnTo>
                    <a:pt x="21336" y="2298192"/>
                  </a:lnTo>
                  <a:lnTo>
                    <a:pt x="21336" y="2287524"/>
                  </a:lnTo>
                  <a:close/>
                </a:path>
                <a:path w="5689600" h="2308860">
                  <a:moveTo>
                    <a:pt x="5667756" y="2287524"/>
                  </a:moveTo>
                  <a:lnTo>
                    <a:pt x="21336" y="2287524"/>
                  </a:lnTo>
                  <a:lnTo>
                    <a:pt x="21336" y="2298192"/>
                  </a:lnTo>
                  <a:lnTo>
                    <a:pt x="5667756" y="2298192"/>
                  </a:lnTo>
                  <a:lnTo>
                    <a:pt x="5667756" y="2287524"/>
                  </a:lnTo>
                  <a:close/>
                </a:path>
                <a:path w="5689600" h="2308860">
                  <a:moveTo>
                    <a:pt x="5667756" y="9144"/>
                  </a:moveTo>
                  <a:lnTo>
                    <a:pt x="5667756" y="2298192"/>
                  </a:lnTo>
                  <a:lnTo>
                    <a:pt x="5678424" y="2287524"/>
                  </a:lnTo>
                  <a:lnTo>
                    <a:pt x="5689092" y="2287524"/>
                  </a:lnTo>
                  <a:lnTo>
                    <a:pt x="5689092" y="19812"/>
                  </a:lnTo>
                  <a:lnTo>
                    <a:pt x="5678424" y="19812"/>
                  </a:lnTo>
                  <a:lnTo>
                    <a:pt x="5667756" y="9144"/>
                  </a:lnTo>
                  <a:close/>
                </a:path>
                <a:path w="5689600" h="2308860">
                  <a:moveTo>
                    <a:pt x="5689092" y="2287524"/>
                  </a:moveTo>
                  <a:lnTo>
                    <a:pt x="5678424" y="2287524"/>
                  </a:lnTo>
                  <a:lnTo>
                    <a:pt x="5667756" y="2298192"/>
                  </a:lnTo>
                  <a:lnTo>
                    <a:pt x="5689092" y="2298192"/>
                  </a:lnTo>
                  <a:lnTo>
                    <a:pt x="5689092" y="2287524"/>
                  </a:lnTo>
                  <a:close/>
                </a:path>
                <a:path w="5689600" h="2308860">
                  <a:moveTo>
                    <a:pt x="21336" y="9144"/>
                  </a:moveTo>
                  <a:lnTo>
                    <a:pt x="10667" y="19812"/>
                  </a:lnTo>
                  <a:lnTo>
                    <a:pt x="21336" y="19812"/>
                  </a:lnTo>
                  <a:lnTo>
                    <a:pt x="21336" y="9144"/>
                  </a:lnTo>
                  <a:close/>
                </a:path>
                <a:path w="5689600" h="2308860">
                  <a:moveTo>
                    <a:pt x="5667756" y="9144"/>
                  </a:moveTo>
                  <a:lnTo>
                    <a:pt x="21336" y="9144"/>
                  </a:lnTo>
                  <a:lnTo>
                    <a:pt x="21336" y="19812"/>
                  </a:lnTo>
                  <a:lnTo>
                    <a:pt x="5667756" y="19812"/>
                  </a:lnTo>
                  <a:lnTo>
                    <a:pt x="5667756" y="9144"/>
                  </a:lnTo>
                  <a:close/>
                </a:path>
                <a:path w="5689600" h="2308860">
                  <a:moveTo>
                    <a:pt x="5689092" y="9144"/>
                  </a:moveTo>
                  <a:lnTo>
                    <a:pt x="5667756" y="9144"/>
                  </a:lnTo>
                  <a:lnTo>
                    <a:pt x="5678424" y="19812"/>
                  </a:lnTo>
                  <a:lnTo>
                    <a:pt x="5689092" y="19812"/>
                  </a:lnTo>
                  <a:lnTo>
                    <a:pt x="5689092" y="914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1055624" y="790204"/>
            <a:ext cx="5467350" cy="199517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89230" algn="ctr">
              <a:lnSpc>
                <a:spcPct val="100000"/>
              </a:lnSpc>
              <a:spcBef>
                <a:spcPts val="110"/>
              </a:spcBef>
            </a:pPr>
            <a:r>
              <a:rPr sz="1850" b="1" dirty="0">
                <a:latin typeface="Arial"/>
                <a:cs typeface="Arial"/>
              </a:rPr>
              <a:t>Overriding</a:t>
            </a:r>
            <a:r>
              <a:rPr sz="1850" b="1" spc="-10" dirty="0">
                <a:latin typeface="Arial"/>
                <a:cs typeface="Arial"/>
              </a:rPr>
              <a:t> </a:t>
            </a:r>
            <a:r>
              <a:rPr sz="1850" b="1" spc="215" dirty="0">
                <a:latin typeface="Times New Roman"/>
                <a:cs typeface="Times New Roman"/>
              </a:rPr>
              <a:t>Object</a:t>
            </a:r>
            <a:r>
              <a:rPr sz="1850" b="1" spc="95" dirty="0">
                <a:latin typeface="Times New Roman"/>
                <a:cs typeface="Times New Roman"/>
              </a:rPr>
              <a:t> </a:t>
            </a:r>
            <a:r>
              <a:rPr sz="1850" b="1" spc="114" dirty="0">
                <a:latin typeface="Times New Roman"/>
                <a:cs typeface="Times New Roman"/>
              </a:rPr>
              <a:t>hashCode</a:t>
            </a:r>
            <a:endParaRPr sz="18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300"/>
              </a:spcBef>
            </a:pPr>
            <a:endParaRPr sz="1850">
              <a:latin typeface="Times New Roman"/>
              <a:cs typeface="Times New Roman"/>
            </a:endParaRPr>
          </a:p>
          <a:p>
            <a:pPr marL="12700" marR="5080" indent="4445">
              <a:lnSpc>
                <a:spcPct val="104200"/>
              </a:lnSpc>
            </a:pPr>
            <a:r>
              <a:rPr sz="1550" dirty="0">
                <a:latin typeface="Arial"/>
                <a:cs typeface="Arial"/>
              </a:rPr>
              <a:t>The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general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contract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for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spc="250" dirty="0">
                <a:latin typeface="Times New Roman"/>
                <a:cs typeface="Times New Roman"/>
              </a:rPr>
              <a:t>Object</a:t>
            </a:r>
            <a:r>
              <a:rPr sz="1550" spc="100" dirty="0">
                <a:latin typeface="Times New Roman"/>
                <a:cs typeface="Times New Roman"/>
              </a:rPr>
              <a:t> </a:t>
            </a:r>
            <a:r>
              <a:rPr sz="1550" dirty="0">
                <a:latin typeface="Arial"/>
                <a:cs typeface="Arial"/>
              </a:rPr>
              <a:t>states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that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if</a:t>
            </a:r>
            <a:r>
              <a:rPr sz="1550" spc="1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two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objects</a:t>
            </a:r>
            <a:r>
              <a:rPr sz="1550" spc="15" dirty="0">
                <a:latin typeface="Arial"/>
                <a:cs typeface="Arial"/>
              </a:rPr>
              <a:t> </a:t>
            </a:r>
            <a:r>
              <a:rPr sz="1550" spc="-25" dirty="0">
                <a:latin typeface="Arial"/>
                <a:cs typeface="Arial"/>
              </a:rPr>
              <a:t>are </a:t>
            </a:r>
            <a:r>
              <a:rPr sz="1550" dirty="0">
                <a:latin typeface="Arial"/>
                <a:cs typeface="Arial"/>
              </a:rPr>
              <a:t>considered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equal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(using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the</a:t>
            </a:r>
            <a:r>
              <a:rPr sz="1550" spc="60" dirty="0">
                <a:latin typeface="Arial"/>
                <a:cs typeface="Arial"/>
              </a:rPr>
              <a:t> </a:t>
            </a:r>
            <a:r>
              <a:rPr sz="1550" spc="280" dirty="0">
                <a:latin typeface="Times New Roman"/>
                <a:cs typeface="Times New Roman"/>
              </a:rPr>
              <a:t>equals</a:t>
            </a:r>
            <a:r>
              <a:rPr sz="1550" spc="110" dirty="0">
                <a:latin typeface="Times New Roman"/>
                <a:cs typeface="Times New Roman"/>
              </a:rPr>
              <a:t> </a:t>
            </a:r>
            <a:r>
              <a:rPr sz="1550" dirty="0">
                <a:latin typeface="Arial"/>
                <a:cs typeface="Arial"/>
              </a:rPr>
              <a:t>method),</a:t>
            </a:r>
            <a:r>
              <a:rPr sz="1550" spc="7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then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integer </a:t>
            </a:r>
            <a:r>
              <a:rPr sz="1550" dirty="0">
                <a:latin typeface="Arial"/>
                <a:cs typeface="Arial"/>
              </a:rPr>
              <a:t>hashcode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returned</a:t>
            </a:r>
            <a:r>
              <a:rPr sz="1550" spc="6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for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the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two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objects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should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also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be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equal.</a:t>
            </a:r>
            <a:endParaRPr sz="1550">
              <a:latin typeface="Arial"/>
              <a:cs typeface="Arial"/>
            </a:endParaRPr>
          </a:p>
          <a:p>
            <a:pPr marL="187325" indent="-174625">
              <a:lnSpc>
                <a:spcPct val="100000"/>
              </a:lnSpc>
              <a:spcBef>
                <a:spcPts val="1010"/>
              </a:spcBef>
              <a:buAutoNum type="arabicPlain"/>
              <a:tabLst>
                <a:tab pos="187325" algn="l"/>
              </a:tabLst>
            </a:pPr>
            <a:r>
              <a:rPr sz="1150" spc="105" dirty="0">
                <a:latin typeface="Times New Roman"/>
                <a:cs typeface="Times New Roman"/>
              </a:rPr>
              <a:t>@Override</a:t>
            </a:r>
            <a:r>
              <a:rPr sz="1150" spc="430" dirty="0">
                <a:latin typeface="Times New Roman"/>
                <a:cs typeface="Times New Roman"/>
              </a:rPr>
              <a:t> </a:t>
            </a:r>
            <a:r>
              <a:rPr sz="1150" spc="210" dirty="0">
                <a:latin typeface="Times New Roman"/>
                <a:cs typeface="Times New Roman"/>
              </a:rPr>
              <a:t>//generated</a:t>
            </a:r>
            <a:r>
              <a:rPr sz="1150" spc="430" dirty="0">
                <a:latin typeface="Times New Roman"/>
                <a:cs typeface="Times New Roman"/>
              </a:rPr>
              <a:t> </a:t>
            </a:r>
            <a:r>
              <a:rPr sz="1150" spc="110" dirty="0">
                <a:latin typeface="Times New Roman"/>
                <a:cs typeface="Times New Roman"/>
              </a:rPr>
              <a:t>by</a:t>
            </a:r>
            <a:r>
              <a:rPr sz="1150" spc="415" dirty="0">
                <a:latin typeface="Times New Roman"/>
                <a:cs typeface="Times New Roman"/>
              </a:rPr>
              <a:t> </a:t>
            </a:r>
            <a:r>
              <a:rPr sz="1150" spc="110" dirty="0">
                <a:latin typeface="Times New Roman"/>
                <a:cs typeface="Times New Roman"/>
              </a:rPr>
              <a:t>NetBeans</a:t>
            </a:r>
            <a:endParaRPr sz="1150">
              <a:latin typeface="Times New Roman"/>
              <a:cs typeface="Times New Roman"/>
            </a:endParaRPr>
          </a:p>
          <a:p>
            <a:pPr marL="187325" indent="-174625">
              <a:lnSpc>
                <a:spcPct val="100000"/>
              </a:lnSpc>
              <a:spcBef>
                <a:spcPts val="265"/>
              </a:spcBef>
              <a:buAutoNum type="arabicPlain"/>
              <a:tabLst>
                <a:tab pos="187325" algn="l"/>
              </a:tabLst>
            </a:pPr>
            <a:r>
              <a:rPr sz="1150" spc="200" dirty="0">
                <a:latin typeface="Times New Roman"/>
                <a:cs typeface="Times New Roman"/>
              </a:rPr>
              <a:t>public</a:t>
            </a:r>
            <a:r>
              <a:rPr sz="1150" spc="420" dirty="0">
                <a:latin typeface="Times New Roman"/>
                <a:cs typeface="Times New Roman"/>
              </a:rPr>
              <a:t> </a:t>
            </a:r>
            <a:r>
              <a:rPr sz="1150" spc="275" dirty="0">
                <a:latin typeface="Times New Roman"/>
                <a:cs typeface="Times New Roman"/>
              </a:rPr>
              <a:t>int</a:t>
            </a:r>
            <a:r>
              <a:rPr sz="1150" spc="420" dirty="0">
                <a:latin typeface="Times New Roman"/>
                <a:cs typeface="Times New Roman"/>
              </a:rPr>
              <a:t> </a:t>
            </a:r>
            <a:r>
              <a:rPr sz="1150" spc="145" dirty="0">
                <a:latin typeface="Times New Roman"/>
                <a:cs typeface="Times New Roman"/>
              </a:rPr>
              <a:t>hashCode()</a:t>
            </a:r>
            <a:r>
              <a:rPr sz="1150" spc="420" dirty="0">
                <a:latin typeface="Times New Roman"/>
                <a:cs typeface="Times New Roman"/>
              </a:rPr>
              <a:t> </a:t>
            </a:r>
            <a:r>
              <a:rPr sz="1150" spc="80" dirty="0">
                <a:latin typeface="Times New Roman"/>
                <a:cs typeface="Times New Roman"/>
              </a:rPr>
              <a:t>{</a:t>
            </a:r>
            <a:endParaRPr sz="115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55624" y="2761006"/>
            <a:ext cx="112395" cy="1071245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65"/>
              </a:spcBef>
            </a:pPr>
            <a:r>
              <a:rPr sz="1150" spc="55" dirty="0">
                <a:latin typeface="Times New Roman"/>
                <a:cs typeface="Times New Roman"/>
              </a:rPr>
              <a:t>3</a:t>
            </a:r>
            <a:endParaRPr sz="11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65"/>
              </a:spcBef>
            </a:pPr>
            <a:r>
              <a:rPr sz="1150" spc="55" dirty="0">
                <a:latin typeface="Times New Roman"/>
                <a:cs typeface="Times New Roman"/>
              </a:rPr>
              <a:t>4</a:t>
            </a:r>
            <a:endParaRPr sz="11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60"/>
              </a:spcBef>
            </a:pPr>
            <a:r>
              <a:rPr sz="1150" spc="55" dirty="0">
                <a:latin typeface="Times New Roman"/>
                <a:cs typeface="Times New Roman"/>
              </a:rPr>
              <a:t>5</a:t>
            </a:r>
            <a:endParaRPr sz="11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80"/>
              </a:spcBef>
            </a:pPr>
            <a:r>
              <a:rPr sz="1150" spc="55" dirty="0">
                <a:latin typeface="Times New Roman"/>
                <a:cs typeface="Times New Roman"/>
              </a:rPr>
              <a:t>6</a:t>
            </a:r>
            <a:endParaRPr sz="11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60"/>
              </a:spcBef>
            </a:pPr>
            <a:r>
              <a:rPr sz="1150" spc="55" dirty="0">
                <a:latin typeface="Times New Roman"/>
                <a:cs typeface="Times New Roman"/>
              </a:rPr>
              <a:t>7</a:t>
            </a:r>
            <a:endParaRPr sz="115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79874" y="2761006"/>
            <a:ext cx="4133215" cy="1071245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65"/>
              </a:spcBef>
            </a:pPr>
            <a:r>
              <a:rPr sz="1150" spc="275" dirty="0">
                <a:latin typeface="Times New Roman"/>
                <a:cs typeface="Times New Roman"/>
              </a:rPr>
              <a:t>int</a:t>
            </a:r>
            <a:r>
              <a:rPr sz="1150" spc="400" dirty="0">
                <a:latin typeface="Times New Roman"/>
                <a:cs typeface="Times New Roman"/>
              </a:rPr>
              <a:t> </a:t>
            </a:r>
            <a:r>
              <a:rPr sz="1150" spc="155" dirty="0">
                <a:latin typeface="Times New Roman"/>
                <a:cs typeface="Times New Roman"/>
              </a:rPr>
              <a:t>hash</a:t>
            </a:r>
            <a:r>
              <a:rPr sz="1150" spc="405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Times New Roman"/>
                <a:cs typeface="Times New Roman"/>
              </a:rPr>
              <a:t>=</a:t>
            </a:r>
            <a:r>
              <a:rPr sz="1150" spc="420" dirty="0">
                <a:latin typeface="Times New Roman"/>
                <a:cs typeface="Times New Roman"/>
              </a:rPr>
              <a:t> </a:t>
            </a:r>
            <a:r>
              <a:rPr sz="1150" spc="204" dirty="0">
                <a:latin typeface="Times New Roman"/>
                <a:cs typeface="Times New Roman"/>
              </a:rPr>
              <a:t>7;</a:t>
            </a:r>
            <a:endParaRPr sz="11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65"/>
              </a:spcBef>
            </a:pPr>
            <a:r>
              <a:rPr sz="1150" spc="150" dirty="0">
                <a:latin typeface="Times New Roman"/>
                <a:cs typeface="Times New Roman"/>
              </a:rPr>
              <a:t>hash</a:t>
            </a:r>
            <a:r>
              <a:rPr sz="1150" spc="420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Times New Roman"/>
                <a:cs typeface="Times New Roman"/>
              </a:rPr>
              <a:t>=</a:t>
            </a:r>
            <a:r>
              <a:rPr sz="1150" spc="420" dirty="0">
                <a:latin typeface="Times New Roman"/>
                <a:cs typeface="Times New Roman"/>
              </a:rPr>
              <a:t> </a:t>
            </a:r>
            <a:r>
              <a:rPr sz="1150" spc="105" dirty="0">
                <a:latin typeface="Times New Roman"/>
                <a:cs typeface="Times New Roman"/>
              </a:rPr>
              <a:t>83</a:t>
            </a:r>
            <a:r>
              <a:rPr sz="1150" spc="405" dirty="0">
                <a:latin typeface="Times New Roman"/>
                <a:cs typeface="Times New Roman"/>
              </a:rPr>
              <a:t> </a:t>
            </a:r>
            <a:r>
              <a:rPr sz="1150" spc="105" dirty="0">
                <a:latin typeface="Times New Roman"/>
                <a:cs typeface="Times New Roman"/>
              </a:rPr>
              <a:t>*</a:t>
            </a:r>
            <a:r>
              <a:rPr sz="1150" spc="425" dirty="0">
                <a:latin typeface="Times New Roman"/>
                <a:cs typeface="Times New Roman"/>
              </a:rPr>
              <a:t> </a:t>
            </a:r>
            <a:r>
              <a:rPr sz="1150" spc="150" dirty="0">
                <a:latin typeface="Times New Roman"/>
                <a:cs typeface="Times New Roman"/>
              </a:rPr>
              <a:t>hash</a:t>
            </a:r>
            <a:r>
              <a:rPr sz="1150" spc="420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Times New Roman"/>
                <a:cs typeface="Times New Roman"/>
              </a:rPr>
              <a:t>+</a:t>
            </a:r>
            <a:r>
              <a:rPr sz="1150" spc="420" dirty="0">
                <a:latin typeface="Times New Roman"/>
                <a:cs typeface="Times New Roman"/>
              </a:rPr>
              <a:t> </a:t>
            </a:r>
            <a:r>
              <a:rPr sz="1150" spc="195" dirty="0">
                <a:latin typeface="Times New Roman"/>
                <a:cs typeface="Times New Roman"/>
              </a:rPr>
              <a:t>this.empId;</a:t>
            </a:r>
            <a:endParaRPr sz="11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60"/>
              </a:spcBef>
            </a:pPr>
            <a:r>
              <a:rPr sz="1150" spc="150" dirty="0">
                <a:latin typeface="Times New Roman"/>
                <a:cs typeface="Times New Roman"/>
              </a:rPr>
              <a:t>hash</a:t>
            </a:r>
            <a:r>
              <a:rPr sz="1150" spc="420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Times New Roman"/>
                <a:cs typeface="Times New Roman"/>
              </a:rPr>
              <a:t>=</a:t>
            </a:r>
            <a:r>
              <a:rPr sz="1150" spc="420" dirty="0">
                <a:latin typeface="Times New Roman"/>
                <a:cs typeface="Times New Roman"/>
              </a:rPr>
              <a:t> </a:t>
            </a:r>
            <a:r>
              <a:rPr sz="1150" spc="105" dirty="0">
                <a:latin typeface="Times New Roman"/>
                <a:cs typeface="Times New Roman"/>
              </a:rPr>
              <a:t>83</a:t>
            </a:r>
            <a:r>
              <a:rPr sz="1150" spc="405" dirty="0">
                <a:latin typeface="Times New Roman"/>
                <a:cs typeface="Times New Roman"/>
              </a:rPr>
              <a:t> </a:t>
            </a:r>
            <a:r>
              <a:rPr sz="1150" spc="105" dirty="0">
                <a:latin typeface="Times New Roman"/>
                <a:cs typeface="Times New Roman"/>
              </a:rPr>
              <a:t>*</a:t>
            </a:r>
            <a:r>
              <a:rPr sz="1150" spc="425" dirty="0">
                <a:latin typeface="Times New Roman"/>
                <a:cs typeface="Times New Roman"/>
              </a:rPr>
              <a:t> </a:t>
            </a:r>
            <a:r>
              <a:rPr sz="1150" spc="150" dirty="0">
                <a:latin typeface="Times New Roman"/>
                <a:cs typeface="Times New Roman"/>
              </a:rPr>
              <a:t>hash</a:t>
            </a:r>
            <a:r>
              <a:rPr sz="1150" spc="420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Times New Roman"/>
                <a:cs typeface="Times New Roman"/>
              </a:rPr>
              <a:t>+</a:t>
            </a:r>
            <a:r>
              <a:rPr sz="1150" spc="420" dirty="0">
                <a:latin typeface="Times New Roman"/>
                <a:cs typeface="Times New Roman"/>
              </a:rPr>
              <a:t> </a:t>
            </a:r>
            <a:r>
              <a:rPr sz="1150" spc="175" dirty="0">
                <a:latin typeface="Times New Roman"/>
                <a:cs typeface="Times New Roman"/>
              </a:rPr>
              <a:t>Objects.hashCode(this.name);</a:t>
            </a:r>
            <a:endParaRPr sz="1150">
              <a:latin typeface="Times New Roman"/>
              <a:cs typeface="Times New Roman"/>
            </a:endParaRPr>
          </a:p>
          <a:p>
            <a:pPr marL="12700" marR="93345">
              <a:lnSpc>
                <a:spcPct val="119100"/>
              </a:lnSpc>
              <a:spcBef>
                <a:spcPts val="15"/>
              </a:spcBef>
            </a:pPr>
            <a:r>
              <a:rPr sz="1150" spc="150" dirty="0">
                <a:latin typeface="Times New Roman"/>
                <a:cs typeface="Times New Roman"/>
              </a:rPr>
              <a:t>hash</a:t>
            </a:r>
            <a:r>
              <a:rPr sz="1150" spc="420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Times New Roman"/>
                <a:cs typeface="Times New Roman"/>
              </a:rPr>
              <a:t>=</a:t>
            </a:r>
            <a:r>
              <a:rPr sz="1150" spc="420" dirty="0">
                <a:latin typeface="Times New Roman"/>
                <a:cs typeface="Times New Roman"/>
              </a:rPr>
              <a:t> </a:t>
            </a:r>
            <a:r>
              <a:rPr sz="1150" spc="105" dirty="0">
                <a:latin typeface="Times New Roman"/>
                <a:cs typeface="Times New Roman"/>
              </a:rPr>
              <a:t>83</a:t>
            </a:r>
            <a:r>
              <a:rPr sz="1150" spc="405" dirty="0">
                <a:latin typeface="Times New Roman"/>
                <a:cs typeface="Times New Roman"/>
              </a:rPr>
              <a:t> </a:t>
            </a:r>
            <a:r>
              <a:rPr sz="1150" spc="105" dirty="0">
                <a:latin typeface="Times New Roman"/>
                <a:cs typeface="Times New Roman"/>
              </a:rPr>
              <a:t>*</a:t>
            </a:r>
            <a:r>
              <a:rPr sz="1150" spc="425" dirty="0">
                <a:latin typeface="Times New Roman"/>
                <a:cs typeface="Times New Roman"/>
              </a:rPr>
              <a:t> </a:t>
            </a:r>
            <a:r>
              <a:rPr sz="1150" spc="150" dirty="0">
                <a:latin typeface="Times New Roman"/>
                <a:cs typeface="Times New Roman"/>
              </a:rPr>
              <a:t>hash</a:t>
            </a:r>
            <a:r>
              <a:rPr sz="1150" spc="420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Times New Roman"/>
                <a:cs typeface="Times New Roman"/>
              </a:rPr>
              <a:t>+</a:t>
            </a:r>
            <a:r>
              <a:rPr sz="1150" spc="420" dirty="0">
                <a:latin typeface="Times New Roman"/>
                <a:cs typeface="Times New Roman"/>
              </a:rPr>
              <a:t> </a:t>
            </a:r>
            <a:r>
              <a:rPr sz="1150" spc="190" dirty="0">
                <a:latin typeface="Times New Roman"/>
                <a:cs typeface="Times New Roman"/>
              </a:rPr>
              <a:t>Objects.hashCode(this.ssn); </a:t>
            </a:r>
            <a:r>
              <a:rPr sz="1150" spc="150" dirty="0">
                <a:latin typeface="Times New Roman"/>
                <a:cs typeface="Times New Roman"/>
              </a:rPr>
              <a:t>hash</a:t>
            </a:r>
            <a:r>
              <a:rPr sz="1150" spc="420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Times New Roman"/>
                <a:cs typeface="Times New Roman"/>
              </a:rPr>
              <a:t>=</a:t>
            </a:r>
            <a:r>
              <a:rPr sz="1150" spc="420" dirty="0">
                <a:latin typeface="Times New Roman"/>
                <a:cs typeface="Times New Roman"/>
              </a:rPr>
              <a:t> </a:t>
            </a:r>
            <a:r>
              <a:rPr sz="1150" spc="105" dirty="0">
                <a:latin typeface="Times New Roman"/>
                <a:cs typeface="Times New Roman"/>
              </a:rPr>
              <a:t>83</a:t>
            </a:r>
            <a:r>
              <a:rPr sz="1150" spc="405" dirty="0">
                <a:latin typeface="Times New Roman"/>
                <a:cs typeface="Times New Roman"/>
              </a:rPr>
              <a:t> </a:t>
            </a:r>
            <a:r>
              <a:rPr sz="1150" spc="105" dirty="0">
                <a:latin typeface="Times New Roman"/>
                <a:cs typeface="Times New Roman"/>
              </a:rPr>
              <a:t>*</a:t>
            </a:r>
            <a:r>
              <a:rPr sz="1150" spc="425" dirty="0">
                <a:latin typeface="Times New Roman"/>
                <a:cs typeface="Times New Roman"/>
              </a:rPr>
              <a:t> </a:t>
            </a:r>
            <a:r>
              <a:rPr sz="1150" spc="150" dirty="0">
                <a:latin typeface="Times New Roman"/>
                <a:cs typeface="Times New Roman"/>
              </a:rPr>
              <a:t>hash</a:t>
            </a:r>
            <a:r>
              <a:rPr sz="1150" spc="420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Times New Roman"/>
                <a:cs typeface="Times New Roman"/>
              </a:rPr>
              <a:t>+</a:t>
            </a:r>
            <a:r>
              <a:rPr sz="1150" spc="420" dirty="0">
                <a:latin typeface="Times New Roman"/>
                <a:cs typeface="Times New Roman"/>
              </a:rPr>
              <a:t> </a:t>
            </a:r>
            <a:r>
              <a:rPr sz="1150" spc="270" dirty="0">
                <a:latin typeface="Times New Roman"/>
                <a:cs typeface="Times New Roman"/>
              </a:rPr>
              <a:t>(int)</a:t>
            </a:r>
            <a:endParaRPr sz="115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55624" y="3806283"/>
            <a:ext cx="4131310" cy="79248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0"/>
              </a:spcBef>
            </a:pPr>
            <a:r>
              <a:rPr sz="1150" spc="185" dirty="0">
                <a:latin typeface="Times New Roman"/>
                <a:cs typeface="Times New Roman"/>
              </a:rPr>
              <a:t>(Double.doubleToLongBits(this.salary)</a:t>
            </a:r>
            <a:r>
              <a:rPr sz="1150" spc="114" dirty="0">
                <a:latin typeface="Times New Roman"/>
                <a:cs typeface="Times New Roman"/>
              </a:rPr>
              <a:t>  </a:t>
            </a:r>
            <a:r>
              <a:rPr sz="1150" spc="95" dirty="0">
                <a:latin typeface="Times New Roman"/>
                <a:cs typeface="Times New Roman"/>
              </a:rPr>
              <a:t>^ </a:t>
            </a:r>
            <a:r>
              <a:rPr sz="1150" spc="185" dirty="0">
                <a:latin typeface="Times New Roman"/>
                <a:cs typeface="Times New Roman"/>
              </a:rPr>
              <a:t>(Double.doubleToLongBits(this.salary)</a:t>
            </a:r>
            <a:r>
              <a:rPr sz="1150" spc="110" dirty="0">
                <a:latin typeface="Times New Roman"/>
                <a:cs typeface="Times New Roman"/>
              </a:rPr>
              <a:t>  </a:t>
            </a:r>
            <a:r>
              <a:rPr sz="1150" dirty="0">
                <a:latin typeface="Times New Roman"/>
                <a:cs typeface="Times New Roman"/>
              </a:rPr>
              <a:t>&gt;&gt;&gt;</a:t>
            </a:r>
            <a:r>
              <a:rPr sz="1150" spc="110" dirty="0">
                <a:latin typeface="Times New Roman"/>
                <a:cs typeface="Times New Roman"/>
              </a:rPr>
              <a:t>  </a:t>
            </a:r>
            <a:r>
              <a:rPr sz="1150" spc="225" dirty="0">
                <a:latin typeface="Times New Roman"/>
                <a:cs typeface="Times New Roman"/>
              </a:rPr>
              <a:t>32));</a:t>
            </a:r>
            <a:endParaRPr sz="11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65"/>
              </a:spcBef>
              <a:tabLst>
                <a:tab pos="536575" algn="l"/>
              </a:tabLst>
            </a:pPr>
            <a:r>
              <a:rPr sz="1150" spc="55" dirty="0">
                <a:latin typeface="Times New Roman"/>
                <a:cs typeface="Times New Roman"/>
              </a:rPr>
              <a:t>8</a:t>
            </a:r>
            <a:r>
              <a:rPr sz="1150" dirty="0">
                <a:latin typeface="Times New Roman"/>
                <a:cs typeface="Times New Roman"/>
              </a:rPr>
              <a:t>	</a:t>
            </a:r>
            <a:r>
              <a:rPr sz="1150" spc="220" dirty="0">
                <a:latin typeface="Times New Roman"/>
                <a:cs typeface="Times New Roman"/>
              </a:rPr>
              <a:t>return</a:t>
            </a:r>
            <a:r>
              <a:rPr sz="1150" spc="420" dirty="0">
                <a:latin typeface="Times New Roman"/>
                <a:cs typeface="Times New Roman"/>
              </a:rPr>
              <a:t> </a:t>
            </a:r>
            <a:r>
              <a:rPr sz="1150" spc="180" dirty="0">
                <a:latin typeface="Times New Roman"/>
                <a:cs typeface="Times New Roman"/>
              </a:rPr>
              <a:t>hash;</a:t>
            </a:r>
            <a:endParaRPr sz="11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65"/>
              </a:spcBef>
            </a:pPr>
            <a:r>
              <a:rPr sz="1150" spc="105" dirty="0">
                <a:latin typeface="Times New Roman"/>
                <a:cs typeface="Times New Roman"/>
              </a:rPr>
              <a:t>9</a:t>
            </a:r>
            <a:r>
              <a:rPr sz="1150" spc="405" dirty="0">
                <a:latin typeface="Times New Roman"/>
                <a:cs typeface="Times New Roman"/>
              </a:rPr>
              <a:t> </a:t>
            </a:r>
            <a:r>
              <a:rPr sz="1150" spc="80" dirty="0">
                <a:latin typeface="Times New Roman"/>
                <a:cs typeface="Times New Roman"/>
              </a:rPr>
              <a:t>}</a:t>
            </a:r>
            <a:endParaRPr sz="115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94436" y="5247386"/>
            <a:ext cx="6113145" cy="403860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644650">
              <a:lnSpc>
                <a:spcPct val="100000"/>
              </a:lnSpc>
              <a:spcBef>
                <a:spcPts val="105"/>
              </a:spcBef>
            </a:pPr>
            <a:endParaRPr sz="8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8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620"/>
              </a:spcBef>
            </a:pPr>
            <a:endParaRPr sz="8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300" b="1" dirty="0">
                <a:latin typeface="Arial"/>
                <a:cs typeface="Arial"/>
              </a:rPr>
              <a:t>Overriding</a:t>
            </a:r>
            <a:r>
              <a:rPr sz="1300" b="1" spc="-55" dirty="0">
                <a:latin typeface="Arial"/>
                <a:cs typeface="Arial"/>
              </a:rPr>
              <a:t> </a:t>
            </a:r>
            <a:r>
              <a:rPr sz="1300" b="1" spc="75" dirty="0">
                <a:latin typeface="Times New Roman"/>
                <a:cs typeface="Times New Roman"/>
              </a:rPr>
              <a:t>hashCode</a:t>
            </a:r>
            <a:endParaRPr sz="1300">
              <a:latin typeface="Times New Roman"/>
              <a:cs typeface="Times New Roman"/>
            </a:endParaRPr>
          </a:p>
          <a:p>
            <a:pPr marL="135890">
              <a:lnSpc>
                <a:spcPct val="100000"/>
              </a:lnSpc>
              <a:spcBef>
                <a:spcPts val="484"/>
              </a:spcBef>
            </a:pPr>
            <a:r>
              <a:rPr sz="1150" dirty="0">
                <a:latin typeface="Arial"/>
                <a:cs typeface="Arial"/>
              </a:rPr>
              <a:t>The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Java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documentation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for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spc="190" dirty="0">
                <a:latin typeface="Times New Roman"/>
                <a:cs typeface="Times New Roman"/>
              </a:rPr>
              <a:t>Object</a:t>
            </a:r>
            <a:r>
              <a:rPr sz="1150" spc="160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Arial"/>
                <a:cs typeface="Arial"/>
              </a:rPr>
              <a:t>class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spc="-10" dirty="0">
                <a:latin typeface="Arial"/>
                <a:cs typeface="Arial"/>
              </a:rPr>
              <a:t>states:</a:t>
            </a:r>
            <a:endParaRPr sz="1150">
              <a:latin typeface="Arial"/>
              <a:cs typeface="Arial"/>
            </a:endParaRPr>
          </a:p>
          <a:p>
            <a:pPr marL="135890" marR="5080" indent="39370">
              <a:lnSpc>
                <a:spcPct val="106500"/>
              </a:lnSpc>
              <a:spcBef>
                <a:spcPts val="390"/>
              </a:spcBef>
            </a:pPr>
            <a:r>
              <a:rPr sz="1150" dirty="0">
                <a:latin typeface="Arial"/>
                <a:cs typeface="Arial"/>
              </a:rPr>
              <a:t>"...</a:t>
            </a:r>
            <a:r>
              <a:rPr sz="1150" spc="3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It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is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generally</a:t>
            </a:r>
            <a:r>
              <a:rPr sz="1150" spc="9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necessary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to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override</a:t>
            </a:r>
            <a:r>
              <a:rPr sz="1150" spc="10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spc="135" dirty="0">
                <a:latin typeface="Times New Roman"/>
                <a:cs typeface="Times New Roman"/>
              </a:rPr>
              <a:t>hashCode</a:t>
            </a:r>
            <a:r>
              <a:rPr sz="1150" spc="150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Arial"/>
                <a:cs typeface="Arial"/>
              </a:rPr>
              <a:t>method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whenever</a:t>
            </a:r>
            <a:r>
              <a:rPr sz="1150" spc="11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this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spc="-10" dirty="0">
                <a:latin typeface="Arial"/>
                <a:cs typeface="Arial"/>
              </a:rPr>
              <a:t>method </a:t>
            </a:r>
            <a:r>
              <a:rPr sz="1150" spc="155" dirty="0">
                <a:latin typeface="Arial"/>
                <a:cs typeface="Arial"/>
              </a:rPr>
              <a:t>[</a:t>
            </a:r>
            <a:r>
              <a:rPr sz="1150" spc="155" dirty="0">
                <a:latin typeface="Times New Roman"/>
                <a:cs typeface="Times New Roman"/>
              </a:rPr>
              <a:t>equals</a:t>
            </a:r>
            <a:r>
              <a:rPr sz="1150" spc="155" dirty="0">
                <a:latin typeface="Arial"/>
                <a:cs typeface="Arial"/>
              </a:rPr>
              <a:t>]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is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overridden,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so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as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to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maintain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general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contract</a:t>
            </a:r>
            <a:r>
              <a:rPr sz="1150" spc="4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for</a:t>
            </a:r>
            <a:r>
              <a:rPr sz="1150" spc="2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spc="140" dirty="0">
                <a:latin typeface="Times New Roman"/>
                <a:cs typeface="Times New Roman"/>
              </a:rPr>
              <a:t>hashCode</a:t>
            </a:r>
            <a:r>
              <a:rPr sz="1150" spc="135" dirty="0">
                <a:latin typeface="Times New Roman"/>
                <a:cs typeface="Times New Roman"/>
              </a:rPr>
              <a:t> </a:t>
            </a:r>
            <a:r>
              <a:rPr sz="1150" spc="-10" dirty="0">
                <a:latin typeface="Arial"/>
                <a:cs typeface="Arial"/>
              </a:rPr>
              <a:t>method, </a:t>
            </a:r>
            <a:r>
              <a:rPr sz="1150" dirty="0">
                <a:latin typeface="Arial"/>
                <a:cs typeface="Arial"/>
              </a:rPr>
              <a:t>which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states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that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equal</a:t>
            </a:r>
            <a:r>
              <a:rPr sz="1150" spc="9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objects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must</a:t>
            </a:r>
            <a:r>
              <a:rPr sz="1150" spc="3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have</a:t>
            </a:r>
            <a:r>
              <a:rPr sz="1150" spc="10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equal</a:t>
            </a:r>
            <a:r>
              <a:rPr sz="1150" spc="10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hash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spc="-10" dirty="0">
                <a:latin typeface="Arial"/>
                <a:cs typeface="Arial"/>
              </a:rPr>
              <a:t>codes."</a:t>
            </a:r>
            <a:endParaRPr sz="1150">
              <a:latin typeface="Arial"/>
              <a:cs typeface="Arial"/>
            </a:endParaRPr>
          </a:p>
          <a:p>
            <a:pPr marL="135890" marR="217804">
              <a:lnSpc>
                <a:spcPct val="103499"/>
              </a:lnSpc>
              <a:spcBef>
                <a:spcPts val="360"/>
              </a:spcBef>
            </a:pPr>
            <a:r>
              <a:rPr sz="1150" dirty="0">
                <a:latin typeface="Arial"/>
                <a:cs typeface="Arial"/>
              </a:rPr>
              <a:t>The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spc="135" dirty="0">
                <a:latin typeface="Times New Roman"/>
                <a:cs typeface="Times New Roman"/>
              </a:rPr>
              <a:t>hashCode</a:t>
            </a:r>
            <a:r>
              <a:rPr sz="1150" spc="145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Arial"/>
                <a:cs typeface="Arial"/>
              </a:rPr>
              <a:t>method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is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used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in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conjunction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with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spc="215" dirty="0">
                <a:latin typeface="Times New Roman"/>
                <a:cs typeface="Times New Roman"/>
              </a:rPr>
              <a:t>equals</a:t>
            </a:r>
            <a:r>
              <a:rPr sz="1150" spc="145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Arial"/>
                <a:cs typeface="Arial"/>
              </a:rPr>
              <a:t>method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in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hash-</a:t>
            </a:r>
            <a:r>
              <a:rPr sz="1150" spc="-10" dirty="0">
                <a:latin typeface="Arial"/>
                <a:cs typeface="Arial"/>
              </a:rPr>
              <a:t>based </a:t>
            </a:r>
            <a:r>
              <a:rPr sz="1150" dirty="0">
                <a:latin typeface="Arial"/>
                <a:cs typeface="Arial"/>
              </a:rPr>
              <a:t>collections,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such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as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spc="60" dirty="0">
                <a:latin typeface="Times New Roman"/>
                <a:cs typeface="Times New Roman"/>
              </a:rPr>
              <a:t>HashMap</a:t>
            </a:r>
            <a:r>
              <a:rPr sz="1150" spc="60" dirty="0">
                <a:latin typeface="Arial"/>
                <a:cs typeface="Arial"/>
              </a:rPr>
              <a:t>,</a:t>
            </a:r>
            <a:r>
              <a:rPr sz="1150" spc="105" dirty="0">
                <a:latin typeface="Arial"/>
                <a:cs typeface="Arial"/>
              </a:rPr>
              <a:t> </a:t>
            </a:r>
            <a:r>
              <a:rPr sz="1150" spc="135" dirty="0">
                <a:latin typeface="Times New Roman"/>
                <a:cs typeface="Times New Roman"/>
              </a:rPr>
              <a:t>HashSet</a:t>
            </a:r>
            <a:r>
              <a:rPr sz="1150" spc="135" dirty="0">
                <a:latin typeface="Arial"/>
                <a:cs typeface="Arial"/>
              </a:rPr>
              <a:t>,</a:t>
            </a:r>
            <a:r>
              <a:rPr sz="1150" spc="10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and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spc="165" dirty="0">
                <a:latin typeface="Times New Roman"/>
                <a:cs typeface="Times New Roman"/>
              </a:rPr>
              <a:t>Hashtable</a:t>
            </a:r>
            <a:r>
              <a:rPr sz="1150" spc="165" dirty="0">
                <a:latin typeface="Arial"/>
                <a:cs typeface="Arial"/>
              </a:rPr>
              <a:t>.</a:t>
            </a:r>
            <a:endParaRPr sz="1150">
              <a:latin typeface="Arial"/>
              <a:cs typeface="Arial"/>
            </a:endParaRPr>
          </a:p>
          <a:p>
            <a:pPr marL="135890" marR="46990">
              <a:lnSpc>
                <a:spcPts val="1340"/>
              </a:lnSpc>
              <a:spcBef>
                <a:spcPts val="645"/>
              </a:spcBef>
            </a:pPr>
            <a:r>
              <a:rPr sz="1150" dirty="0">
                <a:latin typeface="Arial"/>
                <a:cs typeface="Arial"/>
              </a:rPr>
              <a:t>This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method</a:t>
            </a:r>
            <a:r>
              <a:rPr sz="1150" spc="2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is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easy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to</a:t>
            </a:r>
            <a:r>
              <a:rPr sz="1150" spc="4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get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wrong,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so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you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need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to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be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careful.</a:t>
            </a:r>
            <a:r>
              <a:rPr sz="1150" spc="3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good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news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is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that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spc="-20" dirty="0">
                <a:latin typeface="Arial"/>
                <a:cs typeface="Arial"/>
              </a:rPr>
              <a:t>IDEs </a:t>
            </a:r>
            <a:r>
              <a:rPr sz="1150" dirty="0">
                <a:latin typeface="Arial"/>
                <a:cs typeface="Arial"/>
              </a:rPr>
              <a:t>such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as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NetBeans</a:t>
            </a:r>
            <a:r>
              <a:rPr sz="1150" spc="10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can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generate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spc="135" dirty="0">
                <a:latin typeface="Times New Roman"/>
                <a:cs typeface="Times New Roman"/>
              </a:rPr>
              <a:t>hashCode</a:t>
            </a:r>
            <a:r>
              <a:rPr sz="1150" spc="145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Arial"/>
                <a:cs typeface="Arial"/>
              </a:rPr>
              <a:t>for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spc="-20" dirty="0">
                <a:latin typeface="Arial"/>
                <a:cs typeface="Arial"/>
              </a:rPr>
              <a:t>you.</a:t>
            </a:r>
            <a:endParaRPr sz="1150">
              <a:latin typeface="Arial"/>
              <a:cs typeface="Arial"/>
            </a:endParaRPr>
          </a:p>
          <a:p>
            <a:pPr marL="135890" marR="69215">
              <a:lnSpc>
                <a:spcPct val="104299"/>
              </a:lnSpc>
              <a:spcBef>
                <a:spcPts val="470"/>
              </a:spcBef>
            </a:pPr>
            <a:r>
              <a:rPr sz="1150" dirty="0">
                <a:latin typeface="Arial"/>
                <a:cs typeface="Arial"/>
              </a:rPr>
              <a:t>To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create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your</a:t>
            </a:r>
            <a:r>
              <a:rPr sz="1150" spc="114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own</a:t>
            </a:r>
            <a:r>
              <a:rPr sz="1150" spc="10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hash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function,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following</a:t>
            </a:r>
            <a:r>
              <a:rPr sz="1150" spc="10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will</a:t>
            </a:r>
            <a:r>
              <a:rPr sz="1150" spc="12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help</a:t>
            </a:r>
            <a:r>
              <a:rPr sz="1150" spc="10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approximate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reasonable</a:t>
            </a:r>
            <a:r>
              <a:rPr sz="1150" spc="105" dirty="0">
                <a:latin typeface="Arial"/>
                <a:cs typeface="Arial"/>
              </a:rPr>
              <a:t> </a:t>
            </a:r>
            <a:r>
              <a:rPr sz="1150" spc="-20" dirty="0">
                <a:latin typeface="Arial"/>
                <a:cs typeface="Arial"/>
              </a:rPr>
              <a:t>hash </a:t>
            </a:r>
            <a:r>
              <a:rPr sz="1150" dirty="0">
                <a:latin typeface="Arial"/>
                <a:cs typeface="Arial"/>
              </a:rPr>
              <a:t>value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for</a:t>
            </a:r>
            <a:r>
              <a:rPr sz="1150" spc="3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equal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and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unequal</a:t>
            </a:r>
            <a:r>
              <a:rPr sz="1150" spc="100" dirty="0">
                <a:latin typeface="Arial"/>
                <a:cs typeface="Arial"/>
              </a:rPr>
              <a:t> </a:t>
            </a:r>
            <a:r>
              <a:rPr sz="1150" spc="-10" dirty="0">
                <a:latin typeface="Arial"/>
                <a:cs typeface="Arial"/>
              </a:rPr>
              <a:t>instances:</a:t>
            </a:r>
            <a:endParaRPr sz="1150">
              <a:latin typeface="Arial"/>
              <a:cs typeface="Arial"/>
            </a:endParaRPr>
          </a:p>
          <a:p>
            <a:pPr marL="508000" marR="351790" indent="-247015">
              <a:lnSpc>
                <a:spcPct val="103499"/>
              </a:lnSpc>
              <a:spcBef>
                <a:spcPts val="325"/>
              </a:spcBef>
              <a:buAutoNum type="arabicParenR"/>
              <a:tabLst>
                <a:tab pos="508000" algn="l"/>
              </a:tabLst>
            </a:pPr>
            <a:r>
              <a:rPr sz="1150" dirty="0">
                <a:latin typeface="Arial"/>
                <a:cs typeface="Arial"/>
              </a:rPr>
              <a:t>Start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with</a:t>
            </a:r>
            <a:r>
              <a:rPr sz="1150" spc="9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nonzero</a:t>
            </a:r>
            <a:r>
              <a:rPr sz="1150" spc="9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integer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constant.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Prime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numbers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result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in</a:t>
            </a:r>
            <a:r>
              <a:rPr sz="1150" spc="9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fewer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spc="-10" dirty="0">
                <a:latin typeface="Arial"/>
                <a:cs typeface="Arial"/>
              </a:rPr>
              <a:t>hashcode collisions.</a:t>
            </a:r>
            <a:endParaRPr sz="1150">
              <a:latin typeface="Arial"/>
              <a:cs typeface="Arial"/>
            </a:endParaRPr>
          </a:p>
          <a:p>
            <a:pPr marL="507365" marR="12700" indent="-247015">
              <a:lnSpc>
                <a:spcPct val="103499"/>
              </a:lnSpc>
              <a:spcBef>
                <a:spcPts val="250"/>
              </a:spcBef>
              <a:buAutoNum type="arabicParenR"/>
              <a:tabLst>
                <a:tab pos="507365" algn="l"/>
              </a:tabLst>
            </a:pPr>
            <a:r>
              <a:rPr sz="1150" dirty="0">
                <a:latin typeface="Arial"/>
                <a:cs typeface="Arial"/>
              </a:rPr>
              <a:t>For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each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field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used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in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spc="215" dirty="0">
                <a:latin typeface="Times New Roman"/>
                <a:cs typeface="Times New Roman"/>
              </a:rPr>
              <a:t>equals</a:t>
            </a:r>
            <a:r>
              <a:rPr sz="1150" spc="135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Arial"/>
                <a:cs typeface="Arial"/>
              </a:rPr>
              <a:t>method,</a:t>
            </a:r>
            <a:r>
              <a:rPr sz="1150" spc="4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compute</a:t>
            </a:r>
            <a:r>
              <a:rPr sz="1150" spc="2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an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spc="295" dirty="0">
                <a:latin typeface="Times New Roman"/>
                <a:cs typeface="Times New Roman"/>
              </a:rPr>
              <a:t>int</a:t>
            </a:r>
            <a:r>
              <a:rPr sz="1150" spc="114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Arial"/>
                <a:cs typeface="Arial"/>
              </a:rPr>
              <a:t>hash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code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for</a:t>
            </a:r>
            <a:r>
              <a:rPr sz="1150" spc="4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spc="-10" dirty="0">
                <a:latin typeface="Arial"/>
                <a:cs typeface="Arial"/>
              </a:rPr>
              <a:t>field. </a:t>
            </a:r>
            <a:r>
              <a:rPr sz="1150" dirty="0">
                <a:latin typeface="Arial"/>
                <a:cs typeface="Arial"/>
              </a:rPr>
              <a:t>Notice</a:t>
            </a:r>
            <a:r>
              <a:rPr sz="1150" spc="3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that</a:t>
            </a:r>
            <a:r>
              <a:rPr sz="1150" spc="3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for</a:t>
            </a:r>
            <a:r>
              <a:rPr sz="1150" spc="1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40" dirty="0">
                <a:latin typeface="Arial"/>
                <a:cs typeface="Arial"/>
              </a:rPr>
              <a:t> </a:t>
            </a:r>
            <a:r>
              <a:rPr sz="1150" spc="210" dirty="0">
                <a:latin typeface="Times New Roman"/>
                <a:cs typeface="Times New Roman"/>
              </a:rPr>
              <a:t>Strings</a:t>
            </a:r>
            <a:r>
              <a:rPr sz="1150" spc="210" dirty="0">
                <a:latin typeface="Arial"/>
                <a:cs typeface="Arial"/>
              </a:rPr>
              <a:t>,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you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can</a:t>
            </a:r>
            <a:r>
              <a:rPr sz="1150" spc="3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use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35" dirty="0">
                <a:latin typeface="Arial"/>
                <a:cs typeface="Arial"/>
              </a:rPr>
              <a:t> </a:t>
            </a:r>
            <a:r>
              <a:rPr sz="1150" spc="135" dirty="0">
                <a:latin typeface="Times New Roman"/>
                <a:cs typeface="Times New Roman"/>
              </a:rPr>
              <a:t>hashCode</a:t>
            </a:r>
            <a:r>
              <a:rPr sz="1150" spc="120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Arial"/>
                <a:cs typeface="Arial"/>
              </a:rPr>
              <a:t>of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30" dirty="0">
                <a:latin typeface="Arial"/>
                <a:cs typeface="Arial"/>
              </a:rPr>
              <a:t> </a:t>
            </a:r>
            <a:r>
              <a:rPr sz="1150" spc="190" dirty="0">
                <a:latin typeface="Times New Roman"/>
                <a:cs typeface="Times New Roman"/>
              </a:rPr>
              <a:t>String</a:t>
            </a:r>
            <a:r>
              <a:rPr sz="1150" spc="190" dirty="0">
                <a:latin typeface="Arial"/>
                <a:cs typeface="Arial"/>
              </a:rPr>
              <a:t>.</a:t>
            </a:r>
            <a:endParaRPr sz="1150">
              <a:latin typeface="Arial"/>
              <a:cs typeface="Arial"/>
            </a:endParaRPr>
          </a:p>
          <a:p>
            <a:pPr marL="508634" indent="-247650">
              <a:lnSpc>
                <a:spcPct val="100000"/>
              </a:lnSpc>
              <a:spcBef>
                <a:spcPts val="455"/>
              </a:spcBef>
              <a:buAutoNum type="arabicParenR"/>
              <a:tabLst>
                <a:tab pos="508634" algn="l"/>
              </a:tabLst>
            </a:pPr>
            <a:r>
              <a:rPr sz="1150" dirty="0">
                <a:latin typeface="Arial"/>
                <a:cs typeface="Arial"/>
              </a:rPr>
              <a:t>Add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computed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hash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codes</a:t>
            </a:r>
            <a:r>
              <a:rPr sz="1150" spc="105" dirty="0">
                <a:latin typeface="Arial"/>
                <a:cs typeface="Arial"/>
              </a:rPr>
              <a:t> </a:t>
            </a:r>
            <a:r>
              <a:rPr sz="1150" spc="-10" dirty="0">
                <a:latin typeface="Arial"/>
                <a:cs typeface="Arial"/>
              </a:rPr>
              <a:t>together.</a:t>
            </a:r>
            <a:endParaRPr sz="1150">
              <a:latin typeface="Arial"/>
              <a:cs typeface="Arial"/>
            </a:endParaRPr>
          </a:p>
          <a:p>
            <a:pPr marL="508634" indent="-247650">
              <a:lnSpc>
                <a:spcPct val="100000"/>
              </a:lnSpc>
              <a:spcBef>
                <a:spcPts val="375"/>
              </a:spcBef>
              <a:buAutoNum type="arabicParenR"/>
              <a:tabLst>
                <a:tab pos="508634" algn="l"/>
              </a:tabLst>
            </a:pPr>
            <a:r>
              <a:rPr sz="1150" dirty="0">
                <a:latin typeface="Arial"/>
                <a:cs typeface="Arial"/>
              </a:rPr>
              <a:t>Return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spc="-10" dirty="0">
                <a:latin typeface="Arial"/>
                <a:cs typeface="Arial"/>
              </a:rPr>
              <a:t>result.</a:t>
            </a:r>
            <a:endParaRPr sz="11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42416" y="3838955"/>
            <a:ext cx="5689600" cy="891540"/>
            <a:chOff x="1042416" y="3838955"/>
            <a:chExt cx="5689600" cy="891540"/>
          </a:xfrm>
        </p:grpSpPr>
        <p:sp>
          <p:nvSpPr>
            <p:cNvPr id="3" name="object 3"/>
            <p:cNvSpPr/>
            <p:nvPr/>
          </p:nvSpPr>
          <p:spPr>
            <a:xfrm>
              <a:off x="1053084" y="3849623"/>
              <a:ext cx="5668010" cy="871855"/>
            </a:xfrm>
            <a:custGeom>
              <a:avLst/>
              <a:gdLst/>
              <a:ahLst/>
              <a:cxnLst/>
              <a:rect l="l" t="t" r="r" b="b"/>
              <a:pathLst>
                <a:path w="5668009" h="871854">
                  <a:moveTo>
                    <a:pt x="5667755" y="0"/>
                  </a:moveTo>
                  <a:lnTo>
                    <a:pt x="0" y="0"/>
                  </a:lnTo>
                  <a:lnTo>
                    <a:pt x="0" y="871727"/>
                  </a:lnTo>
                  <a:lnTo>
                    <a:pt x="5667755" y="871727"/>
                  </a:lnTo>
                  <a:lnTo>
                    <a:pt x="5667755" y="0"/>
                  </a:lnTo>
                  <a:close/>
                </a:path>
              </a:pathLst>
            </a:custGeom>
            <a:solidFill>
              <a:srgbClr val="DCDC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042416" y="3838955"/>
              <a:ext cx="5689600" cy="891540"/>
            </a:xfrm>
            <a:custGeom>
              <a:avLst/>
              <a:gdLst/>
              <a:ahLst/>
              <a:cxnLst/>
              <a:rect l="l" t="t" r="r" b="b"/>
              <a:pathLst>
                <a:path w="5689600" h="891539">
                  <a:moveTo>
                    <a:pt x="5684520" y="0"/>
                  </a:moveTo>
                  <a:lnTo>
                    <a:pt x="4572" y="0"/>
                  </a:lnTo>
                  <a:lnTo>
                    <a:pt x="0" y="4571"/>
                  </a:lnTo>
                  <a:lnTo>
                    <a:pt x="0" y="886967"/>
                  </a:lnTo>
                  <a:lnTo>
                    <a:pt x="4572" y="891539"/>
                  </a:lnTo>
                  <a:lnTo>
                    <a:pt x="5684520" y="891539"/>
                  </a:lnTo>
                  <a:lnTo>
                    <a:pt x="5689092" y="886967"/>
                  </a:lnTo>
                  <a:lnTo>
                    <a:pt x="5689092" y="882395"/>
                  </a:lnTo>
                  <a:lnTo>
                    <a:pt x="21336" y="882395"/>
                  </a:lnTo>
                  <a:lnTo>
                    <a:pt x="10668" y="871727"/>
                  </a:lnTo>
                  <a:lnTo>
                    <a:pt x="21336" y="871727"/>
                  </a:lnTo>
                  <a:lnTo>
                    <a:pt x="21336" y="19811"/>
                  </a:lnTo>
                  <a:lnTo>
                    <a:pt x="10668" y="19811"/>
                  </a:lnTo>
                  <a:lnTo>
                    <a:pt x="21336" y="10667"/>
                  </a:lnTo>
                  <a:lnTo>
                    <a:pt x="5689092" y="10667"/>
                  </a:lnTo>
                  <a:lnTo>
                    <a:pt x="5689092" y="4571"/>
                  </a:lnTo>
                  <a:lnTo>
                    <a:pt x="5684520" y="0"/>
                  </a:lnTo>
                  <a:close/>
                </a:path>
                <a:path w="5689600" h="891539">
                  <a:moveTo>
                    <a:pt x="21336" y="871727"/>
                  </a:moveTo>
                  <a:lnTo>
                    <a:pt x="10668" y="871727"/>
                  </a:lnTo>
                  <a:lnTo>
                    <a:pt x="21336" y="882395"/>
                  </a:lnTo>
                  <a:lnTo>
                    <a:pt x="21336" y="871727"/>
                  </a:lnTo>
                  <a:close/>
                </a:path>
                <a:path w="5689600" h="891539">
                  <a:moveTo>
                    <a:pt x="5667756" y="871727"/>
                  </a:moveTo>
                  <a:lnTo>
                    <a:pt x="21336" y="871727"/>
                  </a:lnTo>
                  <a:lnTo>
                    <a:pt x="21336" y="882395"/>
                  </a:lnTo>
                  <a:lnTo>
                    <a:pt x="5667756" y="882395"/>
                  </a:lnTo>
                  <a:lnTo>
                    <a:pt x="5667756" y="871727"/>
                  </a:lnTo>
                  <a:close/>
                </a:path>
                <a:path w="5689600" h="891539">
                  <a:moveTo>
                    <a:pt x="5667756" y="10667"/>
                  </a:moveTo>
                  <a:lnTo>
                    <a:pt x="5667756" y="882395"/>
                  </a:lnTo>
                  <a:lnTo>
                    <a:pt x="5678424" y="871727"/>
                  </a:lnTo>
                  <a:lnTo>
                    <a:pt x="5689092" y="871727"/>
                  </a:lnTo>
                  <a:lnTo>
                    <a:pt x="5689092" y="19811"/>
                  </a:lnTo>
                  <a:lnTo>
                    <a:pt x="5678424" y="19811"/>
                  </a:lnTo>
                  <a:lnTo>
                    <a:pt x="5667756" y="10667"/>
                  </a:lnTo>
                  <a:close/>
                </a:path>
                <a:path w="5689600" h="891539">
                  <a:moveTo>
                    <a:pt x="5689092" y="871727"/>
                  </a:moveTo>
                  <a:lnTo>
                    <a:pt x="5678424" y="871727"/>
                  </a:lnTo>
                  <a:lnTo>
                    <a:pt x="5667756" y="882395"/>
                  </a:lnTo>
                  <a:lnTo>
                    <a:pt x="5689092" y="882395"/>
                  </a:lnTo>
                  <a:lnTo>
                    <a:pt x="5689092" y="871727"/>
                  </a:lnTo>
                  <a:close/>
                </a:path>
                <a:path w="5689600" h="891539">
                  <a:moveTo>
                    <a:pt x="21336" y="10667"/>
                  </a:moveTo>
                  <a:lnTo>
                    <a:pt x="10668" y="19811"/>
                  </a:lnTo>
                  <a:lnTo>
                    <a:pt x="21336" y="19811"/>
                  </a:lnTo>
                  <a:lnTo>
                    <a:pt x="21336" y="10667"/>
                  </a:lnTo>
                  <a:close/>
                </a:path>
                <a:path w="5689600" h="891539">
                  <a:moveTo>
                    <a:pt x="5667756" y="10667"/>
                  </a:moveTo>
                  <a:lnTo>
                    <a:pt x="21336" y="10667"/>
                  </a:lnTo>
                  <a:lnTo>
                    <a:pt x="21336" y="19811"/>
                  </a:lnTo>
                  <a:lnTo>
                    <a:pt x="5667756" y="19811"/>
                  </a:lnTo>
                  <a:lnTo>
                    <a:pt x="5667756" y="10667"/>
                  </a:lnTo>
                  <a:close/>
                </a:path>
                <a:path w="5689600" h="891539">
                  <a:moveTo>
                    <a:pt x="5689092" y="10667"/>
                  </a:moveTo>
                  <a:lnTo>
                    <a:pt x="5667756" y="10667"/>
                  </a:lnTo>
                  <a:lnTo>
                    <a:pt x="5678424" y="19811"/>
                  </a:lnTo>
                  <a:lnTo>
                    <a:pt x="5689092" y="19811"/>
                  </a:lnTo>
                  <a:lnTo>
                    <a:pt x="5689092" y="1066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1042416" y="2040635"/>
            <a:ext cx="5689600" cy="1088390"/>
            <a:chOff x="1042416" y="2040635"/>
            <a:chExt cx="5689600" cy="1088390"/>
          </a:xfrm>
        </p:grpSpPr>
        <p:sp>
          <p:nvSpPr>
            <p:cNvPr id="6" name="object 6"/>
            <p:cNvSpPr/>
            <p:nvPr/>
          </p:nvSpPr>
          <p:spPr>
            <a:xfrm>
              <a:off x="1053084" y="2051303"/>
              <a:ext cx="5668010" cy="1066800"/>
            </a:xfrm>
            <a:custGeom>
              <a:avLst/>
              <a:gdLst/>
              <a:ahLst/>
              <a:cxnLst/>
              <a:rect l="l" t="t" r="r" b="b"/>
              <a:pathLst>
                <a:path w="5668009" h="1066800">
                  <a:moveTo>
                    <a:pt x="5667755" y="0"/>
                  </a:moveTo>
                  <a:lnTo>
                    <a:pt x="0" y="0"/>
                  </a:lnTo>
                  <a:lnTo>
                    <a:pt x="0" y="1066800"/>
                  </a:lnTo>
                  <a:lnTo>
                    <a:pt x="5667755" y="1066800"/>
                  </a:lnTo>
                  <a:lnTo>
                    <a:pt x="5667755" y="0"/>
                  </a:lnTo>
                  <a:close/>
                </a:path>
              </a:pathLst>
            </a:custGeom>
            <a:solidFill>
              <a:srgbClr val="DCDC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042416" y="2040635"/>
              <a:ext cx="5689600" cy="1088390"/>
            </a:xfrm>
            <a:custGeom>
              <a:avLst/>
              <a:gdLst/>
              <a:ahLst/>
              <a:cxnLst/>
              <a:rect l="l" t="t" r="r" b="b"/>
              <a:pathLst>
                <a:path w="5689600" h="1088389">
                  <a:moveTo>
                    <a:pt x="5684520" y="0"/>
                  </a:moveTo>
                  <a:lnTo>
                    <a:pt x="4572" y="0"/>
                  </a:lnTo>
                  <a:lnTo>
                    <a:pt x="0" y="4572"/>
                  </a:lnTo>
                  <a:lnTo>
                    <a:pt x="0" y="1083564"/>
                  </a:lnTo>
                  <a:lnTo>
                    <a:pt x="4572" y="1088136"/>
                  </a:lnTo>
                  <a:lnTo>
                    <a:pt x="5684520" y="1088136"/>
                  </a:lnTo>
                  <a:lnTo>
                    <a:pt x="5689092" y="1083564"/>
                  </a:lnTo>
                  <a:lnTo>
                    <a:pt x="5689092" y="1077468"/>
                  </a:lnTo>
                  <a:lnTo>
                    <a:pt x="21336" y="1077468"/>
                  </a:lnTo>
                  <a:lnTo>
                    <a:pt x="10668" y="1066800"/>
                  </a:lnTo>
                  <a:lnTo>
                    <a:pt x="21336" y="1066800"/>
                  </a:lnTo>
                  <a:lnTo>
                    <a:pt x="21336" y="19812"/>
                  </a:lnTo>
                  <a:lnTo>
                    <a:pt x="10667" y="19812"/>
                  </a:lnTo>
                  <a:lnTo>
                    <a:pt x="21336" y="10668"/>
                  </a:lnTo>
                  <a:lnTo>
                    <a:pt x="5689092" y="10668"/>
                  </a:lnTo>
                  <a:lnTo>
                    <a:pt x="5689092" y="4572"/>
                  </a:lnTo>
                  <a:lnTo>
                    <a:pt x="5684520" y="0"/>
                  </a:lnTo>
                  <a:close/>
                </a:path>
                <a:path w="5689600" h="1088389">
                  <a:moveTo>
                    <a:pt x="21336" y="1066800"/>
                  </a:moveTo>
                  <a:lnTo>
                    <a:pt x="10668" y="1066800"/>
                  </a:lnTo>
                  <a:lnTo>
                    <a:pt x="21336" y="1077468"/>
                  </a:lnTo>
                  <a:lnTo>
                    <a:pt x="21336" y="1066800"/>
                  </a:lnTo>
                  <a:close/>
                </a:path>
                <a:path w="5689600" h="1088389">
                  <a:moveTo>
                    <a:pt x="5667756" y="1066800"/>
                  </a:moveTo>
                  <a:lnTo>
                    <a:pt x="21336" y="1066800"/>
                  </a:lnTo>
                  <a:lnTo>
                    <a:pt x="21336" y="1077468"/>
                  </a:lnTo>
                  <a:lnTo>
                    <a:pt x="5667756" y="1077468"/>
                  </a:lnTo>
                  <a:lnTo>
                    <a:pt x="5667756" y="1066800"/>
                  </a:lnTo>
                  <a:close/>
                </a:path>
                <a:path w="5689600" h="1088389">
                  <a:moveTo>
                    <a:pt x="5667756" y="10668"/>
                  </a:moveTo>
                  <a:lnTo>
                    <a:pt x="5667756" y="1077468"/>
                  </a:lnTo>
                  <a:lnTo>
                    <a:pt x="5678424" y="1066800"/>
                  </a:lnTo>
                  <a:lnTo>
                    <a:pt x="5689092" y="1066800"/>
                  </a:lnTo>
                  <a:lnTo>
                    <a:pt x="5689092" y="19812"/>
                  </a:lnTo>
                  <a:lnTo>
                    <a:pt x="5678424" y="19812"/>
                  </a:lnTo>
                  <a:lnTo>
                    <a:pt x="5667756" y="10668"/>
                  </a:lnTo>
                  <a:close/>
                </a:path>
                <a:path w="5689600" h="1088389">
                  <a:moveTo>
                    <a:pt x="5689092" y="1066800"/>
                  </a:moveTo>
                  <a:lnTo>
                    <a:pt x="5678424" y="1066800"/>
                  </a:lnTo>
                  <a:lnTo>
                    <a:pt x="5667756" y="1077468"/>
                  </a:lnTo>
                  <a:lnTo>
                    <a:pt x="5689092" y="1077468"/>
                  </a:lnTo>
                  <a:lnTo>
                    <a:pt x="5689092" y="1066800"/>
                  </a:lnTo>
                  <a:close/>
                </a:path>
                <a:path w="5689600" h="1088389">
                  <a:moveTo>
                    <a:pt x="21336" y="10668"/>
                  </a:moveTo>
                  <a:lnTo>
                    <a:pt x="10667" y="19812"/>
                  </a:lnTo>
                  <a:lnTo>
                    <a:pt x="21336" y="19812"/>
                  </a:lnTo>
                  <a:lnTo>
                    <a:pt x="21336" y="10668"/>
                  </a:lnTo>
                  <a:close/>
                </a:path>
                <a:path w="5689600" h="1088389">
                  <a:moveTo>
                    <a:pt x="5667756" y="10668"/>
                  </a:moveTo>
                  <a:lnTo>
                    <a:pt x="21336" y="10668"/>
                  </a:lnTo>
                  <a:lnTo>
                    <a:pt x="21336" y="19812"/>
                  </a:lnTo>
                  <a:lnTo>
                    <a:pt x="5667756" y="19812"/>
                  </a:lnTo>
                  <a:lnTo>
                    <a:pt x="5667756" y="10668"/>
                  </a:lnTo>
                  <a:close/>
                </a:path>
                <a:path w="5689600" h="1088389">
                  <a:moveTo>
                    <a:pt x="5689092" y="10668"/>
                  </a:moveTo>
                  <a:lnTo>
                    <a:pt x="5667756" y="10668"/>
                  </a:lnTo>
                  <a:lnTo>
                    <a:pt x="5678424" y="19812"/>
                  </a:lnTo>
                  <a:lnTo>
                    <a:pt x="5689092" y="19812"/>
                  </a:lnTo>
                  <a:lnTo>
                    <a:pt x="5689092" y="1066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1875535" y="806967"/>
            <a:ext cx="4018279" cy="3092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50" b="1" dirty="0">
                <a:latin typeface="Arial"/>
                <a:cs typeface="Arial"/>
              </a:rPr>
              <a:t>Methods</a:t>
            </a:r>
            <a:r>
              <a:rPr sz="1850" b="1" spc="-15" dirty="0">
                <a:latin typeface="Arial"/>
                <a:cs typeface="Arial"/>
              </a:rPr>
              <a:t> </a:t>
            </a:r>
            <a:r>
              <a:rPr sz="1850" b="1" dirty="0">
                <a:latin typeface="Arial"/>
                <a:cs typeface="Arial"/>
              </a:rPr>
              <a:t>Using</a:t>
            </a:r>
            <a:r>
              <a:rPr sz="1850" b="1" spc="10" dirty="0">
                <a:latin typeface="Arial"/>
                <a:cs typeface="Arial"/>
              </a:rPr>
              <a:t> </a:t>
            </a:r>
            <a:r>
              <a:rPr sz="1850" b="1" dirty="0">
                <a:latin typeface="Arial"/>
                <a:cs typeface="Arial"/>
              </a:rPr>
              <a:t>Variable</a:t>
            </a:r>
            <a:r>
              <a:rPr sz="1850" b="1" spc="25" dirty="0">
                <a:latin typeface="Arial"/>
                <a:cs typeface="Arial"/>
              </a:rPr>
              <a:t> </a:t>
            </a:r>
            <a:r>
              <a:rPr sz="1850" b="1" spc="-10" dirty="0">
                <a:latin typeface="Arial"/>
                <a:cs typeface="Arial"/>
              </a:rPr>
              <a:t>Arguments</a:t>
            </a:r>
            <a:endParaRPr sz="185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55627" y="1529818"/>
            <a:ext cx="5509895" cy="25158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4445">
              <a:lnSpc>
                <a:spcPct val="101299"/>
              </a:lnSpc>
              <a:spcBef>
                <a:spcPts val="95"/>
              </a:spcBef>
            </a:pPr>
            <a:r>
              <a:rPr sz="1550" dirty="0">
                <a:latin typeface="Arial"/>
                <a:cs typeface="Arial"/>
              </a:rPr>
              <a:t>A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variation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of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method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overloading</a:t>
            </a:r>
            <a:r>
              <a:rPr sz="1550" spc="5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is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when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you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need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method </a:t>
            </a:r>
            <a:r>
              <a:rPr sz="1550" dirty="0">
                <a:latin typeface="Arial"/>
                <a:cs typeface="Arial"/>
              </a:rPr>
              <a:t>that</a:t>
            </a:r>
            <a:r>
              <a:rPr sz="1550" spc="1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takes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any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number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of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arguments</a:t>
            </a:r>
            <a:r>
              <a:rPr sz="1550" spc="6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of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the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same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type:</a:t>
            </a:r>
            <a:endParaRPr sz="1550">
              <a:latin typeface="Arial"/>
              <a:cs typeface="Arial"/>
            </a:endParaRPr>
          </a:p>
          <a:p>
            <a:pPr marL="17145">
              <a:lnSpc>
                <a:spcPct val="100000"/>
              </a:lnSpc>
              <a:spcBef>
                <a:spcPts val="185"/>
              </a:spcBef>
            </a:pPr>
            <a:r>
              <a:rPr sz="1150" spc="195" dirty="0">
                <a:latin typeface="Times New Roman"/>
                <a:cs typeface="Times New Roman"/>
              </a:rPr>
              <a:t>public</a:t>
            </a:r>
            <a:r>
              <a:rPr sz="1150" spc="425" dirty="0">
                <a:latin typeface="Times New Roman"/>
                <a:cs typeface="Times New Roman"/>
              </a:rPr>
              <a:t> </a:t>
            </a:r>
            <a:r>
              <a:rPr sz="1150" spc="229" dirty="0">
                <a:latin typeface="Times New Roman"/>
                <a:cs typeface="Times New Roman"/>
              </a:rPr>
              <a:t>class</a:t>
            </a:r>
            <a:r>
              <a:rPr sz="1150" spc="434" dirty="0">
                <a:latin typeface="Times New Roman"/>
                <a:cs typeface="Times New Roman"/>
              </a:rPr>
              <a:t> </a:t>
            </a:r>
            <a:r>
              <a:rPr sz="1150" spc="260" dirty="0">
                <a:latin typeface="Times New Roman"/>
                <a:cs typeface="Times New Roman"/>
              </a:rPr>
              <a:t>Statistics</a:t>
            </a:r>
            <a:r>
              <a:rPr sz="1150" spc="425" dirty="0">
                <a:latin typeface="Times New Roman"/>
                <a:cs typeface="Times New Roman"/>
              </a:rPr>
              <a:t> </a:t>
            </a:r>
            <a:r>
              <a:rPr sz="1150" spc="80" dirty="0">
                <a:latin typeface="Times New Roman"/>
                <a:cs typeface="Times New Roman"/>
              </a:rPr>
              <a:t>{</a:t>
            </a:r>
            <a:endParaRPr sz="1150">
              <a:latin typeface="Times New Roman"/>
              <a:cs typeface="Times New Roman"/>
            </a:endParaRPr>
          </a:p>
          <a:p>
            <a:pPr marL="365760">
              <a:lnSpc>
                <a:spcPct val="100000"/>
              </a:lnSpc>
              <a:spcBef>
                <a:spcPts val="260"/>
              </a:spcBef>
            </a:pPr>
            <a:r>
              <a:rPr sz="1150" spc="200" dirty="0">
                <a:latin typeface="Times New Roman"/>
                <a:cs typeface="Times New Roman"/>
              </a:rPr>
              <a:t>public</a:t>
            </a:r>
            <a:r>
              <a:rPr sz="1150" spc="400" dirty="0">
                <a:latin typeface="Times New Roman"/>
                <a:cs typeface="Times New Roman"/>
              </a:rPr>
              <a:t> </a:t>
            </a:r>
            <a:r>
              <a:rPr sz="1150" spc="254" dirty="0">
                <a:latin typeface="Times New Roman"/>
                <a:cs typeface="Times New Roman"/>
              </a:rPr>
              <a:t>float</a:t>
            </a:r>
            <a:r>
              <a:rPr sz="1150" spc="400" dirty="0">
                <a:latin typeface="Times New Roman"/>
                <a:cs typeface="Times New Roman"/>
              </a:rPr>
              <a:t> </a:t>
            </a:r>
            <a:r>
              <a:rPr sz="1150" spc="170" dirty="0">
                <a:latin typeface="Times New Roman"/>
                <a:cs typeface="Times New Roman"/>
              </a:rPr>
              <a:t>average</a:t>
            </a:r>
            <a:r>
              <a:rPr sz="1150" spc="420" dirty="0">
                <a:latin typeface="Times New Roman"/>
                <a:cs typeface="Times New Roman"/>
              </a:rPr>
              <a:t> </a:t>
            </a:r>
            <a:r>
              <a:rPr sz="1150" spc="270" dirty="0">
                <a:latin typeface="Times New Roman"/>
                <a:cs typeface="Times New Roman"/>
              </a:rPr>
              <a:t>(int</a:t>
            </a:r>
            <a:r>
              <a:rPr sz="1150" spc="415" dirty="0">
                <a:latin typeface="Times New Roman"/>
                <a:cs typeface="Times New Roman"/>
              </a:rPr>
              <a:t> </a:t>
            </a:r>
            <a:r>
              <a:rPr sz="1150" spc="200" dirty="0">
                <a:latin typeface="Times New Roman"/>
                <a:cs typeface="Times New Roman"/>
              </a:rPr>
              <a:t>x1,</a:t>
            </a:r>
            <a:r>
              <a:rPr sz="1150" spc="405" dirty="0">
                <a:latin typeface="Times New Roman"/>
                <a:cs typeface="Times New Roman"/>
              </a:rPr>
              <a:t> </a:t>
            </a:r>
            <a:r>
              <a:rPr sz="1150" spc="280" dirty="0">
                <a:latin typeface="Times New Roman"/>
                <a:cs typeface="Times New Roman"/>
              </a:rPr>
              <a:t>int</a:t>
            </a:r>
            <a:r>
              <a:rPr sz="1150" spc="400" dirty="0">
                <a:latin typeface="Times New Roman"/>
                <a:cs typeface="Times New Roman"/>
              </a:rPr>
              <a:t> </a:t>
            </a:r>
            <a:r>
              <a:rPr sz="1150" spc="165" dirty="0">
                <a:latin typeface="Times New Roman"/>
                <a:cs typeface="Times New Roman"/>
              </a:rPr>
              <a:t>x2)</a:t>
            </a:r>
            <a:r>
              <a:rPr sz="1150" spc="420" dirty="0">
                <a:latin typeface="Times New Roman"/>
                <a:cs typeface="Times New Roman"/>
              </a:rPr>
              <a:t> </a:t>
            </a:r>
            <a:r>
              <a:rPr sz="1150" spc="110" dirty="0">
                <a:latin typeface="Times New Roman"/>
                <a:cs typeface="Times New Roman"/>
              </a:rPr>
              <a:t>{}</a:t>
            </a:r>
            <a:endParaRPr sz="1150">
              <a:latin typeface="Times New Roman"/>
              <a:cs typeface="Times New Roman"/>
            </a:endParaRPr>
          </a:p>
          <a:p>
            <a:pPr marL="365760">
              <a:lnSpc>
                <a:spcPct val="100000"/>
              </a:lnSpc>
              <a:spcBef>
                <a:spcPts val="280"/>
              </a:spcBef>
            </a:pPr>
            <a:r>
              <a:rPr sz="1150" spc="200" dirty="0">
                <a:latin typeface="Times New Roman"/>
                <a:cs typeface="Times New Roman"/>
              </a:rPr>
              <a:t>public</a:t>
            </a:r>
            <a:r>
              <a:rPr sz="1150" spc="400" dirty="0">
                <a:latin typeface="Times New Roman"/>
                <a:cs typeface="Times New Roman"/>
              </a:rPr>
              <a:t> </a:t>
            </a:r>
            <a:r>
              <a:rPr sz="1150" spc="254" dirty="0">
                <a:latin typeface="Times New Roman"/>
                <a:cs typeface="Times New Roman"/>
              </a:rPr>
              <a:t>float</a:t>
            </a:r>
            <a:r>
              <a:rPr sz="1150" spc="400" dirty="0">
                <a:latin typeface="Times New Roman"/>
                <a:cs typeface="Times New Roman"/>
              </a:rPr>
              <a:t> </a:t>
            </a:r>
            <a:r>
              <a:rPr sz="1150" spc="170" dirty="0">
                <a:latin typeface="Times New Roman"/>
                <a:cs typeface="Times New Roman"/>
              </a:rPr>
              <a:t>average</a:t>
            </a:r>
            <a:r>
              <a:rPr sz="1150" spc="420" dirty="0">
                <a:latin typeface="Times New Roman"/>
                <a:cs typeface="Times New Roman"/>
              </a:rPr>
              <a:t> </a:t>
            </a:r>
            <a:r>
              <a:rPr sz="1150" spc="270" dirty="0">
                <a:latin typeface="Times New Roman"/>
                <a:cs typeface="Times New Roman"/>
              </a:rPr>
              <a:t>(int</a:t>
            </a:r>
            <a:r>
              <a:rPr sz="1150" spc="415" dirty="0">
                <a:latin typeface="Times New Roman"/>
                <a:cs typeface="Times New Roman"/>
              </a:rPr>
              <a:t> </a:t>
            </a:r>
            <a:r>
              <a:rPr sz="1150" spc="200" dirty="0">
                <a:latin typeface="Times New Roman"/>
                <a:cs typeface="Times New Roman"/>
              </a:rPr>
              <a:t>x1,</a:t>
            </a:r>
            <a:r>
              <a:rPr sz="1150" spc="400" dirty="0">
                <a:latin typeface="Times New Roman"/>
                <a:cs typeface="Times New Roman"/>
              </a:rPr>
              <a:t> </a:t>
            </a:r>
            <a:r>
              <a:rPr sz="1150" spc="280" dirty="0">
                <a:latin typeface="Times New Roman"/>
                <a:cs typeface="Times New Roman"/>
              </a:rPr>
              <a:t>int</a:t>
            </a:r>
            <a:r>
              <a:rPr sz="1150" spc="405" dirty="0">
                <a:latin typeface="Times New Roman"/>
                <a:cs typeface="Times New Roman"/>
              </a:rPr>
              <a:t> </a:t>
            </a:r>
            <a:r>
              <a:rPr sz="1150" spc="195" dirty="0">
                <a:latin typeface="Times New Roman"/>
                <a:cs typeface="Times New Roman"/>
              </a:rPr>
              <a:t>x2,</a:t>
            </a:r>
            <a:r>
              <a:rPr sz="1150" spc="415" dirty="0">
                <a:latin typeface="Times New Roman"/>
                <a:cs typeface="Times New Roman"/>
              </a:rPr>
              <a:t> </a:t>
            </a:r>
            <a:r>
              <a:rPr sz="1150" spc="275" dirty="0">
                <a:latin typeface="Times New Roman"/>
                <a:cs typeface="Times New Roman"/>
              </a:rPr>
              <a:t>int</a:t>
            </a:r>
            <a:r>
              <a:rPr sz="1150" spc="400" dirty="0">
                <a:latin typeface="Times New Roman"/>
                <a:cs typeface="Times New Roman"/>
              </a:rPr>
              <a:t> </a:t>
            </a:r>
            <a:r>
              <a:rPr sz="1150" spc="175" dirty="0">
                <a:latin typeface="Times New Roman"/>
                <a:cs typeface="Times New Roman"/>
              </a:rPr>
              <a:t>x3)</a:t>
            </a:r>
            <a:r>
              <a:rPr sz="1150" spc="405" dirty="0">
                <a:latin typeface="Times New Roman"/>
                <a:cs typeface="Times New Roman"/>
              </a:rPr>
              <a:t> </a:t>
            </a:r>
            <a:r>
              <a:rPr sz="1150" spc="100" dirty="0">
                <a:latin typeface="Times New Roman"/>
                <a:cs typeface="Times New Roman"/>
              </a:rPr>
              <a:t>{}</a:t>
            </a:r>
            <a:endParaRPr sz="1150">
              <a:latin typeface="Times New Roman"/>
              <a:cs typeface="Times New Roman"/>
            </a:endParaRPr>
          </a:p>
          <a:p>
            <a:pPr marL="365760">
              <a:lnSpc>
                <a:spcPct val="100000"/>
              </a:lnSpc>
              <a:spcBef>
                <a:spcPts val="260"/>
              </a:spcBef>
            </a:pPr>
            <a:r>
              <a:rPr sz="1150" spc="200" dirty="0">
                <a:latin typeface="Times New Roman"/>
                <a:cs typeface="Times New Roman"/>
              </a:rPr>
              <a:t>public</a:t>
            </a:r>
            <a:r>
              <a:rPr sz="1150" spc="400" dirty="0">
                <a:latin typeface="Times New Roman"/>
                <a:cs typeface="Times New Roman"/>
              </a:rPr>
              <a:t> </a:t>
            </a:r>
            <a:r>
              <a:rPr sz="1150" spc="254" dirty="0">
                <a:latin typeface="Times New Roman"/>
                <a:cs typeface="Times New Roman"/>
              </a:rPr>
              <a:t>float</a:t>
            </a:r>
            <a:r>
              <a:rPr sz="1150" spc="400" dirty="0">
                <a:latin typeface="Times New Roman"/>
                <a:cs typeface="Times New Roman"/>
              </a:rPr>
              <a:t> </a:t>
            </a:r>
            <a:r>
              <a:rPr sz="1150" spc="170" dirty="0">
                <a:latin typeface="Times New Roman"/>
                <a:cs typeface="Times New Roman"/>
              </a:rPr>
              <a:t>average</a:t>
            </a:r>
            <a:r>
              <a:rPr sz="1150" spc="415" dirty="0">
                <a:latin typeface="Times New Roman"/>
                <a:cs typeface="Times New Roman"/>
              </a:rPr>
              <a:t> </a:t>
            </a:r>
            <a:r>
              <a:rPr sz="1150" spc="270" dirty="0">
                <a:latin typeface="Times New Roman"/>
                <a:cs typeface="Times New Roman"/>
              </a:rPr>
              <a:t>(int</a:t>
            </a:r>
            <a:r>
              <a:rPr sz="1150" spc="415" dirty="0">
                <a:latin typeface="Times New Roman"/>
                <a:cs typeface="Times New Roman"/>
              </a:rPr>
              <a:t> </a:t>
            </a:r>
            <a:r>
              <a:rPr sz="1150" spc="200" dirty="0">
                <a:latin typeface="Times New Roman"/>
                <a:cs typeface="Times New Roman"/>
              </a:rPr>
              <a:t>x1,</a:t>
            </a:r>
            <a:r>
              <a:rPr sz="1150" spc="400" dirty="0">
                <a:latin typeface="Times New Roman"/>
                <a:cs typeface="Times New Roman"/>
              </a:rPr>
              <a:t> </a:t>
            </a:r>
            <a:r>
              <a:rPr sz="1150" spc="280" dirty="0">
                <a:latin typeface="Times New Roman"/>
                <a:cs typeface="Times New Roman"/>
              </a:rPr>
              <a:t>int</a:t>
            </a:r>
            <a:r>
              <a:rPr sz="1150" spc="400" dirty="0">
                <a:latin typeface="Times New Roman"/>
                <a:cs typeface="Times New Roman"/>
              </a:rPr>
              <a:t> </a:t>
            </a:r>
            <a:r>
              <a:rPr sz="1150" spc="195" dirty="0">
                <a:latin typeface="Times New Roman"/>
                <a:cs typeface="Times New Roman"/>
              </a:rPr>
              <a:t>x2,</a:t>
            </a:r>
            <a:r>
              <a:rPr sz="1150" spc="415" dirty="0">
                <a:latin typeface="Times New Roman"/>
                <a:cs typeface="Times New Roman"/>
              </a:rPr>
              <a:t> </a:t>
            </a:r>
            <a:r>
              <a:rPr sz="1150" spc="275" dirty="0">
                <a:latin typeface="Times New Roman"/>
                <a:cs typeface="Times New Roman"/>
              </a:rPr>
              <a:t>int</a:t>
            </a:r>
            <a:r>
              <a:rPr sz="1150" spc="400" dirty="0">
                <a:latin typeface="Times New Roman"/>
                <a:cs typeface="Times New Roman"/>
              </a:rPr>
              <a:t> </a:t>
            </a:r>
            <a:r>
              <a:rPr sz="1150" spc="210" dirty="0">
                <a:latin typeface="Times New Roman"/>
                <a:cs typeface="Times New Roman"/>
              </a:rPr>
              <a:t>x3,</a:t>
            </a:r>
            <a:r>
              <a:rPr sz="1150" spc="405" dirty="0">
                <a:latin typeface="Times New Roman"/>
                <a:cs typeface="Times New Roman"/>
              </a:rPr>
              <a:t> </a:t>
            </a:r>
            <a:r>
              <a:rPr sz="1150" spc="275" dirty="0">
                <a:latin typeface="Times New Roman"/>
                <a:cs typeface="Times New Roman"/>
              </a:rPr>
              <a:t>int</a:t>
            </a:r>
            <a:r>
              <a:rPr sz="1150" spc="400" dirty="0">
                <a:latin typeface="Times New Roman"/>
                <a:cs typeface="Times New Roman"/>
              </a:rPr>
              <a:t> </a:t>
            </a:r>
            <a:r>
              <a:rPr sz="1150" spc="170" dirty="0">
                <a:latin typeface="Times New Roman"/>
                <a:cs typeface="Times New Roman"/>
              </a:rPr>
              <a:t>x4)</a:t>
            </a:r>
            <a:r>
              <a:rPr sz="1150" spc="415" dirty="0">
                <a:latin typeface="Times New Roman"/>
                <a:cs typeface="Times New Roman"/>
              </a:rPr>
              <a:t> </a:t>
            </a:r>
            <a:r>
              <a:rPr sz="1150" spc="100" dirty="0">
                <a:latin typeface="Times New Roman"/>
                <a:cs typeface="Times New Roman"/>
              </a:rPr>
              <a:t>{}</a:t>
            </a:r>
            <a:endParaRPr sz="1150">
              <a:latin typeface="Times New Roman"/>
              <a:cs typeface="Times New Roman"/>
            </a:endParaRPr>
          </a:p>
          <a:p>
            <a:pPr marL="17145">
              <a:lnSpc>
                <a:spcPct val="100000"/>
              </a:lnSpc>
              <a:spcBef>
                <a:spcPts val="265"/>
              </a:spcBef>
            </a:pPr>
            <a:r>
              <a:rPr sz="1150" spc="80" dirty="0">
                <a:latin typeface="Times New Roman"/>
                <a:cs typeface="Times New Roman"/>
              </a:rPr>
              <a:t>}</a:t>
            </a:r>
            <a:endParaRPr sz="1150">
              <a:latin typeface="Times New Roman"/>
              <a:cs typeface="Times New Roman"/>
            </a:endParaRPr>
          </a:p>
          <a:p>
            <a:pPr marL="417830" marR="149860" indent="-329565">
              <a:lnSpc>
                <a:spcPct val="101600"/>
              </a:lnSpc>
              <a:spcBef>
                <a:spcPts val="459"/>
              </a:spcBef>
              <a:buClr>
                <a:srgbClr val="FF0000"/>
              </a:buClr>
              <a:buChar char="•"/>
              <a:tabLst>
                <a:tab pos="417830" algn="l"/>
              </a:tabLst>
            </a:pPr>
            <a:r>
              <a:rPr sz="1550" dirty="0">
                <a:latin typeface="Arial"/>
                <a:cs typeface="Arial"/>
              </a:rPr>
              <a:t>These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three</a:t>
            </a:r>
            <a:r>
              <a:rPr sz="1550" spc="7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overloaded</a:t>
            </a:r>
            <a:r>
              <a:rPr sz="1550" spc="6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methods</a:t>
            </a:r>
            <a:r>
              <a:rPr sz="1550" spc="6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share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the</a:t>
            </a:r>
            <a:r>
              <a:rPr sz="1550" spc="65" dirty="0">
                <a:latin typeface="Arial"/>
                <a:cs typeface="Arial"/>
              </a:rPr>
              <a:t> </a:t>
            </a:r>
            <a:r>
              <a:rPr sz="1550" spc="-20" dirty="0">
                <a:latin typeface="Arial"/>
                <a:cs typeface="Arial"/>
              </a:rPr>
              <a:t>same </a:t>
            </a:r>
            <a:r>
              <a:rPr sz="1550" dirty="0">
                <a:latin typeface="Arial"/>
                <a:cs typeface="Arial"/>
              </a:rPr>
              <a:t>functionality.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It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would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be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nice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to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collapse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these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methods </a:t>
            </a:r>
            <a:r>
              <a:rPr sz="1550" dirty="0">
                <a:latin typeface="Arial"/>
                <a:cs typeface="Arial"/>
              </a:rPr>
              <a:t>into</a:t>
            </a:r>
            <a:r>
              <a:rPr sz="1550" spc="1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one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method.</a:t>
            </a:r>
            <a:endParaRPr sz="1550">
              <a:latin typeface="Arial"/>
              <a:cs typeface="Arial"/>
            </a:endParaRPr>
          </a:p>
          <a:p>
            <a:pPr marL="103505">
              <a:lnSpc>
                <a:spcPct val="100000"/>
              </a:lnSpc>
              <a:spcBef>
                <a:spcPts val="185"/>
              </a:spcBef>
            </a:pPr>
            <a:r>
              <a:rPr sz="1150" spc="260" dirty="0">
                <a:latin typeface="Times New Roman"/>
                <a:cs typeface="Times New Roman"/>
              </a:rPr>
              <a:t>Statistics</a:t>
            </a:r>
            <a:r>
              <a:rPr sz="1150" spc="455" dirty="0">
                <a:latin typeface="Times New Roman"/>
                <a:cs typeface="Times New Roman"/>
              </a:rPr>
              <a:t> </a:t>
            </a:r>
            <a:r>
              <a:rPr sz="1150" spc="265" dirty="0">
                <a:latin typeface="Times New Roman"/>
                <a:cs typeface="Times New Roman"/>
              </a:rPr>
              <a:t>stats</a:t>
            </a:r>
            <a:r>
              <a:rPr sz="1150" spc="455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Times New Roman"/>
                <a:cs typeface="Times New Roman"/>
              </a:rPr>
              <a:t>=</a:t>
            </a:r>
            <a:r>
              <a:rPr sz="1150" spc="455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Times New Roman"/>
                <a:cs typeface="Times New Roman"/>
              </a:rPr>
              <a:t>new</a:t>
            </a:r>
            <a:r>
              <a:rPr sz="1150" spc="459" dirty="0">
                <a:latin typeface="Times New Roman"/>
                <a:cs typeface="Times New Roman"/>
              </a:rPr>
              <a:t> </a:t>
            </a:r>
            <a:r>
              <a:rPr sz="1150" spc="260" dirty="0">
                <a:latin typeface="Times New Roman"/>
                <a:cs typeface="Times New Roman"/>
              </a:rPr>
              <a:t>Statistics</a:t>
            </a:r>
            <a:r>
              <a:rPr sz="1150" spc="455" dirty="0">
                <a:latin typeface="Times New Roman"/>
                <a:cs typeface="Times New Roman"/>
              </a:rPr>
              <a:t> </a:t>
            </a:r>
            <a:r>
              <a:rPr sz="1150" spc="290" dirty="0">
                <a:latin typeface="Times New Roman"/>
                <a:cs typeface="Times New Roman"/>
              </a:rPr>
              <a:t>();</a:t>
            </a:r>
            <a:endParaRPr sz="115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147063" y="4018312"/>
            <a:ext cx="461645" cy="6553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algn="just">
              <a:lnSpc>
                <a:spcPct val="119600"/>
              </a:lnSpc>
              <a:spcBef>
                <a:spcPts val="105"/>
              </a:spcBef>
            </a:pPr>
            <a:r>
              <a:rPr sz="1150" spc="245" dirty="0">
                <a:latin typeface="Times New Roman"/>
                <a:cs typeface="Times New Roman"/>
              </a:rPr>
              <a:t>float float float</a:t>
            </a:r>
            <a:endParaRPr sz="115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672851" y="4018312"/>
            <a:ext cx="3607435" cy="655320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75"/>
              </a:spcBef>
            </a:pPr>
            <a:r>
              <a:rPr sz="1150" spc="114" dirty="0">
                <a:latin typeface="Times New Roman"/>
                <a:cs typeface="Times New Roman"/>
              </a:rPr>
              <a:t>avg1</a:t>
            </a:r>
            <a:r>
              <a:rPr sz="1150" spc="445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Times New Roman"/>
                <a:cs typeface="Times New Roman"/>
              </a:rPr>
              <a:t>=</a:t>
            </a:r>
            <a:r>
              <a:rPr sz="1150" spc="450" dirty="0">
                <a:latin typeface="Times New Roman"/>
                <a:cs typeface="Times New Roman"/>
              </a:rPr>
              <a:t> </a:t>
            </a:r>
            <a:r>
              <a:rPr sz="1150" spc="215" dirty="0">
                <a:latin typeface="Times New Roman"/>
                <a:cs typeface="Times New Roman"/>
              </a:rPr>
              <a:t>stats.average(100,</a:t>
            </a:r>
            <a:r>
              <a:rPr sz="1150" spc="430" dirty="0">
                <a:latin typeface="Times New Roman"/>
                <a:cs typeface="Times New Roman"/>
              </a:rPr>
              <a:t> </a:t>
            </a:r>
            <a:r>
              <a:rPr sz="1150" spc="185" dirty="0">
                <a:latin typeface="Times New Roman"/>
                <a:cs typeface="Times New Roman"/>
              </a:rPr>
              <a:t>200);</a:t>
            </a:r>
            <a:endParaRPr sz="11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75"/>
              </a:spcBef>
            </a:pPr>
            <a:r>
              <a:rPr sz="1150" spc="114" dirty="0">
                <a:latin typeface="Times New Roman"/>
                <a:cs typeface="Times New Roman"/>
              </a:rPr>
              <a:t>avg2</a:t>
            </a:r>
            <a:r>
              <a:rPr sz="1150" spc="440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Times New Roman"/>
                <a:cs typeface="Times New Roman"/>
              </a:rPr>
              <a:t>=</a:t>
            </a:r>
            <a:r>
              <a:rPr sz="1150" spc="445" dirty="0">
                <a:latin typeface="Times New Roman"/>
                <a:cs typeface="Times New Roman"/>
              </a:rPr>
              <a:t> </a:t>
            </a:r>
            <a:r>
              <a:rPr sz="1150" spc="215" dirty="0">
                <a:latin typeface="Times New Roman"/>
                <a:cs typeface="Times New Roman"/>
              </a:rPr>
              <a:t>stats.average(100,</a:t>
            </a:r>
            <a:r>
              <a:rPr sz="1150" spc="425" dirty="0">
                <a:latin typeface="Times New Roman"/>
                <a:cs typeface="Times New Roman"/>
              </a:rPr>
              <a:t> </a:t>
            </a:r>
            <a:r>
              <a:rPr sz="1150" spc="180" dirty="0">
                <a:latin typeface="Times New Roman"/>
                <a:cs typeface="Times New Roman"/>
              </a:rPr>
              <a:t>200,</a:t>
            </a:r>
            <a:r>
              <a:rPr sz="1150" spc="425" dirty="0">
                <a:latin typeface="Times New Roman"/>
                <a:cs typeface="Times New Roman"/>
              </a:rPr>
              <a:t> </a:t>
            </a:r>
            <a:r>
              <a:rPr sz="1150" spc="180" dirty="0">
                <a:latin typeface="Times New Roman"/>
                <a:cs typeface="Times New Roman"/>
              </a:rPr>
              <a:t>300);</a:t>
            </a:r>
            <a:endParaRPr sz="11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65"/>
              </a:spcBef>
            </a:pPr>
            <a:r>
              <a:rPr sz="1150" spc="114" dirty="0">
                <a:latin typeface="Times New Roman"/>
                <a:cs typeface="Times New Roman"/>
              </a:rPr>
              <a:t>avg3</a:t>
            </a:r>
            <a:r>
              <a:rPr sz="1150" spc="434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Times New Roman"/>
                <a:cs typeface="Times New Roman"/>
              </a:rPr>
              <a:t>=</a:t>
            </a:r>
            <a:r>
              <a:rPr sz="1150" spc="434" dirty="0">
                <a:latin typeface="Times New Roman"/>
                <a:cs typeface="Times New Roman"/>
              </a:rPr>
              <a:t> </a:t>
            </a:r>
            <a:r>
              <a:rPr sz="1150" spc="215" dirty="0">
                <a:latin typeface="Times New Roman"/>
                <a:cs typeface="Times New Roman"/>
              </a:rPr>
              <a:t>stats.average(100,</a:t>
            </a:r>
            <a:r>
              <a:rPr sz="1150" spc="420" dirty="0">
                <a:latin typeface="Times New Roman"/>
                <a:cs typeface="Times New Roman"/>
              </a:rPr>
              <a:t> </a:t>
            </a:r>
            <a:r>
              <a:rPr sz="1150" spc="180" dirty="0">
                <a:latin typeface="Times New Roman"/>
                <a:cs typeface="Times New Roman"/>
              </a:rPr>
              <a:t>200,</a:t>
            </a:r>
            <a:r>
              <a:rPr sz="1150" spc="420" dirty="0">
                <a:latin typeface="Times New Roman"/>
                <a:cs typeface="Times New Roman"/>
              </a:rPr>
              <a:t> </a:t>
            </a:r>
            <a:r>
              <a:rPr sz="1150" spc="180" dirty="0">
                <a:latin typeface="Times New Roman"/>
                <a:cs typeface="Times New Roman"/>
              </a:rPr>
              <a:t>300,</a:t>
            </a:r>
            <a:r>
              <a:rPr sz="1150" spc="434" dirty="0">
                <a:latin typeface="Times New Roman"/>
                <a:cs typeface="Times New Roman"/>
              </a:rPr>
              <a:t> </a:t>
            </a:r>
            <a:r>
              <a:rPr sz="1150" spc="170" dirty="0">
                <a:latin typeface="Times New Roman"/>
                <a:cs typeface="Times New Roman"/>
              </a:rPr>
              <a:t>400);</a:t>
            </a:r>
            <a:endParaRPr sz="115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94436" y="5247386"/>
            <a:ext cx="6416675" cy="42919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R="27305" algn="ctr">
              <a:lnSpc>
                <a:spcPct val="100000"/>
              </a:lnSpc>
              <a:spcBef>
                <a:spcPts val="105"/>
              </a:spcBef>
            </a:pPr>
            <a:endParaRPr sz="8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8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705"/>
              </a:spcBef>
            </a:pPr>
            <a:endParaRPr sz="8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300" b="1" dirty="0">
                <a:latin typeface="Arial"/>
                <a:cs typeface="Arial"/>
              </a:rPr>
              <a:t>Methods</a:t>
            </a:r>
            <a:r>
              <a:rPr sz="1300" b="1" spc="-50" dirty="0">
                <a:latin typeface="Arial"/>
                <a:cs typeface="Arial"/>
              </a:rPr>
              <a:t> </a:t>
            </a:r>
            <a:r>
              <a:rPr sz="1300" b="1" dirty="0">
                <a:latin typeface="Arial"/>
                <a:cs typeface="Arial"/>
              </a:rPr>
              <a:t>with</a:t>
            </a:r>
            <a:r>
              <a:rPr sz="1300" b="1" spc="-45" dirty="0">
                <a:latin typeface="Arial"/>
                <a:cs typeface="Arial"/>
              </a:rPr>
              <a:t> </a:t>
            </a:r>
            <a:r>
              <a:rPr sz="1300" b="1" dirty="0">
                <a:latin typeface="Arial"/>
                <a:cs typeface="Arial"/>
              </a:rPr>
              <a:t>a</a:t>
            </a:r>
            <a:r>
              <a:rPr sz="1300" b="1" spc="-35" dirty="0">
                <a:latin typeface="Arial"/>
                <a:cs typeface="Arial"/>
              </a:rPr>
              <a:t> </a:t>
            </a:r>
            <a:r>
              <a:rPr sz="1300" b="1" spc="-10" dirty="0">
                <a:latin typeface="Arial"/>
                <a:cs typeface="Arial"/>
              </a:rPr>
              <a:t>Variable</a:t>
            </a:r>
            <a:r>
              <a:rPr sz="1300" b="1" spc="-35" dirty="0">
                <a:latin typeface="Arial"/>
                <a:cs typeface="Arial"/>
              </a:rPr>
              <a:t> </a:t>
            </a:r>
            <a:r>
              <a:rPr sz="1300" b="1" dirty="0">
                <a:latin typeface="Arial"/>
                <a:cs typeface="Arial"/>
              </a:rPr>
              <a:t>Number</a:t>
            </a:r>
            <a:r>
              <a:rPr sz="1300" b="1" spc="-30" dirty="0">
                <a:latin typeface="Arial"/>
                <a:cs typeface="Arial"/>
              </a:rPr>
              <a:t> </a:t>
            </a:r>
            <a:r>
              <a:rPr sz="1300" b="1" dirty="0">
                <a:latin typeface="Arial"/>
                <a:cs typeface="Arial"/>
              </a:rPr>
              <a:t>of</a:t>
            </a:r>
            <a:r>
              <a:rPr sz="1300" b="1" spc="-35" dirty="0">
                <a:latin typeface="Arial"/>
                <a:cs typeface="Arial"/>
              </a:rPr>
              <a:t> </a:t>
            </a:r>
            <a:r>
              <a:rPr sz="1300" b="1" dirty="0">
                <a:latin typeface="Arial"/>
                <a:cs typeface="Arial"/>
              </a:rPr>
              <a:t>the</a:t>
            </a:r>
            <a:r>
              <a:rPr sz="1300" b="1" spc="-35" dirty="0">
                <a:latin typeface="Arial"/>
                <a:cs typeface="Arial"/>
              </a:rPr>
              <a:t> </a:t>
            </a:r>
            <a:r>
              <a:rPr sz="1300" b="1" dirty="0">
                <a:latin typeface="Arial"/>
                <a:cs typeface="Arial"/>
              </a:rPr>
              <a:t>Same</a:t>
            </a:r>
            <a:r>
              <a:rPr sz="1300" b="1" spc="-30" dirty="0">
                <a:latin typeface="Arial"/>
                <a:cs typeface="Arial"/>
              </a:rPr>
              <a:t> </a:t>
            </a:r>
            <a:r>
              <a:rPr sz="1300" b="1" spc="-20" dirty="0">
                <a:latin typeface="Arial"/>
                <a:cs typeface="Arial"/>
              </a:rPr>
              <a:t>Type</a:t>
            </a:r>
            <a:endParaRPr sz="1300">
              <a:latin typeface="Arial"/>
              <a:cs typeface="Arial"/>
            </a:endParaRPr>
          </a:p>
          <a:p>
            <a:pPr marL="135890" marR="65405">
              <a:lnSpc>
                <a:spcPct val="103499"/>
              </a:lnSpc>
              <a:spcBef>
                <a:spcPts val="434"/>
              </a:spcBef>
            </a:pPr>
            <a:r>
              <a:rPr sz="1150" dirty="0">
                <a:latin typeface="Arial"/>
                <a:cs typeface="Arial"/>
              </a:rPr>
              <a:t>One</a:t>
            </a:r>
            <a:r>
              <a:rPr sz="1150" spc="4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case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of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overloading</a:t>
            </a:r>
            <a:r>
              <a:rPr sz="1150" spc="114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is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when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you</a:t>
            </a:r>
            <a:r>
              <a:rPr sz="1150" spc="9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need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to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provide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set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of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overloaded</a:t>
            </a:r>
            <a:r>
              <a:rPr sz="1150" spc="9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methods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that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spc="-10" dirty="0">
                <a:latin typeface="Arial"/>
                <a:cs typeface="Arial"/>
              </a:rPr>
              <a:t>differ </a:t>
            </a:r>
            <a:r>
              <a:rPr sz="1150" dirty="0">
                <a:latin typeface="Arial"/>
                <a:cs typeface="Arial"/>
              </a:rPr>
              <a:t>in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number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of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same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type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of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arguments.</a:t>
            </a:r>
            <a:r>
              <a:rPr sz="1150" spc="2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For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example,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suppose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you</a:t>
            </a:r>
            <a:r>
              <a:rPr sz="1150" spc="12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want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to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spc="-20" dirty="0">
                <a:latin typeface="Arial"/>
                <a:cs typeface="Arial"/>
              </a:rPr>
              <a:t>have </a:t>
            </a:r>
            <a:r>
              <a:rPr sz="1150" dirty="0">
                <a:latin typeface="Arial"/>
                <a:cs typeface="Arial"/>
              </a:rPr>
              <a:t>methods</a:t>
            </a:r>
            <a:r>
              <a:rPr sz="1150" spc="2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to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calculate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an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average.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You</a:t>
            </a:r>
            <a:r>
              <a:rPr sz="1150" spc="10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may</a:t>
            </a:r>
            <a:r>
              <a:rPr sz="1150" spc="3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want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to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calculate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averages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for</a:t>
            </a:r>
            <a:r>
              <a:rPr sz="1150" spc="2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2,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3,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or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4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(or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spc="-10" dirty="0">
                <a:latin typeface="Arial"/>
                <a:cs typeface="Arial"/>
              </a:rPr>
              <a:t>more) integers.</a:t>
            </a:r>
            <a:endParaRPr sz="1150">
              <a:latin typeface="Arial"/>
              <a:cs typeface="Arial"/>
            </a:endParaRPr>
          </a:p>
          <a:p>
            <a:pPr marL="135890" marR="5080">
              <a:lnSpc>
                <a:spcPct val="104299"/>
              </a:lnSpc>
              <a:spcBef>
                <a:spcPts val="425"/>
              </a:spcBef>
            </a:pPr>
            <a:r>
              <a:rPr sz="1150" dirty="0">
                <a:latin typeface="Arial"/>
                <a:cs typeface="Arial"/>
              </a:rPr>
              <a:t>Each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of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these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methods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performs</a:t>
            </a:r>
            <a:r>
              <a:rPr sz="1150" spc="3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similar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type</a:t>
            </a:r>
            <a:r>
              <a:rPr sz="1150" spc="114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of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computation—the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average</a:t>
            </a:r>
            <a:r>
              <a:rPr sz="1150" spc="10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of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spc="-10" dirty="0">
                <a:latin typeface="Arial"/>
                <a:cs typeface="Arial"/>
              </a:rPr>
              <a:t>arguments </a:t>
            </a:r>
            <a:r>
              <a:rPr sz="1150" dirty="0">
                <a:latin typeface="Arial"/>
                <a:cs typeface="Arial"/>
              </a:rPr>
              <a:t>passed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in,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as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in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this</a:t>
            </a:r>
            <a:r>
              <a:rPr sz="1150" spc="40" dirty="0">
                <a:latin typeface="Arial"/>
                <a:cs typeface="Arial"/>
              </a:rPr>
              <a:t> </a:t>
            </a:r>
            <a:r>
              <a:rPr sz="1150" spc="-10" dirty="0">
                <a:latin typeface="Arial"/>
                <a:cs typeface="Arial"/>
              </a:rPr>
              <a:t>example:</a:t>
            </a:r>
            <a:endParaRPr sz="1150">
              <a:latin typeface="Arial"/>
              <a:cs typeface="Arial"/>
            </a:endParaRPr>
          </a:p>
          <a:p>
            <a:pPr marL="135890">
              <a:lnSpc>
                <a:spcPct val="100000"/>
              </a:lnSpc>
              <a:spcBef>
                <a:spcPts val="375"/>
              </a:spcBef>
            </a:pPr>
            <a:r>
              <a:rPr sz="1050" spc="204" dirty="0">
                <a:latin typeface="Times New Roman"/>
                <a:cs typeface="Times New Roman"/>
              </a:rPr>
              <a:t>public</a:t>
            </a:r>
            <a:r>
              <a:rPr sz="1050" spc="395" dirty="0">
                <a:latin typeface="Times New Roman"/>
                <a:cs typeface="Times New Roman"/>
              </a:rPr>
              <a:t> </a:t>
            </a:r>
            <a:r>
              <a:rPr sz="1050" spc="235" dirty="0">
                <a:latin typeface="Times New Roman"/>
                <a:cs typeface="Times New Roman"/>
              </a:rPr>
              <a:t>class</a:t>
            </a:r>
            <a:r>
              <a:rPr sz="1050" spc="395" dirty="0">
                <a:latin typeface="Times New Roman"/>
                <a:cs typeface="Times New Roman"/>
              </a:rPr>
              <a:t> </a:t>
            </a:r>
            <a:r>
              <a:rPr sz="1050" spc="270" dirty="0">
                <a:latin typeface="Times New Roman"/>
                <a:cs typeface="Times New Roman"/>
              </a:rPr>
              <a:t>Statistics</a:t>
            </a:r>
            <a:r>
              <a:rPr sz="1050" spc="395" dirty="0">
                <a:latin typeface="Times New Roman"/>
                <a:cs typeface="Times New Roman"/>
              </a:rPr>
              <a:t> </a:t>
            </a:r>
            <a:r>
              <a:rPr sz="1050" spc="95" dirty="0">
                <a:latin typeface="Times New Roman"/>
                <a:cs typeface="Times New Roman"/>
              </a:rPr>
              <a:t>{</a:t>
            </a:r>
            <a:endParaRPr sz="1050">
              <a:latin typeface="Times New Roman"/>
              <a:cs typeface="Times New Roman"/>
            </a:endParaRPr>
          </a:p>
          <a:p>
            <a:pPr marL="464820" marR="825500">
              <a:lnSpc>
                <a:spcPts val="1739"/>
              </a:lnSpc>
              <a:spcBef>
                <a:spcPts val="125"/>
              </a:spcBef>
            </a:pPr>
            <a:r>
              <a:rPr sz="1050" spc="210" dirty="0">
                <a:latin typeface="Times New Roman"/>
                <a:cs typeface="Times New Roman"/>
              </a:rPr>
              <a:t>public</a:t>
            </a:r>
            <a:r>
              <a:rPr sz="1050" spc="370" dirty="0">
                <a:latin typeface="Times New Roman"/>
                <a:cs typeface="Times New Roman"/>
              </a:rPr>
              <a:t> </a:t>
            </a:r>
            <a:r>
              <a:rPr sz="1050" spc="265" dirty="0">
                <a:latin typeface="Times New Roman"/>
                <a:cs typeface="Times New Roman"/>
              </a:rPr>
              <a:t>float</a:t>
            </a:r>
            <a:r>
              <a:rPr sz="1050" spc="385" dirty="0">
                <a:latin typeface="Times New Roman"/>
                <a:cs typeface="Times New Roman"/>
              </a:rPr>
              <a:t> </a:t>
            </a:r>
            <a:r>
              <a:rPr sz="1050" spc="220" dirty="0">
                <a:latin typeface="Times New Roman"/>
                <a:cs typeface="Times New Roman"/>
              </a:rPr>
              <a:t>average(int</a:t>
            </a:r>
            <a:r>
              <a:rPr sz="1050" spc="385" dirty="0">
                <a:latin typeface="Times New Roman"/>
                <a:cs typeface="Times New Roman"/>
              </a:rPr>
              <a:t> </a:t>
            </a:r>
            <a:r>
              <a:rPr sz="1050" spc="210" dirty="0">
                <a:latin typeface="Times New Roman"/>
                <a:cs typeface="Times New Roman"/>
              </a:rPr>
              <a:t>x1,</a:t>
            </a:r>
            <a:r>
              <a:rPr sz="1050" spc="400" dirty="0">
                <a:latin typeface="Times New Roman"/>
                <a:cs typeface="Times New Roman"/>
              </a:rPr>
              <a:t> </a:t>
            </a:r>
            <a:r>
              <a:rPr sz="1050" spc="275" dirty="0">
                <a:latin typeface="Times New Roman"/>
                <a:cs typeface="Times New Roman"/>
              </a:rPr>
              <a:t>int</a:t>
            </a:r>
            <a:r>
              <a:rPr sz="1050" spc="400" dirty="0">
                <a:latin typeface="Times New Roman"/>
                <a:cs typeface="Times New Roman"/>
              </a:rPr>
              <a:t> </a:t>
            </a:r>
            <a:r>
              <a:rPr sz="1050" spc="175" dirty="0">
                <a:latin typeface="Times New Roman"/>
                <a:cs typeface="Times New Roman"/>
              </a:rPr>
              <a:t>x2)</a:t>
            </a:r>
            <a:r>
              <a:rPr sz="1050" spc="385" dirty="0">
                <a:latin typeface="Times New Roman"/>
                <a:cs typeface="Times New Roman"/>
              </a:rPr>
              <a:t> </a:t>
            </a:r>
            <a:r>
              <a:rPr sz="1050" spc="145" dirty="0">
                <a:latin typeface="Times New Roman"/>
                <a:cs typeface="Times New Roman"/>
              </a:rPr>
              <a:t>{</a:t>
            </a:r>
            <a:r>
              <a:rPr sz="1050" spc="385" dirty="0">
                <a:latin typeface="Times New Roman"/>
                <a:cs typeface="Times New Roman"/>
              </a:rPr>
              <a:t> </a:t>
            </a:r>
            <a:r>
              <a:rPr sz="1050" spc="229" dirty="0">
                <a:latin typeface="Times New Roman"/>
                <a:cs typeface="Times New Roman"/>
              </a:rPr>
              <a:t>return</a:t>
            </a:r>
            <a:r>
              <a:rPr sz="1050" spc="385" dirty="0">
                <a:latin typeface="Times New Roman"/>
                <a:cs typeface="Times New Roman"/>
              </a:rPr>
              <a:t> </a:t>
            </a:r>
            <a:r>
              <a:rPr sz="1050" spc="180" dirty="0">
                <a:latin typeface="Times New Roman"/>
                <a:cs typeface="Times New Roman"/>
              </a:rPr>
              <a:t>(x1</a:t>
            </a:r>
            <a:r>
              <a:rPr sz="1050" spc="400" dirty="0">
                <a:latin typeface="Times New Roman"/>
                <a:cs typeface="Times New Roman"/>
              </a:rPr>
              <a:t> </a:t>
            </a:r>
            <a:r>
              <a:rPr sz="1050" spc="55" dirty="0">
                <a:latin typeface="Times New Roman"/>
                <a:cs typeface="Times New Roman"/>
              </a:rPr>
              <a:t>+</a:t>
            </a:r>
            <a:r>
              <a:rPr sz="1050" spc="385" dirty="0">
                <a:latin typeface="Times New Roman"/>
                <a:cs typeface="Times New Roman"/>
              </a:rPr>
              <a:t> </a:t>
            </a:r>
            <a:r>
              <a:rPr sz="1050" spc="175" dirty="0">
                <a:latin typeface="Times New Roman"/>
                <a:cs typeface="Times New Roman"/>
              </a:rPr>
              <a:t>x2)</a:t>
            </a:r>
            <a:r>
              <a:rPr sz="1050" spc="385" dirty="0">
                <a:latin typeface="Times New Roman"/>
                <a:cs typeface="Times New Roman"/>
              </a:rPr>
              <a:t> </a:t>
            </a:r>
            <a:r>
              <a:rPr sz="1050" spc="355" dirty="0">
                <a:latin typeface="Times New Roman"/>
                <a:cs typeface="Times New Roman"/>
              </a:rPr>
              <a:t>/</a:t>
            </a:r>
            <a:r>
              <a:rPr sz="1050" spc="385" dirty="0">
                <a:latin typeface="Times New Roman"/>
                <a:cs typeface="Times New Roman"/>
              </a:rPr>
              <a:t> </a:t>
            </a:r>
            <a:r>
              <a:rPr sz="1050" spc="245" dirty="0">
                <a:latin typeface="Times New Roman"/>
                <a:cs typeface="Times New Roman"/>
              </a:rPr>
              <a:t>2;</a:t>
            </a:r>
            <a:r>
              <a:rPr sz="1050" spc="385" dirty="0">
                <a:latin typeface="Times New Roman"/>
                <a:cs typeface="Times New Roman"/>
              </a:rPr>
              <a:t> </a:t>
            </a:r>
            <a:r>
              <a:rPr sz="1050" spc="95" dirty="0">
                <a:latin typeface="Times New Roman"/>
                <a:cs typeface="Times New Roman"/>
              </a:rPr>
              <a:t>} </a:t>
            </a:r>
            <a:r>
              <a:rPr sz="1050" spc="210" dirty="0">
                <a:latin typeface="Times New Roman"/>
                <a:cs typeface="Times New Roman"/>
              </a:rPr>
              <a:t>public</a:t>
            </a:r>
            <a:r>
              <a:rPr sz="1050" spc="385" dirty="0">
                <a:latin typeface="Times New Roman"/>
                <a:cs typeface="Times New Roman"/>
              </a:rPr>
              <a:t> </a:t>
            </a:r>
            <a:r>
              <a:rPr sz="1050" spc="265" dirty="0">
                <a:latin typeface="Times New Roman"/>
                <a:cs typeface="Times New Roman"/>
              </a:rPr>
              <a:t>float</a:t>
            </a:r>
            <a:r>
              <a:rPr sz="1050" spc="385" dirty="0">
                <a:latin typeface="Times New Roman"/>
                <a:cs typeface="Times New Roman"/>
              </a:rPr>
              <a:t> </a:t>
            </a:r>
            <a:r>
              <a:rPr sz="1050" spc="220" dirty="0">
                <a:latin typeface="Times New Roman"/>
                <a:cs typeface="Times New Roman"/>
              </a:rPr>
              <a:t>average(int</a:t>
            </a:r>
            <a:r>
              <a:rPr sz="1050" spc="385" dirty="0">
                <a:latin typeface="Times New Roman"/>
                <a:cs typeface="Times New Roman"/>
              </a:rPr>
              <a:t> </a:t>
            </a:r>
            <a:r>
              <a:rPr sz="1050" spc="210" dirty="0">
                <a:latin typeface="Times New Roman"/>
                <a:cs typeface="Times New Roman"/>
              </a:rPr>
              <a:t>x1,</a:t>
            </a:r>
            <a:r>
              <a:rPr sz="1050" spc="400" dirty="0">
                <a:latin typeface="Times New Roman"/>
                <a:cs typeface="Times New Roman"/>
              </a:rPr>
              <a:t> </a:t>
            </a:r>
            <a:r>
              <a:rPr sz="1050" spc="275" dirty="0">
                <a:latin typeface="Times New Roman"/>
                <a:cs typeface="Times New Roman"/>
              </a:rPr>
              <a:t>int</a:t>
            </a:r>
            <a:r>
              <a:rPr sz="1050" spc="400" dirty="0">
                <a:latin typeface="Times New Roman"/>
                <a:cs typeface="Times New Roman"/>
              </a:rPr>
              <a:t> </a:t>
            </a:r>
            <a:r>
              <a:rPr sz="1050" spc="210" dirty="0">
                <a:latin typeface="Times New Roman"/>
                <a:cs typeface="Times New Roman"/>
              </a:rPr>
              <a:t>x2,</a:t>
            </a:r>
            <a:r>
              <a:rPr sz="1050" spc="385" dirty="0">
                <a:latin typeface="Times New Roman"/>
                <a:cs typeface="Times New Roman"/>
              </a:rPr>
              <a:t> </a:t>
            </a:r>
            <a:r>
              <a:rPr sz="1050" spc="275" dirty="0">
                <a:latin typeface="Times New Roman"/>
                <a:cs typeface="Times New Roman"/>
              </a:rPr>
              <a:t>int</a:t>
            </a:r>
            <a:r>
              <a:rPr sz="1050" spc="400" dirty="0">
                <a:latin typeface="Times New Roman"/>
                <a:cs typeface="Times New Roman"/>
              </a:rPr>
              <a:t> </a:t>
            </a:r>
            <a:r>
              <a:rPr sz="1050" spc="175" dirty="0">
                <a:latin typeface="Times New Roman"/>
                <a:cs typeface="Times New Roman"/>
              </a:rPr>
              <a:t>x3)</a:t>
            </a:r>
            <a:r>
              <a:rPr sz="1050" spc="385" dirty="0">
                <a:latin typeface="Times New Roman"/>
                <a:cs typeface="Times New Roman"/>
              </a:rPr>
              <a:t> </a:t>
            </a:r>
            <a:r>
              <a:rPr sz="1050" spc="95" dirty="0">
                <a:latin typeface="Times New Roman"/>
                <a:cs typeface="Times New Roman"/>
              </a:rPr>
              <a:t>{</a:t>
            </a:r>
            <a:endParaRPr sz="1050">
              <a:latin typeface="Times New Roman"/>
              <a:cs typeface="Times New Roman"/>
            </a:endParaRPr>
          </a:p>
          <a:p>
            <a:pPr marL="794385">
              <a:lnSpc>
                <a:spcPct val="100000"/>
              </a:lnSpc>
              <a:spcBef>
                <a:spcPts val="330"/>
              </a:spcBef>
            </a:pPr>
            <a:r>
              <a:rPr sz="1050" spc="229" dirty="0">
                <a:latin typeface="Times New Roman"/>
                <a:cs typeface="Times New Roman"/>
              </a:rPr>
              <a:t>return</a:t>
            </a:r>
            <a:r>
              <a:rPr sz="1050" spc="395" dirty="0">
                <a:latin typeface="Times New Roman"/>
                <a:cs typeface="Times New Roman"/>
              </a:rPr>
              <a:t> </a:t>
            </a:r>
            <a:r>
              <a:rPr sz="1050" spc="175" dirty="0">
                <a:latin typeface="Times New Roman"/>
                <a:cs typeface="Times New Roman"/>
              </a:rPr>
              <a:t>(x1</a:t>
            </a:r>
            <a:r>
              <a:rPr sz="1050" spc="400" dirty="0">
                <a:latin typeface="Times New Roman"/>
                <a:cs typeface="Times New Roman"/>
              </a:rPr>
              <a:t> </a:t>
            </a:r>
            <a:r>
              <a:rPr sz="1050" spc="55" dirty="0">
                <a:latin typeface="Times New Roman"/>
                <a:cs typeface="Times New Roman"/>
              </a:rPr>
              <a:t>+</a:t>
            </a:r>
            <a:r>
              <a:rPr sz="1050" spc="385" dirty="0">
                <a:latin typeface="Times New Roman"/>
                <a:cs typeface="Times New Roman"/>
              </a:rPr>
              <a:t> </a:t>
            </a:r>
            <a:r>
              <a:rPr sz="1050" spc="120" dirty="0">
                <a:latin typeface="Times New Roman"/>
                <a:cs typeface="Times New Roman"/>
              </a:rPr>
              <a:t>x2</a:t>
            </a:r>
            <a:r>
              <a:rPr sz="1050" spc="385" dirty="0">
                <a:latin typeface="Times New Roman"/>
                <a:cs typeface="Times New Roman"/>
              </a:rPr>
              <a:t> </a:t>
            </a:r>
            <a:r>
              <a:rPr sz="1050" spc="55" dirty="0">
                <a:latin typeface="Times New Roman"/>
                <a:cs typeface="Times New Roman"/>
              </a:rPr>
              <a:t>+</a:t>
            </a:r>
            <a:r>
              <a:rPr sz="1050" spc="385" dirty="0">
                <a:latin typeface="Times New Roman"/>
                <a:cs typeface="Times New Roman"/>
              </a:rPr>
              <a:t> </a:t>
            </a:r>
            <a:r>
              <a:rPr sz="1050" spc="180" dirty="0">
                <a:latin typeface="Times New Roman"/>
                <a:cs typeface="Times New Roman"/>
              </a:rPr>
              <a:t>x3)</a:t>
            </a:r>
            <a:r>
              <a:rPr sz="1050" spc="385" dirty="0">
                <a:latin typeface="Times New Roman"/>
                <a:cs typeface="Times New Roman"/>
              </a:rPr>
              <a:t> </a:t>
            </a:r>
            <a:r>
              <a:rPr sz="1050" spc="355" dirty="0">
                <a:latin typeface="Times New Roman"/>
                <a:cs typeface="Times New Roman"/>
              </a:rPr>
              <a:t>/</a:t>
            </a:r>
            <a:r>
              <a:rPr sz="1050" spc="385" dirty="0">
                <a:latin typeface="Times New Roman"/>
                <a:cs typeface="Times New Roman"/>
              </a:rPr>
              <a:t> </a:t>
            </a:r>
            <a:r>
              <a:rPr sz="1050" spc="220" dirty="0">
                <a:latin typeface="Times New Roman"/>
                <a:cs typeface="Times New Roman"/>
              </a:rPr>
              <a:t>3;</a:t>
            </a:r>
            <a:endParaRPr sz="1050">
              <a:latin typeface="Times New Roman"/>
              <a:cs typeface="Times New Roman"/>
            </a:endParaRPr>
          </a:p>
          <a:p>
            <a:pPr marL="464820">
              <a:lnSpc>
                <a:spcPct val="100000"/>
              </a:lnSpc>
              <a:spcBef>
                <a:spcPts val="480"/>
              </a:spcBef>
            </a:pPr>
            <a:r>
              <a:rPr sz="1050" spc="95" dirty="0">
                <a:latin typeface="Times New Roman"/>
                <a:cs typeface="Times New Roman"/>
              </a:rPr>
              <a:t>}</a:t>
            </a:r>
            <a:endParaRPr sz="1050">
              <a:latin typeface="Times New Roman"/>
              <a:cs typeface="Times New Roman"/>
            </a:endParaRPr>
          </a:p>
          <a:p>
            <a:pPr marL="794385" marR="1485265" indent="-329565">
              <a:lnSpc>
                <a:spcPts val="1739"/>
              </a:lnSpc>
              <a:spcBef>
                <a:spcPts val="125"/>
              </a:spcBef>
            </a:pPr>
            <a:r>
              <a:rPr sz="1050" spc="210" dirty="0">
                <a:latin typeface="Times New Roman"/>
                <a:cs typeface="Times New Roman"/>
              </a:rPr>
              <a:t>public</a:t>
            </a:r>
            <a:r>
              <a:rPr sz="1050" spc="385" dirty="0">
                <a:latin typeface="Times New Roman"/>
                <a:cs typeface="Times New Roman"/>
              </a:rPr>
              <a:t> </a:t>
            </a:r>
            <a:r>
              <a:rPr sz="1050" spc="265" dirty="0">
                <a:latin typeface="Times New Roman"/>
                <a:cs typeface="Times New Roman"/>
              </a:rPr>
              <a:t>float</a:t>
            </a:r>
            <a:r>
              <a:rPr sz="1050" spc="385" dirty="0">
                <a:latin typeface="Times New Roman"/>
                <a:cs typeface="Times New Roman"/>
              </a:rPr>
              <a:t> </a:t>
            </a:r>
            <a:r>
              <a:rPr sz="1050" spc="220" dirty="0">
                <a:latin typeface="Times New Roman"/>
                <a:cs typeface="Times New Roman"/>
              </a:rPr>
              <a:t>average(int</a:t>
            </a:r>
            <a:r>
              <a:rPr sz="1050" spc="385" dirty="0">
                <a:latin typeface="Times New Roman"/>
                <a:cs typeface="Times New Roman"/>
              </a:rPr>
              <a:t> </a:t>
            </a:r>
            <a:r>
              <a:rPr sz="1050" spc="210" dirty="0">
                <a:latin typeface="Times New Roman"/>
                <a:cs typeface="Times New Roman"/>
              </a:rPr>
              <a:t>x1,</a:t>
            </a:r>
            <a:r>
              <a:rPr sz="1050" spc="400" dirty="0">
                <a:latin typeface="Times New Roman"/>
                <a:cs typeface="Times New Roman"/>
              </a:rPr>
              <a:t> </a:t>
            </a:r>
            <a:r>
              <a:rPr sz="1050" spc="275" dirty="0">
                <a:latin typeface="Times New Roman"/>
                <a:cs typeface="Times New Roman"/>
              </a:rPr>
              <a:t>int</a:t>
            </a:r>
            <a:r>
              <a:rPr sz="1050" spc="400" dirty="0">
                <a:latin typeface="Times New Roman"/>
                <a:cs typeface="Times New Roman"/>
              </a:rPr>
              <a:t> </a:t>
            </a:r>
            <a:r>
              <a:rPr sz="1050" spc="210" dirty="0">
                <a:latin typeface="Times New Roman"/>
                <a:cs typeface="Times New Roman"/>
              </a:rPr>
              <a:t>x2,</a:t>
            </a:r>
            <a:r>
              <a:rPr sz="1050" spc="385" dirty="0">
                <a:latin typeface="Times New Roman"/>
                <a:cs typeface="Times New Roman"/>
              </a:rPr>
              <a:t> </a:t>
            </a:r>
            <a:r>
              <a:rPr sz="1050" spc="275" dirty="0">
                <a:latin typeface="Times New Roman"/>
                <a:cs typeface="Times New Roman"/>
              </a:rPr>
              <a:t>int</a:t>
            </a:r>
            <a:r>
              <a:rPr sz="1050" spc="400" dirty="0">
                <a:latin typeface="Times New Roman"/>
                <a:cs typeface="Times New Roman"/>
              </a:rPr>
              <a:t> </a:t>
            </a:r>
            <a:r>
              <a:rPr sz="1050" spc="210" dirty="0">
                <a:latin typeface="Times New Roman"/>
                <a:cs typeface="Times New Roman"/>
              </a:rPr>
              <a:t>x3,</a:t>
            </a:r>
            <a:r>
              <a:rPr sz="1050" spc="385" dirty="0">
                <a:latin typeface="Times New Roman"/>
                <a:cs typeface="Times New Roman"/>
              </a:rPr>
              <a:t> </a:t>
            </a:r>
            <a:r>
              <a:rPr sz="1050" spc="280" dirty="0">
                <a:latin typeface="Times New Roman"/>
                <a:cs typeface="Times New Roman"/>
              </a:rPr>
              <a:t>int</a:t>
            </a:r>
            <a:r>
              <a:rPr sz="1050" spc="390" dirty="0">
                <a:latin typeface="Times New Roman"/>
                <a:cs typeface="Times New Roman"/>
              </a:rPr>
              <a:t> </a:t>
            </a:r>
            <a:r>
              <a:rPr sz="1050" spc="180" dirty="0">
                <a:latin typeface="Times New Roman"/>
                <a:cs typeface="Times New Roman"/>
              </a:rPr>
              <a:t>x4)</a:t>
            </a:r>
            <a:r>
              <a:rPr sz="1050" spc="385" dirty="0">
                <a:latin typeface="Times New Roman"/>
                <a:cs typeface="Times New Roman"/>
              </a:rPr>
              <a:t> </a:t>
            </a:r>
            <a:r>
              <a:rPr sz="1050" spc="95" dirty="0">
                <a:latin typeface="Times New Roman"/>
                <a:cs typeface="Times New Roman"/>
              </a:rPr>
              <a:t>{ </a:t>
            </a:r>
            <a:r>
              <a:rPr sz="1050" spc="229" dirty="0">
                <a:latin typeface="Times New Roman"/>
                <a:cs typeface="Times New Roman"/>
              </a:rPr>
              <a:t>return</a:t>
            </a:r>
            <a:r>
              <a:rPr sz="1050" spc="395" dirty="0">
                <a:latin typeface="Times New Roman"/>
                <a:cs typeface="Times New Roman"/>
              </a:rPr>
              <a:t> </a:t>
            </a:r>
            <a:r>
              <a:rPr sz="1050" spc="175" dirty="0">
                <a:latin typeface="Times New Roman"/>
                <a:cs typeface="Times New Roman"/>
              </a:rPr>
              <a:t>(x1</a:t>
            </a:r>
            <a:r>
              <a:rPr sz="1050" spc="400" dirty="0">
                <a:latin typeface="Times New Roman"/>
                <a:cs typeface="Times New Roman"/>
              </a:rPr>
              <a:t> </a:t>
            </a:r>
            <a:r>
              <a:rPr sz="1050" spc="55" dirty="0">
                <a:latin typeface="Times New Roman"/>
                <a:cs typeface="Times New Roman"/>
              </a:rPr>
              <a:t>+</a:t>
            </a:r>
            <a:r>
              <a:rPr sz="1050" spc="385" dirty="0">
                <a:latin typeface="Times New Roman"/>
                <a:cs typeface="Times New Roman"/>
              </a:rPr>
              <a:t> </a:t>
            </a:r>
            <a:r>
              <a:rPr sz="1050" spc="120" dirty="0">
                <a:latin typeface="Times New Roman"/>
                <a:cs typeface="Times New Roman"/>
              </a:rPr>
              <a:t>x2</a:t>
            </a:r>
            <a:r>
              <a:rPr sz="1050" spc="385" dirty="0">
                <a:latin typeface="Times New Roman"/>
                <a:cs typeface="Times New Roman"/>
              </a:rPr>
              <a:t> </a:t>
            </a:r>
            <a:r>
              <a:rPr sz="1050" spc="55" dirty="0">
                <a:latin typeface="Times New Roman"/>
                <a:cs typeface="Times New Roman"/>
              </a:rPr>
              <a:t>+</a:t>
            </a:r>
            <a:r>
              <a:rPr sz="1050" spc="385" dirty="0">
                <a:latin typeface="Times New Roman"/>
                <a:cs typeface="Times New Roman"/>
              </a:rPr>
              <a:t> </a:t>
            </a:r>
            <a:r>
              <a:rPr sz="1050" spc="125" dirty="0">
                <a:latin typeface="Times New Roman"/>
                <a:cs typeface="Times New Roman"/>
              </a:rPr>
              <a:t>x3</a:t>
            </a:r>
            <a:r>
              <a:rPr sz="1050" spc="380" dirty="0">
                <a:latin typeface="Times New Roman"/>
                <a:cs typeface="Times New Roman"/>
              </a:rPr>
              <a:t> </a:t>
            </a:r>
            <a:r>
              <a:rPr sz="1050" spc="55" dirty="0">
                <a:latin typeface="Times New Roman"/>
                <a:cs typeface="Times New Roman"/>
              </a:rPr>
              <a:t>+</a:t>
            </a:r>
            <a:r>
              <a:rPr sz="1050" spc="385" dirty="0">
                <a:latin typeface="Times New Roman"/>
                <a:cs typeface="Times New Roman"/>
              </a:rPr>
              <a:t> </a:t>
            </a:r>
            <a:r>
              <a:rPr sz="1050" spc="180" dirty="0">
                <a:latin typeface="Times New Roman"/>
                <a:cs typeface="Times New Roman"/>
              </a:rPr>
              <a:t>x4)</a:t>
            </a:r>
            <a:r>
              <a:rPr sz="1050" spc="385" dirty="0">
                <a:latin typeface="Times New Roman"/>
                <a:cs typeface="Times New Roman"/>
              </a:rPr>
              <a:t> </a:t>
            </a:r>
            <a:r>
              <a:rPr sz="1050" spc="355" dirty="0">
                <a:latin typeface="Times New Roman"/>
                <a:cs typeface="Times New Roman"/>
              </a:rPr>
              <a:t>/</a:t>
            </a:r>
            <a:r>
              <a:rPr sz="1050" spc="400" dirty="0">
                <a:latin typeface="Times New Roman"/>
                <a:cs typeface="Times New Roman"/>
              </a:rPr>
              <a:t> </a:t>
            </a:r>
            <a:r>
              <a:rPr sz="1050" spc="210" dirty="0">
                <a:latin typeface="Times New Roman"/>
                <a:cs typeface="Times New Roman"/>
              </a:rPr>
              <a:t>4;</a:t>
            </a:r>
            <a:endParaRPr sz="1050">
              <a:latin typeface="Times New Roman"/>
              <a:cs typeface="Times New Roman"/>
            </a:endParaRPr>
          </a:p>
          <a:p>
            <a:pPr marL="464820">
              <a:lnSpc>
                <a:spcPct val="100000"/>
              </a:lnSpc>
              <a:spcBef>
                <a:spcPts val="330"/>
              </a:spcBef>
            </a:pPr>
            <a:r>
              <a:rPr sz="1050" spc="95" dirty="0">
                <a:latin typeface="Times New Roman"/>
                <a:cs typeface="Times New Roman"/>
              </a:rPr>
              <a:t>}</a:t>
            </a:r>
            <a:endParaRPr sz="1050">
              <a:latin typeface="Times New Roman"/>
              <a:cs typeface="Times New Roman"/>
            </a:endParaRPr>
          </a:p>
          <a:p>
            <a:pPr marL="135890">
              <a:lnSpc>
                <a:spcPct val="100000"/>
              </a:lnSpc>
              <a:spcBef>
                <a:spcPts val="470"/>
              </a:spcBef>
            </a:pPr>
            <a:r>
              <a:rPr sz="1050" spc="95" dirty="0">
                <a:latin typeface="Times New Roman"/>
                <a:cs typeface="Times New Roman"/>
              </a:rPr>
              <a:t>}</a:t>
            </a:r>
            <a:endParaRPr sz="1050">
              <a:latin typeface="Times New Roman"/>
              <a:cs typeface="Times New Roman"/>
            </a:endParaRPr>
          </a:p>
          <a:p>
            <a:pPr marL="135890" marR="462280">
              <a:lnSpc>
                <a:spcPct val="103499"/>
              </a:lnSpc>
              <a:spcBef>
                <a:spcPts val="535"/>
              </a:spcBef>
            </a:pPr>
            <a:r>
              <a:rPr sz="1150" dirty="0">
                <a:latin typeface="Arial"/>
                <a:cs typeface="Arial"/>
              </a:rPr>
              <a:t>Java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provides</a:t>
            </a:r>
            <a:r>
              <a:rPr sz="1150" spc="10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convenient</a:t>
            </a:r>
            <a:r>
              <a:rPr sz="1150" spc="10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syntax</a:t>
            </a:r>
            <a:r>
              <a:rPr sz="1150" spc="114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for</a:t>
            </a:r>
            <a:r>
              <a:rPr sz="1150" spc="4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collapsing</a:t>
            </a:r>
            <a:r>
              <a:rPr sz="1150" spc="11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these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three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methods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into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just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one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spc="-25" dirty="0">
                <a:latin typeface="Arial"/>
                <a:cs typeface="Arial"/>
              </a:rPr>
              <a:t>and </a:t>
            </a:r>
            <a:r>
              <a:rPr sz="1150" dirty="0">
                <a:latin typeface="Arial"/>
                <a:cs typeface="Arial"/>
              </a:rPr>
              <a:t>providing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for</a:t>
            </a:r>
            <a:r>
              <a:rPr sz="1150" spc="3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any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number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of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spc="-10" dirty="0">
                <a:latin typeface="Arial"/>
                <a:cs typeface="Arial"/>
              </a:rPr>
              <a:t>arguments.</a:t>
            </a:r>
            <a:endParaRPr sz="11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42416" y="1949195"/>
            <a:ext cx="5689600" cy="2159635"/>
            <a:chOff x="1042416" y="1949195"/>
            <a:chExt cx="5689600" cy="2159635"/>
          </a:xfrm>
        </p:grpSpPr>
        <p:sp>
          <p:nvSpPr>
            <p:cNvPr id="3" name="object 3"/>
            <p:cNvSpPr/>
            <p:nvPr/>
          </p:nvSpPr>
          <p:spPr>
            <a:xfrm>
              <a:off x="1053084" y="1958339"/>
              <a:ext cx="5668010" cy="2139950"/>
            </a:xfrm>
            <a:custGeom>
              <a:avLst/>
              <a:gdLst/>
              <a:ahLst/>
              <a:cxnLst/>
              <a:rect l="l" t="t" r="r" b="b"/>
              <a:pathLst>
                <a:path w="5668009" h="2139950">
                  <a:moveTo>
                    <a:pt x="5667755" y="0"/>
                  </a:moveTo>
                  <a:lnTo>
                    <a:pt x="0" y="0"/>
                  </a:lnTo>
                  <a:lnTo>
                    <a:pt x="0" y="2139695"/>
                  </a:lnTo>
                  <a:lnTo>
                    <a:pt x="5667755" y="2139695"/>
                  </a:lnTo>
                  <a:lnTo>
                    <a:pt x="5667755" y="0"/>
                  </a:lnTo>
                  <a:close/>
                </a:path>
              </a:pathLst>
            </a:custGeom>
            <a:solidFill>
              <a:srgbClr val="DCDC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042416" y="1949195"/>
              <a:ext cx="5689600" cy="2159635"/>
            </a:xfrm>
            <a:custGeom>
              <a:avLst/>
              <a:gdLst/>
              <a:ahLst/>
              <a:cxnLst/>
              <a:rect l="l" t="t" r="r" b="b"/>
              <a:pathLst>
                <a:path w="5689600" h="2159635">
                  <a:moveTo>
                    <a:pt x="5684520" y="0"/>
                  </a:moveTo>
                  <a:lnTo>
                    <a:pt x="4572" y="0"/>
                  </a:lnTo>
                  <a:lnTo>
                    <a:pt x="0" y="4572"/>
                  </a:lnTo>
                  <a:lnTo>
                    <a:pt x="0" y="2154936"/>
                  </a:lnTo>
                  <a:lnTo>
                    <a:pt x="4572" y="2159508"/>
                  </a:lnTo>
                  <a:lnTo>
                    <a:pt x="5684520" y="2159508"/>
                  </a:lnTo>
                  <a:lnTo>
                    <a:pt x="5689092" y="2154936"/>
                  </a:lnTo>
                  <a:lnTo>
                    <a:pt x="5689092" y="2148840"/>
                  </a:lnTo>
                  <a:lnTo>
                    <a:pt x="21336" y="2148840"/>
                  </a:lnTo>
                  <a:lnTo>
                    <a:pt x="10668" y="2139696"/>
                  </a:lnTo>
                  <a:lnTo>
                    <a:pt x="21336" y="2139696"/>
                  </a:lnTo>
                  <a:lnTo>
                    <a:pt x="21336" y="19812"/>
                  </a:lnTo>
                  <a:lnTo>
                    <a:pt x="10667" y="19812"/>
                  </a:lnTo>
                  <a:lnTo>
                    <a:pt x="21336" y="9144"/>
                  </a:lnTo>
                  <a:lnTo>
                    <a:pt x="5689092" y="9144"/>
                  </a:lnTo>
                  <a:lnTo>
                    <a:pt x="5689092" y="4572"/>
                  </a:lnTo>
                  <a:lnTo>
                    <a:pt x="5684520" y="0"/>
                  </a:lnTo>
                  <a:close/>
                </a:path>
                <a:path w="5689600" h="2159635">
                  <a:moveTo>
                    <a:pt x="21336" y="2139696"/>
                  </a:moveTo>
                  <a:lnTo>
                    <a:pt x="10668" y="2139696"/>
                  </a:lnTo>
                  <a:lnTo>
                    <a:pt x="21336" y="2148840"/>
                  </a:lnTo>
                  <a:lnTo>
                    <a:pt x="21336" y="2139696"/>
                  </a:lnTo>
                  <a:close/>
                </a:path>
                <a:path w="5689600" h="2159635">
                  <a:moveTo>
                    <a:pt x="5667756" y="2139696"/>
                  </a:moveTo>
                  <a:lnTo>
                    <a:pt x="21336" y="2139696"/>
                  </a:lnTo>
                  <a:lnTo>
                    <a:pt x="21336" y="2148840"/>
                  </a:lnTo>
                  <a:lnTo>
                    <a:pt x="5667756" y="2148840"/>
                  </a:lnTo>
                  <a:lnTo>
                    <a:pt x="5667756" y="2139696"/>
                  </a:lnTo>
                  <a:close/>
                </a:path>
                <a:path w="5689600" h="2159635">
                  <a:moveTo>
                    <a:pt x="5667756" y="9144"/>
                  </a:moveTo>
                  <a:lnTo>
                    <a:pt x="5667756" y="2148840"/>
                  </a:lnTo>
                  <a:lnTo>
                    <a:pt x="5678424" y="2139696"/>
                  </a:lnTo>
                  <a:lnTo>
                    <a:pt x="5689092" y="2139696"/>
                  </a:lnTo>
                  <a:lnTo>
                    <a:pt x="5689092" y="19812"/>
                  </a:lnTo>
                  <a:lnTo>
                    <a:pt x="5678424" y="19812"/>
                  </a:lnTo>
                  <a:lnTo>
                    <a:pt x="5667756" y="9144"/>
                  </a:lnTo>
                  <a:close/>
                </a:path>
                <a:path w="5689600" h="2159635">
                  <a:moveTo>
                    <a:pt x="5689092" y="2139696"/>
                  </a:moveTo>
                  <a:lnTo>
                    <a:pt x="5678424" y="2139696"/>
                  </a:lnTo>
                  <a:lnTo>
                    <a:pt x="5667756" y="2148840"/>
                  </a:lnTo>
                  <a:lnTo>
                    <a:pt x="5689092" y="2148840"/>
                  </a:lnTo>
                  <a:lnTo>
                    <a:pt x="5689092" y="2139696"/>
                  </a:lnTo>
                  <a:close/>
                </a:path>
                <a:path w="5689600" h="2159635">
                  <a:moveTo>
                    <a:pt x="21336" y="9144"/>
                  </a:moveTo>
                  <a:lnTo>
                    <a:pt x="10667" y="19812"/>
                  </a:lnTo>
                  <a:lnTo>
                    <a:pt x="21336" y="19812"/>
                  </a:lnTo>
                  <a:lnTo>
                    <a:pt x="21336" y="9144"/>
                  </a:lnTo>
                  <a:close/>
                </a:path>
                <a:path w="5689600" h="2159635">
                  <a:moveTo>
                    <a:pt x="5667756" y="9144"/>
                  </a:moveTo>
                  <a:lnTo>
                    <a:pt x="21336" y="9144"/>
                  </a:lnTo>
                  <a:lnTo>
                    <a:pt x="21336" y="19812"/>
                  </a:lnTo>
                  <a:lnTo>
                    <a:pt x="5667756" y="19812"/>
                  </a:lnTo>
                  <a:lnTo>
                    <a:pt x="5667756" y="9144"/>
                  </a:lnTo>
                  <a:close/>
                </a:path>
                <a:path w="5689600" h="2159635">
                  <a:moveTo>
                    <a:pt x="5689092" y="9144"/>
                  </a:moveTo>
                  <a:lnTo>
                    <a:pt x="5667756" y="9144"/>
                  </a:lnTo>
                  <a:lnTo>
                    <a:pt x="5678424" y="19812"/>
                  </a:lnTo>
                  <a:lnTo>
                    <a:pt x="5689092" y="19812"/>
                  </a:lnTo>
                  <a:lnTo>
                    <a:pt x="5689092" y="914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1875535" y="806967"/>
            <a:ext cx="4018279" cy="3092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50" b="1" dirty="0">
                <a:latin typeface="Arial"/>
                <a:cs typeface="Arial"/>
              </a:rPr>
              <a:t>Methods</a:t>
            </a:r>
            <a:r>
              <a:rPr sz="1850" b="1" spc="-15" dirty="0">
                <a:latin typeface="Arial"/>
                <a:cs typeface="Arial"/>
              </a:rPr>
              <a:t> </a:t>
            </a:r>
            <a:r>
              <a:rPr sz="1850" b="1" dirty="0">
                <a:latin typeface="Arial"/>
                <a:cs typeface="Arial"/>
              </a:rPr>
              <a:t>Using</a:t>
            </a:r>
            <a:r>
              <a:rPr sz="1850" b="1" spc="10" dirty="0">
                <a:latin typeface="Arial"/>
                <a:cs typeface="Arial"/>
              </a:rPr>
              <a:t> </a:t>
            </a:r>
            <a:r>
              <a:rPr sz="1850" b="1" dirty="0">
                <a:latin typeface="Arial"/>
                <a:cs typeface="Arial"/>
              </a:rPr>
              <a:t>Variable</a:t>
            </a:r>
            <a:r>
              <a:rPr sz="1850" b="1" spc="25" dirty="0">
                <a:latin typeface="Arial"/>
                <a:cs typeface="Arial"/>
              </a:rPr>
              <a:t> </a:t>
            </a:r>
            <a:r>
              <a:rPr sz="1850" b="1" spc="-10" dirty="0">
                <a:latin typeface="Arial"/>
                <a:cs typeface="Arial"/>
              </a:rPr>
              <a:t>Arguments</a:t>
            </a:r>
            <a:endParaRPr sz="18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31824" y="1420091"/>
            <a:ext cx="4725670" cy="2647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341630" indent="-328930">
              <a:lnSpc>
                <a:spcPct val="100000"/>
              </a:lnSpc>
              <a:spcBef>
                <a:spcPts val="120"/>
              </a:spcBef>
              <a:buClr>
                <a:srgbClr val="FF0000"/>
              </a:buClr>
              <a:buChar char="•"/>
              <a:tabLst>
                <a:tab pos="341630" algn="l"/>
              </a:tabLst>
            </a:pPr>
            <a:r>
              <a:rPr sz="1550" dirty="0">
                <a:latin typeface="Arial"/>
                <a:cs typeface="Arial"/>
              </a:rPr>
              <a:t>Java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provides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feature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called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i="1" dirty="0">
                <a:latin typeface="Arial"/>
                <a:cs typeface="Arial"/>
              </a:rPr>
              <a:t>varargs</a:t>
            </a:r>
            <a:r>
              <a:rPr sz="1550" i="1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or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i="1" spc="-10" dirty="0">
                <a:latin typeface="Arial"/>
                <a:cs typeface="Arial"/>
              </a:rPr>
              <a:t>variable</a:t>
            </a:r>
            <a:endParaRPr sz="15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55624" y="1580216"/>
            <a:ext cx="2662555" cy="605155"/>
          </a:xfrm>
          <a:prstGeom prst="rect">
            <a:avLst/>
          </a:prstGeom>
        </p:spPr>
        <p:txBody>
          <a:bodyPr vert="horz" wrap="square" lIns="0" tIns="93980" rIns="0" bIns="0" rtlCol="0">
            <a:spAutoFit/>
          </a:bodyPr>
          <a:lstStyle/>
          <a:p>
            <a:pPr marL="417830">
              <a:lnSpc>
                <a:spcPct val="100000"/>
              </a:lnSpc>
              <a:spcBef>
                <a:spcPts val="740"/>
              </a:spcBef>
            </a:pPr>
            <a:r>
              <a:rPr sz="1550" i="1" spc="-10" dirty="0">
                <a:latin typeface="Arial"/>
                <a:cs typeface="Arial"/>
              </a:rPr>
              <a:t>arguments</a:t>
            </a:r>
            <a:r>
              <a:rPr sz="1550" spc="-10" dirty="0">
                <a:latin typeface="Arial"/>
                <a:cs typeface="Arial"/>
              </a:rPr>
              <a:t>.</a:t>
            </a:r>
            <a:endParaRPr sz="15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55"/>
              </a:spcBef>
            </a:pPr>
            <a:r>
              <a:rPr sz="1250" spc="140" dirty="0">
                <a:latin typeface="Times New Roman"/>
                <a:cs typeface="Times New Roman"/>
              </a:rPr>
              <a:t>1</a:t>
            </a:r>
            <a:r>
              <a:rPr sz="1250" spc="459" dirty="0">
                <a:latin typeface="Times New Roman"/>
                <a:cs typeface="Times New Roman"/>
              </a:rPr>
              <a:t> </a:t>
            </a:r>
            <a:r>
              <a:rPr sz="1250" spc="240" dirty="0">
                <a:latin typeface="Times New Roman"/>
                <a:cs typeface="Times New Roman"/>
              </a:rPr>
              <a:t>public</a:t>
            </a:r>
            <a:r>
              <a:rPr sz="1250" spc="459" dirty="0">
                <a:latin typeface="Times New Roman"/>
                <a:cs typeface="Times New Roman"/>
              </a:rPr>
              <a:t> </a:t>
            </a:r>
            <a:r>
              <a:rPr sz="1250" spc="280" dirty="0">
                <a:latin typeface="Times New Roman"/>
                <a:cs typeface="Times New Roman"/>
              </a:rPr>
              <a:t>class</a:t>
            </a:r>
            <a:r>
              <a:rPr sz="1250" spc="465" dirty="0">
                <a:latin typeface="Times New Roman"/>
                <a:cs typeface="Times New Roman"/>
              </a:rPr>
              <a:t> </a:t>
            </a:r>
            <a:r>
              <a:rPr sz="1250" spc="310" dirty="0">
                <a:latin typeface="Times New Roman"/>
                <a:cs typeface="Times New Roman"/>
              </a:rPr>
              <a:t>Statistics</a:t>
            </a:r>
            <a:r>
              <a:rPr sz="1250" spc="475" dirty="0">
                <a:latin typeface="Times New Roman"/>
                <a:cs typeface="Times New Roman"/>
              </a:rPr>
              <a:t> </a:t>
            </a:r>
            <a:r>
              <a:rPr sz="1250" spc="114" dirty="0">
                <a:latin typeface="Times New Roman"/>
                <a:cs typeface="Times New Roman"/>
              </a:rPr>
              <a:t>{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640838" y="2199766"/>
            <a:ext cx="3442970" cy="2216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250" b="1" spc="204" dirty="0">
                <a:latin typeface="Times New Roman"/>
                <a:cs typeface="Times New Roman"/>
              </a:rPr>
              <a:t>public</a:t>
            </a:r>
            <a:r>
              <a:rPr sz="1250" b="1" spc="455" dirty="0">
                <a:latin typeface="Times New Roman"/>
                <a:cs typeface="Times New Roman"/>
              </a:rPr>
              <a:t> </a:t>
            </a:r>
            <a:r>
              <a:rPr sz="1250" b="1" spc="280" dirty="0">
                <a:latin typeface="Times New Roman"/>
                <a:cs typeface="Times New Roman"/>
              </a:rPr>
              <a:t>float</a:t>
            </a:r>
            <a:r>
              <a:rPr sz="1250" b="1" spc="475" dirty="0">
                <a:latin typeface="Times New Roman"/>
                <a:cs typeface="Times New Roman"/>
              </a:rPr>
              <a:t> </a:t>
            </a:r>
            <a:r>
              <a:rPr sz="1250" b="1" spc="265" dirty="0">
                <a:latin typeface="Times New Roman"/>
                <a:cs typeface="Times New Roman"/>
              </a:rPr>
              <a:t>average(int...</a:t>
            </a:r>
            <a:r>
              <a:rPr sz="1250" b="1" spc="455" dirty="0">
                <a:latin typeface="Times New Roman"/>
                <a:cs typeface="Times New Roman"/>
              </a:rPr>
              <a:t> </a:t>
            </a:r>
            <a:r>
              <a:rPr sz="1250" b="1" spc="95" dirty="0">
                <a:latin typeface="Times New Roman"/>
                <a:cs typeface="Times New Roman"/>
              </a:rPr>
              <a:t>nums)</a:t>
            </a:r>
            <a:r>
              <a:rPr sz="1250" b="1" spc="459" dirty="0">
                <a:latin typeface="Times New Roman"/>
                <a:cs typeface="Times New Roman"/>
              </a:rPr>
              <a:t> </a:t>
            </a:r>
            <a:r>
              <a:rPr sz="1250" spc="114" dirty="0">
                <a:latin typeface="Times New Roman"/>
                <a:cs typeface="Times New Roman"/>
              </a:rPr>
              <a:t>{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179751" y="2670680"/>
            <a:ext cx="2465705" cy="2216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250" spc="415" dirty="0">
                <a:latin typeface="Times New Roman"/>
                <a:cs typeface="Times New Roman"/>
              </a:rPr>
              <a:t>//</a:t>
            </a:r>
            <a:r>
              <a:rPr sz="1250" spc="450" dirty="0">
                <a:latin typeface="Times New Roman"/>
                <a:cs typeface="Times New Roman"/>
              </a:rPr>
              <a:t> </a:t>
            </a:r>
            <a:r>
              <a:rPr sz="1250" spc="320" dirty="0">
                <a:latin typeface="Times New Roman"/>
                <a:cs typeface="Times New Roman"/>
              </a:rPr>
              <a:t>iterate</a:t>
            </a:r>
            <a:r>
              <a:rPr sz="1250" spc="450" dirty="0">
                <a:latin typeface="Times New Roman"/>
                <a:cs typeface="Times New Roman"/>
              </a:rPr>
              <a:t> </a:t>
            </a:r>
            <a:r>
              <a:rPr sz="1250" spc="320" dirty="0">
                <a:latin typeface="Times New Roman"/>
                <a:cs typeface="Times New Roman"/>
              </a:rPr>
              <a:t>int</a:t>
            </a:r>
            <a:r>
              <a:rPr sz="1250" spc="470" dirty="0">
                <a:latin typeface="Times New Roman"/>
                <a:cs typeface="Times New Roman"/>
              </a:rPr>
              <a:t> </a:t>
            </a:r>
            <a:r>
              <a:rPr sz="1250" spc="254" dirty="0">
                <a:latin typeface="Times New Roman"/>
                <a:cs typeface="Times New Roman"/>
              </a:rPr>
              <a:t>array</a:t>
            </a:r>
            <a:r>
              <a:rPr sz="1250" spc="450" dirty="0">
                <a:latin typeface="Times New Roman"/>
                <a:cs typeface="Times New Roman"/>
              </a:rPr>
              <a:t> </a:t>
            </a:r>
            <a:r>
              <a:rPr sz="1250" spc="60" dirty="0">
                <a:latin typeface="Times New Roman"/>
                <a:cs typeface="Times New Roman"/>
              </a:rPr>
              <a:t>nums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032506" y="2394377"/>
            <a:ext cx="1978660" cy="732790"/>
          </a:xfrm>
          <a:prstGeom prst="rect">
            <a:avLst/>
          </a:prstGeom>
        </p:spPr>
        <p:txBody>
          <a:bodyPr vert="horz" wrap="square" lIns="0" tIns="571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50"/>
              </a:spcBef>
            </a:pPr>
            <a:r>
              <a:rPr sz="1250" spc="320" dirty="0">
                <a:latin typeface="Times New Roman"/>
                <a:cs typeface="Times New Roman"/>
              </a:rPr>
              <a:t>int</a:t>
            </a:r>
            <a:r>
              <a:rPr sz="1250" spc="450" dirty="0">
                <a:latin typeface="Times New Roman"/>
                <a:cs typeface="Times New Roman"/>
              </a:rPr>
              <a:t> </a:t>
            </a:r>
            <a:r>
              <a:rPr sz="1250" spc="70" dirty="0">
                <a:latin typeface="Times New Roman"/>
                <a:cs typeface="Times New Roman"/>
              </a:rPr>
              <a:t>sum</a:t>
            </a:r>
            <a:r>
              <a:rPr sz="1250" spc="450" dirty="0">
                <a:latin typeface="Times New Roman"/>
                <a:cs typeface="Times New Roman"/>
              </a:rPr>
              <a:t> </a:t>
            </a:r>
            <a:r>
              <a:rPr sz="1250" spc="70" dirty="0">
                <a:latin typeface="Times New Roman"/>
                <a:cs typeface="Times New Roman"/>
              </a:rPr>
              <a:t>=</a:t>
            </a:r>
            <a:r>
              <a:rPr sz="1250" spc="455" dirty="0">
                <a:latin typeface="Times New Roman"/>
                <a:cs typeface="Times New Roman"/>
              </a:rPr>
              <a:t> </a:t>
            </a:r>
            <a:r>
              <a:rPr sz="1250" spc="254" dirty="0">
                <a:latin typeface="Times New Roman"/>
                <a:cs typeface="Times New Roman"/>
              </a:rPr>
              <a:t>0;</a:t>
            </a:r>
            <a:endParaRPr sz="1250">
              <a:latin typeface="Times New Roman"/>
              <a:cs typeface="Times New Roman"/>
            </a:endParaRPr>
          </a:p>
          <a:p>
            <a:pPr marL="402590" marR="5080" indent="-390525">
              <a:lnSpc>
                <a:spcPct val="123200"/>
              </a:lnSpc>
              <a:spcBef>
                <a:spcPts val="15"/>
              </a:spcBef>
            </a:pPr>
            <a:r>
              <a:rPr sz="1250" spc="280" dirty="0">
                <a:latin typeface="Times New Roman"/>
                <a:cs typeface="Times New Roman"/>
              </a:rPr>
              <a:t>for</a:t>
            </a:r>
            <a:r>
              <a:rPr sz="1250" spc="445" dirty="0">
                <a:latin typeface="Times New Roman"/>
                <a:cs typeface="Times New Roman"/>
              </a:rPr>
              <a:t> </a:t>
            </a:r>
            <a:r>
              <a:rPr sz="1250" spc="330" dirty="0">
                <a:latin typeface="Times New Roman"/>
                <a:cs typeface="Times New Roman"/>
              </a:rPr>
              <a:t>(int</a:t>
            </a:r>
            <a:r>
              <a:rPr sz="1250" spc="465" dirty="0">
                <a:latin typeface="Times New Roman"/>
                <a:cs typeface="Times New Roman"/>
              </a:rPr>
              <a:t> </a:t>
            </a:r>
            <a:r>
              <a:rPr sz="1250" spc="140" dirty="0">
                <a:latin typeface="Times New Roman"/>
                <a:cs typeface="Times New Roman"/>
              </a:rPr>
              <a:t>x</a:t>
            </a:r>
            <a:r>
              <a:rPr sz="1250" spc="450" dirty="0">
                <a:latin typeface="Times New Roman"/>
                <a:cs typeface="Times New Roman"/>
              </a:rPr>
              <a:t> </a:t>
            </a:r>
            <a:r>
              <a:rPr sz="1250" spc="420" dirty="0">
                <a:latin typeface="Times New Roman"/>
                <a:cs typeface="Times New Roman"/>
              </a:rPr>
              <a:t>:</a:t>
            </a:r>
            <a:r>
              <a:rPr sz="1250" spc="440" dirty="0">
                <a:latin typeface="Times New Roman"/>
                <a:cs typeface="Times New Roman"/>
              </a:rPr>
              <a:t> </a:t>
            </a:r>
            <a:r>
              <a:rPr sz="1250" spc="140" dirty="0">
                <a:latin typeface="Times New Roman"/>
                <a:cs typeface="Times New Roman"/>
              </a:rPr>
              <a:t>nums)</a:t>
            </a:r>
            <a:r>
              <a:rPr sz="1250" spc="450" dirty="0">
                <a:latin typeface="Times New Roman"/>
                <a:cs typeface="Times New Roman"/>
              </a:rPr>
              <a:t> </a:t>
            </a:r>
            <a:r>
              <a:rPr sz="1250" spc="114" dirty="0">
                <a:latin typeface="Times New Roman"/>
                <a:cs typeface="Times New Roman"/>
              </a:rPr>
              <a:t>{ </a:t>
            </a:r>
            <a:r>
              <a:rPr sz="1250" spc="70" dirty="0">
                <a:latin typeface="Times New Roman"/>
                <a:cs typeface="Times New Roman"/>
              </a:rPr>
              <a:t>sum</a:t>
            </a:r>
            <a:r>
              <a:rPr sz="1250" spc="450" dirty="0">
                <a:latin typeface="Times New Roman"/>
                <a:cs typeface="Times New Roman"/>
              </a:rPr>
              <a:t> </a:t>
            </a:r>
            <a:r>
              <a:rPr sz="1250" spc="70" dirty="0">
                <a:latin typeface="Times New Roman"/>
                <a:cs typeface="Times New Roman"/>
              </a:rPr>
              <a:t>+=</a:t>
            </a:r>
            <a:r>
              <a:rPr sz="1250" spc="450" dirty="0">
                <a:latin typeface="Times New Roman"/>
                <a:cs typeface="Times New Roman"/>
              </a:rPr>
              <a:t> </a:t>
            </a:r>
            <a:r>
              <a:rPr sz="1250" spc="245" dirty="0">
                <a:latin typeface="Times New Roman"/>
                <a:cs typeface="Times New Roman"/>
              </a:rPr>
              <a:t>x;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032506" y="3099979"/>
            <a:ext cx="3442335" cy="498475"/>
          </a:xfrm>
          <a:prstGeom prst="rect">
            <a:avLst/>
          </a:prstGeom>
        </p:spPr>
        <p:txBody>
          <a:bodyPr vert="horz" wrap="square" lIns="0" tIns="571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50"/>
              </a:spcBef>
            </a:pPr>
            <a:r>
              <a:rPr sz="1250" spc="114" dirty="0">
                <a:latin typeface="Times New Roman"/>
                <a:cs typeface="Times New Roman"/>
              </a:rPr>
              <a:t>}</a:t>
            </a:r>
            <a:endParaRPr sz="12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60"/>
              </a:spcBef>
            </a:pPr>
            <a:r>
              <a:rPr sz="1250" spc="265" dirty="0">
                <a:latin typeface="Times New Roman"/>
                <a:cs typeface="Times New Roman"/>
              </a:rPr>
              <a:t>return</a:t>
            </a:r>
            <a:r>
              <a:rPr sz="1250" spc="450" dirty="0">
                <a:latin typeface="Times New Roman"/>
                <a:cs typeface="Times New Roman"/>
              </a:rPr>
              <a:t> </a:t>
            </a:r>
            <a:r>
              <a:rPr sz="1250" spc="325" dirty="0">
                <a:latin typeface="Times New Roman"/>
                <a:cs typeface="Times New Roman"/>
              </a:rPr>
              <a:t>((float)</a:t>
            </a:r>
            <a:r>
              <a:rPr sz="1250" spc="455" dirty="0">
                <a:latin typeface="Times New Roman"/>
                <a:cs typeface="Times New Roman"/>
              </a:rPr>
              <a:t> </a:t>
            </a:r>
            <a:r>
              <a:rPr sz="1250" spc="70" dirty="0">
                <a:latin typeface="Times New Roman"/>
                <a:cs typeface="Times New Roman"/>
              </a:rPr>
              <a:t>sum</a:t>
            </a:r>
            <a:r>
              <a:rPr sz="1250" spc="455" dirty="0">
                <a:latin typeface="Times New Roman"/>
                <a:cs typeface="Times New Roman"/>
              </a:rPr>
              <a:t> </a:t>
            </a:r>
            <a:r>
              <a:rPr sz="1250" spc="420" dirty="0">
                <a:latin typeface="Times New Roman"/>
                <a:cs typeface="Times New Roman"/>
              </a:rPr>
              <a:t>/</a:t>
            </a:r>
            <a:r>
              <a:rPr sz="1250" spc="455" dirty="0">
                <a:latin typeface="Times New Roman"/>
                <a:cs typeface="Times New Roman"/>
              </a:rPr>
              <a:t> </a:t>
            </a:r>
            <a:r>
              <a:rPr sz="1250" spc="220" dirty="0">
                <a:latin typeface="Times New Roman"/>
                <a:cs typeface="Times New Roman"/>
              </a:rPr>
              <a:t>nums.length);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640838" y="3610974"/>
            <a:ext cx="123825" cy="2216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250" spc="114" dirty="0">
                <a:latin typeface="Times New Roman"/>
                <a:cs typeface="Times New Roman"/>
              </a:rPr>
              <a:t>}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068324" y="2161223"/>
            <a:ext cx="293370" cy="1907539"/>
          </a:xfrm>
          <a:prstGeom prst="rect">
            <a:avLst/>
          </a:prstGeom>
        </p:spPr>
        <p:txBody>
          <a:bodyPr vert="horz" wrap="square" lIns="0" tIns="5588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40"/>
              </a:spcBef>
            </a:pPr>
            <a:r>
              <a:rPr sz="1250" spc="90" dirty="0">
                <a:latin typeface="Times New Roman"/>
                <a:cs typeface="Times New Roman"/>
              </a:rPr>
              <a:t>2</a:t>
            </a:r>
            <a:endParaRPr sz="12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45"/>
              </a:spcBef>
            </a:pPr>
            <a:r>
              <a:rPr sz="1250" spc="90" dirty="0">
                <a:latin typeface="Times New Roman"/>
                <a:cs typeface="Times New Roman"/>
              </a:rPr>
              <a:t>3</a:t>
            </a:r>
            <a:endParaRPr sz="12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sz="1250" spc="90" dirty="0">
                <a:latin typeface="Times New Roman"/>
                <a:cs typeface="Times New Roman"/>
              </a:rPr>
              <a:t>4</a:t>
            </a:r>
            <a:endParaRPr sz="12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0"/>
              </a:spcBef>
            </a:pPr>
            <a:r>
              <a:rPr sz="1250" spc="90" dirty="0">
                <a:latin typeface="Times New Roman"/>
                <a:cs typeface="Times New Roman"/>
              </a:rPr>
              <a:t>5</a:t>
            </a:r>
            <a:endParaRPr sz="12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0"/>
              </a:spcBef>
            </a:pPr>
            <a:r>
              <a:rPr sz="1250" spc="90" dirty="0">
                <a:latin typeface="Times New Roman"/>
                <a:cs typeface="Times New Roman"/>
              </a:rPr>
              <a:t>6</a:t>
            </a:r>
            <a:endParaRPr sz="12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9"/>
              </a:spcBef>
            </a:pPr>
            <a:r>
              <a:rPr sz="1250" spc="90" dirty="0">
                <a:latin typeface="Times New Roman"/>
                <a:cs typeface="Times New Roman"/>
              </a:rPr>
              <a:t>7</a:t>
            </a:r>
            <a:endParaRPr sz="12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45"/>
              </a:spcBef>
            </a:pPr>
            <a:r>
              <a:rPr sz="1250" spc="90" dirty="0">
                <a:latin typeface="Times New Roman"/>
                <a:cs typeface="Times New Roman"/>
              </a:rPr>
              <a:t>8</a:t>
            </a:r>
            <a:endParaRPr sz="12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sz="1250" spc="140" dirty="0">
                <a:latin typeface="Times New Roman"/>
                <a:cs typeface="Times New Roman"/>
              </a:rPr>
              <a:t>9</a:t>
            </a:r>
            <a:r>
              <a:rPr sz="1250" spc="445" dirty="0">
                <a:latin typeface="Times New Roman"/>
                <a:cs typeface="Times New Roman"/>
              </a:rPr>
              <a:t> </a:t>
            </a:r>
            <a:r>
              <a:rPr sz="1250" spc="114" dirty="0">
                <a:latin typeface="Times New Roman"/>
                <a:cs typeface="Times New Roman"/>
              </a:rPr>
              <a:t>}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144524" y="4091663"/>
            <a:ext cx="5461635" cy="757555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28930" marR="5080" indent="-329565">
              <a:lnSpc>
                <a:spcPct val="104200"/>
              </a:lnSpc>
              <a:spcBef>
                <a:spcPts val="40"/>
              </a:spcBef>
              <a:buClr>
                <a:srgbClr val="FF0000"/>
              </a:buClr>
              <a:buChar char="•"/>
              <a:tabLst>
                <a:tab pos="328930" algn="l"/>
              </a:tabLst>
            </a:pPr>
            <a:r>
              <a:rPr sz="1550" dirty="0">
                <a:latin typeface="Arial"/>
                <a:cs typeface="Arial"/>
              </a:rPr>
              <a:t>Note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that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the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spc="95" dirty="0">
                <a:latin typeface="Times New Roman"/>
                <a:cs typeface="Times New Roman"/>
              </a:rPr>
              <a:t>nums</a:t>
            </a:r>
            <a:r>
              <a:rPr sz="1550" spc="100" dirty="0">
                <a:latin typeface="Times New Roman"/>
                <a:cs typeface="Times New Roman"/>
              </a:rPr>
              <a:t> </a:t>
            </a:r>
            <a:r>
              <a:rPr sz="1550" dirty="0">
                <a:latin typeface="Arial"/>
                <a:cs typeface="Arial"/>
              </a:rPr>
              <a:t>argument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is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actually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an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array</a:t>
            </a:r>
            <a:r>
              <a:rPr sz="1550" spc="5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object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spc="-25" dirty="0">
                <a:latin typeface="Arial"/>
                <a:cs typeface="Arial"/>
              </a:rPr>
              <a:t>of </a:t>
            </a:r>
            <a:r>
              <a:rPr sz="1550" dirty="0">
                <a:latin typeface="Arial"/>
                <a:cs typeface="Arial"/>
              </a:rPr>
              <a:t>type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spc="340" dirty="0">
                <a:latin typeface="Times New Roman"/>
                <a:cs typeface="Times New Roman"/>
              </a:rPr>
              <a:t>int[]</a:t>
            </a:r>
            <a:r>
              <a:rPr sz="1550" spc="340" dirty="0">
                <a:latin typeface="Arial"/>
                <a:cs typeface="Arial"/>
              </a:rPr>
              <a:t>.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This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permits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the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method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to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iterate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over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spc="-25" dirty="0">
                <a:latin typeface="Arial"/>
                <a:cs typeface="Arial"/>
              </a:rPr>
              <a:t>and </a:t>
            </a:r>
            <a:r>
              <a:rPr sz="1550" dirty="0">
                <a:latin typeface="Arial"/>
                <a:cs typeface="Arial"/>
              </a:rPr>
              <a:t>allow</a:t>
            </a:r>
            <a:r>
              <a:rPr sz="1550" spc="1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any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number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of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elements.</a:t>
            </a:r>
            <a:endParaRPr sz="1550">
              <a:latin typeface="Arial"/>
              <a:cs typeface="Arial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4547615" y="1697735"/>
            <a:ext cx="2394585" cy="551815"/>
            <a:chOff x="4547615" y="1697735"/>
            <a:chExt cx="2394585" cy="551815"/>
          </a:xfrm>
        </p:grpSpPr>
        <p:sp>
          <p:nvSpPr>
            <p:cNvPr id="16" name="object 16"/>
            <p:cNvSpPr/>
            <p:nvPr/>
          </p:nvSpPr>
          <p:spPr>
            <a:xfrm>
              <a:off x="4575047" y="1700783"/>
              <a:ext cx="2364105" cy="546100"/>
            </a:xfrm>
            <a:custGeom>
              <a:avLst/>
              <a:gdLst/>
              <a:ahLst/>
              <a:cxnLst/>
              <a:rect l="l" t="t" r="r" b="b"/>
              <a:pathLst>
                <a:path w="2364104" h="546100">
                  <a:moveTo>
                    <a:pt x="2363724" y="0"/>
                  </a:moveTo>
                  <a:lnTo>
                    <a:pt x="838200" y="0"/>
                  </a:lnTo>
                  <a:lnTo>
                    <a:pt x="838200" y="318516"/>
                  </a:lnTo>
                  <a:lnTo>
                    <a:pt x="0" y="512064"/>
                  </a:lnTo>
                  <a:lnTo>
                    <a:pt x="838200" y="454152"/>
                  </a:lnTo>
                  <a:lnTo>
                    <a:pt x="838200" y="545592"/>
                  </a:lnTo>
                  <a:lnTo>
                    <a:pt x="2363724" y="545592"/>
                  </a:lnTo>
                  <a:lnTo>
                    <a:pt x="2363724" y="0"/>
                  </a:lnTo>
                  <a:close/>
                </a:path>
              </a:pathLst>
            </a:custGeom>
            <a:solidFill>
              <a:srgbClr val="FFFF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547615" y="1697735"/>
              <a:ext cx="2394585" cy="551815"/>
            </a:xfrm>
            <a:custGeom>
              <a:avLst/>
              <a:gdLst/>
              <a:ahLst/>
              <a:cxnLst/>
              <a:rect l="l" t="t" r="r" b="b"/>
              <a:pathLst>
                <a:path w="2394584" h="551814">
                  <a:moveTo>
                    <a:pt x="868680" y="457200"/>
                  </a:moveTo>
                  <a:lnTo>
                    <a:pt x="862584" y="457200"/>
                  </a:lnTo>
                  <a:lnTo>
                    <a:pt x="865632" y="460248"/>
                  </a:lnTo>
                  <a:lnTo>
                    <a:pt x="862584" y="460462"/>
                  </a:lnTo>
                  <a:lnTo>
                    <a:pt x="862584" y="551688"/>
                  </a:lnTo>
                  <a:lnTo>
                    <a:pt x="2394204" y="551688"/>
                  </a:lnTo>
                  <a:lnTo>
                    <a:pt x="2394204" y="548640"/>
                  </a:lnTo>
                  <a:lnTo>
                    <a:pt x="868680" y="548640"/>
                  </a:lnTo>
                  <a:lnTo>
                    <a:pt x="865632" y="545592"/>
                  </a:lnTo>
                  <a:lnTo>
                    <a:pt x="868680" y="545592"/>
                  </a:lnTo>
                  <a:lnTo>
                    <a:pt x="868680" y="457200"/>
                  </a:lnTo>
                  <a:close/>
                </a:path>
                <a:path w="2394584" h="551814">
                  <a:moveTo>
                    <a:pt x="868680" y="545592"/>
                  </a:moveTo>
                  <a:lnTo>
                    <a:pt x="865632" y="545592"/>
                  </a:lnTo>
                  <a:lnTo>
                    <a:pt x="868680" y="548640"/>
                  </a:lnTo>
                  <a:lnTo>
                    <a:pt x="868680" y="545592"/>
                  </a:lnTo>
                  <a:close/>
                </a:path>
                <a:path w="2394584" h="551814">
                  <a:moveTo>
                    <a:pt x="2388108" y="545592"/>
                  </a:moveTo>
                  <a:lnTo>
                    <a:pt x="868680" y="545592"/>
                  </a:lnTo>
                  <a:lnTo>
                    <a:pt x="868680" y="548640"/>
                  </a:lnTo>
                  <a:lnTo>
                    <a:pt x="2388108" y="548640"/>
                  </a:lnTo>
                  <a:lnTo>
                    <a:pt x="2388108" y="545592"/>
                  </a:lnTo>
                  <a:close/>
                </a:path>
                <a:path w="2394584" h="551814">
                  <a:moveTo>
                    <a:pt x="2388108" y="3048"/>
                  </a:moveTo>
                  <a:lnTo>
                    <a:pt x="2388108" y="548640"/>
                  </a:lnTo>
                  <a:lnTo>
                    <a:pt x="2391156" y="545592"/>
                  </a:lnTo>
                  <a:lnTo>
                    <a:pt x="2394204" y="545592"/>
                  </a:lnTo>
                  <a:lnTo>
                    <a:pt x="2394204" y="7620"/>
                  </a:lnTo>
                  <a:lnTo>
                    <a:pt x="2391156" y="7620"/>
                  </a:lnTo>
                  <a:lnTo>
                    <a:pt x="2388108" y="3048"/>
                  </a:lnTo>
                  <a:close/>
                </a:path>
                <a:path w="2394584" h="551814">
                  <a:moveTo>
                    <a:pt x="2394204" y="545592"/>
                  </a:moveTo>
                  <a:lnTo>
                    <a:pt x="2391156" y="545592"/>
                  </a:lnTo>
                  <a:lnTo>
                    <a:pt x="2388108" y="548640"/>
                  </a:lnTo>
                  <a:lnTo>
                    <a:pt x="2394204" y="548640"/>
                  </a:lnTo>
                  <a:lnTo>
                    <a:pt x="2394204" y="545592"/>
                  </a:lnTo>
                  <a:close/>
                </a:path>
                <a:path w="2394584" h="551814">
                  <a:moveTo>
                    <a:pt x="862584" y="318868"/>
                  </a:moveTo>
                  <a:lnTo>
                    <a:pt x="0" y="518159"/>
                  </a:lnTo>
                  <a:lnTo>
                    <a:pt x="0" y="521208"/>
                  </a:lnTo>
                  <a:lnTo>
                    <a:pt x="27432" y="519276"/>
                  </a:lnTo>
                  <a:lnTo>
                    <a:pt x="27432" y="512064"/>
                  </a:lnTo>
                  <a:lnTo>
                    <a:pt x="74168" y="508846"/>
                  </a:lnTo>
                  <a:lnTo>
                    <a:pt x="868680" y="324612"/>
                  </a:lnTo>
                  <a:lnTo>
                    <a:pt x="868680" y="321563"/>
                  </a:lnTo>
                  <a:lnTo>
                    <a:pt x="862584" y="321564"/>
                  </a:lnTo>
                  <a:lnTo>
                    <a:pt x="862584" y="318868"/>
                  </a:lnTo>
                  <a:close/>
                </a:path>
                <a:path w="2394584" h="551814">
                  <a:moveTo>
                    <a:pt x="29957" y="519098"/>
                  </a:moveTo>
                  <a:lnTo>
                    <a:pt x="27432" y="519276"/>
                  </a:lnTo>
                  <a:lnTo>
                    <a:pt x="27432" y="519684"/>
                  </a:lnTo>
                  <a:lnTo>
                    <a:pt x="29957" y="519098"/>
                  </a:lnTo>
                  <a:close/>
                </a:path>
                <a:path w="2394584" h="551814">
                  <a:moveTo>
                    <a:pt x="74168" y="508846"/>
                  </a:moveTo>
                  <a:lnTo>
                    <a:pt x="27432" y="512064"/>
                  </a:lnTo>
                  <a:lnTo>
                    <a:pt x="27432" y="519276"/>
                  </a:lnTo>
                  <a:lnTo>
                    <a:pt x="29957" y="519098"/>
                  </a:lnTo>
                  <a:lnTo>
                    <a:pt x="74168" y="508846"/>
                  </a:lnTo>
                  <a:close/>
                </a:path>
                <a:path w="2394584" h="551814">
                  <a:moveTo>
                    <a:pt x="868680" y="454152"/>
                  </a:moveTo>
                  <a:lnTo>
                    <a:pt x="74168" y="508846"/>
                  </a:lnTo>
                  <a:lnTo>
                    <a:pt x="29957" y="519098"/>
                  </a:lnTo>
                  <a:lnTo>
                    <a:pt x="862584" y="460462"/>
                  </a:lnTo>
                  <a:lnTo>
                    <a:pt x="862584" y="457200"/>
                  </a:lnTo>
                  <a:lnTo>
                    <a:pt x="868680" y="457200"/>
                  </a:lnTo>
                  <a:lnTo>
                    <a:pt x="868680" y="454152"/>
                  </a:lnTo>
                  <a:close/>
                </a:path>
                <a:path w="2394584" h="551814">
                  <a:moveTo>
                    <a:pt x="862584" y="457200"/>
                  </a:moveTo>
                  <a:lnTo>
                    <a:pt x="862584" y="460462"/>
                  </a:lnTo>
                  <a:lnTo>
                    <a:pt x="865632" y="460248"/>
                  </a:lnTo>
                  <a:lnTo>
                    <a:pt x="862584" y="457200"/>
                  </a:lnTo>
                  <a:close/>
                </a:path>
                <a:path w="2394584" h="551814">
                  <a:moveTo>
                    <a:pt x="864108" y="318516"/>
                  </a:moveTo>
                  <a:lnTo>
                    <a:pt x="862584" y="318868"/>
                  </a:lnTo>
                  <a:lnTo>
                    <a:pt x="862584" y="321564"/>
                  </a:lnTo>
                  <a:lnTo>
                    <a:pt x="864108" y="318516"/>
                  </a:lnTo>
                  <a:close/>
                </a:path>
                <a:path w="2394584" h="551814">
                  <a:moveTo>
                    <a:pt x="868680" y="318515"/>
                  </a:moveTo>
                  <a:lnTo>
                    <a:pt x="864108" y="318516"/>
                  </a:lnTo>
                  <a:lnTo>
                    <a:pt x="862584" y="321564"/>
                  </a:lnTo>
                  <a:lnTo>
                    <a:pt x="868680" y="321563"/>
                  </a:lnTo>
                  <a:lnTo>
                    <a:pt x="868680" y="318515"/>
                  </a:lnTo>
                  <a:close/>
                </a:path>
                <a:path w="2394584" h="551814">
                  <a:moveTo>
                    <a:pt x="2394204" y="0"/>
                  </a:moveTo>
                  <a:lnTo>
                    <a:pt x="862584" y="0"/>
                  </a:lnTo>
                  <a:lnTo>
                    <a:pt x="862584" y="318868"/>
                  </a:lnTo>
                  <a:lnTo>
                    <a:pt x="864108" y="318516"/>
                  </a:lnTo>
                  <a:lnTo>
                    <a:pt x="868680" y="318515"/>
                  </a:lnTo>
                  <a:lnTo>
                    <a:pt x="868680" y="7620"/>
                  </a:lnTo>
                  <a:lnTo>
                    <a:pt x="865632" y="7620"/>
                  </a:lnTo>
                  <a:lnTo>
                    <a:pt x="868680" y="3048"/>
                  </a:lnTo>
                  <a:lnTo>
                    <a:pt x="2394204" y="3048"/>
                  </a:lnTo>
                  <a:lnTo>
                    <a:pt x="2394204" y="0"/>
                  </a:lnTo>
                  <a:close/>
                </a:path>
                <a:path w="2394584" h="551814">
                  <a:moveTo>
                    <a:pt x="868680" y="3048"/>
                  </a:moveTo>
                  <a:lnTo>
                    <a:pt x="865632" y="7620"/>
                  </a:lnTo>
                  <a:lnTo>
                    <a:pt x="868680" y="7620"/>
                  </a:lnTo>
                  <a:lnTo>
                    <a:pt x="868680" y="3048"/>
                  </a:lnTo>
                  <a:close/>
                </a:path>
                <a:path w="2394584" h="551814">
                  <a:moveTo>
                    <a:pt x="2388108" y="3048"/>
                  </a:moveTo>
                  <a:lnTo>
                    <a:pt x="868680" y="3048"/>
                  </a:lnTo>
                  <a:lnTo>
                    <a:pt x="868680" y="7620"/>
                  </a:lnTo>
                  <a:lnTo>
                    <a:pt x="2388108" y="7620"/>
                  </a:lnTo>
                  <a:lnTo>
                    <a:pt x="2388108" y="3048"/>
                  </a:lnTo>
                  <a:close/>
                </a:path>
                <a:path w="2394584" h="551814">
                  <a:moveTo>
                    <a:pt x="2394204" y="3048"/>
                  </a:moveTo>
                  <a:lnTo>
                    <a:pt x="2388108" y="3048"/>
                  </a:lnTo>
                  <a:lnTo>
                    <a:pt x="2391156" y="7620"/>
                  </a:lnTo>
                  <a:lnTo>
                    <a:pt x="2394204" y="7620"/>
                  </a:lnTo>
                  <a:lnTo>
                    <a:pt x="2394204" y="3048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5528556" y="1728232"/>
            <a:ext cx="1295400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Arial"/>
                <a:cs typeface="Arial"/>
              </a:rPr>
              <a:t>The</a:t>
            </a:r>
            <a:r>
              <a:rPr sz="1000" spc="-4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varargs</a:t>
            </a:r>
            <a:r>
              <a:rPr sz="1000" spc="-30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notation </a:t>
            </a:r>
            <a:r>
              <a:rPr sz="1000" dirty="0">
                <a:latin typeface="Arial"/>
                <a:cs typeface="Arial"/>
              </a:rPr>
              <a:t>treats</a:t>
            </a:r>
            <a:r>
              <a:rPr sz="1000" spc="-3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the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spc="30" dirty="0">
                <a:latin typeface="Times New Roman"/>
                <a:cs typeface="Times New Roman"/>
              </a:rPr>
              <a:t>nums </a:t>
            </a:r>
            <a:r>
              <a:rPr sz="1000" dirty="0">
                <a:latin typeface="Arial"/>
                <a:cs typeface="Arial"/>
              </a:rPr>
              <a:t>parameter</a:t>
            </a:r>
            <a:r>
              <a:rPr sz="1000" spc="-4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as an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array.</a:t>
            </a:r>
            <a:endParaRPr sz="10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94436" y="5247386"/>
            <a:ext cx="6381115" cy="426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endParaRPr sz="8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8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705"/>
              </a:spcBef>
            </a:pPr>
            <a:endParaRPr sz="8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300" b="1" dirty="0">
                <a:latin typeface="Arial"/>
                <a:cs typeface="Arial"/>
              </a:rPr>
              <a:t>Using</a:t>
            </a:r>
            <a:r>
              <a:rPr sz="1300" b="1" spc="-5" dirty="0">
                <a:latin typeface="Arial"/>
                <a:cs typeface="Arial"/>
              </a:rPr>
              <a:t> </a:t>
            </a:r>
            <a:r>
              <a:rPr sz="1300" b="1" spc="-20" dirty="0">
                <a:latin typeface="Arial"/>
                <a:cs typeface="Arial"/>
              </a:rPr>
              <a:t>Variable</a:t>
            </a:r>
            <a:r>
              <a:rPr sz="1300" b="1" spc="-50" dirty="0">
                <a:latin typeface="Arial"/>
                <a:cs typeface="Arial"/>
              </a:rPr>
              <a:t> </a:t>
            </a:r>
            <a:r>
              <a:rPr sz="1300" b="1" spc="-10" dirty="0">
                <a:latin typeface="Arial"/>
                <a:cs typeface="Arial"/>
              </a:rPr>
              <a:t>Arguments</a:t>
            </a:r>
            <a:endParaRPr sz="1300">
              <a:latin typeface="Arial"/>
              <a:cs typeface="Arial"/>
            </a:endParaRPr>
          </a:p>
          <a:p>
            <a:pPr marL="135890" marR="5080">
              <a:lnSpc>
                <a:spcPct val="103499"/>
              </a:lnSpc>
              <a:spcBef>
                <a:spcPts val="355"/>
              </a:spcBef>
            </a:pPr>
            <a:r>
              <a:rPr sz="1150" dirty="0">
                <a:latin typeface="Arial"/>
                <a:cs typeface="Arial"/>
              </a:rPr>
              <a:t>The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spc="195" dirty="0">
                <a:latin typeface="Times New Roman"/>
                <a:cs typeface="Times New Roman"/>
              </a:rPr>
              <a:t>average</a:t>
            </a:r>
            <a:r>
              <a:rPr sz="1150" spc="155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Arial"/>
                <a:cs typeface="Arial"/>
              </a:rPr>
              <a:t>method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shown</a:t>
            </a:r>
            <a:r>
              <a:rPr sz="1150" spc="10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in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slide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takes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any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number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of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integer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arguments.</a:t>
            </a:r>
            <a:r>
              <a:rPr sz="1150" spc="35" dirty="0">
                <a:latin typeface="Arial"/>
                <a:cs typeface="Arial"/>
              </a:rPr>
              <a:t> </a:t>
            </a:r>
            <a:r>
              <a:rPr sz="1150" spc="-25" dirty="0">
                <a:latin typeface="Arial"/>
                <a:cs typeface="Arial"/>
              </a:rPr>
              <a:t>The</a:t>
            </a:r>
            <a:r>
              <a:rPr sz="1150" spc="50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notation</a:t>
            </a:r>
            <a:r>
              <a:rPr sz="1150" spc="40" dirty="0">
                <a:latin typeface="Arial"/>
                <a:cs typeface="Arial"/>
              </a:rPr>
              <a:t> </a:t>
            </a:r>
            <a:r>
              <a:rPr sz="1150" spc="355" dirty="0">
                <a:latin typeface="Times New Roman"/>
                <a:cs typeface="Times New Roman"/>
              </a:rPr>
              <a:t>(int...</a:t>
            </a:r>
            <a:r>
              <a:rPr sz="1150" spc="155" dirty="0">
                <a:latin typeface="Times New Roman"/>
                <a:cs typeface="Times New Roman"/>
              </a:rPr>
              <a:t>  </a:t>
            </a:r>
            <a:r>
              <a:rPr sz="1150" spc="125" dirty="0">
                <a:latin typeface="Times New Roman"/>
                <a:cs typeface="Times New Roman"/>
              </a:rPr>
              <a:t>nums)</a:t>
            </a:r>
            <a:r>
              <a:rPr sz="1150" spc="135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Arial"/>
                <a:cs typeface="Arial"/>
              </a:rPr>
              <a:t>converts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4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list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of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arguments</a:t>
            </a:r>
            <a:r>
              <a:rPr sz="1150" spc="4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passed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to</a:t>
            </a:r>
            <a:r>
              <a:rPr sz="1150" spc="4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spc="195" dirty="0">
                <a:latin typeface="Times New Roman"/>
                <a:cs typeface="Times New Roman"/>
              </a:rPr>
              <a:t>average</a:t>
            </a:r>
            <a:r>
              <a:rPr sz="1150" spc="135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Arial"/>
                <a:cs typeface="Arial"/>
              </a:rPr>
              <a:t>method</a:t>
            </a:r>
            <a:r>
              <a:rPr sz="1150" spc="20" dirty="0">
                <a:latin typeface="Arial"/>
                <a:cs typeface="Arial"/>
              </a:rPr>
              <a:t> </a:t>
            </a:r>
            <a:r>
              <a:rPr sz="1150" spc="-20" dirty="0">
                <a:latin typeface="Arial"/>
                <a:cs typeface="Arial"/>
              </a:rPr>
              <a:t>into </a:t>
            </a:r>
            <a:r>
              <a:rPr sz="1150" dirty="0">
                <a:latin typeface="Arial"/>
                <a:cs typeface="Arial"/>
              </a:rPr>
              <a:t>an</a:t>
            </a:r>
            <a:r>
              <a:rPr sz="1150" spc="3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array</a:t>
            </a:r>
            <a:r>
              <a:rPr sz="1150" spc="3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object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of</a:t>
            </a:r>
            <a:r>
              <a:rPr sz="1150" spc="3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type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spc="200" dirty="0">
                <a:latin typeface="Times New Roman"/>
                <a:cs typeface="Times New Roman"/>
              </a:rPr>
              <a:t>int</a:t>
            </a:r>
            <a:r>
              <a:rPr sz="1150" spc="200" dirty="0">
                <a:latin typeface="Arial"/>
                <a:cs typeface="Arial"/>
              </a:rPr>
              <a:t>.</a:t>
            </a:r>
            <a:endParaRPr sz="1150">
              <a:latin typeface="Arial"/>
              <a:cs typeface="Arial"/>
            </a:endParaRPr>
          </a:p>
          <a:p>
            <a:pPr marL="135890" marR="93980">
              <a:lnSpc>
                <a:spcPct val="105500"/>
              </a:lnSpc>
              <a:spcBef>
                <a:spcPts val="415"/>
              </a:spcBef>
            </a:pPr>
            <a:r>
              <a:rPr sz="1150" b="1" dirty="0">
                <a:latin typeface="Arial"/>
                <a:cs typeface="Arial"/>
              </a:rPr>
              <a:t>Note:</a:t>
            </a:r>
            <a:r>
              <a:rPr sz="1150" b="1" spc="9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Methods</a:t>
            </a:r>
            <a:r>
              <a:rPr sz="1150" spc="10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that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use</a:t>
            </a:r>
            <a:r>
              <a:rPr sz="1150" spc="9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varargs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can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also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take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no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parameters―an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invocation</a:t>
            </a:r>
            <a:r>
              <a:rPr sz="1150" spc="10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of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spc="210" dirty="0">
                <a:latin typeface="Times New Roman"/>
                <a:cs typeface="Times New Roman"/>
              </a:rPr>
              <a:t>average() </a:t>
            </a:r>
            <a:r>
              <a:rPr sz="1150" dirty="0">
                <a:latin typeface="Arial"/>
                <a:cs typeface="Arial"/>
              </a:rPr>
              <a:t>is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legal.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You</a:t>
            </a:r>
            <a:r>
              <a:rPr sz="1150" spc="9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will</a:t>
            </a:r>
            <a:r>
              <a:rPr sz="1150" spc="9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see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varargs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as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optional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parameters</a:t>
            </a:r>
            <a:r>
              <a:rPr sz="1150" spc="3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in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use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in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NIO.2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API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in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spc="-10" dirty="0">
                <a:latin typeface="Arial"/>
                <a:cs typeface="Arial"/>
              </a:rPr>
              <a:t>lesson </a:t>
            </a:r>
            <a:r>
              <a:rPr sz="1150" dirty="0">
                <a:latin typeface="Arial"/>
                <a:cs typeface="Arial"/>
              </a:rPr>
              <a:t>titled</a:t>
            </a:r>
            <a:r>
              <a:rPr sz="1150" spc="4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“Java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File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I/O.”</a:t>
            </a:r>
            <a:r>
              <a:rPr sz="1150" spc="1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To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account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for</a:t>
            </a:r>
            <a:r>
              <a:rPr sz="1150" spc="2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this,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you</a:t>
            </a:r>
            <a:r>
              <a:rPr sz="1150" spc="9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could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rewrite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spc="195" dirty="0">
                <a:latin typeface="Times New Roman"/>
                <a:cs typeface="Times New Roman"/>
              </a:rPr>
              <a:t>average</a:t>
            </a:r>
            <a:r>
              <a:rPr sz="1150" spc="135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Arial"/>
                <a:cs typeface="Arial"/>
              </a:rPr>
              <a:t>method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in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spc="-10" dirty="0">
                <a:latin typeface="Arial"/>
                <a:cs typeface="Arial"/>
              </a:rPr>
              <a:t>slide </a:t>
            </a:r>
            <a:r>
              <a:rPr sz="1150" dirty="0">
                <a:latin typeface="Arial"/>
                <a:cs typeface="Arial"/>
              </a:rPr>
              <a:t>as</a:t>
            </a:r>
            <a:r>
              <a:rPr sz="1150" spc="25" dirty="0">
                <a:latin typeface="Arial"/>
                <a:cs typeface="Arial"/>
              </a:rPr>
              <a:t> </a:t>
            </a:r>
            <a:r>
              <a:rPr sz="1150" spc="-10" dirty="0">
                <a:latin typeface="Arial"/>
                <a:cs typeface="Arial"/>
              </a:rPr>
              <a:t>follows:</a:t>
            </a:r>
            <a:endParaRPr sz="1150">
              <a:latin typeface="Arial"/>
              <a:cs typeface="Arial"/>
            </a:endParaRPr>
          </a:p>
          <a:p>
            <a:pPr marL="464820" marR="3348354" indent="-329565">
              <a:lnSpc>
                <a:spcPts val="1739"/>
              </a:lnSpc>
              <a:spcBef>
                <a:spcPts val="35"/>
              </a:spcBef>
            </a:pPr>
            <a:r>
              <a:rPr sz="1050" spc="204" dirty="0">
                <a:latin typeface="Times New Roman"/>
                <a:cs typeface="Times New Roman"/>
              </a:rPr>
              <a:t>public</a:t>
            </a:r>
            <a:r>
              <a:rPr sz="1050" spc="405" dirty="0">
                <a:latin typeface="Times New Roman"/>
                <a:cs typeface="Times New Roman"/>
              </a:rPr>
              <a:t> </a:t>
            </a:r>
            <a:r>
              <a:rPr sz="1050" spc="265" dirty="0">
                <a:latin typeface="Times New Roman"/>
                <a:cs typeface="Times New Roman"/>
              </a:rPr>
              <a:t>float</a:t>
            </a:r>
            <a:r>
              <a:rPr sz="1050" spc="405" dirty="0">
                <a:latin typeface="Times New Roman"/>
                <a:cs typeface="Times New Roman"/>
              </a:rPr>
              <a:t> </a:t>
            </a:r>
            <a:r>
              <a:rPr sz="1050" spc="250" dirty="0">
                <a:latin typeface="Times New Roman"/>
                <a:cs typeface="Times New Roman"/>
              </a:rPr>
              <a:t>average(int...</a:t>
            </a:r>
            <a:r>
              <a:rPr sz="1050" spc="420" dirty="0">
                <a:latin typeface="Times New Roman"/>
                <a:cs typeface="Times New Roman"/>
              </a:rPr>
              <a:t> </a:t>
            </a:r>
            <a:r>
              <a:rPr sz="1050" spc="120" dirty="0">
                <a:latin typeface="Times New Roman"/>
                <a:cs typeface="Times New Roman"/>
              </a:rPr>
              <a:t>nums)</a:t>
            </a:r>
            <a:r>
              <a:rPr sz="1050" spc="420" dirty="0">
                <a:latin typeface="Times New Roman"/>
                <a:cs typeface="Times New Roman"/>
              </a:rPr>
              <a:t> </a:t>
            </a:r>
            <a:r>
              <a:rPr sz="1050" spc="95" dirty="0">
                <a:latin typeface="Times New Roman"/>
                <a:cs typeface="Times New Roman"/>
              </a:rPr>
              <a:t>{ </a:t>
            </a:r>
            <a:r>
              <a:rPr sz="1050" spc="275" dirty="0">
                <a:latin typeface="Times New Roman"/>
                <a:cs typeface="Times New Roman"/>
              </a:rPr>
              <a:t>int</a:t>
            </a:r>
            <a:r>
              <a:rPr sz="1050" spc="385" dirty="0">
                <a:latin typeface="Times New Roman"/>
                <a:cs typeface="Times New Roman"/>
              </a:rPr>
              <a:t> </a:t>
            </a:r>
            <a:r>
              <a:rPr sz="1050" spc="60" dirty="0">
                <a:latin typeface="Times New Roman"/>
                <a:cs typeface="Times New Roman"/>
              </a:rPr>
              <a:t>sum</a:t>
            </a:r>
            <a:r>
              <a:rPr sz="1050" spc="390" dirty="0">
                <a:latin typeface="Times New Roman"/>
                <a:cs typeface="Times New Roman"/>
              </a:rPr>
              <a:t> </a:t>
            </a:r>
            <a:r>
              <a:rPr sz="1050" spc="55" dirty="0">
                <a:latin typeface="Times New Roman"/>
                <a:cs typeface="Times New Roman"/>
              </a:rPr>
              <a:t>=</a:t>
            </a:r>
            <a:r>
              <a:rPr sz="1050" spc="390" dirty="0">
                <a:latin typeface="Times New Roman"/>
                <a:cs typeface="Times New Roman"/>
              </a:rPr>
              <a:t> </a:t>
            </a:r>
            <a:r>
              <a:rPr sz="1050" spc="245" dirty="0">
                <a:latin typeface="Times New Roman"/>
                <a:cs typeface="Times New Roman"/>
              </a:rPr>
              <a:t>0;</a:t>
            </a:r>
            <a:r>
              <a:rPr sz="1050" spc="390" dirty="0">
                <a:latin typeface="Times New Roman"/>
                <a:cs typeface="Times New Roman"/>
              </a:rPr>
              <a:t> </a:t>
            </a:r>
            <a:r>
              <a:rPr sz="1050" spc="260" dirty="0">
                <a:latin typeface="Times New Roman"/>
                <a:cs typeface="Times New Roman"/>
              </a:rPr>
              <a:t>float</a:t>
            </a:r>
            <a:r>
              <a:rPr sz="1050" spc="385" dirty="0">
                <a:latin typeface="Times New Roman"/>
                <a:cs typeface="Times New Roman"/>
              </a:rPr>
              <a:t> </a:t>
            </a:r>
            <a:r>
              <a:rPr sz="1050" spc="260" dirty="0">
                <a:latin typeface="Times New Roman"/>
                <a:cs typeface="Times New Roman"/>
              </a:rPr>
              <a:t>result</a:t>
            </a:r>
            <a:r>
              <a:rPr sz="1050" spc="390" dirty="0">
                <a:latin typeface="Times New Roman"/>
                <a:cs typeface="Times New Roman"/>
              </a:rPr>
              <a:t> </a:t>
            </a:r>
            <a:r>
              <a:rPr sz="1050" spc="55" dirty="0">
                <a:latin typeface="Times New Roman"/>
                <a:cs typeface="Times New Roman"/>
              </a:rPr>
              <a:t>=</a:t>
            </a:r>
            <a:r>
              <a:rPr sz="1050" spc="390" dirty="0">
                <a:latin typeface="Times New Roman"/>
                <a:cs typeface="Times New Roman"/>
              </a:rPr>
              <a:t> </a:t>
            </a:r>
            <a:r>
              <a:rPr sz="1050" spc="220" dirty="0">
                <a:latin typeface="Times New Roman"/>
                <a:cs typeface="Times New Roman"/>
              </a:rPr>
              <a:t>0;</a:t>
            </a:r>
            <a:endParaRPr sz="1050">
              <a:latin typeface="Times New Roman"/>
              <a:cs typeface="Times New Roman"/>
            </a:endParaRPr>
          </a:p>
          <a:p>
            <a:pPr marL="794385">
              <a:lnSpc>
                <a:spcPct val="100000"/>
              </a:lnSpc>
              <a:spcBef>
                <a:spcPts val="330"/>
              </a:spcBef>
            </a:pPr>
            <a:r>
              <a:rPr sz="1050" spc="330" dirty="0">
                <a:latin typeface="Times New Roman"/>
                <a:cs typeface="Times New Roman"/>
              </a:rPr>
              <a:t>if</a:t>
            </a:r>
            <a:r>
              <a:rPr sz="1050" spc="395" dirty="0">
                <a:latin typeface="Times New Roman"/>
                <a:cs typeface="Times New Roman"/>
              </a:rPr>
              <a:t> </a:t>
            </a:r>
            <a:r>
              <a:rPr sz="1050" spc="185" dirty="0">
                <a:latin typeface="Times New Roman"/>
                <a:cs typeface="Times New Roman"/>
              </a:rPr>
              <a:t>(nums.length</a:t>
            </a:r>
            <a:r>
              <a:rPr sz="1050" spc="400" dirty="0">
                <a:latin typeface="Times New Roman"/>
                <a:cs typeface="Times New Roman"/>
              </a:rPr>
              <a:t> </a:t>
            </a:r>
            <a:r>
              <a:rPr sz="1050" spc="55" dirty="0">
                <a:latin typeface="Times New Roman"/>
                <a:cs typeface="Times New Roman"/>
              </a:rPr>
              <a:t>&gt;</a:t>
            </a:r>
            <a:r>
              <a:rPr sz="1050" spc="400" dirty="0">
                <a:latin typeface="Times New Roman"/>
                <a:cs typeface="Times New Roman"/>
              </a:rPr>
              <a:t> </a:t>
            </a:r>
            <a:r>
              <a:rPr sz="1050" spc="210" dirty="0">
                <a:latin typeface="Times New Roman"/>
                <a:cs typeface="Times New Roman"/>
              </a:rPr>
              <a:t>0)</a:t>
            </a:r>
            <a:r>
              <a:rPr sz="1050" spc="395" dirty="0">
                <a:latin typeface="Times New Roman"/>
                <a:cs typeface="Times New Roman"/>
              </a:rPr>
              <a:t> </a:t>
            </a:r>
            <a:r>
              <a:rPr sz="1050" spc="95" dirty="0">
                <a:latin typeface="Times New Roman"/>
                <a:cs typeface="Times New Roman"/>
              </a:rPr>
              <a:t>{</a:t>
            </a:r>
            <a:endParaRPr sz="1050">
              <a:latin typeface="Times New Roman"/>
              <a:cs typeface="Times New Roman"/>
            </a:endParaRPr>
          </a:p>
          <a:p>
            <a:pPr marL="1455420" marR="1449705" indent="-330835">
              <a:lnSpc>
                <a:spcPts val="1739"/>
              </a:lnSpc>
              <a:spcBef>
                <a:spcPts val="125"/>
              </a:spcBef>
              <a:tabLst>
                <a:tab pos="2859405" algn="l"/>
              </a:tabLst>
            </a:pPr>
            <a:r>
              <a:rPr sz="1050" spc="235" dirty="0">
                <a:latin typeface="Times New Roman"/>
                <a:cs typeface="Times New Roman"/>
              </a:rPr>
              <a:t>for</a:t>
            </a:r>
            <a:r>
              <a:rPr sz="1050" spc="395" dirty="0">
                <a:latin typeface="Times New Roman"/>
                <a:cs typeface="Times New Roman"/>
              </a:rPr>
              <a:t> </a:t>
            </a:r>
            <a:r>
              <a:rPr sz="1050" spc="285" dirty="0">
                <a:latin typeface="Times New Roman"/>
                <a:cs typeface="Times New Roman"/>
              </a:rPr>
              <a:t>(int</a:t>
            </a:r>
            <a:r>
              <a:rPr sz="1050" spc="385" dirty="0">
                <a:latin typeface="Times New Roman"/>
                <a:cs typeface="Times New Roman"/>
              </a:rPr>
              <a:t> </a:t>
            </a:r>
            <a:r>
              <a:rPr sz="1050" spc="120" dirty="0">
                <a:latin typeface="Times New Roman"/>
                <a:cs typeface="Times New Roman"/>
              </a:rPr>
              <a:t>x</a:t>
            </a:r>
            <a:r>
              <a:rPr sz="1050" spc="385" dirty="0">
                <a:latin typeface="Times New Roman"/>
                <a:cs typeface="Times New Roman"/>
              </a:rPr>
              <a:t> </a:t>
            </a:r>
            <a:r>
              <a:rPr sz="1050" spc="355" dirty="0">
                <a:latin typeface="Times New Roman"/>
                <a:cs typeface="Times New Roman"/>
              </a:rPr>
              <a:t>:</a:t>
            </a:r>
            <a:r>
              <a:rPr sz="1050" spc="385" dirty="0">
                <a:latin typeface="Times New Roman"/>
                <a:cs typeface="Times New Roman"/>
              </a:rPr>
              <a:t> </a:t>
            </a:r>
            <a:r>
              <a:rPr sz="1050" spc="110" dirty="0">
                <a:latin typeface="Times New Roman"/>
                <a:cs typeface="Times New Roman"/>
              </a:rPr>
              <a:t>nums)</a:t>
            </a:r>
            <a:r>
              <a:rPr sz="1050" dirty="0">
                <a:latin typeface="Times New Roman"/>
                <a:cs typeface="Times New Roman"/>
              </a:rPr>
              <a:t>	</a:t>
            </a:r>
            <a:r>
              <a:rPr sz="1050" spc="355" dirty="0">
                <a:latin typeface="Times New Roman"/>
                <a:cs typeface="Times New Roman"/>
              </a:rPr>
              <a:t>//</a:t>
            </a:r>
            <a:r>
              <a:rPr sz="1050" spc="409" dirty="0">
                <a:latin typeface="Times New Roman"/>
                <a:cs typeface="Times New Roman"/>
              </a:rPr>
              <a:t> </a:t>
            </a:r>
            <a:r>
              <a:rPr sz="1050" spc="270" dirty="0">
                <a:latin typeface="Times New Roman"/>
                <a:cs typeface="Times New Roman"/>
              </a:rPr>
              <a:t>iterate</a:t>
            </a:r>
            <a:r>
              <a:rPr sz="1050" spc="400" dirty="0">
                <a:latin typeface="Times New Roman"/>
                <a:cs typeface="Times New Roman"/>
              </a:rPr>
              <a:t> </a:t>
            </a:r>
            <a:r>
              <a:rPr sz="1050" spc="280" dirty="0">
                <a:latin typeface="Times New Roman"/>
                <a:cs typeface="Times New Roman"/>
              </a:rPr>
              <a:t>int</a:t>
            </a:r>
            <a:r>
              <a:rPr sz="1050" spc="395" dirty="0">
                <a:latin typeface="Times New Roman"/>
                <a:cs typeface="Times New Roman"/>
              </a:rPr>
              <a:t> </a:t>
            </a:r>
            <a:r>
              <a:rPr sz="1050" spc="215" dirty="0">
                <a:latin typeface="Times New Roman"/>
                <a:cs typeface="Times New Roman"/>
              </a:rPr>
              <a:t>array</a:t>
            </a:r>
            <a:r>
              <a:rPr sz="1050" spc="415" dirty="0">
                <a:latin typeface="Times New Roman"/>
                <a:cs typeface="Times New Roman"/>
              </a:rPr>
              <a:t> </a:t>
            </a:r>
            <a:r>
              <a:rPr sz="1050" spc="50" dirty="0">
                <a:latin typeface="Times New Roman"/>
                <a:cs typeface="Times New Roman"/>
              </a:rPr>
              <a:t>nums </a:t>
            </a:r>
            <a:r>
              <a:rPr sz="1050" spc="65" dirty="0">
                <a:latin typeface="Times New Roman"/>
                <a:cs typeface="Times New Roman"/>
              </a:rPr>
              <a:t>sum</a:t>
            </a:r>
            <a:r>
              <a:rPr sz="1050" spc="380" dirty="0">
                <a:latin typeface="Times New Roman"/>
                <a:cs typeface="Times New Roman"/>
              </a:rPr>
              <a:t> </a:t>
            </a:r>
            <a:r>
              <a:rPr sz="1050" spc="55" dirty="0">
                <a:latin typeface="Times New Roman"/>
                <a:cs typeface="Times New Roman"/>
              </a:rPr>
              <a:t>+=</a:t>
            </a:r>
            <a:r>
              <a:rPr sz="1050" spc="385" dirty="0">
                <a:latin typeface="Times New Roman"/>
                <a:cs typeface="Times New Roman"/>
              </a:rPr>
              <a:t> </a:t>
            </a:r>
            <a:r>
              <a:rPr sz="1050" spc="210" dirty="0">
                <a:latin typeface="Times New Roman"/>
                <a:cs typeface="Times New Roman"/>
              </a:rPr>
              <a:t>x;</a:t>
            </a:r>
            <a:endParaRPr sz="1050">
              <a:latin typeface="Times New Roman"/>
              <a:cs typeface="Times New Roman"/>
            </a:endParaRPr>
          </a:p>
          <a:p>
            <a:pPr marL="1124585">
              <a:lnSpc>
                <a:spcPct val="100000"/>
              </a:lnSpc>
              <a:spcBef>
                <a:spcPts val="330"/>
              </a:spcBef>
            </a:pPr>
            <a:r>
              <a:rPr sz="1050" spc="254" dirty="0">
                <a:latin typeface="Times New Roman"/>
                <a:cs typeface="Times New Roman"/>
              </a:rPr>
              <a:t>result</a:t>
            </a:r>
            <a:r>
              <a:rPr sz="1050" spc="405" dirty="0">
                <a:latin typeface="Times New Roman"/>
                <a:cs typeface="Times New Roman"/>
              </a:rPr>
              <a:t> </a:t>
            </a:r>
            <a:r>
              <a:rPr sz="1050" spc="55" dirty="0">
                <a:latin typeface="Times New Roman"/>
                <a:cs typeface="Times New Roman"/>
              </a:rPr>
              <a:t>=</a:t>
            </a:r>
            <a:r>
              <a:rPr sz="1050" spc="395" dirty="0">
                <a:latin typeface="Times New Roman"/>
                <a:cs typeface="Times New Roman"/>
              </a:rPr>
              <a:t> </a:t>
            </a:r>
            <a:r>
              <a:rPr sz="1050" spc="270" dirty="0">
                <a:latin typeface="Times New Roman"/>
                <a:cs typeface="Times New Roman"/>
              </a:rPr>
              <a:t>(float)</a:t>
            </a:r>
            <a:r>
              <a:rPr sz="1050" spc="395" dirty="0">
                <a:latin typeface="Times New Roman"/>
                <a:cs typeface="Times New Roman"/>
              </a:rPr>
              <a:t> </a:t>
            </a:r>
            <a:r>
              <a:rPr sz="1050" spc="60" dirty="0">
                <a:latin typeface="Times New Roman"/>
                <a:cs typeface="Times New Roman"/>
              </a:rPr>
              <a:t>sum</a:t>
            </a:r>
            <a:r>
              <a:rPr sz="1050" spc="409" dirty="0">
                <a:latin typeface="Times New Roman"/>
                <a:cs typeface="Times New Roman"/>
              </a:rPr>
              <a:t> </a:t>
            </a:r>
            <a:r>
              <a:rPr sz="1050" spc="355" dirty="0">
                <a:latin typeface="Times New Roman"/>
                <a:cs typeface="Times New Roman"/>
              </a:rPr>
              <a:t>/</a:t>
            </a:r>
            <a:r>
              <a:rPr sz="1050" spc="395" dirty="0">
                <a:latin typeface="Times New Roman"/>
                <a:cs typeface="Times New Roman"/>
              </a:rPr>
              <a:t> </a:t>
            </a:r>
            <a:r>
              <a:rPr sz="1050" spc="185" dirty="0">
                <a:latin typeface="Times New Roman"/>
                <a:cs typeface="Times New Roman"/>
              </a:rPr>
              <a:t>nums.length;</a:t>
            </a:r>
            <a:endParaRPr sz="1050">
              <a:latin typeface="Times New Roman"/>
              <a:cs typeface="Times New Roman"/>
            </a:endParaRPr>
          </a:p>
          <a:p>
            <a:pPr marL="794385">
              <a:lnSpc>
                <a:spcPct val="100000"/>
              </a:lnSpc>
              <a:spcBef>
                <a:spcPts val="480"/>
              </a:spcBef>
            </a:pPr>
            <a:r>
              <a:rPr sz="1050" spc="95" dirty="0">
                <a:latin typeface="Times New Roman"/>
                <a:cs typeface="Times New Roman"/>
              </a:rPr>
              <a:t>}</a:t>
            </a:r>
            <a:endParaRPr sz="1050">
              <a:latin typeface="Times New Roman"/>
              <a:cs typeface="Times New Roman"/>
            </a:endParaRPr>
          </a:p>
          <a:p>
            <a:pPr marL="794385">
              <a:lnSpc>
                <a:spcPct val="100000"/>
              </a:lnSpc>
              <a:spcBef>
                <a:spcPts val="470"/>
              </a:spcBef>
            </a:pPr>
            <a:r>
              <a:rPr sz="1050" spc="229" dirty="0">
                <a:latin typeface="Times New Roman"/>
                <a:cs typeface="Times New Roman"/>
              </a:rPr>
              <a:t>return</a:t>
            </a:r>
            <a:r>
              <a:rPr sz="1050" spc="395" dirty="0">
                <a:latin typeface="Times New Roman"/>
                <a:cs typeface="Times New Roman"/>
              </a:rPr>
              <a:t> </a:t>
            </a:r>
            <a:r>
              <a:rPr sz="1050" spc="265" dirty="0">
                <a:latin typeface="Times New Roman"/>
                <a:cs typeface="Times New Roman"/>
              </a:rPr>
              <a:t>(result);</a:t>
            </a:r>
            <a:endParaRPr sz="1050">
              <a:latin typeface="Times New Roman"/>
              <a:cs typeface="Times New Roman"/>
            </a:endParaRPr>
          </a:p>
          <a:p>
            <a:pPr marL="464820">
              <a:lnSpc>
                <a:spcPct val="100000"/>
              </a:lnSpc>
              <a:spcBef>
                <a:spcPts val="480"/>
              </a:spcBef>
            </a:pPr>
            <a:r>
              <a:rPr sz="1050" spc="95" dirty="0">
                <a:latin typeface="Times New Roman"/>
                <a:cs typeface="Times New Roman"/>
              </a:rPr>
              <a:t>}</a:t>
            </a:r>
            <a:endParaRPr sz="1050">
              <a:latin typeface="Times New Roman"/>
              <a:cs typeface="Times New Roman"/>
            </a:endParaRPr>
          </a:p>
          <a:p>
            <a:pPr marL="135890">
              <a:lnSpc>
                <a:spcPct val="100000"/>
              </a:lnSpc>
              <a:spcBef>
                <a:spcPts val="465"/>
              </a:spcBef>
            </a:pPr>
            <a:r>
              <a:rPr sz="1050" spc="95" dirty="0">
                <a:latin typeface="Times New Roman"/>
                <a:cs typeface="Times New Roman"/>
              </a:rPr>
              <a:t>}</a:t>
            </a:r>
            <a:endParaRPr sz="105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87552" y="2290572"/>
            <a:ext cx="5689600" cy="2091055"/>
            <a:chOff x="987552" y="2290572"/>
            <a:chExt cx="5689600" cy="2091055"/>
          </a:xfrm>
        </p:grpSpPr>
        <p:sp>
          <p:nvSpPr>
            <p:cNvPr id="3" name="object 3"/>
            <p:cNvSpPr/>
            <p:nvPr/>
          </p:nvSpPr>
          <p:spPr>
            <a:xfrm>
              <a:off x="998220" y="2301240"/>
              <a:ext cx="5668010" cy="2070100"/>
            </a:xfrm>
            <a:custGeom>
              <a:avLst/>
              <a:gdLst/>
              <a:ahLst/>
              <a:cxnLst/>
              <a:rect l="l" t="t" r="r" b="b"/>
              <a:pathLst>
                <a:path w="5668009" h="2070100">
                  <a:moveTo>
                    <a:pt x="5667756" y="0"/>
                  </a:moveTo>
                  <a:lnTo>
                    <a:pt x="0" y="0"/>
                  </a:lnTo>
                  <a:lnTo>
                    <a:pt x="0" y="2069591"/>
                  </a:lnTo>
                  <a:lnTo>
                    <a:pt x="5667756" y="2069591"/>
                  </a:lnTo>
                  <a:lnTo>
                    <a:pt x="5667756" y="0"/>
                  </a:lnTo>
                  <a:close/>
                </a:path>
              </a:pathLst>
            </a:custGeom>
            <a:solidFill>
              <a:srgbClr val="DCDC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987552" y="2290572"/>
              <a:ext cx="5689600" cy="2091055"/>
            </a:xfrm>
            <a:custGeom>
              <a:avLst/>
              <a:gdLst/>
              <a:ahLst/>
              <a:cxnLst/>
              <a:rect l="l" t="t" r="r" b="b"/>
              <a:pathLst>
                <a:path w="5689600" h="2091054">
                  <a:moveTo>
                    <a:pt x="5684520" y="0"/>
                  </a:moveTo>
                  <a:lnTo>
                    <a:pt x="4572" y="0"/>
                  </a:lnTo>
                  <a:lnTo>
                    <a:pt x="0" y="4572"/>
                  </a:lnTo>
                  <a:lnTo>
                    <a:pt x="0" y="2086356"/>
                  </a:lnTo>
                  <a:lnTo>
                    <a:pt x="4572" y="2090928"/>
                  </a:lnTo>
                  <a:lnTo>
                    <a:pt x="5684520" y="2090928"/>
                  </a:lnTo>
                  <a:lnTo>
                    <a:pt x="5689092" y="2086356"/>
                  </a:lnTo>
                  <a:lnTo>
                    <a:pt x="5689092" y="2080260"/>
                  </a:lnTo>
                  <a:lnTo>
                    <a:pt x="21336" y="2080260"/>
                  </a:lnTo>
                  <a:lnTo>
                    <a:pt x="10668" y="2069592"/>
                  </a:lnTo>
                  <a:lnTo>
                    <a:pt x="21336" y="2069592"/>
                  </a:lnTo>
                  <a:lnTo>
                    <a:pt x="21336" y="19812"/>
                  </a:lnTo>
                  <a:lnTo>
                    <a:pt x="10668" y="19812"/>
                  </a:lnTo>
                  <a:lnTo>
                    <a:pt x="21336" y="10668"/>
                  </a:lnTo>
                  <a:lnTo>
                    <a:pt x="5689092" y="10668"/>
                  </a:lnTo>
                  <a:lnTo>
                    <a:pt x="5689092" y="4572"/>
                  </a:lnTo>
                  <a:lnTo>
                    <a:pt x="5684520" y="0"/>
                  </a:lnTo>
                  <a:close/>
                </a:path>
                <a:path w="5689600" h="2091054">
                  <a:moveTo>
                    <a:pt x="21336" y="2069592"/>
                  </a:moveTo>
                  <a:lnTo>
                    <a:pt x="10668" y="2069592"/>
                  </a:lnTo>
                  <a:lnTo>
                    <a:pt x="21336" y="2080260"/>
                  </a:lnTo>
                  <a:lnTo>
                    <a:pt x="21336" y="2069592"/>
                  </a:lnTo>
                  <a:close/>
                </a:path>
                <a:path w="5689600" h="2091054">
                  <a:moveTo>
                    <a:pt x="5669280" y="2069592"/>
                  </a:moveTo>
                  <a:lnTo>
                    <a:pt x="21336" y="2069592"/>
                  </a:lnTo>
                  <a:lnTo>
                    <a:pt x="21336" y="2080260"/>
                  </a:lnTo>
                  <a:lnTo>
                    <a:pt x="5669280" y="2080260"/>
                  </a:lnTo>
                  <a:lnTo>
                    <a:pt x="5669280" y="2069592"/>
                  </a:lnTo>
                  <a:close/>
                </a:path>
                <a:path w="5689600" h="2091054">
                  <a:moveTo>
                    <a:pt x="5669280" y="10668"/>
                  </a:moveTo>
                  <a:lnTo>
                    <a:pt x="5669280" y="2080260"/>
                  </a:lnTo>
                  <a:lnTo>
                    <a:pt x="5678424" y="2069592"/>
                  </a:lnTo>
                  <a:lnTo>
                    <a:pt x="5689092" y="2069592"/>
                  </a:lnTo>
                  <a:lnTo>
                    <a:pt x="5689092" y="19812"/>
                  </a:lnTo>
                  <a:lnTo>
                    <a:pt x="5678424" y="19812"/>
                  </a:lnTo>
                  <a:lnTo>
                    <a:pt x="5669280" y="10668"/>
                  </a:lnTo>
                  <a:close/>
                </a:path>
                <a:path w="5689600" h="2091054">
                  <a:moveTo>
                    <a:pt x="5689092" y="2069592"/>
                  </a:moveTo>
                  <a:lnTo>
                    <a:pt x="5678424" y="2069592"/>
                  </a:lnTo>
                  <a:lnTo>
                    <a:pt x="5669280" y="2080260"/>
                  </a:lnTo>
                  <a:lnTo>
                    <a:pt x="5689092" y="2080260"/>
                  </a:lnTo>
                  <a:lnTo>
                    <a:pt x="5689092" y="2069592"/>
                  </a:lnTo>
                  <a:close/>
                </a:path>
                <a:path w="5689600" h="2091054">
                  <a:moveTo>
                    <a:pt x="21336" y="10668"/>
                  </a:moveTo>
                  <a:lnTo>
                    <a:pt x="10668" y="19812"/>
                  </a:lnTo>
                  <a:lnTo>
                    <a:pt x="21336" y="19812"/>
                  </a:lnTo>
                  <a:lnTo>
                    <a:pt x="21336" y="10668"/>
                  </a:lnTo>
                  <a:close/>
                </a:path>
                <a:path w="5689600" h="2091054">
                  <a:moveTo>
                    <a:pt x="5669280" y="10668"/>
                  </a:moveTo>
                  <a:lnTo>
                    <a:pt x="21336" y="10668"/>
                  </a:lnTo>
                  <a:lnTo>
                    <a:pt x="21336" y="19812"/>
                  </a:lnTo>
                  <a:lnTo>
                    <a:pt x="5669280" y="19812"/>
                  </a:lnTo>
                  <a:lnTo>
                    <a:pt x="5669280" y="10668"/>
                  </a:lnTo>
                  <a:close/>
                </a:path>
                <a:path w="5689600" h="2091054">
                  <a:moveTo>
                    <a:pt x="5689092" y="10668"/>
                  </a:moveTo>
                  <a:lnTo>
                    <a:pt x="5669280" y="10668"/>
                  </a:lnTo>
                  <a:lnTo>
                    <a:pt x="5678424" y="19812"/>
                  </a:lnTo>
                  <a:lnTo>
                    <a:pt x="5689092" y="19812"/>
                  </a:lnTo>
                  <a:lnTo>
                    <a:pt x="5689092" y="1066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1055607" y="806967"/>
            <a:ext cx="5452110" cy="146621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205104" algn="ctr">
              <a:lnSpc>
                <a:spcPct val="100000"/>
              </a:lnSpc>
              <a:spcBef>
                <a:spcPts val="110"/>
              </a:spcBef>
            </a:pPr>
            <a:r>
              <a:rPr sz="1850" b="1" dirty="0">
                <a:latin typeface="Arial"/>
                <a:cs typeface="Arial"/>
              </a:rPr>
              <a:t>Casting</a:t>
            </a:r>
            <a:r>
              <a:rPr sz="1850" b="1" spc="5" dirty="0">
                <a:latin typeface="Arial"/>
                <a:cs typeface="Arial"/>
              </a:rPr>
              <a:t> </a:t>
            </a:r>
            <a:r>
              <a:rPr sz="1850" b="1" dirty="0">
                <a:latin typeface="Arial"/>
                <a:cs typeface="Arial"/>
              </a:rPr>
              <a:t>Object</a:t>
            </a:r>
            <a:r>
              <a:rPr sz="1850" b="1" spc="25" dirty="0">
                <a:latin typeface="Arial"/>
                <a:cs typeface="Arial"/>
              </a:rPr>
              <a:t> </a:t>
            </a:r>
            <a:r>
              <a:rPr sz="1850" b="1" spc="-10" dirty="0">
                <a:latin typeface="Arial"/>
                <a:cs typeface="Arial"/>
              </a:rPr>
              <a:t>References</a:t>
            </a:r>
            <a:endParaRPr sz="18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165"/>
              </a:spcBef>
            </a:pPr>
            <a:endParaRPr sz="1850">
              <a:latin typeface="Arial"/>
              <a:cs typeface="Arial"/>
            </a:endParaRPr>
          </a:p>
          <a:p>
            <a:pPr marL="12700" marR="5080" indent="4445">
              <a:lnSpc>
                <a:spcPct val="104200"/>
              </a:lnSpc>
            </a:pPr>
            <a:r>
              <a:rPr sz="1550" dirty="0">
                <a:latin typeface="Arial"/>
                <a:cs typeface="Arial"/>
              </a:rPr>
              <a:t>After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using</a:t>
            </a:r>
            <a:r>
              <a:rPr sz="1550" spc="1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the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spc="305" dirty="0">
                <a:latin typeface="Times New Roman"/>
                <a:cs typeface="Times New Roman"/>
              </a:rPr>
              <a:t>instanceof</a:t>
            </a:r>
            <a:r>
              <a:rPr sz="1550" spc="114" dirty="0">
                <a:latin typeface="Times New Roman"/>
                <a:cs typeface="Times New Roman"/>
              </a:rPr>
              <a:t> </a:t>
            </a:r>
            <a:r>
              <a:rPr sz="1550" dirty="0">
                <a:latin typeface="Arial"/>
                <a:cs typeface="Arial"/>
              </a:rPr>
              <a:t>operator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to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verify</a:t>
            </a:r>
            <a:r>
              <a:rPr sz="1550" spc="5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that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the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object </a:t>
            </a:r>
            <a:r>
              <a:rPr sz="1550" dirty="0">
                <a:latin typeface="Arial"/>
                <a:cs typeface="Arial"/>
              </a:rPr>
              <a:t>you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received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as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an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argument</a:t>
            </a:r>
            <a:r>
              <a:rPr sz="1550" spc="5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is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subclass,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you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can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access </a:t>
            </a:r>
            <a:r>
              <a:rPr sz="1550" dirty="0">
                <a:latin typeface="Arial"/>
                <a:cs typeface="Arial"/>
              </a:rPr>
              <a:t>the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full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functionality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of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the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object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by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casting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the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reference:</a:t>
            </a:r>
            <a:endParaRPr sz="15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671329" y="3074942"/>
            <a:ext cx="3260090" cy="10712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7960" marR="966469" indent="-173990" algn="just">
              <a:lnSpc>
                <a:spcPct val="119100"/>
              </a:lnSpc>
              <a:spcBef>
                <a:spcPts val="100"/>
              </a:spcBef>
            </a:pPr>
            <a:r>
              <a:rPr sz="1150" spc="325" dirty="0">
                <a:latin typeface="Times New Roman"/>
                <a:cs typeface="Times New Roman"/>
              </a:rPr>
              <a:t>if</a:t>
            </a:r>
            <a:r>
              <a:rPr sz="1150" spc="390" dirty="0">
                <a:latin typeface="Times New Roman"/>
                <a:cs typeface="Times New Roman"/>
              </a:rPr>
              <a:t> </a:t>
            </a:r>
            <a:r>
              <a:rPr sz="1150" spc="229" dirty="0">
                <a:latin typeface="Times New Roman"/>
                <a:cs typeface="Times New Roman"/>
              </a:rPr>
              <a:t>(e</a:t>
            </a:r>
            <a:r>
              <a:rPr sz="1150" spc="420" dirty="0">
                <a:latin typeface="Times New Roman"/>
                <a:cs typeface="Times New Roman"/>
              </a:rPr>
              <a:t> </a:t>
            </a:r>
            <a:r>
              <a:rPr sz="1150" spc="204" dirty="0">
                <a:latin typeface="Times New Roman"/>
                <a:cs typeface="Times New Roman"/>
              </a:rPr>
              <a:t>instanceof</a:t>
            </a:r>
            <a:r>
              <a:rPr sz="1150" spc="405" dirty="0">
                <a:latin typeface="Times New Roman"/>
                <a:cs typeface="Times New Roman"/>
              </a:rPr>
              <a:t> </a:t>
            </a:r>
            <a:r>
              <a:rPr sz="1150" spc="110" dirty="0">
                <a:latin typeface="Times New Roman"/>
                <a:cs typeface="Times New Roman"/>
              </a:rPr>
              <a:t>Manager){ </a:t>
            </a:r>
            <a:r>
              <a:rPr sz="1150" spc="95" dirty="0">
                <a:latin typeface="Times New Roman"/>
                <a:cs typeface="Times New Roman"/>
              </a:rPr>
              <a:t>Manager</a:t>
            </a:r>
            <a:r>
              <a:rPr sz="1150" spc="345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Times New Roman"/>
                <a:cs typeface="Times New Roman"/>
              </a:rPr>
              <a:t>m</a:t>
            </a:r>
            <a:r>
              <a:rPr sz="1150" spc="375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Times New Roman"/>
                <a:cs typeface="Times New Roman"/>
              </a:rPr>
              <a:t>=</a:t>
            </a:r>
            <a:r>
              <a:rPr sz="1150" spc="345" dirty="0">
                <a:latin typeface="Times New Roman"/>
                <a:cs typeface="Times New Roman"/>
              </a:rPr>
              <a:t> </a:t>
            </a:r>
            <a:r>
              <a:rPr sz="1150" spc="140" dirty="0">
                <a:latin typeface="Times New Roman"/>
                <a:cs typeface="Times New Roman"/>
              </a:rPr>
              <a:t>(Manager)</a:t>
            </a:r>
            <a:r>
              <a:rPr sz="1150" spc="365" dirty="0">
                <a:latin typeface="Times New Roman"/>
                <a:cs typeface="Times New Roman"/>
              </a:rPr>
              <a:t> </a:t>
            </a:r>
            <a:r>
              <a:rPr sz="1150" spc="229" dirty="0">
                <a:latin typeface="Times New Roman"/>
                <a:cs typeface="Times New Roman"/>
              </a:rPr>
              <a:t>e; </a:t>
            </a:r>
            <a:r>
              <a:rPr sz="1150" b="1" spc="70" dirty="0">
                <a:latin typeface="Times New Roman"/>
                <a:cs typeface="Times New Roman"/>
              </a:rPr>
              <a:t>m.setDeptName("HR");</a:t>
            </a:r>
            <a:endParaRPr sz="1150">
              <a:latin typeface="Times New Roman"/>
              <a:cs typeface="Times New Roman"/>
            </a:endParaRPr>
          </a:p>
          <a:p>
            <a:pPr marL="187960">
              <a:lnSpc>
                <a:spcPct val="100000"/>
              </a:lnSpc>
              <a:spcBef>
                <a:spcPts val="265"/>
              </a:spcBef>
            </a:pPr>
            <a:r>
              <a:rPr sz="1150" spc="204" dirty="0">
                <a:latin typeface="Times New Roman"/>
                <a:cs typeface="Times New Roman"/>
              </a:rPr>
              <a:t>System.out.println(m.getDetails());</a:t>
            </a:r>
            <a:endParaRPr sz="11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75"/>
              </a:spcBef>
            </a:pPr>
            <a:r>
              <a:rPr sz="1150" spc="80" dirty="0">
                <a:latin typeface="Times New Roman"/>
                <a:cs typeface="Times New Roman"/>
              </a:rPr>
              <a:t>}</a:t>
            </a:r>
            <a:endParaRPr sz="115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60193" y="2235235"/>
            <a:ext cx="4481830" cy="2119630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448309" indent="-349250">
              <a:lnSpc>
                <a:spcPct val="100000"/>
              </a:lnSpc>
              <a:spcBef>
                <a:spcPts val="375"/>
              </a:spcBef>
              <a:buAutoNum type="arabicPlain" startAt="4"/>
              <a:tabLst>
                <a:tab pos="448309" algn="l"/>
              </a:tabLst>
            </a:pPr>
            <a:r>
              <a:rPr sz="1150" spc="200" dirty="0">
                <a:latin typeface="Times New Roman"/>
                <a:cs typeface="Times New Roman"/>
              </a:rPr>
              <a:t>public</a:t>
            </a:r>
            <a:r>
              <a:rPr sz="1150" spc="415" dirty="0">
                <a:latin typeface="Times New Roman"/>
                <a:cs typeface="Times New Roman"/>
              </a:rPr>
              <a:t> </a:t>
            </a:r>
            <a:r>
              <a:rPr sz="1150" spc="270" dirty="0">
                <a:latin typeface="Times New Roman"/>
                <a:cs typeface="Times New Roman"/>
              </a:rPr>
              <a:t>static</a:t>
            </a:r>
            <a:r>
              <a:rPr sz="1150" spc="430" dirty="0">
                <a:latin typeface="Times New Roman"/>
                <a:cs typeface="Times New Roman"/>
              </a:rPr>
              <a:t> </a:t>
            </a:r>
            <a:r>
              <a:rPr sz="1150" spc="165" dirty="0">
                <a:latin typeface="Times New Roman"/>
                <a:cs typeface="Times New Roman"/>
              </a:rPr>
              <a:t>void</a:t>
            </a:r>
            <a:r>
              <a:rPr sz="1150" spc="415" dirty="0">
                <a:latin typeface="Times New Roman"/>
                <a:cs typeface="Times New Roman"/>
              </a:rPr>
              <a:t> </a:t>
            </a:r>
            <a:r>
              <a:rPr sz="1150" spc="200" dirty="0">
                <a:latin typeface="Times New Roman"/>
                <a:cs typeface="Times New Roman"/>
              </a:rPr>
              <a:t>main(String[]</a:t>
            </a:r>
            <a:r>
              <a:rPr sz="1150" spc="405" dirty="0">
                <a:latin typeface="Times New Roman"/>
                <a:cs typeface="Times New Roman"/>
              </a:rPr>
              <a:t> </a:t>
            </a:r>
            <a:r>
              <a:rPr sz="1150" spc="215" dirty="0">
                <a:latin typeface="Times New Roman"/>
                <a:cs typeface="Times New Roman"/>
              </a:rPr>
              <a:t>args)</a:t>
            </a:r>
            <a:r>
              <a:rPr sz="1150" spc="420" dirty="0">
                <a:latin typeface="Times New Roman"/>
                <a:cs typeface="Times New Roman"/>
              </a:rPr>
              <a:t> </a:t>
            </a:r>
            <a:r>
              <a:rPr sz="1150" spc="80" dirty="0">
                <a:latin typeface="Times New Roman"/>
                <a:cs typeface="Times New Roman"/>
              </a:rPr>
              <a:t>{</a:t>
            </a:r>
            <a:endParaRPr sz="1150">
              <a:latin typeface="Times New Roman"/>
              <a:cs typeface="Times New Roman"/>
            </a:endParaRPr>
          </a:p>
          <a:p>
            <a:pPr marL="624840" indent="-525780">
              <a:lnSpc>
                <a:spcPct val="100000"/>
              </a:lnSpc>
              <a:spcBef>
                <a:spcPts val="275"/>
              </a:spcBef>
              <a:buAutoNum type="arabicPlain" startAt="4"/>
              <a:tabLst>
                <a:tab pos="624840" algn="l"/>
              </a:tabLst>
            </a:pPr>
            <a:r>
              <a:rPr sz="1150" spc="95" dirty="0">
                <a:latin typeface="Times New Roman"/>
                <a:cs typeface="Times New Roman"/>
              </a:rPr>
              <a:t>Employee</a:t>
            </a:r>
            <a:r>
              <a:rPr sz="1150" spc="425" dirty="0">
                <a:latin typeface="Times New Roman"/>
                <a:cs typeface="Times New Roman"/>
              </a:rPr>
              <a:t> </a:t>
            </a:r>
            <a:r>
              <a:rPr sz="1150" spc="165" dirty="0">
                <a:latin typeface="Times New Roman"/>
                <a:cs typeface="Times New Roman"/>
              </a:rPr>
              <a:t>e</a:t>
            </a:r>
            <a:r>
              <a:rPr sz="1150" spc="450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Times New Roman"/>
                <a:cs typeface="Times New Roman"/>
              </a:rPr>
              <a:t>=</a:t>
            </a:r>
            <a:r>
              <a:rPr sz="1150" spc="445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Times New Roman"/>
                <a:cs typeface="Times New Roman"/>
              </a:rPr>
              <a:t>new</a:t>
            </a:r>
            <a:r>
              <a:rPr sz="1150" spc="445" dirty="0">
                <a:latin typeface="Times New Roman"/>
                <a:cs typeface="Times New Roman"/>
              </a:rPr>
              <a:t> </a:t>
            </a:r>
            <a:r>
              <a:rPr sz="1150" spc="135" dirty="0">
                <a:latin typeface="Times New Roman"/>
                <a:cs typeface="Times New Roman"/>
              </a:rPr>
              <a:t>Manager(102,</a:t>
            </a:r>
            <a:r>
              <a:rPr sz="1150" spc="445" dirty="0">
                <a:latin typeface="Times New Roman"/>
                <a:cs typeface="Times New Roman"/>
              </a:rPr>
              <a:t> </a:t>
            </a:r>
            <a:r>
              <a:rPr sz="1150" spc="165" dirty="0">
                <a:latin typeface="Times New Roman"/>
                <a:cs typeface="Times New Roman"/>
              </a:rPr>
              <a:t>"Joan</a:t>
            </a:r>
            <a:r>
              <a:rPr sz="1150" spc="445" dirty="0">
                <a:latin typeface="Times New Roman"/>
                <a:cs typeface="Times New Roman"/>
              </a:rPr>
              <a:t> </a:t>
            </a:r>
            <a:r>
              <a:rPr sz="1150" spc="160" dirty="0">
                <a:latin typeface="Times New Roman"/>
                <a:cs typeface="Times New Roman"/>
              </a:rPr>
              <a:t>Kern",</a:t>
            </a:r>
            <a:endParaRPr sz="1150">
              <a:latin typeface="Times New Roman"/>
              <a:cs typeface="Times New Roman"/>
            </a:endParaRPr>
          </a:p>
          <a:p>
            <a:pPr marL="99060">
              <a:lnSpc>
                <a:spcPct val="100000"/>
              </a:lnSpc>
              <a:spcBef>
                <a:spcPts val="265"/>
              </a:spcBef>
              <a:tabLst>
                <a:tab pos="972185" algn="l"/>
              </a:tabLst>
            </a:pPr>
            <a:r>
              <a:rPr sz="1150" spc="55" dirty="0">
                <a:latin typeface="Times New Roman"/>
                <a:cs typeface="Times New Roman"/>
              </a:rPr>
              <a:t>6</a:t>
            </a:r>
            <a:r>
              <a:rPr sz="1150" dirty="0">
                <a:latin typeface="Times New Roman"/>
                <a:cs typeface="Times New Roman"/>
              </a:rPr>
              <a:t>	</a:t>
            </a:r>
            <a:r>
              <a:rPr sz="1150" spc="145" dirty="0">
                <a:latin typeface="Times New Roman"/>
                <a:cs typeface="Times New Roman"/>
              </a:rPr>
              <a:t>"012-</a:t>
            </a:r>
            <a:r>
              <a:rPr sz="1150" spc="204" dirty="0">
                <a:latin typeface="Times New Roman"/>
                <a:cs typeface="Times New Roman"/>
              </a:rPr>
              <a:t>23-</a:t>
            </a:r>
            <a:r>
              <a:rPr sz="1150" spc="170" dirty="0">
                <a:latin typeface="Times New Roman"/>
                <a:cs typeface="Times New Roman"/>
              </a:rPr>
              <a:t>4567",</a:t>
            </a:r>
            <a:r>
              <a:rPr sz="1150" spc="430" dirty="0">
                <a:latin typeface="Times New Roman"/>
                <a:cs typeface="Times New Roman"/>
              </a:rPr>
              <a:t> </a:t>
            </a:r>
            <a:r>
              <a:rPr sz="1150" spc="160" dirty="0">
                <a:latin typeface="Times New Roman"/>
                <a:cs typeface="Times New Roman"/>
              </a:rPr>
              <a:t>110_450.54,</a:t>
            </a:r>
            <a:r>
              <a:rPr sz="1150" spc="415" dirty="0">
                <a:latin typeface="Times New Roman"/>
                <a:cs typeface="Times New Roman"/>
              </a:rPr>
              <a:t> </a:t>
            </a:r>
            <a:r>
              <a:rPr sz="1150" spc="175" dirty="0">
                <a:latin typeface="Times New Roman"/>
                <a:cs typeface="Times New Roman"/>
              </a:rPr>
              <a:t>"Marketing");</a:t>
            </a:r>
            <a:endParaRPr sz="1150">
              <a:latin typeface="Times New Roman"/>
              <a:cs typeface="Times New Roman"/>
            </a:endParaRPr>
          </a:p>
          <a:p>
            <a:pPr marR="4286885" algn="r">
              <a:lnSpc>
                <a:spcPct val="100000"/>
              </a:lnSpc>
              <a:spcBef>
                <a:spcPts val="265"/>
              </a:spcBef>
            </a:pPr>
            <a:r>
              <a:rPr sz="1150" spc="55" dirty="0">
                <a:latin typeface="Times New Roman"/>
                <a:cs typeface="Times New Roman"/>
              </a:rPr>
              <a:t>7</a:t>
            </a:r>
            <a:endParaRPr sz="1150">
              <a:latin typeface="Times New Roman"/>
              <a:cs typeface="Times New Roman"/>
            </a:endParaRPr>
          </a:p>
          <a:p>
            <a:pPr marR="4286885" algn="r">
              <a:lnSpc>
                <a:spcPct val="100000"/>
              </a:lnSpc>
              <a:spcBef>
                <a:spcPts val="275"/>
              </a:spcBef>
            </a:pPr>
            <a:r>
              <a:rPr sz="1150" spc="55" dirty="0">
                <a:latin typeface="Times New Roman"/>
                <a:cs typeface="Times New Roman"/>
              </a:rPr>
              <a:t>8</a:t>
            </a:r>
            <a:endParaRPr sz="1150">
              <a:latin typeface="Times New Roman"/>
              <a:cs typeface="Times New Roman"/>
            </a:endParaRPr>
          </a:p>
          <a:p>
            <a:pPr marR="4286885" algn="r">
              <a:lnSpc>
                <a:spcPct val="100000"/>
              </a:lnSpc>
              <a:spcBef>
                <a:spcPts val="265"/>
              </a:spcBef>
            </a:pPr>
            <a:r>
              <a:rPr sz="1150" spc="55" dirty="0">
                <a:latin typeface="Times New Roman"/>
                <a:cs typeface="Times New Roman"/>
              </a:rPr>
              <a:t>9</a:t>
            </a:r>
            <a:endParaRPr sz="1150">
              <a:latin typeface="Times New Roman"/>
              <a:cs typeface="Times New Roman"/>
            </a:endParaRPr>
          </a:p>
          <a:p>
            <a:pPr marR="4287520" algn="r">
              <a:lnSpc>
                <a:spcPct val="100000"/>
              </a:lnSpc>
              <a:spcBef>
                <a:spcPts val="265"/>
              </a:spcBef>
            </a:pPr>
            <a:r>
              <a:rPr sz="1150" b="1" spc="75" dirty="0">
                <a:latin typeface="Times New Roman"/>
                <a:cs typeface="Times New Roman"/>
              </a:rPr>
              <a:t>10</a:t>
            </a:r>
            <a:endParaRPr sz="1150">
              <a:latin typeface="Times New Roman"/>
              <a:cs typeface="Times New Roman"/>
            </a:endParaRPr>
          </a:p>
          <a:p>
            <a:pPr marR="4287520" algn="r">
              <a:lnSpc>
                <a:spcPct val="100000"/>
              </a:lnSpc>
              <a:spcBef>
                <a:spcPts val="265"/>
              </a:spcBef>
            </a:pPr>
            <a:r>
              <a:rPr sz="1150" spc="75" dirty="0">
                <a:latin typeface="Times New Roman"/>
                <a:cs typeface="Times New Roman"/>
              </a:rPr>
              <a:t>11</a:t>
            </a:r>
            <a:endParaRPr sz="1150">
              <a:latin typeface="Times New Roman"/>
              <a:cs typeface="Times New Roman"/>
            </a:endParaRPr>
          </a:p>
          <a:p>
            <a:pPr marR="4287520" algn="r">
              <a:lnSpc>
                <a:spcPct val="100000"/>
              </a:lnSpc>
              <a:spcBef>
                <a:spcPts val="275"/>
              </a:spcBef>
            </a:pPr>
            <a:r>
              <a:rPr sz="1150" spc="75" dirty="0">
                <a:latin typeface="Times New Roman"/>
                <a:cs typeface="Times New Roman"/>
              </a:rPr>
              <a:t>12</a:t>
            </a:r>
            <a:endParaRPr sz="11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65"/>
              </a:spcBef>
              <a:tabLst>
                <a:tab pos="448309" algn="l"/>
              </a:tabLst>
            </a:pPr>
            <a:r>
              <a:rPr sz="1150" spc="80" dirty="0">
                <a:latin typeface="Times New Roman"/>
                <a:cs typeface="Times New Roman"/>
              </a:rPr>
              <a:t>13</a:t>
            </a:r>
            <a:r>
              <a:rPr sz="1150" dirty="0">
                <a:latin typeface="Times New Roman"/>
                <a:cs typeface="Times New Roman"/>
              </a:rPr>
              <a:t>	</a:t>
            </a:r>
            <a:r>
              <a:rPr sz="1150" spc="80" dirty="0">
                <a:latin typeface="Times New Roman"/>
                <a:cs typeface="Times New Roman"/>
              </a:rPr>
              <a:t>}</a:t>
            </a:r>
            <a:endParaRPr sz="115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55627" y="4361447"/>
            <a:ext cx="5076190" cy="5314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4445">
              <a:lnSpc>
                <a:spcPct val="107100"/>
              </a:lnSpc>
              <a:spcBef>
                <a:spcPts val="95"/>
              </a:spcBef>
            </a:pPr>
            <a:r>
              <a:rPr sz="1550" dirty="0">
                <a:latin typeface="Arial"/>
                <a:cs typeface="Arial"/>
              </a:rPr>
              <a:t>Without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the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cast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to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spc="130" dirty="0">
                <a:latin typeface="Times New Roman"/>
                <a:cs typeface="Times New Roman"/>
              </a:rPr>
              <a:t>Manager</a:t>
            </a:r>
            <a:r>
              <a:rPr sz="1550" spc="130" dirty="0">
                <a:latin typeface="Arial"/>
                <a:cs typeface="Arial"/>
              </a:rPr>
              <a:t>,</a:t>
            </a:r>
            <a:r>
              <a:rPr sz="1550" spc="6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the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spc="170" dirty="0">
                <a:latin typeface="Times New Roman"/>
                <a:cs typeface="Times New Roman"/>
              </a:rPr>
              <a:t>setDeptName</a:t>
            </a:r>
            <a:r>
              <a:rPr sz="1550" spc="120" dirty="0">
                <a:latin typeface="Times New Roman"/>
                <a:cs typeface="Times New Roman"/>
              </a:rPr>
              <a:t> </a:t>
            </a:r>
            <a:r>
              <a:rPr sz="1550" spc="-10" dirty="0">
                <a:latin typeface="Arial"/>
                <a:cs typeface="Arial"/>
              </a:rPr>
              <a:t>method </a:t>
            </a:r>
            <a:r>
              <a:rPr sz="1550" dirty="0">
                <a:latin typeface="Arial"/>
                <a:cs typeface="Arial"/>
              </a:rPr>
              <a:t>would</a:t>
            </a:r>
            <a:r>
              <a:rPr sz="1550" spc="2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not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compile.</a:t>
            </a:r>
            <a:endParaRPr sz="155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17880" y="5717539"/>
            <a:ext cx="6171565" cy="122491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just">
              <a:lnSpc>
                <a:spcPct val="103499"/>
              </a:lnSpc>
              <a:spcBef>
                <a:spcPts val="90"/>
              </a:spcBef>
            </a:pPr>
            <a:r>
              <a:rPr sz="1150" dirty="0">
                <a:latin typeface="Arial"/>
                <a:cs typeface="Arial"/>
              </a:rPr>
              <a:t>Although</a:t>
            </a:r>
            <a:r>
              <a:rPr sz="1150" spc="9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generic</a:t>
            </a:r>
            <a:r>
              <a:rPr sz="1150" spc="10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superclass</a:t>
            </a:r>
            <a:r>
              <a:rPr sz="1150" spc="10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reference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is</a:t>
            </a:r>
            <a:r>
              <a:rPr sz="1150" spc="10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useful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for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passing</a:t>
            </a:r>
            <a:r>
              <a:rPr sz="1150" spc="9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objects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around,</a:t>
            </a:r>
            <a:r>
              <a:rPr sz="1150" spc="10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you</a:t>
            </a:r>
            <a:r>
              <a:rPr sz="1150" spc="12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may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spc="-20" dirty="0">
                <a:latin typeface="Arial"/>
                <a:cs typeface="Arial"/>
              </a:rPr>
              <a:t>need </a:t>
            </a:r>
            <a:r>
              <a:rPr sz="1150" dirty="0">
                <a:latin typeface="Arial"/>
                <a:cs typeface="Arial"/>
              </a:rPr>
              <a:t>to</a:t>
            </a:r>
            <a:r>
              <a:rPr sz="1150" spc="2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use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method</a:t>
            </a:r>
            <a:r>
              <a:rPr sz="1150" spc="4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from</a:t>
            </a:r>
            <a:r>
              <a:rPr sz="1150" spc="2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spc="-10" dirty="0">
                <a:latin typeface="Arial"/>
                <a:cs typeface="Arial"/>
              </a:rPr>
              <a:t>subclass.</a:t>
            </a:r>
            <a:endParaRPr sz="1150">
              <a:latin typeface="Arial"/>
              <a:cs typeface="Arial"/>
            </a:endParaRPr>
          </a:p>
          <a:p>
            <a:pPr marL="12700" marR="259715" algn="just">
              <a:lnSpc>
                <a:spcPct val="106500"/>
              </a:lnSpc>
              <a:spcBef>
                <a:spcPts val="305"/>
              </a:spcBef>
            </a:pPr>
            <a:r>
              <a:rPr sz="1150" dirty="0">
                <a:latin typeface="Arial"/>
                <a:cs typeface="Arial"/>
              </a:rPr>
              <a:t>In</a:t>
            </a:r>
            <a:r>
              <a:rPr sz="1150" spc="2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slide,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for</a:t>
            </a:r>
            <a:r>
              <a:rPr sz="1150" spc="2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example,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you</a:t>
            </a:r>
            <a:r>
              <a:rPr sz="1150" spc="9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need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spc="135" dirty="0">
                <a:latin typeface="Times New Roman"/>
                <a:cs typeface="Times New Roman"/>
              </a:rPr>
              <a:t>setDeptName</a:t>
            </a:r>
            <a:r>
              <a:rPr sz="1150" spc="130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Arial"/>
                <a:cs typeface="Arial"/>
              </a:rPr>
              <a:t>method</a:t>
            </a:r>
            <a:r>
              <a:rPr sz="1150" spc="4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of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spc="120" dirty="0">
                <a:latin typeface="Times New Roman"/>
                <a:cs typeface="Times New Roman"/>
              </a:rPr>
              <a:t>Manager</a:t>
            </a:r>
            <a:r>
              <a:rPr sz="1150" spc="135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Arial"/>
                <a:cs typeface="Arial"/>
              </a:rPr>
              <a:t>class.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spc="-25" dirty="0">
                <a:latin typeface="Arial"/>
                <a:cs typeface="Arial"/>
              </a:rPr>
              <a:t>To </a:t>
            </a:r>
            <a:r>
              <a:rPr sz="1150" dirty="0">
                <a:latin typeface="Arial"/>
                <a:cs typeface="Arial"/>
              </a:rPr>
              <a:t>satisfy</a:t>
            </a:r>
            <a:r>
              <a:rPr sz="1150" spc="2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compiler,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you</a:t>
            </a:r>
            <a:r>
              <a:rPr sz="1150" spc="114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can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cast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reference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from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generic</a:t>
            </a:r>
            <a:r>
              <a:rPr sz="1150" spc="9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superclass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to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spc="-10" dirty="0">
                <a:latin typeface="Arial"/>
                <a:cs typeface="Arial"/>
              </a:rPr>
              <a:t>specific class.</a:t>
            </a:r>
            <a:endParaRPr sz="1150">
              <a:latin typeface="Arial"/>
              <a:cs typeface="Arial"/>
            </a:endParaRPr>
          </a:p>
          <a:p>
            <a:pPr marL="12700" algn="just">
              <a:lnSpc>
                <a:spcPct val="100000"/>
              </a:lnSpc>
              <a:spcBef>
                <a:spcPts val="490"/>
              </a:spcBef>
            </a:pPr>
            <a:r>
              <a:rPr sz="1150" dirty="0">
                <a:latin typeface="Arial"/>
                <a:cs typeface="Arial"/>
              </a:rPr>
              <a:t>However,</a:t>
            </a:r>
            <a:r>
              <a:rPr sz="1150" spc="10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there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are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rules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for</a:t>
            </a:r>
            <a:r>
              <a:rPr sz="1150" spc="3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casting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references.</a:t>
            </a:r>
            <a:r>
              <a:rPr sz="1150" spc="3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You</a:t>
            </a:r>
            <a:r>
              <a:rPr sz="1150" spc="10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see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these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in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next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spc="-10" dirty="0">
                <a:latin typeface="Arial"/>
                <a:cs typeface="Arial"/>
              </a:rPr>
              <a:t>slide.</a:t>
            </a:r>
            <a:endParaRPr sz="11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326639" y="5247386"/>
            <a:ext cx="3116580" cy="144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endParaRPr sz="8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/>
          <p:nvPr/>
        </p:nvSpPr>
        <p:spPr>
          <a:xfrm>
            <a:off x="3751198" y="9431093"/>
            <a:ext cx="283210" cy="182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ct val="100000"/>
              </a:lnSpc>
            </a:pPr>
            <a:fld id="{81D60167-4931-47E6-BA6A-407CBD079E47}" type="slidenum">
              <a:rPr sz="1100" b="1" spc="-20" dirty="0">
                <a:latin typeface="Arial"/>
                <a:cs typeface="Arial"/>
              </a:rPr>
              <a:t>12</a:t>
            </a:fld>
            <a:endParaRPr sz="11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1130604" y="857859"/>
            <a:ext cx="5016500" cy="8260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0665" marR="5080">
              <a:lnSpc>
                <a:spcPct val="120200"/>
              </a:lnSpc>
              <a:spcBef>
                <a:spcPts val="95"/>
              </a:spcBef>
            </a:pPr>
            <a:r>
              <a:rPr sz="1100" dirty="0">
                <a:latin typeface="Arial"/>
                <a:cs typeface="Arial"/>
              </a:rPr>
              <a:t>Practice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13-</a:t>
            </a:r>
            <a:r>
              <a:rPr sz="1100" dirty="0">
                <a:latin typeface="Arial"/>
                <a:cs typeface="Arial"/>
              </a:rPr>
              <a:t>2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Overview:</a:t>
            </a:r>
            <a:r>
              <a:rPr sz="1100" spc="-1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Serializing</a:t>
            </a:r>
            <a:r>
              <a:rPr sz="1100" spc="-1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and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Deserializing </a:t>
            </a:r>
            <a:r>
              <a:rPr sz="1100" dirty="0">
                <a:latin typeface="Arial"/>
                <a:cs typeface="Arial"/>
              </a:rPr>
              <a:t>a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ShoppingCart</a:t>
            </a:r>
            <a:r>
              <a:rPr sz="1100" spc="114" dirty="0">
                <a:latin typeface="Arial"/>
                <a:cs typeface="Arial"/>
              </a:rPr>
              <a:t>  </a:t>
            </a:r>
            <a:r>
              <a:rPr sz="1100" dirty="0">
                <a:latin typeface="Arial"/>
                <a:cs typeface="Arial"/>
              </a:rPr>
              <a:t>13-</a:t>
            </a:r>
            <a:r>
              <a:rPr sz="1100" spc="-25" dirty="0">
                <a:latin typeface="Arial"/>
                <a:cs typeface="Arial"/>
              </a:rPr>
              <a:t>30 </a:t>
            </a:r>
            <a:r>
              <a:rPr sz="1100" dirty="0">
                <a:latin typeface="Arial"/>
                <a:cs typeface="Arial"/>
              </a:rPr>
              <a:t>Quiz</a:t>
            </a:r>
            <a:r>
              <a:rPr sz="1100" spc="150" dirty="0">
                <a:latin typeface="Arial"/>
                <a:cs typeface="Arial"/>
              </a:rPr>
              <a:t>  </a:t>
            </a:r>
            <a:r>
              <a:rPr sz="1100" spc="-10" dirty="0">
                <a:latin typeface="Arial"/>
                <a:cs typeface="Arial"/>
              </a:rPr>
              <a:t>13-</a:t>
            </a:r>
            <a:r>
              <a:rPr sz="1100" spc="-25" dirty="0">
                <a:latin typeface="Arial"/>
                <a:cs typeface="Arial"/>
              </a:rPr>
              <a:t>31</a:t>
            </a:r>
            <a:endParaRPr sz="11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60"/>
              </a:spcBef>
            </a:pPr>
            <a:endParaRPr sz="1100">
              <a:latin typeface="Arial"/>
              <a:cs typeface="Arial"/>
            </a:endParaRPr>
          </a:p>
          <a:p>
            <a:pPr marL="238760" indent="-226060">
              <a:lnSpc>
                <a:spcPct val="100000"/>
              </a:lnSpc>
              <a:buAutoNum type="arabicPlain" startAt="14"/>
              <a:tabLst>
                <a:tab pos="238760" algn="l"/>
              </a:tabLst>
            </a:pPr>
            <a:r>
              <a:rPr sz="1100" b="1" dirty="0">
                <a:latin typeface="Arial"/>
                <a:cs typeface="Arial"/>
              </a:rPr>
              <a:t>Java</a:t>
            </a:r>
            <a:r>
              <a:rPr sz="1100" b="1" spc="-5" dirty="0">
                <a:latin typeface="Arial"/>
                <a:cs typeface="Arial"/>
              </a:rPr>
              <a:t> </a:t>
            </a:r>
            <a:r>
              <a:rPr sz="1100" b="1" dirty="0">
                <a:latin typeface="Arial"/>
                <a:cs typeface="Arial"/>
              </a:rPr>
              <a:t>File</a:t>
            </a:r>
            <a:r>
              <a:rPr sz="1100" b="1" spc="-10" dirty="0">
                <a:latin typeface="Arial"/>
                <a:cs typeface="Arial"/>
              </a:rPr>
              <a:t> </a:t>
            </a:r>
            <a:r>
              <a:rPr sz="1100" b="1" dirty="0">
                <a:latin typeface="Arial"/>
                <a:cs typeface="Arial"/>
              </a:rPr>
              <a:t>I/O</a:t>
            </a:r>
            <a:r>
              <a:rPr sz="1100" b="1" spc="-5" dirty="0">
                <a:latin typeface="Arial"/>
                <a:cs typeface="Arial"/>
              </a:rPr>
              <a:t> </a:t>
            </a:r>
            <a:r>
              <a:rPr sz="1100" b="1" spc="-10" dirty="0">
                <a:latin typeface="Arial"/>
                <a:cs typeface="Arial"/>
              </a:rPr>
              <a:t>(NIO.2)</a:t>
            </a:r>
            <a:endParaRPr sz="1100">
              <a:latin typeface="Arial"/>
              <a:cs typeface="Arial"/>
            </a:endParaRPr>
          </a:p>
          <a:p>
            <a:pPr marL="240665">
              <a:lnSpc>
                <a:spcPct val="100000"/>
              </a:lnSpc>
              <a:spcBef>
                <a:spcPts val="275"/>
              </a:spcBef>
            </a:pPr>
            <a:r>
              <a:rPr sz="1100" dirty="0">
                <a:latin typeface="Arial"/>
                <a:cs typeface="Arial"/>
              </a:rPr>
              <a:t>Objectives</a:t>
            </a:r>
            <a:r>
              <a:rPr sz="1100" spc="145" dirty="0">
                <a:latin typeface="Arial"/>
                <a:cs typeface="Arial"/>
              </a:rPr>
              <a:t>  </a:t>
            </a:r>
            <a:r>
              <a:rPr sz="1100" spc="-10" dirty="0">
                <a:latin typeface="Arial"/>
                <a:cs typeface="Arial"/>
              </a:rPr>
              <a:t>14-</a:t>
            </a:r>
            <a:r>
              <a:rPr sz="1100" spc="-50" dirty="0">
                <a:latin typeface="Arial"/>
                <a:cs typeface="Arial"/>
              </a:rPr>
              <a:t>2</a:t>
            </a:r>
            <a:endParaRPr sz="1100">
              <a:latin typeface="Arial"/>
              <a:cs typeface="Arial"/>
            </a:endParaRPr>
          </a:p>
          <a:p>
            <a:pPr marL="240665">
              <a:lnSpc>
                <a:spcPct val="100000"/>
              </a:lnSpc>
              <a:spcBef>
                <a:spcPts val="265"/>
              </a:spcBef>
            </a:pPr>
            <a:r>
              <a:rPr sz="1100" dirty="0">
                <a:latin typeface="Arial"/>
                <a:cs typeface="Arial"/>
              </a:rPr>
              <a:t>New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File</a:t>
            </a:r>
            <a:r>
              <a:rPr sz="1100" spc="-1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I/O</a:t>
            </a:r>
            <a:r>
              <a:rPr sz="1100" spc="-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API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(NIO.2)</a:t>
            </a:r>
            <a:r>
              <a:rPr sz="1100" spc="125" dirty="0">
                <a:latin typeface="Arial"/>
                <a:cs typeface="Arial"/>
              </a:rPr>
              <a:t>  </a:t>
            </a:r>
            <a:r>
              <a:rPr sz="1100" dirty="0">
                <a:latin typeface="Arial"/>
                <a:cs typeface="Arial"/>
              </a:rPr>
              <a:t>14-</a:t>
            </a:r>
            <a:r>
              <a:rPr sz="1100" spc="-50" dirty="0">
                <a:latin typeface="Arial"/>
                <a:cs typeface="Arial"/>
              </a:rPr>
              <a:t>3</a:t>
            </a:r>
            <a:endParaRPr sz="1100">
              <a:latin typeface="Arial"/>
              <a:cs typeface="Arial"/>
            </a:endParaRPr>
          </a:p>
          <a:p>
            <a:pPr marL="240665" marR="2760345">
              <a:lnSpc>
                <a:spcPct val="119100"/>
              </a:lnSpc>
              <a:spcBef>
                <a:spcPts val="15"/>
              </a:spcBef>
            </a:pPr>
            <a:r>
              <a:rPr sz="1100" dirty="0">
                <a:latin typeface="Arial"/>
                <a:cs typeface="Arial"/>
              </a:rPr>
              <a:t>Limitations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of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java.io.File</a:t>
            </a:r>
            <a:r>
              <a:rPr sz="1100" spc="110" dirty="0">
                <a:latin typeface="Arial"/>
                <a:cs typeface="Arial"/>
              </a:rPr>
              <a:t>  </a:t>
            </a:r>
            <a:r>
              <a:rPr sz="1100" dirty="0">
                <a:latin typeface="Arial"/>
                <a:cs typeface="Arial"/>
              </a:rPr>
              <a:t>14-</a:t>
            </a:r>
            <a:r>
              <a:rPr sz="1100" spc="-50" dirty="0">
                <a:latin typeface="Arial"/>
                <a:cs typeface="Arial"/>
              </a:rPr>
              <a:t>4 </a:t>
            </a:r>
            <a:r>
              <a:rPr sz="1100" dirty="0">
                <a:latin typeface="Arial"/>
                <a:cs typeface="Arial"/>
              </a:rPr>
              <a:t>File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Systems,</a:t>
            </a:r>
            <a:r>
              <a:rPr sz="1100" spc="-1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Paths,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Files</a:t>
            </a:r>
            <a:r>
              <a:rPr sz="1100" spc="125" dirty="0">
                <a:latin typeface="Arial"/>
                <a:cs typeface="Arial"/>
              </a:rPr>
              <a:t>  </a:t>
            </a:r>
            <a:r>
              <a:rPr sz="1100" dirty="0">
                <a:latin typeface="Arial"/>
                <a:cs typeface="Arial"/>
              </a:rPr>
              <a:t>14-</a:t>
            </a:r>
            <a:r>
              <a:rPr sz="1100" spc="-50" dirty="0">
                <a:latin typeface="Arial"/>
                <a:cs typeface="Arial"/>
              </a:rPr>
              <a:t>5</a:t>
            </a:r>
            <a:endParaRPr sz="1100">
              <a:latin typeface="Arial"/>
              <a:cs typeface="Arial"/>
            </a:endParaRPr>
          </a:p>
          <a:p>
            <a:pPr marL="240665" marR="2153920">
              <a:lnSpc>
                <a:spcPct val="120000"/>
              </a:lnSpc>
            </a:pPr>
            <a:r>
              <a:rPr sz="1100" dirty="0">
                <a:latin typeface="Arial"/>
                <a:cs typeface="Arial"/>
              </a:rPr>
              <a:t>Relative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Path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Versus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Absolute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Path</a:t>
            </a:r>
            <a:r>
              <a:rPr sz="1100" spc="110" dirty="0">
                <a:latin typeface="Arial"/>
                <a:cs typeface="Arial"/>
              </a:rPr>
              <a:t>  </a:t>
            </a:r>
            <a:r>
              <a:rPr sz="1100" dirty="0">
                <a:latin typeface="Arial"/>
                <a:cs typeface="Arial"/>
              </a:rPr>
              <a:t>14-</a:t>
            </a:r>
            <a:r>
              <a:rPr sz="1100" spc="-50" dirty="0">
                <a:latin typeface="Arial"/>
                <a:cs typeface="Arial"/>
              </a:rPr>
              <a:t>6 </a:t>
            </a:r>
            <a:r>
              <a:rPr sz="1100" dirty="0">
                <a:latin typeface="Arial"/>
                <a:cs typeface="Arial"/>
              </a:rPr>
              <a:t>Java</a:t>
            </a:r>
            <a:r>
              <a:rPr sz="1100" spc="-1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NIO.2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Concepts</a:t>
            </a:r>
            <a:r>
              <a:rPr sz="1100" spc="140" dirty="0">
                <a:latin typeface="Arial"/>
                <a:cs typeface="Arial"/>
              </a:rPr>
              <a:t>  </a:t>
            </a:r>
            <a:r>
              <a:rPr sz="1100" spc="-10" dirty="0">
                <a:latin typeface="Arial"/>
                <a:cs typeface="Arial"/>
              </a:rPr>
              <a:t>14-</a:t>
            </a:r>
            <a:r>
              <a:rPr sz="1100" spc="-50" dirty="0">
                <a:latin typeface="Arial"/>
                <a:cs typeface="Arial"/>
              </a:rPr>
              <a:t>7</a:t>
            </a:r>
            <a:endParaRPr sz="1100">
              <a:latin typeface="Arial"/>
              <a:cs typeface="Arial"/>
            </a:endParaRPr>
          </a:p>
          <a:p>
            <a:pPr marL="240665">
              <a:lnSpc>
                <a:spcPct val="100000"/>
              </a:lnSpc>
              <a:spcBef>
                <a:spcPts val="260"/>
              </a:spcBef>
            </a:pPr>
            <a:r>
              <a:rPr sz="1100" dirty="0">
                <a:latin typeface="Arial"/>
                <a:cs typeface="Arial"/>
              </a:rPr>
              <a:t>Path</a:t>
            </a:r>
            <a:r>
              <a:rPr sz="1100" spc="-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Interface</a:t>
            </a:r>
            <a:r>
              <a:rPr sz="1100" spc="135" dirty="0">
                <a:latin typeface="Arial"/>
                <a:cs typeface="Arial"/>
              </a:rPr>
              <a:t>  </a:t>
            </a:r>
            <a:r>
              <a:rPr sz="1100" dirty="0">
                <a:latin typeface="Arial"/>
                <a:cs typeface="Arial"/>
              </a:rPr>
              <a:t>14-</a:t>
            </a:r>
            <a:r>
              <a:rPr sz="1100" spc="-50" dirty="0">
                <a:latin typeface="Arial"/>
                <a:cs typeface="Arial"/>
              </a:rPr>
              <a:t>8</a:t>
            </a:r>
            <a:endParaRPr sz="1100">
              <a:latin typeface="Arial"/>
              <a:cs typeface="Arial"/>
            </a:endParaRPr>
          </a:p>
          <a:p>
            <a:pPr marL="240665" marR="2908300">
              <a:lnSpc>
                <a:spcPts val="1580"/>
              </a:lnSpc>
              <a:spcBef>
                <a:spcPts val="95"/>
              </a:spcBef>
            </a:pPr>
            <a:r>
              <a:rPr sz="1100" dirty="0">
                <a:latin typeface="Arial"/>
                <a:cs typeface="Arial"/>
              </a:rPr>
              <a:t>Path</a:t>
            </a:r>
            <a:r>
              <a:rPr sz="1100" spc="-1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Interface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Features</a:t>
            </a:r>
            <a:r>
              <a:rPr sz="1100" spc="125" dirty="0">
                <a:latin typeface="Arial"/>
                <a:cs typeface="Arial"/>
              </a:rPr>
              <a:t>  </a:t>
            </a:r>
            <a:r>
              <a:rPr sz="1100" dirty="0">
                <a:latin typeface="Arial"/>
                <a:cs typeface="Arial"/>
              </a:rPr>
              <a:t>14-</a:t>
            </a:r>
            <a:r>
              <a:rPr sz="1100" spc="-50" dirty="0">
                <a:latin typeface="Arial"/>
                <a:cs typeface="Arial"/>
              </a:rPr>
              <a:t>9 </a:t>
            </a:r>
            <a:r>
              <a:rPr sz="1100" dirty="0">
                <a:latin typeface="Arial"/>
                <a:cs typeface="Arial"/>
              </a:rPr>
              <a:t>Path: Example</a:t>
            </a:r>
            <a:r>
              <a:rPr sz="1100" spc="135" dirty="0">
                <a:latin typeface="Arial"/>
                <a:cs typeface="Arial"/>
              </a:rPr>
              <a:t>  </a:t>
            </a:r>
            <a:r>
              <a:rPr sz="1100" spc="-10" dirty="0">
                <a:latin typeface="Arial"/>
                <a:cs typeface="Arial"/>
              </a:rPr>
              <a:t>14-</a:t>
            </a:r>
            <a:r>
              <a:rPr sz="1100" spc="-25" dirty="0">
                <a:latin typeface="Arial"/>
                <a:cs typeface="Arial"/>
              </a:rPr>
              <a:t>10</a:t>
            </a:r>
            <a:endParaRPr sz="1100">
              <a:latin typeface="Arial"/>
              <a:cs typeface="Arial"/>
            </a:endParaRPr>
          </a:p>
          <a:p>
            <a:pPr marL="240665" marR="1969770">
              <a:lnSpc>
                <a:spcPts val="1580"/>
              </a:lnSpc>
              <a:spcBef>
                <a:spcPts val="5"/>
              </a:spcBef>
            </a:pPr>
            <a:r>
              <a:rPr sz="1100" dirty="0">
                <a:latin typeface="Arial"/>
                <a:cs typeface="Arial"/>
              </a:rPr>
              <a:t>Removing</a:t>
            </a:r>
            <a:r>
              <a:rPr sz="1100" spc="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Redundancies </a:t>
            </a:r>
            <a:r>
              <a:rPr sz="1100" dirty="0">
                <a:latin typeface="Arial"/>
                <a:cs typeface="Arial"/>
              </a:rPr>
              <a:t>from</a:t>
            </a:r>
            <a:r>
              <a:rPr sz="1100" spc="-1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 Path</a:t>
            </a:r>
            <a:r>
              <a:rPr sz="1100" spc="145" dirty="0">
                <a:latin typeface="Arial"/>
                <a:cs typeface="Arial"/>
              </a:rPr>
              <a:t>  </a:t>
            </a:r>
            <a:r>
              <a:rPr sz="1100" spc="-10" dirty="0">
                <a:latin typeface="Arial"/>
                <a:cs typeface="Arial"/>
              </a:rPr>
              <a:t>14-</a:t>
            </a:r>
            <a:r>
              <a:rPr sz="1100" spc="-25" dirty="0">
                <a:latin typeface="Arial"/>
                <a:cs typeface="Arial"/>
              </a:rPr>
              <a:t>11 </a:t>
            </a:r>
            <a:r>
              <a:rPr sz="1100" dirty="0">
                <a:latin typeface="Arial"/>
                <a:cs typeface="Arial"/>
              </a:rPr>
              <a:t>Creating</a:t>
            </a:r>
            <a:r>
              <a:rPr sz="1100" spc="-1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Subpath</a:t>
            </a:r>
            <a:r>
              <a:rPr sz="1100" spc="130" dirty="0">
                <a:latin typeface="Arial"/>
                <a:cs typeface="Arial"/>
              </a:rPr>
              <a:t>  </a:t>
            </a:r>
            <a:r>
              <a:rPr sz="1100" spc="-10" dirty="0">
                <a:latin typeface="Arial"/>
                <a:cs typeface="Arial"/>
              </a:rPr>
              <a:t>14-</a:t>
            </a:r>
            <a:r>
              <a:rPr sz="1100" spc="-25" dirty="0">
                <a:latin typeface="Arial"/>
                <a:cs typeface="Arial"/>
              </a:rPr>
              <a:t>12</a:t>
            </a:r>
            <a:endParaRPr sz="1100">
              <a:latin typeface="Arial"/>
              <a:cs typeface="Arial"/>
            </a:endParaRPr>
          </a:p>
          <a:p>
            <a:pPr marL="240665">
              <a:lnSpc>
                <a:spcPct val="100000"/>
              </a:lnSpc>
              <a:spcBef>
                <a:spcPts val="160"/>
              </a:spcBef>
            </a:pPr>
            <a:r>
              <a:rPr sz="1100" dirty="0">
                <a:latin typeface="Arial"/>
                <a:cs typeface="Arial"/>
              </a:rPr>
              <a:t>Joining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Two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Paths</a:t>
            </a:r>
            <a:r>
              <a:rPr sz="1100" spc="125" dirty="0">
                <a:latin typeface="Arial"/>
                <a:cs typeface="Arial"/>
              </a:rPr>
              <a:t>  </a:t>
            </a:r>
            <a:r>
              <a:rPr sz="1100" spc="-10" dirty="0">
                <a:latin typeface="Arial"/>
                <a:cs typeface="Arial"/>
              </a:rPr>
              <a:t>14-</a:t>
            </a:r>
            <a:r>
              <a:rPr sz="1100" spc="-25" dirty="0">
                <a:latin typeface="Arial"/>
                <a:cs typeface="Arial"/>
              </a:rPr>
              <a:t>13</a:t>
            </a:r>
            <a:endParaRPr sz="1100">
              <a:latin typeface="Arial"/>
              <a:cs typeface="Arial"/>
            </a:endParaRPr>
          </a:p>
          <a:p>
            <a:pPr marL="240665" marR="3128010">
              <a:lnSpc>
                <a:spcPct val="120000"/>
              </a:lnSpc>
            </a:pPr>
            <a:r>
              <a:rPr sz="1100" dirty="0">
                <a:latin typeface="Arial"/>
                <a:cs typeface="Arial"/>
              </a:rPr>
              <a:t>Symbolic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Links</a:t>
            </a:r>
            <a:r>
              <a:rPr sz="1100" spc="130" dirty="0">
                <a:latin typeface="Arial"/>
                <a:cs typeface="Arial"/>
              </a:rPr>
              <a:t>  </a:t>
            </a:r>
            <a:r>
              <a:rPr sz="1100" spc="-10" dirty="0">
                <a:latin typeface="Arial"/>
                <a:cs typeface="Arial"/>
              </a:rPr>
              <a:t>14-</a:t>
            </a:r>
            <a:r>
              <a:rPr sz="1100" spc="-25" dirty="0">
                <a:latin typeface="Arial"/>
                <a:cs typeface="Arial"/>
              </a:rPr>
              <a:t>14 </a:t>
            </a:r>
            <a:r>
              <a:rPr sz="1100" dirty="0">
                <a:latin typeface="Arial"/>
                <a:cs typeface="Arial"/>
              </a:rPr>
              <a:t>Working</a:t>
            </a:r>
            <a:r>
              <a:rPr sz="1100" spc="-1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with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Links</a:t>
            </a:r>
            <a:r>
              <a:rPr sz="1100" spc="125" dirty="0">
                <a:latin typeface="Arial"/>
                <a:cs typeface="Arial"/>
              </a:rPr>
              <a:t>  </a:t>
            </a:r>
            <a:r>
              <a:rPr sz="1100" spc="-10" dirty="0">
                <a:latin typeface="Arial"/>
                <a:cs typeface="Arial"/>
              </a:rPr>
              <a:t>14-</a:t>
            </a:r>
            <a:r>
              <a:rPr sz="1100" spc="-35" dirty="0">
                <a:latin typeface="Arial"/>
                <a:cs typeface="Arial"/>
              </a:rPr>
              <a:t>15 </a:t>
            </a:r>
            <a:r>
              <a:rPr sz="1100" dirty="0">
                <a:latin typeface="Arial"/>
                <a:cs typeface="Arial"/>
              </a:rPr>
              <a:t>File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Operations</a:t>
            </a:r>
            <a:r>
              <a:rPr sz="1100" spc="130" dirty="0">
                <a:latin typeface="Arial"/>
                <a:cs typeface="Arial"/>
              </a:rPr>
              <a:t>  </a:t>
            </a:r>
            <a:r>
              <a:rPr sz="1100" dirty="0">
                <a:latin typeface="Arial"/>
                <a:cs typeface="Arial"/>
              </a:rPr>
              <a:t>14-</a:t>
            </a:r>
            <a:r>
              <a:rPr sz="1100" spc="-25" dirty="0">
                <a:latin typeface="Arial"/>
                <a:cs typeface="Arial"/>
              </a:rPr>
              <a:t>16</a:t>
            </a:r>
            <a:endParaRPr sz="1100">
              <a:latin typeface="Arial"/>
              <a:cs typeface="Arial"/>
            </a:endParaRPr>
          </a:p>
          <a:p>
            <a:pPr marL="240665" marR="2449830">
              <a:lnSpc>
                <a:spcPts val="1580"/>
              </a:lnSpc>
              <a:spcBef>
                <a:spcPts val="90"/>
              </a:spcBef>
            </a:pPr>
            <a:r>
              <a:rPr sz="1100" dirty="0">
                <a:latin typeface="Arial"/>
                <a:cs typeface="Arial"/>
              </a:rPr>
              <a:t>Checking</a:t>
            </a:r>
            <a:r>
              <a:rPr sz="1100" spc="-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File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or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Directory</a:t>
            </a:r>
            <a:r>
              <a:rPr sz="1100" spc="130" dirty="0">
                <a:latin typeface="Arial"/>
                <a:cs typeface="Arial"/>
              </a:rPr>
              <a:t>  </a:t>
            </a:r>
            <a:r>
              <a:rPr sz="1100" spc="-10" dirty="0">
                <a:latin typeface="Arial"/>
                <a:cs typeface="Arial"/>
              </a:rPr>
              <a:t>14-</a:t>
            </a:r>
            <a:r>
              <a:rPr sz="1100" spc="-25" dirty="0">
                <a:latin typeface="Arial"/>
                <a:cs typeface="Arial"/>
              </a:rPr>
              <a:t>17 </a:t>
            </a:r>
            <a:r>
              <a:rPr sz="1100" dirty="0">
                <a:latin typeface="Arial"/>
                <a:cs typeface="Arial"/>
              </a:rPr>
              <a:t>Creating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Files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and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Directories</a:t>
            </a:r>
            <a:r>
              <a:rPr sz="1100" spc="114" dirty="0">
                <a:latin typeface="Arial"/>
                <a:cs typeface="Arial"/>
              </a:rPr>
              <a:t>  </a:t>
            </a:r>
            <a:r>
              <a:rPr sz="1100" dirty="0">
                <a:latin typeface="Arial"/>
                <a:cs typeface="Arial"/>
              </a:rPr>
              <a:t>14-</a:t>
            </a:r>
            <a:r>
              <a:rPr sz="1100" spc="-25" dirty="0">
                <a:latin typeface="Arial"/>
                <a:cs typeface="Arial"/>
              </a:rPr>
              <a:t>19 </a:t>
            </a:r>
            <a:r>
              <a:rPr sz="1100" dirty="0">
                <a:latin typeface="Arial"/>
                <a:cs typeface="Arial"/>
              </a:rPr>
              <a:t>Deleting</a:t>
            </a:r>
            <a:r>
              <a:rPr sz="1100" spc="-1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File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or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Directory</a:t>
            </a:r>
            <a:r>
              <a:rPr sz="1100" spc="125" dirty="0">
                <a:latin typeface="Arial"/>
                <a:cs typeface="Arial"/>
              </a:rPr>
              <a:t>  </a:t>
            </a:r>
            <a:r>
              <a:rPr sz="1100" spc="-10" dirty="0">
                <a:latin typeface="Arial"/>
                <a:cs typeface="Arial"/>
              </a:rPr>
              <a:t>14-</a:t>
            </a:r>
            <a:r>
              <a:rPr sz="1100" spc="-25" dirty="0">
                <a:latin typeface="Arial"/>
                <a:cs typeface="Arial"/>
              </a:rPr>
              <a:t>20</a:t>
            </a:r>
            <a:endParaRPr sz="1100">
              <a:latin typeface="Arial"/>
              <a:cs typeface="Arial"/>
            </a:endParaRPr>
          </a:p>
          <a:p>
            <a:pPr marL="240665" marR="2637155">
              <a:lnSpc>
                <a:spcPts val="1570"/>
              </a:lnSpc>
              <a:spcBef>
                <a:spcPts val="20"/>
              </a:spcBef>
            </a:pPr>
            <a:r>
              <a:rPr sz="1100" dirty="0">
                <a:latin typeface="Arial"/>
                <a:cs typeface="Arial"/>
              </a:rPr>
              <a:t>Copying</a:t>
            </a:r>
            <a:r>
              <a:rPr sz="1100" spc="-1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File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or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Directory</a:t>
            </a:r>
            <a:r>
              <a:rPr sz="1100" spc="125" dirty="0">
                <a:latin typeface="Arial"/>
                <a:cs typeface="Arial"/>
              </a:rPr>
              <a:t>  </a:t>
            </a:r>
            <a:r>
              <a:rPr sz="1100" spc="-10" dirty="0">
                <a:latin typeface="Arial"/>
                <a:cs typeface="Arial"/>
              </a:rPr>
              <a:t>14-</a:t>
            </a:r>
            <a:r>
              <a:rPr sz="1100" spc="-25" dirty="0">
                <a:latin typeface="Arial"/>
                <a:cs typeface="Arial"/>
              </a:rPr>
              <a:t>21 </a:t>
            </a:r>
            <a:r>
              <a:rPr sz="1100" dirty="0">
                <a:latin typeface="Arial"/>
                <a:cs typeface="Arial"/>
              </a:rPr>
              <a:t>Moving</a:t>
            </a:r>
            <a:r>
              <a:rPr sz="1100" spc="-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File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or Directory</a:t>
            </a:r>
            <a:r>
              <a:rPr sz="1100" spc="130" dirty="0">
                <a:latin typeface="Arial"/>
                <a:cs typeface="Arial"/>
              </a:rPr>
              <a:t>  </a:t>
            </a:r>
            <a:r>
              <a:rPr sz="1100" spc="-10" dirty="0">
                <a:latin typeface="Arial"/>
                <a:cs typeface="Arial"/>
              </a:rPr>
              <a:t>14-</a:t>
            </a:r>
            <a:r>
              <a:rPr sz="1100" spc="-25" dirty="0">
                <a:latin typeface="Arial"/>
                <a:cs typeface="Arial"/>
              </a:rPr>
              <a:t>22</a:t>
            </a:r>
            <a:endParaRPr sz="1100">
              <a:latin typeface="Arial"/>
              <a:cs typeface="Arial"/>
            </a:endParaRPr>
          </a:p>
          <a:p>
            <a:pPr marL="240665" marR="2372360">
              <a:lnSpc>
                <a:spcPts val="1580"/>
              </a:lnSpc>
              <a:spcBef>
                <a:spcPts val="10"/>
              </a:spcBef>
            </a:pPr>
            <a:r>
              <a:rPr sz="1100" dirty="0">
                <a:latin typeface="Arial"/>
                <a:cs typeface="Arial"/>
              </a:rPr>
              <a:t>List</a:t>
            </a:r>
            <a:r>
              <a:rPr sz="1100" spc="-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the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Contents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of a</a:t>
            </a:r>
            <a:r>
              <a:rPr sz="1100" spc="-1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Directory</a:t>
            </a:r>
            <a:r>
              <a:rPr sz="1100" spc="125" dirty="0">
                <a:latin typeface="Arial"/>
                <a:cs typeface="Arial"/>
              </a:rPr>
              <a:t>  </a:t>
            </a:r>
            <a:r>
              <a:rPr sz="1100" dirty="0">
                <a:latin typeface="Arial"/>
                <a:cs typeface="Arial"/>
              </a:rPr>
              <a:t>14-</a:t>
            </a:r>
            <a:r>
              <a:rPr sz="1100" spc="-25" dirty="0">
                <a:latin typeface="Arial"/>
                <a:cs typeface="Arial"/>
              </a:rPr>
              <a:t>23 </a:t>
            </a:r>
            <a:r>
              <a:rPr sz="1100" dirty="0">
                <a:latin typeface="Arial"/>
                <a:cs typeface="Arial"/>
              </a:rPr>
              <a:t>Walk</a:t>
            </a:r>
            <a:r>
              <a:rPr sz="1100" spc="-1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the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Directory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Structure</a:t>
            </a:r>
            <a:r>
              <a:rPr sz="1100" spc="135" dirty="0">
                <a:latin typeface="Arial"/>
                <a:cs typeface="Arial"/>
              </a:rPr>
              <a:t>  </a:t>
            </a:r>
            <a:r>
              <a:rPr sz="1100" spc="-10" dirty="0">
                <a:latin typeface="Arial"/>
                <a:cs typeface="Arial"/>
              </a:rPr>
              <a:t>14-</a:t>
            </a:r>
            <a:r>
              <a:rPr sz="1100" spc="-25" dirty="0">
                <a:latin typeface="Arial"/>
                <a:cs typeface="Arial"/>
              </a:rPr>
              <a:t>24 </a:t>
            </a:r>
            <a:r>
              <a:rPr sz="1100" dirty="0">
                <a:latin typeface="Arial"/>
                <a:cs typeface="Arial"/>
              </a:rPr>
              <a:t>BufferedReader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File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Stream</a:t>
            </a:r>
            <a:r>
              <a:rPr sz="1100" spc="130" dirty="0">
                <a:latin typeface="Arial"/>
                <a:cs typeface="Arial"/>
              </a:rPr>
              <a:t>  </a:t>
            </a:r>
            <a:r>
              <a:rPr sz="1100" spc="-10" dirty="0">
                <a:latin typeface="Arial"/>
                <a:cs typeface="Arial"/>
              </a:rPr>
              <a:t>14-</a:t>
            </a:r>
            <a:r>
              <a:rPr sz="1100" spc="-25" dirty="0">
                <a:latin typeface="Arial"/>
                <a:cs typeface="Arial"/>
              </a:rPr>
              <a:t>25 </a:t>
            </a:r>
            <a:r>
              <a:rPr sz="1100" dirty="0">
                <a:latin typeface="Arial"/>
                <a:cs typeface="Arial"/>
              </a:rPr>
              <a:t>NIO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File</a:t>
            </a:r>
            <a:r>
              <a:rPr sz="1100" spc="-1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Stream</a:t>
            </a:r>
            <a:r>
              <a:rPr sz="1100" spc="140" dirty="0">
                <a:latin typeface="Arial"/>
                <a:cs typeface="Arial"/>
              </a:rPr>
              <a:t>  </a:t>
            </a:r>
            <a:r>
              <a:rPr sz="1100" spc="-10" dirty="0">
                <a:latin typeface="Arial"/>
                <a:cs typeface="Arial"/>
              </a:rPr>
              <a:t>14-</a:t>
            </a:r>
            <a:r>
              <a:rPr sz="1100" spc="-25" dirty="0">
                <a:latin typeface="Arial"/>
                <a:cs typeface="Arial"/>
              </a:rPr>
              <a:t>26</a:t>
            </a:r>
            <a:endParaRPr sz="1100">
              <a:latin typeface="Arial"/>
              <a:cs typeface="Arial"/>
            </a:endParaRPr>
          </a:p>
          <a:p>
            <a:pPr marL="240665" marR="2838450">
              <a:lnSpc>
                <a:spcPts val="1580"/>
              </a:lnSpc>
              <a:spcBef>
                <a:spcPts val="5"/>
              </a:spcBef>
            </a:pPr>
            <a:r>
              <a:rPr sz="1100" dirty="0">
                <a:latin typeface="Arial"/>
                <a:cs typeface="Arial"/>
              </a:rPr>
              <a:t>Read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File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into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ArrayList</a:t>
            </a:r>
            <a:r>
              <a:rPr sz="1100" spc="125" dirty="0">
                <a:latin typeface="Arial"/>
                <a:cs typeface="Arial"/>
              </a:rPr>
              <a:t>  </a:t>
            </a:r>
            <a:r>
              <a:rPr sz="1100" dirty="0">
                <a:latin typeface="Arial"/>
                <a:cs typeface="Arial"/>
              </a:rPr>
              <a:t>14-</a:t>
            </a:r>
            <a:r>
              <a:rPr sz="1100" spc="-25" dirty="0">
                <a:latin typeface="Arial"/>
                <a:cs typeface="Arial"/>
              </a:rPr>
              <a:t>27 </a:t>
            </a:r>
            <a:r>
              <a:rPr sz="1100" dirty="0">
                <a:latin typeface="Arial"/>
                <a:cs typeface="Arial"/>
              </a:rPr>
              <a:t>Managing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Metadata</a:t>
            </a:r>
            <a:r>
              <a:rPr sz="1100" spc="120" dirty="0">
                <a:latin typeface="Arial"/>
                <a:cs typeface="Arial"/>
              </a:rPr>
              <a:t>  </a:t>
            </a:r>
            <a:r>
              <a:rPr sz="1100" spc="-10" dirty="0">
                <a:latin typeface="Arial"/>
                <a:cs typeface="Arial"/>
              </a:rPr>
              <a:t>14-</a:t>
            </a:r>
            <a:r>
              <a:rPr sz="1100" spc="-25" dirty="0">
                <a:latin typeface="Arial"/>
                <a:cs typeface="Arial"/>
              </a:rPr>
              <a:t>28</a:t>
            </a:r>
            <a:endParaRPr sz="1100">
              <a:latin typeface="Arial"/>
              <a:cs typeface="Arial"/>
            </a:endParaRPr>
          </a:p>
          <a:p>
            <a:pPr marL="240665">
              <a:lnSpc>
                <a:spcPct val="100000"/>
              </a:lnSpc>
              <a:spcBef>
                <a:spcPts val="170"/>
              </a:spcBef>
            </a:pPr>
            <a:r>
              <a:rPr sz="1100" dirty="0">
                <a:latin typeface="Arial"/>
                <a:cs typeface="Arial"/>
              </a:rPr>
              <a:t>Symbolic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Links</a:t>
            </a:r>
            <a:r>
              <a:rPr sz="1100" spc="130" dirty="0">
                <a:latin typeface="Arial"/>
                <a:cs typeface="Arial"/>
              </a:rPr>
              <a:t>  </a:t>
            </a:r>
            <a:r>
              <a:rPr sz="1100" spc="-10" dirty="0">
                <a:latin typeface="Arial"/>
                <a:cs typeface="Arial"/>
              </a:rPr>
              <a:t>14-</a:t>
            </a:r>
            <a:r>
              <a:rPr sz="1100" spc="-25" dirty="0">
                <a:latin typeface="Arial"/>
                <a:cs typeface="Arial"/>
              </a:rPr>
              <a:t>29</a:t>
            </a:r>
            <a:endParaRPr sz="1100">
              <a:latin typeface="Arial"/>
              <a:cs typeface="Arial"/>
            </a:endParaRPr>
          </a:p>
          <a:p>
            <a:pPr marL="240665">
              <a:lnSpc>
                <a:spcPct val="100000"/>
              </a:lnSpc>
              <a:spcBef>
                <a:spcPts val="265"/>
              </a:spcBef>
            </a:pPr>
            <a:r>
              <a:rPr sz="1100" dirty="0">
                <a:latin typeface="Arial"/>
                <a:cs typeface="Arial"/>
              </a:rPr>
              <a:t>Summary</a:t>
            </a:r>
            <a:r>
              <a:rPr sz="1100" spc="150" dirty="0">
                <a:latin typeface="Arial"/>
                <a:cs typeface="Arial"/>
              </a:rPr>
              <a:t>  </a:t>
            </a:r>
            <a:r>
              <a:rPr sz="1100" spc="-10" dirty="0">
                <a:latin typeface="Arial"/>
                <a:cs typeface="Arial"/>
              </a:rPr>
              <a:t>14-</a:t>
            </a:r>
            <a:r>
              <a:rPr sz="1100" spc="-25" dirty="0">
                <a:latin typeface="Arial"/>
                <a:cs typeface="Arial"/>
              </a:rPr>
              <a:t>30</a:t>
            </a:r>
            <a:endParaRPr sz="1100">
              <a:latin typeface="Arial"/>
              <a:cs typeface="Arial"/>
            </a:endParaRPr>
          </a:p>
          <a:p>
            <a:pPr marL="240665">
              <a:lnSpc>
                <a:spcPct val="100000"/>
              </a:lnSpc>
              <a:spcBef>
                <a:spcPts val="254"/>
              </a:spcBef>
              <a:tabLst>
                <a:tab pos="1523365" algn="l"/>
              </a:tabLst>
            </a:pPr>
            <a:r>
              <a:rPr sz="1100" dirty="0">
                <a:latin typeface="Arial"/>
                <a:cs typeface="Arial"/>
              </a:rPr>
              <a:t>Practice</a:t>
            </a:r>
            <a:r>
              <a:rPr sz="1100" spc="-4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Overview</a:t>
            </a:r>
            <a:r>
              <a:rPr sz="1100" dirty="0">
                <a:latin typeface="Arial"/>
                <a:cs typeface="Arial"/>
              </a:rPr>
              <a:t>	</a:t>
            </a:r>
            <a:r>
              <a:rPr sz="1100" spc="-10" dirty="0">
                <a:latin typeface="Arial"/>
                <a:cs typeface="Arial"/>
              </a:rPr>
              <a:t>14-</a:t>
            </a:r>
            <a:r>
              <a:rPr sz="1100" spc="-25" dirty="0">
                <a:latin typeface="Arial"/>
                <a:cs typeface="Arial"/>
              </a:rPr>
              <a:t>31</a:t>
            </a:r>
            <a:endParaRPr sz="1100">
              <a:latin typeface="Arial"/>
              <a:cs typeface="Arial"/>
            </a:endParaRPr>
          </a:p>
          <a:p>
            <a:pPr marL="240665">
              <a:lnSpc>
                <a:spcPct val="100000"/>
              </a:lnSpc>
              <a:spcBef>
                <a:spcPts val="265"/>
              </a:spcBef>
            </a:pPr>
            <a:r>
              <a:rPr sz="1100" dirty="0">
                <a:latin typeface="Arial"/>
                <a:cs typeface="Arial"/>
              </a:rPr>
              <a:t>Quiz</a:t>
            </a:r>
            <a:r>
              <a:rPr sz="1100" spc="150" dirty="0">
                <a:latin typeface="Arial"/>
                <a:cs typeface="Arial"/>
              </a:rPr>
              <a:t>  </a:t>
            </a:r>
            <a:r>
              <a:rPr sz="1100" spc="-10" dirty="0">
                <a:latin typeface="Arial"/>
                <a:cs typeface="Arial"/>
              </a:rPr>
              <a:t>14-</a:t>
            </a:r>
            <a:r>
              <a:rPr sz="1100" spc="-25" dirty="0">
                <a:latin typeface="Arial"/>
                <a:cs typeface="Arial"/>
              </a:rPr>
              <a:t>33</a:t>
            </a:r>
            <a:endParaRPr sz="11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70"/>
              </a:spcBef>
            </a:pPr>
            <a:endParaRPr sz="1100">
              <a:latin typeface="Arial"/>
              <a:cs typeface="Arial"/>
            </a:endParaRPr>
          </a:p>
          <a:p>
            <a:pPr marL="238760" indent="-226060">
              <a:lnSpc>
                <a:spcPct val="100000"/>
              </a:lnSpc>
              <a:buAutoNum type="arabicPlain" startAt="15"/>
              <a:tabLst>
                <a:tab pos="238760" algn="l"/>
              </a:tabLst>
            </a:pPr>
            <a:r>
              <a:rPr sz="1100" b="1" spc="-10" dirty="0">
                <a:latin typeface="Arial"/>
                <a:cs typeface="Arial"/>
              </a:rPr>
              <a:t>Concurrency</a:t>
            </a:r>
            <a:endParaRPr sz="1100">
              <a:latin typeface="Arial"/>
              <a:cs typeface="Arial"/>
            </a:endParaRPr>
          </a:p>
          <a:p>
            <a:pPr marL="240665">
              <a:lnSpc>
                <a:spcPct val="100000"/>
              </a:lnSpc>
              <a:spcBef>
                <a:spcPts val="265"/>
              </a:spcBef>
            </a:pPr>
            <a:r>
              <a:rPr sz="1100" dirty="0">
                <a:latin typeface="Arial"/>
                <a:cs typeface="Arial"/>
              </a:rPr>
              <a:t>Objectives</a:t>
            </a:r>
            <a:r>
              <a:rPr sz="1100" spc="145" dirty="0">
                <a:latin typeface="Arial"/>
                <a:cs typeface="Arial"/>
              </a:rPr>
              <a:t>  </a:t>
            </a:r>
            <a:r>
              <a:rPr sz="1100" spc="-10" dirty="0">
                <a:latin typeface="Arial"/>
                <a:cs typeface="Arial"/>
              </a:rPr>
              <a:t>15-</a:t>
            </a:r>
            <a:r>
              <a:rPr sz="1100" spc="-50" dirty="0">
                <a:latin typeface="Arial"/>
                <a:cs typeface="Arial"/>
              </a:rPr>
              <a:t>2</a:t>
            </a:r>
            <a:endParaRPr sz="1100">
              <a:latin typeface="Arial"/>
              <a:cs typeface="Arial"/>
            </a:endParaRPr>
          </a:p>
          <a:p>
            <a:pPr marL="240665">
              <a:lnSpc>
                <a:spcPct val="100000"/>
              </a:lnSpc>
              <a:spcBef>
                <a:spcPts val="260"/>
              </a:spcBef>
            </a:pPr>
            <a:r>
              <a:rPr sz="1100" dirty="0">
                <a:latin typeface="Arial"/>
                <a:cs typeface="Arial"/>
              </a:rPr>
              <a:t>Task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Scheduling</a:t>
            </a:r>
            <a:r>
              <a:rPr sz="1100" spc="114" dirty="0">
                <a:latin typeface="Arial"/>
                <a:cs typeface="Arial"/>
              </a:rPr>
              <a:t>  </a:t>
            </a:r>
            <a:r>
              <a:rPr sz="1100" dirty="0">
                <a:latin typeface="Arial"/>
                <a:cs typeface="Arial"/>
              </a:rPr>
              <a:t>15-</a:t>
            </a:r>
            <a:r>
              <a:rPr sz="1100" spc="-50" dirty="0">
                <a:latin typeface="Arial"/>
                <a:cs typeface="Arial"/>
              </a:rPr>
              <a:t>3</a:t>
            </a:r>
            <a:endParaRPr sz="1100">
              <a:latin typeface="Arial"/>
              <a:cs typeface="Arial"/>
            </a:endParaRPr>
          </a:p>
          <a:p>
            <a:pPr marL="240665" marR="2527300">
              <a:lnSpc>
                <a:spcPct val="120000"/>
              </a:lnSpc>
            </a:pPr>
            <a:r>
              <a:rPr sz="1100" dirty="0">
                <a:latin typeface="Arial"/>
                <a:cs typeface="Arial"/>
              </a:rPr>
              <a:t>Legacy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Thread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and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Runnable</a:t>
            </a:r>
            <a:r>
              <a:rPr sz="1100" spc="140" dirty="0">
                <a:latin typeface="Arial"/>
                <a:cs typeface="Arial"/>
              </a:rPr>
              <a:t>  </a:t>
            </a:r>
            <a:r>
              <a:rPr sz="1100" spc="-10" dirty="0">
                <a:latin typeface="Arial"/>
                <a:cs typeface="Arial"/>
              </a:rPr>
              <a:t>15-</a:t>
            </a:r>
            <a:r>
              <a:rPr sz="1100" spc="-50" dirty="0">
                <a:latin typeface="Arial"/>
                <a:cs typeface="Arial"/>
              </a:rPr>
              <a:t>4 </a:t>
            </a:r>
            <a:r>
              <a:rPr sz="1100" dirty="0">
                <a:latin typeface="Arial"/>
                <a:cs typeface="Arial"/>
              </a:rPr>
              <a:t>Extending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Thread</a:t>
            </a:r>
            <a:r>
              <a:rPr sz="1100" spc="114" dirty="0">
                <a:latin typeface="Arial"/>
                <a:cs typeface="Arial"/>
              </a:rPr>
              <a:t>  </a:t>
            </a:r>
            <a:r>
              <a:rPr sz="1100" dirty="0">
                <a:latin typeface="Arial"/>
                <a:cs typeface="Arial"/>
              </a:rPr>
              <a:t>15-</a:t>
            </a:r>
            <a:r>
              <a:rPr sz="1100" spc="-50" dirty="0">
                <a:latin typeface="Arial"/>
                <a:cs typeface="Arial"/>
              </a:rPr>
              <a:t>5</a:t>
            </a:r>
            <a:endParaRPr sz="1100">
              <a:latin typeface="Arial"/>
              <a:cs typeface="Arial"/>
            </a:endParaRPr>
          </a:p>
          <a:p>
            <a:pPr marL="240665">
              <a:lnSpc>
                <a:spcPct val="100000"/>
              </a:lnSpc>
              <a:spcBef>
                <a:spcPts val="254"/>
              </a:spcBef>
            </a:pPr>
            <a:r>
              <a:rPr sz="1100" dirty="0">
                <a:latin typeface="Arial"/>
                <a:cs typeface="Arial"/>
              </a:rPr>
              <a:t>Implementing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Runnable</a:t>
            </a:r>
            <a:r>
              <a:rPr sz="1100" spc="49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15-</a:t>
            </a:r>
            <a:r>
              <a:rPr sz="1100" spc="-50" dirty="0">
                <a:latin typeface="Arial"/>
                <a:cs typeface="Arial"/>
              </a:rPr>
              <a:t>6</a:t>
            </a:r>
            <a:endParaRPr sz="1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42416" y="2036064"/>
            <a:ext cx="5689600" cy="455930"/>
            <a:chOff x="1042416" y="2036064"/>
            <a:chExt cx="5689600" cy="455930"/>
          </a:xfrm>
        </p:grpSpPr>
        <p:sp>
          <p:nvSpPr>
            <p:cNvPr id="3" name="object 3"/>
            <p:cNvSpPr/>
            <p:nvPr/>
          </p:nvSpPr>
          <p:spPr>
            <a:xfrm>
              <a:off x="1053084" y="2046732"/>
              <a:ext cx="5668010" cy="436245"/>
            </a:xfrm>
            <a:custGeom>
              <a:avLst/>
              <a:gdLst/>
              <a:ahLst/>
              <a:cxnLst/>
              <a:rect l="l" t="t" r="r" b="b"/>
              <a:pathLst>
                <a:path w="5668009" h="436244">
                  <a:moveTo>
                    <a:pt x="5667755" y="0"/>
                  </a:moveTo>
                  <a:lnTo>
                    <a:pt x="0" y="0"/>
                  </a:lnTo>
                  <a:lnTo>
                    <a:pt x="0" y="435864"/>
                  </a:lnTo>
                  <a:lnTo>
                    <a:pt x="5667755" y="435864"/>
                  </a:lnTo>
                  <a:lnTo>
                    <a:pt x="5667755" y="0"/>
                  </a:lnTo>
                  <a:close/>
                </a:path>
              </a:pathLst>
            </a:custGeom>
            <a:solidFill>
              <a:srgbClr val="DCDC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042416" y="2036064"/>
              <a:ext cx="5689600" cy="455930"/>
            </a:xfrm>
            <a:custGeom>
              <a:avLst/>
              <a:gdLst/>
              <a:ahLst/>
              <a:cxnLst/>
              <a:rect l="l" t="t" r="r" b="b"/>
              <a:pathLst>
                <a:path w="5689600" h="455930">
                  <a:moveTo>
                    <a:pt x="5684520" y="0"/>
                  </a:moveTo>
                  <a:lnTo>
                    <a:pt x="4572" y="0"/>
                  </a:lnTo>
                  <a:lnTo>
                    <a:pt x="0" y="4572"/>
                  </a:lnTo>
                  <a:lnTo>
                    <a:pt x="0" y="451104"/>
                  </a:lnTo>
                  <a:lnTo>
                    <a:pt x="4572" y="455676"/>
                  </a:lnTo>
                  <a:lnTo>
                    <a:pt x="5684520" y="455676"/>
                  </a:lnTo>
                  <a:lnTo>
                    <a:pt x="5689092" y="451104"/>
                  </a:lnTo>
                  <a:lnTo>
                    <a:pt x="5689092" y="446532"/>
                  </a:lnTo>
                  <a:lnTo>
                    <a:pt x="21336" y="446532"/>
                  </a:lnTo>
                  <a:lnTo>
                    <a:pt x="10668" y="435864"/>
                  </a:lnTo>
                  <a:lnTo>
                    <a:pt x="21336" y="435864"/>
                  </a:lnTo>
                  <a:lnTo>
                    <a:pt x="21336" y="19812"/>
                  </a:lnTo>
                  <a:lnTo>
                    <a:pt x="10668" y="19812"/>
                  </a:lnTo>
                  <a:lnTo>
                    <a:pt x="21336" y="10668"/>
                  </a:lnTo>
                  <a:lnTo>
                    <a:pt x="5689092" y="10668"/>
                  </a:lnTo>
                  <a:lnTo>
                    <a:pt x="5689092" y="4572"/>
                  </a:lnTo>
                  <a:lnTo>
                    <a:pt x="5684520" y="0"/>
                  </a:lnTo>
                  <a:close/>
                </a:path>
                <a:path w="5689600" h="455930">
                  <a:moveTo>
                    <a:pt x="21336" y="435864"/>
                  </a:moveTo>
                  <a:lnTo>
                    <a:pt x="10668" y="435864"/>
                  </a:lnTo>
                  <a:lnTo>
                    <a:pt x="21336" y="446532"/>
                  </a:lnTo>
                  <a:lnTo>
                    <a:pt x="21336" y="435864"/>
                  </a:lnTo>
                  <a:close/>
                </a:path>
                <a:path w="5689600" h="455930">
                  <a:moveTo>
                    <a:pt x="5667756" y="435864"/>
                  </a:moveTo>
                  <a:lnTo>
                    <a:pt x="21336" y="435864"/>
                  </a:lnTo>
                  <a:lnTo>
                    <a:pt x="21336" y="446532"/>
                  </a:lnTo>
                  <a:lnTo>
                    <a:pt x="5667756" y="446532"/>
                  </a:lnTo>
                  <a:lnTo>
                    <a:pt x="5667756" y="435864"/>
                  </a:lnTo>
                  <a:close/>
                </a:path>
                <a:path w="5689600" h="455930">
                  <a:moveTo>
                    <a:pt x="5667756" y="10668"/>
                  </a:moveTo>
                  <a:lnTo>
                    <a:pt x="5667756" y="446532"/>
                  </a:lnTo>
                  <a:lnTo>
                    <a:pt x="5678424" y="435864"/>
                  </a:lnTo>
                  <a:lnTo>
                    <a:pt x="5689092" y="435864"/>
                  </a:lnTo>
                  <a:lnTo>
                    <a:pt x="5689092" y="19812"/>
                  </a:lnTo>
                  <a:lnTo>
                    <a:pt x="5678424" y="19812"/>
                  </a:lnTo>
                  <a:lnTo>
                    <a:pt x="5667756" y="10668"/>
                  </a:lnTo>
                  <a:close/>
                </a:path>
                <a:path w="5689600" h="455930">
                  <a:moveTo>
                    <a:pt x="5689092" y="435864"/>
                  </a:moveTo>
                  <a:lnTo>
                    <a:pt x="5678424" y="435864"/>
                  </a:lnTo>
                  <a:lnTo>
                    <a:pt x="5667756" y="446532"/>
                  </a:lnTo>
                  <a:lnTo>
                    <a:pt x="5689092" y="446532"/>
                  </a:lnTo>
                  <a:lnTo>
                    <a:pt x="5689092" y="435864"/>
                  </a:lnTo>
                  <a:close/>
                </a:path>
                <a:path w="5689600" h="455930">
                  <a:moveTo>
                    <a:pt x="21336" y="10668"/>
                  </a:moveTo>
                  <a:lnTo>
                    <a:pt x="10668" y="19812"/>
                  </a:lnTo>
                  <a:lnTo>
                    <a:pt x="21336" y="19812"/>
                  </a:lnTo>
                  <a:lnTo>
                    <a:pt x="21336" y="10668"/>
                  </a:lnTo>
                  <a:close/>
                </a:path>
                <a:path w="5689600" h="455930">
                  <a:moveTo>
                    <a:pt x="5667756" y="10668"/>
                  </a:moveTo>
                  <a:lnTo>
                    <a:pt x="21336" y="10668"/>
                  </a:lnTo>
                  <a:lnTo>
                    <a:pt x="21336" y="19812"/>
                  </a:lnTo>
                  <a:lnTo>
                    <a:pt x="5667756" y="19812"/>
                  </a:lnTo>
                  <a:lnTo>
                    <a:pt x="5667756" y="10668"/>
                  </a:lnTo>
                  <a:close/>
                </a:path>
                <a:path w="5689600" h="455930">
                  <a:moveTo>
                    <a:pt x="5689092" y="10668"/>
                  </a:moveTo>
                  <a:lnTo>
                    <a:pt x="5667756" y="10668"/>
                  </a:lnTo>
                  <a:lnTo>
                    <a:pt x="5678424" y="19812"/>
                  </a:lnTo>
                  <a:lnTo>
                    <a:pt x="5689092" y="19812"/>
                  </a:lnTo>
                  <a:lnTo>
                    <a:pt x="5689092" y="1066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1055627" y="806967"/>
            <a:ext cx="5412105" cy="163385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246379" algn="ctr">
              <a:lnSpc>
                <a:spcPct val="100000"/>
              </a:lnSpc>
              <a:spcBef>
                <a:spcPts val="110"/>
              </a:spcBef>
            </a:pPr>
            <a:r>
              <a:rPr sz="1850" b="1" dirty="0">
                <a:latin typeface="Arial"/>
                <a:cs typeface="Arial"/>
              </a:rPr>
              <a:t>Upward</a:t>
            </a:r>
            <a:r>
              <a:rPr sz="1850" b="1" spc="-35" dirty="0">
                <a:latin typeface="Arial"/>
                <a:cs typeface="Arial"/>
              </a:rPr>
              <a:t> </a:t>
            </a:r>
            <a:r>
              <a:rPr sz="1850" b="1" dirty="0">
                <a:latin typeface="Arial"/>
                <a:cs typeface="Arial"/>
              </a:rPr>
              <a:t>Casting </a:t>
            </a:r>
            <a:r>
              <a:rPr sz="1850" b="1" spc="-20" dirty="0">
                <a:latin typeface="Arial"/>
                <a:cs typeface="Arial"/>
              </a:rPr>
              <a:t>Rules</a:t>
            </a:r>
            <a:endParaRPr sz="18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330"/>
              </a:spcBef>
            </a:pPr>
            <a:endParaRPr sz="1850">
              <a:latin typeface="Arial"/>
              <a:cs typeface="Arial"/>
            </a:endParaRPr>
          </a:p>
          <a:p>
            <a:pPr marL="12700" marR="5080" indent="4445">
              <a:lnSpc>
                <a:spcPct val="101299"/>
              </a:lnSpc>
            </a:pPr>
            <a:r>
              <a:rPr sz="1550" dirty="0">
                <a:latin typeface="Arial"/>
                <a:cs typeface="Arial"/>
              </a:rPr>
              <a:t>Upward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casts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are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always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permitted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and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do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not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require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spc="-20" dirty="0">
                <a:latin typeface="Arial"/>
                <a:cs typeface="Arial"/>
              </a:rPr>
              <a:t>cast </a:t>
            </a:r>
            <a:r>
              <a:rPr sz="1550" spc="-10" dirty="0">
                <a:latin typeface="Arial"/>
                <a:cs typeface="Arial"/>
              </a:rPr>
              <a:t>operator.</a:t>
            </a:r>
            <a:endParaRPr sz="1550">
              <a:latin typeface="Arial"/>
              <a:cs typeface="Arial"/>
            </a:endParaRPr>
          </a:p>
          <a:p>
            <a:pPr marL="103505" marR="2853690">
              <a:lnSpc>
                <a:spcPts val="1639"/>
              </a:lnSpc>
              <a:spcBef>
                <a:spcPts val="20"/>
              </a:spcBef>
            </a:pPr>
            <a:r>
              <a:rPr sz="1150" spc="200" dirty="0">
                <a:latin typeface="Times New Roman"/>
                <a:cs typeface="Times New Roman"/>
              </a:rPr>
              <a:t>Director</a:t>
            </a:r>
            <a:r>
              <a:rPr sz="1150" spc="430" dirty="0">
                <a:latin typeface="Times New Roman"/>
                <a:cs typeface="Times New Roman"/>
              </a:rPr>
              <a:t> </a:t>
            </a:r>
            <a:r>
              <a:rPr sz="1150" spc="105" dirty="0">
                <a:latin typeface="Times New Roman"/>
                <a:cs typeface="Times New Roman"/>
              </a:rPr>
              <a:t>d</a:t>
            </a:r>
            <a:r>
              <a:rPr sz="1150" spc="455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Times New Roman"/>
                <a:cs typeface="Times New Roman"/>
              </a:rPr>
              <a:t>=</a:t>
            </a:r>
            <a:r>
              <a:rPr sz="1150" spc="450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Times New Roman"/>
                <a:cs typeface="Times New Roman"/>
              </a:rPr>
              <a:t>new</a:t>
            </a:r>
            <a:r>
              <a:rPr sz="1150" spc="450" dirty="0">
                <a:latin typeface="Times New Roman"/>
                <a:cs typeface="Times New Roman"/>
              </a:rPr>
              <a:t> </a:t>
            </a:r>
            <a:r>
              <a:rPr sz="1150" spc="220" dirty="0">
                <a:latin typeface="Times New Roman"/>
                <a:cs typeface="Times New Roman"/>
              </a:rPr>
              <a:t>Director(); </a:t>
            </a:r>
            <a:r>
              <a:rPr sz="1150" spc="95" dirty="0">
                <a:latin typeface="Times New Roman"/>
                <a:cs typeface="Times New Roman"/>
              </a:rPr>
              <a:t>Manager</a:t>
            </a:r>
            <a:r>
              <a:rPr sz="1150" spc="375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Times New Roman"/>
                <a:cs typeface="Times New Roman"/>
              </a:rPr>
              <a:t>m</a:t>
            </a:r>
            <a:r>
              <a:rPr sz="1150" spc="375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Times New Roman"/>
                <a:cs typeface="Times New Roman"/>
              </a:rPr>
              <a:t>=</a:t>
            </a:r>
            <a:r>
              <a:rPr sz="1150" spc="405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Times New Roman"/>
                <a:cs typeface="Times New Roman"/>
              </a:rPr>
              <a:t>new</a:t>
            </a:r>
            <a:r>
              <a:rPr sz="1150" spc="375" dirty="0">
                <a:latin typeface="Times New Roman"/>
                <a:cs typeface="Times New Roman"/>
              </a:rPr>
              <a:t> </a:t>
            </a:r>
            <a:r>
              <a:rPr sz="1150" spc="150" dirty="0">
                <a:latin typeface="Times New Roman"/>
                <a:cs typeface="Times New Roman"/>
              </a:rPr>
              <a:t>Manager();</a:t>
            </a:r>
            <a:endParaRPr sz="1150">
              <a:latin typeface="Times New Roman"/>
              <a:cs typeface="Times New Roman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3035807" y="2499360"/>
            <a:ext cx="1821180" cy="2470785"/>
            <a:chOff x="3035807" y="2499360"/>
            <a:chExt cx="1821180" cy="2470785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68979" y="2499360"/>
              <a:ext cx="1267968" cy="2470403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45806" y="3834384"/>
              <a:ext cx="326804" cy="31241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44951" y="4105656"/>
              <a:ext cx="327660" cy="320040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3035807" y="3822192"/>
              <a:ext cx="347980" cy="614680"/>
            </a:xfrm>
            <a:custGeom>
              <a:avLst/>
              <a:gdLst/>
              <a:ahLst/>
              <a:cxnLst/>
              <a:rect l="l" t="t" r="r" b="b"/>
              <a:pathLst>
                <a:path w="347979" h="614679">
                  <a:moveTo>
                    <a:pt x="0" y="295655"/>
                  </a:moveTo>
                  <a:lnTo>
                    <a:pt x="103" y="378882"/>
                  </a:lnTo>
                  <a:lnTo>
                    <a:pt x="10668" y="428243"/>
                  </a:lnTo>
                  <a:lnTo>
                    <a:pt x="30575" y="469298"/>
                  </a:lnTo>
                  <a:lnTo>
                    <a:pt x="57873" y="505047"/>
                  </a:lnTo>
                  <a:lnTo>
                    <a:pt x="91249" y="535571"/>
                  </a:lnTo>
                  <a:lnTo>
                    <a:pt x="129387" y="560951"/>
                  </a:lnTo>
                  <a:lnTo>
                    <a:pt x="170973" y="581267"/>
                  </a:lnTo>
                  <a:lnTo>
                    <a:pt x="214693" y="596602"/>
                  </a:lnTo>
                  <a:lnTo>
                    <a:pt x="259232" y="607035"/>
                  </a:lnTo>
                  <a:lnTo>
                    <a:pt x="303276" y="612647"/>
                  </a:lnTo>
                  <a:lnTo>
                    <a:pt x="320040" y="612647"/>
                  </a:lnTo>
                  <a:lnTo>
                    <a:pt x="336804" y="614171"/>
                  </a:lnTo>
                  <a:lnTo>
                    <a:pt x="339852" y="614171"/>
                  </a:lnTo>
                  <a:lnTo>
                    <a:pt x="341376" y="612647"/>
                  </a:lnTo>
                  <a:lnTo>
                    <a:pt x="344424" y="611123"/>
                  </a:lnTo>
                  <a:lnTo>
                    <a:pt x="345948" y="608076"/>
                  </a:lnTo>
                  <a:lnTo>
                    <a:pt x="347472" y="606551"/>
                  </a:lnTo>
                  <a:lnTo>
                    <a:pt x="347472" y="603504"/>
                  </a:lnTo>
                  <a:lnTo>
                    <a:pt x="326136" y="603504"/>
                  </a:lnTo>
                  <a:lnTo>
                    <a:pt x="326136" y="592835"/>
                  </a:lnTo>
                  <a:lnTo>
                    <a:pt x="320040" y="592835"/>
                  </a:lnTo>
                  <a:lnTo>
                    <a:pt x="254786" y="585277"/>
                  </a:lnTo>
                  <a:lnTo>
                    <a:pt x="205782" y="572578"/>
                  </a:lnTo>
                  <a:lnTo>
                    <a:pt x="158344" y="553239"/>
                  </a:lnTo>
                  <a:lnTo>
                    <a:pt x="114556" y="527283"/>
                  </a:lnTo>
                  <a:lnTo>
                    <a:pt x="76499" y="494734"/>
                  </a:lnTo>
                  <a:lnTo>
                    <a:pt x="46256" y="455617"/>
                  </a:lnTo>
                  <a:lnTo>
                    <a:pt x="25908" y="409955"/>
                  </a:lnTo>
                  <a:lnTo>
                    <a:pt x="21336" y="387095"/>
                  </a:lnTo>
                  <a:lnTo>
                    <a:pt x="19812" y="376427"/>
                  </a:lnTo>
                  <a:lnTo>
                    <a:pt x="19737" y="365348"/>
                  </a:lnTo>
                  <a:lnTo>
                    <a:pt x="9583" y="343502"/>
                  </a:lnTo>
                  <a:lnTo>
                    <a:pt x="5229" y="321766"/>
                  </a:lnTo>
                  <a:lnTo>
                    <a:pt x="4572" y="321563"/>
                  </a:lnTo>
                  <a:lnTo>
                    <a:pt x="4957" y="320407"/>
                  </a:lnTo>
                  <a:lnTo>
                    <a:pt x="0" y="295655"/>
                  </a:lnTo>
                  <a:close/>
                </a:path>
                <a:path w="347979" h="614679">
                  <a:moveTo>
                    <a:pt x="326136" y="521207"/>
                  </a:moveTo>
                  <a:lnTo>
                    <a:pt x="326136" y="603504"/>
                  </a:lnTo>
                  <a:lnTo>
                    <a:pt x="336804" y="592835"/>
                  </a:lnTo>
                  <a:lnTo>
                    <a:pt x="347472" y="592835"/>
                  </a:lnTo>
                  <a:lnTo>
                    <a:pt x="347472" y="531876"/>
                  </a:lnTo>
                  <a:lnTo>
                    <a:pt x="336804" y="531876"/>
                  </a:lnTo>
                  <a:lnTo>
                    <a:pt x="326136" y="521207"/>
                  </a:lnTo>
                  <a:close/>
                </a:path>
                <a:path w="347979" h="614679">
                  <a:moveTo>
                    <a:pt x="347472" y="592835"/>
                  </a:moveTo>
                  <a:lnTo>
                    <a:pt x="336804" y="592835"/>
                  </a:lnTo>
                  <a:lnTo>
                    <a:pt x="326136" y="603504"/>
                  </a:lnTo>
                  <a:lnTo>
                    <a:pt x="347472" y="603504"/>
                  </a:lnTo>
                  <a:lnTo>
                    <a:pt x="347472" y="592835"/>
                  </a:lnTo>
                  <a:close/>
                </a:path>
                <a:path w="347979" h="614679">
                  <a:moveTo>
                    <a:pt x="19471" y="326148"/>
                  </a:moveTo>
                  <a:lnTo>
                    <a:pt x="19737" y="365348"/>
                  </a:lnTo>
                  <a:lnTo>
                    <a:pt x="57864" y="423519"/>
                  </a:lnTo>
                  <a:lnTo>
                    <a:pt x="93350" y="455516"/>
                  </a:lnTo>
                  <a:lnTo>
                    <a:pt x="134261" y="482054"/>
                  </a:lnTo>
                  <a:lnTo>
                    <a:pt x="178990" y="503046"/>
                  </a:lnTo>
                  <a:lnTo>
                    <a:pt x="225934" y="518406"/>
                  </a:lnTo>
                  <a:lnTo>
                    <a:pt x="273485" y="528045"/>
                  </a:lnTo>
                  <a:lnTo>
                    <a:pt x="320040" y="531876"/>
                  </a:lnTo>
                  <a:lnTo>
                    <a:pt x="326136" y="531876"/>
                  </a:lnTo>
                  <a:lnTo>
                    <a:pt x="326136" y="521207"/>
                  </a:lnTo>
                  <a:lnTo>
                    <a:pt x="347472" y="521207"/>
                  </a:lnTo>
                  <a:lnTo>
                    <a:pt x="347472" y="516635"/>
                  </a:lnTo>
                  <a:lnTo>
                    <a:pt x="342900" y="512063"/>
                  </a:lnTo>
                  <a:lnTo>
                    <a:pt x="336804" y="512063"/>
                  </a:lnTo>
                  <a:lnTo>
                    <a:pt x="320040" y="510539"/>
                  </a:lnTo>
                  <a:lnTo>
                    <a:pt x="277108" y="507657"/>
                  </a:lnTo>
                  <a:lnTo>
                    <a:pt x="233145" y="499316"/>
                  </a:lnTo>
                  <a:lnTo>
                    <a:pt x="189619" y="485605"/>
                  </a:lnTo>
                  <a:lnTo>
                    <a:pt x="147997" y="466616"/>
                  </a:lnTo>
                  <a:lnTo>
                    <a:pt x="109746" y="442439"/>
                  </a:lnTo>
                  <a:lnTo>
                    <a:pt x="76335" y="413164"/>
                  </a:lnTo>
                  <a:lnTo>
                    <a:pt x="49230" y="378882"/>
                  </a:lnTo>
                  <a:lnTo>
                    <a:pt x="29900" y="339682"/>
                  </a:lnTo>
                  <a:lnTo>
                    <a:pt x="27145" y="327659"/>
                  </a:lnTo>
                  <a:lnTo>
                    <a:pt x="24384" y="327659"/>
                  </a:lnTo>
                  <a:lnTo>
                    <a:pt x="19471" y="326148"/>
                  </a:lnTo>
                  <a:close/>
                </a:path>
                <a:path w="347979" h="614679">
                  <a:moveTo>
                    <a:pt x="347472" y="521207"/>
                  </a:moveTo>
                  <a:lnTo>
                    <a:pt x="326136" y="521207"/>
                  </a:lnTo>
                  <a:lnTo>
                    <a:pt x="336804" y="531876"/>
                  </a:lnTo>
                  <a:lnTo>
                    <a:pt x="347472" y="531876"/>
                  </a:lnTo>
                  <a:lnTo>
                    <a:pt x="347472" y="521207"/>
                  </a:lnTo>
                  <a:close/>
                </a:path>
                <a:path w="347979" h="614679">
                  <a:moveTo>
                    <a:pt x="5229" y="321766"/>
                  </a:moveTo>
                  <a:lnTo>
                    <a:pt x="9583" y="343502"/>
                  </a:lnTo>
                  <a:lnTo>
                    <a:pt x="19737" y="365348"/>
                  </a:lnTo>
                  <a:lnTo>
                    <a:pt x="19471" y="326148"/>
                  </a:lnTo>
                  <a:lnTo>
                    <a:pt x="5229" y="321766"/>
                  </a:lnTo>
                  <a:close/>
                </a:path>
                <a:path w="347979" h="614679">
                  <a:moveTo>
                    <a:pt x="19812" y="284581"/>
                  </a:moveTo>
                  <a:lnTo>
                    <a:pt x="19586" y="285042"/>
                  </a:lnTo>
                  <a:lnTo>
                    <a:pt x="19188" y="288545"/>
                  </a:lnTo>
                  <a:lnTo>
                    <a:pt x="19471" y="326148"/>
                  </a:lnTo>
                  <a:lnTo>
                    <a:pt x="24384" y="327659"/>
                  </a:lnTo>
                  <a:lnTo>
                    <a:pt x="25884" y="322157"/>
                  </a:lnTo>
                  <a:lnTo>
                    <a:pt x="19812" y="295655"/>
                  </a:lnTo>
                  <a:lnTo>
                    <a:pt x="19812" y="284581"/>
                  </a:lnTo>
                  <a:close/>
                </a:path>
                <a:path w="347979" h="614679">
                  <a:moveTo>
                    <a:pt x="25884" y="322157"/>
                  </a:moveTo>
                  <a:lnTo>
                    <a:pt x="24384" y="327659"/>
                  </a:lnTo>
                  <a:lnTo>
                    <a:pt x="27145" y="327659"/>
                  </a:lnTo>
                  <a:lnTo>
                    <a:pt x="25884" y="322157"/>
                  </a:lnTo>
                  <a:close/>
                </a:path>
                <a:path w="347979" h="614679">
                  <a:moveTo>
                    <a:pt x="19586" y="285042"/>
                  </a:moveTo>
                  <a:lnTo>
                    <a:pt x="10668" y="303275"/>
                  </a:lnTo>
                  <a:lnTo>
                    <a:pt x="4957" y="320407"/>
                  </a:lnTo>
                  <a:lnTo>
                    <a:pt x="5229" y="321766"/>
                  </a:lnTo>
                  <a:lnTo>
                    <a:pt x="19471" y="326148"/>
                  </a:lnTo>
                  <a:lnTo>
                    <a:pt x="19188" y="288545"/>
                  </a:lnTo>
                  <a:lnTo>
                    <a:pt x="19586" y="285042"/>
                  </a:lnTo>
                  <a:close/>
                </a:path>
                <a:path w="347979" h="614679">
                  <a:moveTo>
                    <a:pt x="256032" y="123443"/>
                  </a:moveTo>
                  <a:lnTo>
                    <a:pt x="252984" y="124967"/>
                  </a:lnTo>
                  <a:lnTo>
                    <a:pt x="230124" y="129539"/>
                  </a:lnTo>
                  <a:lnTo>
                    <a:pt x="183405" y="143793"/>
                  </a:lnTo>
                  <a:lnTo>
                    <a:pt x="138842" y="163663"/>
                  </a:lnTo>
                  <a:lnTo>
                    <a:pt x="97859" y="189347"/>
                  </a:lnTo>
                  <a:lnTo>
                    <a:pt x="61885" y="221044"/>
                  </a:lnTo>
                  <a:lnTo>
                    <a:pt x="32346" y="258954"/>
                  </a:lnTo>
                  <a:lnTo>
                    <a:pt x="19812" y="284581"/>
                  </a:lnTo>
                  <a:lnTo>
                    <a:pt x="19812" y="295655"/>
                  </a:lnTo>
                  <a:lnTo>
                    <a:pt x="25884" y="322157"/>
                  </a:lnTo>
                  <a:lnTo>
                    <a:pt x="28956" y="310895"/>
                  </a:lnTo>
                  <a:lnTo>
                    <a:pt x="48714" y="270407"/>
                  </a:lnTo>
                  <a:lnTo>
                    <a:pt x="76739" y="235139"/>
                  </a:lnTo>
                  <a:lnTo>
                    <a:pt x="111190" y="205244"/>
                  </a:lnTo>
                  <a:lnTo>
                    <a:pt x="150226" y="180879"/>
                  </a:lnTo>
                  <a:lnTo>
                    <a:pt x="192009" y="162196"/>
                  </a:lnTo>
                  <a:lnTo>
                    <a:pt x="234696" y="149351"/>
                  </a:lnTo>
                  <a:lnTo>
                    <a:pt x="245364" y="147218"/>
                  </a:lnTo>
                  <a:lnTo>
                    <a:pt x="245364" y="134111"/>
                  </a:lnTo>
                  <a:lnTo>
                    <a:pt x="265176" y="134111"/>
                  </a:lnTo>
                  <a:lnTo>
                    <a:pt x="265176" y="131063"/>
                  </a:lnTo>
                  <a:lnTo>
                    <a:pt x="263652" y="128015"/>
                  </a:lnTo>
                  <a:lnTo>
                    <a:pt x="262128" y="126491"/>
                  </a:lnTo>
                  <a:lnTo>
                    <a:pt x="256032" y="123443"/>
                  </a:lnTo>
                  <a:close/>
                </a:path>
                <a:path w="347979" h="614679">
                  <a:moveTo>
                    <a:pt x="4957" y="320407"/>
                  </a:moveTo>
                  <a:lnTo>
                    <a:pt x="4572" y="321563"/>
                  </a:lnTo>
                  <a:lnTo>
                    <a:pt x="5229" y="321766"/>
                  </a:lnTo>
                  <a:lnTo>
                    <a:pt x="4957" y="320407"/>
                  </a:lnTo>
                  <a:close/>
                </a:path>
                <a:path w="347979" h="614679">
                  <a:moveTo>
                    <a:pt x="245364" y="44365"/>
                  </a:moveTo>
                  <a:lnTo>
                    <a:pt x="199644" y="56387"/>
                  </a:lnTo>
                  <a:lnTo>
                    <a:pt x="131817" y="85832"/>
                  </a:lnTo>
                  <a:lnTo>
                    <a:pt x="91978" y="111871"/>
                  </a:lnTo>
                  <a:lnTo>
                    <a:pt x="57204" y="144077"/>
                  </a:lnTo>
                  <a:lnTo>
                    <a:pt x="28956" y="182879"/>
                  </a:lnTo>
                  <a:lnTo>
                    <a:pt x="10649" y="221044"/>
                  </a:lnTo>
                  <a:lnTo>
                    <a:pt x="1524" y="262127"/>
                  </a:lnTo>
                  <a:lnTo>
                    <a:pt x="0" y="272795"/>
                  </a:lnTo>
                  <a:lnTo>
                    <a:pt x="0" y="295655"/>
                  </a:lnTo>
                  <a:lnTo>
                    <a:pt x="4957" y="320407"/>
                  </a:lnTo>
                  <a:lnTo>
                    <a:pt x="10668" y="303275"/>
                  </a:lnTo>
                  <a:lnTo>
                    <a:pt x="19586" y="285042"/>
                  </a:lnTo>
                  <a:lnTo>
                    <a:pt x="36576" y="208787"/>
                  </a:lnTo>
                  <a:lnTo>
                    <a:pt x="57912" y="175259"/>
                  </a:lnTo>
                  <a:lnTo>
                    <a:pt x="85121" y="145638"/>
                  </a:lnTo>
                  <a:lnTo>
                    <a:pt x="146726" y="101440"/>
                  </a:lnTo>
                  <a:lnTo>
                    <a:pt x="182880" y="83819"/>
                  </a:lnTo>
                  <a:lnTo>
                    <a:pt x="231648" y="68579"/>
                  </a:lnTo>
                  <a:lnTo>
                    <a:pt x="257556" y="62483"/>
                  </a:lnTo>
                  <a:lnTo>
                    <a:pt x="262128" y="60959"/>
                  </a:lnTo>
                  <a:lnTo>
                    <a:pt x="265176" y="57911"/>
                  </a:lnTo>
                  <a:lnTo>
                    <a:pt x="265176" y="51815"/>
                  </a:lnTo>
                  <a:lnTo>
                    <a:pt x="245364" y="51815"/>
                  </a:lnTo>
                  <a:lnTo>
                    <a:pt x="245364" y="44365"/>
                  </a:lnTo>
                  <a:close/>
                </a:path>
                <a:path w="347979" h="614679">
                  <a:moveTo>
                    <a:pt x="19812" y="283463"/>
                  </a:moveTo>
                  <a:lnTo>
                    <a:pt x="19586" y="285042"/>
                  </a:lnTo>
                  <a:lnTo>
                    <a:pt x="19812" y="284581"/>
                  </a:lnTo>
                  <a:lnTo>
                    <a:pt x="19812" y="283463"/>
                  </a:lnTo>
                  <a:close/>
                </a:path>
                <a:path w="347979" h="614679">
                  <a:moveTo>
                    <a:pt x="265176" y="134111"/>
                  </a:moveTo>
                  <a:lnTo>
                    <a:pt x="245364" y="134111"/>
                  </a:lnTo>
                  <a:lnTo>
                    <a:pt x="257556" y="144779"/>
                  </a:lnTo>
                  <a:lnTo>
                    <a:pt x="245364" y="147218"/>
                  </a:lnTo>
                  <a:lnTo>
                    <a:pt x="245364" y="179831"/>
                  </a:lnTo>
                  <a:lnTo>
                    <a:pt x="246888" y="182879"/>
                  </a:lnTo>
                  <a:lnTo>
                    <a:pt x="256032" y="185927"/>
                  </a:lnTo>
                  <a:lnTo>
                    <a:pt x="259080" y="184403"/>
                  </a:lnTo>
                  <a:lnTo>
                    <a:pt x="262128" y="181355"/>
                  </a:lnTo>
                  <a:lnTo>
                    <a:pt x="267803" y="175259"/>
                  </a:lnTo>
                  <a:lnTo>
                    <a:pt x="265176" y="175259"/>
                  </a:lnTo>
                  <a:lnTo>
                    <a:pt x="246888" y="167639"/>
                  </a:lnTo>
                  <a:lnTo>
                    <a:pt x="265176" y="147997"/>
                  </a:lnTo>
                  <a:lnTo>
                    <a:pt x="265176" y="134111"/>
                  </a:lnTo>
                  <a:close/>
                </a:path>
                <a:path w="347979" h="614679">
                  <a:moveTo>
                    <a:pt x="265176" y="147997"/>
                  </a:moveTo>
                  <a:lnTo>
                    <a:pt x="246888" y="167639"/>
                  </a:lnTo>
                  <a:lnTo>
                    <a:pt x="265176" y="175259"/>
                  </a:lnTo>
                  <a:lnTo>
                    <a:pt x="265176" y="147997"/>
                  </a:lnTo>
                  <a:close/>
                </a:path>
                <a:path w="347979" h="614679">
                  <a:moveTo>
                    <a:pt x="322886" y="86011"/>
                  </a:moveTo>
                  <a:lnTo>
                    <a:pt x="265176" y="147997"/>
                  </a:lnTo>
                  <a:lnTo>
                    <a:pt x="265176" y="175259"/>
                  </a:lnTo>
                  <a:lnTo>
                    <a:pt x="267803" y="175259"/>
                  </a:lnTo>
                  <a:lnTo>
                    <a:pt x="344424" y="92963"/>
                  </a:lnTo>
                  <a:lnTo>
                    <a:pt x="330708" y="92963"/>
                  </a:lnTo>
                  <a:lnTo>
                    <a:pt x="322886" y="86011"/>
                  </a:lnTo>
                  <a:close/>
                </a:path>
                <a:path w="347979" h="614679">
                  <a:moveTo>
                    <a:pt x="245364" y="134111"/>
                  </a:moveTo>
                  <a:lnTo>
                    <a:pt x="245364" y="147218"/>
                  </a:lnTo>
                  <a:lnTo>
                    <a:pt x="257556" y="144779"/>
                  </a:lnTo>
                  <a:lnTo>
                    <a:pt x="245364" y="134111"/>
                  </a:lnTo>
                  <a:close/>
                </a:path>
                <a:path w="347979" h="614679">
                  <a:moveTo>
                    <a:pt x="329184" y="79247"/>
                  </a:moveTo>
                  <a:lnTo>
                    <a:pt x="322886" y="86011"/>
                  </a:lnTo>
                  <a:lnTo>
                    <a:pt x="330708" y="92963"/>
                  </a:lnTo>
                  <a:lnTo>
                    <a:pt x="329184" y="79247"/>
                  </a:lnTo>
                  <a:close/>
                </a:path>
                <a:path w="347979" h="614679">
                  <a:moveTo>
                    <a:pt x="345186" y="79247"/>
                  </a:moveTo>
                  <a:lnTo>
                    <a:pt x="329184" y="79247"/>
                  </a:lnTo>
                  <a:lnTo>
                    <a:pt x="330708" y="92963"/>
                  </a:lnTo>
                  <a:lnTo>
                    <a:pt x="344424" y="92963"/>
                  </a:lnTo>
                  <a:lnTo>
                    <a:pt x="345948" y="91439"/>
                  </a:lnTo>
                  <a:lnTo>
                    <a:pt x="347472" y="88391"/>
                  </a:lnTo>
                  <a:lnTo>
                    <a:pt x="347472" y="82295"/>
                  </a:lnTo>
                  <a:lnTo>
                    <a:pt x="345948" y="80771"/>
                  </a:lnTo>
                  <a:lnTo>
                    <a:pt x="345186" y="79247"/>
                  </a:lnTo>
                  <a:close/>
                </a:path>
                <a:path w="347979" h="614679">
                  <a:moveTo>
                    <a:pt x="270700" y="12191"/>
                  </a:moveTo>
                  <a:lnTo>
                    <a:pt x="265176" y="12191"/>
                  </a:lnTo>
                  <a:lnTo>
                    <a:pt x="265176" y="34713"/>
                  </a:lnTo>
                  <a:lnTo>
                    <a:pt x="322886" y="86011"/>
                  </a:lnTo>
                  <a:lnTo>
                    <a:pt x="329184" y="79247"/>
                  </a:lnTo>
                  <a:lnTo>
                    <a:pt x="345186" y="79247"/>
                  </a:lnTo>
                  <a:lnTo>
                    <a:pt x="344424" y="77723"/>
                  </a:lnTo>
                  <a:lnTo>
                    <a:pt x="270700" y="12191"/>
                  </a:lnTo>
                  <a:close/>
                </a:path>
                <a:path w="347979" h="614679">
                  <a:moveTo>
                    <a:pt x="252984" y="42671"/>
                  </a:moveTo>
                  <a:lnTo>
                    <a:pt x="245364" y="44365"/>
                  </a:lnTo>
                  <a:lnTo>
                    <a:pt x="245364" y="51815"/>
                  </a:lnTo>
                  <a:lnTo>
                    <a:pt x="252984" y="42671"/>
                  </a:lnTo>
                  <a:close/>
                </a:path>
                <a:path w="347979" h="614679">
                  <a:moveTo>
                    <a:pt x="265176" y="42671"/>
                  </a:moveTo>
                  <a:lnTo>
                    <a:pt x="252984" y="42671"/>
                  </a:lnTo>
                  <a:lnTo>
                    <a:pt x="245364" y="51815"/>
                  </a:lnTo>
                  <a:lnTo>
                    <a:pt x="265176" y="51815"/>
                  </a:lnTo>
                  <a:lnTo>
                    <a:pt x="265176" y="42671"/>
                  </a:lnTo>
                  <a:close/>
                </a:path>
                <a:path w="347979" h="614679">
                  <a:moveTo>
                    <a:pt x="254508" y="0"/>
                  </a:moveTo>
                  <a:lnTo>
                    <a:pt x="251460" y="3047"/>
                  </a:lnTo>
                  <a:lnTo>
                    <a:pt x="246888" y="4571"/>
                  </a:lnTo>
                  <a:lnTo>
                    <a:pt x="245364" y="7619"/>
                  </a:lnTo>
                  <a:lnTo>
                    <a:pt x="245364" y="44365"/>
                  </a:lnTo>
                  <a:lnTo>
                    <a:pt x="252984" y="42671"/>
                  </a:lnTo>
                  <a:lnTo>
                    <a:pt x="265176" y="42671"/>
                  </a:lnTo>
                  <a:lnTo>
                    <a:pt x="265176" y="34713"/>
                  </a:lnTo>
                  <a:lnTo>
                    <a:pt x="248412" y="19811"/>
                  </a:lnTo>
                  <a:lnTo>
                    <a:pt x="265176" y="12191"/>
                  </a:lnTo>
                  <a:lnTo>
                    <a:pt x="270700" y="12191"/>
                  </a:lnTo>
                  <a:lnTo>
                    <a:pt x="262128" y="4571"/>
                  </a:lnTo>
                  <a:lnTo>
                    <a:pt x="259080" y="1523"/>
                  </a:lnTo>
                  <a:lnTo>
                    <a:pt x="254508" y="0"/>
                  </a:lnTo>
                  <a:close/>
                </a:path>
                <a:path w="347979" h="614679">
                  <a:moveTo>
                    <a:pt x="265176" y="12191"/>
                  </a:moveTo>
                  <a:lnTo>
                    <a:pt x="248412" y="19811"/>
                  </a:lnTo>
                  <a:lnTo>
                    <a:pt x="265176" y="34713"/>
                  </a:lnTo>
                  <a:lnTo>
                    <a:pt x="265176" y="1219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45806" y="2962656"/>
              <a:ext cx="326804" cy="31242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044951" y="3233928"/>
              <a:ext cx="327660" cy="320040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3035807" y="2950464"/>
              <a:ext cx="347980" cy="614680"/>
            </a:xfrm>
            <a:custGeom>
              <a:avLst/>
              <a:gdLst/>
              <a:ahLst/>
              <a:cxnLst/>
              <a:rect l="l" t="t" r="r" b="b"/>
              <a:pathLst>
                <a:path w="347979" h="614679">
                  <a:moveTo>
                    <a:pt x="0" y="295656"/>
                  </a:moveTo>
                  <a:lnTo>
                    <a:pt x="0" y="377952"/>
                  </a:lnTo>
                  <a:lnTo>
                    <a:pt x="1524" y="391668"/>
                  </a:lnTo>
                  <a:lnTo>
                    <a:pt x="31024" y="469754"/>
                  </a:lnTo>
                  <a:lnTo>
                    <a:pt x="58327" y="505538"/>
                  </a:lnTo>
                  <a:lnTo>
                    <a:pt x="91421" y="535822"/>
                  </a:lnTo>
                  <a:lnTo>
                    <a:pt x="129149" y="560832"/>
                  </a:lnTo>
                  <a:lnTo>
                    <a:pt x="170355" y="580793"/>
                  </a:lnTo>
                  <a:lnTo>
                    <a:pt x="213882" y="595932"/>
                  </a:lnTo>
                  <a:lnTo>
                    <a:pt x="258575" y="606475"/>
                  </a:lnTo>
                  <a:lnTo>
                    <a:pt x="303276" y="612648"/>
                  </a:lnTo>
                  <a:lnTo>
                    <a:pt x="320040" y="612648"/>
                  </a:lnTo>
                  <a:lnTo>
                    <a:pt x="336804" y="614172"/>
                  </a:lnTo>
                  <a:lnTo>
                    <a:pt x="339852" y="614172"/>
                  </a:lnTo>
                  <a:lnTo>
                    <a:pt x="341376" y="612648"/>
                  </a:lnTo>
                  <a:lnTo>
                    <a:pt x="344424" y="611124"/>
                  </a:lnTo>
                  <a:lnTo>
                    <a:pt x="345948" y="608076"/>
                  </a:lnTo>
                  <a:lnTo>
                    <a:pt x="347472" y="606552"/>
                  </a:lnTo>
                  <a:lnTo>
                    <a:pt x="347472" y="603504"/>
                  </a:lnTo>
                  <a:lnTo>
                    <a:pt x="326136" y="603504"/>
                  </a:lnTo>
                  <a:lnTo>
                    <a:pt x="326136" y="592836"/>
                  </a:lnTo>
                  <a:lnTo>
                    <a:pt x="320040" y="592836"/>
                  </a:lnTo>
                  <a:lnTo>
                    <a:pt x="254786" y="585277"/>
                  </a:lnTo>
                  <a:lnTo>
                    <a:pt x="205782" y="572578"/>
                  </a:lnTo>
                  <a:lnTo>
                    <a:pt x="158344" y="553239"/>
                  </a:lnTo>
                  <a:lnTo>
                    <a:pt x="114556" y="527283"/>
                  </a:lnTo>
                  <a:lnTo>
                    <a:pt x="76499" y="494734"/>
                  </a:lnTo>
                  <a:lnTo>
                    <a:pt x="46256" y="455617"/>
                  </a:lnTo>
                  <a:lnTo>
                    <a:pt x="25908" y="409956"/>
                  </a:lnTo>
                  <a:lnTo>
                    <a:pt x="21272" y="386652"/>
                  </a:lnTo>
                  <a:lnTo>
                    <a:pt x="19812" y="376428"/>
                  </a:lnTo>
                  <a:lnTo>
                    <a:pt x="19734" y="364974"/>
                  </a:lnTo>
                  <a:lnTo>
                    <a:pt x="9883" y="343874"/>
                  </a:lnTo>
                  <a:lnTo>
                    <a:pt x="5359" y="321806"/>
                  </a:lnTo>
                  <a:lnTo>
                    <a:pt x="4572" y="321564"/>
                  </a:lnTo>
                  <a:lnTo>
                    <a:pt x="5029" y="320192"/>
                  </a:lnTo>
                  <a:lnTo>
                    <a:pt x="0" y="295656"/>
                  </a:lnTo>
                  <a:close/>
                </a:path>
                <a:path w="347979" h="614679">
                  <a:moveTo>
                    <a:pt x="326136" y="521208"/>
                  </a:moveTo>
                  <a:lnTo>
                    <a:pt x="326136" y="603504"/>
                  </a:lnTo>
                  <a:lnTo>
                    <a:pt x="336804" y="592836"/>
                  </a:lnTo>
                  <a:lnTo>
                    <a:pt x="347472" y="592836"/>
                  </a:lnTo>
                  <a:lnTo>
                    <a:pt x="347472" y="531876"/>
                  </a:lnTo>
                  <a:lnTo>
                    <a:pt x="336804" y="531876"/>
                  </a:lnTo>
                  <a:lnTo>
                    <a:pt x="326136" y="521208"/>
                  </a:lnTo>
                  <a:close/>
                </a:path>
                <a:path w="347979" h="614679">
                  <a:moveTo>
                    <a:pt x="347472" y="592836"/>
                  </a:moveTo>
                  <a:lnTo>
                    <a:pt x="336804" y="592836"/>
                  </a:lnTo>
                  <a:lnTo>
                    <a:pt x="326136" y="603504"/>
                  </a:lnTo>
                  <a:lnTo>
                    <a:pt x="347472" y="603504"/>
                  </a:lnTo>
                  <a:lnTo>
                    <a:pt x="347472" y="592836"/>
                  </a:lnTo>
                  <a:close/>
                </a:path>
                <a:path w="347979" h="614679">
                  <a:moveTo>
                    <a:pt x="19471" y="326148"/>
                  </a:moveTo>
                  <a:lnTo>
                    <a:pt x="19734" y="364974"/>
                  </a:lnTo>
                  <a:lnTo>
                    <a:pt x="58346" y="423968"/>
                  </a:lnTo>
                  <a:lnTo>
                    <a:pt x="93780" y="455798"/>
                  </a:lnTo>
                  <a:lnTo>
                    <a:pt x="134584" y="482120"/>
                  </a:lnTo>
                  <a:lnTo>
                    <a:pt x="179185" y="502911"/>
                  </a:lnTo>
                  <a:lnTo>
                    <a:pt x="226010" y="518149"/>
                  </a:lnTo>
                  <a:lnTo>
                    <a:pt x="273486" y="527812"/>
                  </a:lnTo>
                  <a:lnTo>
                    <a:pt x="320040" y="531876"/>
                  </a:lnTo>
                  <a:lnTo>
                    <a:pt x="326136" y="531876"/>
                  </a:lnTo>
                  <a:lnTo>
                    <a:pt x="326136" y="521208"/>
                  </a:lnTo>
                  <a:lnTo>
                    <a:pt x="347472" y="521208"/>
                  </a:lnTo>
                  <a:lnTo>
                    <a:pt x="347472" y="516636"/>
                  </a:lnTo>
                  <a:lnTo>
                    <a:pt x="342900" y="512064"/>
                  </a:lnTo>
                  <a:lnTo>
                    <a:pt x="336804" y="512064"/>
                  </a:lnTo>
                  <a:lnTo>
                    <a:pt x="320040" y="510540"/>
                  </a:lnTo>
                  <a:lnTo>
                    <a:pt x="276831" y="507523"/>
                  </a:lnTo>
                  <a:lnTo>
                    <a:pt x="232762" y="499168"/>
                  </a:lnTo>
                  <a:lnTo>
                    <a:pt x="189258" y="485529"/>
                  </a:lnTo>
                  <a:lnTo>
                    <a:pt x="147741" y="466657"/>
                  </a:lnTo>
                  <a:lnTo>
                    <a:pt x="109636" y="442605"/>
                  </a:lnTo>
                  <a:lnTo>
                    <a:pt x="76366" y="413427"/>
                  </a:lnTo>
                  <a:lnTo>
                    <a:pt x="49356" y="379174"/>
                  </a:lnTo>
                  <a:lnTo>
                    <a:pt x="30030" y="339899"/>
                  </a:lnTo>
                  <a:lnTo>
                    <a:pt x="27203" y="327660"/>
                  </a:lnTo>
                  <a:lnTo>
                    <a:pt x="24384" y="327660"/>
                  </a:lnTo>
                  <a:lnTo>
                    <a:pt x="19471" y="326148"/>
                  </a:lnTo>
                  <a:close/>
                </a:path>
                <a:path w="347979" h="614679">
                  <a:moveTo>
                    <a:pt x="347472" y="521208"/>
                  </a:moveTo>
                  <a:lnTo>
                    <a:pt x="326136" y="521208"/>
                  </a:lnTo>
                  <a:lnTo>
                    <a:pt x="336804" y="531876"/>
                  </a:lnTo>
                  <a:lnTo>
                    <a:pt x="347472" y="531876"/>
                  </a:lnTo>
                  <a:lnTo>
                    <a:pt x="347472" y="521208"/>
                  </a:lnTo>
                  <a:close/>
                </a:path>
                <a:path w="347979" h="614679">
                  <a:moveTo>
                    <a:pt x="5359" y="321806"/>
                  </a:moveTo>
                  <a:lnTo>
                    <a:pt x="9883" y="343874"/>
                  </a:lnTo>
                  <a:lnTo>
                    <a:pt x="19734" y="364974"/>
                  </a:lnTo>
                  <a:lnTo>
                    <a:pt x="19471" y="326148"/>
                  </a:lnTo>
                  <a:lnTo>
                    <a:pt x="5359" y="321806"/>
                  </a:lnTo>
                  <a:close/>
                </a:path>
                <a:path w="347979" h="614679">
                  <a:moveTo>
                    <a:pt x="19812" y="284581"/>
                  </a:moveTo>
                  <a:lnTo>
                    <a:pt x="19586" y="285042"/>
                  </a:lnTo>
                  <a:lnTo>
                    <a:pt x="19188" y="288545"/>
                  </a:lnTo>
                  <a:lnTo>
                    <a:pt x="19471" y="326148"/>
                  </a:lnTo>
                  <a:lnTo>
                    <a:pt x="24384" y="327660"/>
                  </a:lnTo>
                  <a:lnTo>
                    <a:pt x="25910" y="322061"/>
                  </a:lnTo>
                  <a:lnTo>
                    <a:pt x="19812" y="295656"/>
                  </a:lnTo>
                  <a:lnTo>
                    <a:pt x="19812" y="284581"/>
                  </a:lnTo>
                  <a:close/>
                </a:path>
                <a:path w="347979" h="614679">
                  <a:moveTo>
                    <a:pt x="25910" y="322061"/>
                  </a:moveTo>
                  <a:lnTo>
                    <a:pt x="24384" y="327660"/>
                  </a:lnTo>
                  <a:lnTo>
                    <a:pt x="27203" y="327660"/>
                  </a:lnTo>
                  <a:lnTo>
                    <a:pt x="25910" y="322061"/>
                  </a:lnTo>
                  <a:close/>
                </a:path>
                <a:path w="347979" h="614679">
                  <a:moveTo>
                    <a:pt x="19586" y="285042"/>
                  </a:moveTo>
                  <a:lnTo>
                    <a:pt x="10668" y="303276"/>
                  </a:lnTo>
                  <a:lnTo>
                    <a:pt x="5029" y="320192"/>
                  </a:lnTo>
                  <a:lnTo>
                    <a:pt x="5359" y="321806"/>
                  </a:lnTo>
                  <a:lnTo>
                    <a:pt x="19471" y="326148"/>
                  </a:lnTo>
                  <a:lnTo>
                    <a:pt x="19188" y="288545"/>
                  </a:lnTo>
                  <a:lnTo>
                    <a:pt x="19586" y="285042"/>
                  </a:lnTo>
                  <a:close/>
                </a:path>
                <a:path w="347979" h="614679">
                  <a:moveTo>
                    <a:pt x="256032" y="123444"/>
                  </a:moveTo>
                  <a:lnTo>
                    <a:pt x="252984" y="123444"/>
                  </a:lnTo>
                  <a:lnTo>
                    <a:pt x="230124" y="129540"/>
                  </a:lnTo>
                  <a:lnTo>
                    <a:pt x="183405" y="143793"/>
                  </a:lnTo>
                  <a:lnTo>
                    <a:pt x="138842" y="163663"/>
                  </a:lnTo>
                  <a:lnTo>
                    <a:pt x="97859" y="189347"/>
                  </a:lnTo>
                  <a:lnTo>
                    <a:pt x="61885" y="221044"/>
                  </a:lnTo>
                  <a:lnTo>
                    <a:pt x="32346" y="258954"/>
                  </a:lnTo>
                  <a:lnTo>
                    <a:pt x="19812" y="284581"/>
                  </a:lnTo>
                  <a:lnTo>
                    <a:pt x="19812" y="295656"/>
                  </a:lnTo>
                  <a:lnTo>
                    <a:pt x="25910" y="322061"/>
                  </a:lnTo>
                  <a:lnTo>
                    <a:pt x="28956" y="310896"/>
                  </a:lnTo>
                  <a:lnTo>
                    <a:pt x="48448" y="270426"/>
                  </a:lnTo>
                  <a:lnTo>
                    <a:pt x="76490" y="235147"/>
                  </a:lnTo>
                  <a:lnTo>
                    <a:pt x="111109" y="205230"/>
                  </a:lnTo>
                  <a:lnTo>
                    <a:pt x="150331" y="180845"/>
                  </a:lnTo>
                  <a:lnTo>
                    <a:pt x="192184" y="162162"/>
                  </a:lnTo>
                  <a:lnTo>
                    <a:pt x="234696" y="149352"/>
                  </a:lnTo>
                  <a:lnTo>
                    <a:pt x="245364" y="147218"/>
                  </a:lnTo>
                  <a:lnTo>
                    <a:pt x="245364" y="134112"/>
                  </a:lnTo>
                  <a:lnTo>
                    <a:pt x="265176" y="134112"/>
                  </a:lnTo>
                  <a:lnTo>
                    <a:pt x="265176" y="131064"/>
                  </a:lnTo>
                  <a:lnTo>
                    <a:pt x="263652" y="128016"/>
                  </a:lnTo>
                  <a:lnTo>
                    <a:pt x="262128" y="126492"/>
                  </a:lnTo>
                  <a:lnTo>
                    <a:pt x="256032" y="123444"/>
                  </a:lnTo>
                  <a:close/>
                </a:path>
                <a:path w="347979" h="614679">
                  <a:moveTo>
                    <a:pt x="5029" y="320192"/>
                  </a:moveTo>
                  <a:lnTo>
                    <a:pt x="4572" y="321564"/>
                  </a:lnTo>
                  <a:lnTo>
                    <a:pt x="5359" y="321806"/>
                  </a:lnTo>
                  <a:lnTo>
                    <a:pt x="5029" y="320192"/>
                  </a:lnTo>
                  <a:close/>
                </a:path>
                <a:path w="347979" h="614679">
                  <a:moveTo>
                    <a:pt x="245364" y="44365"/>
                  </a:moveTo>
                  <a:lnTo>
                    <a:pt x="199644" y="56388"/>
                  </a:lnTo>
                  <a:lnTo>
                    <a:pt x="131824" y="85830"/>
                  </a:lnTo>
                  <a:lnTo>
                    <a:pt x="91978" y="111875"/>
                  </a:lnTo>
                  <a:lnTo>
                    <a:pt x="57197" y="144086"/>
                  </a:lnTo>
                  <a:lnTo>
                    <a:pt x="28956" y="182880"/>
                  </a:lnTo>
                  <a:lnTo>
                    <a:pt x="10649" y="221044"/>
                  </a:lnTo>
                  <a:lnTo>
                    <a:pt x="1524" y="262128"/>
                  </a:lnTo>
                  <a:lnTo>
                    <a:pt x="0" y="272796"/>
                  </a:lnTo>
                  <a:lnTo>
                    <a:pt x="0" y="295656"/>
                  </a:lnTo>
                  <a:lnTo>
                    <a:pt x="5029" y="320192"/>
                  </a:lnTo>
                  <a:lnTo>
                    <a:pt x="10668" y="303276"/>
                  </a:lnTo>
                  <a:lnTo>
                    <a:pt x="19586" y="285042"/>
                  </a:lnTo>
                  <a:lnTo>
                    <a:pt x="36576" y="208788"/>
                  </a:lnTo>
                  <a:lnTo>
                    <a:pt x="57912" y="175260"/>
                  </a:lnTo>
                  <a:lnTo>
                    <a:pt x="86078" y="144277"/>
                  </a:lnTo>
                  <a:lnTo>
                    <a:pt x="145297" y="102243"/>
                  </a:lnTo>
                  <a:lnTo>
                    <a:pt x="182880" y="83820"/>
                  </a:lnTo>
                  <a:lnTo>
                    <a:pt x="231648" y="68580"/>
                  </a:lnTo>
                  <a:lnTo>
                    <a:pt x="257556" y="62484"/>
                  </a:lnTo>
                  <a:lnTo>
                    <a:pt x="262128" y="60960"/>
                  </a:lnTo>
                  <a:lnTo>
                    <a:pt x="265176" y="57912"/>
                  </a:lnTo>
                  <a:lnTo>
                    <a:pt x="265176" y="51816"/>
                  </a:lnTo>
                  <a:lnTo>
                    <a:pt x="245364" y="51816"/>
                  </a:lnTo>
                  <a:lnTo>
                    <a:pt x="245364" y="44365"/>
                  </a:lnTo>
                  <a:close/>
                </a:path>
                <a:path w="347979" h="614679">
                  <a:moveTo>
                    <a:pt x="19812" y="283464"/>
                  </a:moveTo>
                  <a:lnTo>
                    <a:pt x="19586" y="285042"/>
                  </a:lnTo>
                  <a:lnTo>
                    <a:pt x="19812" y="284581"/>
                  </a:lnTo>
                  <a:lnTo>
                    <a:pt x="19812" y="283464"/>
                  </a:lnTo>
                  <a:close/>
                </a:path>
                <a:path w="347979" h="614679">
                  <a:moveTo>
                    <a:pt x="265176" y="134112"/>
                  </a:moveTo>
                  <a:lnTo>
                    <a:pt x="245364" y="134112"/>
                  </a:lnTo>
                  <a:lnTo>
                    <a:pt x="257556" y="144780"/>
                  </a:lnTo>
                  <a:lnTo>
                    <a:pt x="245364" y="147218"/>
                  </a:lnTo>
                  <a:lnTo>
                    <a:pt x="245364" y="179832"/>
                  </a:lnTo>
                  <a:lnTo>
                    <a:pt x="246888" y="182880"/>
                  </a:lnTo>
                  <a:lnTo>
                    <a:pt x="256032" y="185928"/>
                  </a:lnTo>
                  <a:lnTo>
                    <a:pt x="259080" y="184404"/>
                  </a:lnTo>
                  <a:lnTo>
                    <a:pt x="262128" y="181356"/>
                  </a:lnTo>
                  <a:lnTo>
                    <a:pt x="267803" y="175260"/>
                  </a:lnTo>
                  <a:lnTo>
                    <a:pt x="265176" y="175260"/>
                  </a:lnTo>
                  <a:lnTo>
                    <a:pt x="246888" y="167640"/>
                  </a:lnTo>
                  <a:lnTo>
                    <a:pt x="265176" y="147997"/>
                  </a:lnTo>
                  <a:lnTo>
                    <a:pt x="265176" y="134112"/>
                  </a:lnTo>
                  <a:close/>
                </a:path>
                <a:path w="347979" h="614679">
                  <a:moveTo>
                    <a:pt x="265176" y="147997"/>
                  </a:moveTo>
                  <a:lnTo>
                    <a:pt x="246888" y="167640"/>
                  </a:lnTo>
                  <a:lnTo>
                    <a:pt x="265176" y="175260"/>
                  </a:lnTo>
                  <a:lnTo>
                    <a:pt x="265176" y="147997"/>
                  </a:lnTo>
                  <a:close/>
                </a:path>
                <a:path w="347979" h="614679">
                  <a:moveTo>
                    <a:pt x="322886" y="86011"/>
                  </a:moveTo>
                  <a:lnTo>
                    <a:pt x="265176" y="147997"/>
                  </a:lnTo>
                  <a:lnTo>
                    <a:pt x="265176" y="175260"/>
                  </a:lnTo>
                  <a:lnTo>
                    <a:pt x="267803" y="175260"/>
                  </a:lnTo>
                  <a:lnTo>
                    <a:pt x="344424" y="92964"/>
                  </a:lnTo>
                  <a:lnTo>
                    <a:pt x="330708" y="92964"/>
                  </a:lnTo>
                  <a:lnTo>
                    <a:pt x="322886" y="86011"/>
                  </a:lnTo>
                  <a:close/>
                </a:path>
                <a:path w="347979" h="614679">
                  <a:moveTo>
                    <a:pt x="245364" y="134112"/>
                  </a:moveTo>
                  <a:lnTo>
                    <a:pt x="245364" y="147218"/>
                  </a:lnTo>
                  <a:lnTo>
                    <a:pt x="257556" y="144780"/>
                  </a:lnTo>
                  <a:lnTo>
                    <a:pt x="245364" y="134112"/>
                  </a:lnTo>
                  <a:close/>
                </a:path>
                <a:path w="347979" h="614679">
                  <a:moveTo>
                    <a:pt x="329184" y="79248"/>
                  </a:moveTo>
                  <a:lnTo>
                    <a:pt x="322886" y="86011"/>
                  </a:lnTo>
                  <a:lnTo>
                    <a:pt x="330708" y="92964"/>
                  </a:lnTo>
                  <a:lnTo>
                    <a:pt x="329184" y="79248"/>
                  </a:lnTo>
                  <a:close/>
                </a:path>
                <a:path w="347979" h="614679">
                  <a:moveTo>
                    <a:pt x="345186" y="79248"/>
                  </a:moveTo>
                  <a:lnTo>
                    <a:pt x="329184" y="79248"/>
                  </a:lnTo>
                  <a:lnTo>
                    <a:pt x="330708" y="92964"/>
                  </a:lnTo>
                  <a:lnTo>
                    <a:pt x="344424" y="92964"/>
                  </a:lnTo>
                  <a:lnTo>
                    <a:pt x="345948" y="89916"/>
                  </a:lnTo>
                  <a:lnTo>
                    <a:pt x="347472" y="88392"/>
                  </a:lnTo>
                  <a:lnTo>
                    <a:pt x="347472" y="82296"/>
                  </a:lnTo>
                  <a:lnTo>
                    <a:pt x="345948" y="80772"/>
                  </a:lnTo>
                  <a:lnTo>
                    <a:pt x="345186" y="79248"/>
                  </a:lnTo>
                  <a:close/>
                </a:path>
                <a:path w="347979" h="614679">
                  <a:moveTo>
                    <a:pt x="270700" y="12192"/>
                  </a:moveTo>
                  <a:lnTo>
                    <a:pt x="265176" y="12192"/>
                  </a:lnTo>
                  <a:lnTo>
                    <a:pt x="265176" y="34713"/>
                  </a:lnTo>
                  <a:lnTo>
                    <a:pt x="322886" y="86011"/>
                  </a:lnTo>
                  <a:lnTo>
                    <a:pt x="329184" y="79248"/>
                  </a:lnTo>
                  <a:lnTo>
                    <a:pt x="345186" y="79248"/>
                  </a:lnTo>
                  <a:lnTo>
                    <a:pt x="344424" y="77724"/>
                  </a:lnTo>
                  <a:lnTo>
                    <a:pt x="270700" y="12192"/>
                  </a:lnTo>
                  <a:close/>
                </a:path>
                <a:path w="347979" h="614679">
                  <a:moveTo>
                    <a:pt x="252984" y="42672"/>
                  </a:moveTo>
                  <a:lnTo>
                    <a:pt x="245364" y="44365"/>
                  </a:lnTo>
                  <a:lnTo>
                    <a:pt x="245364" y="51816"/>
                  </a:lnTo>
                  <a:lnTo>
                    <a:pt x="252984" y="42672"/>
                  </a:lnTo>
                  <a:close/>
                </a:path>
                <a:path w="347979" h="614679">
                  <a:moveTo>
                    <a:pt x="265176" y="42672"/>
                  </a:moveTo>
                  <a:lnTo>
                    <a:pt x="252984" y="42672"/>
                  </a:lnTo>
                  <a:lnTo>
                    <a:pt x="245364" y="51816"/>
                  </a:lnTo>
                  <a:lnTo>
                    <a:pt x="265176" y="51816"/>
                  </a:lnTo>
                  <a:lnTo>
                    <a:pt x="265176" y="42672"/>
                  </a:lnTo>
                  <a:close/>
                </a:path>
                <a:path w="347979" h="614679">
                  <a:moveTo>
                    <a:pt x="254508" y="0"/>
                  </a:moveTo>
                  <a:lnTo>
                    <a:pt x="251460" y="1524"/>
                  </a:lnTo>
                  <a:lnTo>
                    <a:pt x="246888" y="4572"/>
                  </a:lnTo>
                  <a:lnTo>
                    <a:pt x="245364" y="7620"/>
                  </a:lnTo>
                  <a:lnTo>
                    <a:pt x="245364" y="44365"/>
                  </a:lnTo>
                  <a:lnTo>
                    <a:pt x="252984" y="42672"/>
                  </a:lnTo>
                  <a:lnTo>
                    <a:pt x="265176" y="42672"/>
                  </a:lnTo>
                  <a:lnTo>
                    <a:pt x="265176" y="34713"/>
                  </a:lnTo>
                  <a:lnTo>
                    <a:pt x="248412" y="19812"/>
                  </a:lnTo>
                  <a:lnTo>
                    <a:pt x="265176" y="12192"/>
                  </a:lnTo>
                  <a:lnTo>
                    <a:pt x="270700" y="12192"/>
                  </a:lnTo>
                  <a:lnTo>
                    <a:pt x="262128" y="4572"/>
                  </a:lnTo>
                  <a:lnTo>
                    <a:pt x="259080" y="1524"/>
                  </a:lnTo>
                  <a:lnTo>
                    <a:pt x="254508" y="0"/>
                  </a:lnTo>
                  <a:close/>
                </a:path>
                <a:path w="347979" h="614679">
                  <a:moveTo>
                    <a:pt x="265176" y="12192"/>
                  </a:moveTo>
                  <a:lnTo>
                    <a:pt x="248412" y="19812"/>
                  </a:lnTo>
                  <a:lnTo>
                    <a:pt x="265176" y="34713"/>
                  </a:lnTo>
                  <a:lnTo>
                    <a:pt x="265176" y="1219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410455" y="2921508"/>
              <a:ext cx="435717" cy="768096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410455" y="3636263"/>
              <a:ext cx="435864" cy="789432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4399787" y="2910840"/>
              <a:ext cx="457200" cy="1525905"/>
            </a:xfrm>
            <a:custGeom>
              <a:avLst/>
              <a:gdLst/>
              <a:ahLst/>
              <a:cxnLst/>
              <a:rect l="l" t="t" r="r" b="b"/>
              <a:pathLst>
                <a:path w="457200" h="1525904">
                  <a:moveTo>
                    <a:pt x="435864" y="780179"/>
                  </a:moveTo>
                  <a:lnTo>
                    <a:pt x="434938" y="780245"/>
                  </a:lnTo>
                  <a:lnTo>
                    <a:pt x="434340" y="794003"/>
                  </a:lnTo>
                  <a:lnTo>
                    <a:pt x="429759" y="844060"/>
                  </a:lnTo>
                  <a:lnTo>
                    <a:pt x="422713" y="893916"/>
                  </a:lnTo>
                  <a:lnTo>
                    <a:pt x="413129" y="943379"/>
                  </a:lnTo>
                  <a:lnTo>
                    <a:pt x="400935" y="992257"/>
                  </a:lnTo>
                  <a:lnTo>
                    <a:pt x="386059" y="1040356"/>
                  </a:lnTo>
                  <a:lnTo>
                    <a:pt x="368428" y="1087483"/>
                  </a:lnTo>
                  <a:lnTo>
                    <a:pt x="347969" y="1133446"/>
                  </a:lnTo>
                  <a:lnTo>
                    <a:pt x="324612" y="1178051"/>
                  </a:lnTo>
                  <a:lnTo>
                    <a:pt x="295656" y="1223771"/>
                  </a:lnTo>
                  <a:lnTo>
                    <a:pt x="263125" y="1264788"/>
                  </a:lnTo>
                  <a:lnTo>
                    <a:pt x="228498" y="1301253"/>
                  </a:lnTo>
                  <a:lnTo>
                    <a:pt x="190990" y="1332733"/>
                  </a:lnTo>
                  <a:lnTo>
                    <a:pt x="149817" y="1358795"/>
                  </a:lnTo>
                  <a:lnTo>
                    <a:pt x="104195" y="1379007"/>
                  </a:lnTo>
                  <a:lnTo>
                    <a:pt x="53339" y="1392935"/>
                  </a:lnTo>
                  <a:lnTo>
                    <a:pt x="10668" y="1395983"/>
                  </a:lnTo>
                  <a:lnTo>
                    <a:pt x="4571" y="1395983"/>
                  </a:lnTo>
                  <a:lnTo>
                    <a:pt x="0" y="1400555"/>
                  </a:lnTo>
                  <a:lnTo>
                    <a:pt x="0" y="1517903"/>
                  </a:lnTo>
                  <a:lnTo>
                    <a:pt x="1523" y="1520951"/>
                  </a:lnTo>
                  <a:lnTo>
                    <a:pt x="3048" y="1522475"/>
                  </a:lnTo>
                  <a:lnTo>
                    <a:pt x="6095" y="1523999"/>
                  </a:lnTo>
                  <a:lnTo>
                    <a:pt x="7620" y="1525523"/>
                  </a:lnTo>
                  <a:lnTo>
                    <a:pt x="10668" y="1525523"/>
                  </a:lnTo>
                  <a:lnTo>
                    <a:pt x="33528" y="1523999"/>
                  </a:lnTo>
                  <a:lnTo>
                    <a:pt x="56388" y="1520951"/>
                  </a:lnTo>
                  <a:lnTo>
                    <a:pt x="80555" y="1514855"/>
                  </a:lnTo>
                  <a:lnTo>
                    <a:pt x="21335" y="1514855"/>
                  </a:lnTo>
                  <a:lnTo>
                    <a:pt x="10668" y="1504187"/>
                  </a:lnTo>
                  <a:lnTo>
                    <a:pt x="21335" y="1504187"/>
                  </a:lnTo>
                  <a:lnTo>
                    <a:pt x="21335" y="1415795"/>
                  </a:lnTo>
                  <a:lnTo>
                    <a:pt x="10668" y="1415795"/>
                  </a:lnTo>
                  <a:lnTo>
                    <a:pt x="21335" y="1406651"/>
                  </a:lnTo>
                  <a:lnTo>
                    <a:pt x="83102" y="1406651"/>
                  </a:lnTo>
                  <a:lnTo>
                    <a:pt x="123798" y="1393525"/>
                  </a:lnTo>
                  <a:lnTo>
                    <a:pt x="164684" y="1373990"/>
                  </a:lnTo>
                  <a:lnTo>
                    <a:pt x="202769" y="1349504"/>
                  </a:lnTo>
                  <a:lnTo>
                    <a:pt x="238079" y="1320558"/>
                  </a:lnTo>
                  <a:lnTo>
                    <a:pt x="270637" y="1287638"/>
                  </a:lnTo>
                  <a:lnTo>
                    <a:pt x="300468" y="1251235"/>
                  </a:lnTo>
                  <a:lnTo>
                    <a:pt x="327597" y="1211835"/>
                  </a:lnTo>
                  <a:lnTo>
                    <a:pt x="352048" y="1169927"/>
                  </a:lnTo>
                  <a:lnTo>
                    <a:pt x="373847" y="1125999"/>
                  </a:lnTo>
                  <a:lnTo>
                    <a:pt x="393017" y="1080541"/>
                  </a:lnTo>
                  <a:lnTo>
                    <a:pt x="409583" y="1034039"/>
                  </a:lnTo>
                  <a:lnTo>
                    <a:pt x="423570" y="986983"/>
                  </a:lnTo>
                  <a:lnTo>
                    <a:pt x="434159" y="910793"/>
                  </a:lnTo>
                  <a:lnTo>
                    <a:pt x="435864" y="868679"/>
                  </a:lnTo>
                  <a:lnTo>
                    <a:pt x="435864" y="780179"/>
                  </a:lnTo>
                  <a:close/>
                </a:path>
                <a:path w="457200" h="1525904">
                  <a:moveTo>
                    <a:pt x="21335" y="1504187"/>
                  </a:moveTo>
                  <a:lnTo>
                    <a:pt x="10668" y="1504187"/>
                  </a:lnTo>
                  <a:lnTo>
                    <a:pt x="21335" y="1514855"/>
                  </a:lnTo>
                  <a:lnTo>
                    <a:pt x="21335" y="1504187"/>
                  </a:lnTo>
                  <a:close/>
                </a:path>
                <a:path w="457200" h="1525904">
                  <a:moveTo>
                    <a:pt x="457200" y="725423"/>
                  </a:moveTo>
                  <a:lnTo>
                    <a:pt x="455676" y="760475"/>
                  </a:lnTo>
                  <a:lnTo>
                    <a:pt x="455287" y="771779"/>
                  </a:lnTo>
                  <a:lnTo>
                    <a:pt x="455676" y="778763"/>
                  </a:lnTo>
                  <a:lnTo>
                    <a:pt x="455046" y="778808"/>
                  </a:lnTo>
                  <a:lnTo>
                    <a:pt x="450301" y="847371"/>
                  </a:lnTo>
                  <a:lnTo>
                    <a:pt x="443904" y="893161"/>
                  </a:lnTo>
                  <a:lnTo>
                    <a:pt x="435002" y="939861"/>
                  </a:lnTo>
                  <a:lnTo>
                    <a:pt x="428130" y="968188"/>
                  </a:lnTo>
                  <a:lnTo>
                    <a:pt x="423478" y="1000484"/>
                  </a:lnTo>
                  <a:lnTo>
                    <a:pt x="414426" y="1047018"/>
                  </a:lnTo>
                  <a:lnTo>
                    <a:pt x="402849" y="1093983"/>
                  </a:lnTo>
                  <a:lnTo>
                    <a:pt x="388711" y="1140855"/>
                  </a:lnTo>
                  <a:lnTo>
                    <a:pt x="371973" y="1187113"/>
                  </a:lnTo>
                  <a:lnTo>
                    <a:pt x="352597" y="1232236"/>
                  </a:lnTo>
                  <a:lnTo>
                    <a:pt x="330547" y="1275702"/>
                  </a:lnTo>
                  <a:lnTo>
                    <a:pt x="305784" y="1316988"/>
                  </a:lnTo>
                  <a:lnTo>
                    <a:pt x="278272" y="1355573"/>
                  </a:lnTo>
                  <a:lnTo>
                    <a:pt x="247971" y="1390935"/>
                  </a:lnTo>
                  <a:lnTo>
                    <a:pt x="214846" y="1422553"/>
                  </a:lnTo>
                  <a:lnTo>
                    <a:pt x="178857" y="1449904"/>
                  </a:lnTo>
                  <a:lnTo>
                    <a:pt x="139969" y="1472467"/>
                  </a:lnTo>
                  <a:lnTo>
                    <a:pt x="98142" y="1489719"/>
                  </a:lnTo>
                  <a:lnTo>
                    <a:pt x="53339" y="1501139"/>
                  </a:lnTo>
                  <a:lnTo>
                    <a:pt x="32004" y="1504187"/>
                  </a:lnTo>
                  <a:lnTo>
                    <a:pt x="21335" y="1504187"/>
                  </a:lnTo>
                  <a:lnTo>
                    <a:pt x="21335" y="1514855"/>
                  </a:lnTo>
                  <a:lnTo>
                    <a:pt x="80555" y="1514855"/>
                  </a:lnTo>
                  <a:lnTo>
                    <a:pt x="100544" y="1509814"/>
                  </a:lnTo>
                  <a:lnTo>
                    <a:pt x="141854" y="1493663"/>
                  </a:lnTo>
                  <a:lnTo>
                    <a:pt x="180368" y="1472893"/>
                  </a:lnTo>
                  <a:lnTo>
                    <a:pt x="216137" y="1447898"/>
                  </a:lnTo>
                  <a:lnTo>
                    <a:pt x="249210" y="1419072"/>
                  </a:lnTo>
                  <a:lnTo>
                    <a:pt x="279638" y="1386807"/>
                  </a:lnTo>
                  <a:lnTo>
                    <a:pt x="307470" y="1351498"/>
                  </a:lnTo>
                  <a:lnTo>
                    <a:pt x="332756" y="1313538"/>
                  </a:lnTo>
                  <a:lnTo>
                    <a:pt x="355546" y="1273321"/>
                  </a:lnTo>
                  <a:lnTo>
                    <a:pt x="375891" y="1231241"/>
                  </a:lnTo>
                  <a:lnTo>
                    <a:pt x="393841" y="1187691"/>
                  </a:lnTo>
                  <a:lnTo>
                    <a:pt x="409445" y="1143066"/>
                  </a:lnTo>
                  <a:lnTo>
                    <a:pt x="422753" y="1097758"/>
                  </a:lnTo>
                  <a:lnTo>
                    <a:pt x="433816" y="1052161"/>
                  </a:lnTo>
                  <a:lnTo>
                    <a:pt x="442684" y="1006669"/>
                  </a:lnTo>
                  <a:lnTo>
                    <a:pt x="449406" y="961677"/>
                  </a:lnTo>
                  <a:lnTo>
                    <a:pt x="454032" y="917576"/>
                  </a:lnTo>
                  <a:lnTo>
                    <a:pt x="456614" y="874762"/>
                  </a:lnTo>
                  <a:lnTo>
                    <a:pt x="457200" y="833627"/>
                  </a:lnTo>
                  <a:lnTo>
                    <a:pt x="457200" y="725423"/>
                  </a:lnTo>
                  <a:close/>
                </a:path>
                <a:path w="457200" h="1525904">
                  <a:moveTo>
                    <a:pt x="21335" y="1406651"/>
                  </a:moveTo>
                  <a:lnTo>
                    <a:pt x="10668" y="1415795"/>
                  </a:lnTo>
                  <a:lnTo>
                    <a:pt x="21335" y="1415795"/>
                  </a:lnTo>
                  <a:lnTo>
                    <a:pt x="21335" y="1406651"/>
                  </a:lnTo>
                  <a:close/>
                </a:path>
                <a:path w="457200" h="1525904">
                  <a:moveTo>
                    <a:pt x="83102" y="1406651"/>
                  </a:moveTo>
                  <a:lnTo>
                    <a:pt x="21335" y="1406651"/>
                  </a:lnTo>
                  <a:lnTo>
                    <a:pt x="21335" y="1415795"/>
                  </a:lnTo>
                  <a:lnTo>
                    <a:pt x="33528" y="1415795"/>
                  </a:lnTo>
                  <a:lnTo>
                    <a:pt x="80088" y="1407624"/>
                  </a:lnTo>
                  <a:lnTo>
                    <a:pt x="83102" y="1406651"/>
                  </a:lnTo>
                  <a:close/>
                </a:path>
                <a:path w="457200" h="1525904">
                  <a:moveTo>
                    <a:pt x="455046" y="778808"/>
                  </a:moveTo>
                  <a:lnTo>
                    <a:pt x="435864" y="780179"/>
                  </a:lnTo>
                  <a:lnTo>
                    <a:pt x="435864" y="868679"/>
                  </a:lnTo>
                  <a:lnTo>
                    <a:pt x="434159" y="910793"/>
                  </a:lnTo>
                  <a:lnTo>
                    <a:pt x="430043" y="954902"/>
                  </a:lnTo>
                  <a:lnTo>
                    <a:pt x="428130" y="968188"/>
                  </a:lnTo>
                  <a:lnTo>
                    <a:pt x="435002" y="939861"/>
                  </a:lnTo>
                  <a:lnTo>
                    <a:pt x="443904" y="893161"/>
                  </a:lnTo>
                  <a:lnTo>
                    <a:pt x="450301" y="847371"/>
                  </a:lnTo>
                  <a:lnTo>
                    <a:pt x="454216" y="802980"/>
                  </a:lnTo>
                  <a:lnTo>
                    <a:pt x="455046" y="778808"/>
                  </a:lnTo>
                  <a:close/>
                </a:path>
                <a:path w="457200" h="1525904">
                  <a:moveTo>
                    <a:pt x="142864" y="173735"/>
                  </a:moveTo>
                  <a:lnTo>
                    <a:pt x="129539" y="173735"/>
                  </a:lnTo>
                  <a:lnTo>
                    <a:pt x="129539" y="189114"/>
                  </a:lnTo>
                  <a:lnTo>
                    <a:pt x="132588" y="190499"/>
                  </a:lnTo>
                  <a:lnTo>
                    <a:pt x="173004" y="213815"/>
                  </a:lnTo>
                  <a:lnTo>
                    <a:pt x="210251" y="241631"/>
                  </a:lnTo>
                  <a:lnTo>
                    <a:pt x="244392" y="273471"/>
                  </a:lnTo>
                  <a:lnTo>
                    <a:pt x="275489" y="308858"/>
                  </a:lnTo>
                  <a:lnTo>
                    <a:pt x="303605" y="347315"/>
                  </a:lnTo>
                  <a:lnTo>
                    <a:pt x="328802" y="388364"/>
                  </a:lnTo>
                  <a:lnTo>
                    <a:pt x="351143" y="431530"/>
                  </a:lnTo>
                  <a:lnTo>
                    <a:pt x="370691" y="476333"/>
                  </a:lnTo>
                  <a:lnTo>
                    <a:pt x="387508" y="522299"/>
                  </a:lnTo>
                  <a:lnTo>
                    <a:pt x="401656" y="568949"/>
                  </a:lnTo>
                  <a:lnTo>
                    <a:pt x="413198" y="615807"/>
                  </a:lnTo>
                  <a:lnTo>
                    <a:pt x="422197" y="662395"/>
                  </a:lnTo>
                  <a:lnTo>
                    <a:pt x="428715" y="708237"/>
                  </a:lnTo>
                  <a:lnTo>
                    <a:pt x="432816" y="752855"/>
                  </a:lnTo>
                  <a:lnTo>
                    <a:pt x="434340" y="780287"/>
                  </a:lnTo>
                  <a:lnTo>
                    <a:pt x="434938" y="780245"/>
                  </a:lnTo>
                  <a:lnTo>
                    <a:pt x="435797" y="760475"/>
                  </a:lnTo>
                  <a:lnTo>
                    <a:pt x="435845" y="723899"/>
                  </a:lnTo>
                  <a:lnTo>
                    <a:pt x="435319" y="680732"/>
                  </a:lnTo>
                  <a:lnTo>
                    <a:pt x="432392" y="634241"/>
                  </a:lnTo>
                  <a:lnTo>
                    <a:pt x="426998" y="586324"/>
                  </a:lnTo>
                  <a:lnTo>
                    <a:pt x="405778" y="512131"/>
                  </a:lnTo>
                  <a:lnTo>
                    <a:pt x="388437" y="465126"/>
                  </a:lnTo>
                  <a:lnTo>
                    <a:pt x="368298" y="419414"/>
                  </a:lnTo>
                  <a:lnTo>
                    <a:pt x="345256" y="375431"/>
                  </a:lnTo>
                  <a:lnTo>
                    <a:pt x="319206" y="333612"/>
                  </a:lnTo>
                  <a:lnTo>
                    <a:pt x="290046" y="294393"/>
                  </a:lnTo>
                  <a:lnTo>
                    <a:pt x="257670" y="258208"/>
                  </a:lnTo>
                  <a:lnTo>
                    <a:pt x="221975" y="225492"/>
                  </a:lnTo>
                  <a:lnTo>
                    <a:pt x="182855" y="196682"/>
                  </a:lnTo>
                  <a:lnTo>
                    <a:pt x="142864" y="173735"/>
                  </a:lnTo>
                  <a:close/>
                </a:path>
                <a:path w="457200" h="1525904">
                  <a:moveTo>
                    <a:pt x="435864" y="758951"/>
                  </a:moveTo>
                  <a:lnTo>
                    <a:pt x="434938" y="780245"/>
                  </a:lnTo>
                  <a:lnTo>
                    <a:pt x="435863" y="780179"/>
                  </a:lnTo>
                  <a:lnTo>
                    <a:pt x="435864" y="758951"/>
                  </a:lnTo>
                  <a:close/>
                </a:path>
                <a:path w="457200" h="1525904">
                  <a:moveTo>
                    <a:pt x="435864" y="723899"/>
                  </a:moveTo>
                  <a:lnTo>
                    <a:pt x="435864" y="780179"/>
                  </a:lnTo>
                  <a:lnTo>
                    <a:pt x="455046" y="778808"/>
                  </a:lnTo>
                  <a:lnTo>
                    <a:pt x="455287" y="771779"/>
                  </a:lnTo>
                  <a:lnTo>
                    <a:pt x="454152" y="751331"/>
                  </a:lnTo>
                  <a:lnTo>
                    <a:pt x="451398" y="725009"/>
                  </a:lnTo>
                  <a:lnTo>
                    <a:pt x="435864" y="723899"/>
                  </a:lnTo>
                  <a:close/>
                </a:path>
                <a:path w="457200" h="1525904">
                  <a:moveTo>
                    <a:pt x="455287" y="771779"/>
                  </a:moveTo>
                  <a:lnTo>
                    <a:pt x="455046" y="778808"/>
                  </a:lnTo>
                  <a:lnTo>
                    <a:pt x="455676" y="778763"/>
                  </a:lnTo>
                  <a:lnTo>
                    <a:pt x="455287" y="771779"/>
                  </a:lnTo>
                  <a:close/>
                </a:path>
                <a:path w="457200" h="1525904">
                  <a:moveTo>
                    <a:pt x="451398" y="725009"/>
                  </a:moveTo>
                  <a:lnTo>
                    <a:pt x="454152" y="751331"/>
                  </a:lnTo>
                  <a:lnTo>
                    <a:pt x="455287" y="771779"/>
                  </a:lnTo>
                  <a:lnTo>
                    <a:pt x="455742" y="758951"/>
                  </a:lnTo>
                  <a:lnTo>
                    <a:pt x="457200" y="725423"/>
                  </a:lnTo>
                  <a:lnTo>
                    <a:pt x="451398" y="725009"/>
                  </a:lnTo>
                  <a:close/>
                </a:path>
                <a:path w="457200" h="1525904">
                  <a:moveTo>
                    <a:pt x="426998" y="586324"/>
                  </a:moveTo>
                  <a:lnTo>
                    <a:pt x="432392" y="634241"/>
                  </a:lnTo>
                  <a:lnTo>
                    <a:pt x="435319" y="680732"/>
                  </a:lnTo>
                  <a:lnTo>
                    <a:pt x="435864" y="725423"/>
                  </a:lnTo>
                  <a:lnTo>
                    <a:pt x="435864" y="723899"/>
                  </a:lnTo>
                  <a:lnTo>
                    <a:pt x="451282" y="723899"/>
                  </a:lnTo>
                  <a:lnTo>
                    <a:pt x="449240" y="704386"/>
                  </a:lnTo>
                  <a:lnTo>
                    <a:pt x="442051" y="656558"/>
                  </a:lnTo>
                  <a:lnTo>
                    <a:pt x="432481" y="608282"/>
                  </a:lnTo>
                  <a:lnTo>
                    <a:pt x="426998" y="586324"/>
                  </a:lnTo>
                  <a:close/>
                </a:path>
                <a:path w="457200" h="1525904">
                  <a:moveTo>
                    <a:pt x="129539" y="10667"/>
                  </a:moveTo>
                  <a:lnTo>
                    <a:pt x="109728" y="10667"/>
                  </a:lnTo>
                  <a:lnTo>
                    <a:pt x="126492" y="18287"/>
                  </a:lnTo>
                  <a:lnTo>
                    <a:pt x="109728" y="31792"/>
                  </a:lnTo>
                  <a:lnTo>
                    <a:pt x="109728" y="70103"/>
                  </a:lnTo>
                  <a:lnTo>
                    <a:pt x="111252" y="73151"/>
                  </a:lnTo>
                  <a:lnTo>
                    <a:pt x="115824" y="74675"/>
                  </a:lnTo>
                  <a:lnTo>
                    <a:pt x="132588" y="82295"/>
                  </a:lnTo>
                  <a:lnTo>
                    <a:pt x="188879" y="116258"/>
                  </a:lnTo>
                  <a:lnTo>
                    <a:pt x="225221" y="145715"/>
                  </a:lnTo>
                  <a:lnTo>
                    <a:pt x="258439" y="179315"/>
                  </a:lnTo>
                  <a:lnTo>
                    <a:pt x="288596" y="216562"/>
                  </a:lnTo>
                  <a:lnTo>
                    <a:pt x="315753" y="256963"/>
                  </a:lnTo>
                  <a:lnTo>
                    <a:pt x="339970" y="300021"/>
                  </a:lnTo>
                  <a:lnTo>
                    <a:pt x="361311" y="345241"/>
                  </a:lnTo>
                  <a:lnTo>
                    <a:pt x="379837" y="392129"/>
                  </a:lnTo>
                  <a:lnTo>
                    <a:pt x="395609" y="440188"/>
                  </a:lnTo>
                  <a:lnTo>
                    <a:pt x="408688" y="488924"/>
                  </a:lnTo>
                  <a:lnTo>
                    <a:pt x="419138" y="537842"/>
                  </a:lnTo>
                  <a:lnTo>
                    <a:pt x="427029" y="586446"/>
                  </a:lnTo>
                  <a:lnTo>
                    <a:pt x="432481" y="608282"/>
                  </a:lnTo>
                  <a:lnTo>
                    <a:pt x="442051" y="656558"/>
                  </a:lnTo>
                  <a:lnTo>
                    <a:pt x="449240" y="704386"/>
                  </a:lnTo>
                  <a:lnTo>
                    <a:pt x="451398" y="725009"/>
                  </a:lnTo>
                  <a:lnTo>
                    <a:pt x="457200" y="725423"/>
                  </a:lnTo>
                  <a:lnTo>
                    <a:pt x="457200" y="696467"/>
                  </a:lnTo>
                  <a:lnTo>
                    <a:pt x="454802" y="650734"/>
                  </a:lnTo>
                  <a:lnTo>
                    <a:pt x="450298" y="603966"/>
                  </a:lnTo>
                  <a:lnTo>
                    <a:pt x="443601" y="556539"/>
                  </a:lnTo>
                  <a:lnTo>
                    <a:pt x="434621" y="508830"/>
                  </a:lnTo>
                  <a:lnTo>
                    <a:pt x="423271" y="461216"/>
                  </a:lnTo>
                  <a:lnTo>
                    <a:pt x="409462" y="414073"/>
                  </a:lnTo>
                  <a:lnTo>
                    <a:pt x="393107" y="367778"/>
                  </a:lnTo>
                  <a:lnTo>
                    <a:pt x="374118" y="322708"/>
                  </a:lnTo>
                  <a:lnTo>
                    <a:pt x="352406" y="279240"/>
                  </a:lnTo>
                  <a:lnTo>
                    <a:pt x="327879" y="237743"/>
                  </a:lnTo>
                  <a:lnTo>
                    <a:pt x="300460" y="198613"/>
                  </a:lnTo>
                  <a:lnTo>
                    <a:pt x="270051" y="162209"/>
                  </a:lnTo>
                  <a:lnTo>
                    <a:pt x="236567" y="128913"/>
                  </a:lnTo>
                  <a:lnTo>
                    <a:pt x="199919" y="99102"/>
                  </a:lnTo>
                  <a:lnTo>
                    <a:pt x="160020" y="73151"/>
                  </a:lnTo>
                  <a:lnTo>
                    <a:pt x="144779" y="65531"/>
                  </a:lnTo>
                  <a:lnTo>
                    <a:pt x="129539" y="65531"/>
                  </a:lnTo>
                  <a:lnTo>
                    <a:pt x="123443" y="56387"/>
                  </a:lnTo>
                  <a:lnTo>
                    <a:pt x="129539" y="56387"/>
                  </a:lnTo>
                  <a:lnTo>
                    <a:pt x="129539" y="10667"/>
                  </a:lnTo>
                  <a:close/>
                </a:path>
                <a:path w="457200" h="1525904">
                  <a:moveTo>
                    <a:pt x="451282" y="723899"/>
                  </a:moveTo>
                  <a:lnTo>
                    <a:pt x="435864" y="723899"/>
                  </a:lnTo>
                  <a:lnTo>
                    <a:pt x="451398" y="725009"/>
                  </a:lnTo>
                  <a:lnTo>
                    <a:pt x="451282" y="723899"/>
                  </a:lnTo>
                  <a:close/>
                </a:path>
                <a:path w="457200" h="1525904">
                  <a:moveTo>
                    <a:pt x="120396" y="0"/>
                  </a:moveTo>
                  <a:lnTo>
                    <a:pt x="115824" y="0"/>
                  </a:lnTo>
                  <a:lnTo>
                    <a:pt x="112775" y="3047"/>
                  </a:lnTo>
                  <a:lnTo>
                    <a:pt x="4571" y="89915"/>
                  </a:lnTo>
                  <a:lnTo>
                    <a:pt x="1523" y="91439"/>
                  </a:lnTo>
                  <a:lnTo>
                    <a:pt x="0" y="94487"/>
                  </a:lnTo>
                  <a:lnTo>
                    <a:pt x="0" y="100583"/>
                  </a:lnTo>
                  <a:lnTo>
                    <a:pt x="1523" y="102107"/>
                  </a:lnTo>
                  <a:lnTo>
                    <a:pt x="3048" y="105155"/>
                  </a:lnTo>
                  <a:lnTo>
                    <a:pt x="111252" y="234695"/>
                  </a:lnTo>
                  <a:lnTo>
                    <a:pt x="114300" y="239267"/>
                  </a:lnTo>
                  <a:lnTo>
                    <a:pt x="118872" y="239267"/>
                  </a:lnTo>
                  <a:lnTo>
                    <a:pt x="123443" y="237743"/>
                  </a:lnTo>
                  <a:lnTo>
                    <a:pt x="126492" y="236219"/>
                  </a:lnTo>
                  <a:lnTo>
                    <a:pt x="129539" y="233171"/>
                  </a:lnTo>
                  <a:lnTo>
                    <a:pt x="129539" y="228599"/>
                  </a:lnTo>
                  <a:lnTo>
                    <a:pt x="109728" y="228599"/>
                  </a:lnTo>
                  <a:lnTo>
                    <a:pt x="109728" y="200659"/>
                  </a:lnTo>
                  <a:lnTo>
                    <a:pt x="31047" y="106679"/>
                  </a:lnTo>
                  <a:lnTo>
                    <a:pt x="16764" y="106679"/>
                  </a:lnTo>
                  <a:lnTo>
                    <a:pt x="18287" y="91439"/>
                  </a:lnTo>
                  <a:lnTo>
                    <a:pt x="35682" y="91439"/>
                  </a:lnTo>
                  <a:lnTo>
                    <a:pt x="109728" y="31792"/>
                  </a:lnTo>
                  <a:lnTo>
                    <a:pt x="109728" y="10667"/>
                  </a:lnTo>
                  <a:lnTo>
                    <a:pt x="129539" y="10667"/>
                  </a:lnTo>
                  <a:lnTo>
                    <a:pt x="129539" y="7619"/>
                  </a:lnTo>
                  <a:lnTo>
                    <a:pt x="128015" y="3047"/>
                  </a:lnTo>
                  <a:lnTo>
                    <a:pt x="123443" y="1523"/>
                  </a:lnTo>
                  <a:lnTo>
                    <a:pt x="120396" y="0"/>
                  </a:lnTo>
                  <a:close/>
                </a:path>
                <a:path w="457200" h="1525904">
                  <a:moveTo>
                    <a:pt x="109728" y="200659"/>
                  </a:moveTo>
                  <a:lnTo>
                    <a:pt x="109728" y="228599"/>
                  </a:lnTo>
                  <a:lnTo>
                    <a:pt x="128015" y="222503"/>
                  </a:lnTo>
                  <a:lnTo>
                    <a:pt x="109728" y="200659"/>
                  </a:lnTo>
                  <a:close/>
                </a:path>
                <a:path w="457200" h="1525904">
                  <a:moveTo>
                    <a:pt x="120396" y="163067"/>
                  </a:moveTo>
                  <a:lnTo>
                    <a:pt x="117347" y="163067"/>
                  </a:lnTo>
                  <a:lnTo>
                    <a:pt x="114300" y="166115"/>
                  </a:lnTo>
                  <a:lnTo>
                    <a:pt x="111252" y="167639"/>
                  </a:lnTo>
                  <a:lnTo>
                    <a:pt x="109728" y="170687"/>
                  </a:lnTo>
                  <a:lnTo>
                    <a:pt x="109728" y="200659"/>
                  </a:lnTo>
                  <a:lnTo>
                    <a:pt x="128015" y="222503"/>
                  </a:lnTo>
                  <a:lnTo>
                    <a:pt x="109728" y="228599"/>
                  </a:lnTo>
                  <a:lnTo>
                    <a:pt x="129539" y="228599"/>
                  </a:lnTo>
                  <a:lnTo>
                    <a:pt x="129539" y="189114"/>
                  </a:lnTo>
                  <a:lnTo>
                    <a:pt x="115824" y="182879"/>
                  </a:lnTo>
                  <a:lnTo>
                    <a:pt x="129539" y="173735"/>
                  </a:lnTo>
                  <a:lnTo>
                    <a:pt x="142864" y="173735"/>
                  </a:lnTo>
                  <a:lnTo>
                    <a:pt x="140208" y="172211"/>
                  </a:lnTo>
                  <a:lnTo>
                    <a:pt x="123443" y="164591"/>
                  </a:lnTo>
                  <a:lnTo>
                    <a:pt x="120396" y="163067"/>
                  </a:lnTo>
                  <a:close/>
                </a:path>
                <a:path w="457200" h="1525904">
                  <a:moveTo>
                    <a:pt x="129539" y="173735"/>
                  </a:moveTo>
                  <a:lnTo>
                    <a:pt x="115824" y="182879"/>
                  </a:lnTo>
                  <a:lnTo>
                    <a:pt x="129539" y="189114"/>
                  </a:lnTo>
                  <a:lnTo>
                    <a:pt x="129539" y="173735"/>
                  </a:lnTo>
                  <a:close/>
                </a:path>
                <a:path w="457200" h="1525904">
                  <a:moveTo>
                    <a:pt x="18287" y="91439"/>
                  </a:moveTo>
                  <a:lnTo>
                    <a:pt x="16764" y="106679"/>
                  </a:lnTo>
                  <a:lnTo>
                    <a:pt x="25294" y="99808"/>
                  </a:lnTo>
                  <a:lnTo>
                    <a:pt x="18287" y="91439"/>
                  </a:lnTo>
                  <a:close/>
                </a:path>
                <a:path w="457200" h="1525904">
                  <a:moveTo>
                    <a:pt x="25294" y="99808"/>
                  </a:moveTo>
                  <a:lnTo>
                    <a:pt x="16764" y="106679"/>
                  </a:lnTo>
                  <a:lnTo>
                    <a:pt x="31047" y="106679"/>
                  </a:lnTo>
                  <a:lnTo>
                    <a:pt x="25294" y="99808"/>
                  </a:lnTo>
                  <a:close/>
                </a:path>
                <a:path w="457200" h="1525904">
                  <a:moveTo>
                    <a:pt x="35682" y="91439"/>
                  </a:moveTo>
                  <a:lnTo>
                    <a:pt x="18287" y="91439"/>
                  </a:lnTo>
                  <a:lnTo>
                    <a:pt x="25294" y="99808"/>
                  </a:lnTo>
                  <a:lnTo>
                    <a:pt x="35682" y="91439"/>
                  </a:lnTo>
                  <a:close/>
                </a:path>
                <a:path w="457200" h="1525904">
                  <a:moveTo>
                    <a:pt x="123443" y="56387"/>
                  </a:moveTo>
                  <a:lnTo>
                    <a:pt x="129539" y="65531"/>
                  </a:lnTo>
                  <a:lnTo>
                    <a:pt x="129539" y="58927"/>
                  </a:lnTo>
                  <a:lnTo>
                    <a:pt x="123443" y="56387"/>
                  </a:lnTo>
                  <a:close/>
                </a:path>
                <a:path w="457200" h="1525904">
                  <a:moveTo>
                    <a:pt x="129539" y="58927"/>
                  </a:moveTo>
                  <a:lnTo>
                    <a:pt x="129539" y="65531"/>
                  </a:lnTo>
                  <a:lnTo>
                    <a:pt x="144779" y="65531"/>
                  </a:lnTo>
                  <a:lnTo>
                    <a:pt x="141732" y="64007"/>
                  </a:lnTo>
                  <a:lnTo>
                    <a:pt x="129539" y="58927"/>
                  </a:lnTo>
                  <a:close/>
                </a:path>
                <a:path w="457200" h="1525904">
                  <a:moveTo>
                    <a:pt x="129539" y="56387"/>
                  </a:moveTo>
                  <a:lnTo>
                    <a:pt x="123443" y="56387"/>
                  </a:lnTo>
                  <a:lnTo>
                    <a:pt x="129539" y="58927"/>
                  </a:lnTo>
                  <a:lnTo>
                    <a:pt x="129539" y="56387"/>
                  </a:lnTo>
                  <a:close/>
                </a:path>
                <a:path w="457200" h="1525904">
                  <a:moveTo>
                    <a:pt x="109728" y="10667"/>
                  </a:moveTo>
                  <a:lnTo>
                    <a:pt x="109728" y="31792"/>
                  </a:lnTo>
                  <a:lnTo>
                    <a:pt x="126492" y="18287"/>
                  </a:lnTo>
                  <a:lnTo>
                    <a:pt x="109728" y="1066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1070863" y="3122017"/>
            <a:ext cx="1859280" cy="1993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50" spc="95" dirty="0">
                <a:latin typeface="Times New Roman"/>
                <a:cs typeface="Times New Roman"/>
              </a:rPr>
              <a:t>Employee</a:t>
            </a:r>
            <a:r>
              <a:rPr sz="1150" spc="400" dirty="0">
                <a:latin typeface="Times New Roman"/>
                <a:cs typeface="Times New Roman"/>
              </a:rPr>
              <a:t> </a:t>
            </a:r>
            <a:r>
              <a:rPr sz="1150" spc="165" dirty="0">
                <a:latin typeface="Times New Roman"/>
                <a:cs typeface="Times New Roman"/>
              </a:rPr>
              <a:t>e</a:t>
            </a:r>
            <a:r>
              <a:rPr sz="1150" spc="430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Times New Roman"/>
                <a:cs typeface="Times New Roman"/>
              </a:rPr>
              <a:t>=</a:t>
            </a:r>
            <a:r>
              <a:rPr sz="1150" spc="400" dirty="0">
                <a:latin typeface="Times New Roman"/>
                <a:cs typeface="Times New Roman"/>
              </a:rPr>
              <a:t> </a:t>
            </a:r>
            <a:r>
              <a:rPr sz="1150" spc="60" dirty="0">
                <a:latin typeface="Times New Roman"/>
                <a:cs typeface="Times New Roman"/>
              </a:rPr>
              <a:t>m;</a:t>
            </a:r>
            <a:r>
              <a:rPr sz="1150" spc="420" dirty="0">
                <a:latin typeface="Times New Roman"/>
                <a:cs typeface="Times New Roman"/>
              </a:rPr>
              <a:t> </a:t>
            </a:r>
            <a:r>
              <a:rPr sz="1150" spc="355" dirty="0">
                <a:latin typeface="Times New Roman"/>
                <a:cs typeface="Times New Roman"/>
              </a:rPr>
              <a:t>//</a:t>
            </a:r>
            <a:r>
              <a:rPr sz="1150" spc="415" dirty="0">
                <a:latin typeface="Times New Roman"/>
                <a:cs typeface="Times New Roman"/>
              </a:rPr>
              <a:t> </a:t>
            </a:r>
            <a:r>
              <a:rPr sz="1150" spc="-75" dirty="0">
                <a:latin typeface="Times New Roman"/>
                <a:cs typeface="Times New Roman"/>
              </a:rPr>
              <a:t>OK</a:t>
            </a:r>
            <a:endParaRPr sz="115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116589" y="4024235"/>
            <a:ext cx="1772285" cy="1993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50" spc="95" dirty="0">
                <a:latin typeface="Times New Roman"/>
                <a:cs typeface="Times New Roman"/>
              </a:rPr>
              <a:t>Manager</a:t>
            </a:r>
            <a:r>
              <a:rPr sz="1150" spc="365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Times New Roman"/>
                <a:cs typeface="Times New Roman"/>
              </a:rPr>
              <a:t>m</a:t>
            </a:r>
            <a:r>
              <a:rPr sz="1150" spc="370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Times New Roman"/>
                <a:cs typeface="Times New Roman"/>
              </a:rPr>
              <a:t>=</a:t>
            </a:r>
            <a:r>
              <a:rPr sz="1150" spc="370" dirty="0">
                <a:latin typeface="Times New Roman"/>
                <a:cs typeface="Times New Roman"/>
              </a:rPr>
              <a:t> </a:t>
            </a:r>
            <a:r>
              <a:rPr sz="1150" spc="229" dirty="0">
                <a:latin typeface="Times New Roman"/>
                <a:cs typeface="Times New Roman"/>
              </a:rPr>
              <a:t>d;</a:t>
            </a:r>
            <a:r>
              <a:rPr sz="1150" spc="370" dirty="0">
                <a:latin typeface="Times New Roman"/>
                <a:cs typeface="Times New Roman"/>
              </a:rPr>
              <a:t> </a:t>
            </a:r>
            <a:r>
              <a:rPr sz="1150" spc="355" dirty="0">
                <a:latin typeface="Times New Roman"/>
                <a:cs typeface="Times New Roman"/>
              </a:rPr>
              <a:t>//</a:t>
            </a:r>
            <a:r>
              <a:rPr sz="1150" spc="350" dirty="0">
                <a:latin typeface="Times New Roman"/>
                <a:cs typeface="Times New Roman"/>
              </a:rPr>
              <a:t> </a:t>
            </a:r>
            <a:r>
              <a:rPr sz="1150" spc="-80" dirty="0">
                <a:latin typeface="Times New Roman"/>
                <a:cs typeface="Times New Roman"/>
              </a:rPr>
              <a:t>OK</a:t>
            </a:r>
            <a:endParaRPr sz="115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952503" y="3612750"/>
            <a:ext cx="1859280" cy="1993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50" spc="95" dirty="0">
                <a:latin typeface="Times New Roman"/>
                <a:cs typeface="Times New Roman"/>
              </a:rPr>
              <a:t>Employee</a:t>
            </a:r>
            <a:r>
              <a:rPr sz="1150" spc="400" dirty="0">
                <a:latin typeface="Times New Roman"/>
                <a:cs typeface="Times New Roman"/>
              </a:rPr>
              <a:t> </a:t>
            </a:r>
            <a:r>
              <a:rPr sz="1150" spc="165" dirty="0">
                <a:latin typeface="Times New Roman"/>
                <a:cs typeface="Times New Roman"/>
              </a:rPr>
              <a:t>e</a:t>
            </a:r>
            <a:r>
              <a:rPr sz="1150" spc="415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Times New Roman"/>
                <a:cs typeface="Times New Roman"/>
              </a:rPr>
              <a:t>=</a:t>
            </a:r>
            <a:r>
              <a:rPr sz="1150" spc="415" dirty="0">
                <a:latin typeface="Times New Roman"/>
                <a:cs typeface="Times New Roman"/>
              </a:rPr>
              <a:t> </a:t>
            </a:r>
            <a:r>
              <a:rPr sz="1150" spc="229" dirty="0">
                <a:latin typeface="Times New Roman"/>
                <a:cs typeface="Times New Roman"/>
              </a:rPr>
              <a:t>d;</a:t>
            </a:r>
            <a:r>
              <a:rPr sz="1150" spc="415" dirty="0">
                <a:latin typeface="Times New Roman"/>
                <a:cs typeface="Times New Roman"/>
              </a:rPr>
              <a:t> </a:t>
            </a:r>
            <a:r>
              <a:rPr sz="1150" spc="355" dirty="0">
                <a:latin typeface="Times New Roman"/>
                <a:cs typeface="Times New Roman"/>
              </a:rPr>
              <a:t>//</a:t>
            </a:r>
            <a:r>
              <a:rPr sz="1150" spc="415" dirty="0">
                <a:latin typeface="Times New Roman"/>
                <a:cs typeface="Times New Roman"/>
              </a:rPr>
              <a:t> </a:t>
            </a:r>
            <a:r>
              <a:rPr sz="1150" spc="-80" dirty="0">
                <a:latin typeface="Times New Roman"/>
                <a:cs typeface="Times New Roman"/>
              </a:rPr>
              <a:t>OK</a:t>
            </a:r>
            <a:endParaRPr sz="1150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326639" y="5247386"/>
            <a:ext cx="3116580" cy="144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endParaRPr sz="8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34211" y="1982723"/>
            <a:ext cx="5905500" cy="1274445"/>
            <a:chOff x="934211" y="1982723"/>
            <a:chExt cx="5905500" cy="1274445"/>
          </a:xfrm>
        </p:grpSpPr>
        <p:sp>
          <p:nvSpPr>
            <p:cNvPr id="3" name="object 3"/>
            <p:cNvSpPr/>
            <p:nvPr/>
          </p:nvSpPr>
          <p:spPr>
            <a:xfrm>
              <a:off x="943355" y="1993391"/>
              <a:ext cx="5887720" cy="1252855"/>
            </a:xfrm>
            <a:custGeom>
              <a:avLst/>
              <a:gdLst/>
              <a:ahLst/>
              <a:cxnLst/>
              <a:rect l="l" t="t" r="r" b="b"/>
              <a:pathLst>
                <a:path w="5887720" h="1252855">
                  <a:moveTo>
                    <a:pt x="5887212" y="0"/>
                  </a:moveTo>
                  <a:lnTo>
                    <a:pt x="0" y="0"/>
                  </a:lnTo>
                  <a:lnTo>
                    <a:pt x="0" y="1252727"/>
                  </a:lnTo>
                  <a:lnTo>
                    <a:pt x="5887212" y="1252727"/>
                  </a:lnTo>
                  <a:lnTo>
                    <a:pt x="5887212" y="0"/>
                  </a:lnTo>
                  <a:close/>
                </a:path>
              </a:pathLst>
            </a:custGeom>
            <a:solidFill>
              <a:srgbClr val="DCDC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934211" y="1982723"/>
              <a:ext cx="5905500" cy="1274445"/>
            </a:xfrm>
            <a:custGeom>
              <a:avLst/>
              <a:gdLst/>
              <a:ahLst/>
              <a:cxnLst/>
              <a:rect l="l" t="t" r="r" b="b"/>
              <a:pathLst>
                <a:path w="5905500" h="1274445">
                  <a:moveTo>
                    <a:pt x="5900928" y="0"/>
                  </a:moveTo>
                  <a:lnTo>
                    <a:pt x="4572" y="0"/>
                  </a:lnTo>
                  <a:lnTo>
                    <a:pt x="0" y="4572"/>
                  </a:lnTo>
                  <a:lnTo>
                    <a:pt x="0" y="1269492"/>
                  </a:lnTo>
                  <a:lnTo>
                    <a:pt x="4572" y="1274064"/>
                  </a:lnTo>
                  <a:lnTo>
                    <a:pt x="5900928" y="1274064"/>
                  </a:lnTo>
                  <a:lnTo>
                    <a:pt x="5905500" y="1269492"/>
                  </a:lnTo>
                  <a:lnTo>
                    <a:pt x="5905500" y="1263396"/>
                  </a:lnTo>
                  <a:lnTo>
                    <a:pt x="19812" y="1263396"/>
                  </a:lnTo>
                  <a:lnTo>
                    <a:pt x="9144" y="1252728"/>
                  </a:lnTo>
                  <a:lnTo>
                    <a:pt x="19812" y="1252728"/>
                  </a:lnTo>
                  <a:lnTo>
                    <a:pt x="19812" y="19812"/>
                  </a:lnTo>
                  <a:lnTo>
                    <a:pt x="9144" y="19812"/>
                  </a:lnTo>
                  <a:lnTo>
                    <a:pt x="19812" y="10668"/>
                  </a:lnTo>
                  <a:lnTo>
                    <a:pt x="5905500" y="10668"/>
                  </a:lnTo>
                  <a:lnTo>
                    <a:pt x="5905500" y="4572"/>
                  </a:lnTo>
                  <a:lnTo>
                    <a:pt x="5900928" y="0"/>
                  </a:lnTo>
                  <a:close/>
                </a:path>
                <a:path w="5905500" h="1274445">
                  <a:moveTo>
                    <a:pt x="19812" y="1252728"/>
                  </a:moveTo>
                  <a:lnTo>
                    <a:pt x="9144" y="1252728"/>
                  </a:lnTo>
                  <a:lnTo>
                    <a:pt x="19812" y="1263396"/>
                  </a:lnTo>
                  <a:lnTo>
                    <a:pt x="19812" y="1252728"/>
                  </a:lnTo>
                  <a:close/>
                </a:path>
                <a:path w="5905500" h="1274445">
                  <a:moveTo>
                    <a:pt x="5885688" y="1252728"/>
                  </a:moveTo>
                  <a:lnTo>
                    <a:pt x="19812" y="1252728"/>
                  </a:lnTo>
                  <a:lnTo>
                    <a:pt x="19812" y="1263396"/>
                  </a:lnTo>
                  <a:lnTo>
                    <a:pt x="5885688" y="1263396"/>
                  </a:lnTo>
                  <a:lnTo>
                    <a:pt x="5885688" y="1252728"/>
                  </a:lnTo>
                  <a:close/>
                </a:path>
                <a:path w="5905500" h="1274445">
                  <a:moveTo>
                    <a:pt x="5885688" y="10668"/>
                  </a:moveTo>
                  <a:lnTo>
                    <a:pt x="5885688" y="1263396"/>
                  </a:lnTo>
                  <a:lnTo>
                    <a:pt x="5896356" y="1252728"/>
                  </a:lnTo>
                  <a:lnTo>
                    <a:pt x="5905500" y="1252728"/>
                  </a:lnTo>
                  <a:lnTo>
                    <a:pt x="5905500" y="19812"/>
                  </a:lnTo>
                  <a:lnTo>
                    <a:pt x="5896356" y="19812"/>
                  </a:lnTo>
                  <a:lnTo>
                    <a:pt x="5885688" y="10668"/>
                  </a:lnTo>
                  <a:close/>
                </a:path>
                <a:path w="5905500" h="1274445">
                  <a:moveTo>
                    <a:pt x="5905500" y="1252728"/>
                  </a:moveTo>
                  <a:lnTo>
                    <a:pt x="5896356" y="1252728"/>
                  </a:lnTo>
                  <a:lnTo>
                    <a:pt x="5885688" y="1263396"/>
                  </a:lnTo>
                  <a:lnTo>
                    <a:pt x="5905500" y="1263396"/>
                  </a:lnTo>
                  <a:lnTo>
                    <a:pt x="5905500" y="1252728"/>
                  </a:lnTo>
                  <a:close/>
                </a:path>
                <a:path w="5905500" h="1274445">
                  <a:moveTo>
                    <a:pt x="19812" y="10668"/>
                  </a:moveTo>
                  <a:lnTo>
                    <a:pt x="9144" y="19812"/>
                  </a:lnTo>
                  <a:lnTo>
                    <a:pt x="19812" y="19812"/>
                  </a:lnTo>
                  <a:lnTo>
                    <a:pt x="19812" y="10668"/>
                  </a:lnTo>
                  <a:close/>
                </a:path>
                <a:path w="5905500" h="1274445">
                  <a:moveTo>
                    <a:pt x="5885688" y="10668"/>
                  </a:moveTo>
                  <a:lnTo>
                    <a:pt x="19812" y="10668"/>
                  </a:lnTo>
                  <a:lnTo>
                    <a:pt x="19812" y="19812"/>
                  </a:lnTo>
                  <a:lnTo>
                    <a:pt x="5885688" y="19812"/>
                  </a:lnTo>
                  <a:lnTo>
                    <a:pt x="5885688" y="10668"/>
                  </a:lnTo>
                  <a:close/>
                </a:path>
                <a:path w="5905500" h="1274445">
                  <a:moveTo>
                    <a:pt x="5905500" y="10668"/>
                  </a:moveTo>
                  <a:lnTo>
                    <a:pt x="5885688" y="10668"/>
                  </a:lnTo>
                  <a:lnTo>
                    <a:pt x="5896356" y="19812"/>
                  </a:lnTo>
                  <a:lnTo>
                    <a:pt x="5905500" y="19812"/>
                  </a:lnTo>
                  <a:lnTo>
                    <a:pt x="5905500" y="1066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1608845" y="1962436"/>
            <a:ext cx="3869054" cy="4432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61315" marR="5080" indent="-349250">
              <a:lnSpc>
                <a:spcPct val="119100"/>
              </a:lnSpc>
              <a:spcBef>
                <a:spcPts val="100"/>
              </a:spcBef>
            </a:pPr>
            <a:r>
              <a:rPr sz="1150" spc="95" dirty="0">
                <a:latin typeface="Times New Roman"/>
                <a:cs typeface="Times New Roman"/>
              </a:rPr>
              <a:t>Employee</a:t>
            </a:r>
            <a:r>
              <a:rPr sz="1150" spc="450" dirty="0">
                <a:latin typeface="Times New Roman"/>
                <a:cs typeface="Times New Roman"/>
              </a:rPr>
              <a:t> </a:t>
            </a:r>
            <a:r>
              <a:rPr sz="1150" spc="165" dirty="0">
                <a:latin typeface="Times New Roman"/>
                <a:cs typeface="Times New Roman"/>
              </a:rPr>
              <a:t>e</a:t>
            </a:r>
            <a:r>
              <a:rPr sz="1150" spc="430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Times New Roman"/>
                <a:cs typeface="Times New Roman"/>
              </a:rPr>
              <a:t>=</a:t>
            </a:r>
            <a:r>
              <a:rPr sz="1150" spc="450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Times New Roman"/>
                <a:cs typeface="Times New Roman"/>
              </a:rPr>
              <a:t>new</a:t>
            </a:r>
            <a:r>
              <a:rPr sz="1150" spc="450" dirty="0">
                <a:latin typeface="Times New Roman"/>
                <a:cs typeface="Times New Roman"/>
              </a:rPr>
              <a:t> </a:t>
            </a:r>
            <a:r>
              <a:rPr sz="1150" spc="135" dirty="0">
                <a:latin typeface="Times New Roman"/>
                <a:cs typeface="Times New Roman"/>
              </a:rPr>
              <a:t>Manager(102,</a:t>
            </a:r>
            <a:r>
              <a:rPr sz="1150" spc="450" dirty="0">
                <a:latin typeface="Times New Roman"/>
                <a:cs typeface="Times New Roman"/>
              </a:rPr>
              <a:t> </a:t>
            </a:r>
            <a:r>
              <a:rPr sz="1150" spc="160" dirty="0">
                <a:latin typeface="Times New Roman"/>
                <a:cs typeface="Times New Roman"/>
              </a:rPr>
              <a:t>"Joan</a:t>
            </a:r>
            <a:r>
              <a:rPr sz="1150" spc="450" dirty="0">
                <a:latin typeface="Times New Roman"/>
                <a:cs typeface="Times New Roman"/>
              </a:rPr>
              <a:t> </a:t>
            </a:r>
            <a:r>
              <a:rPr sz="1150" spc="160" dirty="0">
                <a:latin typeface="Times New Roman"/>
                <a:cs typeface="Times New Roman"/>
              </a:rPr>
              <a:t>Kern", </a:t>
            </a:r>
            <a:r>
              <a:rPr sz="1150" spc="165" dirty="0">
                <a:latin typeface="Times New Roman"/>
                <a:cs typeface="Times New Roman"/>
              </a:rPr>
              <a:t>"012-23-</a:t>
            </a:r>
            <a:r>
              <a:rPr sz="1150" spc="170" dirty="0">
                <a:latin typeface="Times New Roman"/>
                <a:cs typeface="Times New Roman"/>
              </a:rPr>
              <a:t>4567",</a:t>
            </a:r>
            <a:r>
              <a:rPr sz="1150" spc="415" dirty="0">
                <a:latin typeface="Times New Roman"/>
                <a:cs typeface="Times New Roman"/>
              </a:rPr>
              <a:t> </a:t>
            </a:r>
            <a:r>
              <a:rPr sz="1150" spc="160" dirty="0">
                <a:latin typeface="Times New Roman"/>
                <a:cs typeface="Times New Roman"/>
              </a:rPr>
              <a:t>110_450.54,</a:t>
            </a:r>
            <a:r>
              <a:rPr sz="1150" spc="415" dirty="0">
                <a:latin typeface="Times New Roman"/>
                <a:cs typeface="Times New Roman"/>
              </a:rPr>
              <a:t> </a:t>
            </a:r>
            <a:r>
              <a:rPr sz="1150" spc="175" dirty="0">
                <a:latin typeface="Times New Roman"/>
                <a:cs typeface="Times New Roman"/>
              </a:rPr>
              <a:t>"Marketing");</a:t>
            </a:r>
            <a:endParaRPr sz="115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97709" y="1962436"/>
            <a:ext cx="199390" cy="1280160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365"/>
              </a:spcBef>
            </a:pPr>
            <a:r>
              <a:rPr sz="1150" spc="55" dirty="0">
                <a:latin typeface="Times New Roman"/>
                <a:cs typeface="Times New Roman"/>
              </a:rPr>
              <a:t>5</a:t>
            </a:r>
            <a:endParaRPr sz="1150">
              <a:latin typeface="Times New Roman"/>
              <a:cs typeface="Times New Roman"/>
            </a:endParaRPr>
          </a:p>
          <a:p>
            <a:pPr marR="5080" algn="r">
              <a:lnSpc>
                <a:spcPct val="100000"/>
              </a:lnSpc>
              <a:spcBef>
                <a:spcPts val="265"/>
              </a:spcBef>
            </a:pPr>
            <a:r>
              <a:rPr sz="1150" spc="55" dirty="0">
                <a:latin typeface="Times New Roman"/>
                <a:cs typeface="Times New Roman"/>
              </a:rPr>
              <a:t>6</a:t>
            </a:r>
            <a:endParaRPr sz="1150">
              <a:latin typeface="Times New Roman"/>
              <a:cs typeface="Times New Roman"/>
            </a:endParaRPr>
          </a:p>
          <a:p>
            <a:pPr marR="5080" algn="r">
              <a:lnSpc>
                <a:spcPct val="100000"/>
              </a:lnSpc>
              <a:spcBef>
                <a:spcPts val="260"/>
              </a:spcBef>
            </a:pPr>
            <a:r>
              <a:rPr sz="1150" spc="55" dirty="0">
                <a:latin typeface="Times New Roman"/>
                <a:cs typeface="Times New Roman"/>
              </a:rPr>
              <a:t>7</a:t>
            </a:r>
            <a:endParaRPr sz="1150">
              <a:latin typeface="Times New Roman"/>
              <a:cs typeface="Times New Roman"/>
            </a:endParaRPr>
          </a:p>
          <a:p>
            <a:pPr marR="5080" algn="r">
              <a:lnSpc>
                <a:spcPct val="100000"/>
              </a:lnSpc>
              <a:spcBef>
                <a:spcPts val="280"/>
              </a:spcBef>
            </a:pPr>
            <a:r>
              <a:rPr sz="1150" spc="55" dirty="0">
                <a:latin typeface="Times New Roman"/>
                <a:cs typeface="Times New Roman"/>
              </a:rPr>
              <a:t>8</a:t>
            </a:r>
            <a:endParaRPr sz="1150">
              <a:latin typeface="Times New Roman"/>
              <a:cs typeface="Times New Roman"/>
            </a:endParaRPr>
          </a:p>
          <a:p>
            <a:pPr marR="5080" algn="r">
              <a:lnSpc>
                <a:spcPct val="100000"/>
              </a:lnSpc>
              <a:spcBef>
                <a:spcPts val="260"/>
              </a:spcBef>
            </a:pPr>
            <a:r>
              <a:rPr sz="1150" b="1" spc="55" dirty="0">
                <a:latin typeface="Times New Roman"/>
                <a:cs typeface="Times New Roman"/>
              </a:rPr>
              <a:t>9</a:t>
            </a:r>
            <a:endParaRPr sz="1150">
              <a:latin typeface="Times New Roman"/>
              <a:cs typeface="Times New Roman"/>
            </a:endParaRPr>
          </a:p>
          <a:p>
            <a:pPr marR="5080" algn="r">
              <a:lnSpc>
                <a:spcPct val="100000"/>
              </a:lnSpc>
              <a:spcBef>
                <a:spcPts val="265"/>
              </a:spcBef>
            </a:pPr>
            <a:r>
              <a:rPr sz="1150" spc="75" dirty="0">
                <a:latin typeface="Times New Roman"/>
                <a:cs typeface="Times New Roman"/>
              </a:rPr>
              <a:t>10</a:t>
            </a:r>
            <a:endParaRPr sz="115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608845" y="2590314"/>
            <a:ext cx="3782695" cy="652145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65"/>
              </a:spcBef>
            </a:pPr>
            <a:r>
              <a:rPr sz="1150" spc="95" dirty="0">
                <a:latin typeface="Times New Roman"/>
                <a:cs typeface="Times New Roman"/>
              </a:rPr>
              <a:t>Manager</a:t>
            </a:r>
            <a:r>
              <a:rPr sz="1150" spc="360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Times New Roman"/>
                <a:cs typeface="Times New Roman"/>
              </a:rPr>
              <a:t>m</a:t>
            </a:r>
            <a:r>
              <a:rPr sz="1150" spc="375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Times New Roman"/>
                <a:cs typeface="Times New Roman"/>
              </a:rPr>
              <a:t>=</a:t>
            </a:r>
            <a:r>
              <a:rPr sz="1150" spc="380" dirty="0">
                <a:latin typeface="Times New Roman"/>
                <a:cs typeface="Times New Roman"/>
              </a:rPr>
              <a:t> </a:t>
            </a:r>
            <a:r>
              <a:rPr sz="1150" spc="160" dirty="0">
                <a:latin typeface="Times New Roman"/>
                <a:cs typeface="Times New Roman"/>
              </a:rPr>
              <a:t>(Manager)e;</a:t>
            </a:r>
            <a:r>
              <a:rPr sz="1150" spc="375" dirty="0">
                <a:latin typeface="Times New Roman"/>
                <a:cs typeface="Times New Roman"/>
              </a:rPr>
              <a:t> </a:t>
            </a:r>
            <a:r>
              <a:rPr sz="1150" spc="355" dirty="0">
                <a:latin typeface="Times New Roman"/>
                <a:cs typeface="Times New Roman"/>
              </a:rPr>
              <a:t>//</a:t>
            </a:r>
            <a:r>
              <a:rPr sz="1150" spc="375" dirty="0">
                <a:latin typeface="Times New Roman"/>
                <a:cs typeface="Times New Roman"/>
              </a:rPr>
              <a:t> </a:t>
            </a:r>
            <a:r>
              <a:rPr sz="1150" spc="75" dirty="0">
                <a:latin typeface="Times New Roman"/>
                <a:cs typeface="Times New Roman"/>
              </a:rPr>
              <a:t>ok</a:t>
            </a:r>
            <a:endParaRPr sz="11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65"/>
              </a:spcBef>
            </a:pPr>
            <a:r>
              <a:rPr sz="1150" b="1" spc="120" dirty="0">
                <a:latin typeface="Times New Roman"/>
                <a:cs typeface="Times New Roman"/>
              </a:rPr>
              <a:t>Engineer</a:t>
            </a:r>
            <a:r>
              <a:rPr sz="1150" b="1" spc="415" dirty="0">
                <a:latin typeface="Times New Roman"/>
                <a:cs typeface="Times New Roman"/>
              </a:rPr>
              <a:t> </a:t>
            </a:r>
            <a:r>
              <a:rPr sz="1150" b="1" spc="105" dirty="0">
                <a:latin typeface="Times New Roman"/>
                <a:cs typeface="Times New Roman"/>
              </a:rPr>
              <a:t>eng</a:t>
            </a:r>
            <a:r>
              <a:rPr sz="1150" b="1" spc="420" dirty="0">
                <a:latin typeface="Times New Roman"/>
                <a:cs typeface="Times New Roman"/>
              </a:rPr>
              <a:t> </a:t>
            </a:r>
            <a:r>
              <a:rPr sz="1150" b="1" dirty="0">
                <a:latin typeface="Times New Roman"/>
                <a:cs typeface="Times New Roman"/>
              </a:rPr>
              <a:t>=</a:t>
            </a:r>
            <a:r>
              <a:rPr sz="1150" b="1" spc="415" dirty="0">
                <a:latin typeface="Times New Roman"/>
                <a:cs typeface="Times New Roman"/>
              </a:rPr>
              <a:t> </a:t>
            </a:r>
            <a:r>
              <a:rPr sz="1150" b="1" spc="120" dirty="0">
                <a:latin typeface="Times New Roman"/>
                <a:cs typeface="Times New Roman"/>
              </a:rPr>
              <a:t>(Manager)e;</a:t>
            </a:r>
            <a:r>
              <a:rPr sz="1150" b="1" spc="420" dirty="0">
                <a:latin typeface="Times New Roman"/>
                <a:cs typeface="Times New Roman"/>
              </a:rPr>
              <a:t> </a:t>
            </a:r>
            <a:r>
              <a:rPr sz="1150" b="1" spc="355" dirty="0">
                <a:latin typeface="Times New Roman"/>
                <a:cs typeface="Times New Roman"/>
              </a:rPr>
              <a:t>//</a:t>
            </a:r>
            <a:r>
              <a:rPr sz="1150" b="1" spc="420" dirty="0">
                <a:latin typeface="Times New Roman"/>
                <a:cs typeface="Times New Roman"/>
              </a:rPr>
              <a:t> </a:t>
            </a:r>
            <a:r>
              <a:rPr sz="1150" b="1" spc="85" dirty="0">
                <a:latin typeface="Times New Roman"/>
                <a:cs typeface="Times New Roman"/>
              </a:rPr>
              <a:t>Compile</a:t>
            </a:r>
            <a:r>
              <a:rPr sz="1150" b="1" spc="415" dirty="0">
                <a:latin typeface="Times New Roman"/>
                <a:cs typeface="Times New Roman"/>
              </a:rPr>
              <a:t> </a:t>
            </a:r>
            <a:r>
              <a:rPr sz="1150" b="1" spc="140" dirty="0">
                <a:latin typeface="Times New Roman"/>
                <a:cs typeface="Times New Roman"/>
              </a:rPr>
              <a:t>error</a:t>
            </a:r>
            <a:endParaRPr sz="11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60"/>
              </a:spcBef>
            </a:pPr>
            <a:r>
              <a:rPr sz="1150" spc="204" dirty="0">
                <a:latin typeface="Times New Roman"/>
                <a:cs typeface="Times New Roman"/>
              </a:rPr>
              <a:t>System.out.println(m.getDetails());</a:t>
            </a:r>
            <a:endParaRPr sz="115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55627" y="806967"/>
            <a:ext cx="5301615" cy="11372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56870" algn="ctr">
              <a:lnSpc>
                <a:spcPct val="100000"/>
              </a:lnSpc>
              <a:spcBef>
                <a:spcPts val="110"/>
              </a:spcBef>
            </a:pPr>
            <a:r>
              <a:rPr sz="1850" b="1" dirty="0">
                <a:latin typeface="Arial"/>
                <a:cs typeface="Arial"/>
              </a:rPr>
              <a:t>Downward</a:t>
            </a:r>
            <a:r>
              <a:rPr sz="1850" b="1" spc="-30" dirty="0">
                <a:latin typeface="Arial"/>
                <a:cs typeface="Arial"/>
              </a:rPr>
              <a:t> </a:t>
            </a:r>
            <a:r>
              <a:rPr sz="1850" b="1" dirty="0">
                <a:latin typeface="Arial"/>
                <a:cs typeface="Arial"/>
              </a:rPr>
              <a:t>Casting </a:t>
            </a:r>
            <a:r>
              <a:rPr sz="1850" b="1" spc="-10" dirty="0">
                <a:latin typeface="Arial"/>
                <a:cs typeface="Arial"/>
              </a:rPr>
              <a:t>Rules</a:t>
            </a:r>
            <a:endParaRPr sz="18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620"/>
              </a:spcBef>
            </a:pPr>
            <a:endParaRPr sz="1850">
              <a:latin typeface="Arial"/>
              <a:cs typeface="Arial"/>
            </a:endParaRPr>
          </a:p>
          <a:p>
            <a:pPr marL="12700" marR="5080" indent="4445">
              <a:lnSpc>
                <a:spcPct val="101299"/>
              </a:lnSpc>
            </a:pPr>
            <a:r>
              <a:rPr sz="1550" dirty="0">
                <a:latin typeface="Arial"/>
                <a:cs typeface="Arial"/>
              </a:rPr>
              <a:t>For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downward</a:t>
            </a:r>
            <a:r>
              <a:rPr sz="1550" spc="7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casts,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the</a:t>
            </a:r>
            <a:r>
              <a:rPr sz="1550" spc="5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compiler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must</a:t>
            </a:r>
            <a:r>
              <a:rPr sz="1550" spc="7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be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satisfied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that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spc="-25" dirty="0">
                <a:latin typeface="Arial"/>
                <a:cs typeface="Arial"/>
              </a:rPr>
              <a:t>the </a:t>
            </a:r>
            <a:r>
              <a:rPr sz="1550" dirty="0">
                <a:latin typeface="Arial"/>
                <a:cs typeface="Arial"/>
              </a:rPr>
              <a:t>cast is</a:t>
            </a:r>
            <a:r>
              <a:rPr sz="1550" spc="15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possible.</a:t>
            </a:r>
            <a:endParaRPr sz="1550">
              <a:latin typeface="Arial"/>
              <a:cs typeface="Arial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3441191" y="3290315"/>
            <a:ext cx="1001394" cy="510540"/>
            <a:chOff x="3441191" y="3290315"/>
            <a:chExt cx="1001394" cy="510540"/>
          </a:xfrm>
        </p:grpSpPr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50335" y="3300983"/>
              <a:ext cx="981456" cy="490727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3441191" y="3290315"/>
              <a:ext cx="1001394" cy="510540"/>
            </a:xfrm>
            <a:custGeom>
              <a:avLst/>
              <a:gdLst/>
              <a:ahLst/>
              <a:cxnLst/>
              <a:rect l="l" t="t" r="r" b="b"/>
              <a:pathLst>
                <a:path w="1001395" h="510539">
                  <a:moveTo>
                    <a:pt x="996696" y="0"/>
                  </a:moveTo>
                  <a:lnTo>
                    <a:pt x="4572" y="0"/>
                  </a:lnTo>
                  <a:lnTo>
                    <a:pt x="0" y="4572"/>
                  </a:lnTo>
                  <a:lnTo>
                    <a:pt x="0" y="505968"/>
                  </a:lnTo>
                  <a:lnTo>
                    <a:pt x="4572" y="510540"/>
                  </a:lnTo>
                  <a:lnTo>
                    <a:pt x="996696" y="510540"/>
                  </a:lnTo>
                  <a:lnTo>
                    <a:pt x="1001268" y="505968"/>
                  </a:lnTo>
                  <a:lnTo>
                    <a:pt x="1001268" y="501396"/>
                  </a:lnTo>
                  <a:lnTo>
                    <a:pt x="19812" y="501396"/>
                  </a:lnTo>
                  <a:lnTo>
                    <a:pt x="9144" y="490728"/>
                  </a:lnTo>
                  <a:lnTo>
                    <a:pt x="19812" y="490728"/>
                  </a:lnTo>
                  <a:lnTo>
                    <a:pt x="19812" y="19812"/>
                  </a:lnTo>
                  <a:lnTo>
                    <a:pt x="9144" y="19812"/>
                  </a:lnTo>
                  <a:lnTo>
                    <a:pt x="19812" y="10668"/>
                  </a:lnTo>
                  <a:lnTo>
                    <a:pt x="1001268" y="10668"/>
                  </a:lnTo>
                  <a:lnTo>
                    <a:pt x="1001268" y="4572"/>
                  </a:lnTo>
                  <a:lnTo>
                    <a:pt x="996696" y="0"/>
                  </a:lnTo>
                  <a:close/>
                </a:path>
                <a:path w="1001395" h="510539">
                  <a:moveTo>
                    <a:pt x="19812" y="490728"/>
                  </a:moveTo>
                  <a:lnTo>
                    <a:pt x="9144" y="490728"/>
                  </a:lnTo>
                  <a:lnTo>
                    <a:pt x="19812" y="501396"/>
                  </a:lnTo>
                  <a:lnTo>
                    <a:pt x="19812" y="490728"/>
                  </a:lnTo>
                  <a:close/>
                </a:path>
                <a:path w="1001395" h="510539">
                  <a:moveTo>
                    <a:pt x="979932" y="490728"/>
                  </a:moveTo>
                  <a:lnTo>
                    <a:pt x="19812" y="490728"/>
                  </a:lnTo>
                  <a:lnTo>
                    <a:pt x="19812" y="501396"/>
                  </a:lnTo>
                  <a:lnTo>
                    <a:pt x="979932" y="501396"/>
                  </a:lnTo>
                  <a:lnTo>
                    <a:pt x="979932" y="490728"/>
                  </a:lnTo>
                  <a:close/>
                </a:path>
                <a:path w="1001395" h="510539">
                  <a:moveTo>
                    <a:pt x="979932" y="10668"/>
                  </a:moveTo>
                  <a:lnTo>
                    <a:pt x="979932" y="501396"/>
                  </a:lnTo>
                  <a:lnTo>
                    <a:pt x="990600" y="490728"/>
                  </a:lnTo>
                  <a:lnTo>
                    <a:pt x="1001268" y="490728"/>
                  </a:lnTo>
                  <a:lnTo>
                    <a:pt x="1001268" y="19812"/>
                  </a:lnTo>
                  <a:lnTo>
                    <a:pt x="990600" y="19812"/>
                  </a:lnTo>
                  <a:lnTo>
                    <a:pt x="979932" y="10668"/>
                  </a:lnTo>
                  <a:close/>
                </a:path>
                <a:path w="1001395" h="510539">
                  <a:moveTo>
                    <a:pt x="1001268" y="490728"/>
                  </a:moveTo>
                  <a:lnTo>
                    <a:pt x="990600" y="490728"/>
                  </a:lnTo>
                  <a:lnTo>
                    <a:pt x="979932" y="501396"/>
                  </a:lnTo>
                  <a:lnTo>
                    <a:pt x="1001268" y="501396"/>
                  </a:lnTo>
                  <a:lnTo>
                    <a:pt x="1001268" y="490728"/>
                  </a:lnTo>
                  <a:close/>
                </a:path>
                <a:path w="1001395" h="510539">
                  <a:moveTo>
                    <a:pt x="19812" y="10668"/>
                  </a:moveTo>
                  <a:lnTo>
                    <a:pt x="9144" y="19812"/>
                  </a:lnTo>
                  <a:lnTo>
                    <a:pt x="19812" y="19812"/>
                  </a:lnTo>
                  <a:lnTo>
                    <a:pt x="19812" y="10668"/>
                  </a:lnTo>
                  <a:close/>
                </a:path>
                <a:path w="1001395" h="510539">
                  <a:moveTo>
                    <a:pt x="979932" y="10668"/>
                  </a:moveTo>
                  <a:lnTo>
                    <a:pt x="19812" y="10668"/>
                  </a:lnTo>
                  <a:lnTo>
                    <a:pt x="19812" y="19812"/>
                  </a:lnTo>
                  <a:lnTo>
                    <a:pt x="979932" y="19812"/>
                  </a:lnTo>
                  <a:lnTo>
                    <a:pt x="979932" y="10668"/>
                  </a:lnTo>
                  <a:close/>
                </a:path>
                <a:path w="1001395" h="510539">
                  <a:moveTo>
                    <a:pt x="1001268" y="10668"/>
                  </a:moveTo>
                  <a:lnTo>
                    <a:pt x="979932" y="10668"/>
                  </a:lnTo>
                  <a:lnTo>
                    <a:pt x="990600" y="19812"/>
                  </a:lnTo>
                  <a:lnTo>
                    <a:pt x="1001268" y="19812"/>
                  </a:lnTo>
                  <a:lnTo>
                    <a:pt x="1001268" y="1066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3558032" y="3425056"/>
            <a:ext cx="749300" cy="2216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250" spc="-10" dirty="0">
                <a:latin typeface="Arial"/>
                <a:cs typeface="Arial"/>
              </a:rPr>
              <a:t>Employee</a:t>
            </a:r>
            <a:endParaRPr sz="1250">
              <a:latin typeface="Arial"/>
              <a:cs typeface="Arial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3441191" y="3944111"/>
            <a:ext cx="1003300" cy="457200"/>
            <a:chOff x="3441191" y="3944111"/>
            <a:chExt cx="1003300" cy="457200"/>
          </a:xfrm>
        </p:grpSpPr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50335" y="3954779"/>
              <a:ext cx="984503" cy="435863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3441191" y="3944111"/>
              <a:ext cx="1003300" cy="457200"/>
            </a:xfrm>
            <a:custGeom>
              <a:avLst/>
              <a:gdLst/>
              <a:ahLst/>
              <a:cxnLst/>
              <a:rect l="l" t="t" r="r" b="b"/>
              <a:pathLst>
                <a:path w="1003300" h="457200">
                  <a:moveTo>
                    <a:pt x="998219" y="0"/>
                  </a:moveTo>
                  <a:lnTo>
                    <a:pt x="4572" y="0"/>
                  </a:lnTo>
                  <a:lnTo>
                    <a:pt x="0" y="4571"/>
                  </a:lnTo>
                  <a:lnTo>
                    <a:pt x="0" y="452627"/>
                  </a:lnTo>
                  <a:lnTo>
                    <a:pt x="4572" y="457199"/>
                  </a:lnTo>
                  <a:lnTo>
                    <a:pt x="998219" y="457199"/>
                  </a:lnTo>
                  <a:lnTo>
                    <a:pt x="1002791" y="452627"/>
                  </a:lnTo>
                  <a:lnTo>
                    <a:pt x="1002791" y="446531"/>
                  </a:lnTo>
                  <a:lnTo>
                    <a:pt x="19812" y="446531"/>
                  </a:lnTo>
                  <a:lnTo>
                    <a:pt x="9144" y="435863"/>
                  </a:lnTo>
                  <a:lnTo>
                    <a:pt x="19812" y="435863"/>
                  </a:lnTo>
                  <a:lnTo>
                    <a:pt x="19812" y="21335"/>
                  </a:lnTo>
                  <a:lnTo>
                    <a:pt x="9143" y="21335"/>
                  </a:lnTo>
                  <a:lnTo>
                    <a:pt x="19812" y="10667"/>
                  </a:lnTo>
                  <a:lnTo>
                    <a:pt x="1002791" y="10667"/>
                  </a:lnTo>
                  <a:lnTo>
                    <a:pt x="1002791" y="4571"/>
                  </a:lnTo>
                  <a:lnTo>
                    <a:pt x="998219" y="0"/>
                  </a:lnTo>
                  <a:close/>
                </a:path>
                <a:path w="1003300" h="457200">
                  <a:moveTo>
                    <a:pt x="19812" y="435863"/>
                  </a:moveTo>
                  <a:lnTo>
                    <a:pt x="9144" y="435863"/>
                  </a:lnTo>
                  <a:lnTo>
                    <a:pt x="19812" y="446531"/>
                  </a:lnTo>
                  <a:lnTo>
                    <a:pt x="19812" y="435863"/>
                  </a:lnTo>
                  <a:close/>
                </a:path>
                <a:path w="1003300" h="457200">
                  <a:moveTo>
                    <a:pt x="982980" y="435863"/>
                  </a:moveTo>
                  <a:lnTo>
                    <a:pt x="19812" y="435863"/>
                  </a:lnTo>
                  <a:lnTo>
                    <a:pt x="19812" y="446531"/>
                  </a:lnTo>
                  <a:lnTo>
                    <a:pt x="982980" y="446531"/>
                  </a:lnTo>
                  <a:lnTo>
                    <a:pt x="982980" y="435863"/>
                  </a:lnTo>
                  <a:close/>
                </a:path>
                <a:path w="1003300" h="457200">
                  <a:moveTo>
                    <a:pt x="982980" y="10667"/>
                  </a:moveTo>
                  <a:lnTo>
                    <a:pt x="982980" y="446531"/>
                  </a:lnTo>
                  <a:lnTo>
                    <a:pt x="993647" y="435863"/>
                  </a:lnTo>
                  <a:lnTo>
                    <a:pt x="1002791" y="435863"/>
                  </a:lnTo>
                  <a:lnTo>
                    <a:pt x="1002791" y="21335"/>
                  </a:lnTo>
                  <a:lnTo>
                    <a:pt x="993647" y="21335"/>
                  </a:lnTo>
                  <a:lnTo>
                    <a:pt x="982980" y="10667"/>
                  </a:lnTo>
                  <a:close/>
                </a:path>
                <a:path w="1003300" h="457200">
                  <a:moveTo>
                    <a:pt x="1002791" y="435863"/>
                  </a:moveTo>
                  <a:lnTo>
                    <a:pt x="993647" y="435863"/>
                  </a:lnTo>
                  <a:lnTo>
                    <a:pt x="982980" y="446531"/>
                  </a:lnTo>
                  <a:lnTo>
                    <a:pt x="1002791" y="446531"/>
                  </a:lnTo>
                  <a:lnTo>
                    <a:pt x="1002791" y="435863"/>
                  </a:lnTo>
                  <a:close/>
                </a:path>
                <a:path w="1003300" h="457200">
                  <a:moveTo>
                    <a:pt x="19812" y="10667"/>
                  </a:moveTo>
                  <a:lnTo>
                    <a:pt x="9143" y="21335"/>
                  </a:lnTo>
                  <a:lnTo>
                    <a:pt x="19812" y="21335"/>
                  </a:lnTo>
                  <a:lnTo>
                    <a:pt x="19812" y="10667"/>
                  </a:lnTo>
                  <a:close/>
                </a:path>
                <a:path w="1003300" h="457200">
                  <a:moveTo>
                    <a:pt x="982980" y="10667"/>
                  </a:moveTo>
                  <a:lnTo>
                    <a:pt x="19812" y="10667"/>
                  </a:lnTo>
                  <a:lnTo>
                    <a:pt x="19812" y="21335"/>
                  </a:lnTo>
                  <a:lnTo>
                    <a:pt x="982980" y="21335"/>
                  </a:lnTo>
                  <a:lnTo>
                    <a:pt x="982980" y="10667"/>
                  </a:lnTo>
                  <a:close/>
                </a:path>
                <a:path w="1003300" h="457200">
                  <a:moveTo>
                    <a:pt x="1002791" y="10667"/>
                  </a:moveTo>
                  <a:lnTo>
                    <a:pt x="982980" y="10667"/>
                  </a:lnTo>
                  <a:lnTo>
                    <a:pt x="993647" y="21335"/>
                  </a:lnTo>
                  <a:lnTo>
                    <a:pt x="1002791" y="21335"/>
                  </a:lnTo>
                  <a:lnTo>
                    <a:pt x="1002791" y="1066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3602228" y="4025512"/>
            <a:ext cx="669925" cy="2216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250" spc="-10" dirty="0">
                <a:latin typeface="Arial"/>
                <a:cs typeface="Arial"/>
              </a:rPr>
              <a:t>Manager</a:t>
            </a:r>
            <a:endParaRPr sz="1250">
              <a:latin typeface="Arial"/>
              <a:cs typeface="Arial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3442716" y="4535423"/>
            <a:ext cx="1001394" cy="494030"/>
            <a:chOff x="3442716" y="4535423"/>
            <a:chExt cx="1001394" cy="494030"/>
          </a:xfrm>
        </p:grpSpPr>
        <p:pic>
          <p:nvPicPr>
            <p:cNvPr id="18" name="object 1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53384" y="4546091"/>
              <a:ext cx="981456" cy="483108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3442716" y="4535423"/>
              <a:ext cx="1001394" cy="494030"/>
            </a:xfrm>
            <a:custGeom>
              <a:avLst/>
              <a:gdLst/>
              <a:ahLst/>
              <a:cxnLst/>
              <a:rect l="l" t="t" r="r" b="b"/>
              <a:pathLst>
                <a:path w="1001395" h="494029">
                  <a:moveTo>
                    <a:pt x="996696" y="0"/>
                  </a:moveTo>
                  <a:lnTo>
                    <a:pt x="4572" y="0"/>
                  </a:lnTo>
                  <a:lnTo>
                    <a:pt x="0" y="4571"/>
                  </a:lnTo>
                  <a:lnTo>
                    <a:pt x="0" y="493775"/>
                  </a:lnTo>
                  <a:lnTo>
                    <a:pt x="13715" y="493775"/>
                  </a:lnTo>
                  <a:lnTo>
                    <a:pt x="10667" y="490727"/>
                  </a:lnTo>
                  <a:lnTo>
                    <a:pt x="21336" y="490727"/>
                  </a:lnTo>
                  <a:lnTo>
                    <a:pt x="21336" y="21335"/>
                  </a:lnTo>
                  <a:lnTo>
                    <a:pt x="10667" y="21335"/>
                  </a:lnTo>
                  <a:lnTo>
                    <a:pt x="21336" y="10667"/>
                  </a:lnTo>
                  <a:lnTo>
                    <a:pt x="1001267" y="10667"/>
                  </a:lnTo>
                  <a:lnTo>
                    <a:pt x="1001267" y="4571"/>
                  </a:lnTo>
                  <a:lnTo>
                    <a:pt x="996696" y="0"/>
                  </a:lnTo>
                  <a:close/>
                </a:path>
                <a:path w="1001395" h="494029">
                  <a:moveTo>
                    <a:pt x="21336" y="490727"/>
                  </a:moveTo>
                  <a:lnTo>
                    <a:pt x="10667" y="490727"/>
                  </a:lnTo>
                  <a:lnTo>
                    <a:pt x="13715" y="493775"/>
                  </a:lnTo>
                  <a:lnTo>
                    <a:pt x="21336" y="493775"/>
                  </a:lnTo>
                  <a:lnTo>
                    <a:pt x="21336" y="490727"/>
                  </a:lnTo>
                  <a:close/>
                </a:path>
                <a:path w="1001395" h="494029">
                  <a:moveTo>
                    <a:pt x="981456" y="490727"/>
                  </a:moveTo>
                  <a:lnTo>
                    <a:pt x="21336" y="490727"/>
                  </a:lnTo>
                  <a:lnTo>
                    <a:pt x="21336" y="493775"/>
                  </a:lnTo>
                  <a:lnTo>
                    <a:pt x="981456" y="493775"/>
                  </a:lnTo>
                  <a:lnTo>
                    <a:pt x="981456" y="490727"/>
                  </a:lnTo>
                  <a:close/>
                </a:path>
                <a:path w="1001395" h="494029">
                  <a:moveTo>
                    <a:pt x="981456" y="10667"/>
                  </a:moveTo>
                  <a:lnTo>
                    <a:pt x="981456" y="493775"/>
                  </a:lnTo>
                  <a:lnTo>
                    <a:pt x="989076" y="493775"/>
                  </a:lnTo>
                  <a:lnTo>
                    <a:pt x="992124" y="490727"/>
                  </a:lnTo>
                  <a:lnTo>
                    <a:pt x="1001267" y="490727"/>
                  </a:lnTo>
                  <a:lnTo>
                    <a:pt x="1001267" y="21335"/>
                  </a:lnTo>
                  <a:lnTo>
                    <a:pt x="992124" y="21335"/>
                  </a:lnTo>
                  <a:lnTo>
                    <a:pt x="981456" y="10667"/>
                  </a:lnTo>
                  <a:close/>
                </a:path>
                <a:path w="1001395" h="494029">
                  <a:moveTo>
                    <a:pt x="1001267" y="490727"/>
                  </a:moveTo>
                  <a:lnTo>
                    <a:pt x="992124" y="490727"/>
                  </a:lnTo>
                  <a:lnTo>
                    <a:pt x="989076" y="493775"/>
                  </a:lnTo>
                  <a:lnTo>
                    <a:pt x="1001267" y="493775"/>
                  </a:lnTo>
                  <a:lnTo>
                    <a:pt x="1001267" y="490727"/>
                  </a:lnTo>
                  <a:close/>
                </a:path>
                <a:path w="1001395" h="494029">
                  <a:moveTo>
                    <a:pt x="21336" y="10667"/>
                  </a:moveTo>
                  <a:lnTo>
                    <a:pt x="10667" y="21335"/>
                  </a:lnTo>
                  <a:lnTo>
                    <a:pt x="21336" y="21335"/>
                  </a:lnTo>
                  <a:lnTo>
                    <a:pt x="21336" y="10667"/>
                  </a:lnTo>
                  <a:close/>
                </a:path>
                <a:path w="1001395" h="494029">
                  <a:moveTo>
                    <a:pt x="981456" y="10667"/>
                  </a:moveTo>
                  <a:lnTo>
                    <a:pt x="21336" y="10667"/>
                  </a:lnTo>
                  <a:lnTo>
                    <a:pt x="21336" y="21335"/>
                  </a:lnTo>
                  <a:lnTo>
                    <a:pt x="981456" y="21335"/>
                  </a:lnTo>
                  <a:lnTo>
                    <a:pt x="981456" y="10667"/>
                  </a:lnTo>
                  <a:close/>
                </a:path>
                <a:path w="1001395" h="494029">
                  <a:moveTo>
                    <a:pt x="1001267" y="10667"/>
                  </a:moveTo>
                  <a:lnTo>
                    <a:pt x="981456" y="10667"/>
                  </a:lnTo>
                  <a:lnTo>
                    <a:pt x="992124" y="21335"/>
                  </a:lnTo>
                  <a:lnTo>
                    <a:pt x="1001267" y="21335"/>
                  </a:lnTo>
                  <a:lnTo>
                    <a:pt x="1001267" y="1066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3623564" y="4670164"/>
            <a:ext cx="596900" cy="2216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250" spc="-10" dirty="0">
                <a:latin typeface="Arial"/>
                <a:cs typeface="Arial"/>
              </a:rPr>
              <a:t>Director</a:t>
            </a:r>
            <a:endParaRPr sz="1250">
              <a:latin typeface="Arial"/>
              <a:cs typeface="Arial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3910584" y="3791711"/>
            <a:ext cx="1873250" cy="746760"/>
            <a:chOff x="3910584" y="3791711"/>
            <a:chExt cx="1873250" cy="746760"/>
          </a:xfrm>
        </p:grpSpPr>
        <p:sp>
          <p:nvSpPr>
            <p:cNvPr id="22" name="object 22"/>
            <p:cNvSpPr/>
            <p:nvPr/>
          </p:nvSpPr>
          <p:spPr>
            <a:xfrm>
              <a:off x="3910584" y="3791711"/>
              <a:ext cx="64135" cy="746760"/>
            </a:xfrm>
            <a:custGeom>
              <a:avLst/>
              <a:gdLst/>
              <a:ahLst/>
              <a:cxnLst/>
              <a:rect l="l" t="t" r="r" b="b"/>
              <a:pathLst>
                <a:path w="64135" h="746760">
                  <a:moveTo>
                    <a:pt x="60960" y="60960"/>
                  </a:moveTo>
                  <a:lnTo>
                    <a:pt x="55626" y="50292"/>
                  </a:lnTo>
                  <a:lnTo>
                    <a:pt x="30480" y="0"/>
                  </a:lnTo>
                  <a:lnTo>
                    <a:pt x="0" y="60960"/>
                  </a:lnTo>
                  <a:lnTo>
                    <a:pt x="21336" y="60960"/>
                  </a:lnTo>
                  <a:lnTo>
                    <a:pt x="21336" y="163068"/>
                  </a:lnTo>
                  <a:lnTo>
                    <a:pt x="41148" y="163068"/>
                  </a:lnTo>
                  <a:lnTo>
                    <a:pt x="41148" y="60960"/>
                  </a:lnTo>
                  <a:lnTo>
                    <a:pt x="60960" y="60960"/>
                  </a:lnTo>
                  <a:close/>
                </a:path>
                <a:path w="64135" h="746760">
                  <a:moveTo>
                    <a:pt x="64008" y="644652"/>
                  </a:moveTo>
                  <a:lnTo>
                    <a:pt x="58801" y="633984"/>
                  </a:lnTo>
                  <a:lnTo>
                    <a:pt x="33528" y="582168"/>
                  </a:lnTo>
                  <a:lnTo>
                    <a:pt x="3048" y="644652"/>
                  </a:lnTo>
                  <a:lnTo>
                    <a:pt x="22847" y="644652"/>
                  </a:lnTo>
                  <a:lnTo>
                    <a:pt x="22847" y="746760"/>
                  </a:lnTo>
                  <a:lnTo>
                    <a:pt x="42672" y="746760"/>
                  </a:lnTo>
                  <a:lnTo>
                    <a:pt x="42672" y="644652"/>
                  </a:lnTo>
                  <a:lnTo>
                    <a:pt x="64008" y="64465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91456" y="3899915"/>
              <a:ext cx="981455" cy="490727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4782312" y="3889247"/>
              <a:ext cx="1001394" cy="512445"/>
            </a:xfrm>
            <a:custGeom>
              <a:avLst/>
              <a:gdLst/>
              <a:ahLst/>
              <a:cxnLst/>
              <a:rect l="l" t="t" r="r" b="b"/>
              <a:pathLst>
                <a:path w="1001395" h="512445">
                  <a:moveTo>
                    <a:pt x="996696" y="0"/>
                  </a:moveTo>
                  <a:lnTo>
                    <a:pt x="4572" y="0"/>
                  </a:lnTo>
                  <a:lnTo>
                    <a:pt x="0" y="4571"/>
                  </a:lnTo>
                  <a:lnTo>
                    <a:pt x="0" y="507491"/>
                  </a:lnTo>
                  <a:lnTo>
                    <a:pt x="4572" y="512063"/>
                  </a:lnTo>
                  <a:lnTo>
                    <a:pt x="996696" y="512063"/>
                  </a:lnTo>
                  <a:lnTo>
                    <a:pt x="1001268" y="507491"/>
                  </a:lnTo>
                  <a:lnTo>
                    <a:pt x="1001268" y="501395"/>
                  </a:lnTo>
                  <a:lnTo>
                    <a:pt x="19812" y="501395"/>
                  </a:lnTo>
                  <a:lnTo>
                    <a:pt x="9144" y="490727"/>
                  </a:lnTo>
                  <a:lnTo>
                    <a:pt x="19812" y="490727"/>
                  </a:lnTo>
                  <a:lnTo>
                    <a:pt x="19812" y="21335"/>
                  </a:lnTo>
                  <a:lnTo>
                    <a:pt x="9143" y="21335"/>
                  </a:lnTo>
                  <a:lnTo>
                    <a:pt x="19812" y="10667"/>
                  </a:lnTo>
                  <a:lnTo>
                    <a:pt x="1001268" y="10667"/>
                  </a:lnTo>
                  <a:lnTo>
                    <a:pt x="1001268" y="4571"/>
                  </a:lnTo>
                  <a:lnTo>
                    <a:pt x="996696" y="0"/>
                  </a:lnTo>
                  <a:close/>
                </a:path>
                <a:path w="1001395" h="512445">
                  <a:moveTo>
                    <a:pt x="19812" y="490727"/>
                  </a:moveTo>
                  <a:lnTo>
                    <a:pt x="9144" y="490727"/>
                  </a:lnTo>
                  <a:lnTo>
                    <a:pt x="19812" y="501395"/>
                  </a:lnTo>
                  <a:lnTo>
                    <a:pt x="19812" y="490727"/>
                  </a:lnTo>
                  <a:close/>
                </a:path>
                <a:path w="1001395" h="512445">
                  <a:moveTo>
                    <a:pt x="979932" y="490727"/>
                  </a:moveTo>
                  <a:lnTo>
                    <a:pt x="19812" y="490727"/>
                  </a:lnTo>
                  <a:lnTo>
                    <a:pt x="19812" y="501395"/>
                  </a:lnTo>
                  <a:lnTo>
                    <a:pt x="979932" y="501395"/>
                  </a:lnTo>
                  <a:lnTo>
                    <a:pt x="979932" y="490727"/>
                  </a:lnTo>
                  <a:close/>
                </a:path>
                <a:path w="1001395" h="512445">
                  <a:moveTo>
                    <a:pt x="979932" y="10667"/>
                  </a:moveTo>
                  <a:lnTo>
                    <a:pt x="979932" y="501395"/>
                  </a:lnTo>
                  <a:lnTo>
                    <a:pt x="990600" y="490727"/>
                  </a:lnTo>
                  <a:lnTo>
                    <a:pt x="1001268" y="490727"/>
                  </a:lnTo>
                  <a:lnTo>
                    <a:pt x="1001268" y="21335"/>
                  </a:lnTo>
                  <a:lnTo>
                    <a:pt x="990600" y="21335"/>
                  </a:lnTo>
                  <a:lnTo>
                    <a:pt x="979932" y="10667"/>
                  </a:lnTo>
                  <a:close/>
                </a:path>
                <a:path w="1001395" h="512445">
                  <a:moveTo>
                    <a:pt x="1001268" y="490727"/>
                  </a:moveTo>
                  <a:lnTo>
                    <a:pt x="990600" y="490727"/>
                  </a:lnTo>
                  <a:lnTo>
                    <a:pt x="979932" y="501395"/>
                  </a:lnTo>
                  <a:lnTo>
                    <a:pt x="1001268" y="501395"/>
                  </a:lnTo>
                  <a:lnTo>
                    <a:pt x="1001268" y="490727"/>
                  </a:lnTo>
                  <a:close/>
                </a:path>
                <a:path w="1001395" h="512445">
                  <a:moveTo>
                    <a:pt x="19812" y="10667"/>
                  </a:moveTo>
                  <a:lnTo>
                    <a:pt x="9143" y="21335"/>
                  </a:lnTo>
                  <a:lnTo>
                    <a:pt x="19812" y="21335"/>
                  </a:lnTo>
                  <a:lnTo>
                    <a:pt x="19812" y="10667"/>
                  </a:lnTo>
                  <a:close/>
                </a:path>
                <a:path w="1001395" h="512445">
                  <a:moveTo>
                    <a:pt x="979932" y="10667"/>
                  </a:moveTo>
                  <a:lnTo>
                    <a:pt x="19812" y="10667"/>
                  </a:lnTo>
                  <a:lnTo>
                    <a:pt x="19812" y="21335"/>
                  </a:lnTo>
                  <a:lnTo>
                    <a:pt x="979932" y="21335"/>
                  </a:lnTo>
                  <a:lnTo>
                    <a:pt x="979932" y="10667"/>
                  </a:lnTo>
                  <a:close/>
                </a:path>
                <a:path w="1001395" h="512445">
                  <a:moveTo>
                    <a:pt x="1001268" y="10667"/>
                  </a:moveTo>
                  <a:lnTo>
                    <a:pt x="979932" y="10667"/>
                  </a:lnTo>
                  <a:lnTo>
                    <a:pt x="990600" y="21335"/>
                  </a:lnTo>
                  <a:lnTo>
                    <a:pt x="1001268" y="21335"/>
                  </a:lnTo>
                  <a:lnTo>
                    <a:pt x="1001268" y="1066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4946396" y="4025512"/>
            <a:ext cx="676275" cy="2216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250" spc="-10" dirty="0">
                <a:latin typeface="Arial"/>
                <a:cs typeface="Arial"/>
              </a:rPr>
              <a:t>Engineer</a:t>
            </a:r>
            <a:endParaRPr sz="1250">
              <a:latin typeface="Arial"/>
              <a:cs typeface="Arial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4344924" y="3515867"/>
            <a:ext cx="947927" cy="754380"/>
            <a:chOff x="4344924" y="3515867"/>
            <a:chExt cx="947927" cy="754380"/>
          </a:xfrm>
        </p:grpSpPr>
        <p:sp>
          <p:nvSpPr>
            <p:cNvPr id="27" name="object 27"/>
            <p:cNvSpPr/>
            <p:nvPr/>
          </p:nvSpPr>
          <p:spPr>
            <a:xfrm>
              <a:off x="4431791" y="3515867"/>
              <a:ext cx="861060" cy="384175"/>
            </a:xfrm>
            <a:custGeom>
              <a:avLst/>
              <a:gdLst/>
              <a:ahLst/>
              <a:cxnLst/>
              <a:rect l="l" t="t" r="r" b="b"/>
              <a:pathLst>
                <a:path w="861060" h="384175">
                  <a:moveTo>
                    <a:pt x="839724" y="30479"/>
                  </a:moveTo>
                  <a:lnTo>
                    <a:pt x="839724" y="384047"/>
                  </a:lnTo>
                  <a:lnTo>
                    <a:pt x="861060" y="384047"/>
                  </a:lnTo>
                  <a:lnTo>
                    <a:pt x="861060" y="39623"/>
                  </a:lnTo>
                  <a:lnTo>
                    <a:pt x="850392" y="39623"/>
                  </a:lnTo>
                  <a:lnTo>
                    <a:pt x="839724" y="30479"/>
                  </a:lnTo>
                  <a:close/>
                </a:path>
                <a:path w="861060" h="384175">
                  <a:moveTo>
                    <a:pt x="60960" y="0"/>
                  </a:moveTo>
                  <a:lnTo>
                    <a:pt x="0" y="30479"/>
                  </a:lnTo>
                  <a:lnTo>
                    <a:pt x="60960" y="60959"/>
                  </a:lnTo>
                  <a:lnTo>
                    <a:pt x="60960" y="39623"/>
                  </a:lnTo>
                  <a:lnTo>
                    <a:pt x="51816" y="39623"/>
                  </a:lnTo>
                  <a:lnTo>
                    <a:pt x="51816" y="19811"/>
                  </a:lnTo>
                  <a:lnTo>
                    <a:pt x="60960" y="19811"/>
                  </a:lnTo>
                  <a:lnTo>
                    <a:pt x="60960" y="0"/>
                  </a:lnTo>
                  <a:close/>
                </a:path>
                <a:path w="861060" h="384175">
                  <a:moveTo>
                    <a:pt x="60960" y="19811"/>
                  </a:moveTo>
                  <a:lnTo>
                    <a:pt x="51816" y="19811"/>
                  </a:lnTo>
                  <a:lnTo>
                    <a:pt x="51816" y="39623"/>
                  </a:lnTo>
                  <a:lnTo>
                    <a:pt x="60960" y="39623"/>
                  </a:lnTo>
                  <a:lnTo>
                    <a:pt x="60960" y="19811"/>
                  </a:lnTo>
                  <a:close/>
                </a:path>
                <a:path w="861060" h="384175">
                  <a:moveTo>
                    <a:pt x="856488" y="19811"/>
                  </a:moveTo>
                  <a:lnTo>
                    <a:pt x="60960" y="19811"/>
                  </a:lnTo>
                  <a:lnTo>
                    <a:pt x="60960" y="39623"/>
                  </a:lnTo>
                  <a:lnTo>
                    <a:pt x="839724" y="39623"/>
                  </a:lnTo>
                  <a:lnTo>
                    <a:pt x="839724" y="30479"/>
                  </a:lnTo>
                  <a:lnTo>
                    <a:pt x="861060" y="30479"/>
                  </a:lnTo>
                  <a:lnTo>
                    <a:pt x="861060" y="24383"/>
                  </a:lnTo>
                  <a:lnTo>
                    <a:pt x="856488" y="19811"/>
                  </a:lnTo>
                  <a:close/>
                </a:path>
                <a:path w="861060" h="384175">
                  <a:moveTo>
                    <a:pt x="861060" y="30479"/>
                  </a:moveTo>
                  <a:lnTo>
                    <a:pt x="839724" y="30479"/>
                  </a:lnTo>
                  <a:lnTo>
                    <a:pt x="850392" y="39623"/>
                  </a:lnTo>
                  <a:lnTo>
                    <a:pt x="861060" y="39623"/>
                  </a:lnTo>
                  <a:lnTo>
                    <a:pt x="861060" y="3047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355591" y="4062983"/>
              <a:ext cx="545592" cy="164591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4344924" y="4052315"/>
              <a:ext cx="567055" cy="186055"/>
            </a:xfrm>
            <a:custGeom>
              <a:avLst/>
              <a:gdLst/>
              <a:ahLst/>
              <a:cxnLst/>
              <a:rect l="l" t="t" r="r" b="b"/>
              <a:pathLst>
                <a:path w="567054" h="186054">
                  <a:moveTo>
                    <a:pt x="463295" y="134112"/>
                  </a:moveTo>
                  <a:lnTo>
                    <a:pt x="463295" y="178308"/>
                  </a:lnTo>
                  <a:lnTo>
                    <a:pt x="466343" y="182880"/>
                  </a:lnTo>
                  <a:lnTo>
                    <a:pt x="470915" y="184404"/>
                  </a:lnTo>
                  <a:lnTo>
                    <a:pt x="473963" y="185928"/>
                  </a:lnTo>
                  <a:lnTo>
                    <a:pt x="478535" y="184404"/>
                  </a:lnTo>
                  <a:lnTo>
                    <a:pt x="481583" y="181356"/>
                  </a:lnTo>
                  <a:lnTo>
                    <a:pt x="487795" y="175260"/>
                  </a:lnTo>
                  <a:lnTo>
                    <a:pt x="484631" y="175260"/>
                  </a:lnTo>
                  <a:lnTo>
                    <a:pt x="466343" y="167640"/>
                  </a:lnTo>
                  <a:lnTo>
                    <a:pt x="484631" y="149352"/>
                  </a:lnTo>
                  <a:lnTo>
                    <a:pt x="484631" y="143256"/>
                  </a:lnTo>
                  <a:lnTo>
                    <a:pt x="473963" y="143256"/>
                  </a:lnTo>
                  <a:lnTo>
                    <a:pt x="463295" y="134112"/>
                  </a:lnTo>
                  <a:close/>
                </a:path>
                <a:path w="567054" h="186054">
                  <a:moveTo>
                    <a:pt x="484631" y="149352"/>
                  </a:moveTo>
                  <a:lnTo>
                    <a:pt x="466343" y="167640"/>
                  </a:lnTo>
                  <a:lnTo>
                    <a:pt x="484631" y="175260"/>
                  </a:lnTo>
                  <a:lnTo>
                    <a:pt x="484631" y="149352"/>
                  </a:lnTo>
                  <a:close/>
                </a:path>
                <a:path w="567054" h="186054">
                  <a:moveTo>
                    <a:pt x="541019" y="92964"/>
                  </a:moveTo>
                  <a:lnTo>
                    <a:pt x="484631" y="149352"/>
                  </a:lnTo>
                  <a:lnTo>
                    <a:pt x="484631" y="175260"/>
                  </a:lnTo>
                  <a:lnTo>
                    <a:pt x="487795" y="175260"/>
                  </a:lnTo>
                  <a:lnTo>
                    <a:pt x="563879" y="100584"/>
                  </a:lnTo>
                  <a:lnTo>
                    <a:pt x="548639" y="100584"/>
                  </a:lnTo>
                  <a:lnTo>
                    <a:pt x="541019" y="92964"/>
                  </a:lnTo>
                  <a:close/>
                </a:path>
                <a:path w="567054" h="186054">
                  <a:moveTo>
                    <a:pt x="463295" y="41148"/>
                  </a:moveTo>
                  <a:lnTo>
                    <a:pt x="4571" y="41148"/>
                  </a:lnTo>
                  <a:lnTo>
                    <a:pt x="0" y="45720"/>
                  </a:lnTo>
                  <a:lnTo>
                    <a:pt x="0" y="138684"/>
                  </a:lnTo>
                  <a:lnTo>
                    <a:pt x="4571" y="143256"/>
                  </a:lnTo>
                  <a:lnTo>
                    <a:pt x="463295" y="143256"/>
                  </a:lnTo>
                  <a:lnTo>
                    <a:pt x="463295" y="134112"/>
                  </a:lnTo>
                  <a:lnTo>
                    <a:pt x="21335" y="134112"/>
                  </a:lnTo>
                  <a:lnTo>
                    <a:pt x="10667" y="123444"/>
                  </a:lnTo>
                  <a:lnTo>
                    <a:pt x="21335" y="123444"/>
                  </a:lnTo>
                  <a:lnTo>
                    <a:pt x="21335" y="62484"/>
                  </a:lnTo>
                  <a:lnTo>
                    <a:pt x="10667" y="62484"/>
                  </a:lnTo>
                  <a:lnTo>
                    <a:pt x="21335" y="51816"/>
                  </a:lnTo>
                  <a:lnTo>
                    <a:pt x="463295" y="51816"/>
                  </a:lnTo>
                  <a:lnTo>
                    <a:pt x="463295" y="41148"/>
                  </a:lnTo>
                  <a:close/>
                </a:path>
                <a:path w="567054" h="186054">
                  <a:moveTo>
                    <a:pt x="480059" y="123444"/>
                  </a:moveTo>
                  <a:lnTo>
                    <a:pt x="21335" y="123444"/>
                  </a:lnTo>
                  <a:lnTo>
                    <a:pt x="21335" y="134112"/>
                  </a:lnTo>
                  <a:lnTo>
                    <a:pt x="463295" y="134112"/>
                  </a:lnTo>
                  <a:lnTo>
                    <a:pt x="473963" y="143256"/>
                  </a:lnTo>
                  <a:lnTo>
                    <a:pt x="484631" y="143256"/>
                  </a:lnTo>
                  <a:lnTo>
                    <a:pt x="484631" y="128016"/>
                  </a:lnTo>
                  <a:lnTo>
                    <a:pt x="480059" y="123444"/>
                  </a:lnTo>
                  <a:close/>
                </a:path>
                <a:path w="567054" h="186054">
                  <a:moveTo>
                    <a:pt x="21335" y="123444"/>
                  </a:moveTo>
                  <a:lnTo>
                    <a:pt x="10667" y="123444"/>
                  </a:lnTo>
                  <a:lnTo>
                    <a:pt x="21335" y="134112"/>
                  </a:lnTo>
                  <a:lnTo>
                    <a:pt x="21335" y="123444"/>
                  </a:lnTo>
                  <a:close/>
                </a:path>
                <a:path w="567054" h="186054">
                  <a:moveTo>
                    <a:pt x="548639" y="85344"/>
                  </a:moveTo>
                  <a:lnTo>
                    <a:pt x="541019" y="92964"/>
                  </a:lnTo>
                  <a:lnTo>
                    <a:pt x="548639" y="100584"/>
                  </a:lnTo>
                  <a:lnTo>
                    <a:pt x="548639" y="85344"/>
                  </a:lnTo>
                  <a:close/>
                </a:path>
                <a:path w="567054" h="186054">
                  <a:moveTo>
                    <a:pt x="563879" y="85344"/>
                  </a:moveTo>
                  <a:lnTo>
                    <a:pt x="548639" y="85344"/>
                  </a:lnTo>
                  <a:lnTo>
                    <a:pt x="548639" y="100584"/>
                  </a:lnTo>
                  <a:lnTo>
                    <a:pt x="563879" y="100584"/>
                  </a:lnTo>
                  <a:lnTo>
                    <a:pt x="566927" y="96012"/>
                  </a:lnTo>
                  <a:lnTo>
                    <a:pt x="566927" y="89916"/>
                  </a:lnTo>
                  <a:lnTo>
                    <a:pt x="563879" y="85344"/>
                  </a:lnTo>
                  <a:close/>
                </a:path>
                <a:path w="567054" h="186054">
                  <a:moveTo>
                    <a:pt x="487795" y="10668"/>
                  </a:moveTo>
                  <a:lnTo>
                    <a:pt x="484631" y="10668"/>
                  </a:lnTo>
                  <a:lnTo>
                    <a:pt x="484631" y="36576"/>
                  </a:lnTo>
                  <a:lnTo>
                    <a:pt x="541019" y="92964"/>
                  </a:lnTo>
                  <a:lnTo>
                    <a:pt x="548639" y="85344"/>
                  </a:lnTo>
                  <a:lnTo>
                    <a:pt x="563879" y="85344"/>
                  </a:lnTo>
                  <a:lnTo>
                    <a:pt x="487795" y="10668"/>
                  </a:lnTo>
                  <a:close/>
                </a:path>
                <a:path w="567054" h="186054">
                  <a:moveTo>
                    <a:pt x="21335" y="51816"/>
                  </a:moveTo>
                  <a:lnTo>
                    <a:pt x="10667" y="62484"/>
                  </a:lnTo>
                  <a:lnTo>
                    <a:pt x="21335" y="62484"/>
                  </a:lnTo>
                  <a:lnTo>
                    <a:pt x="21335" y="51816"/>
                  </a:lnTo>
                  <a:close/>
                </a:path>
                <a:path w="567054" h="186054">
                  <a:moveTo>
                    <a:pt x="484631" y="41148"/>
                  </a:moveTo>
                  <a:lnTo>
                    <a:pt x="473963" y="41148"/>
                  </a:lnTo>
                  <a:lnTo>
                    <a:pt x="463295" y="51816"/>
                  </a:lnTo>
                  <a:lnTo>
                    <a:pt x="21335" y="51816"/>
                  </a:lnTo>
                  <a:lnTo>
                    <a:pt x="21335" y="62484"/>
                  </a:lnTo>
                  <a:lnTo>
                    <a:pt x="480059" y="62484"/>
                  </a:lnTo>
                  <a:lnTo>
                    <a:pt x="484631" y="57912"/>
                  </a:lnTo>
                  <a:lnTo>
                    <a:pt x="484631" y="41148"/>
                  </a:lnTo>
                  <a:close/>
                </a:path>
                <a:path w="567054" h="186054">
                  <a:moveTo>
                    <a:pt x="473963" y="0"/>
                  </a:moveTo>
                  <a:lnTo>
                    <a:pt x="470915" y="1524"/>
                  </a:lnTo>
                  <a:lnTo>
                    <a:pt x="466343" y="3048"/>
                  </a:lnTo>
                  <a:lnTo>
                    <a:pt x="463295" y="7620"/>
                  </a:lnTo>
                  <a:lnTo>
                    <a:pt x="463295" y="51816"/>
                  </a:lnTo>
                  <a:lnTo>
                    <a:pt x="473963" y="41148"/>
                  </a:lnTo>
                  <a:lnTo>
                    <a:pt x="484631" y="41148"/>
                  </a:lnTo>
                  <a:lnTo>
                    <a:pt x="484631" y="36576"/>
                  </a:lnTo>
                  <a:lnTo>
                    <a:pt x="466343" y="18288"/>
                  </a:lnTo>
                  <a:lnTo>
                    <a:pt x="484631" y="10668"/>
                  </a:lnTo>
                  <a:lnTo>
                    <a:pt x="487795" y="10668"/>
                  </a:lnTo>
                  <a:lnTo>
                    <a:pt x="481583" y="4572"/>
                  </a:lnTo>
                  <a:lnTo>
                    <a:pt x="478535" y="1524"/>
                  </a:lnTo>
                  <a:lnTo>
                    <a:pt x="473963" y="0"/>
                  </a:lnTo>
                  <a:close/>
                </a:path>
                <a:path w="567054" h="186054">
                  <a:moveTo>
                    <a:pt x="484631" y="10668"/>
                  </a:moveTo>
                  <a:lnTo>
                    <a:pt x="466343" y="18288"/>
                  </a:lnTo>
                  <a:lnTo>
                    <a:pt x="484631" y="36576"/>
                  </a:lnTo>
                  <a:lnTo>
                    <a:pt x="484631" y="1066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632959" y="4011167"/>
              <a:ext cx="59436" cy="36576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465320" y="4011167"/>
              <a:ext cx="70103" cy="36576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462271" y="4038599"/>
              <a:ext cx="237744" cy="231648"/>
            </a:xfrm>
            <a:prstGeom prst="rect">
              <a:avLst/>
            </a:prstGeom>
          </p:spPr>
        </p:pic>
      </p:grpSp>
      <p:sp>
        <p:nvSpPr>
          <p:cNvPr id="34" name="object 34"/>
          <p:cNvSpPr txBox="1"/>
          <p:nvPr/>
        </p:nvSpPr>
        <p:spPr>
          <a:xfrm>
            <a:off x="694436" y="5247386"/>
            <a:ext cx="6356985" cy="211836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" algn="ctr">
              <a:lnSpc>
                <a:spcPct val="100000"/>
              </a:lnSpc>
              <a:spcBef>
                <a:spcPts val="105"/>
              </a:spcBef>
            </a:pPr>
            <a:endParaRPr sz="8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8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705"/>
              </a:spcBef>
            </a:pPr>
            <a:endParaRPr sz="8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300" b="1" dirty="0">
                <a:latin typeface="Arial"/>
                <a:cs typeface="Arial"/>
              </a:rPr>
              <a:t>Downward</a:t>
            </a:r>
            <a:r>
              <a:rPr sz="1300" b="1" spc="-80" dirty="0">
                <a:latin typeface="Arial"/>
                <a:cs typeface="Arial"/>
              </a:rPr>
              <a:t> </a:t>
            </a:r>
            <a:r>
              <a:rPr sz="1300" b="1" spc="-20" dirty="0">
                <a:latin typeface="Arial"/>
                <a:cs typeface="Arial"/>
              </a:rPr>
              <a:t>Casts</a:t>
            </a:r>
            <a:endParaRPr sz="1300">
              <a:latin typeface="Arial"/>
              <a:cs typeface="Arial"/>
            </a:endParaRPr>
          </a:p>
          <a:p>
            <a:pPr marL="135890" marR="5080">
              <a:lnSpc>
                <a:spcPct val="103499"/>
              </a:lnSpc>
              <a:spcBef>
                <a:spcPts val="434"/>
              </a:spcBef>
            </a:pPr>
            <a:r>
              <a:rPr sz="1150" dirty="0">
                <a:latin typeface="Arial"/>
                <a:cs typeface="Arial"/>
              </a:rPr>
              <a:t>With</a:t>
            </a:r>
            <a:r>
              <a:rPr sz="1150" spc="2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downward</a:t>
            </a:r>
            <a:r>
              <a:rPr sz="1150" spc="12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cast,</a:t>
            </a:r>
            <a:r>
              <a:rPr sz="1150" spc="4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compiler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simply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determines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if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cast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is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possible;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if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cast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spc="-20" dirty="0">
                <a:latin typeface="Arial"/>
                <a:cs typeface="Arial"/>
              </a:rPr>
              <a:t>down </a:t>
            </a:r>
            <a:r>
              <a:rPr sz="1150" dirty="0">
                <a:latin typeface="Arial"/>
                <a:cs typeface="Arial"/>
              </a:rPr>
              <a:t>is</a:t>
            </a:r>
            <a:r>
              <a:rPr sz="1150" spc="4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to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subclass,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then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it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is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possible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that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cast</a:t>
            </a:r>
            <a:r>
              <a:rPr sz="1150" spc="4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will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spc="-10" dirty="0">
                <a:latin typeface="Arial"/>
                <a:cs typeface="Arial"/>
              </a:rPr>
              <a:t>succeed.</a:t>
            </a:r>
            <a:endParaRPr sz="1150">
              <a:latin typeface="Arial"/>
              <a:cs typeface="Arial"/>
            </a:endParaRPr>
          </a:p>
          <a:p>
            <a:pPr marL="135890" marR="59055">
              <a:lnSpc>
                <a:spcPct val="109600"/>
              </a:lnSpc>
              <a:spcBef>
                <a:spcPts val="265"/>
              </a:spcBef>
            </a:pPr>
            <a:r>
              <a:rPr sz="1150" dirty="0">
                <a:latin typeface="Arial"/>
                <a:cs typeface="Arial"/>
              </a:rPr>
              <a:t>Note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that</a:t>
            </a:r>
            <a:r>
              <a:rPr sz="1150" spc="4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at</a:t>
            </a:r>
            <a:r>
              <a:rPr sz="1150" spc="4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run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time,</a:t>
            </a:r>
            <a:r>
              <a:rPr sz="1150" spc="1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cast</a:t>
            </a:r>
            <a:r>
              <a:rPr sz="1150" spc="4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results</a:t>
            </a:r>
            <a:r>
              <a:rPr sz="1150" spc="4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in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spc="220" dirty="0">
                <a:latin typeface="Times New Roman"/>
                <a:cs typeface="Times New Roman"/>
              </a:rPr>
              <a:t>java.lang.ClassCastException</a:t>
            </a:r>
            <a:r>
              <a:rPr sz="1150" spc="125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Arial"/>
                <a:cs typeface="Arial"/>
              </a:rPr>
              <a:t>if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spc="-10" dirty="0">
                <a:latin typeface="Arial"/>
                <a:cs typeface="Arial"/>
              </a:rPr>
              <a:t>object </a:t>
            </a:r>
            <a:r>
              <a:rPr sz="1150" dirty="0">
                <a:latin typeface="Arial"/>
                <a:cs typeface="Arial"/>
              </a:rPr>
              <a:t>reference</a:t>
            </a:r>
            <a:r>
              <a:rPr sz="1150" spc="1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is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of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superclass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and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not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of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class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type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or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spc="-10" dirty="0">
                <a:latin typeface="Arial"/>
                <a:cs typeface="Arial"/>
              </a:rPr>
              <a:t>subclass.</a:t>
            </a:r>
            <a:endParaRPr sz="1150">
              <a:latin typeface="Arial"/>
              <a:cs typeface="Arial"/>
            </a:endParaRPr>
          </a:p>
          <a:p>
            <a:pPr marL="135890" marR="48895">
              <a:lnSpc>
                <a:spcPct val="103499"/>
              </a:lnSpc>
              <a:spcBef>
                <a:spcPts val="360"/>
              </a:spcBef>
            </a:pPr>
            <a:r>
              <a:rPr sz="1150" dirty="0">
                <a:latin typeface="Arial"/>
                <a:cs typeface="Arial"/>
              </a:rPr>
              <a:t>Finally,</a:t>
            </a:r>
            <a:r>
              <a:rPr sz="1150" spc="11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any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cast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that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is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outside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class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hierarchy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will</a:t>
            </a:r>
            <a:r>
              <a:rPr sz="1150" spc="11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fail,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such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as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cast</a:t>
            </a:r>
            <a:r>
              <a:rPr sz="1150" spc="4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from</a:t>
            </a:r>
            <a:r>
              <a:rPr sz="1150" spc="4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spc="110" dirty="0">
                <a:latin typeface="Times New Roman"/>
                <a:cs typeface="Times New Roman"/>
              </a:rPr>
              <a:t>Manager </a:t>
            </a:r>
            <a:r>
              <a:rPr sz="1150" dirty="0">
                <a:latin typeface="Arial"/>
                <a:cs typeface="Arial"/>
              </a:rPr>
              <a:t>instance</a:t>
            </a:r>
            <a:r>
              <a:rPr sz="1150" spc="3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to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an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spc="165" dirty="0">
                <a:latin typeface="Times New Roman"/>
                <a:cs typeface="Times New Roman"/>
              </a:rPr>
              <a:t>Engineer</a:t>
            </a:r>
            <a:r>
              <a:rPr sz="1150" spc="165" dirty="0">
                <a:latin typeface="Arial"/>
                <a:cs typeface="Arial"/>
              </a:rPr>
              <a:t>.</a:t>
            </a:r>
            <a:r>
              <a:rPr sz="1150" spc="9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spc="120" dirty="0">
                <a:latin typeface="Times New Roman"/>
                <a:cs typeface="Times New Roman"/>
              </a:rPr>
              <a:t>Manager</a:t>
            </a:r>
            <a:r>
              <a:rPr sz="1150" spc="125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Arial"/>
                <a:cs typeface="Arial"/>
              </a:rPr>
              <a:t>and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an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spc="190" dirty="0">
                <a:latin typeface="Times New Roman"/>
                <a:cs typeface="Times New Roman"/>
              </a:rPr>
              <a:t>Engineer</a:t>
            </a:r>
            <a:r>
              <a:rPr sz="1150" spc="125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Arial"/>
                <a:cs typeface="Arial"/>
              </a:rPr>
              <a:t>are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both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employees,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but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spc="-50" dirty="0">
                <a:latin typeface="Arial"/>
                <a:cs typeface="Arial"/>
              </a:rPr>
              <a:t>a </a:t>
            </a:r>
            <a:r>
              <a:rPr sz="1150" spc="120" dirty="0">
                <a:latin typeface="Times New Roman"/>
                <a:cs typeface="Times New Roman"/>
              </a:rPr>
              <a:t>Manager</a:t>
            </a:r>
            <a:r>
              <a:rPr sz="1150" spc="100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Arial"/>
                <a:cs typeface="Arial"/>
              </a:rPr>
              <a:t>is</a:t>
            </a:r>
            <a:r>
              <a:rPr sz="1150" spc="4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not</a:t>
            </a:r>
            <a:r>
              <a:rPr sz="1150" spc="3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an</a:t>
            </a:r>
            <a:r>
              <a:rPr sz="1150" spc="30" dirty="0">
                <a:latin typeface="Arial"/>
                <a:cs typeface="Arial"/>
              </a:rPr>
              <a:t> </a:t>
            </a:r>
            <a:r>
              <a:rPr sz="1150" spc="155" dirty="0">
                <a:latin typeface="Times New Roman"/>
                <a:cs typeface="Times New Roman"/>
              </a:rPr>
              <a:t>Engineer</a:t>
            </a:r>
            <a:r>
              <a:rPr sz="1150" spc="155" dirty="0">
                <a:latin typeface="Arial"/>
                <a:cs typeface="Arial"/>
              </a:rPr>
              <a:t>.</a:t>
            </a:r>
            <a:endParaRPr sz="1150">
              <a:latin typeface="Arial"/>
              <a:cs typeface="Arial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3442716" y="5028691"/>
            <a:ext cx="1001394" cy="17780"/>
          </a:xfrm>
          <a:custGeom>
            <a:avLst/>
            <a:gdLst/>
            <a:ahLst/>
            <a:cxnLst/>
            <a:rect l="l" t="t" r="r" b="b"/>
            <a:pathLst>
              <a:path w="1001395" h="17779">
                <a:moveTo>
                  <a:pt x="1001268" y="520"/>
                </a:moveTo>
                <a:lnTo>
                  <a:pt x="989076" y="520"/>
                </a:lnTo>
                <a:lnTo>
                  <a:pt x="981456" y="520"/>
                </a:lnTo>
                <a:lnTo>
                  <a:pt x="21336" y="520"/>
                </a:lnTo>
                <a:lnTo>
                  <a:pt x="20815" y="520"/>
                </a:lnTo>
                <a:lnTo>
                  <a:pt x="20815" y="7620"/>
                </a:lnTo>
                <a:lnTo>
                  <a:pt x="17018" y="7620"/>
                </a:lnTo>
                <a:lnTo>
                  <a:pt x="17018" y="3822"/>
                </a:lnTo>
                <a:lnTo>
                  <a:pt x="20815" y="7620"/>
                </a:lnTo>
                <a:lnTo>
                  <a:pt x="20815" y="520"/>
                </a:lnTo>
                <a:lnTo>
                  <a:pt x="17018" y="520"/>
                </a:lnTo>
                <a:lnTo>
                  <a:pt x="17018" y="0"/>
                </a:lnTo>
                <a:lnTo>
                  <a:pt x="0" y="0"/>
                </a:lnTo>
                <a:lnTo>
                  <a:pt x="0" y="7620"/>
                </a:lnTo>
                <a:lnTo>
                  <a:pt x="0" y="12700"/>
                </a:lnTo>
                <a:lnTo>
                  <a:pt x="2540" y="12700"/>
                </a:lnTo>
                <a:lnTo>
                  <a:pt x="2540" y="17780"/>
                </a:lnTo>
                <a:lnTo>
                  <a:pt x="998728" y="17780"/>
                </a:lnTo>
                <a:lnTo>
                  <a:pt x="998728" y="12700"/>
                </a:lnTo>
                <a:lnTo>
                  <a:pt x="1001268" y="12700"/>
                </a:lnTo>
                <a:lnTo>
                  <a:pt x="1001268" y="8140"/>
                </a:lnTo>
                <a:lnTo>
                  <a:pt x="1001268" y="7620"/>
                </a:lnTo>
                <a:lnTo>
                  <a:pt x="1001268" y="5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55627" y="790204"/>
            <a:ext cx="5557520" cy="316103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00965" algn="ctr">
              <a:lnSpc>
                <a:spcPct val="100000"/>
              </a:lnSpc>
              <a:spcBef>
                <a:spcPts val="110"/>
              </a:spcBef>
            </a:pPr>
            <a:r>
              <a:rPr sz="1850" b="1" spc="409" dirty="0">
                <a:latin typeface="Times New Roman"/>
                <a:cs typeface="Times New Roman"/>
              </a:rPr>
              <a:t>static</a:t>
            </a:r>
            <a:r>
              <a:rPr sz="1850" b="1" spc="60" dirty="0">
                <a:latin typeface="Times New Roman"/>
                <a:cs typeface="Times New Roman"/>
              </a:rPr>
              <a:t> </a:t>
            </a:r>
            <a:r>
              <a:rPr sz="1850" b="1" spc="-10" dirty="0">
                <a:latin typeface="Arial"/>
                <a:cs typeface="Arial"/>
              </a:rPr>
              <a:t>Keyword</a:t>
            </a:r>
            <a:endParaRPr sz="18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245"/>
              </a:spcBef>
            </a:pPr>
            <a:endParaRPr sz="1850">
              <a:latin typeface="Arial"/>
              <a:cs typeface="Arial"/>
            </a:endParaRPr>
          </a:p>
          <a:p>
            <a:pPr marL="12700" marR="15240" indent="4445">
              <a:lnSpc>
                <a:spcPct val="107100"/>
              </a:lnSpc>
            </a:pPr>
            <a:r>
              <a:rPr sz="1550" dirty="0">
                <a:latin typeface="Arial"/>
                <a:cs typeface="Arial"/>
              </a:rPr>
              <a:t>The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spc="395" dirty="0">
                <a:latin typeface="Times New Roman"/>
                <a:cs typeface="Times New Roman"/>
              </a:rPr>
              <a:t>static</a:t>
            </a:r>
            <a:r>
              <a:rPr sz="1550" spc="105" dirty="0">
                <a:latin typeface="Times New Roman"/>
                <a:cs typeface="Times New Roman"/>
              </a:rPr>
              <a:t> </a:t>
            </a:r>
            <a:r>
              <a:rPr sz="1550" dirty="0">
                <a:latin typeface="Arial"/>
                <a:cs typeface="Arial"/>
              </a:rPr>
              <a:t>modifier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is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used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to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declare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fields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and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methods</a:t>
            </a:r>
            <a:r>
              <a:rPr sz="1550" spc="60" dirty="0">
                <a:latin typeface="Arial"/>
                <a:cs typeface="Arial"/>
              </a:rPr>
              <a:t> </a:t>
            </a:r>
            <a:r>
              <a:rPr sz="1550" spc="-25" dirty="0">
                <a:latin typeface="Arial"/>
                <a:cs typeface="Arial"/>
              </a:rPr>
              <a:t>as </a:t>
            </a:r>
            <a:r>
              <a:rPr sz="1550" dirty="0">
                <a:latin typeface="Arial"/>
                <a:cs typeface="Arial"/>
              </a:rPr>
              <a:t>class-level</a:t>
            </a:r>
            <a:r>
              <a:rPr sz="1550" spc="5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resources.</a:t>
            </a:r>
            <a:endParaRPr sz="1550">
              <a:latin typeface="Arial"/>
              <a:cs typeface="Arial"/>
            </a:endParaRPr>
          </a:p>
          <a:p>
            <a:pPr marL="17145">
              <a:lnSpc>
                <a:spcPct val="100000"/>
              </a:lnSpc>
              <a:spcBef>
                <a:spcPts val="409"/>
              </a:spcBef>
            </a:pPr>
            <a:r>
              <a:rPr sz="1550" dirty="0">
                <a:latin typeface="Arial"/>
                <a:cs typeface="Arial"/>
              </a:rPr>
              <a:t>Static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class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members:</a:t>
            </a:r>
            <a:endParaRPr sz="1550">
              <a:latin typeface="Arial"/>
              <a:cs typeface="Arial"/>
            </a:endParaRPr>
          </a:p>
          <a:p>
            <a:pPr marL="417830" indent="-328930">
              <a:lnSpc>
                <a:spcPct val="100000"/>
              </a:lnSpc>
              <a:spcBef>
                <a:spcPts val="395"/>
              </a:spcBef>
              <a:buClr>
                <a:srgbClr val="FF0000"/>
              </a:buClr>
              <a:buChar char="•"/>
              <a:tabLst>
                <a:tab pos="417830" algn="l"/>
              </a:tabLst>
            </a:pPr>
            <a:r>
              <a:rPr sz="1550" dirty="0">
                <a:latin typeface="Arial"/>
                <a:cs typeface="Arial"/>
              </a:rPr>
              <a:t>Can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be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used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without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object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instances</a:t>
            </a:r>
            <a:endParaRPr sz="1550">
              <a:latin typeface="Arial"/>
              <a:cs typeface="Arial"/>
            </a:endParaRPr>
          </a:p>
          <a:p>
            <a:pPr marL="417830" indent="-328930">
              <a:lnSpc>
                <a:spcPct val="100000"/>
              </a:lnSpc>
              <a:spcBef>
                <a:spcPts val="405"/>
              </a:spcBef>
              <a:buClr>
                <a:srgbClr val="FF0000"/>
              </a:buClr>
              <a:buChar char="•"/>
              <a:tabLst>
                <a:tab pos="417830" algn="l"/>
              </a:tabLst>
            </a:pPr>
            <a:r>
              <a:rPr sz="1550" dirty="0">
                <a:latin typeface="Arial"/>
                <a:cs typeface="Arial"/>
              </a:rPr>
              <a:t>Are</a:t>
            </a:r>
            <a:r>
              <a:rPr sz="1550" spc="1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used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when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problem</a:t>
            </a:r>
            <a:r>
              <a:rPr sz="1550" spc="5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is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best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solved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without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objects</a:t>
            </a:r>
            <a:endParaRPr sz="1550">
              <a:latin typeface="Arial"/>
              <a:cs typeface="Arial"/>
            </a:endParaRPr>
          </a:p>
          <a:p>
            <a:pPr marL="417830" marR="297815" indent="-329565">
              <a:lnSpc>
                <a:spcPct val="101299"/>
              </a:lnSpc>
              <a:spcBef>
                <a:spcPts val="385"/>
              </a:spcBef>
              <a:buClr>
                <a:srgbClr val="FF0000"/>
              </a:buClr>
              <a:buChar char="•"/>
              <a:tabLst>
                <a:tab pos="417830" algn="l"/>
              </a:tabLst>
            </a:pPr>
            <a:r>
              <a:rPr sz="1550" dirty="0">
                <a:latin typeface="Arial"/>
                <a:cs typeface="Arial"/>
              </a:rPr>
              <a:t>Are</a:t>
            </a:r>
            <a:r>
              <a:rPr sz="1550" spc="1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used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when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objects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of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the</a:t>
            </a:r>
            <a:r>
              <a:rPr sz="1550" spc="5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same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type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need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to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share fields</a:t>
            </a:r>
            <a:endParaRPr sz="1550">
              <a:latin typeface="Arial"/>
              <a:cs typeface="Arial"/>
            </a:endParaRPr>
          </a:p>
          <a:p>
            <a:pPr marL="417830" marR="5080" indent="-329565">
              <a:lnSpc>
                <a:spcPct val="101299"/>
              </a:lnSpc>
              <a:spcBef>
                <a:spcPts val="385"/>
              </a:spcBef>
              <a:buClr>
                <a:srgbClr val="FF0000"/>
              </a:buClr>
              <a:buChar char="•"/>
              <a:tabLst>
                <a:tab pos="417830" algn="l"/>
              </a:tabLst>
            </a:pPr>
            <a:r>
              <a:rPr sz="1550" dirty="0">
                <a:latin typeface="Arial"/>
                <a:cs typeface="Arial"/>
              </a:rPr>
              <a:t>Should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i="1" dirty="0">
                <a:latin typeface="Arial"/>
                <a:cs typeface="Arial"/>
              </a:rPr>
              <a:t>not</a:t>
            </a:r>
            <a:r>
              <a:rPr sz="1550" i="1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be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used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to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bypass</a:t>
            </a:r>
            <a:r>
              <a:rPr sz="1550" spc="5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the</a:t>
            </a:r>
            <a:r>
              <a:rPr sz="1550" spc="5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object-oriented</a:t>
            </a:r>
            <a:r>
              <a:rPr sz="1550" spc="55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features </a:t>
            </a:r>
            <a:r>
              <a:rPr sz="1550" dirty="0">
                <a:latin typeface="Arial"/>
                <a:cs typeface="Arial"/>
              </a:rPr>
              <a:t>of</a:t>
            </a:r>
            <a:r>
              <a:rPr sz="1550" spc="2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Java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unless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there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is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</a:t>
            </a:r>
            <a:r>
              <a:rPr sz="1550" spc="2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good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reason</a:t>
            </a:r>
            <a:endParaRPr sz="15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326639" y="5247386"/>
            <a:ext cx="3116580" cy="144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endParaRPr sz="8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55627" y="806967"/>
            <a:ext cx="5636895" cy="316738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21590" algn="ctr">
              <a:lnSpc>
                <a:spcPct val="100000"/>
              </a:lnSpc>
              <a:spcBef>
                <a:spcPts val="110"/>
              </a:spcBef>
            </a:pPr>
            <a:r>
              <a:rPr sz="1850" b="1" dirty="0">
                <a:latin typeface="Arial"/>
                <a:cs typeface="Arial"/>
              </a:rPr>
              <a:t>Static</a:t>
            </a:r>
            <a:r>
              <a:rPr sz="1850" b="1" spc="-25" dirty="0">
                <a:latin typeface="Arial"/>
                <a:cs typeface="Arial"/>
              </a:rPr>
              <a:t> </a:t>
            </a:r>
            <a:r>
              <a:rPr sz="1850" b="1" spc="-10" dirty="0">
                <a:latin typeface="Arial"/>
                <a:cs typeface="Arial"/>
              </a:rPr>
              <a:t>Methods</a:t>
            </a:r>
            <a:endParaRPr sz="18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330"/>
              </a:spcBef>
            </a:pPr>
            <a:endParaRPr sz="1850">
              <a:latin typeface="Arial"/>
              <a:cs typeface="Arial"/>
            </a:endParaRPr>
          </a:p>
          <a:p>
            <a:pPr marL="12700" marR="5080" indent="4445">
              <a:lnSpc>
                <a:spcPct val="101299"/>
              </a:lnSpc>
            </a:pPr>
            <a:r>
              <a:rPr sz="1550" dirty="0">
                <a:latin typeface="Arial"/>
                <a:cs typeface="Arial"/>
              </a:rPr>
              <a:t>Static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methods</a:t>
            </a:r>
            <a:r>
              <a:rPr sz="1550" spc="5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are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methods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that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can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be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called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even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if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the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class </a:t>
            </a:r>
            <a:r>
              <a:rPr sz="1550" dirty="0">
                <a:latin typeface="Arial"/>
                <a:cs typeface="Arial"/>
              </a:rPr>
              <a:t>they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are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declared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in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has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not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been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instantiated.</a:t>
            </a:r>
            <a:endParaRPr sz="1550">
              <a:latin typeface="Arial"/>
              <a:cs typeface="Arial"/>
            </a:endParaRPr>
          </a:p>
          <a:p>
            <a:pPr marL="17145">
              <a:lnSpc>
                <a:spcPct val="100000"/>
              </a:lnSpc>
              <a:spcBef>
                <a:spcPts val="405"/>
              </a:spcBef>
            </a:pPr>
            <a:r>
              <a:rPr sz="1550" dirty="0">
                <a:latin typeface="Arial"/>
                <a:cs typeface="Arial"/>
              </a:rPr>
              <a:t>Static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methods:</a:t>
            </a:r>
            <a:endParaRPr sz="1550">
              <a:latin typeface="Arial"/>
              <a:cs typeface="Arial"/>
            </a:endParaRPr>
          </a:p>
          <a:p>
            <a:pPr marL="417830" indent="-328930">
              <a:lnSpc>
                <a:spcPct val="100000"/>
              </a:lnSpc>
              <a:spcBef>
                <a:spcPts val="400"/>
              </a:spcBef>
              <a:buClr>
                <a:srgbClr val="FF0000"/>
              </a:buClr>
              <a:buChar char="•"/>
              <a:tabLst>
                <a:tab pos="417830" algn="l"/>
              </a:tabLst>
            </a:pPr>
            <a:r>
              <a:rPr sz="1550" dirty="0">
                <a:latin typeface="Arial"/>
                <a:cs typeface="Arial"/>
              </a:rPr>
              <a:t>Are</a:t>
            </a:r>
            <a:r>
              <a:rPr sz="1550" spc="1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called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class</a:t>
            </a:r>
            <a:r>
              <a:rPr sz="1550" spc="20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methods</a:t>
            </a:r>
            <a:endParaRPr sz="1550">
              <a:latin typeface="Arial"/>
              <a:cs typeface="Arial"/>
            </a:endParaRPr>
          </a:p>
          <a:p>
            <a:pPr marL="417830" indent="-328930">
              <a:lnSpc>
                <a:spcPct val="100000"/>
              </a:lnSpc>
              <a:spcBef>
                <a:spcPts val="405"/>
              </a:spcBef>
              <a:buClr>
                <a:srgbClr val="FF0000"/>
              </a:buClr>
              <a:buChar char="•"/>
              <a:tabLst>
                <a:tab pos="417830" algn="l"/>
              </a:tabLst>
            </a:pPr>
            <a:r>
              <a:rPr sz="1550" dirty="0">
                <a:latin typeface="Arial"/>
                <a:cs typeface="Arial"/>
              </a:rPr>
              <a:t>Are</a:t>
            </a:r>
            <a:r>
              <a:rPr sz="1550" spc="1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useful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for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APIs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that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are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not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object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oriented</a:t>
            </a:r>
            <a:endParaRPr sz="1550">
              <a:latin typeface="Arial"/>
              <a:cs typeface="Arial"/>
            </a:endParaRPr>
          </a:p>
          <a:p>
            <a:pPr marL="498475">
              <a:lnSpc>
                <a:spcPct val="100000"/>
              </a:lnSpc>
              <a:spcBef>
                <a:spcPts val="295"/>
              </a:spcBef>
              <a:tabLst>
                <a:tab pos="735965" algn="l"/>
              </a:tabLst>
            </a:pPr>
            <a:r>
              <a:rPr sz="1400" spc="-50" dirty="0">
                <a:solidFill>
                  <a:srgbClr val="FF0000"/>
                </a:solidFill>
                <a:latin typeface="Arial"/>
                <a:cs typeface="Arial"/>
              </a:rPr>
              <a:t>–</a:t>
            </a:r>
            <a:r>
              <a:rPr sz="1400" dirty="0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sz="1400" spc="250" dirty="0">
                <a:latin typeface="Times New Roman"/>
                <a:cs typeface="Times New Roman"/>
              </a:rPr>
              <a:t>java.lang.Math</a:t>
            </a:r>
            <a:r>
              <a:rPr sz="1400" spc="9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Arial"/>
                <a:cs typeface="Arial"/>
              </a:rPr>
              <a:t>contains</a:t>
            </a:r>
            <a:r>
              <a:rPr sz="1400" spc="4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many</a:t>
            </a:r>
            <a:r>
              <a:rPr sz="1400" spc="5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static</a:t>
            </a:r>
            <a:r>
              <a:rPr sz="1400" spc="4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methods</a:t>
            </a:r>
            <a:endParaRPr sz="1400">
              <a:latin typeface="Arial"/>
              <a:cs typeface="Arial"/>
            </a:endParaRPr>
          </a:p>
          <a:p>
            <a:pPr marL="417830" marR="365125" indent="-329565">
              <a:lnSpc>
                <a:spcPct val="101299"/>
              </a:lnSpc>
              <a:spcBef>
                <a:spcPts val="475"/>
              </a:spcBef>
              <a:buClr>
                <a:srgbClr val="FF0000"/>
              </a:buClr>
              <a:buChar char="•"/>
              <a:tabLst>
                <a:tab pos="417830" algn="l"/>
              </a:tabLst>
            </a:pPr>
            <a:r>
              <a:rPr sz="1550" dirty="0">
                <a:latin typeface="Arial"/>
                <a:cs typeface="Arial"/>
              </a:rPr>
              <a:t>Are</a:t>
            </a:r>
            <a:r>
              <a:rPr sz="1550" spc="2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commonly</a:t>
            </a:r>
            <a:r>
              <a:rPr sz="1550" spc="7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used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in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place</a:t>
            </a:r>
            <a:r>
              <a:rPr sz="1550" spc="2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of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constructors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to</a:t>
            </a:r>
            <a:r>
              <a:rPr sz="1550" spc="60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perform </a:t>
            </a:r>
            <a:r>
              <a:rPr sz="1550" dirty="0">
                <a:latin typeface="Arial"/>
                <a:cs typeface="Arial"/>
              </a:rPr>
              <a:t>tasks</a:t>
            </a:r>
            <a:r>
              <a:rPr sz="1550" spc="2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related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to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object</a:t>
            </a:r>
            <a:r>
              <a:rPr sz="1550" spc="20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initialization</a:t>
            </a:r>
            <a:endParaRPr sz="1550">
              <a:latin typeface="Arial"/>
              <a:cs typeface="Arial"/>
            </a:endParaRPr>
          </a:p>
          <a:p>
            <a:pPr marL="417830" indent="-329565">
              <a:lnSpc>
                <a:spcPct val="100000"/>
              </a:lnSpc>
              <a:spcBef>
                <a:spcPts val="405"/>
              </a:spcBef>
              <a:buClr>
                <a:srgbClr val="FF0000"/>
              </a:buClr>
              <a:buChar char="•"/>
              <a:tabLst>
                <a:tab pos="417830" algn="l"/>
              </a:tabLst>
            </a:pPr>
            <a:r>
              <a:rPr sz="1550" dirty="0">
                <a:latin typeface="Arial"/>
                <a:cs typeface="Arial"/>
              </a:rPr>
              <a:t>Cannot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access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nonstatic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members</a:t>
            </a:r>
            <a:r>
              <a:rPr sz="1550" spc="7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within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the</a:t>
            </a:r>
            <a:r>
              <a:rPr sz="1550" spc="6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same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class</a:t>
            </a:r>
            <a:endParaRPr sz="15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10132" y="806967"/>
            <a:ext cx="5150485" cy="3092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50" b="1" dirty="0">
                <a:latin typeface="Arial"/>
                <a:cs typeface="Arial"/>
              </a:rPr>
              <a:t>Using</a:t>
            </a:r>
            <a:r>
              <a:rPr sz="1850" b="1" spc="10" dirty="0">
                <a:latin typeface="Arial"/>
                <a:cs typeface="Arial"/>
              </a:rPr>
              <a:t> </a:t>
            </a:r>
            <a:r>
              <a:rPr sz="1850" b="1" dirty="0">
                <a:latin typeface="Arial"/>
                <a:cs typeface="Arial"/>
              </a:rPr>
              <a:t>Static</a:t>
            </a:r>
            <a:r>
              <a:rPr sz="1850" b="1" spc="35" dirty="0">
                <a:latin typeface="Arial"/>
                <a:cs typeface="Arial"/>
              </a:rPr>
              <a:t> </a:t>
            </a:r>
            <a:r>
              <a:rPr sz="1850" b="1" dirty="0">
                <a:latin typeface="Arial"/>
                <a:cs typeface="Arial"/>
              </a:rPr>
              <a:t>Variables</a:t>
            </a:r>
            <a:r>
              <a:rPr sz="1850" b="1" spc="40" dirty="0">
                <a:latin typeface="Arial"/>
                <a:cs typeface="Arial"/>
              </a:rPr>
              <a:t> </a:t>
            </a:r>
            <a:r>
              <a:rPr sz="1850" b="1" dirty="0">
                <a:latin typeface="Arial"/>
                <a:cs typeface="Arial"/>
              </a:rPr>
              <a:t>and</a:t>
            </a:r>
            <a:r>
              <a:rPr sz="1850" b="1" spc="10" dirty="0">
                <a:latin typeface="Arial"/>
                <a:cs typeface="Arial"/>
              </a:rPr>
              <a:t> </a:t>
            </a:r>
            <a:r>
              <a:rPr sz="1850" b="1" dirty="0">
                <a:latin typeface="Arial"/>
                <a:cs typeface="Arial"/>
              </a:rPr>
              <a:t>Methods: </a:t>
            </a:r>
            <a:r>
              <a:rPr sz="1850" b="1" spc="-10" dirty="0">
                <a:latin typeface="Arial"/>
                <a:cs typeface="Arial"/>
              </a:rPr>
              <a:t>Example</a:t>
            </a:r>
            <a:endParaRPr sz="185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769619" y="1581911"/>
            <a:ext cx="6235065" cy="2527300"/>
            <a:chOff x="769619" y="1581911"/>
            <a:chExt cx="6235065" cy="2527300"/>
          </a:xfrm>
        </p:grpSpPr>
        <p:sp>
          <p:nvSpPr>
            <p:cNvPr id="4" name="object 4"/>
            <p:cNvSpPr/>
            <p:nvPr/>
          </p:nvSpPr>
          <p:spPr>
            <a:xfrm>
              <a:off x="780287" y="1592579"/>
              <a:ext cx="6213475" cy="2505710"/>
            </a:xfrm>
            <a:custGeom>
              <a:avLst/>
              <a:gdLst/>
              <a:ahLst/>
              <a:cxnLst/>
              <a:rect l="l" t="t" r="r" b="b"/>
              <a:pathLst>
                <a:path w="6213475" h="2505710">
                  <a:moveTo>
                    <a:pt x="6213348" y="0"/>
                  </a:moveTo>
                  <a:lnTo>
                    <a:pt x="0" y="0"/>
                  </a:lnTo>
                  <a:lnTo>
                    <a:pt x="0" y="2505456"/>
                  </a:lnTo>
                  <a:lnTo>
                    <a:pt x="6213348" y="2505456"/>
                  </a:lnTo>
                  <a:lnTo>
                    <a:pt x="6213348" y="0"/>
                  </a:lnTo>
                  <a:close/>
                </a:path>
              </a:pathLst>
            </a:custGeom>
            <a:solidFill>
              <a:srgbClr val="DCDC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69619" y="1581911"/>
              <a:ext cx="6235065" cy="2527300"/>
            </a:xfrm>
            <a:custGeom>
              <a:avLst/>
              <a:gdLst/>
              <a:ahLst/>
              <a:cxnLst/>
              <a:rect l="l" t="t" r="r" b="b"/>
              <a:pathLst>
                <a:path w="6235065" h="2527300">
                  <a:moveTo>
                    <a:pt x="6234683" y="0"/>
                  </a:moveTo>
                  <a:lnTo>
                    <a:pt x="0" y="0"/>
                  </a:lnTo>
                  <a:lnTo>
                    <a:pt x="0" y="2526792"/>
                  </a:lnTo>
                  <a:lnTo>
                    <a:pt x="6234683" y="2526792"/>
                  </a:lnTo>
                  <a:lnTo>
                    <a:pt x="6234683" y="2516124"/>
                  </a:lnTo>
                  <a:lnTo>
                    <a:pt x="21335" y="2516124"/>
                  </a:lnTo>
                  <a:lnTo>
                    <a:pt x="10667" y="2506980"/>
                  </a:lnTo>
                  <a:lnTo>
                    <a:pt x="21335" y="2506980"/>
                  </a:lnTo>
                  <a:lnTo>
                    <a:pt x="21335" y="19812"/>
                  </a:lnTo>
                  <a:lnTo>
                    <a:pt x="10667" y="19812"/>
                  </a:lnTo>
                  <a:lnTo>
                    <a:pt x="21335" y="10668"/>
                  </a:lnTo>
                  <a:lnTo>
                    <a:pt x="6234683" y="10668"/>
                  </a:lnTo>
                  <a:lnTo>
                    <a:pt x="6234683" y="0"/>
                  </a:lnTo>
                  <a:close/>
                </a:path>
                <a:path w="6235065" h="2527300">
                  <a:moveTo>
                    <a:pt x="21335" y="2506980"/>
                  </a:moveTo>
                  <a:lnTo>
                    <a:pt x="10667" y="2506980"/>
                  </a:lnTo>
                  <a:lnTo>
                    <a:pt x="21335" y="2516124"/>
                  </a:lnTo>
                  <a:lnTo>
                    <a:pt x="21335" y="2506980"/>
                  </a:lnTo>
                  <a:close/>
                </a:path>
                <a:path w="6235065" h="2527300">
                  <a:moveTo>
                    <a:pt x="6213348" y="2506980"/>
                  </a:moveTo>
                  <a:lnTo>
                    <a:pt x="21335" y="2506980"/>
                  </a:lnTo>
                  <a:lnTo>
                    <a:pt x="21335" y="2516124"/>
                  </a:lnTo>
                  <a:lnTo>
                    <a:pt x="6213348" y="2516124"/>
                  </a:lnTo>
                  <a:lnTo>
                    <a:pt x="6213348" y="2506980"/>
                  </a:lnTo>
                  <a:close/>
                </a:path>
                <a:path w="6235065" h="2527300">
                  <a:moveTo>
                    <a:pt x="6213348" y="10668"/>
                  </a:moveTo>
                  <a:lnTo>
                    <a:pt x="6213348" y="2516124"/>
                  </a:lnTo>
                  <a:lnTo>
                    <a:pt x="6224015" y="2506980"/>
                  </a:lnTo>
                  <a:lnTo>
                    <a:pt x="6234683" y="2506979"/>
                  </a:lnTo>
                  <a:lnTo>
                    <a:pt x="6234683" y="19812"/>
                  </a:lnTo>
                  <a:lnTo>
                    <a:pt x="6224015" y="19812"/>
                  </a:lnTo>
                  <a:lnTo>
                    <a:pt x="6213348" y="10668"/>
                  </a:lnTo>
                  <a:close/>
                </a:path>
                <a:path w="6235065" h="2527300">
                  <a:moveTo>
                    <a:pt x="6234683" y="2506979"/>
                  </a:moveTo>
                  <a:lnTo>
                    <a:pt x="6224015" y="2506980"/>
                  </a:lnTo>
                  <a:lnTo>
                    <a:pt x="6213348" y="2516124"/>
                  </a:lnTo>
                  <a:lnTo>
                    <a:pt x="6234683" y="2516124"/>
                  </a:lnTo>
                  <a:lnTo>
                    <a:pt x="6234683" y="2506979"/>
                  </a:lnTo>
                  <a:close/>
                </a:path>
                <a:path w="6235065" h="2527300">
                  <a:moveTo>
                    <a:pt x="21335" y="10668"/>
                  </a:moveTo>
                  <a:lnTo>
                    <a:pt x="10667" y="19812"/>
                  </a:lnTo>
                  <a:lnTo>
                    <a:pt x="21335" y="19812"/>
                  </a:lnTo>
                  <a:lnTo>
                    <a:pt x="21335" y="10668"/>
                  </a:lnTo>
                  <a:close/>
                </a:path>
                <a:path w="6235065" h="2527300">
                  <a:moveTo>
                    <a:pt x="6213348" y="10668"/>
                  </a:moveTo>
                  <a:lnTo>
                    <a:pt x="21335" y="10668"/>
                  </a:lnTo>
                  <a:lnTo>
                    <a:pt x="21335" y="19812"/>
                  </a:lnTo>
                  <a:lnTo>
                    <a:pt x="6213348" y="19812"/>
                  </a:lnTo>
                  <a:lnTo>
                    <a:pt x="6213348" y="10668"/>
                  </a:lnTo>
                  <a:close/>
                </a:path>
                <a:path w="6235065" h="2527300">
                  <a:moveTo>
                    <a:pt x="6234683" y="10668"/>
                  </a:moveTo>
                  <a:lnTo>
                    <a:pt x="6213348" y="10668"/>
                  </a:lnTo>
                  <a:lnTo>
                    <a:pt x="6224015" y="19812"/>
                  </a:lnTo>
                  <a:lnTo>
                    <a:pt x="6234683" y="19812"/>
                  </a:lnTo>
                  <a:lnTo>
                    <a:pt x="6234683" y="1066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834647" y="1736021"/>
            <a:ext cx="5882005" cy="2142490"/>
          </a:xfrm>
          <a:prstGeom prst="rect">
            <a:avLst/>
          </a:prstGeom>
        </p:spPr>
        <p:txBody>
          <a:bodyPr vert="horz" wrap="square" lIns="0" tIns="55880" rIns="0" bIns="0" rtlCol="0">
            <a:spAutoFit/>
          </a:bodyPr>
          <a:lstStyle/>
          <a:p>
            <a:pPr marL="304165" indent="-194310">
              <a:lnSpc>
                <a:spcPct val="100000"/>
              </a:lnSpc>
              <a:spcBef>
                <a:spcPts val="440"/>
              </a:spcBef>
              <a:buAutoNum type="arabicPlain" startAt="3"/>
              <a:tabLst>
                <a:tab pos="304165" algn="l"/>
              </a:tabLst>
            </a:pPr>
            <a:r>
              <a:rPr sz="1250" spc="240" dirty="0">
                <a:latin typeface="Times New Roman"/>
                <a:cs typeface="Times New Roman"/>
              </a:rPr>
              <a:t>public</a:t>
            </a:r>
            <a:r>
              <a:rPr sz="1250" spc="470" dirty="0">
                <a:latin typeface="Times New Roman"/>
                <a:cs typeface="Times New Roman"/>
              </a:rPr>
              <a:t> </a:t>
            </a:r>
            <a:r>
              <a:rPr sz="1250" spc="275" dirty="0">
                <a:latin typeface="Times New Roman"/>
                <a:cs typeface="Times New Roman"/>
              </a:rPr>
              <a:t>class</a:t>
            </a:r>
            <a:r>
              <a:rPr sz="1250" spc="490" dirty="0">
                <a:latin typeface="Times New Roman"/>
                <a:cs typeface="Times New Roman"/>
              </a:rPr>
              <a:t> </a:t>
            </a:r>
            <a:r>
              <a:rPr sz="1250" spc="130" dirty="0">
                <a:latin typeface="Times New Roman"/>
                <a:cs typeface="Times New Roman"/>
              </a:rPr>
              <a:t>A01MathTest</a:t>
            </a:r>
            <a:r>
              <a:rPr sz="1250" spc="470" dirty="0">
                <a:latin typeface="Times New Roman"/>
                <a:cs typeface="Times New Roman"/>
              </a:rPr>
              <a:t> </a:t>
            </a:r>
            <a:r>
              <a:rPr sz="1250" spc="114" dirty="0">
                <a:latin typeface="Times New Roman"/>
                <a:cs typeface="Times New Roman"/>
              </a:rPr>
              <a:t>{</a:t>
            </a:r>
            <a:endParaRPr sz="1250">
              <a:latin typeface="Times New Roman"/>
              <a:cs typeface="Times New Roman"/>
            </a:endParaRPr>
          </a:p>
          <a:p>
            <a:pPr marL="499745" indent="-389890">
              <a:lnSpc>
                <a:spcPct val="100000"/>
              </a:lnSpc>
              <a:spcBef>
                <a:spcPts val="345"/>
              </a:spcBef>
              <a:buAutoNum type="arabicPlain" startAt="3"/>
              <a:tabLst>
                <a:tab pos="499745" algn="l"/>
              </a:tabLst>
            </a:pPr>
            <a:r>
              <a:rPr sz="1250" spc="240" dirty="0">
                <a:latin typeface="Times New Roman"/>
                <a:cs typeface="Times New Roman"/>
              </a:rPr>
              <a:t>public</a:t>
            </a:r>
            <a:r>
              <a:rPr sz="1250" spc="459" dirty="0">
                <a:latin typeface="Times New Roman"/>
                <a:cs typeface="Times New Roman"/>
              </a:rPr>
              <a:t> </a:t>
            </a:r>
            <a:r>
              <a:rPr sz="1250" spc="325" dirty="0">
                <a:latin typeface="Times New Roman"/>
                <a:cs typeface="Times New Roman"/>
              </a:rPr>
              <a:t>static</a:t>
            </a:r>
            <a:r>
              <a:rPr sz="1250" spc="459" dirty="0">
                <a:latin typeface="Times New Roman"/>
                <a:cs typeface="Times New Roman"/>
              </a:rPr>
              <a:t> </a:t>
            </a:r>
            <a:r>
              <a:rPr sz="1250" spc="204" dirty="0">
                <a:latin typeface="Times New Roman"/>
                <a:cs typeface="Times New Roman"/>
              </a:rPr>
              <a:t>void</a:t>
            </a:r>
            <a:r>
              <a:rPr sz="1250" spc="465" dirty="0">
                <a:latin typeface="Times New Roman"/>
                <a:cs typeface="Times New Roman"/>
              </a:rPr>
              <a:t> </a:t>
            </a:r>
            <a:r>
              <a:rPr sz="1250" spc="240" dirty="0">
                <a:latin typeface="Times New Roman"/>
                <a:cs typeface="Times New Roman"/>
              </a:rPr>
              <a:t>main(String[]</a:t>
            </a:r>
            <a:r>
              <a:rPr sz="1250" spc="459" dirty="0">
                <a:latin typeface="Times New Roman"/>
                <a:cs typeface="Times New Roman"/>
              </a:rPr>
              <a:t> </a:t>
            </a:r>
            <a:r>
              <a:rPr sz="1250" spc="265" dirty="0">
                <a:latin typeface="Times New Roman"/>
                <a:cs typeface="Times New Roman"/>
              </a:rPr>
              <a:t>args)</a:t>
            </a:r>
            <a:r>
              <a:rPr sz="1250" spc="459" dirty="0">
                <a:latin typeface="Times New Roman"/>
                <a:cs typeface="Times New Roman"/>
              </a:rPr>
              <a:t> </a:t>
            </a:r>
            <a:r>
              <a:rPr sz="1250" spc="114" dirty="0">
                <a:latin typeface="Times New Roman"/>
                <a:cs typeface="Times New Roman"/>
              </a:rPr>
              <a:t>{</a:t>
            </a:r>
            <a:endParaRPr sz="1250">
              <a:latin typeface="Times New Roman"/>
              <a:cs typeface="Times New Roman"/>
            </a:endParaRPr>
          </a:p>
          <a:p>
            <a:pPr marL="696595" indent="-586740">
              <a:lnSpc>
                <a:spcPct val="100000"/>
              </a:lnSpc>
              <a:spcBef>
                <a:spcPts val="350"/>
              </a:spcBef>
              <a:buAutoNum type="arabicPlain" startAt="3"/>
              <a:tabLst>
                <a:tab pos="696595" algn="l"/>
              </a:tabLst>
            </a:pPr>
            <a:r>
              <a:rPr sz="1250" spc="215" dirty="0">
                <a:latin typeface="Times New Roman"/>
                <a:cs typeface="Times New Roman"/>
              </a:rPr>
              <a:t>System.out.println("Random:</a:t>
            </a:r>
            <a:r>
              <a:rPr sz="1250" spc="470" dirty="0">
                <a:latin typeface="Times New Roman"/>
                <a:cs typeface="Times New Roman"/>
              </a:rPr>
              <a:t> </a:t>
            </a:r>
            <a:r>
              <a:rPr sz="1250" spc="254" dirty="0">
                <a:latin typeface="Times New Roman"/>
                <a:cs typeface="Times New Roman"/>
              </a:rPr>
              <a:t>"</a:t>
            </a:r>
            <a:r>
              <a:rPr sz="1250" spc="455" dirty="0">
                <a:latin typeface="Times New Roman"/>
                <a:cs typeface="Times New Roman"/>
              </a:rPr>
              <a:t> </a:t>
            </a:r>
            <a:r>
              <a:rPr sz="1250" spc="70" dirty="0">
                <a:latin typeface="Times New Roman"/>
                <a:cs typeface="Times New Roman"/>
              </a:rPr>
              <a:t>+</a:t>
            </a:r>
            <a:r>
              <a:rPr sz="1250" spc="455" dirty="0">
                <a:latin typeface="Times New Roman"/>
                <a:cs typeface="Times New Roman"/>
              </a:rPr>
              <a:t> </a:t>
            </a:r>
            <a:r>
              <a:rPr sz="1250" spc="180" dirty="0">
                <a:latin typeface="Times New Roman"/>
                <a:cs typeface="Times New Roman"/>
              </a:rPr>
              <a:t>Math.random()</a:t>
            </a:r>
            <a:r>
              <a:rPr sz="1250" spc="455" dirty="0">
                <a:latin typeface="Times New Roman"/>
                <a:cs typeface="Times New Roman"/>
              </a:rPr>
              <a:t> </a:t>
            </a:r>
            <a:r>
              <a:rPr sz="1250" spc="140" dirty="0">
                <a:latin typeface="Times New Roman"/>
                <a:cs typeface="Times New Roman"/>
              </a:rPr>
              <a:t>*</a:t>
            </a:r>
            <a:r>
              <a:rPr sz="1250" spc="445" dirty="0">
                <a:latin typeface="Times New Roman"/>
                <a:cs typeface="Times New Roman"/>
              </a:rPr>
              <a:t> </a:t>
            </a:r>
            <a:r>
              <a:rPr sz="1250" spc="245" dirty="0">
                <a:latin typeface="Times New Roman"/>
                <a:cs typeface="Times New Roman"/>
              </a:rPr>
              <a:t>10);</a:t>
            </a:r>
            <a:endParaRPr sz="1250">
              <a:latin typeface="Times New Roman"/>
              <a:cs typeface="Times New Roman"/>
            </a:endParaRPr>
          </a:p>
          <a:p>
            <a:pPr marL="696595" indent="-586740">
              <a:lnSpc>
                <a:spcPct val="100000"/>
              </a:lnSpc>
              <a:spcBef>
                <a:spcPts val="360"/>
              </a:spcBef>
              <a:buAutoNum type="arabicPlain" startAt="3"/>
              <a:tabLst>
                <a:tab pos="696595" algn="l"/>
              </a:tabLst>
            </a:pPr>
            <a:r>
              <a:rPr sz="1250" spc="240" dirty="0">
                <a:latin typeface="Times New Roman"/>
                <a:cs typeface="Times New Roman"/>
              </a:rPr>
              <a:t>System.out.println("Square</a:t>
            </a:r>
            <a:r>
              <a:rPr sz="1250" spc="450" dirty="0">
                <a:latin typeface="Times New Roman"/>
                <a:cs typeface="Times New Roman"/>
              </a:rPr>
              <a:t> </a:t>
            </a:r>
            <a:r>
              <a:rPr sz="1250" spc="290" dirty="0">
                <a:latin typeface="Times New Roman"/>
                <a:cs typeface="Times New Roman"/>
              </a:rPr>
              <a:t>root:</a:t>
            </a:r>
            <a:r>
              <a:rPr sz="1250" spc="455" dirty="0">
                <a:latin typeface="Times New Roman"/>
                <a:cs typeface="Times New Roman"/>
              </a:rPr>
              <a:t> </a:t>
            </a:r>
            <a:r>
              <a:rPr sz="1250" spc="254" dirty="0">
                <a:latin typeface="Times New Roman"/>
                <a:cs typeface="Times New Roman"/>
              </a:rPr>
              <a:t>"</a:t>
            </a:r>
            <a:r>
              <a:rPr sz="1250" spc="455" dirty="0">
                <a:latin typeface="Times New Roman"/>
                <a:cs typeface="Times New Roman"/>
              </a:rPr>
              <a:t> </a:t>
            </a:r>
            <a:r>
              <a:rPr sz="1250" spc="70" dirty="0">
                <a:latin typeface="Times New Roman"/>
                <a:cs typeface="Times New Roman"/>
              </a:rPr>
              <a:t>+</a:t>
            </a:r>
            <a:r>
              <a:rPr sz="1250" spc="455" dirty="0">
                <a:latin typeface="Times New Roman"/>
                <a:cs typeface="Times New Roman"/>
              </a:rPr>
              <a:t> </a:t>
            </a:r>
            <a:r>
              <a:rPr sz="1250" spc="254" dirty="0">
                <a:latin typeface="Times New Roman"/>
                <a:cs typeface="Times New Roman"/>
              </a:rPr>
              <a:t>Math.sqrt(9.0));</a:t>
            </a:r>
            <a:endParaRPr sz="1250">
              <a:latin typeface="Times New Roman"/>
              <a:cs typeface="Times New Roman"/>
            </a:endParaRPr>
          </a:p>
          <a:p>
            <a:pPr marL="696595" indent="-586740">
              <a:lnSpc>
                <a:spcPct val="100000"/>
              </a:lnSpc>
              <a:spcBef>
                <a:spcPts val="350"/>
              </a:spcBef>
              <a:buAutoNum type="arabicPlain" startAt="3"/>
              <a:tabLst>
                <a:tab pos="696595" algn="l"/>
              </a:tabLst>
            </a:pPr>
            <a:r>
              <a:rPr sz="1250" spc="220" dirty="0">
                <a:latin typeface="Times New Roman"/>
                <a:cs typeface="Times New Roman"/>
              </a:rPr>
              <a:t>System.out.println("Rounded</a:t>
            </a:r>
            <a:r>
              <a:rPr sz="1250" spc="470" dirty="0">
                <a:latin typeface="Times New Roman"/>
                <a:cs typeface="Times New Roman"/>
              </a:rPr>
              <a:t> </a:t>
            </a:r>
            <a:r>
              <a:rPr sz="1250" spc="165" dirty="0">
                <a:latin typeface="Times New Roman"/>
                <a:cs typeface="Times New Roman"/>
              </a:rPr>
              <a:t>random:</a:t>
            </a:r>
            <a:r>
              <a:rPr sz="1250" spc="459" dirty="0">
                <a:latin typeface="Times New Roman"/>
                <a:cs typeface="Times New Roman"/>
              </a:rPr>
              <a:t> </a:t>
            </a:r>
            <a:r>
              <a:rPr sz="1250" spc="254" dirty="0">
                <a:latin typeface="Times New Roman"/>
                <a:cs typeface="Times New Roman"/>
              </a:rPr>
              <a:t>"</a:t>
            </a:r>
            <a:r>
              <a:rPr sz="1250" spc="459" dirty="0">
                <a:latin typeface="Times New Roman"/>
                <a:cs typeface="Times New Roman"/>
              </a:rPr>
              <a:t> </a:t>
            </a:r>
            <a:r>
              <a:rPr sz="1250" spc="20" dirty="0">
                <a:latin typeface="Times New Roman"/>
                <a:cs typeface="Times New Roman"/>
              </a:rPr>
              <a:t>+</a:t>
            </a:r>
            <a:endParaRPr sz="1250">
              <a:latin typeface="Times New Roman"/>
              <a:cs typeface="Times New Roman"/>
            </a:endParaRPr>
          </a:p>
          <a:p>
            <a:pPr marL="1085215" indent="-975360">
              <a:lnSpc>
                <a:spcPct val="100000"/>
              </a:lnSpc>
              <a:spcBef>
                <a:spcPts val="359"/>
              </a:spcBef>
              <a:buAutoNum type="arabicPlain" startAt="3"/>
              <a:tabLst>
                <a:tab pos="1085215" algn="l"/>
              </a:tabLst>
            </a:pPr>
            <a:r>
              <a:rPr sz="1250" spc="185" dirty="0">
                <a:latin typeface="Times New Roman"/>
                <a:cs typeface="Times New Roman"/>
              </a:rPr>
              <a:t>Math.round(Math.random()*100));</a:t>
            </a:r>
            <a:endParaRPr sz="1250">
              <a:latin typeface="Times New Roman"/>
              <a:cs typeface="Times New Roman"/>
            </a:endParaRPr>
          </a:p>
          <a:p>
            <a:pPr marL="696595" indent="-586740">
              <a:lnSpc>
                <a:spcPct val="100000"/>
              </a:lnSpc>
              <a:spcBef>
                <a:spcPts val="345"/>
              </a:spcBef>
              <a:buAutoNum type="arabicPlain" startAt="3"/>
              <a:tabLst>
                <a:tab pos="696595" algn="l"/>
              </a:tabLst>
            </a:pPr>
            <a:r>
              <a:rPr sz="1250" spc="240" dirty="0">
                <a:latin typeface="Times New Roman"/>
                <a:cs typeface="Times New Roman"/>
              </a:rPr>
              <a:t>System.out.println("Abs:</a:t>
            </a:r>
            <a:r>
              <a:rPr sz="1250" spc="475" dirty="0">
                <a:latin typeface="Times New Roman"/>
                <a:cs typeface="Times New Roman"/>
              </a:rPr>
              <a:t> </a:t>
            </a:r>
            <a:r>
              <a:rPr sz="1250" spc="254" dirty="0">
                <a:latin typeface="Times New Roman"/>
                <a:cs typeface="Times New Roman"/>
              </a:rPr>
              <a:t>"</a:t>
            </a:r>
            <a:r>
              <a:rPr sz="1250" spc="465" dirty="0">
                <a:latin typeface="Times New Roman"/>
                <a:cs typeface="Times New Roman"/>
              </a:rPr>
              <a:t> </a:t>
            </a:r>
            <a:r>
              <a:rPr sz="1250" spc="70" dirty="0">
                <a:latin typeface="Times New Roman"/>
                <a:cs typeface="Times New Roman"/>
              </a:rPr>
              <a:t>+</a:t>
            </a:r>
            <a:r>
              <a:rPr sz="1250" spc="465" dirty="0">
                <a:latin typeface="Times New Roman"/>
                <a:cs typeface="Times New Roman"/>
              </a:rPr>
              <a:t> </a:t>
            </a:r>
            <a:r>
              <a:rPr sz="1250" spc="225" dirty="0">
                <a:latin typeface="Times New Roman"/>
                <a:cs typeface="Times New Roman"/>
              </a:rPr>
              <a:t>Math.abs(-</a:t>
            </a:r>
            <a:r>
              <a:rPr sz="1250" spc="280" dirty="0">
                <a:latin typeface="Times New Roman"/>
                <a:cs typeface="Times New Roman"/>
              </a:rPr>
              <a:t>9));</a:t>
            </a:r>
            <a:endParaRPr sz="12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60"/>
              </a:spcBef>
              <a:tabLst>
                <a:tab pos="499745" algn="l"/>
              </a:tabLst>
            </a:pPr>
            <a:r>
              <a:rPr sz="1250" spc="114" dirty="0">
                <a:latin typeface="Times New Roman"/>
                <a:cs typeface="Times New Roman"/>
              </a:rPr>
              <a:t>10</a:t>
            </a:r>
            <a:r>
              <a:rPr sz="1250" dirty="0">
                <a:latin typeface="Times New Roman"/>
                <a:cs typeface="Times New Roman"/>
              </a:rPr>
              <a:t>	</a:t>
            </a:r>
            <a:r>
              <a:rPr sz="1250" spc="114" dirty="0">
                <a:latin typeface="Times New Roman"/>
                <a:cs typeface="Times New Roman"/>
              </a:rPr>
              <a:t>}</a:t>
            </a:r>
            <a:endParaRPr sz="12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50"/>
              </a:spcBef>
            </a:pPr>
            <a:r>
              <a:rPr sz="1250" spc="140" dirty="0">
                <a:latin typeface="Times New Roman"/>
                <a:cs typeface="Times New Roman"/>
              </a:rPr>
              <a:t>11</a:t>
            </a:r>
            <a:r>
              <a:rPr sz="1250" spc="445" dirty="0">
                <a:latin typeface="Times New Roman"/>
                <a:cs typeface="Times New Roman"/>
              </a:rPr>
              <a:t> </a:t>
            </a:r>
            <a:r>
              <a:rPr sz="1250" spc="114" dirty="0">
                <a:latin typeface="Times New Roman"/>
                <a:cs typeface="Times New Roman"/>
              </a:rPr>
              <a:t>}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17880" y="5247386"/>
            <a:ext cx="6229350" cy="2479781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R="86995" algn="ctr">
              <a:lnSpc>
                <a:spcPct val="100000"/>
              </a:lnSpc>
              <a:spcBef>
                <a:spcPts val="105"/>
              </a:spcBef>
            </a:pPr>
            <a:endParaRPr sz="8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8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40"/>
              </a:spcBef>
            </a:pPr>
            <a:endParaRPr sz="850">
              <a:latin typeface="Arial"/>
              <a:cs typeface="Arial"/>
            </a:endParaRPr>
          </a:p>
          <a:p>
            <a:pPr marL="12700" marR="80010">
              <a:lnSpc>
                <a:spcPct val="109600"/>
              </a:lnSpc>
            </a:pPr>
            <a:r>
              <a:rPr sz="1150" dirty="0">
                <a:latin typeface="Arial"/>
                <a:cs typeface="Arial"/>
              </a:rPr>
              <a:t>The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spc="215" dirty="0">
                <a:latin typeface="Times New Roman"/>
                <a:cs typeface="Times New Roman"/>
              </a:rPr>
              <a:t>java.lang.Math</a:t>
            </a:r>
            <a:r>
              <a:rPr sz="1150" spc="165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Arial"/>
                <a:cs typeface="Arial"/>
              </a:rPr>
              <a:t>class</a:t>
            </a:r>
            <a:r>
              <a:rPr sz="1150" spc="9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contains</a:t>
            </a:r>
            <a:r>
              <a:rPr sz="1150" spc="9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methods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and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constants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for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performing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basic</a:t>
            </a:r>
            <a:r>
              <a:rPr sz="1150" spc="105" dirty="0">
                <a:latin typeface="Arial"/>
                <a:cs typeface="Arial"/>
              </a:rPr>
              <a:t> </a:t>
            </a:r>
            <a:r>
              <a:rPr sz="1150" spc="-10" dirty="0">
                <a:latin typeface="Arial"/>
                <a:cs typeface="Arial"/>
              </a:rPr>
              <a:t>numeric </a:t>
            </a:r>
            <a:r>
              <a:rPr sz="1150" dirty="0">
                <a:latin typeface="Arial"/>
                <a:cs typeface="Arial"/>
              </a:rPr>
              <a:t>operations</a:t>
            </a:r>
            <a:r>
              <a:rPr sz="1150" spc="9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such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as</a:t>
            </a:r>
            <a:r>
              <a:rPr sz="1150" spc="10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elementary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exponential,</a:t>
            </a:r>
            <a:r>
              <a:rPr sz="1150" spc="12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logarithm,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square</a:t>
            </a:r>
            <a:r>
              <a:rPr sz="1150" spc="10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root,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and</a:t>
            </a:r>
            <a:r>
              <a:rPr sz="1150" spc="105" dirty="0">
                <a:latin typeface="Arial"/>
                <a:cs typeface="Arial"/>
              </a:rPr>
              <a:t> </a:t>
            </a:r>
            <a:r>
              <a:rPr sz="1150" spc="-10" dirty="0">
                <a:latin typeface="Arial"/>
                <a:cs typeface="Arial"/>
              </a:rPr>
              <a:t>trigonometric.</a:t>
            </a:r>
            <a:endParaRPr sz="1150">
              <a:latin typeface="Arial"/>
              <a:cs typeface="Arial"/>
            </a:endParaRPr>
          </a:p>
          <a:p>
            <a:pPr marL="12700" marR="5080">
              <a:lnSpc>
                <a:spcPct val="109600"/>
              </a:lnSpc>
              <a:spcBef>
                <a:spcPts val="265"/>
              </a:spcBef>
            </a:pPr>
            <a:r>
              <a:rPr sz="1150" dirty="0">
                <a:latin typeface="Arial"/>
                <a:cs typeface="Arial"/>
              </a:rPr>
              <a:t>The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methods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and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constants</a:t>
            </a:r>
            <a:r>
              <a:rPr sz="1150" spc="4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in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spc="90" dirty="0">
                <a:latin typeface="Times New Roman"/>
                <a:cs typeface="Times New Roman"/>
              </a:rPr>
              <a:t>Math</a:t>
            </a:r>
            <a:r>
              <a:rPr sz="1150" spc="130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Arial"/>
                <a:cs typeface="Arial"/>
              </a:rPr>
              <a:t>class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are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all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static,</a:t>
            </a:r>
            <a:r>
              <a:rPr sz="1150" spc="4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so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you</a:t>
            </a:r>
            <a:r>
              <a:rPr sz="1150" spc="10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call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them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directly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from</a:t>
            </a:r>
            <a:r>
              <a:rPr sz="1150" spc="40" dirty="0">
                <a:latin typeface="Arial"/>
                <a:cs typeface="Arial"/>
              </a:rPr>
              <a:t> </a:t>
            </a:r>
            <a:r>
              <a:rPr sz="1150" spc="-25" dirty="0">
                <a:latin typeface="Arial"/>
                <a:cs typeface="Arial"/>
              </a:rPr>
              <a:t>the </a:t>
            </a:r>
            <a:r>
              <a:rPr sz="1150" dirty="0">
                <a:latin typeface="Arial"/>
                <a:cs typeface="Arial"/>
              </a:rPr>
              <a:t>class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as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examples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in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slide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spc="-10" dirty="0">
                <a:latin typeface="Arial"/>
                <a:cs typeface="Arial"/>
              </a:rPr>
              <a:t>demonstrates.</a:t>
            </a:r>
            <a:endParaRPr sz="11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sz="1150" dirty="0">
                <a:latin typeface="Arial"/>
                <a:cs typeface="Arial"/>
              </a:rPr>
              <a:t>Here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is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some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sample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output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from</a:t>
            </a:r>
            <a:r>
              <a:rPr sz="1150" spc="4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this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spc="-10" dirty="0">
                <a:latin typeface="Arial"/>
                <a:cs typeface="Arial"/>
              </a:rPr>
              <a:t>example:</a:t>
            </a:r>
            <a:endParaRPr sz="11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85"/>
              </a:spcBef>
            </a:pPr>
            <a:r>
              <a:rPr sz="1150" spc="105" dirty="0">
                <a:latin typeface="Times New Roman"/>
                <a:cs typeface="Times New Roman"/>
              </a:rPr>
              <a:t>Random:</a:t>
            </a:r>
            <a:r>
              <a:rPr sz="1150" spc="440" dirty="0">
                <a:latin typeface="Times New Roman"/>
                <a:cs typeface="Times New Roman"/>
              </a:rPr>
              <a:t> </a:t>
            </a:r>
            <a:r>
              <a:rPr sz="1150" spc="140" dirty="0">
                <a:latin typeface="Times New Roman"/>
                <a:cs typeface="Times New Roman"/>
              </a:rPr>
              <a:t>7.064916553599695</a:t>
            </a:r>
            <a:endParaRPr sz="11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sz="1150" spc="175" dirty="0">
                <a:latin typeface="Times New Roman"/>
                <a:cs typeface="Times New Roman"/>
              </a:rPr>
              <a:t>Square</a:t>
            </a:r>
            <a:r>
              <a:rPr sz="1150" spc="434" dirty="0">
                <a:latin typeface="Times New Roman"/>
                <a:cs typeface="Times New Roman"/>
              </a:rPr>
              <a:t> </a:t>
            </a:r>
            <a:r>
              <a:rPr sz="1150" spc="275" dirty="0">
                <a:latin typeface="Times New Roman"/>
                <a:cs typeface="Times New Roman"/>
              </a:rPr>
              <a:t>root:</a:t>
            </a:r>
            <a:r>
              <a:rPr sz="1150" spc="440" dirty="0">
                <a:latin typeface="Times New Roman"/>
                <a:cs typeface="Times New Roman"/>
              </a:rPr>
              <a:t> </a:t>
            </a:r>
            <a:r>
              <a:rPr sz="1150" spc="210" dirty="0">
                <a:latin typeface="Times New Roman"/>
                <a:cs typeface="Times New Roman"/>
              </a:rPr>
              <a:t>3.0</a:t>
            </a:r>
            <a:endParaRPr sz="11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sz="1150" spc="114" dirty="0">
                <a:latin typeface="Times New Roman"/>
                <a:cs typeface="Times New Roman"/>
              </a:rPr>
              <a:t>Rounded</a:t>
            </a:r>
            <a:r>
              <a:rPr sz="1150" spc="445" dirty="0">
                <a:latin typeface="Times New Roman"/>
                <a:cs typeface="Times New Roman"/>
              </a:rPr>
              <a:t> </a:t>
            </a:r>
            <a:r>
              <a:rPr sz="1150" spc="160" dirty="0">
                <a:latin typeface="Times New Roman"/>
                <a:cs typeface="Times New Roman"/>
              </a:rPr>
              <a:t>random:</a:t>
            </a:r>
            <a:r>
              <a:rPr sz="1150" spc="455" dirty="0">
                <a:latin typeface="Times New Roman"/>
                <a:cs typeface="Times New Roman"/>
              </a:rPr>
              <a:t> </a:t>
            </a:r>
            <a:r>
              <a:rPr sz="1150" spc="100" dirty="0">
                <a:latin typeface="Times New Roman"/>
                <a:cs typeface="Times New Roman"/>
              </a:rPr>
              <a:t>35</a:t>
            </a:r>
            <a:endParaRPr sz="11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490"/>
              </a:spcBef>
            </a:pPr>
            <a:r>
              <a:rPr sz="1150" spc="165" dirty="0">
                <a:latin typeface="Times New Roman"/>
                <a:cs typeface="Times New Roman"/>
              </a:rPr>
              <a:t>Abs:</a:t>
            </a:r>
            <a:r>
              <a:rPr sz="1150" spc="434" dirty="0">
                <a:latin typeface="Times New Roman"/>
                <a:cs typeface="Times New Roman"/>
              </a:rPr>
              <a:t> </a:t>
            </a:r>
            <a:r>
              <a:rPr sz="1150" spc="80" dirty="0">
                <a:latin typeface="Times New Roman"/>
                <a:cs typeface="Times New Roman"/>
              </a:rPr>
              <a:t>9</a:t>
            </a:r>
            <a:endParaRPr sz="115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34211" y="2345435"/>
            <a:ext cx="5797550" cy="2472055"/>
            <a:chOff x="934211" y="2345435"/>
            <a:chExt cx="5797550" cy="2472055"/>
          </a:xfrm>
        </p:grpSpPr>
        <p:sp>
          <p:nvSpPr>
            <p:cNvPr id="3" name="object 3"/>
            <p:cNvSpPr/>
            <p:nvPr/>
          </p:nvSpPr>
          <p:spPr>
            <a:xfrm>
              <a:off x="943355" y="2354579"/>
              <a:ext cx="5777865" cy="2452370"/>
            </a:xfrm>
            <a:custGeom>
              <a:avLst/>
              <a:gdLst/>
              <a:ahLst/>
              <a:cxnLst/>
              <a:rect l="l" t="t" r="r" b="b"/>
              <a:pathLst>
                <a:path w="5777865" h="2452370">
                  <a:moveTo>
                    <a:pt x="5777484" y="0"/>
                  </a:moveTo>
                  <a:lnTo>
                    <a:pt x="0" y="0"/>
                  </a:lnTo>
                  <a:lnTo>
                    <a:pt x="0" y="2452116"/>
                  </a:lnTo>
                  <a:lnTo>
                    <a:pt x="5777484" y="2452116"/>
                  </a:lnTo>
                  <a:lnTo>
                    <a:pt x="5777484" y="0"/>
                  </a:lnTo>
                  <a:close/>
                </a:path>
              </a:pathLst>
            </a:custGeom>
            <a:solidFill>
              <a:srgbClr val="DCDC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934211" y="2345435"/>
              <a:ext cx="5797550" cy="2472055"/>
            </a:xfrm>
            <a:custGeom>
              <a:avLst/>
              <a:gdLst/>
              <a:ahLst/>
              <a:cxnLst/>
              <a:rect l="l" t="t" r="r" b="b"/>
              <a:pathLst>
                <a:path w="5797550" h="2472054">
                  <a:moveTo>
                    <a:pt x="5792724" y="0"/>
                  </a:moveTo>
                  <a:lnTo>
                    <a:pt x="4572" y="0"/>
                  </a:lnTo>
                  <a:lnTo>
                    <a:pt x="0" y="4572"/>
                  </a:lnTo>
                  <a:lnTo>
                    <a:pt x="0" y="2467356"/>
                  </a:lnTo>
                  <a:lnTo>
                    <a:pt x="4572" y="2471928"/>
                  </a:lnTo>
                  <a:lnTo>
                    <a:pt x="5792724" y="2471928"/>
                  </a:lnTo>
                  <a:lnTo>
                    <a:pt x="5797296" y="2467356"/>
                  </a:lnTo>
                  <a:lnTo>
                    <a:pt x="5797296" y="2461260"/>
                  </a:lnTo>
                  <a:lnTo>
                    <a:pt x="19812" y="2461260"/>
                  </a:lnTo>
                  <a:lnTo>
                    <a:pt x="9144" y="2452116"/>
                  </a:lnTo>
                  <a:lnTo>
                    <a:pt x="19812" y="2452116"/>
                  </a:lnTo>
                  <a:lnTo>
                    <a:pt x="19812" y="19812"/>
                  </a:lnTo>
                  <a:lnTo>
                    <a:pt x="9143" y="19812"/>
                  </a:lnTo>
                  <a:lnTo>
                    <a:pt x="19812" y="9144"/>
                  </a:lnTo>
                  <a:lnTo>
                    <a:pt x="5797296" y="9144"/>
                  </a:lnTo>
                  <a:lnTo>
                    <a:pt x="5797296" y="4572"/>
                  </a:lnTo>
                  <a:lnTo>
                    <a:pt x="5792724" y="0"/>
                  </a:lnTo>
                  <a:close/>
                </a:path>
                <a:path w="5797550" h="2472054">
                  <a:moveTo>
                    <a:pt x="19812" y="2452116"/>
                  </a:moveTo>
                  <a:lnTo>
                    <a:pt x="9144" y="2452116"/>
                  </a:lnTo>
                  <a:lnTo>
                    <a:pt x="19812" y="2461260"/>
                  </a:lnTo>
                  <a:lnTo>
                    <a:pt x="19812" y="2452116"/>
                  </a:lnTo>
                  <a:close/>
                </a:path>
                <a:path w="5797550" h="2472054">
                  <a:moveTo>
                    <a:pt x="5775960" y="2452116"/>
                  </a:moveTo>
                  <a:lnTo>
                    <a:pt x="19812" y="2452116"/>
                  </a:lnTo>
                  <a:lnTo>
                    <a:pt x="19812" y="2461260"/>
                  </a:lnTo>
                  <a:lnTo>
                    <a:pt x="5775960" y="2461260"/>
                  </a:lnTo>
                  <a:lnTo>
                    <a:pt x="5775960" y="2452116"/>
                  </a:lnTo>
                  <a:close/>
                </a:path>
                <a:path w="5797550" h="2472054">
                  <a:moveTo>
                    <a:pt x="5775960" y="9144"/>
                  </a:moveTo>
                  <a:lnTo>
                    <a:pt x="5775960" y="2461260"/>
                  </a:lnTo>
                  <a:lnTo>
                    <a:pt x="5786627" y="2452116"/>
                  </a:lnTo>
                  <a:lnTo>
                    <a:pt x="5797296" y="2452116"/>
                  </a:lnTo>
                  <a:lnTo>
                    <a:pt x="5797296" y="19812"/>
                  </a:lnTo>
                  <a:lnTo>
                    <a:pt x="5786628" y="19812"/>
                  </a:lnTo>
                  <a:lnTo>
                    <a:pt x="5775960" y="9144"/>
                  </a:lnTo>
                  <a:close/>
                </a:path>
                <a:path w="5797550" h="2472054">
                  <a:moveTo>
                    <a:pt x="5797296" y="2452116"/>
                  </a:moveTo>
                  <a:lnTo>
                    <a:pt x="5786627" y="2452116"/>
                  </a:lnTo>
                  <a:lnTo>
                    <a:pt x="5775960" y="2461260"/>
                  </a:lnTo>
                  <a:lnTo>
                    <a:pt x="5797296" y="2461260"/>
                  </a:lnTo>
                  <a:lnTo>
                    <a:pt x="5797296" y="2452116"/>
                  </a:lnTo>
                  <a:close/>
                </a:path>
                <a:path w="5797550" h="2472054">
                  <a:moveTo>
                    <a:pt x="19812" y="9144"/>
                  </a:moveTo>
                  <a:lnTo>
                    <a:pt x="9143" y="19812"/>
                  </a:lnTo>
                  <a:lnTo>
                    <a:pt x="19812" y="19812"/>
                  </a:lnTo>
                  <a:lnTo>
                    <a:pt x="19812" y="9144"/>
                  </a:lnTo>
                  <a:close/>
                </a:path>
                <a:path w="5797550" h="2472054">
                  <a:moveTo>
                    <a:pt x="5775960" y="9144"/>
                  </a:moveTo>
                  <a:lnTo>
                    <a:pt x="19812" y="9144"/>
                  </a:lnTo>
                  <a:lnTo>
                    <a:pt x="19812" y="19812"/>
                  </a:lnTo>
                  <a:lnTo>
                    <a:pt x="5775960" y="19812"/>
                  </a:lnTo>
                  <a:lnTo>
                    <a:pt x="5775960" y="9144"/>
                  </a:lnTo>
                  <a:close/>
                </a:path>
                <a:path w="5797550" h="2472054">
                  <a:moveTo>
                    <a:pt x="5797296" y="9144"/>
                  </a:moveTo>
                  <a:lnTo>
                    <a:pt x="5775960" y="9144"/>
                  </a:lnTo>
                  <a:lnTo>
                    <a:pt x="5786628" y="19812"/>
                  </a:lnTo>
                  <a:lnTo>
                    <a:pt x="5797296" y="19812"/>
                  </a:lnTo>
                  <a:lnTo>
                    <a:pt x="5797296" y="914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1131824" y="806967"/>
            <a:ext cx="5391150" cy="24911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14935" algn="ctr">
              <a:lnSpc>
                <a:spcPct val="100000"/>
              </a:lnSpc>
              <a:spcBef>
                <a:spcPts val="110"/>
              </a:spcBef>
            </a:pPr>
            <a:r>
              <a:rPr sz="1850" b="1" dirty="0">
                <a:latin typeface="Arial"/>
                <a:cs typeface="Arial"/>
              </a:rPr>
              <a:t>Implementing</a:t>
            </a:r>
            <a:r>
              <a:rPr sz="1850" b="1" spc="-20" dirty="0">
                <a:latin typeface="Arial"/>
                <a:cs typeface="Arial"/>
              </a:rPr>
              <a:t> </a:t>
            </a:r>
            <a:r>
              <a:rPr sz="1850" b="1" dirty="0">
                <a:latin typeface="Arial"/>
                <a:cs typeface="Arial"/>
              </a:rPr>
              <a:t>Static</a:t>
            </a:r>
            <a:r>
              <a:rPr sz="1850" b="1" spc="5" dirty="0">
                <a:latin typeface="Arial"/>
                <a:cs typeface="Arial"/>
              </a:rPr>
              <a:t> </a:t>
            </a:r>
            <a:r>
              <a:rPr sz="1850" b="1" spc="-10" dirty="0">
                <a:latin typeface="Arial"/>
                <a:cs typeface="Arial"/>
              </a:rPr>
              <a:t>Methods</a:t>
            </a:r>
            <a:endParaRPr sz="18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350"/>
              </a:spcBef>
            </a:pPr>
            <a:endParaRPr sz="1850">
              <a:latin typeface="Arial"/>
              <a:cs typeface="Arial"/>
            </a:endParaRPr>
          </a:p>
          <a:p>
            <a:pPr marL="341630" indent="-328930">
              <a:lnSpc>
                <a:spcPct val="100000"/>
              </a:lnSpc>
              <a:spcBef>
                <a:spcPts val="5"/>
              </a:spcBef>
              <a:buClr>
                <a:srgbClr val="FF0000"/>
              </a:buClr>
              <a:buChar char="•"/>
              <a:tabLst>
                <a:tab pos="341630" algn="l"/>
              </a:tabLst>
            </a:pPr>
            <a:r>
              <a:rPr sz="1550" dirty="0">
                <a:latin typeface="Arial"/>
                <a:cs typeface="Arial"/>
              </a:rPr>
              <a:t>Use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the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static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keyword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before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the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method</a:t>
            </a:r>
            <a:endParaRPr sz="1550">
              <a:latin typeface="Arial"/>
              <a:cs typeface="Arial"/>
            </a:endParaRPr>
          </a:p>
          <a:p>
            <a:pPr marL="341630" indent="-328930">
              <a:lnSpc>
                <a:spcPct val="100000"/>
              </a:lnSpc>
              <a:spcBef>
                <a:spcPts val="395"/>
              </a:spcBef>
              <a:buClr>
                <a:srgbClr val="FF0000"/>
              </a:buClr>
              <a:buChar char="•"/>
              <a:tabLst>
                <a:tab pos="341630" algn="l"/>
              </a:tabLst>
            </a:pPr>
            <a:r>
              <a:rPr sz="1550" dirty="0">
                <a:latin typeface="Arial"/>
                <a:cs typeface="Arial"/>
              </a:rPr>
              <a:t>The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method</a:t>
            </a:r>
            <a:r>
              <a:rPr sz="1550" spc="6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has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parameters</a:t>
            </a:r>
            <a:r>
              <a:rPr sz="1550" spc="6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and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return</a:t>
            </a:r>
            <a:r>
              <a:rPr sz="1550" spc="6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types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like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normal</a:t>
            </a:r>
            <a:endParaRPr sz="15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725"/>
              </a:spcBef>
            </a:pPr>
            <a:endParaRPr sz="1550">
              <a:latin typeface="Arial"/>
              <a:cs typeface="Arial"/>
            </a:endParaRPr>
          </a:p>
          <a:p>
            <a:pPr marL="109855">
              <a:lnSpc>
                <a:spcPct val="100000"/>
              </a:lnSpc>
            </a:pPr>
            <a:r>
              <a:rPr sz="1250" spc="140" dirty="0">
                <a:latin typeface="Times New Roman"/>
                <a:cs typeface="Times New Roman"/>
              </a:rPr>
              <a:t>3</a:t>
            </a:r>
            <a:r>
              <a:rPr sz="1250" spc="450" dirty="0">
                <a:latin typeface="Times New Roman"/>
                <a:cs typeface="Times New Roman"/>
              </a:rPr>
              <a:t> </a:t>
            </a:r>
            <a:r>
              <a:rPr sz="1250" spc="210" dirty="0">
                <a:latin typeface="Times New Roman"/>
                <a:cs typeface="Times New Roman"/>
              </a:rPr>
              <a:t>import</a:t>
            </a:r>
            <a:r>
              <a:rPr sz="1250" spc="450" dirty="0">
                <a:latin typeface="Times New Roman"/>
                <a:cs typeface="Times New Roman"/>
              </a:rPr>
              <a:t> </a:t>
            </a:r>
            <a:r>
              <a:rPr sz="1250" spc="229" dirty="0">
                <a:latin typeface="Times New Roman"/>
                <a:cs typeface="Times New Roman"/>
              </a:rPr>
              <a:t>java.time.LocalDate;</a:t>
            </a:r>
            <a:endParaRPr sz="1250">
              <a:latin typeface="Times New Roman"/>
              <a:cs typeface="Times New Roman"/>
            </a:endParaRPr>
          </a:p>
          <a:p>
            <a:pPr marL="109855">
              <a:lnSpc>
                <a:spcPct val="100000"/>
              </a:lnSpc>
              <a:spcBef>
                <a:spcPts val="360"/>
              </a:spcBef>
            </a:pPr>
            <a:r>
              <a:rPr sz="1250" spc="90" dirty="0">
                <a:latin typeface="Times New Roman"/>
                <a:cs typeface="Times New Roman"/>
              </a:rPr>
              <a:t>4</a:t>
            </a:r>
            <a:endParaRPr sz="1250">
              <a:latin typeface="Times New Roman"/>
              <a:cs typeface="Times New Roman"/>
            </a:endParaRPr>
          </a:p>
          <a:p>
            <a:pPr marL="109855" marR="2440305">
              <a:lnSpc>
                <a:spcPts val="1860"/>
              </a:lnSpc>
              <a:spcBef>
                <a:spcPts val="95"/>
              </a:spcBef>
            </a:pPr>
            <a:r>
              <a:rPr sz="1250" spc="140" dirty="0">
                <a:latin typeface="Times New Roman"/>
                <a:cs typeface="Times New Roman"/>
              </a:rPr>
              <a:t>5</a:t>
            </a:r>
            <a:r>
              <a:rPr sz="1250" spc="459" dirty="0">
                <a:latin typeface="Times New Roman"/>
                <a:cs typeface="Times New Roman"/>
              </a:rPr>
              <a:t> </a:t>
            </a:r>
            <a:r>
              <a:rPr sz="1250" spc="245" dirty="0">
                <a:latin typeface="Times New Roman"/>
                <a:cs typeface="Times New Roman"/>
              </a:rPr>
              <a:t>public</a:t>
            </a:r>
            <a:r>
              <a:rPr sz="1250" spc="465" dirty="0">
                <a:latin typeface="Times New Roman"/>
                <a:cs typeface="Times New Roman"/>
              </a:rPr>
              <a:t> </a:t>
            </a:r>
            <a:r>
              <a:rPr sz="1250" spc="275" dirty="0">
                <a:latin typeface="Times New Roman"/>
                <a:cs typeface="Times New Roman"/>
              </a:rPr>
              <a:t>class</a:t>
            </a:r>
            <a:r>
              <a:rPr sz="1250" spc="459" dirty="0">
                <a:latin typeface="Times New Roman"/>
                <a:cs typeface="Times New Roman"/>
              </a:rPr>
              <a:t> </a:t>
            </a:r>
            <a:r>
              <a:rPr sz="1250" spc="240" dirty="0">
                <a:latin typeface="Times New Roman"/>
                <a:cs typeface="Times New Roman"/>
              </a:rPr>
              <a:t>StaticHelper</a:t>
            </a:r>
            <a:r>
              <a:rPr sz="1250" spc="480" dirty="0">
                <a:latin typeface="Times New Roman"/>
                <a:cs typeface="Times New Roman"/>
              </a:rPr>
              <a:t> </a:t>
            </a:r>
            <a:r>
              <a:rPr sz="1250" spc="114" dirty="0">
                <a:latin typeface="Times New Roman"/>
                <a:cs typeface="Times New Roman"/>
              </a:rPr>
              <a:t>{ </a:t>
            </a:r>
            <a:r>
              <a:rPr sz="1250" spc="90" dirty="0">
                <a:latin typeface="Times New Roman"/>
                <a:cs typeface="Times New Roman"/>
              </a:rPr>
              <a:t>6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816078" y="3272211"/>
            <a:ext cx="4806950" cy="965835"/>
          </a:xfrm>
          <a:prstGeom prst="rect">
            <a:avLst/>
          </a:prstGeom>
        </p:spPr>
        <p:txBody>
          <a:bodyPr vert="horz" wrap="square" lIns="0" tIns="558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40"/>
              </a:spcBef>
            </a:pPr>
            <a:r>
              <a:rPr sz="1250" b="1" spc="204" dirty="0">
                <a:latin typeface="Times New Roman"/>
                <a:cs typeface="Times New Roman"/>
              </a:rPr>
              <a:t>public</a:t>
            </a:r>
            <a:r>
              <a:rPr sz="1250" b="1" spc="465" dirty="0">
                <a:latin typeface="Times New Roman"/>
                <a:cs typeface="Times New Roman"/>
              </a:rPr>
              <a:t> </a:t>
            </a:r>
            <a:r>
              <a:rPr sz="1250" b="1" spc="290" dirty="0">
                <a:latin typeface="Times New Roman"/>
                <a:cs typeface="Times New Roman"/>
              </a:rPr>
              <a:t>static</a:t>
            </a:r>
            <a:r>
              <a:rPr sz="1250" b="1" spc="470" dirty="0">
                <a:latin typeface="Times New Roman"/>
                <a:cs typeface="Times New Roman"/>
              </a:rPr>
              <a:t> </a:t>
            </a:r>
            <a:r>
              <a:rPr sz="1250" b="1" spc="190" dirty="0">
                <a:latin typeface="Times New Roman"/>
                <a:cs typeface="Times New Roman"/>
              </a:rPr>
              <a:t>void</a:t>
            </a:r>
            <a:r>
              <a:rPr sz="1250" b="1" spc="465" dirty="0">
                <a:latin typeface="Times New Roman"/>
                <a:cs typeface="Times New Roman"/>
              </a:rPr>
              <a:t> </a:t>
            </a:r>
            <a:r>
              <a:rPr sz="1250" b="1" spc="185" dirty="0">
                <a:latin typeface="Times New Roman"/>
                <a:cs typeface="Times New Roman"/>
              </a:rPr>
              <a:t>printMessage(String</a:t>
            </a:r>
            <a:r>
              <a:rPr sz="1250" b="1" spc="484" dirty="0">
                <a:latin typeface="Times New Roman"/>
                <a:cs typeface="Times New Roman"/>
              </a:rPr>
              <a:t> </a:t>
            </a:r>
            <a:r>
              <a:rPr sz="1250" b="1" spc="165" dirty="0">
                <a:latin typeface="Times New Roman"/>
                <a:cs typeface="Times New Roman"/>
              </a:rPr>
              <a:t>message)</a:t>
            </a:r>
            <a:r>
              <a:rPr sz="1250" b="1" spc="455" dirty="0">
                <a:latin typeface="Times New Roman"/>
                <a:cs typeface="Times New Roman"/>
              </a:rPr>
              <a:t> </a:t>
            </a:r>
            <a:r>
              <a:rPr sz="1250" b="1" spc="229" dirty="0">
                <a:latin typeface="Times New Roman"/>
                <a:cs typeface="Times New Roman"/>
              </a:rPr>
              <a:t>{</a:t>
            </a:r>
            <a:endParaRPr sz="1250">
              <a:latin typeface="Times New Roman"/>
              <a:cs typeface="Times New Roman"/>
            </a:endParaRPr>
          </a:p>
          <a:p>
            <a:pPr marL="499745" marR="880744" indent="-99060">
              <a:lnSpc>
                <a:spcPts val="1860"/>
              </a:lnSpc>
              <a:spcBef>
                <a:spcPts val="110"/>
              </a:spcBef>
            </a:pPr>
            <a:r>
              <a:rPr sz="1250" spc="225" dirty="0">
                <a:latin typeface="Times New Roman"/>
                <a:cs typeface="Times New Roman"/>
              </a:rPr>
              <a:t>System.out.println("Messsage</a:t>
            </a:r>
            <a:r>
              <a:rPr sz="1250" spc="95" dirty="0">
                <a:latin typeface="Times New Roman"/>
                <a:cs typeface="Times New Roman"/>
              </a:rPr>
              <a:t>  </a:t>
            </a:r>
            <a:r>
              <a:rPr sz="1250" spc="280" dirty="0">
                <a:latin typeface="Times New Roman"/>
                <a:cs typeface="Times New Roman"/>
              </a:rPr>
              <a:t>for</a:t>
            </a:r>
            <a:r>
              <a:rPr sz="1250" spc="480" dirty="0">
                <a:latin typeface="Times New Roman"/>
                <a:cs typeface="Times New Roman"/>
              </a:rPr>
              <a:t> </a:t>
            </a:r>
            <a:r>
              <a:rPr sz="1250" spc="254" dirty="0">
                <a:latin typeface="Times New Roman"/>
                <a:cs typeface="Times New Roman"/>
              </a:rPr>
              <a:t>"</a:t>
            </a:r>
            <a:r>
              <a:rPr sz="1250" spc="95" dirty="0">
                <a:latin typeface="Times New Roman"/>
                <a:cs typeface="Times New Roman"/>
              </a:rPr>
              <a:t>  </a:t>
            </a:r>
            <a:r>
              <a:rPr sz="1250" spc="20" dirty="0">
                <a:latin typeface="Times New Roman"/>
                <a:cs typeface="Times New Roman"/>
              </a:rPr>
              <a:t>+ </a:t>
            </a:r>
            <a:r>
              <a:rPr sz="1250" spc="200" dirty="0">
                <a:latin typeface="Times New Roman"/>
                <a:cs typeface="Times New Roman"/>
              </a:rPr>
              <a:t>LocalDate.now()</a:t>
            </a:r>
            <a:r>
              <a:rPr sz="1250" spc="445" dirty="0">
                <a:latin typeface="Times New Roman"/>
                <a:cs typeface="Times New Roman"/>
              </a:rPr>
              <a:t> </a:t>
            </a:r>
            <a:r>
              <a:rPr sz="1250" spc="70" dirty="0">
                <a:latin typeface="Times New Roman"/>
                <a:cs typeface="Times New Roman"/>
              </a:rPr>
              <a:t>+</a:t>
            </a:r>
            <a:r>
              <a:rPr sz="1250" spc="450" dirty="0">
                <a:latin typeface="Times New Roman"/>
                <a:cs typeface="Times New Roman"/>
              </a:rPr>
              <a:t> </a:t>
            </a:r>
            <a:r>
              <a:rPr sz="1250" spc="335" dirty="0">
                <a:latin typeface="Times New Roman"/>
                <a:cs typeface="Times New Roman"/>
              </a:rPr>
              <a:t>":</a:t>
            </a:r>
            <a:r>
              <a:rPr sz="1250" spc="440" dirty="0">
                <a:latin typeface="Times New Roman"/>
                <a:cs typeface="Times New Roman"/>
              </a:rPr>
              <a:t> </a:t>
            </a:r>
            <a:r>
              <a:rPr sz="1250" spc="254" dirty="0">
                <a:latin typeface="Times New Roman"/>
                <a:cs typeface="Times New Roman"/>
              </a:rPr>
              <a:t>"</a:t>
            </a:r>
            <a:r>
              <a:rPr sz="1250" spc="465" dirty="0">
                <a:latin typeface="Times New Roman"/>
                <a:cs typeface="Times New Roman"/>
              </a:rPr>
              <a:t> </a:t>
            </a:r>
            <a:r>
              <a:rPr sz="1250" spc="70" dirty="0">
                <a:latin typeface="Times New Roman"/>
                <a:cs typeface="Times New Roman"/>
              </a:rPr>
              <a:t>+</a:t>
            </a:r>
            <a:r>
              <a:rPr sz="1250" spc="450" dirty="0">
                <a:latin typeface="Times New Roman"/>
                <a:cs typeface="Times New Roman"/>
              </a:rPr>
              <a:t> </a:t>
            </a:r>
            <a:r>
              <a:rPr sz="1250" spc="200" dirty="0">
                <a:latin typeface="Times New Roman"/>
                <a:cs typeface="Times New Roman"/>
              </a:rPr>
              <a:t>message);</a:t>
            </a:r>
            <a:endParaRPr sz="12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25"/>
              </a:spcBef>
            </a:pPr>
            <a:r>
              <a:rPr sz="1250" spc="114" dirty="0">
                <a:latin typeface="Times New Roman"/>
                <a:cs typeface="Times New Roman"/>
              </a:rPr>
              <a:t>}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31827" y="3272211"/>
            <a:ext cx="416559" cy="1437005"/>
          </a:xfrm>
          <a:prstGeom prst="rect">
            <a:avLst/>
          </a:prstGeom>
        </p:spPr>
        <p:txBody>
          <a:bodyPr vert="horz" wrap="square" lIns="0" tIns="55880" rIns="0" bIns="0" rtlCol="0">
            <a:spAutoFit/>
          </a:bodyPr>
          <a:lstStyle/>
          <a:p>
            <a:pPr marR="200025" algn="r">
              <a:lnSpc>
                <a:spcPct val="100000"/>
              </a:lnSpc>
              <a:spcBef>
                <a:spcPts val="440"/>
              </a:spcBef>
            </a:pPr>
            <a:r>
              <a:rPr sz="1250" b="1" spc="90" dirty="0">
                <a:latin typeface="Times New Roman"/>
                <a:cs typeface="Times New Roman"/>
              </a:rPr>
              <a:t>7</a:t>
            </a:r>
            <a:endParaRPr sz="1250">
              <a:latin typeface="Times New Roman"/>
              <a:cs typeface="Times New Roman"/>
            </a:endParaRPr>
          </a:p>
          <a:p>
            <a:pPr marR="200025" algn="r">
              <a:lnSpc>
                <a:spcPct val="100000"/>
              </a:lnSpc>
              <a:spcBef>
                <a:spcPts val="345"/>
              </a:spcBef>
            </a:pPr>
            <a:r>
              <a:rPr sz="1250" spc="90" dirty="0">
                <a:latin typeface="Times New Roman"/>
                <a:cs typeface="Times New Roman"/>
              </a:rPr>
              <a:t>8</a:t>
            </a:r>
            <a:endParaRPr sz="1250">
              <a:latin typeface="Times New Roman"/>
              <a:cs typeface="Times New Roman"/>
            </a:endParaRPr>
          </a:p>
          <a:p>
            <a:pPr marR="200025" algn="r">
              <a:lnSpc>
                <a:spcPct val="100000"/>
              </a:lnSpc>
              <a:spcBef>
                <a:spcPts val="360"/>
              </a:spcBef>
            </a:pPr>
            <a:r>
              <a:rPr sz="1250" spc="90" dirty="0">
                <a:latin typeface="Times New Roman"/>
                <a:cs typeface="Times New Roman"/>
              </a:rPr>
              <a:t>9</a:t>
            </a:r>
            <a:endParaRPr sz="1250">
              <a:latin typeface="Times New Roman"/>
              <a:cs typeface="Times New Roman"/>
            </a:endParaRPr>
          </a:p>
          <a:p>
            <a:pPr marR="200660" algn="r">
              <a:lnSpc>
                <a:spcPct val="100000"/>
              </a:lnSpc>
              <a:spcBef>
                <a:spcPts val="350"/>
              </a:spcBef>
            </a:pPr>
            <a:r>
              <a:rPr sz="1250" spc="110" dirty="0">
                <a:latin typeface="Times New Roman"/>
                <a:cs typeface="Times New Roman"/>
              </a:rPr>
              <a:t>10</a:t>
            </a:r>
            <a:endParaRPr sz="1250">
              <a:latin typeface="Times New Roman"/>
              <a:cs typeface="Times New Roman"/>
            </a:endParaRPr>
          </a:p>
          <a:p>
            <a:pPr marR="200660" algn="r">
              <a:lnSpc>
                <a:spcPct val="100000"/>
              </a:lnSpc>
              <a:spcBef>
                <a:spcPts val="360"/>
              </a:spcBef>
            </a:pPr>
            <a:r>
              <a:rPr sz="1250" spc="110" dirty="0">
                <a:latin typeface="Times New Roman"/>
                <a:cs typeface="Times New Roman"/>
              </a:rPr>
              <a:t>11</a:t>
            </a:r>
            <a:endParaRPr sz="12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50"/>
              </a:spcBef>
            </a:pPr>
            <a:r>
              <a:rPr sz="1250" spc="140" dirty="0">
                <a:latin typeface="Times New Roman"/>
                <a:cs typeface="Times New Roman"/>
              </a:rPr>
              <a:t>12</a:t>
            </a:r>
            <a:r>
              <a:rPr sz="1250" spc="445" dirty="0">
                <a:latin typeface="Times New Roman"/>
                <a:cs typeface="Times New Roman"/>
              </a:rPr>
              <a:t> </a:t>
            </a:r>
            <a:r>
              <a:rPr sz="1250" spc="114" dirty="0">
                <a:latin typeface="Times New Roman"/>
                <a:cs typeface="Times New Roman"/>
              </a:rPr>
              <a:t>}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17880" y="5247386"/>
            <a:ext cx="6232525" cy="15119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R="90170" algn="ctr">
              <a:lnSpc>
                <a:spcPct val="100000"/>
              </a:lnSpc>
              <a:spcBef>
                <a:spcPts val="105"/>
              </a:spcBef>
            </a:pPr>
            <a:endParaRPr sz="8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8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760"/>
              </a:spcBef>
            </a:pPr>
            <a:endParaRPr sz="8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150" dirty="0">
                <a:latin typeface="Arial"/>
                <a:cs typeface="Arial"/>
              </a:rPr>
              <a:t>Static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methods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or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class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methods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may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be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without</a:t>
            </a:r>
            <a:r>
              <a:rPr sz="1150" spc="10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an</a:t>
            </a:r>
            <a:r>
              <a:rPr sz="1150" spc="9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instantiating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an</a:t>
            </a:r>
            <a:r>
              <a:rPr sz="1150" spc="95" dirty="0">
                <a:latin typeface="Arial"/>
                <a:cs typeface="Arial"/>
              </a:rPr>
              <a:t> </a:t>
            </a:r>
            <a:r>
              <a:rPr sz="1150" spc="-10" dirty="0">
                <a:latin typeface="Arial"/>
                <a:cs typeface="Arial"/>
              </a:rPr>
              <a:t>object.</a:t>
            </a:r>
            <a:endParaRPr sz="11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sz="1150" b="1" dirty="0">
                <a:latin typeface="Arial"/>
                <a:cs typeface="Arial"/>
              </a:rPr>
              <a:t>Static</a:t>
            </a:r>
            <a:r>
              <a:rPr sz="1150" b="1" spc="75" dirty="0">
                <a:latin typeface="Arial"/>
                <a:cs typeface="Arial"/>
              </a:rPr>
              <a:t> </a:t>
            </a:r>
            <a:r>
              <a:rPr sz="1150" b="1" dirty="0">
                <a:latin typeface="Arial"/>
                <a:cs typeface="Arial"/>
              </a:rPr>
              <a:t>Method</a:t>
            </a:r>
            <a:r>
              <a:rPr sz="1150" b="1" spc="120" dirty="0">
                <a:latin typeface="Arial"/>
                <a:cs typeface="Arial"/>
              </a:rPr>
              <a:t> </a:t>
            </a:r>
            <a:r>
              <a:rPr sz="1150" b="1" spc="-10" dirty="0">
                <a:latin typeface="Arial"/>
                <a:cs typeface="Arial"/>
              </a:rPr>
              <a:t>Limitations</a:t>
            </a:r>
            <a:endParaRPr sz="1150">
              <a:latin typeface="Arial"/>
              <a:cs typeface="Arial"/>
            </a:endParaRPr>
          </a:p>
          <a:p>
            <a:pPr marL="12700" marR="5080">
              <a:lnSpc>
                <a:spcPct val="103499"/>
              </a:lnSpc>
              <a:spcBef>
                <a:spcPts val="430"/>
              </a:spcBef>
            </a:pPr>
            <a:r>
              <a:rPr sz="1150" dirty="0">
                <a:latin typeface="Arial"/>
                <a:cs typeface="Arial"/>
              </a:rPr>
              <a:t>Static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methods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can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be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used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before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any</a:t>
            </a:r>
            <a:r>
              <a:rPr sz="1150" spc="9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instances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of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their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enclosing</a:t>
            </a:r>
            <a:r>
              <a:rPr sz="1150" spc="10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class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have</a:t>
            </a:r>
            <a:r>
              <a:rPr sz="1150" spc="10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been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spc="-10" dirty="0">
                <a:latin typeface="Arial"/>
                <a:cs typeface="Arial"/>
              </a:rPr>
              <a:t>created. </a:t>
            </a:r>
            <a:r>
              <a:rPr sz="1150" dirty="0">
                <a:latin typeface="Arial"/>
                <a:cs typeface="Arial"/>
              </a:rPr>
              <a:t>If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</a:t>
            </a:r>
            <a:r>
              <a:rPr sz="1150" spc="10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class</a:t>
            </a:r>
            <a:r>
              <a:rPr sz="1150" spc="10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contains</a:t>
            </a:r>
            <a:r>
              <a:rPr sz="1150" spc="10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both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static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and</a:t>
            </a:r>
            <a:r>
              <a:rPr sz="1150" spc="10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instance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components,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instance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components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cannot</a:t>
            </a:r>
            <a:r>
              <a:rPr sz="1150" spc="100" dirty="0">
                <a:latin typeface="Arial"/>
                <a:cs typeface="Arial"/>
              </a:rPr>
              <a:t> </a:t>
            </a:r>
            <a:r>
              <a:rPr sz="1150" spc="-25" dirty="0">
                <a:latin typeface="Arial"/>
                <a:cs typeface="Arial"/>
              </a:rPr>
              <a:t>be </a:t>
            </a:r>
            <a:r>
              <a:rPr sz="1150" dirty="0">
                <a:latin typeface="Arial"/>
                <a:cs typeface="Arial"/>
              </a:rPr>
              <a:t>accessed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for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static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spc="-10" dirty="0">
                <a:latin typeface="Arial"/>
                <a:cs typeface="Arial"/>
              </a:rPr>
              <a:t>context.</a:t>
            </a:r>
            <a:endParaRPr sz="11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34211" y="1473708"/>
            <a:ext cx="5797550" cy="619125"/>
            <a:chOff x="934211" y="1473708"/>
            <a:chExt cx="5797550" cy="619125"/>
          </a:xfrm>
        </p:grpSpPr>
        <p:sp>
          <p:nvSpPr>
            <p:cNvPr id="3" name="object 3"/>
            <p:cNvSpPr/>
            <p:nvPr/>
          </p:nvSpPr>
          <p:spPr>
            <a:xfrm>
              <a:off x="943355" y="1482852"/>
              <a:ext cx="5777865" cy="600710"/>
            </a:xfrm>
            <a:custGeom>
              <a:avLst/>
              <a:gdLst/>
              <a:ahLst/>
              <a:cxnLst/>
              <a:rect l="l" t="t" r="r" b="b"/>
              <a:pathLst>
                <a:path w="5777865" h="600710">
                  <a:moveTo>
                    <a:pt x="5777484" y="0"/>
                  </a:moveTo>
                  <a:lnTo>
                    <a:pt x="0" y="0"/>
                  </a:lnTo>
                  <a:lnTo>
                    <a:pt x="0" y="600455"/>
                  </a:lnTo>
                  <a:lnTo>
                    <a:pt x="5777484" y="600455"/>
                  </a:lnTo>
                  <a:lnTo>
                    <a:pt x="5777484" y="0"/>
                  </a:lnTo>
                  <a:close/>
                </a:path>
              </a:pathLst>
            </a:custGeom>
            <a:solidFill>
              <a:srgbClr val="DCDC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934211" y="1473708"/>
              <a:ext cx="5797550" cy="619125"/>
            </a:xfrm>
            <a:custGeom>
              <a:avLst/>
              <a:gdLst/>
              <a:ahLst/>
              <a:cxnLst/>
              <a:rect l="l" t="t" r="r" b="b"/>
              <a:pathLst>
                <a:path w="5797550" h="619125">
                  <a:moveTo>
                    <a:pt x="5797295" y="0"/>
                  </a:moveTo>
                  <a:lnTo>
                    <a:pt x="0" y="0"/>
                  </a:lnTo>
                  <a:lnTo>
                    <a:pt x="0" y="618744"/>
                  </a:lnTo>
                  <a:lnTo>
                    <a:pt x="5797295" y="618744"/>
                  </a:lnTo>
                  <a:lnTo>
                    <a:pt x="5797295" y="609600"/>
                  </a:lnTo>
                  <a:lnTo>
                    <a:pt x="19812" y="609600"/>
                  </a:lnTo>
                  <a:lnTo>
                    <a:pt x="9143" y="598932"/>
                  </a:lnTo>
                  <a:lnTo>
                    <a:pt x="19812" y="598932"/>
                  </a:lnTo>
                  <a:lnTo>
                    <a:pt x="19812" y="19812"/>
                  </a:lnTo>
                  <a:lnTo>
                    <a:pt x="9143" y="19812"/>
                  </a:lnTo>
                  <a:lnTo>
                    <a:pt x="19812" y="9144"/>
                  </a:lnTo>
                  <a:lnTo>
                    <a:pt x="5797295" y="9144"/>
                  </a:lnTo>
                  <a:lnTo>
                    <a:pt x="5797295" y="0"/>
                  </a:lnTo>
                  <a:close/>
                </a:path>
                <a:path w="5797550" h="619125">
                  <a:moveTo>
                    <a:pt x="19812" y="598932"/>
                  </a:moveTo>
                  <a:lnTo>
                    <a:pt x="9143" y="598932"/>
                  </a:lnTo>
                  <a:lnTo>
                    <a:pt x="19812" y="609600"/>
                  </a:lnTo>
                  <a:lnTo>
                    <a:pt x="19812" y="598932"/>
                  </a:lnTo>
                  <a:close/>
                </a:path>
                <a:path w="5797550" h="619125">
                  <a:moveTo>
                    <a:pt x="5775960" y="598932"/>
                  </a:moveTo>
                  <a:lnTo>
                    <a:pt x="19812" y="598932"/>
                  </a:lnTo>
                  <a:lnTo>
                    <a:pt x="19812" y="609600"/>
                  </a:lnTo>
                  <a:lnTo>
                    <a:pt x="5775960" y="609600"/>
                  </a:lnTo>
                  <a:lnTo>
                    <a:pt x="5775960" y="598932"/>
                  </a:lnTo>
                  <a:close/>
                </a:path>
                <a:path w="5797550" h="619125">
                  <a:moveTo>
                    <a:pt x="5775960" y="9144"/>
                  </a:moveTo>
                  <a:lnTo>
                    <a:pt x="5775960" y="609600"/>
                  </a:lnTo>
                  <a:lnTo>
                    <a:pt x="5786628" y="598932"/>
                  </a:lnTo>
                  <a:lnTo>
                    <a:pt x="5797295" y="598932"/>
                  </a:lnTo>
                  <a:lnTo>
                    <a:pt x="5797295" y="19812"/>
                  </a:lnTo>
                  <a:lnTo>
                    <a:pt x="5786628" y="19812"/>
                  </a:lnTo>
                  <a:lnTo>
                    <a:pt x="5775960" y="9144"/>
                  </a:lnTo>
                  <a:close/>
                </a:path>
                <a:path w="5797550" h="619125">
                  <a:moveTo>
                    <a:pt x="5797295" y="598932"/>
                  </a:moveTo>
                  <a:lnTo>
                    <a:pt x="5786628" y="598932"/>
                  </a:lnTo>
                  <a:lnTo>
                    <a:pt x="5775960" y="609600"/>
                  </a:lnTo>
                  <a:lnTo>
                    <a:pt x="5797295" y="609600"/>
                  </a:lnTo>
                  <a:lnTo>
                    <a:pt x="5797295" y="598932"/>
                  </a:lnTo>
                  <a:close/>
                </a:path>
                <a:path w="5797550" h="619125">
                  <a:moveTo>
                    <a:pt x="19812" y="9144"/>
                  </a:moveTo>
                  <a:lnTo>
                    <a:pt x="9143" y="19812"/>
                  </a:lnTo>
                  <a:lnTo>
                    <a:pt x="19812" y="19812"/>
                  </a:lnTo>
                  <a:lnTo>
                    <a:pt x="19812" y="9144"/>
                  </a:lnTo>
                  <a:close/>
                </a:path>
                <a:path w="5797550" h="619125">
                  <a:moveTo>
                    <a:pt x="5775960" y="9144"/>
                  </a:moveTo>
                  <a:lnTo>
                    <a:pt x="19812" y="9144"/>
                  </a:lnTo>
                  <a:lnTo>
                    <a:pt x="19812" y="19812"/>
                  </a:lnTo>
                  <a:lnTo>
                    <a:pt x="5775960" y="19812"/>
                  </a:lnTo>
                  <a:lnTo>
                    <a:pt x="5775960" y="9144"/>
                  </a:lnTo>
                  <a:close/>
                </a:path>
                <a:path w="5797550" h="619125">
                  <a:moveTo>
                    <a:pt x="5797295" y="9144"/>
                  </a:moveTo>
                  <a:lnTo>
                    <a:pt x="5775960" y="9144"/>
                  </a:lnTo>
                  <a:lnTo>
                    <a:pt x="5786628" y="19812"/>
                  </a:lnTo>
                  <a:lnTo>
                    <a:pt x="5797295" y="19812"/>
                  </a:lnTo>
                  <a:lnTo>
                    <a:pt x="5797295" y="914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1060196" y="806967"/>
            <a:ext cx="5541010" cy="283019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08585" algn="ctr">
              <a:lnSpc>
                <a:spcPct val="100000"/>
              </a:lnSpc>
              <a:spcBef>
                <a:spcPts val="110"/>
              </a:spcBef>
            </a:pPr>
            <a:r>
              <a:rPr sz="1850" b="1" dirty="0">
                <a:latin typeface="Arial"/>
                <a:cs typeface="Arial"/>
              </a:rPr>
              <a:t>Calling</a:t>
            </a:r>
            <a:r>
              <a:rPr sz="1850" b="1" spc="-25" dirty="0">
                <a:latin typeface="Arial"/>
                <a:cs typeface="Arial"/>
              </a:rPr>
              <a:t> </a:t>
            </a:r>
            <a:r>
              <a:rPr sz="1850" b="1" dirty="0">
                <a:latin typeface="Arial"/>
                <a:cs typeface="Arial"/>
              </a:rPr>
              <a:t>Static </a:t>
            </a:r>
            <a:r>
              <a:rPr sz="1850" b="1" spc="-10" dirty="0">
                <a:latin typeface="Arial"/>
                <a:cs typeface="Arial"/>
              </a:rPr>
              <a:t>Methods</a:t>
            </a:r>
            <a:endParaRPr sz="18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910"/>
              </a:spcBef>
            </a:pPr>
            <a:endParaRPr sz="1850">
              <a:latin typeface="Arial"/>
              <a:cs typeface="Arial"/>
            </a:endParaRPr>
          </a:p>
          <a:p>
            <a:pPr marL="12700" marR="2103120">
              <a:lnSpc>
                <a:spcPct val="123200"/>
              </a:lnSpc>
            </a:pPr>
            <a:r>
              <a:rPr sz="1250" spc="200" dirty="0">
                <a:latin typeface="Times New Roman"/>
                <a:cs typeface="Times New Roman"/>
              </a:rPr>
              <a:t>double</a:t>
            </a:r>
            <a:r>
              <a:rPr sz="1250" spc="445" dirty="0">
                <a:latin typeface="Times New Roman"/>
                <a:cs typeface="Times New Roman"/>
              </a:rPr>
              <a:t> </a:t>
            </a:r>
            <a:r>
              <a:rPr sz="1250" spc="140" dirty="0">
                <a:latin typeface="Times New Roman"/>
                <a:cs typeface="Times New Roman"/>
              </a:rPr>
              <a:t>d</a:t>
            </a:r>
            <a:r>
              <a:rPr sz="1250" spc="450" dirty="0">
                <a:latin typeface="Times New Roman"/>
                <a:cs typeface="Times New Roman"/>
              </a:rPr>
              <a:t> </a:t>
            </a:r>
            <a:r>
              <a:rPr sz="1250" spc="70" dirty="0">
                <a:latin typeface="Times New Roman"/>
                <a:cs typeface="Times New Roman"/>
              </a:rPr>
              <a:t>=</a:t>
            </a:r>
            <a:r>
              <a:rPr sz="1250" spc="450" dirty="0">
                <a:latin typeface="Times New Roman"/>
                <a:cs typeface="Times New Roman"/>
              </a:rPr>
              <a:t> </a:t>
            </a:r>
            <a:r>
              <a:rPr sz="1250" spc="185" dirty="0">
                <a:latin typeface="Times New Roman"/>
                <a:cs typeface="Times New Roman"/>
              </a:rPr>
              <a:t>Math.random(); </a:t>
            </a:r>
            <a:r>
              <a:rPr sz="1250" spc="229" dirty="0">
                <a:latin typeface="Times New Roman"/>
                <a:cs typeface="Times New Roman"/>
              </a:rPr>
              <a:t>StaticHelper.printMessage("Hello");</a:t>
            </a:r>
            <a:endParaRPr sz="12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345"/>
              </a:spcBef>
            </a:pPr>
            <a:endParaRPr sz="12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550" dirty="0">
                <a:latin typeface="Arial"/>
                <a:cs typeface="Arial"/>
              </a:rPr>
              <a:t>When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calling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static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methods,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you</a:t>
            </a:r>
            <a:r>
              <a:rPr sz="1550" spc="55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should:</a:t>
            </a:r>
            <a:endParaRPr sz="1550">
              <a:latin typeface="Arial"/>
              <a:cs typeface="Arial"/>
            </a:endParaRPr>
          </a:p>
          <a:p>
            <a:pPr marL="413384" marR="5080" indent="-329565">
              <a:lnSpc>
                <a:spcPct val="101299"/>
              </a:lnSpc>
              <a:spcBef>
                <a:spcPts val="385"/>
              </a:spcBef>
              <a:buClr>
                <a:srgbClr val="FF0000"/>
              </a:buClr>
              <a:buChar char="•"/>
              <a:tabLst>
                <a:tab pos="413384" algn="l"/>
              </a:tabLst>
            </a:pPr>
            <a:r>
              <a:rPr sz="1550" dirty="0">
                <a:latin typeface="Arial"/>
                <a:cs typeface="Arial"/>
              </a:rPr>
              <a:t>Qualify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the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location</a:t>
            </a:r>
            <a:r>
              <a:rPr sz="1550" spc="2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of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the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method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with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class</a:t>
            </a:r>
            <a:r>
              <a:rPr sz="1550" spc="1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name</a:t>
            </a:r>
            <a:r>
              <a:rPr sz="1550" spc="5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if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spc="-25" dirty="0">
                <a:latin typeface="Arial"/>
                <a:cs typeface="Arial"/>
              </a:rPr>
              <a:t>the </a:t>
            </a:r>
            <a:r>
              <a:rPr sz="1550" dirty="0">
                <a:latin typeface="Arial"/>
                <a:cs typeface="Arial"/>
              </a:rPr>
              <a:t>method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is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located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in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different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class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than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the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caller</a:t>
            </a:r>
            <a:endParaRPr sz="1550">
              <a:latin typeface="Arial"/>
              <a:cs typeface="Arial"/>
            </a:endParaRPr>
          </a:p>
          <a:p>
            <a:pPr marL="494030">
              <a:lnSpc>
                <a:spcPct val="100000"/>
              </a:lnSpc>
              <a:spcBef>
                <a:spcPts val="380"/>
              </a:spcBef>
              <a:tabLst>
                <a:tab pos="731520" algn="l"/>
              </a:tabLst>
            </a:pPr>
            <a:r>
              <a:rPr sz="1400" spc="-50" dirty="0">
                <a:solidFill>
                  <a:srgbClr val="FF0000"/>
                </a:solidFill>
                <a:latin typeface="Arial"/>
                <a:cs typeface="Arial"/>
              </a:rPr>
              <a:t>–</a:t>
            </a:r>
            <a:r>
              <a:rPr sz="1400" dirty="0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sz="1400" dirty="0">
                <a:latin typeface="Arial"/>
                <a:cs typeface="Arial"/>
              </a:rPr>
              <a:t>Not</a:t>
            </a:r>
            <a:r>
              <a:rPr sz="1400" spc="4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required</a:t>
            </a:r>
            <a:r>
              <a:rPr sz="1400" spc="4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for</a:t>
            </a:r>
            <a:r>
              <a:rPr sz="1400" spc="4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methods</a:t>
            </a:r>
            <a:r>
              <a:rPr sz="1400" spc="4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within</a:t>
            </a:r>
            <a:r>
              <a:rPr sz="1400" spc="6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the</a:t>
            </a:r>
            <a:r>
              <a:rPr sz="1400" spc="6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same</a:t>
            </a:r>
            <a:r>
              <a:rPr sz="1400" spc="6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class</a:t>
            </a:r>
            <a:endParaRPr sz="1400">
              <a:latin typeface="Arial"/>
              <a:cs typeface="Arial"/>
            </a:endParaRPr>
          </a:p>
          <a:p>
            <a:pPr marL="413384" indent="-329565">
              <a:lnSpc>
                <a:spcPct val="100000"/>
              </a:lnSpc>
              <a:spcBef>
                <a:spcPts val="400"/>
              </a:spcBef>
              <a:buClr>
                <a:srgbClr val="FF0000"/>
              </a:buClr>
              <a:buChar char="•"/>
              <a:tabLst>
                <a:tab pos="413384" algn="l"/>
              </a:tabLst>
            </a:pPr>
            <a:r>
              <a:rPr sz="1550" dirty="0">
                <a:latin typeface="Arial"/>
                <a:cs typeface="Arial"/>
              </a:rPr>
              <a:t>Avoid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using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an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object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reference</a:t>
            </a:r>
            <a:r>
              <a:rPr sz="1550" spc="6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to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call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static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method</a:t>
            </a:r>
            <a:endParaRPr sz="15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326639" y="5247386"/>
            <a:ext cx="3116580" cy="144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endParaRPr sz="8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55627" y="806967"/>
            <a:ext cx="5510530" cy="340614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46685" algn="ctr">
              <a:lnSpc>
                <a:spcPct val="100000"/>
              </a:lnSpc>
              <a:spcBef>
                <a:spcPts val="110"/>
              </a:spcBef>
            </a:pPr>
            <a:r>
              <a:rPr sz="1850" b="1" dirty="0">
                <a:latin typeface="Arial"/>
                <a:cs typeface="Arial"/>
              </a:rPr>
              <a:t>Static </a:t>
            </a:r>
            <a:r>
              <a:rPr sz="1850" b="1" spc="-10" dirty="0">
                <a:latin typeface="Arial"/>
                <a:cs typeface="Arial"/>
              </a:rPr>
              <a:t>Variables</a:t>
            </a:r>
            <a:endParaRPr sz="18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330"/>
              </a:spcBef>
            </a:pPr>
            <a:endParaRPr sz="1850">
              <a:latin typeface="Arial"/>
              <a:cs typeface="Arial"/>
            </a:endParaRPr>
          </a:p>
          <a:p>
            <a:pPr marL="12700" marR="5080" indent="4445">
              <a:lnSpc>
                <a:spcPct val="101299"/>
              </a:lnSpc>
            </a:pPr>
            <a:r>
              <a:rPr sz="1550" dirty="0">
                <a:latin typeface="Arial"/>
                <a:cs typeface="Arial"/>
              </a:rPr>
              <a:t>Static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variables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are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variables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that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can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be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accessed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even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if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spc="-25" dirty="0">
                <a:latin typeface="Arial"/>
                <a:cs typeface="Arial"/>
              </a:rPr>
              <a:t>the </a:t>
            </a:r>
            <a:r>
              <a:rPr sz="1550" dirty="0">
                <a:latin typeface="Arial"/>
                <a:cs typeface="Arial"/>
              </a:rPr>
              <a:t>class</a:t>
            </a:r>
            <a:r>
              <a:rPr sz="1550" spc="1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they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are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declared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in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has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not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been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instantiated.</a:t>
            </a:r>
            <a:endParaRPr sz="1550">
              <a:latin typeface="Arial"/>
              <a:cs typeface="Arial"/>
            </a:endParaRPr>
          </a:p>
          <a:p>
            <a:pPr marL="17145">
              <a:lnSpc>
                <a:spcPct val="100000"/>
              </a:lnSpc>
              <a:spcBef>
                <a:spcPts val="405"/>
              </a:spcBef>
            </a:pPr>
            <a:r>
              <a:rPr sz="1550" dirty="0">
                <a:latin typeface="Arial"/>
                <a:cs typeface="Arial"/>
              </a:rPr>
              <a:t>Static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variables</a:t>
            </a:r>
            <a:r>
              <a:rPr sz="1550" spc="65" dirty="0">
                <a:latin typeface="Arial"/>
                <a:cs typeface="Arial"/>
              </a:rPr>
              <a:t> </a:t>
            </a:r>
            <a:r>
              <a:rPr sz="1550" spc="-20" dirty="0">
                <a:latin typeface="Arial"/>
                <a:cs typeface="Arial"/>
              </a:rPr>
              <a:t>are:</a:t>
            </a:r>
            <a:endParaRPr sz="1550">
              <a:latin typeface="Arial"/>
              <a:cs typeface="Arial"/>
            </a:endParaRPr>
          </a:p>
          <a:p>
            <a:pPr marL="417830" indent="-328930">
              <a:lnSpc>
                <a:spcPct val="100000"/>
              </a:lnSpc>
              <a:spcBef>
                <a:spcPts val="400"/>
              </a:spcBef>
              <a:buClr>
                <a:srgbClr val="FF0000"/>
              </a:buClr>
              <a:buChar char="•"/>
              <a:tabLst>
                <a:tab pos="417830" algn="l"/>
              </a:tabLst>
            </a:pPr>
            <a:r>
              <a:rPr sz="1550" dirty="0">
                <a:latin typeface="Arial"/>
                <a:cs typeface="Arial"/>
              </a:rPr>
              <a:t>Called</a:t>
            </a:r>
            <a:r>
              <a:rPr sz="1550" spc="1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class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variables</a:t>
            </a:r>
            <a:endParaRPr sz="1550">
              <a:latin typeface="Arial"/>
              <a:cs typeface="Arial"/>
            </a:endParaRPr>
          </a:p>
          <a:p>
            <a:pPr marL="417830" indent="-328930">
              <a:lnSpc>
                <a:spcPct val="100000"/>
              </a:lnSpc>
              <a:spcBef>
                <a:spcPts val="405"/>
              </a:spcBef>
              <a:buClr>
                <a:srgbClr val="FF0000"/>
              </a:buClr>
              <a:buChar char="•"/>
              <a:tabLst>
                <a:tab pos="417830" algn="l"/>
              </a:tabLst>
            </a:pPr>
            <a:r>
              <a:rPr sz="1550" dirty="0">
                <a:latin typeface="Arial"/>
                <a:cs typeface="Arial"/>
              </a:rPr>
              <a:t>Limited</a:t>
            </a:r>
            <a:r>
              <a:rPr sz="1550" spc="2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to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single</a:t>
            </a:r>
            <a:r>
              <a:rPr sz="1550" spc="1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copy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per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spc="-25" dirty="0">
                <a:latin typeface="Arial"/>
                <a:cs typeface="Arial"/>
              </a:rPr>
              <a:t>JVM</a:t>
            </a:r>
            <a:endParaRPr sz="1550">
              <a:latin typeface="Arial"/>
              <a:cs typeface="Arial"/>
            </a:endParaRPr>
          </a:p>
          <a:p>
            <a:pPr marL="417830" indent="-328930">
              <a:lnSpc>
                <a:spcPct val="100000"/>
              </a:lnSpc>
              <a:spcBef>
                <a:spcPts val="409"/>
              </a:spcBef>
              <a:buClr>
                <a:srgbClr val="FF0000"/>
              </a:buClr>
              <a:buChar char="•"/>
              <a:tabLst>
                <a:tab pos="417830" algn="l"/>
              </a:tabLst>
            </a:pPr>
            <a:r>
              <a:rPr sz="1550" dirty="0">
                <a:latin typeface="Arial"/>
                <a:cs typeface="Arial"/>
              </a:rPr>
              <a:t>Useful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for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containing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shared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spc="-20" dirty="0">
                <a:latin typeface="Arial"/>
                <a:cs typeface="Arial"/>
              </a:rPr>
              <a:t>data</a:t>
            </a:r>
            <a:endParaRPr sz="1550">
              <a:latin typeface="Arial"/>
              <a:cs typeface="Arial"/>
            </a:endParaRPr>
          </a:p>
          <a:p>
            <a:pPr marL="735965" lvl="1" indent="-237490">
              <a:lnSpc>
                <a:spcPct val="100000"/>
              </a:lnSpc>
              <a:spcBef>
                <a:spcPts val="375"/>
              </a:spcBef>
              <a:buClr>
                <a:srgbClr val="FF0000"/>
              </a:buClr>
              <a:buChar char="–"/>
              <a:tabLst>
                <a:tab pos="735965" algn="l"/>
              </a:tabLst>
            </a:pPr>
            <a:r>
              <a:rPr sz="1400" dirty="0">
                <a:latin typeface="Arial"/>
                <a:cs typeface="Arial"/>
              </a:rPr>
              <a:t>Static</a:t>
            </a:r>
            <a:r>
              <a:rPr sz="1400" spc="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methods</a:t>
            </a:r>
            <a:r>
              <a:rPr sz="1400" spc="4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store</a:t>
            </a:r>
            <a:r>
              <a:rPr sz="1400" spc="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data</a:t>
            </a:r>
            <a:r>
              <a:rPr sz="1400" spc="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in</a:t>
            </a:r>
            <a:r>
              <a:rPr sz="1400" spc="5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static</a:t>
            </a:r>
            <a:r>
              <a:rPr sz="1400" spc="6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variables.</a:t>
            </a:r>
            <a:endParaRPr sz="1400">
              <a:latin typeface="Arial"/>
              <a:cs typeface="Arial"/>
            </a:endParaRPr>
          </a:p>
          <a:p>
            <a:pPr marL="735965" marR="578485" lvl="1" indent="-238125">
              <a:lnSpc>
                <a:spcPct val="102099"/>
              </a:lnSpc>
              <a:spcBef>
                <a:spcPts val="350"/>
              </a:spcBef>
              <a:buClr>
                <a:srgbClr val="FF0000"/>
              </a:buClr>
              <a:buChar char="–"/>
              <a:tabLst>
                <a:tab pos="735965" algn="l"/>
              </a:tabLst>
            </a:pPr>
            <a:r>
              <a:rPr sz="1400" dirty="0">
                <a:latin typeface="Arial"/>
                <a:cs typeface="Arial"/>
              </a:rPr>
              <a:t>All</a:t>
            </a:r>
            <a:r>
              <a:rPr sz="1400" spc="5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object</a:t>
            </a:r>
            <a:r>
              <a:rPr sz="1400" spc="4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instances</a:t>
            </a:r>
            <a:r>
              <a:rPr sz="1400" spc="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share</a:t>
            </a:r>
            <a:r>
              <a:rPr sz="1400" spc="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</a:t>
            </a:r>
            <a:r>
              <a:rPr sz="1400" spc="4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single</a:t>
            </a:r>
            <a:r>
              <a:rPr sz="1400" spc="4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copy</a:t>
            </a:r>
            <a:r>
              <a:rPr sz="1400" spc="4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of</a:t>
            </a:r>
            <a:r>
              <a:rPr sz="1400" spc="5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any</a:t>
            </a:r>
            <a:r>
              <a:rPr sz="1400" spc="2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static variables.</a:t>
            </a:r>
            <a:endParaRPr sz="1400">
              <a:latin typeface="Arial"/>
              <a:cs typeface="Arial"/>
            </a:endParaRPr>
          </a:p>
          <a:p>
            <a:pPr marL="417830" indent="-329565">
              <a:lnSpc>
                <a:spcPct val="100000"/>
              </a:lnSpc>
              <a:spcBef>
                <a:spcPts val="405"/>
              </a:spcBef>
              <a:buClr>
                <a:srgbClr val="FF0000"/>
              </a:buClr>
              <a:buChar char="•"/>
              <a:tabLst>
                <a:tab pos="417830" algn="l"/>
              </a:tabLst>
            </a:pPr>
            <a:r>
              <a:rPr sz="1550" dirty="0">
                <a:latin typeface="Arial"/>
                <a:cs typeface="Arial"/>
              </a:rPr>
              <a:t>Initialized</a:t>
            </a:r>
            <a:r>
              <a:rPr sz="1550" spc="2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when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the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containing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class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is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first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loaded</a:t>
            </a:r>
            <a:endParaRPr sz="15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94436" y="5247386"/>
            <a:ext cx="6151245" cy="129286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29235" algn="ctr">
              <a:lnSpc>
                <a:spcPct val="100000"/>
              </a:lnSpc>
              <a:spcBef>
                <a:spcPts val="105"/>
              </a:spcBef>
            </a:pPr>
            <a:endParaRPr sz="8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8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705"/>
              </a:spcBef>
            </a:pPr>
            <a:endParaRPr sz="8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300" b="1" dirty="0">
                <a:latin typeface="Arial"/>
                <a:cs typeface="Arial"/>
              </a:rPr>
              <a:t>Class</a:t>
            </a:r>
            <a:r>
              <a:rPr sz="1300" b="1" spc="-70" dirty="0">
                <a:latin typeface="Arial"/>
                <a:cs typeface="Arial"/>
              </a:rPr>
              <a:t> </a:t>
            </a:r>
            <a:r>
              <a:rPr sz="1300" b="1" spc="-10" dirty="0">
                <a:latin typeface="Arial"/>
                <a:cs typeface="Arial"/>
              </a:rPr>
              <a:t>Loading</a:t>
            </a:r>
            <a:endParaRPr sz="1300">
              <a:latin typeface="Arial"/>
              <a:cs typeface="Arial"/>
            </a:endParaRPr>
          </a:p>
          <a:p>
            <a:pPr marL="135890" marR="5080">
              <a:lnSpc>
                <a:spcPct val="103499"/>
              </a:lnSpc>
              <a:spcBef>
                <a:spcPts val="434"/>
              </a:spcBef>
            </a:pPr>
            <a:r>
              <a:rPr sz="1150" dirty="0">
                <a:latin typeface="Arial"/>
                <a:cs typeface="Arial"/>
              </a:rPr>
              <a:t>Application</a:t>
            </a:r>
            <a:r>
              <a:rPr sz="1150" spc="12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developer-supplied</a:t>
            </a:r>
            <a:r>
              <a:rPr sz="1150" spc="1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classes</a:t>
            </a:r>
            <a:r>
              <a:rPr sz="1150" spc="10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are</a:t>
            </a:r>
            <a:r>
              <a:rPr sz="1150" spc="10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typically</a:t>
            </a:r>
            <a:r>
              <a:rPr sz="1150" spc="13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loaded</a:t>
            </a:r>
            <a:r>
              <a:rPr sz="1150" spc="12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on</a:t>
            </a:r>
            <a:r>
              <a:rPr sz="1150" spc="11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demand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(first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use).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spc="-10" dirty="0">
                <a:latin typeface="Arial"/>
                <a:cs typeface="Arial"/>
              </a:rPr>
              <a:t>Static </a:t>
            </a:r>
            <a:r>
              <a:rPr sz="1150" dirty="0">
                <a:latin typeface="Arial"/>
                <a:cs typeface="Arial"/>
              </a:rPr>
              <a:t>variables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are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initialized</a:t>
            </a:r>
            <a:r>
              <a:rPr sz="1150" spc="114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when</a:t>
            </a:r>
            <a:r>
              <a:rPr sz="1150" spc="9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their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enclosing</a:t>
            </a:r>
            <a:r>
              <a:rPr sz="1150" spc="10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class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is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loaded.</a:t>
            </a:r>
            <a:r>
              <a:rPr sz="1150" spc="9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An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attempt</a:t>
            </a:r>
            <a:r>
              <a:rPr sz="1150" spc="3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to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access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spc="-10" dirty="0">
                <a:latin typeface="Arial"/>
                <a:cs typeface="Arial"/>
              </a:rPr>
              <a:t>static </a:t>
            </a:r>
            <a:r>
              <a:rPr sz="1150" dirty="0">
                <a:latin typeface="Arial"/>
                <a:cs typeface="Arial"/>
              </a:rPr>
              <a:t>class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member</a:t>
            </a:r>
            <a:r>
              <a:rPr sz="1150" spc="1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can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trigger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loading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of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spc="-10" dirty="0">
                <a:latin typeface="Arial"/>
                <a:cs typeface="Arial"/>
              </a:rPr>
              <a:t>class.</a:t>
            </a:r>
            <a:endParaRPr sz="11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42416" y="1473708"/>
            <a:ext cx="5661660" cy="2798445"/>
            <a:chOff x="1042416" y="1473708"/>
            <a:chExt cx="5661660" cy="2798445"/>
          </a:xfrm>
        </p:grpSpPr>
        <p:sp>
          <p:nvSpPr>
            <p:cNvPr id="3" name="object 3"/>
            <p:cNvSpPr/>
            <p:nvPr/>
          </p:nvSpPr>
          <p:spPr>
            <a:xfrm>
              <a:off x="1053084" y="1482852"/>
              <a:ext cx="5640705" cy="2780030"/>
            </a:xfrm>
            <a:custGeom>
              <a:avLst/>
              <a:gdLst/>
              <a:ahLst/>
              <a:cxnLst/>
              <a:rect l="l" t="t" r="r" b="b"/>
              <a:pathLst>
                <a:path w="5640705" h="2780029">
                  <a:moveTo>
                    <a:pt x="5640323" y="0"/>
                  </a:moveTo>
                  <a:lnTo>
                    <a:pt x="0" y="0"/>
                  </a:lnTo>
                  <a:lnTo>
                    <a:pt x="0" y="2779776"/>
                  </a:lnTo>
                  <a:lnTo>
                    <a:pt x="5640323" y="2779776"/>
                  </a:lnTo>
                  <a:lnTo>
                    <a:pt x="5640323" y="0"/>
                  </a:lnTo>
                  <a:close/>
                </a:path>
              </a:pathLst>
            </a:custGeom>
            <a:solidFill>
              <a:srgbClr val="DCDC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042416" y="1473708"/>
              <a:ext cx="5661660" cy="2798445"/>
            </a:xfrm>
            <a:custGeom>
              <a:avLst/>
              <a:gdLst/>
              <a:ahLst/>
              <a:cxnLst/>
              <a:rect l="l" t="t" r="r" b="b"/>
              <a:pathLst>
                <a:path w="5661659" h="2798445">
                  <a:moveTo>
                    <a:pt x="5661660" y="0"/>
                  </a:moveTo>
                  <a:lnTo>
                    <a:pt x="0" y="0"/>
                  </a:lnTo>
                  <a:lnTo>
                    <a:pt x="0" y="2798064"/>
                  </a:lnTo>
                  <a:lnTo>
                    <a:pt x="5661660" y="2798064"/>
                  </a:lnTo>
                  <a:lnTo>
                    <a:pt x="5661660" y="2788920"/>
                  </a:lnTo>
                  <a:lnTo>
                    <a:pt x="21336" y="2788920"/>
                  </a:lnTo>
                  <a:lnTo>
                    <a:pt x="10668" y="2778252"/>
                  </a:lnTo>
                  <a:lnTo>
                    <a:pt x="21336" y="2778252"/>
                  </a:lnTo>
                  <a:lnTo>
                    <a:pt x="21336" y="19812"/>
                  </a:lnTo>
                  <a:lnTo>
                    <a:pt x="10668" y="19812"/>
                  </a:lnTo>
                  <a:lnTo>
                    <a:pt x="21336" y="9144"/>
                  </a:lnTo>
                  <a:lnTo>
                    <a:pt x="5661660" y="9144"/>
                  </a:lnTo>
                  <a:lnTo>
                    <a:pt x="5661660" y="0"/>
                  </a:lnTo>
                  <a:close/>
                </a:path>
                <a:path w="5661659" h="2798445">
                  <a:moveTo>
                    <a:pt x="21336" y="2778252"/>
                  </a:moveTo>
                  <a:lnTo>
                    <a:pt x="10668" y="2778252"/>
                  </a:lnTo>
                  <a:lnTo>
                    <a:pt x="21336" y="2788920"/>
                  </a:lnTo>
                  <a:lnTo>
                    <a:pt x="21336" y="2778252"/>
                  </a:lnTo>
                  <a:close/>
                </a:path>
                <a:path w="5661659" h="2798445">
                  <a:moveTo>
                    <a:pt x="5640324" y="2778252"/>
                  </a:moveTo>
                  <a:lnTo>
                    <a:pt x="21336" y="2778252"/>
                  </a:lnTo>
                  <a:lnTo>
                    <a:pt x="21336" y="2788920"/>
                  </a:lnTo>
                  <a:lnTo>
                    <a:pt x="5640324" y="2788920"/>
                  </a:lnTo>
                  <a:lnTo>
                    <a:pt x="5640324" y="2778252"/>
                  </a:lnTo>
                  <a:close/>
                </a:path>
                <a:path w="5661659" h="2798445">
                  <a:moveTo>
                    <a:pt x="5640324" y="9144"/>
                  </a:moveTo>
                  <a:lnTo>
                    <a:pt x="5640324" y="2788920"/>
                  </a:lnTo>
                  <a:lnTo>
                    <a:pt x="5650992" y="2778252"/>
                  </a:lnTo>
                  <a:lnTo>
                    <a:pt x="5661660" y="2778252"/>
                  </a:lnTo>
                  <a:lnTo>
                    <a:pt x="5661660" y="19812"/>
                  </a:lnTo>
                  <a:lnTo>
                    <a:pt x="5650992" y="19812"/>
                  </a:lnTo>
                  <a:lnTo>
                    <a:pt x="5640324" y="9144"/>
                  </a:lnTo>
                  <a:close/>
                </a:path>
                <a:path w="5661659" h="2798445">
                  <a:moveTo>
                    <a:pt x="5661660" y="2778252"/>
                  </a:moveTo>
                  <a:lnTo>
                    <a:pt x="5650992" y="2778252"/>
                  </a:lnTo>
                  <a:lnTo>
                    <a:pt x="5640324" y="2788920"/>
                  </a:lnTo>
                  <a:lnTo>
                    <a:pt x="5661660" y="2788920"/>
                  </a:lnTo>
                  <a:lnTo>
                    <a:pt x="5661660" y="2778252"/>
                  </a:lnTo>
                  <a:close/>
                </a:path>
                <a:path w="5661659" h="2798445">
                  <a:moveTo>
                    <a:pt x="21336" y="9144"/>
                  </a:moveTo>
                  <a:lnTo>
                    <a:pt x="10668" y="19812"/>
                  </a:lnTo>
                  <a:lnTo>
                    <a:pt x="21336" y="19812"/>
                  </a:lnTo>
                  <a:lnTo>
                    <a:pt x="21336" y="9144"/>
                  </a:lnTo>
                  <a:close/>
                </a:path>
                <a:path w="5661659" h="2798445">
                  <a:moveTo>
                    <a:pt x="5640324" y="9144"/>
                  </a:moveTo>
                  <a:lnTo>
                    <a:pt x="21336" y="9144"/>
                  </a:lnTo>
                  <a:lnTo>
                    <a:pt x="21336" y="19812"/>
                  </a:lnTo>
                  <a:lnTo>
                    <a:pt x="5640324" y="19812"/>
                  </a:lnTo>
                  <a:lnTo>
                    <a:pt x="5640324" y="9144"/>
                  </a:lnTo>
                  <a:close/>
                </a:path>
                <a:path w="5661659" h="2798445">
                  <a:moveTo>
                    <a:pt x="5661660" y="9144"/>
                  </a:moveTo>
                  <a:lnTo>
                    <a:pt x="5640324" y="9144"/>
                  </a:lnTo>
                  <a:lnTo>
                    <a:pt x="5650992" y="19812"/>
                  </a:lnTo>
                  <a:lnTo>
                    <a:pt x="5661660" y="19812"/>
                  </a:lnTo>
                  <a:lnTo>
                    <a:pt x="5661660" y="914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1204975" y="806967"/>
            <a:ext cx="4079240" cy="98044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94130">
              <a:lnSpc>
                <a:spcPct val="100000"/>
              </a:lnSpc>
              <a:spcBef>
                <a:spcPts val="110"/>
              </a:spcBef>
            </a:pPr>
            <a:r>
              <a:rPr sz="1850" b="1" dirty="0">
                <a:latin typeface="Arial"/>
                <a:cs typeface="Arial"/>
              </a:rPr>
              <a:t>Defining</a:t>
            </a:r>
            <a:r>
              <a:rPr sz="1850" b="1" spc="-5" dirty="0">
                <a:latin typeface="Arial"/>
                <a:cs typeface="Arial"/>
              </a:rPr>
              <a:t> </a:t>
            </a:r>
            <a:r>
              <a:rPr sz="1850" b="1" dirty="0">
                <a:latin typeface="Arial"/>
                <a:cs typeface="Arial"/>
              </a:rPr>
              <a:t>Static</a:t>
            </a:r>
            <a:r>
              <a:rPr sz="1850" b="1" spc="20" dirty="0">
                <a:latin typeface="Arial"/>
                <a:cs typeface="Arial"/>
              </a:rPr>
              <a:t> </a:t>
            </a:r>
            <a:r>
              <a:rPr sz="1850" b="1" spc="-10" dirty="0">
                <a:latin typeface="Arial"/>
                <a:cs typeface="Arial"/>
              </a:rPr>
              <a:t>Variables</a:t>
            </a:r>
            <a:endParaRPr sz="18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650"/>
              </a:spcBef>
            </a:pPr>
            <a:endParaRPr sz="18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250" spc="140" dirty="0">
                <a:latin typeface="Times New Roman"/>
                <a:cs typeface="Times New Roman"/>
              </a:rPr>
              <a:t>4</a:t>
            </a:r>
            <a:r>
              <a:rPr sz="1250" spc="459" dirty="0">
                <a:latin typeface="Times New Roman"/>
                <a:cs typeface="Times New Roman"/>
              </a:rPr>
              <a:t> </a:t>
            </a:r>
            <a:r>
              <a:rPr sz="1250" spc="240" dirty="0">
                <a:latin typeface="Times New Roman"/>
                <a:cs typeface="Times New Roman"/>
              </a:rPr>
              <a:t>public</a:t>
            </a:r>
            <a:r>
              <a:rPr sz="1250" spc="459" dirty="0">
                <a:latin typeface="Times New Roman"/>
                <a:cs typeface="Times New Roman"/>
              </a:rPr>
              <a:t> </a:t>
            </a:r>
            <a:r>
              <a:rPr sz="1250" spc="275" dirty="0">
                <a:latin typeface="Times New Roman"/>
                <a:cs typeface="Times New Roman"/>
              </a:rPr>
              <a:t>class</a:t>
            </a:r>
            <a:r>
              <a:rPr sz="1250" spc="459" dirty="0">
                <a:latin typeface="Times New Roman"/>
                <a:cs typeface="Times New Roman"/>
              </a:rPr>
              <a:t> </a:t>
            </a:r>
            <a:r>
              <a:rPr sz="1250" spc="235" dirty="0">
                <a:latin typeface="Times New Roman"/>
                <a:cs typeface="Times New Roman"/>
              </a:rPr>
              <a:t>StaticCounter</a:t>
            </a:r>
            <a:r>
              <a:rPr sz="1250" spc="465" dirty="0">
                <a:latin typeface="Times New Roman"/>
                <a:cs typeface="Times New Roman"/>
              </a:rPr>
              <a:t> </a:t>
            </a:r>
            <a:r>
              <a:rPr sz="1250" spc="114" dirty="0">
                <a:latin typeface="Times New Roman"/>
                <a:cs typeface="Times New Roman"/>
              </a:rPr>
              <a:t>{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791694" y="1800465"/>
            <a:ext cx="3051175" cy="2216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250" spc="265" dirty="0">
                <a:latin typeface="Times New Roman"/>
                <a:cs typeface="Times New Roman"/>
              </a:rPr>
              <a:t>private</a:t>
            </a:r>
            <a:r>
              <a:rPr sz="1250" spc="455" dirty="0">
                <a:latin typeface="Times New Roman"/>
                <a:cs typeface="Times New Roman"/>
              </a:rPr>
              <a:t> </a:t>
            </a:r>
            <a:r>
              <a:rPr sz="1250" spc="325" dirty="0">
                <a:latin typeface="Times New Roman"/>
                <a:cs typeface="Times New Roman"/>
              </a:rPr>
              <a:t>static</a:t>
            </a:r>
            <a:r>
              <a:rPr sz="1250" spc="450" dirty="0">
                <a:latin typeface="Times New Roman"/>
                <a:cs typeface="Times New Roman"/>
              </a:rPr>
              <a:t> </a:t>
            </a:r>
            <a:r>
              <a:rPr sz="1250" spc="325" dirty="0">
                <a:latin typeface="Times New Roman"/>
                <a:cs typeface="Times New Roman"/>
              </a:rPr>
              <a:t>int</a:t>
            </a:r>
            <a:r>
              <a:rPr sz="1250" spc="459" dirty="0">
                <a:latin typeface="Times New Roman"/>
                <a:cs typeface="Times New Roman"/>
              </a:rPr>
              <a:t> </a:t>
            </a:r>
            <a:r>
              <a:rPr sz="1250" spc="225" dirty="0">
                <a:latin typeface="Times New Roman"/>
                <a:cs typeface="Times New Roman"/>
              </a:rPr>
              <a:t>counter</a:t>
            </a:r>
            <a:r>
              <a:rPr sz="1250" spc="455" dirty="0">
                <a:latin typeface="Times New Roman"/>
                <a:cs typeface="Times New Roman"/>
              </a:rPr>
              <a:t> </a:t>
            </a:r>
            <a:r>
              <a:rPr sz="1250" spc="70" dirty="0">
                <a:latin typeface="Times New Roman"/>
                <a:cs typeface="Times New Roman"/>
              </a:rPr>
              <a:t>=</a:t>
            </a:r>
            <a:r>
              <a:rPr sz="1250" spc="459" dirty="0">
                <a:latin typeface="Times New Roman"/>
                <a:cs typeface="Times New Roman"/>
              </a:rPr>
              <a:t> </a:t>
            </a:r>
            <a:r>
              <a:rPr sz="1250" spc="254" dirty="0">
                <a:latin typeface="Times New Roman"/>
                <a:cs typeface="Times New Roman"/>
              </a:rPr>
              <a:t>0;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791694" y="2231301"/>
            <a:ext cx="2952115" cy="7327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400685" marR="5080" indent="-388620">
              <a:lnSpc>
                <a:spcPct val="124000"/>
              </a:lnSpc>
              <a:spcBef>
                <a:spcPts val="90"/>
              </a:spcBef>
            </a:pPr>
            <a:r>
              <a:rPr sz="1250" spc="240" dirty="0">
                <a:latin typeface="Times New Roman"/>
                <a:cs typeface="Times New Roman"/>
              </a:rPr>
              <a:t>public</a:t>
            </a:r>
            <a:r>
              <a:rPr sz="1250" spc="455" dirty="0">
                <a:latin typeface="Times New Roman"/>
                <a:cs typeface="Times New Roman"/>
              </a:rPr>
              <a:t> </a:t>
            </a:r>
            <a:r>
              <a:rPr sz="1250" spc="325" dirty="0">
                <a:latin typeface="Times New Roman"/>
                <a:cs typeface="Times New Roman"/>
              </a:rPr>
              <a:t>static</a:t>
            </a:r>
            <a:r>
              <a:rPr sz="1250" spc="459" dirty="0">
                <a:latin typeface="Times New Roman"/>
                <a:cs typeface="Times New Roman"/>
              </a:rPr>
              <a:t> </a:t>
            </a:r>
            <a:r>
              <a:rPr sz="1250" spc="320" dirty="0">
                <a:latin typeface="Times New Roman"/>
                <a:cs typeface="Times New Roman"/>
              </a:rPr>
              <a:t>int</a:t>
            </a:r>
            <a:r>
              <a:rPr sz="1250" spc="459" dirty="0">
                <a:latin typeface="Times New Roman"/>
                <a:cs typeface="Times New Roman"/>
              </a:rPr>
              <a:t> </a:t>
            </a:r>
            <a:r>
              <a:rPr sz="1250" spc="220" dirty="0">
                <a:latin typeface="Times New Roman"/>
                <a:cs typeface="Times New Roman"/>
              </a:rPr>
              <a:t>getCount()</a:t>
            </a:r>
            <a:r>
              <a:rPr sz="1250" spc="459" dirty="0">
                <a:latin typeface="Times New Roman"/>
                <a:cs typeface="Times New Roman"/>
              </a:rPr>
              <a:t> </a:t>
            </a:r>
            <a:r>
              <a:rPr sz="1250" spc="114" dirty="0">
                <a:latin typeface="Times New Roman"/>
                <a:cs typeface="Times New Roman"/>
              </a:rPr>
              <a:t>{ </a:t>
            </a:r>
            <a:r>
              <a:rPr sz="1250" spc="265" dirty="0">
                <a:latin typeface="Times New Roman"/>
                <a:cs typeface="Times New Roman"/>
              </a:rPr>
              <a:t>return</a:t>
            </a:r>
            <a:r>
              <a:rPr sz="1250" spc="475" dirty="0">
                <a:latin typeface="Times New Roman"/>
                <a:cs typeface="Times New Roman"/>
              </a:rPr>
              <a:t> </a:t>
            </a:r>
            <a:r>
              <a:rPr sz="1250" spc="240" dirty="0">
                <a:latin typeface="Times New Roman"/>
                <a:cs typeface="Times New Roman"/>
              </a:rPr>
              <a:t>counter;</a:t>
            </a:r>
            <a:endParaRPr sz="12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50"/>
              </a:spcBef>
            </a:pPr>
            <a:r>
              <a:rPr sz="1250" spc="114" dirty="0">
                <a:latin typeface="Times New Roman"/>
                <a:cs typeface="Times New Roman"/>
              </a:rPr>
              <a:t>}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791694" y="3173131"/>
            <a:ext cx="3051175" cy="7327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07645" marR="5080" indent="-195580">
              <a:lnSpc>
                <a:spcPct val="124000"/>
              </a:lnSpc>
              <a:spcBef>
                <a:spcPts val="90"/>
              </a:spcBef>
            </a:pPr>
            <a:r>
              <a:rPr sz="1250" spc="240" dirty="0">
                <a:latin typeface="Times New Roman"/>
                <a:cs typeface="Times New Roman"/>
              </a:rPr>
              <a:t>public</a:t>
            </a:r>
            <a:r>
              <a:rPr sz="1250" spc="455" dirty="0">
                <a:latin typeface="Times New Roman"/>
                <a:cs typeface="Times New Roman"/>
              </a:rPr>
              <a:t> </a:t>
            </a:r>
            <a:r>
              <a:rPr sz="1250" spc="325" dirty="0">
                <a:latin typeface="Times New Roman"/>
                <a:cs typeface="Times New Roman"/>
              </a:rPr>
              <a:t>static</a:t>
            </a:r>
            <a:r>
              <a:rPr sz="1250" spc="455" dirty="0">
                <a:latin typeface="Times New Roman"/>
                <a:cs typeface="Times New Roman"/>
              </a:rPr>
              <a:t> </a:t>
            </a:r>
            <a:r>
              <a:rPr sz="1250" spc="204" dirty="0">
                <a:latin typeface="Times New Roman"/>
                <a:cs typeface="Times New Roman"/>
              </a:rPr>
              <a:t>void</a:t>
            </a:r>
            <a:r>
              <a:rPr sz="1250" spc="459" dirty="0">
                <a:latin typeface="Times New Roman"/>
                <a:cs typeface="Times New Roman"/>
              </a:rPr>
              <a:t> </a:t>
            </a:r>
            <a:r>
              <a:rPr sz="1250" spc="215" dirty="0">
                <a:latin typeface="Times New Roman"/>
                <a:cs typeface="Times New Roman"/>
              </a:rPr>
              <a:t>increment(){ </a:t>
            </a:r>
            <a:r>
              <a:rPr sz="1250" spc="200" dirty="0">
                <a:latin typeface="Times New Roman"/>
                <a:cs typeface="Times New Roman"/>
              </a:rPr>
              <a:t>counter++;</a:t>
            </a:r>
            <a:endParaRPr sz="12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50"/>
              </a:spcBef>
            </a:pPr>
            <a:r>
              <a:rPr sz="1250" spc="114" dirty="0">
                <a:latin typeface="Times New Roman"/>
                <a:cs typeface="Times New Roman"/>
              </a:rPr>
              <a:t>}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05922" y="1760386"/>
            <a:ext cx="417830" cy="2379980"/>
          </a:xfrm>
          <a:prstGeom prst="rect">
            <a:avLst/>
          </a:prstGeom>
        </p:spPr>
        <p:txBody>
          <a:bodyPr vert="horz" wrap="square" lIns="0" tIns="57150" rIns="0" bIns="0" rtlCol="0">
            <a:spAutoFit/>
          </a:bodyPr>
          <a:lstStyle/>
          <a:p>
            <a:pPr marR="200025" algn="r">
              <a:lnSpc>
                <a:spcPct val="100000"/>
              </a:lnSpc>
              <a:spcBef>
                <a:spcPts val="450"/>
              </a:spcBef>
            </a:pPr>
            <a:r>
              <a:rPr sz="1250" spc="90" dirty="0">
                <a:latin typeface="Times New Roman"/>
                <a:cs typeface="Times New Roman"/>
              </a:rPr>
              <a:t>5</a:t>
            </a:r>
            <a:endParaRPr sz="1250">
              <a:latin typeface="Times New Roman"/>
              <a:cs typeface="Times New Roman"/>
            </a:endParaRPr>
          </a:p>
          <a:p>
            <a:pPr marR="200025" algn="r">
              <a:lnSpc>
                <a:spcPct val="100000"/>
              </a:lnSpc>
              <a:spcBef>
                <a:spcPts val="360"/>
              </a:spcBef>
            </a:pPr>
            <a:r>
              <a:rPr sz="1250" spc="90" dirty="0">
                <a:latin typeface="Times New Roman"/>
                <a:cs typeface="Times New Roman"/>
              </a:rPr>
              <a:t>6</a:t>
            </a:r>
            <a:endParaRPr sz="1250">
              <a:latin typeface="Times New Roman"/>
              <a:cs typeface="Times New Roman"/>
            </a:endParaRPr>
          </a:p>
          <a:p>
            <a:pPr marR="200025" algn="r">
              <a:lnSpc>
                <a:spcPct val="100000"/>
              </a:lnSpc>
              <a:spcBef>
                <a:spcPts val="350"/>
              </a:spcBef>
            </a:pPr>
            <a:r>
              <a:rPr sz="1250" spc="90" dirty="0">
                <a:latin typeface="Times New Roman"/>
                <a:cs typeface="Times New Roman"/>
              </a:rPr>
              <a:t>7</a:t>
            </a:r>
            <a:endParaRPr sz="1250">
              <a:latin typeface="Times New Roman"/>
              <a:cs typeface="Times New Roman"/>
            </a:endParaRPr>
          </a:p>
          <a:p>
            <a:pPr marR="200025" algn="r">
              <a:lnSpc>
                <a:spcPct val="100000"/>
              </a:lnSpc>
              <a:spcBef>
                <a:spcPts val="360"/>
              </a:spcBef>
            </a:pPr>
            <a:r>
              <a:rPr sz="1250" spc="90" dirty="0">
                <a:latin typeface="Times New Roman"/>
                <a:cs typeface="Times New Roman"/>
              </a:rPr>
              <a:t>8</a:t>
            </a:r>
            <a:endParaRPr sz="1250">
              <a:latin typeface="Times New Roman"/>
              <a:cs typeface="Times New Roman"/>
            </a:endParaRPr>
          </a:p>
          <a:p>
            <a:pPr marR="200025" algn="r">
              <a:lnSpc>
                <a:spcPct val="100000"/>
              </a:lnSpc>
              <a:spcBef>
                <a:spcPts val="345"/>
              </a:spcBef>
            </a:pPr>
            <a:r>
              <a:rPr sz="1250" spc="90" dirty="0">
                <a:latin typeface="Times New Roman"/>
                <a:cs typeface="Times New Roman"/>
              </a:rPr>
              <a:t>9</a:t>
            </a:r>
            <a:endParaRPr sz="1250">
              <a:latin typeface="Times New Roman"/>
              <a:cs typeface="Times New Roman"/>
            </a:endParaRPr>
          </a:p>
          <a:p>
            <a:pPr marR="200025" algn="r">
              <a:lnSpc>
                <a:spcPct val="100000"/>
              </a:lnSpc>
              <a:spcBef>
                <a:spcPts val="360"/>
              </a:spcBef>
            </a:pPr>
            <a:r>
              <a:rPr sz="1250" spc="120" dirty="0">
                <a:latin typeface="Times New Roman"/>
                <a:cs typeface="Times New Roman"/>
              </a:rPr>
              <a:t>10</a:t>
            </a:r>
            <a:endParaRPr sz="1250">
              <a:latin typeface="Times New Roman"/>
              <a:cs typeface="Times New Roman"/>
            </a:endParaRPr>
          </a:p>
          <a:p>
            <a:pPr marR="200025" algn="r">
              <a:lnSpc>
                <a:spcPct val="100000"/>
              </a:lnSpc>
              <a:spcBef>
                <a:spcPts val="350"/>
              </a:spcBef>
            </a:pPr>
            <a:r>
              <a:rPr sz="1250" spc="120" dirty="0">
                <a:latin typeface="Times New Roman"/>
                <a:cs typeface="Times New Roman"/>
              </a:rPr>
              <a:t>11</a:t>
            </a:r>
            <a:endParaRPr sz="1250">
              <a:latin typeface="Times New Roman"/>
              <a:cs typeface="Times New Roman"/>
            </a:endParaRPr>
          </a:p>
          <a:p>
            <a:pPr marR="200025" algn="r">
              <a:lnSpc>
                <a:spcPct val="100000"/>
              </a:lnSpc>
              <a:spcBef>
                <a:spcPts val="360"/>
              </a:spcBef>
            </a:pPr>
            <a:r>
              <a:rPr sz="1250" spc="120" dirty="0">
                <a:latin typeface="Times New Roman"/>
                <a:cs typeface="Times New Roman"/>
              </a:rPr>
              <a:t>12</a:t>
            </a:r>
            <a:endParaRPr sz="1250">
              <a:latin typeface="Times New Roman"/>
              <a:cs typeface="Times New Roman"/>
            </a:endParaRPr>
          </a:p>
          <a:p>
            <a:pPr marR="200025" algn="r">
              <a:lnSpc>
                <a:spcPct val="100000"/>
              </a:lnSpc>
              <a:spcBef>
                <a:spcPts val="350"/>
              </a:spcBef>
            </a:pPr>
            <a:r>
              <a:rPr sz="1250" spc="120" dirty="0">
                <a:latin typeface="Times New Roman"/>
                <a:cs typeface="Times New Roman"/>
              </a:rPr>
              <a:t>13</a:t>
            </a:r>
            <a:endParaRPr sz="12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45"/>
              </a:spcBef>
            </a:pPr>
            <a:r>
              <a:rPr sz="1250" spc="145" dirty="0">
                <a:latin typeface="Times New Roman"/>
                <a:cs typeface="Times New Roman"/>
              </a:rPr>
              <a:t>14</a:t>
            </a:r>
            <a:r>
              <a:rPr sz="1250" spc="445" dirty="0">
                <a:latin typeface="Times New Roman"/>
                <a:cs typeface="Times New Roman"/>
              </a:rPr>
              <a:t> </a:t>
            </a:r>
            <a:r>
              <a:rPr sz="1250" spc="114" dirty="0">
                <a:latin typeface="Times New Roman"/>
                <a:cs typeface="Times New Roman"/>
              </a:rPr>
              <a:t>}</a:t>
            </a:r>
            <a:endParaRPr sz="1250">
              <a:latin typeface="Times New Roman"/>
              <a:cs typeface="Times New Roman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4149852" y="2022348"/>
            <a:ext cx="2205355" cy="812800"/>
            <a:chOff x="4149852" y="2022348"/>
            <a:chExt cx="2205355" cy="812800"/>
          </a:xfrm>
        </p:grpSpPr>
        <p:sp>
          <p:nvSpPr>
            <p:cNvPr id="11" name="object 11"/>
            <p:cNvSpPr/>
            <p:nvPr/>
          </p:nvSpPr>
          <p:spPr>
            <a:xfrm>
              <a:off x="4177284" y="2034540"/>
              <a:ext cx="2174875" cy="797560"/>
            </a:xfrm>
            <a:custGeom>
              <a:avLst/>
              <a:gdLst/>
              <a:ahLst/>
              <a:cxnLst/>
              <a:rect l="l" t="t" r="r" b="b"/>
              <a:pathLst>
                <a:path w="2174875" h="797560">
                  <a:moveTo>
                    <a:pt x="0" y="0"/>
                  </a:moveTo>
                  <a:lnTo>
                    <a:pt x="1164336" y="429768"/>
                  </a:lnTo>
                  <a:lnTo>
                    <a:pt x="963168" y="429768"/>
                  </a:lnTo>
                  <a:lnTo>
                    <a:pt x="963168" y="797052"/>
                  </a:lnTo>
                  <a:lnTo>
                    <a:pt x="2174748" y="797052"/>
                  </a:lnTo>
                  <a:lnTo>
                    <a:pt x="2174748" y="429768"/>
                  </a:lnTo>
                  <a:lnTo>
                    <a:pt x="1467612" y="4297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149852" y="2022348"/>
              <a:ext cx="2205355" cy="812800"/>
            </a:xfrm>
            <a:custGeom>
              <a:avLst/>
              <a:gdLst/>
              <a:ahLst/>
              <a:cxnLst/>
              <a:rect l="l" t="t" r="r" b="b"/>
              <a:pathLst>
                <a:path w="2205354" h="812800">
                  <a:moveTo>
                    <a:pt x="1175215" y="438911"/>
                  </a:moveTo>
                  <a:lnTo>
                    <a:pt x="987551" y="438911"/>
                  </a:lnTo>
                  <a:lnTo>
                    <a:pt x="987551" y="812291"/>
                  </a:lnTo>
                  <a:lnTo>
                    <a:pt x="2205228" y="812291"/>
                  </a:lnTo>
                  <a:lnTo>
                    <a:pt x="2205228" y="809243"/>
                  </a:lnTo>
                  <a:lnTo>
                    <a:pt x="993647" y="809243"/>
                  </a:lnTo>
                  <a:lnTo>
                    <a:pt x="990600" y="806195"/>
                  </a:lnTo>
                  <a:lnTo>
                    <a:pt x="993647" y="806195"/>
                  </a:lnTo>
                  <a:lnTo>
                    <a:pt x="993647" y="445007"/>
                  </a:lnTo>
                  <a:lnTo>
                    <a:pt x="990599" y="445007"/>
                  </a:lnTo>
                  <a:lnTo>
                    <a:pt x="993647" y="441959"/>
                  </a:lnTo>
                  <a:lnTo>
                    <a:pt x="1183491" y="441959"/>
                  </a:lnTo>
                  <a:lnTo>
                    <a:pt x="1175215" y="438911"/>
                  </a:lnTo>
                  <a:close/>
                </a:path>
                <a:path w="2205354" h="812800">
                  <a:moveTo>
                    <a:pt x="993647" y="806195"/>
                  </a:moveTo>
                  <a:lnTo>
                    <a:pt x="990600" y="806195"/>
                  </a:lnTo>
                  <a:lnTo>
                    <a:pt x="993647" y="809243"/>
                  </a:lnTo>
                  <a:lnTo>
                    <a:pt x="993647" y="806195"/>
                  </a:lnTo>
                  <a:close/>
                </a:path>
                <a:path w="2205354" h="812800">
                  <a:moveTo>
                    <a:pt x="2199132" y="806195"/>
                  </a:moveTo>
                  <a:lnTo>
                    <a:pt x="993647" y="806195"/>
                  </a:lnTo>
                  <a:lnTo>
                    <a:pt x="993647" y="809243"/>
                  </a:lnTo>
                  <a:lnTo>
                    <a:pt x="2199132" y="809243"/>
                  </a:lnTo>
                  <a:lnTo>
                    <a:pt x="2199132" y="806195"/>
                  </a:lnTo>
                  <a:close/>
                </a:path>
                <a:path w="2205354" h="812800">
                  <a:moveTo>
                    <a:pt x="2199132" y="441959"/>
                  </a:moveTo>
                  <a:lnTo>
                    <a:pt x="2199132" y="809243"/>
                  </a:lnTo>
                  <a:lnTo>
                    <a:pt x="2202179" y="806195"/>
                  </a:lnTo>
                  <a:lnTo>
                    <a:pt x="2205228" y="806195"/>
                  </a:lnTo>
                  <a:lnTo>
                    <a:pt x="2205228" y="445007"/>
                  </a:lnTo>
                  <a:lnTo>
                    <a:pt x="2202179" y="445007"/>
                  </a:lnTo>
                  <a:lnTo>
                    <a:pt x="2199132" y="441959"/>
                  </a:lnTo>
                  <a:close/>
                </a:path>
                <a:path w="2205354" h="812800">
                  <a:moveTo>
                    <a:pt x="2205228" y="806195"/>
                  </a:moveTo>
                  <a:lnTo>
                    <a:pt x="2202179" y="806195"/>
                  </a:lnTo>
                  <a:lnTo>
                    <a:pt x="2199132" y="809243"/>
                  </a:lnTo>
                  <a:lnTo>
                    <a:pt x="2205228" y="809243"/>
                  </a:lnTo>
                  <a:lnTo>
                    <a:pt x="2205228" y="806195"/>
                  </a:lnTo>
                  <a:close/>
                </a:path>
                <a:path w="2205354" h="812800">
                  <a:moveTo>
                    <a:pt x="993647" y="441959"/>
                  </a:moveTo>
                  <a:lnTo>
                    <a:pt x="990599" y="445007"/>
                  </a:lnTo>
                  <a:lnTo>
                    <a:pt x="993647" y="445007"/>
                  </a:lnTo>
                  <a:lnTo>
                    <a:pt x="993647" y="441959"/>
                  </a:lnTo>
                  <a:close/>
                </a:path>
                <a:path w="2205354" h="812800">
                  <a:moveTo>
                    <a:pt x="1183491" y="441959"/>
                  </a:moveTo>
                  <a:lnTo>
                    <a:pt x="993647" y="441959"/>
                  </a:lnTo>
                  <a:lnTo>
                    <a:pt x="993647" y="445007"/>
                  </a:lnTo>
                  <a:lnTo>
                    <a:pt x="1191768" y="445007"/>
                  </a:lnTo>
                  <a:lnTo>
                    <a:pt x="1183491" y="441959"/>
                  </a:lnTo>
                  <a:close/>
                </a:path>
                <a:path w="2205354" h="812800">
                  <a:moveTo>
                    <a:pt x="1523" y="0"/>
                  </a:moveTo>
                  <a:lnTo>
                    <a:pt x="0" y="6095"/>
                  </a:lnTo>
                  <a:lnTo>
                    <a:pt x="1191768" y="445007"/>
                  </a:lnTo>
                  <a:lnTo>
                    <a:pt x="1191767" y="438911"/>
                  </a:lnTo>
                  <a:lnTo>
                    <a:pt x="1195097" y="438911"/>
                  </a:lnTo>
                  <a:lnTo>
                    <a:pt x="139047" y="48336"/>
                  </a:lnTo>
                  <a:lnTo>
                    <a:pt x="25907" y="15239"/>
                  </a:lnTo>
                  <a:lnTo>
                    <a:pt x="28800" y="8007"/>
                  </a:lnTo>
                  <a:lnTo>
                    <a:pt x="1523" y="0"/>
                  </a:lnTo>
                  <a:close/>
                </a:path>
                <a:path w="2205354" h="812800">
                  <a:moveTo>
                    <a:pt x="1195097" y="438911"/>
                  </a:moveTo>
                  <a:lnTo>
                    <a:pt x="1191767" y="438911"/>
                  </a:lnTo>
                  <a:lnTo>
                    <a:pt x="1191767" y="445007"/>
                  </a:lnTo>
                  <a:lnTo>
                    <a:pt x="1211580" y="445007"/>
                  </a:lnTo>
                  <a:lnTo>
                    <a:pt x="1195097" y="438911"/>
                  </a:lnTo>
                  <a:close/>
                </a:path>
                <a:path w="2205354" h="812800">
                  <a:moveTo>
                    <a:pt x="34639" y="9721"/>
                  </a:moveTo>
                  <a:lnTo>
                    <a:pt x="139047" y="48336"/>
                  </a:lnTo>
                  <a:lnTo>
                    <a:pt x="1495044" y="445007"/>
                  </a:lnTo>
                  <a:lnTo>
                    <a:pt x="2199132" y="445007"/>
                  </a:lnTo>
                  <a:lnTo>
                    <a:pt x="2199132" y="441959"/>
                  </a:lnTo>
                  <a:lnTo>
                    <a:pt x="2205228" y="441959"/>
                  </a:lnTo>
                  <a:lnTo>
                    <a:pt x="2205228" y="438911"/>
                  </a:lnTo>
                  <a:lnTo>
                    <a:pt x="1496567" y="438911"/>
                  </a:lnTo>
                  <a:lnTo>
                    <a:pt x="34639" y="9721"/>
                  </a:lnTo>
                  <a:close/>
                </a:path>
                <a:path w="2205354" h="812800">
                  <a:moveTo>
                    <a:pt x="2205228" y="441959"/>
                  </a:moveTo>
                  <a:lnTo>
                    <a:pt x="2199132" y="441959"/>
                  </a:lnTo>
                  <a:lnTo>
                    <a:pt x="2202179" y="445007"/>
                  </a:lnTo>
                  <a:lnTo>
                    <a:pt x="2205228" y="445007"/>
                  </a:lnTo>
                  <a:lnTo>
                    <a:pt x="2205228" y="441959"/>
                  </a:lnTo>
                  <a:close/>
                </a:path>
                <a:path w="2205354" h="812800">
                  <a:moveTo>
                    <a:pt x="28800" y="8007"/>
                  </a:moveTo>
                  <a:lnTo>
                    <a:pt x="25907" y="15239"/>
                  </a:lnTo>
                  <a:lnTo>
                    <a:pt x="139047" y="48336"/>
                  </a:lnTo>
                  <a:lnTo>
                    <a:pt x="34639" y="9721"/>
                  </a:lnTo>
                  <a:lnTo>
                    <a:pt x="28800" y="8007"/>
                  </a:lnTo>
                  <a:close/>
                </a:path>
                <a:path w="2205354" h="812800">
                  <a:moveTo>
                    <a:pt x="28955" y="7619"/>
                  </a:moveTo>
                  <a:lnTo>
                    <a:pt x="28800" y="8007"/>
                  </a:lnTo>
                  <a:lnTo>
                    <a:pt x="34639" y="9721"/>
                  </a:lnTo>
                  <a:lnTo>
                    <a:pt x="28955" y="7619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817880" y="5247386"/>
            <a:ext cx="6064885" cy="103949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68580" algn="ctr">
              <a:lnSpc>
                <a:spcPct val="100000"/>
              </a:lnSpc>
              <a:spcBef>
                <a:spcPts val="105"/>
              </a:spcBef>
            </a:pPr>
            <a:endParaRPr sz="8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8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85"/>
              </a:spcBef>
            </a:pPr>
            <a:endParaRPr sz="850">
              <a:latin typeface="Arial"/>
              <a:cs typeface="Arial"/>
            </a:endParaRPr>
          </a:p>
          <a:p>
            <a:pPr marL="12700" marR="5080">
              <a:lnSpc>
                <a:spcPct val="106500"/>
              </a:lnSpc>
            </a:pPr>
            <a:r>
              <a:rPr sz="1150" dirty="0">
                <a:latin typeface="Arial"/>
                <a:cs typeface="Arial"/>
              </a:rPr>
              <a:t>A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static</a:t>
            </a:r>
            <a:r>
              <a:rPr sz="1150" spc="4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variable</a:t>
            </a:r>
            <a:r>
              <a:rPr sz="1150" spc="10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is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defined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when</a:t>
            </a:r>
            <a:r>
              <a:rPr sz="1150" spc="10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spc="295" dirty="0">
                <a:latin typeface="Times New Roman"/>
                <a:cs typeface="Times New Roman"/>
              </a:rPr>
              <a:t>static</a:t>
            </a:r>
            <a:r>
              <a:rPr sz="1150" spc="140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Arial"/>
                <a:cs typeface="Arial"/>
              </a:rPr>
              <a:t>keyword</a:t>
            </a:r>
            <a:r>
              <a:rPr sz="1150" spc="114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precedes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type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definition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for</a:t>
            </a:r>
            <a:r>
              <a:rPr sz="1150" spc="40" dirty="0">
                <a:latin typeface="Arial"/>
                <a:cs typeface="Arial"/>
              </a:rPr>
              <a:t> </a:t>
            </a:r>
            <a:r>
              <a:rPr sz="1150" spc="-50" dirty="0">
                <a:latin typeface="Arial"/>
                <a:cs typeface="Arial"/>
              </a:rPr>
              <a:t>a </a:t>
            </a:r>
            <a:r>
              <a:rPr sz="1150" dirty="0">
                <a:latin typeface="Arial"/>
                <a:cs typeface="Arial"/>
              </a:rPr>
              <a:t>variable.</a:t>
            </a:r>
            <a:r>
              <a:rPr sz="1150" spc="10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Static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variables</a:t>
            </a:r>
            <a:r>
              <a:rPr sz="1150" spc="13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are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useful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for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containing</a:t>
            </a:r>
            <a:r>
              <a:rPr sz="1150" spc="9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shared</a:t>
            </a:r>
            <a:r>
              <a:rPr sz="1150" spc="9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data,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all</a:t>
            </a:r>
            <a:r>
              <a:rPr sz="1150" spc="11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object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instances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share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spc="-50" dirty="0">
                <a:latin typeface="Arial"/>
                <a:cs typeface="Arial"/>
              </a:rPr>
              <a:t>a </a:t>
            </a:r>
            <a:r>
              <a:rPr sz="1150" dirty="0">
                <a:latin typeface="Arial"/>
                <a:cs typeface="Arial"/>
              </a:rPr>
              <a:t>single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copy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of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any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static</a:t>
            </a:r>
            <a:r>
              <a:rPr sz="1150" spc="40" dirty="0">
                <a:latin typeface="Arial"/>
                <a:cs typeface="Arial"/>
              </a:rPr>
              <a:t> </a:t>
            </a:r>
            <a:r>
              <a:rPr sz="1150" spc="-10" dirty="0">
                <a:latin typeface="Arial"/>
                <a:cs typeface="Arial"/>
              </a:rPr>
              <a:t>variables.</a:t>
            </a:r>
            <a:endParaRPr sz="11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34211" y="1854707"/>
            <a:ext cx="5797550" cy="1437640"/>
            <a:chOff x="934211" y="1854707"/>
            <a:chExt cx="5797550" cy="1437640"/>
          </a:xfrm>
        </p:grpSpPr>
        <p:sp>
          <p:nvSpPr>
            <p:cNvPr id="3" name="object 3"/>
            <p:cNvSpPr/>
            <p:nvPr/>
          </p:nvSpPr>
          <p:spPr>
            <a:xfrm>
              <a:off x="943355" y="1865375"/>
              <a:ext cx="5777865" cy="1416050"/>
            </a:xfrm>
            <a:custGeom>
              <a:avLst/>
              <a:gdLst/>
              <a:ahLst/>
              <a:cxnLst/>
              <a:rect l="l" t="t" r="r" b="b"/>
              <a:pathLst>
                <a:path w="5777865" h="1416050">
                  <a:moveTo>
                    <a:pt x="5777484" y="0"/>
                  </a:moveTo>
                  <a:lnTo>
                    <a:pt x="0" y="0"/>
                  </a:lnTo>
                  <a:lnTo>
                    <a:pt x="0" y="1415796"/>
                  </a:lnTo>
                  <a:lnTo>
                    <a:pt x="5777484" y="1415796"/>
                  </a:lnTo>
                  <a:lnTo>
                    <a:pt x="5777484" y="0"/>
                  </a:lnTo>
                  <a:close/>
                </a:path>
              </a:pathLst>
            </a:custGeom>
            <a:solidFill>
              <a:srgbClr val="DCDC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934211" y="1854707"/>
              <a:ext cx="5797550" cy="1437640"/>
            </a:xfrm>
            <a:custGeom>
              <a:avLst/>
              <a:gdLst/>
              <a:ahLst/>
              <a:cxnLst/>
              <a:rect l="l" t="t" r="r" b="b"/>
              <a:pathLst>
                <a:path w="5797550" h="1437639">
                  <a:moveTo>
                    <a:pt x="5797295" y="0"/>
                  </a:moveTo>
                  <a:lnTo>
                    <a:pt x="0" y="0"/>
                  </a:lnTo>
                  <a:lnTo>
                    <a:pt x="0" y="1437131"/>
                  </a:lnTo>
                  <a:lnTo>
                    <a:pt x="5797295" y="1437131"/>
                  </a:lnTo>
                  <a:lnTo>
                    <a:pt x="5797295" y="1426464"/>
                  </a:lnTo>
                  <a:lnTo>
                    <a:pt x="19812" y="1426464"/>
                  </a:lnTo>
                  <a:lnTo>
                    <a:pt x="9143" y="1415796"/>
                  </a:lnTo>
                  <a:lnTo>
                    <a:pt x="19812" y="1415796"/>
                  </a:lnTo>
                  <a:lnTo>
                    <a:pt x="19812" y="19812"/>
                  </a:lnTo>
                  <a:lnTo>
                    <a:pt x="9143" y="19812"/>
                  </a:lnTo>
                  <a:lnTo>
                    <a:pt x="19812" y="10668"/>
                  </a:lnTo>
                  <a:lnTo>
                    <a:pt x="5797295" y="10668"/>
                  </a:lnTo>
                  <a:lnTo>
                    <a:pt x="5797295" y="0"/>
                  </a:lnTo>
                  <a:close/>
                </a:path>
                <a:path w="5797550" h="1437639">
                  <a:moveTo>
                    <a:pt x="19812" y="1415796"/>
                  </a:moveTo>
                  <a:lnTo>
                    <a:pt x="9143" y="1415796"/>
                  </a:lnTo>
                  <a:lnTo>
                    <a:pt x="19812" y="1426464"/>
                  </a:lnTo>
                  <a:lnTo>
                    <a:pt x="19812" y="1415796"/>
                  </a:lnTo>
                  <a:close/>
                </a:path>
                <a:path w="5797550" h="1437639">
                  <a:moveTo>
                    <a:pt x="5775960" y="1415796"/>
                  </a:moveTo>
                  <a:lnTo>
                    <a:pt x="19812" y="1415796"/>
                  </a:lnTo>
                  <a:lnTo>
                    <a:pt x="19812" y="1426464"/>
                  </a:lnTo>
                  <a:lnTo>
                    <a:pt x="5775960" y="1426464"/>
                  </a:lnTo>
                  <a:lnTo>
                    <a:pt x="5775960" y="1415796"/>
                  </a:lnTo>
                  <a:close/>
                </a:path>
                <a:path w="5797550" h="1437639">
                  <a:moveTo>
                    <a:pt x="5775960" y="10668"/>
                  </a:moveTo>
                  <a:lnTo>
                    <a:pt x="5775960" y="1426464"/>
                  </a:lnTo>
                  <a:lnTo>
                    <a:pt x="5786628" y="1415796"/>
                  </a:lnTo>
                  <a:lnTo>
                    <a:pt x="5797295" y="1415796"/>
                  </a:lnTo>
                  <a:lnTo>
                    <a:pt x="5797295" y="19812"/>
                  </a:lnTo>
                  <a:lnTo>
                    <a:pt x="5786628" y="19812"/>
                  </a:lnTo>
                  <a:lnTo>
                    <a:pt x="5775960" y="10668"/>
                  </a:lnTo>
                  <a:close/>
                </a:path>
                <a:path w="5797550" h="1437639">
                  <a:moveTo>
                    <a:pt x="5797295" y="1415796"/>
                  </a:moveTo>
                  <a:lnTo>
                    <a:pt x="5786628" y="1415796"/>
                  </a:lnTo>
                  <a:lnTo>
                    <a:pt x="5775960" y="1426464"/>
                  </a:lnTo>
                  <a:lnTo>
                    <a:pt x="5797295" y="1426464"/>
                  </a:lnTo>
                  <a:lnTo>
                    <a:pt x="5797295" y="1415796"/>
                  </a:lnTo>
                  <a:close/>
                </a:path>
                <a:path w="5797550" h="1437639">
                  <a:moveTo>
                    <a:pt x="19812" y="10668"/>
                  </a:moveTo>
                  <a:lnTo>
                    <a:pt x="9143" y="19812"/>
                  </a:lnTo>
                  <a:lnTo>
                    <a:pt x="19812" y="19812"/>
                  </a:lnTo>
                  <a:lnTo>
                    <a:pt x="19812" y="10668"/>
                  </a:lnTo>
                  <a:close/>
                </a:path>
                <a:path w="5797550" h="1437639">
                  <a:moveTo>
                    <a:pt x="5775960" y="10668"/>
                  </a:moveTo>
                  <a:lnTo>
                    <a:pt x="19812" y="10668"/>
                  </a:lnTo>
                  <a:lnTo>
                    <a:pt x="19812" y="19812"/>
                  </a:lnTo>
                  <a:lnTo>
                    <a:pt x="5775960" y="19812"/>
                  </a:lnTo>
                  <a:lnTo>
                    <a:pt x="5775960" y="10668"/>
                  </a:lnTo>
                  <a:close/>
                </a:path>
                <a:path w="5797550" h="1437639">
                  <a:moveTo>
                    <a:pt x="5797295" y="10668"/>
                  </a:moveTo>
                  <a:lnTo>
                    <a:pt x="5775960" y="10668"/>
                  </a:lnTo>
                  <a:lnTo>
                    <a:pt x="5786628" y="19812"/>
                  </a:lnTo>
                  <a:lnTo>
                    <a:pt x="5797295" y="19812"/>
                  </a:lnTo>
                  <a:lnTo>
                    <a:pt x="5797295" y="1066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934211" y="1473708"/>
            <a:ext cx="5797550" cy="292735"/>
            <a:chOff x="934211" y="1473708"/>
            <a:chExt cx="5797550" cy="292735"/>
          </a:xfrm>
        </p:grpSpPr>
        <p:sp>
          <p:nvSpPr>
            <p:cNvPr id="6" name="object 6"/>
            <p:cNvSpPr/>
            <p:nvPr/>
          </p:nvSpPr>
          <p:spPr>
            <a:xfrm>
              <a:off x="943355" y="1482852"/>
              <a:ext cx="5777865" cy="273050"/>
            </a:xfrm>
            <a:custGeom>
              <a:avLst/>
              <a:gdLst/>
              <a:ahLst/>
              <a:cxnLst/>
              <a:rect l="l" t="t" r="r" b="b"/>
              <a:pathLst>
                <a:path w="5777865" h="273050">
                  <a:moveTo>
                    <a:pt x="5777484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5777484" y="272796"/>
                  </a:lnTo>
                  <a:lnTo>
                    <a:pt x="5777484" y="0"/>
                  </a:lnTo>
                  <a:close/>
                </a:path>
              </a:pathLst>
            </a:custGeom>
            <a:solidFill>
              <a:srgbClr val="DCDC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934211" y="1473708"/>
              <a:ext cx="5797550" cy="292735"/>
            </a:xfrm>
            <a:custGeom>
              <a:avLst/>
              <a:gdLst/>
              <a:ahLst/>
              <a:cxnLst/>
              <a:rect l="l" t="t" r="r" b="b"/>
              <a:pathLst>
                <a:path w="5797550" h="292735">
                  <a:moveTo>
                    <a:pt x="5797295" y="0"/>
                  </a:moveTo>
                  <a:lnTo>
                    <a:pt x="0" y="0"/>
                  </a:lnTo>
                  <a:lnTo>
                    <a:pt x="0" y="292607"/>
                  </a:lnTo>
                  <a:lnTo>
                    <a:pt x="5797295" y="292607"/>
                  </a:lnTo>
                  <a:lnTo>
                    <a:pt x="5797295" y="281940"/>
                  </a:lnTo>
                  <a:lnTo>
                    <a:pt x="19812" y="281940"/>
                  </a:lnTo>
                  <a:lnTo>
                    <a:pt x="9143" y="271272"/>
                  </a:lnTo>
                  <a:lnTo>
                    <a:pt x="19812" y="271272"/>
                  </a:lnTo>
                  <a:lnTo>
                    <a:pt x="19812" y="19812"/>
                  </a:lnTo>
                  <a:lnTo>
                    <a:pt x="9143" y="19812"/>
                  </a:lnTo>
                  <a:lnTo>
                    <a:pt x="19812" y="9144"/>
                  </a:lnTo>
                  <a:lnTo>
                    <a:pt x="5797295" y="9144"/>
                  </a:lnTo>
                  <a:lnTo>
                    <a:pt x="5797295" y="0"/>
                  </a:lnTo>
                  <a:close/>
                </a:path>
                <a:path w="5797550" h="292735">
                  <a:moveTo>
                    <a:pt x="19812" y="271272"/>
                  </a:moveTo>
                  <a:lnTo>
                    <a:pt x="9143" y="271272"/>
                  </a:lnTo>
                  <a:lnTo>
                    <a:pt x="19812" y="281940"/>
                  </a:lnTo>
                  <a:lnTo>
                    <a:pt x="19812" y="271272"/>
                  </a:lnTo>
                  <a:close/>
                </a:path>
                <a:path w="5797550" h="292735">
                  <a:moveTo>
                    <a:pt x="5775960" y="271272"/>
                  </a:moveTo>
                  <a:lnTo>
                    <a:pt x="19812" y="271272"/>
                  </a:lnTo>
                  <a:lnTo>
                    <a:pt x="19812" y="281940"/>
                  </a:lnTo>
                  <a:lnTo>
                    <a:pt x="5775960" y="281940"/>
                  </a:lnTo>
                  <a:lnTo>
                    <a:pt x="5775960" y="271272"/>
                  </a:lnTo>
                  <a:close/>
                </a:path>
                <a:path w="5797550" h="292735">
                  <a:moveTo>
                    <a:pt x="5775960" y="9144"/>
                  </a:moveTo>
                  <a:lnTo>
                    <a:pt x="5775960" y="281940"/>
                  </a:lnTo>
                  <a:lnTo>
                    <a:pt x="5786628" y="271272"/>
                  </a:lnTo>
                  <a:lnTo>
                    <a:pt x="5797295" y="271272"/>
                  </a:lnTo>
                  <a:lnTo>
                    <a:pt x="5797295" y="19812"/>
                  </a:lnTo>
                  <a:lnTo>
                    <a:pt x="5786628" y="19812"/>
                  </a:lnTo>
                  <a:lnTo>
                    <a:pt x="5775960" y="9144"/>
                  </a:lnTo>
                  <a:close/>
                </a:path>
                <a:path w="5797550" h="292735">
                  <a:moveTo>
                    <a:pt x="5797295" y="271272"/>
                  </a:moveTo>
                  <a:lnTo>
                    <a:pt x="5786628" y="271272"/>
                  </a:lnTo>
                  <a:lnTo>
                    <a:pt x="5775960" y="281940"/>
                  </a:lnTo>
                  <a:lnTo>
                    <a:pt x="5797295" y="281940"/>
                  </a:lnTo>
                  <a:lnTo>
                    <a:pt x="5797295" y="271272"/>
                  </a:lnTo>
                  <a:close/>
                </a:path>
                <a:path w="5797550" h="292735">
                  <a:moveTo>
                    <a:pt x="19812" y="9144"/>
                  </a:moveTo>
                  <a:lnTo>
                    <a:pt x="9143" y="19812"/>
                  </a:lnTo>
                  <a:lnTo>
                    <a:pt x="19812" y="19812"/>
                  </a:lnTo>
                  <a:lnTo>
                    <a:pt x="19812" y="9144"/>
                  </a:lnTo>
                  <a:close/>
                </a:path>
                <a:path w="5797550" h="292735">
                  <a:moveTo>
                    <a:pt x="5775960" y="9144"/>
                  </a:moveTo>
                  <a:lnTo>
                    <a:pt x="19812" y="9144"/>
                  </a:lnTo>
                  <a:lnTo>
                    <a:pt x="19812" y="19812"/>
                  </a:lnTo>
                  <a:lnTo>
                    <a:pt x="5775960" y="19812"/>
                  </a:lnTo>
                  <a:lnTo>
                    <a:pt x="5775960" y="9144"/>
                  </a:lnTo>
                  <a:close/>
                </a:path>
                <a:path w="5797550" h="292735">
                  <a:moveTo>
                    <a:pt x="5797295" y="9144"/>
                  </a:moveTo>
                  <a:lnTo>
                    <a:pt x="5775960" y="9144"/>
                  </a:lnTo>
                  <a:lnTo>
                    <a:pt x="5786628" y="19812"/>
                  </a:lnTo>
                  <a:lnTo>
                    <a:pt x="5797295" y="19812"/>
                  </a:lnTo>
                  <a:lnTo>
                    <a:pt x="5797295" y="914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2629916" y="806967"/>
            <a:ext cx="2510790" cy="3092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50" b="1" dirty="0">
                <a:latin typeface="Arial"/>
                <a:cs typeface="Arial"/>
              </a:rPr>
              <a:t>Using</a:t>
            </a:r>
            <a:r>
              <a:rPr sz="1850" b="1" spc="-5" dirty="0">
                <a:latin typeface="Arial"/>
                <a:cs typeface="Arial"/>
              </a:rPr>
              <a:t> </a:t>
            </a:r>
            <a:r>
              <a:rPr sz="1850" b="1" dirty="0">
                <a:latin typeface="Arial"/>
                <a:cs typeface="Arial"/>
              </a:rPr>
              <a:t>Static</a:t>
            </a:r>
            <a:r>
              <a:rPr sz="1850" b="1" spc="30" dirty="0">
                <a:latin typeface="Arial"/>
                <a:cs typeface="Arial"/>
              </a:rPr>
              <a:t> </a:t>
            </a:r>
            <a:r>
              <a:rPr sz="1850" b="1" spc="-10" dirty="0">
                <a:latin typeface="Arial"/>
                <a:cs typeface="Arial"/>
              </a:rPr>
              <a:t>Variables</a:t>
            </a:r>
            <a:endParaRPr sz="185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55629" y="1518770"/>
            <a:ext cx="5621655" cy="332740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7145">
              <a:lnSpc>
                <a:spcPct val="100000"/>
              </a:lnSpc>
              <a:spcBef>
                <a:spcPts val="90"/>
              </a:spcBef>
            </a:pPr>
            <a:r>
              <a:rPr sz="1150" spc="155" dirty="0">
                <a:latin typeface="Times New Roman"/>
                <a:cs typeface="Times New Roman"/>
              </a:rPr>
              <a:t>double</a:t>
            </a:r>
            <a:r>
              <a:rPr sz="1150" spc="420" dirty="0">
                <a:latin typeface="Times New Roman"/>
                <a:cs typeface="Times New Roman"/>
              </a:rPr>
              <a:t> </a:t>
            </a:r>
            <a:r>
              <a:rPr sz="1150" spc="105" dirty="0">
                <a:latin typeface="Times New Roman"/>
                <a:cs typeface="Times New Roman"/>
              </a:rPr>
              <a:t>p</a:t>
            </a:r>
            <a:r>
              <a:rPr sz="1150" spc="420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Times New Roman"/>
                <a:cs typeface="Times New Roman"/>
              </a:rPr>
              <a:t>=</a:t>
            </a:r>
            <a:r>
              <a:rPr sz="1150" spc="409" dirty="0">
                <a:latin typeface="Times New Roman"/>
                <a:cs typeface="Times New Roman"/>
              </a:rPr>
              <a:t> </a:t>
            </a:r>
            <a:r>
              <a:rPr sz="1150" spc="160" dirty="0">
                <a:latin typeface="Times New Roman"/>
                <a:cs typeface="Times New Roman"/>
              </a:rPr>
              <a:t>Math.PI;</a:t>
            </a:r>
            <a:endParaRPr sz="11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85"/>
              </a:spcBef>
            </a:pPr>
            <a:endParaRPr sz="1150">
              <a:latin typeface="Times New Roman"/>
              <a:cs typeface="Times New Roman"/>
            </a:endParaRPr>
          </a:p>
          <a:p>
            <a:pPr marL="452755" indent="-349250">
              <a:lnSpc>
                <a:spcPct val="100000"/>
              </a:lnSpc>
              <a:buAutoNum type="arabicPlain" startAt="5"/>
              <a:tabLst>
                <a:tab pos="452755" algn="l"/>
              </a:tabLst>
            </a:pPr>
            <a:r>
              <a:rPr sz="1150" spc="200" dirty="0">
                <a:latin typeface="Times New Roman"/>
                <a:cs typeface="Times New Roman"/>
              </a:rPr>
              <a:t>public</a:t>
            </a:r>
            <a:r>
              <a:rPr sz="1150" spc="415" dirty="0">
                <a:latin typeface="Times New Roman"/>
                <a:cs typeface="Times New Roman"/>
              </a:rPr>
              <a:t> </a:t>
            </a:r>
            <a:r>
              <a:rPr sz="1150" spc="270" dirty="0">
                <a:latin typeface="Times New Roman"/>
                <a:cs typeface="Times New Roman"/>
              </a:rPr>
              <a:t>static</a:t>
            </a:r>
            <a:r>
              <a:rPr sz="1150" spc="430" dirty="0">
                <a:latin typeface="Times New Roman"/>
                <a:cs typeface="Times New Roman"/>
              </a:rPr>
              <a:t> </a:t>
            </a:r>
            <a:r>
              <a:rPr sz="1150" spc="165" dirty="0">
                <a:latin typeface="Times New Roman"/>
                <a:cs typeface="Times New Roman"/>
              </a:rPr>
              <a:t>void</a:t>
            </a:r>
            <a:r>
              <a:rPr sz="1150" spc="415" dirty="0">
                <a:latin typeface="Times New Roman"/>
                <a:cs typeface="Times New Roman"/>
              </a:rPr>
              <a:t> </a:t>
            </a:r>
            <a:r>
              <a:rPr sz="1150" spc="200" dirty="0">
                <a:latin typeface="Times New Roman"/>
                <a:cs typeface="Times New Roman"/>
              </a:rPr>
              <a:t>main(String[]</a:t>
            </a:r>
            <a:r>
              <a:rPr sz="1150" spc="405" dirty="0">
                <a:latin typeface="Times New Roman"/>
                <a:cs typeface="Times New Roman"/>
              </a:rPr>
              <a:t> </a:t>
            </a:r>
            <a:r>
              <a:rPr sz="1150" spc="215" dirty="0">
                <a:latin typeface="Times New Roman"/>
                <a:cs typeface="Times New Roman"/>
              </a:rPr>
              <a:t>args)</a:t>
            </a:r>
            <a:r>
              <a:rPr sz="1150" spc="420" dirty="0">
                <a:latin typeface="Times New Roman"/>
                <a:cs typeface="Times New Roman"/>
              </a:rPr>
              <a:t> </a:t>
            </a:r>
            <a:r>
              <a:rPr sz="1150" spc="80" dirty="0">
                <a:latin typeface="Times New Roman"/>
                <a:cs typeface="Times New Roman"/>
              </a:rPr>
              <a:t>{</a:t>
            </a:r>
            <a:endParaRPr sz="1150">
              <a:latin typeface="Times New Roman"/>
              <a:cs typeface="Times New Roman"/>
            </a:endParaRPr>
          </a:p>
          <a:p>
            <a:pPr marL="629285" indent="-525780">
              <a:lnSpc>
                <a:spcPct val="100000"/>
              </a:lnSpc>
              <a:spcBef>
                <a:spcPts val="265"/>
              </a:spcBef>
              <a:buAutoNum type="arabicPlain" startAt="5"/>
              <a:tabLst>
                <a:tab pos="629285" algn="l"/>
              </a:tabLst>
            </a:pPr>
            <a:r>
              <a:rPr sz="1150" spc="220" dirty="0">
                <a:latin typeface="Times New Roman"/>
                <a:cs typeface="Times New Roman"/>
              </a:rPr>
              <a:t>System.out.println("Start:</a:t>
            </a:r>
            <a:r>
              <a:rPr sz="1150" spc="440" dirty="0">
                <a:latin typeface="Times New Roman"/>
                <a:cs typeface="Times New Roman"/>
              </a:rPr>
              <a:t> </a:t>
            </a:r>
            <a:r>
              <a:rPr sz="1150" spc="204" dirty="0">
                <a:latin typeface="Times New Roman"/>
                <a:cs typeface="Times New Roman"/>
              </a:rPr>
              <a:t>"</a:t>
            </a:r>
            <a:r>
              <a:rPr sz="1150" spc="465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Times New Roman"/>
                <a:cs typeface="Times New Roman"/>
              </a:rPr>
              <a:t>+</a:t>
            </a:r>
            <a:r>
              <a:rPr sz="1150" spc="445" dirty="0">
                <a:latin typeface="Times New Roman"/>
                <a:cs typeface="Times New Roman"/>
              </a:rPr>
              <a:t> </a:t>
            </a:r>
            <a:r>
              <a:rPr sz="1150" spc="195" dirty="0">
                <a:latin typeface="Times New Roman"/>
                <a:cs typeface="Times New Roman"/>
              </a:rPr>
              <a:t>StaticCounter.getCount());</a:t>
            </a:r>
            <a:endParaRPr sz="1150">
              <a:latin typeface="Times New Roman"/>
              <a:cs typeface="Times New Roman"/>
            </a:endParaRPr>
          </a:p>
          <a:p>
            <a:pPr marL="629285" indent="-525780">
              <a:lnSpc>
                <a:spcPct val="100000"/>
              </a:lnSpc>
              <a:spcBef>
                <a:spcPts val="275"/>
              </a:spcBef>
              <a:buAutoNum type="arabicPlain" startAt="5"/>
              <a:tabLst>
                <a:tab pos="629285" algn="l"/>
              </a:tabLst>
            </a:pPr>
            <a:r>
              <a:rPr sz="1150" spc="195" dirty="0">
                <a:latin typeface="Times New Roman"/>
                <a:cs typeface="Times New Roman"/>
              </a:rPr>
              <a:t>StaticCounter.increment();</a:t>
            </a:r>
            <a:endParaRPr sz="1150">
              <a:latin typeface="Times New Roman"/>
              <a:cs typeface="Times New Roman"/>
            </a:endParaRPr>
          </a:p>
          <a:p>
            <a:pPr marL="629285" indent="-525780">
              <a:lnSpc>
                <a:spcPct val="100000"/>
              </a:lnSpc>
              <a:spcBef>
                <a:spcPts val="265"/>
              </a:spcBef>
              <a:buAutoNum type="arabicPlain" startAt="5"/>
              <a:tabLst>
                <a:tab pos="629285" algn="l"/>
              </a:tabLst>
            </a:pPr>
            <a:r>
              <a:rPr sz="1150" spc="195" dirty="0">
                <a:latin typeface="Times New Roman"/>
                <a:cs typeface="Times New Roman"/>
              </a:rPr>
              <a:t>StaticCounter.increment();</a:t>
            </a:r>
            <a:endParaRPr sz="1150">
              <a:latin typeface="Times New Roman"/>
              <a:cs typeface="Times New Roman"/>
            </a:endParaRPr>
          </a:p>
          <a:p>
            <a:pPr marL="12700" marR="178435" indent="616585">
              <a:lnSpc>
                <a:spcPts val="1660"/>
              </a:lnSpc>
              <a:spcBef>
                <a:spcPts val="85"/>
              </a:spcBef>
              <a:buAutoNum type="arabicPlain" startAt="5"/>
              <a:tabLst>
                <a:tab pos="629285" algn="l"/>
              </a:tabLst>
            </a:pPr>
            <a:r>
              <a:rPr sz="1150" spc="200" dirty="0">
                <a:latin typeface="Times New Roman"/>
                <a:cs typeface="Times New Roman"/>
              </a:rPr>
              <a:t>System.out.println("End:</a:t>
            </a:r>
            <a:r>
              <a:rPr sz="1150" spc="415" dirty="0">
                <a:latin typeface="Times New Roman"/>
                <a:cs typeface="Times New Roman"/>
              </a:rPr>
              <a:t> </a:t>
            </a:r>
            <a:r>
              <a:rPr sz="1150" spc="204" dirty="0">
                <a:latin typeface="Times New Roman"/>
                <a:cs typeface="Times New Roman"/>
              </a:rPr>
              <a:t>"</a:t>
            </a:r>
            <a:r>
              <a:rPr sz="1150" spc="405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Times New Roman"/>
                <a:cs typeface="Times New Roman"/>
              </a:rPr>
              <a:t>+</a:t>
            </a:r>
            <a:r>
              <a:rPr sz="1150" spc="430" dirty="0">
                <a:latin typeface="Times New Roman"/>
                <a:cs typeface="Times New Roman"/>
              </a:rPr>
              <a:t> </a:t>
            </a:r>
            <a:r>
              <a:rPr sz="1150" spc="195" dirty="0">
                <a:latin typeface="Times New Roman"/>
                <a:cs typeface="Times New Roman"/>
              </a:rPr>
              <a:t>StaticCounter.getCount()); </a:t>
            </a:r>
            <a:r>
              <a:rPr sz="1150" spc="90" dirty="0">
                <a:latin typeface="Times New Roman"/>
                <a:cs typeface="Times New Roman"/>
              </a:rPr>
              <a:t>10}</a:t>
            </a:r>
            <a:endParaRPr sz="11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315"/>
              </a:spcBef>
              <a:buFont typeface="Times New Roman"/>
              <a:buAutoNum type="arabicPlain" startAt="5"/>
            </a:pPr>
            <a:endParaRPr sz="1150">
              <a:latin typeface="Times New Roman"/>
              <a:cs typeface="Times New Roman"/>
            </a:endParaRPr>
          </a:p>
          <a:p>
            <a:pPr marL="17145">
              <a:lnSpc>
                <a:spcPct val="100000"/>
              </a:lnSpc>
            </a:pPr>
            <a:r>
              <a:rPr sz="1550" dirty="0">
                <a:latin typeface="Arial"/>
                <a:cs typeface="Arial"/>
              </a:rPr>
              <a:t>When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accessing</a:t>
            </a:r>
            <a:r>
              <a:rPr sz="1550" spc="5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static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variables,</a:t>
            </a:r>
            <a:r>
              <a:rPr sz="1550" spc="7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you</a:t>
            </a:r>
            <a:r>
              <a:rPr sz="1550" spc="65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should:</a:t>
            </a:r>
            <a:endParaRPr sz="1550">
              <a:latin typeface="Arial"/>
              <a:cs typeface="Arial"/>
            </a:endParaRPr>
          </a:p>
          <a:p>
            <a:pPr marL="417830" marR="47625" lvl="1" indent="-329565">
              <a:lnSpc>
                <a:spcPct val="101299"/>
              </a:lnSpc>
              <a:spcBef>
                <a:spcPts val="385"/>
              </a:spcBef>
              <a:buClr>
                <a:srgbClr val="FF0000"/>
              </a:buClr>
              <a:buChar char="•"/>
              <a:tabLst>
                <a:tab pos="417830" algn="l"/>
              </a:tabLst>
            </a:pPr>
            <a:r>
              <a:rPr sz="1550" dirty="0">
                <a:latin typeface="Arial"/>
                <a:cs typeface="Arial"/>
              </a:rPr>
              <a:t>Qualify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the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location</a:t>
            </a:r>
            <a:r>
              <a:rPr sz="1550" spc="2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of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the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variable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with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class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name</a:t>
            </a:r>
            <a:r>
              <a:rPr sz="1550" spc="5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if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spc="-25" dirty="0">
                <a:latin typeface="Arial"/>
                <a:cs typeface="Arial"/>
              </a:rPr>
              <a:t>the </a:t>
            </a:r>
            <a:r>
              <a:rPr sz="1550" dirty="0">
                <a:latin typeface="Arial"/>
                <a:cs typeface="Arial"/>
              </a:rPr>
              <a:t>variable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is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located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in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different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class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than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the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caller</a:t>
            </a:r>
            <a:endParaRPr sz="1550">
              <a:latin typeface="Arial"/>
              <a:cs typeface="Arial"/>
            </a:endParaRPr>
          </a:p>
          <a:p>
            <a:pPr marL="498475">
              <a:lnSpc>
                <a:spcPct val="100000"/>
              </a:lnSpc>
              <a:spcBef>
                <a:spcPts val="390"/>
              </a:spcBef>
              <a:tabLst>
                <a:tab pos="735965" algn="l"/>
              </a:tabLst>
            </a:pPr>
            <a:r>
              <a:rPr sz="1400" spc="-50" dirty="0">
                <a:solidFill>
                  <a:srgbClr val="FF0000"/>
                </a:solidFill>
                <a:latin typeface="Arial"/>
                <a:cs typeface="Arial"/>
              </a:rPr>
              <a:t>–</a:t>
            </a:r>
            <a:r>
              <a:rPr sz="1400" dirty="0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sz="1400" dirty="0">
                <a:latin typeface="Arial"/>
                <a:cs typeface="Arial"/>
              </a:rPr>
              <a:t>Not</a:t>
            </a:r>
            <a:r>
              <a:rPr sz="1400" spc="4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required</a:t>
            </a:r>
            <a:r>
              <a:rPr sz="1400" spc="4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for</a:t>
            </a:r>
            <a:r>
              <a:rPr sz="1400" spc="5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variables</a:t>
            </a:r>
            <a:r>
              <a:rPr sz="1400" spc="4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within</a:t>
            </a:r>
            <a:r>
              <a:rPr sz="1400" spc="6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the</a:t>
            </a:r>
            <a:r>
              <a:rPr sz="1400" spc="6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same</a:t>
            </a:r>
            <a:r>
              <a:rPr sz="1400" spc="4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class</a:t>
            </a:r>
            <a:endParaRPr sz="1400">
              <a:latin typeface="Arial"/>
              <a:cs typeface="Arial"/>
            </a:endParaRPr>
          </a:p>
          <a:p>
            <a:pPr marL="417830" lvl="1" indent="-329565">
              <a:lnSpc>
                <a:spcPct val="100000"/>
              </a:lnSpc>
              <a:spcBef>
                <a:spcPts val="400"/>
              </a:spcBef>
              <a:buClr>
                <a:srgbClr val="FF0000"/>
              </a:buClr>
              <a:buChar char="•"/>
              <a:tabLst>
                <a:tab pos="417830" algn="l"/>
              </a:tabLst>
            </a:pPr>
            <a:r>
              <a:rPr sz="1550" dirty="0">
                <a:latin typeface="Arial"/>
                <a:cs typeface="Arial"/>
              </a:rPr>
              <a:t>Avoid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using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an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object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reference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to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access</a:t>
            </a:r>
            <a:r>
              <a:rPr sz="1550" spc="2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static</a:t>
            </a:r>
            <a:r>
              <a:rPr sz="1550" spc="20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variable</a:t>
            </a:r>
            <a:endParaRPr sz="15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94436" y="5247386"/>
            <a:ext cx="6219190" cy="2014013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61925" algn="ctr">
              <a:lnSpc>
                <a:spcPct val="100000"/>
              </a:lnSpc>
              <a:spcBef>
                <a:spcPts val="105"/>
              </a:spcBef>
            </a:pPr>
            <a:endParaRPr sz="8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8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705"/>
              </a:spcBef>
            </a:pPr>
            <a:endParaRPr sz="850">
              <a:latin typeface="Arial"/>
              <a:cs typeface="Arial"/>
            </a:endParaRPr>
          </a:p>
          <a:p>
            <a:pPr marL="12700" algn="just">
              <a:lnSpc>
                <a:spcPct val="100000"/>
              </a:lnSpc>
            </a:pPr>
            <a:r>
              <a:rPr sz="1300" b="1" dirty="0">
                <a:latin typeface="Arial"/>
                <a:cs typeface="Arial"/>
              </a:rPr>
              <a:t>Object</a:t>
            </a:r>
            <a:r>
              <a:rPr sz="1300" b="1" spc="-35" dirty="0">
                <a:latin typeface="Arial"/>
                <a:cs typeface="Arial"/>
              </a:rPr>
              <a:t> </a:t>
            </a:r>
            <a:r>
              <a:rPr sz="1300" b="1" spc="-10" dirty="0">
                <a:latin typeface="Arial"/>
                <a:cs typeface="Arial"/>
              </a:rPr>
              <a:t>References</a:t>
            </a:r>
            <a:r>
              <a:rPr sz="1300" b="1" spc="-45" dirty="0">
                <a:latin typeface="Arial"/>
                <a:cs typeface="Arial"/>
              </a:rPr>
              <a:t> </a:t>
            </a:r>
            <a:r>
              <a:rPr sz="1300" b="1" dirty="0">
                <a:latin typeface="Arial"/>
                <a:cs typeface="Arial"/>
              </a:rPr>
              <a:t>to</a:t>
            </a:r>
            <a:r>
              <a:rPr sz="1300" b="1" spc="-35" dirty="0">
                <a:latin typeface="Arial"/>
                <a:cs typeface="Arial"/>
              </a:rPr>
              <a:t> </a:t>
            </a:r>
            <a:r>
              <a:rPr sz="1300" b="1" dirty="0">
                <a:latin typeface="Arial"/>
                <a:cs typeface="Arial"/>
              </a:rPr>
              <a:t>Static</a:t>
            </a:r>
            <a:r>
              <a:rPr sz="1300" b="1" spc="-35" dirty="0">
                <a:latin typeface="Arial"/>
                <a:cs typeface="Arial"/>
              </a:rPr>
              <a:t> </a:t>
            </a:r>
            <a:r>
              <a:rPr sz="1300" b="1" spc="-10" dirty="0">
                <a:latin typeface="Arial"/>
                <a:cs typeface="Arial"/>
              </a:rPr>
              <a:t>Members</a:t>
            </a:r>
            <a:endParaRPr sz="1300">
              <a:latin typeface="Arial"/>
              <a:cs typeface="Arial"/>
            </a:endParaRPr>
          </a:p>
          <a:p>
            <a:pPr marL="135890" marR="5080" algn="just">
              <a:lnSpc>
                <a:spcPct val="100400"/>
              </a:lnSpc>
              <a:spcBef>
                <a:spcPts val="480"/>
              </a:spcBef>
            </a:pPr>
            <a:r>
              <a:rPr sz="1150" dirty="0">
                <a:latin typeface="Arial"/>
                <a:cs typeface="Arial"/>
              </a:rPr>
              <a:t>Just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as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using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object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references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to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static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methods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should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be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avoided,</a:t>
            </a:r>
            <a:r>
              <a:rPr sz="1150" spc="10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you</a:t>
            </a:r>
            <a:r>
              <a:rPr sz="1150" spc="11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should</a:t>
            </a:r>
            <a:r>
              <a:rPr sz="1150" spc="9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also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spc="-10" dirty="0">
                <a:latin typeface="Arial"/>
                <a:cs typeface="Arial"/>
              </a:rPr>
              <a:t>avoid </a:t>
            </a:r>
            <a:r>
              <a:rPr sz="1150" dirty="0">
                <a:latin typeface="Arial"/>
                <a:cs typeface="Arial"/>
              </a:rPr>
              <a:t>using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object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references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to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access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static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variables.</a:t>
            </a:r>
            <a:r>
              <a:rPr sz="1150" spc="11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Using</a:t>
            </a:r>
            <a:r>
              <a:rPr sz="1150" spc="10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spc="250" dirty="0">
                <a:latin typeface="Times New Roman"/>
                <a:cs typeface="Times New Roman"/>
              </a:rPr>
              <a:t>private</a:t>
            </a:r>
            <a:r>
              <a:rPr sz="1150" spc="150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Arial"/>
                <a:cs typeface="Arial"/>
              </a:rPr>
              <a:t>access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level</a:t>
            </a:r>
            <a:r>
              <a:rPr sz="1150" spc="114" dirty="0">
                <a:latin typeface="Arial"/>
                <a:cs typeface="Arial"/>
              </a:rPr>
              <a:t> </a:t>
            </a:r>
            <a:r>
              <a:rPr sz="1150" spc="-10" dirty="0">
                <a:latin typeface="Arial"/>
                <a:cs typeface="Arial"/>
              </a:rPr>
              <a:t>prevents </a:t>
            </a:r>
            <a:r>
              <a:rPr sz="1150" dirty="0">
                <a:latin typeface="Arial"/>
                <a:cs typeface="Arial"/>
              </a:rPr>
              <a:t>direct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access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to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spc="295" dirty="0">
                <a:latin typeface="Times New Roman"/>
                <a:cs typeface="Times New Roman"/>
              </a:rPr>
              <a:t>static</a:t>
            </a:r>
            <a:r>
              <a:rPr sz="1150" spc="130" dirty="0">
                <a:latin typeface="Times New Roman"/>
                <a:cs typeface="Times New Roman"/>
              </a:rPr>
              <a:t> </a:t>
            </a:r>
            <a:r>
              <a:rPr sz="1150" spc="-10" dirty="0">
                <a:latin typeface="Arial"/>
                <a:cs typeface="Arial"/>
              </a:rPr>
              <a:t>variables.</a:t>
            </a:r>
            <a:endParaRPr sz="1150">
              <a:latin typeface="Arial"/>
              <a:cs typeface="Arial"/>
            </a:endParaRPr>
          </a:p>
          <a:p>
            <a:pPr marL="135890" algn="just">
              <a:lnSpc>
                <a:spcPct val="100000"/>
              </a:lnSpc>
              <a:spcBef>
                <a:spcPts val="565"/>
              </a:spcBef>
            </a:pPr>
            <a:r>
              <a:rPr sz="1150" dirty="0">
                <a:latin typeface="Arial"/>
                <a:cs typeface="Arial"/>
              </a:rPr>
              <a:t>Sample</a:t>
            </a:r>
            <a:r>
              <a:rPr sz="1150" spc="110" dirty="0">
                <a:latin typeface="Arial"/>
                <a:cs typeface="Arial"/>
              </a:rPr>
              <a:t> </a:t>
            </a:r>
            <a:r>
              <a:rPr sz="1150" spc="-10" dirty="0">
                <a:latin typeface="Arial"/>
                <a:cs typeface="Arial"/>
              </a:rPr>
              <a:t>output:</a:t>
            </a:r>
            <a:endParaRPr sz="1150">
              <a:latin typeface="Arial"/>
              <a:cs typeface="Arial"/>
            </a:endParaRPr>
          </a:p>
          <a:p>
            <a:pPr marL="135890" algn="just">
              <a:lnSpc>
                <a:spcPct val="100000"/>
              </a:lnSpc>
              <a:spcBef>
                <a:spcPts val="384"/>
              </a:spcBef>
            </a:pPr>
            <a:r>
              <a:rPr sz="1150" spc="290" dirty="0">
                <a:latin typeface="Times New Roman"/>
                <a:cs typeface="Times New Roman"/>
              </a:rPr>
              <a:t>Start:</a:t>
            </a:r>
            <a:r>
              <a:rPr sz="1150" spc="445" dirty="0">
                <a:latin typeface="Times New Roman"/>
                <a:cs typeface="Times New Roman"/>
              </a:rPr>
              <a:t> </a:t>
            </a:r>
            <a:r>
              <a:rPr sz="1150" spc="80" dirty="0">
                <a:latin typeface="Times New Roman"/>
                <a:cs typeface="Times New Roman"/>
              </a:rPr>
              <a:t>0</a:t>
            </a:r>
            <a:endParaRPr sz="1150">
              <a:latin typeface="Times New Roman"/>
              <a:cs typeface="Times New Roman"/>
            </a:endParaRPr>
          </a:p>
          <a:p>
            <a:pPr marL="135890" algn="just">
              <a:lnSpc>
                <a:spcPct val="100000"/>
              </a:lnSpc>
              <a:spcBef>
                <a:spcPts val="480"/>
              </a:spcBef>
            </a:pPr>
            <a:r>
              <a:rPr sz="1150" spc="165" dirty="0">
                <a:latin typeface="Times New Roman"/>
                <a:cs typeface="Times New Roman"/>
              </a:rPr>
              <a:t>End:</a:t>
            </a:r>
            <a:r>
              <a:rPr sz="1150" spc="440" dirty="0">
                <a:latin typeface="Times New Roman"/>
                <a:cs typeface="Times New Roman"/>
              </a:rPr>
              <a:t> </a:t>
            </a:r>
            <a:r>
              <a:rPr sz="1150" spc="80" dirty="0">
                <a:latin typeface="Times New Roman"/>
                <a:cs typeface="Times New Roman"/>
              </a:rPr>
              <a:t>2</a:t>
            </a:r>
            <a:endParaRPr sz="115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11"/>
          <p:cNvSpPr txBox="1"/>
          <p:nvPr/>
        </p:nvSpPr>
        <p:spPr>
          <a:xfrm>
            <a:off x="3751198" y="9431093"/>
            <a:ext cx="283210" cy="182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ct val="100000"/>
              </a:lnSpc>
            </a:pPr>
            <a:fld id="{81D60167-4931-47E6-BA6A-407CBD079E47}" type="slidenum">
              <a:rPr sz="1100" b="1" spc="-20" dirty="0">
                <a:latin typeface="Arial"/>
                <a:cs typeface="Arial"/>
              </a:rPr>
              <a:t>13</a:t>
            </a:fld>
            <a:endParaRPr sz="11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1359153" y="857859"/>
            <a:ext cx="2653665" cy="8293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0100"/>
              </a:lnSpc>
              <a:spcBef>
                <a:spcPts val="100"/>
              </a:spcBef>
            </a:pPr>
            <a:r>
              <a:rPr sz="1100" dirty="0">
                <a:latin typeface="Arial"/>
                <a:cs typeface="Arial"/>
              </a:rPr>
              <a:t>The</a:t>
            </a:r>
            <a:r>
              <a:rPr sz="1100" spc="1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java.util.concurrent</a:t>
            </a:r>
            <a:r>
              <a:rPr sz="1100" spc="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Package</a:t>
            </a:r>
            <a:r>
              <a:rPr sz="1100" spc="180" dirty="0">
                <a:latin typeface="Arial"/>
                <a:cs typeface="Arial"/>
              </a:rPr>
              <a:t>  </a:t>
            </a:r>
            <a:r>
              <a:rPr sz="1100" dirty="0">
                <a:latin typeface="Arial"/>
                <a:cs typeface="Arial"/>
              </a:rPr>
              <a:t>15-</a:t>
            </a:r>
            <a:r>
              <a:rPr sz="1100" spc="-50" dirty="0">
                <a:latin typeface="Arial"/>
                <a:cs typeface="Arial"/>
              </a:rPr>
              <a:t>7 </a:t>
            </a:r>
            <a:r>
              <a:rPr sz="1100" dirty="0">
                <a:latin typeface="Arial"/>
                <a:cs typeface="Arial"/>
              </a:rPr>
              <a:t>Recommended</a:t>
            </a:r>
            <a:r>
              <a:rPr sz="1100" spc="-4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Threading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Classes</a:t>
            </a:r>
            <a:r>
              <a:rPr sz="1100" spc="110" dirty="0">
                <a:latin typeface="Arial"/>
                <a:cs typeface="Arial"/>
              </a:rPr>
              <a:t>  </a:t>
            </a:r>
            <a:r>
              <a:rPr sz="1100" spc="-10" dirty="0">
                <a:latin typeface="Arial"/>
                <a:cs typeface="Arial"/>
              </a:rPr>
              <a:t>15-</a:t>
            </a:r>
            <a:r>
              <a:rPr sz="1100" spc="-50" dirty="0">
                <a:latin typeface="Arial"/>
                <a:cs typeface="Arial"/>
              </a:rPr>
              <a:t>8 </a:t>
            </a:r>
            <a:r>
              <a:rPr sz="1100" dirty="0">
                <a:latin typeface="Arial"/>
                <a:cs typeface="Arial"/>
              </a:rPr>
              <a:t>java.util.concurrent.ExecutorService</a:t>
            </a:r>
            <a:r>
              <a:rPr sz="1100" spc="44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15-</a:t>
            </a:r>
            <a:r>
              <a:rPr sz="1100" spc="-50" dirty="0">
                <a:latin typeface="Arial"/>
                <a:cs typeface="Arial"/>
              </a:rPr>
              <a:t>9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50"/>
              </a:spcBef>
            </a:pPr>
            <a:r>
              <a:rPr sz="1100" dirty="0">
                <a:latin typeface="Arial"/>
                <a:cs typeface="Arial"/>
              </a:rPr>
              <a:t>Example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ExecutorService</a:t>
            </a:r>
            <a:r>
              <a:rPr sz="1100" spc="110" dirty="0">
                <a:latin typeface="Arial"/>
                <a:cs typeface="Arial"/>
              </a:rPr>
              <a:t>  </a:t>
            </a:r>
            <a:r>
              <a:rPr sz="1100" dirty="0">
                <a:latin typeface="Arial"/>
                <a:cs typeface="Arial"/>
              </a:rPr>
              <a:t>15-</a:t>
            </a:r>
            <a:r>
              <a:rPr sz="1100" spc="-25" dirty="0">
                <a:latin typeface="Arial"/>
                <a:cs typeface="Arial"/>
              </a:rPr>
              <a:t>10</a:t>
            </a:r>
            <a:endParaRPr sz="11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59153" y="1661516"/>
            <a:ext cx="2217420" cy="32385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9700"/>
              </a:lnSpc>
              <a:spcBef>
                <a:spcPts val="100"/>
              </a:spcBef>
            </a:pPr>
            <a:r>
              <a:rPr sz="1100" dirty="0">
                <a:latin typeface="Arial"/>
                <a:cs typeface="Arial"/>
              </a:rPr>
              <a:t>Shutting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Down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an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ExecutorService </a:t>
            </a:r>
            <a:r>
              <a:rPr sz="1100" dirty="0">
                <a:latin typeface="Arial"/>
                <a:cs typeface="Arial"/>
              </a:rPr>
              <a:t>java.util.concurrent.Callable</a:t>
            </a:r>
            <a:r>
              <a:rPr sz="1100" spc="484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15-</a:t>
            </a:r>
            <a:r>
              <a:rPr sz="1100" spc="-25" dirty="0">
                <a:latin typeface="Arial"/>
                <a:cs typeface="Arial"/>
              </a:rPr>
              <a:t>12 </a:t>
            </a:r>
            <a:r>
              <a:rPr sz="1100" dirty="0">
                <a:latin typeface="Arial"/>
                <a:cs typeface="Arial"/>
              </a:rPr>
              <a:t>Example</a:t>
            </a:r>
            <a:r>
              <a:rPr sz="1100" spc="-10" dirty="0">
                <a:latin typeface="Arial"/>
                <a:cs typeface="Arial"/>
              </a:rPr>
              <a:t> Callable </a:t>
            </a:r>
            <a:r>
              <a:rPr sz="1100" dirty="0">
                <a:latin typeface="Arial"/>
                <a:cs typeface="Arial"/>
              </a:rPr>
              <a:t>Task</a:t>
            </a:r>
            <a:r>
              <a:rPr sz="1100" spc="135" dirty="0">
                <a:latin typeface="Arial"/>
                <a:cs typeface="Arial"/>
              </a:rPr>
              <a:t>  </a:t>
            </a:r>
            <a:r>
              <a:rPr sz="1100" dirty="0">
                <a:latin typeface="Arial"/>
                <a:cs typeface="Arial"/>
              </a:rPr>
              <a:t>15-</a:t>
            </a:r>
            <a:r>
              <a:rPr sz="1100" spc="-25" dirty="0">
                <a:latin typeface="Arial"/>
                <a:cs typeface="Arial"/>
              </a:rPr>
              <a:t>13 </a:t>
            </a:r>
            <a:r>
              <a:rPr sz="1100" dirty="0">
                <a:latin typeface="Arial"/>
                <a:cs typeface="Arial"/>
              </a:rPr>
              <a:t>java.util.concurrent.Future</a:t>
            </a:r>
            <a:r>
              <a:rPr sz="1100" spc="100" dirty="0">
                <a:latin typeface="Arial"/>
                <a:cs typeface="Arial"/>
              </a:rPr>
              <a:t>  </a:t>
            </a:r>
            <a:r>
              <a:rPr sz="1100" dirty="0">
                <a:latin typeface="Arial"/>
                <a:cs typeface="Arial"/>
              </a:rPr>
              <a:t>15-</a:t>
            </a:r>
            <a:r>
              <a:rPr sz="1100" spc="-25" dirty="0">
                <a:latin typeface="Arial"/>
                <a:cs typeface="Arial"/>
              </a:rPr>
              <a:t>14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65"/>
              </a:spcBef>
            </a:pPr>
            <a:r>
              <a:rPr sz="1100" dirty="0">
                <a:latin typeface="Arial"/>
                <a:cs typeface="Arial"/>
              </a:rPr>
              <a:t>Example</a:t>
            </a:r>
            <a:r>
              <a:rPr sz="1100" spc="145" dirty="0">
                <a:latin typeface="Arial"/>
                <a:cs typeface="Arial"/>
              </a:rPr>
              <a:t>  </a:t>
            </a:r>
            <a:r>
              <a:rPr sz="1100" spc="-10" dirty="0">
                <a:latin typeface="Arial"/>
                <a:cs typeface="Arial"/>
              </a:rPr>
              <a:t>15-</a:t>
            </a:r>
            <a:r>
              <a:rPr sz="1100" spc="-25" dirty="0">
                <a:latin typeface="Arial"/>
                <a:cs typeface="Arial"/>
              </a:rPr>
              <a:t>15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65"/>
              </a:spcBef>
            </a:pPr>
            <a:r>
              <a:rPr sz="1100" dirty="0">
                <a:latin typeface="Arial"/>
                <a:cs typeface="Arial"/>
              </a:rPr>
              <a:t>Threading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Concerns</a:t>
            </a:r>
            <a:r>
              <a:rPr sz="1100" spc="125" dirty="0">
                <a:latin typeface="Arial"/>
                <a:cs typeface="Arial"/>
              </a:rPr>
              <a:t>  </a:t>
            </a:r>
            <a:r>
              <a:rPr sz="1100" spc="-10" dirty="0">
                <a:latin typeface="Arial"/>
                <a:cs typeface="Arial"/>
              </a:rPr>
              <a:t>15-</a:t>
            </a:r>
            <a:r>
              <a:rPr sz="1100" spc="-25" dirty="0">
                <a:latin typeface="Arial"/>
                <a:cs typeface="Arial"/>
              </a:rPr>
              <a:t>16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65"/>
              </a:spcBef>
            </a:pPr>
            <a:r>
              <a:rPr sz="1100" dirty="0">
                <a:latin typeface="Arial"/>
                <a:cs typeface="Arial"/>
              </a:rPr>
              <a:t>Shared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Data</a:t>
            </a:r>
            <a:r>
              <a:rPr sz="1100" spc="125" dirty="0">
                <a:latin typeface="Arial"/>
                <a:cs typeface="Arial"/>
              </a:rPr>
              <a:t>  </a:t>
            </a:r>
            <a:r>
              <a:rPr sz="1100" dirty="0">
                <a:latin typeface="Arial"/>
                <a:cs typeface="Arial"/>
              </a:rPr>
              <a:t>15-</a:t>
            </a:r>
            <a:r>
              <a:rPr sz="1100" spc="-25" dirty="0">
                <a:latin typeface="Arial"/>
                <a:cs typeface="Arial"/>
              </a:rPr>
              <a:t>17</a:t>
            </a:r>
            <a:endParaRPr sz="1100">
              <a:latin typeface="Arial"/>
              <a:cs typeface="Arial"/>
            </a:endParaRPr>
          </a:p>
          <a:p>
            <a:pPr marL="12700" marR="21590">
              <a:lnSpc>
                <a:spcPts val="1580"/>
              </a:lnSpc>
              <a:spcBef>
                <a:spcPts val="90"/>
              </a:spcBef>
            </a:pPr>
            <a:r>
              <a:rPr sz="1100" dirty="0">
                <a:latin typeface="Arial"/>
                <a:cs typeface="Arial"/>
              </a:rPr>
              <a:t>Problems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with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Shared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Data</a:t>
            </a:r>
            <a:r>
              <a:rPr sz="1100" spc="125" dirty="0">
                <a:latin typeface="Arial"/>
                <a:cs typeface="Arial"/>
              </a:rPr>
              <a:t>  </a:t>
            </a:r>
            <a:r>
              <a:rPr sz="1100" spc="-10" dirty="0">
                <a:latin typeface="Arial"/>
                <a:cs typeface="Arial"/>
              </a:rPr>
              <a:t>15-</a:t>
            </a:r>
            <a:r>
              <a:rPr sz="1100" spc="-25" dirty="0">
                <a:latin typeface="Arial"/>
                <a:cs typeface="Arial"/>
              </a:rPr>
              <a:t>18 </a:t>
            </a:r>
            <a:r>
              <a:rPr sz="1100" dirty="0">
                <a:latin typeface="Arial"/>
                <a:cs typeface="Arial"/>
              </a:rPr>
              <a:t>Nonshared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Data</a:t>
            </a:r>
            <a:r>
              <a:rPr sz="1100" spc="125" dirty="0">
                <a:latin typeface="Arial"/>
                <a:cs typeface="Arial"/>
              </a:rPr>
              <a:t>  </a:t>
            </a:r>
            <a:r>
              <a:rPr sz="1100" spc="-10" dirty="0">
                <a:latin typeface="Arial"/>
                <a:cs typeface="Arial"/>
              </a:rPr>
              <a:t>15-</a:t>
            </a:r>
            <a:r>
              <a:rPr sz="1100" spc="-25" dirty="0">
                <a:latin typeface="Arial"/>
                <a:cs typeface="Arial"/>
              </a:rPr>
              <a:t>19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sz="1100" dirty="0">
                <a:latin typeface="Arial"/>
                <a:cs typeface="Arial"/>
              </a:rPr>
              <a:t>Atomic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Operations</a:t>
            </a:r>
            <a:r>
              <a:rPr sz="1100" spc="130" dirty="0">
                <a:latin typeface="Arial"/>
                <a:cs typeface="Arial"/>
              </a:rPr>
              <a:t>  </a:t>
            </a:r>
            <a:r>
              <a:rPr sz="1100" dirty="0">
                <a:latin typeface="Arial"/>
                <a:cs typeface="Arial"/>
              </a:rPr>
              <a:t>15-</a:t>
            </a:r>
            <a:r>
              <a:rPr sz="1100" spc="-25" dirty="0">
                <a:latin typeface="Arial"/>
                <a:cs typeface="Arial"/>
              </a:rPr>
              <a:t>20</a:t>
            </a:r>
            <a:endParaRPr sz="1100">
              <a:latin typeface="Arial"/>
              <a:cs typeface="Arial"/>
            </a:endParaRPr>
          </a:p>
          <a:p>
            <a:pPr marL="12700" marR="36830">
              <a:lnSpc>
                <a:spcPct val="119500"/>
              </a:lnSpc>
              <a:spcBef>
                <a:spcPts val="10"/>
              </a:spcBef>
            </a:pPr>
            <a:r>
              <a:rPr sz="1100" dirty="0">
                <a:latin typeface="Arial"/>
                <a:cs typeface="Arial"/>
              </a:rPr>
              <a:t>Out-</a:t>
            </a:r>
            <a:r>
              <a:rPr sz="1100" spc="-10" dirty="0">
                <a:latin typeface="Arial"/>
                <a:cs typeface="Arial"/>
              </a:rPr>
              <a:t>of-</a:t>
            </a:r>
            <a:r>
              <a:rPr sz="1100" dirty="0">
                <a:latin typeface="Arial"/>
                <a:cs typeface="Arial"/>
              </a:rPr>
              <a:t>Order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Execution</a:t>
            </a:r>
            <a:r>
              <a:rPr sz="1100" spc="135" dirty="0">
                <a:latin typeface="Arial"/>
                <a:cs typeface="Arial"/>
              </a:rPr>
              <a:t>  </a:t>
            </a:r>
            <a:r>
              <a:rPr sz="1100" dirty="0">
                <a:latin typeface="Arial"/>
                <a:cs typeface="Arial"/>
              </a:rPr>
              <a:t>15-</a:t>
            </a:r>
            <a:r>
              <a:rPr sz="1100" spc="-25" dirty="0">
                <a:latin typeface="Arial"/>
                <a:cs typeface="Arial"/>
              </a:rPr>
              <a:t>21</a:t>
            </a:r>
            <a:r>
              <a:rPr sz="1100" spc="50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The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synchronized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Keyword</a:t>
            </a:r>
            <a:r>
              <a:rPr sz="1100" spc="120" dirty="0">
                <a:latin typeface="Arial"/>
                <a:cs typeface="Arial"/>
              </a:rPr>
              <a:t>  </a:t>
            </a:r>
            <a:r>
              <a:rPr sz="1100" spc="-10" dirty="0">
                <a:latin typeface="Arial"/>
                <a:cs typeface="Arial"/>
              </a:rPr>
              <a:t>15-</a:t>
            </a:r>
            <a:r>
              <a:rPr sz="1100" spc="-25" dirty="0">
                <a:latin typeface="Arial"/>
                <a:cs typeface="Arial"/>
              </a:rPr>
              <a:t>22 </a:t>
            </a:r>
            <a:r>
              <a:rPr sz="1100" dirty="0">
                <a:latin typeface="Arial"/>
                <a:cs typeface="Arial"/>
              </a:rPr>
              <a:t>synchronized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Methods</a:t>
            </a:r>
            <a:r>
              <a:rPr sz="1100" spc="114" dirty="0">
                <a:latin typeface="Arial"/>
                <a:cs typeface="Arial"/>
              </a:rPr>
              <a:t>  </a:t>
            </a:r>
            <a:r>
              <a:rPr sz="1100" dirty="0">
                <a:latin typeface="Arial"/>
                <a:cs typeface="Arial"/>
              </a:rPr>
              <a:t>15-</a:t>
            </a:r>
            <a:r>
              <a:rPr sz="1100" spc="-25" dirty="0">
                <a:latin typeface="Arial"/>
                <a:cs typeface="Arial"/>
              </a:rPr>
              <a:t>23</a:t>
            </a:r>
            <a:endParaRPr sz="1100">
              <a:latin typeface="Arial"/>
              <a:cs typeface="Arial"/>
            </a:endParaRPr>
          </a:p>
          <a:p>
            <a:pPr marL="12700" marR="253365">
              <a:lnSpc>
                <a:spcPct val="119500"/>
              </a:lnSpc>
              <a:spcBef>
                <a:spcPts val="5"/>
              </a:spcBef>
            </a:pPr>
            <a:r>
              <a:rPr sz="1100" dirty="0">
                <a:latin typeface="Arial"/>
                <a:cs typeface="Arial"/>
              </a:rPr>
              <a:t>synchronized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Blocks</a:t>
            </a:r>
            <a:r>
              <a:rPr sz="1100" spc="125" dirty="0">
                <a:latin typeface="Arial"/>
                <a:cs typeface="Arial"/>
              </a:rPr>
              <a:t>  </a:t>
            </a:r>
            <a:r>
              <a:rPr sz="1100" spc="-10" dirty="0">
                <a:latin typeface="Arial"/>
                <a:cs typeface="Arial"/>
              </a:rPr>
              <a:t>15-</a:t>
            </a:r>
            <a:r>
              <a:rPr sz="1100" spc="-25" dirty="0">
                <a:latin typeface="Arial"/>
                <a:cs typeface="Arial"/>
              </a:rPr>
              <a:t>24 </a:t>
            </a:r>
            <a:r>
              <a:rPr sz="1100" dirty="0">
                <a:latin typeface="Arial"/>
                <a:cs typeface="Arial"/>
              </a:rPr>
              <a:t>Object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Monitor</a:t>
            </a:r>
            <a:r>
              <a:rPr sz="1100" spc="-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Locking</a:t>
            </a:r>
            <a:r>
              <a:rPr sz="1100" spc="125" dirty="0">
                <a:latin typeface="Arial"/>
                <a:cs typeface="Arial"/>
              </a:rPr>
              <a:t>  </a:t>
            </a:r>
            <a:r>
              <a:rPr sz="1100" spc="-10" dirty="0">
                <a:latin typeface="Arial"/>
                <a:cs typeface="Arial"/>
              </a:rPr>
              <a:t>15-</a:t>
            </a:r>
            <a:r>
              <a:rPr sz="1100" spc="-25" dirty="0">
                <a:latin typeface="Arial"/>
                <a:cs typeface="Arial"/>
              </a:rPr>
              <a:t>25 </a:t>
            </a:r>
            <a:r>
              <a:rPr sz="1100" dirty="0">
                <a:latin typeface="Arial"/>
                <a:cs typeface="Arial"/>
              </a:rPr>
              <a:t>Threading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Performance</a:t>
            </a:r>
            <a:r>
              <a:rPr sz="1100" spc="110" dirty="0">
                <a:latin typeface="Arial"/>
                <a:cs typeface="Arial"/>
              </a:rPr>
              <a:t>  </a:t>
            </a:r>
            <a:r>
              <a:rPr sz="1100" dirty="0">
                <a:latin typeface="Arial"/>
                <a:cs typeface="Arial"/>
              </a:rPr>
              <a:t>15-</a:t>
            </a:r>
            <a:r>
              <a:rPr sz="1100" spc="-25" dirty="0">
                <a:latin typeface="Arial"/>
                <a:cs typeface="Arial"/>
              </a:rPr>
              <a:t>26</a:t>
            </a:r>
            <a:endParaRPr sz="11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634923" y="1694434"/>
            <a:ext cx="38544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latin typeface="Arial"/>
                <a:cs typeface="Arial"/>
              </a:rPr>
              <a:t>15-</a:t>
            </a:r>
            <a:r>
              <a:rPr sz="1100" spc="-25" dirty="0">
                <a:latin typeface="Arial"/>
                <a:cs typeface="Arial"/>
              </a:rPr>
              <a:t>11</a:t>
            </a:r>
            <a:endParaRPr sz="11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381846" y="6314313"/>
            <a:ext cx="386715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dirty="0">
                <a:latin typeface="Arial"/>
                <a:cs typeface="Arial"/>
              </a:rPr>
              <a:t>15-</a:t>
            </a:r>
            <a:r>
              <a:rPr sz="1100" spc="-25" dirty="0">
                <a:latin typeface="Arial"/>
                <a:cs typeface="Arial"/>
              </a:rPr>
              <a:t>35</a:t>
            </a:r>
            <a:endParaRPr sz="11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359153" y="4874488"/>
            <a:ext cx="3933190" cy="18332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807085">
              <a:lnSpc>
                <a:spcPct val="119700"/>
              </a:lnSpc>
              <a:spcBef>
                <a:spcPts val="100"/>
              </a:spcBef>
            </a:pPr>
            <a:r>
              <a:rPr sz="1100" dirty="0">
                <a:latin typeface="Arial"/>
                <a:cs typeface="Arial"/>
              </a:rPr>
              <a:t>Performance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Issue: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Examples</a:t>
            </a:r>
            <a:r>
              <a:rPr sz="1100" spc="130" dirty="0">
                <a:latin typeface="Arial"/>
                <a:cs typeface="Arial"/>
              </a:rPr>
              <a:t>  </a:t>
            </a:r>
            <a:r>
              <a:rPr sz="1100" spc="-10" dirty="0">
                <a:latin typeface="Arial"/>
                <a:cs typeface="Arial"/>
              </a:rPr>
              <a:t>15-</a:t>
            </a:r>
            <a:r>
              <a:rPr sz="1100" spc="-25" dirty="0">
                <a:latin typeface="Arial"/>
                <a:cs typeface="Arial"/>
              </a:rPr>
              <a:t>27 </a:t>
            </a:r>
            <a:r>
              <a:rPr sz="1100" dirty="0">
                <a:latin typeface="Arial"/>
                <a:cs typeface="Arial"/>
              </a:rPr>
              <a:t>java.util.concurrent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Classes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and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Packages</a:t>
            </a:r>
            <a:r>
              <a:rPr sz="1100" spc="105" dirty="0">
                <a:latin typeface="Arial"/>
                <a:cs typeface="Arial"/>
              </a:rPr>
              <a:t>  </a:t>
            </a:r>
            <a:r>
              <a:rPr sz="1100" dirty="0">
                <a:latin typeface="Arial"/>
                <a:cs typeface="Arial"/>
              </a:rPr>
              <a:t>15-</a:t>
            </a:r>
            <a:r>
              <a:rPr sz="1100" spc="-25" dirty="0">
                <a:latin typeface="Arial"/>
                <a:cs typeface="Arial"/>
              </a:rPr>
              <a:t>28 </a:t>
            </a:r>
            <a:r>
              <a:rPr sz="1100" dirty="0">
                <a:latin typeface="Arial"/>
                <a:cs typeface="Arial"/>
              </a:rPr>
              <a:t>The</a:t>
            </a:r>
            <a:r>
              <a:rPr sz="1100" spc="1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java.util.concurrent.atomic</a:t>
            </a:r>
            <a:r>
              <a:rPr sz="1100" spc="1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Package</a:t>
            </a:r>
            <a:r>
              <a:rPr sz="1100" spc="190" dirty="0">
                <a:latin typeface="Arial"/>
                <a:cs typeface="Arial"/>
              </a:rPr>
              <a:t>  </a:t>
            </a:r>
            <a:r>
              <a:rPr sz="1100" dirty="0">
                <a:latin typeface="Arial"/>
                <a:cs typeface="Arial"/>
              </a:rPr>
              <a:t>15-</a:t>
            </a:r>
            <a:r>
              <a:rPr sz="1100" spc="-25" dirty="0">
                <a:latin typeface="Arial"/>
                <a:cs typeface="Arial"/>
              </a:rPr>
              <a:t>29 </a:t>
            </a:r>
            <a:r>
              <a:rPr sz="1100" dirty="0">
                <a:latin typeface="Arial"/>
                <a:cs typeface="Arial"/>
              </a:rPr>
              <a:t>java.util.concurrent.CyclicBarrier</a:t>
            </a:r>
            <a:r>
              <a:rPr sz="1100" spc="459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15-</a:t>
            </a:r>
            <a:r>
              <a:rPr sz="1100" spc="-25" dirty="0">
                <a:latin typeface="Arial"/>
                <a:cs typeface="Arial"/>
              </a:rPr>
              <a:t>30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65"/>
              </a:spcBef>
            </a:pPr>
            <a:r>
              <a:rPr sz="1100" spc="-10" dirty="0">
                <a:latin typeface="Arial"/>
                <a:cs typeface="Arial"/>
              </a:rPr>
              <a:t>Thread-</a:t>
            </a:r>
            <a:r>
              <a:rPr sz="1100" dirty="0">
                <a:latin typeface="Arial"/>
                <a:cs typeface="Arial"/>
              </a:rPr>
              <a:t>Safe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Collections</a:t>
            </a:r>
            <a:r>
              <a:rPr sz="1100" spc="140" dirty="0">
                <a:latin typeface="Arial"/>
                <a:cs typeface="Arial"/>
              </a:rPr>
              <a:t>  </a:t>
            </a:r>
            <a:r>
              <a:rPr sz="1100" spc="-10" dirty="0">
                <a:latin typeface="Arial"/>
                <a:cs typeface="Arial"/>
              </a:rPr>
              <a:t>15-</a:t>
            </a:r>
            <a:r>
              <a:rPr sz="1100" spc="-25" dirty="0">
                <a:latin typeface="Arial"/>
                <a:cs typeface="Arial"/>
              </a:rPr>
              <a:t>32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65"/>
              </a:spcBef>
            </a:pPr>
            <a:r>
              <a:rPr sz="1100" spc="-10" dirty="0">
                <a:latin typeface="Arial"/>
                <a:cs typeface="Arial"/>
              </a:rPr>
              <a:t>CopyOnWriteArrayList:</a:t>
            </a:r>
            <a:r>
              <a:rPr sz="1100" spc="1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Example</a:t>
            </a:r>
            <a:r>
              <a:rPr sz="1100" spc="185" dirty="0">
                <a:latin typeface="Arial"/>
                <a:cs typeface="Arial"/>
              </a:rPr>
              <a:t>  </a:t>
            </a:r>
            <a:r>
              <a:rPr sz="1100" dirty="0">
                <a:latin typeface="Arial"/>
                <a:cs typeface="Arial"/>
              </a:rPr>
              <a:t>15-</a:t>
            </a:r>
            <a:r>
              <a:rPr sz="1100" spc="-25" dirty="0">
                <a:latin typeface="Arial"/>
                <a:cs typeface="Arial"/>
              </a:rPr>
              <a:t>33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65"/>
              </a:spcBef>
            </a:pPr>
            <a:r>
              <a:rPr sz="1100" dirty="0">
                <a:latin typeface="Arial"/>
                <a:cs typeface="Arial"/>
              </a:rPr>
              <a:t>Summary</a:t>
            </a:r>
            <a:r>
              <a:rPr sz="1100" spc="150" dirty="0">
                <a:latin typeface="Arial"/>
                <a:cs typeface="Arial"/>
              </a:rPr>
              <a:t>  </a:t>
            </a:r>
            <a:r>
              <a:rPr sz="1100" spc="-10" dirty="0">
                <a:latin typeface="Arial"/>
                <a:cs typeface="Arial"/>
              </a:rPr>
              <a:t>15-</a:t>
            </a:r>
            <a:r>
              <a:rPr sz="1100" spc="-25" dirty="0">
                <a:latin typeface="Arial"/>
                <a:cs typeface="Arial"/>
              </a:rPr>
              <a:t>34</a:t>
            </a:r>
            <a:endParaRPr sz="1100">
              <a:latin typeface="Arial"/>
              <a:cs typeface="Arial"/>
            </a:endParaRPr>
          </a:p>
          <a:p>
            <a:pPr marL="12700" marR="5080">
              <a:lnSpc>
                <a:spcPct val="119100"/>
              </a:lnSpc>
              <a:spcBef>
                <a:spcPts val="10"/>
              </a:spcBef>
            </a:pPr>
            <a:r>
              <a:rPr sz="1100" dirty="0">
                <a:latin typeface="Arial"/>
                <a:cs typeface="Arial"/>
              </a:rPr>
              <a:t>Practice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15-</a:t>
            </a:r>
            <a:r>
              <a:rPr sz="1100" dirty="0">
                <a:latin typeface="Arial"/>
                <a:cs typeface="Arial"/>
              </a:rPr>
              <a:t>1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Overview: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Using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the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java.util.concurrent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Package </a:t>
            </a:r>
            <a:r>
              <a:rPr sz="1100" dirty="0">
                <a:latin typeface="Arial"/>
                <a:cs typeface="Arial"/>
              </a:rPr>
              <a:t>Quiz</a:t>
            </a:r>
            <a:r>
              <a:rPr sz="1100" spc="150" dirty="0">
                <a:latin typeface="Arial"/>
                <a:cs typeface="Arial"/>
              </a:rPr>
              <a:t>  </a:t>
            </a:r>
            <a:r>
              <a:rPr sz="1100" spc="-10" dirty="0">
                <a:latin typeface="Arial"/>
                <a:cs typeface="Arial"/>
              </a:rPr>
              <a:t>15-</a:t>
            </a:r>
            <a:r>
              <a:rPr sz="1100" spc="-25" dirty="0">
                <a:latin typeface="Arial"/>
                <a:cs typeface="Arial"/>
              </a:rPr>
              <a:t>36</a:t>
            </a:r>
            <a:endParaRPr sz="11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30604" y="6880326"/>
            <a:ext cx="3058795" cy="2237105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75"/>
              </a:spcBef>
            </a:pPr>
            <a:r>
              <a:rPr sz="1100" b="1" dirty="0">
                <a:latin typeface="Arial"/>
                <a:cs typeface="Arial"/>
              </a:rPr>
              <a:t>16</a:t>
            </a:r>
            <a:r>
              <a:rPr sz="1100" b="1" spc="254" dirty="0">
                <a:latin typeface="Arial"/>
                <a:cs typeface="Arial"/>
              </a:rPr>
              <a:t> </a:t>
            </a:r>
            <a:r>
              <a:rPr sz="1100" b="1" dirty="0">
                <a:latin typeface="Arial"/>
                <a:cs typeface="Arial"/>
              </a:rPr>
              <a:t>The </a:t>
            </a:r>
            <a:r>
              <a:rPr sz="1100" b="1" spc="-10" dirty="0">
                <a:latin typeface="Arial"/>
                <a:cs typeface="Arial"/>
              </a:rPr>
              <a:t>Fork-</a:t>
            </a:r>
            <a:r>
              <a:rPr sz="1100" b="1" dirty="0">
                <a:latin typeface="Arial"/>
                <a:cs typeface="Arial"/>
              </a:rPr>
              <a:t>Join </a:t>
            </a:r>
            <a:r>
              <a:rPr sz="1100" b="1" spc="-10" dirty="0">
                <a:latin typeface="Arial"/>
                <a:cs typeface="Arial"/>
              </a:rPr>
              <a:t>Framework</a:t>
            </a:r>
            <a:endParaRPr sz="1100">
              <a:latin typeface="Arial"/>
              <a:cs typeface="Arial"/>
            </a:endParaRPr>
          </a:p>
          <a:p>
            <a:pPr marL="240665">
              <a:lnSpc>
                <a:spcPct val="100000"/>
              </a:lnSpc>
              <a:spcBef>
                <a:spcPts val="275"/>
              </a:spcBef>
            </a:pPr>
            <a:r>
              <a:rPr sz="1100" dirty="0">
                <a:latin typeface="Arial"/>
                <a:cs typeface="Arial"/>
              </a:rPr>
              <a:t>Objectives</a:t>
            </a:r>
            <a:r>
              <a:rPr sz="1100" spc="145" dirty="0">
                <a:latin typeface="Arial"/>
                <a:cs typeface="Arial"/>
              </a:rPr>
              <a:t>  </a:t>
            </a:r>
            <a:r>
              <a:rPr sz="1100" spc="-10" dirty="0">
                <a:latin typeface="Arial"/>
                <a:cs typeface="Arial"/>
              </a:rPr>
              <a:t>16-</a:t>
            </a:r>
            <a:r>
              <a:rPr sz="1100" spc="-50" dirty="0">
                <a:latin typeface="Arial"/>
                <a:cs typeface="Arial"/>
              </a:rPr>
              <a:t>2</a:t>
            </a:r>
            <a:endParaRPr sz="1100">
              <a:latin typeface="Arial"/>
              <a:cs typeface="Arial"/>
            </a:endParaRPr>
          </a:p>
          <a:p>
            <a:pPr marL="240665">
              <a:lnSpc>
                <a:spcPct val="100000"/>
              </a:lnSpc>
              <a:spcBef>
                <a:spcPts val="254"/>
              </a:spcBef>
            </a:pPr>
            <a:r>
              <a:rPr sz="1100" dirty="0">
                <a:latin typeface="Arial"/>
                <a:cs typeface="Arial"/>
              </a:rPr>
              <a:t>Parallelism</a:t>
            </a:r>
            <a:r>
              <a:rPr sz="1100" spc="125" dirty="0">
                <a:latin typeface="Arial"/>
                <a:cs typeface="Arial"/>
              </a:rPr>
              <a:t>  </a:t>
            </a:r>
            <a:r>
              <a:rPr sz="1100" spc="-10" dirty="0">
                <a:latin typeface="Arial"/>
                <a:cs typeface="Arial"/>
              </a:rPr>
              <a:t>16-</a:t>
            </a:r>
            <a:r>
              <a:rPr sz="1100" spc="-50" dirty="0">
                <a:latin typeface="Arial"/>
                <a:cs typeface="Arial"/>
              </a:rPr>
              <a:t>3</a:t>
            </a:r>
            <a:endParaRPr sz="1100">
              <a:latin typeface="Arial"/>
              <a:cs typeface="Arial"/>
            </a:endParaRPr>
          </a:p>
          <a:p>
            <a:pPr marL="240665">
              <a:lnSpc>
                <a:spcPct val="100000"/>
              </a:lnSpc>
              <a:spcBef>
                <a:spcPts val="265"/>
              </a:spcBef>
            </a:pPr>
            <a:r>
              <a:rPr sz="1100" dirty="0">
                <a:latin typeface="Arial"/>
                <a:cs typeface="Arial"/>
              </a:rPr>
              <a:t>Without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Parallelism</a:t>
            </a:r>
            <a:r>
              <a:rPr sz="1100" spc="114" dirty="0">
                <a:latin typeface="Arial"/>
                <a:cs typeface="Arial"/>
              </a:rPr>
              <a:t>  </a:t>
            </a:r>
            <a:r>
              <a:rPr sz="1100" spc="-10" dirty="0">
                <a:latin typeface="Arial"/>
                <a:cs typeface="Arial"/>
              </a:rPr>
              <a:t>16-</a:t>
            </a:r>
            <a:r>
              <a:rPr sz="1100" spc="-50" dirty="0">
                <a:latin typeface="Arial"/>
                <a:cs typeface="Arial"/>
              </a:rPr>
              <a:t>4</a:t>
            </a:r>
            <a:endParaRPr sz="1100">
              <a:latin typeface="Arial"/>
              <a:cs typeface="Arial"/>
            </a:endParaRPr>
          </a:p>
          <a:p>
            <a:pPr marL="240665">
              <a:lnSpc>
                <a:spcPct val="100000"/>
              </a:lnSpc>
              <a:spcBef>
                <a:spcPts val="265"/>
              </a:spcBef>
            </a:pPr>
            <a:r>
              <a:rPr sz="1100" dirty="0">
                <a:latin typeface="Arial"/>
                <a:cs typeface="Arial"/>
              </a:rPr>
              <a:t>Naive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Parallelism</a:t>
            </a:r>
            <a:r>
              <a:rPr sz="1100" spc="120" dirty="0">
                <a:latin typeface="Arial"/>
                <a:cs typeface="Arial"/>
              </a:rPr>
              <a:t>  </a:t>
            </a:r>
            <a:r>
              <a:rPr sz="1100" spc="-10" dirty="0">
                <a:latin typeface="Arial"/>
                <a:cs typeface="Arial"/>
              </a:rPr>
              <a:t>16-</a:t>
            </a:r>
            <a:r>
              <a:rPr sz="1100" spc="-50" dirty="0">
                <a:latin typeface="Arial"/>
                <a:cs typeface="Arial"/>
              </a:rPr>
              <a:t>5</a:t>
            </a:r>
            <a:endParaRPr sz="1100">
              <a:latin typeface="Arial"/>
              <a:cs typeface="Arial"/>
            </a:endParaRPr>
          </a:p>
          <a:p>
            <a:pPr marL="240665" marR="5080">
              <a:lnSpc>
                <a:spcPct val="119100"/>
              </a:lnSpc>
              <a:spcBef>
                <a:spcPts val="10"/>
              </a:spcBef>
            </a:pPr>
            <a:r>
              <a:rPr sz="1100" dirty="0">
                <a:latin typeface="Arial"/>
                <a:cs typeface="Arial"/>
              </a:rPr>
              <a:t>The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Need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for</a:t>
            </a:r>
            <a:r>
              <a:rPr sz="1100" spc="-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the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Fork-</a:t>
            </a:r>
            <a:r>
              <a:rPr sz="1100" dirty="0">
                <a:latin typeface="Arial"/>
                <a:cs typeface="Arial"/>
              </a:rPr>
              <a:t>Join</a:t>
            </a:r>
            <a:r>
              <a:rPr sz="1100" spc="-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Framework</a:t>
            </a:r>
            <a:r>
              <a:rPr sz="1100" spc="145" dirty="0">
                <a:latin typeface="Arial"/>
                <a:cs typeface="Arial"/>
              </a:rPr>
              <a:t>  </a:t>
            </a:r>
            <a:r>
              <a:rPr sz="1100" spc="-10" dirty="0">
                <a:latin typeface="Arial"/>
                <a:cs typeface="Arial"/>
              </a:rPr>
              <a:t>16-</a:t>
            </a:r>
            <a:r>
              <a:rPr sz="1100" spc="-50" dirty="0">
                <a:latin typeface="Arial"/>
                <a:cs typeface="Arial"/>
              </a:rPr>
              <a:t>6 </a:t>
            </a:r>
            <a:r>
              <a:rPr sz="1100" dirty="0">
                <a:latin typeface="Arial"/>
                <a:cs typeface="Arial"/>
              </a:rPr>
              <a:t>Work-Stealing</a:t>
            </a:r>
            <a:r>
              <a:rPr sz="1100" spc="114" dirty="0">
                <a:latin typeface="Arial"/>
                <a:cs typeface="Arial"/>
              </a:rPr>
              <a:t>  </a:t>
            </a:r>
            <a:r>
              <a:rPr sz="1100" dirty="0">
                <a:latin typeface="Arial"/>
                <a:cs typeface="Arial"/>
              </a:rPr>
              <a:t>16-</a:t>
            </a:r>
            <a:r>
              <a:rPr sz="1100" spc="-50" dirty="0">
                <a:latin typeface="Arial"/>
                <a:cs typeface="Arial"/>
              </a:rPr>
              <a:t>7</a:t>
            </a:r>
            <a:endParaRPr sz="1100">
              <a:latin typeface="Arial"/>
              <a:cs typeface="Arial"/>
            </a:endParaRPr>
          </a:p>
          <a:p>
            <a:pPr marL="240665" marR="105410">
              <a:lnSpc>
                <a:spcPct val="120000"/>
              </a:lnSpc>
            </a:pPr>
            <a:r>
              <a:rPr sz="1100" dirty="0">
                <a:latin typeface="Arial"/>
                <a:cs typeface="Arial"/>
              </a:rPr>
              <a:t>A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Single-</a:t>
            </a:r>
            <a:r>
              <a:rPr sz="1100" dirty="0">
                <a:latin typeface="Arial"/>
                <a:cs typeface="Arial"/>
              </a:rPr>
              <a:t>Threaded</a:t>
            </a:r>
            <a:r>
              <a:rPr sz="1100" spc="-1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Example</a:t>
            </a:r>
            <a:r>
              <a:rPr sz="1100" spc="135" dirty="0">
                <a:latin typeface="Arial"/>
                <a:cs typeface="Arial"/>
              </a:rPr>
              <a:t>  </a:t>
            </a:r>
            <a:r>
              <a:rPr sz="1100" dirty="0">
                <a:latin typeface="Arial"/>
                <a:cs typeface="Arial"/>
              </a:rPr>
              <a:t>16-</a:t>
            </a:r>
            <a:r>
              <a:rPr sz="1100" spc="-50" dirty="0">
                <a:latin typeface="Arial"/>
                <a:cs typeface="Arial"/>
              </a:rPr>
              <a:t>8 </a:t>
            </a:r>
            <a:r>
              <a:rPr sz="1100" dirty="0">
                <a:latin typeface="Arial"/>
                <a:cs typeface="Arial"/>
              </a:rPr>
              <a:t>java.util.concurrent.ForkJoinTask&lt;V&gt;</a:t>
            </a:r>
            <a:r>
              <a:rPr sz="1100" spc="459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16-</a:t>
            </a:r>
            <a:r>
              <a:rPr sz="1100" spc="-50" dirty="0">
                <a:latin typeface="Arial"/>
                <a:cs typeface="Arial"/>
              </a:rPr>
              <a:t>9</a:t>
            </a:r>
            <a:endParaRPr sz="1100">
              <a:latin typeface="Arial"/>
              <a:cs typeface="Arial"/>
            </a:endParaRPr>
          </a:p>
          <a:p>
            <a:pPr marL="240665">
              <a:lnSpc>
                <a:spcPct val="100000"/>
              </a:lnSpc>
              <a:spcBef>
                <a:spcPts val="265"/>
              </a:spcBef>
            </a:pPr>
            <a:r>
              <a:rPr sz="1100" dirty="0">
                <a:latin typeface="Arial"/>
                <a:cs typeface="Arial"/>
              </a:rPr>
              <a:t>RecursiveTask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Example</a:t>
            </a:r>
            <a:r>
              <a:rPr sz="1100" spc="110" dirty="0">
                <a:latin typeface="Arial"/>
                <a:cs typeface="Arial"/>
              </a:rPr>
              <a:t>  </a:t>
            </a:r>
            <a:r>
              <a:rPr sz="1100" spc="-10" dirty="0">
                <a:latin typeface="Arial"/>
                <a:cs typeface="Arial"/>
              </a:rPr>
              <a:t>16-</a:t>
            </a:r>
            <a:r>
              <a:rPr sz="1100" spc="-25" dirty="0">
                <a:latin typeface="Arial"/>
                <a:cs typeface="Arial"/>
              </a:rPr>
              <a:t>10</a:t>
            </a:r>
            <a:endParaRPr sz="1100">
              <a:latin typeface="Arial"/>
              <a:cs typeface="Arial"/>
            </a:endParaRPr>
          </a:p>
          <a:p>
            <a:pPr marL="240665">
              <a:lnSpc>
                <a:spcPct val="100000"/>
              </a:lnSpc>
              <a:spcBef>
                <a:spcPts val="250"/>
              </a:spcBef>
            </a:pPr>
            <a:r>
              <a:rPr sz="1100" dirty="0">
                <a:latin typeface="Arial"/>
                <a:cs typeface="Arial"/>
              </a:rPr>
              <a:t>compute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Structure</a:t>
            </a:r>
            <a:r>
              <a:rPr sz="1100" spc="130" dirty="0">
                <a:latin typeface="Arial"/>
                <a:cs typeface="Arial"/>
              </a:rPr>
              <a:t>  </a:t>
            </a:r>
            <a:r>
              <a:rPr sz="1100" dirty="0">
                <a:latin typeface="Arial"/>
                <a:cs typeface="Arial"/>
              </a:rPr>
              <a:t>16-</a:t>
            </a:r>
            <a:r>
              <a:rPr sz="1100" spc="-25" dirty="0">
                <a:latin typeface="Arial"/>
                <a:cs typeface="Arial"/>
              </a:rPr>
              <a:t>11</a:t>
            </a:r>
            <a:endParaRPr sz="1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92124" y="1703832"/>
            <a:ext cx="5798820" cy="3289300"/>
            <a:chOff x="992124" y="1703832"/>
            <a:chExt cx="5798820" cy="3289300"/>
          </a:xfrm>
        </p:grpSpPr>
        <p:sp>
          <p:nvSpPr>
            <p:cNvPr id="3" name="object 3"/>
            <p:cNvSpPr/>
            <p:nvPr/>
          </p:nvSpPr>
          <p:spPr>
            <a:xfrm>
              <a:off x="1002792" y="1712976"/>
              <a:ext cx="5777865" cy="3270885"/>
            </a:xfrm>
            <a:custGeom>
              <a:avLst/>
              <a:gdLst/>
              <a:ahLst/>
              <a:cxnLst/>
              <a:rect l="l" t="t" r="r" b="b"/>
              <a:pathLst>
                <a:path w="5777865" h="3270885">
                  <a:moveTo>
                    <a:pt x="5777484" y="0"/>
                  </a:moveTo>
                  <a:lnTo>
                    <a:pt x="0" y="0"/>
                  </a:lnTo>
                  <a:lnTo>
                    <a:pt x="0" y="3270504"/>
                  </a:lnTo>
                  <a:lnTo>
                    <a:pt x="5777484" y="3270504"/>
                  </a:lnTo>
                  <a:lnTo>
                    <a:pt x="5777484" y="0"/>
                  </a:lnTo>
                  <a:close/>
                </a:path>
              </a:pathLst>
            </a:custGeom>
            <a:solidFill>
              <a:srgbClr val="DCDC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992124" y="1703832"/>
              <a:ext cx="5798820" cy="3289300"/>
            </a:xfrm>
            <a:custGeom>
              <a:avLst/>
              <a:gdLst/>
              <a:ahLst/>
              <a:cxnLst/>
              <a:rect l="l" t="t" r="r" b="b"/>
              <a:pathLst>
                <a:path w="5798820" h="3289300">
                  <a:moveTo>
                    <a:pt x="5798820" y="0"/>
                  </a:moveTo>
                  <a:lnTo>
                    <a:pt x="0" y="0"/>
                  </a:lnTo>
                  <a:lnTo>
                    <a:pt x="0" y="3288791"/>
                  </a:lnTo>
                  <a:lnTo>
                    <a:pt x="5798820" y="3288791"/>
                  </a:lnTo>
                  <a:lnTo>
                    <a:pt x="5798820" y="3279648"/>
                  </a:lnTo>
                  <a:lnTo>
                    <a:pt x="21335" y="3279648"/>
                  </a:lnTo>
                  <a:lnTo>
                    <a:pt x="10667" y="3268980"/>
                  </a:lnTo>
                  <a:lnTo>
                    <a:pt x="21335" y="3268980"/>
                  </a:lnTo>
                  <a:lnTo>
                    <a:pt x="21335" y="19812"/>
                  </a:lnTo>
                  <a:lnTo>
                    <a:pt x="10667" y="19812"/>
                  </a:lnTo>
                  <a:lnTo>
                    <a:pt x="21335" y="9144"/>
                  </a:lnTo>
                  <a:lnTo>
                    <a:pt x="5798820" y="9144"/>
                  </a:lnTo>
                  <a:lnTo>
                    <a:pt x="5798820" y="0"/>
                  </a:lnTo>
                  <a:close/>
                </a:path>
                <a:path w="5798820" h="3289300">
                  <a:moveTo>
                    <a:pt x="21335" y="3268980"/>
                  </a:moveTo>
                  <a:lnTo>
                    <a:pt x="10667" y="3268980"/>
                  </a:lnTo>
                  <a:lnTo>
                    <a:pt x="21335" y="3279648"/>
                  </a:lnTo>
                  <a:lnTo>
                    <a:pt x="21335" y="3268980"/>
                  </a:lnTo>
                  <a:close/>
                </a:path>
                <a:path w="5798820" h="3289300">
                  <a:moveTo>
                    <a:pt x="5777483" y="3268980"/>
                  </a:moveTo>
                  <a:lnTo>
                    <a:pt x="21335" y="3268980"/>
                  </a:lnTo>
                  <a:lnTo>
                    <a:pt x="21335" y="3279648"/>
                  </a:lnTo>
                  <a:lnTo>
                    <a:pt x="5777483" y="3279648"/>
                  </a:lnTo>
                  <a:lnTo>
                    <a:pt x="5777483" y="3268980"/>
                  </a:lnTo>
                  <a:close/>
                </a:path>
                <a:path w="5798820" h="3289300">
                  <a:moveTo>
                    <a:pt x="5777483" y="9144"/>
                  </a:moveTo>
                  <a:lnTo>
                    <a:pt x="5777483" y="3279648"/>
                  </a:lnTo>
                  <a:lnTo>
                    <a:pt x="5788152" y="3268980"/>
                  </a:lnTo>
                  <a:lnTo>
                    <a:pt x="5798820" y="3268980"/>
                  </a:lnTo>
                  <a:lnTo>
                    <a:pt x="5798820" y="19812"/>
                  </a:lnTo>
                  <a:lnTo>
                    <a:pt x="5788152" y="19812"/>
                  </a:lnTo>
                  <a:lnTo>
                    <a:pt x="5777483" y="9144"/>
                  </a:lnTo>
                  <a:close/>
                </a:path>
                <a:path w="5798820" h="3289300">
                  <a:moveTo>
                    <a:pt x="5798820" y="3268980"/>
                  </a:moveTo>
                  <a:lnTo>
                    <a:pt x="5788152" y="3268980"/>
                  </a:lnTo>
                  <a:lnTo>
                    <a:pt x="5777483" y="3279648"/>
                  </a:lnTo>
                  <a:lnTo>
                    <a:pt x="5798820" y="3279648"/>
                  </a:lnTo>
                  <a:lnTo>
                    <a:pt x="5798820" y="3268980"/>
                  </a:lnTo>
                  <a:close/>
                </a:path>
                <a:path w="5798820" h="3289300">
                  <a:moveTo>
                    <a:pt x="21335" y="9144"/>
                  </a:moveTo>
                  <a:lnTo>
                    <a:pt x="10667" y="19812"/>
                  </a:lnTo>
                  <a:lnTo>
                    <a:pt x="21335" y="19812"/>
                  </a:lnTo>
                  <a:lnTo>
                    <a:pt x="21335" y="9144"/>
                  </a:lnTo>
                  <a:close/>
                </a:path>
                <a:path w="5798820" h="3289300">
                  <a:moveTo>
                    <a:pt x="5777483" y="9144"/>
                  </a:moveTo>
                  <a:lnTo>
                    <a:pt x="21335" y="9144"/>
                  </a:lnTo>
                  <a:lnTo>
                    <a:pt x="21335" y="19812"/>
                  </a:lnTo>
                  <a:lnTo>
                    <a:pt x="5777483" y="19812"/>
                  </a:lnTo>
                  <a:lnTo>
                    <a:pt x="5777483" y="9144"/>
                  </a:lnTo>
                  <a:close/>
                </a:path>
                <a:path w="5798820" h="3289300">
                  <a:moveTo>
                    <a:pt x="5798820" y="9144"/>
                  </a:moveTo>
                  <a:lnTo>
                    <a:pt x="5777483" y="9144"/>
                  </a:lnTo>
                  <a:lnTo>
                    <a:pt x="5788152" y="19812"/>
                  </a:lnTo>
                  <a:lnTo>
                    <a:pt x="5798820" y="19812"/>
                  </a:lnTo>
                  <a:lnTo>
                    <a:pt x="5798820" y="914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1136396" y="606573"/>
            <a:ext cx="5731510" cy="1095375"/>
          </a:xfrm>
          <a:prstGeom prst="rect">
            <a:avLst/>
          </a:prstGeom>
        </p:spPr>
        <p:txBody>
          <a:bodyPr vert="horz" wrap="square" lIns="0" tIns="173355" rIns="0" bIns="0" rtlCol="0">
            <a:spAutoFit/>
          </a:bodyPr>
          <a:lstStyle/>
          <a:p>
            <a:pPr marL="1815464">
              <a:lnSpc>
                <a:spcPct val="100000"/>
              </a:lnSpc>
              <a:spcBef>
                <a:spcPts val="1365"/>
              </a:spcBef>
            </a:pPr>
            <a:r>
              <a:rPr sz="1850" b="1" dirty="0">
                <a:latin typeface="Arial"/>
                <a:cs typeface="Arial"/>
              </a:rPr>
              <a:t>Static</a:t>
            </a:r>
            <a:r>
              <a:rPr sz="1850" b="1" spc="-35" dirty="0">
                <a:latin typeface="Arial"/>
                <a:cs typeface="Arial"/>
              </a:rPr>
              <a:t> </a:t>
            </a:r>
            <a:r>
              <a:rPr sz="1850" b="1" spc="-10" dirty="0">
                <a:latin typeface="Arial"/>
                <a:cs typeface="Arial"/>
              </a:rPr>
              <a:t>Initializers</a:t>
            </a:r>
            <a:endParaRPr sz="1850">
              <a:latin typeface="Arial"/>
              <a:cs typeface="Arial"/>
            </a:endParaRPr>
          </a:p>
          <a:p>
            <a:pPr marL="341630" indent="-328930">
              <a:lnSpc>
                <a:spcPct val="100000"/>
              </a:lnSpc>
              <a:spcBef>
                <a:spcPts val="1080"/>
              </a:spcBef>
              <a:buClr>
                <a:srgbClr val="FF0000"/>
              </a:buClr>
              <a:buChar char="•"/>
              <a:tabLst>
                <a:tab pos="341630" algn="l"/>
              </a:tabLst>
            </a:pPr>
            <a:r>
              <a:rPr sz="1550" dirty="0">
                <a:latin typeface="Arial"/>
                <a:cs typeface="Arial"/>
              </a:rPr>
              <a:t>Static</a:t>
            </a:r>
            <a:r>
              <a:rPr sz="1550" spc="1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initializer</a:t>
            </a:r>
            <a:r>
              <a:rPr sz="1550" spc="1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block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is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code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block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prefixed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by</a:t>
            </a:r>
            <a:r>
              <a:rPr sz="1550" spc="5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the</a:t>
            </a:r>
            <a:r>
              <a:rPr sz="1550" spc="20" dirty="0">
                <a:latin typeface="Arial"/>
                <a:cs typeface="Arial"/>
              </a:rPr>
              <a:t> </a:t>
            </a:r>
            <a:r>
              <a:rPr sz="1550" spc="390" dirty="0">
                <a:latin typeface="Times New Roman"/>
                <a:cs typeface="Times New Roman"/>
              </a:rPr>
              <a:t>static</a:t>
            </a:r>
            <a:endParaRPr sz="1550">
              <a:latin typeface="Times New Roman"/>
              <a:cs typeface="Times New Roman"/>
            </a:endParaRPr>
          </a:p>
          <a:p>
            <a:pPr marL="341630">
              <a:lnSpc>
                <a:spcPct val="100000"/>
              </a:lnSpc>
              <a:spcBef>
                <a:spcPts val="130"/>
              </a:spcBef>
            </a:pPr>
            <a:r>
              <a:rPr sz="1550" spc="-10" dirty="0">
                <a:latin typeface="Arial"/>
                <a:cs typeface="Arial"/>
              </a:rPr>
              <a:t>keyword.</a:t>
            </a:r>
            <a:endParaRPr sz="15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40967" y="1722136"/>
            <a:ext cx="3145790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100" dirty="0">
                <a:latin typeface="Times New Roman"/>
                <a:cs typeface="Times New Roman"/>
              </a:rPr>
              <a:t>3</a:t>
            </a:r>
            <a:r>
              <a:rPr sz="1000" spc="370" dirty="0">
                <a:latin typeface="Times New Roman"/>
                <a:cs typeface="Times New Roman"/>
              </a:rPr>
              <a:t> </a:t>
            </a:r>
            <a:r>
              <a:rPr sz="1000" spc="175" dirty="0">
                <a:latin typeface="Times New Roman"/>
                <a:cs typeface="Times New Roman"/>
              </a:rPr>
              <a:t>public</a:t>
            </a:r>
            <a:r>
              <a:rPr sz="1000" spc="375" dirty="0">
                <a:latin typeface="Times New Roman"/>
                <a:cs typeface="Times New Roman"/>
              </a:rPr>
              <a:t> </a:t>
            </a:r>
            <a:r>
              <a:rPr sz="1000" spc="204" dirty="0">
                <a:latin typeface="Times New Roman"/>
                <a:cs typeface="Times New Roman"/>
              </a:rPr>
              <a:t>class</a:t>
            </a:r>
            <a:r>
              <a:rPr sz="1000" spc="375" dirty="0">
                <a:latin typeface="Times New Roman"/>
                <a:cs typeface="Times New Roman"/>
              </a:rPr>
              <a:t> </a:t>
            </a:r>
            <a:r>
              <a:rPr sz="1000" spc="190" dirty="0">
                <a:latin typeface="Times New Roman"/>
                <a:cs typeface="Times New Roman"/>
              </a:rPr>
              <a:t>A04StaticInitializerTest</a:t>
            </a:r>
            <a:r>
              <a:rPr sz="1000" spc="375" dirty="0">
                <a:latin typeface="Times New Roman"/>
                <a:cs typeface="Times New Roman"/>
              </a:rPr>
              <a:t> </a:t>
            </a:r>
            <a:r>
              <a:rPr sz="1000" spc="70" dirty="0">
                <a:latin typeface="Times New Roman"/>
                <a:cs typeface="Times New Roman"/>
              </a:rPr>
              <a:t>{</a:t>
            </a:r>
            <a:endParaRPr sz="1000">
              <a:latin typeface="Times New Roman"/>
              <a:cs typeface="Times New Roman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4300728" y="2129027"/>
            <a:ext cx="1610995" cy="497205"/>
            <a:chOff x="4300728" y="2129027"/>
            <a:chExt cx="1610995" cy="497205"/>
          </a:xfrm>
        </p:grpSpPr>
        <p:sp>
          <p:nvSpPr>
            <p:cNvPr id="8" name="object 8"/>
            <p:cNvSpPr/>
            <p:nvPr/>
          </p:nvSpPr>
          <p:spPr>
            <a:xfrm>
              <a:off x="4328160" y="2132075"/>
              <a:ext cx="1580515" cy="490855"/>
            </a:xfrm>
            <a:custGeom>
              <a:avLst/>
              <a:gdLst/>
              <a:ahLst/>
              <a:cxnLst/>
              <a:rect l="l" t="t" r="r" b="b"/>
              <a:pathLst>
                <a:path w="1580514" h="490855">
                  <a:moveTo>
                    <a:pt x="1580387" y="0"/>
                  </a:moveTo>
                  <a:lnTo>
                    <a:pt x="489203" y="0"/>
                  </a:lnTo>
                  <a:lnTo>
                    <a:pt x="489203" y="82296"/>
                  </a:lnTo>
                  <a:lnTo>
                    <a:pt x="0" y="208788"/>
                  </a:lnTo>
                  <a:lnTo>
                    <a:pt x="489203" y="204215"/>
                  </a:lnTo>
                  <a:lnTo>
                    <a:pt x="489203" y="490728"/>
                  </a:lnTo>
                  <a:lnTo>
                    <a:pt x="1580387" y="490728"/>
                  </a:lnTo>
                  <a:lnTo>
                    <a:pt x="1580387" y="0"/>
                  </a:lnTo>
                  <a:close/>
                </a:path>
              </a:pathLst>
            </a:custGeom>
            <a:solidFill>
              <a:srgbClr val="FFFF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300728" y="2129027"/>
              <a:ext cx="1610995" cy="497205"/>
            </a:xfrm>
            <a:custGeom>
              <a:avLst/>
              <a:gdLst/>
              <a:ahLst/>
              <a:cxnLst/>
              <a:rect l="l" t="t" r="r" b="b"/>
              <a:pathLst>
                <a:path w="1610995" h="497205">
                  <a:moveTo>
                    <a:pt x="521208" y="207264"/>
                  </a:moveTo>
                  <a:lnTo>
                    <a:pt x="513588" y="207264"/>
                  </a:lnTo>
                  <a:lnTo>
                    <a:pt x="516636" y="211836"/>
                  </a:lnTo>
                  <a:lnTo>
                    <a:pt x="513588" y="211853"/>
                  </a:lnTo>
                  <a:lnTo>
                    <a:pt x="513588" y="496823"/>
                  </a:lnTo>
                  <a:lnTo>
                    <a:pt x="1610868" y="496823"/>
                  </a:lnTo>
                  <a:lnTo>
                    <a:pt x="1610868" y="493775"/>
                  </a:lnTo>
                  <a:lnTo>
                    <a:pt x="521208" y="493776"/>
                  </a:lnTo>
                  <a:lnTo>
                    <a:pt x="516636" y="490728"/>
                  </a:lnTo>
                  <a:lnTo>
                    <a:pt x="521208" y="490728"/>
                  </a:lnTo>
                  <a:lnTo>
                    <a:pt x="521208" y="207264"/>
                  </a:lnTo>
                  <a:close/>
                </a:path>
                <a:path w="1610995" h="497205">
                  <a:moveTo>
                    <a:pt x="521208" y="490728"/>
                  </a:moveTo>
                  <a:lnTo>
                    <a:pt x="516636" y="490728"/>
                  </a:lnTo>
                  <a:lnTo>
                    <a:pt x="521208" y="493776"/>
                  </a:lnTo>
                  <a:lnTo>
                    <a:pt x="521208" y="490728"/>
                  </a:lnTo>
                  <a:close/>
                </a:path>
                <a:path w="1610995" h="497205">
                  <a:moveTo>
                    <a:pt x="1603248" y="490728"/>
                  </a:moveTo>
                  <a:lnTo>
                    <a:pt x="521208" y="490728"/>
                  </a:lnTo>
                  <a:lnTo>
                    <a:pt x="521208" y="493776"/>
                  </a:lnTo>
                  <a:lnTo>
                    <a:pt x="1603248" y="493776"/>
                  </a:lnTo>
                  <a:lnTo>
                    <a:pt x="1603248" y="490728"/>
                  </a:lnTo>
                  <a:close/>
                </a:path>
                <a:path w="1610995" h="497205">
                  <a:moveTo>
                    <a:pt x="1603248" y="3048"/>
                  </a:moveTo>
                  <a:lnTo>
                    <a:pt x="1603248" y="493776"/>
                  </a:lnTo>
                  <a:lnTo>
                    <a:pt x="1607820" y="490728"/>
                  </a:lnTo>
                  <a:lnTo>
                    <a:pt x="1610868" y="490728"/>
                  </a:lnTo>
                  <a:lnTo>
                    <a:pt x="1610868" y="7620"/>
                  </a:lnTo>
                  <a:lnTo>
                    <a:pt x="1607820" y="7620"/>
                  </a:lnTo>
                  <a:lnTo>
                    <a:pt x="1603248" y="3048"/>
                  </a:lnTo>
                  <a:close/>
                </a:path>
                <a:path w="1610995" h="497205">
                  <a:moveTo>
                    <a:pt x="1610868" y="490728"/>
                  </a:moveTo>
                  <a:lnTo>
                    <a:pt x="1607820" y="490728"/>
                  </a:lnTo>
                  <a:lnTo>
                    <a:pt x="1603248" y="493776"/>
                  </a:lnTo>
                  <a:lnTo>
                    <a:pt x="1610868" y="493775"/>
                  </a:lnTo>
                  <a:lnTo>
                    <a:pt x="1610868" y="490728"/>
                  </a:lnTo>
                  <a:close/>
                </a:path>
                <a:path w="1610995" h="497205">
                  <a:moveTo>
                    <a:pt x="513588" y="83078"/>
                  </a:moveTo>
                  <a:lnTo>
                    <a:pt x="0" y="214884"/>
                  </a:lnTo>
                  <a:lnTo>
                    <a:pt x="28913" y="214713"/>
                  </a:lnTo>
                  <a:lnTo>
                    <a:pt x="27431" y="208788"/>
                  </a:lnTo>
                  <a:lnTo>
                    <a:pt x="53622" y="208545"/>
                  </a:lnTo>
                  <a:lnTo>
                    <a:pt x="521208" y="88392"/>
                  </a:lnTo>
                  <a:lnTo>
                    <a:pt x="521208" y="85344"/>
                  </a:lnTo>
                  <a:lnTo>
                    <a:pt x="513588" y="85344"/>
                  </a:lnTo>
                  <a:lnTo>
                    <a:pt x="513588" y="83078"/>
                  </a:lnTo>
                  <a:close/>
                </a:path>
                <a:path w="1610995" h="497205">
                  <a:moveTo>
                    <a:pt x="29636" y="214709"/>
                  </a:moveTo>
                  <a:lnTo>
                    <a:pt x="28913" y="214713"/>
                  </a:lnTo>
                  <a:lnTo>
                    <a:pt x="28956" y="214884"/>
                  </a:lnTo>
                  <a:lnTo>
                    <a:pt x="29636" y="214709"/>
                  </a:lnTo>
                  <a:close/>
                </a:path>
                <a:path w="1610995" h="497205">
                  <a:moveTo>
                    <a:pt x="53622" y="208545"/>
                  </a:moveTo>
                  <a:lnTo>
                    <a:pt x="27431" y="208788"/>
                  </a:lnTo>
                  <a:lnTo>
                    <a:pt x="28913" y="214713"/>
                  </a:lnTo>
                  <a:lnTo>
                    <a:pt x="29636" y="214709"/>
                  </a:lnTo>
                  <a:lnTo>
                    <a:pt x="53622" y="208545"/>
                  </a:lnTo>
                  <a:close/>
                </a:path>
                <a:path w="1610995" h="497205">
                  <a:moveTo>
                    <a:pt x="521208" y="204215"/>
                  </a:moveTo>
                  <a:lnTo>
                    <a:pt x="53622" y="208545"/>
                  </a:lnTo>
                  <a:lnTo>
                    <a:pt x="29636" y="214709"/>
                  </a:lnTo>
                  <a:lnTo>
                    <a:pt x="513588" y="211853"/>
                  </a:lnTo>
                  <a:lnTo>
                    <a:pt x="513588" y="207264"/>
                  </a:lnTo>
                  <a:lnTo>
                    <a:pt x="521208" y="207264"/>
                  </a:lnTo>
                  <a:lnTo>
                    <a:pt x="521208" y="204215"/>
                  </a:lnTo>
                  <a:close/>
                </a:path>
                <a:path w="1610995" h="497205">
                  <a:moveTo>
                    <a:pt x="513588" y="207264"/>
                  </a:moveTo>
                  <a:lnTo>
                    <a:pt x="513588" y="211853"/>
                  </a:lnTo>
                  <a:lnTo>
                    <a:pt x="516636" y="211836"/>
                  </a:lnTo>
                  <a:lnTo>
                    <a:pt x="513588" y="207264"/>
                  </a:lnTo>
                  <a:close/>
                </a:path>
                <a:path w="1610995" h="497205">
                  <a:moveTo>
                    <a:pt x="516636" y="82296"/>
                  </a:moveTo>
                  <a:lnTo>
                    <a:pt x="513588" y="83078"/>
                  </a:lnTo>
                  <a:lnTo>
                    <a:pt x="513588" y="85344"/>
                  </a:lnTo>
                  <a:lnTo>
                    <a:pt x="516636" y="82296"/>
                  </a:lnTo>
                  <a:close/>
                </a:path>
                <a:path w="1610995" h="497205">
                  <a:moveTo>
                    <a:pt x="521208" y="82296"/>
                  </a:moveTo>
                  <a:lnTo>
                    <a:pt x="516636" y="82296"/>
                  </a:lnTo>
                  <a:lnTo>
                    <a:pt x="513588" y="85344"/>
                  </a:lnTo>
                  <a:lnTo>
                    <a:pt x="521208" y="85344"/>
                  </a:lnTo>
                  <a:lnTo>
                    <a:pt x="521208" y="82296"/>
                  </a:lnTo>
                  <a:close/>
                </a:path>
                <a:path w="1610995" h="497205">
                  <a:moveTo>
                    <a:pt x="1610868" y="0"/>
                  </a:moveTo>
                  <a:lnTo>
                    <a:pt x="513588" y="0"/>
                  </a:lnTo>
                  <a:lnTo>
                    <a:pt x="513588" y="83078"/>
                  </a:lnTo>
                  <a:lnTo>
                    <a:pt x="516636" y="82296"/>
                  </a:lnTo>
                  <a:lnTo>
                    <a:pt x="521208" y="82296"/>
                  </a:lnTo>
                  <a:lnTo>
                    <a:pt x="521208" y="7620"/>
                  </a:lnTo>
                  <a:lnTo>
                    <a:pt x="516636" y="7620"/>
                  </a:lnTo>
                  <a:lnTo>
                    <a:pt x="521208" y="3048"/>
                  </a:lnTo>
                  <a:lnTo>
                    <a:pt x="1610868" y="3048"/>
                  </a:lnTo>
                  <a:lnTo>
                    <a:pt x="1610868" y="0"/>
                  </a:lnTo>
                  <a:close/>
                </a:path>
                <a:path w="1610995" h="497205">
                  <a:moveTo>
                    <a:pt x="521208" y="3048"/>
                  </a:moveTo>
                  <a:lnTo>
                    <a:pt x="516636" y="7620"/>
                  </a:lnTo>
                  <a:lnTo>
                    <a:pt x="521208" y="7620"/>
                  </a:lnTo>
                  <a:lnTo>
                    <a:pt x="521208" y="3048"/>
                  </a:lnTo>
                  <a:close/>
                </a:path>
                <a:path w="1610995" h="497205">
                  <a:moveTo>
                    <a:pt x="1603248" y="3048"/>
                  </a:moveTo>
                  <a:lnTo>
                    <a:pt x="521208" y="3048"/>
                  </a:lnTo>
                  <a:lnTo>
                    <a:pt x="521208" y="7620"/>
                  </a:lnTo>
                  <a:lnTo>
                    <a:pt x="1603248" y="7620"/>
                  </a:lnTo>
                  <a:lnTo>
                    <a:pt x="1603248" y="3048"/>
                  </a:lnTo>
                  <a:close/>
                </a:path>
                <a:path w="1610995" h="497205">
                  <a:moveTo>
                    <a:pt x="1610868" y="3048"/>
                  </a:moveTo>
                  <a:lnTo>
                    <a:pt x="1603248" y="3048"/>
                  </a:lnTo>
                  <a:lnTo>
                    <a:pt x="1607820" y="7620"/>
                  </a:lnTo>
                  <a:lnTo>
                    <a:pt x="1610868" y="7620"/>
                  </a:lnTo>
                  <a:lnTo>
                    <a:pt x="1610868" y="3048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1013966" y="1830943"/>
            <a:ext cx="4845685" cy="2999105"/>
          </a:xfrm>
          <a:prstGeom prst="rect">
            <a:avLst/>
          </a:prstGeom>
        </p:spPr>
        <p:txBody>
          <a:bodyPr vert="horz" wrap="square" lIns="0" tIns="86995" rIns="0" bIns="0" rtlCol="0">
            <a:spAutoFit/>
          </a:bodyPr>
          <a:lstStyle/>
          <a:p>
            <a:pPr marL="445770" indent="-306070">
              <a:lnSpc>
                <a:spcPct val="100000"/>
              </a:lnSpc>
              <a:spcBef>
                <a:spcPts val="685"/>
              </a:spcBef>
              <a:buAutoNum type="arabicPlain" startAt="4"/>
              <a:tabLst>
                <a:tab pos="445770" algn="l"/>
              </a:tabLst>
            </a:pPr>
            <a:r>
              <a:rPr sz="1000" spc="195" dirty="0">
                <a:latin typeface="Times New Roman"/>
                <a:cs typeface="Times New Roman"/>
              </a:rPr>
              <a:t>private</a:t>
            </a:r>
            <a:r>
              <a:rPr sz="1000" spc="370" dirty="0">
                <a:latin typeface="Times New Roman"/>
                <a:cs typeface="Times New Roman"/>
              </a:rPr>
              <a:t> </a:t>
            </a:r>
            <a:r>
              <a:rPr sz="1000" spc="240" dirty="0">
                <a:latin typeface="Times New Roman"/>
                <a:cs typeface="Times New Roman"/>
              </a:rPr>
              <a:t>static</a:t>
            </a:r>
            <a:r>
              <a:rPr sz="1000" spc="385" dirty="0">
                <a:latin typeface="Times New Roman"/>
                <a:cs typeface="Times New Roman"/>
              </a:rPr>
              <a:t> </a:t>
            </a:r>
            <a:r>
              <a:rPr sz="1000" spc="225" dirty="0">
                <a:latin typeface="Times New Roman"/>
                <a:cs typeface="Times New Roman"/>
              </a:rPr>
              <a:t>final</a:t>
            </a:r>
            <a:r>
              <a:rPr sz="1000" spc="360" dirty="0">
                <a:latin typeface="Times New Roman"/>
                <a:cs typeface="Times New Roman"/>
              </a:rPr>
              <a:t> </a:t>
            </a:r>
            <a:r>
              <a:rPr sz="1000" spc="165" dirty="0">
                <a:latin typeface="Times New Roman"/>
                <a:cs typeface="Times New Roman"/>
              </a:rPr>
              <a:t>boolean[]</a:t>
            </a:r>
            <a:r>
              <a:rPr sz="1000" spc="370" dirty="0">
                <a:latin typeface="Times New Roman"/>
                <a:cs typeface="Times New Roman"/>
              </a:rPr>
              <a:t> </a:t>
            </a:r>
            <a:r>
              <a:rPr sz="1000" spc="165" dirty="0">
                <a:latin typeface="Times New Roman"/>
                <a:cs typeface="Times New Roman"/>
              </a:rPr>
              <a:t>switches</a:t>
            </a:r>
            <a:r>
              <a:rPr sz="1000" spc="375" dirty="0">
                <a:latin typeface="Times New Roman"/>
                <a:cs typeface="Times New Roman"/>
              </a:rPr>
              <a:t> </a:t>
            </a:r>
            <a:r>
              <a:rPr sz="1000" dirty="0">
                <a:latin typeface="Times New Roman"/>
                <a:cs typeface="Times New Roman"/>
              </a:rPr>
              <a:t>=</a:t>
            </a:r>
            <a:r>
              <a:rPr sz="1000" spc="370" dirty="0">
                <a:latin typeface="Times New Roman"/>
                <a:cs typeface="Times New Roman"/>
              </a:rPr>
              <a:t> </a:t>
            </a:r>
            <a:r>
              <a:rPr sz="1000" dirty="0">
                <a:latin typeface="Times New Roman"/>
                <a:cs typeface="Times New Roman"/>
              </a:rPr>
              <a:t>new</a:t>
            </a:r>
            <a:r>
              <a:rPr sz="1000" spc="375" dirty="0">
                <a:latin typeface="Times New Roman"/>
                <a:cs typeface="Times New Roman"/>
              </a:rPr>
              <a:t> </a:t>
            </a:r>
            <a:r>
              <a:rPr sz="1000" spc="160" dirty="0">
                <a:latin typeface="Times New Roman"/>
                <a:cs typeface="Times New Roman"/>
              </a:rPr>
              <a:t>boolean[5];</a:t>
            </a:r>
            <a:endParaRPr sz="1000">
              <a:latin typeface="Times New Roman"/>
              <a:cs typeface="Times New Roman"/>
            </a:endParaRPr>
          </a:p>
          <a:p>
            <a:pPr marL="4199255" indent="-4059554">
              <a:lnSpc>
                <a:spcPts val="1145"/>
              </a:lnSpc>
              <a:spcBef>
                <a:spcPts val="590"/>
              </a:spcBef>
              <a:buFont typeface="Times New Roman"/>
              <a:buAutoNum type="arabicPlain" startAt="4"/>
              <a:tabLst>
                <a:tab pos="4199255" algn="l"/>
              </a:tabLst>
            </a:pPr>
            <a:r>
              <a:rPr sz="1000" spc="-10" dirty="0">
                <a:latin typeface="Arial"/>
                <a:cs typeface="Arial"/>
              </a:rPr>
              <a:t>static</a:t>
            </a:r>
            <a:endParaRPr sz="1000">
              <a:latin typeface="Arial"/>
              <a:cs typeface="Arial"/>
            </a:endParaRPr>
          </a:p>
          <a:p>
            <a:pPr marL="445770" indent="-306070">
              <a:lnSpc>
                <a:spcPts val="1145"/>
              </a:lnSpc>
              <a:buAutoNum type="arabicPlain" startAt="4"/>
              <a:tabLst>
                <a:tab pos="445770" algn="l"/>
              </a:tabLst>
            </a:pPr>
            <a:r>
              <a:rPr sz="1000" b="1" spc="200" dirty="0">
                <a:latin typeface="Times New Roman"/>
                <a:cs typeface="Times New Roman"/>
              </a:rPr>
              <a:t>static{</a:t>
            </a:r>
            <a:endParaRPr sz="1000">
              <a:latin typeface="Times New Roman"/>
              <a:cs typeface="Times New Roman"/>
            </a:endParaRPr>
          </a:p>
          <a:p>
            <a:pPr marL="596265" indent="-456565">
              <a:lnSpc>
                <a:spcPct val="100000"/>
              </a:lnSpc>
              <a:spcBef>
                <a:spcPts val="240"/>
              </a:spcBef>
              <a:buAutoNum type="arabicPlain" startAt="4"/>
              <a:tabLst>
                <a:tab pos="596265" algn="l"/>
              </a:tabLst>
            </a:pPr>
            <a:r>
              <a:rPr sz="1000" b="1" spc="175" dirty="0">
                <a:latin typeface="Times New Roman"/>
                <a:cs typeface="Times New Roman"/>
              </a:rPr>
              <a:t>System.out.println("Initializing...");</a:t>
            </a:r>
            <a:endParaRPr sz="1000">
              <a:latin typeface="Times New Roman"/>
              <a:cs typeface="Times New Roman"/>
            </a:endParaRPr>
          </a:p>
          <a:p>
            <a:pPr marL="596265" indent="-456565">
              <a:lnSpc>
                <a:spcPct val="100000"/>
              </a:lnSpc>
              <a:spcBef>
                <a:spcPts val="240"/>
              </a:spcBef>
              <a:buAutoNum type="arabicPlain" startAt="4"/>
              <a:tabLst>
                <a:tab pos="596265" algn="l"/>
              </a:tabLst>
            </a:pPr>
            <a:r>
              <a:rPr sz="1000" b="1" spc="165" dirty="0">
                <a:latin typeface="Times New Roman"/>
                <a:cs typeface="Times New Roman"/>
              </a:rPr>
              <a:t>for</a:t>
            </a:r>
            <a:r>
              <a:rPr sz="1000" b="1" spc="355" dirty="0">
                <a:latin typeface="Times New Roman"/>
                <a:cs typeface="Times New Roman"/>
              </a:rPr>
              <a:t> </a:t>
            </a:r>
            <a:r>
              <a:rPr sz="1000" b="1" spc="215" dirty="0">
                <a:latin typeface="Times New Roman"/>
                <a:cs typeface="Times New Roman"/>
              </a:rPr>
              <a:t>(int</a:t>
            </a:r>
            <a:r>
              <a:rPr sz="1000" b="1" spc="360" dirty="0">
                <a:latin typeface="Times New Roman"/>
                <a:cs typeface="Times New Roman"/>
              </a:rPr>
              <a:t> </a:t>
            </a:r>
            <a:r>
              <a:rPr sz="1000" b="1" spc="170" dirty="0">
                <a:latin typeface="Times New Roman"/>
                <a:cs typeface="Times New Roman"/>
              </a:rPr>
              <a:t>i=0;</a:t>
            </a:r>
            <a:r>
              <a:rPr sz="1000" b="1" spc="360" dirty="0">
                <a:latin typeface="Times New Roman"/>
                <a:cs typeface="Times New Roman"/>
              </a:rPr>
              <a:t> </a:t>
            </a:r>
            <a:r>
              <a:rPr sz="1000" b="1" spc="170" dirty="0">
                <a:latin typeface="Times New Roman"/>
                <a:cs typeface="Times New Roman"/>
              </a:rPr>
              <a:t>i&lt;5;</a:t>
            </a:r>
            <a:r>
              <a:rPr sz="1000" b="1" spc="350" dirty="0">
                <a:latin typeface="Times New Roman"/>
                <a:cs typeface="Times New Roman"/>
              </a:rPr>
              <a:t> </a:t>
            </a:r>
            <a:r>
              <a:rPr sz="1000" b="1" spc="150" dirty="0">
                <a:latin typeface="Times New Roman"/>
                <a:cs typeface="Times New Roman"/>
              </a:rPr>
              <a:t>i++){</a:t>
            </a:r>
            <a:endParaRPr sz="1000">
              <a:latin typeface="Times New Roman"/>
              <a:cs typeface="Times New Roman"/>
            </a:endParaRPr>
          </a:p>
          <a:p>
            <a:pPr marL="748665" indent="-608965">
              <a:lnSpc>
                <a:spcPct val="100000"/>
              </a:lnSpc>
              <a:spcBef>
                <a:spcPts val="250"/>
              </a:spcBef>
              <a:buAutoNum type="arabicPlain" startAt="4"/>
              <a:tabLst>
                <a:tab pos="748665" algn="l"/>
              </a:tabLst>
            </a:pPr>
            <a:r>
              <a:rPr sz="1000" b="1" spc="180" dirty="0">
                <a:latin typeface="Times New Roman"/>
                <a:cs typeface="Times New Roman"/>
              </a:rPr>
              <a:t>switches[i]</a:t>
            </a:r>
            <a:r>
              <a:rPr sz="1000" b="1" spc="380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=</a:t>
            </a:r>
            <a:r>
              <a:rPr sz="1000" b="1" spc="380" dirty="0">
                <a:latin typeface="Times New Roman"/>
                <a:cs typeface="Times New Roman"/>
              </a:rPr>
              <a:t> </a:t>
            </a:r>
            <a:r>
              <a:rPr sz="1000" b="1" spc="160" dirty="0">
                <a:latin typeface="Times New Roman"/>
                <a:cs typeface="Times New Roman"/>
              </a:rPr>
              <a:t>true;</a:t>
            </a:r>
            <a:endParaRPr sz="1000">
              <a:latin typeface="Times New Roman"/>
              <a:cs typeface="Times New Roman"/>
            </a:endParaRPr>
          </a:p>
          <a:p>
            <a:pPr marL="63500">
              <a:lnSpc>
                <a:spcPct val="100000"/>
              </a:lnSpc>
              <a:spcBef>
                <a:spcPts val="240"/>
              </a:spcBef>
              <a:tabLst>
                <a:tab pos="596265" algn="l"/>
              </a:tabLst>
            </a:pPr>
            <a:r>
              <a:rPr sz="1000" b="1" spc="70" dirty="0">
                <a:latin typeface="Times New Roman"/>
                <a:cs typeface="Times New Roman"/>
              </a:rPr>
              <a:t>10</a:t>
            </a:r>
            <a:r>
              <a:rPr sz="1000" b="1" dirty="0">
                <a:latin typeface="Times New Roman"/>
                <a:cs typeface="Times New Roman"/>
              </a:rPr>
              <a:t>	</a:t>
            </a:r>
            <a:r>
              <a:rPr sz="1000" b="1" spc="150" dirty="0">
                <a:latin typeface="Times New Roman"/>
                <a:cs typeface="Times New Roman"/>
              </a:rPr>
              <a:t>}</a:t>
            </a:r>
            <a:endParaRPr sz="1000">
              <a:latin typeface="Times New Roman"/>
              <a:cs typeface="Times New Roman"/>
            </a:endParaRPr>
          </a:p>
          <a:p>
            <a:pPr marL="63500">
              <a:lnSpc>
                <a:spcPct val="100000"/>
              </a:lnSpc>
              <a:spcBef>
                <a:spcPts val="240"/>
              </a:spcBef>
              <a:tabLst>
                <a:tab pos="445770" algn="l"/>
              </a:tabLst>
            </a:pPr>
            <a:r>
              <a:rPr sz="1000" b="1" spc="70" dirty="0">
                <a:latin typeface="Times New Roman"/>
                <a:cs typeface="Times New Roman"/>
              </a:rPr>
              <a:t>11</a:t>
            </a:r>
            <a:r>
              <a:rPr sz="1000" b="1" dirty="0">
                <a:latin typeface="Times New Roman"/>
                <a:cs typeface="Times New Roman"/>
              </a:rPr>
              <a:t>	</a:t>
            </a:r>
            <a:r>
              <a:rPr sz="1000" b="1" spc="150" dirty="0">
                <a:latin typeface="Times New Roman"/>
                <a:cs typeface="Times New Roman"/>
              </a:rPr>
              <a:t>}</a:t>
            </a:r>
            <a:endParaRPr sz="1000">
              <a:latin typeface="Times New Roman"/>
              <a:cs typeface="Times New Roman"/>
            </a:endParaRPr>
          </a:p>
          <a:p>
            <a:pPr marL="63500">
              <a:lnSpc>
                <a:spcPct val="100000"/>
              </a:lnSpc>
              <a:spcBef>
                <a:spcPts val="240"/>
              </a:spcBef>
            </a:pPr>
            <a:r>
              <a:rPr sz="1000" spc="70" dirty="0">
                <a:latin typeface="Times New Roman"/>
                <a:cs typeface="Times New Roman"/>
              </a:rPr>
              <a:t>12</a:t>
            </a:r>
            <a:endParaRPr sz="1000">
              <a:latin typeface="Times New Roman"/>
              <a:cs typeface="Times New Roman"/>
            </a:endParaRPr>
          </a:p>
          <a:p>
            <a:pPr marL="445770" indent="-382270">
              <a:lnSpc>
                <a:spcPct val="100000"/>
              </a:lnSpc>
              <a:spcBef>
                <a:spcPts val="240"/>
              </a:spcBef>
              <a:buAutoNum type="arabicPlain" startAt="13"/>
              <a:tabLst>
                <a:tab pos="445770" algn="l"/>
              </a:tabLst>
            </a:pPr>
            <a:r>
              <a:rPr sz="1000" spc="175" dirty="0">
                <a:latin typeface="Times New Roman"/>
                <a:cs typeface="Times New Roman"/>
              </a:rPr>
              <a:t>public</a:t>
            </a:r>
            <a:r>
              <a:rPr sz="1000" spc="355" dirty="0">
                <a:latin typeface="Times New Roman"/>
                <a:cs typeface="Times New Roman"/>
              </a:rPr>
              <a:t> </a:t>
            </a:r>
            <a:r>
              <a:rPr sz="1000" spc="240" dirty="0">
                <a:latin typeface="Times New Roman"/>
                <a:cs typeface="Times New Roman"/>
              </a:rPr>
              <a:t>static</a:t>
            </a:r>
            <a:r>
              <a:rPr sz="1000" spc="360" dirty="0">
                <a:latin typeface="Times New Roman"/>
                <a:cs typeface="Times New Roman"/>
              </a:rPr>
              <a:t> </a:t>
            </a:r>
            <a:r>
              <a:rPr sz="1000" spc="150" dirty="0">
                <a:latin typeface="Times New Roman"/>
                <a:cs typeface="Times New Roman"/>
              </a:rPr>
              <a:t>void</a:t>
            </a:r>
            <a:r>
              <a:rPr sz="1000" spc="360" dirty="0">
                <a:latin typeface="Times New Roman"/>
                <a:cs typeface="Times New Roman"/>
              </a:rPr>
              <a:t> </a:t>
            </a:r>
            <a:r>
              <a:rPr sz="1000" spc="175" dirty="0">
                <a:latin typeface="Times New Roman"/>
                <a:cs typeface="Times New Roman"/>
              </a:rPr>
              <a:t>main(String[]</a:t>
            </a:r>
            <a:r>
              <a:rPr sz="1000" spc="360" dirty="0">
                <a:latin typeface="Times New Roman"/>
                <a:cs typeface="Times New Roman"/>
              </a:rPr>
              <a:t> </a:t>
            </a:r>
            <a:r>
              <a:rPr sz="1000" spc="190" dirty="0">
                <a:latin typeface="Times New Roman"/>
                <a:cs typeface="Times New Roman"/>
              </a:rPr>
              <a:t>args)</a:t>
            </a:r>
            <a:r>
              <a:rPr sz="1000" spc="360" dirty="0">
                <a:latin typeface="Times New Roman"/>
                <a:cs typeface="Times New Roman"/>
              </a:rPr>
              <a:t> </a:t>
            </a:r>
            <a:r>
              <a:rPr sz="1000" spc="70" dirty="0">
                <a:latin typeface="Times New Roman"/>
                <a:cs typeface="Times New Roman"/>
              </a:rPr>
              <a:t>{</a:t>
            </a:r>
            <a:endParaRPr sz="1000">
              <a:latin typeface="Times New Roman"/>
              <a:cs typeface="Times New Roman"/>
            </a:endParaRPr>
          </a:p>
          <a:p>
            <a:pPr marL="596265" indent="-532765">
              <a:lnSpc>
                <a:spcPct val="100000"/>
              </a:lnSpc>
              <a:spcBef>
                <a:spcPts val="240"/>
              </a:spcBef>
              <a:buAutoNum type="arabicPlain" startAt="13"/>
              <a:tabLst>
                <a:tab pos="596265" algn="l"/>
              </a:tabLst>
            </a:pPr>
            <a:r>
              <a:rPr sz="1000" spc="170" dirty="0">
                <a:latin typeface="Times New Roman"/>
                <a:cs typeface="Times New Roman"/>
              </a:rPr>
              <a:t>switches[1]</a:t>
            </a:r>
            <a:r>
              <a:rPr sz="1000" spc="375" dirty="0">
                <a:latin typeface="Times New Roman"/>
                <a:cs typeface="Times New Roman"/>
              </a:rPr>
              <a:t> </a:t>
            </a:r>
            <a:r>
              <a:rPr sz="1000" dirty="0">
                <a:latin typeface="Times New Roman"/>
                <a:cs typeface="Times New Roman"/>
              </a:rPr>
              <a:t>=</a:t>
            </a:r>
            <a:r>
              <a:rPr sz="1000" spc="375" dirty="0">
                <a:latin typeface="Times New Roman"/>
                <a:cs typeface="Times New Roman"/>
              </a:rPr>
              <a:t> </a:t>
            </a:r>
            <a:r>
              <a:rPr sz="1000" spc="229" dirty="0">
                <a:latin typeface="Times New Roman"/>
                <a:cs typeface="Times New Roman"/>
              </a:rPr>
              <a:t>false;</a:t>
            </a:r>
            <a:r>
              <a:rPr sz="1000" spc="380" dirty="0">
                <a:latin typeface="Times New Roman"/>
                <a:cs typeface="Times New Roman"/>
              </a:rPr>
              <a:t> </a:t>
            </a:r>
            <a:r>
              <a:rPr sz="1000" spc="175" dirty="0">
                <a:latin typeface="Times New Roman"/>
                <a:cs typeface="Times New Roman"/>
              </a:rPr>
              <a:t>switches[2]</a:t>
            </a:r>
            <a:r>
              <a:rPr sz="1000" spc="365" dirty="0">
                <a:latin typeface="Times New Roman"/>
                <a:cs typeface="Times New Roman"/>
              </a:rPr>
              <a:t> </a:t>
            </a:r>
            <a:r>
              <a:rPr sz="1000" dirty="0">
                <a:latin typeface="Times New Roman"/>
                <a:cs typeface="Times New Roman"/>
              </a:rPr>
              <a:t>=</a:t>
            </a:r>
            <a:r>
              <a:rPr sz="1000" spc="375" dirty="0">
                <a:latin typeface="Times New Roman"/>
                <a:cs typeface="Times New Roman"/>
              </a:rPr>
              <a:t> </a:t>
            </a:r>
            <a:r>
              <a:rPr sz="1000" spc="220" dirty="0">
                <a:latin typeface="Times New Roman"/>
                <a:cs typeface="Times New Roman"/>
              </a:rPr>
              <a:t>false;</a:t>
            </a:r>
            <a:endParaRPr sz="1000">
              <a:latin typeface="Times New Roman"/>
              <a:cs typeface="Times New Roman"/>
            </a:endParaRPr>
          </a:p>
          <a:p>
            <a:pPr marL="596265" indent="-532765">
              <a:lnSpc>
                <a:spcPct val="100000"/>
              </a:lnSpc>
              <a:spcBef>
                <a:spcPts val="240"/>
              </a:spcBef>
              <a:buAutoNum type="arabicPlain" startAt="13"/>
              <a:tabLst>
                <a:tab pos="596265" algn="l"/>
              </a:tabLst>
            </a:pPr>
            <a:r>
              <a:rPr sz="1000" spc="170" dirty="0">
                <a:latin typeface="Times New Roman"/>
                <a:cs typeface="Times New Roman"/>
              </a:rPr>
              <a:t>System.out.print("Switch</a:t>
            </a:r>
            <a:r>
              <a:rPr sz="1000" spc="390" dirty="0">
                <a:latin typeface="Times New Roman"/>
                <a:cs typeface="Times New Roman"/>
              </a:rPr>
              <a:t> </a:t>
            </a:r>
            <a:r>
              <a:rPr sz="1000" spc="225" dirty="0">
                <a:latin typeface="Times New Roman"/>
                <a:cs typeface="Times New Roman"/>
              </a:rPr>
              <a:t>settings:</a:t>
            </a:r>
            <a:r>
              <a:rPr sz="1000" spc="390" dirty="0">
                <a:latin typeface="Times New Roman"/>
                <a:cs typeface="Times New Roman"/>
              </a:rPr>
              <a:t> </a:t>
            </a:r>
            <a:r>
              <a:rPr sz="1000" spc="225" dirty="0">
                <a:latin typeface="Times New Roman"/>
                <a:cs typeface="Times New Roman"/>
              </a:rPr>
              <a:t>");</a:t>
            </a:r>
            <a:endParaRPr sz="1000">
              <a:latin typeface="Times New Roman"/>
              <a:cs typeface="Times New Roman"/>
            </a:endParaRPr>
          </a:p>
          <a:p>
            <a:pPr marL="596265" indent="-532765">
              <a:lnSpc>
                <a:spcPct val="100000"/>
              </a:lnSpc>
              <a:spcBef>
                <a:spcPts val="240"/>
              </a:spcBef>
              <a:buAutoNum type="arabicPlain" startAt="13"/>
              <a:tabLst>
                <a:tab pos="596265" algn="l"/>
              </a:tabLst>
            </a:pPr>
            <a:r>
              <a:rPr sz="1000" spc="200" dirty="0">
                <a:latin typeface="Times New Roman"/>
                <a:cs typeface="Times New Roman"/>
              </a:rPr>
              <a:t>for</a:t>
            </a:r>
            <a:r>
              <a:rPr sz="1000" spc="355" dirty="0">
                <a:latin typeface="Times New Roman"/>
                <a:cs typeface="Times New Roman"/>
              </a:rPr>
              <a:t> </a:t>
            </a:r>
            <a:r>
              <a:rPr sz="1000" spc="155" dirty="0">
                <a:latin typeface="Times New Roman"/>
                <a:cs typeface="Times New Roman"/>
              </a:rPr>
              <a:t>(boolean</a:t>
            </a:r>
            <a:r>
              <a:rPr sz="1000" spc="355" dirty="0">
                <a:latin typeface="Times New Roman"/>
                <a:cs typeface="Times New Roman"/>
              </a:rPr>
              <a:t> </a:t>
            </a:r>
            <a:r>
              <a:rPr sz="1000" spc="155" dirty="0">
                <a:latin typeface="Times New Roman"/>
                <a:cs typeface="Times New Roman"/>
              </a:rPr>
              <a:t>curSwitch:switches){</a:t>
            </a:r>
            <a:endParaRPr sz="1000">
              <a:latin typeface="Times New Roman"/>
              <a:cs typeface="Times New Roman"/>
            </a:endParaRPr>
          </a:p>
          <a:p>
            <a:pPr marL="748665" indent="-685165">
              <a:lnSpc>
                <a:spcPct val="100000"/>
              </a:lnSpc>
              <a:spcBef>
                <a:spcPts val="250"/>
              </a:spcBef>
              <a:buAutoNum type="arabicPlain" startAt="13"/>
              <a:tabLst>
                <a:tab pos="748665" algn="l"/>
              </a:tabLst>
            </a:pPr>
            <a:r>
              <a:rPr sz="1000" spc="290" dirty="0">
                <a:latin typeface="Times New Roman"/>
                <a:cs typeface="Times New Roman"/>
              </a:rPr>
              <a:t>if</a:t>
            </a:r>
            <a:r>
              <a:rPr sz="1000" spc="345" dirty="0">
                <a:latin typeface="Times New Roman"/>
                <a:cs typeface="Times New Roman"/>
              </a:rPr>
              <a:t> </a:t>
            </a:r>
            <a:r>
              <a:rPr sz="1000" spc="165" dirty="0">
                <a:latin typeface="Times New Roman"/>
                <a:cs typeface="Times New Roman"/>
              </a:rPr>
              <a:t>(curSwitch){System.out.print("1");}</a:t>
            </a:r>
            <a:endParaRPr sz="1000">
              <a:latin typeface="Times New Roman"/>
              <a:cs typeface="Times New Roman"/>
            </a:endParaRPr>
          </a:p>
          <a:p>
            <a:pPr marL="748665" indent="-685165">
              <a:lnSpc>
                <a:spcPct val="100000"/>
              </a:lnSpc>
              <a:spcBef>
                <a:spcPts val="240"/>
              </a:spcBef>
              <a:buAutoNum type="arabicPlain" startAt="13"/>
              <a:tabLst>
                <a:tab pos="748665" algn="l"/>
              </a:tabLst>
            </a:pPr>
            <a:r>
              <a:rPr sz="1000" spc="204" dirty="0">
                <a:latin typeface="Times New Roman"/>
                <a:cs typeface="Times New Roman"/>
              </a:rPr>
              <a:t>else</a:t>
            </a:r>
            <a:r>
              <a:rPr sz="1000" spc="340" dirty="0">
                <a:latin typeface="Times New Roman"/>
                <a:cs typeface="Times New Roman"/>
              </a:rPr>
              <a:t> </a:t>
            </a:r>
            <a:r>
              <a:rPr sz="1000" spc="175" dirty="0">
                <a:latin typeface="Times New Roman"/>
                <a:cs typeface="Times New Roman"/>
              </a:rPr>
              <a:t>{System.out.print("0");}</a:t>
            </a:r>
            <a:endParaRPr sz="1000">
              <a:latin typeface="Times New Roman"/>
              <a:cs typeface="Times New Roman"/>
            </a:endParaRPr>
          </a:p>
          <a:p>
            <a:pPr marL="63500">
              <a:lnSpc>
                <a:spcPct val="100000"/>
              </a:lnSpc>
              <a:spcBef>
                <a:spcPts val="240"/>
              </a:spcBef>
              <a:tabLst>
                <a:tab pos="596265" algn="l"/>
              </a:tabLst>
            </a:pPr>
            <a:r>
              <a:rPr sz="1000" spc="70" dirty="0">
                <a:latin typeface="Times New Roman"/>
                <a:cs typeface="Times New Roman"/>
              </a:rPr>
              <a:t>19</a:t>
            </a:r>
            <a:r>
              <a:rPr sz="1000" dirty="0">
                <a:latin typeface="Times New Roman"/>
                <a:cs typeface="Times New Roman"/>
              </a:rPr>
              <a:t>	</a:t>
            </a:r>
            <a:r>
              <a:rPr sz="1000" spc="70" dirty="0">
                <a:latin typeface="Times New Roman"/>
                <a:cs typeface="Times New Roman"/>
              </a:rPr>
              <a:t>}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021067" y="2284496"/>
            <a:ext cx="68516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2405" marR="5080" indent="-180340">
              <a:lnSpc>
                <a:spcPct val="100000"/>
              </a:lnSpc>
              <a:spcBef>
                <a:spcPts val="100"/>
              </a:spcBef>
            </a:pPr>
            <a:r>
              <a:rPr sz="1000" spc="-10" dirty="0">
                <a:latin typeface="Arial"/>
                <a:cs typeface="Arial"/>
              </a:rPr>
              <a:t>initialization block</a:t>
            </a:r>
            <a:endParaRPr sz="10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326639" y="5247386"/>
            <a:ext cx="3116580" cy="144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endParaRPr sz="8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42416" y="2316479"/>
            <a:ext cx="5689600" cy="620395"/>
            <a:chOff x="1042416" y="2316479"/>
            <a:chExt cx="5689600" cy="620395"/>
          </a:xfrm>
        </p:grpSpPr>
        <p:sp>
          <p:nvSpPr>
            <p:cNvPr id="3" name="object 3"/>
            <p:cNvSpPr/>
            <p:nvPr/>
          </p:nvSpPr>
          <p:spPr>
            <a:xfrm>
              <a:off x="1053084" y="2327147"/>
              <a:ext cx="5668010" cy="599440"/>
            </a:xfrm>
            <a:custGeom>
              <a:avLst/>
              <a:gdLst/>
              <a:ahLst/>
              <a:cxnLst/>
              <a:rect l="l" t="t" r="r" b="b"/>
              <a:pathLst>
                <a:path w="5668009" h="599439">
                  <a:moveTo>
                    <a:pt x="5667755" y="0"/>
                  </a:moveTo>
                  <a:lnTo>
                    <a:pt x="0" y="0"/>
                  </a:lnTo>
                  <a:lnTo>
                    <a:pt x="0" y="598931"/>
                  </a:lnTo>
                  <a:lnTo>
                    <a:pt x="5667755" y="598931"/>
                  </a:lnTo>
                  <a:lnTo>
                    <a:pt x="5667755" y="0"/>
                  </a:lnTo>
                  <a:close/>
                </a:path>
              </a:pathLst>
            </a:custGeom>
            <a:solidFill>
              <a:srgbClr val="DCDC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042416" y="2316479"/>
              <a:ext cx="5689600" cy="620395"/>
            </a:xfrm>
            <a:custGeom>
              <a:avLst/>
              <a:gdLst/>
              <a:ahLst/>
              <a:cxnLst/>
              <a:rect l="l" t="t" r="r" b="b"/>
              <a:pathLst>
                <a:path w="5689600" h="620394">
                  <a:moveTo>
                    <a:pt x="5689092" y="0"/>
                  </a:moveTo>
                  <a:lnTo>
                    <a:pt x="0" y="0"/>
                  </a:lnTo>
                  <a:lnTo>
                    <a:pt x="0" y="620268"/>
                  </a:lnTo>
                  <a:lnTo>
                    <a:pt x="5689092" y="620268"/>
                  </a:lnTo>
                  <a:lnTo>
                    <a:pt x="5689092" y="609600"/>
                  </a:lnTo>
                  <a:lnTo>
                    <a:pt x="21336" y="609600"/>
                  </a:lnTo>
                  <a:lnTo>
                    <a:pt x="10668" y="598931"/>
                  </a:lnTo>
                  <a:lnTo>
                    <a:pt x="21336" y="598931"/>
                  </a:lnTo>
                  <a:lnTo>
                    <a:pt x="21336" y="19812"/>
                  </a:lnTo>
                  <a:lnTo>
                    <a:pt x="10668" y="19812"/>
                  </a:lnTo>
                  <a:lnTo>
                    <a:pt x="21336" y="10668"/>
                  </a:lnTo>
                  <a:lnTo>
                    <a:pt x="5689092" y="10668"/>
                  </a:lnTo>
                  <a:lnTo>
                    <a:pt x="5689092" y="0"/>
                  </a:lnTo>
                  <a:close/>
                </a:path>
                <a:path w="5689600" h="620394">
                  <a:moveTo>
                    <a:pt x="21336" y="598931"/>
                  </a:moveTo>
                  <a:lnTo>
                    <a:pt x="10668" y="598931"/>
                  </a:lnTo>
                  <a:lnTo>
                    <a:pt x="21336" y="609600"/>
                  </a:lnTo>
                  <a:lnTo>
                    <a:pt x="21336" y="598931"/>
                  </a:lnTo>
                  <a:close/>
                </a:path>
                <a:path w="5689600" h="620394">
                  <a:moveTo>
                    <a:pt x="5667756" y="598931"/>
                  </a:moveTo>
                  <a:lnTo>
                    <a:pt x="21336" y="598931"/>
                  </a:lnTo>
                  <a:lnTo>
                    <a:pt x="21336" y="609600"/>
                  </a:lnTo>
                  <a:lnTo>
                    <a:pt x="5667756" y="609600"/>
                  </a:lnTo>
                  <a:lnTo>
                    <a:pt x="5667756" y="598931"/>
                  </a:lnTo>
                  <a:close/>
                </a:path>
                <a:path w="5689600" h="620394">
                  <a:moveTo>
                    <a:pt x="5667756" y="10668"/>
                  </a:moveTo>
                  <a:lnTo>
                    <a:pt x="5667756" y="609600"/>
                  </a:lnTo>
                  <a:lnTo>
                    <a:pt x="5678424" y="598931"/>
                  </a:lnTo>
                  <a:lnTo>
                    <a:pt x="5689092" y="598931"/>
                  </a:lnTo>
                  <a:lnTo>
                    <a:pt x="5689092" y="19812"/>
                  </a:lnTo>
                  <a:lnTo>
                    <a:pt x="5678424" y="19812"/>
                  </a:lnTo>
                  <a:lnTo>
                    <a:pt x="5667756" y="10668"/>
                  </a:lnTo>
                  <a:close/>
                </a:path>
                <a:path w="5689600" h="620394">
                  <a:moveTo>
                    <a:pt x="5689092" y="598931"/>
                  </a:moveTo>
                  <a:lnTo>
                    <a:pt x="5678424" y="598931"/>
                  </a:lnTo>
                  <a:lnTo>
                    <a:pt x="5667756" y="609600"/>
                  </a:lnTo>
                  <a:lnTo>
                    <a:pt x="5689092" y="609600"/>
                  </a:lnTo>
                  <a:lnTo>
                    <a:pt x="5689092" y="598931"/>
                  </a:lnTo>
                  <a:close/>
                </a:path>
                <a:path w="5689600" h="620394">
                  <a:moveTo>
                    <a:pt x="21336" y="10668"/>
                  </a:moveTo>
                  <a:lnTo>
                    <a:pt x="10668" y="19812"/>
                  </a:lnTo>
                  <a:lnTo>
                    <a:pt x="21336" y="19812"/>
                  </a:lnTo>
                  <a:lnTo>
                    <a:pt x="21336" y="10668"/>
                  </a:lnTo>
                  <a:close/>
                </a:path>
                <a:path w="5689600" h="620394">
                  <a:moveTo>
                    <a:pt x="5667756" y="10668"/>
                  </a:moveTo>
                  <a:lnTo>
                    <a:pt x="21336" y="10668"/>
                  </a:lnTo>
                  <a:lnTo>
                    <a:pt x="21336" y="19812"/>
                  </a:lnTo>
                  <a:lnTo>
                    <a:pt x="5667756" y="19812"/>
                  </a:lnTo>
                  <a:lnTo>
                    <a:pt x="5667756" y="10668"/>
                  </a:lnTo>
                  <a:close/>
                </a:path>
                <a:path w="5689600" h="620394">
                  <a:moveTo>
                    <a:pt x="5689092" y="10668"/>
                  </a:moveTo>
                  <a:lnTo>
                    <a:pt x="5667756" y="10668"/>
                  </a:lnTo>
                  <a:lnTo>
                    <a:pt x="5678424" y="19812"/>
                  </a:lnTo>
                  <a:lnTo>
                    <a:pt x="5689092" y="19812"/>
                  </a:lnTo>
                  <a:lnTo>
                    <a:pt x="5689092" y="1066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1042416" y="3325367"/>
            <a:ext cx="5689600" cy="1219200"/>
            <a:chOff x="1042416" y="3325367"/>
            <a:chExt cx="5689600" cy="1219200"/>
          </a:xfrm>
        </p:grpSpPr>
        <p:sp>
          <p:nvSpPr>
            <p:cNvPr id="6" name="object 6"/>
            <p:cNvSpPr/>
            <p:nvPr/>
          </p:nvSpPr>
          <p:spPr>
            <a:xfrm>
              <a:off x="1053084" y="3336035"/>
              <a:ext cx="5668010" cy="1198245"/>
            </a:xfrm>
            <a:custGeom>
              <a:avLst/>
              <a:gdLst/>
              <a:ahLst/>
              <a:cxnLst/>
              <a:rect l="l" t="t" r="r" b="b"/>
              <a:pathLst>
                <a:path w="5668009" h="1198245">
                  <a:moveTo>
                    <a:pt x="5667755" y="0"/>
                  </a:moveTo>
                  <a:lnTo>
                    <a:pt x="0" y="0"/>
                  </a:lnTo>
                  <a:lnTo>
                    <a:pt x="0" y="1197863"/>
                  </a:lnTo>
                  <a:lnTo>
                    <a:pt x="5667755" y="1197863"/>
                  </a:lnTo>
                  <a:lnTo>
                    <a:pt x="5667755" y="0"/>
                  </a:lnTo>
                  <a:close/>
                </a:path>
              </a:pathLst>
            </a:custGeom>
            <a:solidFill>
              <a:srgbClr val="DCDC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042416" y="3325367"/>
              <a:ext cx="5689600" cy="1219200"/>
            </a:xfrm>
            <a:custGeom>
              <a:avLst/>
              <a:gdLst/>
              <a:ahLst/>
              <a:cxnLst/>
              <a:rect l="l" t="t" r="r" b="b"/>
              <a:pathLst>
                <a:path w="5689600" h="1219200">
                  <a:moveTo>
                    <a:pt x="5689092" y="0"/>
                  </a:moveTo>
                  <a:lnTo>
                    <a:pt x="0" y="0"/>
                  </a:lnTo>
                  <a:lnTo>
                    <a:pt x="0" y="1219200"/>
                  </a:lnTo>
                  <a:lnTo>
                    <a:pt x="5689092" y="1219200"/>
                  </a:lnTo>
                  <a:lnTo>
                    <a:pt x="5689092" y="1208531"/>
                  </a:lnTo>
                  <a:lnTo>
                    <a:pt x="21336" y="1208531"/>
                  </a:lnTo>
                  <a:lnTo>
                    <a:pt x="10668" y="1199387"/>
                  </a:lnTo>
                  <a:lnTo>
                    <a:pt x="21336" y="1199387"/>
                  </a:lnTo>
                  <a:lnTo>
                    <a:pt x="21336" y="21335"/>
                  </a:lnTo>
                  <a:lnTo>
                    <a:pt x="10668" y="21335"/>
                  </a:lnTo>
                  <a:lnTo>
                    <a:pt x="21336" y="10667"/>
                  </a:lnTo>
                  <a:lnTo>
                    <a:pt x="5689092" y="10667"/>
                  </a:lnTo>
                  <a:lnTo>
                    <a:pt x="5689092" y="0"/>
                  </a:lnTo>
                  <a:close/>
                </a:path>
                <a:path w="5689600" h="1219200">
                  <a:moveTo>
                    <a:pt x="21336" y="1199387"/>
                  </a:moveTo>
                  <a:lnTo>
                    <a:pt x="10668" y="1199387"/>
                  </a:lnTo>
                  <a:lnTo>
                    <a:pt x="21336" y="1208531"/>
                  </a:lnTo>
                  <a:lnTo>
                    <a:pt x="21336" y="1199387"/>
                  </a:lnTo>
                  <a:close/>
                </a:path>
                <a:path w="5689600" h="1219200">
                  <a:moveTo>
                    <a:pt x="5667756" y="1199387"/>
                  </a:moveTo>
                  <a:lnTo>
                    <a:pt x="21336" y="1199387"/>
                  </a:lnTo>
                  <a:lnTo>
                    <a:pt x="21336" y="1208531"/>
                  </a:lnTo>
                  <a:lnTo>
                    <a:pt x="5667756" y="1208531"/>
                  </a:lnTo>
                  <a:lnTo>
                    <a:pt x="5667756" y="1199387"/>
                  </a:lnTo>
                  <a:close/>
                </a:path>
                <a:path w="5689600" h="1219200">
                  <a:moveTo>
                    <a:pt x="5667756" y="10667"/>
                  </a:moveTo>
                  <a:lnTo>
                    <a:pt x="5667756" y="1208531"/>
                  </a:lnTo>
                  <a:lnTo>
                    <a:pt x="5678424" y="1199387"/>
                  </a:lnTo>
                  <a:lnTo>
                    <a:pt x="5689092" y="1199387"/>
                  </a:lnTo>
                  <a:lnTo>
                    <a:pt x="5689092" y="21335"/>
                  </a:lnTo>
                  <a:lnTo>
                    <a:pt x="5678424" y="21335"/>
                  </a:lnTo>
                  <a:lnTo>
                    <a:pt x="5667756" y="10667"/>
                  </a:lnTo>
                  <a:close/>
                </a:path>
                <a:path w="5689600" h="1219200">
                  <a:moveTo>
                    <a:pt x="5689092" y="1199387"/>
                  </a:moveTo>
                  <a:lnTo>
                    <a:pt x="5678424" y="1199387"/>
                  </a:lnTo>
                  <a:lnTo>
                    <a:pt x="5667756" y="1208531"/>
                  </a:lnTo>
                  <a:lnTo>
                    <a:pt x="5689092" y="1208531"/>
                  </a:lnTo>
                  <a:lnTo>
                    <a:pt x="5689092" y="1199387"/>
                  </a:lnTo>
                  <a:close/>
                </a:path>
                <a:path w="5689600" h="1219200">
                  <a:moveTo>
                    <a:pt x="21336" y="10667"/>
                  </a:moveTo>
                  <a:lnTo>
                    <a:pt x="10668" y="21335"/>
                  </a:lnTo>
                  <a:lnTo>
                    <a:pt x="21336" y="21335"/>
                  </a:lnTo>
                  <a:lnTo>
                    <a:pt x="21336" y="10667"/>
                  </a:lnTo>
                  <a:close/>
                </a:path>
                <a:path w="5689600" h="1219200">
                  <a:moveTo>
                    <a:pt x="5667756" y="10667"/>
                  </a:moveTo>
                  <a:lnTo>
                    <a:pt x="21336" y="10667"/>
                  </a:lnTo>
                  <a:lnTo>
                    <a:pt x="21336" y="21335"/>
                  </a:lnTo>
                  <a:lnTo>
                    <a:pt x="5667756" y="21335"/>
                  </a:lnTo>
                  <a:lnTo>
                    <a:pt x="5667756" y="10667"/>
                  </a:lnTo>
                  <a:close/>
                </a:path>
                <a:path w="5689600" h="1219200">
                  <a:moveTo>
                    <a:pt x="5689092" y="10667"/>
                  </a:moveTo>
                  <a:lnTo>
                    <a:pt x="5667756" y="10667"/>
                  </a:lnTo>
                  <a:lnTo>
                    <a:pt x="5678424" y="21335"/>
                  </a:lnTo>
                  <a:lnTo>
                    <a:pt x="5689092" y="21335"/>
                  </a:lnTo>
                  <a:lnTo>
                    <a:pt x="5689092" y="1066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1055627" y="806967"/>
            <a:ext cx="5523230" cy="36779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35255" algn="ctr">
              <a:lnSpc>
                <a:spcPct val="100000"/>
              </a:lnSpc>
              <a:spcBef>
                <a:spcPts val="110"/>
              </a:spcBef>
            </a:pPr>
            <a:r>
              <a:rPr sz="1850" b="1" dirty="0">
                <a:latin typeface="Arial"/>
                <a:cs typeface="Arial"/>
              </a:rPr>
              <a:t>Static</a:t>
            </a:r>
            <a:r>
              <a:rPr sz="1850" b="1" spc="-5" dirty="0">
                <a:latin typeface="Arial"/>
                <a:cs typeface="Arial"/>
              </a:rPr>
              <a:t> </a:t>
            </a:r>
            <a:r>
              <a:rPr sz="1850" b="1" spc="-10" dirty="0">
                <a:latin typeface="Arial"/>
                <a:cs typeface="Arial"/>
              </a:rPr>
              <a:t>Imports</a:t>
            </a:r>
            <a:endParaRPr sz="18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330"/>
              </a:spcBef>
            </a:pPr>
            <a:endParaRPr sz="1850">
              <a:latin typeface="Arial"/>
              <a:cs typeface="Arial"/>
            </a:endParaRPr>
          </a:p>
          <a:p>
            <a:pPr marL="12700" marR="5080" indent="4445">
              <a:lnSpc>
                <a:spcPct val="101299"/>
              </a:lnSpc>
            </a:pPr>
            <a:r>
              <a:rPr sz="1550" dirty="0">
                <a:latin typeface="Arial"/>
                <a:cs typeface="Arial"/>
              </a:rPr>
              <a:t>A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static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import</a:t>
            </a:r>
            <a:r>
              <a:rPr sz="1550" spc="5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statement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makes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the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static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members</a:t>
            </a:r>
            <a:r>
              <a:rPr sz="1550" spc="5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of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class </a:t>
            </a:r>
            <a:r>
              <a:rPr sz="1550" dirty="0">
                <a:latin typeface="Arial"/>
                <a:cs typeface="Arial"/>
              </a:rPr>
              <a:t>available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under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their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simple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name.</a:t>
            </a:r>
            <a:endParaRPr sz="1550">
              <a:latin typeface="Arial"/>
              <a:cs typeface="Arial"/>
            </a:endParaRPr>
          </a:p>
          <a:p>
            <a:pPr marL="417830" indent="-328930">
              <a:lnSpc>
                <a:spcPct val="100000"/>
              </a:lnSpc>
              <a:spcBef>
                <a:spcPts val="300"/>
              </a:spcBef>
              <a:buClr>
                <a:srgbClr val="FF0000"/>
              </a:buClr>
              <a:buChar char="•"/>
              <a:tabLst>
                <a:tab pos="417830" algn="l"/>
              </a:tabLst>
            </a:pPr>
            <a:r>
              <a:rPr sz="1550" dirty="0">
                <a:latin typeface="Arial"/>
                <a:cs typeface="Arial"/>
              </a:rPr>
              <a:t>Given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either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of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the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following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lines:</a:t>
            </a:r>
            <a:endParaRPr sz="1550">
              <a:latin typeface="Arial"/>
              <a:cs typeface="Arial"/>
            </a:endParaRPr>
          </a:p>
          <a:p>
            <a:pPr marL="17145" marR="1981835">
              <a:lnSpc>
                <a:spcPct val="124000"/>
              </a:lnSpc>
              <a:spcBef>
                <a:spcPts val="35"/>
              </a:spcBef>
            </a:pPr>
            <a:r>
              <a:rPr sz="1250" spc="210" dirty="0">
                <a:latin typeface="Times New Roman"/>
                <a:cs typeface="Times New Roman"/>
              </a:rPr>
              <a:t>import</a:t>
            </a:r>
            <a:r>
              <a:rPr sz="1250" spc="450" dirty="0">
                <a:latin typeface="Times New Roman"/>
                <a:cs typeface="Times New Roman"/>
              </a:rPr>
              <a:t> </a:t>
            </a:r>
            <a:r>
              <a:rPr sz="1250" spc="325" dirty="0">
                <a:latin typeface="Times New Roman"/>
                <a:cs typeface="Times New Roman"/>
              </a:rPr>
              <a:t>static</a:t>
            </a:r>
            <a:r>
              <a:rPr sz="1250" spc="450" dirty="0">
                <a:latin typeface="Times New Roman"/>
                <a:cs typeface="Times New Roman"/>
              </a:rPr>
              <a:t> </a:t>
            </a:r>
            <a:r>
              <a:rPr sz="1250" spc="210" dirty="0">
                <a:latin typeface="Times New Roman"/>
                <a:cs typeface="Times New Roman"/>
              </a:rPr>
              <a:t>java.lang.Math.random; import</a:t>
            </a:r>
            <a:r>
              <a:rPr sz="1250" spc="450" dirty="0">
                <a:latin typeface="Times New Roman"/>
                <a:cs typeface="Times New Roman"/>
              </a:rPr>
              <a:t> </a:t>
            </a:r>
            <a:r>
              <a:rPr sz="1250" spc="325" dirty="0">
                <a:latin typeface="Times New Roman"/>
                <a:cs typeface="Times New Roman"/>
              </a:rPr>
              <a:t>static</a:t>
            </a:r>
            <a:r>
              <a:rPr sz="1250" spc="450" dirty="0">
                <a:latin typeface="Times New Roman"/>
                <a:cs typeface="Times New Roman"/>
              </a:rPr>
              <a:t> </a:t>
            </a:r>
            <a:r>
              <a:rPr sz="1250" spc="235" dirty="0">
                <a:latin typeface="Times New Roman"/>
                <a:cs typeface="Times New Roman"/>
              </a:rPr>
              <a:t>java.lang.Math.*;</a:t>
            </a:r>
            <a:endParaRPr sz="12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815"/>
              </a:spcBef>
            </a:pPr>
            <a:endParaRPr sz="1250">
              <a:latin typeface="Times New Roman"/>
              <a:cs typeface="Times New Roman"/>
            </a:endParaRPr>
          </a:p>
          <a:p>
            <a:pPr marL="417830" indent="-329565">
              <a:lnSpc>
                <a:spcPct val="100000"/>
              </a:lnSpc>
              <a:spcBef>
                <a:spcPts val="5"/>
              </a:spcBef>
              <a:buClr>
                <a:srgbClr val="FF0000"/>
              </a:buClr>
              <a:buChar char="•"/>
              <a:tabLst>
                <a:tab pos="417830" algn="l"/>
              </a:tabLst>
            </a:pPr>
            <a:r>
              <a:rPr sz="1550" dirty="0">
                <a:latin typeface="Arial"/>
                <a:cs typeface="Arial"/>
              </a:rPr>
              <a:t>Calling</a:t>
            </a:r>
            <a:r>
              <a:rPr sz="1550" spc="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the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spc="150" dirty="0">
                <a:latin typeface="Times New Roman"/>
                <a:cs typeface="Times New Roman"/>
              </a:rPr>
              <a:t>Math.random()</a:t>
            </a:r>
            <a:r>
              <a:rPr sz="1550" spc="150" dirty="0">
                <a:latin typeface="Arial"/>
                <a:cs typeface="Arial"/>
              </a:rPr>
              <a:t>method</a:t>
            </a:r>
            <a:r>
              <a:rPr sz="1550" spc="6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can</a:t>
            </a:r>
            <a:r>
              <a:rPr sz="1550" spc="2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be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written</a:t>
            </a:r>
            <a:r>
              <a:rPr sz="1550" spc="20" dirty="0">
                <a:latin typeface="Arial"/>
                <a:cs typeface="Arial"/>
              </a:rPr>
              <a:t> </a:t>
            </a:r>
            <a:r>
              <a:rPr sz="1550" spc="-25" dirty="0">
                <a:latin typeface="Arial"/>
                <a:cs typeface="Arial"/>
              </a:rPr>
              <a:t>as:</a:t>
            </a:r>
            <a:endParaRPr sz="1550">
              <a:latin typeface="Arial"/>
              <a:cs typeface="Arial"/>
            </a:endParaRPr>
          </a:p>
          <a:p>
            <a:pPr marL="17145">
              <a:lnSpc>
                <a:spcPct val="100000"/>
              </a:lnSpc>
              <a:spcBef>
                <a:spcPts val="345"/>
              </a:spcBef>
            </a:pPr>
            <a:r>
              <a:rPr sz="1250" spc="245" dirty="0">
                <a:latin typeface="Times New Roman"/>
                <a:cs typeface="Times New Roman"/>
              </a:rPr>
              <a:t>public</a:t>
            </a:r>
            <a:r>
              <a:rPr sz="1250" spc="459" dirty="0">
                <a:latin typeface="Times New Roman"/>
                <a:cs typeface="Times New Roman"/>
              </a:rPr>
              <a:t> </a:t>
            </a:r>
            <a:r>
              <a:rPr sz="1250" spc="280" dirty="0">
                <a:latin typeface="Times New Roman"/>
                <a:cs typeface="Times New Roman"/>
              </a:rPr>
              <a:t>class</a:t>
            </a:r>
            <a:r>
              <a:rPr sz="1250" spc="480" dirty="0">
                <a:latin typeface="Times New Roman"/>
                <a:cs typeface="Times New Roman"/>
              </a:rPr>
              <a:t> </a:t>
            </a:r>
            <a:r>
              <a:rPr sz="1250" spc="240" dirty="0">
                <a:latin typeface="Times New Roman"/>
                <a:cs typeface="Times New Roman"/>
              </a:rPr>
              <a:t>StaticImport</a:t>
            </a:r>
            <a:r>
              <a:rPr sz="1250" spc="459" dirty="0">
                <a:latin typeface="Times New Roman"/>
                <a:cs typeface="Times New Roman"/>
              </a:rPr>
              <a:t> </a:t>
            </a:r>
            <a:r>
              <a:rPr sz="1250" spc="114" dirty="0">
                <a:latin typeface="Times New Roman"/>
                <a:cs typeface="Times New Roman"/>
              </a:rPr>
              <a:t>{</a:t>
            </a:r>
            <a:endParaRPr sz="1250">
              <a:latin typeface="Times New Roman"/>
              <a:cs typeface="Times New Roman"/>
            </a:endParaRPr>
          </a:p>
          <a:p>
            <a:pPr marL="798830" marR="1201420" indent="-390525">
              <a:lnSpc>
                <a:spcPct val="123200"/>
              </a:lnSpc>
              <a:spcBef>
                <a:spcPts val="15"/>
              </a:spcBef>
            </a:pPr>
            <a:r>
              <a:rPr sz="1250" spc="245" dirty="0">
                <a:latin typeface="Times New Roman"/>
                <a:cs typeface="Times New Roman"/>
              </a:rPr>
              <a:t>public</a:t>
            </a:r>
            <a:r>
              <a:rPr sz="1250" spc="459" dirty="0">
                <a:latin typeface="Times New Roman"/>
                <a:cs typeface="Times New Roman"/>
              </a:rPr>
              <a:t> </a:t>
            </a:r>
            <a:r>
              <a:rPr sz="1250" spc="320" dirty="0">
                <a:latin typeface="Times New Roman"/>
                <a:cs typeface="Times New Roman"/>
              </a:rPr>
              <a:t>static</a:t>
            </a:r>
            <a:r>
              <a:rPr sz="1250" spc="480" dirty="0">
                <a:latin typeface="Times New Roman"/>
                <a:cs typeface="Times New Roman"/>
              </a:rPr>
              <a:t> </a:t>
            </a:r>
            <a:r>
              <a:rPr sz="1250" spc="204" dirty="0">
                <a:latin typeface="Times New Roman"/>
                <a:cs typeface="Times New Roman"/>
              </a:rPr>
              <a:t>void</a:t>
            </a:r>
            <a:r>
              <a:rPr sz="1250" spc="459" dirty="0">
                <a:latin typeface="Times New Roman"/>
                <a:cs typeface="Times New Roman"/>
              </a:rPr>
              <a:t> </a:t>
            </a:r>
            <a:r>
              <a:rPr sz="1250" spc="240" dirty="0">
                <a:latin typeface="Times New Roman"/>
                <a:cs typeface="Times New Roman"/>
              </a:rPr>
              <a:t>main(String[]</a:t>
            </a:r>
            <a:r>
              <a:rPr sz="1250" spc="465" dirty="0">
                <a:latin typeface="Times New Roman"/>
                <a:cs typeface="Times New Roman"/>
              </a:rPr>
              <a:t> </a:t>
            </a:r>
            <a:r>
              <a:rPr sz="1250" spc="265" dirty="0">
                <a:latin typeface="Times New Roman"/>
                <a:cs typeface="Times New Roman"/>
              </a:rPr>
              <a:t>args)</a:t>
            </a:r>
            <a:r>
              <a:rPr sz="1250" spc="459" dirty="0">
                <a:latin typeface="Times New Roman"/>
                <a:cs typeface="Times New Roman"/>
              </a:rPr>
              <a:t> </a:t>
            </a:r>
            <a:r>
              <a:rPr sz="1250" spc="114" dirty="0">
                <a:latin typeface="Times New Roman"/>
                <a:cs typeface="Times New Roman"/>
              </a:rPr>
              <a:t>{ </a:t>
            </a:r>
            <a:r>
              <a:rPr sz="1250" spc="200" dirty="0">
                <a:latin typeface="Times New Roman"/>
                <a:cs typeface="Times New Roman"/>
              </a:rPr>
              <a:t>double</a:t>
            </a:r>
            <a:r>
              <a:rPr sz="1250" spc="445" dirty="0">
                <a:latin typeface="Times New Roman"/>
                <a:cs typeface="Times New Roman"/>
              </a:rPr>
              <a:t> </a:t>
            </a:r>
            <a:r>
              <a:rPr sz="1250" spc="140" dirty="0">
                <a:latin typeface="Times New Roman"/>
                <a:cs typeface="Times New Roman"/>
              </a:rPr>
              <a:t>d</a:t>
            </a:r>
            <a:r>
              <a:rPr sz="1250" spc="445" dirty="0">
                <a:latin typeface="Times New Roman"/>
                <a:cs typeface="Times New Roman"/>
              </a:rPr>
              <a:t> </a:t>
            </a:r>
            <a:r>
              <a:rPr sz="1250" spc="70" dirty="0">
                <a:latin typeface="Times New Roman"/>
                <a:cs typeface="Times New Roman"/>
              </a:rPr>
              <a:t>=</a:t>
            </a:r>
            <a:r>
              <a:rPr sz="1250" spc="450" dirty="0">
                <a:latin typeface="Times New Roman"/>
                <a:cs typeface="Times New Roman"/>
              </a:rPr>
              <a:t> </a:t>
            </a:r>
            <a:r>
              <a:rPr sz="1250" spc="200" dirty="0">
                <a:latin typeface="Times New Roman"/>
                <a:cs typeface="Times New Roman"/>
              </a:rPr>
              <a:t>random();</a:t>
            </a:r>
            <a:endParaRPr sz="1250">
              <a:latin typeface="Times New Roman"/>
              <a:cs typeface="Times New Roman"/>
            </a:endParaRPr>
          </a:p>
          <a:p>
            <a:pPr marL="408305">
              <a:lnSpc>
                <a:spcPct val="100000"/>
              </a:lnSpc>
              <a:spcBef>
                <a:spcPts val="360"/>
              </a:spcBef>
            </a:pPr>
            <a:r>
              <a:rPr sz="1250" spc="114" dirty="0">
                <a:latin typeface="Times New Roman"/>
                <a:cs typeface="Times New Roman"/>
              </a:rPr>
              <a:t>}</a:t>
            </a:r>
            <a:endParaRPr sz="1250">
              <a:latin typeface="Times New Roman"/>
              <a:cs typeface="Times New Roman"/>
            </a:endParaRPr>
          </a:p>
          <a:p>
            <a:pPr marL="17145">
              <a:lnSpc>
                <a:spcPct val="100000"/>
              </a:lnSpc>
              <a:spcBef>
                <a:spcPts val="345"/>
              </a:spcBef>
            </a:pPr>
            <a:r>
              <a:rPr sz="1250" spc="114" dirty="0">
                <a:latin typeface="Times New Roman"/>
                <a:cs typeface="Times New Roman"/>
              </a:rPr>
              <a:t>}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17880" y="5717539"/>
            <a:ext cx="5800725" cy="3879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3499"/>
              </a:lnSpc>
              <a:spcBef>
                <a:spcPts val="90"/>
              </a:spcBef>
            </a:pPr>
            <a:r>
              <a:rPr sz="1150" dirty="0">
                <a:latin typeface="Arial"/>
                <a:cs typeface="Arial"/>
              </a:rPr>
              <a:t>Overusing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static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import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can</a:t>
            </a:r>
            <a:r>
              <a:rPr sz="1150" spc="9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negatively</a:t>
            </a:r>
            <a:r>
              <a:rPr sz="1150" spc="9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affect</a:t>
            </a:r>
            <a:r>
              <a:rPr sz="1150" spc="1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readability</a:t>
            </a:r>
            <a:r>
              <a:rPr sz="1150" spc="10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of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your</a:t>
            </a:r>
            <a:r>
              <a:rPr sz="1150" spc="114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code.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Avoid</a:t>
            </a:r>
            <a:r>
              <a:rPr sz="1150" spc="120" dirty="0">
                <a:latin typeface="Arial"/>
                <a:cs typeface="Arial"/>
              </a:rPr>
              <a:t> </a:t>
            </a:r>
            <a:r>
              <a:rPr sz="1150" spc="-10" dirty="0">
                <a:latin typeface="Arial"/>
                <a:cs typeface="Arial"/>
              </a:rPr>
              <a:t>adding </a:t>
            </a:r>
            <a:r>
              <a:rPr sz="1150" dirty="0">
                <a:latin typeface="Arial"/>
                <a:cs typeface="Arial"/>
              </a:rPr>
              <a:t>multiple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static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imports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to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spc="-10" dirty="0">
                <a:latin typeface="Arial"/>
                <a:cs typeface="Arial"/>
              </a:rPr>
              <a:t>class.</a:t>
            </a:r>
            <a:endParaRPr sz="11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326639" y="5247386"/>
            <a:ext cx="3116580" cy="144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endParaRPr sz="8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60196" y="806967"/>
            <a:ext cx="5603240" cy="25698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46990" algn="ctr">
              <a:lnSpc>
                <a:spcPct val="100000"/>
              </a:lnSpc>
              <a:spcBef>
                <a:spcPts val="110"/>
              </a:spcBef>
            </a:pPr>
            <a:r>
              <a:rPr sz="1850" b="1" dirty="0">
                <a:latin typeface="Arial"/>
                <a:cs typeface="Arial"/>
              </a:rPr>
              <a:t>Design</a:t>
            </a:r>
            <a:r>
              <a:rPr sz="1850" b="1" spc="-20" dirty="0">
                <a:latin typeface="Arial"/>
                <a:cs typeface="Arial"/>
              </a:rPr>
              <a:t> </a:t>
            </a:r>
            <a:r>
              <a:rPr sz="1850" b="1" spc="-10" dirty="0">
                <a:latin typeface="Arial"/>
                <a:cs typeface="Arial"/>
              </a:rPr>
              <a:t>Patterns</a:t>
            </a:r>
            <a:endParaRPr sz="18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350"/>
              </a:spcBef>
            </a:pPr>
            <a:endParaRPr sz="18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550" dirty="0">
                <a:latin typeface="Arial"/>
                <a:cs typeface="Arial"/>
              </a:rPr>
              <a:t>Design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patterns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spc="-20" dirty="0">
                <a:latin typeface="Arial"/>
                <a:cs typeface="Arial"/>
              </a:rPr>
              <a:t>are:</a:t>
            </a:r>
            <a:endParaRPr sz="1550">
              <a:latin typeface="Arial"/>
              <a:cs typeface="Arial"/>
            </a:endParaRPr>
          </a:p>
          <a:p>
            <a:pPr marL="413384" marR="438784" indent="-329565">
              <a:lnSpc>
                <a:spcPct val="101899"/>
              </a:lnSpc>
              <a:spcBef>
                <a:spcPts val="360"/>
              </a:spcBef>
              <a:buClr>
                <a:srgbClr val="FF0000"/>
              </a:buClr>
              <a:buChar char="•"/>
              <a:tabLst>
                <a:tab pos="413384" algn="l"/>
              </a:tabLst>
            </a:pPr>
            <a:r>
              <a:rPr sz="1550" dirty="0">
                <a:latin typeface="Arial"/>
                <a:cs typeface="Arial"/>
              </a:rPr>
              <a:t>Reusable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solutions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to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common</a:t>
            </a:r>
            <a:r>
              <a:rPr sz="1550" spc="7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software</a:t>
            </a:r>
            <a:r>
              <a:rPr sz="1550" spc="55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development problems</a:t>
            </a:r>
            <a:endParaRPr sz="1550">
              <a:latin typeface="Arial"/>
              <a:cs typeface="Arial"/>
            </a:endParaRPr>
          </a:p>
          <a:p>
            <a:pPr marL="413384" indent="-329565">
              <a:lnSpc>
                <a:spcPct val="100000"/>
              </a:lnSpc>
              <a:spcBef>
                <a:spcPts val="395"/>
              </a:spcBef>
              <a:buClr>
                <a:srgbClr val="FF0000"/>
              </a:buClr>
              <a:buChar char="•"/>
              <a:tabLst>
                <a:tab pos="413384" algn="l"/>
              </a:tabLst>
            </a:pPr>
            <a:r>
              <a:rPr sz="1550" dirty="0">
                <a:latin typeface="Arial"/>
                <a:cs typeface="Arial"/>
              </a:rPr>
              <a:t>Documented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in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pattern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catalogs</a:t>
            </a:r>
            <a:endParaRPr sz="1550">
              <a:latin typeface="Arial"/>
              <a:cs typeface="Arial"/>
            </a:endParaRPr>
          </a:p>
          <a:p>
            <a:pPr marL="731520" marR="5080" indent="-238125">
              <a:lnSpc>
                <a:spcPct val="102099"/>
              </a:lnSpc>
              <a:spcBef>
                <a:spcPts val="355"/>
              </a:spcBef>
              <a:tabLst>
                <a:tab pos="731520" algn="l"/>
              </a:tabLst>
            </a:pPr>
            <a:r>
              <a:rPr sz="1400" spc="-50" dirty="0">
                <a:solidFill>
                  <a:srgbClr val="FF0000"/>
                </a:solidFill>
                <a:latin typeface="Arial"/>
                <a:cs typeface="Arial"/>
              </a:rPr>
              <a:t>–</a:t>
            </a:r>
            <a:r>
              <a:rPr sz="1400" dirty="0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sz="1400" i="1" dirty="0">
                <a:latin typeface="Arial"/>
                <a:cs typeface="Arial"/>
              </a:rPr>
              <a:t>Design</a:t>
            </a:r>
            <a:r>
              <a:rPr sz="1400" i="1" spc="75" dirty="0">
                <a:latin typeface="Arial"/>
                <a:cs typeface="Arial"/>
              </a:rPr>
              <a:t> </a:t>
            </a:r>
            <a:r>
              <a:rPr sz="1400" i="1" dirty="0">
                <a:latin typeface="Arial"/>
                <a:cs typeface="Arial"/>
              </a:rPr>
              <a:t>Patterns:</a:t>
            </a:r>
            <a:r>
              <a:rPr sz="1400" i="1" spc="65" dirty="0">
                <a:latin typeface="Arial"/>
                <a:cs typeface="Arial"/>
              </a:rPr>
              <a:t> </a:t>
            </a:r>
            <a:r>
              <a:rPr sz="1400" i="1" dirty="0">
                <a:latin typeface="Arial"/>
                <a:cs typeface="Arial"/>
              </a:rPr>
              <a:t>Elements</a:t>
            </a:r>
            <a:r>
              <a:rPr sz="1400" i="1" spc="110" dirty="0">
                <a:latin typeface="Arial"/>
                <a:cs typeface="Arial"/>
              </a:rPr>
              <a:t> </a:t>
            </a:r>
            <a:r>
              <a:rPr sz="1400" i="1" dirty="0">
                <a:latin typeface="Arial"/>
                <a:cs typeface="Arial"/>
              </a:rPr>
              <a:t>of</a:t>
            </a:r>
            <a:r>
              <a:rPr sz="1400" i="1" spc="80" dirty="0">
                <a:latin typeface="Arial"/>
                <a:cs typeface="Arial"/>
              </a:rPr>
              <a:t> </a:t>
            </a:r>
            <a:r>
              <a:rPr sz="1400" i="1" dirty="0">
                <a:latin typeface="Arial"/>
                <a:cs typeface="Arial"/>
              </a:rPr>
              <a:t>Reusable</a:t>
            </a:r>
            <a:r>
              <a:rPr sz="1400" i="1" spc="75" dirty="0">
                <a:latin typeface="Arial"/>
                <a:cs typeface="Arial"/>
              </a:rPr>
              <a:t> </a:t>
            </a:r>
            <a:r>
              <a:rPr sz="1400" i="1" dirty="0">
                <a:latin typeface="Arial"/>
                <a:cs typeface="Arial"/>
              </a:rPr>
              <a:t>Object-</a:t>
            </a:r>
            <a:r>
              <a:rPr sz="1400" i="1" spc="-10" dirty="0">
                <a:latin typeface="Arial"/>
                <a:cs typeface="Arial"/>
              </a:rPr>
              <a:t>Oriented </a:t>
            </a:r>
            <a:r>
              <a:rPr sz="1400" i="1" dirty="0">
                <a:latin typeface="Arial"/>
                <a:cs typeface="Arial"/>
              </a:rPr>
              <a:t>Software</a:t>
            </a:r>
            <a:r>
              <a:rPr sz="1400" dirty="0">
                <a:latin typeface="Arial"/>
                <a:cs typeface="Arial"/>
              </a:rPr>
              <a:t>,</a:t>
            </a:r>
            <a:r>
              <a:rPr sz="1400" spc="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written</a:t>
            </a:r>
            <a:r>
              <a:rPr sz="1400" spc="4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by</a:t>
            </a:r>
            <a:r>
              <a:rPr sz="1400" spc="7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Erich</a:t>
            </a:r>
            <a:r>
              <a:rPr sz="1400" spc="5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Gamma</a:t>
            </a:r>
            <a:r>
              <a:rPr sz="1400" spc="4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et</a:t>
            </a:r>
            <a:r>
              <a:rPr sz="1400" spc="4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al.</a:t>
            </a:r>
            <a:r>
              <a:rPr sz="1400" spc="6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(the</a:t>
            </a:r>
            <a:r>
              <a:rPr sz="1400" spc="4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“Gang</a:t>
            </a:r>
            <a:r>
              <a:rPr sz="1400" spc="4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of</a:t>
            </a:r>
            <a:r>
              <a:rPr sz="1400" spc="5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Four”)</a:t>
            </a:r>
            <a:endParaRPr sz="1400">
              <a:latin typeface="Arial"/>
              <a:cs typeface="Arial"/>
            </a:endParaRPr>
          </a:p>
          <a:p>
            <a:pPr marL="413384" indent="-329565">
              <a:lnSpc>
                <a:spcPct val="100000"/>
              </a:lnSpc>
              <a:spcBef>
                <a:spcPts val="400"/>
              </a:spcBef>
              <a:buClr>
                <a:srgbClr val="FF0000"/>
              </a:buClr>
              <a:buChar char="•"/>
              <a:tabLst>
                <a:tab pos="413384" algn="l"/>
              </a:tabLst>
            </a:pPr>
            <a:r>
              <a:rPr sz="1550" dirty="0">
                <a:latin typeface="Arial"/>
                <a:cs typeface="Arial"/>
              </a:rPr>
              <a:t>A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vocabulary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used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to</a:t>
            </a:r>
            <a:r>
              <a:rPr sz="1550" spc="6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discuss</a:t>
            </a:r>
            <a:r>
              <a:rPr sz="1550" spc="20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design</a:t>
            </a:r>
            <a:endParaRPr sz="15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94436" y="5247386"/>
            <a:ext cx="6404610" cy="22555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R="15875" algn="ctr">
              <a:lnSpc>
                <a:spcPct val="100000"/>
              </a:lnSpc>
              <a:spcBef>
                <a:spcPts val="105"/>
              </a:spcBef>
            </a:pPr>
            <a:endParaRPr sz="8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8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705"/>
              </a:spcBef>
            </a:pPr>
            <a:endParaRPr sz="8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300" b="1" dirty="0">
                <a:latin typeface="Arial"/>
                <a:cs typeface="Arial"/>
              </a:rPr>
              <a:t>Design</a:t>
            </a:r>
            <a:r>
              <a:rPr sz="1300" b="1" spc="-40" dirty="0">
                <a:latin typeface="Arial"/>
                <a:cs typeface="Arial"/>
              </a:rPr>
              <a:t> </a:t>
            </a:r>
            <a:r>
              <a:rPr sz="1300" b="1" dirty="0">
                <a:latin typeface="Arial"/>
                <a:cs typeface="Arial"/>
              </a:rPr>
              <a:t>Pattern</a:t>
            </a:r>
            <a:r>
              <a:rPr sz="1300" b="1" spc="-45" dirty="0">
                <a:latin typeface="Arial"/>
                <a:cs typeface="Arial"/>
              </a:rPr>
              <a:t> </a:t>
            </a:r>
            <a:r>
              <a:rPr sz="1300" b="1" spc="-10" dirty="0">
                <a:latin typeface="Arial"/>
                <a:cs typeface="Arial"/>
              </a:rPr>
              <a:t>Catalogs</a:t>
            </a:r>
            <a:endParaRPr sz="1300">
              <a:latin typeface="Arial"/>
              <a:cs typeface="Arial"/>
            </a:endParaRPr>
          </a:p>
          <a:p>
            <a:pPr marL="135890" marR="5080">
              <a:lnSpc>
                <a:spcPct val="103499"/>
              </a:lnSpc>
              <a:spcBef>
                <a:spcPts val="434"/>
              </a:spcBef>
            </a:pPr>
            <a:r>
              <a:rPr sz="1150" dirty="0">
                <a:latin typeface="Arial"/>
                <a:cs typeface="Arial"/>
              </a:rPr>
              <a:t>Pattern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catalogs</a:t>
            </a:r>
            <a:r>
              <a:rPr sz="1150" spc="10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are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available</a:t>
            </a:r>
            <a:r>
              <a:rPr sz="1150" spc="14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for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many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programming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languages.</a:t>
            </a:r>
            <a:r>
              <a:rPr sz="1150" spc="10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Most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of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spc="-10" dirty="0">
                <a:latin typeface="Arial"/>
                <a:cs typeface="Arial"/>
              </a:rPr>
              <a:t>traditional</a:t>
            </a:r>
            <a:r>
              <a:rPr sz="1150" spc="500" dirty="0">
                <a:latin typeface="Arial"/>
                <a:cs typeface="Arial"/>
              </a:rPr>
              <a:t>  </a:t>
            </a:r>
            <a:r>
              <a:rPr sz="1150" dirty="0">
                <a:latin typeface="Arial"/>
                <a:cs typeface="Arial"/>
              </a:rPr>
              <a:t>design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patterns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apply</a:t>
            </a:r>
            <a:r>
              <a:rPr sz="1150" spc="10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to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any</a:t>
            </a:r>
            <a:r>
              <a:rPr sz="1150" spc="9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object-oriented</a:t>
            </a:r>
            <a:r>
              <a:rPr sz="1150" spc="10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programming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language.</a:t>
            </a:r>
            <a:r>
              <a:rPr sz="1150" spc="114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One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of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most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spc="-10" dirty="0">
                <a:latin typeface="Arial"/>
                <a:cs typeface="Arial"/>
              </a:rPr>
              <a:t>popular </a:t>
            </a:r>
            <a:r>
              <a:rPr sz="1150" dirty="0">
                <a:latin typeface="Arial"/>
                <a:cs typeface="Arial"/>
              </a:rPr>
              <a:t>books,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i="1" dirty="0">
                <a:latin typeface="Arial"/>
                <a:cs typeface="Arial"/>
              </a:rPr>
              <a:t>Design</a:t>
            </a:r>
            <a:r>
              <a:rPr sz="1150" i="1" spc="140" dirty="0">
                <a:latin typeface="Arial"/>
                <a:cs typeface="Arial"/>
              </a:rPr>
              <a:t> </a:t>
            </a:r>
            <a:r>
              <a:rPr sz="1150" i="1" dirty="0">
                <a:latin typeface="Arial"/>
                <a:cs typeface="Arial"/>
              </a:rPr>
              <a:t>Patterns:</a:t>
            </a:r>
            <a:r>
              <a:rPr sz="1150" i="1" spc="70" dirty="0">
                <a:latin typeface="Arial"/>
                <a:cs typeface="Arial"/>
              </a:rPr>
              <a:t> </a:t>
            </a:r>
            <a:r>
              <a:rPr sz="1150" i="1" dirty="0">
                <a:latin typeface="Arial"/>
                <a:cs typeface="Arial"/>
              </a:rPr>
              <a:t>Elements</a:t>
            </a:r>
            <a:r>
              <a:rPr sz="1150" i="1" spc="120" dirty="0">
                <a:latin typeface="Arial"/>
                <a:cs typeface="Arial"/>
              </a:rPr>
              <a:t> </a:t>
            </a:r>
            <a:r>
              <a:rPr sz="1150" i="1" dirty="0">
                <a:latin typeface="Arial"/>
                <a:cs typeface="Arial"/>
              </a:rPr>
              <a:t>of</a:t>
            </a:r>
            <a:r>
              <a:rPr sz="1150" i="1" spc="105" dirty="0">
                <a:latin typeface="Arial"/>
                <a:cs typeface="Arial"/>
              </a:rPr>
              <a:t> </a:t>
            </a:r>
            <a:r>
              <a:rPr sz="1150" i="1" dirty="0">
                <a:latin typeface="Arial"/>
                <a:cs typeface="Arial"/>
              </a:rPr>
              <a:t>Reusable</a:t>
            </a:r>
            <a:r>
              <a:rPr sz="1150" i="1" spc="135" dirty="0">
                <a:latin typeface="Arial"/>
                <a:cs typeface="Arial"/>
              </a:rPr>
              <a:t> </a:t>
            </a:r>
            <a:r>
              <a:rPr sz="1150" i="1" dirty="0">
                <a:latin typeface="Arial"/>
                <a:cs typeface="Arial"/>
              </a:rPr>
              <a:t>Object-Oriented</a:t>
            </a:r>
            <a:r>
              <a:rPr sz="1150" i="1" spc="80" dirty="0">
                <a:latin typeface="Arial"/>
                <a:cs typeface="Arial"/>
              </a:rPr>
              <a:t> </a:t>
            </a:r>
            <a:r>
              <a:rPr sz="1150" i="1" dirty="0">
                <a:latin typeface="Arial"/>
                <a:cs typeface="Arial"/>
              </a:rPr>
              <a:t>Software</a:t>
            </a:r>
            <a:r>
              <a:rPr sz="1150" dirty="0">
                <a:latin typeface="Arial"/>
                <a:cs typeface="Arial"/>
              </a:rPr>
              <a:t>,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uses</a:t>
            </a:r>
            <a:r>
              <a:rPr sz="1150" spc="10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spc="-10" dirty="0">
                <a:latin typeface="Arial"/>
                <a:cs typeface="Arial"/>
              </a:rPr>
              <a:t>combination </a:t>
            </a:r>
            <a:r>
              <a:rPr sz="1150" dirty="0">
                <a:latin typeface="Arial"/>
                <a:cs typeface="Arial"/>
              </a:rPr>
              <a:t>of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C++,</a:t>
            </a:r>
            <a:r>
              <a:rPr sz="1150" spc="10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Smalltalk,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and</a:t>
            </a:r>
            <a:r>
              <a:rPr sz="1150" spc="10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diagrams</a:t>
            </a:r>
            <a:r>
              <a:rPr sz="1150" spc="10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to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show</a:t>
            </a:r>
            <a:r>
              <a:rPr sz="1150" spc="12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possible</a:t>
            </a:r>
            <a:r>
              <a:rPr sz="1150" spc="11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pattern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implementations.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Many</a:t>
            </a:r>
            <a:r>
              <a:rPr sz="1150" spc="114" dirty="0">
                <a:latin typeface="Arial"/>
                <a:cs typeface="Arial"/>
              </a:rPr>
              <a:t> </a:t>
            </a:r>
            <a:r>
              <a:rPr sz="1150" spc="-20" dirty="0">
                <a:latin typeface="Arial"/>
                <a:cs typeface="Arial"/>
              </a:rPr>
              <a:t>Java </a:t>
            </a:r>
            <a:r>
              <a:rPr sz="1150" dirty="0">
                <a:latin typeface="Arial"/>
                <a:cs typeface="Arial"/>
              </a:rPr>
              <a:t>developers</a:t>
            </a:r>
            <a:r>
              <a:rPr sz="1150" spc="11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still</a:t>
            </a:r>
            <a:r>
              <a:rPr sz="1150" spc="10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reference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this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book</a:t>
            </a:r>
            <a:r>
              <a:rPr sz="1150" spc="114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because</a:t>
            </a:r>
            <a:r>
              <a:rPr sz="1150" spc="10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concepts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translate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to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any</a:t>
            </a:r>
            <a:r>
              <a:rPr sz="1150" spc="10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object-</a:t>
            </a:r>
            <a:r>
              <a:rPr sz="1150" spc="-10" dirty="0">
                <a:latin typeface="Arial"/>
                <a:cs typeface="Arial"/>
              </a:rPr>
              <a:t>oriented language.</a:t>
            </a:r>
            <a:endParaRPr sz="1150">
              <a:latin typeface="Arial"/>
              <a:cs typeface="Arial"/>
            </a:endParaRPr>
          </a:p>
          <a:p>
            <a:pPr marL="135890" marR="436880">
              <a:lnSpc>
                <a:spcPct val="103499"/>
              </a:lnSpc>
              <a:spcBef>
                <a:spcPts val="445"/>
              </a:spcBef>
            </a:pPr>
            <a:r>
              <a:rPr sz="1150" dirty="0">
                <a:latin typeface="Arial"/>
                <a:cs typeface="Arial"/>
              </a:rPr>
              <a:t>You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learn</a:t>
            </a:r>
            <a:r>
              <a:rPr sz="1150" spc="9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more</a:t>
            </a:r>
            <a:r>
              <a:rPr sz="1150" spc="3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about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design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patterns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and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other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Java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best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practices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in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i="1" dirty="0">
                <a:latin typeface="Arial"/>
                <a:cs typeface="Arial"/>
              </a:rPr>
              <a:t>Java</a:t>
            </a:r>
            <a:r>
              <a:rPr sz="1150" i="1" spc="65" dirty="0">
                <a:latin typeface="Arial"/>
                <a:cs typeface="Arial"/>
              </a:rPr>
              <a:t> </a:t>
            </a:r>
            <a:r>
              <a:rPr sz="1150" i="1" spc="-10" dirty="0">
                <a:latin typeface="Arial"/>
                <a:cs typeface="Arial"/>
              </a:rPr>
              <a:t>Design </a:t>
            </a:r>
            <a:r>
              <a:rPr sz="1150" i="1" dirty="0">
                <a:latin typeface="Arial"/>
                <a:cs typeface="Arial"/>
              </a:rPr>
              <a:t>Patterns</a:t>
            </a:r>
            <a:r>
              <a:rPr sz="1150" i="1" spc="80" dirty="0">
                <a:latin typeface="Arial"/>
                <a:cs typeface="Arial"/>
              </a:rPr>
              <a:t> </a:t>
            </a:r>
            <a:r>
              <a:rPr sz="1150" spc="-10" dirty="0">
                <a:latin typeface="Arial"/>
                <a:cs typeface="Arial"/>
              </a:rPr>
              <a:t>course.</a:t>
            </a:r>
            <a:endParaRPr sz="11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42416" y="2235707"/>
            <a:ext cx="5689600" cy="2418715"/>
            <a:chOff x="1042416" y="2235707"/>
            <a:chExt cx="5689600" cy="2418715"/>
          </a:xfrm>
        </p:grpSpPr>
        <p:sp>
          <p:nvSpPr>
            <p:cNvPr id="3" name="object 3"/>
            <p:cNvSpPr/>
            <p:nvPr/>
          </p:nvSpPr>
          <p:spPr>
            <a:xfrm>
              <a:off x="1053084" y="2246375"/>
              <a:ext cx="5668010" cy="2397760"/>
            </a:xfrm>
            <a:custGeom>
              <a:avLst/>
              <a:gdLst/>
              <a:ahLst/>
              <a:cxnLst/>
              <a:rect l="l" t="t" r="r" b="b"/>
              <a:pathLst>
                <a:path w="5668009" h="2397760">
                  <a:moveTo>
                    <a:pt x="5667755" y="0"/>
                  </a:moveTo>
                  <a:lnTo>
                    <a:pt x="0" y="0"/>
                  </a:lnTo>
                  <a:lnTo>
                    <a:pt x="0" y="2397252"/>
                  </a:lnTo>
                  <a:lnTo>
                    <a:pt x="5667755" y="2397252"/>
                  </a:lnTo>
                  <a:lnTo>
                    <a:pt x="5667755" y="0"/>
                  </a:lnTo>
                  <a:close/>
                </a:path>
              </a:pathLst>
            </a:custGeom>
            <a:solidFill>
              <a:srgbClr val="DCDC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042416" y="2235707"/>
              <a:ext cx="5689600" cy="2418715"/>
            </a:xfrm>
            <a:custGeom>
              <a:avLst/>
              <a:gdLst/>
              <a:ahLst/>
              <a:cxnLst/>
              <a:rect l="l" t="t" r="r" b="b"/>
              <a:pathLst>
                <a:path w="5689600" h="2418715">
                  <a:moveTo>
                    <a:pt x="5689092" y="0"/>
                  </a:moveTo>
                  <a:lnTo>
                    <a:pt x="0" y="0"/>
                  </a:lnTo>
                  <a:lnTo>
                    <a:pt x="0" y="2418588"/>
                  </a:lnTo>
                  <a:lnTo>
                    <a:pt x="5689092" y="2418588"/>
                  </a:lnTo>
                  <a:lnTo>
                    <a:pt x="5689092" y="2407920"/>
                  </a:lnTo>
                  <a:lnTo>
                    <a:pt x="21336" y="2407920"/>
                  </a:lnTo>
                  <a:lnTo>
                    <a:pt x="10668" y="2397252"/>
                  </a:lnTo>
                  <a:lnTo>
                    <a:pt x="21336" y="2397252"/>
                  </a:lnTo>
                  <a:lnTo>
                    <a:pt x="21336" y="21336"/>
                  </a:lnTo>
                  <a:lnTo>
                    <a:pt x="10668" y="21336"/>
                  </a:lnTo>
                  <a:lnTo>
                    <a:pt x="21336" y="10668"/>
                  </a:lnTo>
                  <a:lnTo>
                    <a:pt x="5689092" y="10668"/>
                  </a:lnTo>
                  <a:lnTo>
                    <a:pt x="5689092" y="0"/>
                  </a:lnTo>
                  <a:close/>
                </a:path>
                <a:path w="5689600" h="2418715">
                  <a:moveTo>
                    <a:pt x="21336" y="2397252"/>
                  </a:moveTo>
                  <a:lnTo>
                    <a:pt x="10668" y="2397252"/>
                  </a:lnTo>
                  <a:lnTo>
                    <a:pt x="21336" y="2407920"/>
                  </a:lnTo>
                  <a:lnTo>
                    <a:pt x="21336" y="2397252"/>
                  </a:lnTo>
                  <a:close/>
                </a:path>
                <a:path w="5689600" h="2418715">
                  <a:moveTo>
                    <a:pt x="5667756" y="2397252"/>
                  </a:moveTo>
                  <a:lnTo>
                    <a:pt x="21336" y="2397252"/>
                  </a:lnTo>
                  <a:lnTo>
                    <a:pt x="21336" y="2407920"/>
                  </a:lnTo>
                  <a:lnTo>
                    <a:pt x="5667756" y="2407920"/>
                  </a:lnTo>
                  <a:lnTo>
                    <a:pt x="5667756" y="2397252"/>
                  </a:lnTo>
                  <a:close/>
                </a:path>
                <a:path w="5689600" h="2418715">
                  <a:moveTo>
                    <a:pt x="5667756" y="10668"/>
                  </a:moveTo>
                  <a:lnTo>
                    <a:pt x="5667756" y="2407920"/>
                  </a:lnTo>
                  <a:lnTo>
                    <a:pt x="5678423" y="2397252"/>
                  </a:lnTo>
                  <a:lnTo>
                    <a:pt x="5689092" y="2397252"/>
                  </a:lnTo>
                  <a:lnTo>
                    <a:pt x="5689092" y="21336"/>
                  </a:lnTo>
                  <a:lnTo>
                    <a:pt x="5678424" y="21336"/>
                  </a:lnTo>
                  <a:lnTo>
                    <a:pt x="5667756" y="10668"/>
                  </a:lnTo>
                  <a:close/>
                </a:path>
                <a:path w="5689600" h="2418715">
                  <a:moveTo>
                    <a:pt x="5689092" y="2397252"/>
                  </a:moveTo>
                  <a:lnTo>
                    <a:pt x="5678423" y="2397252"/>
                  </a:lnTo>
                  <a:lnTo>
                    <a:pt x="5667756" y="2407920"/>
                  </a:lnTo>
                  <a:lnTo>
                    <a:pt x="5689092" y="2407920"/>
                  </a:lnTo>
                  <a:lnTo>
                    <a:pt x="5689092" y="2397252"/>
                  </a:lnTo>
                  <a:close/>
                </a:path>
                <a:path w="5689600" h="2418715">
                  <a:moveTo>
                    <a:pt x="21336" y="10668"/>
                  </a:moveTo>
                  <a:lnTo>
                    <a:pt x="10668" y="21336"/>
                  </a:lnTo>
                  <a:lnTo>
                    <a:pt x="21336" y="21336"/>
                  </a:lnTo>
                  <a:lnTo>
                    <a:pt x="21336" y="10668"/>
                  </a:lnTo>
                  <a:close/>
                </a:path>
                <a:path w="5689600" h="2418715">
                  <a:moveTo>
                    <a:pt x="5667756" y="10668"/>
                  </a:moveTo>
                  <a:lnTo>
                    <a:pt x="21336" y="10668"/>
                  </a:lnTo>
                  <a:lnTo>
                    <a:pt x="21336" y="21336"/>
                  </a:lnTo>
                  <a:lnTo>
                    <a:pt x="5667756" y="21336"/>
                  </a:lnTo>
                  <a:lnTo>
                    <a:pt x="5667756" y="10668"/>
                  </a:lnTo>
                  <a:close/>
                </a:path>
                <a:path w="5689600" h="2418715">
                  <a:moveTo>
                    <a:pt x="5689092" y="10668"/>
                  </a:moveTo>
                  <a:lnTo>
                    <a:pt x="5667756" y="10668"/>
                  </a:lnTo>
                  <a:lnTo>
                    <a:pt x="5678424" y="21336"/>
                  </a:lnTo>
                  <a:lnTo>
                    <a:pt x="5689092" y="21336"/>
                  </a:lnTo>
                  <a:lnTo>
                    <a:pt x="5689092" y="1066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1055627" y="806967"/>
            <a:ext cx="5276850" cy="16833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2270" algn="ctr">
              <a:lnSpc>
                <a:spcPct val="100000"/>
              </a:lnSpc>
              <a:spcBef>
                <a:spcPts val="110"/>
              </a:spcBef>
            </a:pPr>
            <a:r>
              <a:rPr sz="1850" b="1" dirty="0">
                <a:latin typeface="Arial"/>
                <a:cs typeface="Arial"/>
              </a:rPr>
              <a:t>Singleton</a:t>
            </a:r>
            <a:r>
              <a:rPr sz="1850" b="1" spc="-10" dirty="0">
                <a:latin typeface="Arial"/>
                <a:cs typeface="Arial"/>
              </a:rPr>
              <a:t> Pattern</a:t>
            </a:r>
            <a:endParaRPr sz="18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330"/>
              </a:spcBef>
            </a:pPr>
            <a:endParaRPr sz="1850">
              <a:latin typeface="Arial"/>
              <a:cs typeface="Arial"/>
            </a:endParaRPr>
          </a:p>
          <a:p>
            <a:pPr marL="12700" marR="5080" indent="4445">
              <a:lnSpc>
                <a:spcPct val="101299"/>
              </a:lnSpc>
            </a:pPr>
            <a:r>
              <a:rPr sz="1550" dirty="0">
                <a:latin typeface="Arial"/>
                <a:cs typeface="Arial"/>
              </a:rPr>
              <a:t>The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singleton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design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pattern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details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class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implementation </a:t>
            </a:r>
            <a:r>
              <a:rPr sz="1550" dirty="0">
                <a:latin typeface="Arial"/>
                <a:cs typeface="Arial"/>
              </a:rPr>
              <a:t>that</a:t>
            </a:r>
            <a:r>
              <a:rPr sz="1550" spc="2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can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be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instantiated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only</a:t>
            </a:r>
            <a:r>
              <a:rPr sz="1550" spc="55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once.</a:t>
            </a:r>
            <a:endParaRPr sz="15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5"/>
              </a:spcBef>
            </a:pPr>
            <a:endParaRPr sz="1550">
              <a:latin typeface="Arial"/>
              <a:cs typeface="Arial"/>
            </a:endParaRPr>
          </a:p>
          <a:p>
            <a:pPr marL="17145">
              <a:lnSpc>
                <a:spcPct val="100000"/>
              </a:lnSpc>
            </a:pPr>
            <a:r>
              <a:rPr sz="1250" spc="245" dirty="0">
                <a:latin typeface="Times New Roman"/>
                <a:cs typeface="Times New Roman"/>
              </a:rPr>
              <a:t>public</a:t>
            </a:r>
            <a:r>
              <a:rPr sz="1250" spc="450" dirty="0">
                <a:latin typeface="Times New Roman"/>
                <a:cs typeface="Times New Roman"/>
              </a:rPr>
              <a:t> </a:t>
            </a:r>
            <a:r>
              <a:rPr sz="1250" spc="280" dirty="0">
                <a:latin typeface="Times New Roman"/>
                <a:cs typeface="Times New Roman"/>
              </a:rPr>
              <a:t>class</a:t>
            </a:r>
            <a:r>
              <a:rPr sz="1250" spc="475" dirty="0">
                <a:latin typeface="Times New Roman"/>
                <a:cs typeface="Times New Roman"/>
              </a:rPr>
              <a:t> </a:t>
            </a:r>
            <a:r>
              <a:rPr sz="1250" spc="225" dirty="0">
                <a:latin typeface="Times New Roman"/>
                <a:cs typeface="Times New Roman"/>
              </a:rPr>
              <a:t>SingletonClass</a:t>
            </a:r>
            <a:r>
              <a:rPr sz="1250" spc="465" dirty="0">
                <a:latin typeface="Times New Roman"/>
                <a:cs typeface="Times New Roman"/>
              </a:rPr>
              <a:t> </a:t>
            </a:r>
            <a:r>
              <a:rPr sz="1250" spc="114" dirty="0">
                <a:latin typeface="Times New Roman"/>
                <a:cs typeface="Times New Roman"/>
              </a:rPr>
              <a:t>{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51864" y="2466023"/>
            <a:ext cx="4516120" cy="49530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792480" marR="5080" indent="-780415">
              <a:lnSpc>
                <a:spcPct val="123200"/>
              </a:lnSpc>
              <a:spcBef>
                <a:spcPts val="90"/>
              </a:spcBef>
            </a:pPr>
            <a:r>
              <a:rPr sz="1250" spc="270" dirty="0">
                <a:latin typeface="Times New Roman"/>
                <a:cs typeface="Times New Roman"/>
              </a:rPr>
              <a:t>private</a:t>
            </a:r>
            <a:r>
              <a:rPr sz="1250" spc="465" dirty="0">
                <a:latin typeface="Times New Roman"/>
                <a:cs typeface="Times New Roman"/>
              </a:rPr>
              <a:t> </a:t>
            </a:r>
            <a:r>
              <a:rPr sz="1250" spc="325" dirty="0">
                <a:latin typeface="Times New Roman"/>
                <a:cs typeface="Times New Roman"/>
              </a:rPr>
              <a:t>static</a:t>
            </a:r>
            <a:r>
              <a:rPr sz="1250" spc="470" dirty="0">
                <a:latin typeface="Times New Roman"/>
                <a:cs typeface="Times New Roman"/>
              </a:rPr>
              <a:t> </a:t>
            </a:r>
            <a:r>
              <a:rPr sz="1250" spc="305" dirty="0">
                <a:latin typeface="Times New Roman"/>
                <a:cs typeface="Times New Roman"/>
              </a:rPr>
              <a:t>final</a:t>
            </a:r>
            <a:r>
              <a:rPr sz="1250" spc="470" dirty="0">
                <a:latin typeface="Times New Roman"/>
                <a:cs typeface="Times New Roman"/>
              </a:rPr>
              <a:t> </a:t>
            </a:r>
            <a:r>
              <a:rPr sz="1250" spc="225" dirty="0">
                <a:latin typeface="Times New Roman"/>
                <a:cs typeface="Times New Roman"/>
              </a:rPr>
              <a:t>SingletonClass</a:t>
            </a:r>
            <a:r>
              <a:rPr sz="1250" spc="484" dirty="0">
                <a:latin typeface="Times New Roman"/>
                <a:cs typeface="Times New Roman"/>
              </a:rPr>
              <a:t> </a:t>
            </a:r>
            <a:r>
              <a:rPr sz="1250" spc="250" dirty="0">
                <a:latin typeface="Times New Roman"/>
                <a:cs typeface="Times New Roman"/>
              </a:rPr>
              <a:t>instance</a:t>
            </a:r>
            <a:r>
              <a:rPr sz="1250" spc="470" dirty="0">
                <a:latin typeface="Times New Roman"/>
                <a:cs typeface="Times New Roman"/>
              </a:rPr>
              <a:t> </a:t>
            </a:r>
            <a:r>
              <a:rPr sz="1250" spc="20" dirty="0">
                <a:latin typeface="Times New Roman"/>
                <a:cs typeface="Times New Roman"/>
              </a:rPr>
              <a:t>= </a:t>
            </a:r>
            <a:r>
              <a:rPr sz="1250" spc="70" dirty="0">
                <a:latin typeface="Times New Roman"/>
                <a:cs typeface="Times New Roman"/>
              </a:rPr>
              <a:t>new</a:t>
            </a:r>
            <a:r>
              <a:rPr sz="1250" spc="445" dirty="0">
                <a:latin typeface="Times New Roman"/>
                <a:cs typeface="Times New Roman"/>
              </a:rPr>
              <a:t> </a:t>
            </a:r>
            <a:r>
              <a:rPr sz="1250" spc="240" dirty="0">
                <a:latin typeface="Times New Roman"/>
                <a:cs typeface="Times New Roman"/>
              </a:rPr>
              <a:t>SingletonClass();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451864" y="3210170"/>
            <a:ext cx="4320540" cy="11639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250" spc="270" dirty="0">
                <a:latin typeface="Times New Roman"/>
                <a:cs typeface="Times New Roman"/>
              </a:rPr>
              <a:t>private</a:t>
            </a:r>
            <a:r>
              <a:rPr sz="1250" spc="484" dirty="0">
                <a:latin typeface="Times New Roman"/>
                <a:cs typeface="Times New Roman"/>
              </a:rPr>
              <a:t> </a:t>
            </a:r>
            <a:r>
              <a:rPr sz="1250" spc="240" dirty="0">
                <a:latin typeface="Times New Roman"/>
                <a:cs typeface="Times New Roman"/>
              </a:rPr>
              <a:t>SingletonClass()</a:t>
            </a:r>
            <a:r>
              <a:rPr sz="1250" spc="95" dirty="0">
                <a:latin typeface="Times New Roman"/>
                <a:cs typeface="Times New Roman"/>
              </a:rPr>
              <a:t>  </a:t>
            </a:r>
            <a:r>
              <a:rPr sz="1250" spc="130" dirty="0">
                <a:latin typeface="Times New Roman"/>
                <a:cs typeface="Times New Roman"/>
              </a:rPr>
              <a:t>{}</a:t>
            </a:r>
            <a:endParaRPr sz="12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9"/>
              </a:spcBef>
            </a:pPr>
            <a:endParaRPr sz="1250">
              <a:latin typeface="Times New Roman"/>
              <a:cs typeface="Times New Roman"/>
            </a:endParaRPr>
          </a:p>
          <a:p>
            <a:pPr marL="402590" marR="5080" indent="-390525">
              <a:lnSpc>
                <a:spcPct val="124000"/>
              </a:lnSpc>
            </a:pPr>
            <a:r>
              <a:rPr sz="1250" spc="245" dirty="0">
                <a:latin typeface="Times New Roman"/>
                <a:cs typeface="Times New Roman"/>
              </a:rPr>
              <a:t>public</a:t>
            </a:r>
            <a:r>
              <a:rPr sz="1250" spc="465" dirty="0">
                <a:latin typeface="Times New Roman"/>
                <a:cs typeface="Times New Roman"/>
              </a:rPr>
              <a:t> </a:t>
            </a:r>
            <a:r>
              <a:rPr sz="1250" spc="320" dirty="0">
                <a:latin typeface="Times New Roman"/>
                <a:cs typeface="Times New Roman"/>
              </a:rPr>
              <a:t>static</a:t>
            </a:r>
            <a:r>
              <a:rPr sz="1250" spc="480" dirty="0">
                <a:latin typeface="Times New Roman"/>
                <a:cs typeface="Times New Roman"/>
              </a:rPr>
              <a:t> </a:t>
            </a:r>
            <a:r>
              <a:rPr sz="1250" spc="225" dirty="0">
                <a:latin typeface="Times New Roman"/>
                <a:cs typeface="Times New Roman"/>
              </a:rPr>
              <a:t>SingletonClass</a:t>
            </a:r>
            <a:r>
              <a:rPr sz="1250" spc="455" dirty="0">
                <a:latin typeface="Times New Roman"/>
                <a:cs typeface="Times New Roman"/>
              </a:rPr>
              <a:t> </a:t>
            </a:r>
            <a:r>
              <a:rPr sz="1250" spc="265" dirty="0">
                <a:latin typeface="Times New Roman"/>
                <a:cs typeface="Times New Roman"/>
              </a:rPr>
              <a:t>getInstance()</a:t>
            </a:r>
            <a:r>
              <a:rPr sz="1250" spc="470" dirty="0">
                <a:latin typeface="Times New Roman"/>
                <a:cs typeface="Times New Roman"/>
              </a:rPr>
              <a:t> </a:t>
            </a:r>
            <a:r>
              <a:rPr sz="1250" spc="114" dirty="0">
                <a:latin typeface="Times New Roman"/>
                <a:cs typeface="Times New Roman"/>
              </a:rPr>
              <a:t>{ </a:t>
            </a:r>
            <a:r>
              <a:rPr sz="1250" spc="270" dirty="0">
                <a:latin typeface="Times New Roman"/>
                <a:cs typeface="Times New Roman"/>
              </a:rPr>
              <a:t>return</a:t>
            </a:r>
            <a:r>
              <a:rPr sz="1250" spc="455" dirty="0">
                <a:latin typeface="Times New Roman"/>
                <a:cs typeface="Times New Roman"/>
              </a:rPr>
              <a:t> </a:t>
            </a:r>
            <a:r>
              <a:rPr sz="1250" spc="260" dirty="0">
                <a:latin typeface="Times New Roman"/>
                <a:cs typeface="Times New Roman"/>
              </a:rPr>
              <a:t>instance;</a:t>
            </a:r>
            <a:endParaRPr sz="12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50"/>
              </a:spcBef>
            </a:pPr>
            <a:r>
              <a:rPr sz="1250" spc="114" dirty="0">
                <a:latin typeface="Times New Roman"/>
                <a:cs typeface="Times New Roman"/>
              </a:rPr>
              <a:t>}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60196" y="4386689"/>
            <a:ext cx="123825" cy="2216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250" spc="114" dirty="0">
                <a:latin typeface="Times New Roman"/>
                <a:cs typeface="Times New Roman"/>
              </a:rPr>
              <a:t>}</a:t>
            </a:r>
            <a:endParaRPr sz="1250">
              <a:latin typeface="Times New Roman"/>
              <a:cs typeface="Times New Roman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1097280" y="2564105"/>
            <a:ext cx="317500" cy="314960"/>
            <a:chOff x="1097280" y="2564105"/>
            <a:chExt cx="317500" cy="314960"/>
          </a:xfrm>
        </p:grpSpPr>
        <p:sp>
          <p:nvSpPr>
            <p:cNvPr id="10" name="object 10"/>
            <p:cNvSpPr/>
            <p:nvPr/>
          </p:nvSpPr>
          <p:spPr>
            <a:xfrm>
              <a:off x="1107948" y="2572512"/>
              <a:ext cx="295910" cy="297180"/>
            </a:xfrm>
            <a:custGeom>
              <a:avLst/>
              <a:gdLst/>
              <a:ahLst/>
              <a:cxnLst/>
              <a:rect l="l" t="t" r="r" b="b"/>
              <a:pathLst>
                <a:path w="295909" h="297180">
                  <a:moveTo>
                    <a:pt x="147828" y="0"/>
                  </a:moveTo>
                  <a:lnTo>
                    <a:pt x="100852" y="7632"/>
                  </a:lnTo>
                  <a:lnTo>
                    <a:pt x="60240" y="28870"/>
                  </a:lnTo>
                  <a:lnTo>
                    <a:pt x="28334" y="61228"/>
                  </a:lnTo>
                  <a:lnTo>
                    <a:pt x="7473" y="102217"/>
                  </a:lnTo>
                  <a:lnTo>
                    <a:pt x="0" y="149351"/>
                  </a:lnTo>
                  <a:lnTo>
                    <a:pt x="7473" y="195742"/>
                  </a:lnTo>
                  <a:lnTo>
                    <a:pt x="28334" y="236280"/>
                  </a:lnTo>
                  <a:lnTo>
                    <a:pt x="60240" y="268406"/>
                  </a:lnTo>
                  <a:lnTo>
                    <a:pt x="100852" y="289559"/>
                  </a:lnTo>
                  <a:lnTo>
                    <a:pt x="147828" y="297179"/>
                  </a:lnTo>
                  <a:lnTo>
                    <a:pt x="194803" y="289559"/>
                  </a:lnTo>
                  <a:lnTo>
                    <a:pt x="235415" y="268406"/>
                  </a:lnTo>
                  <a:lnTo>
                    <a:pt x="267321" y="236280"/>
                  </a:lnTo>
                  <a:lnTo>
                    <a:pt x="288182" y="195742"/>
                  </a:lnTo>
                  <a:lnTo>
                    <a:pt x="295656" y="149351"/>
                  </a:lnTo>
                  <a:lnTo>
                    <a:pt x="288182" y="102217"/>
                  </a:lnTo>
                  <a:lnTo>
                    <a:pt x="267321" y="61228"/>
                  </a:lnTo>
                  <a:lnTo>
                    <a:pt x="235415" y="28870"/>
                  </a:lnTo>
                  <a:lnTo>
                    <a:pt x="194803" y="7632"/>
                  </a:lnTo>
                  <a:lnTo>
                    <a:pt x="147828" y="0"/>
                  </a:lnTo>
                  <a:close/>
                </a:path>
              </a:pathLst>
            </a:custGeom>
            <a:solidFill>
              <a:srgbClr val="98C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097280" y="2564105"/>
              <a:ext cx="317500" cy="314960"/>
            </a:xfrm>
            <a:custGeom>
              <a:avLst/>
              <a:gdLst/>
              <a:ahLst/>
              <a:cxnLst/>
              <a:rect l="l" t="t" r="r" b="b"/>
              <a:pathLst>
                <a:path w="317500" h="314960">
                  <a:moveTo>
                    <a:pt x="176121" y="0"/>
                  </a:moveTo>
                  <a:lnTo>
                    <a:pt x="103339" y="8733"/>
                  </a:lnTo>
                  <a:lnTo>
                    <a:pt x="41070" y="50688"/>
                  </a:lnTo>
                  <a:lnTo>
                    <a:pt x="18170" y="84089"/>
                  </a:lnTo>
                  <a:lnTo>
                    <a:pt x="3048" y="125754"/>
                  </a:lnTo>
                  <a:lnTo>
                    <a:pt x="0" y="157758"/>
                  </a:lnTo>
                  <a:lnTo>
                    <a:pt x="1524" y="174522"/>
                  </a:lnTo>
                  <a:lnTo>
                    <a:pt x="26133" y="243254"/>
                  </a:lnTo>
                  <a:lnTo>
                    <a:pt x="50853" y="273167"/>
                  </a:lnTo>
                  <a:lnTo>
                    <a:pt x="113049" y="308753"/>
                  </a:lnTo>
                  <a:lnTo>
                    <a:pt x="147595" y="314812"/>
                  </a:lnTo>
                  <a:lnTo>
                    <a:pt x="182484" y="313306"/>
                  </a:lnTo>
                  <a:lnTo>
                    <a:pt x="216253" y="304429"/>
                  </a:lnTo>
                  <a:lnTo>
                    <a:pt x="235982" y="294271"/>
                  </a:lnTo>
                  <a:lnTo>
                    <a:pt x="171883" y="294271"/>
                  </a:lnTo>
                  <a:lnTo>
                    <a:pt x="136581" y="293196"/>
                  </a:lnTo>
                  <a:lnTo>
                    <a:pt x="71196" y="263956"/>
                  </a:lnTo>
                  <a:lnTo>
                    <a:pt x="45054" y="235427"/>
                  </a:lnTo>
                  <a:lnTo>
                    <a:pt x="25908" y="197382"/>
                  </a:lnTo>
                  <a:lnTo>
                    <a:pt x="19812" y="156234"/>
                  </a:lnTo>
                  <a:lnTo>
                    <a:pt x="22860" y="128802"/>
                  </a:lnTo>
                  <a:lnTo>
                    <a:pt x="39276" y="87458"/>
                  </a:lnTo>
                  <a:lnTo>
                    <a:pt x="64093" y="56015"/>
                  </a:lnTo>
                  <a:lnTo>
                    <a:pt x="129948" y="22268"/>
                  </a:lnTo>
                  <a:lnTo>
                    <a:pt x="166497" y="19684"/>
                  </a:lnTo>
                  <a:lnTo>
                    <a:pt x="235684" y="19684"/>
                  </a:lnTo>
                  <a:lnTo>
                    <a:pt x="212162" y="8125"/>
                  </a:lnTo>
                  <a:lnTo>
                    <a:pt x="176121" y="0"/>
                  </a:lnTo>
                  <a:close/>
                </a:path>
                <a:path w="317500" h="314960">
                  <a:moveTo>
                    <a:pt x="235684" y="19684"/>
                  </a:moveTo>
                  <a:lnTo>
                    <a:pt x="166497" y="19684"/>
                  </a:lnTo>
                  <a:lnTo>
                    <a:pt x="202466" y="26439"/>
                  </a:lnTo>
                  <a:lnTo>
                    <a:pt x="235611" y="42393"/>
                  </a:lnTo>
                  <a:lnTo>
                    <a:pt x="263688" y="67405"/>
                  </a:lnTo>
                  <a:lnTo>
                    <a:pt x="284451" y="101335"/>
                  </a:lnTo>
                  <a:lnTo>
                    <a:pt x="295656" y="144042"/>
                  </a:lnTo>
                  <a:lnTo>
                    <a:pt x="297180" y="157758"/>
                  </a:lnTo>
                  <a:lnTo>
                    <a:pt x="295656" y="171474"/>
                  </a:lnTo>
                  <a:lnTo>
                    <a:pt x="284502" y="212517"/>
                  </a:lnTo>
                  <a:lnTo>
                    <a:pt x="264577" y="245499"/>
                  </a:lnTo>
                  <a:lnTo>
                    <a:pt x="206297" y="286558"/>
                  </a:lnTo>
                  <a:lnTo>
                    <a:pt x="171883" y="294271"/>
                  </a:lnTo>
                  <a:lnTo>
                    <a:pt x="235982" y="294271"/>
                  </a:lnTo>
                  <a:lnTo>
                    <a:pt x="274565" y="265333"/>
                  </a:lnTo>
                  <a:lnTo>
                    <a:pt x="310809" y="199070"/>
                  </a:lnTo>
                  <a:lnTo>
                    <a:pt x="316992" y="156234"/>
                  </a:lnTo>
                  <a:lnTo>
                    <a:pt x="315468" y="140994"/>
                  </a:lnTo>
                  <a:lnTo>
                    <a:pt x="313944" y="124230"/>
                  </a:lnTo>
                  <a:lnTo>
                    <a:pt x="298289" y="82636"/>
                  </a:lnTo>
                  <a:lnTo>
                    <a:pt x="274963" y="49430"/>
                  </a:lnTo>
                  <a:lnTo>
                    <a:pt x="245682" y="24597"/>
                  </a:lnTo>
                  <a:lnTo>
                    <a:pt x="235684" y="1968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1192783" y="2589673"/>
            <a:ext cx="127000" cy="2438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400" b="1" spc="-50" dirty="0">
                <a:latin typeface="Arial"/>
                <a:cs typeface="Arial"/>
              </a:rPr>
              <a:t>1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1097280" y="3217896"/>
            <a:ext cx="317500" cy="315595"/>
            <a:chOff x="1097280" y="3217896"/>
            <a:chExt cx="317500" cy="315595"/>
          </a:xfrm>
        </p:grpSpPr>
        <p:sp>
          <p:nvSpPr>
            <p:cNvPr id="14" name="object 14"/>
            <p:cNvSpPr/>
            <p:nvPr/>
          </p:nvSpPr>
          <p:spPr>
            <a:xfrm>
              <a:off x="1107948" y="3226307"/>
              <a:ext cx="295910" cy="297180"/>
            </a:xfrm>
            <a:custGeom>
              <a:avLst/>
              <a:gdLst/>
              <a:ahLst/>
              <a:cxnLst/>
              <a:rect l="l" t="t" r="r" b="b"/>
              <a:pathLst>
                <a:path w="295909" h="297179">
                  <a:moveTo>
                    <a:pt x="147828" y="0"/>
                  </a:moveTo>
                  <a:lnTo>
                    <a:pt x="100852" y="7632"/>
                  </a:lnTo>
                  <a:lnTo>
                    <a:pt x="60240" y="28870"/>
                  </a:lnTo>
                  <a:lnTo>
                    <a:pt x="28334" y="61228"/>
                  </a:lnTo>
                  <a:lnTo>
                    <a:pt x="7473" y="102217"/>
                  </a:lnTo>
                  <a:lnTo>
                    <a:pt x="0" y="149351"/>
                  </a:lnTo>
                  <a:lnTo>
                    <a:pt x="7473" y="195742"/>
                  </a:lnTo>
                  <a:lnTo>
                    <a:pt x="28334" y="236280"/>
                  </a:lnTo>
                  <a:lnTo>
                    <a:pt x="60240" y="268406"/>
                  </a:lnTo>
                  <a:lnTo>
                    <a:pt x="100852" y="289559"/>
                  </a:lnTo>
                  <a:lnTo>
                    <a:pt x="147828" y="297179"/>
                  </a:lnTo>
                  <a:lnTo>
                    <a:pt x="194803" y="289559"/>
                  </a:lnTo>
                  <a:lnTo>
                    <a:pt x="235415" y="268406"/>
                  </a:lnTo>
                  <a:lnTo>
                    <a:pt x="267321" y="236280"/>
                  </a:lnTo>
                  <a:lnTo>
                    <a:pt x="288182" y="195742"/>
                  </a:lnTo>
                  <a:lnTo>
                    <a:pt x="295656" y="149351"/>
                  </a:lnTo>
                  <a:lnTo>
                    <a:pt x="288182" y="102217"/>
                  </a:lnTo>
                  <a:lnTo>
                    <a:pt x="267321" y="61228"/>
                  </a:lnTo>
                  <a:lnTo>
                    <a:pt x="235415" y="28870"/>
                  </a:lnTo>
                  <a:lnTo>
                    <a:pt x="194803" y="7632"/>
                  </a:lnTo>
                  <a:lnTo>
                    <a:pt x="147828" y="0"/>
                  </a:lnTo>
                  <a:close/>
                </a:path>
              </a:pathLst>
            </a:custGeom>
            <a:solidFill>
              <a:srgbClr val="98C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097280" y="3217896"/>
              <a:ext cx="317500" cy="315595"/>
            </a:xfrm>
            <a:custGeom>
              <a:avLst/>
              <a:gdLst/>
              <a:ahLst/>
              <a:cxnLst/>
              <a:rect l="l" t="t" r="r" b="b"/>
              <a:pathLst>
                <a:path w="317500" h="315595">
                  <a:moveTo>
                    <a:pt x="176121" y="0"/>
                  </a:moveTo>
                  <a:lnTo>
                    <a:pt x="103339" y="8732"/>
                  </a:lnTo>
                  <a:lnTo>
                    <a:pt x="41070" y="50688"/>
                  </a:lnTo>
                  <a:lnTo>
                    <a:pt x="18170" y="84091"/>
                  </a:lnTo>
                  <a:lnTo>
                    <a:pt x="3048" y="125759"/>
                  </a:lnTo>
                  <a:lnTo>
                    <a:pt x="0" y="157763"/>
                  </a:lnTo>
                  <a:lnTo>
                    <a:pt x="1524" y="174527"/>
                  </a:lnTo>
                  <a:lnTo>
                    <a:pt x="26365" y="243602"/>
                  </a:lnTo>
                  <a:lnTo>
                    <a:pt x="51240" y="273692"/>
                  </a:lnTo>
                  <a:lnTo>
                    <a:pt x="113557" y="309254"/>
                  </a:lnTo>
                  <a:lnTo>
                    <a:pt x="148090" y="315176"/>
                  </a:lnTo>
                  <a:lnTo>
                    <a:pt x="182932" y="313492"/>
                  </a:lnTo>
                  <a:lnTo>
                    <a:pt x="216628" y="304426"/>
                  </a:lnTo>
                  <a:lnTo>
                    <a:pt x="236093" y="294270"/>
                  </a:lnTo>
                  <a:lnTo>
                    <a:pt x="171678" y="294270"/>
                  </a:lnTo>
                  <a:lnTo>
                    <a:pt x="136396" y="293171"/>
                  </a:lnTo>
                  <a:lnTo>
                    <a:pt x="71089" y="263907"/>
                  </a:lnTo>
                  <a:lnTo>
                    <a:pt x="44998" y="235392"/>
                  </a:lnTo>
                  <a:lnTo>
                    <a:pt x="25908" y="197387"/>
                  </a:lnTo>
                  <a:lnTo>
                    <a:pt x="21336" y="169955"/>
                  </a:lnTo>
                  <a:lnTo>
                    <a:pt x="19812" y="156239"/>
                  </a:lnTo>
                  <a:lnTo>
                    <a:pt x="39327" y="87611"/>
                  </a:lnTo>
                  <a:lnTo>
                    <a:pt x="64170" y="56240"/>
                  </a:lnTo>
                  <a:lnTo>
                    <a:pt x="130023" y="22477"/>
                  </a:lnTo>
                  <a:lnTo>
                    <a:pt x="166554" y="19836"/>
                  </a:lnTo>
                  <a:lnTo>
                    <a:pt x="235989" y="19836"/>
                  </a:lnTo>
                  <a:lnTo>
                    <a:pt x="212162" y="8126"/>
                  </a:lnTo>
                  <a:lnTo>
                    <a:pt x="176121" y="0"/>
                  </a:lnTo>
                  <a:close/>
                </a:path>
                <a:path w="317500" h="315595">
                  <a:moveTo>
                    <a:pt x="235989" y="19836"/>
                  </a:moveTo>
                  <a:lnTo>
                    <a:pt x="166554" y="19836"/>
                  </a:lnTo>
                  <a:lnTo>
                    <a:pt x="202501" y="26522"/>
                  </a:lnTo>
                  <a:lnTo>
                    <a:pt x="235624" y="42411"/>
                  </a:lnTo>
                  <a:lnTo>
                    <a:pt x="263684" y="67377"/>
                  </a:lnTo>
                  <a:lnTo>
                    <a:pt x="284441" y="101298"/>
                  </a:lnTo>
                  <a:lnTo>
                    <a:pt x="295656" y="144047"/>
                  </a:lnTo>
                  <a:lnTo>
                    <a:pt x="297180" y="157763"/>
                  </a:lnTo>
                  <a:lnTo>
                    <a:pt x="295656" y="171479"/>
                  </a:lnTo>
                  <a:lnTo>
                    <a:pt x="284410" y="212556"/>
                  </a:lnTo>
                  <a:lnTo>
                    <a:pt x="264422" y="245550"/>
                  </a:lnTo>
                  <a:lnTo>
                    <a:pt x="206088" y="286583"/>
                  </a:lnTo>
                  <a:lnTo>
                    <a:pt x="171678" y="294270"/>
                  </a:lnTo>
                  <a:lnTo>
                    <a:pt x="236093" y="294270"/>
                  </a:lnTo>
                  <a:lnTo>
                    <a:pt x="274762" y="265048"/>
                  </a:lnTo>
                  <a:lnTo>
                    <a:pt x="310851" y="198841"/>
                  </a:lnTo>
                  <a:lnTo>
                    <a:pt x="316992" y="156239"/>
                  </a:lnTo>
                  <a:lnTo>
                    <a:pt x="315468" y="140999"/>
                  </a:lnTo>
                  <a:lnTo>
                    <a:pt x="313944" y="124235"/>
                  </a:lnTo>
                  <a:lnTo>
                    <a:pt x="298289" y="82640"/>
                  </a:lnTo>
                  <a:lnTo>
                    <a:pt x="274963" y="49433"/>
                  </a:lnTo>
                  <a:lnTo>
                    <a:pt x="245682" y="24599"/>
                  </a:lnTo>
                  <a:lnTo>
                    <a:pt x="235989" y="1983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1192783" y="3243469"/>
            <a:ext cx="127000" cy="2438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400" b="1" spc="-50" dirty="0">
                <a:latin typeface="Arial"/>
                <a:cs typeface="Arial"/>
              </a:rPr>
              <a:t>2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1097280" y="3871860"/>
            <a:ext cx="317500" cy="315595"/>
            <a:chOff x="1097280" y="3871860"/>
            <a:chExt cx="317500" cy="315595"/>
          </a:xfrm>
        </p:grpSpPr>
        <p:sp>
          <p:nvSpPr>
            <p:cNvPr id="18" name="object 18"/>
            <p:cNvSpPr/>
            <p:nvPr/>
          </p:nvSpPr>
          <p:spPr>
            <a:xfrm>
              <a:off x="1107948" y="3880103"/>
              <a:ext cx="295910" cy="297180"/>
            </a:xfrm>
            <a:custGeom>
              <a:avLst/>
              <a:gdLst/>
              <a:ahLst/>
              <a:cxnLst/>
              <a:rect l="l" t="t" r="r" b="b"/>
              <a:pathLst>
                <a:path w="295909" h="297179">
                  <a:moveTo>
                    <a:pt x="147828" y="0"/>
                  </a:moveTo>
                  <a:lnTo>
                    <a:pt x="100852" y="7632"/>
                  </a:lnTo>
                  <a:lnTo>
                    <a:pt x="60240" y="28870"/>
                  </a:lnTo>
                  <a:lnTo>
                    <a:pt x="28334" y="61228"/>
                  </a:lnTo>
                  <a:lnTo>
                    <a:pt x="7473" y="102217"/>
                  </a:lnTo>
                  <a:lnTo>
                    <a:pt x="0" y="149351"/>
                  </a:lnTo>
                  <a:lnTo>
                    <a:pt x="7473" y="195742"/>
                  </a:lnTo>
                  <a:lnTo>
                    <a:pt x="28334" y="236280"/>
                  </a:lnTo>
                  <a:lnTo>
                    <a:pt x="60240" y="268406"/>
                  </a:lnTo>
                  <a:lnTo>
                    <a:pt x="100852" y="289559"/>
                  </a:lnTo>
                  <a:lnTo>
                    <a:pt x="147828" y="297179"/>
                  </a:lnTo>
                  <a:lnTo>
                    <a:pt x="194803" y="289559"/>
                  </a:lnTo>
                  <a:lnTo>
                    <a:pt x="235415" y="268406"/>
                  </a:lnTo>
                  <a:lnTo>
                    <a:pt x="267321" y="236280"/>
                  </a:lnTo>
                  <a:lnTo>
                    <a:pt x="288182" y="195742"/>
                  </a:lnTo>
                  <a:lnTo>
                    <a:pt x="295656" y="149351"/>
                  </a:lnTo>
                  <a:lnTo>
                    <a:pt x="288182" y="102217"/>
                  </a:lnTo>
                  <a:lnTo>
                    <a:pt x="267321" y="61228"/>
                  </a:lnTo>
                  <a:lnTo>
                    <a:pt x="235415" y="28870"/>
                  </a:lnTo>
                  <a:lnTo>
                    <a:pt x="194803" y="7632"/>
                  </a:lnTo>
                  <a:lnTo>
                    <a:pt x="147828" y="0"/>
                  </a:lnTo>
                  <a:close/>
                </a:path>
              </a:pathLst>
            </a:custGeom>
            <a:solidFill>
              <a:srgbClr val="98CB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097280" y="3871860"/>
              <a:ext cx="317500" cy="315595"/>
            </a:xfrm>
            <a:custGeom>
              <a:avLst/>
              <a:gdLst/>
              <a:ahLst/>
              <a:cxnLst/>
              <a:rect l="l" t="t" r="r" b="b"/>
              <a:pathLst>
                <a:path w="317500" h="315595">
                  <a:moveTo>
                    <a:pt x="176219" y="0"/>
                  </a:moveTo>
                  <a:lnTo>
                    <a:pt x="103345" y="8780"/>
                  </a:lnTo>
                  <a:lnTo>
                    <a:pt x="41018" y="50697"/>
                  </a:lnTo>
                  <a:lnTo>
                    <a:pt x="18125" y="84031"/>
                  </a:lnTo>
                  <a:lnTo>
                    <a:pt x="3048" y="125590"/>
                  </a:lnTo>
                  <a:lnTo>
                    <a:pt x="0" y="157594"/>
                  </a:lnTo>
                  <a:lnTo>
                    <a:pt x="1524" y="174358"/>
                  </a:lnTo>
                  <a:lnTo>
                    <a:pt x="26365" y="243434"/>
                  </a:lnTo>
                  <a:lnTo>
                    <a:pt x="51240" y="273523"/>
                  </a:lnTo>
                  <a:lnTo>
                    <a:pt x="113557" y="309086"/>
                  </a:lnTo>
                  <a:lnTo>
                    <a:pt x="148090" y="315008"/>
                  </a:lnTo>
                  <a:lnTo>
                    <a:pt x="182932" y="313323"/>
                  </a:lnTo>
                  <a:lnTo>
                    <a:pt x="216628" y="304257"/>
                  </a:lnTo>
                  <a:lnTo>
                    <a:pt x="236103" y="294097"/>
                  </a:lnTo>
                  <a:lnTo>
                    <a:pt x="171797" y="294097"/>
                  </a:lnTo>
                  <a:lnTo>
                    <a:pt x="136479" y="293004"/>
                  </a:lnTo>
                  <a:lnTo>
                    <a:pt x="71101" y="263749"/>
                  </a:lnTo>
                  <a:lnTo>
                    <a:pt x="44993" y="235232"/>
                  </a:lnTo>
                  <a:lnTo>
                    <a:pt x="25908" y="197218"/>
                  </a:lnTo>
                  <a:lnTo>
                    <a:pt x="19812" y="156070"/>
                  </a:lnTo>
                  <a:lnTo>
                    <a:pt x="22860" y="128638"/>
                  </a:lnTo>
                  <a:lnTo>
                    <a:pt x="39327" y="87445"/>
                  </a:lnTo>
                  <a:lnTo>
                    <a:pt x="64170" y="56076"/>
                  </a:lnTo>
                  <a:lnTo>
                    <a:pt x="130023" y="22314"/>
                  </a:lnTo>
                  <a:lnTo>
                    <a:pt x="166554" y="19672"/>
                  </a:lnTo>
                  <a:lnTo>
                    <a:pt x="235950" y="19672"/>
                  </a:lnTo>
                  <a:lnTo>
                    <a:pt x="212297" y="8085"/>
                  </a:lnTo>
                  <a:lnTo>
                    <a:pt x="176219" y="0"/>
                  </a:lnTo>
                  <a:close/>
                </a:path>
                <a:path w="317500" h="315595">
                  <a:moveTo>
                    <a:pt x="235950" y="19672"/>
                  </a:moveTo>
                  <a:lnTo>
                    <a:pt x="166554" y="19672"/>
                  </a:lnTo>
                  <a:lnTo>
                    <a:pt x="202501" y="26357"/>
                  </a:lnTo>
                  <a:lnTo>
                    <a:pt x="235624" y="42245"/>
                  </a:lnTo>
                  <a:lnTo>
                    <a:pt x="263684" y="67210"/>
                  </a:lnTo>
                  <a:lnTo>
                    <a:pt x="284441" y="101130"/>
                  </a:lnTo>
                  <a:lnTo>
                    <a:pt x="295656" y="143878"/>
                  </a:lnTo>
                  <a:lnTo>
                    <a:pt x="297180" y="157594"/>
                  </a:lnTo>
                  <a:lnTo>
                    <a:pt x="295656" y="171310"/>
                  </a:lnTo>
                  <a:lnTo>
                    <a:pt x="284501" y="212377"/>
                  </a:lnTo>
                  <a:lnTo>
                    <a:pt x="264562" y="245366"/>
                  </a:lnTo>
                  <a:lnTo>
                    <a:pt x="206234" y="286403"/>
                  </a:lnTo>
                  <a:lnTo>
                    <a:pt x="171797" y="294097"/>
                  </a:lnTo>
                  <a:lnTo>
                    <a:pt x="236103" y="294097"/>
                  </a:lnTo>
                  <a:lnTo>
                    <a:pt x="274762" y="264880"/>
                  </a:lnTo>
                  <a:lnTo>
                    <a:pt x="310851" y="198673"/>
                  </a:lnTo>
                  <a:lnTo>
                    <a:pt x="316992" y="156070"/>
                  </a:lnTo>
                  <a:lnTo>
                    <a:pt x="315468" y="140830"/>
                  </a:lnTo>
                  <a:lnTo>
                    <a:pt x="313944" y="124066"/>
                  </a:lnTo>
                  <a:lnTo>
                    <a:pt x="298384" y="82486"/>
                  </a:lnTo>
                  <a:lnTo>
                    <a:pt x="275106" y="49308"/>
                  </a:lnTo>
                  <a:lnTo>
                    <a:pt x="245835" y="24515"/>
                  </a:lnTo>
                  <a:lnTo>
                    <a:pt x="235950" y="1967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1192783" y="3897265"/>
            <a:ext cx="127000" cy="2438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400" b="1" spc="-50" dirty="0">
                <a:latin typeface="Arial"/>
                <a:cs typeface="Arial"/>
              </a:rPr>
              <a:t>3</a:t>
            </a:r>
            <a:endParaRPr sz="14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94436" y="5247386"/>
            <a:ext cx="6411595" cy="433578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85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630"/>
              </a:spcBef>
            </a:pPr>
            <a:endParaRPr sz="850" dirty="0">
              <a:latin typeface="Arial"/>
              <a:cs typeface="Arial"/>
            </a:endParaRPr>
          </a:p>
          <a:p>
            <a:pPr marL="12700" algn="just">
              <a:lnSpc>
                <a:spcPct val="100000"/>
              </a:lnSpc>
              <a:spcBef>
                <a:spcPts val="5"/>
              </a:spcBef>
            </a:pPr>
            <a:r>
              <a:rPr sz="1300" b="1" dirty="0">
                <a:latin typeface="Arial"/>
                <a:cs typeface="Arial"/>
              </a:rPr>
              <a:t>Implementing</a:t>
            </a:r>
            <a:r>
              <a:rPr sz="1300" b="1" spc="-25" dirty="0">
                <a:latin typeface="Arial"/>
                <a:cs typeface="Arial"/>
              </a:rPr>
              <a:t> </a:t>
            </a:r>
            <a:r>
              <a:rPr sz="1300" b="1" dirty="0">
                <a:latin typeface="Arial"/>
                <a:cs typeface="Arial"/>
              </a:rPr>
              <a:t>the</a:t>
            </a:r>
            <a:r>
              <a:rPr sz="1300" b="1" spc="-45" dirty="0">
                <a:latin typeface="Arial"/>
                <a:cs typeface="Arial"/>
              </a:rPr>
              <a:t> </a:t>
            </a:r>
            <a:r>
              <a:rPr sz="1300" b="1" dirty="0">
                <a:latin typeface="Arial"/>
                <a:cs typeface="Arial"/>
              </a:rPr>
              <a:t>Singleton</a:t>
            </a:r>
            <a:r>
              <a:rPr sz="1300" b="1" spc="-15" dirty="0">
                <a:latin typeface="Arial"/>
                <a:cs typeface="Arial"/>
              </a:rPr>
              <a:t> </a:t>
            </a:r>
            <a:r>
              <a:rPr sz="1300" b="1" spc="-10" dirty="0">
                <a:latin typeface="Arial"/>
                <a:cs typeface="Arial"/>
              </a:rPr>
              <a:t>Pattern</a:t>
            </a:r>
            <a:endParaRPr sz="1300" dirty="0">
              <a:latin typeface="Arial"/>
              <a:cs typeface="Arial"/>
            </a:endParaRPr>
          </a:p>
          <a:p>
            <a:pPr marL="135890" marR="354330" algn="just">
              <a:lnSpc>
                <a:spcPts val="1360"/>
              </a:lnSpc>
              <a:spcBef>
                <a:spcPts val="459"/>
              </a:spcBef>
            </a:pPr>
            <a:r>
              <a:rPr sz="1150" dirty="0">
                <a:latin typeface="Arial"/>
                <a:cs typeface="Arial"/>
              </a:rPr>
              <a:t>A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singleton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is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class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for</a:t>
            </a:r>
            <a:r>
              <a:rPr sz="1150" spc="3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which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only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one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instance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can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be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created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and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it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provides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spc="-10" dirty="0">
                <a:latin typeface="Arial"/>
                <a:cs typeface="Arial"/>
              </a:rPr>
              <a:t>global </a:t>
            </a:r>
            <a:r>
              <a:rPr sz="1150" dirty="0">
                <a:latin typeface="Arial"/>
                <a:cs typeface="Arial"/>
              </a:rPr>
              <a:t>point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of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access</a:t>
            </a:r>
            <a:r>
              <a:rPr sz="1150" spc="4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to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this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spc="-10" dirty="0">
                <a:latin typeface="Arial"/>
                <a:cs typeface="Arial"/>
              </a:rPr>
              <a:t>instance.</a:t>
            </a:r>
            <a:endParaRPr sz="1150" dirty="0">
              <a:latin typeface="Arial"/>
              <a:cs typeface="Arial"/>
            </a:endParaRPr>
          </a:p>
          <a:p>
            <a:pPr marL="135890" marR="5080" algn="just">
              <a:lnSpc>
                <a:spcPts val="1360"/>
              </a:lnSpc>
              <a:spcBef>
                <a:spcPts val="439"/>
              </a:spcBef>
            </a:pPr>
            <a:r>
              <a:rPr sz="1150" dirty="0">
                <a:latin typeface="Arial"/>
                <a:cs typeface="Arial"/>
              </a:rPr>
              <a:t>Singletons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are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useful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to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provide</a:t>
            </a:r>
            <a:r>
              <a:rPr sz="1150" spc="9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unique</a:t>
            </a:r>
            <a:r>
              <a:rPr sz="1150" spc="9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source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of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data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or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functionality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to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other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Java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spc="-10" dirty="0">
                <a:latin typeface="Arial"/>
                <a:cs typeface="Arial"/>
              </a:rPr>
              <a:t>Objects. </a:t>
            </a:r>
            <a:r>
              <a:rPr sz="1150" dirty="0">
                <a:latin typeface="Arial"/>
                <a:cs typeface="Arial"/>
              </a:rPr>
              <a:t>For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example,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you</a:t>
            </a:r>
            <a:r>
              <a:rPr sz="1150" spc="10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may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use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singleton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to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access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your</a:t>
            </a:r>
            <a:r>
              <a:rPr sz="1150" spc="10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data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model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from</a:t>
            </a:r>
            <a:r>
              <a:rPr sz="1150" spc="3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within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your</a:t>
            </a:r>
            <a:r>
              <a:rPr sz="1150" spc="105" dirty="0">
                <a:latin typeface="Arial"/>
                <a:cs typeface="Arial"/>
              </a:rPr>
              <a:t> </a:t>
            </a:r>
            <a:r>
              <a:rPr sz="1150" spc="-10" dirty="0">
                <a:latin typeface="Arial"/>
                <a:cs typeface="Arial"/>
              </a:rPr>
              <a:t>application </a:t>
            </a:r>
            <a:r>
              <a:rPr sz="1150" dirty="0">
                <a:latin typeface="Arial"/>
                <a:cs typeface="Arial"/>
              </a:rPr>
              <a:t>or</a:t>
            </a:r>
            <a:r>
              <a:rPr sz="1150" spc="4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to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define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logger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which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rest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of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application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can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spc="-20" dirty="0">
                <a:latin typeface="Arial"/>
                <a:cs typeface="Arial"/>
              </a:rPr>
              <a:t>use.</a:t>
            </a:r>
            <a:endParaRPr sz="1150" dirty="0">
              <a:latin typeface="Arial"/>
              <a:cs typeface="Arial"/>
            </a:endParaRPr>
          </a:p>
          <a:p>
            <a:pPr marL="12700" algn="just">
              <a:lnSpc>
                <a:spcPct val="100000"/>
              </a:lnSpc>
              <a:spcBef>
                <a:spcPts val="315"/>
              </a:spcBef>
            </a:pPr>
            <a:r>
              <a:rPr sz="1300" b="1" spc="-35" dirty="0">
                <a:latin typeface="Arial"/>
                <a:cs typeface="Arial"/>
              </a:rPr>
              <a:t>To</a:t>
            </a:r>
            <a:r>
              <a:rPr sz="1300" b="1" spc="-45" dirty="0">
                <a:latin typeface="Arial"/>
                <a:cs typeface="Arial"/>
              </a:rPr>
              <a:t> </a:t>
            </a:r>
            <a:r>
              <a:rPr sz="1300" b="1" dirty="0">
                <a:latin typeface="Arial"/>
                <a:cs typeface="Arial"/>
              </a:rPr>
              <a:t>implement</a:t>
            </a:r>
            <a:r>
              <a:rPr sz="1300" b="1" spc="-30" dirty="0">
                <a:latin typeface="Arial"/>
                <a:cs typeface="Arial"/>
              </a:rPr>
              <a:t> </a:t>
            </a:r>
            <a:r>
              <a:rPr sz="1300" b="1" dirty="0">
                <a:latin typeface="Arial"/>
                <a:cs typeface="Arial"/>
              </a:rPr>
              <a:t>the</a:t>
            </a:r>
            <a:r>
              <a:rPr sz="1300" b="1" spc="-40" dirty="0">
                <a:latin typeface="Arial"/>
                <a:cs typeface="Arial"/>
              </a:rPr>
              <a:t> </a:t>
            </a:r>
            <a:r>
              <a:rPr sz="1300" b="1" dirty="0">
                <a:latin typeface="Arial"/>
                <a:cs typeface="Arial"/>
              </a:rPr>
              <a:t>singleton</a:t>
            </a:r>
            <a:r>
              <a:rPr sz="1300" b="1" spc="-20" dirty="0">
                <a:latin typeface="Arial"/>
                <a:cs typeface="Arial"/>
              </a:rPr>
              <a:t> </a:t>
            </a:r>
            <a:r>
              <a:rPr sz="1300" b="1" dirty="0">
                <a:latin typeface="Arial"/>
                <a:cs typeface="Arial"/>
              </a:rPr>
              <a:t>design</a:t>
            </a:r>
            <a:r>
              <a:rPr sz="1300" b="1" spc="-30" dirty="0">
                <a:latin typeface="Arial"/>
                <a:cs typeface="Arial"/>
              </a:rPr>
              <a:t> </a:t>
            </a:r>
            <a:r>
              <a:rPr sz="1300" b="1" spc="-10" dirty="0">
                <a:latin typeface="Arial"/>
                <a:cs typeface="Arial"/>
              </a:rPr>
              <a:t>pattern:</a:t>
            </a:r>
            <a:endParaRPr sz="1300" dirty="0">
              <a:latin typeface="Arial"/>
              <a:cs typeface="Arial"/>
            </a:endParaRPr>
          </a:p>
          <a:p>
            <a:pPr marL="508000" marR="30480" indent="-247015">
              <a:lnSpc>
                <a:spcPts val="1360"/>
              </a:lnSpc>
              <a:spcBef>
                <a:spcPts val="355"/>
              </a:spcBef>
              <a:buAutoNum type="arabicPeriod"/>
              <a:tabLst>
                <a:tab pos="508000" algn="l"/>
                <a:tab pos="509270" algn="l"/>
              </a:tabLst>
            </a:pPr>
            <a:r>
              <a:rPr sz="1150" dirty="0">
                <a:latin typeface="Arial"/>
                <a:cs typeface="Arial"/>
              </a:rPr>
              <a:t>	Use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static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reference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to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point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to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single</a:t>
            </a:r>
            <a:r>
              <a:rPr sz="1150" spc="9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instance.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Making</a:t>
            </a:r>
            <a:r>
              <a:rPr sz="1150" spc="11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reference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final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spc="-10" dirty="0">
                <a:latin typeface="Arial"/>
                <a:cs typeface="Arial"/>
              </a:rPr>
              <a:t>ensures </a:t>
            </a:r>
            <a:r>
              <a:rPr sz="1150" dirty="0">
                <a:latin typeface="Arial"/>
                <a:cs typeface="Arial"/>
              </a:rPr>
              <a:t>that</a:t>
            </a:r>
            <a:r>
              <a:rPr sz="1150" spc="4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it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will</a:t>
            </a:r>
            <a:r>
              <a:rPr sz="1150" spc="114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never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reference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different</a:t>
            </a:r>
            <a:r>
              <a:rPr sz="1150" spc="25" dirty="0">
                <a:latin typeface="Arial"/>
                <a:cs typeface="Arial"/>
              </a:rPr>
              <a:t> </a:t>
            </a:r>
            <a:r>
              <a:rPr sz="1150" spc="-10" dirty="0">
                <a:latin typeface="Arial"/>
                <a:cs typeface="Arial"/>
              </a:rPr>
              <a:t>instance.</a:t>
            </a:r>
            <a:endParaRPr sz="1150" dirty="0">
              <a:latin typeface="Arial"/>
              <a:cs typeface="Arial"/>
            </a:endParaRPr>
          </a:p>
          <a:p>
            <a:pPr marL="508000" marR="126364" indent="-247015">
              <a:lnSpc>
                <a:spcPts val="1360"/>
              </a:lnSpc>
              <a:spcBef>
                <a:spcPts val="330"/>
              </a:spcBef>
              <a:buAutoNum type="arabicPeriod"/>
              <a:tabLst>
                <a:tab pos="508000" algn="l"/>
                <a:tab pos="509270" algn="l"/>
              </a:tabLst>
            </a:pPr>
            <a:r>
              <a:rPr sz="1150" dirty="0">
                <a:latin typeface="Arial"/>
                <a:cs typeface="Arial"/>
              </a:rPr>
              <a:t>	Add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</a:t>
            </a:r>
            <a:r>
              <a:rPr sz="1150" spc="9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single</a:t>
            </a:r>
            <a:r>
              <a:rPr sz="1150" spc="9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private</a:t>
            </a:r>
            <a:r>
              <a:rPr sz="1150" spc="9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constructor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to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singleton</a:t>
            </a:r>
            <a:r>
              <a:rPr sz="1150" spc="10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class.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private</a:t>
            </a:r>
            <a:r>
              <a:rPr sz="1150" spc="9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modifier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allows</a:t>
            </a:r>
            <a:r>
              <a:rPr sz="1150" spc="114" dirty="0">
                <a:latin typeface="Arial"/>
                <a:cs typeface="Arial"/>
              </a:rPr>
              <a:t> </a:t>
            </a:r>
            <a:r>
              <a:rPr sz="1150" spc="-20" dirty="0">
                <a:latin typeface="Arial"/>
                <a:cs typeface="Arial"/>
              </a:rPr>
              <a:t>only </a:t>
            </a:r>
            <a:r>
              <a:rPr sz="1150" dirty="0">
                <a:latin typeface="Arial"/>
                <a:cs typeface="Arial"/>
              </a:rPr>
              <a:t>"same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class"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access,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which</a:t>
            </a:r>
            <a:r>
              <a:rPr sz="1150" spc="12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prohibits</a:t>
            </a:r>
            <a:r>
              <a:rPr sz="1150" spc="114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any</a:t>
            </a:r>
            <a:r>
              <a:rPr sz="1150" spc="10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attempts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to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instantiate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singleton</a:t>
            </a:r>
            <a:r>
              <a:rPr sz="1150" spc="125" dirty="0">
                <a:latin typeface="Arial"/>
                <a:cs typeface="Arial"/>
              </a:rPr>
              <a:t> </a:t>
            </a:r>
            <a:r>
              <a:rPr sz="1150" spc="-10" dirty="0">
                <a:latin typeface="Arial"/>
                <a:cs typeface="Arial"/>
              </a:rPr>
              <a:t>class </a:t>
            </a:r>
            <a:r>
              <a:rPr sz="1150" dirty="0">
                <a:latin typeface="Arial"/>
                <a:cs typeface="Arial"/>
              </a:rPr>
              <a:t>except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for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attempt</a:t>
            </a:r>
            <a:r>
              <a:rPr sz="1150" spc="2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in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step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spc="-25" dirty="0">
                <a:latin typeface="Arial"/>
                <a:cs typeface="Arial"/>
              </a:rPr>
              <a:t>1.</a:t>
            </a:r>
            <a:endParaRPr sz="1150" dirty="0">
              <a:latin typeface="Arial"/>
              <a:cs typeface="Arial"/>
            </a:endParaRPr>
          </a:p>
          <a:p>
            <a:pPr marL="508000" marR="154940" indent="-247015">
              <a:lnSpc>
                <a:spcPct val="98500"/>
              </a:lnSpc>
              <a:spcBef>
                <a:spcPts val="270"/>
              </a:spcBef>
              <a:buAutoNum type="arabicPeriod"/>
              <a:tabLst>
                <a:tab pos="508000" algn="l"/>
                <a:tab pos="509270" algn="l"/>
              </a:tabLst>
            </a:pPr>
            <a:r>
              <a:rPr sz="1150" dirty="0">
                <a:latin typeface="Arial"/>
                <a:cs typeface="Arial"/>
              </a:rPr>
              <a:t>	A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public</a:t>
            </a:r>
            <a:r>
              <a:rPr sz="1150" spc="9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factory</a:t>
            </a:r>
            <a:r>
              <a:rPr sz="1150" spc="3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method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returns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copy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of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singleton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reference.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This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method</a:t>
            </a:r>
            <a:r>
              <a:rPr sz="1150" spc="40" dirty="0">
                <a:latin typeface="Arial"/>
                <a:cs typeface="Arial"/>
              </a:rPr>
              <a:t> </a:t>
            </a:r>
            <a:r>
              <a:rPr sz="1150" spc="-25" dirty="0">
                <a:latin typeface="Arial"/>
                <a:cs typeface="Arial"/>
              </a:rPr>
              <a:t>is </a:t>
            </a:r>
            <a:r>
              <a:rPr sz="1150" dirty="0">
                <a:latin typeface="Arial"/>
                <a:cs typeface="Arial"/>
              </a:rPr>
              <a:t>declared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static</a:t>
            </a:r>
            <a:r>
              <a:rPr sz="1150" spc="4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to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access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static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field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declared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in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step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1.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Step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1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could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use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spc="-10" dirty="0">
                <a:latin typeface="Arial"/>
                <a:cs typeface="Arial"/>
              </a:rPr>
              <a:t>public </a:t>
            </a:r>
            <a:r>
              <a:rPr sz="1150" dirty="0">
                <a:latin typeface="Arial"/>
                <a:cs typeface="Arial"/>
              </a:rPr>
              <a:t>variable,</a:t>
            </a:r>
            <a:r>
              <a:rPr sz="1150" spc="10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eliminating</a:t>
            </a:r>
            <a:r>
              <a:rPr sz="1150" spc="10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need</a:t>
            </a:r>
            <a:r>
              <a:rPr sz="1150" spc="10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for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factory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method.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Factory</a:t>
            </a:r>
            <a:r>
              <a:rPr sz="1150" spc="10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methods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provide</a:t>
            </a:r>
            <a:r>
              <a:rPr sz="1150" spc="114" dirty="0">
                <a:latin typeface="Arial"/>
                <a:cs typeface="Arial"/>
              </a:rPr>
              <a:t> </a:t>
            </a:r>
            <a:r>
              <a:rPr sz="1150" spc="-10" dirty="0">
                <a:latin typeface="Arial"/>
                <a:cs typeface="Arial"/>
              </a:rPr>
              <a:t>greater </a:t>
            </a:r>
            <a:r>
              <a:rPr sz="1150" dirty="0">
                <a:latin typeface="Arial"/>
                <a:cs typeface="Arial"/>
              </a:rPr>
              <a:t>flexibility</a:t>
            </a:r>
            <a:r>
              <a:rPr sz="1150" spc="10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(for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example,</a:t>
            </a:r>
            <a:r>
              <a:rPr sz="1150" spc="10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implementing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</a:t>
            </a:r>
            <a:r>
              <a:rPr sz="1150" spc="11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per-thread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singleton</a:t>
            </a:r>
            <a:r>
              <a:rPr sz="1150" spc="114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solution)</a:t>
            </a:r>
            <a:r>
              <a:rPr sz="1150" spc="11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and</a:t>
            </a:r>
            <a:r>
              <a:rPr sz="1150" spc="11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are</a:t>
            </a:r>
            <a:r>
              <a:rPr sz="1150" spc="95" dirty="0">
                <a:latin typeface="Arial"/>
                <a:cs typeface="Arial"/>
              </a:rPr>
              <a:t> </a:t>
            </a:r>
            <a:r>
              <a:rPr sz="1150" spc="-10" dirty="0">
                <a:latin typeface="Arial"/>
                <a:cs typeface="Arial"/>
              </a:rPr>
              <a:t>typically </a:t>
            </a:r>
            <a:r>
              <a:rPr sz="1150" dirty="0">
                <a:latin typeface="Arial"/>
                <a:cs typeface="Arial"/>
              </a:rPr>
              <a:t>used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in</a:t>
            </a:r>
            <a:r>
              <a:rPr sz="1150" spc="9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most</a:t>
            </a:r>
            <a:r>
              <a:rPr sz="1150" spc="3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singleton</a:t>
            </a:r>
            <a:r>
              <a:rPr sz="1150" spc="95" dirty="0">
                <a:latin typeface="Arial"/>
                <a:cs typeface="Arial"/>
              </a:rPr>
              <a:t> </a:t>
            </a:r>
            <a:r>
              <a:rPr sz="1150" spc="-10" dirty="0">
                <a:latin typeface="Arial"/>
                <a:cs typeface="Arial"/>
              </a:rPr>
              <a:t>implementations.</a:t>
            </a:r>
            <a:endParaRPr sz="1150" dirty="0">
              <a:latin typeface="Arial"/>
              <a:cs typeface="Arial"/>
            </a:endParaRPr>
          </a:p>
          <a:p>
            <a:pPr marL="508000" marR="264795" indent="-247015">
              <a:lnSpc>
                <a:spcPts val="1300"/>
              </a:lnSpc>
              <a:spcBef>
                <a:spcPts val="409"/>
              </a:spcBef>
              <a:buAutoNum type="arabicPeriod"/>
              <a:tabLst>
                <a:tab pos="508000" algn="l"/>
                <a:tab pos="509270" algn="l"/>
              </a:tabLst>
            </a:pPr>
            <a:r>
              <a:rPr sz="1150" dirty="0">
                <a:latin typeface="Arial"/>
                <a:cs typeface="Arial"/>
              </a:rPr>
              <a:t>	In</a:t>
            </a:r>
            <a:r>
              <a:rPr sz="1150" spc="4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singleton</a:t>
            </a:r>
            <a:r>
              <a:rPr sz="1150" spc="10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pattern,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it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restricts</a:t>
            </a:r>
            <a:r>
              <a:rPr sz="1150" spc="3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creation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of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instance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until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requested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first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spc="-10" dirty="0">
                <a:latin typeface="Arial"/>
                <a:cs typeface="Arial"/>
              </a:rPr>
              <a:t>time(Lazy </a:t>
            </a:r>
            <a:r>
              <a:rPr sz="1150" dirty="0">
                <a:latin typeface="Arial"/>
                <a:cs typeface="Arial"/>
              </a:rPr>
              <a:t>initialization).</a:t>
            </a:r>
            <a:r>
              <a:rPr sz="1150" spc="9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To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obtain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singleton</a:t>
            </a:r>
            <a:r>
              <a:rPr sz="1150" spc="10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reference,</a:t>
            </a:r>
            <a:r>
              <a:rPr sz="1150" spc="3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call</a:t>
            </a:r>
            <a:r>
              <a:rPr sz="1150" spc="10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spc="229" dirty="0">
                <a:latin typeface="Times New Roman"/>
                <a:cs typeface="Times New Roman"/>
              </a:rPr>
              <a:t>getInstance</a:t>
            </a:r>
            <a:r>
              <a:rPr sz="1150" spc="155" dirty="0">
                <a:latin typeface="Times New Roman"/>
                <a:cs typeface="Times New Roman"/>
              </a:rPr>
              <a:t> </a:t>
            </a:r>
            <a:r>
              <a:rPr sz="1150" spc="-10" dirty="0">
                <a:latin typeface="Arial"/>
                <a:cs typeface="Arial"/>
              </a:rPr>
              <a:t>method:</a:t>
            </a:r>
            <a:endParaRPr sz="1150" dirty="0">
              <a:latin typeface="Arial"/>
              <a:cs typeface="Arial"/>
            </a:endParaRPr>
          </a:p>
          <a:p>
            <a:pPr marL="135890" algn="just">
              <a:lnSpc>
                <a:spcPct val="100000"/>
              </a:lnSpc>
              <a:spcBef>
                <a:spcPts val="240"/>
              </a:spcBef>
            </a:pPr>
            <a:r>
              <a:rPr sz="1150" spc="215" dirty="0">
                <a:latin typeface="Times New Roman"/>
                <a:cs typeface="Times New Roman"/>
              </a:rPr>
              <a:t>SingletonClass</a:t>
            </a:r>
            <a:r>
              <a:rPr sz="1150" spc="455" dirty="0">
                <a:latin typeface="Times New Roman"/>
                <a:cs typeface="Times New Roman"/>
              </a:rPr>
              <a:t> </a:t>
            </a:r>
            <a:r>
              <a:rPr sz="1150" spc="285" dirty="0">
                <a:latin typeface="Times New Roman"/>
                <a:cs typeface="Times New Roman"/>
              </a:rPr>
              <a:t>ref</a:t>
            </a:r>
            <a:r>
              <a:rPr sz="1150" spc="445" dirty="0">
                <a:latin typeface="Times New Roman"/>
                <a:cs typeface="Times New Roman"/>
              </a:rPr>
              <a:t> </a:t>
            </a:r>
            <a:r>
              <a:rPr sz="1150" spc="55" dirty="0">
                <a:latin typeface="Times New Roman"/>
                <a:cs typeface="Times New Roman"/>
              </a:rPr>
              <a:t>=</a:t>
            </a:r>
            <a:r>
              <a:rPr sz="1150" spc="455" dirty="0">
                <a:latin typeface="Times New Roman"/>
                <a:cs typeface="Times New Roman"/>
              </a:rPr>
              <a:t> </a:t>
            </a:r>
            <a:r>
              <a:rPr sz="1150" spc="235" dirty="0">
                <a:latin typeface="Times New Roman"/>
                <a:cs typeface="Times New Roman"/>
              </a:rPr>
              <a:t>SingletonClass.getInstance();</a:t>
            </a:r>
            <a:endParaRPr sz="115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01267" y="1473708"/>
            <a:ext cx="5852160" cy="3451860"/>
            <a:chOff x="1001267" y="1473708"/>
            <a:chExt cx="5852160" cy="3451860"/>
          </a:xfrm>
        </p:grpSpPr>
        <p:sp>
          <p:nvSpPr>
            <p:cNvPr id="3" name="object 3"/>
            <p:cNvSpPr/>
            <p:nvPr/>
          </p:nvSpPr>
          <p:spPr>
            <a:xfrm>
              <a:off x="1011935" y="1482852"/>
              <a:ext cx="5832475" cy="3434079"/>
            </a:xfrm>
            <a:custGeom>
              <a:avLst/>
              <a:gdLst/>
              <a:ahLst/>
              <a:cxnLst/>
              <a:rect l="l" t="t" r="r" b="b"/>
              <a:pathLst>
                <a:path w="5832475" h="3434079">
                  <a:moveTo>
                    <a:pt x="5832348" y="0"/>
                  </a:moveTo>
                  <a:lnTo>
                    <a:pt x="0" y="0"/>
                  </a:lnTo>
                  <a:lnTo>
                    <a:pt x="0" y="3433572"/>
                  </a:lnTo>
                  <a:lnTo>
                    <a:pt x="5832348" y="3433572"/>
                  </a:lnTo>
                  <a:lnTo>
                    <a:pt x="5832348" y="0"/>
                  </a:lnTo>
                  <a:close/>
                </a:path>
              </a:pathLst>
            </a:custGeom>
            <a:solidFill>
              <a:srgbClr val="DCDC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001267" y="1473708"/>
              <a:ext cx="5852160" cy="3451860"/>
            </a:xfrm>
            <a:custGeom>
              <a:avLst/>
              <a:gdLst/>
              <a:ahLst/>
              <a:cxnLst/>
              <a:rect l="l" t="t" r="r" b="b"/>
              <a:pathLst>
                <a:path w="5852159" h="3451860">
                  <a:moveTo>
                    <a:pt x="5852159" y="0"/>
                  </a:moveTo>
                  <a:lnTo>
                    <a:pt x="0" y="0"/>
                  </a:lnTo>
                  <a:lnTo>
                    <a:pt x="0" y="3451860"/>
                  </a:lnTo>
                  <a:lnTo>
                    <a:pt x="5852159" y="3451860"/>
                  </a:lnTo>
                  <a:lnTo>
                    <a:pt x="5852159" y="3442716"/>
                  </a:lnTo>
                  <a:lnTo>
                    <a:pt x="21335" y="3442716"/>
                  </a:lnTo>
                  <a:lnTo>
                    <a:pt x="10668" y="3432048"/>
                  </a:lnTo>
                  <a:lnTo>
                    <a:pt x="21335" y="3432048"/>
                  </a:lnTo>
                  <a:lnTo>
                    <a:pt x="21335" y="19812"/>
                  </a:lnTo>
                  <a:lnTo>
                    <a:pt x="10668" y="19812"/>
                  </a:lnTo>
                  <a:lnTo>
                    <a:pt x="21335" y="9144"/>
                  </a:lnTo>
                  <a:lnTo>
                    <a:pt x="5852159" y="9144"/>
                  </a:lnTo>
                  <a:lnTo>
                    <a:pt x="5852159" y="0"/>
                  </a:lnTo>
                  <a:close/>
                </a:path>
                <a:path w="5852159" h="3451860">
                  <a:moveTo>
                    <a:pt x="21335" y="3432048"/>
                  </a:moveTo>
                  <a:lnTo>
                    <a:pt x="10668" y="3432048"/>
                  </a:lnTo>
                  <a:lnTo>
                    <a:pt x="21335" y="3442716"/>
                  </a:lnTo>
                  <a:lnTo>
                    <a:pt x="21335" y="3432048"/>
                  </a:lnTo>
                  <a:close/>
                </a:path>
                <a:path w="5852159" h="3451860">
                  <a:moveTo>
                    <a:pt x="5832348" y="3432048"/>
                  </a:moveTo>
                  <a:lnTo>
                    <a:pt x="21335" y="3432048"/>
                  </a:lnTo>
                  <a:lnTo>
                    <a:pt x="21335" y="3442716"/>
                  </a:lnTo>
                  <a:lnTo>
                    <a:pt x="5832348" y="3442716"/>
                  </a:lnTo>
                  <a:lnTo>
                    <a:pt x="5832348" y="3432048"/>
                  </a:lnTo>
                  <a:close/>
                </a:path>
                <a:path w="5852159" h="3451860">
                  <a:moveTo>
                    <a:pt x="5832348" y="9144"/>
                  </a:moveTo>
                  <a:lnTo>
                    <a:pt x="5832348" y="3442716"/>
                  </a:lnTo>
                  <a:lnTo>
                    <a:pt x="5843015" y="3432048"/>
                  </a:lnTo>
                  <a:lnTo>
                    <a:pt x="5852159" y="3432048"/>
                  </a:lnTo>
                  <a:lnTo>
                    <a:pt x="5852159" y="19812"/>
                  </a:lnTo>
                  <a:lnTo>
                    <a:pt x="5843015" y="19812"/>
                  </a:lnTo>
                  <a:lnTo>
                    <a:pt x="5832348" y="9144"/>
                  </a:lnTo>
                  <a:close/>
                </a:path>
                <a:path w="5852159" h="3451860">
                  <a:moveTo>
                    <a:pt x="5852159" y="3432048"/>
                  </a:moveTo>
                  <a:lnTo>
                    <a:pt x="5843015" y="3432048"/>
                  </a:lnTo>
                  <a:lnTo>
                    <a:pt x="5832348" y="3442716"/>
                  </a:lnTo>
                  <a:lnTo>
                    <a:pt x="5852159" y="3442716"/>
                  </a:lnTo>
                  <a:lnTo>
                    <a:pt x="5852159" y="3432048"/>
                  </a:lnTo>
                  <a:close/>
                </a:path>
                <a:path w="5852159" h="3451860">
                  <a:moveTo>
                    <a:pt x="21335" y="9144"/>
                  </a:moveTo>
                  <a:lnTo>
                    <a:pt x="10668" y="19812"/>
                  </a:lnTo>
                  <a:lnTo>
                    <a:pt x="21335" y="19812"/>
                  </a:lnTo>
                  <a:lnTo>
                    <a:pt x="21335" y="9144"/>
                  </a:lnTo>
                  <a:close/>
                </a:path>
                <a:path w="5852159" h="3451860">
                  <a:moveTo>
                    <a:pt x="5832348" y="9144"/>
                  </a:moveTo>
                  <a:lnTo>
                    <a:pt x="21335" y="9144"/>
                  </a:lnTo>
                  <a:lnTo>
                    <a:pt x="21335" y="19812"/>
                  </a:lnTo>
                  <a:lnTo>
                    <a:pt x="5832348" y="19812"/>
                  </a:lnTo>
                  <a:lnTo>
                    <a:pt x="5832348" y="9144"/>
                  </a:lnTo>
                  <a:close/>
                </a:path>
                <a:path w="5852159" h="3451860">
                  <a:moveTo>
                    <a:pt x="5852159" y="9144"/>
                  </a:moveTo>
                  <a:lnTo>
                    <a:pt x="5832348" y="9144"/>
                  </a:lnTo>
                  <a:lnTo>
                    <a:pt x="5843015" y="19812"/>
                  </a:lnTo>
                  <a:lnTo>
                    <a:pt x="5852159" y="19812"/>
                  </a:lnTo>
                  <a:lnTo>
                    <a:pt x="5852159" y="914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2774695" y="806967"/>
            <a:ext cx="2221230" cy="3092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50" b="1" dirty="0">
                <a:latin typeface="Arial"/>
                <a:cs typeface="Arial"/>
              </a:rPr>
              <a:t>Singleton:</a:t>
            </a:r>
            <a:r>
              <a:rPr sz="1850" b="1" spc="-5" dirty="0">
                <a:latin typeface="Arial"/>
                <a:cs typeface="Arial"/>
              </a:rPr>
              <a:t> </a:t>
            </a:r>
            <a:r>
              <a:rPr sz="1850" b="1" spc="-10" dirty="0">
                <a:latin typeface="Arial"/>
                <a:cs typeface="Arial"/>
              </a:rPr>
              <a:t>Example</a:t>
            </a:r>
            <a:endParaRPr sz="18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236979" y="1483900"/>
            <a:ext cx="4744085" cy="3372485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273685" indent="-172720">
              <a:lnSpc>
                <a:spcPct val="100000"/>
              </a:lnSpc>
              <a:spcBef>
                <a:spcPts val="365"/>
              </a:spcBef>
              <a:buAutoNum type="arabicPlain" startAt="3"/>
              <a:tabLst>
                <a:tab pos="273685" algn="l"/>
              </a:tabLst>
            </a:pPr>
            <a:r>
              <a:rPr sz="1150" spc="200" dirty="0">
                <a:latin typeface="Times New Roman"/>
                <a:cs typeface="Times New Roman"/>
              </a:rPr>
              <a:t>public</a:t>
            </a:r>
            <a:r>
              <a:rPr sz="1150" spc="409" dirty="0">
                <a:latin typeface="Times New Roman"/>
                <a:cs typeface="Times New Roman"/>
              </a:rPr>
              <a:t> </a:t>
            </a:r>
            <a:r>
              <a:rPr sz="1150" spc="254" dirty="0">
                <a:latin typeface="Times New Roman"/>
                <a:cs typeface="Times New Roman"/>
              </a:rPr>
              <a:t>final</a:t>
            </a:r>
            <a:r>
              <a:rPr sz="1150" spc="415" dirty="0">
                <a:latin typeface="Times New Roman"/>
                <a:cs typeface="Times New Roman"/>
              </a:rPr>
              <a:t> </a:t>
            </a:r>
            <a:r>
              <a:rPr sz="1150" spc="229" dirty="0">
                <a:latin typeface="Times New Roman"/>
                <a:cs typeface="Times New Roman"/>
              </a:rPr>
              <a:t>class</a:t>
            </a:r>
            <a:r>
              <a:rPr sz="1150" spc="425" dirty="0">
                <a:latin typeface="Times New Roman"/>
                <a:cs typeface="Times New Roman"/>
              </a:rPr>
              <a:t> </a:t>
            </a:r>
            <a:r>
              <a:rPr sz="1150" spc="150" dirty="0">
                <a:latin typeface="Times New Roman"/>
                <a:cs typeface="Times New Roman"/>
              </a:rPr>
              <a:t>DbConfigSingleton</a:t>
            </a:r>
            <a:r>
              <a:rPr sz="1150" spc="430" dirty="0">
                <a:latin typeface="Times New Roman"/>
                <a:cs typeface="Times New Roman"/>
              </a:rPr>
              <a:t> </a:t>
            </a:r>
            <a:r>
              <a:rPr sz="1150" spc="80" dirty="0">
                <a:latin typeface="Times New Roman"/>
                <a:cs typeface="Times New Roman"/>
              </a:rPr>
              <a:t>{</a:t>
            </a:r>
            <a:endParaRPr sz="1150">
              <a:latin typeface="Times New Roman"/>
              <a:cs typeface="Times New Roman"/>
            </a:endParaRPr>
          </a:p>
          <a:p>
            <a:pPr marL="449580" indent="-348615">
              <a:lnSpc>
                <a:spcPct val="100000"/>
              </a:lnSpc>
              <a:spcBef>
                <a:spcPts val="265"/>
              </a:spcBef>
              <a:buAutoNum type="arabicPlain" startAt="3"/>
              <a:tabLst>
                <a:tab pos="449580" algn="l"/>
              </a:tabLst>
            </a:pPr>
            <a:r>
              <a:rPr sz="1150" spc="220" dirty="0">
                <a:latin typeface="Times New Roman"/>
                <a:cs typeface="Times New Roman"/>
              </a:rPr>
              <a:t>private</a:t>
            </a:r>
            <a:r>
              <a:rPr sz="1150" spc="425" dirty="0">
                <a:latin typeface="Times New Roman"/>
                <a:cs typeface="Times New Roman"/>
              </a:rPr>
              <a:t> </a:t>
            </a:r>
            <a:r>
              <a:rPr sz="1150" spc="254" dirty="0">
                <a:latin typeface="Times New Roman"/>
                <a:cs typeface="Times New Roman"/>
              </a:rPr>
              <a:t>final</a:t>
            </a:r>
            <a:r>
              <a:rPr sz="1150" spc="425" dirty="0">
                <a:latin typeface="Times New Roman"/>
                <a:cs typeface="Times New Roman"/>
              </a:rPr>
              <a:t> </a:t>
            </a:r>
            <a:r>
              <a:rPr sz="1150" spc="210" dirty="0">
                <a:latin typeface="Times New Roman"/>
                <a:cs typeface="Times New Roman"/>
              </a:rPr>
              <a:t>String</a:t>
            </a:r>
            <a:r>
              <a:rPr sz="1150" spc="409" dirty="0">
                <a:latin typeface="Times New Roman"/>
                <a:cs typeface="Times New Roman"/>
              </a:rPr>
              <a:t> </a:t>
            </a:r>
            <a:r>
              <a:rPr sz="1150" spc="114" dirty="0">
                <a:latin typeface="Times New Roman"/>
                <a:cs typeface="Times New Roman"/>
              </a:rPr>
              <a:t>hostName;</a:t>
            </a:r>
            <a:endParaRPr sz="1150">
              <a:latin typeface="Times New Roman"/>
              <a:cs typeface="Times New Roman"/>
            </a:endParaRPr>
          </a:p>
          <a:p>
            <a:pPr marL="449580" indent="-348615">
              <a:lnSpc>
                <a:spcPct val="100000"/>
              </a:lnSpc>
              <a:spcBef>
                <a:spcPts val="260"/>
              </a:spcBef>
              <a:buAutoNum type="arabicPlain" startAt="3"/>
              <a:tabLst>
                <a:tab pos="449580" algn="l"/>
              </a:tabLst>
            </a:pPr>
            <a:r>
              <a:rPr sz="1150" spc="220" dirty="0">
                <a:latin typeface="Times New Roman"/>
                <a:cs typeface="Times New Roman"/>
              </a:rPr>
              <a:t>private</a:t>
            </a:r>
            <a:r>
              <a:rPr sz="1150" spc="425" dirty="0">
                <a:latin typeface="Times New Roman"/>
                <a:cs typeface="Times New Roman"/>
              </a:rPr>
              <a:t> </a:t>
            </a:r>
            <a:r>
              <a:rPr sz="1150" spc="254" dirty="0">
                <a:latin typeface="Times New Roman"/>
                <a:cs typeface="Times New Roman"/>
              </a:rPr>
              <a:t>final</a:t>
            </a:r>
            <a:r>
              <a:rPr sz="1150" spc="425" dirty="0">
                <a:latin typeface="Times New Roman"/>
                <a:cs typeface="Times New Roman"/>
              </a:rPr>
              <a:t> </a:t>
            </a:r>
            <a:r>
              <a:rPr sz="1150" spc="210" dirty="0">
                <a:latin typeface="Times New Roman"/>
                <a:cs typeface="Times New Roman"/>
              </a:rPr>
              <a:t>String</a:t>
            </a:r>
            <a:r>
              <a:rPr sz="1150" spc="409" dirty="0">
                <a:latin typeface="Times New Roman"/>
                <a:cs typeface="Times New Roman"/>
              </a:rPr>
              <a:t> </a:t>
            </a:r>
            <a:r>
              <a:rPr sz="1150" spc="65" dirty="0">
                <a:latin typeface="Times New Roman"/>
                <a:cs typeface="Times New Roman"/>
              </a:rPr>
              <a:t>dbName;</a:t>
            </a:r>
            <a:endParaRPr sz="1150">
              <a:latin typeface="Times New Roman"/>
              <a:cs typeface="Times New Roman"/>
            </a:endParaRPr>
          </a:p>
          <a:p>
            <a:pPr marL="449580" indent="-348615">
              <a:lnSpc>
                <a:spcPct val="100000"/>
              </a:lnSpc>
              <a:spcBef>
                <a:spcPts val="265"/>
              </a:spcBef>
              <a:buAutoNum type="arabicPlain" startAt="3"/>
              <a:tabLst>
                <a:tab pos="449580" algn="l"/>
              </a:tabLst>
            </a:pPr>
            <a:r>
              <a:rPr sz="1150" spc="220" dirty="0">
                <a:latin typeface="Times New Roman"/>
                <a:cs typeface="Times New Roman"/>
              </a:rPr>
              <a:t>//Lines</a:t>
            </a:r>
            <a:r>
              <a:rPr sz="1150" spc="425" dirty="0">
                <a:latin typeface="Times New Roman"/>
                <a:cs typeface="Times New Roman"/>
              </a:rPr>
              <a:t> </a:t>
            </a:r>
            <a:r>
              <a:rPr sz="1150" spc="165" dirty="0">
                <a:latin typeface="Times New Roman"/>
                <a:cs typeface="Times New Roman"/>
              </a:rPr>
              <a:t>omitted</a:t>
            </a:r>
            <a:endParaRPr sz="1150">
              <a:latin typeface="Times New Roman"/>
              <a:cs typeface="Times New Roman"/>
            </a:endParaRPr>
          </a:p>
          <a:p>
            <a:pPr marL="449580" indent="-436880">
              <a:lnSpc>
                <a:spcPct val="100000"/>
              </a:lnSpc>
              <a:spcBef>
                <a:spcPts val="275"/>
              </a:spcBef>
              <a:buAutoNum type="arabicPlain" startAt="10"/>
              <a:tabLst>
                <a:tab pos="449580" algn="l"/>
              </a:tabLst>
            </a:pPr>
            <a:r>
              <a:rPr sz="1150" b="1" spc="180" dirty="0">
                <a:latin typeface="Times New Roman"/>
                <a:cs typeface="Times New Roman"/>
              </a:rPr>
              <a:t>private</a:t>
            </a:r>
            <a:r>
              <a:rPr sz="1150" b="1" spc="425" dirty="0">
                <a:latin typeface="Times New Roman"/>
                <a:cs typeface="Times New Roman"/>
              </a:rPr>
              <a:t> </a:t>
            </a:r>
            <a:r>
              <a:rPr sz="1150" b="1" spc="240" dirty="0">
                <a:latin typeface="Times New Roman"/>
                <a:cs typeface="Times New Roman"/>
              </a:rPr>
              <a:t>static</a:t>
            </a:r>
            <a:r>
              <a:rPr sz="1150" b="1" spc="430" dirty="0">
                <a:latin typeface="Times New Roman"/>
                <a:cs typeface="Times New Roman"/>
              </a:rPr>
              <a:t> </a:t>
            </a:r>
            <a:r>
              <a:rPr sz="1150" b="1" spc="235" dirty="0">
                <a:latin typeface="Times New Roman"/>
                <a:cs typeface="Times New Roman"/>
              </a:rPr>
              <a:t>final</a:t>
            </a:r>
            <a:r>
              <a:rPr sz="1150" b="1" spc="409" dirty="0">
                <a:latin typeface="Times New Roman"/>
                <a:cs typeface="Times New Roman"/>
              </a:rPr>
              <a:t> </a:t>
            </a:r>
            <a:r>
              <a:rPr sz="1150" b="1" spc="125" dirty="0">
                <a:latin typeface="Times New Roman"/>
                <a:cs typeface="Times New Roman"/>
              </a:rPr>
              <a:t>DbConfigSingleton</a:t>
            </a:r>
            <a:r>
              <a:rPr sz="1150" b="1" spc="430" dirty="0">
                <a:latin typeface="Times New Roman"/>
                <a:cs typeface="Times New Roman"/>
              </a:rPr>
              <a:t> </a:t>
            </a:r>
            <a:r>
              <a:rPr sz="1150" b="1" spc="175" dirty="0">
                <a:latin typeface="Times New Roman"/>
                <a:cs typeface="Times New Roman"/>
              </a:rPr>
              <a:t>instance</a:t>
            </a:r>
            <a:r>
              <a:rPr sz="1150" b="1" spc="415" dirty="0">
                <a:latin typeface="Times New Roman"/>
                <a:cs typeface="Times New Roman"/>
              </a:rPr>
              <a:t> </a:t>
            </a:r>
            <a:r>
              <a:rPr sz="1150" b="1" spc="-50" dirty="0">
                <a:latin typeface="Times New Roman"/>
                <a:cs typeface="Times New Roman"/>
              </a:rPr>
              <a:t>=</a:t>
            </a:r>
            <a:endParaRPr sz="1150">
              <a:latin typeface="Times New Roman"/>
              <a:cs typeface="Times New Roman"/>
            </a:endParaRPr>
          </a:p>
          <a:p>
            <a:pPr marL="1322705" indent="-1310005">
              <a:lnSpc>
                <a:spcPct val="100000"/>
              </a:lnSpc>
              <a:spcBef>
                <a:spcPts val="265"/>
              </a:spcBef>
              <a:buAutoNum type="arabicPlain" startAt="10"/>
              <a:tabLst>
                <a:tab pos="1322705" algn="l"/>
              </a:tabLst>
            </a:pPr>
            <a:r>
              <a:rPr sz="1150" b="1" dirty="0">
                <a:latin typeface="Times New Roman"/>
                <a:cs typeface="Times New Roman"/>
              </a:rPr>
              <a:t>new</a:t>
            </a:r>
            <a:r>
              <a:rPr sz="1150" b="1" spc="484" dirty="0">
                <a:latin typeface="Times New Roman"/>
                <a:cs typeface="Times New Roman"/>
              </a:rPr>
              <a:t> </a:t>
            </a:r>
            <a:r>
              <a:rPr sz="1150" b="1" spc="140" dirty="0">
                <a:latin typeface="Times New Roman"/>
                <a:cs typeface="Times New Roman"/>
              </a:rPr>
              <a:t>DbConfigSingleton();</a:t>
            </a:r>
            <a:endParaRPr sz="11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65"/>
              </a:spcBef>
            </a:pPr>
            <a:r>
              <a:rPr sz="1150" spc="90" dirty="0">
                <a:latin typeface="Times New Roman"/>
                <a:cs typeface="Times New Roman"/>
              </a:rPr>
              <a:t>12</a:t>
            </a:r>
            <a:endParaRPr sz="1150">
              <a:latin typeface="Times New Roman"/>
              <a:cs typeface="Times New Roman"/>
            </a:endParaRPr>
          </a:p>
          <a:p>
            <a:pPr marL="449580" indent="-436880">
              <a:lnSpc>
                <a:spcPct val="100000"/>
              </a:lnSpc>
              <a:spcBef>
                <a:spcPts val="275"/>
              </a:spcBef>
              <a:buAutoNum type="arabicPlain" startAt="13"/>
              <a:tabLst>
                <a:tab pos="449580" algn="l"/>
              </a:tabLst>
            </a:pPr>
            <a:r>
              <a:rPr sz="1150" b="1" spc="180" dirty="0">
                <a:latin typeface="Times New Roman"/>
                <a:cs typeface="Times New Roman"/>
              </a:rPr>
              <a:t>private</a:t>
            </a:r>
            <a:r>
              <a:rPr sz="1150" b="1" spc="405" dirty="0">
                <a:latin typeface="Times New Roman"/>
                <a:cs typeface="Times New Roman"/>
              </a:rPr>
              <a:t> </a:t>
            </a:r>
            <a:r>
              <a:rPr sz="1150" b="1" spc="140" dirty="0">
                <a:latin typeface="Times New Roman"/>
                <a:cs typeface="Times New Roman"/>
              </a:rPr>
              <a:t>DbConfigSingleton(){</a:t>
            </a:r>
            <a:endParaRPr sz="1150">
              <a:latin typeface="Times New Roman"/>
              <a:cs typeface="Times New Roman"/>
            </a:endParaRPr>
          </a:p>
          <a:p>
            <a:pPr marL="624840" indent="-612140">
              <a:lnSpc>
                <a:spcPct val="100000"/>
              </a:lnSpc>
              <a:spcBef>
                <a:spcPts val="265"/>
              </a:spcBef>
              <a:buAutoNum type="arabicPlain" startAt="13"/>
              <a:tabLst>
                <a:tab pos="624840" algn="l"/>
              </a:tabLst>
            </a:pPr>
            <a:r>
              <a:rPr sz="1150" spc="355" dirty="0">
                <a:latin typeface="Times New Roman"/>
                <a:cs typeface="Times New Roman"/>
              </a:rPr>
              <a:t>//</a:t>
            </a:r>
            <a:r>
              <a:rPr sz="1150" spc="395" dirty="0">
                <a:latin typeface="Times New Roman"/>
                <a:cs typeface="Times New Roman"/>
              </a:rPr>
              <a:t> </a:t>
            </a:r>
            <a:r>
              <a:rPr sz="1150" spc="150" dirty="0">
                <a:latin typeface="Times New Roman"/>
                <a:cs typeface="Times New Roman"/>
              </a:rPr>
              <a:t>Values</a:t>
            </a:r>
            <a:r>
              <a:rPr sz="1150" spc="409" dirty="0">
                <a:latin typeface="Times New Roman"/>
                <a:cs typeface="Times New Roman"/>
              </a:rPr>
              <a:t> </a:t>
            </a:r>
            <a:r>
              <a:rPr sz="1150" spc="165" dirty="0">
                <a:latin typeface="Times New Roman"/>
                <a:cs typeface="Times New Roman"/>
              </a:rPr>
              <a:t>loaded</a:t>
            </a:r>
            <a:r>
              <a:rPr sz="1150" spc="425" dirty="0">
                <a:latin typeface="Times New Roman"/>
                <a:cs typeface="Times New Roman"/>
              </a:rPr>
              <a:t> </a:t>
            </a:r>
            <a:r>
              <a:rPr sz="1150" spc="110" dirty="0">
                <a:latin typeface="Times New Roman"/>
                <a:cs typeface="Times New Roman"/>
              </a:rPr>
              <a:t>from</a:t>
            </a:r>
            <a:r>
              <a:rPr sz="1150" spc="409" dirty="0">
                <a:latin typeface="Times New Roman"/>
                <a:cs typeface="Times New Roman"/>
              </a:rPr>
              <a:t> </a:t>
            </a:r>
            <a:r>
              <a:rPr sz="1150" spc="295" dirty="0">
                <a:latin typeface="Times New Roman"/>
                <a:cs typeface="Times New Roman"/>
              </a:rPr>
              <a:t>file</a:t>
            </a:r>
            <a:r>
              <a:rPr sz="1150" spc="415" dirty="0">
                <a:latin typeface="Times New Roman"/>
                <a:cs typeface="Times New Roman"/>
              </a:rPr>
              <a:t> </a:t>
            </a:r>
            <a:r>
              <a:rPr sz="1150" spc="229" dirty="0">
                <a:latin typeface="Times New Roman"/>
                <a:cs typeface="Times New Roman"/>
              </a:rPr>
              <a:t>in</a:t>
            </a:r>
            <a:r>
              <a:rPr sz="1150" spc="409" dirty="0">
                <a:latin typeface="Times New Roman"/>
                <a:cs typeface="Times New Roman"/>
              </a:rPr>
              <a:t> </a:t>
            </a:r>
            <a:r>
              <a:rPr sz="1150" spc="210" dirty="0">
                <a:latin typeface="Times New Roman"/>
                <a:cs typeface="Times New Roman"/>
              </a:rPr>
              <a:t>practice</a:t>
            </a:r>
            <a:endParaRPr sz="1150">
              <a:latin typeface="Times New Roman"/>
              <a:cs typeface="Times New Roman"/>
            </a:endParaRPr>
          </a:p>
          <a:p>
            <a:pPr marL="624840" indent="-612140">
              <a:lnSpc>
                <a:spcPct val="100000"/>
              </a:lnSpc>
              <a:spcBef>
                <a:spcPts val="265"/>
              </a:spcBef>
              <a:buAutoNum type="arabicPlain" startAt="13"/>
              <a:tabLst>
                <a:tab pos="624840" algn="l"/>
              </a:tabLst>
            </a:pPr>
            <a:r>
              <a:rPr sz="1150" spc="95" dirty="0">
                <a:latin typeface="Times New Roman"/>
                <a:cs typeface="Times New Roman"/>
              </a:rPr>
              <a:t>hostName</a:t>
            </a:r>
            <a:r>
              <a:rPr sz="1150" spc="415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Times New Roman"/>
                <a:cs typeface="Times New Roman"/>
              </a:rPr>
              <a:t>=</a:t>
            </a:r>
            <a:r>
              <a:rPr sz="1150" spc="430" dirty="0">
                <a:latin typeface="Times New Roman"/>
                <a:cs typeface="Times New Roman"/>
              </a:rPr>
              <a:t> </a:t>
            </a:r>
            <a:r>
              <a:rPr sz="1150" spc="155" dirty="0">
                <a:latin typeface="Times New Roman"/>
                <a:cs typeface="Times New Roman"/>
              </a:rPr>
              <a:t>"dbhost.example.com";</a:t>
            </a:r>
            <a:endParaRPr sz="1150">
              <a:latin typeface="Times New Roman"/>
              <a:cs typeface="Times New Roman"/>
            </a:endParaRPr>
          </a:p>
          <a:p>
            <a:pPr marL="624840" indent="-612140">
              <a:lnSpc>
                <a:spcPct val="100000"/>
              </a:lnSpc>
              <a:spcBef>
                <a:spcPts val="265"/>
              </a:spcBef>
              <a:buAutoNum type="arabicPlain" startAt="13"/>
              <a:tabLst>
                <a:tab pos="624840" algn="l"/>
              </a:tabLst>
            </a:pPr>
            <a:r>
              <a:rPr sz="1150" spc="355" dirty="0">
                <a:latin typeface="Times New Roman"/>
                <a:cs typeface="Times New Roman"/>
              </a:rPr>
              <a:t>//</a:t>
            </a:r>
            <a:r>
              <a:rPr sz="1150" spc="390" dirty="0">
                <a:latin typeface="Times New Roman"/>
                <a:cs typeface="Times New Roman"/>
              </a:rPr>
              <a:t> </a:t>
            </a:r>
            <a:r>
              <a:rPr sz="1150" spc="170" dirty="0">
                <a:latin typeface="Times New Roman"/>
                <a:cs typeface="Times New Roman"/>
              </a:rPr>
              <a:t>Lines</a:t>
            </a:r>
            <a:r>
              <a:rPr sz="1150" spc="390" dirty="0">
                <a:latin typeface="Times New Roman"/>
                <a:cs typeface="Times New Roman"/>
              </a:rPr>
              <a:t> </a:t>
            </a:r>
            <a:r>
              <a:rPr sz="1150" spc="165" dirty="0">
                <a:latin typeface="Times New Roman"/>
                <a:cs typeface="Times New Roman"/>
              </a:rPr>
              <a:t>omitted</a:t>
            </a:r>
            <a:endParaRPr sz="11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75"/>
              </a:spcBef>
              <a:tabLst>
                <a:tab pos="449580" algn="l"/>
              </a:tabLst>
            </a:pPr>
            <a:r>
              <a:rPr sz="1150" spc="85" dirty="0">
                <a:latin typeface="Times New Roman"/>
                <a:cs typeface="Times New Roman"/>
              </a:rPr>
              <a:t>20</a:t>
            </a:r>
            <a:r>
              <a:rPr sz="1150" dirty="0">
                <a:latin typeface="Times New Roman"/>
                <a:cs typeface="Times New Roman"/>
              </a:rPr>
              <a:t>	</a:t>
            </a:r>
            <a:r>
              <a:rPr sz="1150" spc="80" dirty="0">
                <a:latin typeface="Times New Roman"/>
                <a:cs typeface="Times New Roman"/>
              </a:rPr>
              <a:t>}</a:t>
            </a:r>
            <a:endParaRPr sz="11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65"/>
              </a:spcBef>
            </a:pPr>
            <a:r>
              <a:rPr sz="1150" spc="90" dirty="0">
                <a:latin typeface="Times New Roman"/>
                <a:cs typeface="Times New Roman"/>
              </a:rPr>
              <a:t>21</a:t>
            </a:r>
            <a:endParaRPr sz="1150">
              <a:latin typeface="Times New Roman"/>
              <a:cs typeface="Times New Roman"/>
            </a:endParaRPr>
          </a:p>
          <a:p>
            <a:pPr marL="449580" indent="-436880">
              <a:lnSpc>
                <a:spcPct val="100000"/>
              </a:lnSpc>
              <a:spcBef>
                <a:spcPts val="260"/>
              </a:spcBef>
              <a:buAutoNum type="arabicPlain" startAt="22"/>
              <a:tabLst>
                <a:tab pos="449580" algn="l"/>
              </a:tabLst>
            </a:pPr>
            <a:r>
              <a:rPr sz="1150" b="1" spc="165" dirty="0">
                <a:latin typeface="Times New Roman"/>
                <a:cs typeface="Times New Roman"/>
              </a:rPr>
              <a:t>public</a:t>
            </a:r>
            <a:r>
              <a:rPr sz="1150" b="1" spc="450" dirty="0">
                <a:latin typeface="Times New Roman"/>
                <a:cs typeface="Times New Roman"/>
              </a:rPr>
              <a:t> </a:t>
            </a:r>
            <a:r>
              <a:rPr sz="1150" b="1" spc="240" dirty="0">
                <a:latin typeface="Times New Roman"/>
                <a:cs typeface="Times New Roman"/>
              </a:rPr>
              <a:t>static</a:t>
            </a:r>
            <a:r>
              <a:rPr sz="1150" b="1" spc="440" dirty="0">
                <a:latin typeface="Times New Roman"/>
                <a:cs typeface="Times New Roman"/>
              </a:rPr>
              <a:t> </a:t>
            </a:r>
            <a:r>
              <a:rPr sz="1150" b="1" spc="125" dirty="0">
                <a:latin typeface="Times New Roman"/>
                <a:cs typeface="Times New Roman"/>
              </a:rPr>
              <a:t>DbConfigSingleton</a:t>
            </a:r>
            <a:r>
              <a:rPr sz="1150" b="1" spc="445" dirty="0">
                <a:latin typeface="Times New Roman"/>
                <a:cs typeface="Times New Roman"/>
              </a:rPr>
              <a:t> </a:t>
            </a:r>
            <a:r>
              <a:rPr sz="1150" b="1" spc="185" dirty="0">
                <a:latin typeface="Times New Roman"/>
                <a:cs typeface="Times New Roman"/>
              </a:rPr>
              <a:t>getInstance()</a:t>
            </a:r>
            <a:r>
              <a:rPr sz="1150" b="1" spc="440" dirty="0">
                <a:latin typeface="Times New Roman"/>
                <a:cs typeface="Times New Roman"/>
              </a:rPr>
              <a:t> </a:t>
            </a:r>
            <a:r>
              <a:rPr sz="1150" b="1" spc="180" dirty="0">
                <a:latin typeface="Times New Roman"/>
                <a:cs typeface="Times New Roman"/>
              </a:rPr>
              <a:t>{</a:t>
            </a:r>
            <a:endParaRPr sz="1150">
              <a:latin typeface="Times New Roman"/>
              <a:cs typeface="Times New Roman"/>
            </a:endParaRPr>
          </a:p>
          <a:p>
            <a:pPr marL="624840" indent="-612140">
              <a:lnSpc>
                <a:spcPct val="100000"/>
              </a:lnSpc>
              <a:spcBef>
                <a:spcPts val="280"/>
              </a:spcBef>
              <a:buAutoNum type="arabicPlain" startAt="22"/>
              <a:tabLst>
                <a:tab pos="624840" algn="l"/>
              </a:tabLst>
            </a:pPr>
            <a:r>
              <a:rPr sz="1150" b="1" spc="145" dirty="0">
                <a:latin typeface="Times New Roman"/>
                <a:cs typeface="Times New Roman"/>
              </a:rPr>
              <a:t>return</a:t>
            </a:r>
            <a:r>
              <a:rPr sz="1150" b="1" spc="415" dirty="0">
                <a:latin typeface="Times New Roman"/>
                <a:cs typeface="Times New Roman"/>
              </a:rPr>
              <a:t> </a:t>
            </a:r>
            <a:r>
              <a:rPr sz="1150" b="1" spc="175" dirty="0">
                <a:latin typeface="Times New Roman"/>
                <a:cs typeface="Times New Roman"/>
              </a:rPr>
              <a:t>instance;</a:t>
            </a:r>
            <a:endParaRPr sz="11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60"/>
              </a:spcBef>
              <a:tabLst>
                <a:tab pos="449580" algn="l"/>
              </a:tabLst>
            </a:pPr>
            <a:r>
              <a:rPr sz="1150" spc="85" dirty="0">
                <a:latin typeface="Times New Roman"/>
                <a:cs typeface="Times New Roman"/>
              </a:rPr>
              <a:t>24</a:t>
            </a:r>
            <a:r>
              <a:rPr sz="1150" dirty="0">
                <a:latin typeface="Times New Roman"/>
                <a:cs typeface="Times New Roman"/>
              </a:rPr>
              <a:t>	</a:t>
            </a:r>
            <a:r>
              <a:rPr sz="1150" spc="80" dirty="0">
                <a:latin typeface="Times New Roman"/>
                <a:cs typeface="Times New Roman"/>
              </a:rPr>
              <a:t>}</a:t>
            </a:r>
            <a:endParaRPr sz="115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17880" y="5717539"/>
            <a:ext cx="6080125" cy="3879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3499"/>
              </a:lnSpc>
              <a:spcBef>
                <a:spcPts val="90"/>
              </a:spcBef>
            </a:pPr>
            <a:r>
              <a:rPr sz="1150" dirty="0">
                <a:latin typeface="Arial"/>
                <a:cs typeface="Arial"/>
              </a:rPr>
              <a:t>Singletons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are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great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for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storing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data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shared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by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an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entire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application.</a:t>
            </a:r>
            <a:r>
              <a:rPr sz="1150" spc="10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In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this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example,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spc="-20" dirty="0">
                <a:latin typeface="Arial"/>
                <a:cs typeface="Arial"/>
              </a:rPr>
              <a:t>some </a:t>
            </a:r>
            <a:r>
              <a:rPr sz="1150" dirty="0">
                <a:latin typeface="Arial"/>
                <a:cs typeface="Arial"/>
              </a:rPr>
              <a:t>database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configuration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data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is</a:t>
            </a:r>
            <a:r>
              <a:rPr sz="1150" spc="10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stored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in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</a:t>
            </a:r>
            <a:r>
              <a:rPr sz="1150" spc="95" dirty="0">
                <a:latin typeface="Arial"/>
                <a:cs typeface="Arial"/>
              </a:rPr>
              <a:t> </a:t>
            </a:r>
            <a:r>
              <a:rPr sz="1150" spc="-10" dirty="0">
                <a:latin typeface="Arial"/>
                <a:cs typeface="Arial"/>
              </a:rPr>
              <a:t>Singleton.</a:t>
            </a:r>
            <a:endParaRPr sz="115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326639" y="5247386"/>
            <a:ext cx="3116580" cy="144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endParaRPr sz="8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60196" y="806967"/>
            <a:ext cx="5619750" cy="304800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1115" algn="ctr">
              <a:lnSpc>
                <a:spcPct val="100000"/>
              </a:lnSpc>
              <a:spcBef>
                <a:spcPts val="110"/>
              </a:spcBef>
            </a:pPr>
            <a:r>
              <a:rPr sz="1850" b="1" dirty="0">
                <a:latin typeface="Arial"/>
                <a:cs typeface="Arial"/>
              </a:rPr>
              <a:t>Immutable </a:t>
            </a:r>
            <a:r>
              <a:rPr sz="1850" b="1" spc="-10" dirty="0">
                <a:latin typeface="Arial"/>
                <a:cs typeface="Arial"/>
              </a:rPr>
              <a:t>Classes</a:t>
            </a:r>
            <a:endParaRPr sz="18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350"/>
              </a:spcBef>
            </a:pPr>
            <a:endParaRPr sz="18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550" dirty="0">
                <a:latin typeface="Arial"/>
                <a:cs typeface="Arial"/>
              </a:rPr>
              <a:t>Immutable</a:t>
            </a:r>
            <a:r>
              <a:rPr sz="1550" spc="65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class:</a:t>
            </a:r>
            <a:endParaRPr sz="1550">
              <a:latin typeface="Arial"/>
              <a:cs typeface="Arial"/>
            </a:endParaRPr>
          </a:p>
          <a:p>
            <a:pPr marL="413384" marR="208279" indent="-329565">
              <a:lnSpc>
                <a:spcPct val="101899"/>
              </a:lnSpc>
              <a:spcBef>
                <a:spcPts val="360"/>
              </a:spcBef>
              <a:buClr>
                <a:srgbClr val="FF0000"/>
              </a:buClr>
              <a:buChar char="•"/>
              <a:tabLst>
                <a:tab pos="413384" algn="l"/>
              </a:tabLst>
            </a:pPr>
            <a:r>
              <a:rPr sz="1550" dirty="0">
                <a:latin typeface="Arial"/>
                <a:cs typeface="Arial"/>
              </a:rPr>
              <a:t>It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is</a:t>
            </a:r>
            <a:r>
              <a:rPr sz="1550" spc="1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</a:t>
            </a:r>
            <a:r>
              <a:rPr sz="1550" spc="5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class</a:t>
            </a:r>
            <a:r>
              <a:rPr sz="1550" spc="1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whose</a:t>
            </a:r>
            <a:r>
              <a:rPr sz="1550" spc="5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object</a:t>
            </a:r>
            <a:r>
              <a:rPr sz="1550" spc="47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state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cannot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be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modified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spc="-20" dirty="0">
                <a:latin typeface="Arial"/>
                <a:cs typeface="Arial"/>
              </a:rPr>
              <a:t>once </a:t>
            </a:r>
            <a:r>
              <a:rPr sz="1550" spc="-10" dirty="0">
                <a:latin typeface="Arial"/>
                <a:cs typeface="Arial"/>
              </a:rPr>
              <a:t>created.</a:t>
            </a:r>
            <a:endParaRPr sz="1550">
              <a:latin typeface="Arial"/>
              <a:cs typeface="Arial"/>
            </a:endParaRPr>
          </a:p>
          <a:p>
            <a:pPr marL="413384" marR="339090" indent="-329565">
              <a:lnSpc>
                <a:spcPct val="101899"/>
              </a:lnSpc>
              <a:spcBef>
                <a:spcPts val="360"/>
              </a:spcBef>
              <a:buClr>
                <a:srgbClr val="FF0000"/>
              </a:buClr>
              <a:buChar char="•"/>
              <a:tabLst>
                <a:tab pos="413384" algn="l"/>
              </a:tabLst>
            </a:pPr>
            <a:r>
              <a:rPr sz="1550" dirty="0">
                <a:latin typeface="Arial"/>
                <a:cs typeface="Arial"/>
              </a:rPr>
              <a:t>Any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modification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of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the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object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will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result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in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another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spc="-25" dirty="0">
                <a:latin typeface="Arial"/>
                <a:cs typeface="Arial"/>
              </a:rPr>
              <a:t>new </a:t>
            </a:r>
            <a:r>
              <a:rPr sz="1550" dirty="0">
                <a:latin typeface="Arial"/>
                <a:cs typeface="Arial"/>
              </a:rPr>
              <a:t>immutable</a:t>
            </a:r>
            <a:r>
              <a:rPr sz="1550" spc="80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object.</a:t>
            </a:r>
            <a:endParaRPr sz="1550">
              <a:latin typeface="Arial"/>
              <a:cs typeface="Arial"/>
            </a:endParaRPr>
          </a:p>
          <a:p>
            <a:pPr marL="413384" marR="5080" indent="-329565">
              <a:lnSpc>
                <a:spcPct val="103200"/>
              </a:lnSpc>
              <a:spcBef>
                <a:spcPts val="240"/>
              </a:spcBef>
              <a:buClr>
                <a:srgbClr val="FF0000"/>
              </a:buClr>
              <a:buChar char="•"/>
              <a:tabLst>
                <a:tab pos="413384" algn="l"/>
              </a:tabLst>
            </a:pPr>
            <a:r>
              <a:rPr sz="1550" dirty="0">
                <a:latin typeface="Arial"/>
                <a:cs typeface="Arial"/>
              </a:rPr>
              <a:t>Example:</a:t>
            </a:r>
            <a:r>
              <a:rPr sz="1550" spc="5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Objects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of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spc="295" dirty="0">
                <a:latin typeface="Times New Roman"/>
                <a:cs typeface="Times New Roman"/>
              </a:rPr>
              <a:t>Java.lang.String</a:t>
            </a:r>
            <a:r>
              <a:rPr sz="1550" spc="295" dirty="0">
                <a:latin typeface="Arial"/>
                <a:cs typeface="Arial"/>
              </a:rPr>
              <a:t>,</a:t>
            </a:r>
            <a:r>
              <a:rPr sz="1550" spc="8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any</a:t>
            </a:r>
            <a:r>
              <a:rPr sz="1550" spc="6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change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spc="-25" dirty="0">
                <a:latin typeface="Arial"/>
                <a:cs typeface="Arial"/>
              </a:rPr>
              <a:t>on </a:t>
            </a:r>
            <a:r>
              <a:rPr sz="1550" dirty="0">
                <a:latin typeface="Arial"/>
                <a:cs typeface="Arial"/>
              </a:rPr>
              <a:t>existing</a:t>
            </a:r>
            <a:r>
              <a:rPr sz="1550" spc="1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string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object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will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result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in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another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string;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spc="-25" dirty="0">
                <a:latin typeface="Arial"/>
                <a:cs typeface="Arial"/>
              </a:rPr>
              <a:t>for </a:t>
            </a:r>
            <a:r>
              <a:rPr sz="1550" dirty="0">
                <a:latin typeface="Arial"/>
                <a:cs typeface="Arial"/>
              </a:rPr>
              <a:t>example,</a:t>
            </a:r>
            <a:r>
              <a:rPr sz="1550" spc="6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replacing</a:t>
            </a:r>
            <a:r>
              <a:rPr sz="1550" spc="6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character</a:t>
            </a:r>
            <a:r>
              <a:rPr sz="1550" spc="5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or</a:t>
            </a:r>
            <a:r>
              <a:rPr sz="1550" spc="6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creating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substrings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spc="-20" dirty="0">
                <a:latin typeface="Arial"/>
                <a:cs typeface="Arial"/>
              </a:rPr>
              <a:t>will </a:t>
            </a:r>
            <a:r>
              <a:rPr sz="1550" dirty="0">
                <a:latin typeface="Arial"/>
                <a:cs typeface="Arial"/>
              </a:rPr>
              <a:t>result</a:t>
            </a:r>
            <a:r>
              <a:rPr sz="1550" spc="2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in</a:t>
            </a:r>
            <a:r>
              <a:rPr sz="1550" spc="2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new</a:t>
            </a:r>
            <a:r>
              <a:rPr sz="1550" spc="20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objects.</a:t>
            </a:r>
            <a:endParaRPr sz="155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94436" y="5668799"/>
            <a:ext cx="6411595" cy="2193925"/>
          </a:xfrm>
          <a:prstGeom prst="rect">
            <a:avLst/>
          </a:prstGeom>
        </p:spPr>
        <p:txBody>
          <a:bodyPr vert="horz" wrap="square" lIns="0" tIns="590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65"/>
              </a:spcBef>
            </a:pPr>
            <a:r>
              <a:rPr sz="1300" b="1" dirty="0">
                <a:latin typeface="Arial"/>
                <a:cs typeface="Arial"/>
              </a:rPr>
              <a:t>Rules</a:t>
            </a:r>
            <a:r>
              <a:rPr sz="1300" b="1" spc="-55" dirty="0">
                <a:latin typeface="Arial"/>
                <a:cs typeface="Arial"/>
              </a:rPr>
              <a:t> </a:t>
            </a:r>
            <a:r>
              <a:rPr sz="1300" b="1" dirty="0">
                <a:latin typeface="Arial"/>
                <a:cs typeface="Arial"/>
              </a:rPr>
              <a:t>to</a:t>
            </a:r>
            <a:r>
              <a:rPr sz="1300" b="1" spc="-35" dirty="0">
                <a:latin typeface="Arial"/>
                <a:cs typeface="Arial"/>
              </a:rPr>
              <a:t> </a:t>
            </a:r>
            <a:r>
              <a:rPr sz="1300" b="1" dirty="0">
                <a:latin typeface="Arial"/>
                <a:cs typeface="Arial"/>
              </a:rPr>
              <a:t>create</a:t>
            </a:r>
            <a:r>
              <a:rPr sz="1300" b="1" spc="-50" dirty="0">
                <a:latin typeface="Arial"/>
                <a:cs typeface="Arial"/>
              </a:rPr>
              <a:t> </a:t>
            </a:r>
            <a:r>
              <a:rPr sz="1300" b="1" dirty="0">
                <a:latin typeface="Arial"/>
                <a:cs typeface="Arial"/>
              </a:rPr>
              <a:t>a</a:t>
            </a:r>
            <a:r>
              <a:rPr sz="1300" b="1" spc="-50" dirty="0">
                <a:latin typeface="Arial"/>
                <a:cs typeface="Arial"/>
              </a:rPr>
              <a:t> </a:t>
            </a:r>
            <a:r>
              <a:rPr sz="1300" b="1" dirty="0">
                <a:latin typeface="Arial"/>
                <a:cs typeface="Arial"/>
              </a:rPr>
              <a:t>immutable</a:t>
            </a:r>
            <a:r>
              <a:rPr sz="1300" b="1" spc="-30" dirty="0">
                <a:latin typeface="Arial"/>
                <a:cs typeface="Arial"/>
              </a:rPr>
              <a:t> </a:t>
            </a:r>
            <a:r>
              <a:rPr sz="1300" b="1" dirty="0">
                <a:latin typeface="Arial"/>
                <a:cs typeface="Arial"/>
              </a:rPr>
              <a:t>class</a:t>
            </a:r>
            <a:r>
              <a:rPr sz="1300" b="1" spc="-50" dirty="0">
                <a:latin typeface="Arial"/>
                <a:cs typeface="Arial"/>
              </a:rPr>
              <a:t> </a:t>
            </a:r>
            <a:r>
              <a:rPr sz="1300" b="1" dirty="0">
                <a:latin typeface="Arial"/>
                <a:cs typeface="Arial"/>
              </a:rPr>
              <a:t>in</a:t>
            </a:r>
            <a:r>
              <a:rPr sz="1300" b="1" spc="-30" dirty="0">
                <a:latin typeface="Arial"/>
                <a:cs typeface="Arial"/>
              </a:rPr>
              <a:t> </a:t>
            </a:r>
            <a:r>
              <a:rPr sz="1300" b="1" spc="-10" dirty="0">
                <a:latin typeface="Arial"/>
                <a:cs typeface="Arial"/>
              </a:rPr>
              <a:t>Java:</a:t>
            </a:r>
            <a:endParaRPr sz="1300">
              <a:latin typeface="Arial"/>
              <a:cs typeface="Arial"/>
            </a:endParaRPr>
          </a:p>
          <a:p>
            <a:pPr marL="508000" marR="5080" indent="-247015">
              <a:lnSpc>
                <a:spcPct val="103499"/>
              </a:lnSpc>
              <a:spcBef>
                <a:spcPts val="330"/>
              </a:spcBef>
              <a:buFont typeface="Times New Roman"/>
              <a:buChar char="•"/>
              <a:tabLst>
                <a:tab pos="508000" algn="l"/>
              </a:tabLst>
            </a:pPr>
            <a:r>
              <a:rPr sz="1150" dirty="0">
                <a:latin typeface="Arial"/>
                <a:cs typeface="Arial"/>
              </a:rPr>
              <a:t>State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of</a:t>
            </a:r>
            <a:r>
              <a:rPr sz="1150" spc="10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immutable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object</a:t>
            </a:r>
            <a:r>
              <a:rPr sz="1150" spc="10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can</a:t>
            </a:r>
            <a:r>
              <a:rPr sz="1150" spc="10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not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be</a:t>
            </a:r>
            <a:r>
              <a:rPr sz="1150" spc="11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modified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after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construction.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Any</a:t>
            </a:r>
            <a:r>
              <a:rPr sz="1150" spc="10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modification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spc="-10" dirty="0">
                <a:latin typeface="Arial"/>
                <a:cs typeface="Arial"/>
              </a:rPr>
              <a:t>would </a:t>
            </a:r>
            <a:r>
              <a:rPr sz="1150" dirty="0">
                <a:latin typeface="Arial"/>
                <a:cs typeface="Arial"/>
              </a:rPr>
              <a:t>result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in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new</a:t>
            </a:r>
            <a:r>
              <a:rPr sz="1150" spc="9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immutable</a:t>
            </a:r>
            <a:r>
              <a:rPr sz="1150" spc="30" dirty="0">
                <a:latin typeface="Arial"/>
                <a:cs typeface="Arial"/>
              </a:rPr>
              <a:t> </a:t>
            </a:r>
            <a:r>
              <a:rPr sz="1150" spc="-10" dirty="0">
                <a:latin typeface="Arial"/>
                <a:cs typeface="Arial"/>
              </a:rPr>
              <a:t>object.</a:t>
            </a:r>
            <a:endParaRPr sz="1150">
              <a:latin typeface="Arial"/>
              <a:cs typeface="Arial"/>
            </a:endParaRPr>
          </a:p>
          <a:p>
            <a:pPr marL="507365" indent="-246379">
              <a:lnSpc>
                <a:spcPct val="100000"/>
              </a:lnSpc>
              <a:spcBef>
                <a:spcPts val="375"/>
              </a:spcBef>
              <a:buFont typeface="Times New Roman"/>
              <a:buChar char="•"/>
              <a:tabLst>
                <a:tab pos="507365" algn="l"/>
              </a:tabLst>
            </a:pPr>
            <a:r>
              <a:rPr sz="1150" dirty="0">
                <a:latin typeface="Arial"/>
                <a:cs typeface="Arial"/>
              </a:rPr>
              <a:t>Declare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class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as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final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so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it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cannot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be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spc="-10" dirty="0">
                <a:latin typeface="Arial"/>
                <a:cs typeface="Arial"/>
              </a:rPr>
              <a:t>extended.</a:t>
            </a:r>
            <a:endParaRPr sz="1150">
              <a:latin typeface="Arial"/>
              <a:cs typeface="Arial"/>
            </a:endParaRPr>
          </a:p>
          <a:p>
            <a:pPr marL="507365" indent="-246379">
              <a:lnSpc>
                <a:spcPct val="100000"/>
              </a:lnSpc>
              <a:spcBef>
                <a:spcPts val="370"/>
              </a:spcBef>
              <a:buFont typeface="Times New Roman"/>
              <a:buChar char="•"/>
              <a:tabLst>
                <a:tab pos="507365" algn="l"/>
              </a:tabLst>
            </a:pPr>
            <a:r>
              <a:rPr sz="1150" dirty="0">
                <a:latin typeface="Arial"/>
                <a:cs typeface="Arial"/>
              </a:rPr>
              <a:t>All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fields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are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declared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private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so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that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direct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access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is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not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spc="-10" dirty="0">
                <a:latin typeface="Arial"/>
                <a:cs typeface="Arial"/>
              </a:rPr>
              <a:t>allowed.</a:t>
            </a:r>
            <a:endParaRPr sz="1150">
              <a:latin typeface="Arial"/>
              <a:cs typeface="Arial"/>
            </a:endParaRPr>
          </a:p>
          <a:p>
            <a:pPr marL="507365" indent="-246379">
              <a:lnSpc>
                <a:spcPct val="100000"/>
              </a:lnSpc>
              <a:spcBef>
                <a:spcPts val="385"/>
              </a:spcBef>
              <a:buFont typeface="Times New Roman"/>
              <a:buChar char="•"/>
              <a:tabLst>
                <a:tab pos="507365" algn="l"/>
              </a:tabLst>
            </a:pPr>
            <a:r>
              <a:rPr sz="1150" dirty="0">
                <a:latin typeface="Arial"/>
                <a:cs typeface="Arial"/>
              </a:rPr>
              <a:t>Setter</a:t>
            </a:r>
            <a:r>
              <a:rPr sz="1150" spc="3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methods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are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not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provided</a:t>
            </a:r>
            <a:r>
              <a:rPr sz="1150" spc="9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for</a:t>
            </a:r>
            <a:r>
              <a:rPr sz="1150" spc="40" dirty="0">
                <a:latin typeface="Arial"/>
                <a:cs typeface="Arial"/>
              </a:rPr>
              <a:t> </a:t>
            </a:r>
            <a:r>
              <a:rPr sz="1150" spc="-10" dirty="0">
                <a:latin typeface="Arial"/>
                <a:cs typeface="Arial"/>
              </a:rPr>
              <a:t>variables.</a:t>
            </a:r>
            <a:endParaRPr sz="1150">
              <a:latin typeface="Arial"/>
              <a:cs typeface="Arial"/>
            </a:endParaRPr>
          </a:p>
          <a:p>
            <a:pPr marL="507365" indent="-246379">
              <a:lnSpc>
                <a:spcPct val="100000"/>
              </a:lnSpc>
              <a:spcBef>
                <a:spcPts val="370"/>
              </a:spcBef>
              <a:buFont typeface="Times New Roman"/>
              <a:buChar char="•"/>
              <a:tabLst>
                <a:tab pos="507365" algn="l"/>
              </a:tabLst>
            </a:pPr>
            <a:r>
              <a:rPr sz="1150" dirty="0">
                <a:latin typeface="Arial"/>
                <a:cs typeface="Arial"/>
              </a:rPr>
              <a:t>All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fields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of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immutable</a:t>
            </a:r>
            <a:r>
              <a:rPr sz="1150" spc="3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class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should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be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spc="-10" dirty="0">
                <a:latin typeface="Arial"/>
                <a:cs typeface="Arial"/>
              </a:rPr>
              <a:t>final.</a:t>
            </a:r>
            <a:endParaRPr sz="1150">
              <a:latin typeface="Arial"/>
              <a:cs typeface="Arial"/>
            </a:endParaRPr>
          </a:p>
          <a:p>
            <a:pPr marL="507365" indent="-246379">
              <a:lnSpc>
                <a:spcPct val="100000"/>
              </a:lnSpc>
              <a:spcBef>
                <a:spcPts val="375"/>
              </a:spcBef>
              <a:buFont typeface="Times New Roman"/>
              <a:buChar char="•"/>
              <a:tabLst>
                <a:tab pos="507365" algn="l"/>
              </a:tabLst>
            </a:pPr>
            <a:r>
              <a:rPr sz="1150" dirty="0">
                <a:latin typeface="Arial"/>
                <a:cs typeface="Arial"/>
              </a:rPr>
              <a:t>All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fields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are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initialized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via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spc="-10" dirty="0">
                <a:latin typeface="Arial"/>
                <a:cs typeface="Arial"/>
              </a:rPr>
              <a:t>constructor.</a:t>
            </a:r>
            <a:endParaRPr sz="1150">
              <a:latin typeface="Arial"/>
              <a:cs typeface="Arial"/>
            </a:endParaRPr>
          </a:p>
          <a:p>
            <a:pPr marL="508000" marR="709930" indent="-247015">
              <a:lnSpc>
                <a:spcPct val="103499"/>
              </a:lnSpc>
              <a:spcBef>
                <a:spcPts val="320"/>
              </a:spcBef>
              <a:buFont typeface="Times New Roman"/>
              <a:buChar char="•"/>
              <a:tabLst>
                <a:tab pos="508000" algn="l"/>
              </a:tabLst>
            </a:pPr>
            <a:r>
              <a:rPr sz="1150" dirty="0">
                <a:latin typeface="Arial"/>
                <a:cs typeface="Arial"/>
              </a:rPr>
              <a:t>Object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should</a:t>
            </a:r>
            <a:r>
              <a:rPr sz="1150" spc="9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be</a:t>
            </a:r>
            <a:r>
              <a:rPr sz="1150" spc="9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final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in</a:t>
            </a:r>
            <a:r>
              <a:rPr sz="1150" spc="9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order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to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restrict</a:t>
            </a:r>
            <a:r>
              <a:rPr sz="1150" spc="4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subclass</a:t>
            </a:r>
            <a:r>
              <a:rPr sz="1150" spc="10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from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altering</a:t>
            </a:r>
            <a:r>
              <a:rPr sz="1150" spc="9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immutability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spc="-25" dirty="0">
                <a:latin typeface="Arial"/>
                <a:cs typeface="Arial"/>
              </a:rPr>
              <a:t>of </a:t>
            </a:r>
            <a:r>
              <a:rPr sz="1150" dirty="0">
                <a:latin typeface="Arial"/>
                <a:cs typeface="Arial"/>
              </a:rPr>
              <a:t>parent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spc="-10" dirty="0">
                <a:latin typeface="Arial"/>
                <a:cs typeface="Arial"/>
              </a:rPr>
              <a:t>class.</a:t>
            </a:r>
            <a:endParaRPr sz="11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326639" y="5247386"/>
            <a:ext cx="3116580" cy="144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endParaRPr sz="8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168907" y="1100328"/>
            <a:ext cx="5469890" cy="3929888"/>
            <a:chOff x="1168907" y="1100328"/>
            <a:chExt cx="5469890" cy="3929888"/>
          </a:xfrm>
        </p:grpSpPr>
        <p:sp>
          <p:nvSpPr>
            <p:cNvPr id="3" name="object 3"/>
            <p:cNvSpPr/>
            <p:nvPr/>
          </p:nvSpPr>
          <p:spPr>
            <a:xfrm>
              <a:off x="1179575" y="1110996"/>
              <a:ext cx="5450205" cy="3919220"/>
            </a:xfrm>
            <a:custGeom>
              <a:avLst/>
              <a:gdLst/>
              <a:ahLst/>
              <a:cxnLst/>
              <a:rect l="l" t="t" r="r" b="b"/>
              <a:pathLst>
                <a:path w="5450205" h="3919220">
                  <a:moveTo>
                    <a:pt x="5449824" y="0"/>
                  </a:moveTo>
                  <a:lnTo>
                    <a:pt x="0" y="0"/>
                  </a:lnTo>
                  <a:lnTo>
                    <a:pt x="0" y="3918966"/>
                  </a:lnTo>
                  <a:lnTo>
                    <a:pt x="5449824" y="3918966"/>
                  </a:lnTo>
                  <a:lnTo>
                    <a:pt x="5449824" y="0"/>
                  </a:lnTo>
                  <a:close/>
                </a:path>
              </a:pathLst>
            </a:custGeom>
            <a:solidFill>
              <a:srgbClr val="DCDC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168907" y="1100328"/>
              <a:ext cx="5469890" cy="3929379"/>
            </a:xfrm>
            <a:custGeom>
              <a:avLst/>
              <a:gdLst/>
              <a:ahLst/>
              <a:cxnLst/>
              <a:rect l="l" t="t" r="r" b="b"/>
              <a:pathLst>
                <a:path w="5469890" h="3929379">
                  <a:moveTo>
                    <a:pt x="5465064" y="0"/>
                  </a:moveTo>
                  <a:lnTo>
                    <a:pt x="4571" y="0"/>
                  </a:lnTo>
                  <a:lnTo>
                    <a:pt x="0" y="4572"/>
                  </a:lnTo>
                  <a:lnTo>
                    <a:pt x="0" y="3928872"/>
                  </a:lnTo>
                  <a:lnTo>
                    <a:pt x="15893" y="3928872"/>
                  </a:lnTo>
                  <a:lnTo>
                    <a:pt x="10668" y="3922776"/>
                  </a:lnTo>
                  <a:lnTo>
                    <a:pt x="19812" y="3922776"/>
                  </a:lnTo>
                  <a:lnTo>
                    <a:pt x="19812" y="21336"/>
                  </a:lnTo>
                  <a:lnTo>
                    <a:pt x="10667" y="21336"/>
                  </a:lnTo>
                  <a:lnTo>
                    <a:pt x="19812" y="10668"/>
                  </a:lnTo>
                  <a:lnTo>
                    <a:pt x="5469636" y="10668"/>
                  </a:lnTo>
                  <a:lnTo>
                    <a:pt x="5469636" y="4572"/>
                  </a:lnTo>
                  <a:lnTo>
                    <a:pt x="5465064" y="0"/>
                  </a:lnTo>
                  <a:close/>
                </a:path>
                <a:path w="5469890" h="3929379">
                  <a:moveTo>
                    <a:pt x="19812" y="3922776"/>
                  </a:moveTo>
                  <a:lnTo>
                    <a:pt x="10668" y="3922776"/>
                  </a:lnTo>
                  <a:lnTo>
                    <a:pt x="15893" y="3928872"/>
                  </a:lnTo>
                  <a:lnTo>
                    <a:pt x="19812" y="3928872"/>
                  </a:lnTo>
                  <a:lnTo>
                    <a:pt x="19812" y="3922776"/>
                  </a:lnTo>
                  <a:close/>
                </a:path>
                <a:path w="5469890" h="3929379">
                  <a:moveTo>
                    <a:pt x="5449823" y="3922776"/>
                  </a:moveTo>
                  <a:lnTo>
                    <a:pt x="19812" y="3922776"/>
                  </a:lnTo>
                  <a:lnTo>
                    <a:pt x="19812" y="3928872"/>
                  </a:lnTo>
                  <a:lnTo>
                    <a:pt x="5449823" y="3928872"/>
                  </a:lnTo>
                  <a:lnTo>
                    <a:pt x="5449823" y="3922776"/>
                  </a:lnTo>
                  <a:close/>
                </a:path>
                <a:path w="5469890" h="3929379">
                  <a:moveTo>
                    <a:pt x="5449823" y="10668"/>
                  </a:moveTo>
                  <a:lnTo>
                    <a:pt x="5449823" y="3928872"/>
                  </a:lnTo>
                  <a:lnTo>
                    <a:pt x="5454395" y="3928872"/>
                  </a:lnTo>
                  <a:lnTo>
                    <a:pt x="5460492" y="3922776"/>
                  </a:lnTo>
                  <a:lnTo>
                    <a:pt x="5469636" y="3922776"/>
                  </a:lnTo>
                  <a:lnTo>
                    <a:pt x="5469636" y="21336"/>
                  </a:lnTo>
                  <a:lnTo>
                    <a:pt x="5460492" y="21336"/>
                  </a:lnTo>
                  <a:lnTo>
                    <a:pt x="5449823" y="10668"/>
                  </a:lnTo>
                  <a:close/>
                </a:path>
                <a:path w="5469890" h="3929379">
                  <a:moveTo>
                    <a:pt x="5469636" y="3922776"/>
                  </a:moveTo>
                  <a:lnTo>
                    <a:pt x="5460492" y="3922776"/>
                  </a:lnTo>
                  <a:lnTo>
                    <a:pt x="5454395" y="3928872"/>
                  </a:lnTo>
                  <a:lnTo>
                    <a:pt x="5469636" y="3928872"/>
                  </a:lnTo>
                  <a:lnTo>
                    <a:pt x="5469636" y="3922776"/>
                  </a:lnTo>
                  <a:close/>
                </a:path>
                <a:path w="5469890" h="3929379">
                  <a:moveTo>
                    <a:pt x="19812" y="10668"/>
                  </a:moveTo>
                  <a:lnTo>
                    <a:pt x="10667" y="21336"/>
                  </a:lnTo>
                  <a:lnTo>
                    <a:pt x="19812" y="21336"/>
                  </a:lnTo>
                  <a:lnTo>
                    <a:pt x="19812" y="10668"/>
                  </a:lnTo>
                  <a:close/>
                </a:path>
                <a:path w="5469890" h="3929379">
                  <a:moveTo>
                    <a:pt x="5449823" y="10668"/>
                  </a:moveTo>
                  <a:lnTo>
                    <a:pt x="19812" y="10668"/>
                  </a:lnTo>
                  <a:lnTo>
                    <a:pt x="19812" y="21336"/>
                  </a:lnTo>
                  <a:lnTo>
                    <a:pt x="5449823" y="21336"/>
                  </a:lnTo>
                  <a:lnTo>
                    <a:pt x="5449823" y="10668"/>
                  </a:lnTo>
                  <a:close/>
                </a:path>
                <a:path w="5469890" h="3929379">
                  <a:moveTo>
                    <a:pt x="5469636" y="10668"/>
                  </a:moveTo>
                  <a:lnTo>
                    <a:pt x="5449823" y="10668"/>
                  </a:lnTo>
                  <a:lnTo>
                    <a:pt x="5460492" y="21336"/>
                  </a:lnTo>
                  <a:lnTo>
                    <a:pt x="5469636" y="21336"/>
                  </a:lnTo>
                  <a:lnTo>
                    <a:pt x="5469636" y="1066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817880" y="765819"/>
            <a:ext cx="6216650" cy="738949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640080">
              <a:lnSpc>
                <a:spcPct val="100000"/>
              </a:lnSpc>
              <a:spcBef>
                <a:spcPts val="110"/>
              </a:spcBef>
            </a:pPr>
            <a:r>
              <a:rPr sz="1850" b="1" dirty="0">
                <a:latin typeface="Arial"/>
                <a:cs typeface="Arial"/>
              </a:rPr>
              <a:t>Example:</a:t>
            </a:r>
            <a:r>
              <a:rPr sz="1850" b="1" spc="10" dirty="0">
                <a:latin typeface="Arial"/>
                <a:cs typeface="Arial"/>
              </a:rPr>
              <a:t> </a:t>
            </a:r>
            <a:r>
              <a:rPr sz="1850" b="1" dirty="0">
                <a:latin typeface="Arial"/>
                <a:cs typeface="Arial"/>
              </a:rPr>
              <a:t>Creating</a:t>
            </a:r>
            <a:r>
              <a:rPr sz="1850" b="1" spc="30" dirty="0">
                <a:latin typeface="Arial"/>
                <a:cs typeface="Arial"/>
              </a:rPr>
              <a:t> </a:t>
            </a:r>
            <a:r>
              <a:rPr sz="1850" b="1" dirty="0">
                <a:latin typeface="Arial"/>
                <a:cs typeface="Arial"/>
              </a:rPr>
              <a:t>Immutable</a:t>
            </a:r>
            <a:r>
              <a:rPr sz="1850" b="1" spc="15" dirty="0">
                <a:latin typeface="Arial"/>
                <a:cs typeface="Arial"/>
              </a:rPr>
              <a:t> </a:t>
            </a:r>
            <a:r>
              <a:rPr sz="1850" b="1" dirty="0">
                <a:latin typeface="Arial"/>
                <a:cs typeface="Arial"/>
              </a:rPr>
              <a:t>class</a:t>
            </a:r>
            <a:r>
              <a:rPr sz="1850" b="1" spc="40" dirty="0">
                <a:latin typeface="Arial"/>
                <a:cs typeface="Arial"/>
              </a:rPr>
              <a:t> </a:t>
            </a:r>
            <a:r>
              <a:rPr sz="1850" b="1" dirty="0">
                <a:latin typeface="Arial"/>
                <a:cs typeface="Arial"/>
              </a:rPr>
              <a:t>in</a:t>
            </a:r>
            <a:r>
              <a:rPr sz="1850" b="1" spc="35" dirty="0">
                <a:latin typeface="Arial"/>
                <a:cs typeface="Arial"/>
              </a:rPr>
              <a:t> </a:t>
            </a:r>
            <a:r>
              <a:rPr sz="1850" b="1" spc="-20" dirty="0">
                <a:latin typeface="Arial"/>
                <a:cs typeface="Arial"/>
              </a:rPr>
              <a:t>Java</a:t>
            </a:r>
            <a:endParaRPr sz="1850">
              <a:latin typeface="Arial"/>
              <a:cs typeface="Arial"/>
            </a:endParaRPr>
          </a:p>
          <a:p>
            <a:pPr marL="742315" marR="3106420" indent="-76200">
              <a:lnSpc>
                <a:spcPct val="120000"/>
              </a:lnSpc>
              <a:spcBef>
                <a:spcPts val="935"/>
              </a:spcBef>
            </a:pPr>
            <a:r>
              <a:rPr sz="1000" b="1" spc="150" dirty="0">
                <a:latin typeface="Times New Roman"/>
                <a:cs typeface="Times New Roman"/>
              </a:rPr>
              <a:t>public</a:t>
            </a:r>
            <a:r>
              <a:rPr sz="1000" b="1" spc="365" dirty="0">
                <a:latin typeface="Times New Roman"/>
                <a:cs typeface="Times New Roman"/>
              </a:rPr>
              <a:t> </a:t>
            </a:r>
            <a:r>
              <a:rPr sz="1000" b="1" spc="204" dirty="0">
                <a:latin typeface="Times New Roman"/>
                <a:cs typeface="Times New Roman"/>
              </a:rPr>
              <a:t>final</a:t>
            </a:r>
            <a:r>
              <a:rPr sz="1000" b="1" spc="365" dirty="0">
                <a:latin typeface="Times New Roman"/>
                <a:cs typeface="Times New Roman"/>
              </a:rPr>
              <a:t> </a:t>
            </a:r>
            <a:r>
              <a:rPr sz="1000" b="1" spc="195" dirty="0">
                <a:latin typeface="Times New Roman"/>
                <a:cs typeface="Times New Roman"/>
              </a:rPr>
              <a:t>class</a:t>
            </a:r>
            <a:r>
              <a:rPr sz="1000" b="1" spc="365" dirty="0">
                <a:latin typeface="Times New Roman"/>
                <a:cs typeface="Times New Roman"/>
              </a:rPr>
              <a:t> </a:t>
            </a:r>
            <a:r>
              <a:rPr sz="1000" b="1" spc="114" dirty="0">
                <a:latin typeface="Times New Roman"/>
                <a:cs typeface="Times New Roman"/>
              </a:rPr>
              <a:t>Contacts</a:t>
            </a:r>
            <a:r>
              <a:rPr sz="1000" b="1" spc="365" dirty="0">
                <a:latin typeface="Times New Roman"/>
                <a:cs typeface="Times New Roman"/>
              </a:rPr>
              <a:t> </a:t>
            </a:r>
            <a:r>
              <a:rPr sz="1000" b="1" spc="150" dirty="0">
                <a:latin typeface="Times New Roman"/>
                <a:cs typeface="Times New Roman"/>
              </a:rPr>
              <a:t>{ </a:t>
            </a:r>
            <a:r>
              <a:rPr sz="1000" b="1" spc="155" dirty="0">
                <a:latin typeface="Times New Roman"/>
                <a:cs typeface="Times New Roman"/>
              </a:rPr>
              <a:t>private</a:t>
            </a:r>
            <a:r>
              <a:rPr sz="1000" b="1" spc="350" dirty="0">
                <a:latin typeface="Times New Roman"/>
                <a:cs typeface="Times New Roman"/>
              </a:rPr>
              <a:t> </a:t>
            </a:r>
            <a:r>
              <a:rPr sz="1000" b="1" spc="204" dirty="0">
                <a:latin typeface="Times New Roman"/>
                <a:cs typeface="Times New Roman"/>
              </a:rPr>
              <a:t>final</a:t>
            </a:r>
            <a:r>
              <a:rPr sz="1000" b="1" spc="360" dirty="0">
                <a:latin typeface="Times New Roman"/>
                <a:cs typeface="Times New Roman"/>
              </a:rPr>
              <a:t> </a:t>
            </a:r>
            <a:r>
              <a:rPr sz="1000" b="1" spc="150" dirty="0">
                <a:latin typeface="Times New Roman"/>
                <a:cs typeface="Times New Roman"/>
              </a:rPr>
              <a:t>String</a:t>
            </a:r>
            <a:r>
              <a:rPr sz="1000" b="1" spc="350" dirty="0">
                <a:latin typeface="Times New Roman"/>
                <a:cs typeface="Times New Roman"/>
              </a:rPr>
              <a:t> </a:t>
            </a:r>
            <a:r>
              <a:rPr sz="1000" b="1" spc="114" dirty="0">
                <a:latin typeface="Times New Roman"/>
                <a:cs typeface="Times New Roman"/>
              </a:rPr>
              <a:t>firstName; </a:t>
            </a:r>
            <a:r>
              <a:rPr sz="1000" b="1" spc="155" dirty="0">
                <a:latin typeface="Times New Roman"/>
                <a:cs typeface="Times New Roman"/>
              </a:rPr>
              <a:t>private</a:t>
            </a:r>
            <a:r>
              <a:rPr sz="1000" b="1" spc="350" dirty="0">
                <a:latin typeface="Times New Roman"/>
                <a:cs typeface="Times New Roman"/>
              </a:rPr>
              <a:t> </a:t>
            </a:r>
            <a:r>
              <a:rPr sz="1000" b="1" spc="204" dirty="0">
                <a:latin typeface="Times New Roman"/>
                <a:cs typeface="Times New Roman"/>
              </a:rPr>
              <a:t>final</a:t>
            </a:r>
            <a:r>
              <a:rPr sz="1000" b="1" spc="360" dirty="0">
                <a:latin typeface="Times New Roman"/>
                <a:cs typeface="Times New Roman"/>
              </a:rPr>
              <a:t> </a:t>
            </a:r>
            <a:r>
              <a:rPr sz="1000" b="1" spc="150" dirty="0">
                <a:latin typeface="Times New Roman"/>
                <a:cs typeface="Times New Roman"/>
              </a:rPr>
              <a:t>String</a:t>
            </a:r>
            <a:r>
              <a:rPr sz="1000" b="1" spc="350" dirty="0">
                <a:latin typeface="Times New Roman"/>
                <a:cs typeface="Times New Roman"/>
              </a:rPr>
              <a:t> </a:t>
            </a:r>
            <a:r>
              <a:rPr sz="1000" b="1" spc="100" dirty="0">
                <a:latin typeface="Times New Roman"/>
                <a:cs typeface="Times New Roman"/>
              </a:rPr>
              <a:t>lastName;</a:t>
            </a: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0"/>
              </a:spcBef>
            </a:pPr>
            <a:endParaRPr sz="1000">
              <a:latin typeface="Times New Roman"/>
              <a:cs typeface="Times New Roman"/>
            </a:endParaRPr>
          </a:p>
          <a:p>
            <a:pPr marL="1047115" marR="2117090" indent="-304800">
              <a:lnSpc>
                <a:spcPct val="120000"/>
              </a:lnSpc>
            </a:pPr>
            <a:r>
              <a:rPr sz="1000" b="1" spc="150" dirty="0">
                <a:latin typeface="Times New Roman"/>
                <a:cs typeface="Times New Roman"/>
              </a:rPr>
              <a:t>public</a:t>
            </a:r>
            <a:r>
              <a:rPr sz="1000" b="1" spc="375" dirty="0">
                <a:latin typeface="Times New Roman"/>
                <a:cs typeface="Times New Roman"/>
              </a:rPr>
              <a:t> </a:t>
            </a:r>
            <a:r>
              <a:rPr sz="1000" b="1" spc="140" dirty="0">
                <a:latin typeface="Times New Roman"/>
                <a:cs typeface="Times New Roman"/>
              </a:rPr>
              <a:t>Contacts(String</a:t>
            </a:r>
            <a:r>
              <a:rPr sz="1000" b="1" spc="390" dirty="0">
                <a:latin typeface="Times New Roman"/>
                <a:cs typeface="Times New Roman"/>
              </a:rPr>
              <a:t> </a:t>
            </a:r>
            <a:r>
              <a:rPr sz="1000" b="1" spc="125" dirty="0">
                <a:latin typeface="Times New Roman"/>
                <a:cs typeface="Times New Roman"/>
              </a:rPr>
              <a:t>fname,String</a:t>
            </a:r>
            <a:r>
              <a:rPr sz="1000" b="1" spc="375" dirty="0">
                <a:latin typeface="Times New Roman"/>
                <a:cs typeface="Times New Roman"/>
              </a:rPr>
              <a:t> </a:t>
            </a:r>
            <a:r>
              <a:rPr sz="1000" b="1" spc="100" dirty="0">
                <a:latin typeface="Times New Roman"/>
                <a:cs typeface="Times New Roman"/>
              </a:rPr>
              <a:t>lname)</a:t>
            </a:r>
            <a:r>
              <a:rPr sz="1000" b="1" spc="390" dirty="0">
                <a:latin typeface="Times New Roman"/>
                <a:cs typeface="Times New Roman"/>
              </a:rPr>
              <a:t> </a:t>
            </a:r>
            <a:r>
              <a:rPr sz="1000" b="1" spc="140" dirty="0">
                <a:latin typeface="Times New Roman"/>
                <a:cs typeface="Times New Roman"/>
              </a:rPr>
              <a:t>{ </a:t>
            </a:r>
            <a:r>
              <a:rPr sz="1000" b="1" spc="150" dirty="0">
                <a:latin typeface="Times New Roman"/>
                <a:cs typeface="Times New Roman"/>
              </a:rPr>
              <a:t>this.firstName=</a:t>
            </a:r>
            <a:r>
              <a:rPr sz="1000" b="1" spc="360" dirty="0">
                <a:latin typeface="Times New Roman"/>
                <a:cs typeface="Times New Roman"/>
              </a:rPr>
              <a:t> </a:t>
            </a:r>
            <a:r>
              <a:rPr sz="1000" b="1" spc="80" dirty="0">
                <a:latin typeface="Times New Roman"/>
                <a:cs typeface="Times New Roman"/>
              </a:rPr>
              <a:t>fname;</a:t>
            </a:r>
            <a:endParaRPr sz="1000">
              <a:latin typeface="Times New Roman"/>
              <a:cs typeface="Times New Roman"/>
            </a:endParaRPr>
          </a:p>
          <a:p>
            <a:pPr marL="1047115">
              <a:lnSpc>
                <a:spcPct val="100000"/>
              </a:lnSpc>
              <a:spcBef>
                <a:spcPts val="240"/>
              </a:spcBef>
            </a:pPr>
            <a:r>
              <a:rPr sz="1000" b="1" spc="145" dirty="0">
                <a:latin typeface="Times New Roman"/>
                <a:cs typeface="Times New Roman"/>
              </a:rPr>
              <a:t>this.lastName</a:t>
            </a:r>
            <a:r>
              <a:rPr sz="1000" b="1" spc="370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=</a:t>
            </a:r>
            <a:r>
              <a:rPr sz="1000" b="1" spc="375" dirty="0">
                <a:latin typeface="Times New Roman"/>
                <a:cs typeface="Times New Roman"/>
              </a:rPr>
              <a:t> </a:t>
            </a:r>
            <a:r>
              <a:rPr sz="1000" b="1" spc="90" dirty="0">
                <a:latin typeface="Times New Roman"/>
                <a:cs typeface="Times New Roman"/>
              </a:rPr>
              <a:t>lname;</a:t>
            </a: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30"/>
              </a:spcBef>
            </a:pPr>
            <a:endParaRPr sz="1000">
              <a:latin typeface="Times New Roman"/>
              <a:cs typeface="Times New Roman"/>
            </a:endParaRPr>
          </a:p>
          <a:p>
            <a:pPr marL="742315">
              <a:lnSpc>
                <a:spcPct val="100000"/>
              </a:lnSpc>
            </a:pPr>
            <a:r>
              <a:rPr sz="1000" b="1" spc="150" dirty="0">
                <a:latin typeface="Times New Roman"/>
                <a:cs typeface="Times New Roman"/>
              </a:rPr>
              <a:t>}</a:t>
            </a:r>
            <a:endParaRPr sz="1000">
              <a:latin typeface="Times New Roman"/>
              <a:cs typeface="Times New Roman"/>
            </a:endParaRPr>
          </a:p>
          <a:p>
            <a:pPr marL="1047115" marR="3181985" indent="-304800">
              <a:lnSpc>
                <a:spcPct val="120000"/>
              </a:lnSpc>
            </a:pPr>
            <a:r>
              <a:rPr sz="1000" b="1" spc="150" dirty="0">
                <a:latin typeface="Times New Roman"/>
                <a:cs typeface="Times New Roman"/>
              </a:rPr>
              <a:t>public</a:t>
            </a:r>
            <a:r>
              <a:rPr sz="1000" b="1" spc="360" dirty="0">
                <a:latin typeface="Times New Roman"/>
                <a:cs typeface="Times New Roman"/>
              </a:rPr>
              <a:t> </a:t>
            </a:r>
            <a:r>
              <a:rPr sz="1000" b="1" spc="150" dirty="0">
                <a:latin typeface="Times New Roman"/>
                <a:cs typeface="Times New Roman"/>
              </a:rPr>
              <a:t>String</a:t>
            </a:r>
            <a:r>
              <a:rPr sz="1000" b="1" spc="375" dirty="0">
                <a:latin typeface="Times New Roman"/>
                <a:cs typeface="Times New Roman"/>
              </a:rPr>
              <a:t> </a:t>
            </a:r>
            <a:r>
              <a:rPr sz="1000" b="1" spc="125" dirty="0">
                <a:latin typeface="Times New Roman"/>
                <a:cs typeface="Times New Roman"/>
              </a:rPr>
              <a:t>getFirstName()</a:t>
            </a:r>
            <a:r>
              <a:rPr sz="1000" b="1" spc="375" dirty="0">
                <a:latin typeface="Times New Roman"/>
                <a:cs typeface="Times New Roman"/>
              </a:rPr>
              <a:t> </a:t>
            </a:r>
            <a:r>
              <a:rPr sz="1000" b="1" spc="150" dirty="0">
                <a:latin typeface="Times New Roman"/>
                <a:cs typeface="Times New Roman"/>
              </a:rPr>
              <a:t>{ </a:t>
            </a:r>
            <a:r>
              <a:rPr sz="1000" b="1" spc="130" dirty="0">
                <a:latin typeface="Times New Roman"/>
                <a:cs typeface="Times New Roman"/>
              </a:rPr>
              <a:t>return</a:t>
            </a:r>
            <a:r>
              <a:rPr sz="1000" b="1" spc="345" dirty="0">
                <a:latin typeface="Times New Roman"/>
                <a:cs typeface="Times New Roman"/>
              </a:rPr>
              <a:t> </a:t>
            </a:r>
            <a:r>
              <a:rPr sz="1000" b="1" spc="114" dirty="0">
                <a:latin typeface="Times New Roman"/>
                <a:cs typeface="Times New Roman"/>
              </a:rPr>
              <a:t>firstName;</a:t>
            </a:r>
            <a:endParaRPr sz="1000">
              <a:latin typeface="Times New Roman"/>
              <a:cs typeface="Times New Roman"/>
            </a:endParaRPr>
          </a:p>
          <a:p>
            <a:pPr marL="742315">
              <a:lnSpc>
                <a:spcPct val="100000"/>
              </a:lnSpc>
              <a:spcBef>
                <a:spcPts val="240"/>
              </a:spcBef>
            </a:pPr>
            <a:r>
              <a:rPr sz="1000" b="1" spc="150" dirty="0">
                <a:latin typeface="Times New Roman"/>
                <a:cs typeface="Times New Roman"/>
              </a:rPr>
              <a:t>}</a:t>
            </a:r>
            <a:endParaRPr sz="1000">
              <a:latin typeface="Times New Roman"/>
              <a:cs typeface="Times New Roman"/>
            </a:endParaRPr>
          </a:p>
          <a:p>
            <a:pPr marL="1047115" marR="3258185" indent="-304800">
              <a:lnSpc>
                <a:spcPts val="1450"/>
              </a:lnSpc>
              <a:spcBef>
                <a:spcPts val="80"/>
              </a:spcBef>
            </a:pPr>
            <a:r>
              <a:rPr sz="1000" b="1" spc="150" dirty="0">
                <a:latin typeface="Times New Roman"/>
                <a:cs typeface="Times New Roman"/>
              </a:rPr>
              <a:t>public</a:t>
            </a:r>
            <a:r>
              <a:rPr sz="1000" b="1" spc="365" dirty="0">
                <a:latin typeface="Times New Roman"/>
                <a:cs typeface="Times New Roman"/>
              </a:rPr>
              <a:t> </a:t>
            </a:r>
            <a:r>
              <a:rPr sz="1000" b="1" spc="150" dirty="0">
                <a:latin typeface="Times New Roman"/>
                <a:cs typeface="Times New Roman"/>
              </a:rPr>
              <a:t>String</a:t>
            </a:r>
            <a:r>
              <a:rPr sz="1000" b="1" spc="375" dirty="0">
                <a:latin typeface="Times New Roman"/>
                <a:cs typeface="Times New Roman"/>
              </a:rPr>
              <a:t> </a:t>
            </a:r>
            <a:r>
              <a:rPr sz="1000" b="1" spc="100" dirty="0">
                <a:latin typeface="Times New Roman"/>
                <a:cs typeface="Times New Roman"/>
              </a:rPr>
              <a:t>getLastName()</a:t>
            </a:r>
            <a:r>
              <a:rPr sz="1000" b="1" spc="380" dirty="0">
                <a:latin typeface="Times New Roman"/>
                <a:cs typeface="Times New Roman"/>
              </a:rPr>
              <a:t> </a:t>
            </a:r>
            <a:r>
              <a:rPr sz="1000" b="1" spc="150" dirty="0">
                <a:latin typeface="Times New Roman"/>
                <a:cs typeface="Times New Roman"/>
              </a:rPr>
              <a:t>{ </a:t>
            </a:r>
            <a:r>
              <a:rPr sz="1000" b="1" spc="130" dirty="0">
                <a:latin typeface="Times New Roman"/>
                <a:cs typeface="Times New Roman"/>
              </a:rPr>
              <a:t>return</a:t>
            </a:r>
            <a:r>
              <a:rPr sz="1000" b="1" spc="345" dirty="0">
                <a:latin typeface="Times New Roman"/>
                <a:cs typeface="Times New Roman"/>
              </a:rPr>
              <a:t> </a:t>
            </a:r>
            <a:r>
              <a:rPr sz="1000" b="1" spc="100" dirty="0">
                <a:latin typeface="Times New Roman"/>
                <a:cs typeface="Times New Roman"/>
              </a:rPr>
              <a:t>lastName;</a:t>
            </a:r>
            <a:endParaRPr sz="1000">
              <a:latin typeface="Times New Roman"/>
              <a:cs typeface="Times New Roman"/>
            </a:endParaRPr>
          </a:p>
          <a:p>
            <a:pPr marL="742315">
              <a:lnSpc>
                <a:spcPct val="100000"/>
              </a:lnSpc>
              <a:spcBef>
                <a:spcPts val="155"/>
              </a:spcBef>
            </a:pPr>
            <a:r>
              <a:rPr sz="1000" b="1" spc="150" dirty="0">
                <a:latin typeface="Times New Roman"/>
                <a:cs typeface="Times New Roman"/>
              </a:rPr>
              <a:t>}</a:t>
            </a: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25"/>
              </a:spcBef>
            </a:pPr>
            <a:endParaRPr sz="1000">
              <a:latin typeface="Times New Roman"/>
              <a:cs typeface="Times New Roman"/>
            </a:endParaRPr>
          </a:p>
          <a:p>
            <a:pPr marL="666115">
              <a:lnSpc>
                <a:spcPct val="100000"/>
              </a:lnSpc>
              <a:spcBef>
                <a:spcPts val="5"/>
              </a:spcBef>
            </a:pPr>
            <a:r>
              <a:rPr sz="1000" b="1" spc="150" dirty="0">
                <a:latin typeface="Times New Roman"/>
                <a:cs typeface="Times New Roman"/>
              </a:rPr>
              <a:t>public</a:t>
            </a:r>
            <a:r>
              <a:rPr sz="1000" b="1" spc="360" dirty="0">
                <a:latin typeface="Times New Roman"/>
                <a:cs typeface="Times New Roman"/>
              </a:rPr>
              <a:t> </a:t>
            </a:r>
            <a:r>
              <a:rPr sz="1000" b="1" spc="150" dirty="0">
                <a:latin typeface="Times New Roman"/>
                <a:cs typeface="Times New Roman"/>
              </a:rPr>
              <a:t>String</a:t>
            </a:r>
            <a:r>
              <a:rPr sz="1000" b="1" spc="360" dirty="0">
                <a:latin typeface="Times New Roman"/>
                <a:cs typeface="Times New Roman"/>
              </a:rPr>
              <a:t> </a:t>
            </a:r>
            <a:r>
              <a:rPr sz="1000" b="1" spc="175" dirty="0">
                <a:latin typeface="Times New Roman"/>
                <a:cs typeface="Times New Roman"/>
              </a:rPr>
              <a:t>toString()</a:t>
            </a:r>
            <a:r>
              <a:rPr sz="1000" b="1" spc="360" dirty="0">
                <a:latin typeface="Times New Roman"/>
                <a:cs typeface="Times New Roman"/>
              </a:rPr>
              <a:t> </a:t>
            </a:r>
            <a:r>
              <a:rPr sz="1000" b="1" spc="150" dirty="0">
                <a:latin typeface="Times New Roman"/>
                <a:cs typeface="Times New Roman"/>
              </a:rPr>
              <a:t>{</a:t>
            </a:r>
            <a:endParaRPr sz="1000">
              <a:latin typeface="Times New Roman"/>
              <a:cs typeface="Times New Roman"/>
            </a:endParaRPr>
          </a:p>
          <a:p>
            <a:pPr marL="742315">
              <a:lnSpc>
                <a:spcPct val="100000"/>
              </a:lnSpc>
              <a:spcBef>
                <a:spcPts val="240"/>
              </a:spcBef>
            </a:pPr>
            <a:r>
              <a:rPr sz="1000" b="1" spc="130" dirty="0">
                <a:latin typeface="Times New Roman"/>
                <a:cs typeface="Times New Roman"/>
              </a:rPr>
              <a:t>return</a:t>
            </a:r>
            <a:r>
              <a:rPr sz="1000" b="1" spc="370" dirty="0">
                <a:latin typeface="Times New Roman"/>
                <a:cs typeface="Times New Roman"/>
              </a:rPr>
              <a:t> </a:t>
            </a:r>
            <a:r>
              <a:rPr sz="1000" b="1" spc="114" dirty="0">
                <a:latin typeface="Times New Roman"/>
                <a:cs typeface="Times New Roman"/>
              </a:rPr>
              <a:t>firstName</a:t>
            </a:r>
            <a:r>
              <a:rPr sz="1000" b="1" spc="38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+"</a:t>
            </a:r>
            <a:r>
              <a:rPr sz="1000" b="1" spc="385" dirty="0">
                <a:latin typeface="Times New Roman"/>
                <a:cs typeface="Times New Roman"/>
              </a:rPr>
              <a:t> </a:t>
            </a:r>
            <a:r>
              <a:rPr sz="1000" b="1" spc="260" dirty="0">
                <a:latin typeface="Times New Roman"/>
                <a:cs typeface="Times New Roman"/>
              </a:rPr>
              <a:t>-</a:t>
            </a:r>
            <a:r>
              <a:rPr sz="1000" b="1" spc="37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"+</a:t>
            </a:r>
            <a:r>
              <a:rPr sz="1000" b="1" spc="385" dirty="0">
                <a:latin typeface="Times New Roman"/>
                <a:cs typeface="Times New Roman"/>
              </a:rPr>
              <a:t> </a:t>
            </a:r>
            <a:r>
              <a:rPr sz="1000" b="1" spc="90" dirty="0">
                <a:latin typeface="Times New Roman"/>
                <a:cs typeface="Times New Roman"/>
              </a:rPr>
              <a:t>lastName</a:t>
            </a:r>
            <a:r>
              <a:rPr sz="1000" b="1" spc="39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+"</a:t>
            </a:r>
            <a:r>
              <a:rPr sz="1000" b="1" spc="380" dirty="0">
                <a:latin typeface="Times New Roman"/>
                <a:cs typeface="Times New Roman"/>
              </a:rPr>
              <a:t> </a:t>
            </a:r>
            <a:r>
              <a:rPr sz="1000" b="1" spc="260" dirty="0">
                <a:latin typeface="Times New Roman"/>
                <a:cs typeface="Times New Roman"/>
              </a:rPr>
              <a:t>-</a:t>
            </a:r>
            <a:r>
              <a:rPr sz="1000" b="1" spc="37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"+</a:t>
            </a:r>
            <a:r>
              <a:rPr sz="1000" b="1" spc="385" dirty="0">
                <a:latin typeface="Times New Roman"/>
                <a:cs typeface="Times New Roman"/>
              </a:rPr>
              <a:t> </a:t>
            </a:r>
            <a:r>
              <a:rPr sz="1000" b="1" spc="100" dirty="0">
                <a:latin typeface="Times New Roman"/>
                <a:cs typeface="Times New Roman"/>
              </a:rPr>
              <a:t>lastName;</a:t>
            </a: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30"/>
              </a:spcBef>
            </a:pPr>
            <a:endParaRPr sz="1000">
              <a:latin typeface="Times New Roman"/>
              <a:cs typeface="Times New Roman"/>
            </a:endParaRPr>
          </a:p>
          <a:p>
            <a:pPr marL="437515">
              <a:lnSpc>
                <a:spcPct val="100000"/>
              </a:lnSpc>
            </a:pPr>
            <a:r>
              <a:rPr sz="1000" b="1" spc="150" dirty="0">
                <a:latin typeface="Times New Roman"/>
                <a:cs typeface="Times New Roman"/>
              </a:rPr>
              <a:t>}</a:t>
            </a:r>
            <a:endParaRPr sz="1000">
              <a:latin typeface="Times New Roman"/>
              <a:cs typeface="Times New Roman"/>
            </a:endParaRPr>
          </a:p>
          <a:p>
            <a:pPr marL="437515">
              <a:lnSpc>
                <a:spcPct val="100000"/>
              </a:lnSpc>
              <a:spcBef>
                <a:spcPts val="275"/>
              </a:spcBef>
            </a:pPr>
            <a:r>
              <a:rPr sz="1000" b="1" spc="150" dirty="0">
                <a:latin typeface="Times New Roman"/>
                <a:cs typeface="Times New Roman"/>
              </a:rPr>
              <a:t>}</a:t>
            </a: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680"/>
              </a:spcBef>
            </a:pPr>
            <a:endParaRPr sz="1000">
              <a:latin typeface="Times New Roman"/>
              <a:cs typeface="Times New Roman"/>
            </a:endParaRPr>
          </a:p>
          <a:p>
            <a:pPr marR="74295" algn="ctr">
              <a:lnSpc>
                <a:spcPct val="100000"/>
              </a:lnSpc>
            </a:pPr>
            <a:endParaRPr sz="8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8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755"/>
              </a:spcBef>
            </a:pPr>
            <a:endParaRPr sz="8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150" dirty="0">
                <a:latin typeface="Arial"/>
                <a:cs typeface="Arial"/>
              </a:rPr>
              <a:t>The</a:t>
            </a:r>
            <a:r>
              <a:rPr sz="1150" spc="484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example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in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slide</a:t>
            </a:r>
            <a:r>
              <a:rPr sz="1150" spc="10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demonstrates</a:t>
            </a:r>
            <a:r>
              <a:rPr sz="1150" spc="3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an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immutable</a:t>
            </a:r>
            <a:r>
              <a:rPr sz="1150" spc="3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class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in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Java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where</a:t>
            </a:r>
            <a:r>
              <a:rPr sz="1150" spc="10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all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spc="-10" dirty="0">
                <a:latin typeface="Arial"/>
                <a:cs typeface="Arial"/>
              </a:rPr>
              <a:t>fields</a:t>
            </a:r>
            <a:endParaRPr sz="1150">
              <a:latin typeface="Arial"/>
              <a:cs typeface="Arial"/>
            </a:endParaRPr>
          </a:p>
          <a:p>
            <a:pPr marL="12700" marR="441325">
              <a:lnSpc>
                <a:spcPct val="103499"/>
              </a:lnSpc>
            </a:pPr>
            <a:r>
              <a:rPr sz="1150" dirty="0">
                <a:latin typeface="Arial"/>
                <a:cs typeface="Arial"/>
              </a:rPr>
              <a:t>of</a:t>
            </a:r>
            <a:r>
              <a:rPr sz="1150" spc="4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class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remain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immutable</a:t>
            </a:r>
            <a:r>
              <a:rPr sz="1150" spc="3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and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class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is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also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made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final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to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avoid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risk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of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spc="-10" dirty="0">
                <a:latin typeface="Arial"/>
                <a:cs typeface="Arial"/>
              </a:rPr>
              <a:t>immutability </a:t>
            </a:r>
            <a:r>
              <a:rPr sz="1150" dirty="0">
                <a:latin typeface="Arial"/>
                <a:cs typeface="Arial"/>
              </a:rPr>
              <a:t>through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spc="-10" dirty="0">
                <a:latin typeface="Arial"/>
                <a:cs typeface="Arial"/>
              </a:rPr>
              <a:t>inheritance.</a:t>
            </a:r>
            <a:endParaRPr sz="11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sz="1150" b="1" dirty="0">
                <a:latin typeface="Arial"/>
                <a:cs typeface="Arial"/>
              </a:rPr>
              <a:t>Benefits</a:t>
            </a:r>
            <a:r>
              <a:rPr sz="1150" b="1" spc="90" dirty="0">
                <a:latin typeface="Arial"/>
                <a:cs typeface="Arial"/>
              </a:rPr>
              <a:t> </a:t>
            </a:r>
            <a:r>
              <a:rPr sz="1150" b="1" dirty="0">
                <a:latin typeface="Arial"/>
                <a:cs typeface="Arial"/>
              </a:rPr>
              <a:t>of</a:t>
            </a:r>
            <a:r>
              <a:rPr sz="1150" b="1" spc="80" dirty="0">
                <a:latin typeface="Arial"/>
                <a:cs typeface="Arial"/>
              </a:rPr>
              <a:t> </a:t>
            </a:r>
            <a:r>
              <a:rPr sz="1150" b="1" dirty="0">
                <a:latin typeface="Arial"/>
                <a:cs typeface="Arial"/>
              </a:rPr>
              <a:t>immutable</a:t>
            </a:r>
            <a:r>
              <a:rPr sz="1150" b="1" spc="95" dirty="0">
                <a:latin typeface="Arial"/>
                <a:cs typeface="Arial"/>
              </a:rPr>
              <a:t> </a:t>
            </a:r>
            <a:r>
              <a:rPr sz="1150" b="1" dirty="0">
                <a:latin typeface="Arial"/>
                <a:cs typeface="Arial"/>
              </a:rPr>
              <a:t>classes</a:t>
            </a:r>
            <a:r>
              <a:rPr sz="1150" b="1" spc="90" dirty="0">
                <a:latin typeface="Arial"/>
                <a:cs typeface="Arial"/>
              </a:rPr>
              <a:t> </a:t>
            </a:r>
            <a:r>
              <a:rPr sz="1150" b="1" dirty="0">
                <a:latin typeface="Arial"/>
                <a:cs typeface="Arial"/>
              </a:rPr>
              <a:t>in</a:t>
            </a:r>
            <a:r>
              <a:rPr sz="1150" b="1" spc="75" dirty="0">
                <a:latin typeface="Arial"/>
                <a:cs typeface="Arial"/>
              </a:rPr>
              <a:t> </a:t>
            </a:r>
            <a:r>
              <a:rPr sz="1150" b="1" spc="-20" dirty="0">
                <a:latin typeface="Arial"/>
                <a:cs typeface="Arial"/>
              </a:rPr>
              <a:t>Java</a:t>
            </a:r>
            <a:endParaRPr sz="1150">
              <a:latin typeface="Arial"/>
              <a:cs typeface="Arial"/>
            </a:endParaRPr>
          </a:p>
          <a:p>
            <a:pPr marL="384175" marR="984250" indent="-247015">
              <a:lnSpc>
                <a:spcPct val="104299"/>
              </a:lnSpc>
              <a:spcBef>
                <a:spcPts val="315"/>
              </a:spcBef>
              <a:buAutoNum type="arabicPeriod"/>
              <a:tabLst>
                <a:tab pos="384175" algn="l"/>
                <a:tab pos="385445" algn="l"/>
              </a:tabLst>
            </a:pPr>
            <a:r>
              <a:rPr sz="1150" dirty="0">
                <a:latin typeface="Arial"/>
                <a:cs typeface="Arial"/>
              </a:rPr>
              <a:t>	Immutable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objects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are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by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default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thread-safe,</a:t>
            </a:r>
            <a:r>
              <a:rPr sz="1150" spc="4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and</a:t>
            </a:r>
            <a:r>
              <a:rPr sz="1150" spc="9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can</a:t>
            </a:r>
            <a:r>
              <a:rPr sz="1150" spc="9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be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shared</a:t>
            </a:r>
            <a:r>
              <a:rPr sz="1150" spc="95" dirty="0">
                <a:latin typeface="Arial"/>
                <a:cs typeface="Arial"/>
              </a:rPr>
              <a:t> </a:t>
            </a:r>
            <a:r>
              <a:rPr sz="1150" spc="-10" dirty="0">
                <a:latin typeface="Arial"/>
                <a:cs typeface="Arial"/>
              </a:rPr>
              <a:t>without </a:t>
            </a:r>
            <a:r>
              <a:rPr sz="1150" dirty="0">
                <a:latin typeface="Arial"/>
                <a:cs typeface="Arial"/>
              </a:rPr>
              <a:t>synchronization</a:t>
            </a:r>
            <a:r>
              <a:rPr sz="1150" spc="1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in</a:t>
            </a:r>
            <a:r>
              <a:rPr sz="1150" spc="13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concurrent</a:t>
            </a:r>
            <a:r>
              <a:rPr sz="1150" spc="105" dirty="0">
                <a:latin typeface="Arial"/>
                <a:cs typeface="Arial"/>
              </a:rPr>
              <a:t> </a:t>
            </a:r>
            <a:r>
              <a:rPr sz="1150" spc="-10" dirty="0">
                <a:latin typeface="Arial"/>
                <a:cs typeface="Arial"/>
              </a:rPr>
              <a:t>environment.</a:t>
            </a:r>
            <a:endParaRPr sz="1150">
              <a:latin typeface="Arial"/>
              <a:cs typeface="Arial"/>
            </a:endParaRPr>
          </a:p>
          <a:p>
            <a:pPr marL="384175" marR="5080" indent="-247015">
              <a:lnSpc>
                <a:spcPct val="103499"/>
              </a:lnSpc>
              <a:spcBef>
                <a:spcPts val="325"/>
              </a:spcBef>
              <a:buAutoNum type="arabicPeriod"/>
              <a:tabLst>
                <a:tab pos="384175" algn="l"/>
                <a:tab pos="385445" algn="l"/>
              </a:tabLst>
            </a:pPr>
            <a:r>
              <a:rPr sz="1150" dirty="0">
                <a:latin typeface="Arial"/>
                <a:cs typeface="Arial"/>
              </a:rPr>
              <a:t>	Immutable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object</a:t>
            </a:r>
            <a:r>
              <a:rPr sz="1150" spc="10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boost</a:t>
            </a:r>
            <a:r>
              <a:rPr sz="1150" spc="10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performance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of</a:t>
            </a:r>
            <a:r>
              <a:rPr sz="1150" spc="10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Java</a:t>
            </a:r>
            <a:r>
              <a:rPr sz="1150" spc="114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application</a:t>
            </a:r>
            <a:r>
              <a:rPr sz="1150" spc="12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by</a:t>
            </a:r>
            <a:r>
              <a:rPr sz="1150" spc="10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reducing</a:t>
            </a:r>
            <a:r>
              <a:rPr sz="1150" spc="11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synchronization</a:t>
            </a:r>
            <a:r>
              <a:rPr sz="1150" spc="160" dirty="0">
                <a:latin typeface="Arial"/>
                <a:cs typeface="Arial"/>
              </a:rPr>
              <a:t> </a:t>
            </a:r>
            <a:r>
              <a:rPr sz="1150" spc="-25" dirty="0">
                <a:latin typeface="Arial"/>
                <a:cs typeface="Arial"/>
              </a:rPr>
              <a:t>in </a:t>
            </a:r>
            <a:r>
              <a:rPr sz="1150" spc="-10" dirty="0">
                <a:latin typeface="Arial"/>
                <a:cs typeface="Arial"/>
              </a:rPr>
              <a:t>code.</a:t>
            </a:r>
            <a:endParaRPr sz="1150">
              <a:latin typeface="Arial"/>
              <a:cs typeface="Arial"/>
            </a:endParaRPr>
          </a:p>
          <a:p>
            <a:pPr marL="384175" marR="112395" indent="-247015">
              <a:lnSpc>
                <a:spcPct val="103499"/>
              </a:lnSpc>
              <a:spcBef>
                <a:spcPts val="320"/>
              </a:spcBef>
              <a:buAutoNum type="arabicPeriod"/>
              <a:tabLst>
                <a:tab pos="384175" algn="l"/>
                <a:tab pos="385445" algn="l"/>
              </a:tabLst>
            </a:pPr>
            <a:r>
              <a:rPr sz="1150" dirty="0">
                <a:latin typeface="Arial"/>
                <a:cs typeface="Arial"/>
              </a:rPr>
              <a:t>	Reusability,</a:t>
            </a:r>
            <a:r>
              <a:rPr sz="1150" spc="14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you</a:t>
            </a:r>
            <a:r>
              <a:rPr sz="1150" spc="12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can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cache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immutable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object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and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reuse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them,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much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like</a:t>
            </a:r>
            <a:r>
              <a:rPr sz="1150" spc="10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String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spc="-10" dirty="0">
                <a:latin typeface="Arial"/>
                <a:cs typeface="Arial"/>
              </a:rPr>
              <a:t>literals </a:t>
            </a:r>
            <a:r>
              <a:rPr sz="1150" dirty="0">
                <a:latin typeface="Arial"/>
                <a:cs typeface="Arial"/>
              </a:rPr>
              <a:t>and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spc="-10" dirty="0">
                <a:latin typeface="Arial"/>
                <a:cs typeface="Arial"/>
              </a:rPr>
              <a:t>Integers.</a:t>
            </a:r>
            <a:endParaRPr sz="1150">
              <a:latin typeface="Arial"/>
              <a:cs typeface="Arial"/>
            </a:endParaRPr>
          </a:p>
          <a:p>
            <a:pPr marL="12700" marR="110489">
              <a:lnSpc>
                <a:spcPct val="103499"/>
              </a:lnSpc>
              <a:spcBef>
                <a:spcPts val="445"/>
              </a:spcBef>
            </a:pPr>
            <a:r>
              <a:rPr sz="1150" b="1" dirty="0">
                <a:latin typeface="Arial"/>
                <a:cs typeface="Arial"/>
              </a:rPr>
              <a:t>Note:</a:t>
            </a:r>
            <a:r>
              <a:rPr sz="1150" b="1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If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Immutable</a:t>
            </a:r>
            <a:r>
              <a:rPr sz="1150" spc="3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class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has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many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optional</a:t>
            </a:r>
            <a:r>
              <a:rPr sz="1150" spc="10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and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mandatory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fields,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you</a:t>
            </a:r>
            <a:r>
              <a:rPr sz="1150" spc="114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can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also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use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spc="-10" dirty="0">
                <a:latin typeface="Arial"/>
                <a:cs typeface="Arial"/>
              </a:rPr>
              <a:t>Builder </a:t>
            </a:r>
            <a:r>
              <a:rPr sz="1150" dirty="0">
                <a:latin typeface="Arial"/>
                <a:cs typeface="Arial"/>
              </a:rPr>
              <a:t>Design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Pattern</a:t>
            </a:r>
            <a:r>
              <a:rPr sz="1150" spc="4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to</a:t>
            </a:r>
            <a:r>
              <a:rPr sz="1150" spc="3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make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class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Immutable</a:t>
            </a:r>
            <a:r>
              <a:rPr sz="1150" spc="2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in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spc="-10" dirty="0">
                <a:latin typeface="Arial"/>
                <a:cs typeface="Arial"/>
              </a:rPr>
              <a:t>Java.</a:t>
            </a:r>
            <a:endParaRPr sz="1150">
              <a:latin typeface="Arial"/>
              <a:cs typeface="Arial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168908" y="5028438"/>
            <a:ext cx="5469890" cy="15875"/>
            <a:chOff x="1168908" y="5028438"/>
            <a:chExt cx="5469890" cy="15875"/>
          </a:xfrm>
        </p:grpSpPr>
        <p:sp>
          <p:nvSpPr>
            <p:cNvPr id="8" name="object 8"/>
            <p:cNvSpPr/>
            <p:nvPr/>
          </p:nvSpPr>
          <p:spPr>
            <a:xfrm>
              <a:off x="1179576" y="5028438"/>
              <a:ext cx="5450205" cy="5715"/>
            </a:xfrm>
            <a:custGeom>
              <a:avLst/>
              <a:gdLst/>
              <a:ahLst/>
              <a:cxnLst/>
              <a:rect l="l" t="t" r="r" b="b"/>
              <a:pathLst>
                <a:path w="5450205" h="5714">
                  <a:moveTo>
                    <a:pt x="5449824" y="0"/>
                  </a:moveTo>
                  <a:lnTo>
                    <a:pt x="0" y="0"/>
                  </a:lnTo>
                  <a:lnTo>
                    <a:pt x="0" y="5334"/>
                  </a:lnTo>
                  <a:lnTo>
                    <a:pt x="5449824" y="5334"/>
                  </a:lnTo>
                  <a:lnTo>
                    <a:pt x="5449824" y="0"/>
                  </a:lnTo>
                  <a:close/>
                </a:path>
              </a:pathLst>
            </a:custGeom>
            <a:solidFill>
              <a:srgbClr val="DCDC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168895" y="5028945"/>
              <a:ext cx="5469890" cy="15875"/>
            </a:xfrm>
            <a:custGeom>
              <a:avLst/>
              <a:gdLst/>
              <a:ahLst/>
              <a:cxnLst/>
              <a:rect l="l" t="t" r="r" b="b"/>
              <a:pathLst>
                <a:path w="5469890" h="15875">
                  <a:moveTo>
                    <a:pt x="5469636" y="266"/>
                  </a:moveTo>
                  <a:lnTo>
                    <a:pt x="5454396" y="266"/>
                  </a:lnTo>
                  <a:lnTo>
                    <a:pt x="5449824" y="266"/>
                  </a:lnTo>
                  <a:lnTo>
                    <a:pt x="19812" y="266"/>
                  </a:lnTo>
                  <a:lnTo>
                    <a:pt x="17856" y="266"/>
                  </a:lnTo>
                  <a:lnTo>
                    <a:pt x="17856" y="0"/>
                  </a:lnTo>
                  <a:lnTo>
                    <a:pt x="0" y="0"/>
                  </a:lnTo>
                  <a:lnTo>
                    <a:pt x="0" y="5092"/>
                  </a:lnTo>
                  <a:lnTo>
                    <a:pt x="0" y="11442"/>
                  </a:lnTo>
                  <a:lnTo>
                    <a:pt x="2413" y="11442"/>
                  </a:lnTo>
                  <a:lnTo>
                    <a:pt x="2413" y="15252"/>
                  </a:lnTo>
                  <a:lnTo>
                    <a:pt x="5467235" y="15252"/>
                  </a:lnTo>
                  <a:lnTo>
                    <a:pt x="5467235" y="11442"/>
                  </a:lnTo>
                  <a:lnTo>
                    <a:pt x="5469636" y="11442"/>
                  </a:lnTo>
                  <a:lnTo>
                    <a:pt x="5469636" y="5092"/>
                  </a:lnTo>
                  <a:lnTo>
                    <a:pt x="17856" y="5092"/>
                  </a:lnTo>
                  <a:lnTo>
                    <a:pt x="17856" y="2552"/>
                  </a:lnTo>
                  <a:lnTo>
                    <a:pt x="19812" y="4838"/>
                  </a:lnTo>
                  <a:lnTo>
                    <a:pt x="5449824" y="4838"/>
                  </a:lnTo>
                  <a:lnTo>
                    <a:pt x="5469636" y="4838"/>
                  </a:lnTo>
                  <a:lnTo>
                    <a:pt x="5469636" y="26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60196" y="806967"/>
            <a:ext cx="5402580" cy="352869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247650" algn="ctr">
              <a:lnSpc>
                <a:spcPct val="100000"/>
              </a:lnSpc>
              <a:spcBef>
                <a:spcPts val="110"/>
              </a:spcBef>
            </a:pPr>
            <a:r>
              <a:rPr sz="1850" b="1" spc="-10" dirty="0">
                <a:latin typeface="Arial"/>
                <a:cs typeface="Arial"/>
              </a:rPr>
              <a:t>Summary</a:t>
            </a:r>
            <a:endParaRPr sz="18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350"/>
              </a:spcBef>
            </a:pPr>
            <a:endParaRPr sz="18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550" dirty="0">
                <a:latin typeface="Arial"/>
                <a:cs typeface="Arial"/>
              </a:rPr>
              <a:t>In</a:t>
            </a:r>
            <a:r>
              <a:rPr sz="1550" spc="1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this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lesson,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you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should</a:t>
            </a:r>
            <a:r>
              <a:rPr sz="1550" spc="1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have</a:t>
            </a:r>
            <a:r>
              <a:rPr sz="1550" spc="6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learned</a:t>
            </a:r>
            <a:r>
              <a:rPr sz="1550" spc="5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how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spc="-25" dirty="0">
                <a:latin typeface="Arial"/>
                <a:cs typeface="Arial"/>
              </a:rPr>
              <a:t>to:</a:t>
            </a:r>
            <a:endParaRPr sz="1550">
              <a:latin typeface="Arial"/>
              <a:cs typeface="Arial"/>
            </a:endParaRPr>
          </a:p>
          <a:p>
            <a:pPr marL="413384" indent="-329565">
              <a:lnSpc>
                <a:spcPct val="100000"/>
              </a:lnSpc>
              <a:spcBef>
                <a:spcPts val="300"/>
              </a:spcBef>
              <a:buClr>
                <a:srgbClr val="FF0000"/>
              </a:buClr>
              <a:buChar char="•"/>
              <a:tabLst>
                <a:tab pos="413384" algn="l"/>
              </a:tabLst>
            </a:pPr>
            <a:r>
              <a:rPr sz="1550" dirty="0">
                <a:latin typeface="Arial"/>
                <a:cs typeface="Arial"/>
              </a:rPr>
              <a:t>Use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access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levels: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spc="285" dirty="0">
                <a:latin typeface="Times New Roman"/>
                <a:cs typeface="Times New Roman"/>
              </a:rPr>
              <a:t>private</a:t>
            </a:r>
            <a:r>
              <a:rPr sz="1550" spc="285" dirty="0">
                <a:latin typeface="Arial"/>
                <a:cs typeface="Arial"/>
              </a:rPr>
              <a:t>,</a:t>
            </a:r>
            <a:r>
              <a:rPr sz="1550" spc="55" dirty="0">
                <a:latin typeface="Arial"/>
                <a:cs typeface="Arial"/>
              </a:rPr>
              <a:t> </a:t>
            </a:r>
            <a:r>
              <a:rPr sz="1550" spc="270" dirty="0">
                <a:latin typeface="Times New Roman"/>
                <a:cs typeface="Times New Roman"/>
              </a:rPr>
              <a:t>protected</a:t>
            </a:r>
            <a:r>
              <a:rPr sz="1550" spc="270" dirty="0">
                <a:latin typeface="Arial"/>
                <a:cs typeface="Arial"/>
              </a:rPr>
              <a:t>,</a:t>
            </a:r>
            <a:r>
              <a:rPr sz="1550" spc="7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default,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spc="-25" dirty="0">
                <a:latin typeface="Arial"/>
                <a:cs typeface="Arial"/>
              </a:rPr>
              <a:t>and</a:t>
            </a:r>
            <a:endParaRPr sz="1550">
              <a:latin typeface="Arial"/>
              <a:cs typeface="Arial"/>
            </a:endParaRPr>
          </a:p>
          <a:p>
            <a:pPr marL="413384">
              <a:lnSpc>
                <a:spcPct val="100000"/>
              </a:lnSpc>
              <a:spcBef>
                <a:spcPts val="20"/>
              </a:spcBef>
            </a:pPr>
            <a:r>
              <a:rPr sz="1550" spc="245" dirty="0">
                <a:latin typeface="Times New Roman"/>
                <a:cs typeface="Times New Roman"/>
              </a:rPr>
              <a:t>public</a:t>
            </a:r>
            <a:r>
              <a:rPr sz="1550" spc="245" dirty="0">
                <a:latin typeface="Arial"/>
                <a:cs typeface="Arial"/>
              </a:rPr>
              <a:t>.</a:t>
            </a:r>
            <a:endParaRPr sz="1550">
              <a:latin typeface="Arial"/>
              <a:cs typeface="Arial"/>
            </a:endParaRPr>
          </a:p>
          <a:p>
            <a:pPr marL="413384" indent="-329565">
              <a:lnSpc>
                <a:spcPct val="100000"/>
              </a:lnSpc>
              <a:spcBef>
                <a:spcPts val="505"/>
              </a:spcBef>
              <a:buClr>
                <a:srgbClr val="FF0000"/>
              </a:buClr>
              <a:buChar char="•"/>
              <a:tabLst>
                <a:tab pos="413384" algn="l"/>
              </a:tabLst>
            </a:pPr>
            <a:r>
              <a:rPr sz="1550" dirty="0">
                <a:latin typeface="Arial"/>
                <a:cs typeface="Arial"/>
              </a:rPr>
              <a:t>Override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methods</a:t>
            </a:r>
            <a:endParaRPr sz="1550">
              <a:latin typeface="Arial"/>
              <a:cs typeface="Arial"/>
            </a:endParaRPr>
          </a:p>
          <a:p>
            <a:pPr marL="413384" indent="-329565">
              <a:lnSpc>
                <a:spcPct val="100000"/>
              </a:lnSpc>
              <a:spcBef>
                <a:spcPts val="409"/>
              </a:spcBef>
              <a:buClr>
                <a:srgbClr val="FF0000"/>
              </a:buClr>
              <a:buChar char="•"/>
              <a:tabLst>
                <a:tab pos="413384" algn="l"/>
              </a:tabLst>
            </a:pPr>
            <a:r>
              <a:rPr sz="1550" dirty="0">
                <a:latin typeface="Arial"/>
                <a:cs typeface="Arial"/>
              </a:rPr>
              <a:t>Use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virtual</a:t>
            </a:r>
            <a:r>
              <a:rPr sz="1550" spc="5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method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invocation</a:t>
            </a:r>
            <a:endParaRPr sz="1550">
              <a:latin typeface="Arial"/>
              <a:cs typeface="Arial"/>
            </a:endParaRPr>
          </a:p>
          <a:p>
            <a:pPr marL="413384" indent="-329565">
              <a:lnSpc>
                <a:spcPct val="100000"/>
              </a:lnSpc>
              <a:spcBef>
                <a:spcPts val="300"/>
              </a:spcBef>
              <a:buClr>
                <a:srgbClr val="FF0000"/>
              </a:buClr>
              <a:buChar char="•"/>
              <a:tabLst>
                <a:tab pos="413384" algn="l"/>
              </a:tabLst>
            </a:pPr>
            <a:r>
              <a:rPr sz="1550" dirty="0">
                <a:latin typeface="Arial"/>
                <a:cs typeface="Arial"/>
              </a:rPr>
              <a:t>Use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spc="285" dirty="0">
                <a:latin typeface="Times New Roman"/>
                <a:cs typeface="Times New Roman"/>
              </a:rPr>
              <a:t>varargs</a:t>
            </a:r>
            <a:r>
              <a:rPr sz="1550" spc="100" dirty="0">
                <a:latin typeface="Times New Roman"/>
                <a:cs typeface="Times New Roman"/>
              </a:rPr>
              <a:t> </a:t>
            </a:r>
            <a:r>
              <a:rPr sz="1550" dirty="0">
                <a:latin typeface="Arial"/>
                <a:cs typeface="Arial"/>
              </a:rPr>
              <a:t>to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specify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variable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arguments</a:t>
            </a:r>
            <a:endParaRPr sz="1550">
              <a:latin typeface="Arial"/>
              <a:cs typeface="Arial"/>
            </a:endParaRPr>
          </a:p>
          <a:p>
            <a:pPr marL="413384" indent="-329565">
              <a:lnSpc>
                <a:spcPct val="100000"/>
              </a:lnSpc>
              <a:spcBef>
                <a:spcPts val="405"/>
              </a:spcBef>
              <a:buClr>
                <a:srgbClr val="FF0000"/>
              </a:buClr>
              <a:buChar char="•"/>
              <a:tabLst>
                <a:tab pos="413384" algn="l"/>
              </a:tabLst>
            </a:pPr>
            <a:r>
              <a:rPr sz="1550" dirty="0">
                <a:latin typeface="Arial"/>
                <a:cs typeface="Arial"/>
              </a:rPr>
              <a:t>Use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the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spc="305" dirty="0">
                <a:latin typeface="Times New Roman"/>
                <a:cs typeface="Times New Roman"/>
              </a:rPr>
              <a:t>instanceof</a:t>
            </a:r>
            <a:r>
              <a:rPr sz="1550" spc="114" dirty="0">
                <a:latin typeface="Times New Roman"/>
                <a:cs typeface="Times New Roman"/>
              </a:rPr>
              <a:t> </a:t>
            </a:r>
            <a:r>
              <a:rPr sz="1550" dirty="0">
                <a:latin typeface="Arial"/>
                <a:cs typeface="Arial"/>
              </a:rPr>
              <a:t>operator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to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compare</a:t>
            </a:r>
            <a:r>
              <a:rPr sz="1550" spc="5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object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types</a:t>
            </a:r>
            <a:endParaRPr sz="1550">
              <a:latin typeface="Arial"/>
              <a:cs typeface="Arial"/>
            </a:endParaRPr>
          </a:p>
          <a:p>
            <a:pPr marL="413384" indent="-329565">
              <a:lnSpc>
                <a:spcPct val="100000"/>
              </a:lnSpc>
              <a:spcBef>
                <a:spcPts val="505"/>
              </a:spcBef>
              <a:buClr>
                <a:srgbClr val="FF0000"/>
              </a:buClr>
              <a:buChar char="•"/>
              <a:tabLst>
                <a:tab pos="413384" algn="l"/>
              </a:tabLst>
            </a:pPr>
            <a:r>
              <a:rPr sz="1550" dirty="0">
                <a:latin typeface="Arial"/>
                <a:cs typeface="Arial"/>
              </a:rPr>
              <a:t>Use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upward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and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downward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casts</a:t>
            </a:r>
            <a:endParaRPr sz="1550">
              <a:latin typeface="Arial"/>
              <a:cs typeface="Arial"/>
            </a:endParaRPr>
          </a:p>
          <a:p>
            <a:pPr marL="413384" indent="-329565">
              <a:lnSpc>
                <a:spcPct val="100000"/>
              </a:lnSpc>
              <a:spcBef>
                <a:spcPts val="315"/>
              </a:spcBef>
              <a:buClr>
                <a:srgbClr val="FF0000"/>
              </a:buClr>
              <a:buChar char="•"/>
              <a:tabLst>
                <a:tab pos="413384" algn="l"/>
              </a:tabLst>
            </a:pPr>
            <a:r>
              <a:rPr sz="1550" dirty="0">
                <a:latin typeface="Arial"/>
                <a:cs typeface="Arial"/>
              </a:rPr>
              <a:t>Model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business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problems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by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using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the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spc="395" dirty="0">
                <a:latin typeface="Times New Roman"/>
                <a:cs typeface="Times New Roman"/>
              </a:rPr>
              <a:t>static</a:t>
            </a:r>
            <a:r>
              <a:rPr sz="1550" spc="105" dirty="0">
                <a:latin typeface="Times New Roman"/>
                <a:cs typeface="Times New Roman"/>
              </a:rPr>
              <a:t> </a:t>
            </a:r>
            <a:r>
              <a:rPr sz="1550" spc="-10" dirty="0">
                <a:latin typeface="Arial"/>
                <a:cs typeface="Arial"/>
              </a:rPr>
              <a:t>keyword</a:t>
            </a:r>
            <a:endParaRPr sz="1550">
              <a:latin typeface="Arial"/>
              <a:cs typeface="Arial"/>
            </a:endParaRPr>
          </a:p>
          <a:p>
            <a:pPr marL="413384" indent="-329565">
              <a:lnSpc>
                <a:spcPct val="100000"/>
              </a:lnSpc>
              <a:spcBef>
                <a:spcPts val="500"/>
              </a:spcBef>
              <a:buClr>
                <a:srgbClr val="FF0000"/>
              </a:buClr>
              <a:buChar char="•"/>
              <a:tabLst>
                <a:tab pos="413384" algn="l"/>
              </a:tabLst>
            </a:pPr>
            <a:r>
              <a:rPr sz="1550" dirty="0">
                <a:latin typeface="Arial"/>
                <a:cs typeface="Arial"/>
              </a:rPr>
              <a:t>Implement</a:t>
            </a:r>
            <a:r>
              <a:rPr sz="1550" spc="7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the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singleton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design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pattern</a:t>
            </a:r>
            <a:endParaRPr sz="155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49240" y="4145279"/>
            <a:ext cx="1155191" cy="832103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2326639" y="5247386"/>
            <a:ext cx="3116580" cy="144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endParaRPr sz="8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99532" y="3488435"/>
            <a:ext cx="1335023" cy="1362456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060196" y="806967"/>
            <a:ext cx="5588000" cy="20288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60960" algn="ctr">
              <a:lnSpc>
                <a:spcPct val="100000"/>
              </a:lnSpc>
              <a:spcBef>
                <a:spcPts val="110"/>
              </a:spcBef>
            </a:pPr>
            <a:r>
              <a:rPr sz="1850" b="1" dirty="0">
                <a:latin typeface="Arial"/>
                <a:cs typeface="Arial"/>
              </a:rPr>
              <a:t>Practice</a:t>
            </a:r>
            <a:r>
              <a:rPr sz="1850" b="1" spc="20" dirty="0">
                <a:latin typeface="Arial"/>
                <a:cs typeface="Arial"/>
              </a:rPr>
              <a:t> </a:t>
            </a:r>
            <a:r>
              <a:rPr sz="1850" b="1" dirty="0">
                <a:latin typeface="Arial"/>
                <a:cs typeface="Arial"/>
              </a:rPr>
              <a:t>4-1</a:t>
            </a:r>
            <a:r>
              <a:rPr sz="1850" b="1" spc="25" dirty="0">
                <a:latin typeface="Arial"/>
                <a:cs typeface="Arial"/>
              </a:rPr>
              <a:t> </a:t>
            </a:r>
            <a:r>
              <a:rPr sz="1850" b="1" spc="-10" dirty="0">
                <a:latin typeface="Arial"/>
                <a:cs typeface="Arial"/>
              </a:rPr>
              <a:t>Overview:</a:t>
            </a:r>
            <a:endParaRPr sz="1850">
              <a:latin typeface="Arial"/>
              <a:cs typeface="Arial"/>
            </a:endParaRPr>
          </a:p>
          <a:p>
            <a:pPr marL="60960" algn="ctr">
              <a:lnSpc>
                <a:spcPct val="100000"/>
              </a:lnSpc>
              <a:spcBef>
                <a:spcPts val="10"/>
              </a:spcBef>
            </a:pPr>
            <a:r>
              <a:rPr sz="1850" b="1" dirty="0">
                <a:latin typeface="Arial"/>
                <a:cs typeface="Arial"/>
              </a:rPr>
              <a:t>Overriding Methods and</a:t>
            </a:r>
            <a:r>
              <a:rPr sz="1850" b="1" spc="25" dirty="0">
                <a:latin typeface="Arial"/>
                <a:cs typeface="Arial"/>
              </a:rPr>
              <a:t> </a:t>
            </a:r>
            <a:r>
              <a:rPr sz="1850" b="1" dirty="0">
                <a:latin typeface="Arial"/>
                <a:cs typeface="Arial"/>
              </a:rPr>
              <a:t>Applying</a:t>
            </a:r>
            <a:r>
              <a:rPr sz="1850" b="1" spc="25" dirty="0">
                <a:latin typeface="Arial"/>
                <a:cs typeface="Arial"/>
              </a:rPr>
              <a:t> </a:t>
            </a:r>
            <a:r>
              <a:rPr sz="1850" b="1" spc="-10" dirty="0">
                <a:latin typeface="Arial"/>
                <a:cs typeface="Arial"/>
              </a:rPr>
              <a:t>Polymorphism</a:t>
            </a:r>
            <a:endParaRPr sz="18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250"/>
              </a:spcBef>
            </a:pPr>
            <a:r>
              <a:rPr sz="1550" dirty="0">
                <a:latin typeface="Arial"/>
                <a:cs typeface="Arial"/>
              </a:rPr>
              <a:t>This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practice</a:t>
            </a:r>
            <a:r>
              <a:rPr sz="1550" spc="5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covers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the</a:t>
            </a:r>
            <a:r>
              <a:rPr sz="1550" spc="5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following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topics:</a:t>
            </a:r>
            <a:endParaRPr sz="1550">
              <a:latin typeface="Arial"/>
              <a:cs typeface="Arial"/>
            </a:endParaRPr>
          </a:p>
          <a:p>
            <a:pPr marL="413384" indent="-329565">
              <a:lnSpc>
                <a:spcPct val="100000"/>
              </a:lnSpc>
              <a:spcBef>
                <a:spcPts val="300"/>
              </a:spcBef>
              <a:buClr>
                <a:srgbClr val="FF0000"/>
              </a:buClr>
              <a:buChar char="•"/>
              <a:tabLst>
                <a:tab pos="413384" algn="l"/>
              </a:tabLst>
            </a:pPr>
            <a:r>
              <a:rPr sz="1550" dirty="0">
                <a:latin typeface="Arial"/>
                <a:cs typeface="Arial"/>
              </a:rPr>
              <a:t>Modifying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the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spc="135" dirty="0">
                <a:latin typeface="Times New Roman"/>
                <a:cs typeface="Times New Roman"/>
              </a:rPr>
              <a:t>Employee</a:t>
            </a:r>
            <a:r>
              <a:rPr sz="1550" spc="135" dirty="0">
                <a:latin typeface="Arial"/>
                <a:cs typeface="Arial"/>
              </a:rPr>
              <a:t>,</a:t>
            </a:r>
            <a:r>
              <a:rPr sz="1550" spc="65" dirty="0">
                <a:latin typeface="Arial"/>
                <a:cs typeface="Arial"/>
              </a:rPr>
              <a:t> </a:t>
            </a:r>
            <a:r>
              <a:rPr sz="1550" spc="130" dirty="0">
                <a:latin typeface="Times New Roman"/>
                <a:cs typeface="Times New Roman"/>
              </a:rPr>
              <a:t>Manager</a:t>
            </a:r>
            <a:r>
              <a:rPr sz="1550" spc="130" dirty="0">
                <a:latin typeface="Arial"/>
                <a:cs typeface="Arial"/>
              </a:rPr>
              <a:t>,</a:t>
            </a:r>
            <a:r>
              <a:rPr sz="1550" spc="6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and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spc="285" dirty="0">
                <a:latin typeface="Times New Roman"/>
                <a:cs typeface="Times New Roman"/>
              </a:rPr>
              <a:t>Director</a:t>
            </a:r>
            <a:endParaRPr sz="1550">
              <a:latin typeface="Times New Roman"/>
              <a:cs typeface="Times New Roman"/>
            </a:endParaRPr>
          </a:p>
          <a:p>
            <a:pPr marL="413384">
              <a:lnSpc>
                <a:spcPct val="100000"/>
              </a:lnSpc>
              <a:spcBef>
                <a:spcPts val="25"/>
              </a:spcBef>
            </a:pPr>
            <a:r>
              <a:rPr sz="1550" dirty="0">
                <a:latin typeface="Arial"/>
                <a:cs typeface="Arial"/>
              </a:rPr>
              <a:t>classes;</a:t>
            </a:r>
            <a:r>
              <a:rPr sz="1550" spc="2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overriding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the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spc="340" dirty="0">
                <a:latin typeface="Times New Roman"/>
                <a:cs typeface="Times New Roman"/>
              </a:rPr>
              <a:t>toString()</a:t>
            </a:r>
            <a:r>
              <a:rPr sz="1550" spc="125" dirty="0">
                <a:latin typeface="Times New Roman"/>
                <a:cs typeface="Times New Roman"/>
              </a:rPr>
              <a:t> </a:t>
            </a:r>
            <a:r>
              <a:rPr sz="1550" spc="-10" dirty="0">
                <a:latin typeface="Arial"/>
                <a:cs typeface="Arial"/>
              </a:rPr>
              <a:t>method</a:t>
            </a:r>
            <a:endParaRPr sz="1550">
              <a:latin typeface="Arial"/>
              <a:cs typeface="Arial"/>
            </a:endParaRPr>
          </a:p>
          <a:p>
            <a:pPr marL="413384" marR="431800" indent="-329565">
              <a:lnSpc>
                <a:spcPct val="101299"/>
              </a:lnSpc>
              <a:spcBef>
                <a:spcPts val="384"/>
              </a:spcBef>
              <a:buClr>
                <a:srgbClr val="FF0000"/>
              </a:buClr>
              <a:buChar char="•"/>
              <a:tabLst>
                <a:tab pos="413384" algn="l"/>
              </a:tabLst>
            </a:pPr>
            <a:r>
              <a:rPr sz="1550" dirty="0">
                <a:latin typeface="Arial"/>
                <a:cs typeface="Arial"/>
              </a:rPr>
              <a:t>Creating</a:t>
            </a:r>
            <a:r>
              <a:rPr sz="1550" spc="2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an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spc="200" dirty="0">
                <a:latin typeface="Times New Roman"/>
                <a:cs typeface="Times New Roman"/>
              </a:rPr>
              <a:t>EmployeeStockPlan</a:t>
            </a:r>
            <a:r>
              <a:rPr sz="1550" spc="114" dirty="0">
                <a:latin typeface="Times New Roman"/>
                <a:cs typeface="Times New Roman"/>
              </a:rPr>
              <a:t> </a:t>
            </a:r>
            <a:r>
              <a:rPr sz="1550" dirty="0">
                <a:latin typeface="Arial"/>
                <a:cs typeface="Arial"/>
              </a:rPr>
              <a:t>class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with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grant </a:t>
            </a:r>
            <a:r>
              <a:rPr sz="1550" dirty="0">
                <a:latin typeface="Arial"/>
                <a:cs typeface="Arial"/>
              </a:rPr>
              <a:t>stock</a:t>
            </a:r>
            <a:r>
              <a:rPr sz="1550" spc="1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method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that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uses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the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spc="305" dirty="0">
                <a:latin typeface="Times New Roman"/>
                <a:cs typeface="Times New Roman"/>
              </a:rPr>
              <a:t>instanceof</a:t>
            </a:r>
            <a:r>
              <a:rPr sz="1550" spc="110" dirty="0">
                <a:latin typeface="Times New Roman"/>
                <a:cs typeface="Times New Roman"/>
              </a:rPr>
              <a:t> </a:t>
            </a:r>
            <a:r>
              <a:rPr sz="1550" spc="-10" dirty="0">
                <a:latin typeface="Arial"/>
                <a:cs typeface="Arial"/>
              </a:rPr>
              <a:t>keyword</a:t>
            </a:r>
            <a:endParaRPr sz="15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326639" y="5247386"/>
            <a:ext cx="3116580" cy="144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endParaRPr sz="8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99532" y="3433571"/>
            <a:ext cx="1335023" cy="1362455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060196" y="806967"/>
            <a:ext cx="5588000" cy="180149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60960" algn="ctr">
              <a:lnSpc>
                <a:spcPct val="100000"/>
              </a:lnSpc>
              <a:spcBef>
                <a:spcPts val="110"/>
              </a:spcBef>
            </a:pPr>
            <a:r>
              <a:rPr sz="1850" b="1" dirty="0">
                <a:latin typeface="Arial"/>
                <a:cs typeface="Arial"/>
              </a:rPr>
              <a:t>Practice</a:t>
            </a:r>
            <a:r>
              <a:rPr sz="1850" b="1" spc="20" dirty="0">
                <a:latin typeface="Arial"/>
                <a:cs typeface="Arial"/>
              </a:rPr>
              <a:t> </a:t>
            </a:r>
            <a:r>
              <a:rPr sz="1850" b="1" dirty="0">
                <a:latin typeface="Arial"/>
                <a:cs typeface="Arial"/>
              </a:rPr>
              <a:t>4-2</a:t>
            </a:r>
            <a:r>
              <a:rPr sz="1850" b="1" spc="25" dirty="0">
                <a:latin typeface="Arial"/>
                <a:cs typeface="Arial"/>
              </a:rPr>
              <a:t> </a:t>
            </a:r>
            <a:r>
              <a:rPr sz="1850" b="1" spc="-10" dirty="0">
                <a:latin typeface="Arial"/>
                <a:cs typeface="Arial"/>
              </a:rPr>
              <a:t>Overview:</a:t>
            </a:r>
            <a:endParaRPr sz="1850">
              <a:latin typeface="Arial"/>
              <a:cs typeface="Arial"/>
            </a:endParaRPr>
          </a:p>
          <a:p>
            <a:pPr marL="60960" algn="ctr">
              <a:lnSpc>
                <a:spcPct val="100000"/>
              </a:lnSpc>
              <a:spcBef>
                <a:spcPts val="10"/>
              </a:spcBef>
            </a:pPr>
            <a:r>
              <a:rPr sz="1850" b="1" dirty="0">
                <a:latin typeface="Arial"/>
                <a:cs typeface="Arial"/>
              </a:rPr>
              <a:t>Overriding Methods and</a:t>
            </a:r>
            <a:r>
              <a:rPr sz="1850" b="1" spc="25" dirty="0">
                <a:latin typeface="Arial"/>
                <a:cs typeface="Arial"/>
              </a:rPr>
              <a:t> </a:t>
            </a:r>
            <a:r>
              <a:rPr sz="1850" b="1" dirty="0">
                <a:latin typeface="Arial"/>
                <a:cs typeface="Arial"/>
              </a:rPr>
              <a:t>Applying</a:t>
            </a:r>
            <a:r>
              <a:rPr sz="1850" b="1" spc="25" dirty="0">
                <a:latin typeface="Arial"/>
                <a:cs typeface="Arial"/>
              </a:rPr>
              <a:t> </a:t>
            </a:r>
            <a:r>
              <a:rPr sz="1850" b="1" spc="-10" dirty="0">
                <a:latin typeface="Arial"/>
                <a:cs typeface="Arial"/>
              </a:rPr>
              <a:t>Polymorphism</a:t>
            </a:r>
            <a:endParaRPr sz="18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250"/>
              </a:spcBef>
            </a:pPr>
            <a:r>
              <a:rPr sz="1550" dirty="0">
                <a:latin typeface="Arial"/>
                <a:cs typeface="Arial"/>
              </a:rPr>
              <a:t>This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practice</a:t>
            </a:r>
            <a:r>
              <a:rPr sz="1550" spc="5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covers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the</a:t>
            </a:r>
            <a:r>
              <a:rPr sz="1550" spc="5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following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topics:</a:t>
            </a:r>
            <a:endParaRPr sz="1550">
              <a:latin typeface="Arial"/>
              <a:cs typeface="Arial"/>
            </a:endParaRPr>
          </a:p>
          <a:p>
            <a:pPr marL="413384" indent="-329565">
              <a:lnSpc>
                <a:spcPct val="100000"/>
              </a:lnSpc>
              <a:spcBef>
                <a:spcPts val="395"/>
              </a:spcBef>
              <a:buClr>
                <a:srgbClr val="FF0000"/>
              </a:buClr>
              <a:buChar char="•"/>
              <a:tabLst>
                <a:tab pos="413384" algn="l"/>
              </a:tabLst>
            </a:pPr>
            <a:r>
              <a:rPr sz="1550" dirty="0">
                <a:latin typeface="Arial"/>
                <a:cs typeface="Arial"/>
              </a:rPr>
              <a:t>Fixing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compilation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errors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caused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due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to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casting</a:t>
            </a:r>
            <a:endParaRPr sz="1550">
              <a:latin typeface="Arial"/>
              <a:cs typeface="Arial"/>
            </a:endParaRPr>
          </a:p>
          <a:p>
            <a:pPr marL="413384" marR="464820" indent="-329565">
              <a:lnSpc>
                <a:spcPct val="101299"/>
              </a:lnSpc>
              <a:spcBef>
                <a:spcPts val="385"/>
              </a:spcBef>
              <a:buClr>
                <a:srgbClr val="FF0000"/>
              </a:buClr>
              <a:buChar char="•"/>
              <a:tabLst>
                <a:tab pos="413384" algn="l"/>
              </a:tabLst>
            </a:pPr>
            <a:r>
              <a:rPr sz="1550" dirty="0">
                <a:latin typeface="Arial"/>
                <a:cs typeface="Arial"/>
              </a:rPr>
              <a:t>Identifying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runtime</a:t>
            </a:r>
            <a:r>
              <a:rPr sz="1550" spc="6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exception</a:t>
            </a:r>
            <a:r>
              <a:rPr sz="1550" spc="6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caused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due</a:t>
            </a:r>
            <a:r>
              <a:rPr sz="1550" spc="6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to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improper casting</a:t>
            </a:r>
            <a:endParaRPr sz="15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326639" y="5247386"/>
            <a:ext cx="3116580" cy="144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endParaRPr sz="8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10"/>
          <p:cNvSpPr txBox="1"/>
          <p:nvPr/>
        </p:nvSpPr>
        <p:spPr>
          <a:xfrm>
            <a:off x="3751198" y="9431093"/>
            <a:ext cx="283210" cy="182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ct val="100000"/>
              </a:lnSpc>
            </a:pPr>
            <a:fld id="{81D60167-4931-47E6-BA6A-407CBD079E47}" type="slidenum">
              <a:rPr sz="1100" b="1" spc="-20" dirty="0">
                <a:latin typeface="Arial"/>
                <a:cs typeface="Arial"/>
              </a:rPr>
              <a:t>14</a:t>
            </a:fld>
            <a:endParaRPr sz="11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1359153" y="857859"/>
            <a:ext cx="3496945" cy="143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692785" algn="just">
              <a:lnSpc>
                <a:spcPct val="120100"/>
              </a:lnSpc>
              <a:spcBef>
                <a:spcPts val="100"/>
              </a:spcBef>
            </a:pPr>
            <a:r>
              <a:rPr sz="1100" dirty="0">
                <a:latin typeface="Arial"/>
                <a:cs typeface="Arial"/>
              </a:rPr>
              <a:t>compute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Example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(Below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Threshold)</a:t>
            </a:r>
            <a:r>
              <a:rPr sz="1100" spc="110" dirty="0">
                <a:latin typeface="Arial"/>
                <a:cs typeface="Arial"/>
              </a:rPr>
              <a:t>  </a:t>
            </a:r>
            <a:r>
              <a:rPr sz="1100" dirty="0">
                <a:latin typeface="Arial"/>
                <a:cs typeface="Arial"/>
              </a:rPr>
              <a:t>16-</a:t>
            </a:r>
            <a:r>
              <a:rPr sz="1100" spc="-25" dirty="0">
                <a:latin typeface="Arial"/>
                <a:cs typeface="Arial"/>
              </a:rPr>
              <a:t>12 </a:t>
            </a:r>
            <a:r>
              <a:rPr sz="1100" dirty="0">
                <a:latin typeface="Arial"/>
                <a:cs typeface="Arial"/>
              </a:rPr>
              <a:t>compute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Example</a:t>
            </a:r>
            <a:r>
              <a:rPr sz="1100" spc="-1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(Above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Threshold)</a:t>
            </a:r>
            <a:r>
              <a:rPr sz="1100" spc="130" dirty="0">
                <a:latin typeface="Arial"/>
                <a:cs typeface="Arial"/>
              </a:rPr>
              <a:t>  </a:t>
            </a:r>
            <a:r>
              <a:rPr sz="1100" spc="-10" dirty="0">
                <a:latin typeface="Arial"/>
                <a:cs typeface="Arial"/>
              </a:rPr>
              <a:t>16-</a:t>
            </a:r>
            <a:r>
              <a:rPr sz="1100" spc="-25" dirty="0">
                <a:latin typeface="Arial"/>
                <a:cs typeface="Arial"/>
              </a:rPr>
              <a:t>13 </a:t>
            </a:r>
            <a:r>
              <a:rPr sz="1100" dirty="0">
                <a:latin typeface="Arial"/>
                <a:cs typeface="Arial"/>
              </a:rPr>
              <a:t>ForkJoinPool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Example</a:t>
            </a:r>
            <a:r>
              <a:rPr sz="1100" spc="110" dirty="0">
                <a:latin typeface="Arial"/>
                <a:cs typeface="Arial"/>
              </a:rPr>
              <a:t>  </a:t>
            </a:r>
            <a:r>
              <a:rPr sz="1100" dirty="0">
                <a:latin typeface="Arial"/>
                <a:cs typeface="Arial"/>
              </a:rPr>
              <a:t>16-</a:t>
            </a:r>
            <a:r>
              <a:rPr sz="1100" spc="-25" dirty="0">
                <a:latin typeface="Arial"/>
                <a:cs typeface="Arial"/>
              </a:rPr>
              <a:t>14</a:t>
            </a:r>
            <a:endParaRPr sz="1100">
              <a:latin typeface="Arial"/>
              <a:cs typeface="Arial"/>
            </a:endParaRPr>
          </a:p>
          <a:p>
            <a:pPr marL="12700" marR="476250">
              <a:lnSpc>
                <a:spcPts val="1580"/>
              </a:lnSpc>
              <a:spcBef>
                <a:spcPts val="85"/>
              </a:spcBef>
            </a:pPr>
            <a:r>
              <a:rPr sz="1100" spc="-10" dirty="0">
                <a:latin typeface="Arial"/>
                <a:cs typeface="Arial"/>
              </a:rPr>
              <a:t>Fork-</a:t>
            </a:r>
            <a:r>
              <a:rPr sz="1100" dirty="0">
                <a:latin typeface="Arial"/>
                <a:cs typeface="Arial"/>
              </a:rPr>
              <a:t>Join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Framework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Recommendations</a:t>
            </a:r>
            <a:r>
              <a:rPr sz="1100" spc="114" dirty="0">
                <a:latin typeface="Arial"/>
                <a:cs typeface="Arial"/>
              </a:rPr>
              <a:t>  </a:t>
            </a:r>
            <a:r>
              <a:rPr sz="1100" spc="-10" dirty="0">
                <a:latin typeface="Arial"/>
                <a:cs typeface="Arial"/>
              </a:rPr>
              <a:t>16-</a:t>
            </a:r>
            <a:r>
              <a:rPr sz="1100" spc="-25" dirty="0">
                <a:latin typeface="Arial"/>
                <a:cs typeface="Arial"/>
              </a:rPr>
              <a:t>15 </a:t>
            </a:r>
            <a:r>
              <a:rPr sz="1100" dirty="0">
                <a:latin typeface="Arial"/>
                <a:cs typeface="Arial"/>
              </a:rPr>
              <a:t>Summary</a:t>
            </a:r>
            <a:r>
              <a:rPr sz="1100" spc="150" dirty="0">
                <a:latin typeface="Arial"/>
                <a:cs typeface="Arial"/>
              </a:rPr>
              <a:t>  </a:t>
            </a:r>
            <a:r>
              <a:rPr sz="1100" spc="-10" dirty="0">
                <a:latin typeface="Arial"/>
                <a:cs typeface="Arial"/>
              </a:rPr>
              <a:t>16-</a:t>
            </a:r>
            <a:r>
              <a:rPr sz="1100" spc="-25" dirty="0">
                <a:latin typeface="Arial"/>
                <a:cs typeface="Arial"/>
              </a:rPr>
              <a:t>16</a:t>
            </a:r>
            <a:endParaRPr sz="1100">
              <a:latin typeface="Arial"/>
              <a:cs typeface="Arial"/>
            </a:endParaRPr>
          </a:p>
          <a:p>
            <a:pPr marL="12700" marR="5080">
              <a:lnSpc>
                <a:spcPts val="1580"/>
              </a:lnSpc>
              <a:spcBef>
                <a:spcPts val="10"/>
              </a:spcBef>
            </a:pPr>
            <a:r>
              <a:rPr sz="1100" dirty="0">
                <a:latin typeface="Arial"/>
                <a:cs typeface="Arial"/>
              </a:rPr>
              <a:t>Practice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16-</a:t>
            </a:r>
            <a:r>
              <a:rPr sz="1100" dirty="0">
                <a:latin typeface="Arial"/>
                <a:cs typeface="Arial"/>
              </a:rPr>
              <a:t>1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Overview:</a:t>
            </a:r>
            <a:r>
              <a:rPr sz="1100" spc="-1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Using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the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Fork-</a:t>
            </a:r>
            <a:r>
              <a:rPr sz="1100" dirty="0">
                <a:latin typeface="Arial"/>
                <a:cs typeface="Arial"/>
              </a:rPr>
              <a:t>Join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Framework </a:t>
            </a:r>
            <a:r>
              <a:rPr sz="1100" dirty="0">
                <a:latin typeface="Arial"/>
                <a:cs typeface="Arial"/>
              </a:rPr>
              <a:t>Quiz</a:t>
            </a:r>
            <a:r>
              <a:rPr sz="1100" spc="150" dirty="0">
                <a:latin typeface="Arial"/>
                <a:cs typeface="Arial"/>
              </a:rPr>
              <a:t>  </a:t>
            </a:r>
            <a:r>
              <a:rPr sz="1100" spc="-10" dirty="0">
                <a:latin typeface="Arial"/>
                <a:cs typeface="Arial"/>
              </a:rPr>
              <a:t>16-</a:t>
            </a:r>
            <a:r>
              <a:rPr sz="1100" spc="-25" dirty="0">
                <a:latin typeface="Arial"/>
                <a:cs typeface="Arial"/>
              </a:rPr>
              <a:t>18</a:t>
            </a:r>
            <a:endParaRPr sz="11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948140" y="1895601"/>
            <a:ext cx="38481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latin typeface="Arial"/>
                <a:cs typeface="Arial"/>
              </a:rPr>
              <a:t>16-</a:t>
            </a:r>
            <a:r>
              <a:rPr sz="1100" spc="-25" dirty="0">
                <a:latin typeface="Arial"/>
                <a:cs typeface="Arial"/>
              </a:rPr>
              <a:t>17</a:t>
            </a:r>
            <a:endParaRPr sz="11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30604" y="2461616"/>
            <a:ext cx="3191510" cy="4849495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75"/>
              </a:spcBef>
            </a:pPr>
            <a:r>
              <a:rPr sz="1100" b="1" dirty="0">
                <a:latin typeface="Arial"/>
                <a:cs typeface="Arial"/>
              </a:rPr>
              <a:t>17</a:t>
            </a:r>
            <a:r>
              <a:rPr sz="1100" b="1" spc="245" dirty="0">
                <a:latin typeface="Arial"/>
                <a:cs typeface="Arial"/>
              </a:rPr>
              <a:t> </a:t>
            </a:r>
            <a:r>
              <a:rPr sz="1100" b="1" dirty="0">
                <a:latin typeface="Arial"/>
                <a:cs typeface="Arial"/>
              </a:rPr>
              <a:t>Parallel </a:t>
            </a:r>
            <a:r>
              <a:rPr sz="1100" b="1" spc="-10" dirty="0">
                <a:latin typeface="Arial"/>
                <a:cs typeface="Arial"/>
              </a:rPr>
              <a:t>Streams</a:t>
            </a:r>
            <a:endParaRPr sz="1100">
              <a:latin typeface="Arial"/>
              <a:cs typeface="Arial"/>
            </a:endParaRPr>
          </a:p>
          <a:p>
            <a:pPr marL="240665">
              <a:lnSpc>
                <a:spcPct val="100000"/>
              </a:lnSpc>
              <a:spcBef>
                <a:spcPts val="275"/>
              </a:spcBef>
            </a:pPr>
            <a:r>
              <a:rPr sz="1100" dirty="0">
                <a:latin typeface="Arial"/>
                <a:cs typeface="Arial"/>
              </a:rPr>
              <a:t>Objectives</a:t>
            </a:r>
            <a:r>
              <a:rPr sz="1100" spc="145" dirty="0">
                <a:latin typeface="Arial"/>
                <a:cs typeface="Arial"/>
              </a:rPr>
              <a:t>  </a:t>
            </a:r>
            <a:r>
              <a:rPr sz="1100" spc="-10" dirty="0">
                <a:latin typeface="Arial"/>
                <a:cs typeface="Arial"/>
              </a:rPr>
              <a:t>17-</a:t>
            </a:r>
            <a:r>
              <a:rPr sz="1100" spc="-50" dirty="0">
                <a:latin typeface="Arial"/>
                <a:cs typeface="Arial"/>
              </a:rPr>
              <a:t>2</a:t>
            </a:r>
            <a:endParaRPr sz="1100">
              <a:latin typeface="Arial"/>
              <a:cs typeface="Arial"/>
            </a:endParaRPr>
          </a:p>
          <a:p>
            <a:pPr marL="240665">
              <a:lnSpc>
                <a:spcPct val="100000"/>
              </a:lnSpc>
              <a:spcBef>
                <a:spcPts val="265"/>
              </a:spcBef>
            </a:pPr>
            <a:r>
              <a:rPr sz="1100" dirty="0">
                <a:latin typeface="Arial"/>
                <a:cs typeface="Arial"/>
              </a:rPr>
              <a:t>Streams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Review</a:t>
            </a:r>
            <a:r>
              <a:rPr sz="1100" spc="114" dirty="0">
                <a:latin typeface="Arial"/>
                <a:cs typeface="Arial"/>
              </a:rPr>
              <a:t>  </a:t>
            </a:r>
            <a:r>
              <a:rPr sz="1100" dirty="0">
                <a:latin typeface="Arial"/>
                <a:cs typeface="Arial"/>
              </a:rPr>
              <a:t>17-</a:t>
            </a:r>
            <a:r>
              <a:rPr sz="1100" spc="-50" dirty="0">
                <a:latin typeface="Arial"/>
                <a:cs typeface="Arial"/>
              </a:rPr>
              <a:t>3</a:t>
            </a:r>
            <a:endParaRPr sz="1100">
              <a:latin typeface="Arial"/>
              <a:cs typeface="Arial"/>
            </a:endParaRPr>
          </a:p>
          <a:p>
            <a:pPr marL="240665" marR="532130">
              <a:lnSpc>
                <a:spcPts val="1580"/>
              </a:lnSpc>
              <a:spcBef>
                <a:spcPts val="90"/>
              </a:spcBef>
            </a:pPr>
            <a:r>
              <a:rPr sz="1100" dirty="0">
                <a:latin typeface="Arial"/>
                <a:cs typeface="Arial"/>
              </a:rPr>
              <a:t>Old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Style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Collection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Processing</a:t>
            </a:r>
            <a:r>
              <a:rPr sz="1100" spc="110" dirty="0">
                <a:latin typeface="Arial"/>
                <a:cs typeface="Arial"/>
              </a:rPr>
              <a:t>  </a:t>
            </a:r>
            <a:r>
              <a:rPr sz="1100" dirty="0">
                <a:latin typeface="Arial"/>
                <a:cs typeface="Arial"/>
              </a:rPr>
              <a:t>17-</a:t>
            </a:r>
            <a:r>
              <a:rPr sz="1100" spc="-50" dirty="0">
                <a:latin typeface="Arial"/>
                <a:cs typeface="Arial"/>
              </a:rPr>
              <a:t>4 </a:t>
            </a:r>
            <a:r>
              <a:rPr sz="1100" dirty="0">
                <a:latin typeface="Arial"/>
                <a:cs typeface="Arial"/>
              </a:rPr>
              <a:t>New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Style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Collection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Processing</a:t>
            </a:r>
            <a:r>
              <a:rPr sz="1100" spc="125" dirty="0">
                <a:latin typeface="Arial"/>
                <a:cs typeface="Arial"/>
              </a:rPr>
              <a:t>  </a:t>
            </a:r>
            <a:r>
              <a:rPr sz="1100" dirty="0">
                <a:latin typeface="Arial"/>
                <a:cs typeface="Arial"/>
              </a:rPr>
              <a:t>17-</a:t>
            </a:r>
            <a:r>
              <a:rPr sz="1100" spc="-50" dirty="0">
                <a:latin typeface="Arial"/>
                <a:cs typeface="Arial"/>
              </a:rPr>
              <a:t>5 </a:t>
            </a:r>
            <a:r>
              <a:rPr sz="1100" dirty="0">
                <a:latin typeface="Arial"/>
                <a:cs typeface="Arial"/>
              </a:rPr>
              <a:t>Stream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Pipeline:</a:t>
            </a:r>
            <a:r>
              <a:rPr sz="1100" spc="-1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Another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Look</a:t>
            </a:r>
            <a:r>
              <a:rPr sz="1100" spc="125" dirty="0">
                <a:latin typeface="Arial"/>
                <a:cs typeface="Arial"/>
              </a:rPr>
              <a:t>  </a:t>
            </a:r>
            <a:r>
              <a:rPr sz="1100" spc="-10" dirty="0">
                <a:latin typeface="Arial"/>
                <a:cs typeface="Arial"/>
              </a:rPr>
              <a:t>17-</a:t>
            </a:r>
            <a:r>
              <a:rPr sz="1100" spc="-50" dirty="0">
                <a:latin typeface="Arial"/>
                <a:cs typeface="Arial"/>
              </a:rPr>
              <a:t>6 </a:t>
            </a:r>
            <a:r>
              <a:rPr sz="1100" dirty="0">
                <a:latin typeface="Arial"/>
                <a:cs typeface="Arial"/>
              </a:rPr>
              <a:t>Styles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Compared</a:t>
            </a:r>
            <a:r>
              <a:rPr sz="1100" spc="130" dirty="0">
                <a:latin typeface="Arial"/>
                <a:cs typeface="Arial"/>
              </a:rPr>
              <a:t>  </a:t>
            </a:r>
            <a:r>
              <a:rPr sz="1100" spc="-10" dirty="0">
                <a:latin typeface="Arial"/>
                <a:cs typeface="Arial"/>
              </a:rPr>
              <a:t>17-</a:t>
            </a:r>
            <a:r>
              <a:rPr sz="1100" spc="-50" dirty="0">
                <a:latin typeface="Arial"/>
                <a:cs typeface="Arial"/>
              </a:rPr>
              <a:t>7</a:t>
            </a:r>
            <a:endParaRPr sz="1100">
              <a:latin typeface="Arial"/>
              <a:cs typeface="Arial"/>
            </a:endParaRPr>
          </a:p>
          <a:p>
            <a:pPr marL="240665">
              <a:lnSpc>
                <a:spcPct val="100000"/>
              </a:lnSpc>
              <a:spcBef>
                <a:spcPts val="170"/>
              </a:spcBef>
            </a:pPr>
            <a:r>
              <a:rPr sz="1100" dirty="0">
                <a:latin typeface="Arial"/>
                <a:cs typeface="Arial"/>
              </a:rPr>
              <a:t>Parallel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Stream</a:t>
            </a:r>
            <a:r>
              <a:rPr sz="1100" spc="120" dirty="0">
                <a:latin typeface="Arial"/>
                <a:cs typeface="Arial"/>
              </a:rPr>
              <a:t>  </a:t>
            </a:r>
            <a:r>
              <a:rPr sz="1100" dirty="0">
                <a:latin typeface="Arial"/>
                <a:cs typeface="Arial"/>
              </a:rPr>
              <a:t>17-</a:t>
            </a:r>
            <a:r>
              <a:rPr sz="1100" spc="-50" dirty="0">
                <a:latin typeface="Arial"/>
                <a:cs typeface="Arial"/>
              </a:rPr>
              <a:t>8</a:t>
            </a:r>
            <a:endParaRPr sz="1100">
              <a:latin typeface="Arial"/>
              <a:cs typeface="Arial"/>
            </a:endParaRPr>
          </a:p>
          <a:p>
            <a:pPr marL="240665">
              <a:lnSpc>
                <a:spcPct val="100000"/>
              </a:lnSpc>
              <a:spcBef>
                <a:spcPts val="260"/>
              </a:spcBef>
            </a:pPr>
            <a:r>
              <a:rPr sz="1100" dirty="0">
                <a:latin typeface="Arial"/>
                <a:cs typeface="Arial"/>
              </a:rPr>
              <a:t>Using</a:t>
            </a:r>
            <a:r>
              <a:rPr sz="1100" spc="-10" dirty="0">
                <a:latin typeface="Arial"/>
                <a:cs typeface="Arial"/>
              </a:rPr>
              <a:t> Parallel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Streams: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Collection</a:t>
            </a:r>
            <a:r>
              <a:rPr sz="1100" spc="130" dirty="0">
                <a:latin typeface="Arial"/>
                <a:cs typeface="Arial"/>
              </a:rPr>
              <a:t>  </a:t>
            </a:r>
            <a:r>
              <a:rPr sz="1100" spc="-10" dirty="0">
                <a:latin typeface="Arial"/>
                <a:cs typeface="Arial"/>
              </a:rPr>
              <a:t>17-</a:t>
            </a:r>
            <a:r>
              <a:rPr sz="1100" spc="-50" dirty="0">
                <a:latin typeface="Arial"/>
                <a:cs typeface="Arial"/>
              </a:rPr>
              <a:t>9</a:t>
            </a:r>
            <a:endParaRPr sz="1100">
              <a:latin typeface="Arial"/>
              <a:cs typeface="Arial"/>
            </a:endParaRPr>
          </a:p>
          <a:p>
            <a:pPr marL="240665" marR="36830">
              <a:lnSpc>
                <a:spcPct val="120000"/>
              </a:lnSpc>
            </a:pPr>
            <a:r>
              <a:rPr sz="1100" dirty="0">
                <a:latin typeface="Arial"/>
                <a:cs typeface="Arial"/>
              </a:rPr>
              <a:t>Using</a:t>
            </a:r>
            <a:r>
              <a:rPr sz="1100" spc="-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Parallel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Streams: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From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Stream</a:t>
            </a:r>
            <a:r>
              <a:rPr sz="1100" spc="135" dirty="0">
                <a:latin typeface="Arial"/>
                <a:cs typeface="Arial"/>
              </a:rPr>
              <a:t>  </a:t>
            </a:r>
            <a:r>
              <a:rPr sz="1100" dirty="0">
                <a:latin typeface="Arial"/>
                <a:cs typeface="Arial"/>
              </a:rPr>
              <a:t>17-</a:t>
            </a:r>
            <a:r>
              <a:rPr sz="1100" spc="-25" dirty="0">
                <a:latin typeface="Arial"/>
                <a:cs typeface="Arial"/>
              </a:rPr>
              <a:t>10 </a:t>
            </a:r>
            <a:r>
              <a:rPr sz="1100" dirty="0">
                <a:latin typeface="Arial"/>
                <a:cs typeface="Arial"/>
              </a:rPr>
              <a:t>Pipelines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Fine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Print</a:t>
            </a:r>
            <a:r>
              <a:rPr sz="1100" spc="120" dirty="0">
                <a:latin typeface="Arial"/>
                <a:cs typeface="Arial"/>
              </a:rPr>
              <a:t>  </a:t>
            </a:r>
            <a:r>
              <a:rPr sz="1100" spc="-10" dirty="0">
                <a:latin typeface="Arial"/>
                <a:cs typeface="Arial"/>
              </a:rPr>
              <a:t>17-</a:t>
            </a:r>
            <a:r>
              <a:rPr sz="1100" spc="-25" dirty="0">
                <a:latin typeface="Arial"/>
                <a:cs typeface="Arial"/>
              </a:rPr>
              <a:t>11</a:t>
            </a:r>
            <a:endParaRPr sz="1100">
              <a:latin typeface="Arial"/>
              <a:cs typeface="Arial"/>
            </a:endParaRPr>
          </a:p>
          <a:p>
            <a:pPr marL="240665">
              <a:lnSpc>
                <a:spcPct val="100000"/>
              </a:lnSpc>
              <a:spcBef>
                <a:spcPts val="254"/>
              </a:spcBef>
            </a:pPr>
            <a:r>
              <a:rPr sz="1100" dirty="0">
                <a:latin typeface="Arial"/>
                <a:cs typeface="Arial"/>
              </a:rPr>
              <a:t>Embrace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Statelessness</a:t>
            </a:r>
            <a:r>
              <a:rPr sz="1100" spc="110" dirty="0">
                <a:latin typeface="Arial"/>
                <a:cs typeface="Arial"/>
              </a:rPr>
              <a:t>  </a:t>
            </a:r>
            <a:r>
              <a:rPr sz="1100" dirty="0">
                <a:latin typeface="Arial"/>
                <a:cs typeface="Arial"/>
              </a:rPr>
              <a:t>17-</a:t>
            </a:r>
            <a:r>
              <a:rPr sz="1100" spc="-25" dirty="0">
                <a:latin typeface="Arial"/>
                <a:cs typeface="Arial"/>
              </a:rPr>
              <a:t>12</a:t>
            </a:r>
            <a:endParaRPr sz="1100">
              <a:latin typeface="Arial"/>
              <a:cs typeface="Arial"/>
            </a:endParaRPr>
          </a:p>
          <a:p>
            <a:pPr marL="240665">
              <a:lnSpc>
                <a:spcPct val="100000"/>
              </a:lnSpc>
              <a:spcBef>
                <a:spcPts val="265"/>
              </a:spcBef>
            </a:pPr>
            <a:r>
              <a:rPr sz="1100" dirty="0">
                <a:latin typeface="Arial"/>
                <a:cs typeface="Arial"/>
              </a:rPr>
              <a:t>Avoid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Statefulness</a:t>
            </a:r>
            <a:r>
              <a:rPr sz="1100" spc="130" dirty="0">
                <a:latin typeface="Arial"/>
                <a:cs typeface="Arial"/>
              </a:rPr>
              <a:t>  </a:t>
            </a:r>
            <a:r>
              <a:rPr sz="1100" spc="-10" dirty="0">
                <a:latin typeface="Arial"/>
                <a:cs typeface="Arial"/>
              </a:rPr>
              <a:t>17-</a:t>
            </a:r>
            <a:r>
              <a:rPr sz="1100" spc="-25" dirty="0">
                <a:latin typeface="Arial"/>
                <a:cs typeface="Arial"/>
              </a:rPr>
              <a:t>13</a:t>
            </a:r>
            <a:endParaRPr sz="1100">
              <a:latin typeface="Arial"/>
              <a:cs typeface="Arial"/>
            </a:endParaRPr>
          </a:p>
          <a:p>
            <a:pPr marL="240665" marR="5080">
              <a:lnSpc>
                <a:spcPts val="1590"/>
              </a:lnSpc>
              <a:spcBef>
                <a:spcPts val="90"/>
              </a:spcBef>
            </a:pPr>
            <a:r>
              <a:rPr sz="1100" dirty="0">
                <a:latin typeface="Arial"/>
                <a:cs typeface="Arial"/>
              </a:rPr>
              <a:t>Streams Are </a:t>
            </a:r>
            <a:r>
              <a:rPr sz="1100" spc="-10" dirty="0">
                <a:latin typeface="Arial"/>
                <a:cs typeface="Arial"/>
              </a:rPr>
              <a:t>Deterministic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for</a:t>
            </a:r>
            <a:r>
              <a:rPr sz="1100" spc="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Most</a:t>
            </a:r>
            <a:r>
              <a:rPr sz="1100" spc="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Part</a:t>
            </a:r>
            <a:r>
              <a:rPr sz="1100" spc="145" dirty="0">
                <a:latin typeface="Arial"/>
                <a:cs typeface="Arial"/>
              </a:rPr>
              <a:t>  </a:t>
            </a:r>
            <a:r>
              <a:rPr sz="1100" dirty="0">
                <a:latin typeface="Arial"/>
                <a:cs typeface="Arial"/>
              </a:rPr>
              <a:t>17-</a:t>
            </a:r>
            <a:r>
              <a:rPr sz="1100" spc="-25" dirty="0">
                <a:latin typeface="Arial"/>
                <a:cs typeface="Arial"/>
              </a:rPr>
              <a:t>14 </a:t>
            </a:r>
            <a:r>
              <a:rPr sz="1100" dirty="0">
                <a:latin typeface="Arial"/>
                <a:cs typeface="Arial"/>
              </a:rPr>
              <a:t>Some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Are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Not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Deterministic</a:t>
            </a:r>
            <a:r>
              <a:rPr sz="1100" spc="125" dirty="0">
                <a:latin typeface="Arial"/>
                <a:cs typeface="Arial"/>
              </a:rPr>
              <a:t>  </a:t>
            </a:r>
            <a:r>
              <a:rPr sz="1100" spc="-10" dirty="0">
                <a:latin typeface="Arial"/>
                <a:cs typeface="Arial"/>
              </a:rPr>
              <a:t>17-</a:t>
            </a:r>
            <a:r>
              <a:rPr sz="1100" spc="-25" dirty="0">
                <a:latin typeface="Arial"/>
                <a:cs typeface="Arial"/>
              </a:rPr>
              <a:t>15</a:t>
            </a:r>
            <a:endParaRPr sz="1100">
              <a:latin typeface="Arial"/>
              <a:cs typeface="Arial"/>
            </a:endParaRPr>
          </a:p>
          <a:p>
            <a:pPr marL="240665">
              <a:lnSpc>
                <a:spcPct val="100000"/>
              </a:lnSpc>
              <a:spcBef>
                <a:spcPts val="150"/>
              </a:spcBef>
            </a:pPr>
            <a:r>
              <a:rPr sz="1100" dirty="0">
                <a:latin typeface="Arial"/>
                <a:cs typeface="Arial"/>
              </a:rPr>
              <a:t>Reduction</a:t>
            </a:r>
            <a:r>
              <a:rPr sz="1100" spc="135" dirty="0">
                <a:latin typeface="Arial"/>
                <a:cs typeface="Arial"/>
              </a:rPr>
              <a:t>  </a:t>
            </a:r>
            <a:r>
              <a:rPr sz="1100" spc="-10" dirty="0">
                <a:latin typeface="Arial"/>
                <a:cs typeface="Arial"/>
              </a:rPr>
              <a:t>17-</a:t>
            </a:r>
            <a:r>
              <a:rPr sz="1100" spc="-25" dirty="0">
                <a:latin typeface="Arial"/>
                <a:cs typeface="Arial"/>
              </a:rPr>
              <a:t>16</a:t>
            </a:r>
            <a:endParaRPr sz="1100">
              <a:latin typeface="Arial"/>
              <a:cs typeface="Arial"/>
            </a:endParaRPr>
          </a:p>
          <a:p>
            <a:pPr marL="240665" marR="1201420">
              <a:lnSpc>
                <a:spcPct val="120000"/>
              </a:lnSpc>
            </a:pPr>
            <a:r>
              <a:rPr sz="1100" dirty="0">
                <a:latin typeface="Arial"/>
                <a:cs typeface="Arial"/>
              </a:rPr>
              <a:t>Reduction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Fine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Print</a:t>
            </a:r>
            <a:r>
              <a:rPr sz="1100" spc="125" dirty="0">
                <a:latin typeface="Arial"/>
                <a:cs typeface="Arial"/>
              </a:rPr>
              <a:t>  </a:t>
            </a:r>
            <a:r>
              <a:rPr sz="1100" spc="-10" dirty="0">
                <a:latin typeface="Arial"/>
                <a:cs typeface="Arial"/>
              </a:rPr>
              <a:t>17-</a:t>
            </a:r>
            <a:r>
              <a:rPr sz="1100" spc="-25" dirty="0">
                <a:latin typeface="Arial"/>
                <a:cs typeface="Arial"/>
              </a:rPr>
              <a:t>17 </a:t>
            </a:r>
            <a:r>
              <a:rPr sz="1100" dirty="0">
                <a:latin typeface="Arial"/>
                <a:cs typeface="Arial"/>
              </a:rPr>
              <a:t>Reduction: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Example</a:t>
            </a:r>
            <a:r>
              <a:rPr sz="1100" spc="120" dirty="0">
                <a:latin typeface="Arial"/>
                <a:cs typeface="Arial"/>
              </a:rPr>
              <a:t>  </a:t>
            </a:r>
            <a:r>
              <a:rPr sz="1100" spc="-10" dirty="0">
                <a:latin typeface="Arial"/>
                <a:cs typeface="Arial"/>
              </a:rPr>
              <a:t>17-</a:t>
            </a:r>
            <a:r>
              <a:rPr sz="1100" spc="-25" dirty="0">
                <a:latin typeface="Arial"/>
                <a:cs typeface="Arial"/>
              </a:rPr>
              <a:t>18</a:t>
            </a:r>
            <a:endParaRPr sz="1100">
              <a:latin typeface="Arial"/>
              <a:cs typeface="Arial"/>
            </a:endParaRPr>
          </a:p>
          <a:p>
            <a:pPr marL="240665" marR="672465">
              <a:lnSpc>
                <a:spcPct val="119500"/>
              </a:lnSpc>
              <a:spcBef>
                <a:spcPts val="5"/>
              </a:spcBef>
            </a:pPr>
            <a:r>
              <a:rPr sz="1100" dirty="0">
                <a:latin typeface="Arial"/>
                <a:cs typeface="Arial"/>
              </a:rPr>
              <a:t>A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Look Under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the</a:t>
            </a:r>
            <a:r>
              <a:rPr sz="1100" spc="-1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Hood</a:t>
            </a:r>
            <a:r>
              <a:rPr sz="1100" spc="125" dirty="0">
                <a:latin typeface="Arial"/>
                <a:cs typeface="Arial"/>
              </a:rPr>
              <a:t>  </a:t>
            </a:r>
            <a:r>
              <a:rPr sz="1100" dirty="0">
                <a:latin typeface="Arial"/>
                <a:cs typeface="Arial"/>
              </a:rPr>
              <a:t>17-</a:t>
            </a:r>
            <a:r>
              <a:rPr sz="1100" spc="-25" dirty="0">
                <a:latin typeface="Arial"/>
                <a:cs typeface="Arial"/>
              </a:rPr>
              <a:t>24 </a:t>
            </a:r>
            <a:r>
              <a:rPr sz="1100" dirty="0">
                <a:latin typeface="Arial"/>
                <a:cs typeface="Arial"/>
              </a:rPr>
              <a:t>Illustrating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Parallel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Execution</a:t>
            </a:r>
            <a:r>
              <a:rPr sz="1100" spc="100" dirty="0">
                <a:latin typeface="Arial"/>
                <a:cs typeface="Arial"/>
              </a:rPr>
              <a:t>  </a:t>
            </a:r>
            <a:r>
              <a:rPr sz="1100" dirty="0">
                <a:latin typeface="Arial"/>
                <a:cs typeface="Arial"/>
              </a:rPr>
              <a:t>17-</a:t>
            </a:r>
            <a:r>
              <a:rPr sz="1100" spc="-25" dirty="0">
                <a:latin typeface="Arial"/>
                <a:cs typeface="Arial"/>
              </a:rPr>
              <a:t>25 </a:t>
            </a:r>
            <a:r>
              <a:rPr sz="1100" dirty="0">
                <a:latin typeface="Arial"/>
                <a:cs typeface="Arial"/>
              </a:rPr>
              <a:t>Performance</a:t>
            </a:r>
            <a:r>
              <a:rPr sz="1100" spc="135" dirty="0">
                <a:latin typeface="Arial"/>
                <a:cs typeface="Arial"/>
              </a:rPr>
              <a:t>  </a:t>
            </a:r>
            <a:r>
              <a:rPr sz="1100" dirty="0">
                <a:latin typeface="Arial"/>
                <a:cs typeface="Arial"/>
              </a:rPr>
              <a:t>17-</a:t>
            </a:r>
            <a:r>
              <a:rPr sz="1100" spc="-25" dirty="0">
                <a:latin typeface="Arial"/>
                <a:cs typeface="Arial"/>
              </a:rPr>
              <a:t>36</a:t>
            </a:r>
            <a:endParaRPr sz="1100">
              <a:latin typeface="Arial"/>
              <a:cs typeface="Arial"/>
            </a:endParaRPr>
          </a:p>
          <a:p>
            <a:pPr marL="240665" marR="649605">
              <a:lnSpc>
                <a:spcPct val="120000"/>
              </a:lnSpc>
            </a:pPr>
            <a:r>
              <a:rPr sz="1100" dirty="0">
                <a:latin typeface="Arial"/>
                <a:cs typeface="Arial"/>
              </a:rPr>
              <a:t>A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Simple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Performance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Model</a:t>
            </a:r>
            <a:r>
              <a:rPr sz="1100" spc="125" dirty="0">
                <a:latin typeface="Arial"/>
                <a:cs typeface="Arial"/>
              </a:rPr>
              <a:t>  </a:t>
            </a:r>
            <a:r>
              <a:rPr sz="1100" spc="-10" dirty="0">
                <a:latin typeface="Arial"/>
                <a:cs typeface="Arial"/>
              </a:rPr>
              <a:t>17-</a:t>
            </a:r>
            <a:r>
              <a:rPr sz="1100" spc="-25" dirty="0">
                <a:latin typeface="Arial"/>
                <a:cs typeface="Arial"/>
              </a:rPr>
              <a:t>37 </a:t>
            </a:r>
            <a:r>
              <a:rPr sz="1100" dirty="0">
                <a:latin typeface="Arial"/>
                <a:cs typeface="Arial"/>
              </a:rPr>
              <a:t>Summary</a:t>
            </a:r>
            <a:r>
              <a:rPr sz="1100" spc="150" dirty="0">
                <a:latin typeface="Arial"/>
                <a:cs typeface="Arial"/>
              </a:rPr>
              <a:t>  </a:t>
            </a:r>
            <a:r>
              <a:rPr sz="1100" spc="-10" dirty="0">
                <a:latin typeface="Arial"/>
                <a:cs typeface="Arial"/>
              </a:rPr>
              <a:t>17-</a:t>
            </a:r>
            <a:r>
              <a:rPr sz="1100" spc="-25" dirty="0">
                <a:latin typeface="Arial"/>
                <a:cs typeface="Arial"/>
              </a:rPr>
              <a:t>38</a:t>
            </a:r>
            <a:endParaRPr sz="1100">
              <a:latin typeface="Arial"/>
              <a:cs typeface="Arial"/>
            </a:endParaRPr>
          </a:p>
          <a:p>
            <a:pPr marL="240665">
              <a:lnSpc>
                <a:spcPct val="100000"/>
              </a:lnSpc>
              <a:spcBef>
                <a:spcPts val="265"/>
              </a:spcBef>
            </a:pPr>
            <a:r>
              <a:rPr sz="1100" dirty="0">
                <a:latin typeface="Arial"/>
                <a:cs typeface="Arial"/>
              </a:rPr>
              <a:t>Practice</a:t>
            </a:r>
            <a:r>
              <a:rPr sz="1100" spc="140" dirty="0">
                <a:latin typeface="Arial"/>
                <a:cs typeface="Arial"/>
              </a:rPr>
              <a:t>  </a:t>
            </a:r>
            <a:r>
              <a:rPr sz="1100" spc="-10" dirty="0">
                <a:latin typeface="Arial"/>
                <a:cs typeface="Arial"/>
              </a:rPr>
              <a:t>17-</a:t>
            </a:r>
            <a:r>
              <a:rPr sz="1100" spc="-25" dirty="0">
                <a:latin typeface="Arial"/>
                <a:cs typeface="Arial"/>
              </a:rPr>
              <a:t>39</a:t>
            </a:r>
            <a:endParaRPr sz="11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30604" y="7482687"/>
            <a:ext cx="3086735" cy="1635125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75"/>
              </a:spcBef>
            </a:pPr>
            <a:r>
              <a:rPr sz="1100" b="1" dirty="0">
                <a:latin typeface="Arial"/>
                <a:cs typeface="Arial"/>
              </a:rPr>
              <a:t>18</a:t>
            </a:r>
            <a:r>
              <a:rPr sz="1100" b="1" spc="265" dirty="0">
                <a:latin typeface="Arial"/>
                <a:cs typeface="Arial"/>
              </a:rPr>
              <a:t> </a:t>
            </a:r>
            <a:r>
              <a:rPr sz="1100" b="1" dirty="0">
                <a:latin typeface="Arial"/>
                <a:cs typeface="Arial"/>
              </a:rPr>
              <a:t>Building</a:t>
            </a:r>
            <a:r>
              <a:rPr sz="1100" b="1" spc="-5" dirty="0">
                <a:latin typeface="Arial"/>
                <a:cs typeface="Arial"/>
              </a:rPr>
              <a:t> </a:t>
            </a:r>
            <a:r>
              <a:rPr sz="1100" b="1" dirty="0">
                <a:latin typeface="Arial"/>
                <a:cs typeface="Arial"/>
              </a:rPr>
              <a:t>Database</a:t>
            </a:r>
            <a:r>
              <a:rPr sz="1100" b="1" spc="5" dirty="0">
                <a:latin typeface="Arial"/>
                <a:cs typeface="Arial"/>
              </a:rPr>
              <a:t> </a:t>
            </a:r>
            <a:r>
              <a:rPr sz="1100" b="1" spc="-10" dirty="0">
                <a:latin typeface="Arial"/>
                <a:cs typeface="Arial"/>
              </a:rPr>
              <a:t>Applications</a:t>
            </a:r>
            <a:r>
              <a:rPr sz="1100" b="1" spc="-15" dirty="0">
                <a:latin typeface="Arial"/>
                <a:cs typeface="Arial"/>
              </a:rPr>
              <a:t> </a:t>
            </a:r>
            <a:r>
              <a:rPr sz="1100" b="1" dirty="0">
                <a:latin typeface="Arial"/>
                <a:cs typeface="Arial"/>
              </a:rPr>
              <a:t>with</a:t>
            </a:r>
            <a:r>
              <a:rPr sz="1100" b="1" spc="-10" dirty="0">
                <a:latin typeface="Arial"/>
                <a:cs typeface="Arial"/>
              </a:rPr>
              <a:t> </a:t>
            </a:r>
            <a:r>
              <a:rPr sz="1100" b="1" spc="-20" dirty="0">
                <a:latin typeface="Arial"/>
                <a:cs typeface="Arial"/>
              </a:rPr>
              <a:t>JDBC</a:t>
            </a:r>
            <a:endParaRPr sz="1100">
              <a:latin typeface="Arial"/>
              <a:cs typeface="Arial"/>
            </a:endParaRPr>
          </a:p>
          <a:p>
            <a:pPr marL="240665">
              <a:lnSpc>
                <a:spcPct val="100000"/>
              </a:lnSpc>
              <a:spcBef>
                <a:spcPts val="275"/>
              </a:spcBef>
            </a:pPr>
            <a:r>
              <a:rPr sz="1100" dirty="0">
                <a:latin typeface="Arial"/>
                <a:cs typeface="Arial"/>
              </a:rPr>
              <a:t>Objectives</a:t>
            </a:r>
            <a:r>
              <a:rPr sz="1100" spc="145" dirty="0">
                <a:latin typeface="Arial"/>
                <a:cs typeface="Arial"/>
              </a:rPr>
              <a:t>  </a:t>
            </a:r>
            <a:r>
              <a:rPr sz="1100" spc="-10" dirty="0">
                <a:latin typeface="Arial"/>
                <a:cs typeface="Arial"/>
              </a:rPr>
              <a:t>18-</a:t>
            </a:r>
            <a:r>
              <a:rPr sz="1100" spc="-50" dirty="0">
                <a:latin typeface="Arial"/>
                <a:cs typeface="Arial"/>
              </a:rPr>
              <a:t>2</a:t>
            </a:r>
            <a:endParaRPr sz="1100">
              <a:latin typeface="Arial"/>
              <a:cs typeface="Arial"/>
            </a:endParaRPr>
          </a:p>
          <a:p>
            <a:pPr marL="240665">
              <a:lnSpc>
                <a:spcPct val="100000"/>
              </a:lnSpc>
              <a:spcBef>
                <a:spcPts val="265"/>
              </a:spcBef>
            </a:pPr>
            <a:r>
              <a:rPr sz="1100" dirty="0">
                <a:latin typeface="Arial"/>
                <a:cs typeface="Arial"/>
              </a:rPr>
              <a:t>Using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the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JDBC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API</a:t>
            </a:r>
            <a:r>
              <a:rPr sz="1100" spc="130" dirty="0">
                <a:latin typeface="Arial"/>
                <a:cs typeface="Arial"/>
              </a:rPr>
              <a:t>  </a:t>
            </a:r>
            <a:r>
              <a:rPr sz="1100" spc="-10" dirty="0">
                <a:latin typeface="Arial"/>
                <a:cs typeface="Arial"/>
              </a:rPr>
              <a:t>18-</a:t>
            </a:r>
            <a:r>
              <a:rPr sz="1100" spc="-50" dirty="0">
                <a:latin typeface="Arial"/>
                <a:cs typeface="Arial"/>
              </a:rPr>
              <a:t>3</a:t>
            </a:r>
            <a:endParaRPr sz="1100">
              <a:latin typeface="Arial"/>
              <a:cs typeface="Arial"/>
            </a:endParaRPr>
          </a:p>
          <a:p>
            <a:pPr marL="240665" marR="574675">
              <a:lnSpc>
                <a:spcPts val="1580"/>
              </a:lnSpc>
              <a:spcBef>
                <a:spcPts val="85"/>
              </a:spcBef>
            </a:pPr>
            <a:r>
              <a:rPr sz="1100" dirty="0">
                <a:latin typeface="Arial"/>
                <a:cs typeface="Arial"/>
              </a:rPr>
              <a:t>Using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Vendor’s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Driver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Class</a:t>
            </a:r>
            <a:r>
              <a:rPr sz="1100" spc="125" dirty="0">
                <a:latin typeface="Arial"/>
                <a:cs typeface="Arial"/>
              </a:rPr>
              <a:t>  </a:t>
            </a:r>
            <a:r>
              <a:rPr sz="1100" spc="-10" dirty="0">
                <a:latin typeface="Arial"/>
                <a:cs typeface="Arial"/>
              </a:rPr>
              <a:t>18-</a:t>
            </a:r>
            <a:r>
              <a:rPr sz="1100" spc="-50" dirty="0">
                <a:latin typeface="Arial"/>
                <a:cs typeface="Arial"/>
              </a:rPr>
              <a:t>4 </a:t>
            </a:r>
            <a:r>
              <a:rPr sz="1100" dirty="0">
                <a:latin typeface="Arial"/>
                <a:cs typeface="Arial"/>
              </a:rPr>
              <a:t>Key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JDBC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API</a:t>
            </a:r>
            <a:r>
              <a:rPr sz="1100" spc="-1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Components</a:t>
            </a:r>
            <a:r>
              <a:rPr sz="1100" spc="125" dirty="0">
                <a:latin typeface="Arial"/>
                <a:cs typeface="Arial"/>
              </a:rPr>
              <a:t>  </a:t>
            </a:r>
            <a:r>
              <a:rPr sz="1100" spc="-10" dirty="0">
                <a:latin typeface="Arial"/>
                <a:cs typeface="Arial"/>
              </a:rPr>
              <a:t>18-</a:t>
            </a:r>
            <a:r>
              <a:rPr sz="1100" spc="-50" dirty="0">
                <a:latin typeface="Arial"/>
                <a:cs typeface="Arial"/>
              </a:rPr>
              <a:t>5</a:t>
            </a:r>
            <a:endParaRPr sz="1100">
              <a:latin typeface="Arial"/>
              <a:cs typeface="Arial"/>
            </a:endParaRPr>
          </a:p>
          <a:p>
            <a:pPr marL="240665" marR="210820">
              <a:lnSpc>
                <a:spcPts val="1580"/>
              </a:lnSpc>
              <a:spcBef>
                <a:spcPts val="10"/>
              </a:spcBef>
            </a:pPr>
            <a:r>
              <a:rPr sz="1100" dirty="0">
                <a:latin typeface="Arial"/>
                <a:cs typeface="Arial"/>
              </a:rPr>
              <a:t>Writing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Queries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and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Getting</a:t>
            </a:r>
            <a:r>
              <a:rPr sz="1100" spc="-1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Results</a:t>
            </a:r>
            <a:r>
              <a:rPr sz="1100" spc="130" dirty="0">
                <a:latin typeface="Arial"/>
                <a:cs typeface="Arial"/>
              </a:rPr>
              <a:t>  </a:t>
            </a:r>
            <a:r>
              <a:rPr sz="1100" spc="-10" dirty="0">
                <a:latin typeface="Arial"/>
                <a:cs typeface="Arial"/>
              </a:rPr>
              <a:t>18-</a:t>
            </a:r>
            <a:r>
              <a:rPr sz="1100" spc="-50" dirty="0">
                <a:latin typeface="Arial"/>
                <a:cs typeface="Arial"/>
              </a:rPr>
              <a:t>6 </a:t>
            </a:r>
            <a:r>
              <a:rPr sz="1100" dirty="0">
                <a:latin typeface="Arial"/>
                <a:cs typeface="Arial"/>
              </a:rPr>
              <a:t>Using</a:t>
            </a:r>
            <a:r>
              <a:rPr sz="1100" spc="-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ResultSet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Object</a:t>
            </a:r>
            <a:r>
              <a:rPr sz="1100" spc="130" dirty="0">
                <a:latin typeface="Arial"/>
                <a:cs typeface="Arial"/>
              </a:rPr>
              <a:t>  </a:t>
            </a:r>
            <a:r>
              <a:rPr sz="1100" spc="-10" dirty="0">
                <a:latin typeface="Arial"/>
                <a:cs typeface="Arial"/>
              </a:rPr>
              <a:t>18-</a:t>
            </a:r>
            <a:r>
              <a:rPr sz="1100" spc="-50" dirty="0">
                <a:latin typeface="Arial"/>
                <a:cs typeface="Arial"/>
              </a:rPr>
              <a:t>7</a:t>
            </a:r>
            <a:endParaRPr sz="1100">
              <a:latin typeface="Arial"/>
              <a:cs typeface="Arial"/>
            </a:endParaRPr>
          </a:p>
          <a:p>
            <a:pPr marL="240665">
              <a:lnSpc>
                <a:spcPct val="100000"/>
              </a:lnSpc>
              <a:spcBef>
                <a:spcPts val="160"/>
              </a:spcBef>
            </a:pPr>
            <a:r>
              <a:rPr sz="1100" dirty="0">
                <a:latin typeface="Arial"/>
                <a:cs typeface="Arial"/>
              </a:rPr>
              <a:t>CRUD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Operations</a:t>
            </a:r>
            <a:r>
              <a:rPr sz="1100" spc="-4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Using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JDBC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API: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Retrieve</a:t>
            </a:r>
            <a:endParaRPr sz="11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263864" y="8923731"/>
            <a:ext cx="30734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latin typeface="Arial"/>
                <a:cs typeface="Arial"/>
              </a:rPr>
              <a:t>18-</a:t>
            </a:r>
            <a:r>
              <a:rPr sz="1100" spc="-50" dirty="0">
                <a:latin typeface="Arial"/>
                <a:cs typeface="Arial"/>
              </a:rPr>
              <a:t>8</a:t>
            </a:r>
            <a:endParaRPr sz="1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55627" y="806967"/>
            <a:ext cx="5400040" cy="1466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05485" marR="375285" indent="859155">
              <a:lnSpc>
                <a:spcPct val="100499"/>
              </a:lnSpc>
              <a:spcBef>
                <a:spcPts val="100"/>
              </a:spcBef>
            </a:pPr>
            <a:r>
              <a:rPr sz="1850" b="1" dirty="0">
                <a:latin typeface="Arial"/>
                <a:cs typeface="Arial"/>
              </a:rPr>
              <a:t>Practice</a:t>
            </a:r>
            <a:r>
              <a:rPr sz="1850" b="1" spc="20" dirty="0">
                <a:latin typeface="Arial"/>
                <a:cs typeface="Arial"/>
              </a:rPr>
              <a:t> </a:t>
            </a:r>
            <a:r>
              <a:rPr sz="1850" b="1" dirty="0">
                <a:latin typeface="Arial"/>
                <a:cs typeface="Arial"/>
              </a:rPr>
              <a:t>4-3</a:t>
            </a:r>
            <a:r>
              <a:rPr sz="1850" b="1" spc="20" dirty="0">
                <a:latin typeface="Arial"/>
                <a:cs typeface="Arial"/>
              </a:rPr>
              <a:t> </a:t>
            </a:r>
            <a:r>
              <a:rPr sz="1850" b="1" spc="-10" dirty="0">
                <a:latin typeface="Arial"/>
                <a:cs typeface="Arial"/>
              </a:rPr>
              <a:t>Overview: </a:t>
            </a:r>
            <a:r>
              <a:rPr sz="1850" b="1" dirty="0">
                <a:latin typeface="Arial"/>
                <a:cs typeface="Arial"/>
              </a:rPr>
              <a:t>Applying</a:t>
            </a:r>
            <a:r>
              <a:rPr sz="1850" b="1" spc="5" dirty="0">
                <a:latin typeface="Arial"/>
                <a:cs typeface="Arial"/>
              </a:rPr>
              <a:t> </a:t>
            </a:r>
            <a:r>
              <a:rPr sz="1850" b="1" dirty="0">
                <a:latin typeface="Arial"/>
                <a:cs typeface="Arial"/>
              </a:rPr>
              <a:t>the Singleton Design</a:t>
            </a:r>
            <a:r>
              <a:rPr sz="1850" b="1" spc="15" dirty="0">
                <a:latin typeface="Arial"/>
                <a:cs typeface="Arial"/>
              </a:rPr>
              <a:t> </a:t>
            </a:r>
            <a:r>
              <a:rPr sz="1850" b="1" spc="-10" dirty="0">
                <a:latin typeface="Arial"/>
                <a:cs typeface="Arial"/>
              </a:rPr>
              <a:t>Pattern</a:t>
            </a:r>
            <a:endParaRPr sz="1850">
              <a:latin typeface="Arial"/>
              <a:cs typeface="Arial"/>
            </a:endParaRPr>
          </a:p>
          <a:p>
            <a:pPr marL="12700" marR="5080" indent="4445">
              <a:lnSpc>
                <a:spcPct val="104200"/>
              </a:lnSpc>
              <a:spcBef>
                <a:spcPts val="1060"/>
              </a:spcBef>
            </a:pPr>
            <a:r>
              <a:rPr sz="1550" dirty="0">
                <a:latin typeface="Arial"/>
                <a:cs typeface="Arial"/>
              </a:rPr>
              <a:t>This</a:t>
            </a:r>
            <a:r>
              <a:rPr sz="1550" spc="2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practice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covers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using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the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spc="395" dirty="0">
                <a:latin typeface="Times New Roman"/>
                <a:cs typeface="Times New Roman"/>
              </a:rPr>
              <a:t>static</a:t>
            </a:r>
            <a:r>
              <a:rPr sz="1550" spc="100" dirty="0">
                <a:latin typeface="Times New Roman"/>
                <a:cs typeface="Times New Roman"/>
              </a:rPr>
              <a:t> </a:t>
            </a:r>
            <a:r>
              <a:rPr sz="1550" dirty="0">
                <a:latin typeface="Arial"/>
                <a:cs typeface="Arial"/>
              </a:rPr>
              <a:t>and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spc="370" dirty="0">
                <a:latin typeface="Times New Roman"/>
                <a:cs typeface="Times New Roman"/>
              </a:rPr>
              <a:t>final</a:t>
            </a:r>
            <a:r>
              <a:rPr sz="1550" spc="100" dirty="0">
                <a:latin typeface="Times New Roman"/>
                <a:cs typeface="Times New Roman"/>
              </a:rPr>
              <a:t> </a:t>
            </a:r>
            <a:r>
              <a:rPr sz="1550" spc="-10" dirty="0">
                <a:latin typeface="Arial"/>
                <a:cs typeface="Arial"/>
              </a:rPr>
              <a:t>keywords </a:t>
            </a:r>
            <a:r>
              <a:rPr sz="1550" dirty="0">
                <a:latin typeface="Arial"/>
                <a:cs typeface="Arial"/>
              </a:rPr>
              <a:t>and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refactoring</a:t>
            </a:r>
            <a:r>
              <a:rPr sz="1550" spc="7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an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existing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application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to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implement</a:t>
            </a:r>
            <a:r>
              <a:rPr sz="1550" spc="75" dirty="0">
                <a:latin typeface="Arial"/>
                <a:cs typeface="Arial"/>
              </a:rPr>
              <a:t> </a:t>
            </a:r>
            <a:r>
              <a:rPr sz="1550" spc="-25" dirty="0">
                <a:latin typeface="Arial"/>
                <a:cs typeface="Arial"/>
              </a:rPr>
              <a:t>the </a:t>
            </a:r>
            <a:r>
              <a:rPr sz="1550" dirty="0">
                <a:latin typeface="Arial"/>
                <a:cs typeface="Arial"/>
              </a:rPr>
              <a:t>singleton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design</a:t>
            </a:r>
            <a:r>
              <a:rPr sz="1550" spc="65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pattern.</a:t>
            </a:r>
            <a:endParaRPr sz="155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99532" y="3433571"/>
            <a:ext cx="1335023" cy="1362455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2326639" y="5247386"/>
            <a:ext cx="3116580" cy="144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endParaRPr sz="8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42416" y="2563367"/>
            <a:ext cx="5689600" cy="565785"/>
            <a:chOff x="1042416" y="2563367"/>
            <a:chExt cx="5689600" cy="565785"/>
          </a:xfrm>
        </p:grpSpPr>
        <p:sp>
          <p:nvSpPr>
            <p:cNvPr id="3" name="object 3"/>
            <p:cNvSpPr/>
            <p:nvPr/>
          </p:nvSpPr>
          <p:spPr>
            <a:xfrm>
              <a:off x="1053084" y="2572511"/>
              <a:ext cx="5668010" cy="546100"/>
            </a:xfrm>
            <a:custGeom>
              <a:avLst/>
              <a:gdLst/>
              <a:ahLst/>
              <a:cxnLst/>
              <a:rect l="l" t="t" r="r" b="b"/>
              <a:pathLst>
                <a:path w="5668009" h="546100">
                  <a:moveTo>
                    <a:pt x="5667755" y="0"/>
                  </a:moveTo>
                  <a:lnTo>
                    <a:pt x="0" y="0"/>
                  </a:lnTo>
                  <a:lnTo>
                    <a:pt x="0" y="545592"/>
                  </a:lnTo>
                  <a:lnTo>
                    <a:pt x="5667755" y="545592"/>
                  </a:lnTo>
                  <a:lnTo>
                    <a:pt x="5667755" y="0"/>
                  </a:lnTo>
                  <a:close/>
                </a:path>
              </a:pathLst>
            </a:custGeom>
            <a:solidFill>
              <a:srgbClr val="DCDC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042416" y="2563367"/>
              <a:ext cx="5689600" cy="565785"/>
            </a:xfrm>
            <a:custGeom>
              <a:avLst/>
              <a:gdLst/>
              <a:ahLst/>
              <a:cxnLst/>
              <a:rect l="l" t="t" r="r" b="b"/>
              <a:pathLst>
                <a:path w="5689600" h="565785">
                  <a:moveTo>
                    <a:pt x="5684520" y="0"/>
                  </a:moveTo>
                  <a:lnTo>
                    <a:pt x="4572" y="0"/>
                  </a:lnTo>
                  <a:lnTo>
                    <a:pt x="0" y="4572"/>
                  </a:lnTo>
                  <a:lnTo>
                    <a:pt x="0" y="560832"/>
                  </a:lnTo>
                  <a:lnTo>
                    <a:pt x="4572" y="565404"/>
                  </a:lnTo>
                  <a:lnTo>
                    <a:pt x="5684520" y="565404"/>
                  </a:lnTo>
                  <a:lnTo>
                    <a:pt x="5689092" y="560832"/>
                  </a:lnTo>
                  <a:lnTo>
                    <a:pt x="5689092" y="554736"/>
                  </a:lnTo>
                  <a:lnTo>
                    <a:pt x="21336" y="554736"/>
                  </a:lnTo>
                  <a:lnTo>
                    <a:pt x="10668" y="544068"/>
                  </a:lnTo>
                  <a:lnTo>
                    <a:pt x="21336" y="544068"/>
                  </a:lnTo>
                  <a:lnTo>
                    <a:pt x="21336" y="19812"/>
                  </a:lnTo>
                  <a:lnTo>
                    <a:pt x="10667" y="19812"/>
                  </a:lnTo>
                  <a:lnTo>
                    <a:pt x="21336" y="9144"/>
                  </a:lnTo>
                  <a:lnTo>
                    <a:pt x="5689092" y="9144"/>
                  </a:lnTo>
                  <a:lnTo>
                    <a:pt x="5689092" y="4572"/>
                  </a:lnTo>
                  <a:lnTo>
                    <a:pt x="5684520" y="0"/>
                  </a:lnTo>
                  <a:close/>
                </a:path>
                <a:path w="5689600" h="565785">
                  <a:moveTo>
                    <a:pt x="21336" y="544068"/>
                  </a:moveTo>
                  <a:lnTo>
                    <a:pt x="10668" y="544068"/>
                  </a:lnTo>
                  <a:lnTo>
                    <a:pt x="21336" y="554736"/>
                  </a:lnTo>
                  <a:lnTo>
                    <a:pt x="21336" y="544068"/>
                  </a:lnTo>
                  <a:close/>
                </a:path>
                <a:path w="5689600" h="565785">
                  <a:moveTo>
                    <a:pt x="5667756" y="544068"/>
                  </a:moveTo>
                  <a:lnTo>
                    <a:pt x="21336" y="544068"/>
                  </a:lnTo>
                  <a:lnTo>
                    <a:pt x="21336" y="554736"/>
                  </a:lnTo>
                  <a:lnTo>
                    <a:pt x="5667756" y="554736"/>
                  </a:lnTo>
                  <a:lnTo>
                    <a:pt x="5667756" y="544068"/>
                  </a:lnTo>
                  <a:close/>
                </a:path>
                <a:path w="5689600" h="565785">
                  <a:moveTo>
                    <a:pt x="5667756" y="9144"/>
                  </a:moveTo>
                  <a:lnTo>
                    <a:pt x="5667756" y="554736"/>
                  </a:lnTo>
                  <a:lnTo>
                    <a:pt x="5678424" y="544068"/>
                  </a:lnTo>
                  <a:lnTo>
                    <a:pt x="5689092" y="544068"/>
                  </a:lnTo>
                  <a:lnTo>
                    <a:pt x="5689092" y="19812"/>
                  </a:lnTo>
                  <a:lnTo>
                    <a:pt x="5678424" y="19812"/>
                  </a:lnTo>
                  <a:lnTo>
                    <a:pt x="5667756" y="9144"/>
                  </a:lnTo>
                  <a:close/>
                </a:path>
                <a:path w="5689600" h="565785">
                  <a:moveTo>
                    <a:pt x="5689092" y="544068"/>
                  </a:moveTo>
                  <a:lnTo>
                    <a:pt x="5678424" y="544068"/>
                  </a:lnTo>
                  <a:lnTo>
                    <a:pt x="5667756" y="554736"/>
                  </a:lnTo>
                  <a:lnTo>
                    <a:pt x="5689092" y="554736"/>
                  </a:lnTo>
                  <a:lnTo>
                    <a:pt x="5689092" y="544068"/>
                  </a:lnTo>
                  <a:close/>
                </a:path>
                <a:path w="5689600" h="565785">
                  <a:moveTo>
                    <a:pt x="21336" y="9144"/>
                  </a:moveTo>
                  <a:lnTo>
                    <a:pt x="10667" y="19812"/>
                  </a:lnTo>
                  <a:lnTo>
                    <a:pt x="21336" y="19812"/>
                  </a:lnTo>
                  <a:lnTo>
                    <a:pt x="21336" y="9144"/>
                  </a:lnTo>
                  <a:close/>
                </a:path>
                <a:path w="5689600" h="565785">
                  <a:moveTo>
                    <a:pt x="5667756" y="9144"/>
                  </a:moveTo>
                  <a:lnTo>
                    <a:pt x="21336" y="9144"/>
                  </a:lnTo>
                  <a:lnTo>
                    <a:pt x="21336" y="19812"/>
                  </a:lnTo>
                  <a:lnTo>
                    <a:pt x="5667756" y="19812"/>
                  </a:lnTo>
                  <a:lnTo>
                    <a:pt x="5667756" y="9144"/>
                  </a:lnTo>
                  <a:close/>
                </a:path>
                <a:path w="5689600" h="565785">
                  <a:moveTo>
                    <a:pt x="5689092" y="9144"/>
                  </a:moveTo>
                  <a:lnTo>
                    <a:pt x="5667756" y="9144"/>
                  </a:lnTo>
                  <a:lnTo>
                    <a:pt x="5678424" y="19812"/>
                  </a:lnTo>
                  <a:lnTo>
                    <a:pt x="5689092" y="19812"/>
                  </a:lnTo>
                  <a:lnTo>
                    <a:pt x="5689092" y="914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1055607" y="806967"/>
            <a:ext cx="5652770" cy="375983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6350" algn="ctr">
              <a:lnSpc>
                <a:spcPct val="100000"/>
              </a:lnSpc>
              <a:spcBef>
                <a:spcPts val="110"/>
              </a:spcBef>
            </a:pPr>
            <a:r>
              <a:rPr sz="1850" b="1" spc="-20" dirty="0">
                <a:latin typeface="Arial"/>
                <a:cs typeface="Arial"/>
              </a:rPr>
              <a:t>Quiz</a:t>
            </a:r>
            <a:endParaRPr sz="18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185"/>
              </a:spcBef>
            </a:pPr>
            <a:endParaRPr sz="1850">
              <a:latin typeface="Arial"/>
              <a:cs typeface="Arial"/>
            </a:endParaRPr>
          </a:p>
          <a:p>
            <a:pPr marL="12700" marR="5080" indent="4445">
              <a:lnSpc>
                <a:spcPct val="103200"/>
              </a:lnSpc>
            </a:pPr>
            <a:r>
              <a:rPr sz="1550" dirty="0">
                <a:latin typeface="Arial"/>
                <a:cs typeface="Arial"/>
              </a:rPr>
              <a:t>Suppose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that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you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have</a:t>
            </a:r>
            <a:r>
              <a:rPr sz="1550" spc="5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an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spc="185" dirty="0">
                <a:latin typeface="Times New Roman"/>
                <a:cs typeface="Times New Roman"/>
              </a:rPr>
              <a:t>Account</a:t>
            </a:r>
            <a:r>
              <a:rPr sz="1550" spc="100" dirty="0">
                <a:latin typeface="Times New Roman"/>
                <a:cs typeface="Times New Roman"/>
              </a:rPr>
              <a:t> </a:t>
            </a:r>
            <a:r>
              <a:rPr sz="1550" dirty="0">
                <a:latin typeface="Arial"/>
                <a:cs typeface="Arial"/>
              </a:rPr>
              <a:t>class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with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spc="240" dirty="0">
                <a:latin typeface="Times New Roman"/>
                <a:cs typeface="Times New Roman"/>
              </a:rPr>
              <a:t>withdraw() </a:t>
            </a:r>
            <a:r>
              <a:rPr sz="1550" dirty="0">
                <a:latin typeface="Arial"/>
                <a:cs typeface="Arial"/>
              </a:rPr>
              <a:t>method,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and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spc="195" dirty="0">
                <a:latin typeface="Times New Roman"/>
                <a:cs typeface="Times New Roman"/>
              </a:rPr>
              <a:t>Checking</a:t>
            </a:r>
            <a:r>
              <a:rPr sz="1550" spc="100" dirty="0">
                <a:latin typeface="Times New Roman"/>
                <a:cs typeface="Times New Roman"/>
              </a:rPr>
              <a:t> </a:t>
            </a:r>
            <a:r>
              <a:rPr sz="1550" dirty="0">
                <a:latin typeface="Arial"/>
                <a:cs typeface="Arial"/>
              </a:rPr>
              <a:t>class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that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extends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spc="190" dirty="0">
                <a:latin typeface="Times New Roman"/>
                <a:cs typeface="Times New Roman"/>
              </a:rPr>
              <a:t>Account</a:t>
            </a:r>
            <a:r>
              <a:rPr sz="1550" spc="100" dirty="0">
                <a:latin typeface="Times New Roman"/>
                <a:cs typeface="Times New Roman"/>
              </a:rPr>
              <a:t> </a:t>
            </a:r>
            <a:r>
              <a:rPr sz="1550" spc="-20" dirty="0">
                <a:latin typeface="Arial"/>
                <a:cs typeface="Arial"/>
              </a:rPr>
              <a:t>that </a:t>
            </a:r>
            <a:r>
              <a:rPr sz="1550" dirty="0">
                <a:latin typeface="Arial"/>
                <a:cs typeface="Arial"/>
              </a:rPr>
              <a:t>declares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its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own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spc="250" dirty="0">
                <a:latin typeface="Times New Roman"/>
                <a:cs typeface="Times New Roman"/>
              </a:rPr>
              <a:t>withdraw()</a:t>
            </a:r>
            <a:r>
              <a:rPr sz="1550" spc="114" dirty="0">
                <a:latin typeface="Times New Roman"/>
                <a:cs typeface="Times New Roman"/>
              </a:rPr>
              <a:t> </a:t>
            </a:r>
            <a:r>
              <a:rPr sz="1550" dirty="0">
                <a:latin typeface="Arial"/>
                <a:cs typeface="Arial"/>
              </a:rPr>
              <a:t>method.</a:t>
            </a:r>
            <a:r>
              <a:rPr sz="1550" spc="5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What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is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the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result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of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spc="-25" dirty="0">
                <a:latin typeface="Arial"/>
                <a:cs typeface="Arial"/>
              </a:rPr>
              <a:t>the </a:t>
            </a:r>
            <a:r>
              <a:rPr sz="1550" dirty="0">
                <a:latin typeface="Arial"/>
                <a:cs typeface="Arial"/>
              </a:rPr>
              <a:t>following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code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fragment?</a:t>
            </a:r>
            <a:endParaRPr sz="1550">
              <a:latin typeface="Arial"/>
              <a:cs typeface="Arial"/>
            </a:endParaRPr>
          </a:p>
          <a:p>
            <a:pPr marL="274320" indent="-261620">
              <a:lnSpc>
                <a:spcPct val="100000"/>
              </a:lnSpc>
              <a:spcBef>
                <a:spcPts val="1015"/>
              </a:spcBef>
              <a:buAutoNum type="arabicPlain"/>
              <a:tabLst>
                <a:tab pos="274320" algn="l"/>
              </a:tabLst>
            </a:pPr>
            <a:r>
              <a:rPr sz="1150" spc="125" dirty="0">
                <a:latin typeface="Times New Roman"/>
                <a:cs typeface="Times New Roman"/>
              </a:rPr>
              <a:t>Account</a:t>
            </a:r>
            <a:r>
              <a:rPr sz="1150" spc="440" dirty="0">
                <a:latin typeface="Times New Roman"/>
                <a:cs typeface="Times New Roman"/>
              </a:rPr>
              <a:t> </a:t>
            </a:r>
            <a:r>
              <a:rPr sz="1150" spc="215" dirty="0">
                <a:latin typeface="Times New Roman"/>
                <a:cs typeface="Times New Roman"/>
              </a:rPr>
              <a:t>acct</a:t>
            </a:r>
            <a:r>
              <a:rPr sz="1150" spc="440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Times New Roman"/>
                <a:cs typeface="Times New Roman"/>
              </a:rPr>
              <a:t>=</a:t>
            </a:r>
            <a:r>
              <a:rPr sz="1150" spc="450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Times New Roman"/>
                <a:cs typeface="Times New Roman"/>
              </a:rPr>
              <a:t>new</a:t>
            </a:r>
            <a:r>
              <a:rPr sz="1150" spc="440" dirty="0">
                <a:latin typeface="Times New Roman"/>
                <a:cs typeface="Times New Roman"/>
              </a:rPr>
              <a:t> </a:t>
            </a:r>
            <a:r>
              <a:rPr sz="1150" spc="170" dirty="0">
                <a:latin typeface="Times New Roman"/>
                <a:cs typeface="Times New Roman"/>
              </a:rPr>
              <a:t>Checking();</a:t>
            </a:r>
            <a:endParaRPr sz="1150">
              <a:latin typeface="Times New Roman"/>
              <a:cs typeface="Times New Roman"/>
            </a:endParaRPr>
          </a:p>
          <a:p>
            <a:pPr marL="274320" indent="-261620">
              <a:lnSpc>
                <a:spcPct val="100000"/>
              </a:lnSpc>
              <a:spcBef>
                <a:spcPts val="275"/>
              </a:spcBef>
              <a:buAutoNum type="arabicPlain"/>
              <a:tabLst>
                <a:tab pos="274320" algn="l"/>
              </a:tabLst>
            </a:pPr>
            <a:r>
              <a:rPr sz="1150" spc="180" dirty="0">
                <a:latin typeface="Times New Roman"/>
                <a:cs typeface="Times New Roman"/>
              </a:rPr>
              <a:t>acct.withdraw(100);</a:t>
            </a:r>
            <a:endParaRPr sz="1150">
              <a:latin typeface="Times New Roman"/>
              <a:cs typeface="Times New Roman"/>
            </a:endParaRPr>
          </a:p>
          <a:p>
            <a:pPr marL="411480" lvl="1" indent="-321310">
              <a:lnSpc>
                <a:spcPct val="100000"/>
              </a:lnSpc>
              <a:spcBef>
                <a:spcPts val="1195"/>
              </a:spcBef>
              <a:buClr>
                <a:srgbClr val="FF0000"/>
              </a:buClr>
              <a:buAutoNum type="alphaLcPeriod"/>
              <a:tabLst>
                <a:tab pos="411480" algn="l"/>
              </a:tabLst>
            </a:pPr>
            <a:r>
              <a:rPr sz="1550" dirty="0">
                <a:latin typeface="Arial"/>
                <a:cs typeface="Arial"/>
              </a:rPr>
              <a:t>The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compiler</a:t>
            </a:r>
            <a:r>
              <a:rPr sz="1550" spc="6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complains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about</a:t>
            </a:r>
            <a:r>
              <a:rPr sz="1550" spc="5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line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spc="-25" dirty="0">
                <a:latin typeface="Arial"/>
                <a:cs typeface="Arial"/>
              </a:rPr>
              <a:t>1.</a:t>
            </a:r>
            <a:endParaRPr sz="1550">
              <a:latin typeface="Arial"/>
              <a:cs typeface="Arial"/>
            </a:endParaRPr>
          </a:p>
          <a:p>
            <a:pPr marL="411480" lvl="1" indent="-321310">
              <a:lnSpc>
                <a:spcPct val="100000"/>
              </a:lnSpc>
              <a:spcBef>
                <a:spcPts val="515"/>
              </a:spcBef>
              <a:buClr>
                <a:srgbClr val="FF0000"/>
              </a:buClr>
              <a:buAutoNum type="alphaLcPeriod"/>
              <a:tabLst>
                <a:tab pos="411480" algn="l"/>
              </a:tabLst>
            </a:pPr>
            <a:r>
              <a:rPr sz="1550" dirty="0">
                <a:latin typeface="Arial"/>
                <a:cs typeface="Arial"/>
              </a:rPr>
              <a:t>The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compiler</a:t>
            </a:r>
            <a:r>
              <a:rPr sz="1550" spc="6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complains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about</a:t>
            </a:r>
            <a:r>
              <a:rPr sz="1550" spc="5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line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spc="-25" dirty="0">
                <a:latin typeface="Arial"/>
                <a:cs typeface="Arial"/>
              </a:rPr>
              <a:t>2.</a:t>
            </a:r>
            <a:endParaRPr sz="1550">
              <a:latin typeface="Arial"/>
              <a:cs typeface="Arial"/>
            </a:endParaRPr>
          </a:p>
          <a:p>
            <a:pPr marL="411480" lvl="1" indent="-321310">
              <a:lnSpc>
                <a:spcPct val="100000"/>
              </a:lnSpc>
              <a:spcBef>
                <a:spcPts val="409"/>
              </a:spcBef>
              <a:buClr>
                <a:srgbClr val="FF0000"/>
              </a:buClr>
              <a:buAutoNum type="alphaLcPeriod"/>
              <a:tabLst>
                <a:tab pos="411480" algn="l"/>
              </a:tabLst>
            </a:pPr>
            <a:r>
              <a:rPr sz="1550" dirty="0">
                <a:latin typeface="Arial"/>
                <a:cs typeface="Arial"/>
              </a:rPr>
              <a:t>Runtime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error:</a:t>
            </a:r>
            <a:r>
              <a:rPr sz="1550" spc="8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incompatible</a:t>
            </a:r>
            <a:r>
              <a:rPr sz="1550" spc="6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assignment</a:t>
            </a:r>
            <a:r>
              <a:rPr sz="1550" spc="7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(line</a:t>
            </a:r>
            <a:r>
              <a:rPr sz="1550" spc="65" dirty="0">
                <a:latin typeface="Arial"/>
                <a:cs typeface="Arial"/>
              </a:rPr>
              <a:t> </a:t>
            </a:r>
            <a:r>
              <a:rPr sz="1550" spc="-25" dirty="0">
                <a:latin typeface="Arial"/>
                <a:cs typeface="Arial"/>
              </a:rPr>
              <a:t>1)</a:t>
            </a:r>
            <a:endParaRPr sz="1550">
              <a:latin typeface="Arial"/>
              <a:cs typeface="Arial"/>
            </a:endParaRPr>
          </a:p>
          <a:p>
            <a:pPr marL="411480" lvl="1" indent="-321310">
              <a:lnSpc>
                <a:spcPct val="100000"/>
              </a:lnSpc>
              <a:spcBef>
                <a:spcPts val="300"/>
              </a:spcBef>
              <a:buClr>
                <a:srgbClr val="FF0000"/>
              </a:buClr>
              <a:buAutoNum type="alphaLcPeriod"/>
              <a:tabLst>
                <a:tab pos="411480" algn="l"/>
              </a:tabLst>
            </a:pPr>
            <a:r>
              <a:rPr sz="1550" dirty="0">
                <a:latin typeface="Arial"/>
                <a:cs typeface="Arial"/>
              </a:rPr>
              <a:t>Executes</a:t>
            </a:r>
            <a:r>
              <a:rPr sz="1550" spc="70" dirty="0">
                <a:latin typeface="Arial"/>
                <a:cs typeface="Arial"/>
              </a:rPr>
              <a:t>  </a:t>
            </a:r>
            <a:r>
              <a:rPr sz="1550" spc="204" dirty="0">
                <a:latin typeface="Times New Roman"/>
                <a:cs typeface="Times New Roman"/>
              </a:rPr>
              <a:t>withdraw</a:t>
            </a:r>
            <a:r>
              <a:rPr sz="1550" spc="105" dirty="0">
                <a:latin typeface="Times New Roman"/>
                <a:cs typeface="Times New Roman"/>
              </a:rPr>
              <a:t> </a:t>
            </a:r>
            <a:r>
              <a:rPr sz="1550" dirty="0">
                <a:latin typeface="Arial"/>
                <a:cs typeface="Arial"/>
              </a:rPr>
              <a:t>method</a:t>
            </a:r>
            <a:r>
              <a:rPr sz="1550" spc="5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from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the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spc="185" dirty="0">
                <a:latin typeface="Times New Roman"/>
                <a:cs typeface="Times New Roman"/>
              </a:rPr>
              <a:t>Account</a:t>
            </a:r>
            <a:r>
              <a:rPr sz="1550" spc="90" dirty="0">
                <a:latin typeface="Times New Roman"/>
                <a:cs typeface="Times New Roman"/>
              </a:rPr>
              <a:t> </a:t>
            </a:r>
            <a:r>
              <a:rPr sz="1550" spc="-10" dirty="0">
                <a:latin typeface="Arial"/>
                <a:cs typeface="Arial"/>
              </a:rPr>
              <a:t>class</a:t>
            </a:r>
            <a:endParaRPr sz="1550">
              <a:latin typeface="Arial"/>
              <a:cs typeface="Arial"/>
            </a:endParaRPr>
          </a:p>
          <a:p>
            <a:pPr marL="411480" lvl="1" indent="-321310">
              <a:lnSpc>
                <a:spcPct val="100000"/>
              </a:lnSpc>
              <a:spcBef>
                <a:spcPts val="405"/>
              </a:spcBef>
              <a:buClr>
                <a:srgbClr val="FF0000"/>
              </a:buClr>
              <a:buAutoNum type="alphaLcPeriod"/>
              <a:tabLst>
                <a:tab pos="411480" algn="l"/>
              </a:tabLst>
            </a:pPr>
            <a:r>
              <a:rPr sz="1550" dirty="0">
                <a:latin typeface="Arial"/>
                <a:cs typeface="Arial"/>
              </a:rPr>
              <a:t>Executes</a:t>
            </a:r>
            <a:r>
              <a:rPr sz="1550" spc="65" dirty="0">
                <a:latin typeface="Arial"/>
                <a:cs typeface="Arial"/>
              </a:rPr>
              <a:t>  </a:t>
            </a:r>
            <a:r>
              <a:rPr sz="1550" spc="204" dirty="0">
                <a:latin typeface="Times New Roman"/>
                <a:cs typeface="Times New Roman"/>
              </a:rPr>
              <a:t>withdraw</a:t>
            </a:r>
            <a:r>
              <a:rPr sz="1550" spc="105" dirty="0">
                <a:latin typeface="Times New Roman"/>
                <a:cs typeface="Times New Roman"/>
              </a:rPr>
              <a:t> </a:t>
            </a:r>
            <a:r>
              <a:rPr sz="1550" dirty="0">
                <a:latin typeface="Arial"/>
                <a:cs typeface="Arial"/>
              </a:rPr>
              <a:t>method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from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the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spc="195" dirty="0">
                <a:latin typeface="Times New Roman"/>
                <a:cs typeface="Times New Roman"/>
              </a:rPr>
              <a:t>Checking</a:t>
            </a:r>
            <a:r>
              <a:rPr sz="1550" spc="114" dirty="0">
                <a:latin typeface="Times New Roman"/>
                <a:cs typeface="Times New Roman"/>
              </a:rPr>
              <a:t> </a:t>
            </a:r>
            <a:r>
              <a:rPr sz="1550" spc="-10" dirty="0">
                <a:latin typeface="Arial"/>
                <a:cs typeface="Arial"/>
              </a:rPr>
              <a:t>class</a:t>
            </a:r>
            <a:endParaRPr sz="15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326639" y="5247386"/>
            <a:ext cx="3116580" cy="144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endParaRPr sz="8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42416" y="2337816"/>
            <a:ext cx="5689600" cy="573405"/>
            <a:chOff x="1042416" y="2337816"/>
            <a:chExt cx="5689600" cy="573405"/>
          </a:xfrm>
        </p:grpSpPr>
        <p:sp>
          <p:nvSpPr>
            <p:cNvPr id="3" name="object 3"/>
            <p:cNvSpPr/>
            <p:nvPr/>
          </p:nvSpPr>
          <p:spPr>
            <a:xfrm>
              <a:off x="1053084" y="2348484"/>
              <a:ext cx="5668010" cy="551815"/>
            </a:xfrm>
            <a:custGeom>
              <a:avLst/>
              <a:gdLst/>
              <a:ahLst/>
              <a:cxnLst/>
              <a:rect l="l" t="t" r="r" b="b"/>
              <a:pathLst>
                <a:path w="5668009" h="551814">
                  <a:moveTo>
                    <a:pt x="5667755" y="0"/>
                  </a:moveTo>
                  <a:lnTo>
                    <a:pt x="0" y="0"/>
                  </a:lnTo>
                  <a:lnTo>
                    <a:pt x="0" y="551687"/>
                  </a:lnTo>
                  <a:lnTo>
                    <a:pt x="5667755" y="551687"/>
                  </a:lnTo>
                  <a:lnTo>
                    <a:pt x="5667755" y="0"/>
                  </a:lnTo>
                  <a:close/>
                </a:path>
              </a:pathLst>
            </a:custGeom>
            <a:solidFill>
              <a:srgbClr val="DCDC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042416" y="2337816"/>
              <a:ext cx="5689600" cy="573405"/>
            </a:xfrm>
            <a:custGeom>
              <a:avLst/>
              <a:gdLst/>
              <a:ahLst/>
              <a:cxnLst/>
              <a:rect l="l" t="t" r="r" b="b"/>
              <a:pathLst>
                <a:path w="5689600" h="573405">
                  <a:moveTo>
                    <a:pt x="5684520" y="0"/>
                  </a:moveTo>
                  <a:lnTo>
                    <a:pt x="4572" y="0"/>
                  </a:lnTo>
                  <a:lnTo>
                    <a:pt x="0" y="4572"/>
                  </a:lnTo>
                  <a:lnTo>
                    <a:pt x="0" y="568452"/>
                  </a:lnTo>
                  <a:lnTo>
                    <a:pt x="4572" y="573024"/>
                  </a:lnTo>
                  <a:lnTo>
                    <a:pt x="5684520" y="573024"/>
                  </a:lnTo>
                  <a:lnTo>
                    <a:pt x="5689092" y="568452"/>
                  </a:lnTo>
                  <a:lnTo>
                    <a:pt x="5689092" y="562356"/>
                  </a:lnTo>
                  <a:lnTo>
                    <a:pt x="21336" y="562356"/>
                  </a:lnTo>
                  <a:lnTo>
                    <a:pt x="10668" y="551688"/>
                  </a:lnTo>
                  <a:lnTo>
                    <a:pt x="21336" y="551688"/>
                  </a:lnTo>
                  <a:lnTo>
                    <a:pt x="21336" y="21336"/>
                  </a:lnTo>
                  <a:lnTo>
                    <a:pt x="10667" y="21336"/>
                  </a:lnTo>
                  <a:lnTo>
                    <a:pt x="21336" y="10668"/>
                  </a:lnTo>
                  <a:lnTo>
                    <a:pt x="5689092" y="10668"/>
                  </a:lnTo>
                  <a:lnTo>
                    <a:pt x="5689092" y="4572"/>
                  </a:lnTo>
                  <a:lnTo>
                    <a:pt x="5684520" y="0"/>
                  </a:lnTo>
                  <a:close/>
                </a:path>
                <a:path w="5689600" h="573405">
                  <a:moveTo>
                    <a:pt x="21336" y="551688"/>
                  </a:moveTo>
                  <a:lnTo>
                    <a:pt x="10668" y="551688"/>
                  </a:lnTo>
                  <a:lnTo>
                    <a:pt x="21336" y="562356"/>
                  </a:lnTo>
                  <a:lnTo>
                    <a:pt x="21336" y="551688"/>
                  </a:lnTo>
                  <a:close/>
                </a:path>
                <a:path w="5689600" h="573405">
                  <a:moveTo>
                    <a:pt x="5667756" y="551688"/>
                  </a:moveTo>
                  <a:lnTo>
                    <a:pt x="21336" y="551688"/>
                  </a:lnTo>
                  <a:lnTo>
                    <a:pt x="21336" y="562356"/>
                  </a:lnTo>
                  <a:lnTo>
                    <a:pt x="5667756" y="562356"/>
                  </a:lnTo>
                  <a:lnTo>
                    <a:pt x="5667756" y="551688"/>
                  </a:lnTo>
                  <a:close/>
                </a:path>
                <a:path w="5689600" h="573405">
                  <a:moveTo>
                    <a:pt x="5667756" y="10668"/>
                  </a:moveTo>
                  <a:lnTo>
                    <a:pt x="5667756" y="562356"/>
                  </a:lnTo>
                  <a:lnTo>
                    <a:pt x="5678424" y="551688"/>
                  </a:lnTo>
                  <a:lnTo>
                    <a:pt x="5689092" y="551688"/>
                  </a:lnTo>
                  <a:lnTo>
                    <a:pt x="5689092" y="21336"/>
                  </a:lnTo>
                  <a:lnTo>
                    <a:pt x="5678424" y="21336"/>
                  </a:lnTo>
                  <a:lnTo>
                    <a:pt x="5667756" y="10668"/>
                  </a:lnTo>
                  <a:close/>
                </a:path>
                <a:path w="5689600" h="573405">
                  <a:moveTo>
                    <a:pt x="5689092" y="551688"/>
                  </a:moveTo>
                  <a:lnTo>
                    <a:pt x="5678424" y="551688"/>
                  </a:lnTo>
                  <a:lnTo>
                    <a:pt x="5667756" y="562356"/>
                  </a:lnTo>
                  <a:lnTo>
                    <a:pt x="5689092" y="562356"/>
                  </a:lnTo>
                  <a:lnTo>
                    <a:pt x="5689092" y="551688"/>
                  </a:lnTo>
                  <a:close/>
                </a:path>
                <a:path w="5689600" h="573405">
                  <a:moveTo>
                    <a:pt x="21336" y="10668"/>
                  </a:moveTo>
                  <a:lnTo>
                    <a:pt x="10667" y="21336"/>
                  </a:lnTo>
                  <a:lnTo>
                    <a:pt x="21336" y="21336"/>
                  </a:lnTo>
                  <a:lnTo>
                    <a:pt x="21336" y="10668"/>
                  </a:lnTo>
                  <a:close/>
                </a:path>
                <a:path w="5689600" h="573405">
                  <a:moveTo>
                    <a:pt x="5667756" y="10668"/>
                  </a:moveTo>
                  <a:lnTo>
                    <a:pt x="21336" y="10668"/>
                  </a:lnTo>
                  <a:lnTo>
                    <a:pt x="21336" y="21336"/>
                  </a:lnTo>
                  <a:lnTo>
                    <a:pt x="5667756" y="21336"/>
                  </a:lnTo>
                  <a:lnTo>
                    <a:pt x="5667756" y="10668"/>
                  </a:lnTo>
                  <a:close/>
                </a:path>
                <a:path w="5689600" h="573405">
                  <a:moveTo>
                    <a:pt x="5689092" y="10668"/>
                  </a:moveTo>
                  <a:lnTo>
                    <a:pt x="5667756" y="10668"/>
                  </a:lnTo>
                  <a:lnTo>
                    <a:pt x="5678424" y="21336"/>
                  </a:lnTo>
                  <a:lnTo>
                    <a:pt x="5689092" y="21336"/>
                  </a:lnTo>
                  <a:lnTo>
                    <a:pt x="5689092" y="1066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1055624" y="806967"/>
            <a:ext cx="5467985" cy="267017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90500" algn="ctr">
              <a:lnSpc>
                <a:spcPct val="100000"/>
              </a:lnSpc>
              <a:spcBef>
                <a:spcPts val="110"/>
              </a:spcBef>
            </a:pPr>
            <a:r>
              <a:rPr sz="1850" b="1" spc="-20" dirty="0">
                <a:latin typeface="Arial"/>
                <a:cs typeface="Arial"/>
              </a:rPr>
              <a:t>Quiz</a:t>
            </a:r>
            <a:endParaRPr sz="18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165"/>
              </a:spcBef>
            </a:pPr>
            <a:endParaRPr sz="1850">
              <a:latin typeface="Arial"/>
              <a:cs typeface="Arial"/>
            </a:endParaRPr>
          </a:p>
          <a:p>
            <a:pPr marL="12700" marR="5080" indent="4445">
              <a:lnSpc>
                <a:spcPct val="104200"/>
              </a:lnSpc>
            </a:pPr>
            <a:r>
              <a:rPr sz="1550" dirty="0">
                <a:latin typeface="Arial"/>
                <a:cs typeface="Arial"/>
              </a:rPr>
              <a:t>Suppose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that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you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have</a:t>
            </a:r>
            <a:r>
              <a:rPr sz="1550" spc="5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an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spc="185" dirty="0">
                <a:latin typeface="Times New Roman"/>
                <a:cs typeface="Times New Roman"/>
              </a:rPr>
              <a:t>Account</a:t>
            </a:r>
            <a:r>
              <a:rPr sz="1550" spc="100" dirty="0">
                <a:latin typeface="Times New Roman"/>
                <a:cs typeface="Times New Roman"/>
              </a:rPr>
              <a:t> </a:t>
            </a:r>
            <a:r>
              <a:rPr sz="1550" dirty="0">
                <a:latin typeface="Arial"/>
                <a:cs typeface="Arial"/>
              </a:rPr>
              <a:t>class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and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spc="185" dirty="0">
                <a:latin typeface="Times New Roman"/>
                <a:cs typeface="Times New Roman"/>
              </a:rPr>
              <a:t>Checking </a:t>
            </a:r>
            <a:r>
              <a:rPr sz="1550" dirty="0">
                <a:latin typeface="Arial"/>
                <a:cs typeface="Arial"/>
              </a:rPr>
              <a:t>class</a:t>
            </a:r>
            <a:r>
              <a:rPr sz="1550" spc="1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that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extends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spc="165" dirty="0">
                <a:latin typeface="Times New Roman"/>
                <a:cs typeface="Times New Roman"/>
              </a:rPr>
              <a:t>Account</a:t>
            </a:r>
            <a:r>
              <a:rPr sz="1550" spc="165" dirty="0">
                <a:latin typeface="Arial"/>
                <a:cs typeface="Arial"/>
              </a:rPr>
              <a:t>.</a:t>
            </a:r>
            <a:r>
              <a:rPr sz="1550" spc="6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The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body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of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the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spc="475" dirty="0">
                <a:latin typeface="Times New Roman"/>
                <a:cs typeface="Times New Roman"/>
              </a:rPr>
              <a:t>if</a:t>
            </a:r>
            <a:r>
              <a:rPr sz="1550" spc="90" dirty="0">
                <a:latin typeface="Times New Roman"/>
                <a:cs typeface="Times New Roman"/>
              </a:rPr>
              <a:t> </a:t>
            </a:r>
            <a:r>
              <a:rPr sz="1550" dirty="0">
                <a:latin typeface="Arial"/>
                <a:cs typeface="Arial"/>
              </a:rPr>
              <a:t>statement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spc="-25" dirty="0">
                <a:latin typeface="Arial"/>
                <a:cs typeface="Arial"/>
              </a:rPr>
              <a:t>in </a:t>
            </a:r>
            <a:r>
              <a:rPr sz="1550" dirty="0">
                <a:latin typeface="Arial"/>
                <a:cs typeface="Arial"/>
              </a:rPr>
              <a:t>line</a:t>
            </a:r>
            <a:r>
              <a:rPr sz="1550" spc="-1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2</a:t>
            </a:r>
            <a:r>
              <a:rPr sz="1550" spc="1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will</a:t>
            </a:r>
            <a:r>
              <a:rPr sz="1550" spc="10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execute.</a:t>
            </a:r>
            <a:endParaRPr sz="1550">
              <a:latin typeface="Arial"/>
              <a:cs typeface="Arial"/>
            </a:endParaRPr>
          </a:p>
          <a:p>
            <a:pPr marL="274320" indent="-261620">
              <a:lnSpc>
                <a:spcPct val="100000"/>
              </a:lnSpc>
              <a:spcBef>
                <a:spcPts val="1015"/>
              </a:spcBef>
              <a:buAutoNum type="arabicPlain"/>
              <a:tabLst>
                <a:tab pos="274320" algn="l"/>
              </a:tabLst>
            </a:pPr>
            <a:r>
              <a:rPr sz="1150" spc="125" dirty="0">
                <a:latin typeface="Times New Roman"/>
                <a:cs typeface="Times New Roman"/>
              </a:rPr>
              <a:t>Account</a:t>
            </a:r>
            <a:r>
              <a:rPr sz="1150" spc="440" dirty="0">
                <a:latin typeface="Times New Roman"/>
                <a:cs typeface="Times New Roman"/>
              </a:rPr>
              <a:t> </a:t>
            </a:r>
            <a:r>
              <a:rPr sz="1150" spc="215" dirty="0">
                <a:latin typeface="Times New Roman"/>
                <a:cs typeface="Times New Roman"/>
              </a:rPr>
              <a:t>acct</a:t>
            </a:r>
            <a:r>
              <a:rPr sz="1150" spc="440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Times New Roman"/>
                <a:cs typeface="Times New Roman"/>
              </a:rPr>
              <a:t>=</a:t>
            </a:r>
            <a:r>
              <a:rPr sz="1150" spc="450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Times New Roman"/>
                <a:cs typeface="Times New Roman"/>
              </a:rPr>
              <a:t>new</a:t>
            </a:r>
            <a:r>
              <a:rPr sz="1150" spc="440" dirty="0">
                <a:latin typeface="Times New Roman"/>
                <a:cs typeface="Times New Roman"/>
              </a:rPr>
              <a:t> </a:t>
            </a:r>
            <a:r>
              <a:rPr sz="1150" spc="170" dirty="0">
                <a:latin typeface="Times New Roman"/>
                <a:cs typeface="Times New Roman"/>
              </a:rPr>
              <a:t>Checking();</a:t>
            </a:r>
            <a:endParaRPr sz="1150">
              <a:latin typeface="Times New Roman"/>
              <a:cs typeface="Times New Roman"/>
            </a:endParaRPr>
          </a:p>
          <a:p>
            <a:pPr marL="274320" indent="-261620">
              <a:lnSpc>
                <a:spcPct val="100000"/>
              </a:lnSpc>
              <a:spcBef>
                <a:spcPts val="265"/>
              </a:spcBef>
              <a:buAutoNum type="arabicPlain"/>
              <a:tabLst>
                <a:tab pos="274320" algn="l"/>
              </a:tabLst>
            </a:pPr>
            <a:r>
              <a:rPr sz="1150" spc="325" dirty="0">
                <a:latin typeface="Times New Roman"/>
                <a:cs typeface="Times New Roman"/>
              </a:rPr>
              <a:t>if</a:t>
            </a:r>
            <a:r>
              <a:rPr sz="1150" spc="415" dirty="0">
                <a:latin typeface="Times New Roman"/>
                <a:cs typeface="Times New Roman"/>
              </a:rPr>
              <a:t> </a:t>
            </a:r>
            <a:r>
              <a:rPr sz="1150" spc="229" dirty="0">
                <a:latin typeface="Times New Roman"/>
                <a:cs typeface="Times New Roman"/>
              </a:rPr>
              <a:t>(acct</a:t>
            </a:r>
            <a:r>
              <a:rPr sz="1150" spc="420" dirty="0">
                <a:latin typeface="Times New Roman"/>
                <a:cs typeface="Times New Roman"/>
              </a:rPr>
              <a:t> </a:t>
            </a:r>
            <a:r>
              <a:rPr sz="1150" spc="204" dirty="0">
                <a:latin typeface="Times New Roman"/>
                <a:cs typeface="Times New Roman"/>
              </a:rPr>
              <a:t>instanceof</a:t>
            </a:r>
            <a:r>
              <a:rPr sz="1150" spc="420" dirty="0">
                <a:latin typeface="Times New Roman"/>
                <a:cs typeface="Times New Roman"/>
              </a:rPr>
              <a:t> </a:t>
            </a:r>
            <a:r>
              <a:rPr sz="1150" spc="145" dirty="0">
                <a:latin typeface="Times New Roman"/>
                <a:cs typeface="Times New Roman"/>
              </a:rPr>
              <a:t>Checking)</a:t>
            </a:r>
            <a:r>
              <a:rPr sz="1150" spc="420" dirty="0">
                <a:latin typeface="Times New Roman"/>
                <a:cs typeface="Times New Roman"/>
              </a:rPr>
              <a:t> </a:t>
            </a:r>
            <a:r>
              <a:rPr sz="1150" spc="130" dirty="0">
                <a:latin typeface="Times New Roman"/>
                <a:cs typeface="Times New Roman"/>
              </a:rPr>
              <a:t>{</a:t>
            </a:r>
            <a:r>
              <a:rPr sz="1150" spc="415" dirty="0">
                <a:latin typeface="Times New Roman"/>
                <a:cs typeface="Times New Roman"/>
              </a:rPr>
              <a:t> </a:t>
            </a:r>
            <a:r>
              <a:rPr sz="1150" spc="355" dirty="0">
                <a:latin typeface="Times New Roman"/>
                <a:cs typeface="Times New Roman"/>
              </a:rPr>
              <a:t>//</a:t>
            </a:r>
            <a:r>
              <a:rPr sz="1150" spc="420" dirty="0">
                <a:latin typeface="Times New Roman"/>
                <a:cs typeface="Times New Roman"/>
              </a:rPr>
              <a:t> </a:t>
            </a:r>
            <a:r>
              <a:rPr sz="1150" spc="229" dirty="0">
                <a:latin typeface="Times New Roman"/>
                <a:cs typeface="Times New Roman"/>
              </a:rPr>
              <a:t>will</a:t>
            </a:r>
            <a:r>
              <a:rPr sz="1150" spc="405" dirty="0">
                <a:latin typeface="Times New Roman"/>
                <a:cs typeface="Times New Roman"/>
              </a:rPr>
              <a:t> </a:t>
            </a:r>
            <a:r>
              <a:rPr sz="1150" spc="265" dirty="0">
                <a:latin typeface="Times New Roman"/>
                <a:cs typeface="Times New Roman"/>
              </a:rPr>
              <a:t>this</a:t>
            </a:r>
            <a:r>
              <a:rPr sz="1150" spc="400" dirty="0">
                <a:latin typeface="Times New Roman"/>
                <a:cs typeface="Times New Roman"/>
              </a:rPr>
              <a:t> </a:t>
            </a:r>
            <a:r>
              <a:rPr sz="1150" spc="170" dirty="0">
                <a:latin typeface="Times New Roman"/>
                <a:cs typeface="Times New Roman"/>
              </a:rPr>
              <a:t>block</a:t>
            </a:r>
            <a:r>
              <a:rPr sz="1150" spc="405" dirty="0">
                <a:latin typeface="Times New Roman"/>
                <a:cs typeface="Times New Roman"/>
              </a:rPr>
              <a:t> </a:t>
            </a:r>
            <a:r>
              <a:rPr sz="1150" spc="165" dirty="0">
                <a:latin typeface="Times New Roman"/>
                <a:cs typeface="Times New Roman"/>
              </a:rPr>
              <a:t>run?</a:t>
            </a:r>
            <a:r>
              <a:rPr sz="1150" spc="420" dirty="0">
                <a:latin typeface="Times New Roman"/>
                <a:cs typeface="Times New Roman"/>
              </a:rPr>
              <a:t> </a:t>
            </a:r>
            <a:r>
              <a:rPr sz="1150" spc="80" dirty="0">
                <a:latin typeface="Times New Roman"/>
                <a:cs typeface="Times New Roman"/>
              </a:rPr>
              <a:t>}</a:t>
            </a:r>
            <a:endParaRPr sz="1150">
              <a:latin typeface="Times New Roman"/>
              <a:cs typeface="Times New Roman"/>
            </a:endParaRPr>
          </a:p>
          <a:p>
            <a:pPr marL="411480" lvl="1" indent="-321310">
              <a:lnSpc>
                <a:spcPct val="100000"/>
              </a:lnSpc>
              <a:spcBef>
                <a:spcPts val="1205"/>
              </a:spcBef>
              <a:buClr>
                <a:srgbClr val="FF0000"/>
              </a:buClr>
              <a:buAutoNum type="alphaLcPeriod"/>
              <a:tabLst>
                <a:tab pos="411480" algn="l"/>
              </a:tabLst>
            </a:pPr>
            <a:r>
              <a:rPr sz="1550" spc="-20" dirty="0">
                <a:latin typeface="Arial"/>
                <a:cs typeface="Arial"/>
              </a:rPr>
              <a:t>True</a:t>
            </a:r>
            <a:endParaRPr sz="1550">
              <a:latin typeface="Arial"/>
              <a:cs typeface="Arial"/>
            </a:endParaRPr>
          </a:p>
          <a:p>
            <a:pPr marL="411480" lvl="1" indent="-321310">
              <a:lnSpc>
                <a:spcPct val="100000"/>
              </a:lnSpc>
              <a:spcBef>
                <a:spcPts val="515"/>
              </a:spcBef>
              <a:buClr>
                <a:srgbClr val="FF0000"/>
              </a:buClr>
              <a:buAutoNum type="alphaLcPeriod"/>
              <a:tabLst>
                <a:tab pos="411480" algn="l"/>
              </a:tabLst>
            </a:pPr>
            <a:r>
              <a:rPr sz="1550" spc="-10" dirty="0">
                <a:latin typeface="Arial"/>
                <a:cs typeface="Arial"/>
              </a:rPr>
              <a:t>False</a:t>
            </a:r>
            <a:endParaRPr sz="15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326639" y="5247386"/>
            <a:ext cx="3116580" cy="144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endParaRPr sz="8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42416" y="2345435"/>
            <a:ext cx="5689600" cy="728980"/>
            <a:chOff x="1042416" y="2345435"/>
            <a:chExt cx="5689600" cy="728980"/>
          </a:xfrm>
        </p:grpSpPr>
        <p:sp>
          <p:nvSpPr>
            <p:cNvPr id="3" name="object 3"/>
            <p:cNvSpPr/>
            <p:nvPr/>
          </p:nvSpPr>
          <p:spPr>
            <a:xfrm>
              <a:off x="1053084" y="2354579"/>
              <a:ext cx="5668010" cy="708660"/>
            </a:xfrm>
            <a:custGeom>
              <a:avLst/>
              <a:gdLst/>
              <a:ahLst/>
              <a:cxnLst/>
              <a:rect l="l" t="t" r="r" b="b"/>
              <a:pathLst>
                <a:path w="5668009" h="708660">
                  <a:moveTo>
                    <a:pt x="5667755" y="0"/>
                  </a:moveTo>
                  <a:lnTo>
                    <a:pt x="0" y="0"/>
                  </a:lnTo>
                  <a:lnTo>
                    <a:pt x="0" y="708659"/>
                  </a:lnTo>
                  <a:lnTo>
                    <a:pt x="5667755" y="708659"/>
                  </a:lnTo>
                  <a:lnTo>
                    <a:pt x="5667755" y="0"/>
                  </a:lnTo>
                  <a:close/>
                </a:path>
              </a:pathLst>
            </a:custGeom>
            <a:solidFill>
              <a:srgbClr val="DCDC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042416" y="2345435"/>
              <a:ext cx="5689600" cy="728980"/>
            </a:xfrm>
            <a:custGeom>
              <a:avLst/>
              <a:gdLst/>
              <a:ahLst/>
              <a:cxnLst/>
              <a:rect l="l" t="t" r="r" b="b"/>
              <a:pathLst>
                <a:path w="5689600" h="728980">
                  <a:moveTo>
                    <a:pt x="5684520" y="0"/>
                  </a:moveTo>
                  <a:lnTo>
                    <a:pt x="4572" y="0"/>
                  </a:lnTo>
                  <a:lnTo>
                    <a:pt x="0" y="4572"/>
                  </a:lnTo>
                  <a:lnTo>
                    <a:pt x="0" y="723900"/>
                  </a:lnTo>
                  <a:lnTo>
                    <a:pt x="4572" y="728472"/>
                  </a:lnTo>
                  <a:lnTo>
                    <a:pt x="5684520" y="728472"/>
                  </a:lnTo>
                  <a:lnTo>
                    <a:pt x="5689092" y="723900"/>
                  </a:lnTo>
                  <a:lnTo>
                    <a:pt x="5689092" y="717804"/>
                  </a:lnTo>
                  <a:lnTo>
                    <a:pt x="21336" y="717804"/>
                  </a:lnTo>
                  <a:lnTo>
                    <a:pt x="10668" y="707136"/>
                  </a:lnTo>
                  <a:lnTo>
                    <a:pt x="21336" y="707136"/>
                  </a:lnTo>
                  <a:lnTo>
                    <a:pt x="21336" y="19812"/>
                  </a:lnTo>
                  <a:lnTo>
                    <a:pt x="10668" y="19812"/>
                  </a:lnTo>
                  <a:lnTo>
                    <a:pt x="21336" y="9144"/>
                  </a:lnTo>
                  <a:lnTo>
                    <a:pt x="5689092" y="9144"/>
                  </a:lnTo>
                  <a:lnTo>
                    <a:pt x="5689092" y="4572"/>
                  </a:lnTo>
                  <a:lnTo>
                    <a:pt x="5684520" y="0"/>
                  </a:lnTo>
                  <a:close/>
                </a:path>
                <a:path w="5689600" h="728980">
                  <a:moveTo>
                    <a:pt x="21336" y="707136"/>
                  </a:moveTo>
                  <a:lnTo>
                    <a:pt x="10668" y="707136"/>
                  </a:lnTo>
                  <a:lnTo>
                    <a:pt x="21336" y="717804"/>
                  </a:lnTo>
                  <a:lnTo>
                    <a:pt x="21336" y="707136"/>
                  </a:lnTo>
                  <a:close/>
                </a:path>
                <a:path w="5689600" h="728980">
                  <a:moveTo>
                    <a:pt x="5667756" y="707136"/>
                  </a:moveTo>
                  <a:lnTo>
                    <a:pt x="21336" y="707136"/>
                  </a:lnTo>
                  <a:lnTo>
                    <a:pt x="21336" y="717804"/>
                  </a:lnTo>
                  <a:lnTo>
                    <a:pt x="5667756" y="717804"/>
                  </a:lnTo>
                  <a:lnTo>
                    <a:pt x="5667756" y="707136"/>
                  </a:lnTo>
                  <a:close/>
                </a:path>
                <a:path w="5689600" h="728980">
                  <a:moveTo>
                    <a:pt x="5667756" y="9144"/>
                  </a:moveTo>
                  <a:lnTo>
                    <a:pt x="5667756" y="717804"/>
                  </a:lnTo>
                  <a:lnTo>
                    <a:pt x="5678424" y="707136"/>
                  </a:lnTo>
                  <a:lnTo>
                    <a:pt x="5689092" y="707136"/>
                  </a:lnTo>
                  <a:lnTo>
                    <a:pt x="5689092" y="19812"/>
                  </a:lnTo>
                  <a:lnTo>
                    <a:pt x="5678424" y="19812"/>
                  </a:lnTo>
                  <a:lnTo>
                    <a:pt x="5667756" y="9144"/>
                  </a:lnTo>
                  <a:close/>
                </a:path>
                <a:path w="5689600" h="728980">
                  <a:moveTo>
                    <a:pt x="5689092" y="707136"/>
                  </a:moveTo>
                  <a:lnTo>
                    <a:pt x="5678424" y="707136"/>
                  </a:lnTo>
                  <a:lnTo>
                    <a:pt x="5667756" y="717804"/>
                  </a:lnTo>
                  <a:lnTo>
                    <a:pt x="5689092" y="717804"/>
                  </a:lnTo>
                  <a:lnTo>
                    <a:pt x="5689092" y="707136"/>
                  </a:lnTo>
                  <a:close/>
                </a:path>
                <a:path w="5689600" h="728980">
                  <a:moveTo>
                    <a:pt x="21336" y="9144"/>
                  </a:moveTo>
                  <a:lnTo>
                    <a:pt x="10668" y="19812"/>
                  </a:lnTo>
                  <a:lnTo>
                    <a:pt x="21336" y="19812"/>
                  </a:lnTo>
                  <a:lnTo>
                    <a:pt x="21336" y="9144"/>
                  </a:lnTo>
                  <a:close/>
                </a:path>
                <a:path w="5689600" h="728980">
                  <a:moveTo>
                    <a:pt x="5667756" y="9144"/>
                  </a:moveTo>
                  <a:lnTo>
                    <a:pt x="21336" y="9144"/>
                  </a:lnTo>
                  <a:lnTo>
                    <a:pt x="21336" y="19812"/>
                  </a:lnTo>
                  <a:lnTo>
                    <a:pt x="5667756" y="19812"/>
                  </a:lnTo>
                  <a:lnTo>
                    <a:pt x="5667756" y="9144"/>
                  </a:lnTo>
                  <a:close/>
                </a:path>
                <a:path w="5689600" h="728980">
                  <a:moveTo>
                    <a:pt x="5689092" y="9144"/>
                  </a:moveTo>
                  <a:lnTo>
                    <a:pt x="5667756" y="9144"/>
                  </a:lnTo>
                  <a:lnTo>
                    <a:pt x="5678424" y="19812"/>
                  </a:lnTo>
                  <a:lnTo>
                    <a:pt x="5689092" y="19812"/>
                  </a:lnTo>
                  <a:lnTo>
                    <a:pt x="5689092" y="914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1055624" y="806967"/>
            <a:ext cx="5657850" cy="344170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110"/>
              </a:spcBef>
            </a:pPr>
            <a:r>
              <a:rPr sz="1850" b="1" spc="-20" dirty="0">
                <a:latin typeface="Arial"/>
                <a:cs typeface="Arial"/>
              </a:rPr>
              <a:t>Quiz</a:t>
            </a:r>
            <a:endParaRPr sz="18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215"/>
              </a:spcBef>
            </a:pPr>
            <a:endParaRPr sz="1850">
              <a:latin typeface="Arial"/>
              <a:cs typeface="Arial"/>
            </a:endParaRPr>
          </a:p>
          <a:p>
            <a:pPr marL="12700" marR="5080" indent="4445">
              <a:lnSpc>
                <a:spcPct val="101600"/>
              </a:lnSpc>
            </a:pPr>
            <a:r>
              <a:rPr sz="1550" dirty="0">
                <a:latin typeface="Arial"/>
                <a:cs typeface="Arial"/>
              </a:rPr>
              <a:t>Suppose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that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you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have</a:t>
            </a:r>
            <a:r>
              <a:rPr sz="1550" spc="5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an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spc="185" dirty="0">
                <a:latin typeface="Times New Roman"/>
                <a:cs typeface="Times New Roman"/>
              </a:rPr>
              <a:t>Account</a:t>
            </a:r>
            <a:r>
              <a:rPr sz="1550" spc="100" dirty="0">
                <a:latin typeface="Times New Roman"/>
                <a:cs typeface="Times New Roman"/>
              </a:rPr>
              <a:t> </a:t>
            </a:r>
            <a:r>
              <a:rPr sz="1550" dirty="0">
                <a:latin typeface="Arial"/>
                <a:cs typeface="Arial"/>
              </a:rPr>
              <a:t>class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and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spc="185" dirty="0">
                <a:latin typeface="Times New Roman"/>
                <a:cs typeface="Times New Roman"/>
              </a:rPr>
              <a:t>Checking </a:t>
            </a:r>
            <a:r>
              <a:rPr sz="1550" dirty="0">
                <a:latin typeface="Arial"/>
                <a:cs typeface="Arial"/>
              </a:rPr>
              <a:t>class</a:t>
            </a:r>
            <a:r>
              <a:rPr sz="1550" spc="1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that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extends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spc="165" dirty="0">
                <a:latin typeface="Times New Roman"/>
                <a:cs typeface="Times New Roman"/>
              </a:rPr>
              <a:t>Account</a:t>
            </a:r>
            <a:r>
              <a:rPr sz="1550" spc="165" dirty="0">
                <a:latin typeface="Arial"/>
                <a:cs typeface="Arial"/>
              </a:rPr>
              <a:t>.</a:t>
            </a:r>
            <a:r>
              <a:rPr sz="1550" spc="6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You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also</a:t>
            </a:r>
            <a:r>
              <a:rPr sz="1550" spc="1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have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spc="240" dirty="0">
                <a:latin typeface="Times New Roman"/>
                <a:cs typeface="Times New Roman"/>
              </a:rPr>
              <a:t>Savings</a:t>
            </a:r>
            <a:r>
              <a:rPr sz="1550" spc="100" dirty="0">
                <a:latin typeface="Times New Roman"/>
                <a:cs typeface="Times New Roman"/>
              </a:rPr>
              <a:t> </a:t>
            </a:r>
            <a:r>
              <a:rPr sz="1550" spc="-10" dirty="0">
                <a:latin typeface="Arial"/>
                <a:cs typeface="Arial"/>
              </a:rPr>
              <a:t>class </a:t>
            </a:r>
            <a:r>
              <a:rPr sz="1550" dirty="0">
                <a:latin typeface="Arial"/>
                <a:cs typeface="Arial"/>
              </a:rPr>
              <a:t>that</a:t>
            </a:r>
            <a:r>
              <a:rPr sz="1550" spc="1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extends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spc="165" dirty="0">
                <a:latin typeface="Times New Roman"/>
                <a:cs typeface="Times New Roman"/>
              </a:rPr>
              <a:t>Account</a:t>
            </a:r>
            <a:r>
              <a:rPr sz="1550" spc="165" dirty="0">
                <a:latin typeface="Arial"/>
                <a:cs typeface="Arial"/>
              </a:rPr>
              <a:t>.</a:t>
            </a:r>
            <a:r>
              <a:rPr sz="1550" spc="7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What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is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the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result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of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the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following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code?</a:t>
            </a:r>
            <a:endParaRPr sz="1550">
              <a:latin typeface="Arial"/>
              <a:cs typeface="Arial"/>
            </a:endParaRPr>
          </a:p>
          <a:p>
            <a:pPr marL="274320" indent="-261620">
              <a:lnSpc>
                <a:spcPct val="100000"/>
              </a:lnSpc>
              <a:spcBef>
                <a:spcPts val="1110"/>
              </a:spcBef>
              <a:buAutoNum type="arabicPlain"/>
              <a:tabLst>
                <a:tab pos="274320" algn="l"/>
              </a:tabLst>
            </a:pPr>
            <a:r>
              <a:rPr sz="1150" spc="125" dirty="0">
                <a:latin typeface="Times New Roman"/>
                <a:cs typeface="Times New Roman"/>
              </a:rPr>
              <a:t>Account</a:t>
            </a:r>
            <a:r>
              <a:rPr sz="1150" spc="455" dirty="0">
                <a:latin typeface="Times New Roman"/>
                <a:cs typeface="Times New Roman"/>
              </a:rPr>
              <a:t> </a:t>
            </a:r>
            <a:r>
              <a:rPr sz="1150" spc="190" dirty="0">
                <a:latin typeface="Times New Roman"/>
                <a:cs typeface="Times New Roman"/>
              </a:rPr>
              <a:t>acct1</a:t>
            </a:r>
            <a:r>
              <a:rPr sz="1150" spc="455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Times New Roman"/>
                <a:cs typeface="Times New Roman"/>
              </a:rPr>
              <a:t>=</a:t>
            </a:r>
            <a:r>
              <a:rPr sz="1150" spc="445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Times New Roman"/>
                <a:cs typeface="Times New Roman"/>
              </a:rPr>
              <a:t>new</a:t>
            </a:r>
            <a:r>
              <a:rPr sz="1150" spc="455" dirty="0">
                <a:latin typeface="Times New Roman"/>
                <a:cs typeface="Times New Roman"/>
              </a:rPr>
              <a:t> </a:t>
            </a:r>
            <a:r>
              <a:rPr sz="1150" spc="170" dirty="0">
                <a:latin typeface="Times New Roman"/>
                <a:cs typeface="Times New Roman"/>
              </a:rPr>
              <a:t>Checking();</a:t>
            </a:r>
            <a:endParaRPr sz="1150">
              <a:latin typeface="Times New Roman"/>
              <a:cs typeface="Times New Roman"/>
            </a:endParaRPr>
          </a:p>
          <a:p>
            <a:pPr marL="274320" indent="-261620">
              <a:lnSpc>
                <a:spcPct val="100000"/>
              </a:lnSpc>
              <a:spcBef>
                <a:spcPts val="260"/>
              </a:spcBef>
              <a:buAutoNum type="arabicPlain"/>
              <a:tabLst>
                <a:tab pos="274320" algn="l"/>
              </a:tabLst>
            </a:pPr>
            <a:r>
              <a:rPr sz="1150" spc="125" dirty="0">
                <a:latin typeface="Times New Roman"/>
                <a:cs typeface="Times New Roman"/>
              </a:rPr>
              <a:t>Account</a:t>
            </a:r>
            <a:r>
              <a:rPr sz="1150" spc="455" dirty="0">
                <a:latin typeface="Times New Roman"/>
                <a:cs typeface="Times New Roman"/>
              </a:rPr>
              <a:t> </a:t>
            </a:r>
            <a:r>
              <a:rPr sz="1150" spc="190" dirty="0">
                <a:latin typeface="Times New Roman"/>
                <a:cs typeface="Times New Roman"/>
              </a:rPr>
              <a:t>acct2</a:t>
            </a:r>
            <a:r>
              <a:rPr sz="1150" spc="455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Times New Roman"/>
                <a:cs typeface="Times New Roman"/>
              </a:rPr>
              <a:t>=</a:t>
            </a:r>
            <a:r>
              <a:rPr sz="1150" spc="445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Times New Roman"/>
                <a:cs typeface="Times New Roman"/>
              </a:rPr>
              <a:t>new</a:t>
            </a:r>
            <a:r>
              <a:rPr sz="1150" spc="455" dirty="0">
                <a:latin typeface="Times New Roman"/>
                <a:cs typeface="Times New Roman"/>
              </a:rPr>
              <a:t> </a:t>
            </a:r>
            <a:r>
              <a:rPr sz="1150" spc="195" dirty="0">
                <a:latin typeface="Times New Roman"/>
                <a:cs typeface="Times New Roman"/>
              </a:rPr>
              <a:t>Savings();</a:t>
            </a:r>
            <a:endParaRPr sz="1150">
              <a:latin typeface="Times New Roman"/>
              <a:cs typeface="Times New Roman"/>
            </a:endParaRPr>
          </a:p>
          <a:p>
            <a:pPr marL="274320" indent="-261620">
              <a:lnSpc>
                <a:spcPct val="100000"/>
              </a:lnSpc>
              <a:spcBef>
                <a:spcPts val="280"/>
              </a:spcBef>
              <a:buAutoNum type="arabicPlain"/>
              <a:tabLst>
                <a:tab pos="274320" algn="l"/>
              </a:tabLst>
            </a:pPr>
            <a:r>
              <a:rPr sz="1150" spc="160" dirty="0">
                <a:latin typeface="Times New Roman"/>
                <a:cs typeface="Times New Roman"/>
              </a:rPr>
              <a:t>Savings</a:t>
            </a:r>
            <a:r>
              <a:rPr sz="1150" spc="425" dirty="0">
                <a:latin typeface="Times New Roman"/>
                <a:cs typeface="Times New Roman"/>
              </a:rPr>
              <a:t> </a:t>
            </a:r>
            <a:r>
              <a:rPr sz="1150" spc="190" dirty="0">
                <a:latin typeface="Times New Roman"/>
                <a:cs typeface="Times New Roman"/>
              </a:rPr>
              <a:t>acct3</a:t>
            </a:r>
            <a:r>
              <a:rPr sz="1150" spc="425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Times New Roman"/>
                <a:cs typeface="Times New Roman"/>
              </a:rPr>
              <a:t>=</a:t>
            </a:r>
            <a:r>
              <a:rPr sz="1150" spc="415" dirty="0">
                <a:latin typeface="Times New Roman"/>
                <a:cs typeface="Times New Roman"/>
              </a:rPr>
              <a:t> </a:t>
            </a:r>
            <a:r>
              <a:rPr sz="1150" spc="190" dirty="0">
                <a:latin typeface="Times New Roman"/>
                <a:cs typeface="Times New Roman"/>
              </a:rPr>
              <a:t>(Savings)acct1;</a:t>
            </a:r>
            <a:endParaRPr sz="1150">
              <a:latin typeface="Times New Roman"/>
              <a:cs typeface="Times New Roman"/>
            </a:endParaRPr>
          </a:p>
          <a:p>
            <a:pPr marL="410845" lvl="1" indent="-320675">
              <a:lnSpc>
                <a:spcPct val="100000"/>
              </a:lnSpc>
              <a:spcBef>
                <a:spcPts val="1195"/>
              </a:spcBef>
              <a:buClr>
                <a:srgbClr val="FF0000"/>
              </a:buClr>
              <a:buAutoNum type="alphaLcPeriod"/>
              <a:tabLst>
                <a:tab pos="410845" algn="l"/>
              </a:tabLst>
            </a:pPr>
            <a:r>
              <a:rPr sz="1550" spc="290" dirty="0">
                <a:latin typeface="Times New Roman"/>
                <a:cs typeface="Times New Roman"/>
              </a:rPr>
              <a:t>acct3</a:t>
            </a:r>
            <a:r>
              <a:rPr sz="1550" spc="90" dirty="0">
                <a:latin typeface="Times New Roman"/>
                <a:cs typeface="Times New Roman"/>
              </a:rPr>
              <a:t> </a:t>
            </a:r>
            <a:r>
              <a:rPr sz="1550" dirty="0">
                <a:latin typeface="Arial"/>
                <a:cs typeface="Arial"/>
              </a:rPr>
              <a:t>contains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the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reference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to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spc="225" dirty="0">
                <a:latin typeface="Times New Roman"/>
                <a:cs typeface="Times New Roman"/>
              </a:rPr>
              <a:t>acct1</a:t>
            </a:r>
            <a:r>
              <a:rPr sz="1550" spc="225" dirty="0">
                <a:latin typeface="Arial"/>
                <a:cs typeface="Arial"/>
              </a:rPr>
              <a:t>.</a:t>
            </a:r>
            <a:endParaRPr sz="1550">
              <a:latin typeface="Arial"/>
              <a:cs typeface="Arial"/>
            </a:endParaRPr>
          </a:p>
          <a:p>
            <a:pPr marL="411480" lvl="1" indent="-321310">
              <a:lnSpc>
                <a:spcPct val="100000"/>
              </a:lnSpc>
              <a:spcBef>
                <a:spcPts val="405"/>
              </a:spcBef>
              <a:buClr>
                <a:srgbClr val="FF0000"/>
              </a:buClr>
              <a:buAutoNum type="alphaLcPeriod"/>
              <a:tabLst>
                <a:tab pos="411480" algn="l"/>
              </a:tabLst>
            </a:pPr>
            <a:r>
              <a:rPr sz="1550" dirty="0">
                <a:latin typeface="Arial"/>
                <a:cs typeface="Arial"/>
              </a:rPr>
              <a:t>A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runtime</a:t>
            </a:r>
            <a:r>
              <a:rPr sz="1550" spc="60" dirty="0">
                <a:latin typeface="Arial"/>
                <a:cs typeface="Arial"/>
              </a:rPr>
              <a:t> </a:t>
            </a:r>
            <a:r>
              <a:rPr sz="1550" spc="250" dirty="0">
                <a:latin typeface="Times New Roman"/>
                <a:cs typeface="Times New Roman"/>
              </a:rPr>
              <a:t>ClassCastException</a:t>
            </a:r>
            <a:r>
              <a:rPr sz="1550" spc="125" dirty="0">
                <a:latin typeface="Times New Roman"/>
                <a:cs typeface="Times New Roman"/>
              </a:rPr>
              <a:t> </a:t>
            </a:r>
            <a:r>
              <a:rPr sz="1550" spc="-10" dirty="0">
                <a:latin typeface="Arial"/>
                <a:cs typeface="Arial"/>
              </a:rPr>
              <a:t>occurs.</a:t>
            </a:r>
            <a:endParaRPr sz="1550">
              <a:latin typeface="Arial"/>
              <a:cs typeface="Arial"/>
            </a:endParaRPr>
          </a:p>
          <a:p>
            <a:pPr marL="411480" lvl="1" indent="-321310">
              <a:lnSpc>
                <a:spcPct val="100000"/>
              </a:lnSpc>
              <a:spcBef>
                <a:spcPts val="520"/>
              </a:spcBef>
              <a:buClr>
                <a:srgbClr val="FF0000"/>
              </a:buClr>
              <a:buAutoNum type="alphaLcPeriod"/>
              <a:tabLst>
                <a:tab pos="411480" algn="l"/>
              </a:tabLst>
            </a:pPr>
            <a:r>
              <a:rPr sz="1550" dirty="0">
                <a:latin typeface="Arial"/>
                <a:cs typeface="Arial"/>
              </a:rPr>
              <a:t>The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compiler</a:t>
            </a:r>
            <a:r>
              <a:rPr sz="1550" spc="6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complains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about</a:t>
            </a:r>
            <a:r>
              <a:rPr sz="1550" spc="5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line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spc="-25" dirty="0">
                <a:latin typeface="Arial"/>
                <a:cs typeface="Arial"/>
              </a:rPr>
              <a:t>2.</a:t>
            </a:r>
            <a:endParaRPr sz="1550">
              <a:latin typeface="Arial"/>
              <a:cs typeface="Arial"/>
            </a:endParaRPr>
          </a:p>
          <a:p>
            <a:pPr marL="411480" lvl="1" indent="-321310">
              <a:lnSpc>
                <a:spcPct val="100000"/>
              </a:lnSpc>
              <a:spcBef>
                <a:spcPts val="300"/>
              </a:spcBef>
              <a:buClr>
                <a:srgbClr val="FF0000"/>
              </a:buClr>
              <a:buAutoNum type="alphaLcPeriod"/>
              <a:tabLst>
                <a:tab pos="411480" algn="l"/>
              </a:tabLst>
            </a:pPr>
            <a:r>
              <a:rPr sz="1550" dirty="0">
                <a:latin typeface="Arial"/>
                <a:cs typeface="Arial"/>
              </a:rPr>
              <a:t>The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compiler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complains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about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the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cast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in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line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spc="-25" dirty="0">
                <a:latin typeface="Arial"/>
                <a:cs typeface="Arial"/>
              </a:rPr>
              <a:t>3.</a:t>
            </a:r>
            <a:endParaRPr sz="15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326639" y="5247386"/>
            <a:ext cx="3116580" cy="144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endParaRPr sz="8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314700" y="1981200"/>
            <a:ext cx="1079500" cy="1701164"/>
          </a:xfrm>
          <a:custGeom>
            <a:avLst/>
            <a:gdLst/>
            <a:ahLst/>
            <a:cxnLst/>
            <a:rect l="l" t="t" r="r" b="b"/>
            <a:pathLst>
              <a:path w="1079500" h="1701164">
                <a:moveTo>
                  <a:pt x="1078991" y="0"/>
                </a:moveTo>
                <a:lnTo>
                  <a:pt x="298703" y="0"/>
                </a:lnTo>
                <a:lnTo>
                  <a:pt x="0" y="841247"/>
                </a:lnTo>
                <a:lnTo>
                  <a:pt x="31122" y="840366"/>
                </a:lnTo>
                <a:lnTo>
                  <a:pt x="58102" y="839914"/>
                </a:lnTo>
                <a:lnTo>
                  <a:pt x="99059" y="839724"/>
                </a:lnTo>
                <a:lnTo>
                  <a:pt x="158002" y="840820"/>
                </a:lnTo>
                <a:lnTo>
                  <a:pt x="215117" y="844116"/>
                </a:lnTo>
                <a:lnTo>
                  <a:pt x="270391" y="849616"/>
                </a:lnTo>
                <a:lnTo>
                  <a:pt x="323810" y="857329"/>
                </a:lnTo>
                <a:lnTo>
                  <a:pt x="375360" y="867261"/>
                </a:lnTo>
                <a:lnTo>
                  <a:pt x="425028" y="879418"/>
                </a:lnTo>
                <a:lnTo>
                  <a:pt x="472800" y="893809"/>
                </a:lnTo>
                <a:lnTo>
                  <a:pt x="518662" y="910439"/>
                </a:lnTo>
                <a:lnTo>
                  <a:pt x="562601" y="929315"/>
                </a:lnTo>
                <a:lnTo>
                  <a:pt x="604602" y="950445"/>
                </a:lnTo>
                <a:lnTo>
                  <a:pt x="644651" y="973836"/>
                </a:lnTo>
                <a:lnTo>
                  <a:pt x="690204" y="1005225"/>
                </a:lnTo>
                <a:lnTo>
                  <a:pt x="730351" y="1038458"/>
                </a:lnTo>
                <a:lnTo>
                  <a:pt x="765104" y="1073573"/>
                </a:lnTo>
                <a:lnTo>
                  <a:pt x="794476" y="1110607"/>
                </a:lnTo>
                <a:lnTo>
                  <a:pt x="818479" y="1149597"/>
                </a:lnTo>
                <a:lnTo>
                  <a:pt x="837127" y="1190582"/>
                </a:lnTo>
                <a:lnTo>
                  <a:pt x="850431" y="1233599"/>
                </a:lnTo>
                <a:lnTo>
                  <a:pt x="858405" y="1278686"/>
                </a:lnTo>
                <a:lnTo>
                  <a:pt x="861059" y="1325880"/>
                </a:lnTo>
                <a:lnTo>
                  <a:pt x="856749" y="1375576"/>
                </a:lnTo>
                <a:lnTo>
                  <a:pt x="843724" y="1421701"/>
                </a:lnTo>
                <a:lnTo>
                  <a:pt x="821840" y="1464111"/>
                </a:lnTo>
                <a:lnTo>
                  <a:pt x="790955" y="1502664"/>
                </a:lnTo>
                <a:lnTo>
                  <a:pt x="753546" y="1534668"/>
                </a:lnTo>
                <a:lnTo>
                  <a:pt x="712279" y="1557528"/>
                </a:lnTo>
                <a:lnTo>
                  <a:pt x="667297" y="1571244"/>
                </a:lnTo>
                <a:lnTo>
                  <a:pt x="618743" y="1575816"/>
                </a:lnTo>
                <a:lnTo>
                  <a:pt x="595550" y="1574958"/>
                </a:lnTo>
                <a:lnTo>
                  <a:pt x="553164" y="1568100"/>
                </a:lnTo>
                <a:lnTo>
                  <a:pt x="504801" y="1549836"/>
                </a:lnTo>
                <a:lnTo>
                  <a:pt x="440174" y="1513879"/>
                </a:lnTo>
                <a:lnTo>
                  <a:pt x="403859" y="1490472"/>
                </a:lnTo>
                <a:lnTo>
                  <a:pt x="348734" y="1452419"/>
                </a:lnTo>
                <a:lnTo>
                  <a:pt x="302323" y="1422654"/>
                </a:lnTo>
                <a:lnTo>
                  <a:pt x="264771" y="1400889"/>
                </a:lnTo>
                <a:lnTo>
                  <a:pt x="211335" y="1378600"/>
                </a:lnTo>
                <a:lnTo>
                  <a:pt x="162710" y="1368409"/>
                </a:lnTo>
                <a:lnTo>
                  <a:pt x="113228" y="1369599"/>
                </a:lnTo>
                <a:lnTo>
                  <a:pt x="66889" y="1390173"/>
                </a:lnTo>
                <a:lnTo>
                  <a:pt x="28598" y="1429345"/>
                </a:lnTo>
                <a:lnTo>
                  <a:pt x="8643" y="1475684"/>
                </a:lnTo>
                <a:lnTo>
                  <a:pt x="6095" y="1501140"/>
                </a:lnTo>
                <a:lnTo>
                  <a:pt x="10929" y="1534572"/>
                </a:lnTo>
                <a:lnTo>
                  <a:pt x="49172" y="1596294"/>
                </a:lnTo>
                <a:lnTo>
                  <a:pt x="82295" y="1624584"/>
                </a:lnTo>
                <a:lnTo>
                  <a:pt x="115521" y="1644640"/>
                </a:lnTo>
                <a:lnTo>
                  <a:pt x="152533" y="1661684"/>
                </a:lnTo>
                <a:lnTo>
                  <a:pt x="193383" y="1675689"/>
                </a:lnTo>
                <a:lnTo>
                  <a:pt x="238126" y="1686628"/>
                </a:lnTo>
                <a:lnTo>
                  <a:pt x="286814" y="1694474"/>
                </a:lnTo>
                <a:lnTo>
                  <a:pt x="339500" y="1699202"/>
                </a:lnTo>
                <a:lnTo>
                  <a:pt x="396239" y="1700783"/>
                </a:lnTo>
                <a:lnTo>
                  <a:pt x="449237" y="1699113"/>
                </a:lnTo>
                <a:lnTo>
                  <a:pt x="501116" y="1694137"/>
                </a:lnTo>
                <a:lnTo>
                  <a:pt x="551874" y="1685908"/>
                </a:lnTo>
                <a:lnTo>
                  <a:pt x="601513" y="1674480"/>
                </a:lnTo>
                <a:lnTo>
                  <a:pt x="650032" y="1659907"/>
                </a:lnTo>
                <a:lnTo>
                  <a:pt x="697432" y="1642241"/>
                </a:lnTo>
                <a:lnTo>
                  <a:pt x="743711" y="1621536"/>
                </a:lnTo>
                <a:lnTo>
                  <a:pt x="787374" y="1597360"/>
                </a:lnTo>
                <a:lnTo>
                  <a:pt x="828211" y="1570519"/>
                </a:lnTo>
                <a:lnTo>
                  <a:pt x="866196" y="1540959"/>
                </a:lnTo>
                <a:lnTo>
                  <a:pt x="901301" y="1508626"/>
                </a:lnTo>
                <a:lnTo>
                  <a:pt x="933501" y="1473468"/>
                </a:lnTo>
                <a:lnTo>
                  <a:pt x="962768" y="1435430"/>
                </a:lnTo>
                <a:lnTo>
                  <a:pt x="989075" y="1394460"/>
                </a:lnTo>
                <a:lnTo>
                  <a:pt x="1015618" y="1345550"/>
                </a:lnTo>
                <a:lnTo>
                  <a:pt x="1037335" y="1296303"/>
                </a:lnTo>
                <a:lnTo>
                  <a:pt x="1054227" y="1246632"/>
                </a:lnTo>
                <a:lnTo>
                  <a:pt x="1066291" y="1196452"/>
                </a:lnTo>
                <a:lnTo>
                  <a:pt x="1073530" y="1145681"/>
                </a:lnTo>
                <a:lnTo>
                  <a:pt x="1075943" y="1094232"/>
                </a:lnTo>
                <a:lnTo>
                  <a:pt x="1073629" y="1042307"/>
                </a:lnTo>
                <a:lnTo>
                  <a:pt x="1066687" y="992213"/>
                </a:lnTo>
                <a:lnTo>
                  <a:pt x="1055115" y="943976"/>
                </a:lnTo>
                <a:lnTo>
                  <a:pt x="1038916" y="897621"/>
                </a:lnTo>
                <a:lnTo>
                  <a:pt x="1018088" y="853172"/>
                </a:lnTo>
                <a:lnTo>
                  <a:pt x="992631" y="810655"/>
                </a:lnTo>
                <a:lnTo>
                  <a:pt x="962547" y="770094"/>
                </a:lnTo>
                <a:lnTo>
                  <a:pt x="927833" y="731515"/>
                </a:lnTo>
                <a:lnTo>
                  <a:pt x="888491" y="694944"/>
                </a:lnTo>
                <a:lnTo>
                  <a:pt x="854832" y="667791"/>
                </a:lnTo>
                <a:lnTo>
                  <a:pt x="819169" y="642501"/>
                </a:lnTo>
                <a:lnTo>
                  <a:pt x="781508" y="619071"/>
                </a:lnTo>
                <a:lnTo>
                  <a:pt x="741850" y="597496"/>
                </a:lnTo>
                <a:lnTo>
                  <a:pt x="700199" y="577775"/>
                </a:lnTo>
                <a:lnTo>
                  <a:pt x="656559" y="559903"/>
                </a:lnTo>
                <a:lnTo>
                  <a:pt x="610933" y="543877"/>
                </a:lnTo>
                <a:lnTo>
                  <a:pt x="563324" y="529694"/>
                </a:lnTo>
                <a:lnTo>
                  <a:pt x="513736" y="517350"/>
                </a:lnTo>
                <a:lnTo>
                  <a:pt x="462171" y="506843"/>
                </a:lnTo>
                <a:lnTo>
                  <a:pt x="408634" y="498168"/>
                </a:lnTo>
                <a:lnTo>
                  <a:pt x="353128" y="491323"/>
                </a:lnTo>
                <a:lnTo>
                  <a:pt x="295655" y="486304"/>
                </a:lnTo>
                <a:lnTo>
                  <a:pt x="236219" y="483108"/>
                </a:lnTo>
                <a:lnTo>
                  <a:pt x="298703" y="316992"/>
                </a:lnTo>
                <a:lnTo>
                  <a:pt x="954023" y="316992"/>
                </a:lnTo>
                <a:lnTo>
                  <a:pt x="1078991" y="0"/>
                </a:lnTo>
                <a:close/>
              </a:path>
            </a:pathLst>
          </a:custGeom>
          <a:solidFill>
            <a:srgbClr val="CBCBC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212339" y="2399548"/>
            <a:ext cx="3352165" cy="3092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1101725" algn="l"/>
              </a:tabLst>
            </a:pPr>
            <a:r>
              <a:rPr sz="1850" b="1" spc="-10" dirty="0">
                <a:latin typeface="Arial"/>
                <a:cs typeface="Arial"/>
              </a:rPr>
              <a:t>Abstract</a:t>
            </a:r>
            <a:r>
              <a:rPr sz="1850" b="1" dirty="0">
                <a:latin typeface="Arial"/>
                <a:cs typeface="Arial"/>
              </a:rPr>
              <a:t>	and</a:t>
            </a:r>
            <a:r>
              <a:rPr sz="1850" b="1" spc="30" dirty="0">
                <a:latin typeface="Arial"/>
                <a:cs typeface="Arial"/>
              </a:rPr>
              <a:t> </a:t>
            </a:r>
            <a:r>
              <a:rPr sz="1850" b="1" dirty="0">
                <a:latin typeface="Arial"/>
                <a:cs typeface="Arial"/>
              </a:rPr>
              <a:t>Nested</a:t>
            </a:r>
            <a:r>
              <a:rPr sz="1850" b="1" spc="15" dirty="0">
                <a:latin typeface="Arial"/>
                <a:cs typeface="Arial"/>
              </a:rPr>
              <a:t> </a:t>
            </a:r>
            <a:r>
              <a:rPr sz="1850" b="1" spc="-10" dirty="0">
                <a:latin typeface="Arial"/>
                <a:cs typeface="Arial"/>
              </a:rPr>
              <a:t>Classes</a:t>
            </a:r>
            <a:endParaRPr sz="18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326639" y="5247386"/>
            <a:ext cx="3116580" cy="144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endParaRPr sz="8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90415" y="3974591"/>
            <a:ext cx="2767584" cy="999744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055627" y="806967"/>
            <a:ext cx="5342890" cy="261683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14960" algn="ctr">
              <a:lnSpc>
                <a:spcPct val="100000"/>
              </a:lnSpc>
              <a:spcBef>
                <a:spcPts val="110"/>
              </a:spcBef>
            </a:pPr>
            <a:r>
              <a:rPr sz="1850" b="1" spc="-10" dirty="0">
                <a:latin typeface="Arial"/>
                <a:cs typeface="Arial"/>
              </a:rPr>
              <a:t>Objectives</a:t>
            </a:r>
            <a:endParaRPr sz="18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330"/>
              </a:spcBef>
            </a:pPr>
            <a:endParaRPr sz="1850">
              <a:latin typeface="Arial"/>
              <a:cs typeface="Arial"/>
            </a:endParaRPr>
          </a:p>
          <a:p>
            <a:pPr marL="12700" marR="249554" indent="4445">
              <a:lnSpc>
                <a:spcPct val="101299"/>
              </a:lnSpc>
            </a:pPr>
            <a:r>
              <a:rPr sz="1550" dirty="0">
                <a:latin typeface="Arial"/>
                <a:cs typeface="Arial"/>
              </a:rPr>
              <a:t>After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completing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this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lesson,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you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should</a:t>
            </a:r>
            <a:r>
              <a:rPr sz="1550" spc="2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be</a:t>
            </a:r>
            <a:r>
              <a:rPr sz="1550" spc="6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able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to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do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spc="-25" dirty="0">
                <a:latin typeface="Arial"/>
                <a:cs typeface="Arial"/>
              </a:rPr>
              <a:t>the </a:t>
            </a:r>
            <a:r>
              <a:rPr sz="1550" spc="-10" dirty="0">
                <a:latin typeface="Arial"/>
                <a:cs typeface="Arial"/>
              </a:rPr>
              <a:t>following:</a:t>
            </a:r>
            <a:endParaRPr sz="1550">
              <a:latin typeface="Arial"/>
              <a:cs typeface="Arial"/>
            </a:endParaRPr>
          </a:p>
          <a:p>
            <a:pPr marL="417830" marR="5080" indent="-329565">
              <a:lnSpc>
                <a:spcPct val="101299"/>
              </a:lnSpc>
              <a:spcBef>
                <a:spcPts val="384"/>
              </a:spcBef>
              <a:buClr>
                <a:srgbClr val="FF0000"/>
              </a:buClr>
              <a:buChar char="•"/>
              <a:tabLst>
                <a:tab pos="417830" algn="l"/>
              </a:tabLst>
            </a:pPr>
            <a:r>
              <a:rPr sz="1550" dirty="0">
                <a:latin typeface="Arial"/>
                <a:cs typeface="Arial"/>
              </a:rPr>
              <a:t>Design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general-purpose</a:t>
            </a:r>
            <a:r>
              <a:rPr sz="1550" spc="6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base</a:t>
            </a:r>
            <a:r>
              <a:rPr sz="1550" spc="6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classes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by</a:t>
            </a:r>
            <a:r>
              <a:rPr sz="1550" spc="6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using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abstract classes</a:t>
            </a:r>
            <a:endParaRPr sz="1550">
              <a:latin typeface="Arial"/>
              <a:cs typeface="Arial"/>
            </a:endParaRPr>
          </a:p>
          <a:p>
            <a:pPr marL="417830" indent="-328930">
              <a:lnSpc>
                <a:spcPct val="100000"/>
              </a:lnSpc>
              <a:spcBef>
                <a:spcPts val="405"/>
              </a:spcBef>
              <a:buClr>
                <a:srgbClr val="FF0000"/>
              </a:buClr>
              <a:buChar char="•"/>
              <a:tabLst>
                <a:tab pos="417830" algn="l"/>
              </a:tabLst>
            </a:pPr>
            <a:r>
              <a:rPr sz="1550" dirty="0">
                <a:latin typeface="Arial"/>
                <a:cs typeface="Arial"/>
              </a:rPr>
              <a:t>Construct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abstract</a:t>
            </a:r>
            <a:r>
              <a:rPr sz="1550" spc="6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Java</a:t>
            </a:r>
            <a:r>
              <a:rPr sz="1550" spc="6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classes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and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subclasses</a:t>
            </a:r>
            <a:endParaRPr sz="1550">
              <a:latin typeface="Arial"/>
              <a:cs typeface="Arial"/>
            </a:endParaRPr>
          </a:p>
          <a:p>
            <a:pPr marL="417830" indent="-328930">
              <a:lnSpc>
                <a:spcPct val="100000"/>
              </a:lnSpc>
              <a:spcBef>
                <a:spcPts val="300"/>
              </a:spcBef>
              <a:buClr>
                <a:srgbClr val="FF0000"/>
              </a:buClr>
              <a:buChar char="•"/>
              <a:tabLst>
                <a:tab pos="417830" algn="l"/>
              </a:tabLst>
            </a:pPr>
            <a:r>
              <a:rPr sz="1550" dirty="0">
                <a:latin typeface="Arial"/>
                <a:cs typeface="Arial"/>
              </a:rPr>
              <a:t>Apply</a:t>
            </a:r>
            <a:r>
              <a:rPr sz="1550" spc="1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the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spc="370" dirty="0">
                <a:latin typeface="Times New Roman"/>
                <a:cs typeface="Times New Roman"/>
              </a:rPr>
              <a:t>final</a:t>
            </a:r>
            <a:r>
              <a:rPr sz="1550" spc="110" dirty="0">
                <a:latin typeface="Times New Roman"/>
                <a:cs typeface="Times New Roman"/>
              </a:rPr>
              <a:t>  </a:t>
            </a:r>
            <a:r>
              <a:rPr sz="1550" dirty="0">
                <a:latin typeface="Arial"/>
                <a:cs typeface="Arial"/>
              </a:rPr>
              <a:t>keyword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in</a:t>
            </a:r>
            <a:r>
              <a:rPr sz="1550" spc="20" dirty="0">
                <a:latin typeface="Arial"/>
                <a:cs typeface="Arial"/>
              </a:rPr>
              <a:t> </a:t>
            </a:r>
            <a:r>
              <a:rPr sz="1550" spc="-20" dirty="0">
                <a:latin typeface="Arial"/>
                <a:cs typeface="Arial"/>
              </a:rPr>
              <a:t>Java</a:t>
            </a:r>
            <a:endParaRPr sz="1550">
              <a:latin typeface="Arial"/>
              <a:cs typeface="Arial"/>
            </a:endParaRPr>
          </a:p>
          <a:p>
            <a:pPr marL="417830" indent="-328930">
              <a:lnSpc>
                <a:spcPct val="100000"/>
              </a:lnSpc>
              <a:spcBef>
                <a:spcPts val="505"/>
              </a:spcBef>
              <a:buClr>
                <a:srgbClr val="FF0000"/>
              </a:buClr>
              <a:buChar char="•"/>
              <a:tabLst>
                <a:tab pos="417830" algn="l"/>
              </a:tabLst>
            </a:pPr>
            <a:r>
              <a:rPr sz="1550" dirty="0">
                <a:latin typeface="Arial"/>
                <a:cs typeface="Arial"/>
              </a:rPr>
              <a:t>Distinguish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between</a:t>
            </a:r>
            <a:r>
              <a:rPr sz="1550" spc="6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top-level</a:t>
            </a:r>
            <a:r>
              <a:rPr sz="1550" spc="7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and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nested</a:t>
            </a:r>
            <a:r>
              <a:rPr sz="1550" spc="60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classes</a:t>
            </a:r>
            <a:endParaRPr sz="15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326639" y="5247386"/>
            <a:ext cx="3116580" cy="144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endParaRPr sz="8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55627" y="806967"/>
            <a:ext cx="5568315" cy="252095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429895">
              <a:lnSpc>
                <a:spcPct val="100000"/>
              </a:lnSpc>
              <a:spcBef>
                <a:spcPts val="110"/>
              </a:spcBef>
            </a:pPr>
            <a:r>
              <a:rPr sz="1850" b="1" dirty="0">
                <a:latin typeface="Arial"/>
                <a:cs typeface="Arial"/>
              </a:rPr>
              <a:t>Modeling</a:t>
            </a:r>
            <a:r>
              <a:rPr sz="1850" b="1" spc="-15" dirty="0">
                <a:latin typeface="Arial"/>
                <a:cs typeface="Arial"/>
              </a:rPr>
              <a:t> </a:t>
            </a:r>
            <a:r>
              <a:rPr sz="1850" b="1" dirty="0">
                <a:latin typeface="Arial"/>
                <a:cs typeface="Arial"/>
              </a:rPr>
              <a:t>Business</a:t>
            </a:r>
            <a:r>
              <a:rPr sz="1850" b="1" spc="20" dirty="0">
                <a:latin typeface="Arial"/>
                <a:cs typeface="Arial"/>
              </a:rPr>
              <a:t> </a:t>
            </a:r>
            <a:r>
              <a:rPr sz="1850" b="1" dirty="0">
                <a:latin typeface="Arial"/>
                <a:cs typeface="Arial"/>
              </a:rPr>
              <a:t>Problems</a:t>
            </a:r>
            <a:r>
              <a:rPr sz="1850" b="1" spc="15" dirty="0">
                <a:latin typeface="Arial"/>
                <a:cs typeface="Arial"/>
              </a:rPr>
              <a:t> </a:t>
            </a:r>
            <a:r>
              <a:rPr sz="1850" b="1" dirty="0">
                <a:latin typeface="Arial"/>
                <a:cs typeface="Arial"/>
              </a:rPr>
              <a:t>with</a:t>
            </a:r>
            <a:r>
              <a:rPr sz="1850" b="1" spc="15" dirty="0">
                <a:latin typeface="Arial"/>
                <a:cs typeface="Arial"/>
              </a:rPr>
              <a:t> </a:t>
            </a:r>
            <a:r>
              <a:rPr sz="1850" b="1" spc="-10" dirty="0">
                <a:latin typeface="Arial"/>
                <a:cs typeface="Arial"/>
              </a:rPr>
              <a:t>Classes</a:t>
            </a:r>
            <a:endParaRPr sz="18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330"/>
              </a:spcBef>
            </a:pPr>
            <a:endParaRPr sz="1850">
              <a:latin typeface="Arial"/>
              <a:cs typeface="Arial"/>
            </a:endParaRPr>
          </a:p>
          <a:p>
            <a:pPr marL="12700" marR="48260" indent="4445">
              <a:lnSpc>
                <a:spcPct val="101299"/>
              </a:lnSpc>
            </a:pPr>
            <a:r>
              <a:rPr sz="1550" dirty="0">
                <a:latin typeface="Arial"/>
                <a:cs typeface="Arial"/>
              </a:rPr>
              <a:t>Inheritance</a:t>
            </a:r>
            <a:r>
              <a:rPr sz="1550" spc="1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(or</a:t>
            </a:r>
            <a:r>
              <a:rPr sz="1550" spc="5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subclassing)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is</a:t>
            </a:r>
            <a:r>
              <a:rPr sz="1550" spc="5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an</a:t>
            </a:r>
            <a:r>
              <a:rPr sz="1550" spc="6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essential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feature</a:t>
            </a:r>
            <a:r>
              <a:rPr sz="1550" spc="5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of</a:t>
            </a:r>
            <a:r>
              <a:rPr sz="1550" spc="5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the</a:t>
            </a:r>
            <a:r>
              <a:rPr sz="1550" spc="55" dirty="0">
                <a:latin typeface="Arial"/>
                <a:cs typeface="Arial"/>
              </a:rPr>
              <a:t> </a:t>
            </a:r>
            <a:r>
              <a:rPr sz="1550" spc="-20" dirty="0">
                <a:latin typeface="Arial"/>
                <a:cs typeface="Arial"/>
              </a:rPr>
              <a:t>Java </a:t>
            </a:r>
            <a:r>
              <a:rPr sz="1550" dirty="0">
                <a:latin typeface="Arial"/>
                <a:cs typeface="Arial"/>
              </a:rPr>
              <a:t>programming</a:t>
            </a:r>
            <a:r>
              <a:rPr sz="1550" spc="8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language.</a:t>
            </a:r>
            <a:r>
              <a:rPr sz="1550" spc="7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Inheritance</a:t>
            </a:r>
            <a:r>
              <a:rPr sz="1550" spc="5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provides</a:t>
            </a:r>
            <a:r>
              <a:rPr sz="1550" spc="7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code</a:t>
            </a:r>
            <a:r>
              <a:rPr sz="1550" spc="55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reuse through:</a:t>
            </a:r>
            <a:endParaRPr sz="1550">
              <a:latin typeface="Arial"/>
              <a:cs typeface="Arial"/>
            </a:endParaRPr>
          </a:p>
          <a:p>
            <a:pPr marL="417830" marR="127000" indent="-329565">
              <a:lnSpc>
                <a:spcPct val="101299"/>
              </a:lnSpc>
              <a:spcBef>
                <a:spcPts val="384"/>
              </a:spcBef>
              <a:buClr>
                <a:srgbClr val="FF0000"/>
              </a:buClr>
              <a:buFont typeface="Arial"/>
              <a:buChar char="•"/>
              <a:tabLst>
                <a:tab pos="417830" algn="l"/>
              </a:tabLst>
            </a:pPr>
            <a:r>
              <a:rPr sz="1550" b="1" dirty="0">
                <a:latin typeface="Arial"/>
                <a:cs typeface="Arial"/>
              </a:rPr>
              <a:t>Method</a:t>
            </a:r>
            <a:r>
              <a:rPr sz="1550" b="1" spc="80" dirty="0">
                <a:latin typeface="Arial"/>
                <a:cs typeface="Arial"/>
              </a:rPr>
              <a:t> </a:t>
            </a:r>
            <a:r>
              <a:rPr sz="1550" b="1" dirty="0">
                <a:latin typeface="Arial"/>
                <a:cs typeface="Arial"/>
              </a:rPr>
              <a:t>inheritance:</a:t>
            </a:r>
            <a:r>
              <a:rPr sz="1550" b="1" spc="9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Subclasses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avoid</a:t>
            </a:r>
            <a:r>
              <a:rPr sz="1550" spc="7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code</a:t>
            </a:r>
            <a:r>
              <a:rPr sz="1550" spc="55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duplication </a:t>
            </a:r>
            <a:r>
              <a:rPr sz="1550" dirty="0">
                <a:latin typeface="Arial"/>
                <a:cs typeface="Arial"/>
              </a:rPr>
              <a:t>by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inheriting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method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implementations.</a:t>
            </a:r>
            <a:endParaRPr sz="1550">
              <a:latin typeface="Arial"/>
              <a:cs typeface="Arial"/>
            </a:endParaRPr>
          </a:p>
          <a:p>
            <a:pPr marL="417830" marR="5080" indent="-329565">
              <a:lnSpc>
                <a:spcPct val="101299"/>
              </a:lnSpc>
              <a:spcBef>
                <a:spcPts val="380"/>
              </a:spcBef>
              <a:buClr>
                <a:srgbClr val="FF0000"/>
              </a:buClr>
              <a:buFont typeface="Arial"/>
              <a:buChar char="•"/>
              <a:tabLst>
                <a:tab pos="417830" algn="l"/>
              </a:tabLst>
            </a:pPr>
            <a:r>
              <a:rPr sz="1550" b="1" dirty="0">
                <a:latin typeface="Arial"/>
                <a:cs typeface="Arial"/>
              </a:rPr>
              <a:t>Generalization:</a:t>
            </a:r>
            <a:r>
              <a:rPr sz="1550" b="1" spc="5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Code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that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is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designed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to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rely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on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the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spc="-20" dirty="0">
                <a:latin typeface="Arial"/>
                <a:cs typeface="Arial"/>
              </a:rPr>
              <a:t>most </a:t>
            </a:r>
            <a:r>
              <a:rPr sz="1550" dirty="0">
                <a:latin typeface="Arial"/>
                <a:cs typeface="Arial"/>
              </a:rPr>
              <a:t>generic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type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possible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is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easier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to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maintain.</a:t>
            </a:r>
            <a:endParaRPr sz="155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07591" y="3420029"/>
            <a:ext cx="898525" cy="7327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-2540" algn="ctr">
              <a:lnSpc>
                <a:spcPct val="123600"/>
              </a:lnSpc>
              <a:spcBef>
                <a:spcPts val="95"/>
              </a:spcBef>
            </a:pPr>
            <a:r>
              <a:rPr sz="1250" b="1" spc="-10" dirty="0">
                <a:latin typeface="Arial"/>
                <a:cs typeface="Arial"/>
              </a:rPr>
              <a:t>Class Inheritance Diagram</a:t>
            </a:r>
            <a:endParaRPr sz="125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132076" y="3598164"/>
            <a:ext cx="620395" cy="292735"/>
          </a:xfrm>
          <a:custGeom>
            <a:avLst/>
            <a:gdLst/>
            <a:ahLst/>
            <a:cxnLst/>
            <a:rect l="l" t="t" r="r" b="b"/>
            <a:pathLst>
              <a:path w="620394" h="292735">
                <a:moveTo>
                  <a:pt x="615696" y="0"/>
                </a:moveTo>
                <a:lnTo>
                  <a:pt x="4572" y="0"/>
                </a:lnTo>
                <a:lnTo>
                  <a:pt x="0" y="4571"/>
                </a:lnTo>
                <a:lnTo>
                  <a:pt x="0" y="288035"/>
                </a:lnTo>
                <a:lnTo>
                  <a:pt x="4572" y="292607"/>
                </a:lnTo>
                <a:lnTo>
                  <a:pt x="615696" y="292607"/>
                </a:lnTo>
                <a:lnTo>
                  <a:pt x="620268" y="288035"/>
                </a:lnTo>
                <a:lnTo>
                  <a:pt x="620268" y="281939"/>
                </a:lnTo>
                <a:lnTo>
                  <a:pt x="21336" y="281939"/>
                </a:lnTo>
                <a:lnTo>
                  <a:pt x="10668" y="272795"/>
                </a:lnTo>
                <a:lnTo>
                  <a:pt x="21336" y="272795"/>
                </a:lnTo>
                <a:lnTo>
                  <a:pt x="21336" y="19811"/>
                </a:lnTo>
                <a:lnTo>
                  <a:pt x="10668" y="19811"/>
                </a:lnTo>
                <a:lnTo>
                  <a:pt x="21336" y="10667"/>
                </a:lnTo>
                <a:lnTo>
                  <a:pt x="620268" y="10667"/>
                </a:lnTo>
                <a:lnTo>
                  <a:pt x="620268" y="4571"/>
                </a:lnTo>
                <a:lnTo>
                  <a:pt x="615696" y="0"/>
                </a:lnTo>
                <a:close/>
              </a:path>
              <a:path w="620394" h="292735">
                <a:moveTo>
                  <a:pt x="21336" y="272795"/>
                </a:moveTo>
                <a:lnTo>
                  <a:pt x="10668" y="272795"/>
                </a:lnTo>
                <a:lnTo>
                  <a:pt x="21336" y="281939"/>
                </a:lnTo>
                <a:lnTo>
                  <a:pt x="21336" y="272795"/>
                </a:lnTo>
                <a:close/>
              </a:path>
              <a:path w="620394" h="292735">
                <a:moveTo>
                  <a:pt x="600456" y="272795"/>
                </a:moveTo>
                <a:lnTo>
                  <a:pt x="21336" y="272795"/>
                </a:lnTo>
                <a:lnTo>
                  <a:pt x="21336" y="281939"/>
                </a:lnTo>
                <a:lnTo>
                  <a:pt x="600456" y="281939"/>
                </a:lnTo>
                <a:lnTo>
                  <a:pt x="600456" y="272795"/>
                </a:lnTo>
                <a:close/>
              </a:path>
              <a:path w="620394" h="292735">
                <a:moveTo>
                  <a:pt x="600456" y="10667"/>
                </a:moveTo>
                <a:lnTo>
                  <a:pt x="600456" y="281939"/>
                </a:lnTo>
                <a:lnTo>
                  <a:pt x="611124" y="272795"/>
                </a:lnTo>
                <a:lnTo>
                  <a:pt x="620268" y="272795"/>
                </a:lnTo>
                <a:lnTo>
                  <a:pt x="620268" y="19811"/>
                </a:lnTo>
                <a:lnTo>
                  <a:pt x="611124" y="19811"/>
                </a:lnTo>
                <a:lnTo>
                  <a:pt x="600456" y="10667"/>
                </a:lnTo>
                <a:close/>
              </a:path>
              <a:path w="620394" h="292735">
                <a:moveTo>
                  <a:pt x="620268" y="272795"/>
                </a:moveTo>
                <a:lnTo>
                  <a:pt x="611124" y="272795"/>
                </a:lnTo>
                <a:lnTo>
                  <a:pt x="600456" y="281939"/>
                </a:lnTo>
                <a:lnTo>
                  <a:pt x="620268" y="281939"/>
                </a:lnTo>
                <a:lnTo>
                  <a:pt x="620268" y="272795"/>
                </a:lnTo>
                <a:close/>
              </a:path>
              <a:path w="620394" h="292735">
                <a:moveTo>
                  <a:pt x="21336" y="10667"/>
                </a:moveTo>
                <a:lnTo>
                  <a:pt x="10668" y="19811"/>
                </a:lnTo>
                <a:lnTo>
                  <a:pt x="21336" y="19811"/>
                </a:lnTo>
                <a:lnTo>
                  <a:pt x="21336" y="10667"/>
                </a:lnTo>
                <a:close/>
              </a:path>
              <a:path w="620394" h="292735">
                <a:moveTo>
                  <a:pt x="600456" y="10667"/>
                </a:moveTo>
                <a:lnTo>
                  <a:pt x="21336" y="10667"/>
                </a:lnTo>
                <a:lnTo>
                  <a:pt x="21336" y="19811"/>
                </a:lnTo>
                <a:lnTo>
                  <a:pt x="600456" y="19811"/>
                </a:lnTo>
                <a:lnTo>
                  <a:pt x="600456" y="10667"/>
                </a:lnTo>
                <a:close/>
              </a:path>
              <a:path w="620394" h="292735">
                <a:moveTo>
                  <a:pt x="620268" y="10667"/>
                </a:moveTo>
                <a:lnTo>
                  <a:pt x="600456" y="10667"/>
                </a:lnTo>
                <a:lnTo>
                  <a:pt x="611124" y="19811"/>
                </a:lnTo>
                <a:lnTo>
                  <a:pt x="620268" y="19811"/>
                </a:lnTo>
                <a:lnTo>
                  <a:pt x="620268" y="1066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216911" y="3624700"/>
            <a:ext cx="449580" cy="2216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250" spc="-10" dirty="0">
                <a:latin typeface="Arial"/>
                <a:cs typeface="Arial"/>
              </a:rPr>
              <a:t>Caller</a:t>
            </a:r>
            <a:endParaRPr sz="125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276600" y="3435108"/>
            <a:ext cx="1546860" cy="891540"/>
          </a:xfrm>
          <a:custGeom>
            <a:avLst/>
            <a:gdLst/>
            <a:ahLst/>
            <a:cxnLst/>
            <a:rect l="l" t="t" r="r" b="b"/>
            <a:pathLst>
              <a:path w="1546860" h="891539">
                <a:moveTo>
                  <a:pt x="1546860" y="4572"/>
                </a:moveTo>
                <a:lnTo>
                  <a:pt x="1542288" y="0"/>
                </a:lnTo>
                <a:lnTo>
                  <a:pt x="1527048" y="0"/>
                </a:lnTo>
                <a:lnTo>
                  <a:pt x="1527048" y="19812"/>
                </a:lnTo>
                <a:lnTo>
                  <a:pt x="1527048" y="326123"/>
                </a:lnTo>
                <a:lnTo>
                  <a:pt x="1527048" y="347472"/>
                </a:lnTo>
                <a:lnTo>
                  <a:pt x="1527048" y="871715"/>
                </a:lnTo>
                <a:lnTo>
                  <a:pt x="21336" y="871715"/>
                </a:lnTo>
                <a:lnTo>
                  <a:pt x="21336" y="347472"/>
                </a:lnTo>
                <a:lnTo>
                  <a:pt x="1527048" y="347472"/>
                </a:lnTo>
                <a:lnTo>
                  <a:pt x="1527048" y="326123"/>
                </a:lnTo>
                <a:lnTo>
                  <a:pt x="21336" y="326123"/>
                </a:lnTo>
                <a:lnTo>
                  <a:pt x="21336" y="19812"/>
                </a:lnTo>
                <a:lnTo>
                  <a:pt x="1527048" y="19812"/>
                </a:lnTo>
                <a:lnTo>
                  <a:pt x="1527048" y="0"/>
                </a:lnTo>
                <a:lnTo>
                  <a:pt x="4572" y="0"/>
                </a:lnTo>
                <a:lnTo>
                  <a:pt x="0" y="4572"/>
                </a:lnTo>
                <a:lnTo>
                  <a:pt x="0" y="330695"/>
                </a:lnTo>
                <a:lnTo>
                  <a:pt x="0" y="342900"/>
                </a:lnTo>
                <a:lnTo>
                  <a:pt x="0" y="886955"/>
                </a:lnTo>
                <a:lnTo>
                  <a:pt x="4572" y="891527"/>
                </a:lnTo>
                <a:lnTo>
                  <a:pt x="1542288" y="891527"/>
                </a:lnTo>
                <a:lnTo>
                  <a:pt x="1546860" y="886955"/>
                </a:lnTo>
                <a:lnTo>
                  <a:pt x="1546860" y="880859"/>
                </a:lnTo>
                <a:lnTo>
                  <a:pt x="1546860" y="871715"/>
                </a:lnTo>
                <a:lnTo>
                  <a:pt x="1546860" y="9144"/>
                </a:lnTo>
                <a:lnTo>
                  <a:pt x="1546860" y="45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399535" y="3460108"/>
            <a:ext cx="1302385" cy="73787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9685">
              <a:lnSpc>
                <a:spcPct val="100000"/>
              </a:lnSpc>
              <a:spcBef>
                <a:spcPts val="135"/>
              </a:spcBef>
            </a:pPr>
            <a:r>
              <a:rPr sz="1250" dirty="0">
                <a:latin typeface="Arial"/>
                <a:cs typeface="Arial"/>
              </a:rPr>
              <a:t>Electronic</a:t>
            </a:r>
            <a:r>
              <a:rPr sz="1250" spc="85" dirty="0">
                <a:latin typeface="Arial"/>
                <a:cs typeface="Arial"/>
              </a:rPr>
              <a:t> </a:t>
            </a:r>
            <a:r>
              <a:rPr sz="1250" spc="-10" dirty="0">
                <a:latin typeface="Arial"/>
                <a:cs typeface="Arial"/>
              </a:rPr>
              <a:t>Device</a:t>
            </a:r>
            <a:endParaRPr sz="1250">
              <a:latin typeface="Arial"/>
              <a:cs typeface="Arial"/>
            </a:endParaRPr>
          </a:p>
          <a:p>
            <a:pPr marL="12700" marR="5080">
              <a:lnSpc>
                <a:spcPct val="119100"/>
              </a:lnSpc>
              <a:spcBef>
                <a:spcPts val="785"/>
              </a:spcBef>
            </a:pPr>
            <a:r>
              <a:rPr sz="1150" dirty="0">
                <a:latin typeface="Arial"/>
                <a:cs typeface="Arial"/>
              </a:rPr>
              <a:t>Public</a:t>
            </a:r>
            <a:r>
              <a:rPr sz="1150" spc="-4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void</a:t>
            </a:r>
            <a:r>
              <a:rPr sz="1150" spc="-35" dirty="0">
                <a:latin typeface="Arial"/>
                <a:cs typeface="Arial"/>
              </a:rPr>
              <a:t> </a:t>
            </a:r>
            <a:r>
              <a:rPr sz="1150" spc="-10" dirty="0">
                <a:latin typeface="Arial"/>
                <a:cs typeface="Arial"/>
              </a:rPr>
              <a:t>turnOn() </a:t>
            </a:r>
            <a:r>
              <a:rPr sz="1150" dirty="0">
                <a:latin typeface="Arial"/>
                <a:cs typeface="Arial"/>
              </a:rPr>
              <a:t>Public</a:t>
            </a:r>
            <a:r>
              <a:rPr sz="1150" spc="-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void</a:t>
            </a:r>
            <a:r>
              <a:rPr sz="1150" spc="-40" dirty="0">
                <a:latin typeface="Arial"/>
                <a:cs typeface="Arial"/>
              </a:rPr>
              <a:t> </a:t>
            </a:r>
            <a:r>
              <a:rPr sz="1150" spc="-10" dirty="0">
                <a:latin typeface="Arial"/>
                <a:cs typeface="Arial"/>
              </a:rPr>
              <a:t>turnOff()</a:t>
            </a:r>
            <a:endParaRPr sz="115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677667" y="4632959"/>
            <a:ext cx="1111250" cy="292735"/>
          </a:xfrm>
          <a:custGeom>
            <a:avLst/>
            <a:gdLst/>
            <a:ahLst/>
            <a:cxnLst/>
            <a:rect l="l" t="t" r="r" b="b"/>
            <a:pathLst>
              <a:path w="1111250" h="292735">
                <a:moveTo>
                  <a:pt x="1106424" y="0"/>
                </a:moveTo>
                <a:lnTo>
                  <a:pt x="4572" y="0"/>
                </a:lnTo>
                <a:lnTo>
                  <a:pt x="0" y="4571"/>
                </a:lnTo>
                <a:lnTo>
                  <a:pt x="0" y="288035"/>
                </a:lnTo>
                <a:lnTo>
                  <a:pt x="4572" y="292607"/>
                </a:lnTo>
                <a:lnTo>
                  <a:pt x="1106424" y="292607"/>
                </a:lnTo>
                <a:lnTo>
                  <a:pt x="1110996" y="288035"/>
                </a:lnTo>
                <a:lnTo>
                  <a:pt x="1110996" y="283463"/>
                </a:lnTo>
                <a:lnTo>
                  <a:pt x="19812" y="283463"/>
                </a:lnTo>
                <a:lnTo>
                  <a:pt x="10668" y="272795"/>
                </a:lnTo>
                <a:lnTo>
                  <a:pt x="19812" y="272795"/>
                </a:lnTo>
                <a:lnTo>
                  <a:pt x="19812" y="21335"/>
                </a:lnTo>
                <a:lnTo>
                  <a:pt x="10668" y="21335"/>
                </a:lnTo>
                <a:lnTo>
                  <a:pt x="19812" y="10667"/>
                </a:lnTo>
                <a:lnTo>
                  <a:pt x="1110996" y="10667"/>
                </a:lnTo>
                <a:lnTo>
                  <a:pt x="1110996" y="4571"/>
                </a:lnTo>
                <a:lnTo>
                  <a:pt x="1106424" y="0"/>
                </a:lnTo>
                <a:close/>
              </a:path>
              <a:path w="1111250" h="292735">
                <a:moveTo>
                  <a:pt x="19812" y="272795"/>
                </a:moveTo>
                <a:lnTo>
                  <a:pt x="10668" y="272795"/>
                </a:lnTo>
                <a:lnTo>
                  <a:pt x="19812" y="283463"/>
                </a:lnTo>
                <a:lnTo>
                  <a:pt x="19812" y="272795"/>
                </a:lnTo>
                <a:close/>
              </a:path>
              <a:path w="1111250" h="292735">
                <a:moveTo>
                  <a:pt x="1089660" y="272795"/>
                </a:moveTo>
                <a:lnTo>
                  <a:pt x="19812" y="272795"/>
                </a:lnTo>
                <a:lnTo>
                  <a:pt x="19812" y="283463"/>
                </a:lnTo>
                <a:lnTo>
                  <a:pt x="1089660" y="283463"/>
                </a:lnTo>
                <a:lnTo>
                  <a:pt x="1089660" y="272795"/>
                </a:lnTo>
                <a:close/>
              </a:path>
              <a:path w="1111250" h="292735">
                <a:moveTo>
                  <a:pt x="1089660" y="10667"/>
                </a:moveTo>
                <a:lnTo>
                  <a:pt x="1089660" y="283463"/>
                </a:lnTo>
                <a:lnTo>
                  <a:pt x="1100328" y="272795"/>
                </a:lnTo>
                <a:lnTo>
                  <a:pt x="1110996" y="272795"/>
                </a:lnTo>
                <a:lnTo>
                  <a:pt x="1110996" y="21335"/>
                </a:lnTo>
                <a:lnTo>
                  <a:pt x="1100328" y="21335"/>
                </a:lnTo>
                <a:lnTo>
                  <a:pt x="1089660" y="10667"/>
                </a:lnTo>
                <a:close/>
              </a:path>
              <a:path w="1111250" h="292735">
                <a:moveTo>
                  <a:pt x="1110996" y="272795"/>
                </a:moveTo>
                <a:lnTo>
                  <a:pt x="1100328" y="272795"/>
                </a:lnTo>
                <a:lnTo>
                  <a:pt x="1089660" y="283463"/>
                </a:lnTo>
                <a:lnTo>
                  <a:pt x="1110996" y="283463"/>
                </a:lnTo>
                <a:lnTo>
                  <a:pt x="1110996" y="272795"/>
                </a:lnTo>
                <a:close/>
              </a:path>
              <a:path w="1111250" h="292735">
                <a:moveTo>
                  <a:pt x="19812" y="10667"/>
                </a:moveTo>
                <a:lnTo>
                  <a:pt x="10668" y="21335"/>
                </a:lnTo>
                <a:lnTo>
                  <a:pt x="19812" y="21335"/>
                </a:lnTo>
                <a:lnTo>
                  <a:pt x="19812" y="10667"/>
                </a:lnTo>
                <a:close/>
              </a:path>
              <a:path w="1111250" h="292735">
                <a:moveTo>
                  <a:pt x="1089660" y="10667"/>
                </a:moveTo>
                <a:lnTo>
                  <a:pt x="19812" y="10667"/>
                </a:lnTo>
                <a:lnTo>
                  <a:pt x="19812" y="21335"/>
                </a:lnTo>
                <a:lnTo>
                  <a:pt x="1089660" y="21335"/>
                </a:lnTo>
                <a:lnTo>
                  <a:pt x="1089660" y="10667"/>
                </a:lnTo>
                <a:close/>
              </a:path>
              <a:path w="1111250" h="292735">
                <a:moveTo>
                  <a:pt x="1110996" y="10667"/>
                </a:moveTo>
                <a:lnTo>
                  <a:pt x="1089660" y="10667"/>
                </a:lnTo>
                <a:lnTo>
                  <a:pt x="1100328" y="21335"/>
                </a:lnTo>
                <a:lnTo>
                  <a:pt x="1110996" y="21335"/>
                </a:lnTo>
                <a:lnTo>
                  <a:pt x="1110996" y="1066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777744" y="4661258"/>
            <a:ext cx="910590" cy="1993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50" dirty="0">
                <a:latin typeface="Arial"/>
                <a:cs typeface="Arial"/>
              </a:rPr>
              <a:t>Mobile</a:t>
            </a:r>
            <a:r>
              <a:rPr sz="1150" spc="-35" dirty="0">
                <a:latin typeface="Arial"/>
                <a:cs typeface="Arial"/>
              </a:rPr>
              <a:t> </a:t>
            </a:r>
            <a:r>
              <a:rPr sz="1150" spc="-20" dirty="0">
                <a:latin typeface="Arial"/>
                <a:cs typeface="Arial"/>
              </a:rPr>
              <a:t>Phone</a:t>
            </a:r>
            <a:endParaRPr sz="115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258055" y="4632959"/>
            <a:ext cx="1111250" cy="292735"/>
          </a:xfrm>
          <a:custGeom>
            <a:avLst/>
            <a:gdLst/>
            <a:ahLst/>
            <a:cxnLst/>
            <a:rect l="l" t="t" r="r" b="b"/>
            <a:pathLst>
              <a:path w="1111250" h="292735">
                <a:moveTo>
                  <a:pt x="1106424" y="0"/>
                </a:moveTo>
                <a:lnTo>
                  <a:pt x="4572" y="0"/>
                </a:lnTo>
                <a:lnTo>
                  <a:pt x="0" y="4571"/>
                </a:lnTo>
                <a:lnTo>
                  <a:pt x="0" y="288035"/>
                </a:lnTo>
                <a:lnTo>
                  <a:pt x="4572" y="292607"/>
                </a:lnTo>
                <a:lnTo>
                  <a:pt x="1106424" y="292607"/>
                </a:lnTo>
                <a:lnTo>
                  <a:pt x="1110996" y="288035"/>
                </a:lnTo>
                <a:lnTo>
                  <a:pt x="1110996" y="283463"/>
                </a:lnTo>
                <a:lnTo>
                  <a:pt x="21336" y="283463"/>
                </a:lnTo>
                <a:lnTo>
                  <a:pt x="10668" y="272795"/>
                </a:lnTo>
                <a:lnTo>
                  <a:pt x="21336" y="272795"/>
                </a:lnTo>
                <a:lnTo>
                  <a:pt x="21336" y="21335"/>
                </a:lnTo>
                <a:lnTo>
                  <a:pt x="10668" y="21335"/>
                </a:lnTo>
                <a:lnTo>
                  <a:pt x="21336" y="10667"/>
                </a:lnTo>
                <a:lnTo>
                  <a:pt x="1110996" y="10667"/>
                </a:lnTo>
                <a:lnTo>
                  <a:pt x="1110996" y="4571"/>
                </a:lnTo>
                <a:lnTo>
                  <a:pt x="1106424" y="0"/>
                </a:lnTo>
                <a:close/>
              </a:path>
              <a:path w="1111250" h="292735">
                <a:moveTo>
                  <a:pt x="21336" y="272795"/>
                </a:moveTo>
                <a:lnTo>
                  <a:pt x="10668" y="272795"/>
                </a:lnTo>
                <a:lnTo>
                  <a:pt x="21336" y="283463"/>
                </a:lnTo>
                <a:lnTo>
                  <a:pt x="21336" y="272795"/>
                </a:lnTo>
                <a:close/>
              </a:path>
              <a:path w="1111250" h="292735">
                <a:moveTo>
                  <a:pt x="1089660" y="272795"/>
                </a:moveTo>
                <a:lnTo>
                  <a:pt x="21336" y="272795"/>
                </a:lnTo>
                <a:lnTo>
                  <a:pt x="21336" y="283463"/>
                </a:lnTo>
                <a:lnTo>
                  <a:pt x="1089660" y="283463"/>
                </a:lnTo>
                <a:lnTo>
                  <a:pt x="1089660" y="272795"/>
                </a:lnTo>
                <a:close/>
              </a:path>
              <a:path w="1111250" h="292735">
                <a:moveTo>
                  <a:pt x="1089660" y="10667"/>
                </a:moveTo>
                <a:lnTo>
                  <a:pt x="1089660" y="283463"/>
                </a:lnTo>
                <a:lnTo>
                  <a:pt x="1100328" y="272795"/>
                </a:lnTo>
                <a:lnTo>
                  <a:pt x="1110996" y="272795"/>
                </a:lnTo>
                <a:lnTo>
                  <a:pt x="1110996" y="21335"/>
                </a:lnTo>
                <a:lnTo>
                  <a:pt x="1100328" y="21335"/>
                </a:lnTo>
                <a:lnTo>
                  <a:pt x="1089660" y="10667"/>
                </a:lnTo>
                <a:close/>
              </a:path>
              <a:path w="1111250" h="292735">
                <a:moveTo>
                  <a:pt x="1110996" y="272795"/>
                </a:moveTo>
                <a:lnTo>
                  <a:pt x="1100328" y="272795"/>
                </a:lnTo>
                <a:lnTo>
                  <a:pt x="1089660" y="283463"/>
                </a:lnTo>
                <a:lnTo>
                  <a:pt x="1110996" y="283463"/>
                </a:lnTo>
                <a:lnTo>
                  <a:pt x="1110996" y="272795"/>
                </a:lnTo>
                <a:close/>
              </a:path>
              <a:path w="1111250" h="292735">
                <a:moveTo>
                  <a:pt x="21336" y="10667"/>
                </a:moveTo>
                <a:lnTo>
                  <a:pt x="10668" y="21335"/>
                </a:lnTo>
                <a:lnTo>
                  <a:pt x="21336" y="21335"/>
                </a:lnTo>
                <a:lnTo>
                  <a:pt x="21336" y="10667"/>
                </a:lnTo>
                <a:close/>
              </a:path>
              <a:path w="1111250" h="292735">
                <a:moveTo>
                  <a:pt x="1089660" y="10667"/>
                </a:moveTo>
                <a:lnTo>
                  <a:pt x="21336" y="10667"/>
                </a:lnTo>
                <a:lnTo>
                  <a:pt x="21336" y="21335"/>
                </a:lnTo>
                <a:lnTo>
                  <a:pt x="1089660" y="21335"/>
                </a:lnTo>
                <a:lnTo>
                  <a:pt x="1089660" y="10667"/>
                </a:lnTo>
                <a:close/>
              </a:path>
              <a:path w="1111250" h="292735">
                <a:moveTo>
                  <a:pt x="1110996" y="10667"/>
                </a:moveTo>
                <a:lnTo>
                  <a:pt x="1089660" y="10667"/>
                </a:lnTo>
                <a:lnTo>
                  <a:pt x="1100328" y="21335"/>
                </a:lnTo>
                <a:lnTo>
                  <a:pt x="1110996" y="21335"/>
                </a:lnTo>
                <a:lnTo>
                  <a:pt x="1110996" y="1066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4481576" y="4661258"/>
            <a:ext cx="664210" cy="1993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50" spc="-10" dirty="0">
                <a:latin typeface="Arial"/>
                <a:cs typeface="Arial"/>
              </a:rPr>
              <a:t>Television</a:t>
            </a:r>
            <a:endParaRPr sz="115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743200" y="3741419"/>
            <a:ext cx="1828800" cy="902335"/>
          </a:xfrm>
          <a:custGeom>
            <a:avLst/>
            <a:gdLst/>
            <a:ahLst/>
            <a:cxnLst/>
            <a:rect l="l" t="t" r="r" b="b"/>
            <a:pathLst>
              <a:path w="1828800" h="902335">
                <a:moveTo>
                  <a:pt x="60960" y="19812"/>
                </a:moveTo>
                <a:lnTo>
                  <a:pt x="0" y="19812"/>
                </a:lnTo>
                <a:lnTo>
                  <a:pt x="0" y="41160"/>
                </a:lnTo>
                <a:lnTo>
                  <a:pt x="60960" y="41160"/>
                </a:lnTo>
                <a:lnTo>
                  <a:pt x="60960" y="19812"/>
                </a:lnTo>
                <a:close/>
              </a:path>
              <a:path w="1828800" h="902335">
                <a:moveTo>
                  <a:pt x="141732" y="19812"/>
                </a:moveTo>
                <a:lnTo>
                  <a:pt x="80772" y="19812"/>
                </a:lnTo>
                <a:lnTo>
                  <a:pt x="80772" y="41160"/>
                </a:lnTo>
                <a:lnTo>
                  <a:pt x="141732" y="41160"/>
                </a:lnTo>
                <a:lnTo>
                  <a:pt x="141732" y="19812"/>
                </a:lnTo>
                <a:close/>
              </a:path>
              <a:path w="1828800" h="902335">
                <a:moveTo>
                  <a:pt x="224028" y="19812"/>
                </a:moveTo>
                <a:lnTo>
                  <a:pt x="163068" y="19812"/>
                </a:lnTo>
                <a:lnTo>
                  <a:pt x="163068" y="41160"/>
                </a:lnTo>
                <a:lnTo>
                  <a:pt x="224028" y="41160"/>
                </a:lnTo>
                <a:lnTo>
                  <a:pt x="224028" y="19812"/>
                </a:lnTo>
                <a:close/>
              </a:path>
              <a:path w="1828800" h="902335">
                <a:moveTo>
                  <a:pt x="306311" y="19812"/>
                </a:moveTo>
                <a:lnTo>
                  <a:pt x="243840" y="19812"/>
                </a:lnTo>
                <a:lnTo>
                  <a:pt x="243840" y="41160"/>
                </a:lnTo>
                <a:lnTo>
                  <a:pt x="306311" y="41160"/>
                </a:lnTo>
                <a:lnTo>
                  <a:pt x="306311" y="19812"/>
                </a:lnTo>
                <a:close/>
              </a:path>
              <a:path w="1828800" h="902335">
                <a:moveTo>
                  <a:pt x="387096" y="19812"/>
                </a:moveTo>
                <a:lnTo>
                  <a:pt x="326136" y="19812"/>
                </a:lnTo>
                <a:lnTo>
                  <a:pt x="326136" y="41160"/>
                </a:lnTo>
                <a:lnTo>
                  <a:pt x="387096" y="41160"/>
                </a:lnTo>
                <a:lnTo>
                  <a:pt x="387096" y="19812"/>
                </a:lnTo>
                <a:close/>
              </a:path>
              <a:path w="1828800" h="902335">
                <a:moveTo>
                  <a:pt x="469392" y="19812"/>
                </a:moveTo>
                <a:lnTo>
                  <a:pt x="408432" y="19812"/>
                </a:lnTo>
                <a:lnTo>
                  <a:pt x="408432" y="41160"/>
                </a:lnTo>
                <a:lnTo>
                  <a:pt x="469392" y="41160"/>
                </a:lnTo>
                <a:lnTo>
                  <a:pt x="469392" y="19812"/>
                </a:lnTo>
                <a:close/>
              </a:path>
              <a:path w="1828800" h="902335">
                <a:moveTo>
                  <a:pt x="544055" y="30480"/>
                </a:moveTo>
                <a:lnTo>
                  <a:pt x="522732" y="19812"/>
                </a:lnTo>
                <a:lnTo>
                  <a:pt x="483108" y="0"/>
                </a:lnTo>
                <a:lnTo>
                  <a:pt x="483108" y="60960"/>
                </a:lnTo>
                <a:lnTo>
                  <a:pt x="522719" y="41160"/>
                </a:lnTo>
                <a:lnTo>
                  <a:pt x="544055" y="30480"/>
                </a:lnTo>
                <a:close/>
              </a:path>
              <a:path w="1828800" h="902335">
                <a:moveTo>
                  <a:pt x="792480" y="637032"/>
                </a:moveTo>
                <a:lnTo>
                  <a:pt x="787273" y="626364"/>
                </a:lnTo>
                <a:lnTo>
                  <a:pt x="762000" y="574548"/>
                </a:lnTo>
                <a:lnTo>
                  <a:pt x="731520" y="637032"/>
                </a:lnTo>
                <a:lnTo>
                  <a:pt x="751319" y="637032"/>
                </a:lnTo>
                <a:lnTo>
                  <a:pt x="751319" y="902208"/>
                </a:lnTo>
                <a:lnTo>
                  <a:pt x="772668" y="902208"/>
                </a:lnTo>
                <a:lnTo>
                  <a:pt x="772668" y="637032"/>
                </a:lnTo>
                <a:lnTo>
                  <a:pt x="792480" y="637032"/>
                </a:lnTo>
                <a:close/>
              </a:path>
              <a:path w="1828800" h="902335">
                <a:moveTo>
                  <a:pt x="1828800" y="637032"/>
                </a:moveTo>
                <a:lnTo>
                  <a:pt x="1823593" y="626364"/>
                </a:lnTo>
                <a:lnTo>
                  <a:pt x="1798320" y="574548"/>
                </a:lnTo>
                <a:lnTo>
                  <a:pt x="1767840" y="637032"/>
                </a:lnTo>
                <a:lnTo>
                  <a:pt x="1787652" y="637032"/>
                </a:lnTo>
                <a:lnTo>
                  <a:pt x="1787652" y="902208"/>
                </a:lnTo>
                <a:lnTo>
                  <a:pt x="1807464" y="902208"/>
                </a:lnTo>
                <a:lnTo>
                  <a:pt x="1807464" y="637032"/>
                </a:lnTo>
                <a:lnTo>
                  <a:pt x="1828800" y="63703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694436" y="5247386"/>
            <a:ext cx="6423025" cy="24371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R="34290" algn="ctr">
              <a:lnSpc>
                <a:spcPct val="100000"/>
              </a:lnSpc>
              <a:spcBef>
                <a:spcPts val="105"/>
              </a:spcBef>
            </a:pPr>
            <a:endParaRPr sz="8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8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705"/>
              </a:spcBef>
            </a:pPr>
            <a:endParaRPr sz="8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300" b="1" dirty="0">
                <a:latin typeface="Arial"/>
                <a:cs typeface="Arial"/>
              </a:rPr>
              <a:t>Class</a:t>
            </a:r>
            <a:r>
              <a:rPr sz="1300" b="1" spc="-70" dirty="0">
                <a:latin typeface="Arial"/>
                <a:cs typeface="Arial"/>
              </a:rPr>
              <a:t> </a:t>
            </a:r>
            <a:r>
              <a:rPr sz="1300" b="1" spc="-10" dirty="0">
                <a:latin typeface="Arial"/>
                <a:cs typeface="Arial"/>
              </a:rPr>
              <a:t>Inheritance</a:t>
            </a:r>
            <a:endParaRPr sz="1300">
              <a:latin typeface="Arial"/>
              <a:cs typeface="Arial"/>
            </a:endParaRPr>
          </a:p>
          <a:p>
            <a:pPr marL="135890" marR="15875">
              <a:lnSpc>
                <a:spcPct val="103499"/>
              </a:lnSpc>
              <a:spcBef>
                <a:spcPts val="434"/>
              </a:spcBef>
            </a:pPr>
            <a:r>
              <a:rPr sz="1150" dirty="0">
                <a:latin typeface="Arial"/>
                <a:cs typeface="Arial"/>
              </a:rPr>
              <a:t>When</a:t>
            </a:r>
            <a:r>
              <a:rPr sz="1150" spc="3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designing</a:t>
            </a:r>
            <a:r>
              <a:rPr sz="1150" spc="114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an</a:t>
            </a:r>
            <a:r>
              <a:rPr sz="1150" spc="10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object-oriented</a:t>
            </a:r>
            <a:r>
              <a:rPr sz="1150" spc="10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solution,</a:t>
            </a:r>
            <a:r>
              <a:rPr sz="1150" spc="9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you</a:t>
            </a:r>
            <a:r>
              <a:rPr sz="1150" spc="12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should</a:t>
            </a:r>
            <a:r>
              <a:rPr sz="1150" spc="11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attempt</a:t>
            </a:r>
            <a:r>
              <a:rPr sz="1150" spc="3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to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avoid</a:t>
            </a:r>
            <a:r>
              <a:rPr sz="1150" spc="11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code</a:t>
            </a:r>
            <a:r>
              <a:rPr sz="1150" spc="105" dirty="0">
                <a:latin typeface="Arial"/>
                <a:cs typeface="Arial"/>
              </a:rPr>
              <a:t> </a:t>
            </a:r>
            <a:r>
              <a:rPr sz="1150" spc="-10" dirty="0">
                <a:latin typeface="Arial"/>
                <a:cs typeface="Arial"/>
              </a:rPr>
              <a:t>duplication.</a:t>
            </a:r>
            <a:r>
              <a:rPr sz="1150" spc="50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One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technique</a:t>
            </a:r>
            <a:r>
              <a:rPr sz="1150" spc="10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to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avoid</a:t>
            </a:r>
            <a:r>
              <a:rPr sz="1150" spc="10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duplication</a:t>
            </a:r>
            <a:r>
              <a:rPr sz="1150" spc="114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is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to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create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library</a:t>
            </a:r>
            <a:r>
              <a:rPr sz="1150" spc="10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methods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and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classes.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Libraries</a:t>
            </a:r>
            <a:r>
              <a:rPr sz="1150" spc="95" dirty="0">
                <a:latin typeface="Arial"/>
                <a:cs typeface="Arial"/>
              </a:rPr>
              <a:t> </a:t>
            </a:r>
            <a:r>
              <a:rPr sz="1150" spc="-10" dirty="0">
                <a:latin typeface="Arial"/>
                <a:cs typeface="Arial"/>
              </a:rPr>
              <a:t>function </a:t>
            </a:r>
            <a:r>
              <a:rPr sz="1150" dirty="0">
                <a:latin typeface="Arial"/>
                <a:cs typeface="Arial"/>
              </a:rPr>
              <a:t>as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central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point</a:t>
            </a:r>
            <a:r>
              <a:rPr sz="1150" spc="9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to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contain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often</a:t>
            </a:r>
            <a:r>
              <a:rPr sz="1150" spc="4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reused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code.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Another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technique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to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avoid</a:t>
            </a:r>
            <a:r>
              <a:rPr sz="1150" spc="10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code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duplication</a:t>
            </a:r>
            <a:r>
              <a:rPr sz="1150" spc="100" dirty="0">
                <a:latin typeface="Arial"/>
                <a:cs typeface="Arial"/>
              </a:rPr>
              <a:t> </a:t>
            </a:r>
            <a:r>
              <a:rPr sz="1150" spc="-25" dirty="0">
                <a:latin typeface="Arial"/>
                <a:cs typeface="Arial"/>
              </a:rPr>
              <a:t>is </a:t>
            </a:r>
            <a:r>
              <a:rPr sz="1150" dirty="0">
                <a:latin typeface="Arial"/>
                <a:cs typeface="Arial"/>
              </a:rPr>
              <a:t>to</a:t>
            </a:r>
            <a:r>
              <a:rPr sz="1150" spc="3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use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class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inheritance.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When</a:t>
            </a:r>
            <a:r>
              <a:rPr sz="1150" spc="2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there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is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shared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base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type</a:t>
            </a:r>
            <a:r>
              <a:rPr sz="1150" spc="10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identified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between</a:t>
            </a:r>
            <a:r>
              <a:rPr sz="1150" spc="10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two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spc="-10" dirty="0">
                <a:latin typeface="Arial"/>
                <a:cs typeface="Arial"/>
              </a:rPr>
              <a:t>classes,</a:t>
            </a:r>
            <a:r>
              <a:rPr sz="1150" spc="50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any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shared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code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may</a:t>
            </a:r>
            <a:r>
              <a:rPr sz="1150" spc="3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be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placed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in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parent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spc="-10" dirty="0">
                <a:latin typeface="Arial"/>
                <a:cs typeface="Arial"/>
              </a:rPr>
              <a:t>class.</a:t>
            </a:r>
            <a:endParaRPr sz="1150">
              <a:latin typeface="Arial"/>
              <a:cs typeface="Arial"/>
            </a:endParaRPr>
          </a:p>
          <a:p>
            <a:pPr marL="135890" marR="5080">
              <a:lnSpc>
                <a:spcPct val="103499"/>
              </a:lnSpc>
              <a:spcBef>
                <a:spcPts val="445"/>
              </a:spcBef>
            </a:pPr>
            <a:r>
              <a:rPr sz="1150" dirty="0">
                <a:latin typeface="Arial"/>
                <a:cs typeface="Arial"/>
              </a:rPr>
              <a:t>When</a:t>
            </a:r>
            <a:r>
              <a:rPr sz="1150" spc="3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possible,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use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object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references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of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most</a:t>
            </a:r>
            <a:r>
              <a:rPr sz="1150" spc="3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generic</a:t>
            </a:r>
            <a:r>
              <a:rPr sz="1150" spc="9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base</a:t>
            </a:r>
            <a:r>
              <a:rPr sz="1150" spc="9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type</a:t>
            </a:r>
            <a:r>
              <a:rPr sz="1150" spc="10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possible.</a:t>
            </a:r>
            <a:r>
              <a:rPr sz="1150" spc="10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In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spc="-10" dirty="0">
                <a:latin typeface="Arial"/>
                <a:cs typeface="Arial"/>
              </a:rPr>
              <a:t>Java, </a:t>
            </a:r>
            <a:r>
              <a:rPr sz="1150" dirty="0">
                <a:latin typeface="Arial"/>
                <a:cs typeface="Arial"/>
              </a:rPr>
              <a:t>generalization</a:t>
            </a:r>
            <a:r>
              <a:rPr sz="1150" spc="12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and</a:t>
            </a:r>
            <a:r>
              <a:rPr sz="1150" spc="114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specialization</a:t>
            </a:r>
            <a:r>
              <a:rPr sz="1150" spc="12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enable</a:t>
            </a:r>
            <a:r>
              <a:rPr sz="1150" spc="13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reuse</a:t>
            </a:r>
            <a:r>
              <a:rPr sz="1150" spc="9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through</a:t>
            </a:r>
            <a:r>
              <a:rPr sz="1150" spc="114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method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inheritance</a:t>
            </a:r>
            <a:r>
              <a:rPr sz="1150" spc="13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and</a:t>
            </a:r>
            <a:r>
              <a:rPr sz="1150" spc="11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virtual</a:t>
            </a:r>
            <a:r>
              <a:rPr sz="1150" spc="114" dirty="0">
                <a:latin typeface="Arial"/>
                <a:cs typeface="Arial"/>
              </a:rPr>
              <a:t> </a:t>
            </a:r>
            <a:r>
              <a:rPr sz="1150" spc="-10" dirty="0">
                <a:latin typeface="Arial"/>
                <a:cs typeface="Arial"/>
              </a:rPr>
              <a:t>method </a:t>
            </a:r>
            <a:r>
              <a:rPr sz="1150" dirty="0">
                <a:latin typeface="Arial"/>
                <a:cs typeface="Arial"/>
              </a:rPr>
              <a:t>invocation</a:t>
            </a:r>
            <a:r>
              <a:rPr sz="1150" spc="10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(VMI).</a:t>
            </a:r>
            <a:r>
              <a:rPr sz="1150" spc="9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VMI,</a:t>
            </a:r>
            <a:r>
              <a:rPr sz="1150" spc="10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sometimes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called</a:t>
            </a:r>
            <a:r>
              <a:rPr sz="1150" spc="10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“late-binding,”</a:t>
            </a:r>
            <a:r>
              <a:rPr sz="1150" spc="114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enables</a:t>
            </a:r>
            <a:r>
              <a:rPr sz="1150" spc="11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</a:t>
            </a:r>
            <a:r>
              <a:rPr sz="1150" spc="10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caller</a:t>
            </a:r>
            <a:r>
              <a:rPr sz="1150" spc="10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to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dynamically</a:t>
            </a:r>
            <a:r>
              <a:rPr sz="1150" spc="14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call</a:t>
            </a:r>
            <a:r>
              <a:rPr sz="1150" spc="105" dirty="0">
                <a:latin typeface="Arial"/>
                <a:cs typeface="Arial"/>
              </a:rPr>
              <a:t> </a:t>
            </a:r>
            <a:r>
              <a:rPr sz="1150" spc="-50" dirty="0">
                <a:latin typeface="Arial"/>
                <a:cs typeface="Arial"/>
              </a:rPr>
              <a:t>a </a:t>
            </a:r>
            <a:r>
              <a:rPr sz="1150" dirty="0">
                <a:latin typeface="Arial"/>
                <a:cs typeface="Arial"/>
              </a:rPr>
              <a:t>method</a:t>
            </a:r>
            <a:r>
              <a:rPr sz="1150" spc="2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as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long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as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method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has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been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declared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in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generic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base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spc="-10" dirty="0">
                <a:latin typeface="Arial"/>
                <a:cs typeface="Arial"/>
              </a:rPr>
              <a:t>type.</a:t>
            </a:r>
            <a:endParaRPr sz="11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42416" y="2398776"/>
            <a:ext cx="5689600" cy="542925"/>
            <a:chOff x="1042416" y="2398776"/>
            <a:chExt cx="5689600" cy="542925"/>
          </a:xfrm>
        </p:grpSpPr>
        <p:sp>
          <p:nvSpPr>
            <p:cNvPr id="3" name="object 3"/>
            <p:cNvSpPr/>
            <p:nvPr/>
          </p:nvSpPr>
          <p:spPr>
            <a:xfrm>
              <a:off x="1053084" y="2409444"/>
              <a:ext cx="5668010" cy="523240"/>
            </a:xfrm>
            <a:custGeom>
              <a:avLst/>
              <a:gdLst/>
              <a:ahLst/>
              <a:cxnLst/>
              <a:rect l="l" t="t" r="r" b="b"/>
              <a:pathLst>
                <a:path w="5668009" h="523239">
                  <a:moveTo>
                    <a:pt x="5667755" y="0"/>
                  </a:moveTo>
                  <a:lnTo>
                    <a:pt x="0" y="0"/>
                  </a:lnTo>
                  <a:lnTo>
                    <a:pt x="0" y="522731"/>
                  </a:lnTo>
                  <a:lnTo>
                    <a:pt x="5667755" y="522731"/>
                  </a:lnTo>
                  <a:lnTo>
                    <a:pt x="5667755" y="0"/>
                  </a:lnTo>
                  <a:close/>
                </a:path>
              </a:pathLst>
            </a:custGeom>
            <a:solidFill>
              <a:srgbClr val="DCDC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042416" y="2398776"/>
              <a:ext cx="5689600" cy="542925"/>
            </a:xfrm>
            <a:custGeom>
              <a:avLst/>
              <a:gdLst/>
              <a:ahLst/>
              <a:cxnLst/>
              <a:rect l="l" t="t" r="r" b="b"/>
              <a:pathLst>
                <a:path w="5689600" h="542925">
                  <a:moveTo>
                    <a:pt x="5689092" y="0"/>
                  </a:moveTo>
                  <a:lnTo>
                    <a:pt x="0" y="0"/>
                  </a:lnTo>
                  <a:lnTo>
                    <a:pt x="0" y="542544"/>
                  </a:lnTo>
                  <a:lnTo>
                    <a:pt x="5689092" y="542544"/>
                  </a:lnTo>
                  <a:lnTo>
                    <a:pt x="5689092" y="533400"/>
                  </a:lnTo>
                  <a:lnTo>
                    <a:pt x="21336" y="533400"/>
                  </a:lnTo>
                  <a:lnTo>
                    <a:pt x="10668" y="522731"/>
                  </a:lnTo>
                  <a:lnTo>
                    <a:pt x="21336" y="522731"/>
                  </a:lnTo>
                  <a:lnTo>
                    <a:pt x="21336" y="21335"/>
                  </a:lnTo>
                  <a:lnTo>
                    <a:pt x="10668" y="21335"/>
                  </a:lnTo>
                  <a:lnTo>
                    <a:pt x="21336" y="10668"/>
                  </a:lnTo>
                  <a:lnTo>
                    <a:pt x="5689092" y="10668"/>
                  </a:lnTo>
                  <a:lnTo>
                    <a:pt x="5689092" y="0"/>
                  </a:lnTo>
                  <a:close/>
                </a:path>
                <a:path w="5689600" h="542925">
                  <a:moveTo>
                    <a:pt x="21336" y="522731"/>
                  </a:moveTo>
                  <a:lnTo>
                    <a:pt x="10668" y="522731"/>
                  </a:lnTo>
                  <a:lnTo>
                    <a:pt x="21336" y="533400"/>
                  </a:lnTo>
                  <a:lnTo>
                    <a:pt x="21336" y="522731"/>
                  </a:lnTo>
                  <a:close/>
                </a:path>
                <a:path w="5689600" h="542925">
                  <a:moveTo>
                    <a:pt x="5667756" y="522731"/>
                  </a:moveTo>
                  <a:lnTo>
                    <a:pt x="21336" y="522731"/>
                  </a:lnTo>
                  <a:lnTo>
                    <a:pt x="21336" y="533400"/>
                  </a:lnTo>
                  <a:lnTo>
                    <a:pt x="5667756" y="533400"/>
                  </a:lnTo>
                  <a:lnTo>
                    <a:pt x="5667756" y="522731"/>
                  </a:lnTo>
                  <a:close/>
                </a:path>
                <a:path w="5689600" h="542925">
                  <a:moveTo>
                    <a:pt x="5667756" y="10668"/>
                  </a:moveTo>
                  <a:lnTo>
                    <a:pt x="5667756" y="533400"/>
                  </a:lnTo>
                  <a:lnTo>
                    <a:pt x="5678424" y="522731"/>
                  </a:lnTo>
                  <a:lnTo>
                    <a:pt x="5689092" y="522731"/>
                  </a:lnTo>
                  <a:lnTo>
                    <a:pt x="5689092" y="21335"/>
                  </a:lnTo>
                  <a:lnTo>
                    <a:pt x="5678424" y="21335"/>
                  </a:lnTo>
                  <a:lnTo>
                    <a:pt x="5667756" y="10668"/>
                  </a:lnTo>
                  <a:close/>
                </a:path>
                <a:path w="5689600" h="542925">
                  <a:moveTo>
                    <a:pt x="5689092" y="522731"/>
                  </a:moveTo>
                  <a:lnTo>
                    <a:pt x="5678424" y="522731"/>
                  </a:lnTo>
                  <a:lnTo>
                    <a:pt x="5667756" y="533400"/>
                  </a:lnTo>
                  <a:lnTo>
                    <a:pt x="5689092" y="533400"/>
                  </a:lnTo>
                  <a:lnTo>
                    <a:pt x="5689092" y="522731"/>
                  </a:lnTo>
                  <a:close/>
                </a:path>
                <a:path w="5689600" h="542925">
                  <a:moveTo>
                    <a:pt x="21336" y="10668"/>
                  </a:moveTo>
                  <a:lnTo>
                    <a:pt x="10668" y="21335"/>
                  </a:lnTo>
                  <a:lnTo>
                    <a:pt x="21336" y="21335"/>
                  </a:lnTo>
                  <a:lnTo>
                    <a:pt x="21336" y="10668"/>
                  </a:lnTo>
                  <a:close/>
                </a:path>
                <a:path w="5689600" h="542925">
                  <a:moveTo>
                    <a:pt x="5667756" y="10668"/>
                  </a:moveTo>
                  <a:lnTo>
                    <a:pt x="21336" y="10668"/>
                  </a:lnTo>
                  <a:lnTo>
                    <a:pt x="21336" y="21335"/>
                  </a:lnTo>
                  <a:lnTo>
                    <a:pt x="5667756" y="21335"/>
                  </a:lnTo>
                  <a:lnTo>
                    <a:pt x="5667756" y="10668"/>
                  </a:lnTo>
                  <a:close/>
                </a:path>
                <a:path w="5689600" h="542925">
                  <a:moveTo>
                    <a:pt x="5689092" y="10668"/>
                  </a:moveTo>
                  <a:lnTo>
                    <a:pt x="5667756" y="10668"/>
                  </a:lnTo>
                  <a:lnTo>
                    <a:pt x="5678424" y="21335"/>
                  </a:lnTo>
                  <a:lnTo>
                    <a:pt x="5689092" y="21335"/>
                  </a:lnTo>
                  <a:lnTo>
                    <a:pt x="5689092" y="1066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1055627" y="806967"/>
            <a:ext cx="5370830" cy="25393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287020" algn="ctr">
              <a:lnSpc>
                <a:spcPct val="100000"/>
              </a:lnSpc>
              <a:spcBef>
                <a:spcPts val="110"/>
              </a:spcBef>
            </a:pPr>
            <a:r>
              <a:rPr sz="1850" b="1" dirty="0">
                <a:latin typeface="Arial"/>
                <a:cs typeface="Arial"/>
              </a:rPr>
              <a:t>Enabling</a:t>
            </a:r>
            <a:r>
              <a:rPr sz="1850" b="1" spc="-25" dirty="0">
                <a:latin typeface="Arial"/>
                <a:cs typeface="Arial"/>
              </a:rPr>
              <a:t> </a:t>
            </a:r>
            <a:r>
              <a:rPr sz="1850" b="1" spc="-10" dirty="0">
                <a:latin typeface="Arial"/>
                <a:cs typeface="Arial"/>
              </a:rPr>
              <a:t>Generalization</a:t>
            </a:r>
            <a:endParaRPr sz="18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330"/>
              </a:spcBef>
            </a:pPr>
            <a:endParaRPr sz="1850">
              <a:latin typeface="Arial"/>
              <a:cs typeface="Arial"/>
            </a:endParaRPr>
          </a:p>
          <a:p>
            <a:pPr marL="12700" marR="5080" indent="4445" algn="just">
              <a:lnSpc>
                <a:spcPct val="101299"/>
              </a:lnSpc>
            </a:pPr>
            <a:r>
              <a:rPr sz="1550" dirty="0">
                <a:latin typeface="Arial"/>
                <a:cs typeface="Arial"/>
              </a:rPr>
              <a:t>Coding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to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</a:t>
            </a:r>
            <a:r>
              <a:rPr sz="1550" spc="5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common</a:t>
            </a:r>
            <a:r>
              <a:rPr sz="1550" spc="6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base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type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allows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for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the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introduction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spc="-25" dirty="0">
                <a:latin typeface="Arial"/>
                <a:cs typeface="Arial"/>
              </a:rPr>
              <a:t>of </a:t>
            </a:r>
            <a:r>
              <a:rPr sz="1550" dirty="0">
                <a:latin typeface="Arial"/>
                <a:cs typeface="Arial"/>
              </a:rPr>
              <a:t>new</a:t>
            </a:r>
            <a:r>
              <a:rPr sz="1550" spc="2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subclasses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with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little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or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no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modification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of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any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code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spc="-20" dirty="0">
                <a:latin typeface="Arial"/>
                <a:cs typeface="Arial"/>
              </a:rPr>
              <a:t>that </a:t>
            </a:r>
            <a:r>
              <a:rPr sz="1550" dirty="0">
                <a:latin typeface="Arial"/>
                <a:cs typeface="Arial"/>
              </a:rPr>
              <a:t>depends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on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the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more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generic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base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type.</a:t>
            </a:r>
            <a:endParaRPr sz="1550">
              <a:latin typeface="Arial"/>
              <a:cs typeface="Arial"/>
            </a:endParaRPr>
          </a:p>
          <a:p>
            <a:pPr marL="88265" algn="just">
              <a:lnSpc>
                <a:spcPct val="100000"/>
              </a:lnSpc>
              <a:spcBef>
                <a:spcPts val="1635"/>
              </a:spcBef>
            </a:pPr>
            <a:r>
              <a:rPr sz="1150" b="1" spc="160" dirty="0">
                <a:latin typeface="Times New Roman"/>
                <a:cs typeface="Times New Roman"/>
              </a:rPr>
              <a:t>ElectronicDevice</a:t>
            </a:r>
            <a:r>
              <a:rPr sz="1150" b="1" spc="425" dirty="0">
                <a:latin typeface="Times New Roman"/>
                <a:cs typeface="Times New Roman"/>
              </a:rPr>
              <a:t> </a:t>
            </a:r>
            <a:r>
              <a:rPr sz="1150" b="1" spc="110" dirty="0">
                <a:latin typeface="Times New Roman"/>
                <a:cs typeface="Times New Roman"/>
              </a:rPr>
              <a:t>dev</a:t>
            </a:r>
            <a:r>
              <a:rPr sz="1150" b="1" spc="440" dirty="0">
                <a:latin typeface="Times New Roman"/>
                <a:cs typeface="Times New Roman"/>
              </a:rPr>
              <a:t> </a:t>
            </a:r>
            <a:r>
              <a:rPr sz="1150" b="1" dirty="0">
                <a:latin typeface="Times New Roman"/>
                <a:cs typeface="Times New Roman"/>
              </a:rPr>
              <a:t>=</a:t>
            </a:r>
            <a:r>
              <a:rPr sz="1150" b="1" spc="425" dirty="0">
                <a:latin typeface="Times New Roman"/>
                <a:cs typeface="Times New Roman"/>
              </a:rPr>
              <a:t> </a:t>
            </a:r>
            <a:r>
              <a:rPr sz="1150" b="1" dirty="0">
                <a:latin typeface="Times New Roman"/>
                <a:cs typeface="Times New Roman"/>
              </a:rPr>
              <a:t>new</a:t>
            </a:r>
            <a:r>
              <a:rPr sz="1150" b="1" spc="440" dirty="0">
                <a:latin typeface="Times New Roman"/>
                <a:cs typeface="Times New Roman"/>
              </a:rPr>
              <a:t> </a:t>
            </a:r>
            <a:r>
              <a:rPr sz="1150" b="1" spc="195" dirty="0">
                <a:latin typeface="Times New Roman"/>
                <a:cs typeface="Times New Roman"/>
              </a:rPr>
              <a:t>Television();</a:t>
            </a:r>
            <a:endParaRPr sz="1150">
              <a:latin typeface="Times New Roman"/>
              <a:cs typeface="Times New Roman"/>
            </a:endParaRPr>
          </a:p>
          <a:p>
            <a:pPr marL="88265" algn="just">
              <a:lnSpc>
                <a:spcPct val="100000"/>
              </a:lnSpc>
              <a:spcBef>
                <a:spcPts val="265"/>
              </a:spcBef>
            </a:pPr>
            <a:r>
              <a:rPr sz="1150" b="1" spc="150" dirty="0">
                <a:latin typeface="Times New Roman"/>
                <a:cs typeface="Times New Roman"/>
              </a:rPr>
              <a:t>dev.turnOn();</a:t>
            </a:r>
            <a:r>
              <a:rPr sz="1150" b="1" spc="395" dirty="0">
                <a:latin typeface="Times New Roman"/>
                <a:cs typeface="Times New Roman"/>
              </a:rPr>
              <a:t> </a:t>
            </a:r>
            <a:r>
              <a:rPr sz="1150" b="1" spc="355" dirty="0">
                <a:latin typeface="Times New Roman"/>
                <a:cs typeface="Times New Roman"/>
              </a:rPr>
              <a:t>//</a:t>
            </a:r>
            <a:r>
              <a:rPr sz="1150" b="1" spc="415" dirty="0">
                <a:latin typeface="Times New Roman"/>
                <a:cs typeface="Times New Roman"/>
              </a:rPr>
              <a:t> </a:t>
            </a:r>
            <a:r>
              <a:rPr sz="1150" b="1" spc="275" dirty="0">
                <a:latin typeface="Times New Roman"/>
                <a:cs typeface="Times New Roman"/>
              </a:rPr>
              <a:t>all</a:t>
            </a:r>
            <a:r>
              <a:rPr sz="1150" b="1" spc="415" dirty="0">
                <a:latin typeface="Times New Roman"/>
                <a:cs typeface="Times New Roman"/>
              </a:rPr>
              <a:t> </a:t>
            </a:r>
            <a:r>
              <a:rPr sz="1150" b="1" spc="165" dirty="0">
                <a:latin typeface="Times New Roman"/>
                <a:cs typeface="Times New Roman"/>
              </a:rPr>
              <a:t>ElectronicDevices</a:t>
            </a:r>
            <a:r>
              <a:rPr sz="1150" b="1" spc="415" dirty="0">
                <a:latin typeface="Times New Roman"/>
                <a:cs typeface="Times New Roman"/>
              </a:rPr>
              <a:t> </a:t>
            </a:r>
            <a:r>
              <a:rPr sz="1150" b="1" spc="105" dirty="0">
                <a:latin typeface="Times New Roman"/>
                <a:cs typeface="Times New Roman"/>
              </a:rPr>
              <a:t>can</a:t>
            </a:r>
            <a:r>
              <a:rPr sz="1150" b="1" spc="415" dirty="0">
                <a:latin typeface="Times New Roman"/>
                <a:cs typeface="Times New Roman"/>
              </a:rPr>
              <a:t> </a:t>
            </a:r>
            <a:r>
              <a:rPr sz="1150" b="1" spc="105" dirty="0">
                <a:latin typeface="Times New Roman"/>
                <a:cs typeface="Times New Roman"/>
              </a:rPr>
              <a:t>be</a:t>
            </a:r>
            <a:r>
              <a:rPr sz="1150" b="1" spc="409" dirty="0">
                <a:latin typeface="Times New Roman"/>
                <a:cs typeface="Times New Roman"/>
              </a:rPr>
              <a:t> </a:t>
            </a:r>
            <a:r>
              <a:rPr sz="1150" b="1" spc="130" dirty="0">
                <a:latin typeface="Times New Roman"/>
                <a:cs typeface="Times New Roman"/>
              </a:rPr>
              <a:t>turned</a:t>
            </a:r>
            <a:r>
              <a:rPr sz="1150" b="1" spc="400" dirty="0">
                <a:latin typeface="Times New Roman"/>
                <a:cs typeface="Times New Roman"/>
              </a:rPr>
              <a:t> </a:t>
            </a:r>
            <a:r>
              <a:rPr sz="1150" b="1" spc="40" dirty="0">
                <a:latin typeface="Times New Roman"/>
                <a:cs typeface="Times New Roman"/>
              </a:rPr>
              <a:t>on</a:t>
            </a:r>
            <a:endParaRPr sz="11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605"/>
              </a:spcBef>
            </a:pPr>
            <a:endParaRPr sz="1150">
              <a:latin typeface="Times New Roman"/>
              <a:cs typeface="Times New Roman"/>
            </a:endParaRPr>
          </a:p>
          <a:p>
            <a:pPr marL="88265" algn="just">
              <a:lnSpc>
                <a:spcPct val="100000"/>
              </a:lnSpc>
            </a:pPr>
            <a:r>
              <a:rPr sz="1550" dirty="0">
                <a:latin typeface="Arial"/>
                <a:cs typeface="Arial"/>
              </a:rPr>
              <a:t>Always</a:t>
            </a:r>
            <a:r>
              <a:rPr sz="1550" spc="2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use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the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most</a:t>
            </a:r>
            <a:r>
              <a:rPr sz="1550" spc="6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generic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reference</a:t>
            </a:r>
            <a:r>
              <a:rPr sz="1550" spc="6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type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possible.</a:t>
            </a:r>
            <a:endParaRPr sz="15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94436" y="5247386"/>
            <a:ext cx="6420485" cy="11112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R="31750" algn="ctr">
              <a:lnSpc>
                <a:spcPct val="100000"/>
              </a:lnSpc>
              <a:spcBef>
                <a:spcPts val="105"/>
              </a:spcBef>
            </a:pPr>
            <a:endParaRPr sz="8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8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705"/>
              </a:spcBef>
            </a:pPr>
            <a:endParaRPr sz="8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300" b="1" dirty="0">
                <a:latin typeface="Arial"/>
                <a:cs typeface="Arial"/>
              </a:rPr>
              <a:t>Coding</a:t>
            </a:r>
            <a:r>
              <a:rPr sz="1300" b="1" spc="-20" dirty="0">
                <a:latin typeface="Arial"/>
                <a:cs typeface="Arial"/>
              </a:rPr>
              <a:t> </a:t>
            </a:r>
            <a:r>
              <a:rPr sz="1300" b="1" dirty="0">
                <a:latin typeface="Arial"/>
                <a:cs typeface="Arial"/>
              </a:rPr>
              <a:t>for</a:t>
            </a:r>
            <a:r>
              <a:rPr sz="1300" b="1" spc="-25" dirty="0">
                <a:latin typeface="Arial"/>
                <a:cs typeface="Arial"/>
              </a:rPr>
              <a:t> </a:t>
            </a:r>
            <a:r>
              <a:rPr sz="1300" b="1" spc="-10" dirty="0">
                <a:latin typeface="Arial"/>
                <a:cs typeface="Arial"/>
              </a:rPr>
              <a:t>Generalization</a:t>
            </a:r>
            <a:endParaRPr sz="1300">
              <a:latin typeface="Arial"/>
              <a:cs typeface="Arial"/>
            </a:endParaRPr>
          </a:p>
          <a:p>
            <a:pPr marL="135890" marR="5080">
              <a:lnSpc>
                <a:spcPct val="103499"/>
              </a:lnSpc>
              <a:spcBef>
                <a:spcPts val="434"/>
              </a:spcBef>
            </a:pPr>
            <a:r>
              <a:rPr sz="1150" dirty="0">
                <a:latin typeface="Arial"/>
                <a:cs typeface="Arial"/>
              </a:rPr>
              <a:t>Always</a:t>
            </a:r>
            <a:r>
              <a:rPr sz="1150" spc="14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use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most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generic</a:t>
            </a:r>
            <a:r>
              <a:rPr sz="1150" spc="10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reference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type</a:t>
            </a:r>
            <a:r>
              <a:rPr sz="1150" spc="10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possible.</a:t>
            </a:r>
            <a:r>
              <a:rPr sz="1150" spc="10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Java</a:t>
            </a:r>
            <a:r>
              <a:rPr sz="1150" spc="9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IDEs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may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contain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refactoring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spc="-10" dirty="0">
                <a:latin typeface="Arial"/>
                <a:cs typeface="Arial"/>
              </a:rPr>
              <a:t>tools </a:t>
            </a:r>
            <a:r>
              <a:rPr sz="1150" dirty="0">
                <a:latin typeface="Arial"/>
                <a:cs typeface="Arial"/>
              </a:rPr>
              <a:t>that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assist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in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changing</a:t>
            </a:r>
            <a:r>
              <a:rPr sz="1150" spc="10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existing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references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to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more</a:t>
            </a:r>
            <a:r>
              <a:rPr sz="1150" spc="4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generic</a:t>
            </a:r>
            <a:r>
              <a:rPr sz="1150" spc="10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base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spc="-10" dirty="0">
                <a:latin typeface="Arial"/>
                <a:cs typeface="Arial"/>
              </a:rPr>
              <a:t>type.</a:t>
            </a:r>
            <a:endParaRPr sz="11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42416" y="2040635"/>
            <a:ext cx="5689600" cy="2667000"/>
            <a:chOff x="1042416" y="2040635"/>
            <a:chExt cx="5689600" cy="2667000"/>
          </a:xfrm>
        </p:grpSpPr>
        <p:sp>
          <p:nvSpPr>
            <p:cNvPr id="3" name="object 3"/>
            <p:cNvSpPr/>
            <p:nvPr/>
          </p:nvSpPr>
          <p:spPr>
            <a:xfrm>
              <a:off x="1053084" y="2051303"/>
              <a:ext cx="5668010" cy="2647315"/>
            </a:xfrm>
            <a:custGeom>
              <a:avLst/>
              <a:gdLst/>
              <a:ahLst/>
              <a:cxnLst/>
              <a:rect l="l" t="t" r="r" b="b"/>
              <a:pathLst>
                <a:path w="5668009" h="2647315">
                  <a:moveTo>
                    <a:pt x="5667755" y="0"/>
                  </a:moveTo>
                  <a:lnTo>
                    <a:pt x="0" y="0"/>
                  </a:lnTo>
                  <a:lnTo>
                    <a:pt x="0" y="2647188"/>
                  </a:lnTo>
                  <a:lnTo>
                    <a:pt x="5667755" y="2647188"/>
                  </a:lnTo>
                  <a:lnTo>
                    <a:pt x="5667755" y="0"/>
                  </a:lnTo>
                  <a:close/>
                </a:path>
              </a:pathLst>
            </a:custGeom>
            <a:solidFill>
              <a:srgbClr val="DCDC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042416" y="2040635"/>
              <a:ext cx="5689600" cy="2667000"/>
            </a:xfrm>
            <a:custGeom>
              <a:avLst/>
              <a:gdLst/>
              <a:ahLst/>
              <a:cxnLst/>
              <a:rect l="l" t="t" r="r" b="b"/>
              <a:pathLst>
                <a:path w="5689600" h="2667000">
                  <a:moveTo>
                    <a:pt x="5689092" y="0"/>
                  </a:moveTo>
                  <a:lnTo>
                    <a:pt x="0" y="0"/>
                  </a:lnTo>
                  <a:lnTo>
                    <a:pt x="0" y="2667000"/>
                  </a:lnTo>
                  <a:lnTo>
                    <a:pt x="5689092" y="2667000"/>
                  </a:lnTo>
                  <a:lnTo>
                    <a:pt x="5689092" y="2657856"/>
                  </a:lnTo>
                  <a:lnTo>
                    <a:pt x="21336" y="2657856"/>
                  </a:lnTo>
                  <a:lnTo>
                    <a:pt x="10668" y="2647188"/>
                  </a:lnTo>
                  <a:lnTo>
                    <a:pt x="21336" y="2647188"/>
                  </a:lnTo>
                  <a:lnTo>
                    <a:pt x="21336" y="19812"/>
                  </a:lnTo>
                  <a:lnTo>
                    <a:pt x="10668" y="19812"/>
                  </a:lnTo>
                  <a:lnTo>
                    <a:pt x="21336" y="10668"/>
                  </a:lnTo>
                  <a:lnTo>
                    <a:pt x="5689092" y="10668"/>
                  </a:lnTo>
                  <a:lnTo>
                    <a:pt x="5689092" y="0"/>
                  </a:lnTo>
                  <a:close/>
                </a:path>
                <a:path w="5689600" h="2667000">
                  <a:moveTo>
                    <a:pt x="21336" y="2647188"/>
                  </a:moveTo>
                  <a:lnTo>
                    <a:pt x="10668" y="2647188"/>
                  </a:lnTo>
                  <a:lnTo>
                    <a:pt x="21336" y="2657856"/>
                  </a:lnTo>
                  <a:lnTo>
                    <a:pt x="21336" y="2647188"/>
                  </a:lnTo>
                  <a:close/>
                </a:path>
                <a:path w="5689600" h="2667000">
                  <a:moveTo>
                    <a:pt x="5667756" y="2647188"/>
                  </a:moveTo>
                  <a:lnTo>
                    <a:pt x="21336" y="2647188"/>
                  </a:lnTo>
                  <a:lnTo>
                    <a:pt x="21336" y="2657856"/>
                  </a:lnTo>
                  <a:lnTo>
                    <a:pt x="5667756" y="2657856"/>
                  </a:lnTo>
                  <a:lnTo>
                    <a:pt x="5667756" y="2647188"/>
                  </a:lnTo>
                  <a:close/>
                </a:path>
                <a:path w="5689600" h="2667000">
                  <a:moveTo>
                    <a:pt x="5667756" y="10668"/>
                  </a:moveTo>
                  <a:lnTo>
                    <a:pt x="5667756" y="2657856"/>
                  </a:lnTo>
                  <a:lnTo>
                    <a:pt x="5678424" y="2647188"/>
                  </a:lnTo>
                  <a:lnTo>
                    <a:pt x="5689092" y="2647188"/>
                  </a:lnTo>
                  <a:lnTo>
                    <a:pt x="5689092" y="19812"/>
                  </a:lnTo>
                  <a:lnTo>
                    <a:pt x="5678424" y="19812"/>
                  </a:lnTo>
                  <a:lnTo>
                    <a:pt x="5667756" y="10668"/>
                  </a:lnTo>
                  <a:close/>
                </a:path>
                <a:path w="5689600" h="2667000">
                  <a:moveTo>
                    <a:pt x="5689092" y="2647188"/>
                  </a:moveTo>
                  <a:lnTo>
                    <a:pt x="5678424" y="2647188"/>
                  </a:lnTo>
                  <a:lnTo>
                    <a:pt x="5667756" y="2657856"/>
                  </a:lnTo>
                  <a:lnTo>
                    <a:pt x="5689092" y="2657856"/>
                  </a:lnTo>
                  <a:lnTo>
                    <a:pt x="5689092" y="2647188"/>
                  </a:lnTo>
                  <a:close/>
                </a:path>
                <a:path w="5689600" h="2667000">
                  <a:moveTo>
                    <a:pt x="21336" y="10668"/>
                  </a:moveTo>
                  <a:lnTo>
                    <a:pt x="10668" y="19812"/>
                  </a:lnTo>
                  <a:lnTo>
                    <a:pt x="21336" y="19812"/>
                  </a:lnTo>
                  <a:lnTo>
                    <a:pt x="21336" y="10668"/>
                  </a:lnTo>
                  <a:close/>
                </a:path>
                <a:path w="5689600" h="2667000">
                  <a:moveTo>
                    <a:pt x="5667756" y="10668"/>
                  </a:moveTo>
                  <a:lnTo>
                    <a:pt x="21336" y="10668"/>
                  </a:lnTo>
                  <a:lnTo>
                    <a:pt x="21336" y="19812"/>
                  </a:lnTo>
                  <a:lnTo>
                    <a:pt x="5667756" y="19812"/>
                  </a:lnTo>
                  <a:lnTo>
                    <a:pt x="5667756" y="10668"/>
                  </a:lnTo>
                  <a:close/>
                </a:path>
                <a:path w="5689600" h="2667000">
                  <a:moveTo>
                    <a:pt x="5689092" y="10668"/>
                  </a:moveTo>
                  <a:lnTo>
                    <a:pt x="5667756" y="10668"/>
                  </a:lnTo>
                  <a:lnTo>
                    <a:pt x="5678424" y="19812"/>
                  </a:lnTo>
                  <a:lnTo>
                    <a:pt x="5689092" y="19812"/>
                  </a:lnTo>
                  <a:lnTo>
                    <a:pt x="5689092" y="1066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1055627" y="806967"/>
            <a:ext cx="5601970" cy="38042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516890">
              <a:lnSpc>
                <a:spcPct val="100000"/>
              </a:lnSpc>
              <a:spcBef>
                <a:spcPts val="110"/>
              </a:spcBef>
            </a:pPr>
            <a:r>
              <a:rPr sz="1850" b="1" dirty="0">
                <a:latin typeface="Arial"/>
                <a:cs typeface="Arial"/>
              </a:rPr>
              <a:t>Identifying the</a:t>
            </a:r>
            <a:r>
              <a:rPr sz="1850" b="1" spc="15" dirty="0">
                <a:latin typeface="Arial"/>
                <a:cs typeface="Arial"/>
              </a:rPr>
              <a:t> </a:t>
            </a:r>
            <a:r>
              <a:rPr sz="1850" b="1" dirty="0">
                <a:latin typeface="Arial"/>
                <a:cs typeface="Arial"/>
              </a:rPr>
              <a:t>Need</a:t>
            </a:r>
            <a:r>
              <a:rPr sz="1850" b="1" spc="10" dirty="0">
                <a:latin typeface="Arial"/>
                <a:cs typeface="Arial"/>
              </a:rPr>
              <a:t> </a:t>
            </a:r>
            <a:r>
              <a:rPr sz="1850" b="1" dirty="0">
                <a:latin typeface="Arial"/>
                <a:cs typeface="Arial"/>
              </a:rPr>
              <a:t>for</a:t>
            </a:r>
            <a:r>
              <a:rPr sz="1850" b="1" spc="20" dirty="0">
                <a:latin typeface="Arial"/>
                <a:cs typeface="Arial"/>
              </a:rPr>
              <a:t> </a:t>
            </a:r>
            <a:r>
              <a:rPr sz="1850" b="1" dirty="0">
                <a:latin typeface="Arial"/>
                <a:cs typeface="Arial"/>
              </a:rPr>
              <a:t>Abstract </a:t>
            </a:r>
            <a:r>
              <a:rPr sz="1850" b="1" spc="-10" dirty="0">
                <a:latin typeface="Arial"/>
                <a:cs typeface="Arial"/>
              </a:rPr>
              <a:t>Classes</a:t>
            </a:r>
            <a:endParaRPr sz="18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65"/>
              </a:spcBef>
            </a:pPr>
            <a:endParaRPr sz="1850">
              <a:latin typeface="Arial"/>
              <a:cs typeface="Arial"/>
            </a:endParaRPr>
          </a:p>
          <a:p>
            <a:pPr marL="12700" marR="5080" indent="4445">
              <a:lnSpc>
                <a:spcPct val="101299"/>
              </a:lnSpc>
            </a:pPr>
            <a:r>
              <a:rPr sz="1550" dirty="0">
                <a:latin typeface="Arial"/>
                <a:cs typeface="Arial"/>
              </a:rPr>
              <a:t>Subclasses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may</a:t>
            </a:r>
            <a:r>
              <a:rPr sz="1550" spc="5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not</a:t>
            </a:r>
            <a:r>
              <a:rPr sz="1550" spc="5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need</a:t>
            </a:r>
            <a:r>
              <a:rPr sz="1550" spc="5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to</a:t>
            </a:r>
            <a:r>
              <a:rPr sz="1550" spc="5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inherit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method</a:t>
            </a:r>
            <a:r>
              <a:rPr sz="1550" spc="7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implementation</a:t>
            </a:r>
            <a:r>
              <a:rPr sz="1550" spc="65" dirty="0">
                <a:latin typeface="Arial"/>
                <a:cs typeface="Arial"/>
              </a:rPr>
              <a:t> </a:t>
            </a:r>
            <a:r>
              <a:rPr sz="1550" spc="-25" dirty="0">
                <a:latin typeface="Arial"/>
                <a:cs typeface="Arial"/>
              </a:rPr>
              <a:t>if </a:t>
            </a:r>
            <a:r>
              <a:rPr sz="1550" dirty="0">
                <a:latin typeface="Arial"/>
                <a:cs typeface="Arial"/>
              </a:rPr>
              <a:t>the</a:t>
            </a:r>
            <a:r>
              <a:rPr sz="1550" spc="2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method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is</a:t>
            </a:r>
            <a:r>
              <a:rPr sz="1550" spc="20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specialized.</a:t>
            </a:r>
            <a:endParaRPr sz="1550">
              <a:latin typeface="Arial"/>
              <a:cs typeface="Arial"/>
            </a:endParaRPr>
          </a:p>
          <a:p>
            <a:pPr marL="437515" marR="1136650" indent="-349250">
              <a:lnSpc>
                <a:spcPts val="3290"/>
              </a:lnSpc>
              <a:spcBef>
                <a:spcPts val="155"/>
              </a:spcBef>
            </a:pPr>
            <a:r>
              <a:rPr sz="1150" b="1" spc="165" dirty="0">
                <a:latin typeface="Times New Roman"/>
                <a:cs typeface="Times New Roman"/>
              </a:rPr>
              <a:t>public</a:t>
            </a:r>
            <a:r>
              <a:rPr sz="1150" b="1" spc="425" dirty="0">
                <a:latin typeface="Times New Roman"/>
                <a:cs typeface="Times New Roman"/>
              </a:rPr>
              <a:t> </a:t>
            </a:r>
            <a:r>
              <a:rPr sz="1150" b="1" spc="215" dirty="0">
                <a:latin typeface="Times New Roman"/>
                <a:cs typeface="Times New Roman"/>
              </a:rPr>
              <a:t>class</a:t>
            </a:r>
            <a:r>
              <a:rPr sz="1150" b="1" spc="425" dirty="0">
                <a:latin typeface="Times New Roman"/>
                <a:cs typeface="Times New Roman"/>
              </a:rPr>
              <a:t> </a:t>
            </a:r>
            <a:r>
              <a:rPr sz="1150" b="1" spc="180" dirty="0">
                <a:latin typeface="Times New Roman"/>
                <a:cs typeface="Times New Roman"/>
              </a:rPr>
              <a:t>Television</a:t>
            </a:r>
            <a:r>
              <a:rPr sz="1150" b="1" spc="430" dirty="0">
                <a:latin typeface="Times New Roman"/>
                <a:cs typeface="Times New Roman"/>
              </a:rPr>
              <a:t> </a:t>
            </a:r>
            <a:r>
              <a:rPr sz="1150" b="1" spc="150" dirty="0">
                <a:latin typeface="Times New Roman"/>
                <a:cs typeface="Times New Roman"/>
              </a:rPr>
              <a:t>extends</a:t>
            </a:r>
            <a:r>
              <a:rPr sz="1150" b="1" spc="425" dirty="0">
                <a:latin typeface="Times New Roman"/>
                <a:cs typeface="Times New Roman"/>
              </a:rPr>
              <a:t> </a:t>
            </a:r>
            <a:r>
              <a:rPr sz="1150" b="1" spc="160" dirty="0">
                <a:latin typeface="Times New Roman"/>
                <a:cs typeface="Times New Roman"/>
              </a:rPr>
              <a:t>ElectronicDevice</a:t>
            </a:r>
            <a:r>
              <a:rPr sz="1150" b="1" spc="425" dirty="0">
                <a:latin typeface="Times New Roman"/>
                <a:cs typeface="Times New Roman"/>
              </a:rPr>
              <a:t> </a:t>
            </a:r>
            <a:r>
              <a:rPr sz="1150" b="1" spc="180" dirty="0">
                <a:latin typeface="Times New Roman"/>
                <a:cs typeface="Times New Roman"/>
              </a:rPr>
              <a:t>{ </a:t>
            </a:r>
            <a:r>
              <a:rPr sz="1150" b="1" spc="165" dirty="0">
                <a:latin typeface="Times New Roman"/>
                <a:cs typeface="Times New Roman"/>
              </a:rPr>
              <a:t>public</a:t>
            </a:r>
            <a:r>
              <a:rPr sz="1150" b="1" spc="415" dirty="0">
                <a:latin typeface="Times New Roman"/>
                <a:cs typeface="Times New Roman"/>
              </a:rPr>
              <a:t> </a:t>
            </a:r>
            <a:r>
              <a:rPr sz="1150" b="1" spc="150" dirty="0">
                <a:latin typeface="Times New Roman"/>
                <a:cs typeface="Times New Roman"/>
              </a:rPr>
              <a:t>void</a:t>
            </a:r>
            <a:r>
              <a:rPr sz="1150" b="1" spc="420" dirty="0">
                <a:latin typeface="Times New Roman"/>
                <a:cs typeface="Times New Roman"/>
              </a:rPr>
              <a:t> </a:t>
            </a:r>
            <a:r>
              <a:rPr sz="1150" b="1" spc="120" dirty="0">
                <a:latin typeface="Times New Roman"/>
                <a:cs typeface="Times New Roman"/>
              </a:rPr>
              <a:t>turnOn()</a:t>
            </a:r>
            <a:r>
              <a:rPr sz="1150" b="1" spc="420" dirty="0">
                <a:latin typeface="Times New Roman"/>
                <a:cs typeface="Times New Roman"/>
              </a:rPr>
              <a:t> </a:t>
            </a:r>
            <a:r>
              <a:rPr sz="1150" b="1" spc="180" dirty="0">
                <a:latin typeface="Times New Roman"/>
                <a:cs typeface="Times New Roman"/>
              </a:rPr>
              <a:t>{</a:t>
            </a:r>
            <a:endParaRPr sz="1150">
              <a:latin typeface="Times New Roman"/>
              <a:cs typeface="Times New Roman"/>
            </a:endParaRPr>
          </a:p>
          <a:p>
            <a:pPr marL="786765">
              <a:lnSpc>
                <a:spcPts val="1225"/>
              </a:lnSpc>
            </a:pPr>
            <a:r>
              <a:rPr sz="1150" b="1" spc="120" dirty="0">
                <a:latin typeface="Times New Roman"/>
                <a:cs typeface="Times New Roman"/>
              </a:rPr>
              <a:t>changeChannel(1);</a:t>
            </a:r>
            <a:endParaRPr sz="1150">
              <a:latin typeface="Times New Roman"/>
              <a:cs typeface="Times New Roman"/>
            </a:endParaRPr>
          </a:p>
          <a:p>
            <a:pPr marL="786765">
              <a:lnSpc>
                <a:spcPct val="100000"/>
              </a:lnSpc>
              <a:spcBef>
                <a:spcPts val="265"/>
              </a:spcBef>
            </a:pPr>
            <a:r>
              <a:rPr sz="1150" b="1" spc="210" dirty="0">
                <a:latin typeface="Times New Roman"/>
                <a:cs typeface="Times New Roman"/>
              </a:rPr>
              <a:t>initializeScreen();</a:t>
            </a:r>
            <a:endParaRPr sz="1150">
              <a:latin typeface="Times New Roman"/>
              <a:cs typeface="Times New Roman"/>
            </a:endParaRPr>
          </a:p>
          <a:p>
            <a:pPr marL="437515">
              <a:lnSpc>
                <a:spcPct val="100000"/>
              </a:lnSpc>
              <a:spcBef>
                <a:spcPts val="260"/>
              </a:spcBef>
            </a:pPr>
            <a:r>
              <a:rPr sz="1150" b="1" spc="180" dirty="0">
                <a:latin typeface="Times New Roman"/>
                <a:cs typeface="Times New Roman"/>
              </a:rPr>
              <a:t>}</a:t>
            </a:r>
            <a:endParaRPr sz="1150">
              <a:latin typeface="Times New Roman"/>
              <a:cs typeface="Times New Roman"/>
            </a:endParaRPr>
          </a:p>
          <a:p>
            <a:pPr marL="437515">
              <a:lnSpc>
                <a:spcPct val="100000"/>
              </a:lnSpc>
              <a:spcBef>
                <a:spcPts val="265"/>
              </a:spcBef>
            </a:pPr>
            <a:r>
              <a:rPr sz="1150" b="1" spc="165" dirty="0">
                <a:latin typeface="Times New Roman"/>
                <a:cs typeface="Times New Roman"/>
              </a:rPr>
              <a:t>public</a:t>
            </a:r>
            <a:r>
              <a:rPr sz="1150" b="1" spc="425" dirty="0">
                <a:latin typeface="Times New Roman"/>
                <a:cs typeface="Times New Roman"/>
              </a:rPr>
              <a:t> </a:t>
            </a:r>
            <a:r>
              <a:rPr sz="1150" b="1" spc="150" dirty="0">
                <a:latin typeface="Times New Roman"/>
                <a:cs typeface="Times New Roman"/>
              </a:rPr>
              <a:t>void</a:t>
            </a:r>
            <a:r>
              <a:rPr sz="1150" b="1" spc="430" dirty="0">
                <a:latin typeface="Times New Roman"/>
                <a:cs typeface="Times New Roman"/>
              </a:rPr>
              <a:t> </a:t>
            </a:r>
            <a:r>
              <a:rPr sz="1150" b="1" spc="165" dirty="0">
                <a:latin typeface="Times New Roman"/>
                <a:cs typeface="Times New Roman"/>
              </a:rPr>
              <a:t>turnOff()</a:t>
            </a:r>
            <a:r>
              <a:rPr sz="1150" b="1" spc="415" dirty="0">
                <a:latin typeface="Times New Roman"/>
                <a:cs typeface="Times New Roman"/>
              </a:rPr>
              <a:t> </a:t>
            </a:r>
            <a:r>
              <a:rPr sz="1150" b="1" spc="210" dirty="0">
                <a:latin typeface="Times New Roman"/>
                <a:cs typeface="Times New Roman"/>
              </a:rPr>
              <a:t>{}</a:t>
            </a:r>
            <a:endParaRPr sz="11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35"/>
              </a:spcBef>
            </a:pPr>
            <a:endParaRPr sz="1150">
              <a:latin typeface="Times New Roman"/>
              <a:cs typeface="Times New Roman"/>
            </a:endParaRPr>
          </a:p>
          <a:p>
            <a:pPr marL="437515" marR="1572895">
              <a:lnSpc>
                <a:spcPct val="119100"/>
              </a:lnSpc>
            </a:pPr>
            <a:r>
              <a:rPr sz="1150" b="1" spc="165" dirty="0">
                <a:latin typeface="Times New Roman"/>
                <a:cs typeface="Times New Roman"/>
              </a:rPr>
              <a:t>public</a:t>
            </a:r>
            <a:r>
              <a:rPr sz="1150" b="1" spc="434" dirty="0">
                <a:latin typeface="Times New Roman"/>
                <a:cs typeface="Times New Roman"/>
              </a:rPr>
              <a:t> </a:t>
            </a:r>
            <a:r>
              <a:rPr sz="1150" b="1" spc="150" dirty="0">
                <a:latin typeface="Times New Roman"/>
                <a:cs typeface="Times New Roman"/>
              </a:rPr>
              <a:t>void</a:t>
            </a:r>
            <a:r>
              <a:rPr sz="1150" b="1" spc="434" dirty="0">
                <a:latin typeface="Times New Roman"/>
                <a:cs typeface="Times New Roman"/>
              </a:rPr>
              <a:t> </a:t>
            </a:r>
            <a:r>
              <a:rPr sz="1150" b="1" spc="130" dirty="0">
                <a:latin typeface="Times New Roman"/>
                <a:cs typeface="Times New Roman"/>
              </a:rPr>
              <a:t>changeChannel(int</a:t>
            </a:r>
            <a:r>
              <a:rPr sz="1150" b="1" spc="440" dirty="0">
                <a:latin typeface="Times New Roman"/>
                <a:cs typeface="Times New Roman"/>
              </a:rPr>
              <a:t> </a:t>
            </a:r>
            <a:r>
              <a:rPr sz="1150" b="1" spc="150" dirty="0">
                <a:latin typeface="Times New Roman"/>
                <a:cs typeface="Times New Roman"/>
              </a:rPr>
              <a:t>channel)</a:t>
            </a:r>
            <a:r>
              <a:rPr sz="1150" b="1" spc="434" dirty="0">
                <a:latin typeface="Times New Roman"/>
                <a:cs typeface="Times New Roman"/>
              </a:rPr>
              <a:t> </a:t>
            </a:r>
            <a:r>
              <a:rPr sz="1150" b="1" spc="210" dirty="0">
                <a:latin typeface="Times New Roman"/>
                <a:cs typeface="Times New Roman"/>
              </a:rPr>
              <a:t>{} </a:t>
            </a:r>
            <a:r>
              <a:rPr sz="1150" b="1" spc="165" dirty="0">
                <a:latin typeface="Times New Roman"/>
                <a:cs typeface="Times New Roman"/>
              </a:rPr>
              <a:t>public</a:t>
            </a:r>
            <a:r>
              <a:rPr sz="1150" b="1" spc="434" dirty="0">
                <a:latin typeface="Times New Roman"/>
                <a:cs typeface="Times New Roman"/>
              </a:rPr>
              <a:t> </a:t>
            </a:r>
            <a:r>
              <a:rPr sz="1150" b="1" spc="150" dirty="0">
                <a:latin typeface="Times New Roman"/>
                <a:cs typeface="Times New Roman"/>
              </a:rPr>
              <a:t>void</a:t>
            </a:r>
            <a:r>
              <a:rPr sz="1150" b="1" spc="434" dirty="0">
                <a:latin typeface="Times New Roman"/>
                <a:cs typeface="Times New Roman"/>
              </a:rPr>
              <a:t> </a:t>
            </a:r>
            <a:r>
              <a:rPr sz="1150" b="1" spc="215" dirty="0">
                <a:latin typeface="Times New Roman"/>
                <a:cs typeface="Times New Roman"/>
              </a:rPr>
              <a:t>initializeScreen()</a:t>
            </a:r>
            <a:r>
              <a:rPr sz="1150" b="1" spc="425" dirty="0">
                <a:latin typeface="Times New Roman"/>
                <a:cs typeface="Times New Roman"/>
              </a:rPr>
              <a:t> </a:t>
            </a:r>
            <a:r>
              <a:rPr sz="1150" b="1" spc="210" dirty="0">
                <a:latin typeface="Times New Roman"/>
                <a:cs typeface="Times New Roman"/>
              </a:rPr>
              <a:t>{}</a:t>
            </a:r>
            <a:endParaRPr sz="11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620"/>
              </a:spcBef>
            </a:pPr>
            <a:endParaRPr sz="1150">
              <a:latin typeface="Times New Roman"/>
              <a:cs typeface="Times New Roman"/>
            </a:endParaRPr>
          </a:p>
          <a:p>
            <a:pPr marL="88265">
              <a:lnSpc>
                <a:spcPct val="100000"/>
              </a:lnSpc>
            </a:pPr>
            <a:r>
              <a:rPr sz="1150" b="1" spc="180" dirty="0">
                <a:latin typeface="Times New Roman"/>
                <a:cs typeface="Times New Roman"/>
              </a:rPr>
              <a:t>}</a:t>
            </a:r>
            <a:endParaRPr sz="115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38631" y="5247386"/>
            <a:ext cx="6254115" cy="18929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735" algn="ctr">
              <a:lnSpc>
                <a:spcPct val="100000"/>
              </a:lnSpc>
              <a:spcBef>
                <a:spcPts val="105"/>
              </a:spcBef>
            </a:pPr>
            <a:endParaRPr sz="8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8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705"/>
              </a:spcBef>
            </a:pPr>
            <a:endParaRPr sz="8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300" b="1" dirty="0">
                <a:latin typeface="Arial"/>
                <a:cs typeface="Arial"/>
              </a:rPr>
              <a:t>Method</a:t>
            </a:r>
            <a:r>
              <a:rPr sz="1300" b="1" spc="-50" dirty="0">
                <a:latin typeface="Arial"/>
                <a:cs typeface="Arial"/>
              </a:rPr>
              <a:t> </a:t>
            </a:r>
            <a:r>
              <a:rPr sz="1300" b="1" spc="-10" dirty="0">
                <a:latin typeface="Arial"/>
                <a:cs typeface="Arial"/>
              </a:rPr>
              <a:t>Implementations</a:t>
            </a:r>
            <a:endParaRPr sz="1300">
              <a:latin typeface="Arial"/>
              <a:cs typeface="Arial"/>
            </a:endParaRPr>
          </a:p>
          <a:p>
            <a:pPr marL="91440" marR="66040">
              <a:lnSpc>
                <a:spcPct val="103499"/>
              </a:lnSpc>
              <a:spcBef>
                <a:spcPts val="434"/>
              </a:spcBef>
            </a:pPr>
            <a:r>
              <a:rPr sz="1150" dirty="0">
                <a:latin typeface="Arial"/>
                <a:cs typeface="Arial"/>
              </a:rPr>
              <a:t>When</a:t>
            </a:r>
            <a:r>
              <a:rPr sz="1150" spc="2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sibling</a:t>
            </a:r>
            <a:r>
              <a:rPr sz="1150" spc="10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classes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have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common</a:t>
            </a:r>
            <a:r>
              <a:rPr sz="1150" spc="3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method,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it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is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typically</a:t>
            </a:r>
            <a:r>
              <a:rPr sz="1150" spc="11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placed</a:t>
            </a:r>
            <a:r>
              <a:rPr sz="1150" spc="10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in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parent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class.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spc="-10" dirty="0">
                <a:latin typeface="Arial"/>
                <a:cs typeface="Arial"/>
              </a:rPr>
              <a:t>Under </a:t>
            </a:r>
            <a:r>
              <a:rPr sz="1150" dirty="0">
                <a:latin typeface="Arial"/>
                <a:cs typeface="Arial"/>
              </a:rPr>
              <a:t>some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circumstances,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however,</a:t>
            </a:r>
            <a:r>
              <a:rPr sz="1150" spc="13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9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parent</a:t>
            </a:r>
            <a:r>
              <a:rPr sz="1150" spc="11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class's</a:t>
            </a:r>
            <a:r>
              <a:rPr sz="1150" spc="11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implementation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will</a:t>
            </a:r>
            <a:r>
              <a:rPr sz="1150" spc="14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always</a:t>
            </a:r>
            <a:r>
              <a:rPr sz="1150" spc="1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need</a:t>
            </a:r>
            <a:r>
              <a:rPr sz="1150" spc="114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to</a:t>
            </a:r>
            <a:r>
              <a:rPr sz="1150" spc="95" dirty="0">
                <a:latin typeface="Arial"/>
                <a:cs typeface="Arial"/>
              </a:rPr>
              <a:t> </a:t>
            </a:r>
            <a:r>
              <a:rPr sz="1150" spc="-25" dirty="0">
                <a:latin typeface="Arial"/>
                <a:cs typeface="Arial"/>
              </a:rPr>
              <a:t>be </a:t>
            </a:r>
            <a:r>
              <a:rPr sz="1150" dirty="0">
                <a:latin typeface="Arial"/>
                <a:cs typeface="Arial"/>
              </a:rPr>
              <a:t>overridden</a:t>
            </a:r>
            <a:r>
              <a:rPr sz="1150" spc="114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with</a:t>
            </a:r>
            <a:r>
              <a:rPr sz="1150" spc="10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specialized</a:t>
            </a:r>
            <a:r>
              <a:rPr sz="1150" spc="120" dirty="0">
                <a:latin typeface="Arial"/>
                <a:cs typeface="Arial"/>
              </a:rPr>
              <a:t> </a:t>
            </a:r>
            <a:r>
              <a:rPr sz="1150" spc="-10" dirty="0">
                <a:latin typeface="Arial"/>
                <a:cs typeface="Arial"/>
              </a:rPr>
              <a:t>implementation.</a:t>
            </a:r>
            <a:endParaRPr sz="1150">
              <a:latin typeface="Arial"/>
              <a:cs typeface="Arial"/>
            </a:endParaRPr>
          </a:p>
          <a:p>
            <a:pPr marL="91440" marR="5080">
              <a:lnSpc>
                <a:spcPct val="103899"/>
              </a:lnSpc>
              <a:spcBef>
                <a:spcPts val="430"/>
              </a:spcBef>
            </a:pPr>
            <a:r>
              <a:rPr sz="1150" dirty="0">
                <a:latin typeface="Arial"/>
                <a:cs typeface="Arial"/>
              </a:rPr>
              <a:t>In</a:t>
            </a:r>
            <a:r>
              <a:rPr sz="1150" spc="3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these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cases,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inclusion</a:t>
            </a:r>
            <a:r>
              <a:rPr sz="1150" spc="9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of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method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in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parent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class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has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both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advantages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spc="-25" dirty="0">
                <a:latin typeface="Arial"/>
                <a:cs typeface="Arial"/>
              </a:rPr>
              <a:t>and </a:t>
            </a:r>
            <a:r>
              <a:rPr sz="1150" dirty="0">
                <a:latin typeface="Arial"/>
                <a:cs typeface="Arial"/>
              </a:rPr>
              <a:t>disadvantages.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It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allows</a:t>
            </a:r>
            <a:r>
              <a:rPr sz="1150" spc="12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use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of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generic</a:t>
            </a:r>
            <a:r>
              <a:rPr sz="1150" spc="9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reference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types,</a:t>
            </a:r>
            <a:r>
              <a:rPr sz="1150" spc="9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but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developers</a:t>
            </a:r>
            <a:r>
              <a:rPr sz="1150" spc="12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can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easily</a:t>
            </a:r>
            <a:r>
              <a:rPr sz="1150" spc="95" dirty="0">
                <a:latin typeface="Arial"/>
                <a:cs typeface="Arial"/>
              </a:rPr>
              <a:t> </a:t>
            </a:r>
            <a:r>
              <a:rPr sz="1150" spc="-10" dirty="0">
                <a:latin typeface="Arial"/>
                <a:cs typeface="Arial"/>
              </a:rPr>
              <a:t>forget </a:t>
            </a:r>
            <a:r>
              <a:rPr sz="1150" dirty="0">
                <a:latin typeface="Arial"/>
                <a:cs typeface="Arial"/>
              </a:rPr>
              <a:t>to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supply</a:t>
            </a:r>
            <a:r>
              <a:rPr sz="1150" spc="11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specialized</a:t>
            </a:r>
            <a:r>
              <a:rPr sz="1150" spc="12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implementation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in</a:t>
            </a:r>
            <a:r>
              <a:rPr sz="1150" spc="10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spc="-10" dirty="0">
                <a:latin typeface="Arial"/>
                <a:cs typeface="Arial"/>
              </a:rPr>
              <a:t>subclasses.</a:t>
            </a:r>
            <a:endParaRPr sz="11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12"/>
          <p:cNvSpPr txBox="1"/>
          <p:nvPr/>
        </p:nvSpPr>
        <p:spPr>
          <a:xfrm>
            <a:off x="3751198" y="9431093"/>
            <a:ext cx="283210" cy="182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ct val="100000"/>
              </a:lnSpc>
            </a:pPr>
            <a:fld id="{81D60167-4931-47E6-BA6A-407CBD079E47}" type="slidenum">
              <a:rPr sz="1100" b="1" spc="-20" dirty="0">
                <a:latin typeface="Arial"/>
                <a:cs typeface="Arial"/>
              </a:rPr>
              <a:t>15</a:t>
            </a:fld>
            <a:endParaRPr sz="11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1359153" y="891032"/>
            <a:ext cx="294830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latin typeface="Arial"/>
                <a:cs typeface="Arial"/>
              </a:rPr>
              <a:t>CRUD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Operations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Using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JDBC: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Retrieve</a:t>
            </a:r>
            <a:r>
              <a:rPr sz="1100" spc="110" dirty="0">
                <a:latin typeface="Arial"/>
                <a:cs typeface="Arial"/>
              </a:rPr>
              <a:t>  </a:t>
            </a:r>
            <a:r>
              <a:rPr sz="1100" dirty="0">
                <a:latin typeface="Arial"/>
                <a:cs typeface="Arial"/>
              </a:rPr>
              <a:t>18-</a:t>
            </a:r>
            <a:r>
              <a:rPr sz="1100" spc="-50" dirty="0">
                <a:latin typeface="Arial"/>
                <a:cs typeface="Arial"/>
              </a:rPr>
              <a:t>9</a:t>
            </a:r>
            <a:endParaRPr sz="11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146677" y="1059535"/>
            <a:ext cx="431800" cy="627380"/>
          </a:xfrm>
          <a:prstGeom prst="rect">
            <a:avLst/>
          </a:prstGeom>
        </p:spPr>
        <p:txBody>
          <a:bodyPr vert="horz" wrap="square" lIns="0" tIns="45720" rIns="0" bIns="0" rtlCol="0">
            <a:spAutoFit/>
          </a:bodyPr>
          <a:lstStyle/>
          <a:p>
            <a:pPr marL="29209">
              <a:lnSpc>
                <a:spcPct val="100000"/>
              </a:lnSpc>
              <a:spcBef>
                <a:spcPts val="360"/>
              </a:spcBef>
            </a:pPr>
            <a:r>
              <a:rPr sz="1100" spc="-10" dirty="0">
                <a:latin typeface="Arial"/>
                <a:cs typeface="Arial"/>
              </a:rPr>
              <a:t>18-</a:t>
            </a:r>
            <a:r>
              <a:rPr sz="1100" spc="-25" dirty="0">
                <a:latin typeface="Arial"/>
                <a:cs typeface="Arial"/>
              </a:rPr>
              <a:t>10</a:t>
            </a:r>
            <a:endParaRPr sz="1100">
              <a:latin typeface="Arial"/>
              <a:cs typeface="Arial"/>
            </a:endParaRPr>
          </a:p>
          <a:p>
            <a:pPr marL="60960">
              <a:lnSpc>
                <a:spcPct val="100000"/>
              </a:lnSpc>
              <a:spcBef>
                <a:spcPts val="265"/>
              </a:spcBef>
            </a:pPr>
            <a:r>
              <a:rPr sz="1100" spc="-10" dirty="0">
                <a:latin typeface="Arial"/>
                <a:cs typeface="Arial"/>
              </a:rPr>
              <a:t>18-</a:t>
            </a:r>
            <a:r>
              <a:rPr sz="1100" spc="-25" dirty="0">
                <a:latin typeface="Arial"/>
                <a:cs typeface="Arial"/>
              </a:rPr>
              <a:t>11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54"/>
              </a:spcBef>
            </a:pPr>
            <a:r>
              <a:rPr sz="1100" dirty="0">
                <a:latin typeface="Arial"/>
                <a:cs typeface="Arial"/>
              </a:rPr>
              <a:t>18-</a:t>
            </a:r>
            <a:r>
              <a:rPr sz="1100" spc="-25" dirty="0">
                <a:latin typeface="Arial"/>
                <a:cs typeface="Arial"/>
              </a:rPr>
              <a:t>12</a:t>
            </a:r>
            <a:endParaRPr sz="11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59153" y="1059535"/>
            <a:ext cx="2745740" cy="14306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9700"/>
              </a:lnSpc>
              <a:spcBef>
                <a:spcPts val="100"/>
              </a:spcBef>
            </a:pPr>
            <a:r>
              <a:rPr sz="1100" dirty="0">
                <a:latin typeface="Arial"/>
                <a:cs typeface="Arial"/>
              </a:rPr>
              <a:t>CRUD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Operations</a:t>
            </a:r>
            <a:r>
              <a:rPr sz="1100" spc="-4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Using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JDBC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API: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Create </a:t>
            </a:r>
            <a:r>
              <a:rPr sz="1100" dirty="0">
                <a:latin typeface="Arial"/>
                <a:cs typeface="Arial"/>
              </a:rPr>
              <a:t>CRUD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Operations</a:t>
            </a:r>
            <a:r>
              <a:rPr sz="1100" spc="-4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Using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JDBC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API: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Update </a:t>
            </a:r>
            <a:r>
              <a:rPr sz="1100" dirty="0">
                <a:latin typeface="Arial"/>
                <a:cs typeface="Arial"/>
              </a:rPr>
              <a:t>CRUD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Operations</a:t>
            </a:r>
            <a:r>
              <a:rPr sz="1100" spc="-4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Using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JDBC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API: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Delete </a:t>
            </a:r>
            <a:r>
              <a:rPr sz="1100" dirty="0">
                <a:latin typeface="Arial"/>
                <a:cs typeface="Arial"/>
              </a:rPr>
              <a:t>SQLException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Class</a:t>
            </a:r>
            <a:r>
              <a:rPr sz="1100" spc="125" dirty="0">
                <a:latin typeface="Arial"/>
                <a:cs typeface="Arial"/>
              </a:rPr>
              <a:t>  </a:t>
            </a:r>
            <a:r>
              <a:rPr sz="1100" spc="-10" dirty="0">
                <a:latin typeface="Arial"/>
                <a:cs typeface="Arial"/>
              </a:rPr>
              <a:t>18-</a:t>
            </a:r>
            <a:r>
              <a:rPr sz="1100" spc="-25" dirty="0">
                <a:latin typeface="Arial"/>
                <a:cs typeface="Arial"/>
              </a:rPr>
              <a:t>13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65"/>
              </a:spcBef>
            </a:pPr>
            <a:r>
              <a:rPr sz="1100" dirty="0">
                <a:latin typeface="Arial"/>
                <a:cs typeface="Arial"/>
              </a:rPr>
              <a:t>Closing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JDBC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Objects</a:t>
            </a:r>
            <a:r>
              <a:rPr sz="1100" spc="100" dirty="0">
                <a:latin typeface="Arial"/>
                <a:cs typeface="Arial"/>
              </a:rPr>
              <a:t>  </a:t>
            </a:r>
            <a:r>
              <a:rPr sz="1100" dirty="0">
                <a:latin typeface="Arial"/>
                <a:cs typeface="Arial"/>
              </a:rPr>
              <a:t>18-</a:t>
            </a:r>
            <a:r>
              <a:rPr sz="1100" spc="-25" dirty="0">
                <a:latin typeface="Arial"/>
                <a:cs typeface="Arial"/>
              </a:rPr>
              <a:t>14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65"/>
              </a:spcBef>
            </a:pPr>
            <a:r>
              <a:rPr sz="1100" dirty="0">
                <a:latin typeface="Arial"/>
                <a:cs typeface="Arial"/>
              </a:rPr>
              <a:t>try-</a:t>
            </a:r>
            <a:r>
              <a:rPr sz="1100" spc="-10" dirty="0">
                <a:latin typeface="Arial"/>
                <a:cs typeface="Arial"/>
              </a:rPr>
              <a:t>with-</a:t>
            </a:r>
            <a:r>
              <a:rPr sz="1100" dirty="0">
                <a:latin typeface="Arial"/>
                <a:cs typeface="Arial"/>
              </a:rPr>
              <a:t>resources</a:t>
            </a:r>
            <a:r>
              <a:rPr sz="1100" spc="-1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Construct</a:t>
            </a:r>
            <a:r>
              <a:rPr sz="1100" spc="125" dirty="0">
                <a:latin typeface="Arial"/>
                <a:cs typeface="Arial"/>
              </a:rPr>
              <a:t>  </a:t>
            </a:r>
            <a:r>
              <a:rPr sz="1100" dirty="0">
                <a:latin typeface="Arial"/>
                <a:cs typeface="Arial"/>
              </a:rPr>
              <a:t>18-</a:t>
            </a:r>
            <a:r>
              <a:rPr sz="1100" spc="-25" dirty="0">
                <a:latin typeface="Arial"/>
                <a:cs typeface="Arial"/>
              </a:rPr>
              <a:t>15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50"/>
              </a:spcBef>
            </a:pPr>
            <a:r>
              <a:rPr sz="1100" dirty="0">
                <a:latin typeface="Arial"/>
                <a:cs typeface="Arial"/>
              </a:rPr>
              <a:t>Using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PreparedStatement</a:t>
            </a:r>
            <a:r>
              <a:rPr sz="1100" spc="114" dirty="0">
                <a:latin typeface="Arial"/>
                <a:cs typeface="Arial"/>
              </a:rPr>
              <a:t>  </a:t>
            </a:r>
            <a:r>
              <a:rPr sz="1100" spc="-10" dirty="0">
                <a:latin typeface="Arial"/>
                <a:cs typeface="Arial"/>
              </a:rPr>
              <a:t>18-</a:t>
            </a:r>
            <a:r>
              <a:rPr sz="1100" spc="-25" dirty="0">
                <a:latin typeface="Arial"/>
                <a:cs typeface="Arial"/>
              </a:rPr>
              <a:t>16</a:t>
            </a:r>
            <a:endParaRPr sz="11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793501" y="3502278"/>
            <a:ext cx="38544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latin typeface="Arial"/>
                <a:cs typeface="Arial"/>
              </a:rPr>
              <a:t>18-</a:t>
            </a:r>
            <a:r>
              <a:rPr sz="1100" spc="-25" dirty="0">
                <a:latin typeface="Arial"/>
                <a:cs typeface="Arial"/>
              </a:rPr>
              <a:t>22</a:t>
            </a:r>
            <a:endParaRPr sz="11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359153" y="2464664"/>
            <a:ext cx="4304030" cy="143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864235">
              <a:lnSpc>
                <a:spcPct val="119800"/>
              </a:lnSpc>
              <a:spcBef>
                <a:spcPts val="100"/>
              </a:spcBef>
            </a:pPr>
            <a:r>
              <a:rPr sz="1100" dirty="0">
                <a:latin typeface="Arial"/>
                <a:cs typeface="Arial"/>
              </a:rPr>
              <a:t>Using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PreparedStatement: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Setting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Parameters</a:t>
            </a:r>
            <a:r>
              <a:rPr sz="1100" spc="48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18-</a:t>
            </a:r>
            <a:r>
              <a:rPr sz="1100" spc="-25" dirty="0">
                <a:latin typeface="Arial"/>
                <a:cs typeface="Arial"/>
              </a:rPr>
              <a:t>17 </a:t>
            </a:r>
            <a:r>
              <a:rPr sz="1100" dirty="0">
                <a:latin typeface="Arial"/>
                <a:cs typeface="Arial"/>
              </a:rPr>
              <a:t>Executing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PreparedStatement</a:t>
            </a:r>
            <a:r>
              <a:rPr sz="1100" spc="100" dirty="0">
                <a:latin typeface="Arial"/>
                <a:cs typeface="Arial"/>
              </a:rPr>
              <a:t>  </a:t>
            </a:r>
            <a:r>
              <a:rPr sz="1100" dirty="0">
                <a:latin typeface="Arial"/>
                <a:cs typeface="Arial"/>
              </a:rPr>
              <a:t>18-</a:t>
            </a:r>
            <a:r>
              <a:rPr sz="1100" spc="-25" dirty="0">
                <a:latin typeface="Arial"/>
                <a:cs typeface="Arial"/>
              </a:rPr>
              <a:t>18 </a:t>
            </a:r>
            <a:r>
              <a:rPr sz="1100" spc="-10" dirty="0">
                <a:latin typeface="Arial"/>
                <a:cs typeface="Arial"/>
              </a:rPr>
              <a:t>PreparedStatement:Using</a:t>
            </a:r>
            <a:r>
              <a:rPr sz="1100" spc="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</a:t>
            </a:r>
            <a:r>
              <a:rPr sz="1100" spc="1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Loop</a:t>
            </a:r>
            <a:r>
              <a:rPr sz="1100" spc="-1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to Set</a:t>
            </a:r>
            <a:r>
              <a:rPr sz="1100" spc="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Values</a:t>
            </a:r>
            <a:r>
              <a:rPr sz="1100" spc="160" dirty="0">
                <a:latin typeface="Arial"/>
                <a:cs typeface="Arial"/>
              </a:rPr>
              <a:t>  </a:t>
            </a:r>
            <a:r>
              <a:rPr sz="1100" dirty="0">
                <a:latin typeface="Arial"/>
                <a:cs typeface="Arial"/>
              </a:rPr>
              <a:t>18-</a:t>
            </a:r>
            <a:r>
              <a:rPr sz="1100" spc="-25" dirty="0">
                <a:latin typeface="Arial"/>
                <a:cs typeface="Arial"/>
              </a:rPr>
              <a:t>19 </a:t>
            </a:r>
            <a:r>
              <a:rPr sz="1100" dirty="0">
                <a:latin typeface="Arial"/>
                <a:cs typeface="Arial"/>
              </a:rPr>
              <a:t>Using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CallableStatement</a:t>
            </a:r>
            <a:r>
              <a:rPr sz="1100" spc="49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18-</a:t>
            </a:r>
            <a:r>
              <a:rPr sz="1100" spc="-25" dirty="0">
                <a:latin typeface="Arial"/>
                <a:cs typeface="Arial"/>
              </a:rPr>
              <a:t>20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65"/>
              </a:spcBef>
            </a:pPr>
            <a:r>
              <a:rPr sz="1100" dirty="0">
                <a:latin typeface="Arial"/>
                <a:cs typeface="Arial"/>
              </a:rPr>
              <a:t>Summary</a:t>
            </a:r>
            <a:r>
              <a:rPr sz="1100" spc="150" dirty="0">
                <a:latin typeface="Arial"/>
                <a:cs typeface="Arial"/>
              </a:rPr>
              <a:t>  </a:t>
            </a:r>
            <a:r>
              <a:rPr sz="1100" spc="-10" dirty="0">
                <a:latin typeface="Arial"/>
                <a:cs typeface="Arial"/>
              </a:rPr>
              <a:t>18-</a:t>
            </a:r>
            <a:r>
              <a:rPr sz="1100" spc="-25" dirty="0">
                <a:latin typeface="Arial"/>
                <a:cs typeface="Arial"/>
              </a:rPr>
              <a:t>21</a:t>
            </a:r>
            <a:endParaRPr sz="1100">
              <a:latin typeface="Arial"/>
              <a:cs typeface="Arial"/>
            </a:endParaRPr>
          </a:p>
          <a:p>
            <a:pPr marL="12700" marR="5080">
              <a:lnSpc>
                <a:spcPct val="120000"/>
              </a:lnSpc>
            </a:pPr>
            <a:r>
              <a:rPr sz="1100" dirty="0">
                <a:latin typeface="Arial"/>
                <a:cs typeface="Arial"/>
              </a:rPr>
              <a:t>Practice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18-</a:t>
            </a:r>
            <a:r>
              <a:rPr sz="1100" dirty="0">
                <a:latin typeface="Arial"/>
                <a:cs typeface="Arial"/>
              </a:rPr>
              <a:t>1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Overview: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Working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with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the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Derby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Database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and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spc="-20" dirty="0">
                <a:latin typeface="Arial"/>
                <a:cs typeface="Arial"/>
              </a:rPr>
              <a:t>JDBC </a:t>
            </a:r>
            <a:r>
              <a:rPr sz="1100" dirty="0">
                <a:latin typeface="Arial"/>
                <a:cs typeface="Arial"/>
              </a:rPr>
              <a:t>Quiz</a:t>
            </a:r>
            <a:r>
              <a:rPr sz="1100" spc="150" dirty="0">
                <a:latin typeface="Arial"/>
                <a:cs typeface="Arial"/>
              </a:rPr>
              <a:t>  </a:t>
            </a:r>
            <a:r>
              <a:rPr sz="1100" spc="-10" dirty="0">
                <a:latin typeface="Arial"/>
                <a:cs typeface="Arial"/>
              </a:rPr>
              <a:t>18-</a:t>
            </a:r>
            <a:r>
              <a:rPr sz="1100" spc="-25" dirty="0">
                <a:latin typeface="Arial"/>
                <a:cs typeface="Arial"/>
              </a:rPr>
              <a:t>23</a:t>
            </a:r>
            <a:endParaRPr sz="11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30604" y="4068292"/>
            <a:ext cx="4105910" cy="5049520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75"/>
              </a:spcBef>
            </a:pPr>
            <a:r>
              <a:rPr sz="1100" b="1" dirty="0">
                <a:latin typeface="Arial"/>
                <a:cs typeface="Arial"/>
              </a:rPr>
              <a:t>19</a:t>
            </a:r>
            <a:r>
              <a:rPr sz="1100" b="1" spc="245" dirty="0">
                <a:latin typeface="Arial"/>
                <a:cs typeface="Arial"/>
              </a:rPr>
              <a:t> </a:t>
            </a:r>
            <a:r>
              <a:rPr sz="1100" b="1" spc="-10" dirty="0">
                <a:latin typeface="Arial"/>
                <a:cs typeface="Arial"/>
              </a:rPr>
              <a:t>Localization</a:t>
            </a:r>
            <a:endParaRPr sz="1100">
              <a:latin typeface="Arial"/>
              <a:cs typeface="Arial"/>
            </a:endParaRPr>
          </a:p>
          <a:p>
            <a:pPr marL="240665">
              <a:lnSpc>
                <a:spcPct val="100000"/>
              </a:lnSpc>
              <a:spcBef>
                <a:spcPts val="275"/>
              </a:spcBef>
            </a:pPr>
            <a:r>
              <a:rPr sz="1100" dirty="0">
                <a:latin typeface="Arial"/>
                <a:cs typeface="Arial"/>
              </a:rPr>
              <a:t>Objectives</a:t>
            </a:r>
            <a:r>
              <a:rPr sz="1100" spc="145" dirty="0">
                <a:latin typeface="Arial"/>
                <a:cs typeface="Arial"/>
              </a:rPr>
              <a:t>  </a:t>
            </a:r>
            <a:r>
              <a:rPr sz="1100" spc="-10" dirty="0">
                <a:latin typeface="Arial"/>
                <a:cs typeface="Arial"/>
              </a:rPr>
              <a:t>19-</a:t>
            </a:r>
            <a:r>
              <a:rPr sz="1100" spc="-50" dirty="0">
                <a:latin typeface="Arial"/>
                <a:cs typeface="Arial"/>
              </a:rPr>
              <a:t>2</a:t>
            </a:r>
            <a:endParaRPr sz="1100">
              <a:latin typeface="Arial"/>
              <a:cs typeface="Arial"/>
            </a:endParaRPr>
          </a:p>
          <a:p>
            <a:pPr marL="240665">
              <a:lnSpc>
                <a:spcPct val="100000"/>
              </a:lnSpc>
              <a:spcBef>
                <a:spcPts val="265"/>
              </a:spcBef>
            </a:pPr>
            <a:r>
              <a:rPr sz="1100" dirty="0">
                <a:latin typeface="Arial"/>
                <a:cs typeface="Arial"/>
              </a:rPr>
              <a:t>Why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Localize?</a:t>
            </a:r>
            <a:r>
              <a:rPr sz="1100" spc="135" dirty="0">
                <a:latin typeface="Arial"/>
                <a:cs typeface="Arial"/>
              </a:rPr>
              <a:t>  </a:t>
            </a:r>
            <a:r>
              <a:rPr sz="1100" spc="-10" dirty="0">
                <a:latin typeface="Arial"/>
                <a:cs typeface="Arial"/>
              </a:rPr>
              <a:t>19-</a:t>
            </a:r>
            <a:r>
              <a:rPr sz="1100" spc="-50" dirty="0">
                <a:latin typeface="Arial"/>
                <a:cs typeface="Arial"/>
              </a:rPr>
              <a:t>3</a:t>
            </a:r>
            <a:endParaRPr sz="1100">
              <a:latin typeface="Arial"/>
              <a:cs typeface="Arial"/>
            </a:endParaRPr>
          </a:p>
          <a:p>
            <a:pPr marL="240665" marR="2130425">
              <a:lnSpc>
                <a:spcPts val="1580"/>
              </a:lnSpc>
              <a:spcBef>
                <a:spcPts val="85"/>
              </a:spcBef>
            </a:pPr>
            <a:r>
              <a:rPr sz="1100" dirty="0">
                <a:latin typeface="Arial"/>
                <a:cs typeface="Arial"/>
              </a:rPr>
              <a:t>A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Sample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Application</a:t>
            </a:r>
            <a:r>
              <a:rPr sz="1100" spc="120" dirty="0">
                <a:latin typeface="Arial"/>
                <a:cs typeface="Arial"/>
              </a:rPr>
              <a:t>  </a:t>
            </a:r>
            <a:r>
              <a:rPr sz="1100" spc="-10" dirty="0">
                <a:latin typeface="Arial"/>
                <a:cs typeface="Arial"/>
              </a:rPr>
              <a:t>19-</a:t>
            </a:r>
            <a:r>
              <a:rPr sz="1100" spc="-50" dirty="0">
                <a:latin typeface="Arial"/>
                <a:cs typeface="Arial"/>
              </a:rPr>
              <a:t>4 </a:t>
            </a:r>
            <a:r>
              <a:rPr sz="1100" dirty="0">
                <a:latin typeface="Arial"/>
                <a:cs typeface="Arial"/>
              </a:rPr>
              <a:t>Locale</a:t>
            </a:r>
            <a:r>
              <a:rPr sz="1100" spc="140" dirty="0">
                <a:latin typeface="Arial"/>
                <a:cs typeface="Arial"/>
              </a:rPr>
              <a:t>  </a:t>
            </a:r>
            <a:r>
              <a:rPr sz="1100" spc="-10" dirty="0">
                <a:latin typeface="Arial"/>
                <a:cs typeface="Arial"/>
              </a:rPr>
              <a:t>19-</a:t>
            </a:r>
            <a:r>
              <a:rPr sz="1100" spc="-50" dirty="0">
                <a:latin typeface="Arial"/>
                <a:cs typeface="Arial"/>
              </a:rPr>
              <a:t>5</a:t>
            </a:r>
            <a:endParaRPr sz="1100">
              <a:latin typeface="Arial"/>
              <a:cs typeface="Arial"/>
            </a:endParaRPr>
          </a:p>
          <a:p>
            <a:pPr marL="240665">
              <a:lnSpc>
                <a:spcPct val="100000"/>
              </a:lnSpc>
              <a:spcBef>
                <a:spcPts val="175"/>
              </a:spcBef>
            </a:pPr>
            <a:r>
              <a:rPr sz="1100" dirty="0">
                <a:latin typeface="Arial"/>
                <a:cs typeface="Arial"/>
              </a:rPr>
              <a:t>Properties</a:t>
            </a:r>
            <a:r>
              <a:rPr sz="1100" spc="150" dirty="0">
                <a:latin typeface="Arial"/>
                <a:cs typeface="Arial"/>
              </a:rPr>
              <a:t>  </a:t>
            </a:r>
            <a:r>
              <a:rPr sz="1100" spc="-10" dirty="0">
                <a:latin typeface="Arial"/>
                <a:cs typeface="Arial"/>
              </a:rPr>
              <a:t>19-</a:t>
            </a:r>
            <a:r>
              <a:rPr sz="1100" spc="-50" dirty="0">
                <a:latin typeface="Arial"/>
                <a:cs typeface="Arial"/>
              </a:rPr>
              <a:t>6</a:t>
            </a:r>
            <a:endParaRPr sz="1100">
              <a:latin typeface="Arial"/>
              <a:cs typeface="Arial"/>
            </a:endParaRPr>
          </a:p>
          <a:p>
            <a:pPr marL="240665" marR="749300">
              <a:lnSpc>
                <a:spcPct val="119500"/>
              </a:lnSpc>
              <a:spcBef>
                <a:spcPts val="5"/>
              </a:spcBef>
            </a:pPr>
            <a:r>
              <a:rPr sz="1100" dirty="0">
                <a:latin typeface="Arial"/>
                <a:cs typeface="Arial"/>
              </a:rPr>
              <a:t>Loading</a:t>
            </a:r>
            <a:r>
              <a:rPr sz="1100" spc="-1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and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Using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Properties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File</a:t>
            </a:r>
            <a:r>
              <a:rPr sz="1100" spc="120" dirty="0">
                <a:latin typeface="Arial"/>
                <a:cs typeface="Arial"/>
              </a:rPr>
              <a:t>  </a:t>
            </a:r>
            <a:r>
              <a:rPr sz="1100" spc="-10" dirty="0">
                <a:latin typeface="Arial"/>
                <a:cs typeface="Arial"/>
              </a:rPr>
              <a:t>19-</a:t>
            </a:r>
            <a:r>
              <a:rPr sz="1100" spc="-50" dirty="0">
                <a:latin typeface="Arial"/>
                <a:cs typeface="Arial"/>
              </a:rPr>
              <a:t>7</a:t>
            </a:r>
            <a:r>
              <a:rPr sz="1100" spc="50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Loading</a:t>
            </a:r>
            <a:r>
              <a:rPr sz="1100" spc="-1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Properties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from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the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Command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Line</a:t>
            </a:r>
            <a:r>
              <a:rPr sz="1100" spc="120" dirty="0">
                <a:latin typeface="Arial"/>
                <a:cs typeface="Arial"/>
              </a:rPr>
              <a:t>  </a:t>
            </a:r>
            <a:r>
              <a:rPr sz="1100" spc="-10" dirty="0">
                <a:latin typeface="Arial"/>
                <a:cs typeface="Arial"/>
              </a:rPr>
              <a:t>19-</a:t>
            </a:r>
            <a:r>
              <a:rPr sz="1100" spc="-50" dirty="0">
                <a:latin typeface="Arial"/>
                <a:cs typeface="Arial"/>
              </a:rPr>
              <a:t>8 </a:t>
            </a:r>
            <a:r>
              <a:rPr sz="1100" dirty="0">
                <a:latin typeface="Arial"/>
                <a:cs typeface="Arial"/>
              </a:rPr>
              <a:t>Resource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Bundle</a:t>
            </a:r>
            <a:r>
              <a:rPr sz="1100" spc="120" dirty="0">
                <a:latin typeface="Arial"/>
                <a:cs typeface="Arial"/>
              </a:rPr>
              <a:t>  </a:t>
            </a:r>
            <a:r>
              <a:rPr sz="1100" spc="-10" dirty="0">
                <a:latin typeface="Arial"/>
                <a:cs typeface="Arial"/>
              </a:rPr>
              <a:t>19-</a:t>
            </a:r>
            <a:r>
              <a:rPr sz="1100" spc="-50" dirty="0">
                <a:latin typeface="Arial"/>
                <a:cs typeface="Arial"/>
              </a:rPr>
              <a:t>9</a:t>
            </a:r>
            <a:endParaRPr sz="1100">
              <a:latin typeface="Arial"/>
              <a:cs typeface="Arial"/>
            </a:endParaRPr>
          </a:p>
          <a:p>
            <a:pPr marL="240665">
              <a:lnSpc>
                <a:spcPct val="100000"/>
              </a:lnSpc>
              <a:spcBef>
                <a:spcPts val="265"/>
              </a:spcBef>
            </a:pPr>
            <a:r>
              <a:rPr sz="1100" dirty="0">
                <a:latin typeface="Arial"/>
                <a:cs typeface="Arial"/>
              </a:rPr>
              <a:t>Resource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Bundle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File</a:t>
            </a:r>
            <a:r>
              <a:rPr sz="1100" spc="120" dirty="0">
                <a:latin typeface="Arial"/>
                <a:cs typeface="Arial"/>
              </a:rPr>
              <a:t>  </a:t>
            </a:r>
            <a:r>
              <a:rPr sz="1100" spc="-10" dirty="0">
                <a:latin typeface="Arial"/>
                <a:cs typeface="Arial"/>
              </a:rPr>
              <a:t>19-</a:t>
            </a:r>
            <a:r>
              <a:rPr sz="1100" spc="-25" dirty="0">
                <a:latin typeface="Arial"/>
                <a:cs typeface="Arial"/>
              </a:rPr>
              <a:t>10</a:t>
            </a:r>
            <a:endParaRPr sz="1100">
              <a:latin typeface="Arial"/>
              <a:cs typeface="Arial"/>
            </a:endParaRPr>
          </a:p>
          <a:p>
            <a:pPr marL="240665" marR="1300480">
              <a:lnSpc>
                <a:spcPct val="119700"/>
              </a:lnSpc>
              <a:spcBef>
                <a:spcPts val="5"/>
              </a:spcBef>
            </a:pPr>
            <a:r>
              <a:rPr sz="1100" dirty="0">
                <a:latin typeface="Arial"/>
                <a:cs typeface="Arial"/>
              </a:rPr>
              <a:t>Sample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Resource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Bundle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Files</a:t>
            </a:r>
            <a:r>
              <a:rPr sz="1100" spc="114" dirty="0">
                <a:latin typeface="Arial"/>
                <a:cs typeface="Arial"/>
              </a:rPr>
              <a:t>  </a:t>
            </a:r>
            <a:r>
              <a:rPr sz="1100" dirty="0">
                <a:latin typeface="Arial"/>
                <a:cs typeface="Arial"/>
              </a:rPr>
              <a:t>19-</a:t>
            </a:r>
            <a:r>
              <a:rPr sz="1100" spc="-25" dirty="0">
                <a:latin typeface="Arial"/>
                <a:cs typeface="Arial"/>
              </a:rPr>
              <a:t>11 </a:t>
            </a:r>
            <a:r>
              <a:rPr sz="1100" spc="-10" dirty="0">
                <a:latin typeface="Arial"/>
                <a:cs typeface="Arial"/>
              </a:rPr>
              <a:t>Initializing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the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Sample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Application</a:t>
            </a:r>
            <a:r>
              <a:rPr sz="1100" spc="135" dirty="0">
                <a:latin typeface="Arial"/>
                <a:cs typeface="Arial"/>
              </a:rPr>
              <a:t>  </a:t>
            </a:r>
            <a:r>
              <a:rPr sz="1100" spc="-10" dirty="0">
                <a:latin typeface="Arial"/>
                <a:cs typeface="Arial"/>
              </a:rPr>
              <a:t>19-</a:t>
            </a:r>
            <a:r>
              <a:rPr sz="1100" spc="-25" dirty="0">
                <a:latin typeface="Arial"/>
                <a:cs typeface="Arial"/>
              </a:rPr>
              <a:t>12 </a:t>
            </a:r>
            <a:r>
              <a:rPr sz="1100" dirty="0">
                <a:latin typeface="Arial"/>
                <a:cs typeface="Arial"/>
              </a:rPr>
              <a:t>Sample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Application: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Main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Loop</a:t>
            </a:r>
            <a:r>
              <a:rPr sz="1100" spc="114" dirty="0">
                <a:latin typeface="Arial"/>
                <a:cs typeface="Arial"/>
              </a:rPr>
              <a:t>  </a:t>
            </a:r>
            <a:r>
              <a:rPr sz="1100" spc="-10" dirty="0">
                <a:latin typeface="Arial"/>
                <a:cs typeface="Arial"/>
              </a:rPr>
              <a:t>19-</a:t>
            </a:r>
            <a:r>
              <a:rPr sz="1100" spc="-25" dirty="0">
                <a:latin typeface="Arial"/>
                <a:cs typeface="Arial"/>
              </a:rPr>
              <a:t>13 </a:t>
            </a:r>
            <a:r>
              <a:rPr sz="1100" dirty="0">
                <a:latin typeface="Arial"/>
                <a:cs typeface="Arial"/>
              </a:rPr>
              <a:t>The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printMenu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Method</a:t>
            </a:r>
            <a:r>
              <a:rPr sz="1100" spc="120" dirty="0">
                <a:latin typeface="Arial"/>
                <a:cs typeface="Arial"/>
              </a:rPr>
              <a:t>  </a:t>
            </a:r>
            <a:r>
              <a:rPr sz="1100" dirty="0">
                <a:latin typeface="Arial"/>
                <a:cs typeface="Arial"/>
              </a:rPr>
              <a:t>19-</a:t>
            </a:r>
            <a:r>
              <a:rPr sz="1100" spc="-25" dirty="0">
                <a:latin typeface="Arial"/>
                <a:cs typeface="Arial"/>
              </a:rPr>
              <a:t>14</a:t>
            </a:r>
            <a:endParaRPr sz="1100">
              <a:latin typeface="Arial"/>
              <a:cs typeface="Arial"/>
            </a:endParaRPr>
          </a:p>
          <a:p>
            <a:pPr marL="240665">
              <a:lnSpc>
                <a:spcPct val="100000"/>
              </a:lnSpc>
              <a:spcBef>
                <a:spcPts val="265"/>
              </a:spcBef>
            </a:pPr>
            <a:r>
              <a:rPr sz="1100" dirty="0">
                <a:latin typeface="Arial"/>
                <a:cs typeface="Arial"/>
              </a:rPr>
              <a:t>Changing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the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Locale</a:t>
            </a:r>
            <a:r>
              <a:rPr sz="1100" spc="120" dirty="0">
                <a:latin typeface="Arial"/>
                <a:cs typeface="Arial"/>
              </a:rPr>
              <a:t>  </a:t>
            </a:r>
            <a:r>
              <a:rPr sz="1100" spc="-10" dirty="0">
                <a:latin typeface="Arial"/>
                <a:cs typeface="Arial"/>
              </a:rPr>
              <a:t>19-</a:t>
            </a:r>
            <a:r>
              <a:rPr sz="1100" spc="-35" dirty="0">
                <a:latin typeface="Arial"/>
                <a:cs typeface="Arial"/>
              </a:rPr>
              <a:t>15</a:t>
            </a:r>
            <a:endParaRPr sz="1100">
              <a:latin typeface="Arial"/>
              <a:cs typeface="Arial"/>
            </a:endParaRPr>
          </a:p>
          <a:p>
            <a:pPr marL="240665" marR="1562100">
              <a:lnSpc>
                <a:spcPct val="119700"/>
              </a:lnSpc>
              <a:spcBef>
                <a:spcPts val="5"/>
              </a:spcBef>
            </a:pPr>
            <a:r>
              <a:rPr sz="1100" dirty="0">
                <a:latin typeface="Arial"/>
                <a:cs typeface="Arial"/>
              </a:rPr>
              <a:t>Sample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Interface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with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French</a:t>
            </a:r>
            <a:r>
              <a:rPr sz="1100" spc="125" dirty="0">
                <a:latin typeface="Arial"/>
                <a:cs typeface="Arial"/>
              </a:rPr>
              <a:t>  </a:t>
            </a:r>
            <a:r>
              <a:rPr sz="1100" dirty="0">
                <a:latin typeface="Arial"/>
                <a:cs typeface="Arial"/>
              </a:rPr>
              <a:t>19-</a:t>
            </a:r>
            <a:r>
              <a:rPr sz="1100" spc="-25" dirty="0">
                <a:latin typeface="Arial"/>
                <a:cs typeface="Arial"/>
              </a:rPr>
              <a:t>16 </a:t>
            </a:r>
            <a:r>
              <a:rPr sz="1100" dirty="0">
                <a:latin typeface="Arial"/>
                <a:cs typeface="Arial"/>
              </a:rPr>
              <a:t>Format</a:t>
            </a:r>
            <a:r>
              <a:rPr sz="1100" spc="-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Date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and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Currency</a:t>
            </a:r>
            <a:r>
              <a:rPr sz="1100" spc="130" dirty="0">
                <a:latin typeface="Arial"/>
                <a:cs typeface="Arial"/>
              </a:rPr>
              <a:t>  </a:t>
            </a:r>
            <a:r>
              <a:rPr sz="1100" dirty="0">
                <a:latin typeface="Arial"/>
                <a:cs typeface="Arial"/>
              </a:rPr>
              <a:t>19-</a:t>
            </a:r>
            <a:r>
              <a:rPr sz="1100" spc="-25" dirty="0">
                <a:latin typeface="Arial"/>
                <a:cs typeface="Arial"/>
              </a:rPr>
              <a:t>17 </a:t>
            </a:r>
            <a:r>
              <a:rPr sz="1100" spc="-10" dirty="0">
                <a:latin typeface="Arial"/>
                <a:cs typeface="Arial"/>
              </a:rPr>
              <a:t>Displaying</a:t>
            </a:r>
            <a:r>
              <a:rPr sz="1100" spc="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Currency</a:t>
            </a:r>
            <a:r>
              <a:rPr sz="1100" spc="150" dirty="0">
                <a:latin typeface="Arial"/>
                <a:cs typeface="Arial"/>
              </a:rPr>
              <a:t>  </a:t>
            </a:r>
            <a:r>
              <a:rPr sz="1100" spc="-10" dirty="0">
                <a:latin typeface="Arial"/>
                <a:cs typeface="Arial"/>
              </a:rPr>
              <a:t>19-</a:t>
            </a:r>
            <a:r>
              <a:rPr sz="1100" spc="-35" dirty="0">
                <a:latin typeface="Arial"/>
                <a:cs typeface="Arial"/>
              </a:rPr>
              <a:t>18</a:t>
            </a:r>
            <a:endParaRPr sz="1100">
              <a:latin typeface="Arial"/>
              <a:cs typeface="Arial"/>
            </a:endParaRPr>
          </a:p>
          <a:p>
            <a:pPr marL="240665" marR="841375">
              <a:lnSpc>
                <a:spcPct val="120000"/>
              </a:lnSpc>
            </a:pPr>
            <a:r>
              <a:rPr sz="1100" dirty="0">
                <a:latin typeface="Arial"/>
                <a:cs typeface="Arial"/>
              </a:rPr>
              <a:t>Formatting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Currency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with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NumberFormat</a:t>
            </a:r>
            <a:r>
              <a:rPr sz="1100" spc="110" dirty="0">
                <a:latin typeface="Arial"/>
                <a:cs typeface="Arial"/>
              </a:rPr>
              <a:t>  </a:t>
            </a:r>
            <a:r>
              <a:rPr sz="1100" dirty="0">
                <a:latin typeface="Arial"/>
                <a:cs typeface="Arial"/>
              </a:rPr>
              <a:t>19-</a:t>
            </a:r>
            <a:r>
              <a:rPr sz="1100" spc="-25" dirty="0">
                <a:latin typeface="Arial"/>
                <a:cs typeface="Arial"/>
              </a:rPr>
              <a:t>19 </a:t>
            </a:r>
            <a:r>
              <a:rPr sz="1100" spc="-10" dirty="0">
                <a:latin typeface="Arial"/>
                <a:cs typeface="Arial"/>
              </a:rPr>
              <a:t>Displaying</a:t>
            </a:r>
            <a:r>
              <a:rPr sz="1100" spc="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Dates</a:t>
            </a:r>
            <a:r>
              <a:rPr sz="1100" spc="145" dirty="0">
                <a:latin typeface="Arial"/>
                <a:cs typeface="Arial"/>
              </a:rPr>
              <a:t>  </a:t>
            </a:r>
            <a:r>
              <a:rPr sz="1100" dirty="0">
                <a:latin typeface="Arial"/>
                <a:cs typeface="Arial"/>
              </a:rPr>
              <a:t>19-</a:t>
            </a:r>
            <a:r>
              <a:rPr sz="1100" spc="-25" dirty="0">
                <a:latin typeface="Arial"/>
                <a:cs typeface="Arial"/>
              </a:rPr>
              <a:t>20</a:t>
            </a:r>
            <a:endParaRPr sz="1100">
              <a:latin typeface="Arial"/>
              <a:cs typeface="Arial"/>
            </a:endParaRPr>
          </a:p>
          <a:p>
            <a:pPr marL="240665" marR="795655">
              <a:lnSpc>
                <a:spcPts val="1580"/>
              </a:lnSpc>
              <a:spcBef>
                <a:spcPts val="85"/>
              </a:spcBef>
            </a:pPr>
            <a:r>
              <a:rPr sz="1100" spc="-10" dirty="0">
                <a:latin typeface="Arial"/>
                <a:cs typeface="Arial"/>
              </a:rPr>
              <a:t>Displaying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Dates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with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DateTimeFormatter</a:t>
            </a:r>
            <a:r>
              <a:rPr sz="1100" spc="120" dirty="0">
                <a:latin typeface="Arial"/>
                <a:cs typeface="Arial"/>
              </a:rPr>
              <a:t>  </a:t>
            </a:r>
            <a:r>
              <a:rPr sz="1100" dirty="0">
                <a:latin typeface="Arial"/>
                <a:cs typeface="Arial"/>
              </a:rPr>
              <a:t>19-</a:t>
            </a:r>
            <a:r>
              <a:rPr sz="1100" spc="-25" dirty="0">
                <a:latin typeface="Arial"/>
                <a:cs typeface="Arial"/>
              </a:rPr>
              <a:t>21 </a:t>
            </a:r>
            <a:r>
              <a:rPr sz="1100" dirty="0">
                <a:latin typeface="Arial"/>
                <a:cs typeface="Arial"/>
              </a:rPr>
              <a:t>Format</a:t>
            </a:r>
            <a:r>
              <a:rPr sz="1100" spc="-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Styles</a:t>
            </a:r>
            <a:r>
              <a:rPr sz="1100" spc="140" dirty="0">
                <a:latin typeface="Arial"/>
                <a:cs typeface="Arial"/>
              </a:rPr>
              <a:t>  </a:t>
            </a:r>
            <a:r>
              <a:rPr sz="1100" spc="-10" dirty="0">
                <a:latin typeface="Arial"/>
                <a:cs typeface="Arial"/>
              </a:rPr>
              <a:t>19-</a:t>
            </a:r>
            <a:r>
              <a:rPr sz="1100" spc="-25" dirty="0">
                <a:latin typeface="Arial"/>
                <a:cs typeface="Arial"/>
              </a:rPr>
              <a:t>22</a:t>
            </a:r>
            <a:endParaRPr sz="1100">
              <a:latin typeface="Arial"/>
              <a:cs typeface="Arial"/>
            </a:endParaRPr>
          </a:p>
          <a:p>
            <a:pPr marL="240665">
              <a:lnSpc>
                <a:spcPct val="100000"/>
              </a:lnSpc>
              <a:spcBef>
                <a:spcPts val="175"/>
              </a:spcBef>
            </a:pPr>
            <a:r>
              <a:rPr sz="1100" dirty="0">
                <a:latin typeface="Arial"/>
                <a:cs typeface="Arial"/>
              </a:rPr>
              <a:t>Summary</a:t>
            </a:r>
            <a:r>
              <a:rPr sz="1100" spc="150" dirty="0">
                <a:latin typeface="Arial"/>
                <a:cs typeface="Arial"/>
              </a:rPr>
              <a:t>  </a:t>
            </a:r>
            <a:r>
              <a:rPr sz="1100" spc="-10" dirty="0">
                <a:latin typeface="Arial"/>
                <a:cs typeface="Arial"/>
              </a:rPr>
              <a:t>19-</a:t>
            </a:r>
            <a:r>
              <a:rPr sz="1100" spc="-25" dirty="0">
                <a:latin typeface="Arial"/>
                <a:cs typeface="Arial"/>
              </a:rPr>
              <a:t>23</a:t>
            </a:r>
            <a:endParaRPr sz="1100">
              <a:latin typeface="Arial"/>
              <a:cs typeface="Arial"/>
            </a:endParaRPr>
          </a:p>
          <a:p>
            <a:pPr marL="240665" marR="5080">
              <a:lnSpc>
                <a:spcPct val="119100"/>
              </a:lnSpc>
              <a:spcBef>
                <a:spcPts val="10"/>
              </a:spcBef>
            </a:pPr>
            <a:r>
              <a:rPr sz="1100" dirty="0">
                <a:latin typeface="Arial"/>
                <a:cs typeface="Arial"/>
              </a:rPr>
              <a:t>Practice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19-</a:t>
            </a:r>
            <a:r>
              <a:rPr sz="1100" dirty="0">
                <a:latin typeface="Arial"/>
                <a:cs typeface="Arial"/>
              </a:rPr>
              <a:t>1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Overview:</a:t>
            </a:r>
            <a:r>
              <a:rPr sz="1100" spc="-1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Creating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Localized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Date</a:t>
            </a:r>
            <a:r>
              <a:rPr sz="1100" spc="-10" dirty="0">
                <a:latin typeface="Arial"/>
                <a:cs typeface="Arial"/>
              </a:rPr>
              <a:t> Application </a:t>
            </a:r>
            <a:r>
              <a:rPr sz="1100" dirty="0">
                <a:latin typeface="Arial"/>
                <a:cs typeface="Arial"/>
              </a:rPr>
              <a:t>Quiz</a:t>
            </a:r>
            <a:r>
              <a:rPr sz="1100" spc="150" dirty="0">
                <a:latin typeface="Arial"/>
                <a:cs typeface="Arial"/>
              </a:rPr>
              <a:t>  </a:t>
            </a:r>
            <a:r>
              <a:rPr sz="1100" spc="-10" dirty="0">
                <a:latin typeface="Arial"/>
                <a:cs typeface="Arial"/>
              </a:rPr>
              <a:t>19-</a:t>
            </a:r>
            <a:r>
              <a:rPr sz="1100" spc="-25" dirty="0">
                <a:latin typeface="Arial"/>
                <a:cs typeface="Arial"/>
              </a:rPr>
              <a:t>25</a:t>
            </a:r>
            <a:endParaRPr sz="11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327760" y="8724086"/>
            <a:ext cx="38608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latin typeface="Arial"/>
                <a:cs typeface="Arial"/>
              </a:rPr>
              <a:t>19-</a:t>
            </a:r>
            <a:r>
              <a:rPr sz="1100" spc="-25" dirty="0">
                <a:latin typeface="Arial"/>
                <a:cs typeface="Arial"/>
              </a:rPr>
              <a:t>24</a:t>
            </a:r>
            <a:endParaRPr sz="1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42416" y="4088891"/>
            <a:ext cx="5689600" cy="455930"/>
            <a:chOff x="1042416" y="4088891"/>
            <a:chExt cx="5689600" cy="455930"/>
          </a:xfrm>
        </p:grpSpPr>
        <p:sp>
          <p:nvSpPr>
            <p:cNvPr id="3" name="object 3"/>
            <p:cNvSpPr/>
            <p:nvPr/>
          </p:nvSpPr>
          <p:spPr>
            <a:xfrm>
              <a:off x="1053084" y="4098035"/>
              <a:ext cx="5668010" cy="436245"/>
            </a:xfrm>
            <a:custGeom>
              <a:avLst/>
              <a:gdLst/>
              <a:ahLst/>
              <a:cxnLst/>
              <a:rect l="l" t="t" r="r" b="b"/>
              <a:pathLst>
                <a:path w="5668009" h="436245">
                  <a:moveTo>
                    <a:pt x="5667755" y="0"/>
                  </a:moveTo>
                  <a:lnTo>
                    <a:pt x="0" y="0"/>
                  </a:lnTo>
                  <a:lnTo>
                    <a:pt x="0" y="435863"/>
                  </a:lnTo>
                  <a:lnTo>
                    <a:pt x="5667755" y="435863"/>
                  </a:lnTo>
                  <a:lnTo>
                    <a:pt x="5667755" y="0"/>
                  </a:lnTo>
                  <a:close/>
                </a:path>
              </a:pathLst>
            </a:custGeom>
            <a:solidFill>
              <a:srgbClr val="DCDC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042416" y="4088891"/>
              <a:ext cx="5689600" cy="455930"/>
            </a:xfrm>
            <a:custGeom>
              <a:avLst/>
              <a:gdLst/>
              <a:ahLst/>
              <a:cxnLst/>
              <a:rect l="l" t="t" r="r" b="b"/>
              <a:pathLst>
                <a:path w="5689600" h="455929">
                  <a:moveTo>
                    <a:pt x="5689092" y="0"/>
                  </a:moveTo>
                  <a:lnTo>
                    <a:pt x="0" y="0"/>
                  </a:lnTo>
                  <a:lnTo>
                    <a:pt x="0" y="455675"/>
                  </a:lnTo>
                  <a:lnTo>
                    <a:pt x="5689092" y="455675"/>
                  </a:lnTo>
                  <a:lnTo>
                    <a:pt x="5689092" y="445008"/>
                  </a:lnTo>
                  <a:lnTo>
                    <a:pt x="21336" y="445008"/>
                  </a:lnTo>
                  <a:lnTo>
                    <a:pt x="10668" y="435863"/>
                  </a:lnTo>
                  <a:lnTo>
                    <a:pt x="21336" y="435863"/>
                  </a:lnTo>
                  <a:lnTo>
                    <a:pt x="21336" y="19812"/>
                  </a:lnTo>
                  <a:lnTo>
                    <a:pt x="10668" y="19812"/>
                  </a:lnTo>
                  <a:lnTo>
                    <a:pt x="21336" y="9144"/>
                  </a:lnTo>
                  <a:lnTo>
                    <a:pt x="5689092" y="9144"/>
                  </a:lnTo>
                  <a:lnTo>
                    <a:pt x="5689092" y="0"/>
                  </a:lnTo>
                  <a:close/>
                </a:path>
                <a:path w="5689600" h="455929">
                  <a:moveTo>
                    <a:pt x="21336" y="435863"/>
                  </a:moveTo>
                  <a:lnTo>
                    <a:pt x="10668" y="435863"/>
                  </a:lnTo>
                  <a:lnTo>
                    <a:pt x="21336" y="445008"/>
                  </a:lnTo>
                  <a:lnTo>
                    <a:pt x="21336" y="435863"/>
                  </a:lnTo>
                  <a:close/>
                </a:path>
                <a:path w="5689600" h="455929">
                  <a:moveTo>
                    <a:pt x="5667756" y="435863"/>
                  </a:moveTo>
                  <a:lnTo>
                    <a:pt x="21336" y="435863"/>
                  </a:lnTo>
                  <a:lnTo>
                    <a:pt x="21336" y="445008"/>
                  </a:lnTo>
                  <a:lnTo>
                    <a:pt x="5667756" y="445008"/>
                  </a:lnTo>
                  <a:lnTo>
                    <a:pt x="5667756" y="435863"/>
                  </a:lnTo>
                  <a:close/>
                </a:path>
                <a:path w="5689600" h="455929">
                  <a:moveTo>
                    <a:pt x="5667756" y="9144"/>
                  </a:moveTo>
                  <a:lnTo>
                    <a:pt x="5667756" y="445008"/>
                  </a:lnTo>
                  <a:lnTo>
                    <a:pt x="5678424" y="435863"/>
                  </a:lnTo>
                  <a:lnTo>
                    <a:pt x="5689092" y="435863"/>
                  </a:lnTo>
                  <a:lnTo>
                    <a:pt x="5689092" y="19812"/>
                  </a:lnTo>
                  <a:lnTo>
                    <a:pt x="5678424" y="19812"/>
                  </a:lnTo>
                  <a:lnTo>
                    <a:pt x="5667756" y="9144"/>
                  </a:lnTo>
                  <a:close/>
                </a:path>
                <a:path w="5689600" h="455929">
                  <a:moveTo>
                    <a:pt x="5689092" y="435863"/>
                  </a:moveTo>
                  <a:lnTo>
                    <a:pt x="5678424" y="435863"/>
                  </a:lnTo>
                  <a:lnTo>
                    <a:pt x="5667756" y="445008"/>
                  </a:lnTo>
                  <a:lnTo>
                    <a:pt x="5689092" y="445008"/>
                  </a:lnTo>
                  <a:lnTo>
                    <a:pt x="5689092" y="435863"/>
                  </a:lnTo>
                  <a:close/>
                </a:path>
                <a:path w="5689600" h="455929">
                  <a:moveTo>
                    <a:pt x="21336" y="9144"/>
                  </a:moveTo>
                  <a:lnTo>
                    <a:pt x="10668" y="19812"/>
                  </a:lnTo>
                  <a:lnTo>
                    <a:pt x="21336" y="19812"/>
                  </a:lnTo>
                  <a:lnTo>
                    <a:pt x="21336" y="9144"/>
                  </a:lnTo>
                  <a:close/>
                </a:path>
                <a:path w="5689600" h="455929">
                  <a:moveTo>
                    <a:pt x="5667756" y="9144"/>
                  </a:moveTo>
                  <a:lnTo>
                    <a:pt x="21336" y="9144"/>
                  </a:lnTo>
                  <a:lnTo>
                    <a:pt x="21336" y="19812"/>
                  </a:lnTo>
                  <a:lnTo>
                    <a:pt x="5667756" y="19812"/>
                  </a:lnTo>
                  <a:lnTo>
                    <a:pt x="5667756" y="9144"/>
                  </a:lnTo>
                  <a:close/>
                </a:path>
                <a:path w="5689600" h="455929">
                  <a:moveTo>
                    <a:pt x="5689092" y="9144"/>
                  </a:moveTo>
                  <a:lnTo>
                    <a:pt x="5667756" y="9144"/>
                  </a:lnTo>
                  <a:lnTo>
                    <a:pt x="5678424" y="19812"/>
                  </a:lnTo>
                  <a:lnTo>
                    <a:pt x="5689092" y="19812"/>
                  </a:lnTo>
                  <a:lnTo>
                    <a:pt x="5689092" y="914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1042416" y="3107435"/>
            <a:ext cx="5689600" cy="457200"/>
            <a:chOff x="1042416" y="3107435"/>
            <a:chExt cx="5689600" cy="457200"/>
          </a:xfrm>
        </p:grpSpPr>
        <p:sp>
          <p:nvSpPr>
            <p:cNvPr id="6" name="object 6"/>
            <p:cNvSpPr/>
            <p:nvPr/>
          </p:nvSpPr>
          <p:spPr>
            <a:xfrm>
              <a:off x="1053084" y="3118103"/>
              <a:ext cx="5668010" cy="436245"/>
            </a:xfrm>
            <a:custGeom>
              <a:avLst/>
              <a:gdLst/>
              <a:ahLst/>
              <a:cxnLst/>
              <a:rect l="l" t="t" r="r" b="b"/>
              <a:pathLst>
                <a:path w="5668009" h="436245">
                  <a:moveTo>
                    <a:pt x="5667755" y="0"/>
                  </a:moveTo>
                  <a:lnTo>
                    <a:pt x="0" y="0"/>
                  </a:lnTo>
                  <a:lnTo>
                    <a:pt x="0" y="435864"/>
                  </a:lnTo>
                  <a:lnTo>
                    <a:pt x="5667755" y="435864"/>
                  </a:lnTo>
                  <a:lnTo>
                    <a:pt x="5667755" y="0"/>
                  </a:lnTo>
                  <a:close/>
                </a:path>
              </a:pathLst>
            </a:custGeom>
            <a:solidFill>
              <a:srgbClr val="DCDC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042416" y="3107435"/>
              <a:ext cx="5689600" cy="457200"/>
            </a:xfrm>
            <a:custGeom>
              <a:avLst/>
              <a:gdLst/>
              <a:ahLst/>
              <a:cxnLst/>
              <a:rect l="l" t="t" r="r" b="b"/>
              <a:pathLst>
                <a:path w="5689600" h="457200">
                  <a:moveTo>
                    <a:pt x="5689092" y="0"/>
                  </a:moveTo>
                  <a:lnTo>
                    <a:pt x="0" y="0"/>
                  </a:lnTo>
                  <a:lnTo>
                    <a:pt x="0" y="457200"/>
                  </a:lnTo>
                  <a:lnTo>
                    <a:pt x="5689092" y="457200"/>
                  </a:lnTo>
                  <a:lnTo>
                    <a:pt x="5689092" y="446532"/>
                  </a:lnTo>
                  <a:lnTo>
                    <a:pt x="21336" y="446532"/>
                  </a:lnTo>
                  <a:lnTo>
                    <a:pt x="10668" y="435864"/>
                  </a:lnTo>
                  <a:lnTo>
                    <a:pt x="21336" y="435864"/>
                  </a:lnTo>
                  <a:lnTo>
                    <a:pt x="21336" y="21336"/>
                  </a:lnTo>
                  <a:lnTo>
                    <a:pt x="10668" y="21336"/>
                  </a:lnTo>
                  <a:lnTo>
                    <a:pt x="21336" y="10668"/>
                  </a:lnTo>
                  <a:lnTo>
                    <a:pt x="5689092" y="10668"/>
                  </a:lnTo>
                  <a:lnTo>
                    <a:pt x="5689092" y="0"/>
                  </a:lnTo>
                  <a:close/>
                </a:path>
                <a:path w="5689600" h="457200">
                  <a:moveTo>
                    <a:pt x="21336" y="435864"/>
                  </a:moveTo>
                  <a:lnTo>
                    <a:pt x="10668" y="435864"/>
                  </a:lnTo>
                  <a:lnTo>
                    <a:pt x="21336" y="446532"/>
                  </a:lnTo>
                  <a:lnTo>
                    <a:pt x="21336" y="435864"/>
                  </a:lnTo>
                  <a:close/>
                </a:path>
                <a:path w="5689600" h="457200">
                  <a:moveTo>
                    <a:pt x="5667756" y="435864"/>
                  </a:moveTo>
                  <a:lnTo>
                    <a:pt x="21336" y="435864"/>
                  </a:lnTo>
                  <a:lnTo>
                    <a:pt x="21336" y="446532"/>
                  </a:lnTo>
                  <a:lnTo>
                    <a:pt x="5667756" y="446532"/>
                  </a:lnTo>
                  <a:lnTo>
                    <a:pt x="5667756" y="435864"/>
                  </a:lnTo>
                  <a:close/>
                </a:path>
                <a:path w="5689600" h="457200">
                  <a:moveTo>
                    <a:pt x="5667756" y="10668"/>
                  </a:moveTo>
                  <a:lnTo>
                    <a:pt x="5667756" y="446532"/>
                  </a:lnTo>
                  <a:lnTo>
                    <a:pt x="5678424" y="435864"/>
                  </a:lnTo>
                  <a:lnTo>
                    <a:pt x="5689092" y="435864"/>
                  </a:lnTo>
                  <a:lnTo>
                    <a:pt x="5689092" y="21336"/>
                  </a:lnTo>
                  <a:lnTo>
                    <a:pt x="5678424" y="21336"/>
                  </a:lnTo>
                  <a:lnTo>
                    <a:pt x="5667756" y="10668"/>
                  </a:lnTo>
                  <a:close/>
                </a:path>
                <a:path w="5689600" h="457200">
                  <a:moveTo>
                    <a:pt x="5689092" y="435864"/>
                  </a:moveTo>
                  <a:lnTo>
                    <a:pt x="5678424" y="435864"/>
                  </a:lnTo>
                  <a:lnTo>
                    <a:pt x="5667756" y="446532"/>
                  </a:lnTo>
                  <a:lnTo>
                    <a:pt x="5689092" y="446532"/>
                  </a:lnTo>
                  <a:lnTo>
                    <a:pt x="5689092" y="435864"/>
                  </a:lnTo>
                  <a:close/>
                </a:path>
                <a:path w="5689600" h="457200">
                  <a:moveTo>
                    <a:pt x="21336" y="10668"/>
                  </a:moveTo>
                  <a:lnTo>
                    <a:pt x="10668" y="21336"/>
                  </a:lnTo>
                  <a:lnTo>
                    <a:pt x="21336" y="21336"/>
                  </a:lnTo>
                  <a:lnTo>
                    <a:pt x="21336" y="10668"/>
                  </a:lnTo>
                  <a:close/>
                </a:path>
                <a:path w="5689600" h="457200">
                  <a:moveTo>
                    <a:pt x="5667756" y="10668"/>
                  </a:moveTo>
                  <a:lnTo>
                    <a:pt x="21336" y="10668"/>
                  </a:lnTo>
                  <a:lnTo>
                    <a:pt x="21336" y="21336"/>
                  </a:lnTo>
                  <a:lnTo>
                    <a:pt x="5667756" y="21336"/>
                  </a:lnTo>
                  <a:lnTo>
                    <a:pt x="5667756" y="10668"/>
                  </a:lnTo>
                  <a:close/>
                </a:path>
                <a:path w="5689600" h="457200">
                  <a:moveTo>
                    <a:pt x="5689092" y="10668"/>
                  </a:moveTo>
                  <a:lnTo>
                    <a:pt x="5667756" y="10668"/>
                  </a:lnTo>
                  <a:lnTo>
                    <a:pt x="5678424" y="21336"/>
                  </a:lnTo>
                  <a:lnTo>
                    <a:pt x="5689092" y="21336"/>
                  </a:lnTo>
                  <a:lnTo>
                    <a:pt x="5689092" y="1066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1042416" y="2072639"/>
            <a:ext cx="5689600" cy="455930"/>
            <a:chOff x="1042416" y="2072639"/>
            <a:chExt cx="5689600" cy="455930"/>
          </a:xfrm>
        </p:grpSpPr>
        <p:sp>
          <p:nvSpPr>
            <p:cNvPr id="9" name="object 9"/>
            <p:cNvSpPr/>
            <p:nvPr/>
          </p:nvSpPr>
          <p:spPr>
            <a:xfrm>
              <a:off x="1053084" y="2083307"/>
              <a:ext cx="5668010" cy="436245"/>
            </a:xfrm>
            <a:custGeom>
              <a:avLst/>
              <a:gdLst/>
              <a:ahLst/>
              <a:cxnLst/>
              <a:rect l="l" t="t" r="r" b="b"/>
              <a:pathLst>
                <a:path w="5668009" h="436244">
                  <a:moveTo>
                    <a:pt x="5667755" y="0"/>
                  </a:moveTo>
                  <a:lnTo>
                    <a:pt x="0" y="0"/>
                  </a:lnTo>
                  <a:lnTo>
                    <a:pt x="0" y="435864"/>
                  </a:lnTo>
                  <a:lnTo>
                    <a:pt x="5667755" y="435864"/>
                  </a:lnTo>
                  <a:lnTo>
                    <a:pt x="5667755" y="0"/>
                  </a:lnTo>
                  <a:close/>
                </a:path>
              </a:pathLst>
            </a:custGeom>
            <a:solidFill>
              <a:srgbClr val="DCDC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42416" y="2072639"/>
              <a:ext cx="5689600" cy="455930"/>
            </a:xfrm>
            <a:custGeom>
              <a:avLst/>
              <a:gdLst/>
              <a:ahLst/>
              <a:cxnLst/>
              <a:rect l="l" t="t" r="r" b="b"/>
              <a:pathLst>
                <a:path w="5689600" h="455930">
                  <a:moveTo>
                    <a:pt x="5689092" y="0"/>
                  </a:moveTo>
                  <a:lnTo>
                    <a:pt x="0" y="0"/>
                  </a:lnTo>
                  <a:lnTo>
                    <a:pt x="0" y="455675"/>
                  </a:lnTo>
                  <a:lnTo>
                    <a:pt x="5689092" y="455675"/>
                  </a:lnTo>
                  <a:lnTo>
                    <a:pt x="5689092" y="446531"/>
                  </a:lnTo>
                  <a:lnTo>
                    <a:pt x="21336" y="446531"/>
                  </a:lnTo>
                  <a:lnTo>
                    <a:pt x="10668" y="435863"/>
                  </a:lnTo>
                  <a:lnTo>
                    <a:pt x="21336" y="435863"/>
                  </a:lnTo>
                  <a:lnTo>
                    <a:pt x="21336" y="19811"/>
                  </a:lnTo>
                  <a:lnTo>
                    <a:pt x="10668" y="19811"/>
                  </a:lnTo>
                  <a:lnTo>
                    <a:pt x="21336" y="10667"/>
                  </a:lnTo>
                  <a:lnTo>
                    <a:pt x="5689092" y="10667"/>
                  </a:lnTo>
                  <a:lnTo>
                    <a:pt x="5689092" y="0"/>
                  </a:lnTo>
                  <a:close/>
                </a:path>
                <a:path w="5689600" h="455930">
                  <a:moveTo>
                    <a:pt x="21336" y="435863"/>
                  </a:moveTo>
                  <a:lnTo>
                    <a:pt x="10668" y="435863"/>
                  </a:lnTo>
                  <a:lnTo>
                    <a:pt x="21336" y="446531"/>
                  </a:lnTo>
                  <a:lnTo>
                    <a:pt x="21336" y="435863"/>
                  </a:lnTo>
                  <a:close/>
                </a:path>
                <a:path w="5689600" h="455930">
                  <a:moveTo>
                    <a:pt x="5667756" y="435863"/>
                  </a:moveTo>
                  <a:lnTo>
                    <a:pt x="21336" y="435863"/>
                  </a:lnTo>
                  <a:lnTo>
                    <a:pt x="21336" y="446531"/>
                  </a:lnTo>
                  <a:lnTo>
                    <a:pt x="5667756" y="446531"/>
                  </a:lnTo>
                  <a:lnTo>
                    <a:pt x="5667756" y="435863"/>
                  </a:lnTo>
                  <a:close/>
                </a:path>
                <a:path w="5689600" h="455930">
                  <a:moveTo>
                    <a:pt x="5667756" y="10667"/>
                  </a:moveTo>
                  <a:lnTo>
                    <a:pt x="5667756" y="446531"/>
                  </a:lnTo>
                  <a:lnTo>
                    <a:pt x="5678424" y="435863"/>
                  </a:lnTo>
                  <a:lnTo>
                    <a:pt x="5689092" y="435863"/>
                  </a:lnTo>
                  <a:lnTo>
                    <a:pt x="5689092" y="19811"/>
                  </a:lnTo>
                  <a:lnTo>
                    <a:pt x="5678424" y="19811"/>
                  </a:lnTo>
                  <a:lnTo>
                    <a:pt x="5667756" y="10667"/>
                  </a:lnTo>
                  <a:close/>
                </a:path>
                <a:path w="5689600" h="455930">
                  <a:moveTo>
                    <a:pt x="5689092" y="435863"/>
                  </a:moveTo>
                  <a:lnTo>
                    <a:pt x="5678424" y="435863"/>
                  </a:lnTo>
                  <a:lnTo>
                    <a:pt x="5667756" y="446531"/>
                  </a:lnTo>
                  <a:lnTo>
                    <a:pt x="5689092" y="446531"/>
                  </a:lnTo>
                  <a:lnTo>
                    <a:pt x="5689092" y="435863"/>
                  </a:lnTo>
                  <a:close/>
                </a:path>
                <a:path w="5689600" h="455930">
                  <a:moveTo>
                    <a:pt x="21336" y="10667"/>
                  </a:moveTo>
                  <a:lnTo>
                    <a:pt x="10668" y="19811"/>
                  </a:lnTo>
                  <a:lnTo>
                    <a:pt x="21336" y="19811"/>
                  </a:lnTo>
                  <a:lnTo>
                    <a:pt x="21336" y="10667"/>
                  </a:lnTo>
                  <a:close/>
                </a:path>
                <a:path w="5689600" h="455930">
                  <a:moveTo>
                    <a:pt x="5667756" y="10667"/>
                  </a:moveTo>
                  <a:lnTo>
                    <a:pt x="21336" y="10667"/>
                  </a:lnTo>
                  <a:lnTo>
                    <a:pt x="21336" y="19811"/>
                  </a:lnTo>
                  <a:lnTo>
                    <a:pt x="5667756" y="19811"/>
                  </a:lnTo>
                  <a:lnTo>
                    <a:pt x="5667756" y="10667"/>
                  </a:lnTo>
                  <a:close/>
                </a:path>
                <a:path w="5689600" h="455930">
                  <a:moveTo>
                    <a:pt x="5689092" y="10667"/>
                  </a:moveTo>
                  <a:lnTo>
                    <a:pt x="5667756" y="10667"/>
                  </a:lnTo>
                  <a:lnTo>
                    <a:pt x="5678424" y="19811"/>
                  </a:lnTo>
                  <a:lnTo>
                    <a:pt x="5689092" y="19811"/>
                  </a:lnTo>
                  <a:lnTo>
                    <a:pt x="5689092" y="1066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055627" y="806967"/>
            <a:ext cx="5470525" cy="36144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89865" algn="ctr">
              <a:lnSpc>
                <a:spcPct val="100000"/>
              </a:lnSpc>
              <a:spcBef>
                <a:spcPts val="110"/>
              </a:spcBef>
            </a:pPr>
            <a:r>
              <a:rPr sz="1850" b="1" dirty="0">
                <a:latin typeface="Arial"/>
                <a:cs typeface="Arial"/>
              </a:rPr>
              <a:t>Defining</a:t>
            </a:r>
            <a:r>
              <a:rPr sz="1850" b="1" spc="10" dirty="0">
                <a:latin typeface="Arial"/>
                <a:cs typeface="Arial"/>
              </a:rPr>
              <a:t> </a:t>
            </a:r>
            <a:r>
              <a:rPr sz="1850" b="1" dirty="0">
                <a:latin typeface="Arial"/>
                <a:cs typeface="Arial"/>
              </a:rPr>
              <a:t>Abstract</a:t>
            </a:r>
            <a:r>
              <a:rPr sz="1850" b="1" spc="10" dirty="0">
                <a:latin typeface="Arial"/>
                <a:cs typeface="Arial"/>
              </a:rPr>
              <a:t> </a:t>
            </a:r>
            <a:r>
              <a:rPr sz="1850" b="1" spc="-10" dirty="0">
                <a:latin typeface="Arial"/>
                <a:cs typeface="Arial"/>
              </a:rPr>
              <a:t>Classes</a:t>
            </a:r>
            <a:endParaRPr sz="18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80"/>
              </a:spcBef>
            </a:pPr>
            <a:endParaRPr sz="1850">
              <a:latin typeface="Arial"/>
              <a:cs typeface="Arial"/>
            </a:endParaRPr>
          </a:p>
          <a:p>
            <a:pPr marL="17145">
              <a:lnSpc>
                <a:spcPct val="100000"/>
              </a:lnSpc>
            </a:pPr>
            <a:r>
              <a:rPr sz="1550" dirty="0">
                <a:latin typeface="Arial"/>
                <a:cs typeface="Arial"/>
              </a:rPr>
              <a:t>A</a:t>
            </a:r>
            <a:r>
              <a:rPr sz="1550" spc="2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class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can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be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declared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as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abstract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by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using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the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spc="330" dirty="0">
                <a:latin typeface="Times New Roman"/>
                <a:cs typeface="Times New Roman"/>
              </a:rPr>
              <a:t>abstract</a:t>
            </a:r>
            <a:endParaRPr sz="15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550" dirty="0">
                <a:latin typeface="Arial"/>
                <a:cs typeface="Arial"/>
              </a:rPr>
              <a:t>class-level</a:t>
            </a:r>
            <a:r>
              <a:rPr sz="1550" spc="5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modifier.</a:t>
            </a:r>
            <a:endParaRPr sz="15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15"/>
              </a:spcBef>
            </a:pPr>
            <a:endParaRPr sz="1550">
              <a:latin typeface="Arial"/>
              <a:cs typeface="Arial"/>
            </a:endParaRPr>
          </a:p>
          <a:p>
            <a:pPr marL="116205">
              <a:lnSpc>
                <a:spcPct val="100000"/>
              </a:lnSpc>
            </a:pPr>
            <a:r>
              <a:rPr sz="1250" b="1" spc="204" dirty="0">
                <a:latin typeface="Times New Roman"/>
                <a:cs typeface="Times New Roman"/>
              </a:rPr>
              <a:t>public</a:t>
            </a:r>
            <a:r>
              <a:rPr sz="1250" b="1" spc="459" dirty="0">
                <a:latin typeface="Times New Roman"/>
                <a:cs typeface="Times New Roman"/>
              </a:rPr>
              <a:t> </a:t>
            </a:r>
            <a:r>
              <a:rPr sz="1250" b="1" spc="220" dirty="0">
                <a:latin typeface="Times New Roman"/>
                <a:cs typeface="Times New Roman"/>
              </a:rPr>
              <a:t>abstract</a:t>
            </a:r>
            <a:r>
              <a:rPr sz="1250" b="1" spc="459" dirty="0">
                <a:latin typeface="Times New Roman"/>
                <a:cs typeface="Times New Roman"/>
              </a:rPr>
              <a:t> </a:t>
            </a:r>
            <a:r>
              <a:rPr sz="1250" b="1" spc="265" dirty="0">
                <a:latin typeface="Times New Roman"/>
                <a:cs typeface="Times New Roman"/>
              </a:rPr>
              <a:t>class</a:t>
            </a:r>
            <a:r>
              <a:rPr sz="1250" b="1" spc="459" dirty="0">
                <a:latin typeface="Times New Roman"/>
                <a:cs typeface="Times New Roman"/>
              </a:rPr>
              <a:t> </a:t>
            </a:r>
            <a:r>
              <a:rPr sz="1250" b="1" spc="200" dirty="0">
                <a:latin typeface="Times New Roman"/>
                <a:cs typeface="Times New Roman"/>
              </a:rPr>
              <a:t>ElectronicDevice</a:t>
            </a:r>
            <a:r>
              <a:rPr sz="1250" b="1" spc="475" dirty="0">
                <a:latin typeface="Times New Roman"/>
                <a:cs typeface="Times New Roman"/>
              </a:rPr>
              <a:t> </a:t>
            </a:r>
            <a:r>
              <a:rPr sz="1250" b="1" spc="280" dirty="0">
                <a:latin typeface="Times New Roman"/>
                <a:cs typeface="Times New Roman"/>
              </a:rPr>
              <a:t>{</a:t>
            </a:r>
            <a:r>
              <a:rPr sz="1250" b="1" spc="459" dirty="0">
                <a:latin typeface="Times New Roman"/>
                <a:cs typeface="Times New Roman"/>
              </a:rPr>
              <a:t> </a:t>
            </a:r>
            <a:r>
              <a:rPr sz="1250" b="1" spc="229" dirty="0">
                <a:latin typeface="Times New Roman"/>
                <a:cs typeface="Times New Roman"/>
              </a:rPr>
              <a:t>}</a:t>
            </a:r>
            <a:endParaRPr sz="12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345"/>
              </a:spcBef>
            </a:pPr>
            <a:endParaRPr sz="1250">
              <a:latin typeface="Times New Roman"/>
              <a:cs typeface="Times New Roman"/>
            </a:endParaRPr>
          </a:p>
          <a:p>
            <a:pPr marL="417830" indent="-329565">
              <a:lnSpc>
                <a:spcPct val="100000"/>
              </a:lnSpc>
              <a:buClr>
                <a:srgbClr val="FF0000"/>
              </a:buClr>
              <a:buChar char="•"/>
              <a:tabLst>
                <a:tab pos="417830" algn="l"/>
              </a:tabLst>
            </a:pPr>
            <a:r>
              <a:rPr sz="1550" dirty="0">
                <a:latin typeface="Arial"/>
                <a:cs typeface="Arial"/>
              </a:rPr>
              <a:t>An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abstract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class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can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be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subclassed.</a:t>
            </a:r>
            <a:endParaRPr sz="15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5"/>
              </a:spcBef>
              <a:buClr>
                <a:srgbClr val="FF0000"/>
              </a:buClr>
              <a:buFont typeface="Arial"/>
              <a:buChar char="•"/>
            </a:pPr>
            <a:endParaRPr sz="1550">
              <a:latin typeface="Arial"/>
              <a:cs typeface="Arial"/>
            </a:endParaRPr>
          </a:p>
          <a:p>
            <a:pPr marL="88265">
              <a:lnSpc>
                <a:spcPct val="100000"/>
              </a:lnSpc>
              <a:spcBef>
                <a:spcPts val="5"/>
              </a:spcBef>
            </a:pPr>
            <a:r>
              <a:rPr sz="1250" b="1" spc="204" dirty="0">
                <a:latin typeface="Times New Roman"/>
                <a:cs typeface="Times New Roman"/>
              </a:rPr>
              <a:t>public</a:t>
            </a:r>
            <a:r>
              <a:rPr sz="1250" b="1" spc="475" dirty="0">
                <a:latin typeface="Times New Roman"/>
                <a:cs typeface="Times New Roman"/>
              </a:rPr>
              <a:t> </a:t>
            </a:r>
            <a:r>
              <a:rPr sz="1250" b="1" spc="260" dirty="0">
                <a:latin typeface="Times New Roman"/>
                <a:cs typeface="Times New Roman"/>
              </a:rPr>
              <a:t>class</a:t>
            </a:r>
            <a:r>
              <a:rPr sz="1250" b="1" spc="475" dirty="0">
                <a:latin typeface="Times New Roman"/>
                <a:cs typeface="Times New Roman"/>
              </a:rPr>
              <a:t> </a:t>
            </a:r>
            <a:r>
              <a:rPr sz="1250" b="1" spc="220" dirty="0">
                <a:latin typeface="Times New Roman"/>
                <a:cs typeface="Times New Roman"/>
              </a:rPr>
              <a:t>Television</a:t>
            </a:r>
            <a:r>
              <a:rPr sz="1250" b="1" spc="475" dirty="0">
                <a:latin typeface="Times New Roman"/>
                <a:cs typeface="Times New Roman"/>
              </a:rPr>
              <a:t> </a:t>
            </a:r>
            <a:r>
              <a:rPr sz="1250" b="1" spc="185" dirty="0">
                <a:latin typeface="Times New Roman"/>
                <a:cs typeface="Times New Roman"/>
              </a:rPr>
              <a:t>extends</a:t>
            </a:r>
            <a:r>
              <a:rPr sz="1250" b="1" spc="459" dirty="0">
                <a:latin typeface="Times New Roman"/>
                <a:cs typeface="Times New Roman"/>
              </a:rPr>
              <a:t> </a:t>
            </a:r>
            <a:r>
              <a:rPr sz="1250" b="1" spc="200" dirty="0">
                <a:latin typeface="Times New Roman"/>
                <a:cs typeface="Times New Roman"/>
              </a:rPr>
              <a:t>ElectronicDevice</a:t>
            </a:r>
            <a:r>
              <a:rPr sz="1250" b="1" spc="459" dirty="0">
                <a:latin typeface="Times New Roman"/>
                <a:cs typeface="Times New Roman"/>
              </a:rPr>
              <a:t> </a:t>
            </a:r>
            <a:r>
              <a:rPr sz="1250" b="1" spc="280" dirty="0">
                <a:latin typeface="Times New Roman"/>
                <a:cs typeface="Times New Roman"/>
              </a:rPr>
              <a:t>{</a:t>
            </a:r>
            <a:r>
              <a:rPr sz="1250" b="1" spc="475" dirty="0">
                <a:latin typeface="Times New Roman"/>
                <a:cs typeface="Times New Roman"/>
              </a:rPr>
              <a:t> </a:t>
            </a:r>
            <a:r>
              <a:rPr sz="1250" b="1" spc="229" dirty="0">
                <a:latin typeface="Times New Roman"/>
                <a:cs typeface="Times New Roman"/>
              </a:rPr>
              <a:t>}</a:t>
            </a:r>
            <a:endParaRPr sz="12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935"/>
              </a:spcBef>
            </a:pPr>
            <a:endParaRPr sz="1250">
              <a:latin typeface="Times New Roman"/>
              <a:cs typeface="Times New Roman"/>
            </a:endParaRPr>
          </a:p>
          <a:p>
            <a:pPr marL="417830" indent="-329565">
              <a:lnSpc>
                <a:spcPct val="100000"/>
              </a:lnSpc>
              <a:buClr>
                <a:srgbClr val="FF0000"/>
              </a:buClr>
              <a:buChar char="•"/>
              <a:tabLst>
                <a:tab pos="417830" algn="l"/>
              </a:tabLst>
            </a:pPr>
            <a:r>
              <a:rPr sz="1550" dirty="0">
                <a:latin typeface="Arial"/>
                <a:cs typeface="Arial"/>
              </a:rPr>
              <a:t>An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abstract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class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b="1" dirty="0">
                <a:latin typeface="Arial"/>
                <a:cs typeface="Arial"/>
              </a:rPr>
              <a:t>cannot</a:t>
            </a:r>
            <a:r>
              <a:rPr sz="1550" b="1" spc="6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be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instantiated.</a:t>
            </a:r>
            <a:endParaRPr sz="15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5"/>
              </a:spcBef>
            </a:pPr>
            <a:endParaRPr sz="1550">
              <a:latin typeface="Arial"/>
              <a:cs typeface="Arial"/>
            </a:endParaRPr>
          </a:p>
          <a:p>
            <a:pPr marL="88265">
              <a:lnSpc>
                <a:spcPct val="100000"/>
              </a:lnSpc>
            </a:pPr>
            <a:r>
              <a:rPr sz="1250" b="1" spc="200" dirty="0">
                <a:latin typeface="Times New Roman"/>
                <a:cs typeface="Times New Roman"/>
              </a:rPr>
              <a:t>ElectronicDevice</a:t>
            </a:r>
            <a:r>
              <a:rPr sz="1250" b="1" spc="480" dirty="0">
                <a:latin typeface="Times New Roman"/>
                <a:cs typeface="Times New Roman"/>
              </a:rPr>
              <a:t> </a:t>
            </a:r>
            <a:r>
              <a:rPr sz="1250" b="1" spc="140" dirty="0">
                <a:latin typeface="Times New Roman"/>
                <a:cs typeface="Times New Roman"/>
              </a:rPr>
              <a:t>dev</a:t>
            </a:r>
            <a:r>
              <a:rPr sz="1250" b="1" spc="484" dirty="0">
                <a:latin typeface="Times New Roman"/>
                <a:cs typeface="Times New Roman"/>
              </a:rPr>
              <a:t> </a:t>
            </a:r>
            <a:r>
              <a:rPr sz="1250" b="1" spc="55" dirty="0">
                <a:latin typeface="Times New Roman"/>
                <a:cs typeface="Times New Roman"/>
              </a:rPr>
              <a:t>=</a:t>
            </a:r>
            <a:r>
              <a:rPr sz="1250" b="1" spc="484" dirty="0">
                <a:latin typeface="Times New Roman"/>
                <a:cs typeface="Times New Roman"/>
              </a:rPr>
              <a:t> </a:t>
            </a:r>
            <a:r>
              <a:rPr sz="1250" b="1" dirty="0">
                <a:latin typeface="Times New Roman"/>
                <a:cs typeface="Times New Roman"/>
              </a:rPr>
              <a:t>new</a:t>
            </a:r>
            <a:r>
              <a:rPr sz="1250" b="1" spc="484" dirty="0">
                <a:latin typeface="Times New Roman"/>
                <a:cs typeface="Times New Roman"/>
              </a:rPr>
              <a:t> </a:t>
            </a:r>
            <a:r>
              <a:rPr sz="1250" b="1" spc="225" dirty="0">
                <a:latin typeface="Times New Roman"/>
                <a:cs typeface="Times New Roman"/>
              </a:rPr>
              <a:t>ElectronicDevice();</a:t>
            </a:r>
            <a:r>
              <a:rPr sz="1250" b="1" spc="480" dirty="0">
                <a:latin typeface="Times New Roman"/>
                <a:cs typeface="Times New Roman"/>
              </a:rPr>
              <a:t> </a:t>
            </a:r>
            <a:r>
              <a:rPr sz="1250" b="1" spc="420" dirty="0">
                <a:latin typeface="Times New Roman"/>
                <a:cs typeface="Times New Roman"/>
              </a:rPr>
              <a:t>//</a:t>
            </a:r>
            <a:r>
              <a:rPr sz="1250" b="1" spc="484" dirty="0">
                <a:latin typeface="Times New Roman"/>
                <a:cs typeface="Times New Roman"/>
              </a:rPr>
              <a:t> </a:t>
            </a:r>
            <a:r>
              <a:rPr sz="1250" b="1" spc="185" dirty="0">
                <a:latin typeface="Times New Roman"/>
                <a:cs typeface="Times New Roman"/>
              </a:rPr>
              <a:t>error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331464" y="4197096"/>
            <a:ext cx="2255520" cy="239395"/>
          </a:xfrm>
          <a:custGeom>
            <a:avLst/>
            <a:gdLst/>
            <a:ahLst/>
            <a:cxnLst/>
            <a:rect l="l" t="t" r="r" b="b"/>
            <a:pathLst>
              <a:path w="2255520" h="239395">
                <a:moveTo>
                  <a:pt x="2255519" y="0"/>
                </a:moveTo>
                <a:lnTo>
                  <a:pt x="0" y="0"/>
                </a:lnTo>
                <a:lnTo>
                  <a:pt x="0" y="239267"/>
                </a:lnTo>
                <a:lnTo>
                  <a:pt x="2255519" y="239267"/>
                </a:lnTo>
                <a:lnTo>
                  <a:pt x="2255519" y="228600"/>
                </a:lnTo>
                <a:lnTo>
                  <a:pt x="21336" y="228600"/>
                </a:lnTo>
                <a:lnTo>
                  <a:pt x="10668" y="217931"/>
                </a:lnTo>
                <a:lnTo>
                  <a:pt x="21336" y="217931"/>
                </a:lnTo>
                <a:lnTo>
                  <a:pt x="21336" y="21336"/>
                </a:lnTo>
                <a:lnTo>
                  <a:pt x="10668" y="21336"/>
                </a:lnTo>
                <a:lnTo>
                  <a:pt x="21336" y="10667"/>
                </a:lnTo>
                <a:lnTo>
                  <a:pt x="2255519" y="10667"/>
                </a:lnTo>
                <a:lnTo>
                  <a:pt x="2255519" y="0"/>
                </a:lnTo>
                <a:close/>
              </a:path>
              <a:path w="2255520" h="239395">
                <a:moveTo>
                  <a:pt x="21336" y="217931"/>
                </a:moveTo>
                <a:lnTo>
                  <a:pt x="10668" y="217931"/>
                </a:lnTo>
                <a:lnTo>
                  <a:pt x="21336" y="228600"/>
                </a:lnTo>
                <a:lnTo>
                  <a:pt x="21336" y="217931"/>
                </a:lnTo>
                <a:close/>
              </a:path>
              <a:path w="2255520" h="239395">
                <a:moveTo>
                  <a:pt x="2234184" y="217931"/>
                </a:moveTo>
                <a:lnTo>
                  <a:pt x="21336" y="217931"/>
                </a:lnTo>
                <a:lnTo>
                  <a:pt x="21336" y="228600"/>
                </a:lnTo>
                <a:lnTo>
                  <a:pt x="2234184" y="228600"/>
                </a:lnTo>
                <a:lnTo>
                  <a:pt x="2234184" y="217931"/>
                </a:lnTo>
                <a:close/>
              </a:path>
              <a:path w="2255520" h="239395">
                <a:moveTo>
                  <a:pt x="2234184" y="10667"/>
                </a:moveTo>
                <a:lnTo>
                  <a:pt x="2234184" y="228600"/>
                </a:lnTo>
                <a:lnTo>
                  <a:pt x="2244852" y="217931"/>
                </a:lnTo>
                <a:lnTo>
                  <a:pt x="2255519" y="217931"/>
                </a:lnTo>
                <a:lnTo>
                  <a:pt x="2255519" y="21336"/>
                </a:lnTo>
                <a:lnTo>
                  <a:pt x="2244852" y="21336"/>
                </a:lnTo>
                <a:lnTo>
                  <a:pt x="2234184" y="10667"/>
                </a:lnTo>
                <a:close/>
              </a:path>
              <a:path w="2255520" h="239395">
                <a:moveTo>
                  <a:pt x="2255519" y="217931"/>
                </a:moveTo>
                <a:lnTo>
                  <a:pt x="2244852" y="217931"/>
                </a:lnTo>
                <a:lnTo>
                  <a:pt x="2234184" y="228600"/>
                </a:lnTo>
                <a:lnTo>
                  <a:pt x="2255519" y="228600"/>
                </a:lnTo>
                <a:lnTo>
                  <a:pt x="2255519" y="217931"/>
                </a:lnTo>
                <a:close/>
              </a:path>
              <a:path w="2255520" h="239395">
                <a:moveTo>
                  <a:pt x="21336" y="10667"/>
                </a:moveTo>
                <a:lnTo>
                  <a:pt x="10668" y="21336"/>
                </a:lnTo>
                <a:lnTo>
                  <a:pt x="21336" y="21336"/>
                </a:lnTo>
                <a:lnTo>
                  <a:pt x="21336" y="10667"/>
                </a:lnTo>
                <a:close/>
              </a:path>
              <a:path w="2255520" h="239395">
                <a:moveTo>
                  <a:pt x="2234184" y="10667"/>
                </a:moveTo>
                <a:lnTo>
                  <a:pt x="21336" y="10667"/>
                </a:lnTo>
                <a:lnTo>
                  <a:pt x="21336" y="21336"/>
                </a:lnTo>
                <a:lnTo>
                  <a:pt x="2234184" y="21336"/>
                </a:lnTo>
                <a:lnTo>
                  <a:pt x="2234184" y="10667"/>
                </a:lnTo>
                <a:close/>
              </a:path>
              <a:path w="2255520" h="239395">
                <a:moveTo>
                  <a:pt x="2255519" y="10667"/>
                </a:moveTo>
                <a:lnTo>
                  <a:pt x="2234184" y="10667"/>
                </a:lnTo>
                <a:lnTo>
                  <a:pt x="2244852" y="21336"/>
                </a:lnTo>
                <a:lnTo>
                  <a:pt x="2255519" y="21336"/>
                </a:lnTo>
                <a:lnTo>
                  <a:pt x="2255519" y="10667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817880" y="5717539"/>
            <a:ext cx="6269355" cy="56959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3499"/>
              </a:lnSpc>
              <a:spcBef>
                <a:spcPts val="90"/>
              </a:spcBef>
            </a:pPr>
            <a:r>
              <a:rPr sz="1150" dirty="0">
                <a:latin typeface="Arial"/>
                <a:cs typeface="Arial"/>
              </a:rPr>
              <a:t>Declaring</a:t>
            </a:r>
            <a:r>
              <a:rPr sz="1150" spc="9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class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as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abstract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prevents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any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instances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of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that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class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from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being</a:t>
            </a:r>
            <a:r>
              <a:rPr sz="1150" spc="9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created.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It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is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spc="-50" dirty="0">
                <a:latin typeface="Arial"/>
                <a:cs typeface="Arial"/>
              </a:rPr>
              <a:t>a </a:t>
            </a:r>
            <a:r>
              <a:rPr sz="1150" dirty="0">
                <a:latin typeface="Arial"/>
                <a:cs typeface="Arial"/>
              </a:rPr>
              <a:t>compile-time</a:t>
            </a:r>
            <a:r>
              <a:rPr sz="1150" spc="3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error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to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instantiate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an</a:t>
            </a:r>
            <a:r>
              <a:rPr sz="1150" spc="9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abstract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class.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An</a:t>
            </a:r>
            <a:r>
              <a:rPr sz="1150" spc="10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abstract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class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is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typically</a:t>
            </a:r>
            <a:r>
              <a:rPr sz="1150" spc="14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extended</a:t>
            </a:r>
            <a:r>
              <a:rPr sz="1150" spc="9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by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spc="-50" dirty="0">
                <a:latin typeface="Arial"/>
                <a:cs typeface="Arial"/>
              </a:rPr>
              <a:t>a </a:t>
            </a:r>
            <a:r>
              <a:rPr sz="1150" dirty="0">
                <a:latin typeface="Arial"/>
                <a:cs typeface="Arial"/>
              </a:rPr>
              <a:t>child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class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and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may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be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used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as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reference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spc="-10" dirty="0">
                <a:latin typeface="Arial"/>
                <a:cs typeface="Arial"/>
              </a:rPr>
              <a:t>type.</a:t>
            </a:r>
            <a:endParaRPr sz="115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326639" y="5247386"/>
            <a:ext cx="3116580" cy="144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endParaRPr sz="8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42416" y="2127504"/>
            <a:ext cx="5689600" cy="1327785"/>
            <a:chOff x="1042416" y="2127504"/>
            <a:chExt cx="5689600" cy="1327785"/>
          </a:xfrm>
        </p:grpSpPr>
        <p:sp>
          <p:nvSpPr>
            <p:cNvPr id="3" name="object 3"/>
            <p:cNvSpPr/>
            <p:nvPr/>
          </p:nvSpPr>
          <p:spPr>
            <a:xfrm>
              <a:off x="1053084" y="2136648"/>
              <a:ext cx="5668010" cy="1308100"/>
            </a:xfrm>
            <a:custGeom>
              <a:avLst/>
              <a:gdLst/>
              <a:ahLst/>
              <a:cxnLst/>
              <a:rect l="l" t="t" r="r" b="b"/>
              <a:pathLst>
                <a:path w="5668009" h="1308100">
                  <a:moveTo>
                    <a:pt x="5667755" y="0"/>
                  </a:moveTo>
                  <a:lnTo>
                    <a:pt x="0" y="0"/>
                  </a:lnTo>
                  <a:lnTo>
                    <a:pt x="0" y="1307592"/>
                  </a:lnTo>
                  <a:lnTo>
                    <a:pt x="5667755" y="1307592"/>
                  </a:lnTo>
                  <a:lnTo>
                    <a:pt x="5667755" y="0"/>
                  </a:lnTo>
                  <a:close/>
                </a:path>
              </a:pathLst>
            </a:custGeom>
            <a:solidFill>
              <a:srgbClr val="DCDC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042416" y="2127504"/>
              <a:ext cx="5689600" cy="1327785"/>
            </a:xfrm>
            <a:custGeom>
              <a:avLst/>
              <a:gdLst/>
              <a:ahLst/>
              <a:cxnLst/>
              <a:rect l="l" t="t" r="r" b="b"/>
              <a:pathLst>
                <a:path w="5689600" h="1327785">
                  <a:moveTo>
                    <a:pt x="5689092" y="0"/>
                  </a:moveTo>
                  <a:lnTo>
                    <a:pt x="0" y="0"/>
                  </a:lnTo>
                  <a:lnTo>
                    <a:pt x="0" y="1327403"/>
                  </a:lnTo>
                  <a:lnTo>
                    <a:pt x="5689092" y="1327403"/>
                  </a:lnTo>
                  <a:lnTo>
                    <a:pt x="5689092" y="1316736"/>
                  </a:lnTo>
                  <a:lnTo>
                    <a:pt x="21336" y="1316736"/>
                  </a:lnTo>
                  <a:lnTo>
                    <a:pt x="10668" y="1307592"/>
                  </a:lnTo>
                  <a:lnTo>
                    <a:pt x="21336" y="1307592"/>
                  </a:lnTo>
                  <a:lnTo>
                    <a:pt x="21336" y="19812"/>
                  </a:lnTo>
                  <a:lnTo>
                    <a:pt x="10668" y="19812"/>
                  </a:lnTo>
                  <a:lnTo>
                    <a:pt x="21336" y="9144"/>
                  </a:lnTo>
                  <a:lnTo>
                    <a:pt x="5689092" y="9144"/>
                  </a:lnTo>
                  <a:lnTo>
                    <a:pt x="5689092" y="0"/>
                  </a:lnTo>
                  <a:close/>
                </a:path>
                <a:path w="5689600" h="1327785">
                  <a:moveTo>
                    <a:pt x="21336" y="1307592"/>
                  </a:moveTo>
                  <a:lnTo>
                    <a:pt x="10668" y="1307592"/>
                  </a:lnTo>
                  <a:lnTo>
                    <a:pt x="21336" y="1316736"/>
                  </a:lnTo>
                  <a:lnTo>
                    <a:pt x="21336" y="1307592"/>
                  </a:lnTo>
                  <a:close/>
                </a:path>
                <a:path w="5689600" h="1327785">
                  <a:moveTo>
                    <a:pt x="5667756" y="1307592"/>
                  </a:moveTo>
                  <a:lnTo>
                    <a:pt x="21336" y="1307592"/>
                  </a:lnTo>
                  <a:lnTo>
                    <a:pt x="21336" y="1316736"/>
                  </a:lnTo>
                  <a:lnTo>
                    <a:pt x="5667756" y="1316736"/>
                  </a:lnTo>
                  <a:lnTo>
                    <a:pt x="5667756" y="1307592"/>
                  </a:lnTo>
                  <a:close/>
                </a:path>
                <a:path w="5689600" h="1327785">
                  <a:moveTo>
                    <a:pt x="5667756" y="9144"/>
                  </a:moveTo>
                  <a:lnTo>
                    <a:pt x="5667756" y="1316736"/>
                  </a:lnTo>
                  <a:lnTo>
                    <a:pt x="5678424" y="1307592"/>
                  </a:lnTo>
                  <a:lnTo>
                    <a:pt x="5689092" y="1307592"/>
                  </a:lnTo>
                  <a:lnTo>
                    <a:pt x="5689092" y="19812"/>
                  </a:lnTo>
                  <a:lnTo>
                    <a:pt x="5678424" y="19812"/>
                  </a:lnTo>
                  <a:lnTo>
                    <a:pt x="5667756" y="9144"/>
                  </a:lnTo>
                  <a:close/>
                </a:path>
                <a:path w="5689600" h="1327785">
                  <a:moveTo>
                    <a:pt x="5689092" y="1307592"/>
                  </a:moveTo>
                  <a:lnTo>
                    <a:pt x="5678424" y="1307592"/>
                  </a:lnTo>
                  <a:lnTo>
                    <a:pt x="5667756" y="1316736"/>
                  </a:lnTo>
                  <a:lnTo>
                    <a:pt x="5689092" y="1316736"/>
                  </a:lnTo>
                  <a:lnTo>
                    <a:pt x="5689092" y="1307592"/>
                  </a:lnTo>
                  <a:close/>
                </a:path>
                <a:path w="5689600" h="1327785">
                  <a:moveTo>
                    <a:pt x="21336" y="9144"/>
                  </a:moveTo>
                  <a:lnTo>
                    <a:pt x="10668" y="19812"/>
                  </a:lnTo>
                  <a:lnTo>
                    <a:pt x="21336" y="19812"/>
                  </a:lnTo>
                  <a:lnTo>
                    <a:pt x="21336" y="9144"/>
                  </a:lnTo>
                  <a:close/>
                </a:path>
                <a:path w="5689600" h="1327785">
                  <a:moveTo>
                    <a:pt x="5667756" y="9144"/>
                  </a:moveTo>
                  <a:lnTo>
                    <a:pt x="21336" y="9144"/>
                  </a:lnTo>
                  <a:lnTo>
                    <a:pt x="21336" y="19812"/>
                  </a:lnTo>
                  <a:lnTo>
                    <a:pt x="5667756" y="19812"/>
                  </a:lnTo>
                  <a:lnTo>
                    <a:pt x="5667756" y="9144"/>
                  </a:lnTo>
                  <a:close/>
                </a:path>
                <a:path w="5689600" h="1327785">
                  <a:moveTo>
                    <a:pt x="5689092" y="9144"/>
                  </a:moveTo>
                  <a:lnTo>
                    <a:pt x="5667756" y="9144"/>
                  </a:lnTo>
                  <a:lnTo>
                    <a:pt x="5678424" y="19812"/>
                  </a:lnTo>
                  <a:lnTo>
                    <a:pt x="5689092" y="19812"/>
                  </a:lnTo>
                  <a:lnTo>
                    <a:pt x="5689092" y="914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1055627" y="806967"/>
            <a:ext cx="5547995" cy="233553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09855" algn="ctr">
              <a:lnSpc>
                <a:spcPct val="100000"/>
              </a:lnSpc>
              <a:spcBef>
                <a:spcPts val="110"/>
              </a:spcBef>
            </a:pPr>
            <a:r>
              <a:rPr sz="1850" b="1" dirty="0">
                <a:latin typeface="Arial"/>
                <a:cs typeface="Arial"/>
              </a:rPr>
              <a:t>Defining</a:t>
            </a:r>
            <a:r>
              <a:rPr sz="1850" b="1" spc="-5" dirty="0">
                <a:latin typeface="Arial"/>
                <a:cs typeface="Arial"/>
              </a:rPr>
              <a:t> </a:t>
            </a:r>
            <a:r>
              <a:rPr sz="1850" b="1" dirty="0">
                <a:latin typeface="Arial"/>
                <a:cs typeface="Arial"/>
              </a:rPr>
              <a:t>Abstract</a:t>
            </a:r>
            <a:r>
              <a:rPr sz="1850" b="1" spc="5" dirty="0">
                <a:latin typeface="Arial"/>
                <a:cs typeface="Arial"/>
              </a:rPr>
              <a:t> </a:t>
            </a:r>
            <a:r>
              <a:rPr sz="1850" b="1" spc="-10" dirty="0">
                <a:latin typeface="Arial"/>
                <a:cs typeface="Arial"/>
              </a:rPr>
              <a:t>Methods</a:t>
            </a:r>
            <a:endParaRPr sz="18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810"/>
              </a:spcBef>
            </a:pPr>
            <a:endParaRPr sz="1850">
              <a:latin typeface="Arial"/>
              <a:cs typeface="Arial"/>
            </a:endParaRPr>
          </a:p>
          <a:p>
            <a:pPr marL="17145">
              <a:lnSpc>
                <a:spcPct val="100000"/>
              </a:lnSpc>
              <a:spcBef>
                <a:spcPts val="5"/>
              </a:spcBef>
            </a:pPr>
            <a:r>
              <a:rPr sz="1550" dirty="0">
                <a:latin typeface="Arial"/>
                <a:cs typeface="Arial"/>
              </a:rPr>
              <a:t>A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method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can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be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declared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as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abstract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by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using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the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spc="325" dirty="0">
                <a:latin typeface="Times New Roman"/>
                <a:cs typeface="Times New Roman"/>
              </a:rPr>
              <a:t>abstract</a:t>
            </a:r>
            <a:endParaRPr sz="15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550" dirty="0">
                <a:latin typeface="Arial"/>
                <a:cs typeface="Arial"/>
              </a:rPr>
              <a:t>method-level</a:t>
            </a:r>
            <a:r>
              <a:rPr sz="1550" spc="80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modifier.</a:t>
            </a:r>
            <a:endParaRPr sz="1550">
              <a:latin typeface="Arial"/>
              <a:cs typeface="Arial"/>
            </a:endParaRPr>
          </a:p>
          <a:p>
            <a:pPr marL="334010" marR="1518285" indent="-218440">
              <a:lnSpc>
                <a:spcPts val="3710"/>
              </a:lnSpc>
              <a:spcBef>
                <a:spcPts val="380"/>
              </a:spcBef>
            </a:pPr>
            <a:r>
              <a:rPr sz="1250" b="1" spc="204" dirty="0">
                <a:latin typeface="Times New Roman"/>
                <a:cs typeface="Times New Roman"/>
              </a:rPr>
              <a:t>public</a:t>
            </a:r>
            <a:r>
              <a:rPr sz="1250" b="1" spc="459" dirty="0">
                <a:latin typeface="Times New Roman"/>
                <a:cs typeface="Times New Roman"/>
              </a:rPr>
              <a:t> </a:t>
            </a:r>
            <a:r>
              <a:rPr sz="1250" b="1" spc="220" dirty="0">
                <a:latin typeface="Times New Roman"/>
                <a:cs typeface="Times New Roman"/>
              </a:rPr>
              <a:t>abstract</a:t>
            </a:r>
            <a:r>
              <a:rPr sz="1250" b="1" spc="465" dirty="0">
                <a:latin typeface="Times New Roman"/>
                <a:cs typeface="Times New Roman"/>
              </a:rPr>
              <a:t> </a:t>
            </a:r>
            <a:r>
              <a:rPr sz="1250" b="1" spc="265" dirty="0">
                <a:latin typeface="Times New Roman"/>
                <a:cs typeface="Times New Roman"/>
              </a:rPr>
              <a:t>class</a:t>
            </a:r>
            <a:r>
              <a:rPr sz="1250" b="1" spc="459" dirty="0">
                <a:latin typeface="Times New Roman"/>
                <a:cs typeface="Times New Roman"/>
              </a:rPr>
              <a:t> </a:t>
            </a:r>
            <a:r>
              <a:rPr sz="1250" b="1" spc="200" dirty="0">
                <a:latin typeface="Times New Roman"/>
                <a:cs typeface="Times New Roman"/>
              </a:rPr>
              <a:t>ElectronicDevice</a:t>
            </a:r>
            <a:r>
              <a:rPr sz="1250" b="1" spc="480" dirty="0">
                <a:latin typeface="Times New Roman"/>
                <a:cs typeface="Times New Roman"/>
              </a:rPr>
              <a:t> </a:t>
            </a:r>
            <a:r>
              <a:rPr sz="1250" b="1" spc="229" dirty="0">
                <a:latin typeface="Times New Roman"/>
                <a:cs typeface="Times New Roman"/>
              </a:rPr>
              <a:t>{ </a:t>
            </a:r>
            <a:r>
              <a:rPr sz="1250" b="1" spc="204" dirty="0">
                <a:latin typeface="Times New Roman"/>
                <a:cs typeface="Times New Roman"/>
              </a:rPr>
              <a:t>public</a:t>
            </a:r>
            <a:r>
              <a:rPr sz="1250" b="1" spc="475" dirty="0">
                <a:latin typeface="Times New Roman"/>
                <a:cs typeface="Times New Roman"/>
              </a:rPr>
              <a:t> </a:t>
            </a:r>
            <a:r>
              <a:rPr sz="1250" b="1" spc="215" dirty="0">
                <a:latin typeface="Times New Roman"/>
                <a:cs typeface="Times New Roman"/>
              </a:rPr>
              <a:t>abstract</a:t>
            </a:r>
            <a:r>
              <a:rPr sz="1250" b="1" spc="459" dirty="0">
                <a:latin typeface="Times New Roman"/>
                <a:cs typeface="Times New Roman"/>
              </a:rPr>
              <a:t> </a:t>
            </a:r>
            <a:r>
              <a:rPr sz="1250" b="1" spc="190" dirty="0">
                <a:latin typeface="Times New Roman"/>
                <a:cs typeface="Times New Roman"/>
              </a:rPr>
              <a:t>void</a:t>
            </a:r>
            <a:r>
              <a:rPr sz="1250" b="1" spc="455" dirty="0">
                <a:latin typeface="Times New Roman"/>
                <a:cs typeface="Times New Roman"/>
              </a:rPr>
              <a:t> </a:t>
            </a:r>
            <a:r>
              <a:rPr sz="1250" b="1" spc="165" dirty="0">
                <a:latin typeface="Times New Roman"/>
                <a:cs typeface="Times New Roman"/>
              </a:rPr>
              <a:t>turnOn();</a:t>
            </a:r>
            <a:endParaRPr sz="1250">
              <a:latin typeface="Times New Roman"/>
              <a:cs typeface="Times New Roman"/>
            </a:endParaRPr>
          </a:p>
          <a:p>
            <a:pPr marL="334010">
              <a:lnSpc>
                <a:spcPts val="1355"/>
              </a:lnSpc>
            </a:pPr>
            <a:r>
              <a:rPr sz="1250" b="1" spc="204" dirty="0">
                <a:latin typeface="Times New Roman"/>
                <a:cs typeface="Times New Roman"/>
              </a:rPr>
              <a:t>public</a:t>
            </a:r>
            <a:r>
              <a:rPr sz="1250" b="1" spc="475" dirty="0">
                <a:latin typeface="Times New Roman"/>
                <a:cs typeface="Times New Roman"/>
              </a:rPr>
              <a:t> </a:t>
            </a:r>
            <a:r>
              <a:rPr sz="1250" b="1" spc="215" dirty="0">
                <a:latin typeface="Times New Roman"/>
                <a:cs typeface="Times New Roman"/>
              </a:rPr>
              <a:t>abstract</a:t>
            </a:r>
            <a:r>
              <a:rPr sz="1250" b="1" spc="459" dirty="0">
                <a:latin typeface="Times New Roman"/>
                <a:cs typeface="Times New Roman"/>
              </a:rPr>
              <a:t> </a:t>
            </a:r>
            <a:r>
              <a:rPr sz="1250" b="1" spc="190" dirty="0">
                <a:latin typeface="Times New Roman"/>
                <a:cs typeface="Times New Roman"/>
              </a:rPr>
              <a:t>void</a:t>
            </a:r>
            <a:r>
              <a:rPr sz="1250" b="1" spc="455" dirty="0">
                <a:latin typeface="Times New Roman"/>
                <a:cs typeface="Times New Roman"/>
              </a:rPr>
              <a:t> </a:t>
            </a:r>
            <a:r>
              <a:rPr sz="1250" b="1" spc="215" dirty="0">
                <a:latin typeface="Times New Roman"/>
                <a:cs typeface="Times New Roman"/>
              </a:rPr>
              <a:t>turnOff();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60196" y="3111517"/>
            <a:ext cx="1812925" cy="568325"/>
          </a:xfrm>
          <a:prstGeom prst="rect">
            <a:avLst/>
          </a:prstGeom>
        </p:spPr>
        <p:txBody>
          <a:bodyPr vert="horz" wrap="square" lIns="0" tIns="65405" rIns="0" bIns="0" rtlCol="0">
            <a:spAutoFit/>
          </a:bodyPr>
          <a:lstStyle/>
          <a:p>
            <a:pPr marL="111125">
              <a:lnSpc>
                <a:spcPct val="100000"/>
              </a:lnSpc>
              <a:spcBef>
                <a:spcPts val="515"/>
              </a:spcBef>
            </a:pPr>
            <a:r>
              <a:rPr sz="1250" b="1" spc="229" dirty="0">
                <a:latin typeface="Times New Roman"/>
                <a:cs typeface="Times New Roman"/>
              </a:rPr>
              <a:t>}</a:t>
            </a:r>
            <a:endParaRPr sz="12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495"/>
              </a:spcBef>
            </a:pPr>
            <a:r>
              <a:rPr sz="1550" dirty="0">
                <a:latin typeface="Arial"/>
                <a:cs typeface="Arial"/>
              </a:rPr>
              <a:t>An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abstract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method:</a:t>
            </a:r>
            <a:endParaRPr sz="15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31830" y="3652786"/>
            <a:ext cx="3657600" cy="889635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341630" indent="-328930">
              <a:lnSpc>
                <a:spcPct val="100000"/>
              </a:lnSpc>
              <a:spcBef>
                <a:spcPts val="500"/>
              </a:spcBef>
              <a:buClr>
                <a:srgbClr val="FF0000"/>
              </a:buClr>
              <a:buChar char="•"/>
              <a:tabLst>
                <a:tab pos="341630" algn="l"/>
              </a:tabLst>
            </a:pPr>
            <a:r>
              <a:rPr sz="1550" dirty="0">
                <a:latin typeface="Arial"/>
                <a:cs typeface="Arial"/>
              </a:rPr>
              <a:t>Cannot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have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method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spc="-20" dirty="0">
                <a:latin typeface="Arial"/>
                <a:cs typeface="Arial"/>
              </a:rPr>
              <a:t>body</a:t>
            </a:r>
            <a:endParaRPr sz="1550">
              <a:latin typeface="Arial"/>
              <a:cs typeface="Arial"/>
            </a:endParaRPr>
          </a:p>
          <a:p>
            <a:pPr marL="341630" indent="-328930">
              <a:lnSpc>
                <a:spcPct val="100000"/>
              </a:lnSpc>
              <a:spcBef>
                <a:spcPts val="409"/>
              </a:spcBef>
              <a:buClr>
                <a:srgbClr val="FF0000"/>
              </a:buClr>
              <a:buChar char="•"/>
              <a:tabLst>
                <a:tab pos="341630" algn="l"/>
              </a:tabLst>
            </a:pPr>
            <a:r>
              <a:rPr sz="1550" dirty="0">
                <a:latin typeface="Arial"/>
                <a:cs typeface="Arial"/>
              </a:rPr>
              <a:t>Must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be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declared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in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an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abstract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class</a:t>
            </a:r>
            <a:endParaRPr sz="1550">
              <a:latin typeface="Arial"/>
              <a:cs typeface="Arial"/>
            </a:endParaRPr>
          </a:p>
          <a:p>
            <a:pPr marL="341630" indent="-328930">
              <a:lnSpc>
                <a:spcPct val="100000"/>
              </a:lnSpc>
              <a:spcBef>
                <a:spcPts val="409"/>
              </a:spcBef>
              <a:buClr>
                <a:srgbClr val="FF0000"/>
              </a:buClr>
              <a:buChar char="•"/>
              <a:tabLst>
                <a:tab pos="341630" algn="l"/>
              </a:tabLst>
            </a:pPr>
            <a:r>
              <a:rPr sz="1550" dirty="0">
                <a:latin typeface="Arial"/>
                <a:cs typeface="Arial"/>
              </a:rPr>
              <a:t>Is</a:t>
            </a:r>
            <a:r>
              <a:rPr sz="1550" spc="2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overridden</a:t>
            </a:r>
            <a:r>
              <a:rPr sz="1550" spc="5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in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subclasses</a:t>
            </a:r>
            <a:endParaRPr sz="1550"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805939" y="2235707"/>
            <a:ext cx="4168140" cy="1199515"/>
            <a:chOff x="1805939" y="2235707"/>
            <a:chExt cx="4168140" cy="1199515"/>
          </a:xfrm>
        </p:grpSpPr>
        <p:sp>
          <p:nvSpPr>
            <p:cNvPr id="9" name="object 9"/>
            <p:cNvSpPr/>
            <p:nvPr/>
          </p:nvSpPr>
          <p:spPr>
            <a:xfrm>
              <a:off x="1805940" y="2235707"/>
              <a:ext cx="1111250" cy="675640"/>
            </a:xfrm>
            <a:custGeom>
              <a:avLst/>
              <a:gdLst/>
              <a:ahLst/>
              <a:cxnLst/>
              <a:rect l="l" t="t" r="r" b="b"/>
              <a:pathLst>
                <a:path w="1111250" h="675639">
                  <a:moveTo>
                    <a:pt x="891527" y="0"/>
                  </a:moveTo>
                  <a:lnTo>
                    <a:pt x="871728" y="0"/>
                  </a:lnTo>
                  <a:lnTo>
                    <a:pt x="871728" y="21336"/>
                  </a:lnTo>
                  <a:lnTo>
                    <a:pt x="871728" y="217932"/>
                  </a:lnTo>
                  <a:lnTo>
                    <a:pt x="19812" y="217932"/>
                  </a:lnTo>
                  <a:lnTo>
                    <a:pt x="19812" y="21336"/>
                  </a:lnTo>
                  <a:lnTo>
                    <a:pt x="871728" y="21336"/>
                  </a:lnTo>
                  <a:lnTo>
                    <a:pt x="871728" y="0"/>
                  </a:lnTo>
                  <a:lnTo>
                    <a:pt x="0" y="0"/>
                  </a:lnTo>
                  <a:lnTo>
                    <a:pt x="0" y="239268"/>
                  </a:lnTo>
                  <a:lnTo>
                    <a:pt x="891527" y="239268"/>
                  </a:lnTo>
                  <a:lnTo>
                    <a:pt x="891527" y="228600"/>
                  </a:lnTo>
                  <a:lnTo>
                    <a:pt x="891527" y="217932"/>
                  </a:lnTo>
                  <a:lnTo>
                    <a:pt x="891527" y="21336"/>
                  </a:lnTo>
                  <a:lnTo>
                    <a:pt x="891527" y="10668"/>
                  </a:lnTo>
                  <a:lnTo>
                    <a:pt x="891527" y="0"/>
                  </a:lnTo>
                  <a:close/>
                </a:path>
                <a:path w="1111250" h="675639">
                  <a:moveTo>
                    <a:pt x="1110996" y="435864"/>
                  </a:moveTo>
                  <a:lnTo>
                    <a:pt x="1089660" y="435864"/>
                  </a:lnTo>
                  <a:lnTo>
                    <a:pt x="1089660" y="457200"/>
                  </a:lnTo>
                  <a:lnTo>
                    <a:pt x="1089660" y="653796"/>
                  </a:lnTo>
                  <a:lnTo>
                    <a:pt x="237744" y="653796"/>
                  </a:lnTo>
                  <a:lnTo>
                    <a:pt x="237744" y="457200"/>
                  </a:lnTo>
                  <a:lnTo>
                    <a:pt x="1089660" y="457200"/>
                  </a:lnTo>
                  <a:lnTo>
                    <a:pt x="1089660" y="435864"/>
                  </a:lnTo>
                  <a:lnTo>
                    <a:pt x="217932" y="435864"/>
                  </a:lnTo>
                  <a:lnTo>
                    <a:pt x="217932" y="675132"/>
                  </a:lnTo>
                  <a:lnTo>
                    <a:pt x="1110996" y="675132"/>
                  </a:lnTo>
                  <a:lnTo>
                    <a:pt x="1110996" y="664464"/>
                  </a:lnTo>
                  <a:lnTo>
                    <a:pt x="1110996" y="653796"/>
                  </a:lnTo>
                  <a:lnTo>
                    <a:pt x="1110996" y="457200"/>
                  </a:lnTo>
                  <a:lnTo>
                    <a:pt x="1110996" y="446532"/>
                  </a:lnTo>
                  <a:lnTo>
                    <a:pt x="1110996" y="435864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296155" y="2921507"/>
              <a:ext cx="1675130" cy="509270"/>
            </a:xfrm>
            <a:custGeom>
              <a:avLst/>
              <a:gdLst/>
              <a:ahLst/>
              <a:cxnLst/>
              <a:rect l="l" t="t" r="r" b="b"/>
              <a:pathLst>
                <a:path w="1675129" h="509270">
                  <a:moveTo>
                    <a:pt x="0" y="0"/>
                  </a:moveTo>
                  <a:lnTo>
                    <a:pt x="664464" y="141731"/>
                  </a:lnTo>
                  <a:lnTo>
                    <a:pt x="463296" y="141731"/>
                  </a:lnTo>
                  <a:lnTo>
                    <a:pt x="463296" y="509015"/>
                  </a:lnTo>
                  <a:lnTo>
                    <a:pt x="1674876" y="509015"/>
                  </a:lnTo>
                  <a:lnTo>
                    <a:pt x="1674876" y="141731"/>
                  </a:lnTo>
                  <a:lnTo>
                    <a:pt x="967740" y="1417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268723" y="2913887"/>
              <a:ext cx="1705610" cy="521334"/>
            </a:xfrm>
            <a:custGeom>
              <a:avLst/>
              <a:gdLst/>
              <a:ahLst/>
              <a:cxnLst/>
              <a:rect l="l" t="t" r="r" b="b"/>
              <a:pathLst>
                <a:path w="1705610" h="521335">
                  <a:moveTo>
                    <a:pt x="663364" y="146303"/>
                  </a:moveTo>
                  <a:lnTo>
                    <a:pt x="486155" y="146303"/>
                  </a:lnTo>
                  <a:lnTo>
                    <a:pt x="486155" y="521207"/>
                  </a:lnTo>
                  <a:lnTo>
                    <a:pt x="1705355" y="521207"/>
                  </a:lnTo>
                  <a:lnTo>
                    <a:pt x="1705355" y="516635"/>
                  </a:lnTo>
                  <a:lnTo>
                    <a:pt x="493775" y="516635"/>
                  </a:lnTo>
                  <a:lnTo>
                    <a:pt x="490727" y="513587"/>
                  </a:lnTo>
                  <a:lnTo>
                    <a:pt x="493775" y="513587"/>
                  </a:lnTo>
                  <a:lnTo>
                    <a:pt x="493775" y="152399"/>
                  </a:lnTo>
                  <a:lnTo>
                    <a:pt x="490727" y="152399"/>
                  </a:lnTo>
                  <a:lnTo>
                    <a:pt x="493775" y="149351"/>
                  </a:lnTo>
                  <a:lnTo>
                    <a:pt x="677630" y="149351"/>
                  </a:lnTo>
                  <a:lnTo>
                    <a:pt x="663364" y="146303"/>
                  </a:lnTo>
                  <a:close/>
                </a:path>
                <a:path w="1705610" h="521335">
                  <a:moveTo>
                    <a:pt x="493775" y="513587"/>
                  </a:moveTo>
                  <a:lnTo>
                    <a:pt x="490727" y="513587"/>
                  </a:lnTo>
                  <a:lnTo>
                    <a:pt x="493775" y="516635"/>
                  </a:lnTo>
                  <a:lnTo>
                    <a:pt x="493775" y="513587"/>
                  </a:lnTo>
                  <a:close/>
                </a:path>
                <a:path w="1705610" h="521335">
                  <a:moveTo>
                    <a:pt x="1697735" y="513587"/>
                  </a:moveTo>
                  <a:lnTo>
                    <a:pt x="493775" y="513587"/>
                  </a:lnTo>
                  <a:lnTo>
                    <a:pt x="493775" y="516635"/>
                  </a:lnTo>
                  <a:lnTo>
                    <a:pt x="1697735" y="516635"/>
                  </a:lnTo>
                  <a:lnTo>
                    <a:pt x="1697735" y="513587"/>
                  </a:lnTo>
                  <a:close/>
                </a:path>
                <a:path w="1705610" h="521335">
                  <a:moveTo>
                    <a:pt x="1697735" y="149351"/>
                  </a:moveTo>
                  <a:lnTo>
                    <a:pt x="1697735" y="516635"/>
                  </a:lnTo>
                  <a:lnTo>
                    <a:pt x="1702307" y="513587"/>
                  </a:lnTo>
                  <a:lnTo>
                    <a:pt x="1705355" y="513587"/>
                  </a:lnTo>
                  <a:lnTo>
                    <a:pt x="1705355" y="152399"/>
                  </a:lnTo>
                  <a:lnTo>
                    <a:pt x="1702307" y="152399"/>
                  </a:lnTo>
                  <a:lnTo>
                    <a:pt x="1697735" y="149351"/>
                  </a:lnTo>
                  <a:close/>
                </a:path>
                <a:path w="1705610" h="521335">
                  <a:moveTo>
                    <a:pt x="1705355" y="513587"/>
                  </a:moveTo>
                  <a:lnTo>
                    <a:pt x="1702307" y="513587"/>
                  </a:lnTo>
                  <a:lnTo>
                    <a:pt x="1697735" y="516635"/>
                  </a:lnTo>
                  <a:lnTo>
                    <a:pt x="1705355" y="516635"/>
                  </a:lnTo>
                  <a:lnTo>
                    <a:pt x="1705355" y="513587"/>
                  </a:lnTo>
                  <a:close/>
                </a:path>
                <a:path w="1705610" h="521335">
                  <a:moveTo>
                    <a:pt x="493775" y="149351"/>
                  </a:moveTo>
                  <a:lnTo>
                    <a:pt x="490727" y="152399"/>
                  </a:lnTo>
                  <a:lnTo>
                    <a:pt x="493775" y="152399"/>
                  </a:lnTo>
                  <a:lnTo>
                    <a:pt x="493775" y="149351"/>
                  </a:lnTo>
                  <a:close/>
                </a:path>
                <a:path w="1705610" h="521335">
                  <a:moveTo>
                    <a:pt x="677630" y="149351"/>
                  </a:moveTo>
                  <a:lnTo>
                    <a:pt x="493775" y="149351"/>
                  </a:lnTo>
                  <a:lnTo>
                    <a:pt x="493775" y="152399"/>
                  </a:lnTo>
                  <a:lnTo>
                    <a:pt x="691895" y="152399"/>
                  </a:lnTo>
                  <a:lnTo>
                    <a:pt x="677630" y="149351"/>
                  </a:lnTo>
                  <a:close/>
                </a:path>
                <a:path w="1705610" h="521335">
                  <a:moveTo>
                    <a:pt x="30928" y="11180"/>
                  </a:moveTo>
                  <a:lnTo>
                    <a:pt x="691895" y="152399"/>
                  </a:lnTo>
                  <a:lnTo>
                    <a:pt x="691895" y="146526"/>
                  </a:lnTo>
                  <a:lnTo>
                    <a:pt x="122336" y="24567"/>
                  </a:lnTo>
                  <a:lnTo>
                    <a:pt x="30928" y="11180"/>
                  </a:lnTo>
                  <a:close/>
                </a:path>
                <a:path w="1705610" h="521335">
                  <a:moveTo>
                    <a:pt x="691895" y="146526"/>
                  </a:moveTo>
                  <a:lnTo>
                    <a:pt x="691895" y="152399"/>
                  </a:lnTo>
                  <a:lnTo>
                    <a:pt x="719327" y="152399"/>
                  </a:lnTo>
                  <a:lnTo>
                    <a:pt x="691895" y="146526"/>
                  </a:lnTo>
                  <a:close/>
                </a:path>
                <a:path w="1705610" h="521335">
                  <a:moveTo>
                    <a:pt x="32575" y="4571"/>
                  </a:moveTo>
                  <a:lnTo>
                    <a:pt x="28955" y="4571"/>
                  </a:lnTo>
                  <a:lnTo>
                    <a:pt x="122336" y="24567"/>
                  </a:lnTo>
                  <a:lnTo>
                    <a:pt x="995172" y="152399"/>
                  </a:lnTo>
                  <a:lnTo>
                    <a:pt x="1697735" y="152399"/>
                  </a:lnTo>
                  <a:lnTo>
                    <a:pt x="1697735" y="149351"/>
                  </a:lnTo>
                  <a:lnTo>
                    <a:pt x="1705355" y="149351"/>
                  </a:lnTo>
                  <a:lnTo>
                    <a:pt x="1705355" y="146303"/>
                  </a:lnTo>
                  <a:lnTo>
                    <a:pt x="995171" y="146303"/>
                  </a:lnTo>
                  <a:lnTo>
                    <a:pt x="32575" y="4571"/>
                  </a:lnTo>
                  <a:close/>
                </a:path>
                <a:path w="1705610" h="521335">
                  <a:moveTo>
                    <a:pt x="1705355" y="149351"/>
                  </a:moveTo>
                  <a:lnTo>
                    <a:pt x="1697735" y="149351"/>
                  </a:lnTo>
                  <a:lnTo>
                    <a:pt x="1702307" y="152399"/>
                  </a:lnTo>
                  <a:lnTo>
                    <a:pt x="1705355" y="152399"/>
                  </a:lnTo>
                  <a:lnTo>
                    <a:pt x="1705355" y="149351"/>
                  </a:lnTo>
                  <a:close/>
                </a:path>
                <a:path w="1705610" h="521335">
                  <a:moveTo>
                    <a:pt x="691895" y="146303"/>
                  </a:moveTo>
                  <a:lnTo>
                    <a:pt x="690859" y="146303"/>
                  </a:lnTo>
                  <a:lnTo>
                    <a:pt x="691895" y="146526"/>
                  </a:lnTo>
                  <a:lnTo>
                    <a:pt x="691895" y="146303"/>
                  </a:lnTo>
                  <a:close/>
                </a:path>
                <a:path w="1705610" h="521335">
                  <a:moveTo>
                    <a:pt x="28955" y="4571"/>
                  </a:moveTo>
                  <a:lnTo>
                    <a:pt x="27487" y="10444"/>
                  </a:lnTo>
                  <a:lnTo>
                    <a:pt x="30928" y="11180"/>
                  </a:lnTo>
                  <a:lnTo>
                    <a:pt x="122336" y="24567"/>
                  </a:lnTo>
                  <a:lnTo>
                    <a:pt x="28955" y="4571"/>
                  </a:lnTo>
                  <a:close/>
                </a:path>
                <a:path w="1705610" h="521335">
                  <a:moveTo>
                    <a:pt x="27487" y="10444"/>
                  </a:moveTo>
                  <a:lnTo>
                    <a:pt x="27431" y="10667"/>
                  </a:lnTo>
                  <a:lnTo>
                    <a:pt x="30928" y="11180"/>
                  </a:lnTo>
                  <a:lnTo>
                    <a:pt x="27487" y="10444"/>
                  </a:lnTo>
                  <a:close/>
                </a:path>
                <a:path w="1705610" h="521335">
                  <a:moveTo>
                    <a:pt x="1523" y="0"/>
                  </a:moveTo>
                  <a:lnTo>
                    <a:pt x="0" y="4571"/>
                  </a:lnTo>
                  <a:lnTo>
                    <a:pt x="27487" y="10444"/>
                  </a:lnTo>
                  <a:lnTo>
                    <a:pt x="28955" y="4571"/>
                  </a:lnTo>
                  <a:lnTo>
                    <a:pt x="32575" y="4571"/>
                  </a:lnTo>
                  <a:lnTo>
                    <a:pt x="1523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5062220" y="3154695"/>
            <a:ext cx="603885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Arial"/>
                <a:cs typeface="Arial"/>
              </a:rPr>
              <a:t>No</a:t>
            </a:r>
            <a:r>
              <a:rPr sz="1000" spc="-30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braces</a:t>
            </a:r>
            <a:endParaRPr sz="10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94436" y="5247386"/>
            <a:ext cx="6181725" cy="19342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98755" algn="ctr">
              <a:lnSpc>
                <a:spcPct val="100000"/>
              </a:lnSpc>
              <a:spcBef>
                <a:spcPts val="105"/>
              </a:spcBef>
            </a:pPr>
            <a:endParaRPr sz="8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8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705"/>
              </a:spcBef>
            </a:pPr>
            <a:endParaRPr sz="8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300" b="1" dirty="0">
                <a:latin typeface="Arial"/>
                <a:cs typeface="Arial"/>
              </a:rPr>
              <a:t>Inheriting</a:t>
            </a:r>
            <a:r>
              <a:rPr sz="1300" b="1" spc="-90" dirty="0">
                <a:latin typeface="Arial"/>
                <a:cs typeface="Arial"/>
              </a:rPr>
              <a:t> </a:t>
            </a:r>
            <a:r>
              <a:rPr sz="1300" b="1" dirty="0">
                <a:latin typeface="Arial"/>
                <a:cs typeface="Arial"/>
              </a:rPr>
              <a:t>Abstract</a:t>
            </a:r>
            <a:r>
              <a:rPr sz="1300" b="1" spc="-55" dirty="0">
                <a:latin typeface="Arial"/>
                <a:cs typeface="Arial"/>
              </a:rPr>
              <a:t> </a:t>
            </a:r>
            <a:r>
              <a:rPr sz="1300" b="1" spc="-10" dirty="0">
                <a:latin typeface="Arial"/>
                <a:cs typeface="Arial"/>
              </a:rPr>
              <a:t>Methods</a:t>
            </a:r>
            <a:endParaRPr sz="1300">
              <a:latin typeface="Arial"/>
              <a:cs typeface="Arial"/>
            </a:endParaRPr>
          </a:p>
          <a:p>
            <a:pPr marL="135890" marR="5080">
              <a:lnSpc>
                <a:spcPct val="103499"/>
              </a:lnSpc>
              <a:spcBef>
                <a:spcPts val="434"/>
              </a:spcBef>
            </a:pPr>
            <a:r>
              <a:rPr sz="1150" dirty="0">
                <a:latin typeface="Arial"/>
                <a:cs typeface="Arial"/>
              </a:rPr>
              <a:t>When</a:t>
            </a:r>
            <a:r>
              <a:rPr sz="1150" spc="2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child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class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inherits</a:t>
            </a:r>
            <a:r>
              <a:rPr sz="1150" spc="9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an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abstract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method,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it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is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inheriting</a:t>
            </a:r>
            <a:r>
              <a:rPr sz="1150" spc="10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method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signature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but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spc="-25" dirty="0">
                <a:latin typeface="Arial"/>
                <a:cs typeface="Arial"/>
              </a:rPr>
              <a:t>no </a:t>
            </a:r>
            <a:r>
              <a:rPr sz="1150" dirty="0">
                <a:latin typeface="Arial"/>
                <a:cs typeface="Arial"/>
              </a:rPr>
              <a:t>implementation.</a:t>
            </a:r>
            <a:r>
              <a:rPr sz="1150" spc="4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For</a:t>
            </a:r>
            <a:r>
              <a:rPr sz="1150" spc="10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this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reason,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no</a:t>
            </a:r>
            <a:r>
              <a:rPr sz="1150" spc="10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braces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are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allowed</a:t>
            </a:r>
            <a:r>
              <a:rPr sz="1150" spc="14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when</a:t>
            </a:r>
            <a:r>
              <a:rPr sz="1150" spc="11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defining</a:t>
            </a:r>
            <a:r>
              <a:rPr sz="1150" spc="10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an</a:t>
            </a:r>
            <a:r>
              <a:rPr sz="1150" spc="10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abstract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spc="-10" dirty="0">
                <a:latin typeface="Arial"/>
                <a:cs typeface="Arial"/>
              </a:rPr>
              <a:t>method. </a:t>
            </a:r>
            <a:r>
              <a:rPr sz="1150" dirty="0">
                <a:latin typeface="Arial"/>
                <a:cs typeface="Arial"/>
              </a:rPr>
              <a:t>An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abstract</a:t>
            </a:r>
            <a:r>
              <a:rPr sz="1150" spc="4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method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is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way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to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guarantee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that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any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child</a:t>
            </a:r>
            <a:r>
              <a:rPr sz="1150" spc="9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class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will</a:t>
            </a:r>
            <a:r>
              <a:rPr sz="1150" spc="10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contain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method</a:t>
            </a:r>
            <a:r>
              <a:rPr sz="1150" spc="3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with</a:t>
            </a:r>
            <a:r>
              <a:rPr sz="1150" spc="95" dirty="0">
                <a:latin typeface="Arial"/>
                <a:cs typeface="Arial"/>
              </a:rPr>
              <a:t> </a:t>
            </a:r>
            <a:r>
              <a:rPr sz="1150" spc="-50" dirty="0">
                <a:latin typeface="Arial"/>
                <a:cs typeface="Arial"/>
              </a:rPr>
              <a:t>a </a:t>
            </a:r>
            <a:r>
              <a:rPr sz="1150" dirty="0">
                <a:latin typeface="Arial"/>
                <a:cs typeface="Arial"/>
              </a:rPr>
              <a:t>matching</a:t>
            </a:r>
            <a:r>
              <a:rPr sz="1150" spc="100" dirty="0">
                <a:latin typeface="Arial"/>
                <a:cs typeface="Arial"/>
              </a:rPr>
              <a:t> </a:t>
            </a:r>
            <a:r>
              <a:rPr sz="1150" spc="-10" dirty="0">
                <a:latin typeface="Arial"/>
                <a:cs typeface="Arial"/>
              </a:rPr>
              <a:t>signature.</a:t>
            </a:r>
            <a:endParaRPr sz="1150">
              <a:latin typeface="Arial"/>
              <a:cs typeface="Arial"/>
            </a:endParaRPr>
          </a:p>
          <a:p>
            <a:pPr marL="135890">
              <a:lnSpc>
                <a:spcPct val="100000"/>
              </a:lnSpc>
              <a:spcBef>
                <a:spcPts val="480"/>
              </a:spcBef>
            </a:pPr>
            <a:r>
              <a:rPr sz="1150" b="1" dirty="0">
                <a:latin typeface="Arial"/>
                <a:cs typeface="Arial"/>
              </a:rPr>
              <a:t>Note:</a:t>
            </a:r>
            <a:r>
              <a:rPr sz="1150" b="1" spc="9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An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abstract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method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can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take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arguments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and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return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values.</a:t>
            </a:r>
            <a:r>
              <a:rPr sz="1150" spc="10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For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spc="-10" dirty="0">
                <a:latin typeface="Arial"/>
                <a:cs typeface="Arial"/>
              </a:rPr>
              <a:t>example:</a:t>
            </a:r>
            <a:endParaRPr sz="1150">
              <a:latin typeface="Arial"/>
              <a:cs typeface="Arial"/>
            </a:endParaRPr>
          </a:p>
          <a:p>
            <a:pPr marL="135890">
              <a:lnSpc>
                <a:spcPct val="100000"/>
              </a:lnSpc>
              <a:spcBef>
                <a:spcPts val="385"/>
              </a:spcBef>
            </a:pPr>
            <a:r>
              <a:rPr sz="1150" b="1" spc="204" dirty="0">
                <a:latin typeface="Times New Roman"/>
                <a:cs typeface="Times New Roman"/>
              </a:rPr>
              <a:t>abstract</a:t>
            </a:r>
            <a:r>
              <a:rPr sz="1150" b="1" spc="459" dirty="0">
                <a:latin typeface="Times New Roman"/>
                <a:cs typeface="Times New Roman"/>
              </a:rPr>
              <a:t> </a:t>
            </a:r>
            <a:r>
              <a:rPr sz="1150" b="1" spc="155" dirty="0">
                <a:latin typeface="Times New Roman"/>
                <a:cs typeface="Times New Roman"/>
              </a:rPr>
              <a:t>double</a:t>
            </a:r>
            <a:r>
              <a:rPr sz="1150" b="1" spc="465" dirty="0">
                <a:latin typeface="Times New Roman"/>
                <a:cs typeface="Times New Roman"/>
              </a:rPr>
              <a:t> </a:t>
            </a:r>
            <a:r>
              <a:rPr sz="1150" b="1" spc="185" dirty="0">
                <a:latin typeface="Times New Roman"/>
                <a:cs typeface="Times New Roman"/>
              </a:rPr>
              <a:t>calculateArea(double</a:t>
            </a:r>
            <a:r>
              <a:rPr sz="1150" b="1" spc="450" dirty="0">
                <a:latin typeface="Times New Roman"/>
                <a:cs typeface="Times New Roman"/>
              </a:rPr>
              <a:t> </a:t>
            </a:r>
            <a:r>
              <a:rPr sz="1150" b="1" spc="155" dirty="0">
                <a:latin typeface="Times New Roman"/>
                <a:cs typeface="Times New Roman"/>
              </a:rPr>
              <a:t>dim1,</a:t>
            </a:r>
            <a:r>
              <a:rPr sz="1150" b="1" spc="465" dirty="0">
                <a:latin typeface="Times New Roman"/>
                <a:cs typeface="Times New Roman"/>
              </a:rPr>
              <a:t> </a:t>
            </a:r>
            <a:r>
              <a:rPr sz="1150" b="1" spc="155" dirty="0">
                <a:latin typeface="Times New Roman"/>
                <a:cs typeface="Times New Roman"/>
              </a:rPr>
              <a:t>double</a:t>
            </a:r>
            <a:r>
              <a:rPr sz="1150" b="1" spc="459" dirty="0">
                <a:latin typeface="Times New Roman"/>
                <a:cs typeface="Times New Roman"/>
              </a:rPr>
              <a:t> </a:t>
            </a:r>
            <a:r>
              <a:rPr sz="1150" b="1" spc="155" dirty="0">
                <a:latin typeface="Times New Roman"/>
                <a:cs typeface="Times New Roman"/>
              </a:rPr>
              <a:t>dim2);</a:t>
            </a:r>
            <a:endParaRPr sz="115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42416" y="4034028"/>
            <a:ext cx="5689600" cy="565785"/>
            <a:chOff x="1042416" y="4034028"/>
            <a:chExt cx="5689600" cy="565785"/>
          </a:xfrm>
        </p:grpSpPr>
        <p:sp>
          <p:nvSpPr>
            <p:cNvPr id="3" name="object 3"/>
            <p:cNvSpPr/>
            <p:nvPr/>
          </p:nvSpPr>
          <p:spPr>
            <a:xfrm>
              <a:off x="1053084" y="4044696"/>
              <a:ext cx="5668010" cy="544195"/>
            </a:xfrm>
            <a:custGeom>
              <a:avLst/>
              <a:gdLst/>
              <a:ahLst/>
              <a:cxnLst/>
              <a:rect l="l" t="t" r="r" b="b"/>
              <a:pathLst>
                <a:path w="5668009" h="544195">
                  <a:moveTo>
                    <a:pt x="5667755" y="0"/>
                  </a:moveTo>
                  <a:lnTo>
                    <a:pt x="0" y="0"/>
                  </a:lnTo>
                  <a:lnTo>
                    <a:pt x="0" y="544067"/>
                  </a:lnTo>
                  <a:lnTo>
                    <a:pt x="5667755" y="544067"/>
                  </a:lnTo>
                  <a:lnTo>
                    <a:pt x="5667755" y="0"/>
                  </a:lnTo>
                  <a:close/>
                </a:path>
              </a:pathLst>
            </a:custGeom>
            <a:solidFill>
              <a:srgbClr val="DCDC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042416" y="4034028"/>
              <a:ext cx="5689600" cy="565785"/>
            </a:xfrm>
            <a:custGeom>
              <a:avLst/>
              <a:gdLst/>
              <a:ahLst/>
              <a:cxnLst/>
              <a:rect l="l" t="t" r="r" b="b"/>
              <a:pathLst>
                <a:path w="5689600" h="565785">
                  <a:moveTo>
                    <a:pt x="5689092" y="0"/>
                  </a:moveTo>
                  <a:lnTo>
                    <a:pt x="0" y="0"/>
                  </a:lnTo>
                  <a:lnTo>
                    <a:pt x="0" y="565403"/>
                  </a:lnTo>
                  <a:lnTo>
                    <a:pt x="5689092" y="565403"/>
                  </a:lnTo>
                  <a:lnTo>
                    <a:pt x="5689092" y="554736"/>
                  </a:lnTo>
                  <a:lnTo>
                    <a:pt x="21336" y="554736"/>
                  </a:lnTo>
                  <a:lnTo>
                    <a:pt x="10668" y="545592"/>
                  </a:lnTo>
                  <a:lnTo>
                    <a:pt x="21336" y="545592"/>
                  </a:lnTo>
                  <a:lnTo>
                    <a:pt x="21336" y="19812"/>
                  </a:lnTo>
                  <a:lnTo>
                    <a:pt x="10668" y="19812"/>
                  </a:lnTo>
                  <a:lnTo>
                    <a:pt x="21336" y="10668"/>
                  </a:lnTo>
                  <a:lnTo>
                    <a:pt x="5689092" y="10668"/>
                  </a:lnTo>
                  <a:lnTo>
                    <a:pt x="5689092" y="0"/>
                  </a:lnTo>
                  <a:close/>
                </a:path>
                <a:path w="5689600" h="565785">
                  <a:moveTo>
                    <a:pt x="21336" y="545592"/>
                  </a:moveTo>
                  <a:lnTo>
                    <a:pt x="10668" y="545592"/>
                  </a:lnTo>
                  <a:lnTo>
                    <a:pt x="21336" y="554736"/>
                  </a:lnTo>
                  <a:lnTo>
                    <a:pt x="21336" y="545592"/>
                  </a:lnTo>
                  <a:close/>
                </a:path>
                <a:path w="5689600" h="565785">
                  <a:moveTo>
                    <a:pt x="5667756" y="545592"/>
                  </a:moveTo>
                  <a:lnTo>
                    <a:pt x="21336" y="545592"/>
                  </a:lnTo>
                  <a:lnTo>
                    <a:pt x="21336" y="554736"/>
                  </a:lnTo>
                  <a:lnTo>
                    <a:pt x="5667756" y="554736"/>
                  </a:lnTo>
                  <a:lnTo>
                    <a:pt x="5667756" y="545592"/>
                  </a:lnTo>
                  <a:close/>
                </a:path>
                <a:path w="5689600" h="565785">
                  <a:moveTo>
                    <a:pt x="5667756" y="10668"/>
                  </a:moveTo>
                  <a:lnTo>
                    <a:pt x="5667756" y="554736"/>
                  </a:lnTo>
                  <a:lnTo>
                    <a:pt x="5678424" y="545592"/>
                  </a:lnTo>
                  <a:lnTo>
                    <a:pt x="5689092" y="545592"/>
                  </a:lnTo>
                  <a:lnTo>
                    <a:pt x="5689092" y="19812"/>
                  </a:lnTo>
                  <a:lnTo>
                    <a:pt x="5678424" y="19812"/>
                  </a:lnTo>
                  <a:lnTo>
                    <a:pt x="5667756" y="10668"/>
                  </a:lnTo>
                  <a:close/>
                </a:path>
                <a:path w="5689600" h="565785">
                  <a:moveTo>
                    <a:pt x="5689092" y="545592"/>
                  </a:moveTo>
                  <a:lnTo>
                    <a:pt x="5678424" y="545592"/>
                  </a:lnTo>
                  <a:lnTo>
                    <a:pt x="5667756" y="554736"/>
                  </a:lnTo>
                  <a:lnTo>
                    <a:pt x="5689092" y="554736"/>
                  </a:lnTo>
                  <a:lnTo>
                    <a:pt x="5689092" y="545592"/>
                  </a:lnTo>
                  <a:close/>
                </a:path>
                <a:path w="5689600" h="565785">
                  <a:moveTo>
                    <a:pt x="21336" y="10668"/>
                  </a:moveTo>
                  <a:lnTo>
                    <a:pt x="10668" y="19812"/>
                  </a:lnTo>
                  <a:lnTo>
                    <a:pt x="21336" y="19812"/>
                  </a:lnTo>
                  <a:lnTo>
                    <a:pt x="21336" y="10668"/>
                  </a:lnTo>
                  <a:close/>
                </a:path>
                <a:path w="5689600" h="565785">
                  <a:moveTo>
                    <a:pt x="5667756" y="10668"/>
                  </a:moveTo>
                  <a:lnTo>
                    <a:pt x="21336" y="10668"/>
                  </a:lnTo>
                  <a:lnTo>
                    <a:pt x="21336" y="19812"/>
                  </a:lnTo>
                  <a:lnTo>
                    <a:pt x="5667756" y="19812"/>
                  </a:lnTo>
                  <a:lnTo>
                    <a:pt x="5667756" y="10668"/>
                  </a:lnTo>
                  <a:close/>
                </a:path>
                <a:path w="5689600" h="565785">
                  <a:moveTo>
                    <a:pt x="5689092" y="10668"/>
                  </a:moveTo>
                  <a:lnTo>
                    <a:pt x="5667756" y="10668"/>
                  </a:lnTo>
                  <a:lnTo>
                    <a:pt x="5678424" y="19812"/>
                  </a:lnTo>
                  <a:lnTo>
                    <a:pt x="5689092" y="19812"/>
                  </a:lnTo>
                  <a:lnTo>
                    <a:pt x="5689092" y="1066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1055617" y="806967"/>
            <a:ext cx="5661025" cy="36798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60960" algn="ctr">
              <a:lnSpc>
                <a:spcPct val="100000"/>
              </a:lnSpc>
              <a:spcBef>
                <a:spcPts val="110"/>
              </a:spcBef>
            </a:pPr>
            <a:r>
              <a:rPr sz="1850" b="1" dirty="0">
                <a:latin typeface="Arial"/>
                <a:cs typeface="Arial"/>
              </a:rPr>
              <a:t>Validating</a:t>
            </a:r>
            <a:r>
              <a:rPr sz="1850" b="1" spc="-5" dirty="0">
                <a:latin typeface="Arial"/>
                <a:cs typeface="Arial"/>
              </a:rPr>
              <a:t> </a:t>
            </a:r>
            <a:r>
              <a:rPr sz="1850" b="1" dirty="0">
                <a:latin typeface="Arial"/>
                <a:cs typeface="Arial"/>
              </a:rPr>
              <a:t>Abstract</a:t>
            </a:r>
            <a:r>
              <a:rPr sz="1850" b="1" spc="5" dirty="0">
                <a:latin typeface="Arial"/>
                <a:cs typeface="Arial"/>
              </a:rPr>
              <a:t> </a:t>
            </a:r>
            <a:r>
              <a:rPr sz="1850" b="1" spc="-10" dirty="0">
                <a:latin typeface="Arial"/>
                <a:cs typeface="Arial"/>
              </a:rPr>
              <a:t>Classes</a:t>
            </a:r>
            <a:endParaRPr sz="18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330"/>
              </a:spcBef>
            </a:pPr>
            <a:endParaRPr sz="1850">
              <a:latin typeface="Arial"/>
              <a:cs typeface="Arial"/>
            </a:endParaRPr>
          </a:p>
          <a:p>
            <a:pPr marL="12700" marR="465455" indent="4445">
              <a:lnSpc>
                <a:spcPct val="101299"/>
              </a:lnSpc>
            </a:pPr>
            <a:r>
              <a:rPr sz="1550" dirty="0">
                <a:latin typeface="Arial"/>
                <a:cs typeface="Arial"/>
              </a:rPr>
              <a:t>The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following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additional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rules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apply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when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you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use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abstract </a:t>
            </a:r>
            <a:r>
              <a:rPr sz="1550" dirty="0">
                <a:latin typeface="Arial"/>
                <a:cs typeface="Arial"/>
              </a:rPr>
              <a:t>classes</a:t>
            </a:r>
            <a:r>
              <a:rPr sz="1550" spc="1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and</a:t>
            </a:r>
            <a:r>
              <a:rPr sz="1550" spc="65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methods:</a:t>
            </a:r>
            <a:endParaRPr sz="1550">
              <a:latin typeface="Arial"/>
              <a:cs typeface="Arial"/>
            </a:endParaRPr>
          </a:p>
          <a:p>
            <a:pPr marL="417830" marR="296545" indent="-329565">
              <a:lnSpc>
                <a:spcPct val="101299"/>
              </a:lnSpc>
              <a:spcBef>
                <a:spcPts val="384"/>
              </a:spcBef>
              <a:buClr>
                <a:srgbClr val="FF0000"/>
              </a:buClr>
              <a:buChar char="•"/>
              <a:tabLst>
                <a:tab pos="417830" algn="l"/>
              </a:tabLst>
            </a:pPr>
            <a:r>
              <a:rPr sz="1550" dirty="0">
                <a:latin typeface="Arial"/>
                <a:cs typeface="Arial"/>
              </a:rPr>
              <a:t>An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abstract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class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may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have</a:t>
            </a:r>
            <a:r>
              <a:rPr sz="1550" spc="5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any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number</a:t>
            </a:r>
            <a:r>
              <a:rPr sz="1550" spc="6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of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abstract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spc="-25" dirty="0">
                <a:latin typeface="Arial"/>
                <a:cs typeface="Arial"/>
              </a:rPr>
              <a:t>and </a:t>
            </a:r>
            <a:r>
              <a:rPr sz="1550" dirty="0">
                <a:latin typeface="Arial"/>
                <a:cs typeface="Arial"/>
              </a:rPr>
              <a:t>nonabstract</a:t>
            </a:r>
            <a:r>
              <a:rPr sz="1550" spc="60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methods.</a:t>
            </a:r>
            <a:endParaRPr sz="1550">
              <a:latin typeface="Arial"/>
              <a:cs typeface="Arial"/>
            </a:endParaRPr>
          </a:p>
          <a:p>
            <a:pPr marL="417830" marR="74930" indent="-329565">
              <a:lnSpc>
                <a:spcPct val="101299"/>
              </a:lnSpc>
              <a:spcBef>
                <a:spcPts val="380"/>
              </a:spcBef>
              <a:buClr>
                <a:srgbClr val="FF0000"/>
              </a:buClr>
              <a:buChar char="•"/>
              <a:tabLst>
                <a:tab pos="417830" algn="l"/>
              </a:tabLst>
            </a:pPr>
            <a:r>
              <a:rPr sz="1550" dirty="0">
                <a:latin typeface="Arial"/>
                <a:cs typeface="Arial"/>
              </a:rPr>
              <a:t>When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inheriting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from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an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abstract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class,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you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must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do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either </a:t>
            </a:r>
            <a:r>
              <a:rPr sz="1550" dirty="0">
                <a:latin typeface="Arial"/>
                <a:cs typeface="Arial"/>
              </a:rPr>
              <a:t>of</a:t>
            </a:r>
            <a:r>
              <a:rPr sz="1550" spc="1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the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following:</a:t>
            </a:r>
            <a:endParaRPr sz="1550">
              <a:latin typeface="Arial"/>
              <a:cs typeface="Arial"/>
            </a:endParaRPr>
          </a:p>
          <a:p>
            <a:pPr marL="735965" lvl="1" indent="-237490">
              <a:lnSpc>
                <a:spcPct val="100000"/>
              </a:lnSpc>
              <a:spcBef>
                <a:spcPts val="380"/>
              </a:spcBef>
              <a:buClr>
                <a:srgbClr val="FF0000"/>
              </a:buClr>
              <a:buChar char="–"/>
              <a:tabLst>
                <a:tab pos="735965" algn="l"/>
              </a:tabLst>
            </a:pPr>
            <a:r>
              <a:rPr sz="1400" dirty="0">
                <a:latin typeface="Arial"/>
                <a:cs typeface="Arial"/>
              </a:rPr>
              <a:t>Declare</a:t>
            </a:r>
            <a:r>
              <a:rPr sz="1400" spc="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the</a:t>
            </a:r>
            <a:r>
              <a:rPr sz="1400" spc="4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child</a:t>
            </a:r>
            <a:r>
              <a:rPr sz="1400" spc="6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class</a:t>
            </a:r>
            <a:r>
              <a:rPr sz="1400" spc="4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as</a:t>
            </a:r>
            <a:r>
              <a:rPr sz="1400" spc="4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abstract.</a:t>
            </a:r>
            <a:endParaRPr sz="1400">
              <a:latin typeface="Arial"/>
              <a:cs typeface="Arial"/>
            </a:endParaRPr>
          </a:p>
          <a:p>
            <a:pPr marL="735965" lvl="1" indent="-237490">
              <a:lnSpc>
                <a:spcPts val="1650"/>
              </a:lnSpc>
              <a:spcBef>
                <a:spcPts val="384"/>
              </a:spcBef>
              <a:buClr>
                <a:srgbClr val="FF0000"/>
              </a:buClr>
              <a:buChar char="–"/>
              <a:tabLst>
                <a:tab pos="735965" algn="l"/>
              </a:tabLst>
            </a:pPr>
            <a:r>
              <a:rPr sz="1400" dirty="0">
                <a:latin typeface="Arial"/>
                <a:cs typeface="Arial"/>
              </a:rPr>
              <a:t>Override</a:t>
            </a:r>
            <a:r>
              <a:rPr sz="1400" spc="4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all</a:t>
            </a:r>
            <a:r>
              <a:rPr sz="1400" spc="9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abstract</a:t>
            </a:r>
            <a:r>
              <a:rPr sz="1400" spc="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methods</a:t>
            </a:r>
            <a:r>
              <a:rPr sz="1400" spc="7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inherited</a:t>
            </a:r>
            <a:r>
              <a:rPr sz="1400" spc="4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from</a:t>
            </a:r>
            <a:r>
              <a:rPr sz="1400" spc="6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the</a:t>
            </a:r>
            <a:r>
              <a:rPr sz="1400" spc="7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parent</a:t>
            </a:r>
            <a:r>
              <a:rPr sz="1400" spc="6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class.</a:t>
            </a:r>
            <a:endParaRPr sz="1400">
              <a:latin typeface="Arial"/>
              <a:cs typeface="Arial"/>
            </a:endParaRPr>
          </a:p>
          <a:p>
            <a:pPr marL="736600">
              <a:lnSpc>
                <a:spcPts val="1650"/>
              </a:lnSpc>
            </a:pPr>
            <a:r>
              <a:rPr sz="1400" dirty="0">
                <a:latin typeface="Arial"/>
                <a:cs typeface="Arial"/>
              </a:rPr>
              <a:t>Failure</a:t>
            </a:r>
            <a:r>
              <a:rPr sz="1400" spc="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to</a:t>
            </a:r>
            <a:r>
              <a:rPr sz="1400" spc="5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do</a:t>
            </a:r>
            <a:r>
              <a:rPr sz="1400" spc="4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so</a:t>
            </a:r>
            <a:r>
              <a:rPr sz="1400" spc="4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will</a:t>
            </a:r>
            <a:r>
              <a:rPr sz="1400" spc="5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result</a:t>
            </a:r>
            <a:r>
              <a:rPr sz="1400" spc="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in</a:t>
            </a:r>
            <a:r>
              <a:rPr sz="1400" spc="4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</a:t>
            </a:r>
            <a:r>
              <a:rPr sz="1400" spc="5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compile-time</a:t>
            </a:r>
            <a:r>
              <a:rPr sz="1400" spc="2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error.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5"/>
              </a:spcBef>
            </a:pPr>
            <a:endParaRPr sz="1400">
              <a:latin typeface="Arial"/>
              <a:cs typeface="Arial"/>
            </a:endParaRPr>
          </a:p>
          <a:p>
            <a:pPr marL="12700" marR="266065" indent="4445">
              <a:lnSpc>
                <a:spcPct val="104800"/>
              </a:lnSpc>
            </a:pPr>
            <a:r>
              <a:rPr sz="1250" b="1" spc="225" dirty="0">
                <a:latin typeface="Times New Roman"/>
                <a:cs typeface="Times New Roman"/>
              </a:rPr>
              <a:t>error:</a:t>
            </a:r>
            <a:r>
              <a:rPr sz="1250" b="1" spc="455" dirty="0">
                <a:latin typeface="Times New Roman"/>
                <a:cs typeface="Times New Roman"/>
              </a:rPr>
              <a:t> </a:t>
            </a:r>
            <a:r>
              <a:rPr sz="1250" b="1" spc="220" dirty="0">
                <a:latin typeface="Times New Roman"/>
                <a:cs typeface="Times New Roman"/>
              </a:rPr>
              <a:t>Television</a:t>
            </a:r>
            <a:r>
              <a:rPr sz="1250" b="1" spc="470" dirty="0">
                <a:latin typeface="Times New Roman"/>
                <a:cs typeface="Times New Roman"/>
              </a:rPr>
              <a:t> </a:t>
            </a:r>
            <a:r>
              <a:rPr sz="1250" b="1" spc="345" dirty="0">
                <a:latin typeface="Times New Roman"/>
                <a:cs typeface="Times New Roman"/>
              </a:rPr>
              <a:t>is</a:t>
            </a:r>
            <a:r>
              <a:rPr sz="1250" b="1" spc="455" dirty="0">
                <a:latin typeface="Times New Roman"/>
                <a:cs typeface="Times New Roman"/>
              </a:rPr>
              <a:t> </a:t>
            </a:r>
            <a:r>
              <a:rPr sz="1250" b="1" spc="185" dirty="0">
                <a:latin typeface="Times New Roman"/>
                <a:cs typeface="Times New Roman"/>
              </a:rPr>
              <a:t>not</a:t>
            </a:r>
            <a:r>
              <a:rPr sz="1250" b="1" spc="455" dirty="0">
                <a:latin typeface="Times New Roman"/>
                <a:cs typeface="Times New Roman"/>
              </a:rPr>
              <a:t> </a:t>
            </a:r>
            <a:r>
              <a:rPr sz="1250" b="1" spc="220" dirty="0">
                <a:latin typeface="Times New Roman"/>
                <a:cs typeface="Times New Roman"/>
              </a:rPr>
              <a:t>abstract</a:t>
            </a:r>
            <a:r>
              <a:rPr sz="1250" b="1" spc="455" dirty="0">
                <a:latin typeface="Times New Roman"/>
                <a:cs typeface="Times New Roman"/>
              </a:rPr>
              <a:t> </a:t>
            </a:r>
            <a:r>
              <a:rPr sz="1250" b="1" spc="85" dirty="0">
                <a:latin typeface="Times New Roman"/>
                <a:cs typeface="Times New Roman"/>
              </a:rPr>
              <a:t>and</a:t>
            </a:r>
            <a:r>
              <a:rPr sz="1250" b="1" spc="455" dirty="0">
                <a:latin typeface="Times New Roman"/>
                <a:cs typeface="Times New Roman"/>
              </a:rPr>
              <a:t> </a:t>
            </a:r>
            <a:r>
              <a:rPr sz="1250" b="1" spc="175" dirty="0">
                <a:latin typeface="Times New Roman"/>
                <a:cs typeface="Times New Roman"/>
              </a:rPr>
              <a:t>does</a:t>
            </a:r>
            <a:r>
              <a:rPr sz="1250" b="1" spc="459" dirty="0">
                <a:latin typeface="Times New Roman"/>
                <a:cs typeface="Times New Roman"/>
              </a:rPr>
              <a:t> </a:t>
            </a:r>
            <a:r>
              <a:rPr sz="1250" b="1" spc="185" dirty="0">
                <a:latin typeface="Times New Roman"/>
                <a:cs typeface="Times New Roman"/>
              </a:rPr>
              <a:t>not</a:t>
            </a:r>
            <a:r>
              <a:rPr sz="1250" b="1" spc="455" dirty="0">
                <a:latin typeface="Times New Roman"/>
                <a:cs typeface="Times New Roman"/>
              </a:rPr>
              <a:t> </a:t>
            </a:r>
            <a:r>
              <a:rPr sz="1250" b="1" spc="190" dirty="0">
                <a:latin typeface="Times New Roman"/>
                <a:cs typeface="Times New Roman"/>
              </a:rPr>
              <a:t>override </a:t>
            </a:r>
            <a:r>
              <a:rPr sz="1250" b="1" spc="215" dirty="0">
                <a:latin typeface="Times New Roman"/>
                <a:cs typeface="Times New Roman"/>
              </a:rPr>
              <a:t>abstract</a:t>
            </a:r>
            <a:r>
              <a:rPr sz="1250" b="1" spc="470" dirty="0">
                <a:latin typeface="Times New Roman"/>
                <a:cs typeface="Times New Roman"/>
              </a:rPr>
              <a:t> </a:t>
            </a:r>
            <a:r>
              <a:rPr sz="1250" b="1" spc="90" dirty="0">
                <a:latin typeface="Times New Roman"/>
                <a:cs typeface="Times New Roman"/>
              </a:rPr>
              <a:t>method</a:t>
            </a:r>
            <a:r>
              <a:rPr sz="1250" b="1" spc="470" dirty="0">
                <a:latin typeface="Times New Roman"/>
                <a:cs typeface="Times New Roman"/>
              </a:rPr>
              <a:t> </a:t>
            </a:r>
            <a:r>
              <a:rPr sz="1250" b="1" spc="155" dirty="0">
                <a:latin typeface="Times New Roman"/>
                <a:cs typeface="Times New Roman"/>
              </a:rPr>
              <a:t>turnOn()</a:t>
            </a:r>
            <a:r>
              <a:rPr sz="1250" b="1" spc="470" dirty="0">
                <a:latin typeface="Times New Roman"/>
                <a:cs typeface="Times New Roman"/>
              </a:rPr>
              <a:t> </a:t>
            </a:r>
            <a:r>
              <a:rPr sz="1250" b="1" spc="245" dirty="0">
                <a:latin typeface="Times New Roman"/>
                <a:cs typeface="Times New Roman"/>
              </a:rPr>
              <a:t>in</a:t>
            </a:r>
            <a:r>
              <a:rPr sz="1250" b="1" spc="470" dirty="0">
                <a:latin typeface="Times New Roman"/>
                <a:cs typeface="Times New Roman"/>
              </a:rPr>
              <a:t> </a:t>
            </a:r>
            <a:r>
              <a:rPr sz="1250" b="1" spc="190" dirty="0">
                <a:latin typeface="Times New Roman"/>
                <a:cs typeface="Times New Roman"/>
              </a:rPr>
              <a:t>ElectronicDevice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94436" y="5247386"/>
            <a:ext cx="6346190" cy="115108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85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705"/>
              </a:spcBef>
            </a:pPr>
            <a:endParaRPr sz="85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300" b="1" dirty="0">
                <a:latin typeface="Arial"/>
                <a:cs typeface="Arial"/>
              </a:rPr>
              <a:t>Making</a:t>
            </a:r>
            <a:r>
              <a:rPr sz="1300" b="1" spc="-50" dirty="0">
                <a:latin typeface="Arial"/>
                <a:cs typeface="Arial"/>
              </a:rPr>
              <a:t> </a:t>
            </a:r>
            <a:r>
              <a:rPr sz="1300" b="1" dirty="0">
                <a:latin typeface="Arial"/>
                <a:cs typeface="Arial"/>
              </a:rPr>
              <a:t>Use</a:t>
            </a:r>
            <a:r>
              <a:rPr sz="1300" b="1" spc="-45" dirty="0">
                <a:latin typeface="Arial"/>
                <a:cs typeface="Arial"/>
              </a:rPr>
              <a:t> </a:t>
            </a:r>
            <a:r>
              <a:rPr sz="1300" b="1" dirty="0">
                <a:latin typeface="Arial"/>
                <a:cs typeface="Arial"/>
              </a:rPr>
              <a:t>of</a:t>
            </a:r>
            <a:r>
              <a:rPr sz="1300" b="1" spc="-75" dirty="0">
                <a:latin typeface="Arial"/>
                <a:cs typeface="Arial"/>
              </a:rPr>
              <a:t> </a:t>
            </a:r>
            <a:r>
              <a:rPr sz="1300" b="1" spc="-10" dirty="0">
                <a:latin typeface="Arial"/>
                <a:cs typeface="Arial"/>
              </a:rPr>
              <a:t>Abstract</a:t>
            </a:r>
            <a:r>
              <a:rPr sz="1300" b="1" spc="-15" dirty="0">
                <a:latin typeface="Arial"/>
                <a:cs typeface="Arial"/>
              </a:rPr>
              <a:t> </a:t>
            </a:r>
            <a:r>
              <a:rPr sz="1300" b="1" spc="-10" dirty="0">
                <a:latin typeface="Arial"/>
                <a:cs typeface="Arial"/>
              </a:rPr>
              <a:t>Classes</a:t>
            </a:r>
            <a:endParaRPr sz="1300" dirty="0">
              <a:latin typeface="Arial"/>
              <a:cs typeface="Arial"/>
            </a:endParaRPr>
          </a:p>
          <a:p>
            <a:pPr marL="135890" marR="5080">
              <a:lnSpc>
                <a:spcPct val="103499"/>
              </a:lnSpc>
              <a:spcBef>
                <a:spcPts val="434"/>
              </a:spcBef>
            </a:pPr>
            <a:r>
              <a:rPr sz="1150" dirty="0">
                <a:latin typeface="Arial"/>
                <a:cs typeface="Arial"/>
              </a:rPr>
              <a:t>While</a:t>
            </a:r>
            <a:r>
              <a:rPr sz="1150" spc="3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it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is</a:t>
            </a:r>
            <a:r>
              <a:rPr sz="1150" spc="10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possible</a:t>
            </a:r>
            <a:r>
              <a:rPr sz="1150" spc="10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to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avoid</a:t>
            </a:r>
            <a:r>
              <a:rPr sz="1150" spc="11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implementing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an</a:t>
            </a:r>
            <a:r>
              <a:rPr sz="1150" spc="10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abstract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method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by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declaring</a:t>
            </a:r>
            <a:r>
              <a:rPr sz="1150" spc="11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child</a:t>
            </a:r>
            <a:r>
              <a:rPr sz="1150" spc="10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classes</a:t>
            </a:r>
            <a:r>
              <a:rPr sz="1150" spc="95" dirty="0">
                <a:latin typeface="Arial"/>
                <a:cs typeface="Arial"/>
              </a:rPr>
              <a:t> </a:t>
            </a:r>
            <a:r>
              <a:rPr sz="1150" spc="-25" dirty="0">
                <a:latin typeface="Arial"/>
                <a:cs typeface="Arial"/>
              </a:rPr>
              <a:t>as </a:t>
            </a:r>
            <a:r>
              <a:rPr sz="1150" dirty="0">
                <a:latin typeface="Arial"/>
                <a:cs typeface="Arial"/>
              </a:rPr>
              <a:t>abstract,</a:t>
            </a:r>
            <a:r>
              <a:rPr sz="1150" spc="3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this</a:t>
            </a:r>
            <a:r>
              <a:rPr sz="1150" spc="9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only</a:t>
            </a:r>
            <a:r>
              <a:rPr sz="1150" spc="11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serves</a:t>
            </a:r>
            <a:r>
              <a:rPr sz="1150" spc="9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to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delay</a:t>
            </a:r>
            <a:r>
              <a:rPr sz="1150" spc="10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inevitable.</a:t>
            </a:r>
            <a:r>
              <a:rPr sz="1150" spc="12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Applications</a:t>
            </a:r>
            <a:r>
              <a:rPr sz="1150" spc="12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require</a:t>
            </a:r>
            <a:r>
              <a:rPr sz="1150" spc="10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nonabstract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methods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spc="-25" dirty="0">
                <a:latin typeface="Arial"/>
                <a:cs typeface="Arial"/>
              </a:rPr>
              <a:t>to </a:t>
            </a:r>
            <a:r>
              <a:rPr sz="1150" dirty="0">
                <a:latin typeface="Arial"/>
                <a:cs typeface="Arial"/>
              </a:rPr>
              <a:t>create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objects.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Use</a:t>
            </a:r>
            <a:r>
              <a:rPr sz="1150" spc="114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abstract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methods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to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outline</a:t>
            </a:r>
            <a:r>
              <a:rPr sz="1150" spc="10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functionality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required</a:t>
            </a:r>
            <a:r>
              <a:rPr sz="1150" spc="114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in</a:t>
            </a:r>
            <a:r>
              <a:rPr sz="1150" spc="10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child</a:t>
            </a:r>
            <a:r>
              <a:rPr sz="1150" spc="110" dirty="0">
                <a:latin typeface="Arial"/>
                <a:cs typeface="Arial"/>
              </a:rPr>
              <a:t> </a:t>
            </a:r>
            <a:r>
              <a:rPr sz="1150" spc="-10" dirty="0">
                <a:latin typeface="Arial"/>
                <a:cs typeface="Arial"/>
              </a:rPr>
              <a:t>classes.</a:t>
            </a:r>
            <a:endParaRPr sz="1150" dirty="0">
              <a:latin typeface="Arial"/>
              <a:cs typeface="Arial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  <a:tabLst>
                <a:tab pos="1866900" algn="l"/>
              </a:tabLst>
            </a:pPr>
            <a:r>
              <a:rPr dirty="0"/>
              <a:t>Java</a:t>
            </a:r>
            <a:r>
              <a:rPr spc="45" dirty="0"/>
              <a:t> </a:t>
            </a:r>
            <a:r>
              <a:rPr dirty="0"/>
              <a:t>SE</a:t>
            </a:r>
            <a:r>
              <a:rPr spc="65" dirty="0"/>
              <a:t> </a:t>
            </a:r>
            <a:r>
              <a:rPr dirty="0"/>
              <a:t>8</a:t>
            </a:r>
            <a:r>
              <a:rPr spc="35" dirty="0"/>
              <a:t> </a:t>
            </a:r>
            <a:r>
              <a:rPr spc="-10" dirty="0"/>
              <a:t>Programming</a:t>
            </a:r>
            <a:r>
              <a:rPr dirty="0"/>
              <a:t>	5</a:t>
            </a:r>
            <a:r>
              <a:rPr spc="10" dirty="0"/>
              <a:t> </a:t>
            </a:r>
            <a:r>
              <a:rPr dirty="0"/>
              <a:t>-</a:t>
            </a:r>
            <a:r>
              <a:rPr spc="15" dirty="0"/>
              <a:t> </a:t>
            </a:r>
            <a:r>
              <a:rPr spc="-25" dirty="0"/>
              <a:t>8</a:t>
            </a:r>
          </a:p>
        </p:txBody>
      </p:sp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42416" y="3270503"/>
            <a:ext cx="5689600" cy="1437640"/>
            <a:chOff x="1042416" y="3270503"/>
            <a:chExt cx="5689600" cy="1437640"/>
          </a:xfrm>
        </p:grpSpPr>
        <p:sp>
          <p:nvSpPr>
            <p:cNvPr id="3" name="object 3"/>
            <p:cNvSpPr/>
            <p:nvPr/>
          </p:nvSpPr>
          <p:spPr>
            <a:xfrm>
              <a:off x="1053084" y="3281171"/>
              <a:ext cx="5668010" cy="1417320"/>
            </a:xfrm>
            <a:custGeom>
              <a:avLst/>
              <a:gdLst/>
              <a:ahLst/>
              <a:cxnLst/>
              <a:rect l="l" t="t" r="r" b="b"/>
              <a:pathLst>
                <a:path w="5668009" h="1417320">
                  <a:moveTo>
                    <a:pt x="5667755" y="0"/>
                  </a:moveTo>
                  <a:lnTo>
                    <a:pt x="0" y="0"/>
                  </a:lnTo>
                  <a:lnTo>
                    <a:pt x="0" y="1417319"/>
                  </a:lnTo>
                  <a:lnTo>
                    <a:pt x="5667755" y="1417319"/>
                  </a:lnTo>
                  <a:lnTo>
                    <a:pt x="5667755" y="0"/>
                  </a:lnTo>
                  <a:close/>
                </a:path>
              </a:pathLst>
            </a:custGeom>
            <a:solidFill>
              <a:srgbClr val="DCDC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042416" y="3270503"/>
              <a:ext cx="5689600" cy="1437640"/>
            </a:xfrm>
            <a:custGeom>
              <a:avLst/>
              <a:gdLst/>
              <a:ahLst/>
              <a:cxnLst/>
              <a:rect l="l" t="t" r="r" b="b"/>
              <a:pathLst>
                <a:path w="5689600" h="1437639">
                  <a:moveTo>
                    <a:pt x="5689092" y="0"/>
                  </a:moveTo>
                  <a:lnTo>
                    <a:pt x="0" y="0"/>
                  </a:lnTo>
                  <a:lnTo>
                    <a:pt x="0" y="1437131"/>
                  </a:lnTo>
                  <a:lnTo>
                    <a:pt x="5689092" y="1437131"/>
                  </a:lnTo>
                  <a:lnTo>
                    <a:pt x="5689092" y="1427988"/>
                  </a:lnTo>
                  <a:lnTo>
                    <a:pt x="21336" y="1427988"/>
                  </a:lnTo>
                  <a:lnTo>
                    <a:pt x="10668" y="1417320"/>
                  </a:lnTo>
                  <a:lnTo>
                    <a:pt x="21336" y="1417320"/>
                  </a:lnTo>
                  <a:lnTo>
                    <a:pt x="21336" y="21336"/>
                  </a:lnTo>
                  <a:lnTo>
                    <a:pt x="10668" y="21336"/>
                  </a:lnTo>
                  <a:lnTo>
                    <a:pt x="21336" y="10668"/>
                  </a:lnTo>
                  <a:lnTo>
                    <a:pt x="5689092" y="10668"/>
                  </a:lnTo>
                  <a:lnTo>
                    <a:pt x="5689092" y="0"/>
                  </a:lnTo>
                  <a:close/>
                </a:path>
                <a:path w="5689600" h="1437639">
                  <a:moveTo>
                    <a:pt x="21336" y="1417320"/>
                  </a:moveTo>
                  <a:lnTo>
                    <a:pt x="10668" y="1417320"/>
                  </a:lnTo>
                  <a:lnTo>
                    <a:pt x="21336" y="1427988"/>
                  </a:lnTo>
                  <a:lnTo>
                    <a:pt x="21336" y="1417320"/>
                  </a:lnTo>
                  <a:close/>
                </a:path>
                <a:path w="5689600" h="1437639">
                  <a:moveTo>
                    <a:pt x="5667756" y="1417320"/>
                  </a:moveTo>
                  <a:lnTo>
                    <a:pt x="21336" y="1417320"/>
                  </a:lnTo>
                  <a:lnTo>
                    <a:pt x="21336" y="1427988"/>
                  </a:lnTo>
                  <a:lnTo>
                    <a:pt x="5667756" y="1427988"/>
                  </a:lnTo>
                  <a:lnTo>
                    <a:pt x="5667756" y="1417320"/>
                  </a:lnTo>
                  <a:close/>
                </a:path>
                <a:path w="5689600" h="1437639">
                  <a:moveTo>
                    <a:pt x="5667756" y="10668"/>
                  </a:moveTo>
                  <a:lnTo>
                    <a:pt x="5667756" y="1427988"/>
                  </a:lnTo>
                  <a:lnTo>
                    <a:pt x="5678424" y="1417320"/>
                  </a:lnTo>
                  <a:lnTo>
                    <a:pt x="5689092" y="1417320"/>
                  </a:lnTo>
                  <a:lnTo>
                    <a:pt x="5689092" y="21336"/>
                  </a:lnTo>
                  <a:lnTo>
                    <a:pt x="5678424" y="21336"/>
                  </a:lnTo>
                  <a:lnTo>
                    <a:pt x="5667756" y="10668"/>
                  </a:lnTo>
                  <a:close/>
                </a:path>
                <a:path w="5689600" h="1437639">
                  <a:moveTo>
                    <a:pt x="5689092" y="1417320"/>
                  </a:moveTo>
                  <a:lnTo>
                    <a:pt x="5678424" y="1417320"/>
                  </a:lnTo>
                  <a:lnTo>
                    <a:pt x="5667756" y="1427988"/>
                  </a:lnTo>
                  <a:lnTo>
                    <a:pt x="5689092" y="1427988"/>
                  </a:lnTo>
                  <a:lnTo>
                    <a:pt x="5689092" y="1417320"/>
                  </a:lnTo>
                  <a:close/>
                </a:path>
                <a:path w="5689600" h="1437639">
                  <a:moveTo>
                    <a:pt x="21336" y="10668"/>
                  </a:moveTo>
                  <a:lnTo>
                    <a:pt x="10668" y="21336"/>
                  </a:lnTo>
                  <a:lnTo>
                    <a:pt x="21336" y="21336"/>
                  </a:lnTo>
                  <a:lnTo>
                    <a:pt x="21336" y="10668"/>
                  </a:lnTo>
                  <a:close/>
                </a:path>
                <a:path w="5689600" h="1437639">
                  <a:moveTo>
                    <a:pt x="5667756" y="10668"/>
                  </a:moveTo>
                  <a:lnTo>
                    <a:pt x="21336" y="10668"/>
                  </a:lnTo>
                  <a:lnTo>
                    <a:pt x="21336" y="21336"/>
                  </a:lnTo>
                  <a:lnTo>
                    <a:pt x="5667756" y="21336"/>
                  </a:lnTo>
                  <a:lnTo>
                    <a:pt x="5667756" y="10668"/>
                  </a:lnTo>
                  <a:close/>
                </a:path>
                <a:path w="5689600" h="1437639">
                  <a:moveTo>
                    <a:pt x="5689092" y="10668"/>
                  </a:moveTo>
                  <a:lnTo>
                    <a:pt x="5667756" y="10668"/>
                  </a:lnTo>
                  <a:lnTo>
                    <a:pt x="5678424" y="21336"/>
                  </a:lnTo>
                  <a:lnTo>
                    <a:pt x="5689092" y="21336"/>
                  </a:lnTo>
                  <a:lnTo>
                    <a:pt x="5689092" y="1066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1042416" y="1854707"/>
            <a:ext cx="5689600" cy="1219200"/>
            <a:chOff x="1042416" y="1854707"/>
            <a:chExt cx="5689600" cy="1219200"/>
          </a:xfrm>
        </p:grpSpPr>
        <p:sp>
          <p:nvSpPr>
            <p:cNvPr id="6" name="object 6"/>
            <p:cNvSpPr/>
            <p:nvPr/>
          </p:nvSpPr>
          <p:spPr>
            <a:xfrm>
              <a:off x="1053084" y="1865375"/>
              <a:ext cx="5668010" cy="1198245"/>
            </a:xfrm>
            <a:custGeom>
              <a:avLst/>
              <a:gdLst/>
              <a:ahLst/>
              <a:cxnLst/>
              <a:rect l="l" t="t" r="r" b="b"/>
              <a:pathLst>
                <a:path w="5668009" h="1198245">
                  <a:moveTo>
                    <a:pt x="5667755" y="0"/>
                  </a:moveTo>
                  <a:lnTo>
                    <a:pt x="0" y="0"/>
                  </a:lnTo>
                  <a:lnTo>
                    <a:pt x="0" y="1197863"/>
                  </a:lnTo>
                  <a:lnTo>
                    <a:pt x="5667755" y="1197863"/>
                  </a:lnTo>
                  <a:lnTo>
                    <a:pt x="5667755" y="0"/>
                  </a:lnTo>
                  <a:close/>
                </a:path>
              </a:pathLst>
            </a:custGeom>
            <a:solidFill>
              <a:srgbClr val="DCDC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042416" y="1854707"/>
              <a:ext cx="5689600" cy="1219200"/>
            </a:xfrm>
            <a:custGeom>
              <a:avLst/>
              <a:gdLst/>
              <a:ahLst/>
              <a:cxnLst/>
              <a:rect l="l" t="t" r="r" b="b"/>
              <a:pathLst>
                <a:path w="5689600" h="1219200">
                  <a:moveTo>
                    <a:pt x="5689092" y="0"/>
                  </a:moveTo>
                  <a:lnTo>
                    <a:pt x="0" y="0"/>
                  </a:lnTo>
                  <a:lnTo>
                    <a:pt x="0" y="1219200"/>
                  </a:lnTo>
                  <a:lnTo>
                    <a:pt x="5689092" y="1219200"/>
                  </a:lnTo>
                  <a:lnTo>
                    <a:pt x="5689092" y="1208532"/>
                  </a:lnTo>
                  <a:lnTo>
                    <a:pt x="21336" y="1208532"/>
                  </a:lnTo>
                  <a:lnTo>
                    <a:pt x="10668" y="1197864"/>
                  </a:lnTo>
                  <a:lnTo>
                    <a:pt x="21336" y="1197864"/>
                  </a:lnTo>
                  <a:lnTo>
                    <a:pt x="21336" y="19812"/>
                  </a:lnTo>
                  <a:lnTo>
                    <a:pt x="10668" y="19812"/>
                  </a:lnTo>
                  <a:lnTo>
                    <a:pt x="21336" y="10668"/>
                  </a:lnTo>
                  <a:lnTo>
                    <a:pt x="5689092" y="10668"/>
                  </a:lnTo>
                  <a:lnTo>
                    <a:pt x="5689092" y="0"/>
                  </a:lnTo>
                  <a:close/>
                </a:path>
                <a:path w="5689600" h="1219200">
                  <a:moveTo>
                    <a:pt x="21336" y="1197864"/>
                  </a:moveTo>
                  <a:lnTo>
                    <a:pt x="10668" y="1197864"/>
                  </a:lnTo>
                  <a:lnTo>
                    <a:pt x="21336" y="1208532"/>
                  </a:lnTo>
                  <a:lnTo>
                    <a:pt x="21336" y="1197864"/>
                  </a:lnTo>
                  <a:close/>
                </a:path>
                <a:path w="5689600" h="1219200">
                  <a:moveTo>
                    <a:pt x="5667756" y="1197864"/>
                  </a:moveTo>
                  <a:lnTo>
                    <a:pt x="21336" y="1197864"/>
                  </a:lnTo>
                  <a:lnTo>
                    <a:pt x="21336" y="1208532"/>
                  </a:lnTo>
                  <a:lnTo>
                    <a:pt x="5667756" y="1208532"/>
                  </a:lnTo>
                  <a:lnTo>
                    <a:pt x="5667756" y="1197864"/>
                  </a:lnTo>
                  <a:close/>
                </a:path>
                <a:path w="5689600" h="1219200">
                  <a:moveTo>
                    <a:pt x="5667756" y="10668"/>
                  </a:moveTo>
                  <a:lnTo>
                    <a:pt x="5667756" y="1208532"/>
                  </a:lnTo>
                  <a:lnTo>
                    <a:pt x="5678424" y="1197864"/>
                  </a:lnTo>
                  <a:lnTo>
                    <a:pt x="5689092" y="1197864"/>
                  </a:lnTo>
                  <a:lnTo>
                    <a:pt x="5689092" y="19812"/>
                  </a:lnTo>
                  <a:lnTo>
                    <a:pt x="5678424" y="19812"/>
                  </a:lnTo>
                  <a:lnTo>
                    <a:pt x="5667756" y="10668"/>
                  </a:lnTo>
                  <a:close/>
                </a:path>
                <a:path w="5689600" h="1219200">
                  <a:moveTo>
                    <a:pt x="5689092" y="1197864"/>
                  </a:moveTo>
                  <a:lnTo>
                    <a:pt x="5678424" y="1197864"/>
                  </a:lnTo>
                  <a:lnTo>
                    <a:pt x="5667756" y="1208532"/>
                  </a:lnTo>
                  <a:lnTo>
                    <a:pt x="5689092" y="1208532"/>
                  </a:lnTo>
                  <a:lnTo>
                    <a:pt x="5689092" y="1197864"/>
                  </a:lnTo>
                  <a:close/>
                </a:path>
                <a:path w="5689600" h="1219200">
                  <a:moveTo>
                    <a:pt x="21336" y="10668"/>
                  </a:moveTo>
                  <a:lnTo>
                    <a:pt x="10668" y="19812"/>
                  </a:lnTo>
                  <a:lnTo>
                    <a:pt x="21336" y="19812"/>
                  </a:lnTo>
                  <a:lnTo>
                    <a:pt x="21336" y="10668"/>
                  </a:lnTo>
                  <a:close/>
                </a:path>
                <a:path w="5689600" h="1219200">
                  <a:moveTo>
                    <a:pt x="5667756" y="10668"/>
                  </a:moveTo>
                  <a:lnTo>
                    <a:pt x="21336" y="10668"/>
                  </a:lnTo>
                  <a:lnTo>
                    <a:pt x="21336" y="19812"/>
                  </a:lnTo>
                  <a:lnTo>
                    <a:pt x="5667756" y="19812"/>
                  </a:lnTo>
                  <a:lnTo>
                    <a:pt x="5667756" y="10668"/>
                  </a:lnTo>
                  <a:close/>
                </a:path>
                <a:path w="5689600" h="1219200">
                  <a:moveTo>
                    <a:pt x="5689092" y="10668"/>
                  </a:moveTo>
                  <a:lnTo>
                    <a:pt x="5667756" y="10668"/>
                  </a:lnTo>
                  <a:lnTo>
                    <a:pt x="5678424" y="19812"/>
                  </a:lnTo>
                  <a:lnTo>
                    <a:pt x="5689092" y="19812"/>
                  </a:lnTo>
                  <a:lnTo>
                    <a:pt x="5689092" y="1066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1055627" y="806967"/>
            <a:ext cx="5594985" cy="388239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2033270">
              <a:lnSpc>
                <a:spcPct val="100000"/>
              </a:lnSpc>
              <a:spcBef>
                <a:spcPts val="110"/>
              </a:spcBef>
            </a:pPr>
            <a:r>
              <a:rPr sz="1850" b="1" dirty="0">
                <a:latin typeface="Arial"/>
                <a:cs typeface="Arial"/>
              </a:rPr>
              <a:t>Final</a:t>
            </a:r>
            <a:r>
              <a:rPr sz="1850" b="1" spc="25" dirty="0">
                <a:latin typeface="Arial"/>
                <a:cs typeface="Arial"/>
              </a:rPr>
              <a:t> </a:t>
            </a:r>
            <a:r>
              <a:rPr sz="1850" b="1" spc="-10" dirty="0">
                <a:latin typeface="Arial"/>
                <a:cs typeface="Arial"/>
              </a:rPr>
              <a:t>Methods</a:t>
            </a:r>
            <a:endParaRPr sz="1850">
              <a:latin typeface="Arial"/>
              <a:cs typeface="Arial"/>
            </a:endParaRPr>
          </a:p>
          <a:p>
            <a:pPr marL="12700" marR="163195" indent="4445">
              <a:lnSpc>
                <a:spcPct val="107100"/>
              </a:lnSpc>
              <a:spcBef>
                <a:spcPts val="1090"/>
              </a:spcBef>
            </a:pPr>
            <a:r>
              <a:rPr sz="1550" dirty="0">
                <a:latin typeface="Arial"/>
                <a:cs typeface="Arial"/>
              </a:rPr>
              <a:t>A</a:t>
            </a:r>
            <a:r>
              <a:rPr sz="1550" spc="2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method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can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be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declared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spc="310" dirty="0">
                <a:latin typeface="Times New Roman"/>
                <a:cs typeface="Times New Roman"/>
              </a:rPr>
              <a:t>final</a:t>
            </a:r>
            <a:r>
              <a:rPr sz="1550" spc="310" dirty="0">
                <a:latin typeface="Arial"/>
                <a:cs typeface="Arial"/>
              </a:rPr>
              <a:t>.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Final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methods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may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not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spc="-25" dirty="0">
                <a:latin typeface="Arial"/>
                <a:cs typeface="Arial"/>
              </a:rPr>
              <a:t>be </a:t>
            </a:r>
            <a:r>
              <a:rPr sz="1550" spc="-10" dirty="0">
                <a:latin typeface="Arial"/>
                <a:cs typeface="Arial"/>
              </a:rPr>
              <a:t>overridden.</a:t>
            </a:r>
            <a:endParaRPr sz="1550">
              <a:latin typeface="Arial"/>
              <a:cs typeface="Arial"/>
            </a:endParaRPr>
          </a:p>
          <a:p>
            <a:pPr marL="408305" marR="1858010" indent="-391795">
              <a:lnSpc>
                <a:spcPct val="124000"/>
              </a:lnSpc>
              <a:spcBef>
                <a:spcPts val="805"/>
              </a:spcBef>
            </a:pPr>
            <a:r>
              <a:rPr sz="1250" spc="245" dirty="0">
                <a:latin typeface="Times New Roman"/>
                <a:cs typeface="Times New Roman"/>
              </a:rPr>
              <a:t>public</a:t>
            </a:r>
            <a:r>
              <a:rPr sz="1250" spc="465" dirty="0">
                <a:latin typeface="Times New Roman"/>
                <a:cs typeface="Times New Roman"/>
              </a:rPr>
              <a:t> </a:t>
            </a:r>
            <a:r>
              <a:rPr sz="1250" spc="280" dirty="0">
                <a:latin typeface="Times New Roman"/>
                <a:cs typeface="Times New Roman"/>
              </a:rPr>
              <a:t>class</a:t>
            </a:r>
            <a:r>
              <a:rPr sz="1250" spc="480" dirty="0">
                <a:latin typeface="Times New Roman"/>
                <a:cs typeface="Times New Roman"/>
              </a:rPr>
              <a:t> </a:t>
            </a:r>
            <a:r>
              <a:rPr sz="1250" spc="185" dirty="0">
                <a:latin typeface="Times New Roman"/>
                <a:cs typeface="Times New Roman"/>
              </a:rPr>
              <a:t>MethodParentClass</a:t>
            </a:r>
            <a:r>
              <a:rPr sz="1250" spc="484" dirty="0">
                <a:latin typeface="Times New Roman"/>
                <a:cs typeface="Times New Roman"/>
              </a:rPr>
              <a:t> </a:t>
            </a:r>
            <a:r>
              <a:rPr sz="1250" spc="114" dirty="0">
                <a:latin typeface="Times New Roman"/>
                <a:cs typeface="Times New Roman"/>
              </a:rPr>
              <a:t>{ </a:t>
            </a:r>
            <a:r>
              <a:rPr sz="1250" spc="245" dirty="0">
                <a:latin typeface="Times New Roman"/>
                <a:cs typeface="Times New Roman"/>
              </a:rPr>
              <a:t>public</a:t>
            </a:r>
            <a:r>
              <a:rPr sz="1250" spc="455" dirty="0">
                <a:latin typeface="Times New Roman"/>
                <a:cs typeface="Times New Roman"/>
              </a:rPr>
              <a:t> </a:t>
            </a:r>
            <a:r>
              <a:rPr sz="1250" spc="305" dirty="0">
                <a:latin typeface="Times New Roman"/>
                <a:cs typeface="Times New Roman"/>
              </a:rPr>
              <a:t>final</a:t>
            </a:r>
            <a:r>
              <a:rPr sz="1250" spc="459" dirty="0">
                <a:latin typeface="Times New Roman"/>
                <a:cs typeface="Times New Roman"/>
              </a:rPr>
              <a:t> </a:t>
            </a:r>
            <a:r>
              <a:rPr sz="1250" spc="204" dirty="0">
                <a:latin typeface="Times New Roman"/>
                <a:cs typeface="Times New Roman"/>
              </a:rPr>
              <a:t>void</a:t>
            </a:r>
            <a:r>
              <a:rPr sz="1250" spc="450" dirty="0">
                <a:latin typeface="Times New Roman"/>
                <a:cs typeface="Times New Roman"/>
              </a:rPr>
              <a:t> </a:t>
            </a:r>
            <a:r>
              <a:rPr sz="1250" spc="225" dirty="0">
                <a:latin typeface="Times New Roman"/>
                <a:cs typeface="Times New Roman"/>
              </a:rPr>
              <a:t>printMessage()</a:t>
            </a:r>
            <a:r>
              <a:rPr sz="1250" spc="459" dirty="0">
                <a:latin typeface="Times New Roman"/>
                <a:cs typeface="Times New Roman"/>
              </a:rPr>
              <a:t> </a:t>
            </a:r>
            <a:r>
              <a:rPr sz="1250" spc="114" dirty="0">
                <a:latin typeface="Times New Roman"/>
                <a:cs typeface="Times New Roman"/>
              </a:rPr>
              <a:t>{</a:t>
            </a:r>
            <a:endParaRPr sz="1250">
              <a:latin typeface="Times New Roman"/>
              <a:cs typeface="Times New Roman"/>
            </a:endParaRPr>
          </a:p>
          <a:p>
            <a:pPr marL="798830">
              <a:lnSpc>
                <a:spcPct val="100000"/>
              </a:lnSpc>
              <a:spcBef>
                <a:spcPts val="350"/>
              </a:spcBef>
            </a:pPr>
            <a:r>
              <a:rPr sz="1250" spc="245" dirty="0">
                <a:latin typeface="Times New Roman"/>
                <a:cs typeface="Times New Roman"/>
              </a:rPr>
              <a:t>System.out.println("This</a:t>
            </a:r>
            <a:r>
              <a:rPr sz="1250" spc="459" dirty="0">
                <a:latin typeface="Times New Roman"/>
                <a:cs typeface="Times New Roman"/>
              </a:rPr>
              <a:t> </a:t>
            </a:r>
            <a:r>
              <a:rPr sz="1250" spc="345" dirty="0">
                <a:latin typeface="Times New Roman"/>
                <a:cs typeface="Times New Roman"/>
              </a:rPr>
              <a:t>is</a:t>
            </a:r>
            <a:r>
              <a:rPr sz="1250" spc="470" dirty="0">
                <a:latin typeface="Times New Roman"/>
                <a:cs typeface="Times New Roman"/>
              </a:rPr>
              <a:t> </a:t>
            </a:r>
            <a:r>
              <a:rPr sz="1250" spc="220" dirty="0">
                <a:latin typeface="Times New Roman"/>
                <a:cs typeface="Times New Roman"/>
              </a:rPr>
              <a:t>a</a:t>
            </a:r>
            <a:r>
              <a:rPr sz="1250" spc="475" dirty="0">
                <a:latin typeface="Times New Roman"/>
                <a:cs typeface="Times New Roman"/>
              </a:rPr>
              <a:t> </a:t>
            </a:r>
            <a:r>
              <a:rPr sz="1250" spc="305" dirty="0">
                <a:latin typeface="Times New Roman"/>
                <a:cs typeface="Times New Roman"/>
              </a:rPr>
              <a:t>final</a:t>
            </a:r>
            <a:r>
              <a:rPr sz="1250" spc="459" dirty="0">
                <a:latin typeface="Times New Roman"/>
                <a:cs typeface="Times New Roman"/>
              </a:rPr>
              <a:t> </a:t>
            </a:r>
            <a:r>
              <a:rPr sz="1250" spc="195" dirty="0">
                <a:latin typeface="Times New Roman"/>
                <a:cs typeface="Times New Roman"/>
              </a:rPr>
              <a:t>method");</a:t>
            </a:r>
            <a:endParaRPr sz="1250">
              <a:latin typeface="Times New Roman"/>
              <a:cs typeface="Times New Roman"/>
            </a:endParaRPr>
          </a:p>
          <a:p>
            <a:pPr marL="408305">
              <a:lnSpc>
                <a:spcPct val="100000"/>
              </a:lnSpc>
              <a:spcBef>
                <a:spcPts val="360"/>
              </a:spcBef>
            </a:pPr>
            <a:r>
              <a:rPr sz="1250" spc="114" dirty="0">
                <a:latin typeface="Times New Roman"/>
                <a:cs typeface="Times New Roman"/>
              </a:rPr>
              <a:t>}</a:t>
            </a:r>
            <a:endParaRPr sz="1250">
              <a:latin typeface="Times New Roman"/>
              <a:cs typeface="Times New Roman"/>
            </a:endParaRPr>
          </a:p>
          <a:p>
            <a:pPr marL="17145">
              <a:lnSpc>
                <a:spcPct val="100000"/>
              </a:lnSpc>
              <a:spcBef>
                <a:spcPts val="345"/>
              </a:spcBef>
            </a:pPr>
            <a:r>
              <a:rPr sz="1250" spc="114" dirty="0">
                <a:latin typeface="Times New Roman"/>
                <a:cs typeface="Times New Roman"/>
              </a:rPr>
              <a:t>}</a:t>
            </a:r>
            <a:endParaRPr sz="12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770"/>
              </a:spcBef>
            </a:pPr>
            <a:endParaRPr sz="1250">
              <a:latin typeface="Times New Roman"/>
              <a:cs typeface="Times New Roman"/>
            </a:endParaRPr>
          </a:p>
          <a:p>
            <a:pPr marL="17145">
              <a:lnSpc>
                <a:spcPct val="100000"/>
              </a:lnSpc>
              <a:spcBef>
                <a:spcPts val="5"/>
              </a:spcBef>
            </a:pPr>
            <a:r>
              <a:rPr sz="1250" spc="245" dirty="0">
                <a:latin typeface="Times New Roman"/>
                <a:cs typeface="Times New Roman"/>
              </a:rPr>
              <a:t>public</a:t>
            </a:r>
            <a:r>
              <a:rPr sz="1250" spc="475" dirty="0">
                <a:latin typeface="Times New Roman"/>
                <a:cs typeface="Times New Roman"/>
              </a:rPr>
              <a:t> </a:t>
            </a:r>
            <a:r>
              <a:rPr sz="1250" spc="280" dirty="0">
                <a:latin typeface="Times New Roman"/>
                <a:cs typeface="Times New Roman"/>
              </a:rPr>
              <a:t>class</a:t>
            </a:r>
            <a:r>
              <a:rPr sz="1250" spc="490" dirty="0">
                <a:latin typeface="Times New Roman"/>
                <a:cs typeface="Times New Roman"/>
              </a:rPr>
              <a:t> </a:t>
            </a:r>
            <a:r>
              <a:rPr sz="1250" spc="175" dirty="0">
                <a:latin typeface="Times New Roman"/>
                <a:cs typeface="Times New Roman"/>
              </a:rPr>
              <a:t>MethodChildClass</a:t>
            </a:r>
            <a:r>
              <a:rPr sz="1250" spc="475" dirty="0">
                <a:latin typeface="Times New Roman"/>
                <a:cs typeface="Times New Roman"/>
              </a:rPr>
              <a:t> </a:t>
            </a:r>
            <a:r>
              <a:rPr sz="1250" spc="215" dirty="0">
                <a:latin typeface="Times New Roman"/>
                <a:cs typeface="Times New Roman"/>
              </a:rPr>
              <a:t>extends</a:t>
            </a:r>
            <a:r>
              <a:rPr sz="1250" spc="475" dirty="0">
                <a:latin typeface="Times New Roman"/>
                <a:cs typeface="Times New Roman"/>
              </a:rPr>
              <a:t> </a:t>
            </a:r>
            <a:r>
              <a:rPr sz="1250" spc="185" dirty="0">
                <a:latin typeface="Times New Roman"/>
                <a:cs typeface="Times New Roman"/>
              </a:rPr>
              <a:t>MethodParentClass</a:t>
            </a:r>
            <a:r>
              <a:rPr sz="1250" spc="480" dirty="0">
                <a:latin typeface="Times New Roman"/>
                <a:cs typeface="Times New Roman"/>
              </a:rPr>
              <a:t> </a:t>
            </a:r>
            <a:r>
              <a:rPr sz="1250" spc="114" dirty="0">
                <a:latin typeface="Times New Roman"/>
                <a:cs typeface="Times New Roman"/>
              </a:rPr>
              <a:t>{</a:t>
            </a:r>
            <a:endParaRPr sz="1250">
              <a:latin typeface="Times New Roman"/>
              <a:cs typeface="Times New Roman"/>
            </a:endParaRPr>
          </a:p>
          <a:p>
            <a:pPr marL="408305">
              <a:lnSpc>
                <a:spcPct val="100000"/>
              </a:lnSpc>
              <a:spcBef>
                <a:spcPts val="359"/>
              </a:spcBef>
            </a:pPr>
            <a:r>
              <a:rPr sz="1250" spc="415" dirty="0">
                <a:latin typeface="Times New Roman"/>
                <a:cs typeface="Times New Roman"/>
              </a:rPr>
              <a:t>//</a:t>
            </a:r>
            <a:r>
              <a:rPr sz="1250" spc="459" dirty="0">
                <a:latin typeface="Times New Roman"/>
                <a:cs typeface="Times New Roman"/>
              </a:rPr>
              <a:t> </a:t>
            </a:r>
            <a:r>
              <a:rPr sz="1250" spc="210" dirty="0">
                <a:latin typeface="Times New Roman"/>
                <a:cs typeface="Times New Roman"/>
              </a:rPr>
              <a:t>compile-</a:t>
            </a:r>
            <a:r>
              <a:rPr sz="1250" spc="204" dirty="0">
                <a:latin typeface="Times New Roman"/>
                <a:cs typeface="Times New Roman"/>
              </a:rPr>
              <a:t>time</a:t>
            </a:r>
            <a:r>
              <a:rPr sz="1250" spc="459" dirty="0">
                <a:latin typeface="Times New Roman"/>
                <a:cs typeface="Times New Roman"/>
              </a:rPr>
              <a:t> </a:t>
            </a:r>
            <a:r>
              <a:rPr sz="1250" spc="270" dirty="0">
                <a:latin typeface="Times New Roman"/>
                <a:cs typeface="Times New Roman"/>
              </a:rPr>
              <a:t>error</a:t>
            </a:r>
            <a:endParaRPr sz="1250">
              <a:latin typeface="Times New Roman"/>
              <a:cs typeface="Times New Roman"/>
            </a:endParaRPr>
          </a:p>
          <a:p>
            <a:pPr marL="798830" marR="394970" indent="-390525">
              <a:lnSpc>
                <a:spcPct val="123200"/>
              </a:lnSpc>
            </a:pPr>
            <a:r>
              <a:rPr sz="1250" spc="245" dirty="0">
                <a:latin typeface="Times New Roman"/>
                <a:cs typeface="Times New Roman"/>
              </a:rPr>
              <a:t>public</a:t>
            </a:r>
            <a:r>
              <a:rPr sz="1250" spc="455" dirty="0">
                <a:latin typeface="Times New Roman"/>
                <a:cs typeface="Times New Roman"/>
              </a:rPr>
              <a:t> </a:t>
            </a:r>
            <a:r>
              <a:rPr sz="1250" spc="204" dirty="0">
                <a:latin typeface="Times New Roman"/>
                <a:cs typeface="Times New Roman"/>
              </a:rPr>
              <a:t>void</a:t>
            </a:r>
            <a:r>
              <a:rPr sz="1250" spc="455" dirty="0">
                <a:latin typeface="Times New Roman"/>
                <a:cs typeface="Times New Roman"/>
              </a:rPr>
              <a:t> </a:t>
            </a:r>
            <a:r>
              <a:rPr sz="1250" spc="225" dirty="0">
                <a:latin typeface="Times New Roman"/>
                <a:cs typeface="Times New Roman"/>
              </a:rPr>
              <a:t>printMessage()</a:t>
            </a:r>
            <a:r>
              <a:rPr sz="1250" spc="455" dirty="0">
                <a:latin typeface="Times New Roman"/>
                <a:cs typeface="Times New Roman"/>
              </a:rPr>
              <a:t> </a:t>
            </a:r>
            <a:r>
              <a:rPr sz="1250" spc="114" dirty="0">
                <a:latin typeface="Times New Roman"/>
                <a:cs typeface="Times New Roman"/>
              </a:rPr>
              <a:t>{ </a:t>
            </a:r>
            <a:r>
              <a:rPr sz="1250" spc="229" dirty="0">
                <a:latin typeface="Times New Roman"/>
                <a:cs typeface="Times New Roman"/>
              </a:rPr>
              <a:t>System.out.println("Cannot</a:t>
            </a:r>
            <a:r>
              <a:rPr sz="1250" spc="105" dirty="0">
                <a:latin typeface="Times New Roman"/>
                <a:cs typeface="Times New Roman"/>
              </a:rPr>
              <a:t>  </a:t>
            </a:r>
            <a:r>
              <a:rPr sz="1250" spc="245" dirty="0">
                <a:latin typeface="Times New Roman"/>
                <a:cs typeface="Times New Roman"/>
              </a:rPr>
              <a:t>override</a:t>
            </a:r>
            <a:r>
              <a:rPr sz="1250" spc="95" dirty="0">
                <a:latin typeface="Times New Roman"/>
                <a:cs typeface="Times New Roman"/>
              </a:rPr>
              <a:t>  </a:t>
            </a:r>
            <a:r>
              <a:rPr sz="1250" spc="195" dirty="0">
                <a:latin typeface="Times New Roman"/>
                <a:cs typeface="Times New Roman"/>
              </a:rPr>
              <a:t>method");</a:t>
            </a:r>
            <a:endParaRPr sz="1250">
              <a:latin typeface="Times New Roman"/>
              <a:cs typeface="Times New Roman"/>
            </a:endParaRPr>
          </a:p>
          <a:p>
            <a:pPr marL="408305">
              <a:lnSpc>
                <a:spcPct val="100000"/>
              </a:lnSpc>
              <a:spcBef>
                <a:spcPts val="359"/>
              </a:spcBef>
            </a:pPr>
            <a:r>
              <a:rPr sz="1250" spc="114" dirty="0">
                <a:latin typeface="Times New Roman"/>
                <a:cs typeface="Times New Roman"/>
              </a:rPr>
              <a:t>}</a:t>
            </a:r>
            <a:endParaRPr sz="1250">
              <a:latin typeface="Times New Roman"/>
              <a:cs typeface="Times New Roman"/>
            </a:endParaRPr>
          </a:p>
          <a:p>
            <a:pPr marL="17145">
              <a:lnSpc>
                <a:spcPct val="100000"/>
              </a:lnSpc>
              <a:spcBef>
                <a:spcPts val="345"/>
              </a:spcBef>
            </a:pPr>
            <a:r>
              <a:rPr sz="1250" spc="114" dirty="0">
                <a:latin typeface="Times New Roman"/>
                <a:cs typeface="Times New Roman"/>
              </a:rPr>
              <a:t>}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424939" y="3543300"/>
            <a:ext cx="3398520" cy="457200"/>
          </a:xfrm>
          <a:custGeom>
            <a:avLst/>
            <a:gdLst/>
            <a:ahLst/>
            <a:cxnLst/>
            <a:rect l="l" t="t" r="r" b="b"/>
            <a:pathLst>
              <a:path w="3398520" h="457200">
                <a:moveTo>
                  <a:pt x="3398520" y="0"/>
                </a:moveTo>
                <a:lnTo>
                  <a:pt x="0" y="0"/>
                </a:lnTo>
                <a:lnTo>
                  <a:pt x="0" y="457200"/>
                </a:lnTo>
                <a:lnTo>
                  <a:pt x="3398520" y="457200"/>
                </a:lnTo>
                <a:lnTo>
                  <a:pt x="3398520" y="446532"/>
                </a:lnTo>
                <a:lnTo>
                  <a:pt x="19812" y="446532"/>
                </a:lnTo>
                <a:lnTo>
                  <a:pt x="9143" y="435863"/>
                </a:lnTo>
                <a:lnTo>
                  <a:pt x="19812" y="435863"/>
                </a:lnTo>
                <a:lnTo>
                  <a:pt x="19812" y="21336"/>
                </a:lnTo>
                <a:lnTo>
                  <a:pt x="9143" y="21336"/>
                </a:lnTo>
                <a:lnTo>
                  <a:pt x="19812" y="10668"/>
                </a:lnTo>
                <a:lnTo>
                  <a:pt x="3398520" y="10668"/>
                </a:lnTo>
                <a:lnTo>
                  <a:pt x="3398520" y="0"/>
                </a:lnTo>
                <a:close/>
              </a:path>
              <a:path w="3398520" h="457200">
                <a:moveTo>
                  <a:pt x="19812" y="435863"/>
                </a:moveTo>
                <a:lnTo>
                  <a:pt x="9143" y="435863"/>
                </a:lnTo>
                <a:lnTo>
                  <a:pt x="19812" y="446532"/>
                </a:lnTo>
                <a:lnTo>
                  <a:pt x="19812" y="435863"/>
                </a:lnTo>
                <a:close/>
              </a:path>
              <a:path w="3398520" h="457200">
                <a:moveTo>
                  <a:pt x="3378708" y="435863"/>
                </a:moveTo>
                <a:lnTo>
                  <a:pt x="19812" y="435863"/>
                </a:lnTo>
                <a:lnTo>
                  <a:pt x="19812" y="446532"/>
                </a:lnTo>
                <a:lnTo>
                  <a:pt x="3378708" y="446532"/>
                </a:lnTo>
                <a:lnTo>
                  <a:pt x="3378708" y="435863"/>
                </a:lnTo>
                <a:close/>
              </a:path>
              <a:path w="3398520" h="457200">
                <a:moveTo>
                  <a:pt x="3378708" y="10668"/>
                </a:moveTo>
                <a:lnTo>
                  <a:pt x="3378708" y="446532"/>
                </a:lnTo>
                <a:lnTo>
                  <a:pt x="3387852" y="435863"/>
                </a:lnTo>
                <a:lnTo>
                  <a:pt x="3398520" y="435863"/>
                </a:lnTo>
                <a:lnTo>
                  <a:pt x="3398520" y="21336"/>
                </a:lnTo>
                <a:lnTo>
                  <a:pt x="3387852" y="21336"/>
                </a:lnTo>
                <a:lnTo>
                  <a:pt x="3378708" y="10668"/>
                </a:lnTo>
                <a:close/>
              </a:path>
              <a:path w="3398520" h="457200">
                <a:moveTo>
                  <a:pt x="3398520" y="435863"/>
                </a:moveTo>
                <a:lnTo>
                  <a:pt x="3387852" y="435863"/>
                </a:lnTo>
                <a:lnTo>
                  <a:pt x="3378708" y="446532"/>
                </a:lnTo>
                <a:lnTo>
                  <a:pt x="3398520" y="446532"/>
                </a:lnTo>
                <a:lnTo>
                  <a:pt x="3398520" y="435863"/>
                </a:lnTo>
                <a:close/>
              </a:path>
              <a:path w="3398520" h="457200">
                <a:moveTo>
                  <a:pt x="19812" y="10668"/>
                </a:moveTo>
                <a:lnTo>
                  <a:pt x="9143" y="21336"/>
                </a:lnTo>
                <a:lnTo>
                  <a:pt x="19812" y="21336"/>
                </a:lnTo>
                <a:lnTo>
                  <a:pt x="19812" y="10668"/>
                </a:lnTo>
                <a:close/>
              </a:path>
              <a:path w="3398520" h="457200">
                <a:moveTo>
                  <a:pt x="3378708" y="10668"/>
                </a:moveTo>
                <a:lnTo>
                  <a:pt x="19812" y="10668"/>
                </a:lnTo>
                <a:lnTo>
                  <a:pt x="19812" y="21336"/>
                </a:lnTo>
                <a:lnTo>
                  <a:pt x="3378708" y="21336"/>
                </a:lnTo>
                <a:lnTo>
                  <a:pt x="3378708" y="10668"/>
                </a:lnTo>
                <a:close/>
              </a:path>
              <a:path w="3398520" h="457200">
                <a:moveTo>
                  <a:pt x="3398520" y="10668"/>
                </a:moveTo>
                <a:lnTo>
                  <a:pt x="3378708" y="10668"/>
                </a:lnTo>
                <a:lnTo>
                  <a:pt x="3387852" y="21336"/>
                </a:lnTo>
                <a:lnTo>
                  <a:pt x="3398520" y="21336"/>
                </a:lnTo>
                <a:lnTo>
                  <a:pt x="3398520" y="10668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078735" y="2127504"/>
            <a:ext cx="619125" cy="238125"/>
          </a:xfrm>
          <a:custGeom>
            <a:avLst/>
            <a:gdLst/>
            <a:ahLst/>
            <a:cxnLst/>
            <a:rect l="l" t="t" r="r" b="b"/>
            <a:pathLst>
              <a:path w="619125" h="238125">
                <a:moveTo>
                  <a:pt x="618744" y="0"/>
                </a:moveTo>
                <a:lnTo>
                  <a:pt x="0" y="0"/>
                </a:lnTo>
                <a:lnTo>
                  <a:pt x="0" y="237744"/>
                </a:lnTo>
                <a:lnTo>
                  <a:pt x="618744" y="237744"/>
                </a:lnTo>
                <a:lnTo>
                  <a:pt x="618744" y="227075"/>
                </a:lnTo>
                <a:lnTo>
                  <a:pt x="19812" y="227075"/>
                </a:lnTo>
                <a:lnTo>
                  <a:pt x="9143" y="217931"/>
                </a:lnTo>
                <a:lnTo>
                  <a:pt x="19812" y="217931"/>
                </a:lnTo>
                <a:lnTo>
                  <a:pt x="19812" y="19812"/>
                </a:lnTo>
                <a:lnTo>
                  <a:pt x="9143" y="19812"/>
                </a:lnTo>
                <a:lnTo>
                  <a:pt x="19812" y="9144"/>
                </a:lnTo>
                <a:lnTo>
                  <a:pt x="618744" y="9144"/>
                </a:lnTo>
                <a:lnTo>
                  <a:pt x="618744" y="0"/>
                </a:lnTo>
                <a:close/>
              </a:path>
              <a:path w="619125" h="238125">
                <a:moveTo>
                  <a:pt x="19812" y="217931"/>
                </a:moveTo>
                <a:lnTo>
                  <a:pt x="9143" y="217931"/>
                </a:lnTo>
                <a:lnTo>
                  <a:pt x="19812" y="227075"/>
                </a:lnTo>
                <a:lnTo>
                  <a:pt x="19812" y="217931"/>
                </a:lnTo>
                <a:close/>
              </a:path>
              <a:path w="619125" h="238125">
                <a:moveTo>
                  <a:pt x="598932" y="217931"/>
                </a:moveTo>
                <a:lnTo>
                  <a:pt x="19812" y="217931"/>
                </a:lnTo>
                <a:lnTo>
                  <a:pt x="19812" y="227075"/>
                </a:lnTo>
                <a:lnTo>
                  <a:pt x="598932" y="227075"/>
                </a:lnTo>
                <a:lnTo>
                  <a:pt x="598932" y="217931"/>
                </a:lnTo>
                <a:close/>
              </a:path>
              <a:path w="619125" h="238125">
                <a:moveTo>
                  <a:pt x="598932" y="9144"/>
                </a:moveTo>
                <a:lnTo>
                  <a:pt x="598932" y="227075"/>
                </a:lnTo>
                <a:lnTo>
                  <a:pt x="609600" y="217931"/>
                </a:lnTo>
                <a:lnTo>
                  <a:pt x="618744" y="217931"/>
                </a:lnTo>
                <a:lnTo>
                  <a:pt x="618744" y="19812"/>
                </a:lnTo>
                <a:lnTo>
                  <a:pt x="609600" y="19812"/>
                </a:lnTo>
                <a:lnTo>
                  <a:pt x="598932" y="9144"/>
                </a:lnTo>
                <a:close/>
              </a:path>
              <a:path w="619125" h="238125">
                <a:moveTo>
                  <a:pt x="618744" y="217931"/>
                </a:moveTo>
                <a:lnTo>
                  <a:pt x="609600" y="217931"/>
                </a:lnTo>
                <a:lnTo>
                  <a:pt x="598932" y="227075"/>
                </a:lnTo>
                <a:lnTo>
                  <a:pt x="618744" y="227075"/>
                </a:lnTo>
                <a:lnTo>
                  <a:pt x="618744" y="217931"/>
                </a:lnTo>
                <a:close/>
              </a:path>
              <a:path w="619125" h="238125">
                <a:moveTo>
                  <a:pt x="19812" y="9144"/>
                </a:moveTo>
                <a:lnTo>
                  <a:pt x="9143" y="19812"/>
                </a:lnTo>
                <a:lnTo>
                  <a:pt x="19812" y="19812"/>
                </a:lnTo>
                <a:lnTo>
                  <a:pt x="19812" y="9144"/>
                </a:lnTo>
                <a:close/>
              </a:path>
              <a:path w="619125" h="238125">
                <a:moveTo>
                  <a:pt x="598932" y="9144"/>
                </a:moveTo>
                <a:lnTo>
                  <a:pt x="19812" y="9144"/>
                </a:lnTo>
                <a:lnTo>
                  <a:pt x="19812" y="19812"/>
                </a:lnTo>
                <a:lnTo>
                  <a:pt x="598932" y="19812"/>
                </a:lnTo>
                <a:lnTo>
                  <a:pt x="598932" y="9144"/>
                </a:lnTo>
                <a:close/>
              </a:path>
              <a:path w="619125" h="238125">
                <a:moveTo>
                  <a:pt x="618744" y="9144"/>
                </a:moveTo>
                <a:lnTo>
                  <a:pt x="598932" y="9144"/>
                </a:lnTo>
                <a:lnTo>
                  <a:pt x="609600" y="19812"/>
                </a:lnTo>
                <a:lnTo>
                  <a:pt x="618744" y="19812"/>
                </a:lnTo>
                <a:lnTo>
                  <a:pt x="618744" y="914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694436" y="5247386"/>
            <a:ext cx="6334125" cy="968791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85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705"/>
              </a:spcBef>
            </a:pPr>
            <a:endParaRPr sz="85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300" b="1" spc="-10" dirty="0">
                <a:latin typeface="Arial"/>
                <a:cs typeface="Arial"/>
              </a:rPr>
              <a:t>Performance</a:t>
            </a:r>
            <a:r>
              <a:rPr sz="1300" b="1" spc="-25" dirty="0">
                <a:latin typeface="Arial"/>
                <a:cs typeface="Arial"/>
              </a:rPr>
              <a:t> </a:t>
            </a:r>
            <a:r>
              <a:rPr sz="1300" b="1" spc="-20" dirty="0">
                <a:latin typeface="Arial"/>
                <a:cs typeface="Arial"/>
              </a:rPr>
              <a:t>Myths</a:t>
            </a:r>
            <a:endParaRPr sz="1300" dirty="0">
              <a:latin typeface="Arial"/>
              <a:cs typeface="Arial"/>
            </a:endParaRPr>
          </a:p>
          <a:p>
            <a:pPr marL="135890" marR="5080">
              <a:lnSpc>
                <a:spcPct val="103499"/>
              </a:lnSpc>
              <a:spcBef>
                <a:spcPts val="434"/>
              </a:spcBef>
            </a:pPr>
            <a:r>
              <a:rPr sz="1150" dirty="0">
                <a:latin typeface="Arial"/>
                <a:cs typeface="Arial"/>
              </a:rPr>
              <a:t>There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is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little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to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no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performance</a:t>
            </a:r>
            <a:r>
              <a:rPr sz="1150" spc="3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benefit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when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you</a:t>
            </a:r>
            <a:r>
              <a:rPr sz="1150" spc="10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declare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method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as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final.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Methods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spc="-10" dirty="0">
                <a:latin typeface="Arial"/>
                <a:cs typeface="Arial"/>
              </a:rPr>
              <a:t>should </a:t>
            </a:r>
            <a:r>
              <a:rPr sz="1150" dirty="0">
                <a:latin typeface="Arial"/>
                <a:cs typeface="Arial"/>
              </a:rPr>
              <a:t>be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declared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as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final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only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to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disable</a:t>
            </a:r>
            <a:r>
              <a:rPr sz="1150" spc="10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method</a:t>
            </a:r>
            <a:r>
              <a:rPr sz="1150" spc="35" dirty="0">
                <a:latin typeface="Arial"/>
                <a:cs typeface="Arial"/>
              </a:rPr>
              <a:t> </a:t>
            </a:r>
            <a:r>
              <a:rPr sz="1150" spc="-10" dirty="0">
                <a:latin typeface="Arial"/>
                <a:cs typeface="Arial"/>
              </a:rPr>
              <a:t>overriding.</a:t>
            </a:r>
            <a:endParaRPr sz="1150" dirty="0">
              <a:latin typeface="Arial"/>
              <a:cs typeface="Arial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  <a:tabLst>
                <a:tab pos="1866900" algn="l"/>
              </a:tabLst>
            </a:pPr>
            <a:r>
              <a:rPr dirty="0"/>
              <a:t>Java</a:t>
            </a:r>
            <a:r>
              <a:rPr spc="45" dirty="0"/>
              <a:t> </a:t>
            </a:r>
            <a:r>
              <a:rPr dirty="0"/>
              <a:t>SE</a:t>
            </a:r>
            <a:r>
              <a:rPr spc="65" dirty="0"/>
              <a:t> </a:t>
            </a:r>
            <a:r>
              <a:rPr dirty="0"/>
              <a:t>8</a:t>
            </a:r>
            <a:r>
              <a:rPr spc="35" dirty="0"/>
              <a:t> </a:t>
            </a:r>
            <a:r>
              <a:rPr spc="-10" dirty="0"/>
              <a:t>Programming</a:t>
            </a:r>
            <a:r>
              <a:rPr dirty="0"/>
              <a:t>	5</a:t>
            </a:r>
            <a:r>
              <a:rPr spc="10" dirty="0"/>
              <a:t> </a:t>
            </a:r>
            <a:r>
              <a:rPr dirty="0"/>
              <a:t>-</a:t>
            </a:r>
            <a:r>
              <a:rPr spc="15" dirty="0"/>
              <a:t> </a:t>
            </a:r>
            <a:r>
              <a:rPr spc="-25" dirty="0"/>
              <a:t>9</a:t>
            </a:r>
          </a:p>
        </p:txBody>
      </p:sp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42416" y="2616707"/>
            <a:ext cx="5689600" cy="512445"/>
            <a:chOff x="1042416" y="2616707"/>
            <a:chExt cx="5689600" cy="512445"/>
          </a:xfrm>
        </p:grpSpPr>
        <p:sp>
          <p:nvSpPr>
            <p:cNvPr id="3" name="object 3"/>
            <p:cNvSpPr/>
            <p:nvPr/>
          </p:nvSpPr>
          <p:spPr>
            <a:xfrm>
              <a:off x="1053084" y="2627375"/>
              <a:ext cx="5668010" cy="490855"/>
            </a:xfrm>
            <a:custGeom>
              <a:avLst/>
              <a:gdLst/>
              <a:ahLst/>
              <a:cxnLst/>
              <a:rect l="l" t="t" r="r" b="b"/>
              <a:pathLst>
                <a:path w="5668009" h="490855">
                  <a:moveTo>
                    <a:pt x="5667755" y="0"/>
                  </a:moveTo>
                  <a:lnTo>
                    <a:pt x="0" y="0"/>
                  </a:lnTo>
                  <a:lnTo>
                    <a:pt x="0" y="490727"/>
                  </a:lnTo>
                  <a:lnTo>
                    <a:pt x="5667755" y="490727"/>
                  </a:lnTo>
                  <a:lnTo>
                    <a:pt x="5667755" y="0"/>
                  </a:lnTo>
                  <a:close/>
                </a:path>
              </a:pathLst>
            </a:custGeom>
            <a:solidFill>
              <a:srgbClr val="DCDC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042416" y="2616707"/>
              <a:ext cx="5689600" cy="512445"/>
            </a:xfrm>
            <a:custGeom>
              <a:avLst/>
              <a:gdLst/>
              <a:ahLst/>
              <a:cxnLst/>
              <a:rect l="l" t="t" r="r" b="b"/>
              <a:pathLst>
                <a:path w="5689600" h="512444">
                  <a:moveTo>
                    <a:pt x="5689092" y="0"/>
                  </a:moveTo>
                  <a:lnTo>
                    <a:pt x="0" y="0"/>
                  </a:lnTo>
                  <a:lnTo>
                    <a:pt x="0" y="512064"/>
                  </a:lnTo>
                  <a:lnTo>
                    <a:pt x="5689092" y="512064"/>
                  </a:lnTo>
                  <a:lnTo>
                    <a:pt x="5689092" y="501396"/>
                  </a:lnTo>
                  <a:lnTo>
                    <a:pt x="21336" y="501396"/>
                  </a:lnTo>
                  <a:lnTo>
                    <a:pt x="10668" y="490727"/>
                  </a:lnTo>
                  <a:lnTo>
                    <a:pt x="21336" y="490727"/>
                  </a:lnTo>
                  <a:lnTo>
                    <a:pt x="21336" y="21336"/>
                  </a:lnTo>
                  <a:lnTo>
                    <a:pt x="10668" y="21336"/>
                  </a:lnTo>
                  <a:lnTo>
                    <a:pt x="21336" y="10668"/>
                  </a:lnTo>
                  <a:lnTo>
                    <a:pt x="5689092" y="10668"/>
                  </a:lnTo>
                  <a:lnTo>
                    <a:pt x="5689092" y="0"/>
                  </a:lnTo>
                  <a:close/>
                </a:path>
                <a:path w="5689600" h="512444">
                  <a:moveTo>
                    <a:pt x="21336" y="490727"/>
                  </a:moveTo>
                  <a:lnTo>
                    <a:pt x="10668" y="490727"/>
                  </a:lnTo>
                  <a:lnTo>
                    <a:pt x="21336" y="501396"/>
                  </a:lnTo>
                  <a:lnTo>
                    <a:pt x="21336" y="490727"/>
                  </a:lnTo>
                  <a:close/>
                </a:path>
                <a:path w="5689600" h="512444">
                  <a:moveTo>
                    <a:pt x="5667756" y="490727"/>
                  </a:moveTo>
                  <a:lnTo>
                    <a:pt x="21336" y="490727"/>
                  </a:lnTo>
                  <a:lnTo>
                    <a:pt x="21336" y="501396"/>
                  </a:lnTo>
                  <a:lnTo>
                    <a:pt x="5667756" y="501396"/>
                  </a:lnTo>
                  <a:lnTo>
                    <a:pt x="5667756" y="490727"/>
                  </a:lnTo>
                  <a:close/>
                </a:path>
                <a:path w="5689600" h="512444">
                  <a:moveTo>
                    <a:pt x="5667756" y="10668"/>
                  </a:moveTo>
                  <a:lnTo>
                    <a:pt x="5667756" y="501396"/>
                  </a:lnTo>
                  <a:lnTo>
                    <a:pt x="5678424" y="490727"/>
                  </a:lnTo>
                  <a:lnTo>
                    <a:pt x="5689092" y="490727"/>
                  </a:lnTo>
                  <a:lnTo>
                    <a:pt x="5689092" y="21336"/>
                  </a:lnTo>
                  <a:lnTo>
                    <a:pt x="5678424" y="21336"/>
                  </a:lnTo>
                  <a:lnTo>
                    <a:pt x="5667756" y="10668"/>
                  </a:lnTo>
                  <a:close/>
                </a:path>
                <a:path w="5689600" h="512444">
                  <a:moveTo>
                    <a:pt x="5689092" y="490727"/>
                  </a:moveTo>
                  <a:lnTo>
                    <a:pt x="5678424" y="490727"/>
                  </a:lnTo>
                  <a:lnTo>
                    <a:pt x="5667756" y="501396"/>
                  </a:lnTo>
                  <a:lnTo>
                    <a:pt x="5689092" y="501396"/>
                  </a:lnTo>
                  <a:lnTo>
                    <a:pt x="5689092" y="490727"/>
                  </a:lnTo>
                  <a:close/>
                </a:path>
                <a:path w="5689600" h="512444">
                  <a:moveTo>
                    <a:pt x="21336" y="10668"/>
                  </a:moveTo>
                  <a:lnTo>
                    <a:pt x="10668" y="21336"/>
                  </a:lnTo>
                  <a:lnTo>
                    <a:pt x="21336" y="21336"/>
                  </a:lnTo>
                  <a:lnTo>
                    <a:pt x="21336" y="10668"/>
                  </a:lnTo>
                  <a:close/>
                </a:path>
                <a:path w="5689600" h="512444">
                  <a:moveTo>
                    <a:pt x="5667756" y="10668"/>
                  </a:moveTo>
                  <a:lnTo>
                    <a:pt x="21336" y="10668"/>
                  </a:lnTo>
                  <a:lnTo>
                    <a:pt x="21336" y="21336"/>
                  </a:lnTo>
                  <a:lnTo>
                    <a:pt x="5667756" y="21336"/>
                  </a:lnTo>
                  <a:lnTo>
                    <a:pt x="5667756" y="10668"/>
                  </a:lnTo>
                  <a:close/>
                </a:path>
                <a:path w="5689600" h="512444">
                  <a:moveTo>
                    <a:pt x="5689092" y="10668"/>
                  </a:moveTo>
                  <a:lnTo>
                    <a:pt x="5667756" y="10668"/>
                  </a:lnTo>
                  <a:lnTo>
                    <a:pt x="5678424" y="21336"/>
                  </a:lnTo>
                  <a:lnTo>
                    <a:pt x="5689092" y="21336"/>
                  </a:lnTo>
                  <a:lnTo>
                    <a:pt x="5689092" y="1066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1042416" y="2127504"/>
            <a:ext cx="5689600" cy="347980"/>
            <a:chOff x="1042416" y="2127504"/>
            <a:chExt cx="5689600" cy="347980"/>
          </a:xfrm>
        </p:grpSpPr>
        <p:sp>
          <p:nvSpPr>
            <p:cNvPr id="6" name="object 6"/>
            <p:cNvSpPr/>
            <p:nvPr/>
          </p:nvSpPr>
          <p:spPr>
            <a:xfrm>
              <a:off x="1053084" y="2136648"/>
              <a:ext cx="5668010" cy="327660"/>
            </a:xfrm>
            <a:custGeom>
              <a:avLst/>
              <a:gdLst/>
              <a:ahLst/>
              <a:cxnLst/>
              <a:rect l="l" t="t" r="r" b="b"/>
              <a:pathLst>
                <a:path w="5668009" h="327660">
                  <a:moveTo>
                    <a:pt x="5667755" y="0"/>
                  </a:moveTo>
                  <a:lnTo>
                    <a:pt x="0" y="0"/>
                  </a:lnTo>
                  <a:lnTo>
                    <a:pt x="0" y="327659"/>
                  </a:lnTo>
                  <a:lnTo>
                    <a:pt x="5667755" y="327659"/>
                  </a:lnTo>
                  <a:lnTo>
                    <a:pt x="5667755" y="0"/>
                  </a:lnTo>
                  <a:close/>
                </a:path>
              </a:pathLst>
            </a:custGeom>
            <a:solidFill>
              <a:srgbClr val="DCDC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042416" y="2127504"/>
              <a:ext cx="5689600" cy="347980"/>
            </a:xfrm>
            <a:custGeom>
              <a:avLst/>
              <a:gdLst/>
              <a:ahLst/>
              <a:cxnLst/>
              <a:rect l="l" t="t" r="r" b="b"/>
              <a:pathLst>
                <a:path w="5689600" h="347980">
                  <a:moveTo>
                    <a:pt x="5689092" y="0"/>
                  </a:moveTo>
                  <a:lnTo>
                    <a:pt x="0" y="0"/>
                  </a:lnTo>
                  <a:lnTo>
                    <a:pt x="0" y="347472"/>
                  </a:lnTo>
                  <a:lnTo>
                    <a:pt x="5689092" y="347472"/>
                  </a:lnTo>
                  <a:lnTo>
                    <a:pt x="5689092" y="336803"/>
                  </a:lnTo>
                  <a:lnTo>
                    <a:pt x="21336" y="336803"/>
                  </a:lnTo>
                  <a:lnTo>
                    <a:pt x="10668" y="326136"/>
                  </a:lnTo>
                  <a:lnTo>
                    <a:pt x="21336" y="326136"/>
                  </a:lnTo>
                  <a:lnTo>
                    <a:pt x="21336" y="19812"/>
                  </a:lnTo>
                  <a:lnTo>
                    <a:pt x="10668" y="19812"/>
                  </a:lnTo>
                  <a:lnTo>
                    <a:pt x="21336" y="9144"/>
                  </a:lnTo>
                  <a:lnTo>
                    <a:pt x="5689092" y="9144"/>
                  </a:lnTo>
                  <a:lnTo>
                    <a:pt x="5689092" y="0"/>
                  </a:lnTo>
                  <a:close/>
                </a:path>
                <a:path w="5689600" h="347980">
                  <a:moveTo>
                    <a:pt x="21336" y="326136"/>
                  </a:moveTo>
                  <a:lnTo>
                    <a:pt x="10668" y="326136"/>
                  </a:lnTo>
                  <a:lnTo>
                    <a:pt x="21336" y="336803"/>
                  </a:lnTo>
                  <a:lnTo>
                    <a:pt x="21336" y="326136"/>
                  </a:lnTo>
                  <a:close/>
                </a:path>
                <a:path w="5689600" h="347980">
                  <a:moveTo>
                    <a:pt x="5667756" y="326136"/>
                  </a:moveTo>
                  <a:lnTo>
                    <a:pt x="21336" y="326136"/>
                  </a:lnTo>
                  <a:lnTo>
                    <a:pt x="21336" y="336803"/>
                  </a:lnTo>
                  <a:lnTo>
                    <a:pt x="5667756" y="336803"/>
                  </a:lnTo>
                  <a:lnTo>
                    <a:pt x="5667756" y="326136"/>
                  </a:lnTo>
                  <a:close/>
                </a:path>
                <a:path w="5689600" h="347980">
                  <a:moveTo>
                    <a:pt x="5667756" y="9144"/>
                  </a:moveTo>
                  <a:lnTo>
                    <a:pt x="5667756" y="336803"/>
                  </a:lnTo>
                  <a:lnTo>
                    <a:pt x="5678424" y="326136"/>
                  </a:lnTo>
                  <a:lnTo>
                    <a:pt x="5689092" y="326136"/>
                  </a:lnTo>
                  <a:lnTo>
                    <a:pt x="5689092" y="19812"/>
                  </a:lnTo>
                  <a:lnTo>
                    <a:pt x="5678424" y="19812"/>
                  </a:lnTo>
                  <a:lnTo>
                    <a:pt x="5667756" y="9144"/>
                  </a:lnTo>
                  <a:close/>
                </a:path>
                <a:path w="5689600" h="347980">
                  <a:moveTo>
                    <a:pt x="5689092" y="326136"/>
                  </a:moveTo>
                  <a:lnTo>
                    <a:pt x="5678424" y="326136"/>
                  </a:lnTo>
                  <a:lnTo>
                    <a:pt x="5667756" y="336803"/>
                  </a:lnTo>
                  <a:lnTo>
                    <a:pt x="5689092" y="336803"/>
                  </a:lnTo>
                  <a:lnTo>
                    <a:pt x="5689092" y="326136"/>
                  </a:lnTo>
                  <a:close/>
                </a:path>
                <a:path w="5689600" h="347980">
                  <a:moveTo>
                    <a:pt x="21336" y="9144"/>
                  </a:moveTo>
                  <a:lnTo>
                    <a:pt x="10668" y="19812"/>
                  </a:lnTo>
                  <a:lnTo>
                    <a:pt x="21336" y="19812"/>
                  </a:lnTo>
                  <a:lnTo>
                    <a:pt x="21336" y="9144"/>
                  </a:lnTo>
                  <a:close/>
                </a:path>
                <a:path w="5689600" h="347980">
                  <a:moveTo>
                    <a:pt x="5667756" y="9144"/>
                  </a:moveTo>
                  <a:lnTo>
                    <a:pt x="21336" y="9144"/>
                  </a:lnTo>
                  <a:lnTo>
                    <a:pt x="21336" y="19812"/>
                  </a:lnTo>
                  <a:lnTo>
                    <a:pt x="5667756" y="19812"/>
                  </a:lnTo>
                  <a:lnTo>
                    <a:pt x="5667756" y="9144"/>
                  </a:lnTo>
                  <a:close/>
                </a:path>
                <a:path w="5689600" h="347980">
                  <a:moveTo>
                    <a:pt x="5689092" y="9144"/>
                  </a:moveTo>
                  <a:lnTo>
                    <a:pt x="5667756" y="9144"/>
                  </a:lnTo>
                  <a:lnTo>
                    <a:pt x="5678424" y="19812"/>
                  </a:lnTo>
                  <a:lnTo>
                    <a:pt x="5689092" y="19812"/>
                  </a:lnTo>
                  <a:lnTo>
                    <a:pt x="5689092" y="914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1055607" y="806967"/>
            <a:ext cx="5121275" cy="227330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2072639">
              <a:lnSpc>
                <a:spcPct val="100000"/>
              </a:lnSpc>
              <a:spcBef>
                <a:spcPts val="110"/>
              </a:spcBef>
            </a:pPr>
            <a:r>
              <a:rPr sz="1850" b="1" dirty="0">
                <a:latin typeface="Arial"/>
                <a:cs typeface="Arial"/>
              </a:rPr>
              <a:t>Final</a:t>
            </a:r>
            <a:r>
              <a:rPr sz="1850" b="1" spc="30" dirty="0">
                <a:latin typeface="Arial"/>
                <a:cs typeface="Arial"/>
              </a:rPr>
              <a:t> </a:t>
            </a:r>
            <a:r>
              <a:rPr sz="1850" b="1" spc="-10" dirty="0">
                <a:latin typeface="Arial"/>
                <a:cs typeface="Arial"/>
              </a:rPr>
              <a:t>Classes</a:t>
            </a:r>
            <a:endParaRPr sz="18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110"/>
              </a:spcBef>
            </a:pPr>
            <a:endParaRPr sz="1850">
              <a:latin typeface="Arial"/>
              <a:cs typeface="Arial"/>
            </a:endParaRPr>
          </a:p>
          <a:p>
            <a:pPr marL="12700" marR="5080" indent="4445">
              <a:lnSpc>
                <a:spcPct val="107100"/>
              </a:lnSpc>
              <a:spcBef>
                <a:spcPts val="5"/>
              </a:spcBef>
            </a:pPr>
            <a:r>
              <a:rPr sz="1550" dirty="0">
                <a:latin typeface="Arial"/>
                <a:cs typeface="Arial"/>
              </a:rPr>
              <a:t>A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class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can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be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declared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spc="315" dirty="0">
                <a:latin typeface="Times New Roman"/>
                <a:cs typeface="Times New Roman"/>
              </a:rPr>
              <a:t>final</a:t>
            </a:r>
            <a:r>
              <a:rPr sz="1550" spc="315" dirty="0">
                <a:latin typeface="Arial"/>
                <a:cs typeface="Arial"/>
              </a:rPr>
              <a:t>.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Final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classes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may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not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spc="-25" dirty="0">
                <a:latin typeface="Arial"/>
                <a:cs typeface="Arial"/>
              </a:rPr>
              <a:t>be </a:t>
            </a:r>
            <a:r>
              <a:rPr sz="1550" spc="-10" dirty="0">
                <a:latin typeface="Arial"/>
                <a:cs typeface="Arial"/>
              </a:rPr>
              <a:t>extended.</a:t>
            </a:r>
            <a:endParaRPr sz="1550">
              <a:latin typeface="Arial"/>
              <a:cs typeface="Arial"/>
            </a:endParaRPr>
          </a:p>
          <a:p>
            <a:pPr marL="17145">
              <a:lnSpc>
                <a:spcPct val="100000"/>
              </a:lnSpc>
              <a:spcBef>
                <a:spcPts val="1160"/>
              </a:spcBef>
            </a:pPr>
            <a:r>
              <a:rPr sz="1250" spc="245" dirty="0">
                <a:latin typeface="Times New Roman"/>
                <a:cs typeface="Times New Roman"/>
              </a:rPr>
              <a:t>public</a:t>
            </a:r>
            <a:r>
              <a:rPr sz="1250" spc="450" dirty="0">
                <a:latin typeface="Times New Roman"/>
                <a:cs typeface="Times New Roman"/>
              </a:rPr>
              <a:t> </a:t>
            </a:r>
            <a:r>
              <a:rPr sz="1250" spc="305" dirty="0">
                <a:latin typeface="Times New Roman"/>
                <a:cs typeface="Times New Roman"/>
              </a:rPr>
              <a:t>final</a:t>
            </a:r>
            <a:r>
              <a:rPr sz="1250" spc="470" dirty="0">
                <a:latin typeface="Times New Roman"/>
                <a:cs typeface="Times New Roman"/>
              </a:rPr>
              <a:t> </a:t>
            </a:r>
            <a:r>
              <a:rPr sz="1250" spc="275" dirty="0">
                <a:latin typeface="Times New Roman"/>
                <a:cs typeface="Times New Roman"/>
              </a:rPr>
              <a:t>class</a:t>
            </a:r>
            <a:r>
              <a:rPr sz="1250" spc="455" dirty="0">
                <a:latin typeface="Times New Roman"/>
                <a:cs typeface="Times New Roman"/>
              </a:rPr>
              <a:t> </a:t>
            </a:r>
            <a:r>
              <a:rPr sz="1250" spc="235" dirty="0">
                <a:latin typeface="Times New Roman"/>
                <a:cs typeface="Times New Roman"/>
              </a:rPr>
              <a:t>FinalParentClass</a:t>
            </a:r>
            <a:r>
              <a:rPr sz="1250" spc="455" dirty="0">
                <a:latin typeface="Times New Roman"/>
                <a:cs typeface="Times New Roman"/>
              </a:rPr>
              <a:t> </a:t>
            </a:r>
            <a:r>
              <a:rPr sz="1250" spc="165" dirty="0">
                <a:latin typeface="Times New Roman"/>
                <a:cs typeface="Times New Roman"/>
              </a:rPr>
              <a:t>{</a:t>
            </a:r>
            <a:r>
              <a:rPr sz="1250" spc="455" dirty="0">
                <a:latin typeface="Times New Roman"/>
                <a:cs typeface="Times New Roman"/>
              </a:rPr>
              <a:t> </a:t>
            </a:r>
            <a:r>
              <a:rPr sz="1250" spc="114" dirty="0">
                <a:latin typeface="Times New Roman"/>
                <a:cs typeface="Times New Roman"/>
              </a:rPr>
              <a:t>}</a:t>
            </a:r>
            <a:endParaRPr sz="12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770"/>
              </a:spcBef>
            </a:pPr>
            <a:endParaRPr sz="1250">
              <a:latin typeface="Times New Roman"/>
              <a:cs typeface="Times New Roman"/>
            </a:endParaRPr>
          </a:p>
          <a:p>
            <a:pPr marL="17145">
              <a:lnSpc>
                <a:spcPct val="100000"/>
              </a:lnSpc>
              <a:spcBef>
                <a:spcPts val="5"/>
              </a:spcBef>
            </a:pPr>
            <a:r>
              <a:rPr sz="1250" spc="420" dirty="0">
                <a:latin typeface="Times New Roman"/>
                <a:cs typeface="Times New Roman"/>
              </a:rPr>
              <a:t>//</a:t>
            </a:r>
            <a:r>
              <a:rPr sz="1250" spc="455" dirty="0">
                <a:latin typeface="Times New Roman"/>
                <a:cs typeface="Times New Roman"/>
              </a:rPr>
              <a:t> </a:t>
            </a:r>
            <a:r>
              <a:rPr sz="1250" spc="270" dirty="0">
                <a:latin typeface="Times New Roman"/>
                <a:cs typeface="Times New Roman"/>
              </a:rPr>
              <a:t>compile-</a:t>
            </a:r>
            <a:r>
              <a:rPr sz="1250" spc="85" dirty="0">
                <a:latin typeface="Times New Roman"/>
                <a:cs typeface="Times New Roman"/>
              </a:rPr>
              <a:t>time</a:t>
            </a:r>
            <a:r>
              <a:rPr sz="1250" spc="459" dirty="0">
                <a:latin typeface="Times New Roman"/>
                <a:cs typeface="Times New Roman"/>
              </a:rPr>
              <a:t> </a:t>
            </a:r>
            <a:r>
              <a:rPr sz="1250" spc="270" dirty="0">
                <a:latin typeface="Times New Roman"/>
                <a:cs typeface="Times New Roman"/>
              </a:rPr>
              <a:t>error</a:t>
            </a:r>
            <a:endParaRPr sz="1250">
              <a:latin typeface="Times New Roman"/>
              <a:cs typeface="Times New Roman"/>
            </a:endParaRPr>
          </a:p>
          <a:p>
            <a:pPr marL="17145">
              <a:lnSpc>
                <a:spcPct val="100000"/>
              </a:lnSpc>
              <a:spcBef>
                <a:spcPts val="359"/>
              </a:spcBef>
            </a:pPr>
            <a:r>
              <a:rPr sz="1250" spc="245" dirty="0">
                <a:latin typeface="Times New Roman"/>
                <a:cs typeface="Times New Roman"/>
              </a:rPr>
              <a:t>public</a:t>
            </a:r>
            <a:r>
              <a:rPr sz="1250" spc="455" dirty="0">
                <a:latin typeface="Times New Roman"/>
                <a:cs typeface="Times New Roman"/>
              </a:rPr>
              <a:t> </a:t>
            </a:r>
            <a:r>
              <a:rPr sz="1250" spc="280" dirty="0">
                <a:latin typeface="Times New Roman"/>
                <a:cs typeface="Times New Roman"/>
              </a:rPr>
              <a:t>class</a:t>
            </a:r>
            <a:r>
              <a:rPr sz="1250" spc="475" dirty="0">
                <a:latin typeface="Times New Roman"/>
                <a:cs typeface="Times New Roman"/>
              </a:rPr>
              <a:t> </a:t>
            </a:r>
            <a:r>
              <a:rPr sz="1250" spc="210" dirty="0">
                <a:latin typeface="Times New Roman"/>
                <a:cs typeface="Times New Roman"/>
              </a:rPr>
              <a:t>ChildClass</a:t>
            </a:r>
            <a:r>
              <a:rPr sz="1250" spc="475" dirty="0">
                <a:latin typeface="Times New Roman"/>
                <a:cs typeface="Times New Roman"/>
              </a:rPr>
              <a:t> </a:t>
            </a:r>
            <a:r>
              <a:rPr sz="1250" spc="215" dirty="0">
                <a:latin typeface="Times New Roman"/>
                <a:cs typeface="Times New Roman"/>
              </a:rPr>
              <a:t>extends</a:t>
            </a:r>
            <a:r>
              <a:rPr sz="1250" spc="459" dirty="0">
                <a:latin typeface="Times New Roman"/>
                <a:cs typeface="Times New Roman"/>
              </a:rPr>
              <a:t> </a:t>
            </a:r>
            <a:r>
              <a:rPr sz="1250" spc="235" dirty="0">
                <a:latin typeface="Times New Roman"/>
                <a:cs typeface="Times New Roman"/>
              </a:rPr>
              <a:t>FinalParentClass</a:t>
            </a:r>
            <a:r>
              <a:rPr sz="1250" spc="459" dirty="0">
                <a:latin typeface="Times New Roman"/>
                <a:cs typeface="Times New Roman"/>
              </a:rPr>
              <a:t> </a:t>
            </a:r>
            <a:r>
              <a:rPr sz="1250" spc="165" dirty="0">
                <a:latin typeface="Times New Roman"/>
                <a:cs typeface="Times New Roman"/>
              </a:rPr>
              <a:t>{</a:t>
            </a:r>
            <a:r>
              <a:rPr sz="1250" spc="470" dirty="0">
                <a:latin typeface="Times New Roman"/>
                <a:cs typeface="Times New Roman"/>
              </a:rPr>
              <a:t> </a:t>
            </a:r>
            <a:r>
              <a:rPr sz="1250" spc="114" dirty="0">
                <a:latin typeface="Times New Roman"/>
                <a:cs typeface="Times New Roman"/>
              </a:rPr>
              <a:t>}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326639" y="5247386"/>
            <a:ext cx="3116580" cy="144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endParaRPr sz="8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55607" y="806967"/>
            <a:ext cx="5614035" cy="389255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42545" algn="ctr">
              <a:lnSpc>
                <a:spcPct val="100000"/>
              </a:lnSpc>
              <a:spcBef>
                <a:spcPts val="110"/>
              </a:spcBef>
            </a:pPr>
            <a:r>
              <a:rPr sz="1850" b="1" dirty="0">
                <a:latin typeface="Arial"/>
                <a:cs typeface="Arial"/>
              </a:rPr>
              <a:t>Final</a:t>
            </a:r>
            <a:r>
              <a:rPr sz="1850" b="1" spc="30" dirty="0">
                <a:latin typeface="Arial"/>
                <a:cs typeface="Arial"/>
              </a:rPr>
              <a:t> </a:t>
            </a:r>
            <a:r>
              <a:rPr sz="1850" b="1" spc="-10" dirty="0">
                <a:latin typeface="Arial"/>
                <a:cs typeface="Arial"/>
              </a:rPr>
              <a:t>Variables</a:t>
            </a:r>
            <a:endParaRPr sz="1850">
              <a:latin typeface="Arial"/>
              <a:cs typeface="Arial"/>
            </a:endParaRPr>
          </a:p>
          <a:p>
            <a:pPr marL="17145">
              <a:lnSpc>
                <a:spcPct val="100000"/>
              </a:lnSpc>
              <a:spcBef>
                <a:spcPts val="2090"/>
              </a:spcBef>
            </a:pPr>
            <a:r>
              <a:rPr sz="1550" dirty="0">
                <a:latin typeface="Arial"/>
                <a:cs typeface="Arial"/>
              </a:rPr>
              <a:t>The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spc="375" dirty="0">
                <a:latin typeface="Times New Roman"/>
                <a:cs typeface="Times New Roman"/>
              </a:rPr>
              <a:t>final</a:t>
            </a:r>
            <a:r>
              <a:rPr sz="1550" spc="85" dirty="0">
                <a:latin typeface="Times New Roman"/>
                <a:cs typeface="Times New Roman"/>
              </a:rPr>
              <a:t> </a:t>
            </a:r>
            <a:r>
              <a:rPr sz="1550" dirty="0">
                <a:latin typeface="Arial"/>
                <a:cs typeface="Arial"/>
              </a:rPr>
              <a:t>modifier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can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be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applied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to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variables.</a:t>
            </a:r>
            <a:endParaRPr sz="1550">
              <a:latin typeface="Arial"/>
              <a:cs typeface="Arial"/>
            </a:endParaRPr>
          </a:p>
          <a:p>
            <a:pPr marL="12700" marR="504190" indent="4445">
              <a:lnSpc>
                <a:spcPct val="101299"/>
              </a:lnSpc>
              <a:spcBef>
                <a:spcPts val="480"/>
              </a:spcBef>
            </a:pPr>
            <a:r>
              <a:rPr sz="1550" dirty="0">
                <a:latin typeface="Arial"/>
                <a:cs typeface="Arial"/>
              </a:rPr>
              <a:t>Final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variables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may</a:t>
            </a:r>
            <a:r>
              <a:rPr sz="1550" spc="6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not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change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their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values</a:t>
            </a:r>
            <a:r>
              <a:rPr sz="1550" spc="5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after</a:t>
            </a:r>
            <a:r>
              <a:rPr sz="1550" spc="5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they</a:t>
            </a:r>
            <a:r>
              <a:rPr sz="1550" spc="55" dirty="0">
                <a:latin typeface="Arial"/>
                <a:cs typeface="Arial"/>
              </a:rPr>
              <a:t> </a:t>
            </a:r>
            <a:r>
              <a:rPr sz="1550" spc="-25" dirty="0">
                <a:latin typeface="Arial"/>
                <a:cs typeface="Arial"/>
              </a:rPr>
              <a:t>are </a:t>
            </a:r>
            <a:r>
              <a:rPr sz="1550" spc="-10" dirty="0">
                <a:latin typeface="Arial"/>
                <a:cs typeface="Arial"/>
              </a:rPr>
              <a:t>initialized.</a:t>
            </a:r>
            <a:endParaRPr sz="1550">
              <a:latin typeface="Arial"/>
              <a:cs typeface="Arial"/>
            </a:endParaRPr>
          </a:p>
          <a:p>
            <a:pPr marL="17145">
              <a:lnSpc>
                <a:spcPct val="100000"/>
              </a:lnSpc>
              <a:spcBef>
                <a:spcPts val="405"/>
              </a:spcBef>
            </a:pPr>
            <a:r>
              <a:rPr sz="1550" dirty="0">
                <a:latin typeface="Arial"/>
                <a:cs typeface="Arial"/>
              </a:rPr>
              <a:t>Final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variables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can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spc="-25" dirty="0">
                <a:latin typeface="Arial"/>
                <a:cs typeface="Arial"/>
              </a:rPr>
              <a:t>be:</a:t>
            </a:r>
            <a:endParaRPr sz="1550">
              <a:latin typeface="Arial"/>
              <a:cs typeface="Arial"/>
            </a:endParaRPr>
          </a:p>
          <a:p>
            <a:pPr marL="417830" indent="-328930">
              <a:lnSpc>
                <a:spcPct val="100000"/>
              </a:lnSpc>
              <a:spcBef>
                <a:spcPts val="409"/>
              </a:spcBef>
              <a:buClr>
                <a:srgbClr val="FF0000"/>
              </a:buClr>
              <a:buChar char="•"/>
              <a:tabLst>
                <a:tab pos="417830" algn="l"/>
              </a:tabLst>
            </a:pPr>
            <a:r>
              <a:rPr sz="1550" dirty="0">
                <a:latin typeface="Arial"/>
                <a:cs typeface="Arial"/>
              </a:rPr>
              <a:t>Class </a:t>
            </a:r>
            <a:r>
              <a:rPr sz="1550" spc="-10" dirty="0">
                <a:latin typeface="Arial"/>
                <a:cs typeface="Arial"/>
              </a:rPr>
              <a:t>fields</a:t>
            </a:r>
            <a:endParaRPr sz="1550">
              <a:latin typeface="Arial"/>
              <a:cs typeface="Arial"/>
            </a:endParaRPr>
          </a:p>
          <a:p>
            <a:pPr marL="982344" marR="8255" lvl="1" indent="-163830">
              <a:lnSpc>
                <a:spcPct val="103200"/>
              </a:lnSpc>
              <a:spcBef>
                <a:spcPts val="310"/>
              </a:spcBef>
              <a:buClr>
                <a:srgbClr val="FF0000"/>
              </a:buClr>
              <a:buSzPct val="44000"/>
              <a:buChar char="—"/>
              <a:tabLst>
                <a:tab pos="984885" algn="l"/>
              </a:tabLst>
            </a:pPr>
            <a:r>
              <a:rPr sz="1250" dirty="0">
                <a:latin typeface="Arial"/>
                <a:cs typeface="Arial"/>
              </a:rPr>
              <a:t>Final</a:t>
            </a:r>
            <a:r>
              <a:rPr sz="1250" spc="70" dirty="0">
                <a:latin typeface="Arial"/>
                <a:cs typeface="Arial"/>
              </a:rPr>
              <a:t> </a:t>
            </a:r>
            <a:r>
              <a:rPr sz="1250" dirty="0">
                <a:latin typeface="Arial"/>
                <a:cs typeface="Arial"/>
              </a:rPr>
              <a:t>fields</a:t>
            </a:r>
            <a:r>
              <a:rPr sz="1250" spc="75" dirty="0">
                <a:latin typeface="Arial"/>
                <a:cs typeface="Arial"/>
              </a:rPr>
              <a:t> </a:t>
            </a:r>
            <a:r>
              <a:rPr sz="1250" dirty="0">
                <a:latin typeface="Arial"/>
                <a:cs typeface="Arial"/>
              </a:rPr>
              <a:t>with</a:t>
            </a:r>
            <a:r>
              <a:rPr sz="1250" spc="100" dirty="0">
                <a:latin typeface="Arial"/>
                <a:cs typeface="Arial"/>
              </a:rPr>
              <a:t> </a:t>
            </a:r>
            <a:r>
              <a:rPr sz="1250" dirty="0">
                <a:latin typeface="Arial"/>
                <a:cs typeface="Arial"/>
              </a:rPr>
              <a:t>compile-time</a:t>
            </a:r>
            <a:r>
              <a:rPr sz="1250" spc="70" dirty="0">
                <a:latin typeface="Arial"/>
                <a:cs typeface="Arial"/>
              </a:rPr>
              <a:t> </a:t>
            </a:r>
            <a:r>
              <a:rPr sz="1250" dirty="0">
                <a:latin typeface="Arial"/>
                <a:cs typeface="Arial"/>
              </a:rPr>
              <a:t>constant</a:t>
            </a:r>
            <a:r>
              <a:rPr sz="1250" spc="85" dirty="0">
                <a:latin typeface="Arial"/>
                <a:cs typeface="Arial"/>
              </a:rPr>
              <a:t> </a:t>
            </a:r>
            <a:r>
              <a:rPr sz="1250" dirty="0">
                <a:latin typeface="Arial"/>
                <a:cs typeface="Arial"/>
              </a:rPr>
              <a:t>expressions</a:t>
            </a:r>
            <a:r>
              <a:rPr sz="1250" spc="100" dirty="0">
                <a:latin typeface="Arial"/>
                <a:cs typeface="Arial"/>
              </a:rPr>
              <a:t> </a:t>
            </a:r>
            <a:r>
              <a:rPr sz="1250" dirty="0">
                <a:latin typeface="Arial"/>
                <a:cs typeface="Arial"/>
              </a:rPr>
              <a:t>are</a:t>
            </a:r>
            <a:r>
              <a:rPr sz="1250" spc="75" dirty="0">
                <a:latin typeface="Arial"/>
                <a:cs typeface="Arial"/>
              </a:rPr>
              <a:t> </a:t>
            </a:r>
            <a:r>
              <a:rPr sz="1250" spc="-10" dirty="0">
                <a:latin typeface="Arial"/>
                <a:cs typeface="Arial"/>
              </a:rPr>
              <a:t>constant 	variables.</a:t>
            </a:r>
            <a:endParaRPr sz="1250">
              <a:latin typeface="Arial"/>
              <a:cs typeface="Arial"/>
            </a:endParaRPr>
          </a:p>
          <a:p>
            <a:pPr marL="982344" marR="50165" lvl="1" indent="-163830">
              <a:lnSpc>
                <a:spcPct val="103200"/>
              </a:lnSpc>
              <a:spcBef>
                <a:spcPts val="300"/>
              </a:spcBef>
              <a:buClr>
                <a:srgbClr val="FF0000"/>
              </a:buClr>
              <a:buSzPct val="44000"/>
              <a:buChar char="—"/>
              <a:tabLst>
                <a:tab pos="984885" algn="l"/>
              </a:tabLst>
            </a:pPr>
            <a:r>
              <a:rPr sz="1250" dirty="0">
                <a:latin typeface="Arial"/>
                <a:cs typeface="Arial"/>
              </a:rPr>
              <a:t>Static</a:t>
            </a:r>
            <a:r>
              <a:rPr sz="1250" spc="45" dirty="0">
                <a:latin typeface="Arial"/>
                <a:cs typeface="Arial"/>
              </a:rPr>
              <a:t> </a:t>
            </a:r>
            <a:r>
              <a:rPr sz="1250" dirty="0">
                <a:latin typeface="Arial"/>
                <a:cs typeface="Arial"/>
              </a:rPr>
              <a:t>can</a:t>
            </a:r>
            <a:r>
              <a:rPr sz="1250" spc="55" dirty="0">
                <a:latin typeface="Arial"/>
                <a:cs typeface="Arial"/>
              </a:rPr>
              <a:t> </a:t>
            </a:r>
            <a:r>
              <a:rPr sz="1250" dirty="0">
                <a:latin typeface="Arial"/>
                <a:cs typeface="Arial"/>
              </a:rPr>
              <a:t>be</a:t>
            </a:r>
            <a:r>
              <a:rPr sz="1250" spc="40" dirty="0">
                <a:latin typeface="Arial"/>
                <a:cs typeface="Arial"/>
              </a:rPr>
              <a:t> </a:t>
            </a:r>
            <a:r>
              <a:rPr sz="1250" dirty="0">
                <a:latin typeface="Arial"/>
                <a:cs typeface="Arial"/>
              </a:rPr>
              <a:t>combined</a:t>
            </a:r>
            <a:r>
              <a:rPr sz="1250" spc="55" dirty="0">
                <a:latin typeface="Arial"/>
                <a:cs typeface="Arial"/>
              </a:rPr>
              <a:t> </a:t>
            </a:r>
            <a:r>
              <a:rPr sz="1250" dirty="0">
                <a:latin typeface="Arial"/>
                <a:cs typeface="Arial"/>
              </a:rPr>
              <a:t>with</a:t>
            </a:r>
            <a:r>
              <a:rPr sz="1250" spc="85" dirty="0">
                <a:latin typeface="Arial"/>
                <a:cs typeface="Arial"/>
              </a:rPr>
              <a:t> </a:t>
            </a:r>
            <a:r>
              <a:rPr sz="1250" dirty="0">
                <a:latin typeface="Arial"/>
                <a:cs typeface="Arial"/>
              </a:rPr>
              <a:t>final</a:t>
            </a:r>
            <a:r>
              <a:rPr sz="1250" spc="55" dirty="0">
                <a:latin typeface="Arial"/>
                <a:cs typeface="Arial"/>
              </a:rPr>
              <a:t> </a:t>
            </a:r>
            <a:r>
              <a:rPr sz="1250" dirty="0">
                <a:latin typeface="Arial"/>
                <a:cs typeface="Arial"/>
              </a:rPr>
              <a:t>to</a:t>
            </a:r>
            <a:r>
              <a:rPr sz="1250" spc="40" dirty="0">
                <a:latin typeface="Arial"/>
                <a:cs typeface="Arial"/>
              </a:rPr>
              <a:t> </a:t>
            </a:r>
            <a:r>
              <a:rPr sz="1250" dirty="0">
                <a:latin typeface="Arial"/>
                <a:cs typeface="Arial"/>
              </a:rPr>
              <a:t>create</a:t>
            </a:r>
            <a:r>
              <a:rPr sz="1250" spc="55" dirty="0">
                <a:latin typeface="Arial"/>
                <a:cs typeface="Arial"/>
              </a:rPr>
              <a:t> </a:t>
            </a:r>
            <a:r>
              <a:rPr sz="1250" dirty="0">
                <a:latin typeface="Arial"/>
                <a:cs typeface="Arial"/>
              </a:rPr>
              <a:t>an</a:t>
            </a:r>
            <a:r>
              <a:rPr sz="1250" spc="40" dirty="0">
                <a:latin typeface="Arial"/>
                <a:cs typeface="Arial"/>
              </a:rPr>
              <a:t> </a:t>
            </a:r>
            <a:r>
              <a:rPr sz="1250" dirty="0">
                <a:latin typeface="Arial"/>
                <a:cs typeface="Arial"/>
              </a:rPr>
              <a:t>always-</a:t>
            </a:r>
            <a:r>
              <a:rPr sz="1250" spc="-10" dirty="0">
                <a:latin typeface="Arial"/>
                <a:cs typeface="Arial"/>
              </a:rPr>
              <a:t>available, 	</a:t>
            </a:r>
            <a:r>
              <a:rPr sz="1250" dirty="0">
                <a:latin typeface="Arial"/>
                <a:cs typeface="Arial"/>
              </a:rPr>
              <a:t>never-changing</a:t>
            </a:r>
            <a:r>
              <a:rPr sz="1250" spc="130" dirty="0">
                <a:latin typeface="Arial"/>
                <a:cs typeface="Arial"/>
              </a:rPr>
              <a:t> </a:t>
            </a:r>
            <a:r>
              <a:rPr sz="1250" spc="-10" dirty="0">
                <a:latin typeface="Arial"/>
                <a:cs typeface="Arial"/>
              </a:rPr>
              <a:t>variable.</a:t>
            </a:r>
            <a:endParaRPr sz="1250">
              <a:latin typeface="Arial"/>
              <a:cs typeface="Arial"/>
            </a:endParaRPr>
          </a:p>
          <a:p>
            <a:pPr marL="417830" indent="-328930">
              <a:lnSpc>
                <a:spcPct val="100000"/>
              </a:lnSpc>
              <a:spcBef>
                <a:spcPts val="395"/>
              </a:spcBef>
              <a:buClr>
                <a:srgbClr val="FF0000"/>
              </a:buClr>
              <a:buChar char="•"/>
              <a:tabLst>
                <a:tab pos="417830" algn="l"/>
              </a:tabLst>
            </a:pPr>
            <a:r>
              <a:rPr sz="1550" dirty="0">
                <a:latin typeface="Arial"/>
                <a:cs typeface="Arial"/>
              </a:rPr>
              <a:t>Method</a:t>
            </a:r>
            <a:r>
              <a:rPr sz="1550" spc="55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parameters</a:t>
            </a:r>
            <a:endParaRPr sz="1550">
              <a:latin typeface="Arial"/>
              <a:cs typeface="Arial"/>
            </a:endParaRPr>
          </a:p>
          <a:p>
            <a:pPr marL="417830" indent="-328930">
              <a:lnSpc>
                <a:spcPct val="100000"/>
              </a:lnSpc>
              <a:spcBef>
                <a:spcPts val="409"/>
              </a:spcBef>
              <a:buClr>
                <a:srgbClr val="FF0000"/>
              </a:buClr>
              <a:buChar char="•"/>
              <a:tabLst>
                <a:tab pos="417830" algn="l"/>
              </a:tabLst>
            </a:pPr>
            <a:r>
              <a:rPr sz="1550" dirty="0">
                <a:latin typeface="Arial"/>
                <a:cs typeface="Arial"/>
              </a:rPr>
              <a:t>Local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variables</a:t>
            </a:r>
            <a:endParaRPr sz="1550">
              <a:latin typeface="Arial"/>
              <a:cs typeface="Arial"/>
            </a:endParaRPr>
          </a:p>
          <a:p>
            <a:pPr marL="12700" marR="5080" indent="4445">
              <a:lnSpc>
                <a:spcPct val="101299"/>
              </a:lnSpc>
              <a:spcBef>
                <a:spcPts val="385"/>
              </a:spcBef>
            </a:pPr>
            <a:r>
              <a:rPr sz="1550" b="1" dirty="0">
                <a:latin typeface="Arial"/>
                <a:cs typeface="Arial"/>
              </a:rPr>
              <a:t>Note:</a:t>
            </a:r>
            <a:r>
              <a:rPr sz="1550" b="1" spc="5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Final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references</a:t>
            </a:r>
            <a:r>
              <a:rPr sz="1550" spc="5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must</a:t>
            </a:r>
            <a:r>
              <a:rPr sz="1550" spc="5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always</a:t>
            </a:r>
            <a:r>
              <a:rPr sz="1550" spc="5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reference</a:t>
            </a:r>
            <a:r>
              <a:rPr sz="1550" spc="5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the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same</a:t>
            </a:r>
            <a:r>
              <a:rPr sz="1550" spc="55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object, </a:t>
            </a:r>
            <a:r>
              <a:rPr sz="1550" dirty="0">
                <a:latin typeface="Arial"/>
                <a:cs typeface="Arial"/>
              </a:rPr>
              <a:t>but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the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contents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of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that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object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may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be</a:t>
            </a:r>
            <a:r>
              <a:rPr sz="1550" spc="55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modified.</a:t>
            </a:r>
            <a:endParaRPr sz="15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42416" y="1418844"/>
            <a:ext cx="5661660" cy="3235960"/>
            <a:chOff x="1042416" y="1418844"/>
            <a:chExt cx="5661660" cy="3235960"/>
          </a:xfrm>
        </p:grpSpPr>
        <p:sp>
          <p:nvSpPr>
            <p:cNvPr id="3" name="object 3"/>
            <p:cNvSpPr/>
            <p:nvPr/>
          </p:nvSpPr>
          <p:spPr>
            <a:xfrm>
              <a:off x="1053084" y="1429512"/>
              <a:ext cx="5640705" cy="3214370"/>
            </a:xfrm>
            <a:custGeom>
              <a:avLst/>
              <a:gdLst/>
              <a:ahLst/>
              <a:cxnLst/>
              <a:rect l="l" t="t" r="r" b="b"/>
              <a:pathLst>
                <a:path w="5640705" h="3214370">
                  <a:moveTo>
                    <a:pt x="5640323" y="0"/>
                  </a:moveTo>
                  <a:lnTo>
                    <a:pt x="0" y="0"/>
                  </a:lnTo>
                  <a:lnTo>
                    <a:pt x="0" y="3214116"/>
                  </a:lnTo>
                  <a:lnTo>
                    <a:pt x="5640323" y="3214116"/>
                  </a:lnTo>
                  <a:lnTo>
                    <a:pt x="5640323" y="0"/>
                  </a:lnTo>
                  <a:close/>
                </a:path>
              </a:pathLst>
            </a:custGeom>
            <a:solidFill>
              <a:srgbClr val="DCDC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042416" y="1418844"/>
              <a:ext cx="5661660" cy="3235960"/>
            </a:xfrm>
            <a:custGeom>
              <a:avLst/>
              <a:gdLst/>
              <a:ahLst/>
              <a:cxnLst/>
              <a:rect l="l" t="t" r="r" b="b"/>
              <a:pathLst>
                <a:path w="5661659" h="3235960">
                  <a:moveTo>
                    <a:pt x="5661660" y="0"/>
                  </a:moveTo>
                  <a:lnTo>
                    <a:pt x="0" y="0"/>
                  </a:lnTo>
                  <a:lnTo>
                    <a:pt x="0" y="3235452"/>
                  </a:lnTo>
                  <a:lnTo>
                    <a:pt x="5661660" y="3235452"/>
                  </a:lnTo>
                  <a:lnTo>
                    <a:pt x="5661660" y="3224783"/>
                  </a:lnTo>
                  <a:lnTo>
                    <a:pt x="21336" y="3224783"/>
                  </a:lnTo>
                  <a:lnTo>
                    <a:pt x="10668" y="3214116"/>
                  </a:lnTo>
                  <a:lnTo>
                    <a:pt x="21336" y="3214116"/>
                  </a:lnTo>
                  <a:lnTo>
                    <a:pt x="21336" y="19811"/>
                  </a:lnTo>
                  <a:lnTo>
                    <a:pt x="10668" y="19811"/>
                  </a:lnTo>
                  <a:lnTo>
                    <a:pt x="21336" y="10667"/>
                  </a:lnTo>
                  <a:lnTo>
                    <a:pt x="5661660" y="10667"/>
                  </a:lnTo>
                  <a:lnTo>
                    <a:pt x="5661660" y="0"/>
                  </a:lnTo>
                  <a:close/>
                </a:path>
                <a:path w="5661659" h="3235960">
                  <a:moveTo>
                    <a:pt x="21336" y="3214116"/>
                  </a:moveTo>
                  <a:lnTo>
                    <a:pt x="10668" y="3214116"/>
                  </a:lnTo>
                  <a:lnTo>
                    <a:pt x="21336" y="3224783"/>
                  </a:lnTo>
                  <a:lnTo>
                    <a:pt x="21336" y="3214116"/>
                  </a:lnTo>
                  <a:close/>
                </a:path>
                <a:path w="5661659" h="3235960">
                  <a:moveTo>
                    <a:pt x="5640324" y="3214116"/>
                  </a:moveTo>
                  <a:lnTo>
                    <a:pt x="21336" y="3214116"/>
                  </a:lnTo>
                  <a:lnTo>
                    <a:pt x="21336" y="3224783"/>
                  </a:lnTo>
                  <a:lnTo>
                    <a:pt x="5640324" y="3224783"/>
                  </a:lnTo>
                  <a:lnTo>
                    <a:pt x="5640324" y="3214116"/>
                  </a:lnTo>
                  <a:close/>
                </a:path>
                <a:path w="5661659" h="3235960">
                  <a:moveTo>
                    <a:pt x="5640324" y="10667"/>
                  </a:moveTo>
                  <a:lnTo>
                    <a:pt x="5640324" y="3224783"/>
                  </a:lnTo>
                  <a:lnTo>
                    <a:pt x="5650992" y="3214116"/>
                  </a:lnTo>
                  <a:lnTo>
                    <a:pt x="5661660" y="3214116"/>
                  </a:lnTo>
                  <a:lnTo>
                    <a:pt x="5661660" y="19811"/>
                  </a:lnTo>
                  <a:lnTo>
                    <a:pt x="5650992" y="19811"/>
                  </a:lnTo>
                  <a:lnTo>
                    <a:pt x="5640324" y="10667"/>
                  </a:lnTo>
                  <a:close/>
                </a:path>
                <a:path w="5661659" h="3235960">
                  <a:moveTo>
                    <a:pt x="5661660" y="3214116"/>
                  </a:moveTo>
                  <a:lnTo>
                    <a:pt x="5650992" y="3214116"/>
                  </a:lnTo>
                  <a:lnTo>
                    <a:pt x="5640324" y="3224783"/>
                  </a:lnTo>
                  <a:lnTo>
                    <a:pt x="5661660" y="3224783"/>
                  </a:lnTo>
                  <a:lnTo>
                    <a:pt x="5661660" y="3214116"/>
                  </a:lnTo>
                  <a:close/>
                </a:path>
                <a:path w="5661659" h="3235960">
                  <a:moveTo>
                    <a:pt x="21336" y="10667"/>
                  </a:moveTo>
                  <a:lnTo>
                    <a:pt x="10668" y="19811"/>
                  </a:lnTo>
                  <a:lnTo>
                    <a:pt x="21336" y="19811"/>
                  </a:lnTo>
                  <a:lnTo>
                    <a:pt x="21336" y="10667"/>
                  </a:lnTo>
                  <a:close/>
                </a:path>
                <a:path w="5661659" h="3235960">
                  <a:moveTo>
                    <a:pt x="5640324" y="10667"/>
                  </a:moveTo>
                  <a:lnTo>
                    <a:pt x="21336" y="10667"/>
                  </a:lnTo>
                  <a:lnTo>
                    <a:pt x="21336" y="19811"/>
                  </a:lnTo>
                  <a:lnTo>
                    <a:pt x="5640324" y="19811"/>
                  </a:lnTo>
                  <a:lnTo>
                    <a:pt x="5640324" y="10667"/>
                  </a:lnTo>
                  <a:close/>
                </a:path>
                <a:path w="5661659" h="3235960">
                  <a:moveTo>
                    <a:pt x="5661660" y="10667"/>
                  </a:moveTo>
                  <a:lnTo>
                    <a:pt x="5640324" y="10667"/>
                  </a:lnTo>
                  <a:lnTo>
                    <a:pt x="5650992" y="19811"/>
                  </a:lnTo>
                  <a:lnTo>
                    <a:pt x="5661660" y="19811"/>
                  </a:lnTo>
                  <a:lnTo>
                    <a:pt x="5661660" y="1066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1105916" y="806967"/>
            <a:ext cx="4615180" cy="36931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371600">
              <a:lnSpc>
                <a:spcPct val="100000"/>
              </a:lnSpc>
              <a:spcBef>
                <a:spcPts val="110"/>
              </a:spcBef>
            </a:pPr>
            <a:r>
              <a:rPr sz="1850" b="1" dirty="0">
                <a:latin typeface="Arial"/>
                <a:cs typeface="Arial"/>
              </a:rPr>
              <a:t>Declaring</a:t>
            </a:r>
            <a:r>
              <a:rPr sz="1850" b="1" spc="10" dirty="0">
                <a:latin typeface="Arial"/>
                <a:cs typeface="Arial"/>
              </a:rPr>
              <a:t> </a:t>
            </a:r>
            <a:r>
              <a:rPr sz="1850" b="1" dirty="0">
                <a:latin typeface="Arial"/>
                <a:cs typeface="Arial"/>
              </a:rPr>
              <a:t>Final</a:t>
            </a:r>
            <a:r>
              <a:rPr sz="1850" b="1" spc="5" dirty="0">
                <a:latin typeface="Arial"/>
                <a:cs typeface="Arial"/>
              </a:rPr>
              <a:t> </a:t>
            </a:r>
            <a:r>
              <a:rPr sz="1850" b="1" spc="-10" dirty="0">
                <a:latin typeface="Arial"/>
                <a:cs typeface="Arial"/>
              </a:rPr>
              <a:t>Variables</a:t>
            </a:r>
            <a:endParaRPr sz="18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365"/>
              </a:spcBef>
            </a:pPr>
            <a:endParaRPr sz="1850">
              <a:latin typeface="Arial"/>
              <a:cs typeface="Arial"/>
            </a:endParaRPr>
          </a:p>
          <a:p>
            <a:pPr marL="403860" marR="1176655" indent="-391795">
              <a:lnSpc>
                <a:spcPct val="102400"/>
              </a:lnSpc>
            </a:pPr>
            <a:r>
              <a:rPr sz="1250" b="1" spc="204" dirty="0">
                <a:latin typeface="Times New Roman"/>
                <a:cs typeface="Times New Roman"/>
              </a:rPr>
              <a:t>public</a:t>
            </a:r>
            <a:r>
              <a:rPr sz="1250" b="1" spc="484" dirty="0">
                <a:latin typeface="Times New Roman"/>
                <a:cs typeface="Times New Roman"/>
              </a:rPr>
              <a:t> </a:t>
            </a:r>
            <a:r>
              <a:rPr sz="1250" b="1" spc="260" dirty="0">
                <a:latin typeface="Times New Roman"/>
                <a:cs typeface="Times New Roman"/>
              </a:rPr>
              <a:t>class</a:t>
            </a:r>
            <a:r>
              <a:rPr sz="1250" b="1" spc="490" dirty="0">
                <a:latin typeface="Times New Roman"/>
                <a:cs typeface="Times New Roman"/>
              </a:rPr>
              <a:t> </a:t>
            </a:r>
            <a:r>
              <a:rPr sz="1250" b="1" spc="150" dirty="0">
                <a:latin typeface="Times New Roman"/>
                <a:cs typeface="Times New Roman"/>
              </a:rPr>
              <a:t>VariableExampleClass</a:t>
            </a:r>
            <a:r>
              <a:rPr sz="1250" b="1" spc="470" dirty="0">
                <a:latin typeface="Times New Roman"/>
                <a:cs typeface="Times New Roman"/>
              </a:rPr>
              <a:t> </a:t>
            </a:r>
            <a:r>
              <a:rPr sz="1250" b="1" spc="229" dirty="0">
                <a:latin typeface="Times New Roman"/>
                <a:cs typeface="Times New Roman"/>
              </a:rPr>
              <a:t>{ </a:t>
            </a:r>
            <a:r>
              <a:rPr sz="1250" b="1" spc="215" dirty="0">
                <a:latin typeface="Times New Roman"/>
                <a:cs typeface="Times New Roman"/>
              </a:rPr>
              <a:t>private</a:t>
            </a:r>
            <a:r>
              <a:rPr sz="1250" b="1" spc="459" dirty="0">
                <a:latin typeface="Times New Roman"/>
                <a:cs typeface="Times New Roman"/>
              </a:rPr>
              <a:t> </a:t>
            </a:r>
            <a:r>
              <a:rPr sz="1250" b="1" spc="275" dirty="0">
                <a:latin typeface="Times New Roman"/>
                <a:cs typeface="Times New Roman"/>
              </a:rPr>
              <a:t>final</a:t>
            </a:r>
            <a:r>
              <a:rPr sz="1250" b="1" spc="475" dirty="0">
                <a:latin typeface="Times New Roman"/>
                <a:cs typeface="Times New Roman"/>
              </a:rPr>
              <a:t> </a:t>
            </a:r>
            <a:r>
              <a:rPr sz="1250" b="1" spc="275" dirty="0">
                <a:latin typeface="Times New Roman"/>
                <a:cs typeface="Times New Roman"/>
              </a:rPr>
              <a:t>int</a:t>
            </a:r>
            <a:r>
              <a:rPr sz="1250" b="1" spc="450" dirty="0">
                <a:latin typeface="Times New Roman"/>
                <a:cs typeface="Times New Roman"/>
              </a:rPr>
              <a:t> </a:t>
            </a:r>
            <a:r>
              <a:rPr sz="1250" b="1" spc="290" dirty="0">
                <a:latin typeface="Times New Roman"/>
                <a:cs typeface="Times New Roman"/>
              </a:rPr>
              <a:t>field;</a:t>
            </a:r>
            <a:endParaRPr sz="1250">
              <a:latin typeface="Times New Roman"/>
              <a:cs typeface="Times New Roman"/>
            </a:endParaRPr>
          </a:p>
          <a:p>
            <a:pPr marL="403860">
              <a:lnSpc>
                <a:spcPct val="100000"/>
              </a:lnSpc>
              <a:spcBef>
                <a:spcPts val="50"/>
              </a:spcBef>
            </a:pPr>
            <a:r>
              <a:rPr sz="1250" b="1" spc="204" dirty="0">
                <a:latin typeface="Times New Roman"/>
                <a:cs typeface="Times New Roman"/>
              </a:rPr>
              <a:t>public</a:t>
            </a:r>
            <a:r>
              <a:rPr sz="1250" b="1" spc="415" dirty="0">
                <a:latin typeface="Times New Roman"/>
                <a:cs typeface="Times New Roman"/>
              </a:rPr>
              <a:t> </a:t>
            </a:r>
            <a:r>
              <a:rPr sz="1250" b="1" spc="290" dirty="0">
                <a:latin typeface="Times New Roman"/>
                <a:cs typeface="Times New Roman"/>
              </a:rPr>
              <a:t>static</a:t>
            </a:r>
            <a:r>
              <a:rPr sz="1250" b="1" spc="440" dirty="0">
                <a:latin typeface="Times New Roman"/>
                <a:cs typeface="Times New Roman"/>
              </a:rPr>
              <a:t> </a:t>
            </a:r>
            <a:r>
              <a:rPr sz="1250" b="1" spc="275" dirty="0">
                <a:latin typeface="Times New Roman"/>
                <a:cs typeface="Times New Roman"/>
              </a:rPr>
              <a:t>final</a:t>
            </a:r>
            <a:r>
              <a:rPr sz="1250" b="1" spc="445" dirty="0">
                <a:latin typeface="Times New Roman"/>
                <a:cs typeface="Times New Roman"/>
              </a:rPr>
              <a:t> </a:t>
            </a:r>
            <a:r>
              <a:rPr sz="1250" b="1" spc="275" dirty="0">
                <a:latin typeface="Times New Roman"/>
                <a:cs typeface="Times New Roman"/>
              </a:rPr>
              <a:t>int</a:t>
            </a:r>
            <a:r>
              <a:rPr sz="1250" b="1" spc="425" dirty="0">
                <a:latin typeface="Times New Roman"/>
                <a:cs typeface="Times New Roman"/>
              </a:rPr>
              <a:t> </a:t>
            </a:r>
            <a:r>
              <a:rPr sz="1250" b="1" spc="-65" dirty="0">
                <a:latin typeface="Times New Roman"/>
                <a:cs typeface="Times New Roman"/>
              </a:rPr>
              <a:t>JAVA_CONSTANT</a:t>
            </a:r>
            <a:r>
              <a:rPr sz="1250" b="1" spc="430" dirty="0">
                <a:latin typeface="Times New Roman"/>
                <a:cs typeface="Times New Roman"/>
              </a:rPr>
              <a:t> </a:t>
            </a:r>
            <a:r>
              <a:rPr sz="1250" b="1" spc="55" dirty="0">
                <a:latin typeface="Times New Roman"/>
                <a:cs typeface="Times New Roman"/>
              </a:rPr>
              <a:t>=</a:t>
            </a:r>
            <a:r>
              <a:rPr sz="1250" b="1" spc="425" dirty="0">
                <a:latin typeface="Times New Roman"/>
                <a:cs typeface="Times New Roman"/>
              </a:rPr>
              <a:t> </a:t>
            </a:r>
            <a:r>
              <a:rPr sz="1250" b="1" spc="185" dirty="0">
                <a:latin typeface="Times New Roman"/>
                <a:cs typeface="Times New Roman"/>
              </a:rPr>
              <a:t>10;</a:t>
            </a:r>
            <a:endParaRPr sz="12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95"/>
              </a:spcBef>
            </a:pPr>
            <a:endParaRPr sz="1250">
              <a:latin typeface="Times New Roman"/>
              <a:cs typeface="Times New Roman"/>
            </a:endParaRPr>
          </a:p>
          <a:p>
            <a:pPr marL="794385" marR="1176655" indent="-390525">
              <a:lnSpc>
                <a:spcPct val="103200"/>
              </a:lnSpc>
            </a:pPr>
            <a:r>
              <a:rPr sz="1250" b="1" spc="204" dirty="0">
                <a:latin typeface="Times New Roman"/>
                <a:cs typeface="Times New Roman"/>
              </a:rPr>
              <a:t>public</a:t>
            </a:r>
            <a:r>
              <a:rPr sz="1250" b="1" spc="459" dirty="0">
                <a:latin typeface="Times New Roman"/>
                <a:cs typeface="Times New Roman"/>
              </a:rPr>
              <a:t> </a:t>
            </a:r>
            <a:r>
              <a:rPr sz="1250" b="1" spc="170" dirty="0">
                <a:latin typeface="Times New Roman"/>
                <a:cs typeface="Times New Roman"/>
              </a:rPr>
              <a:t>VariableExampleClass()</a:t>
            </a:r>
            <a:r>
              <a:rPr sz="1250" b="1" spc="475" dirty="0">
                <a:latin typeface="Times New Roman"/>
                <a:cs typeface="Times New Roman"/>
              </a:rPr>
              <a:t> </a:t>
            </a:r>
            <a:r>
              <a:rPr sz="1250" b="1" spc="229" dirty="0">
                <a:latin typeface="Times New Roman"/>
                <a:cs typeface="Times New Roman"/>
              </a:rPr>
              <a:t>{ </a:t>
            </a:r>
            <a:r>
              <a:rPr sz="1250" b="1" spc="290" dirty="0">
                <a:latin typeface="Times New Roman"/>
                <a:cs typeface="Times New Roman"/>
              </a:rPr>
              <a:t>field</a:t>
            </a:r>
            <a:r>
              <a:rPr sz="1250" b="1" spc="445" dirty="0">
                <a:latin typeface="Times New Roman"/>
                <a:cs typeface="Times New Roman"/>
              </a:rPr>
              <a:t> </a:t>
            </a:r>
            <a:r>
              <a:rPr sz="1250" b="1" spc="55" dirty="0">
                <a:latin typeface="Times New Roman"/>
                <a:cs typeface="Times New Roman"/>
              </a:rPr>
              <a:t>=</a:t>
            </a:r>
            <a:r>
              <a:rPr sz="1250" b="1" spc="450" dirty="0">
                <a:latin typeface="Times New Roman"/>
                <a:cs typeface="Times New Roman"/>
              </a:rPr>
              <a:t> </a:t>
            </a:r>
            <a:r>
              <a:rPr sz="1250" b="1" spc="175" dirty="0">
                <a:latin typeface="Times New Roman"/>
                <a:cs typeface="Times New Roman"/>
              </a:rPr>
              <a:t>100;</a:t>
            </a:r>
            <a:endParaRPr sz="1250">
              <a:latin typeface="Times New Roman"/>
              <a:cs typeface="Times New Roman"/>
            </a:endParaRPr>
          </a:p>
          <a:p>
            <a:pPr marL="403860">
              <a:lnSpc>
                <a:spcPct val="100000"/>
              </a:lnSpc>
              <a:spcBef>
                <a:spcPts val="50"/>
              </a:spcBef>
            </a:pPr>
            <a:r>
              <a:rPr sz="1250" b="1" spc="229" dirty="0">
                <a:latin typeface="Times New Roman"/>
                <a:cs typeface="Times New Roman"/>
              </a:rPr>
              <a:t>}</a:t>
            </a:r>
            <a:endParaRPr sz="12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95"/>
              </a:spcBef>
            </a:pPr>
            <a:endParaRPr sz="1250">
              <a:latin typeface="Times New Roman"/>
              <a:cs typeface="Times New Roman"/>
            </a:endParaRPr>
          </a:p>
          <a:p>
            <a:pPr marL="794385" marR="5080" indent="-390525">
              <a:lnSpc>
                <a:spcPct val="103200"/>
              </a:lnSpc>
              <a:spcBef>
                <a:spcPts val="5"/>
              </a:spcBef>
            </a:pPr>
            <a:r>
              <a:rPr sz="1250" b="1" spc="204" dirty="0">
                <a:latin typeface="Times New Roman"/>
                <a:cs typeface="Times New Roman"/>
              </a:rPr>
              <a:t>public</a:t>
            </a:r>
            <a:r>
              <a:rPr sz="1250" b="1" spc="455" dirty="0">
                <a:latin typeface="Times New Roman"/>
                <a:cs typeface="Times New Roman"/>
              </a:rPr>
              <a:t> </a:t>
            </a:r>
            <a:r>
              <a:rPr sz="1250" b="1" spc="185" dirty="0">
                <a:latin typeface="Times New Roman"/>
                <a:cs typeface="Times New Roman"/>
              </a:rPr>
              <a:t>void</a:t>
            </a:r>
            <a:r>
              <a:rPr sz="1250" b="1" spc="465" dirty="0">
                <a:latin typeface="Times New Roman"/>
                <a:cs typeface="Times New Roman"/>
              </a:rPr>
              <a:t> </a:t>
            </a:r>
            <a:r>
              <a:rPr sz="1250" b="1" spc="195" dirty="0">
                <a:latin typeface="Times New Roman"/>
                <a:cs typeface="Times New Roman"/>
              </a:rPr>
              <a:t>changeValues(final</a:t>
            </a:r>
            <a:r>
              <a:rPr sz="1250" b="1" spc="480" dirty="0">
                <a:latin typeface="Times New Roman"/>
                <a:cs typeface="Times New Roman"/>
              </a:rPr>
              <a:t> </a:t>
            </a:r>
            <a:r>
              <a:rPr sz="1250" b="1" spc="275" dirty="0">
                <a:latin typeface="Times New Roman"/>
                <a:cs typeface="Times New Roman"/>
              </a:rPr>
              <a:t>int</a:t>
            </a:r>
            <a:r>
              <a:rPr sz="1250" b="1" spc="465" dirty="0">
                <a:latin typeface="Times New Roman"/>
                <a:cs typeface="Times New Roman"/>
              </a:rPr>
              <a:t> </a:t>
            </a:r>
            <a:r>
              <a:rPr sz="1250" b="1" spc="105" dirty="0">
                <a:latin typeface="Times New Roman"/>
                <a:cs typeface="Times New Roman"/>
              </a:rPr>
              <a:t>param)</a:t>
            </a:r>
            <a:r>
              <a:rPr sz="1250" b="1" spc="465" dirty="0">
                <a:latin typeface="Times New Roman"/>
                <a:cs typeface="Times New Roman"/>
              </a:rPr>
              <a:t> </a:t>
            </a:r>
            <a:r>
              <a:rPr sz="1250" b="1" spc="229" dirty="0">
                <a:latin typeface="Times New Roman"/>
                <a:cs typeface="Times New Roman"/>
              </a:rPr>
              <a:t>{ </a:t>
            </a:r>
            <a:r>
              <a:rPr sz="1250" b="1" spc="55" dirty="0">
                <a:latin typeface="Times New Roman"/>
                <a:cs typeface="Times New Roman"/>
              </a:rPr>
              <a:t>param</a:t>
            </a:r>
            <a:r>
              <a:rPr sz="1250" b="1" spc="455" dirty="0">
                <a:latin typeface="Times New Roman"/>
                <a:cs typeface="Times New Roman"/>
              </a:rPr>
              <a:t> </a:t>
            </a:r>
            <a:r>
              <a:rPr sz="1250" b="1" spc="55" dirty="0">
                <a:latin typeface="Times New Roman"/>
                <a:cs typeface="Times New Roman"/>
              </a:rPr>
              <a:t>=</a:t>
            </a:r>
            <a:r>
              <a:rPr sz="1250" b="1" spc="459" dirty="0">
                <a:latin typeface="Times New Roman"/>
                <a:cs typeface="Times New Roman"/>
              </a:rPr>
              <a:t> </a:t>
            </a:r>
            <a:r>
              <a:rPr sz="1250" b="1" spc="250" dirty="0">
                <a:latin typeface="Times New Roman"/>
                <a:cs typeface="Times New Roman"/>
              </a:rPr>
              <a:t>1;</a:t>
            </a:r>
            <a:r>
              <a:rPr sz="1250" b="1" spc="455" dirty="0">
                <a:latin typeface="Times New Roman"/>
                <a:cs typeface="Times New Roman"/>
              </a:rPr>
              <a:t> </a:t>
            </a:r>
            <a:r>
              <a:rPr sz="1250" b="1" spc="415" dirty="0">
                <a:latin typeface="Times New Roman"/>
                <a:cs typeface="Times New Roman"/>
              </a:rPr>
              <a:t>//</a:t>
            </a:r>
            <a:r>
              <a:rPr sz="1250" b="1" spc="450" dirty="0">
                <a:latin typeface="Times New Roman"/>
                <a:cs typeface="Times New Roman"/>
              </a:rPr>
              <a:t> </a:t>
            </a:r>
            <a:r>
              <a:rPr sz="1250" b="1" spc="190" dirty="0">
                <a:latin typeface="Times New Roman"/>
                <a:cs typeface="Times New Roman"/>
              </a:rPr>
              <a:t>compile-</a:t>
            </a:r>
            <a:r>
              <a:rPr sz="1250" b="1" spc="175" dirty="0">
                <a:latin typeface="Times New Roman"/>
                <a:cs typeface="Times New Roman"/>
              </a:rPr>
              <a:t>time</a:t>
            </a:r>
            <a:r>
              <a:rPr sz="1250" b="1" spc="470" dirty="0">
                <a:latin typeface="Times New Roman"/>
                <a:cs typeface="Times New Roman"/>
              </a:rPr>
              <a:t> </a:t>
            </a:r>
            <a:r>
              <a:rPr sz="1250" b="1" spc="175" dirty="0">
                <a:latin typeface="Times New Roman"/>
                <a:cs typeface="Times New Roman"/>
              </a:rPr>
              <a:t>error</a:t>
            </a:r>
            <a:endParaRPr sz="1250">
              <a:latin typeface="Times New Roman"/>
              <a:cs typeface="Times New Roman"/>
            </a:endParaRPr>
          </a:p>
          <a:p>
            <a:pPr marL="794385" marR="1957705">
              <a:lnSpc>
                <a:spcPct val="102400"/>
              </a:lnSpc>
              <a:spcBef>
                <a:spcPts val="10"/>
              </a:spcBef>
            </a:pPr>
            <a:r>
              <a:rPr sz="1250" b="1" spc="275" dirty="0">
                <a:latin typeface="Times New Roman"/>
                <a:cs typeface="Times New Roman"/>
              </a:rPr>
              <a:t>final</a:t>
            </a:r>
            <a:r>
              <a:rPr sz="1250" b="1" spc="455" dirty="0">
                <a:latin typeface="Times New Roman"/>
                <a:cs typeface="Times New Roman"/>
              </a:rPr>
              <a:t> </a:t>
            </a:r>
            <a:r>
              <a:rPr sz="1250" b="1" spc="275" dirty="0">
                <a:latin typeface="Times New Roman"/>
                <a:cs typeface="Times New Roman"/>
              </a:rPr>
              <a:t>int</a:t>
            </a:r>
            <a:r>
              <a:rPr sz="1250" b="1" spc="470" dirty="0">
                <a:latin typeface="Times New Roman"/>
                <a:cs typeface="Times New Roman"/>
              </a:rPr>
              <a:t> </a:t>
            </a:r>
            <a:r>
              <a:rPr sz="1250" b="1" spc="200" dirty="0">
                <a:latin typeface="Times New Roman"/>
                <a:cs typeface="Times New Roman"/>
              </a:rPr>
              <a:t>localVar; </a:t>
            </a:r>
            <a:r>
              <a:rPr sz="1250" b="1" spc="190" dirty="0">
                <a:latin typeface="Times New Roman"/>
                <a:cs typeface="Times New Roman"/>
              </a:rPr>
              <a:t>localVar</a:t>
            </a:r>
            <a:r>
              <a:rPr sz="1250" b="1" spc="450" dirty="0">
                <a:latin typeface="Times New Roman"/>
                <a:cs typeface="Times New Roman"/>
              </a:rPr>
              <a:t> </a:t>
            </a:r>
            <a:r>
              <a:rPr sz="1250" b="1" spc="55" dirty="0">
                <a:latin typeface="Times New Roman"/>
                <a:cs typeface="Times New Roman"/>
              </a:rPr>
              <a:t>=</a:t>
            </a:r>
            <a:r>
              <a:rPr sz="1250" b="1" spc="455" dirty="0">
                <a:latin typeface="Times New Roman"/>
                <a:cs typeface="Times New Roman"/>
              </a:rPr>
              <a:t> </a:t>
            </a:r>
            <a:r>
              <a:rPr sz="1250" b="1" spc="185" dirty="0">
                <a:latin typeface="Times New Roman"/>
                <a:cs typeface="Times New Roman"/>
              </a:rPr>
              <a:t>42;</a:t>
            </a:r>
            <a:endParaRPr sz="1250">
              <a:latin typeface="Times New Roman"/>
              <a:cs typeface="Times New Roman"/>
            </a:endParaRPr>
          </a:p>
          <a:p>
            <a:pPr marL="794385">
              <a:lnSpc>
                <a:spcPct val="100000"/>
              </a:lnSpc>
              <a:spcBef>
                <a:spcPts val="50"/>
              </a:spcBef>
            </a:pPr>
            <a:r>
              <a:rPr sz="1250" b="1" spc="190" dirty="0">
                <a:latin typeface="Times New Roman"/>
                <a:cs typeface="Times New Roman"/>
              </a:rPr>
              <a:t>localVar</a:t>
            </a:r>
            <a:r>
              <a:rPr sz="1250" b="1" spc="450" dirty="0">
                <a:latin typeface="Times New Roman"/>
                <a:cs typeface="Times New Roman"/>
              </a:rPr>
              <a:t> </a:t>
            </a:r>
            <a:r>
              <a:rPr sz="1250" b="1" spc="55" dirty="0">
                <a:latin typeface="Times New Roman"/>
                <a:cs typeface="Times New Roman"/>
              </a:rPr>
              <a:t>=</a:t>
            </a:r>
            <a:r>
              <a:rPr sz="1250" b="1" spc="450" dirty="0">
                <a:latin typeface="Times New Roman"/>
                <a:cs typeface="Times New Roman"/>
              </a:rPr>
              <a:t> </a:t>
            </a:r>
            <a:r>
              <a:rPr sz="1250" b="1" spc="210" dirty="0">
                <a:latin typeface="Times New Roman"/>
                <a:cs typeface="Times New Roman"/>
              </a:rPr>
              <a:t>43;</a:t>
            </a:r>
            <a:r>
              <a:rPr sz="1250" b="1" spc="455" dirty="0">
                <a:latin typeface="Times New Roman"/>
                <a:cs typeface="Times New Roman"/>
              </a:rPr>
              <a:t> </a:t>
            </a:r>
            <a:r>
              <a:rPr sz="1250" b="1" spc="415" dirty="0">
                <a:latin typeface="Times New Roman"/>
                <a:cs typeface="Times New Roman"/>
              </a:rPr>
              <a:t>//</a:t>
            </a:r>
            <a:r>
              <a:rPr sz="1250" b="1" spc="450" dirty="0">
                <a:latin typeface="Times New Roman"/>
                <a:cs typeface="Times New Roman"/>
              </a:rPr>
              <a:t> </a:t>
            </a:r>
            <a:r>
              <a:rPr sz="1250" b="1" spc="200" dirty="0">
                <a:latin typeface="Times New Roman"/>
                <a:cs typeface="Times New Roman"/>
              </a:rPr>
              <a:t>compile-</a:t>
            </a:r>
            <a:r>
              <a:rPr sz="1250" b="1" spc="160" dirty="0">
                <a:latin typeface="Times New Roman"/>
                <a:cs typeface="Times New Roman"/>
              </a:rPr>
              <a:t>time</a:t>
            </a:r>
            <a:r>
              <a:rPr sz="1250" b="1" spc="450" dirty="0">
                <a:latin typeface="Times New Roman"/>
                <a:cs typeface="Times New Roman"/>
              </a:rPr>
              <a:t> </a:t>
            </a:r>
            <a:r>
              <a:rPr sz="1250" b="1" spc="185" dirty="0">
                <a:latin typeface="Times New Roman"/>
                <a:cs typeface="Times New Roman"/>
              </a:rPr>
              <a:t>error</a:t>
            </a:r>
            <a:endParaRPr sz="1250">
              <a:latin typeface="Times New Roman"/>
              <a:cs typeface="Times New Roman"/>
            </a:endParaRPr>
          </a:p>
          <a:p>
            <a:pPr marL="403860">
              <a:lnSpc>
                <a:spcPct val="100000"/>
              </a:lnSpc>
              <a:spcBef>
                <a:spcPts val="45"/>
              </a:spcBef>
            </a:pPr>
            <a:r>
              <a:rPr sz="1250" b="1" spc="229" dirty="0">
                <a:latin typeface="Times New Roman"/>
                <a:cs typeface="Times New Roman"/>
              </a:rPr>
              <a:t>}</a:t>
            </a:r>
            <a:endParaRPr sz="12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50" b="1" spc="229" dirty="0">
                <a:latin typeface="Times New Roman"/>
                <a:cs typeface="Times New Roman"/>
              </a:rPr>
              <a:t>}</a:t>
            </a:r>
            <a:endParaRPr sz="125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55627" y="806967"/>
            <a:ext cx="5601970" cy="355854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55244" algn="ctr">
              <a:lnSpc>
                <a:spcPct val="100000"/>
              </a:lnSpc>
              <a:spcBef>
                <a:spcPts val="110"/>
              </a:spcBef>
            </a:pPr>
            <a:r>
              <a:rPr sz="1850" b="1" dirty="0">
                <a:latin typeface="Arial"/>
                <a:cs typeface="Arial"/>
              </a:rPr>
              <a:t>Nested</a:t>
            </a:r>
            <a:r>
              <a:rPr sz="1850" b="1" spc="15" dirty="0">
                <a:latin typeface="Arial"/>
                <a:cs typeface="Arial"/>
              </a:rPr>
              <a:t> </a:t>
            </a:r>
            <a:r>
              <a:rPr sz="1850" b="1" spc="-10" dirty="0">
                <a:latin typeface="Arial"/>
                <a:cs typeface="Arial"/>
              </a:rPr>
              <a:t>Classes</a:t>
            </a:r>
            <a:endParaRPr sz="185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330"/>
              </a:spcBef>
            </a:pPr>
            <a:endParaRPr sz="1850" dirty="0">
              <a:latin typeface="Arial"/>
              <a:cs typeface="Arial"/>
            </a:endParaRPr>
          </a:p>
          <a:p>
            <a:pPr marL="12700" marR="233045" indent="4445">
              <a:lnSpc>
                <a:spcPct val="101299"/>
              </a:lnSpc>
            </a:pPr>
            <a:r>
              <a:rPr sz="1550" dirty="0">
                <a:latin typeface="Arial"/>
                <a:cs typeface="Arial"/>
              </a:rPr>
              <a:t>A</a:t>
            </a:r>
            <a:r>
              <a:rPr sz="1550" spc="1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nested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class</a:t>
            </a:r>
            <a:r>
              <a:rPr sz="1550" spc="1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is</a:t>
            </a:r>
            <a:r>
              <a:rPr sz="1550" spc="2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class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declared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within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the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body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of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another </a:t>
            </a:r>
            <a:r>
              <a:rPr sz="1550" dirty="0">
                <a:latin typeface="Arial"/>
                <a:cs typeface="Arial"/>
              </a:rPr>
              <a:t>class.</a:t>
            </a:r>
            <a:r>
              <a:rPr sz="1550" spc="1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Nested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classes:</a:t>
            </a:r>
            <a:endParaRPr sz="1550" dirty="0">
              <a:latin typeface="Arial"/>
              <a:cs typeface="Arial"/>
            </a:endParaRPr>
          </a:p>
          <a:p>
            <a:pPr marL="417830" indent="-328930">
              <a:lnSpc>
                <a:spcPct val="100000"/>
              </a:lnSpc>
              <a:spcBef>
                <a:spcPts val="405"/>
              </a:spcBef>
              <a:buClr>
                <a:srgbClr val="FF0000"/>
              </a:buClr>
              <a:buChar char="•"/>
              <a:tabLst>
                <a:tab pos="417830" algn="l"/>
              </a:tabLst>
            </a:pPr>
            <a:r>
              <a:rPr sz="1550" dirty="0">
                <a:latin typeface="Arial"/>
                <a:cs typeface="Arial"/>
              </a:rPr>
              <a:t>Have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multiple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categories</a:t>
            </a:r>
            <a:endParaRPr sz="1550" dirty="0">
              <a:latin typeface="Arial"/>
              <a:cs typeface="Arial"/>
            </a:endParaRPr>
          </a:p>
          <a:p>
            <a:pPr marL="735965" lvl="1" indent="-237490">
              <a:lnSpc>
                <a:spcPct val="100000"/>
              </a:lnSpc>
              <a:spcBef>
                <a:spcPts val="380"/>
              </a:spcBef>
              <a:buClr>
                <a:srgbClr val="FF0000"/>
              </a:buClr>
              <a:buFont typeface="Arial"/>
              <a:buChar char="–"/>
              <a:tabLst>
                <a:tab pos="735965" algn="l"/>
              </a:tabLst>
            </a:pPr>
            <a:r>
              <a:rPr sz="1400" b="1" dirty="0">
                <a:latin typeface="Arial"/>
                <a:cs typeface="Arial"/>
              </a:rPr>
              <a:t>Inner</a:t>
            </a:r>
            <a:r>
              <a:rPr sz="1400" b="1" spc="45" dirty="0">
                <a:latin typeface="Arial"/>
                <a:cs typeface="Arial"/>
              </a:rPr>
              <a:t> </a:t>
            </a:r>
            <a:r>
              <a:rPr sz="1400" b="1" spc="-10" dirty="0">
                <a:latin typeface="Arial"/>
                <a:cs typeface="Arial"/>
              </a:rPr>
              <a:t>classes</a:t>
            </a:r>
            <a:endParaRPr sz="1400" dirty="0">
              <a:latin typeface="Arial"/>
              <a:cs typeface="Arial"/>
            </a:endParaRPr>
          </a:p>
          <a:p>
            <a:pPr marL="982344" lvl="2" indent="-163830">
              <a:lnSpc>
                <a:spcPct val="100000"/>
              </a:lnSpc>
              <a:spcBef>
                <a:spcPts val="355"/>
              </a:spcBef>
              <a:buClr>
                <a:srgbClr val="FF0000"/>
              </a:buClr>
              <a:buSzPct val="44000"/>
              <a:buChar char="—"/>
              <a:tabLst>
                <a:tab pos="982344" algn="l"/>
              </a:tabLst>
            </a:pPr>
            <a:r>
              <a:rPr sz="1250" dirty="0">
                <a:latin typeface="Arial"/>
                <a:cs typeface="Arial"/>
              </a:rPr>
              <a:t>Member</a:t>
            </a:r>
            <a:r>
              <a:rPr sz="1250" spc="95" dirty="0">
                <a:latin typeface="Arial"/>
                <a:cs typeface="Arial"/>
              </a:rPr>
              <a:t> </a:t>
            </a:r>
            <a:r>
              <a:rPr sz="1250" spc="-10" dirty="0">
                <a:latin typeface="Arial"/>
                <a:cs typeface="Arial"/>
              </a:rPr>
              <a:t>classes</a:t>
            </a:r>
            <a:endParaRPr sz="1250" dirty="0">
              <a:latin typeface="Arial"/>
              <a:cs typeface="Arial"/>
            </a:endParaRPr>
          </a:p>
          <a:p>
            <a:pPr marL="982344" lvl="2" indent="-163830">
              <a:lnSpc>
                <a:spcPct val="100000"/>
              </a:lnSpc>
              <a:spcBef>
                <a:spcPts val="360"/>
              </a:spcBef>
              <a:buClr>
                <a:srgbClr val="FF0000"/>
              </a:buClr>
              <a:buSzPct val="44000"/>
              <a:buChar char="—"/>
              <a:tabLst>
                <a:tab pos="982344" algn="l"/>
              </a:tabLst>
            </a:pPr>
            <a:r>
              <a:rPr sz="1250" dirty="0">
                <a:latin typeface="Arial"/>
                <a:cs typeface="Arial"/>
              </a:rPr>
              <a:t>Local</a:t>
            </a:r>
            <a:r>
              <a:rPr sz="1250" spc="40" dirty="0">
                <a:latin typeface="Arial"/>
                <a:cs typeface="Arial"/>
              </a:rPr>
              <a:t> </a:t>
            </a:r>
            <a:r>
              <a:rPr sz="1250" spc="-10" dirty="0">
                <a:latin typeface="Arial"/>
                <a:cs typeface="Arial"/>
              </a:rPr>
              <a:t>classes</a:t>
            </a:r>
            <a:endParaRPr sz="1250" dirty="0">
              <a:latin typeface="Arial"/>
              <a:cs typeface="Arial"/>
            </a:endParaRPr>
          </a:p>
          <a:p>
            <a:pPr marL="982344" lvl="2" indent="-163830">
              <a:lnSpc>
                <a:spcPct val="100000"/>
              </a:lnSpc>
              <a:spcBef>
                <a:spcPts val="345"/>
              </a:spcBef>
              <a:buClr>
                <a:srgbClr val="FF0000"/>
              </a:buClr>
              <a:buSzPct val="44000"/>
              <a:buChar char="—"/>
              <a:tabLst>
                <a:tab pos="982344" algn="l"/>
              </a:tabLst>
            </a:pPr>
            <a:r>
              <a:rPr sz="1250" dirty="0">
                <a:latin typeface="Arial"/>
                <a:cs typeface="Arial"/>
              </a:rPr>
              <a:t>Anonymous</a:t>
            </a:r>
            <a:r>
              <a:rPr sz="1250" spc="95" dirty="0">
                <a:latin typeface="Arial"/>
                <a:cs typeface="Arial"/>
              </a:rPr>
              <a:t> </a:t>
            </a:r>
            <a:r>
              <a:rPr sz="1250" spc="-10" dirty="0">
                <a:latin typeface="Arial"/>
                <a:cs typeface="Arial"/>
              </a:rPr>
              <a:t>classes</a:t>
            </a:r>
            <a:endParaRPr sz="1250" dirty="0">
              <a:latin typeface="Arial"/>
              <a:cs typeface="Arial"/>
            </a:endParaRPr>
          </a:p>
          <a:p>
            <a:pPr marL="735965" lvl="1" indent="-237490">
              <a:lnSpc>
                <a:spcPct val="100000"/>
              </a:lnSpc>
              <a:spcBef>
                <a:spcPts val="380"/>
              </a:spcBef>
              <a:buClr>
                <a:srgbClr val="FF0000"/>
              </a:buClr>
              <a:buFont typeface="Arial"/>
              <a:buChar char="–"/>
              <a:tabLst>
                <a:tab pos="735965" algn="l"/>
              </a:tabLst>
            </a:pPr>
            <a:r>
              <a:rPr sz="1400" b="1" dirty="0">
                <a:latin typeface="Arial"/>
                <a:cs typeface="Arial"/>
              </a:rPr>
              <a:t>Static</a:t>
            </a:r>
            <a:r>
              <a:rPr sz="1400" b="1" spc="55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nested</a:t>
            </a:r>
            <a:r>
              <a:rPr sz="1400" b="1" spc="65" dirty="0">
                <a:latin typeface="Arial"/>
                <a:cs typeface="Arial"/>
              </a:rPr>
              <a:t> </a:t>
            </a:r>
            <a:r>
              <a:rPr sz="1400" b="1" spc="-10" dirty="0">
                <a:latin typeface="Arial"/>
                <a:cs typeface="Arial"/>
              </a:rPr>
              <a:t>classes</a:t>
            </a:r>
            <a:endParaRPr sz="1400" dirty="0">
              <a:latin typeface="Arial"/>
              <a:cs typeface="Arial"/>
            </a:endParaRPr>
          </a:p>
          <a:p>
            <a:pPr marL="417830" indent="-329565">
              <a:lnSpc>
                <a:spcPct val="100000"/>
              </a:lnSpc>
              <a:spcBef>
                <a:spcPts val="400"/>
              </a:spcBef>
              <a:buClr>
                <a:srgbClr val="FF0000"/>
              </a:buClr>
              <a:buChar char="•"/>
              <a:tabLst>
                <a:tab pos="417830" algn="l"/>
              </a:tabLst>
            </a:pPr>
            <a:r>
              <a:rPr sz="1550" dirty="0">
                <a:latin typeface="Arial"/>
                <a:cs typeface="Arial"/>
              </a:rPr>
              <a:t>Are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commonly</a:t>
            </a:r>
            <a:r>
              <a:rPr sz="1550" spc="7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used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in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applications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with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GUI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elements</a:t>
            </a:r>
            <a:endParaRPr sz="1550" dirty="0">
              <a:latin typeface="Arial"/>
              <a:cs typeface="Arial"/>
            </a:endParaRPr>
          </a:p>
          <a:p>
            <a:pPr marL="417830" marR="5080" indent="-329565">
              <a:lnSpc>
                <a:spcPct val="101299"/>
              </a:lnSpc>
              <a:spcBef>
                <a:spcPts val="385"/>
              </a:spcBef>
              <a:buClr>
                <a:srgbClr val="FF0000"/>
              </a:buClr>
              <a:buChar char="•"/>
              <a:tabLst>
                <a:tab pos="417830" algn="l"/>
              </a:tabLst>
            </a:pPr>
            <a:r>
              <a:rPr sz="1550" dirty="0">
                <a:latin typeface="Arial"/>
                <a:cs typeface="Arial"/>
              </a:rPr>
              <a:t>Can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limit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utilization</a:t>
            </a:r>
            <a:r>
              <a:rPr sz="1550" spc="2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of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"helper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class"</a:t>
            </a:r>
            <a:r>
              <a:rPr sz="1550" spc="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to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the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enclosing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spc="-20" dirty="0">
                <a:latin typeface="Arial"/>
                <a:cs typeface="Arial"/>
              </a:rPr>
              <a:t>top- </a:t>
            </a:r>
            <a:r>
              <a:rPr sz="1550" dirty="0">
                <a:latin typeface="Arial"/>
                <a:cs typeface="Arial"/>
              </a:rPr>
              <a:t>level </a:t>
            </a:r>
            <a:r>
              <a:rPr sz="1550" spc="-10" dirty="0">
                <a:latin typeface="Arial"/>
                <a:cs typeface="Arial"/>
              </a:rPr>
              <a:t>class</a:t>
            </a:r>
            <a:endParaRPr sz="155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17865" y="5716016"/>
            <a:ext cx="6289040" cy="377952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 marR="192405">
              <a:lnSpc>
                <a:spcPts val="1370"/>
              </a:lnSpc>
              <a:spcBef>
                <a:spcPts val="140"/>
              </a:spcBef>
            </a:pPr>
            <a:r>
              <a:rPr sz="1150" dirty="0">
                <a:latin typeface="Arial"/>
                <a:cs typeface="Arial"/>
              </a:rPr>
              <a:t>An</a:t>
            </a:r>
            <a:r>
              <a:rPr sz="1150" spc="-50" dirty="0">
                <a:latin typeface="Arial"/>
                <a:cs typeface="Arial"/>
              </a:rPr>
              <a:t> </a:t>
            </a:r>
            <a:r>
              <a:rPr sz="1150" b="1" dirty="0">
                <a:latin typeface="Arial"/>
                <a:cs typeface="Arial"/>
              </a:rPr>
              <a:t>inner</a:t>
            </a:r>
            <a:r>
              <a:rPr sz="1150" b="1" spc="-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nested</a:t>
            </a:r>
            <a:r>
              <a:rPr sz="1150" spc="-4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class</a:t>
            </a:r>
            <a:r>
              <a:rPr sz="1150" spc="-4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is</a:t>
            </a:r>
            <a:r>
              <a:rPr sz="1150" spc="-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considered</a:t>
            </a:r>
            <a:r>
              <a:rPr sz="1150" spc="-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part</a:t>
            </a:r>
            <a:r>
              <a:rPr sz="1150" spc="-4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of</a:t>
            </a:r>
            <a:r>
              <a:rPr sz="1150" spc="-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-3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outer</a:t>
            </a:r>
            <a:r>
              <a:rPr sz="1150" spc="-4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class</a:t>
            </a:r>
            <a:r>
              <a:rPr sz="1150" spc="-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and</a:t>
            </a:r>
            <a:r>
              <a:rPr sz="1150" spc="-3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inherits</a:t>
            </a:r>
            <a:r>
              <a:rPr sz="1150" spc="-3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access</a:t>
            </a:r>
            <a:r>
              <a:rPr sz="1150" spc="-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to</a:t>
            </a:r>
            <a:r>
              <a:rPr sz="1150" spc="-4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all</a:t>
            </a:r>
            <a:r>
              <a:rPr sz="1150" spc="-2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-35" dirty="0">
                <a:latin typeface="Arial"/>
                <a:cs typeface="Arial"/>
              </a:rPr>
              <a:t> </a:t>
            </a:r>
            <a:r>
              <a:rPr sz="1150" spc="-10" dirty="0">
                <a:latin typeface="Arial"/>
                <a:cs typeface="Arial"/>
              </a:rPr>
              <a:t>private members</a:t>
            </a:r>
            <a:r>
              <a:rPr sz="1150" spc="-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of</a:t>
            </a:r>
            <a:r>
              <a:rPr sz="1150" spc="-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-3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outer</a:t>
            </a:r>
            <a:r>
              <a:rPr sz="1150" spc="-35" dirty="0">
                <a:latin typeface="Arial"/>
                <a:cs typeface="Arial"/>
              </a:rPr>
              <a:t> </a:t>
            </a:r>
            <a:r>
              <a:rPr sz="1150" spc="-10" dirty="0">
                <a:latin typeface="Arial"/>
                <a:cs typeface="Arial"/>
              </a:rPr>
              <a:t>class.</a:t>
            </a:r>
            <a:endParaRPr sz="1150">
              <a:latin typeface="Arial"/>
              <a:cs typeface="Arial"/>
            </a:endParaRPr>
          </a:p>
          <a:p>
            <a:pPr marL="12700" marR="57785">
              <a:lnSpc>
                <a:spcPct val="98800"/>
              </a:lnSpc>
              <a:spcBef>
                <a:spcPts val="395"/>
              </a:spcBef>
            </a:pPr>
            <a:r>
              <a:rPr sz="1150" dirty="0">
                <a:latin typeface="Arial"/>
                <a:cs typeface="Arial"/>
              </a:rPr>
              <a:t>A</a:t>
            </a:r>
            <a:r>
              <a:rPr sz="1150" spc="-55" dirty="0">
                <a:latin typeface="Arial"/>
                <a:cs typeface="Arial"/>
              </a:rPr>
              <a:t> </a:t>
            </a:r>
            <a:r>
              <a:rPr sz="1150" b="1" dirty="0">
                <a:latin typeface="Arial"/>
                <a:cs typeface="Arial"/>
              </a:rPr>
              <a:t>static</a:t>
            </a:r>
            <a:r>
              <a:rPr sz="1150" b="1" spc="-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nested</a:t>
            </a:r>
            <a:r>
              <a:rPr sz="1150" spc="-3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class</a:t>
            </a:r>
            <a:r>
              <a:rPr sz="1150" spc="-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is</a:t>
            </a:r>
            <a:r>
              <a:rPr sz="1150" spc="-3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not</a:t>
            </a:r>
            <a:r>
              <a:rPr sz="1150" spc="-4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an</a:t>
            </a:r>
            <a:r>
              <a:rPr sz="1150" spc="-3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inner</a:t>
            </a:r>
            <a:r>
              <a:rPr sz="1150" spc="-3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class,</a:t>
            </a:r>
            <a:r>
              <a:rPr sz="1150" spc="-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but</a:t>
            </a:r>
            <a:r>
              <a:rPr sz="1150" spc="-4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its</a:t>
            </a:r>
            <a:r>
              <a:rPr sz="1150" spc="-3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declaration</a:t>
            </a:r>
            <a:r>
              <a:rPr sz="1150" spc="-4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appears</a:t>
            </a:r>
            <a:r>
              <a:rPr sz="1150" spc="-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similar</a:t>
            </a:r>
            <a:r>
              <a:rPr sz="1150" spc="-3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with</a:t>
            </a:r>
            <a:r>
              <a:rPr sz="1150" spc="-1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an</a:t>
            </a:r>
            <a:r>
              <a:rPr sz="1150" spc="-40" dirty="0">
                <a:latin typeface="Arial"/>
                <a:cs typeface="Arial"/>
              </a:rPr>
              <a:t> </a:t>
            </a:r>
            <a:r>
              <a:rPr sz="1150" spc="-10" dirty="0">
                <a:latin typeface="Arial"/>
                <a:cs typeface="Arial"/>
              </a:rPr>
              <a:t>additional </a:t>
            </a:r>
            <a:r>
              <a:rPr sz="1150" spc="270" dirty="0">
                <a:latin typeface="Times New Roman"/>
                <a:cs typeface="Times New Roman"/>
              </a:rPr>
              <a:t>static</a:t>
            </a:r>
            <a:r>
              <a:rPr sz="1150" spc="-70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Arial"/>
                <a:cs typeface="Arial"/>
              </a:rPr>
              <a:t>modifier</a:t>
            </a:r>
            <a:r>
              <a:rPr sz="1150" spc="-3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on</a:t>
            </a:r>
            <a:r>
              <a:rPr sz="1150" spc="-4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-3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nested</a:t>
            </a:r>
            <a:r>
              <a:rPr sz="1150" spc="-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class.</a:t>
            </a:r>
            <a:r>
              <a:rPr sz="1150" spc="-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Static</a:t>
            </a:r>
            <a:r>
              <a:rPr sz="1150" spc="-3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nested</a:t>
            </a:r>
            <a:r>
              <a:rPr sz="1150" spc="-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classes</a:t>
            </a:r>
            <a:r>
              <a:rPr sz="1150" spc="-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can</a:t>
            </a:r>
            <a:r>
              <a:rPr sz="1150" spc="-3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be</a:t>
            </a:r>
            <a:r>
              <a:rPr sz="1150" spc="-4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instantiated</a:t>
            </a:r>
            <a:r>
              <a:rPr sz="1150" spc="-3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before</a:t>
            </a:r>
            <a:r>
              <a:rPr sz="1150" spc="-55" dirty="0">
                <a:latin typeface="Arial"/>
                <a:cs typeface="Arial"/>
              </a:rPr>
              <a:t> </a:t>
            </a:r>
            <a:r>
              <a:rPr sz="1150" spc="-25" dirty="0">
                <a:latin typeface="Arial"/>
                <a:cs typeface="Arial"/>
              </a:rPr>
              <a:t>the </a:t>
            </a:r>
            <a:r>
              <a:rPr sz="1150" dirty="0">
                <a:latin typeface="Arial"/>
                <a:cs typeface="Arial"/>
              </a:rPr>
              <a:t>enclosing</a:t>
            </a:r>
            <a:r>
              <a:rPr sz="1150" spc="-4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outer</a:t>
            </a:r>
            <a:r>
              <a:rPr sz="1150" spc="-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class</a:t>
            </a:r>
            <a:r>
              <a:rPr sz="1150" spc="-4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and,</a:t>
            </a:r>
            <a:r>
              <a:rPr sz="1150" spc="-40" dirty="0">
                <a:latin typeface="Arial"/>
                <a:cs typeface="Arial"/>
              </a:rPr>
              <a:t> </a:t>
            </a:r>
            <a:r>
              <a:rPr sz="1150" spc="-10" dirty="0">
                <a:latin typeface="Arial"/>
                <a:cs typeface="Arial"/>
              </a:rPr>
              <a:t>therefore,</a:t>
            </a:r>
            <a:r>
              <a:rPr sz="1150" spc="-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are</a:t>
            </a:r>
            <a:r>
              <a:rPr sz="1150" spc="-3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denied</a:t>
            </a:r>
            <a:r>
              <a:rPr sz="1150" spc="-2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access</a:t>
            </a:r>
            <a:r>
              <a:rPr sz="1150" spc="-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to</a:t>
            </a:r>
            <a:r>
              <a:rPr sz="1150" spc="-3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all</a:t>
            </a:r>
            <a:r>
              <a:rPr sz="1150" spc="-2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nonstatic</a:t>
            </a:r>
            <a:r>
              <a:rPr sz="1150" spc="-40" dirty="0">
                <a:latin typeface="Arial"/>
                <a:cs typeface="Arial"/>
              </a:rPr>
              <a:t> </a:t>
            </a:r>
            <a:r>
              <a:rPr sz="1150" spc="-10" dirty="0">
                <a:latin typeface="Arial"/>
                <a:cs typeface="Arial"/>
              </a:rPr>
              <a:t>members</a:t>
            </a:r>
            <a:r>
              <a:rPr sz="1150" spc="-4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of</a:t>
            </a:r>
            <a:r>
              <a:rPr sz="1150" spc="-4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-35" dirty="0">
                <a:latin typeface="Arial"/>
                <a:cs typeface="Arial"/>
              </a:rPr>
              <a:t> </a:t>
            </a:r>
            <a:r>
              <a:rPr sz="1150" spc="-10" dirty="0">
                <a:latin typeface="Arial"/>
                <a:cs typeface="Arial"/>
              </a:rPr>
              <a:t>enclosing class.</a:t>
            </a:r>
            <a:endParaRPr sz="1150">
              <a:latin typeface="Arial"/>
              <a:cs typeface="Arial"/>
            </a:endParaRPr>
          </a:p>
          <a:p>
            <a:pPr marL="12700" marR="460375">
              <a:lnSpc>
                <a:spcPts val="1370"/>
              </a:lnSpc>
              <a:spcBef>
                <a:spcPts val="470"/>
              </a:spcBef>
            </a:pPr>
            <a:r>
              <a:rPr sz="1150" b="1" dirty="0">
                <a:latin typeface="Arial"/>
                <a:cs typeface="Arial"/>
              </a:rPr>
              <a:t>Note:</a:t>
            </a:r>
            <a:r>
              <a:rPr sz="1150" b="1" spc="-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Anonymous</a:t>
            </a:r>
            <a:r>
              <a:rPr sz="1150" spc="-1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classes</a:t>
            </a:r>
            <a:r>
              <a:rPr sz="1150" spc="-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are</a:t>
            </a:r>
            <a:r>
              <a:rPr sz="1150" spc="-4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covered</a:t>
            </a:r>
            <a:r>
              <a:rPr sz="1150" spc="-3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in</a:t>
            </a:r>
            <a:r>
              <a:rPr sz="1150" spc="-3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detail</a:t>
            </a:r>
            <a:r>
              <a:rPr sz="1150" spc="-2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in</a:t>
            </a:r>
            <a:r>
              <a:rPr sz="1150" spc="-2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-3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lesson</a:t>
            </a:r>
            <a:r>
              <a:rPr sz="1150" spc="-4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titled</a:t>
            </a:r>
            <a:r>
              <a:rPr sz="1150" spc="-25" dirty="0">
                <a:latin typeface="Arial"/>
                <a:cs typeface="Arial"/>
              </a:rPr>
              <a:t> </a:t>
            </a:r>
            <a:r>
              <a:rPr sz="1150" spc="-10" dirty="0">
                <a:latin typeface="Arial"/>
                <a:cs typeface="Arial"/>
              </a:rPr>
              <a:t>“Interfaces</a:t>
            </a:r>
            <a:r>
              <a:rPr sz="1150" spc="-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and</a:t>
            </a:r>
            <a:r>
              <a:rPr sz="1150" spc="-30" dirty="0">
                <a:latin typeface="Arial"/>
                <a:cs typeface="Arial"/>
              </a:rPr>
              <a:t> </a:t>
            </a:r>
            <a:r>
              <a:rPr sz="1150" spc="-10" dirty="0">
                <a:latin typeface="Arial"/>
                <a:cs typeface="Arial"/>
              </a:rPr>
              <a:t>Lambda Expressions.”</a:t>
            </a:r>
            <a:endParaRPr sz="11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75"/>
              </a:spcBef>
            </a:pPr>
            <a:r>
              <a:rPr sz="1150" b="1" dirty="0">
                <a:latin typeface="Arial"/>
                <a:cs typeface="Arial"/>
              </a:rPr>
              <a:t>Reasons</a:t>
            </a:r>
            <a:r>
              <a:rPr sz="1150" b="1" spc="-65" dirty="0">
                <a:latin typeface="Arial"/>
                <a:cs typeface="Arial"/>
              </a:rPr>
              <a:t> </a:t>
            </a:r>
            <a:r>
              <a:rPr sz="1150" b="1" dirty="0">
                <a:latin typeface="Arial"/>
                <a:cs typeface="Arial"/>
              </a:rPr>
              <a:t>to</a:t>
            </a:r>
            <a:r>
              <a:rPr sz="1150" b="1" spc="-50" dirty="0">
                <a:latin typeface="Arial"/>
                <a:cs typeface="Arial"/>
              </a:rPr>
              <a:t> </a:t>
            </a:r>
            <a:r>
              <a:rPr sz="1150" b="1" dirty="0">
                <a:latin typeface="Arial"/>
                <a:cs typeface="Arial"/>
              </a:rPr>
              <a:t>Use</a:t>
            </a:r>
            <a:r>
              <a:rPr sz="1150" b="1" spc="-45" dirty="0">
                <a:latin typeface="Arial"/>
                <a:cs typeface="Arial"/>
              </a:rPr>
              <a:t> </a:t>
            </a:r>
            <a:r>
              <a:rPr sz="1150" b="1" dirty="0">
                <a:latin typeface="Arial"/>
                <a:cs typeface="Arial"/>
              </a:rPr>
              <a:t>Nested</a:t>
            </a:r>
            <a:r>
              <a:rPr sz="1150" b="1" spc="-50" dirty="0">
                <a:latin typeface="Arial"/>
                <a:cs typeface="Arial"/>
              </a:rPr>
              <a:t> </a:t>
            </a:r>
            <a:r>
              <a:rPr sz="1150" b="1" spc="-10" dirty="0">
                <a:latin typeface="Arial"/>
                <a:cs typeface="Arial"/>
              </a:rPr>
              <a:t>Classes</a:t>
            </a:r>
            <a:endParaRPr sz="1150">
              <a:latin typeface="Arial"/>
              <a:cs typeface="Arial"/>
            </a:endParaRPr>
          </a:p>
          <a:p>
            <a:pPr marL="12700" marR="1942464">
              <a:lnSpc>
                <a:spcPts val="1370"/>
              </a:lnSpc>
              <a:spcBef>
                <a:spcPts val="464"/>
              </a:spcBef>
            </a:pPr>
            <a:r>
              <a:rPr sz="1150" dirty="0">
                <a:latin typeface="Arial"/>
                <a:cs typeface="Arial"/>
              </a:rPr>
              <a:t>The</a:t>
            </a:r>
            <a:r>
              <a:rPr sz="1150" spc="-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following</a:t>
            </a:r>
            <a:r>
              <a:rPr sz="1150" spc="-15" dirty="0">
                <a:latin typeface="Arial"/>
                <a:cs typeface="Arial"/>
              </a:rPr>
              <a:t> </a:t>
            </a:r>
            <a:r>
              <a:rPr sz="1150" spc="-10" dirty="0">
                <a:latin typeface="Arial"/>
                <a:cs typeface="Arial"/>
              </a:rPr>
              <a:t>information</a:t>
            </a:r>
            <a:r>
              <a:rPr sz="1150" spc="-4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is</a:t>
            </a:r>
            <a:r>
              <a:rPr sz="1150" spc="-3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obtained</a:t>
            </a:r>
            <a:r>
              <a:rPr sz="1150" spc="-20" dirty="0">
                <a:latin typeface="Arial"/>
                <a:cs typeface="Arial"/>
              </a:rPr>
              <a:t> from </a:t>
            </a:r>
            <a:r>
              <a:rPr sz="1150" spc="-10" dirty="0">
                <a:latin typeface="Arial"/>
                <a:cs typeface="Arial"/>
                <a:hlinkClick r:id="rId2"/>
              </a:rPr>
              <a:t>http://download.oracle.com/javase/tutorial/java/javaOO/nested.html.</a:t>
            </a:r>
            <a:endParaRPr sz="1150">
              <a:latin typeface="Arial"/>
              <a:cs typeface="Arial"/>
            </a:endParaRPr>
          </a:p>
          <a:p>
            <a:pPr marL="384175" indent="-247015">
              <a:lnSpc>
                <a:spcPct val="100000"/>
              </a:lnSpc>
              <a:spcBef>
                <a:spcPts val="309"/>
              </a:spcBef>
              <a:buFont typeface="Times New Roman"/>
              <a:buChar char="•"/>
              <a:tabLst>
                <a:tab pos="384175" algn="l"/>
              </a:tabLst>
            </a:pPr>
            <a:r>
              <a:rPr sz="950" b="1" dirty="0">
                <a:latin typeface="Arial"/>
                <a:cs typeface="Arial"/>
              </a:rPr>
              <a:t>Logical</a:t>
            </a:r>
            <a:r>
              <a:rPr sz="950" b="1" spc="70" dirty="0">
                <a:latin typeface="Arial"/>
                <a:cs typeface="Arial"/>
              </a:rPr>
              <a:t> </a:t>
            </a:r>
            <a:r>
              <a:rPr sz="950" b="1" dirty="0">
                <a:latin typeface="Arial"/>
                <a:cs typeface="Arial"/>
              </a:rPr>
              <a:t>Grouping</a:t>
            </a:r>
            <a:r>
              <a:rPr sz="950" b="1" spc="95" dirty="0">
                <a:latin typeface="Arial"/>
                <a:cs typeface="Arial"/>
              </a:rPr>
              <a:t> </a:t>
            </a:r>
            <a:r>
              <a:rPr sz="950" b="1" dirty="0">
                <a:latin typeface="Arial"/>
                <a:cs typeface="Arial"/>
              </a:rPr>
              <a:t>of</a:t>
            </a:r>
            <a:r>
              <a:rPr sz="950" b="1" spc="60" dirty="0">
                <a:latin typeface="Arial"/>
                <a:cs typeface="Arial"/>
              </a:rPr>
              <a:t> </a:t>
            </a:r>
            <a:r>
              <a:rPr sz="950" b="1" spc="-10" dirty="0">
                <a:latin typeface="Arial"/>
                <a:cs typeface="Arial"/>
              </a:rPr>
              <a:t>Classes</a:t>
            </a:r>
            <a:endParaRPr sz="950">
              <a:latin typeface="Arial"/>
              <a:cs typeface="Arial"/>
            </a:endParaRPr>
          </a:p>
          <a:p>
            <a:pPr marL="12700" marR="551180" lvl="1" indent="743585">
              <a:lnSpc>
                <a:spcPts val="1500"/>
              </a:lnSpc>
              <a:spcBef>
                <a:spcPts val="95"/>
              </a:spcBef>
              <a:buFont typeface="Times New Roman"/>
              <a:buChar char="-"/>
              <a:tabLst>
                <a:tab pos="756285" algn="l"/>
              </a:tabLst>
            </a:pPr>
            <a:r>
              <a:rPr sz="950" dirty="0">
                <a:latin typeface="Arial"/>
                <a:cs typeface="Arial"/>
              </a:rPr>
              <a:t>If</a:t>
            </a:r>
            <a:r>
              <a:rPr sz="950" spc="10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a</a:t>
            </a:r>
            <a:r>
              <a:rPr sz="950" spc="20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class</a:t>
            </a:r>
            <a:r>
              <a:rPr sz="950" spc="30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is</a:t>
            </a:r>
            <a:r>
              <a:rPr sz="950" spc="25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useful</a:t>
            </a:r>
            <a:r>
              <a:rPr sz="950" spc="35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to</a:t>
            </a:r>
            <a:r>
              <a:rPr sz="950" spc="20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only</a:t>
            </a:r>
            <a:r>
              <a:rPr sz="950" spc="30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one</a:t>
            </a:r>
            <a:r>
              <a:rPr sz="950" spc="35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other</a:t>
            </a:r>
            <a:r>
              <a:rPr sz="950" spc="35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class,</a:t>
            </a:r>
            <a:r>
              <a:rPr sz="950" spc="10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then</a:t>
            </a:r>
            <a:r>
              <a:rPr sz="950" spc="35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it</a:t>
            </a:r>
            <a:r>
              <a:rPr sz="950" spc="30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is</a:t>
            </a:r>
            <a:r>
              <a:rPr sz="950" spc="30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logical</a:t>
            </a:r>
            <a:r>
              <a:rPr sz="950" spc="35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to</a:t>
            </a:r>
            <a:r>
              <a:rPr sz="950" spc="20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embed</a:t>
            </a:r>
            <a:r>
              <a:rPr sz="950" spc="45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it</a:t>
            </a:r>
            <a:r>
              <a:rPr sz="950" spc="30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in</a:t>
            </a:r>
            <a:r>
              <a:rPr sz="950" spc="35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that</a:t>
            </a:r>
            <a:r>
              <a:rPr sz="950" spc="30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class</a:t>
            </a:r>
            <a:r>
              <a:rPr sz="950" spc="25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an</a:t>
            </a:r>
            <a:r>
              <a:rPr sz="950" spc="35" dirty="0">
                <a:latin typeface="Arial"/>
                <a:cs typeface="Arial"/>
              </a:rPr>
              <a:t> </a:t>
            </a:r>
            <a:r>
              <a:rPr sz="950" spc="-20" dirty="0">
                <a:latin typeface="Arial"/>
                <a:cs typeface="Arial"/>
              </a:rPr>
              <a:t>keep </a:t>
            </a:r>
            <a:r>
              <a:rPr sz="950" dirty="0">
                <a:latin typeface="Arial"/>
                <a:cs typeface="Arial"/>
              </a:rPr>
              <a:t>the</a:t>
            </a:r>
            <a:r>
              <a:rPr sz="950" spc="20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two</a:t>
            </a:r>
            <a:r>
              <a:rPr sz="950" spc="65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together.</a:t>
            </a:r>
            <a:r>
              <a:rPr sz="950" spc="50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Nesting</a:t>
            </a:r>
            <a:r>
              <a:rPr sz="950" spc="50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such</a:t>
            </a:r>
            <a:r>
              <a:rPr sz="950" spc="40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"helper</a:t>
            </a:r>
            <a:r>
              <a:rPr sz="950" spc="65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classes"</a:t>
            </a:r>
            <a:r>
              <a:rPr sz="950" spc="40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makes</a:t>
            </a:r>
            <a:r>
              <a:rPr sz="950" spc="60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their</a:t>
            </a:r>
            <a:r>
              <a:rPr sz="950" spc="35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package</a:t>
            </a:r>
            <a:r>
              <a:rPr sz="950" spc="55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more</a:t>
            </a:r>
            <a:r>
              <a:rPr sz="950" spc="50" dirty="0">
                <a:latin typeface="Arial"/>
                <a:cs typeface="Arial"/>
              </a:rPr>
              <a:t> </a:t>
            </a:r>
            <a:r>
              <a:rPr sz="950" spc="-10" dirty="0">
                <a:latin typeface="Arial"/>
                <a:cs typeface="Arial"/>
              </a:rPr>
              <a:t>streamlined.</a:t>
            </a:r>
            <a:endParaRPr sz="950">
              <a:latin typeface="Arial"/>
              <a:cs typeface="Arial"/>
            </a:endParaRPr>
          </a:p>
          <a:p>
            <a:pPr marL="384175" indent="-247015">
              <a:lnSpc>
                <a:spcPct val="100000"/>
              </a:lnSpc>
              <a:spcBef>
                <a:spcPts val="250"/>
              </a:spcBef>
              <a:buFont typeface="Times New Roman"/>
              <a:buChar char="•"/>
              <a:tabLst>
                <a:tab pos="384175" algn="l"/>
              </a:tabLst>
            </a:pPr>
            <a:r>
              <a:rPr sz="950" b="1" dirty="0">
                <a:latin typeface="Arial"/>
                <a:cs typeface="Arial"/>
              </a:rPr>
              <a:t>Increased</a:t>
            </a:r>
            <a:r>
              <a:rPr sz="950" b="1" spc="100" dirty="0">
                <a:latin typeface="Arial"/>
                <a:cs typeface="Arial"/>
              </a:rPr>
              <a:t> </a:t>
            </a:r>
            <a:r>
              <a:rPr sz="950" b="1" spc="-10" dirty="0">
                <a:latin typeface="Arial"/>
                <a:cs typeface="Arial"/>
              </a:rPr>
              <a:t>Encapsulation</a:t>
            </a:r>
            <a:endParaRPr sz="950">
              <a:latin typeface="Arial"/>
              <a:cs typeface="Arial"/>
            </a:endParaRPr>
          </a:p>
          <a:p>
            <a:pPr marL="756285" marR="5080" lvl="1" indent="-248920">
              <a:lnSpc>
                <a:spcPct val="102600"/>
              </a:lnSpc>
              <a:spcBef>
                <a:spcPts val="320"/>
              </a:spcBef>
              <a:buFont typeface="Times New Roman"/>
              <a:buChar char="-"/>
              <a:tabLst>
                <a:tab pos="756285" algn="l"/>
              </a:tabLst>
            </a:pPr>
            <a:r>
              <a:rPr sz="950" dirty="0">
                <a:latin typeface="Arial"/>
                <a:cs typeface="Arial"/>
              </a:rPr>
              <a:t>Consider</a:t>
            </a:r>
            <a:r>
              <a:rPr sz="950" spc="35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two</a:t>
            </a:r>
            <a:r>
              <a:rPr sz="950" spc="50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top-level</a:t>
            </a:r>
            <a:r>
              <a:rPr sz="950" spc="25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classes,</a:t>
            </a:r>
            <a:r>
              <a:rPr sz="950" spc="15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A</a:t>
            </a:r>
            <a:r>
              <a:rPr sz="950" spc="40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and</a:t>
            </a:r>
            <a:r>
              <a:rPr sz="950" spc="40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B,</a:t>
            </a:r>
            <a:r>
              <a:rPr sz="950" spc="35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where</a:t>
            </a:r>
            <a:r>
              <a:rPr sz="950" spc="65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B</a:t>
            </a:r>
            <a:r>
              <a:rPr sz="950" spc="40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needs</a:t>
            </a:r>
            <a:r>
              <a:rPr sz="950" spc="30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access</a:t>
            </a:r>
            <a:r>
              <a:rPr sz="950" spc="35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to</a:t>
            </a:r>
            <a:r>
              <a:rPr sz="950" spc="25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members</a:t>
            </a:r>
            <a:r>
              <a:rPr sz="950" spc="60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of</a:t>
            </a:r>
            <a:r>
              <a:rPr sz="950" spc="30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A</a:t>
            </a:r>
            <a:r>
              <a:rPr sz="950" spc="40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that</a:t>
            </a:r>
            <a:r>
              <a:rPr sz="950" spc="35" dirty="0">
                <a:latin typeface="Arial"/>
                <a:cs typeface="Arial"/>
              </a:rPr>
              <a:t> </a:t>
            </a:r>
            <a:r>
              <a:rPr sz="950" spc="-10" dirty="0">
                <a:latin typeface="Arial"/>
                <a:cs typeface="Arial"/>
              </a:rPr>
              <a:t>would</a:t>
            </a:r>
            <a:r>
              <a:rPr sz="950" spc="500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otherwise</a:t>
            </a:r>
            <a:r>
              <a:rPr sz="950" spc="35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be</a:t>
            </a:r>
            <a:r>
              <a:rPr sz="950" spc="35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declared</a:t>
            </a:r>
            <a:r>
              <a:rPr sz="950" spc="40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private.</a:t>
            </a:r>
            <a:r>
              <a:rPr sz="950" spc="30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By</a:t>
            </a:r>
            <a:r>
              <a:rPr sz="950" spc="35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hiding</a:t>
            </a:r>
            <a:r>
              <a:rPr sz="950" spc="45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class</a:t>
            </a:r>
            <a:r>
              <a:rPr sz="950" spc="20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B</a:t>
            </a:r>
            <a:r>
              <a:rPr sz="950" spc="35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within</a:t>
            </a:r>
            <a:r>
              <a:rPr sz="950" spc="50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class</a:t>
            </a:r>
            <a:r>
              <a:rPr sz="950" spc="30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A,</a:t>
            </a:r>
            <a:r>
              <a:rPr sz="950" spc="30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A's</a:t>
            </a:r>
            <a:r>
              <a:rPr sz="950" spc="45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members</a:t>
            </a:r>
            <a:r>
              <a:rPr sz="950" spc="60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can</a:t>
            </a:r>
            <a:r>
              <a:rPr sz="950" spc="35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be</a:t>
            </a:r>
            <a:r>
              <a:rPr sz="950" spc="40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declared</a:t>
            </a:r>
            <a:r>
              <a:rPr sz="950" spc="35" dirty="0">
                <a:latin typeface="Arial"/>
                <a:cs typeface="Arial"/>
              </a:rPr>
              <a:t> </a:t>
            </a:r>
            <a:r>
              <a:rPr sz="950" spc="-10" dirty="0">
                <a:latin typeface="Arial"/>
                <a:cs typeface="Arial"/>
              </a:rPr>
              <a:t>private </a:t>
            </a:r>
            <a:r>
              <a:rPr sz="950" dirty="0">
                <a:latin typeface="Arial"/>
                <a:cs typeface="Arial"/>
              </a:rPr>
              <a:t>and</a:t>
            </a:r>
            <a:r>
              <a:rPr sz="950" spc="20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B</a:t>
            </a:r>
            <a:r>
              <a:rPr sz="950" spc="40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can</a:t>
            </a:r>
            <a:r>
              <a:rPr sz="950" spc="25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access</a:t>
            </a:r>
            <a:r>
              <a:rPr sz="950" spc="35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them.</a:t>
            </a:r>
            <a:r>
              <a:rPr sz="950" spc="35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In</a:t>
            </a:r>
            <a:r>
              <a:rPr sz="950" spc="40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addition,</a:t>
            </a:r>
            <a:r>
              <a:rPr sz="950" spc="35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B</a:t>
            </a:r>
            <a:r>
              <a:rPr sz="950" spc="40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itself</a:t>
            </a:r>
            <a:r>
              <a:rPr sz="950" spc="20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can</a:t>
            </a:r>
            <a:r>
              <a:rPr sz="950" spc="40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be</a:t>
            </a:r>
            <a:r>
              <a:rPr sz="950" spc="40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hidden</a:t>
            </a:r>
            <a:r>
              <a:rPr sz="950" spc="40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from</a:t>
            </a:r>
            <a:r>
              <a:rPr sz="950" spc="35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the</a:t>
            </a:r>
            <a:r>
              <a:rPr sz="950" spc="25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outside</a:t>
            </a:r>
            <a:r>
              <a:rPr sz="950" spc="40" dirty="0">
                <a:latin typeface="Arial"/>
                <a:cs typeface="Arial"/>
              </a:rPr>
              <a:t> </a:t>
            </a:r>
            <a:r>
              <a:rPr sz="950" spc="-10" dirty="0">
                <a:latin typeface="Arial"/>
                <a:cs typeface="Arial"/>
              </a:rPr>
              <a:t>world.</a:t>
            </a:r>
            <a:endParaRPr sz="950">
              <a:latin typeface="Arial"/>
              <a:cs typeface="Arial"/>
            </a:endParaRPr>
          </a:p>
          <a:p>
            <a:pPr marL="384175" indent="-247015">
              <a:lnSpc>
                <a:spcPct val="100000"/>
              </a:lnSpc>
              <a:spcBef>
                <a:spcPts val="360"/>
              </a:spcBef>
              <a:buFont typeface="Times New Roman"/>
              <a:buChar char="•"/>
              <a:tabLst>
                <a:tab pos="384175" algn="l"/>
              </a:tabLst>
            </a:pPr>
            <a:r>
              <a:rPr sz="950" b="1" dirty="0">
                <a:latin typeface="Arial"/>
                <a:cs typeface="Arial"/>
              </a:rPr>
              <a:t>More</a:t>
            </a:r>
            <a:r>
              <a:rPr sz="950" b="1" spc="70" dirty="0">
                <a:latin typeface="Arial"/>
                <a:cs typeface="Arial"/>
              </a:rPr>
              <a:t> </a:t>
            </a:r>
            <a:r>
              <a:rPr sz="950" b="1" dirty="0">
                <a:latin typeface="Arial"/>
                <a:cs typeface="Arial"/>
              </a:rPr>
              <a:t>Readable,</a:t>
            </a:r>
            <a:r>
              <a:rPr sz="950" b="1" spc="95" dirty="0">
                <a:latin typeface="Arial"/>
                <a:cs typeface="Arial"/>
              </a:rPr>
              <a:t> </a:t>
            </a:r>
            <a:r>
              <a:rPr sz="950" b="1" dirty="0">
                <a:latin typeface="Arial"/>
                <a:cs typeface="Arial"/>
              </a:rPr>
              <a:t>Maintainable</a:t>
            </a:r>
            <a:r>
              <a:rPr sz="950" b="1" spc="100" dirty="0">
                <a:latin typeface="Arial"/>
                <a:cs typeface="Arial"/>
              </a:rPr>
              <a:t> </a:t>
            </a:r>
            <a:r>
              <a:rPr sz="950" b="1" spc="-20" dirty="0">
                <a:latin typeface="Arial"/>
                <a:cs typeface="Arial"/>
              </a:rPr>
              <a:t>Code</a:t>
            </a:r>
            <a:endParaRPr sz="950">
              <a:latin typeface="Arial"/>
              <a:cs typeface="Arial"/>
            </a:endParaRPr>
          </a:p>
          <a:p>
            <a:pPr marL="756285" lvl="1" indent="-248285">
              <a:lnSpc>
                <a:spcPct val="100000"/>
              </a:lnSpc>
              <a:spcBef>
                <a:spcPts val="345"/>
              </a:spcBef>
              <a:buFont typeface="Times New Roman"/>
              <a:buChar char="-"/>
              <a:tabLst>
                <a:tab pos="756285" algn="l"/>
              </a:tabLst>
            </a:pPr>
            <a:r>
              <a:rPr sz="950" dirty="0">
                <a:latin typeface="Arial"/>
                <a:cs typeface="Arial"/>
              </a:rPr>
              <a:t>Nesting</a:t>
            </a:r>
            <a:r>
              <a:rPr sz="950" spc="25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small</a:t>
            </a:r>
            <a:r>
              <a:rPr sz="950" spc="45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classes</a:t>
            </a:r>
            <a:r>
              <a:rPr sz="950" spc="25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within</a:t>
            </a:r>
            <a:r>
              <a:rPr sz="950" spc="75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top-level</a:t>
            </a:r>
            <a:r>
              <a:rPr sz="950" spc="25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classes</a:t>
            </a:r>
            <a:r>
              <a:rPr sz="950" spc="40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places</a:t>
            </a:r>
            <a:r>
              <a:rPr sz="950" spc="40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the</a:t>
            </a:r>
            <a:r>
              <a:rPr sz="950" spc="30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code</a:t>
            </a:r>
            <a:r>
              <a:rPr sz="950" spc="45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closer</a:t>
            </a:r>
            <a:r>
              <a:rPr sz="950" spc="30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to</a:t>
            </a:r>
            <a:r>
              <a:rPr sz="950" spc="25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where</a:t>
            </a:r>
            <a:r>
              <a:rPr sz="950" spc="75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it</a:t>
            </a:r>
            <a:r>
              <a:rPr sz="950" spc="40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is</a:t>
            </a:r>
            <a:r>
              <a:rPr sz="950" spc="50" dirty="0">
                <a:latin typeface="Arial"/>
                <a:cs typeface="Arial"/>
              </a:rPr>
              <a:t> </a:t>
            </a:r>
            <a:r>
              <a:rPr sz="950" spc="-10" dirty="0">
                <a:latin typeface="Arial"/>
                <a:cs typeface="Arial"/>
              </a:rPr>
              <a:t>used.</a:t>
            </a:r>
            <a:endParaRPr sz="950">
              <a:latin typeface="Arial"/>
              <a:cs typeface="Arial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  <a:tabLst>
                <a:tab pos="1866900" algn="l"/>
              </a:tabLst>
            </a:pPr>
            <a:r>
              <a:rPr dirty="0"/>
              <a:t>Java</a:t>
            </a:r>
            <a:r>
              <a:rPr spc="45" dirty="0"/>
              <a:t> </a:t>
            </a:r>
            <a:r>
              <a:rPr dirty="0"/>
              <a:t>SE</a:t>
            </a:r>
            <a:r>
              <a:rPr spc="65" dirty="0"/>
              <a:t> </a:t>
            </a:r>
            <a:r>
              <a:rPr dirty="0"/>
              <a:t>8</a:t>
            </a:r>
            <a:r>
              <a:rPr spc="35" dirty="0"/>
              <a:t> </a:t>
            </a:r>
            <a:r>
              <a:rPr spc="-10" dirty="0"/>
              <a:t>Programming</a:t>
            </a:r>
            <a:r>
              <a:rPr dirty="0"/>
              <a:t>	5</a:t>
            </a:r>
            <a:r>
              <a:rPr spc="10" dirty="0"/>
              <a:t> </a:t>
            </a:r>
            <a:r>
              <a:rPr dirty="0"/>
              <a:t>-</a:t>
            </a:r>
            <a:r>
              <a:rPr spc="15" dirty="0"/>
              <a:t> </a:t>
            </a:r>
            <a:r>
              <a:rPr spc="-25" dirty="0"/>
              <a:t>13</a:t>
            </a:r>
          </a:p>
        </p:txBody>
      </p:sp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34211" y="1037844"/>
            <a:ext cx="6070600" cy="3992245"/>
            <a:chOff x="934211" y="1037844"/>
            <a:chExt cx="6070600" cy="3992245"/>
          </a:xfrm>
        </p:grpSpPr>
        <p:sp>
          <p:nvSpPr>
            <p:cNvPr id="3" name="object 3"/>
            <p:cNvSpPr/>
            <p:nvPr/>
          </p:nvSpPr>
          <p:spPr>
            <a:xfrm>
              <a:off x="943355" y="1046988"/>
              <a:ext cx="6050280" cy="3983354"/>
            </a:xfrm>
            <a:custGeom>
              <a:avLst/>
              <a:gdLst/>
              <a:ahLst/>
              <a:cxnLst/>
              <a:rect l="l" t="t" r="r" b="b"/>
              <a:pathLst>
                <a:path w="6050280" h="3983354">
                  <a:moveTo>
                    <a:pt x="6050280" y="0"/>
                  </a:moveTo>
                  <a:lnTo>
                    <a:pt x="0" y="0"/>
                  </a:lnTo>
                  <a:lnTo>
                    <a:pt x="0" y="3982973"/>
                  </a:lnTo>
                  <a:lnTo>
                    <a:pt x="6050280" y="3982973"/>
                  </a:lnTo>
                  <a:lnTo>
                    <a:pt x="6050280" y="0"/>
                  </a:lnTo>
                  <a:close/>
                </a:path>
              </a:pathLst>
            </a:custGeom>
            <a:solidFill>
              <a:srgbClr val="DCDC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934211" y="1037844"/>
              <a:ext cx="6070600" cy="3991610"/>
            </a:xfrm>
            <a:custGeom>
              <a:avLst/>
              <a:gdLst/>
              <a:ahLst/>
              <a:cxnLst/>
              <a:rect l="l" t="t" r="r" b="b"/>
              <a:pathLst>
                <a:path w="6070600" h="3991610">
                  <a:moveTo>
                    <a:pt x="6070092" y="0"/>
                  </a:moveTo>
                  <a:lnTo>
                    <a:pt x="0" y="0"/>
                  </a:lnTo>
                  <a:lnTo>
                    <a:pt x="0" y="3991355"/>
                  </a:lnTo>
                  <a:lnTo>
                    <a:pt x="19812" y="3991355"/>
                  </a:lnTo>
                  <a:lnTo>
                    <a:pt x="19812" y="19811"/>
                  </a:lnTo>
                  <a:lnTo>
                    <a:pt x="9143" y="19811"/>
                  </a:lnTo>
                  <a:lnTo>
                    <a:pt x="19812" y="9144"/>
                  </a:lnTo>
                  <a:lnTo>
                    <a:pt x="6070092" y="9144"/>
                  </a:lnTo>
                  <a:lnTo>
                    <a:pt x="6070092" y="0"/>
                  </a:lnTo>
                  <a:close/>
                </a:path>
                <a:path w="6070600" h="3991610">
                  <a:moveTo>
                    <a:pt x="6048756" y="9144"/>
                  </a:moveTo>
                  <a:lnTo>
                    <a:pt x="6048756" y="3991355"/>
                  </a:lnTo>
                  <a:lnTo>
                    <a:pt x="6070092" y="3991355"/>
                  </a:lnTo>
                  <a:lnTo>
                    <a:pt x="6070092" y="19811"/>
                  </a:lnTo>
                  <a:lnTo>
                    <a:pt x="6059423" y="19811"/>
                  </a:lnTo>
                  <a:lnTo>
                    <a:pt x="6048756" y="9144"/>
                  </a:lnTo>
                  <a:close/>
                </a:path>
                <a:path w="6070600" h="3991610">
                  <a:moveTo>
                    <a:pt x="19812" y="9144"/>
                  </a:moveTo>
                  <a:lnTo>
                    <a:pt x="9143" y="19811"/>
                  </a:lnTo>
                  <a:lnTo>
                    <a:pt x="19812" y="19811"/>
                  </a:lnTo>
                  <a:lnTo>
                    <a:pt x="19812" y="9144"/>
                  </a:lnTo>
                  <a:close/>
                </a:path>
                <a:path w="6070600" h="3991610">
                  <a:moveTo>
                    <a:pt x="6048756" y="9144"/>
                  </a:moveTo>
                  <a:lnTo>
                    <a:pt x="19812" y="9144"/>
                  </a:lnTo>
                  <a:lnTo>
                    <a:pt x="19812" y="19811"/>
                  </a:lnTo>
                  <a:lnTo>
                    <a:pt x="6048756" y="19811"/>
                  </a:lnTo>
                  <a:lnTo>
                    <a:pt x="6048756" y="9144"/>
                  </a:lnTo>
                  <a:close/>
                </a:path>
                <a:path w="6070600" h="3991610">
                  <a:moveTo>
                    <a:pt x="6070092" y="9144"/>
                  </a:moveTo>
                  <a:lnTo>
                    <a:pt x="6048756" y="9144"/>
                  </a:lnTo>
                  <a:lnTo>
                    <a:pt x="6059423" y="19811"/>
                  </a:lnTo>
                  <a:lnTo>
                    <a:pt x="6070092" y="19811"/>
                  </a:lnTo>
                  <a:lnTo>
                    <a:pt x="6070092" y="914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997711" y="602660"/>
            <a:ext cx="4258945" cy="629285"/>
          </a:xfrm>
          <a:prstGeom prst="rect">
            <a:avLst/>
          </a:prstGeom>
        </p:spPr>
        <p:txBody>
          <a:bodyPr vert="horz" wrap="square" lIns="0" tIns="122555" rIns="0" bIns="0" rtlCol="0">
            <a:spAutoFit/>
          </a:bodyPr>
          <a:lstStyle/>
          <a:p>
            <a:pPr marL="1525905">
              <a:lnSpc>
                <a:spcPct val="100000"/>
              </a:lnSpc>
              <a:spcBef>
                <a:spcPts val="965"/>
              </a:spcBef>
            </a:pPr>
            <a:r>
              <a:rPr sz="1850" b="1" dirty="0">
                <a:latin typeface="Arial"/>
                <a:cs typeface="Arial"/>
              </a:rPr>
              <a:t>Example:</a:t>
            </a:r>
            <a:r>
              <a:rPr sz="1850" b="1" spc="-25" dirty="0">
                <a:latin typeface="Arial"/>
                <a:cs typeface="Arial"/>
              </a:rPr>
              <a:t> </a:t>
            </a:r>
            <a:r>
              <a:rPr sz="1850" b="1" dirty="0">
                <a:latin typeface="Arial"/>
                <a:cs typeface="Arial"/>
              </a:rPr>
              <a:t>Member</a:t>
            </a:r>
            <a:r>
              <a:rPr sz="1850" b="1" spc="-5" dirty="0">
                <a:latin typeface="Arial"/>
                <a:cs typeface="Arial"/>
              </a:rPr>
              <a:t> </a:t>
            </a:r>
            <a:r>
              <a:rPr sz="1850" b="1" spc="-20" dirty="0">
                <a:latin typeface="Arial"/>
                <a:cs typeface="Arial"/>
              </a:rPr>
              <a:t>Class</a:t>
            </a:r>
            <a:endParaRPr sz="18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65"/>
              </a:spcBef>
            </a:pPr>
            <a:r>
              <a:rPr sz="1000" b="1" spc="150" dirty="0">
                <a:latin typeface="Times New Roman"/>
                <a:cs typeface="Times New Roman"/>
              </a:rPr>
              <a:t>public</a:t>
            </a:r>
            <a:r>
              <a:rPr sz="1000" b="1" spc="385" dirty="0">
                <a:latin typeface="Times New Roman"/>
                <a:cs typeface="Times New Roman"/>
              </a:rPr>
              <a:t> </a:t>
            </a:r>
            <a:r>
              <a:rPr sz="1000" b="1" spc="190" dirty="0">
                <a:latin typeface="Times New Roman"/>
                <a:cs typeface="Times New Roman"/>
              </a:rPr>
              <a:t>class</a:t>
            </a:r>
            <a:r>
              <a:rPr sz="1000" b="1" spc="390" dirty="0">
                <a:latin typeface="Times New Roman"/>
                <a:cs typeface="Times New Roman"/>
              </a:rPr>
              <a:t> </a:t>
            </a:r>
            <a:r>
              <a:rPr sz="1000" b="1" spc="70" dirty="0">
                <a:latin typeface="Times New Roman"/>
                <a:cs typeface="Times New Roman"/>
              </a:rPr>
              <a:t>BankEMICalculator</a:t>
            </a:r>
            <a:r>
              <a:rPr sz="1000" b="1" spc="390" dirty="0">
                <a:latin typeface="Times New Roman"/>
                <a:cs typeface="Times New Roman"/>
              </a:rPr>
              <a:t> </a:t>
            </a:r>
            <a:r>
              <a:rPr sz="1000" b="1" spc="150" dirty="0">
                <a:latin typeface="Times New Roman"/>
                <a:cs typeface="Times New Roman"/>
              </a:rPr>
              <a:t>{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226317" y="1206089"/>
            <a:ext cx="55943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20000"/>
              </a:lnSpc>
              <a:spcBef>
                <a:spcPts val="100"/>
              </a:spcBef>
            </a:pPr>
            <a:r>
              <a:rPr sz="1000" b="1" spc="145" dirty="0">
                <a:latin typeface="Times New Roman"/>
                <a:cs typeface="Times New Roman"/>
              </a:rPr>
              <a:t>private private private private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910605" y="1206089"/>
            <a:ext cx="170053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0000"/>
              </a:lnSpc>
              <a:spcBef>
                <a:spcPts val="100"/>
              </a:spcBef>
            </a:pPr>
            <a:r>
              <a:rPr sz="1000" b="1" spc="150" dirty="0">
                <a:latin typeface="Times New Roman"/>
                <a:cs typeface="Times New Roman"/>
              </a:rPr>
              <a:t>String</a:t>
            </a:r>
            <a:r>
              <a:rPr sz="1000" b="1" spc="350" dirty="0">
                <a:latin typeface="Times New Roman"/>
                <a:cs typeface="Times New Roman"/>
              </a:rPr>
              <a:t> </a:t>
            </a:r>
            <a:r>
              <a:rPr sz="1000" b="1" spc="40" dirty="0">
                <a:latin typeface="Times New Roman"/>
                <a:cs typeface="Times New Roman"/>
              </a:rPr>
              <a:t>CustomerName; </a:t>
            </a:r>
            <a:r>
              <a:rPr sz="1000" b="1" spc="150" dirty="0">
                <a:latin typeface="Times New Roman"/>
                <a:cs typeface="Times New Roman"/>
              </a:rPr>
              <a:t>String</a:t>
            </a:r>
            <a:r>
              <a:rPr sz="1000" b="1" spc="350" dirty="0">
                <a:latin typeface="Times New Roman"/>
                <a:cs typeface="Times New Roman"/>
              </a:rPr>
              <a:t> </a:t>
            </a:r>
            <a:r>
              <a:rPr sz="1000" b="1" spc="70" dirty="0">
                <a:latin typeface="Times New Roman"/>
                <a:cs typeface="Times New Roman"/>
              </a:rPr>
              <a:t>AccountNo; </a:t>
            </a:r>
            <a:r>
              <a:rPr sz="1000" b="1" spc="114" dirty="0">
                <a:latin typeface="Times New Roman"/>
                <a:cs typeface="Times New Roman"/>
              </a:rPr>
              <a:t>double</a:t>
            </a:r>
            <a:r>
              <a:rPr sz="1000" b="1" spc="345" dirty="0">
                <a:latin typeface="Times New Roman"/>
                <a:cs typeface="Times New Roman"/>
              </a:rPr>
              <a:t> </a:t>
            </a:r>
            <a:r>
              <a:rPr sz="1000" b="1" spc="65" dirty="0">
                <a:latin typeface="Times New Roman"/>
                <a:cs typeface="Times New Roman"/>
              </a:rPr>
              <a:t>loanAmount; </a:t>
            </a:r>
            <a:r>
              <a:rPr sz="1000" b="1" spc="114" dirty="0">
                <a:latin typeface="Times New Roman"/>
                <a:cs typeface="Times New Roman"/>
              </a:rPr>
              <a:t>double</a:t>
            </a:r>
            <a:r>
              <a:rPr sz="1000" b="1" spc="345" dirty="0">
                <a:latin typeface="Times New Roman"/>
                <a:cs typeface="Times New Roman"/>
              </a:rPr>
              <a:t> </a:t>
            </a:r>
            <a:r>
              <a:rPr sz="1000" b="1" spc="75" dirty="0">
                <a:latin typeface="Times New Roman"/>
                <a:cs typeface="Times New Roman"/>
              </a:rPr>
              <a:t>monthlypayment;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226317" y="1967469"/>
            <a:ext cx="4819015" cy="5461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b="1" spc="155" dirty="0">
                <a:latin typeface="Times New Roman"/>
                <a:cs typeface="Times New Roman"/>
              </a:rPr>
              <a:t>private</a:t>
            </a:r>
            <a:r>
              <a:rPr sz="1000" b="1" spc="370" dirty="0">
                <a:latin typeface="Times New Roman"/>
                <a:cs typeface="Times New Roman"/>
              </a:rPr>
              <a:t> </a:t>
            </a:r>
            <a:r>
              <a:rPr sz="1000" b="1" spc="90" dirty="0">
                <a:latin typeface="Times New Roman"/>
                <a:cs typeface="Times New Roman"/>
              </a:rPr>
              <a:t>EMICalculatorHelper</a:t>
            </a:r>
            <a:r>
              <a:rPr sz="1000" b="1" spc="380" dirty="0">
                <a:latin typeface="Times New Roman"/>
                <a:cs typeface="Times New Roman"/>
              </a:rPr>
              <a:t> </a:t>
            </a:r>
            <a:r>
              <a:rPr sz="1000" b="1" spc="140" dirty="0">
                <a:latin typeface="Times New Roman"/>
                <a:cs typeface="Times New Roman"/>
              </a:rPr>
              <a:t>helper</a:t>
            </a:r>
            <a:r>
              <a:rPr sz="1000" b="1" spc="38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=</a:t>
            </a:r>
            <a:r>
              <a:rPr sz="1000" b="1" spc="38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new</a:t>
            </a:r>
            <a:r>
              <a:rPr sz="1000" b="1" spc="380" dirty="0">
                <a:latin typeface="Times New Roman"/>
                <a:cs typeface="Times New Roman"/>
              </a:rPr>
              <a:t> </a:t>
            </a:r>
            <a:r>
              <a:rPr sz="1000" b="1" spc="105" dirty="0">
                <a:latin typeface="Times New Roman"/>
                <a:cs typeface="Times New Roman"/>
              </a:rPr>
              <a:t>EMICalculatorHelper();</a:t>
            </a: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45"/>
              </a:spcBef>
            </a:pPr>
            <a:endParaRPr sz="1000">
              <a:latin typeface="Times New Roman"/>
              <a:cs typeface="Times New Roman"/>
            </a:endParaRPr>
          </a:p>
          <a:p>
            <a:pPr marL="88900">
              <a:lnSpc>
                <a:spcPct val="100000"/>
              </a:lnSpc>
            </a:pPr>
            <a:r>
              <a:rPr sz="1000" b="1" spc="175" dirty="0">
                <a:latin typeface="Times New Roman"/>
                <a:cs typeface="Times New Roman"/>
              </a:rPr>
              <a:t>/*Setters</a:t>
            </a:r>
            <a:r>
              <a:rPr sz="1000" b="1" spc="365" dirty="0">
                <a:latin typeface="Times New Roman"/>
                <a:cs typeface="Times New Roman"/>
              </a:rPr>
              <a:t> </a:t>
            </a:r>
            <a:r>
              <a:rPr sz="1000" b="1" spc="70" dirty="0">
                <a:latin typeface="Times New Roman"/>
                <a:cs typeface="Times New Roman"/>
              </a:rPr>
              <a:t>ad</a:t>
            </a:r>
            <a:r>
              <a:rPr sz="1000" b="1" spc="365" dirty="0">
                <a:latin typeface="Times New Roman"/>
                <a:cs typeface="Times New Roman"/>
              </a:rPr>
              <a:t> </a:t>
            </a:r>
            <a:r>
              <a:rPr sz="1000" b="1" spc="140" dirty="0">
                <a:latin typeface="Times New Roman"/>
                <a:cs typeface="Times New Roman"/>
              </a:rPr>
              <a:t>Getters*/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454923" y="2670636"/>
            <a:ext cx="367728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5100" marR="993775" indent="-152400">
              <a:lnSpc>
                <a:spcPct val="120000"/>
              </a:lnSpc>
              <a:spcBef>
                <a:spcPts val="100"/>
              </a:spcBef>
            </a:pPr>
            <a:r>
              <a:rPr sz="1000" b="1" spc="155" dirty="0">
                <a:latin typeface="Times New Roman"/>
                <a:cs typeface="Times New Roman"/>
              </a:rPr>
              <a:t>private</a:t>
            </a:r>
            <a:r>
              <a:rPr sz="1000" b="1" spc="380" dirty="0">
                <a:latin typeface="Times New Roman"/>
                <a:cs typeface="Times New Roman"/>
              </a:rPr>
              <a:t> </a:t>
            </a:r>
            <a:r>
              <a:rPr sz="1000" b="1" spc="195" dirty="0">
                <a:latin typeface="Times New Roman"/>
                <a:cs typeface="Times New Roman"/>
              </a:rPr>
              <a:t>class</a:t>
            </a:r>
            <a:r>
              <a:rPr sz="1000" b="1" spc="385" dirty="0">
                <a:latin typeface="Times New Roman"/>
                <a:cs typeface="Times New Roman"/>
              </a:rPr>
              <a:t> </a:t>
            </a:r>
            <a:r>
              <a:rPr sz="1000" b="1" spc="90" dirty="0">
                <a:latin typeface="Times New Roman"/>
                <a:cs typeface="Times New Roman"/>
              </a:rPr>
              <a:t>EMICalculatorHelper</a:t>
            </a:r>
            <a:r>
              <a:rPr sz="1000" b="1" spc="380" dirty="0">
                <a:latin typeface="Times New Roman"/>
                <a:cs typeface="Times New Roman"/>
              </a:rPr>
              <a:t> </a:t>
            </a:r>
            <a:r>
              <a:rPr sz="1000" b="1" spc="150" dirty="0">
                <a:latin typeface="Times New Roman"/>
                <a:cs typeface="Times New Roman"/>
              </a:rPr>
              <a:t>{ </a:t>
            </a:r>
            <a:r>
              <a:rPr sz="1000" b="1" spc="204" dirty="0">
                <a:latin typeface="Times New Roman"/>
                <a:cs typeface="Times New Roman"/>
              </a:rPr>
              <a:t>int</a:t>
            </a:r>
            <a:r>
              <a:rPr sz="1000" b="1" spc="355" dirty="0">
                <a:latin typeface="Times New Roman"/>
                <a:cs typeface="Times New Roman"/>
              </a:rPr>
              <a:t> </a:t>
            </a:r>
            <a:r>
              <a:rPr sz="1000" b="1" spc="65" dirty="0">
                <a:latin typeface="Times New Roman"/>
                <a:cs typeface="Times New Roman"/>
              </a:rPr>
              <a:t>loanTerm</a:t>
            </a:r>
            <a:r>
              <a:rPr sz="1000" b="1" spc="360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=</a:t>
            </a:r>
            <a:r>
              <a:rPr sz="1000" b="1" spc="380" dirty="0">
                <a:latin typeface="Times New Roman"/>
                <a:cs typeface="Times New Roman"/>
              </a:rPr>
              <a:t> </a:t>
            </a:r>
            <a:r>
              <a:rPr sz="1000" b="1" spc="120" dirty="0">
                <a:latin typeface="Times New Roman"/>
                <a:cs typeface="Times New Roman"/>
              </a:rPr>
              <a:t>60;</a:t>
            </a:r>
            <a:endParaRPr sz="1000">
              <a:latin typeface="Times New Roman"/>
              <a:cs typeface="Times New Roman"/>
            </a:endParaRPr>
          </a:p>
          <a:p>
            <a:pPr marL="165100">
              <a:lnSpc>
                <a:spcPct val="100000"/>
              </a:lnSpc>
              <a:spcBef>
                <a:spcPts val="240"/>
              </a:spcBef>
            </a:pPr>
            <a:r>
              <a:rPr sz="1000" b="1" spc="110" dirty="0">
                <a:latin typeface="Times New Roman"/>
                <a:cs typeface="Times New Roman"/>
              </a:rPr>
              <a:t>double</a:t>
            </a:r>
            <a:r>
              <a:rPr sz="1000" b="1" spc="365" dirty="0">
                <a:latin typeface="Times New Roman"/>
                <a:cs typeface="Times New Roman"/>
              </a:rPr>
              <a:t> </a:t>
            </a:r>
            <a:r>
              <a:rPr sz="1000" b="1" spc="155" dirty="0">
                <a:latin typeface="Times New Roman"/>
                <a:cs typeface="Times New Roman"/>
              </a:rPr>
              <a:t>interestRate</a:t>
            </a:r>
            <a:r>
              <a:rPr sz="1000" b="1" spc="360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=</a:t>
            </a:r>
            <a:r>
              <a:rPr sz="1000" b="1" spc="375" dirty="0">
                <a:latin typeface="Times New Roman"/>
                <a:cs typeface="Times New Roman"/>
              </a:rPr>
              <a:t> </a:t>
            </a:r>
            <a:r>
              <a:rPr sz="1000" b="1" spc="175" dirty="0">
                <a:latin typeface="Times New Roman"/>
                <a:cs typeface="Times New Roman"/>
              </a:rPr>
              <a:t>0.9;</a:t>
            </a:r>
            <a:endParaRPr sz="1000">
              <a:latin typeface="Times New Roman"/>
              <a:cs typeface="Times New Roman"/>
            </a:endParaRPr>
          </a:p>
          <a:p>
            <a:pPr marL="165100">
              <a:lnSpc>
                <a:spcPct val="100000"/>
              </a:lnSpc>
              <a:spcBef>
                <a:spcPts val="240"/>
              </a:spcBef>
            </a:pPr>
            <a:r>
              <a:rPr sz="1000" b="1" spc="110" dirty="0">
                <a:latin typeface="Times New Roman"/>
                <a:cs typeface="Times New Roman"/>
              </a:rPr>
              <a:t>double</a:t>
            </a:r>
            <a:r>
              <a:rPr sz="1000" b="1" spc="360" dirty="0">
                <a:latin typeface="Times New Roman"/>
                <a:cs typeface="Times New Roman"/>
              </a:rPr>
              <a:t> </a:t>
            </a:r>
            <a:r>
              <a:rPr sz="1000" b="1" spc="114" dirty="0">
                <a:latin typeface="Times New Roman"/>
                <a:cs typeface="Times New Roman"/>
              </a:rPr>
              <a:t>interestpermonth=interestRate/loanTerm;</a:t>
            </a:r>
            <a:endParaRPr sz="1000">
              <a:latin typeface="Times New Roman"/>
              <a:cs typeface="Times New Roman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4184903" y="2461260"/>
            <a:ext cx="2811780" cy="379730"/>
            <a:chOff x="4184903" y="2461260"/>
            <a:chExt cx="2811780" cy="379730"/>
          </a:xfrm>
        </p:grpSpPr>
        <p:sp>
          <p:nvSpPr>
            <p:cNvPr id="11" name="object 11"/>
            <p:cNvSpPr/>
            <p:nvPr/>
          </p:nvSpPr>
          <p:spPr>
            <a:xfrm>
              <a:off x="4210811" y="2464308"/>
              <a:ext cx="2783205" cy="373380"/>
            </a:xfrm>
            <a:custGeom>
              <a:avLst/>
              <a:gdLst/>
              <a:ahLst/>
              <a:cxnLst/>
              <a:rect l="l" t="t" r="r" b="b"/>
              <a:pathLst>
                <a:path w="2783204" h="373380">
                  <a:moveTo>
                    <a:pt x="2782824" y="0"/>
                  </a:moveTo>
                  <a:lnTo>
                    <a:pt x="1147572" y="0"/>
                  </a:lnTo>
                  <a:lnTo>
                    <a:pt x="1147572" y="217932"/>
                  </a:lnTo>
                  <a:lnTo>
                    <a:pt x="0" y="332232"/>
                  </a:lnTo>
                  <a:lnTo>
                    <a:pt x="1147572" y="310896"/>
                  </a:lnTo>
                  <a:lnTo>
                    <a:pt x="1147572" y="373380"/>
                  </a:lnTo>
                  <a:lnTo>
                    <a:pt x="2782824" y="373380"/>
                  </a:lnTo>
                  <a:lnTo>
                    <a:pt x="2782824" y="0"/>
                  </a:lnTo>
                  <a:close/>
                </a:path>
              </a:pathLst>
            </a:custGeom>
            <a:solidFill>
              <a:srgbClr val="FFFF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184903" y="2461260"/>
              <a:ext cx="2811780" cy="379730"/>
            </a:xfrm>
            <a:custGeom>
              <a:avLst/>
              <a:gdLst/>
              <a:ahLst/>
              <a:cxnLst/>
              <a:rect l="l" t="t" r="r" b="b"/>
              <a:pathLst>
                <a:path w="2811779" h="379730">
                  <a:moveTo>
                    <a:pt x="1176528" y="313944"/>
                  </a:moveTo>
                  <a:lnTo>
                    <a:pt x="1170432" y="313944"/>
                  </a:lnTo>
                  <a:lnTo>
                    <a:pt x="1173480" y="316992"/>
                  </a:lnTo>
                  <a:lnTo>
                    <a:pt x="1170432" y="317051"/>
                  </a:lnTo>
                  <a:lnTo>
                    <a:pt x="1170432" y="379476"/>
                  </a:lnTo>
                  <a:lnTo>
                    <a:pt x="2811780" y="379476"/>
                  </a:lnTo>
                  <a:lnTo>
                    <a:pt x="2811780" y="376428"/>
                  </a:lnTo>
                  <a:lnTo>
                    <a:pt x="1176528" y="376428"/>
                  </a:lnTo>
                  <a:lnTo>
                    <a:pt x="1173480" y="373380"/>
                  </a:lnTo>
                  <a:lnTo>
                    <a:pt x="1176528" y="373380"/>
                  </a:lnTo>
                  <a:lnTo>
                    <a:pt x="1176528" y="313944"/>
                  </a:lnTo>
                  <a:close/>
                </a:path>
                <a:path w="2811779" h="379730">
                  <a:moveTo>
                    <a:pt x="1176528" y="373380"/>
                  </a:moveTo>
                  <a:lnTo>
                    <a:pt x="1173480" y="373380"/>
                  </a:lnTo>
                  <a:lnTo>
                    <a:pt x="1176528" y="376428"/>
                  </a:lnTo>
                  <a:lnTo>
                    <a:pt x="1176528" y="373380"/>
                  </a:lnTo>
                  <a:close/>
                </a:path>
                <a:path w="2811779" h="379730">
                  <a:moveTo>
                    <a:pt x="2805684" y="373380"/>
                  </a:moveTo>
                  <a:lnTo>
                    <a:pt x="1176528" y="373380"/>
                  </a:lnTo>
                  <a:lnTo>
                    <a:pt x="1176528" y="376428"/>
                  </a:lnTo>
                  <a:lnTo>
                    <a:pt x="2805684" y="376428"/>
                  </a:lnTo>
                  <a:lnTo>
                    <a:pt x="2805684" y="373380"/>
                  </a:lnTo>
                  <a:close/>
                </a:path>
                <a:path w="2811779" h="379730">
                  <a:moveTo>
                    <a:pt x="2805684" y="3048"/>
                  </a:moveTo>
                  <a:lnTo>
                    <a:pt x="2805684" y="376428"/>
                  </a:lnTo>
                  <a:lnTo>
                    <a:pt x="2808732" y="373380"/>
                  </a:lnTo>
                  <a:lnTo>
                    <a:pt x="2811780" y="373379"/>
                  </a:lnTo>
                  <a:lnTo>
                    <a:pt x="2811780" y="6095"/>
                  </a:lnTo>
                  <a:lnTo>
                    <a:pt x="2808732" y="6096"/>
                  </a:lnTo>
                  <a:lnTo>
                    <a:pt x="2805684" y="3048"/>
                  </a:lnTo>
                  <a:close/>
                </a:path>
                <a:path w="2811779" h="379730">
                  <a:moveTo>
                    <a:pt x="2811780" y="373379"/>
                  </a:moveTo>
                  <a:lnTo>
                    <a:pt x="2808732" y="373380"/>
                  </a:lnTo>
                  <a:lnTo>
                    <a:pt x="2805684" y="376428"/>
                  </a:lnTo>
                  <a:lnTo>
                    <a:pt x="2811780" y="376428"/>
                  </a:lnTo>
                  <a:lnTo>
                    <a:pt x="2811780" y="373379"/>
                  </a:lnTo>
                  <a:close/>
                </a:path>
                <a:path w="2811779" h="379730">
                  <a:moveTo>
                    <a:pt x="25997" y="332680"/>
                  </a:moveTo>
                  <a:lnTo>
                    <a:pt x="0" y="335280"/>
                  </a:lnTo>
                  <a:lnTo>
                    <a:pt x="0" y="339852"/>
                  </a:lnTo>
                  <a:lnTo>
                    <a:pt x="27325" y="339319"/>
                  </a:lnTo>
                  <a:lnTo>
                    <a:pt x="25997" y="332680"/>
                  </a:lnTo>
                  <a:close/>
                </a:path>
                <a:path w="2811779" h="379730">
                  <a:moveTo>
                    <a:pt x="34003" y="339189"/>
                  </a:moveTo>
                  <a:lnTo>
                    <a:pt x="27325" y="339319"/>
                  </a:lnTo>
                  <a:lnTo>
                    <a:pt x="27432" y="339852"/>
                  </a:lnTo>
                  <a:lnTo>
                    <a:pt x="34003" y="339189"/>
                  </a:lnTo>
                  <a:close/>
                </a:path>
                <a:path w="2811779" h="379730">
                  <a:moveTo>
                    <a:pt x="120416" y="330479"/>
                  </a:moveTo>
                  <a:lnTo>
                    <a:pt x="31520" y="332127"/>
                  </a:lnTo>
                  <a:lnTo>
                    <a:pt x="25997" y="332680"/>
                  </a:lnTo>
                  <a:lnTo>
                    <a:pt x="27325" y="339319"/>
                  </a:lnTo>
                  <a:lnTo>
                    <a:pt x="34003" y="339189"/>
                  </a:lnTo>
                  <a:lnTo>
                    <a:pt x="120416" y="330479"/>
                  </a:lnTo>
                  <a:close/>
                </a:path>
                <a:path w="2811779" h="379730">
                  <a:moveTo>
                    <a:pt x="1176528" y="310896"/>
                  </a:moveTo>
                  <a:lnTo>
                    <a:pt x="120416" y="330479"/>
                  </a:lnTo>
                  <a:lnTo>
                    <a:pt x="34003" y="339189"/>
                  </a:lnTo>
                  <a:lnTo>
                    <a:pt x="1170432" y="317051"/>
                  </a:lnTo>
                  <a:lnTo>
                    <a:pt x="1170432" y="313944"/>
                  </a:lnTo>
                  <a:lnTo>
                    <a:pt x="1176528" y="313944"/>
                  </a:lnTo>
                  <a:lnTo>
                    <a:pt x="1176528" y="310896"/>
                  </a:lnTo>
                  <a:close/>
                </a:path>
                <a:path w="2811779" h="379730">
                  <a:moveTo>
                    <a:pt x="31520" y="332127"/>
                  </a:moveTo>
                  <a:lnTo>
                    <a:pt x="25908" y="332232"/>
                  </a:lnTo>
                  <a:lnTo>
                    <a:pt x="25997" y="332680"/>
                  </a:lnTo>
                  <a:lnTo>
                    <a:pt x="31520" y="332127"/>
                  </a:lnTo>
                  <a:close/>
                </a:path>
                <a:path w="2811779" h="379730">
                  <a:moveTo>
                    <a:pt x="1170432" y="218236"/>
                  </a:moveTo>
                  <a:lnTo>
                    <a:pt x="31520" y="332127"/>
                  </a:lnTo>
                  <a:lnTo>
                    <a:pt x="120416" y="330479"/>
                  </a:lnTo>
                  <a:lnTo>
                    <a:pt x="1176528" y="224028"/>
                  </a:lnTo>
                  <a:lnTo>
                    <a:pt x="1176528" y="220979"/>
                  </a:lnTo>
                  <a:lnTo>
                    <a:pt x="1170432" y="220979"/>
                  </a:lnTo>
                  <a:lnTo>
                    <a:pt x="1170432" y="218236"/>
                  </a:lnTo>
                  <a:close/>
                </a:path>
                <a:path w="2811779" h="379730">
                  <a:moveTo>
                    <a:pt x="1170432" y="313944"/>
                  </a:moveTo>
                  <a:lnTo>
                    <a:pt x="1170432" y="317051"/>
                  </a:lnTo>
                  <a:lnTo>
                    <a:pt x="1173480" y="316992"/>
                  </a:lnTo>
                  <a:lnTo>
                    <a:pt x="1170432" y="313944"/>
                  </a:lnTo>
                  <a:close/>
                </a:path>
                <a:path w="2811779" h="379730">
                  <a:moveTo>
                    <a:pt x="1173480" y="217932"/>
                  </a:moveTo>
                  <a:lnTo>
                    <a:pt x="1170432" y="218236"/>
                  </a:lnTo>
                  <a:lnTo>
                    <a:pt x="1170432" y="220979"/>
                  </a:lnTo>
                  <a:lnTo>
                    <a:pt x="1173480" y="217932"/>
                  </a:lnTo>
                  <a:close/>
                </a:path>
                <a:path w="2811779" h="379730">
                  <a:moveTo>
                    <a:pt x="1176528" y="217932"/>
                  </a:moveTo>
                  <a:lnTo>
                    <a:pt x="1173480" y="217932"/>
                  </a:lnTo>
                  <a:lnTo>
                    <a:pt x="1170432" y="220979"/>
                  </a:lnTo>
                  <a:lnTo>
                    <a:pt x="1176528" y="220979"/>
                  </a:lnTo>
                  <a:lnTo>
                    <a:pt x="1176528" y="217932"/>
                  </a:lnTo>
                  <a:close/>
                </a:path>
                <a:path w="2811779" h="379730">
                  <a:moveTo>
                    <a:pt x="2811780" y="0"/>
                  </a:moveTo>
                  <a:lnTo>
                    <a:pt x="1170432" y="0"/>
                  </a:lnTo>
                  <a:lnTo>
                    <a:pt x="1170432" y="218236"/>
                  </a:lnTo>
                  <a:lnTo>
                    <a:pt x="1173480" y="217932"/>
                  </a:lnTo>
                  <a:lnTo>
                    <a:pt x="1176528" y="217932"/>
                  </a:lnTo>
                  <a:lnTo>
                    <a:pt x="1176528" y="6096"/>
                  </a:lnTo>
                  <a:lnTo>
                    <a:pt x="1173480" y="6096"/>
                  </a:lnTo>
                  <a:lnTo>
                    <a:pt x="1176528" y="3048"/>
                  </a:lnTo>
                  <a:lnTo>
                    <a:pt x="2811780" y="3047"/>
                  </a:lnTo>
                  <a:lnTo>
                    <a:pt x="2811780" y="0"/>
                  </a:lnTo>
                  <a:close/>
                </a:path>
                <a:path w="2811779" h="379730">
                  <a:moveTo>
                    <a:pt x="1176528" y="3048"/>
                  </a:moveTo>
                  <a:lnTo>
                    <a:pt x="1173480" y="6096"/>
                  </a:lnTo>
                  <a:lnTo>
                    <a:pt x="1176528" y="6096"/>
                  </a:lnTo>
                  <a:lnTo>
                    <a:pt x="1176528" y="3048"/>
                  </a:lnTo>
                  <a:close/>
                </a:path>
                <a:path w="2811779" h="379730">
                  <a:moveTo>
                    <a:pt x="2805684" y="3048"/>
                  </a:moveTo>
                  <a:lnTo>
                    <a:pt x="1176528" y="3048"/>
                  </a:lnTo>
                  <a:lnTo>
                    <a:pt x="1176528" y="6096"/>
                  </a:lnTo>
                  <a:lnTo>
                    <a:pt x="2805684" y="6096"/>
                  </a:lnTo>
                  <a:lnTo>
                    <a:pt x="2805684" y="3048"/>
                  </a:lnTo>
                  <a:close/>
                </a:path>
                <a:path w="2811779" h="379730">
                  <a:moveTo>
                    <a:pt x="2811780" y="3047"/>
                  </a:moveTo>
                  <a:lnTo>
                    <a:pt x="2805684" y="3048"/>
                  </a:lnTo>
                  <a:lnTo>
                    <a:pt x="2808732" y="6096"/>
                  </a:lnTo>
                  <a:lnTo>
                    <a:pt x="2811780" y="6095"/>
                  </a:lnTo>
                  <a:lnTo>
                    <a:pt x="2811780" y="3047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5440168" y="2481088"/>
            <a:ext cx="1473835" cy="323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1170"/>
              </a:lnSpc>
              <a:spcBef>
                <a:spcPts val="100"/>
              </a:spcBef>
            </a:pPr>
            <a:r>
              <a:rPr sz="1000" b="1" dirty="0">
                <a:latin typeface="Arial"/>
                <a:cs typeface="Arial"/>
              </a:rPr>
              <a:t>Inner</a:t>
            </a:r>
            <a:r>
              <a:rPr sz="1000" b="1" spc="-25" dirty="0">
                <a:latin typeface="Arial"/>
                <a:cs typeface="Arial"/>
              </a:rPr>
              <a:t> </a:t>
            </a:r>
            <a:r>
              <a:rPr sz="1000" b="1" spc="-10" dirty="0">
                <a:latin typeface="Arial"/>
                <a:cs typeface="Arial"/>
              </a:rPr>
              <a:t>class,</a:t>
            </a:r>
            <a:endParaRPr sz="1000">
              <a:latin typeface="Arial"/>
              <a:cs typeface="Arial"/>
            </a:endParaRPr>
          </a:p>
          <a:p>
            <a:pPr algn="ctr">
              <a:lnSpc>
                <a:spcPts val="1170"/>
              </a:lnSpc>
            </a:pPr>
            <a:r>
              <a:rPr sz="1000" b="1" spc="80" dirty="0">
                <a:latin typeface="Times New Roman"/>
                <a:cs typeface="Times New Roman"/>
              </a:rPr>
              <a:t>EMICalculatorHelper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17864" y="3583487"/>
            <a:ext cx="6033135" cy="2511425"/>
          </a:xfrm>
          <a:prstGeom prst="rect">
            <a:avLst/>
          </a:prstGeom>
        </p:spPr>
        <p:txBody>
          <a:bodyPr vert="horz" wrap="square" lIns="0" tIns="44450" rIns="0" bIns="0" rtlCol="0">
            <a:spAutoFit/>
          </a:bodyPr>
          <a:lstStyle/>
          <a:p>
            <a:pPr marL="497205">
              <a:lnSpc>
                <a:spcPct val="100000"/>
              </a:lnSpc>
              <a:spcBef>
                <a:spcPts val="350"/>
              </a:spcBef>
            </a:pPr>
            <a:r>
              <a:rPr sz="1000" b="1" spc="140" dirty="0">
                <a:latin typeface="Times New Roman"/>
                <a:cs typeface="Times New Roman"/>
              </a:rPr>
              <a:t>protected</a:t>
            </a:r>
            <a:r>
              <a:rPr sz="1000" b="1" spc="370" dirty="0">
                <a:latin typeface="Times New Roman"/>
                <a:cs typeface="Times New Roman"/>
              </a:rPr>
              <a:t> </a:t>
            </a:r>
            <a:r>
              <a:rPr sz="1000" b="1" spc="114" dirty="0">
                <a:latin typeface="Times New Roman"/>
                <a:cs typeface="Times New Roman"/>
              </a:rPr>
              <a:t>double</a:t>
            </a:r>
            <a:r>
              <a:rPr sz="1000" b="1" spc="360" dirty="0">
                <a:latin typeface="Times New Roman"/>
                <a:cs typeface="Times New Roman"/>
              </a:rPr>
              <a:t> </a:t>
            </a:r>
            <a:r>
              <a:rPr sz="1000" b="1" spc="100" dirty="0">
                <a:latin typeface="Times New Roman"/>
                <a:cs typeface="Times New Roman"/>
              </a:rPr>
              <a:t>calcMonthlyPayment(double</a:t>
            </a:r>
            <a:r>
              <a:rPr sz="1000" b="1" spc="385" dirty="0">
                <a:latin typeface="Times New Roman"/>
                <a:cs typeface="Times New Roman"/>
              </a:rPr>
              <a:t> </a:t>
            </a:r>
            <a:r>
              <a:rPr sz="1000" b="1" spc="65" dirty="0">
                <a:latin typeface="Times New Roman"/>
                <a:cs typeface="Times New Roman"/>
              </a:rPr>
              <a:t>loanAmount)</a:t>
            </a:r>
            <a:endParaRPr sz="1000">
              <a:latin typeface="Times New Roman"/>
              <a:cs typeface="Times New Roman"/>
            </a:endParaRPr>
          </a:p>
          <a:p>
            <a:pPr marL="573405">
              <a:lnSpc>
                <a:spcPct val="100000"/>
              </a:lnSpc>
              <a:spcBef>
                <a:spcPts val="250"/>
              </a:spcBef>
            </a:pPr>
            <a:r>
              <a:rPr sz="1000" b="1" spc="150" dirty="0">
                <a:latin typeface="Times New Roman"/>
                <a:cs typeface="Times New Roman"/>
              </a:rPr>
              <a:t>{</a:t>
            </a:r>
            <a:endParaRPr sz="1000">
              <a:latin typeface="Times New Roman"/>
              <a:cs typeface="Times New Roman"/>
            </a:endParaRPr>
          </a:p>
          <a:p>
            <a:pPr marL="518159" marR="581660" indent="130810">
              <a:lnSpc>
                <a:spcPct val="110000"/>
              </a:lnSpc>
              <a:spcBef>
                <a:spcPts val="120"/>
              </a:spcBef>
            </a:pPr>
            <a:r>
              <a:rPr sz="1000" b="1" spc="114" dirty="0">
                <a:latin typeface="Times New Roman"/>
                <a:cs typeface="Times New Roman"/>
              </a:rPr>
              <a:t>double</a:t>
            </a:r>
            <a:r>
              <a:rPr sz="1000" b="1" spc="33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EMI=</a:t>
            </a:r>
            <a:r>
              <a:rPr sz="1000" b="1" spc="340" dirty="0">
                <a:latin typeface="Times New Roman"/>
                <a:cs typeface="Times New Roman"/>
              </a:rPr>
              <a:t> </a:t>
            </a:r>
            <a:r>
              <a:rPr sz="1000" b="1" spc="75" dirty="0">
                <a:latin typeface="Times New Roman"/>
                <a:cs typeface="Times New Roman"/>
              </a:rPr>
              <a:t>(loanAmount</a:t>
            </a:r>
            <a:r>
              <a:rPr sz="1000" b="1" spc="335" dirty="0">
                <a:latin typeface="Times New Roman"/>
                <a:cs typeface="Times New Roman"/>
              </a:rPr>
              <a:t> </a:t>
            </a:r>
            <a:r>
              <a:rPr sz="1000" b="1" spc="100" dirty="0">
                <a:latin typeface="Times New Roman"/>
                <a:cs typeface="Times New Roman"/>
              </a:rPr>
              <a:t>*</a:t>
            </a:r>
            <a:r>
              <a:rPr sz="1000" b="1" spc="340" dirty="0">
                <a:latin typeface="Times New Roman"/>
                <a:cs typeface="Times New Roman"/>
              </a:rPr>
              <a:t> </a:t>
            </a:r>
            <a:r>
              <a:rPr sz="1000" b="1" spc="135" dirty="0">
                <a:latin typeface="Times New Roman"/>
                <a:cs typeface="Times New Roman"/>
              </a:rPr>
              <a:t>interestpermonth)</a:t>
            </a:r>
            <a:r>
              <a:rPr sz="1000" b="1" spc="330" dirty="0">
                <a:latin typeface="Times New Roman"/>
                <a:cs typeface="Times New Roman"/>
              </a:rPr>
              <a:t> </a:t>
            </a:r>
            <a:r>
              <a:rPr sz="1000" b="1" spc="325" dirty="0">
                <a:latin typeface="Times New Roman"/>
                <a:cs typeface="Times New Roman"/>
              </a:rPr>
              <a:t>/</a:t>
            </a:r>
            <a:r>
              <a:rPr sz="1000" b="1" spc="335" dirty="0">
                <a:latin typeface="Times New Roman"/>
                <a:cs typeface="Times New Roman"/>
              </a:rPr>
              <a:t> </a:t>
            </a:r>
            <a:r>
              <a:rPr sz="1000" b="1" spc="215" dirty="0">
                <a:latin typeface="Times New Roman"/>
                <a:cs typeface="Times New Roman"/>
              </a:rPr>
              <a:t>((1.0)</a:t>
            </a:r>
            <a:r>
              <a:rPr sz="1000" b="1" spc="340" dirty="0">
                <a:latin typeface="Times New Roman"/>
                <a:cs typeface="Times New Roman"/>
              </a:rPr>
              <a:t> </a:t>
            </a:r>
            <a:r>
              <a:rPr sz="1000" b="1" spc="260" dirty="0">
                <a:latin typeface="Times New Roman"/>
                <a:cs typeface="Times New Roman"/>
              </a:rPr>
              <a:t>-</a:t>
            </a:r>
            <a:r>
              <a:rPr sz="1000" b="1" spc="340" dirty="0">
                <a:latin typeface="Times New Roman"/>
                <a:cs typeface="Times New Roman"/>
              </a:rPr>
              <a:t> </a:t>
            </a:r>
            <a:r>
              <a:rPr sz="1000" b="1" spc="215" dirty="0">
                <a:latin typeface="Times New Roman"/>
                <a:cs typeface="Times New Roman"/>
              </a:rPr>
              <a:t>((1.0)</a:t>
            </a:r>
            <a:r>
              <a:rPr sz="1000" b="1" spc="335" dirty="0">
                <a:latin typeface="Times New Roman"/>
                <a:cs typeface="Times New Roman"/>
              </a:rPr>
              <a:t> </a:t>
            </a:r>
            <a:r>
              <a:rPr sz="1000" b="1" spc="275" dirty="0">
                <a:latin typeface="Times New Roman"/>
                <a:cs typeface="Times New Roman"/>
              </a:rPr>
              <a:t>/ </a:t>
            </a:r>
            <a:r>
              <a:rPr sz="1000" b="1" spc="100" dirty="0">
                <a:latin typeface="Times New Roman"/>
                <a:cs typeface="Times New Roman"/>
              </a:rPr>
              <a:t>Math.pow(1.0</a:t>
            </a:r>
            <a:r>
              <a:rPr sz="1000" b="1" spc="360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+</a:t>
            </a:r>
            <a:r>
              <a:rPr sz="1000" b="1" spc="350" dirty="0">
                <a:latin typeface="Times New Roman"/>
                <a:cs typeface="Times New Roman"/>
              </a:rPr>
              <a:t> </a:t>
            </a:r>
            <a:r>
              <a:rPr sz="1000" b="1" spc="140" dirty="0">
                <a:latin typeface="Times New Roman"/>
                <a:cs typeface="Times New Roman"/>
              </a:rPr>
              <a:t>interestpermonth,</a:t>
            </a:r>
            <a:r>
              <a:rPr sz="1000" b="1" spc="365" dirty="0">
                <a:latin typeface="Times New Roman"/>
                <a:cs typeface="Times New Roman"/>
              </a:rPr>
              <a:t> </a:t>
            </a:r>
            <a:r>
              <a:rPr sz="1000" b="1" spc="120" dirty="0">
                <a:latin typeface="Times New Roman"/>
                <a:cs typeface="Times New Roman"/>
              </a:rPr>
              <a:t>loanTerm))); </a:t>
            </a:r>
            <a:r>
              <a:rPr sz="1000" b="1" spc="95" dirty="0">
                <a:latin typeface="Times New Roman"/>
                <a:cs typeface="Times New Roman"/>
              </a:rPr>
              <a:t>return(Math.round(EMI));</a:t>
            </a:r>
            <a:endParaRPr sz="1000">
              <a:latin typeface="Times New Roman"/>
              <a:cs typeface="Times New Roman"/>
            </a:endParaRPr>
          </a:p>
          <a:p>
            <a:pPr marL="573405">
              <a:lnSpc>
                <a:spcPct val="100000"/>
              </a:lnSpc>
              <a:spcBef>
                <a:spcPts val="240"/>
              </a:spcBef>
            </a:pPr>
            <a:r>
              <a:rPr sz="1000" b="1" spc="150" dirty="0">
                <a:latin typeface="Times New Roman"/>
                <a:cs typeface="Times New Roman"/>
              </a:rPr>
              <a:t>}</a:t>
            </a:r>
            <a:endParaRPr sz="1000">
              <a:latin typeface="Times New Roman"/>
              <a:cs typeface="Times New Roman"/>
            </a:endParaRPr>
          </a:p>
          <a:p>
            <a:pPr marL="421005">
              <a:lnSpc>
                <a:spcPct val="100000"/>
              </a:lnSpc>
              <a:spcBef>
                <a:spcPts val="240"/>
              </a:spcBef>
            </a:pPr>
            <a:r>
              <a:rPr sz="1000" b="1" spc="150" dirty="0">
                <a:latin typeface="Times New Roman"/>
                <a:cs typeface="Times New Roman"/>
              </a:rPr>
              <a:t>}</a:t>
            </a:r>
            <a:endParaRPr sz="1000">
              <a:latin typeface="Times New Roman"/>
              <a:cs typeface="Times New Roman"/>
            </a:endParaRPr>
          </a:p>
          <a:p>
            <a:pPr marL="192405">
              <a:lnSpc>
                <a:spcPct val="100000"/>
              </a:lnSpc>
              <a:spcBef>
                <a:spcPts val="240"/>
              </a:spcBef>
            </a:pPr>
            <a:r>
              <a:rPr sz="1000" b="1" spc="150" dirty="0">
                <a:latin typeface="Times New Roman"/>
                <a:cs typeface="Times New Roman"/>
              </a:rPr>
              <a:t>}</a:t>
            </a: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655"/>
              </a:spcBef>
            </a:pPr>
            <a:endParaRPr sz="1000">
              <a:latin typeface="Times New Roman"/>
              <a:cs typeface="Times New Roman"/>
            </a:endParaRPr>
          </a:p>
          <a:p>
            <a:pPr marL="100965" algn="ctr">
              <a:lnSpc>
                <a:spcPct val="100000"/>
              </a:lnSpc>
              <a:spcBef>
                <a:spcPts val="5"/>
              </a:spcBef>
            </a:pPr>
            <a:endParaRPr sz="8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8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620"/>
              </a:spcBef>
            </a:pPr>
            <a:endParaRPr sz="850">
              <a:latin typeface="Arial"/>
              <a:cs typeface="Arial"/>
            </a:endParaRPr>
          </a:p>
          <a:p>
            <a:pPr marL="12700" marR="5080">
              <a:lnSpc>
                <a:spcPct val="103499"/>
              </a:lnSpc>
              <a:spcBef>
                <a:spcPts val="5"/>
              </a:spcBef>
            </a:pPr>
            <a:r>
              <a:rPr sz="1150" dirty="0">
                <a:latin typeface="Arial"/>
                <a:cs typeface="Arial"/>
              </a:rPr>
              <a:t>The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example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in</a:t>
            </a:r>
            <a:r>
              <a:rPr sz="1150" spc="9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slide</a:t>
            </a:r>
            <a:r>
              <a:rPr sz="1150" spc="10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demonstrates</a:t>
            </a:r>
            <a:r>
              <a:rPr sz="1150" spc="3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an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inner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class,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spc="170" dirty="0">
                <a:latin typeface="Times New Roman"/>
                <a:cs typeface="Times New Roman"/>
              </a:rPr>
              <a:t>EMICalculatorHelper</a:t>
            </a:r>
            <a:r>
              <a:rPr sz="1150" spc="170" dirty="0">
                <a:latin typeface="Arial"/>
                <a:cs typeface="Arial"/>
              </a:rPr>
              <a:t>,</a:t>
            </a:r>
            <a:r>
              <a:rPr sz="1150" spc="14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which</a:t>
            </a:r>
            <a:r>
              <a:rPr sz="1150" spc="110" dirty="0">
                <a:latin typeface="Arial"/>
                <a:cs typeface="Arial"/>
              </a:rPr>
              <a:t> </a:t>
            </a:r>
            <a:r>
              <a:rPr sz="1150" spc="-25" dirty="0">
                <a:latin typeface="Arial"/>
                <a:cs typeface="Arial"/>
              </a:rPr>
              <a:t>is </a:t>
            </a:r>
            <a:r>
              <a:rPr sz="1150" dirty="0">
                <a:latin typeface="Arial"/>
                <a:cs typeface="Arial"/>
              </a:rPr>
              <a:t>defined</a:t>
            </a:r>
            <a:r>
              <a:rPr sz="1150" spc="3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in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spc="160" dirty="0">
                <a:latin typeface="Times New Roman"/>
                <a:cs typeface="Times New Roman"/>
              </a:rPr>
              <a:t>BankEMICalculator</a:t>
            </a:r>
            <a:r>
              <a:rPr sz="1150" spc="130" dirty="0">
                <a:latin typeface="Times New Roman"/>
                <a:cs typeface="Times New Roman"/>
              </a:rPr>
              <a:t> </a:t>
            </a:r>
            <a:r>
              <a:rPr sz="1150" spc="-10" dirty="0">
                <a:latin typeface="Arial"/>
                <a:cs typeface="Arial"/>
              </a:rPr>
              <a:t>class.</a:t>
            </a:r>
            <a:endParaRPr sz="1150">
              <a:latin typeface="Arial"/>
              <a:cs typeface="Aria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934211" y="5028438"/>
            <a:ext cx="6070600" cy="62230"/>
            <a:chOff x="934211" y="5028438"/>
            <a:chExt cx="6070600" cy="62230"/>
          </a:xfrm>
        </p:grpSpPr>
        <p:sp>
          <p:nvSpPr>
            <p:cNvPr id="17" name="object 17"/>
            <p:cNvSpPr/>
            <p:nvPr/>
          </p:nvSpPr>
          <p:spPr>
            <a:xfrm>
              <a:off x="943355" y="5028438"/>
              <a:ext cx="6050280" cy="51435"/>
            </a:xfrm>
            <a:custGeom>
              <a:avLst/>
              <a:gdLst/>
              <a:ahLst/>
              <a:cxnLst/>
              <a:rect l="l" t="t" r="r" b="b"/>
              <a:pathLst>
                <a:path w="6050280" h="51435">
                  <a:moveTo>
                    <a:pt x="6050280" y="0"/>
                  </a:moveTo>
                  <a:lnTo>
                    <a:pt x="0" y="0"/>
                  </a:lnTo>
                  <a:lnTo>
                    <a:pt x="0" y="51053"/>
                  </a:lnTo>
                  <a:lnTo>
                    <a:pt x="6050280" y="51053"/>
                  </a:lnTo>
                  <a:lnTo>
                    <a:pt x="6050280" y="0"/>
                  </a:lnTo>
                  <a:close/>
                </a:path>
              </a:pathLst>
            </a:custGeom>
            <a:solidFill>
              <a:srgbClr val="DCDC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934211" y="5029200"/>
              <a:ext cx="6070600" cy="60960"/>
            </a:xfrm>
            <a:custGeom>
              <a:avLst/>
              <a:gdLst/>
              <a:ahLst/>
              <a:cxnLst/>
              <a:rect l="l" t="t" r="r" b="b"/>
              <a:pathLst>
                <a:path w="6070600" h="60960">
                  <a:moveTo>
                    <a:pt x="19812" y="0"/>
                  </a:moveTo>
                  <a:lnTo>
                    <a:pt x="0" y="0"/>
                  </a:lnTo>
                  <a:lnTo>
                    <a:pt x="0" y="60960"/>
                  </a:lnTo>
                  <a:lnTo>
                    <a:pt x="6070092" y="60960"/>
                  </a:lnTo>
                  <a:lnTo>
                    <a:pt x="6070092" y="50291"/>
                  </a:lnTo>
                  <a:lnTo>
                    <a:pt x="19812" y="50291"/>
                  </a:lnTo>
                  <a:lnTo>
                    <a:pt x="9143" y="39624"/>
                  </a:lnTo>
                  <a:lnTo>
                    <a:pt x="19812" y="39624"/>
                  </a:lnTo>
                  <a:lnTo>
                    <a:pt x="19812" y="0"/>
                  </a:lnTo>
                  <a:close/>
                </a:path>
                <a:path w="6070600" h="60960">
                  <a:moveTo>
                    <a:pt x="19812" y="39624"/>
                  </a:moveTo>
                  <a:lnTo>
                    <a:pt x="9143" y="39624"/>
                  </a:lnTo>
                  <a:lnTo>
                    <a:pt x="19812" y="50291"/>
                  </a:lnTo>
                  <a:lnTo>
                    <a:pt x="19812" y="39624"/>
                  </a:lnTo>
                  <a:close/>
                </a:path>
                <a:path w="6070600" h="60960">
                  <a:moveTo>
                    <a:pt x="6048756" y="39624"/>
                  </a:moveTo>
                  <a:lnTo>
                    <a:pt x="19812" y="39624"/>
                  </a:lnTo>
                  <a:lnTo>
                    <a:pt x="19812" y="50291"/>
                  </a:lnTo>
                  <a:lnTo>
                    <a:pt x="6048756" y="50291"/>
                  </a:lnTo>
                  <a:lnTo>
                    <a:pt x="6048756" y="39624"/>
                  </a:lnTo>
                  <a:close/>
                </a:path>
                <a:path w="6070600" h="60960">
                  <a:moveTo>
                    <a:pt x="6070092" y="0"/>
                  </a:moveTo>
                  <a:lnTo>
                    <a:pt x="6048756" y="0"/>
                  </a:lnTo>
                  <a:lnTo>
                    <a:pt x="6048756" y="50291"/>
                  </a:lnTo>
                  <a:lnTo>
                    <a:pt x="6059423" y="39624"/>
                  </a:lnTo>
                  <a:lnTo>
                    <a:pt x="6070092" y="39624"/>
                  </a:lnTo>
                  <a:lnTo>
                    <a:pt x="6070092" y="0"/>
                  </a:lnTo>
                  <a:close/>
                </a:path>
                <a:path w="6070600" h="60960">
                  <a:moveTo>
                    <a:pt x="6070092" y="39624"/>
                  </a:moveTo>
                  <a:lnTo>
                    <a:pt x="6059423" y="39624"/>
                  </a:lnTo>
                  <a:lnTo>
                    <a:pt x="6048756" y="50291"/>
                  </a:lnTo>
                  <a:lnTo>
                    <a:pt x="6070092" y="50291"/>
                  </a:lnTo>
                  <a:lnTo>
                    <a:pt x="6070092" y="396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207008" y="2685288"/>
            <a:ext cx="5687695" cy="1219200"/>
            <a:chOff x="1207008" y="2685288"/>
            <a:chExt cx="5687695" cy="1219200"/>
          </a:xfrm>
        </p:grpSpPr>
        <p:sp>
          <p:nvSpPr>
            <p:cNvPr id="3" name="object 3"/>
            <p:cNvSpPr/>
            <p:nvPr/>
          </p:nvSpPr>
          <p:spPr>
            <a:xfrm>
              <a:off x="1216152" y="2695956"/>
              <a:ext cx="5668010" cy="1198245"/>
            </a:xfrm>
            <a:custGeom>
              <a:avLst/>
              <a:gdLst/>
              <a:ahLst/>
              <a:cxnLst/>
              <a:rect l="l" t="t" r="r" b="b"/>
              <a:pathLst>
                <a:path w="5668009" h="1198245">
                  <a:moveTo>
                    <a:pt x="5667756" y="0"/>
                  </a:moveTo>
                  <a:lnTo>
                    <a:pt x="0" y="0"/>
                  </a:lnTo>
                  <a:lnTo>
                    <a:pt x="0" y="1197864"/>
                  </a:lnTo>
                  <a:lnTo>
                    <a:pt x="5667756" y="1197864"/>
                  </a:lnTo>
                  <a:lnTo>
                    <a:pt x="5667756" y="0"/>
                  </a:lnTo>
                  <a:close/>
                </a:path>
              </a:pathLst>
            </a:custGeom>
            <a:solidFill>
              <a:srgbClr val="DCDC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207008" y="2685288"/>
              <a:ext cx="5687695" cy="1219200"/>
            </a:xfrm>
            <a:custGeom>
              <a:avLst/>
              <a:gdLst/>
              <a:ahLst/>
              <a:cxnLst/>
              <a:rect l="l" t="t" r="r" b="b"/>
              <a:pathLst>
                <a:path w="5687695" h="1219200">
                  <a:moveTo>
                    <a:pt x="5687568" y="0"/>
                  </a:moveTo>
                  <a:lnTo>
                    <a:pt x="0" y="0"/>
                  </a:lnTo>
                  <a:lnTo>
                    <a:pt x="0" y="1219200"/>
                  </a:lnTo>
                  <a:lnTo>
                    <a:pt x="5687568" y="1219200"/>
                  </a:lnTo>
                  <a:lnTo>
                    <a:pt x="5687568" y="1208531"/>
                  </a:lnTo>
                  <a:lnTo>
                    <a:pt x="19811" y="1208531"/>
                  </a:lnTo>
                  <a:lnTo>
                    <a:pt x="9143" y="1199387"/>
                  </a:lnTo>
                  <a:lnTo>
                    <a:pt x="19811" y="1199387"/>
                  </a:lnTo>
                  <a:lnTo>
                    <a:pt x="19811" y="19811"/>
                  </a:lnTo>
                  <a:lnTo>
                    <a:pt x="9143" y="19811"/>
                  </a:lnTo>
                  <a:lnTo>
                    <a:pt x="19811" y="10667"/>
                  </a:lnTo>
                  <a:lnTo>
                    <a:pt x="5687568" y="10667"/>
                  </a:lnTo>
                  <a:lnTo>
                    <a:pt x="5687568" y="0"/>
                  </a:lnTo>
                  <a:close/>
                </a:path>
                <a:path w="5687695" h="1219200">
                  <a:moveTo>
                    <a:pt x="19811" y="1199387"/>
                  </a:moveTo>
                  <a:lnTo>
                    <a:pt x="9143" y="1199387"/>
                  </a:lnTo>
                  <a:lnTo>
                    <a:pt x="19811" y="1208531"/>
                  </a:lnTo>
                  <a:lnTo>
                    <a:pt x="19811" y="1199387"/>
                  </a:lnTo>
                  <a:close/>
                </a:path>
                <a:path w="5687695" h="1219200">
                  <a:moveTo>
                    <a:pt x="5667756" y="1199387"/>
                  </a:moveTo>
                  <a:lnTo>
                    <a:pt x="19811" y="1199387"/>
                  </a:lnTo>
                  <a:lnTo>
                    <a:pt x="19811" y="1208531"/>
                  </a:lnTo>
                  <a:lnTo>
                    <a:pt x="5667756" y="1208531"/>
                  </a:lnTo>
                  <a:lnTo>
                    <a:pt x="5667756" y="1199387"/>
                  </a:lnTo>
                  <a:close/>
                </a:path>
                <a:path w="5687695" h="1219200">
                  <a:moveTo>
                    <a:pt x="5667756" y="10667"/>
                  </a:moveTo>
                  <a:lnTo>
                    <a:pt x="5667756" y="1208531"/>
                  </a:lnTo>
                  <a:lnTo>
                    <a:pt x="5676899" y="1199387"/>
                  </a:lnTo>
                  <a:lnTo>
                    <a:pt x="5687568" y="1199387"/>
                  </a:lnTo>
                  <a:lnTo>
                    <a:pt x="5687568" y="19811"/>
                  </a:lnTo>
                  <a:lnTo>
                    <a:pt x="5676899" y="19811"/>
                  </a:lnTo>
                  <a:lnTo>
                    <a:pt x="5667756" y="10667"/>
                  </a:lnTo>
                  <a:close/>
                </a:path>
                <a:path w="5687695" h="1219200">
                  <a:moveTo>
                    <a:pt x="5687568" y="1199387"/>
                  </a:moveTo>
                  <a:lnTo>
                    <a:pt x="5676899" y="1199387"/>
                  </a:lnTo>
                  <a:lnTo>
                    <a:pt x="5667756" y="1208531"/>
                  </a:lnTo>
                  <a:lnTo>
                    <a:pt x="5687568" y="1208531"/>
                  </a:lnTo>
                  <a:lnTo>
                    <a:pt x="5687568" y="1199387"/>
                  </a:lnTo>
                  <a:close/>
                </a:path>
                <a:path w="5687695" h="1219200">
                  <a:moveTo>
                    <a:pt x="19811" y="10667"/>
                  </a:moveTo>
                  <a:lnTo>
                    <a:pt x="9143" y="19811"/>
                  </a:lnTo>
                  <a:lnTo>
                    <a:pt x="19811" y="19811"/>
                  </a:lnTo>
                  <a:lnTo>
                    <a:pt x="19811" y="10667"/>
                  </a:lnTo>
                  <a:close/>
                </a:path>
                <a:path w="5687695" h="1219200">
                  <a:moveTo>
                    <a:pt x="5667756" y="10667"/>
                  </a:moveTo>
                  <a:lnTo>
                    <a:pt x="19811" y="10667"/>
                  </a:lnTo>
                  <a:lnTo>
                    <a:pt x="19811" y="19811"/>
                  </a:lnTo>
                  <a:lnTo>
                    <a:pt x="5667756" y="19811"/>
                  </a:lnTo>
                  <a:lnTo>
                    <a:pt x="5667756" y="10667"/>
                  </a:lnTo>
                  <a:close/>
                </a:path>
                <a:path w="5687695" h="1219200">
                  <a:moveTo>
                    <a:pt x="5687568" y="10667"/>
                  </a:moveTo>
                  <a:lnTo>
                    <a:pt x="5667756" y="10667"/>
                  </a:lnTo>
                  <a:lnTo>
                    <a:pt x="5676899" y="19811"/>
                  </a:lnTo>
                  <a:lnTo>
                    <a:pt x="5687568" y="19811"/>
                  </a:lnTo>
                  <a:lnTo>
                    <a:pt x="5687568" y="1066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1042416" y="4373879"/>
            <a:ext cx="5689600" cy="512445"/>
            <a:chOff x="1042416" y="4373879"/>
            <a:chExt cx="5689600" cy="512445"/>
          </a:xfrm>
        </p:grpSpPr>
        <p:sp>
          <p:nvSpPr>
            <p:cNvPr id="6" name="object 6"/>
            <p:cNvSpPr/>
            <p:nvPr/>
          </p:nvSpPr>
          <p:spPr>
            <a:xfrm>
              <a:off x="1053084" y="4384547"/>
              <a:ext cx="5668010" cy="490855"/>
            </a:xfrm>
            <a:custGeom>
              <a:avLst/>
              <a:gdLst/>
              <a:ahLst/>
              <a:cxnLst/>
              <a:rect l="l" t="t" r="r" b="b"/>
              <a:pathLst>
                <a:path w="5668009" h="490854">
                  <a:moveTo>
                    <a:pt x="5667755" y="0"/>
                  </a:moveTo>
                  <a:lnTo>
                    <a:pt x="0" y="0"/>
                  </a:lnTo>
                  <a:lnTo>
                    <a:pt x="0" y="490727"/>
                  </a:lnTo>
                  <a:lnTo>
                    <a:pt x="5667755" y="490727"/>
                  </a:lnTo>
                  <a:lnTo>
                    <a:pt x="5667755" y="0"/>
                  </a:lnTo>
                  <a:close/>
                </a:path>
              </a:pathLst>
            </a:custGeom>
            <a:solidFill>
              <a:srgbClr val="DCDC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042416" y="4373879"/>
              <a:ext cx="5689600" cy="512445"/>
            </a:xfrm>
            <a:custGeom>
              <a:avLst/>
              <a:gdLst/>
              <a:ahLst/>
              <a:cxnLst/>
              <a:rect l="l" t="t" r="r" b="b"/>
              <a:pathLst>
                <a:path w="5689600" h="512445">
                  <a:moveTo>
                    <a:pt x="5689092" y="0"/>
                  </a:moveTo>
                  <a:lnTo>
                    <a:pt x="0" y="0"/>
                  </a:lnTo>
                  <a:lnTo>
                    <a:pt x="0" y="512063"/>
                  </a:lnTo>
                  <a:lnTo>
                    <a:pt x="5689092" y="512063"/>
                  </a:lnTo>
                  <a:lnTo>
                    <a:pt x="5689092" y="501396"/>
                  </a:lnTo>
                  <a:lnTo>
                    <a:pt x="21336" y="501396"/>
                  </a:lnTo>
                  <a:lnTo>
                    <a:pt x="10668" y="490728"/>
                  </a:lnTo>
                  <a:lnTo>
                    <a:pt x="21336" y="490728"/>
                  </a:lnTo>
                  <a:lnTo>
                    <a:pt x="21336" y="21336"/>
                  </a:lnTo>
                  <a:lnTo>
                    <a:pt x="10668" y="21336"/>
                  </a:lnTo>
                  <a:lnTo>
                    <a:pt x="21336" y="10668"/>
                  </a:lnTo>
                  <a:lnTo>
                    <a:pt x="5689092" y="10668"/>
                  </a:lnTo>
                  <a:lnTo>
                    <a:pt x="5689092" y="0"/>
                  </a:lnTo>
                  <a:close/>
                </a:path>
                <a:path w="5689600" h="512445">
                  <a:moveTo>
                    <a:pt x="21336" y="490728"/>
                  </a:moveTo>
                  <a:lnTo>
                    <a:pt x="10668" y="490728"/>
                  </a:lnTo>
                  <a:lnTo>
                    <a:pt x="21336" y="501396"/>
                  </a:lnTo>
                  <a:lnTo>
                    <a:pt x="21336" y="490728"/>
                  </a:lnTo>
                  <a:close/>
                </a:path>
                <a:path w="5689600" h="512445">
                  <a:moveTo>
                    <a:pt x="5667756" y="490728"/>
                  </a:moveTo>
                  <a:lnTo>
                    <a:pt x="21336" y="490728"/>
                  </a:lnTo>
                  <a:lnTo>
                    <a:pt x="21336" y="501396"/>
                  </a:lnTo>
                  <a:lnTo>
                    <a:pt x="5667756" y="501396"/>
                  </a:lnTo>
                  <a:lnTo>
                    <a:pt x="5667756" y="490728"/>
                  </a:lnTo>
                  <a:close/>
                </a:path>
                <a:path w="5689600" h="512445">
                  <a:moveTo>
                    <a:pt x="5667756" y="10668"/>
                  </a:moveTo>
                  <a:lnTo>
                    <a:pt x="5667756" y="501396"/>
                  </a:lnTo>
                  <a:lnTo>
                    <a:pt x="5678424" y="490728"/>
                  </a:lnTo>
                  <a:lnTo>
                    <a:pt x="5689092" y="490728"/>
                  </a:lnTo>
                  <a:lnTo>
                    <a:pt x="5689092" y="21336"/>
                  </a:lnTo>
                  <a:lnTo>
                    <a:pt x="5678424" y="21336"/>
                  </a:lnTo>
                  <a:lnTo>
                    <a:pt x="5667756" y="10668"/>
                  </a:lnTo>
                  <a:close/>
                </a:path>
                <a:path w="5689600" h="512445">
                  <a:moveTo>
                    <a:pt x="5689092" y="490728"/>
                  </a:moveTo>
                  <a:lnTo>
                    <a:pt x="5678424" y="490728"/>
                  </a:lnTo>
                  <a:lnTo>
                    <a:pt x="5667756" y="501396"/>
                  </a:lnTo>
                  <a:lnTo>
                    <a:pt x="5689092" y="501396"/>
                  </a:lnTo>
                  <a:lnTo>
                    <a:pt x="5689092" y="490728"/>
                  </a:lnTo>
                  <a:close/>
                </a:path>
                <a:path w="5689600" h="512445">
                  <a:moveTo>
                    <a:pt x="21336" y="10668"/>
                  </a:moveTo>
                  <a:lnTo>
                    <a:pt x="10668" y="21336"/>
                  </a:lnTo>
                  <a:lnTo>
                    <a:pt x="21336" y="21336"/>
                  </a:lnTo>
                  <a:lnTo>
                    <a:pt x="21336" y="10668"/>
                  </a:lnTo>
                  <a:close/>
                </a:path>
                <a:path w="5689600" h="512445">
                  <a:moveTo>
                    <a:pt x="5667756" y="10668"/>
                  </a:moveTo>
                  <a:lnTo>
                    <a:pt x="21336" y="10668"/>
                  </a:lnTo>
                  <a:lnTo>
                    <a:pt x="21336" y="21336"/>
                  </a:lnTo>
                  <a:lnTo>
                    <a:pt x="5667756" y="21336"/>
                  </a:lnTo>
                  <a:lnTo>
                    <a:pt x="5667756" y="10668"/>
                  </a:lnTo>
                  <a:close/>
                </a:path>
                <a:path w="5689600" h="512445">
                  <a:moveTo>
                    <a:pt x="5689092" y="10668"/>
                  </a:moveTo>
                  <a:lnTo>
                    <a:pt x="5667756" y="10668"/>
                  </a:lnTo>
                  <a:lnTo>
                    <a:pt x="5678424" y="21336"/>
                  </a:lnTo>
                  <a:lnTo>
                    <a:pt x="5689092" y="21336"/>
                  </a:lnTo>
                  <a:lnTo>
                    <a:pt x="5689092" y="1066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1060196" y="806967"/>
            <a:ext cx="4618355" cy="170116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2061845">
              <a:lnSpc>
                <a:spcPct val="100000"/>
              </a:lnSpc>
              <a:spcBef>
                <a:spcPts val="110"/>
              </a:spcBef>
            </a:pPr>
            <a:r>
              <a:rPr sz="1850" b="1" spc="-10" dirty="0">
                <a:latin typeface="Arial"/>
                <a:cs typeface="Arial"/>
              </a:rPr>
              <a:t>Enumerations</a:t>
            </a:r>
            <a:endParaRPr sz="18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65"/>
              </a:spcBef>
            </a:pPr>
            <a:endParaRPr sz="18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550" dirty="0">
                <a:latin typeface="Arial"/>
                <a:cs typeface="Arial"/>
              </a:rPr>
              <a:t>Java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includes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typesafe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enum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to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the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language.</a:t>
            </a:r>
            <a:endParaRPr sz="15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09"/>
              </a:spcBef>
            </a:pPr>
            <a:r>
              <a:rPr sz="1550" b="1" dirty="0">
                <a:latin typeface="Arial"/>
                <a:cs typeface="Arial"/>
              </a:rPr>
              <a:t>Enumerations</a:t>
            </a:r>
            <a:r>
              <a:rPr sz="1550" b="1" spc="100" dirty="0">
                <a:latin typeface="Arial"/>
                <a:cs typeface="Arial"/>
              </a:rPr>
              <a:t> </a:t>
            </a:r>
            <a:r>
              <a:rPr sz="1550" b="1" spc="-10" dirty="0">
                <a:latin typeface="Arial"/>
                <a:cs typeface="Arial"/>
              </a:rPr>
              <a:t>(enums):</a:t>
            </a:r>
            <a:endParaRPr sz="1550">
              <a:latin typeface="Arial"/>
              <a:cs typeface="Arial"/>
            </a:endParaRPr>
          </a:p>
          <a:p>
            <a:pPr marL="413384" indent="-329565">
              <a:lnSpc>
                <a:spcPct val="100000"/>
              </a:lnSpc>
              <a:spcBef>
                <a:spcPts val="405"/>
              </a:spcBef>
              <a:buClr>
                <a:srgbClr val="FF0000"/>
              </a:buClr>
              <a:buChar char="•"/>
              <a:tabLst>
                <a:tab pos="413384" algn="l"/>
              </a:tabLst>
            </a:pPr>
            <a:r>
              <a:rPr sz="1550" dirty="0">
                <a:latin typeface="Arial"/>
                <a:cs typeface="Arial"/>
              </a:rPr>
              <a:t>Are</a:t>
            </a:r>
            <a:r>
              <a:rPr sz="1550" spc="1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created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by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using</a:t>
            </a:r>
            <a:r>
              <a:rPr sz="1550" spc="1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</a:t>
            </a:r>
            <a:r>
              <a:rPr sz="1550" spc="5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variation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of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Java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class</a:t>
            </a:r>
            <a:endParaRPr sz="1550">
              <a:latin typeface="Arial"/>
              <a:cs typeface="Arial"/>
            </a:endParaRPr>
          </a:p>
          <a:p>
            <a:pPr marL="413384" indent="-329565">
              <a:lnSpc>
                <a:spcPct val="100000"/>
              </a:lnSpc>
              <a:spcBef>
                <a:spcPts val="409"/>
              </a:spcBef>
              <a:buClr>
                <a:srgbClr val="FF0000"/>
              </a:buClr>
              <a:buChar char="•"/>
              <a:tabLst>
                <a:tab pos="413384" algn="l"/>
              </a:tabLst>
            </a:pPr>
            <a:r>
              <a:rPr sz="1550" dirty="0">
                <a:latin typeface="Arial"/>
                <a:cs typeface="Arial"/>
              </a:rPr>
              <a:t>Provide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compile-time</a:t>
            </a:r>
            <a:r>
              <a:rPr sz="1550" spc="6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range</a:t>
            </a:r>
            <a:r>
              <a:rPr sz="1550" spc="60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check</a:t>
            </a:r>
            <a:endParaRPr sz="155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523498" y="2885098"/>
            <a:ext cx="805180" cy="7327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23600"/>
              </a:lnSpc>
              <a:spcBef>
                <a:spcPts val="95"/>
              </a:spcBef>
            </a:pPr>
            <a:r>
              <a:rPr sz="1250" spc="90" dirty="0">
                <a:latin typeface="Times New Roman"/>
                <a:cs typeface="Times New Roman"/>
              </a:rPr>
              <a:t>OFF,</a:t>
            </a:r>
            <a:r>
              <a:rPr sz="1250" spc="500" dirty="0">
                <a:latin typeface="Times New Roman"/>
                <a:cs typeface="Times New Roman"/>
              </a:rPr>
              <a:t>  </a:t>
            </a:r>
            <a:r>
              <a:rPr sz="1250" spc="30" dirty="0">
                <a:latin typeface="Times New Roman"/>
                <a:cs typeface="Times New Roman"/>
              </a:rPr>
              <a:t>ON, </a:t>
            </a:r>
            <a:r>
              <a:rPr sz="1250" spc="-10" dirty="0">
                <a:latin typeface="Times New Roman"/>
                <a:cs typeface="Times New Roman"/>
              </a:rPr>
              <a:t>SUSPEND;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229363" y="3632318"/>
            <a:ext cx="123825" cy="2216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250" spc="114" dirty="0">
                <a:latin typeface="Times New Roman"/>
                <a:cs typeface="Times New Roman"/>
              </a:rPr>
              <a:t>}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060196" y="4094371"/>
            <a:ext cx="3814445" cy="753745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83820" marR="5080" indent="-71755">
              <a:lnSpc>
                <a:spcPct val="118500"/>
              </a:lnSpc>
              <a:spcBef>
                <a:spcPts val="15"/>
              </a:spcBef>
            </a:pPr>
            <a:r>
              <a:rPr sz="1550" dirty="0">
                <a:latin typeface="Arial"/>
                <a:cs typeface="Arial"/>
              </a:rPr>
              <a:t>An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enum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can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be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used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in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the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following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spc="-20" dirty="0">
                <a:latin typeface="Arial"/>
                <a:cs typeface="Arial"/>
              </a:rPr>
              <a:t>way: </a:t>
            </a:r>
            <a:r>
              <a:rPr sz="1250" spc="135" dirty="0">
                <a:latin typeface="Times New Roman"/>
                <a:cs typeface="Times New Roman"/>
              </a:rPr>
              <a:t>Computer</a:t>
            </a:r>
            <a:r>
              <a:rPr sz="1250" spc="455" dirty="0">
                <a:latin typeface="Times New Roman"/>
                <a:cs typeface="Times New Roman"/>
              </a:rPr>
              <a:t> </a:t>
            </a:r>
            <a:r>
              <a:rPr sz="1250" spc="70" dirty="0">
                <a:latin typeface="Times New Roman"/>
                <a:cs typeface="Times New Roman"/>
              </a:rPr>
              <a:t>comp</a:t>
            </a:r>
            <a:r>
              <a:rPr sz="1250" spc="455" dirty="0">
                <a:latin typeface="Times New Roman"/>
                <a:cs typeface="Times New Roman"/>
              </a:rPr>
              <a:t> </a:t>
            </a:r>
            <a:r>
              <a:rPr sz="1250" spc="70" dirty="0">
                <a:latin typeface="Times New Roman"/>
                <a:cs typeface="Times New Roman"/>
              </a:rPr>
              <a:t>=</a:t>
            </a:r>
            <a:r>
              <a:rPr sz="1250" spc="455" dirty="0">
                <a:latin typeface="Times New Roman"/>
                <a:cs typeface="Times New Roman"/>
              </a:rPr>
              <a:t> </a:t>
            </a:r>
            <a:r>
              <a:rPr sz="1250" spc="70" dirty="0">
                <a:latin typeface="Times New Roman"/>
                <a:cs typeface="Times New Roman"/>
              </a:rPr>
              <a:t>new</a:t>
            </a:r>
            <a:r>
              <a:rPr sz="1250" spc="455" dirty="0">
                <a:latin typeface="Times New Roman"/>
                <a:cs typeface="Times New Roman"/>
              </a:rPr>
              <a:t> </a:t>
            </a:r>
            <a:r>
              <a:rPr sz="1250" spc="190" dirty="0">
                <a:latin typeface="Times New Roman"/>
                <a:cs typeface="Times New Roman"/>
              </a:rPr>
              <a:t>Computer(); </a:t>
            </a:r>
            <a:r>
              <a:rPr sz="1250" spc="175" dirty="0">
                <a:latin typeface="Times New Roman"/>
                <a:cs typeface="Times New Roman"/>
              </a:rPr>
              <a:t>comp.setState(PowerState.SUSPEND);</a:t>
            </a:r>
            <a:endParaRPr sz="1250">
              <a:latin typeface="Times New Roman"/>
              <a:cs typeface="Times New Roman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4457700" y="4544567"/>
            <a:ext cx="2158365" cy="483234"/>
            <a:chOff x="4457700" y="4544567"/>
            <a:chExt cx="2158365" cy="483234"/>
          </a:xfrm>
        </p:grpSpPr>
        <p:sp>
          <p:nvSpPr>
            <p:cNvPr id="13" name="object 13"/>
            <p:cNvSpPr/>
            <p:nvPr/>
          </p:nvSpPr>
          <p:spPr>
            <a:xfrm>
              <a:off x="4480559" y="4547615"/>
              <a:ext cx="2132330" cy="477520"/>
            </a:xfrm>
            <a:custGeom>
              <a:avLst/>
              <a:gdLst/>
              <a:ahLst/>
              <a:cxnLst/>
              <a:rect l="l" t="t" r="r" b="b"/>
              <a:pathLst>
                <a:path w="2132329" h="477520">
                  <a:moveTo>
                    <a:pt x="2132076" y="0"/>
                  </a:moveTo>
                  <a:lnTo>
                    <a:pt x="387096" y="0"/>
                  </a:lnTo>
                  <a:lnTo>
                    <a:pt x="387096" y="80772"/>
                  </a:lnTo>
                  <a:lnTo>
                    <a:pt x="0" y="173736"/>
                  </a:lnTo>
                  <a:lnTo>
                    <a:pt x="387096" y="199644"/>
                  </a:lnTo>
                  <a:lnTo>
                    <a:pt x="387096" y="477012"/>
                  </a:lnTo>
                  <a:lnTo>
                    <a:pt x="2132076" y="477012"/>
                  </a:lnTo>
                  <a:lnTo>
                    <a:pt x="2132076" y="0"/>
                  </a:lnTo>
                  <a:close/>
                </a:path>
              </a:pathLst>
            </a:custGeom>
            <a:solidFill>
              <a:srgbClr val="FFFF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457700" y="4544567"/>
              <a:ext cx="2158365" cy="483234"/>
            </a:xfrm>
            <a:custGeom>
              <a:avLst/>
              <a:gdLst/>
              <a:ahLst/>
              <a:cxnLst/>
              <a:rect l="l" t="t" r="r" b="b"/>
              <a:pathLst>
                <a:path w="2158365" h="483235">
                  <a:moveTo>
                    <a:pt x="406908" y="205536"/>
                  </a:moveTo>
                  <a:lnTo>
                    <a:pt x="406908" y="483108"/>
                  </a:lnTo>
                  <a:lnTo>
                    <a:pt x="2157984" y="483108"/>
                  </a:lnTo>
                  <a:lnTo>
                    <a:pt x="2157984" y="480059"/>
                  </a:lnTo>
                  <a:lnTo>
                    <a:pt x="413004" y="480059"/>
                  </a:lnTo>
                  <a:lnTo>
                    <a:pt x="409956" y="477012"/>
                  </a:lnTo>
                  <a:lnTo>
                    <a:pt x="413004" y="477012"/>
                  </a:lnTo>
                  <a:lnTo>
                    <a:pt x="413004" y="205740"/>
                  </a:lnTo>
                  <a:lnTo>
                    <a:pt x="409956" y="205740"/>
                  </a:lnTo>
                  <a:lnTo>
                    <a:pt x="406908" y="205536"/>
                  </a:lnTo>
                  <a:close/>
                </a:path>
                <a:path w="2158365" h="483235">
                  <a:moveTo>
                    <a:pt x="413004" y="477012"/>
                  </a:moveTo>
                  <a:lnTo>
                    <a:pt x="409956" y="477012"/>
                  </a:lnTo>
                  <a:lnTo>
                    <a:pt x="413004" y="480059"/>
                  </a:lnTo>
                  <a:lnTo>
                    <a:pt x="413004" y="477012"/>
                  </a:lnTo>
                  <a:close/>
                </a:path>
                <a:path w="2158365" h="483235">
                  <a:moveTo>
                    <a:pt x="2150364" y="477012"/>
                  </a:moveTo>
                  <a:lnTo>
                    <a:pt x="413004" y="477012"/>
                  </a:lnTo>
                  <a:lnTo>
                    <a:pt x="413004" y="480059"/>
                  </a:lnTo>
                  <a:lnTo>
                    <a:pt x="2150364" y="480059"/>
                  </a:lnTo>
                  <a:lnTo>
                    <a:pt x="2150364" y="477012"/>
                  </a:lnTo>
                  <a:close/>
                </a:path>
                <a:path w="2158365" h="483235">
                  <a:moveTo>
                    <a:pt x="2150364" y="3048"/>
                  </a:moveTo>
                  <a:lnTo>
                    <a:pt x="2150364" y="480059"/>
                  </a:lnTo>
                  <a:lnTo>
                    <a:pt x="2154936" y="477012"/>
                  </a:lnTo>
                  <a:lnTo>
                    <a:pt x="2157984" y="477012"/>
                  </a:lnTo>
                  <a:lnTo>
                    <a:pt x="2157984" y="7620"/>
                  </a:lnTo>
                  <a:lnTo>
                    <a:pt x="2154936" y="7620"/>
                  </a:lnTo>
                  <a:lnTo>
                    <a:pt x="2150364" y="3048"/>
                  </a:lnTo>
                  <a:close/>
                </a:path>
                <a:path w="2158365" h="483235">
                  <a:moveTo>
                    <a:pt x="2157984" y="477012"/>
                  </a:moveTo>
                  <a:lnTo>
                    <a:pt x="2154936" y="477012"/>
                  </a:lnTo>
                  <a:lnTo>
                    <a:pt x="2150364" y="480059"/>
                  </a:lnTo>
                  <a:lnTo>
                    <a:pt x="2157984" y="480059"/>
                  </a:lnTo>
                  <a:lnTo>
                    <a:pt x="2157984" y="477012"/>
                  </a:lnTo>
                  <a:close/>
                </a:path>
                <a:path w="2158365" h="483235">
                  <a:moveTo>
                    <a:pt x="406908" y="202692"/>
                  </a:moveTo>
                  <a:lnTo>
                    <a:pt x="406908" y="205536"/>
                  </a:lnTo>
                  <a:lnTo>
                    <a:pt x="409956" y="205740"/>
                  </a:lnTo>
                  <a:lnTo>
                    <a:pt x="406908" y="202692"/>
                  </a:lnTo>
                  <a:close/>
                </a:path>
                <a:path w="2158365" h="483235">
                  <a:moveTo>
                    <a:pt x="413004" y="202692"/>
                  </a:moveTo>
                  <a:lnTo>
                    <a:pt x="406908" y="202692"/>
                  </a:lnTo>
                  <a:lnTo>
                    <a:pt x="409956" y="205740"/>
                  </a:lnTo>
                  <a:lnTo>
                    <a:pt x="413004" y="205740"/>
                  </a:lnTo>
                  <a:lnTo>
                    <a:pt x="413004" y="202692"/>
                  </a:lnTo>
                  <a:close/>
                </a:path>
                <a:path w="2158365" h="483235">
                  <a:moveTo>
                    <a:pt x="42614" y="175047"/>
                  </a:moveTo>
                  <a:lnTo>
                    <a:pt x="22860" y="179832"/>
                  </a:lnTo>
                  <a:lnTo>
                    <a:pt x="406908" y="205536"/>
                  </a:lnTo>
                  <a:lnTo>
                    <a:pt x="406908" y="202692"/>
                  </a:lnTo>
                  <a:lnTo>
                    <a:pt x="413004" y="202692"/>
                  </a:lnTo>
                  <a:lnTo>
                    <a:pt x="413004" y="199644"/>
                  </a:lnTo>
                  <a:lnTo>
                    <a:pt x="42614" y="175047"/>
                  </a:lnTo>
                  <a:close/>
                </a:path>
                <a:path w="2158365" h="483235">
                  <a:moveTo>
                    <a:pt x="406908" y="79984"/>
                  </a:moveTo>
                  <a:lnTo>
                    <a:pt x="0" y="178308"/>
                  </a:lnTo>
                  <a:lnTo>
                    <a:pt x="22775" y="179832"/>
                  </a:lnTo>
                  <a:lnTo>
                    <a:pt x="22860" y="173736"/>
                  </a:lnTo>
                  <a:lnTo>
                    <a:pt x="48030" y="173736"/>
                  </a:lnTo>
                  <a:lnTo>
                    <a:pt x="413004" y="85344"/>
                  </a:lnTo>
                  <a:lnTo>
                    <a:pt x="413004" y="83820"/>
                  </a:lnTo>
                  <a:lnTo>
                    <a:pt x="406908" y="83820"/>
                  </a:lnTo>
                  <a:lnTo>
                    <a:pt x="406908" y="79984"/>
                  </a:lnTo>
                  <a:close/>
                </a:path>
                <a:path w="2158365" h="483235">
                  <a:moveTo>
                    <a:pt x="22860" y="173736"/>
                  </a:moveTo>
                  <a:lnTo>
                    <a:pt x="22860" y="179832"/>
                  </a:lnTo>
                  <a:lnTo>
                    <a:pt x="42614" y="175047"/>
                  </a:lnTo>
                  <a:lnTo>
                    <a:pt x="22860" y="173736"/>
                  </a:lnTo>
                  <a:close/>
                </a:path>
                <a:path w="2158365" h="483235">
                  <a:moveTo>
                    <a:pt x="48030" y="173736"/>
                  </a:moveTo>
                  <a:lnTo>
                    <a:pt x="22860" y="173736"/>
                  </a:lnTo>
                  <a:lnTo>
                    <a:pt x="42614" y="175047"/>
                  </a:lnTo>
                  <a:lnTo>
                    <a:pt x="48030" y="173736"/>
                  </a:lnTo>
                  <a:close/>
                </a:path>
                <a:path w="2158365" h="483235">
                  <a:moveTo>
                    <a:pt x="409956" y="79248"/>
                  </a:moveTo>
                  <a:lnTo>
                    <a:pt x="406908" y="79984"/>
                  </a:lnTo>
                  <a:lnTo>
                    <a:pt x="406908" y="83820"/>
                  </a:lnTo>
                  <a:lnTo>
                    <a:pt x="409956" y="79248"/>
                  </a:lnTo>
                  <a:close/>
                </a:path>
                <a:path w="2158365" h="483235">
                  <a:moveTo>
                    <a:pt x="413004" y="79248"/>
                  </a:moveTo>
                  <a:lnTo>
                    <a:pt x="409956" y="79248"/>
                  </a:lnTo>
                  <a:lnTo>
                    <a:pt x="406908" y="83820"/>
                  </a:lnTo>
                  <a:lnTo>
                    <a:pt x="413004" y="83820"/>
                  </a:lnTo>
                  <a:lnTo>
                    <a:pt x="413004" y="79248"/>
                  </a:lnTo>
                  <a:close/>
                </a:path>
                <a:path w="2158365" h="483235">
                  <a:moveTo>
                    <a:pt x="2157984" y="0"/>
                  </a:moveTo>
                  <a:lnTo>
                    <a:pt x="406908" y="0"/>
                  </a:lnTo>
                  <a:lnTo>
                    <a:pt x="406908" y="79984"/>
                  </a:lnTo>
                  <a:lnTo>
                    <a:pt x="409956" y="79248"/>
                  </a:lnTo>
                  <a:lnTo>
                    <a:pt x="413004" y="79248"/>
                  </a:lnTo>
                  <a:lnTo>
                    <a:pt x="413004" y="7620"/>
                  </a:lnTo>
                  <a:lnTo>
                    <a:pt x="409956" y="7620"/>
                  </a:lnTo>
                  <a:lnTo>
                    <a:pt x="413004" y="3048"/>
                  </a:lnTo>
                  <a:lnTo>
                    <a:pt x="2157984" y="3047"/>
                  </a:lnTo>
                  <a:lnTo>
                    <a:pt x="2157984" y="0"/>
                  </a:lnTo>
                  <a:close/>
                </a:path>
                <a:path w="2158365" h="483235">
                  <a:moveTo>
                    <a:pt x="413004" y="3048"/>
                  </a:moveTo>
                  <a:lnTo>
                    <a:pt x="409956" y="7620"/>
                  </a:lnTo>
                  <a:lnTo>
                    <a:pt x="413004" y="7620"/>
                  </a:lnTo>
                  <a:lnTo>
                    <a:pt x="413004" y="3048"/>
                  </a:lnTo>
                  <a:close/>
                </a:path>
                <a:path w="2158365" h="483235">
                  <a:moveTo>
                    <a:pt x="2150364" y="3048"/>
                  </a:moveTo>
                  <a:lnTo>
                    <a:pt x="413004" y="3048"/>
                  </a:lnTo>
                  <a:lnTo>
                    <a:pt x="413004" y="7620"/>
                  </a:lnTo>
                  <a:lnTo>
                    <a:pt x="2150364" y="7620"/>
                  </a:lnTo>
                  <a:lnTo>
                    <a:pt x="2150364" y="3048"/>
                  </a:lnTo>
                  <a:close/>
                </a:path>
                <a:path w="2158365" h="483235">
                  <a:moveTo>
                    <a:pt x="2157984" y="3047"/>
                  </a:moveTo>
                  <a:lnTo>
                    <a:pt x="2150364" y="3048"/>
                  </a:lnTo>
                  <a:lnTo>
                    <a:pt x="2154936" y="7620"/>
                  </a:lnTo>
                  <a:lnTo>
                    <a:pt x="2157984" y="7620"/>
                  </a:lnTo>
                  <a:lnTo>
                    <a:pt x="2157984" y="3047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5027171" y="4617736"/>
            <a:ext cx="1426845" cy="323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1170"/>
              </a:lnSpc>
              <a:spcBef>
                <a:spcPts val="100"/>
              </a:spcBef>
            </a:pPr>
            <a:r>
              <a:rPr sz="1000" dirty="0">
                <a:latin typeface="Arial"/>
                <a:cs typeface="Arial"/>
              </a:rPr>
              <a:t>This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method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takes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spc="-50" dirty="0">
                <a:latin typeface="Arial"/>
                <a:cs typeface="Arial"/>
              </a:rPr>
              <a:t>a</a:t>
            </a:r>
            <a:endParaRPr sz="1000">
              <a:latin typeface="Arial"/>
              <a:cs typeface="Arial"/>
            </a:endParaRPr>
          </a:p>
          <a:p>
            <a:pPr algn="ctr">
              <a:lnSpc>
                <a:spcPts val="1170"/>
              </a:lnSpc>
            </a:pPr>
            <a:r>
              <a:rPr sz="1000" spc="140" dirty="0">
                <a:latin typeface="Times New Roman"/>
                <a:cs typeface="Times New Roman"/>
              </a:rPr>
              <a:t>PowerState</a:t>
            </a:r>
            <a:r>
              <a:rPr sz="1000" spc="-10" dirty="0">
                <a:latin typeface="Times New Roman"/>
                <a:cs typeface="Times New Roman"/>
              </a:rPr>
              <a:t> </a:t>
            </a:r>
            <a:r>
              <a:rPr sz="1000" dirty="0">
                <a:latin typeface="Arial"/>
                <a:cs typeface="Arial"/>
              </a:rPr>
              <a:t>reference</a:t>
            </a:r>
            <a:r>
              <a:rPr sz="1000" spc="-35" dirty="0">
                <a:latin typeface="Arial"/>
                <a:cs typeface="Arial"/>
              </a:rPr>
              <a:t> </a:t>
            </a:r>
            <a:r>
              <a:rPr sz="1000" spc="-50" dirty="0">
                <a:latin typeface="Arial"/>
                <a:cs typeface="Arial"/>
              </a:rPr>
              <a:t>.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2051304" y="2910839"/>
            <a:ext cx="2601595" cy="483234"/>
            <a:chOff x="2051304" y="2910839"/>
            <a:chExt cx="2601595" cy="483234"/>
          </a:xfrm>
        </p:grpSpPr>
        <p:sp>
          <p:nvSpPr>
            <p:cNvPr id="17" name="object 17"/>
            <p:cNvSpPr/>
            <p:nvPr/>
          </p:nvSpPr>
          <p:spPr>
            <a:xfrm>
              <a:off x="2078736" y="2913887"/>
              <a:ext cx="2571115" cy="477520"/>
            </a:xfrm>
            <a:custGeom>
              <a:avLst/>
              <a:gdLst/>
              <a:ahLst/>
              <a:cxnLst/>
              <a:rect l="l" t="t" r="r" b="b"/>
              <a:pathLst>
                <a:path w="2571115" h="477520">
                  <a:moveTo>
                    <a:pt x="2570988" y="0"/>
                  </a:moveTo>
                  <a:lnTo>
                    <a:pt x="827532" y="0"/>
                  </a:lnTo>
                  <a:lnTo>
                    <a:pt x="827532" y="79248"/>
                  </a:lnTo>
                  <a:lnTo>
                    <a:pt x="0" y="163068"/>
                  </a:lnTo>
                  <a:lnTo>
                    <a:pt x="827532" y="198120"/>
                  </a:lnTo>
                  <a:lnTo>
                    <a:pt x="827532" y="477012"/>
                  </a:lnTo>
                  <a:lnTo>
                    <a:pt x="2570988" y="477012"/>
                  </a:lnTo>
                  <a:lnTo>
                    <a:pt x="2570988" y="0"/>
                  </a:lnTo>
                  <a:close/>
                </a:path>
              </a:pathLst>
            </a:custGeom>
            <a:solidFill>
              <a:srgbClr val="FFFF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051304" y="2910839"/>
              <a:ext cx="2601595" cy="483234"/>
            </a:xfrm>
            <a:custGeom>
              <a:avLst/>
              <a:gdLst/>
              <a:ahLst/>
              <a:cxnLst/>
              <a:rect l="l" t="t" r="r" b="b"/>
              <a:pathLst>
                <a:path w="2601595" h="483235">
                  <a:moveTo>
                    <a:pt x="851916" y="204085"/>
                  </a:moveTo>
                  <a:lnTo>
                    <a:pt x="851916" y="483108"/>
                  </a:lnTo>
                  <a:lnTo>
                    <a:pt x="2601468" y="483108"/>
                  </a:lnTo>
                  <a:lnTo>
                    <a:pt x="2601468" y="480059"/>
                  </a:lnTo>
                  <a:lnTo>
                    <a:pt x="858012" y="480059"/>
                  </a:lnTo>
                  <a:lnTo>
                    <a:pt x="854964" y="475488"/>
                  </a:lnTo>
                  <a:lnTo>
                    <a:pt x="858012" y="475488"/>
                  </a:lnTo>
                  <a:lnTo>
                    <a:pt x="858012" y="204215"/>
                  </a:lnTo>
                  <a:lnTo>
                    <a:pt x="854964" y="204215"/>
                  </a:lnTo>
                  <a:lnTo>
                    <a:pt x="851916" y="204085"/>
                  </a:lnTo>
                  <a:close/>
                </a:path>
                <a:path w="2601595" h="483235">
                  <a:moveTo>
                    <a:pt x="858012" y="475488"/>
                  </a:moveTo>
                  <a:lnTo>
                    <a:pt x="854964" y="475488"/>
                  </a:lnTo>
                  <a:lnTo>
                    <a:pt x="858012" y="480059"/>
                  </a:lnTo>
                  <a:lnTo>
                    <a:pt x="858012" y="475488"/>
                  </a:lnTo>
                  <a:close/>
                </a:path>
                <a:path w="2601595" h="483235">
                  <a:moveTo>
                    <a:pt x="2595372" y="475488"/>
                  </a:moveTo>
                  <a:lnTo>
                    <a:pt x="858012" y="475488"/>
                  </a:lnTo>
                  <a:lnTo>
                    <a:pt x="858012" y="480059"/>
                  </a:lnTo>
                  <a:lnTo>
                    <a:pt x="2595372" y="480059"/>
                  </a:lnTo>
                  <a:lnTo>
                    <a:pt x="2595372" y="475488"/>
                  </a:lnTo>
                  <a:close/>
                </a:path>
                <a:path w="2601595" h="483235">
                  <a:moveTo>
                    <a:pt x="2595372" y="3048"/>
                  </a:moveTo>
                  <a:lnTo>
                    <a:pt x="2595372" y="480059"/>
                  </a:lnTo>
                  <a:lnTo>
                    <a:pt x="2598420" y="475488"/>
                  </a:lnTo>
                  <a:lnTo>
                    <a:pt x="2601468" y="475488"/>
                  </a:lnTo>
                  <a:lnTo>
                    <a:pt x="2601468" y="6096"/>
                  </a:lnTo>
                  <a:lnTo>
                    <a:pt x="2598420" y="6096"/>
                  </a:lnTo>
                  <a:lnTo>
                    <a:pt x="2595372" y="3048"/>
                  </a:lnTo>
                  <a:close/>
                </a:path>
                <a:path w="2601595" h="483235">
                  <a:moveTo>
                    <a:pt x="2601468" y="475488"/>
                  </a:moveTo>
                  <a:lnTo>
                    <a:pt x="2598420" y="475488"/>
                  </a:lnTo>
                  <a:lnTo>
                    <a:pt x="2595372" y="480059"/>
                  </a:lnTo>
                  <a:lnTo>
                    <a:pt x="2601468" y="480059"/>
                  </a:lnTo>
                  <a:lnTo>
                    <a:pt x="2601468" y="475488"/>
                  </a:lnTo>
                  <a:close/>
                </a:path>
                <a:path w="2601595" h="483235">
                  <a:moveTo>
                    <a:pt x="851916" y="201168"/>
                  </a:moveTo>
                  <a:lnTo>
                    <a:pt x="851916" y="204085"/>
                  </a:lnTo>
                  <a:lnTo>
                    <a:pt x="854964" y="204215"/>
                  </a:lnTo>
                  <a:lnTo>
                    <a:pt x="851916" y="201168"/>
                  </a:lnTo>
                  <a:close/>
                </a:path>
                <a:path w="2601595" h="483235">
                  <a:moveTo>
                    <a:pt x="858012" y="201168"/>
                  </a:moveTo>
                  <a:lnTo>
                    <a:pt x="851916" y="201168"/>
                  </a:lnTo>
                  <a:lnTo>
                    <a:pt x="854964" y="204215"/>
                  </a:lnTo>
                  <a:lnTo>
                    <a:pt x="858012" y="204215"/>
                  </a:lnTo>
                  <a:lnTo>
                    <a:pt x="858012" y="201168"/>
                  </a:lnTo>
                  <a:close/>
                </a:path>
                <a:path w="2601595" h="483235">
                  <a:moveTo>
                    <a:pt x="70025" y="164865"/>
                  </a:moveTo>
                  <a:lnTo>
                    <a:pt x="29870" y="168917"/>
                  </a:lnTo>
                  <a:lnTo>
                    <a:pt x="851916" y="204085"/>
                  </a:lnTo>
                  <a:lnTo>
                    <a:pt x="851916" y="201168"/>
                  </a:lnTo>
                  <a:lnTo>
                    <a:pt x="858012" y="201168"/>
                  </a:lnTo>
                  <a:lnTo>
                    <a:pt x="858012" y="198120"/>
                  </a:lnTo>
                  <a:lnTo>
                    <a:pt x="70025" y="164865"/>
                  </a:lnTo>
                  <a:close/>
                </a:path>
                <a:path w="2601595" h="483235">
                  <a:moveTo>
                    <a:pt x="27432" y="168813"/>
                  </a:moveTo>
                  <a:lnTo>
                    <a:pt x="27432" y="169164"/>
                  </a:lnTo>
                  <a:lnTo>
                    <a:pt x="29870" y="168917"/>
                  </a:lnTo>
                  <a:lnTo>
                    <a:pt x="27432" y="168813"/>
                  </a:lnTo>
                  <a:close/>
                </a:path>
                <a:path w="2601595" h="483235">
                  <a:moveTo>
                    <a:pt x="27432" y="163068"/>
                  </a:moveTo>
                  <a:lnTo>
                    <a:pt x="27432" y="168813"/>
                  </a:lnTo>
                  <a:lnTo>
                    <a:pt x="29870" y="168917"/>
                  </a:lnTo>
                  <a:lnTo>
                    <a:pt x="70025" y="164865"/>
                  </a:lnTo>
                  <a:lnTo>
                    <a:pt x="27432" y="163068"/>
                  </a:lnTo>
                  <a:close/>
                </a:path>
                <a:path w="2601595" h="483235">
                  <a:moveTo>
                    <a:pt x="851916" y="79552"/>
                  </a:moveTo>
                  <a:lnTo>
                    <a:pt x="0" y="164592"/>
                  </a:lnTo>
                  <a:lnTo>
                    <a:pt x="0" y="167640"/>
                  </a:lnTo>
                  <a:lnTo>
                    <a:pt x="27432" y="168813"/>
                  </a:lnTo>
                  <a:lnTo>
                    <a:pt x="27432" y="163068"/>
                  </a:lnTo>
                  <a:lnTo>
                    <a:pt x="87837" y="163068"/>
                  </a:lnTo>
                  <a:lnTo>
                    <a:pt x="858012" y="85344"/>
                  </a:lnTo>
                  <a:lnTo>
                    <a:pt x="858012" y="82296"/>
                  </a:lnTo>
                  <a:lnTo>
                    <a:pt x="851916" y="82296"/>
                  </a:lnTo>
                  <a:lnTo>
                    <a:pt x="851916" y="79552"/>
                  </a:lnTo>
                  <a:close/>
                </a:path>
                <a:path w="2601595" h="483235">
                  <a:moveTo>
                    <a:pt x="87837" y="163068"/>
                  </a:moveTo>
                  <a:lnTo>
                    <a:pt x="27432" y="163068"/>
                  </a:lnTo>
                  <a:lnTo>
                    <a:pt x="70025" y="164865"/>
                  </a:lnTo>
                  <a:lnTo>
                    <a:pt x="87837" y="163068"/>
                  </a:lnTo>
                  <a:close/>
                </a:path>
                <a:path w="2601595" h="483235">
                  <a:moveTo>
                    <a:pt x="854964" y="79248"/>
                  </a:moveTo>
                  <a:lnTo>
                    <a:pt x="851916" y="79552"/>
                  </a:lnTo>
                  <a:lnTo>
                    <a:pt x="851916" y="82296"/>
                  </a:lnTo>
                  <a:lnTo>
                    <a:pt x="854964" y="79248"/>
                  </a:lnTo>
                  <a:close/>
                </a:path>
                <a:path w="2601595" h="483235">
                  <a:moveTo>
                    <a:pt x="858012" y="79248"/>
                  </a:moveTo>
                  <a:lnTo>
                    <a:pt x="854964" y="79248"/>
                  </a:lnTo>
                  <a:lnTo>
                    <a:pt x="851916" y="82296"/>
                  </a:lnTo>
                  <a:lnTo>
                    <a:pt x="858012" y="82296"/>
                  </a:lnTo>
                  <a:lnTo>
                    <a:pt x="858012" y="79248"/>
                  </a:lnTo>
                  <a:close/>
                </a:path>
                <a:path w="2601595" h="483235">
                  <a:moveTo>
                    <a:pt x="2601468" y="0"/>
                  </a:moveTo>
                  <a:lnTo>
                    <a:pt x="851916" y="0"/>
                  </a:lnTo>
                  <a:lnTo>
                    <a:pt x="851916" y="79552"/>
                  </a:lnTo>
                  <a:lnTo>
                    <a:pt x="854964" y="79248"/>
                  </a:lnTo>
                  <a:lnTo>
                    <a:pt x="858012" y="79248"/>
                  </a:lnTo>
                  <a:lnTo>
                    <a:pt x="858012" y="6096"/>
                  </a:lnTo>
                  <a:lnTo>
                    <a:pt x="854964" y="6096"/>
                  </a:lnTo>
                  <a:lnTo>
                    <a:pt x="858012" y="3048"/>
                  </a:lnTo>
                  <a:lnTo>
                    <a:pt x="2601468" y="3048"/>
                  </a:lnTo>
                  <a:lnTo>
                    <a:pt x="2601468" y="0"/>
                  </a:lnTo>
                  <a:close/>
                </a:path>
                <a:path w="2601595" h="483235">
                  <a:moveTo>
                    <a:pt x="858012" y="3048"/>
                  </a:moveTo>
                  <a:lnTo>
                    <a:pt x="854964" y="6096"/>
                  </a:lnTo>
                  <a:lnTo>
                    <a:pt x="858012" y="6096"/>
                  </a:lnTo>
                  <a:lnTo>
                    <a:pt x="858012" y="3048"/>
                  </a:lnTo>
                  <a:close/>
                </a:path>
                <a:path w="2601595" h="483235">
                  <a:moveTo>
                    <a:pt x="2595372" y="3048"/>
                  </a:moveTo>
                  <a:lnTo>
                    <a:pt x="858012" y="3048"/>
                  </a:lnTo>
                  <a:lnTo>
                    <a:pt x="858012" y="6096"/>
                  </a:lnTo>
                  <a:lnTo>
                    <a:pt x="2595372" y="6096"/>
                  </a:lnTo>
                  <a:lnTo>
                    <a:pt x="2595372" y="3048"/>
                  </a:lnTo>
                  <a:close/>
                </a:path>
                <a:path w="2601595" h="483235">
                  <a:moveTo>
                    <a:pt x="2601468" y="3048"/>
                  </a:moveTo>
                  <a:lnTo>
                    <a:pt x="2595372" y="3048"/>
                  </a:lnTo>
                  <a:lnTo>
                    <a:pt x="2598420" y="6096"/>
                  </a:lnTo>
                  <a:lnTo>
                    <a:pt x="2601468" y="6096"/>
                  </a:lnTo>
                  <a:lnTo>
                    <a:pt x="2601468" y="3048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1326896" y="2665295"/>
            <a:ext cx="3242945" cy="419734"/>
          </a:xfrm>
          <a:prstGeom prst="rect">
            <a:avLst/>
          </a:prstGeom>
        </p:spPr>
        <p:txBody>
          <a:bodyPr vert="horz" wrap="square" lIns="0" tIns="425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sz="1250" spc="245" dirty="0">
                <a:latin typeface="Times New Roman"/>
                <a:cs typeface="Times New Roman"/>
              </a:rPr>
              <a:t>public</a:t>
            </a:r>
            <a:r>
              <a:rPr sz="1250" spc="459" dirty="0">
                <a:latin typeface="Times New Roman"/>
                <a:cs typeface="Times New Roman"/>
              </a:rPr>
              <a:t> </a:t>
            </a:r>
            <a:r>
              <a:rPr sz="1250" spc="70" dirty="0">
                <a:latin typeface="Times New Roman"/>
                <a:cs typeface="Times New Roman"/>
              </a:rPr>
              <a:t>enum</a:t>
            </a:r>
            <a:r>
              <a:rPr sz="1250" spc="459" dirty="0">
                <a:latin typeface="Times New Roman"/>
                <a:cs typeface="Times New Roman"/>
              </a:rPr>
              <a:t> </a:t>
            </a:r>
            <a:r>
              <a:rPr sz="1250" spc="190" dirty="0">
                <a:latin typeface="Times New Roman"/>
                <a:cs typeface="Times New Roman"/>
              </a:rPr>
              <a:t>PowerState</a:t>
            </a:r>
            <a:r>
              <a:rPr sz="1250" spc="459" dirty="0">
                <a:latin typeface="Times New Roman"/>
                <a:cs typeface="Times New Roman"/>
              </a:rPr>
              <a:t> </a:t>
            </a:r>
            <a:r>
              <a:rPr sz="1250" spc="114" dirty="0">
                <a:latin typeface="Times New Roman"/>
                <a:cs typeface="Times New Roman"/>
              </a:rPr>
              <a:t>{</a:t>
            </a:r>
            <a:endParaRPr sz="1250">
              <a:latin typeface="Times New Roman"/>
              <a:cs typeface="Times New Roman"/>
            </a:endParaRPr>
          </a:p>
          <a:p>
            <a:pPr marL="1671955">
              <a:lnSpc>
                <a:spcPct val="100000"/>
              </a:lnSpc>
              <a:spcBef>
                <a:spcPts val="165"/>
              </a:spcBef>
            </a:pPr>
            <a:r>
              <a:rPr sz="1000" dirty="0">
                <a:latin typeface="Arial"/>
                <a:cs typeface="Arial"/>
              </a:rPr>
              <a:t>These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are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references</a:t>
            </a:r>
            <a:r>
              <a:rPr sz="1000" spc="-3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to</a:t>
            </a:r>
            <a:r>
              <a:rPr sz="1000" spc="15" dirty="0">
                <a:latin typeface="Arial"/>
                <a:cs typeface="Arial"/>
              </a:rPr>
              <a:t> </a:t>
            </a:r>
            <a:r>
              <a:rPr sz="1000" spc="-25" dirty="0">
                <a:latin typeface="Arial"/>
                <a:cs typeface="Arial"/>
              </a:rPr>
              <a:t>the</a:t>
            </a:r>
            <a:endParaRPr sz="1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42416" y="1799844"/>
            <a:ext cx="5689600" cy="1437640"/>
            <a:chOff x="1042416" y="1799844"/>
            <a:chExt cx="5689600" cy="1437640"/>
          </a:xfrm>
        </p:grpSpPr>
        <p:sp>
          <p:nvSpPr>
            <p:cNvPr id="3" name="object 3"/>
            <p:cNvSpPr/>
            <p:nvPr/>
          </p:nvSpPr>
          <p:spPr>
            <a:xfrm>
              <a:off x="1053084" y="1810512"/>
              <a:ext cx="5668010" cy="1416050"/>
            </a:xfrm>
            <a:custGeom>
              <a:avLst/>
              <a:gdLst/>
              <a:ahLst/>
              <a:cxnLst/>
              <a:rect l="l" t="t" r="r" b="b"/>
              <a:pathLst>
                <a:path w="5668009" h="1416050">
                  <a:moveTo>
                    <a:pt x="5667755" y="0"/>
                  </a:moveTo>
                  <a:lnTo>
                    <a:pt x="0" y="0"/>
                  </a:lnTo>
                  <a:lnTo>
                    <a:pt x="0" y="1415796"/>
                  </a:lnTo>
                  <a:lnTo>
                    <a:pt x="5667755" y="1415796"/>
                  </a:lnTo>
                  <a:lnTo>
                    <a:pt x="5667755" y="0"/>
                  </a:lnTo>
                  <a:close/>
                </a:path>
              </a:pathLst>
            </a:custGeom>
            <a:solidFill>
              <a:srgbClr val="DCDC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042416" y="1799844"/>
              <a:ext cx="5689600" cy="1437640"/>
            </a:xfrm>
            <a:custGeom>
              <a:avLst/>
              <a:gdLst/>
              <a:ahLst/>
              <a:cxnLst/>
              <a:rect l="l" t="t" r="r" b="b"/>
              <a:pathLst>
                <a:path w="5689600" h="1437639">
                  <a:moveTo>
                    <a:pt x="5689092" y="0"/>
                  </a:moveTo>
                  <a:lnTo>
                    <a:pt x="0" y="0"/>
                  </a:lnTo>
                  <a:lnTo>
                    <a:pt x="0" y="1437131"/>
                  </a:lnTo>
                  <a:lnTo>
                    <a:pt x="5689092" y="1437131"/>
                  </a:lnTo>
                  <a:lnTo>
                    <a:pt x="5689092" y="1426463"/>
                  </a:lnTo>
                  <a:lnTo>
                    <a:pt x="21336" y="1426463"/>
                  </a:lnTo>
                  <a:lnTo>
                    <a:pt x="10668" y="1417320"/>
                  </a:lnTo>
                  <a:lnTo>
                    <a:pt x="21336" y="1417320"/>
                  </a:lnTo>
                  <a:lnTo>
                    <a:pt x="21336" y="19811"/>
                  </a:lnTo>
                  <a:lnTo>
                    <a:pt x="10668" y="19811"/>
                  </a:lnTo>
                  <a:lnTo>
                    <a:pt x="21336" y="10667"/>
                  </a:lnTo>
                  <a:lnTo>
                    <a:pt x="5689092" y="10667"/>
                  </a:lnTo>
                  <a:lnTo>
                    <a:pt x="5689092" y="0"/>
                  </a:lnTo>
                  <a:close/>
                </a:path>
                <a:path w="5689600" h="1437639">
                  <a:moveTo>
                    <a:pt x="21336" y="1417320"/>
                  </a:moveTo>
                  <a:lnTo>
                    <a:pt x="10668" y="1417320"/>
                  </a:lnTo>
                  <a:lnTo>
                    <a:pt x="21336" y="1426463"/>
                  </a:lnTo>
                  <a:lnTo>
                    <a:pt x="21336" y="1417320"/>
                  </a:lnTo>
                  <a:close/>
                </a:path>
                <a:path w="5689600" h="1437639">
                  <a:moveTo>
                    <a:pt x="5667756" y="1417320"/>
                  </a:moveTo>
                  <a:lnTo>
                    <a:pt x="21336" y="1417320"/>
                  </a:lnTo>
                  <a:lnTo>
                    <a:pt x="21336" y="1426463"/>
                  </a:lnTo>
                  <a:lnTo>
                    <a:pt x="5667756" y="1426463"/>
                  </a:lnTo>
                  <a:lnTo>
                    <a:pt x="5667756" y="1417320"/>
                  </a:lnTo>
                  <a:close/>
                </a:path>
                <a:path w="5689600" h="1437639">
                  <a:moveTo>
                    <a:pt x="5667756" y="10667"/>
                  </a:moveTo>
                  <a:lnTo>
                    <a:pt x="5667756" y="1426463"/>
                  </a:lnTo>
                  <a:lnTo>
                    <a:pt x="5678424" y="1417320"/>
                  </a:lnTo>
                  <a:lnTo>
                    <a:pt x="5689092" y="1417320"/>
                  </a:lnTo>
                  <a:lnTo>
                    <a:pt x="5689092" y="19811"/>
                  </a:lnTo>
                  <a:lnTo>
                    <a:pt x="5678424" y="19811"/>
                  </a:lnTo>
                  <a:lnTo>
                    <a:pt x="5667756" y="10667"/>
                  </a:lnTo>
                  <a:close/>
                </a:path>
                <a:path w="5689600" h="1437639">
                  <a:moveTo>
                    <a:pt x="5689092" y="1417320"/>
                  </a:moveTo>
                  <a:lnTo>
                    <a:pt x="5678424" y="1417320"/>
                  </a:lnTo>
                  <a:lnTo>
                    <a:pt x="5667756" y="1426463"/>
                  </a:lnTo>
                  <a:lnTo>
                    <a:pt x="5689092" y="1426463"/>
                  </a:lnTo>
                  <a:lnTo>
                    <a:pt x="5689092" y="1417320"/>
                  </a:lnTo>
                  <a:close/>
                </a:path>
                <a:path w="5689600" h="1437639">
                  <a:moveTo>
                    <a:pt x="21336" y="10667"/>
                  </a:moveTo>
                  <a:lnTo>
                    <a:pt x="10668" y="19811"/>
                  </a:lnTo>
                  <a:lnTo>
                    <a:pt x="21336" y="19811"/>
                  </a:lnTo>
                  <a:lnTo>
                    <a:pt x="21336" y="10667"/>
                  </a:lnTo>
                  <a:close/>
                </a:path>
                <a:path w="5689600" h="1437639">
                  <a:moveTo>
                    <a:pt x="5667756" y="10667"/>
                  </a:moveTo>
                  <a:lnTo>
                    <a:pt x="21336" y="10667"/>
                  </a:lnTo>
                  <a:lnTo>
                    <a:pt x="21336" y="19811"/>
                  </a:lnTo>
                  <a:lnTo>
                    <a:pt x="5667756" y="19811"/>
                  </a:lnTo>
                  <a:lnTo>
                    <a:pt x="5667756" y="10667"/>
                  </a:lnTo>
                  <a:close/>
                </a:path>
                <a:path w="5689600" h="1437639">
                  <a:moveTo>
                    <a:pt x="5689092" y="10667"/>
                  </a:moveTo>
                  <a:lnTo>
                    <a:pt x="5667756" y="10667"/>
                  </a:lnTo>
                  <a:lnTo>
                    <a:pt x="5678424" y="19811"/>
                  </a:lnTo>
                  <a:lnTo>
                    <a:pt x="5689092" y="19811"/>
                  </a:lnTo>
                  <a:lnTo>
                    <a:pt x="5689092" y="1066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1060196" y="806967"/>
            <a:ext cx="5393690" cy="9880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254000" algn="ctr">
              <a:lnSpc>
                <a:spcPct val="100000"/>
              </a:lnSpc>
              <a:spcBef>
                <a:spcPts val="110"/>
              </a:spcBef>
            </a:pPr>
            <a:r>
              <a:rPr sz="1850" b="1" dirty="0">
                <a:latin typeface="Arial"/>
                <a:cs typeface="Arial"/>
              </a:rPr>
              <a:t>Enum</a:t>
            </a:r>
            <a:r>
              <a:rPr sz="1850" b="1" spc="-20" dirty="0">
                <a:latin typeface="Arial"/>
                <a:cs typeface="Arial"/>
              </a:rPr>
              <a:t> Usage</a:t>
            </a:r>
            <a:endParaRPr sz="18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350"/>
              </a:spcBef>
            </a:pPr>
            <a:endParaRPr sz="18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550" dirty="0">
                <a:latin typeface="Arial"/>
                <a:cs typeface="Arial"/>
              </a:rPr>
              <a:t>Enums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can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be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used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as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the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expression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in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switch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statement.</a:t>
            </a:r>
            <a:endParaRPr sz="15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255919" y="1794376"/>
            <a:ext cx="806450" cy="2216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250" spc="310" dirty="0">
                <a:latin typeface="Times New Roman"/>
                <a:cs typeface="Times New Roman"/>
              </a:rPr>
              <a:t>state)</a:t>
            </a:r>
            <a:r>
              <a:rPr sz="1250" spc="465" dirty="0">
                <a:latin typeface="Times New Roman"/>
                <a:cs typeface="Times New Roman"/>
              </a:rPr>
              <a:t> </a:t>
            </a:r>
            <a:r>
              <a:rPr sz="1250" spc="114" dirty="0">
                <a:latin typeface="Times New Roman"/>
                <a:cs typeface="Times New Roman"/>
              </a:rPr>
              <a:t>{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31824" y="1755833"/>
            <a:ext cx="3052445" cy="14370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403860" marR="5080" indent="-391795">
              <a:lnSpc>
                <a:spcPct val="123200"/>
              </a:lnSpc>
              <a:spcBef>
                <a:spcPts val="90"/>
              </a:spcBef>
            </a:pPr>
            <a:r>
              <a:rPr sz="1250" spc="240" dirty="0">
                <a:latin typeface="Times New Roman"/>
                <a:cs typeface="Times New Roman"/>
              </a:rPr>
              <a:t>public</a:t>
            </a:r>
            <a:r>
              <a:rPr sz="1250" spc="470" dirty="0">
                <a:latin typeface="Times New Roman"/>
                <a:cs typeface="Times New Roman"/>
              </a:rPr>
              <a:t> </a:t>
            </a:r>
            <a:r>
              <a:rPr sz="1250" spc="204" dirty="0">
                <a:latin typeface="Times New Roman"/>
                <a:cs typeface="Times New Roman"/>
              </a:rPr>
              <a:t>void</a:t>
            </a:r>
            <a:r>
              <a:rPr sz="1250" spc="459" dirty="0">
                <a:latin typeface="Times New Roman"/>
                <a:cs typeface="Times New Roman"/>
              </a:rPr>
              <a:t> </a:t>
            </a:r>
            <a:r>
              <a:rPr sz="1250" spc="229" dirty="0">
                <a:latin typeface="Times New Roman"/>
                <a:cs typeface="Times New Roman"/>
              </a:rPr>
              <a:t>setState(PowerState </a:t>
            </a:r>
            <a:r>
              <a:rPr sz="1250" spc="270" dirty="0">
                <a:latin typeface="Times New Roman"/>
                <a:cs typeface="Times New Roman"/>
              </a:rPr>
              <a:t>switch(state)</a:t>
            </a:r>
            <a:r>
              <a:rPr sz="1250" spc="484" dirty="0">
                <a:latin typeface="Times New Roman"/>
                <a:cs typeface="Times New Roman"/>
              </a:rPr>
              <a:t> </a:t>
            </a:r>
            <a:r>
              <a:rPr sz="1250" spc="114" dirty="0">
                <a:latin typeface="Times New Roman"/>
                <a:cs typeface="Times New Roman"/>
              </a:rPr>
              <a:t>{</a:t>
            </a:r>
            <a:endParaRPr sz="1250">
              <a:latin typeface="Times New Roman"/>
              <a:cs typeface="Times New Roman"/>
            </a:endParaRPr>
          </a:p>
          <a:p>
            <a:pPr marL="794385">
              <a:lnSpc>
                <a:spcPct val="100000"/>
              </a:lnSpc>
              <a:spcBef>
                <a:spcPts val="360"/>
              </a:spcBef>
            </a:pPr>
            <a:r>
              <a:rPr sz="1250" spc="225" dirty="0">
                <a:latin typeface="Times New Roman"/>
                <a:cs typeface="Times New Roman"/>
              </a:rPr>
              <a:t>case</a:t>
            </a:r>
            <a:r>
              <a:rPr sz="1250" spc="459" dirty="0">
                <a:latin typeface="Times New Roman"/>
                <a:cs typeface="Times New Roman"/>
              </a:rPr>
              <a:t> </a:t>
            </a:r>
            <a:r>
              <a:rPr sz="1250" spc="80" dirty="0">
                <a:latin typeface="Times New Roman"/>
                <a:cs typeface="Times New Roman"/>
              </a:rPr>
              <a:t>OFF:</a:t>
            </a:r>
            <a:endParaRPr sz="1250">
              <a:latin typeface="Times New Roman"/>
              <a:cs typeface="Times New Roman"/>
            </a:endParaRPr>
          </a:p>
          <a:p>
            <a:pPr marL="794385">
              <a:lnSpc>
                <a:spcPct val="100000"/>
              </a:lnSpc>
              <a:spcBef>
                <a:spcPts val="350"/>
              </a:spcBef>
            </a:pPr>
            <a:r>
              <a:rPr sz="1250" spc="425" dirty="0">
                <a:latin typeface="Times New Roman"/>
                <a:cs typeface="Times New Roman"/>
              </a:rPr>
              <a:t>//...</a:t>
            </a:r>
            <a:endParaRPr sz="1250">
              <a:latin typeface="Times New Roman"/>
              <a:cs typeface="Times New Roman"/>
            </a:endParaRPr>
          </a:p>
          <a:p>
            <a:pPr marL="403860">
              <a:lnSpc>
                <a:spcPct val="100000"/>
              </a:lnSpc>
              <a:spcBef>
                <a:spcPts val="345"/>
              </a:spcBef>
            </a:pPr>
            <a:r>
              <a:rPr sz="1250" spc="114" dirty="0">
                <a:latin typeface="Times New Roman"/>
                <a:cs typeface="Times New Roman"/>
              </a:rPr>
              <a:t>}</a:t>
            </a:r>
            <a:endParaRPr sz="12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60"/>
              </a:spcBef>
            </a:pPr>
            <a:r>
              <a:rPr sz="1250" spc="114" dirty="0">
                <a:latin typeface="Times New Roman"/>
                <a:cs typeface="Times New Roman"/>
              </a:rPr>
              <a:t>}</a:t>
            </a:r>
            <a:endParaRPr sz="1250">
              <a:latin typeface="Times New Roman"/>
              <a:cs typeface="Times New Roman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4919471" y="2665476"/>
            <a:ext cx="1751330" cy="510540"/>
            <a:chOff x="4919471" y="2665476"/>
            <a:chExt cx="1751330" cy="510540"/>
          </a:xfrm>
        </p:grpSpPr>
        <p:sp>
          <p:nvSpPr>
            <p:cNvPr id="9" name="object 9"/>
            <p:cNvSpPr/>
            <p:nvPr/>
          </p:nvSpPr>
          <p:spPr>
            <a:xfrm>
              <a:off x="4922519" y="2673096"/>
              <a:ext cx="1743710" cy="500380"/>
            </a:xfrm>
            <a:custGeom>
              <a:avLst/>
              <a:gdLst/>
              <a:ahLst/>
              <a:cxnLst/>
              <a:rect l="l" t="t" r="r" b="b"/>
              <a:pathLst>
                <a:path w="1743709" h="500380">
                  <a:moveTo>
                    <a:pt x="112776" y="0"/>
                  </a:moveTo>
                  <a:lnTo>
                    <a:pt x="291084" y="227075"/>
                  </a:lnTo>
                  <a:lnTo>
                    <a:pt x="0" y="227075"/>
                  </a:lnTo>
                  <a:lnTo>
                    <a:pt x="0" y="499872"/>
                  </a:lnTo>
                  <a:lnTo>
                    <a:pt x="1743456" y="499872"/>
                  </a:lnTo>
                  <a:lnTo>
                    <a:pt x="1743456" y="227075"/>
                  </a:lnTo>
                  <a:lnTo>
                    <a:pt x="726948" y="227075"/>
                  </a:lnTo>
                  <a:lnTo>
                    <a:pt x="112776" y="0"/>
                  </a:lnTo>
                  <a:close/>
                </a:path>
              </a:pathLst>
            </a:custGeom>
            <a:solidFill>
              <a:srgbClr val="FFFF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919471" y="2665476"/>
              <a:ext cx="1751330" cy="510540"/>
            </a:xfrm>
            <a:custGeom>
              <a:avLst/>
              <a:gdLst/>
              <a:ahLst/>
              <a:cxnLst/>
              <a:rect l="l" t="t" r="r" b="b"/>
              <a:pathLst>
                <a:path w="1751329" h="510539">
                  <a:moveTo>
                    <a:pt x="287514" y="231648"/>
                  </a:moveTo>
                  <a:lnTo>
                    <a:pt x="0" y="231648"/>
                  </a:lnTo>
                  <a:lnTo>
                    <a:pt x="0" y="510540"/>
                  </a:lnTo>
                  <a:lnTo>
                    <a:pt x="1751076" y="510540"/>
                  </a:lnTo>
                  <a:lnTo>
                    <a:pt x="1751076" y="507492"/>
                  </a:lnTo>
                  <a:lnTo>
                    <a:pt x="6096" y="507492"/>
                  </a:lnTo>
                  <a:lnTo>
                    <a:pt x="3048" y="502920"/>
                  </a:lnTo>
                  <a:lnTo>
                    <a:pt x="6096" y="502920"/>
                  </a:lnTo>
                  <a:lnTo>
                    <a:pt x="6096" y="237744"/>
                  </a:lnTo>
                  <a:lnTo>
                    <a:pt x="3047" y="237744"/>
                  </a:lnTo>
                  <a:lnTo>
                    <a:pt x="6096" y="234696"/>
                  </a:lnTo>
                  <a:lnTo>
                    <a:pt x="289894" y="234696"/>
                  </a:lnTo>
                  <a:lnTo>
                    <a:pt x="287514" y="231648"/>
                  </a:lnTo>
                  <a:close/>
                </a:path>
                <a:path w="1751329" h="510539">
                  <a:moveTo>
                    <a:pt x="6096" y="502920"/>
                  </a:moveTo>
                  <a:lnTo>
                    <a:pt x="3048" y="502920"/>
                  </a:lnTo>
                  <a:lnTo>
                    <a:pt x="6096" y="507492"/>
                  </a:lnTo>
                  <a:lnTo>
                    <a:pt x="6096" y="502920"/>
                  </a:lnTo>
                  <a:close/>
                </a:path>
                <a:path w="1751329" h="510539">
                  <a:moveTo>
                    <a:pt x="1743456" y="502920"/>
                  </a:moveTo>
                  <a:lnTo>
                    <a:pt x="6096" y="502920"/>
                  </a:lnTo>
                  <a:lnTo>
                    <a:pt x="6096" y="507492"/>
                  </a:lnTo>
                  <a:lnTo>
                    <a:pt x="1743456" y="507492"/>
                  </a:lnTo>
                  <a:lnTo>
                    <a:pt x="1743456" y="502920"/>
                  </a:lnTo>
                  <a:close/>
                </a:path>
                <a:path w="1751329" h="510539">
                  <a:moveTo>
                    <a:pt x="1743456" y="234696"/>
                  </a:moveTo>
                  <a:lnTo>
                    <a:pt x="1743456" y="507492"/>
                  </a:lnTo>
                  <a:lnTo>
                    <a:pt x="1746504" y="502920"/>
                  </a:lnTo>
                  <a:lnTo>
                    <a:pt x="1751076" y="502920"/>
                  </a:lnTo>
                  <a:lnTo>
                    <a:pt x="1751076" y="237744"/>
                  </a:lnTo>
                  <a:lnTo>
                    <a:pt x="1746504" y="237744"/>
                  </a:lnTo>
                  <a:lnTo>
                    <a:pt x="1743456" y="234696"/>
                  </a:lnTo>
                  <a:close/>
                </a:path>
                <a:path w="1751329" h="510539">
                  <a:moveTo>
                    <a:pt x="1751076" y="502920"/>
                  </a:moveTo>
                  <a:lnTo>
                    <a:pt x="1746504" y="502920"/>
                  </a:lnTo>
                  <a:lnTo>
                    <a:pt x="1743456" y="507492"/>
                  </a:lnTo>
                  <a:lnTo>
                    <a:pt x="1751076" y="507492"/>
                  </a:lnTo>
                  <a:lnTo>
                    <a:pt x="1751076" y="502920"/>
                  </a:lnTo>
                  <a:close/>
                </a:path>
                <a:path w="1751329" h="510539">
                  <a:moveTo>
                    <a:pt x="6096" y="234696"/>
                  </a:moveTo>
                  <a:lnTo>
                    <a:pt x="3047" y="237744"/>
                  </a:lnTo>
                  <a:lnTo>
                    <a:pt x="6096" y="237744"/>
                  </a:lnTo>
                  <a:lnTo>
                    <a:pt x="6096" y="234696"/>
                  </a:lnTo>
                  <a:close/>
                </a:path>
                <a:path w="1751329" h="510539">
                  <a:moveTo>
                    <a:pt x="289894" y="234696"/>
                  </a:moveTo>
                  <a:lnTo>
                    <a:pt x="6096" y="234696"/>
                  </a:lnTo>
                  <a:lnTo>
                    <a:pt x="6096" y="237744"/>
                  </a:lnTo>
                  <a:lnTo>
                    <a:pt x="300228" y="237744"/>
                  </a:lnTo>
                  <a:lnTo>
                    <a:pt x="299034" y="236220"/>
                  </a:lnTo>
                  <a:lnTo>
                    <a:pt x="291084" y="236220"/>
                  </a:lnTo>
                  <a:lnTo>
                    <a:pt x="289894" y="234696"/>
                  </a:lnTo>
                  <a:close/>
                </a:path>
                <a:path w="1751329" h="510539">
                  <a:moveTo>
                    <a:pt x="123123" y="6096"/>
                  </a:moveTo>
                  <a:lnTo>
                    <a:pt x="118872" y="6096"/>
                  </a:lnTo>
                  <a:lnTo>
                    <a:pt x="125160" y="14128"/>
                  </a:lnTo>
                  <a:lnTo>
                    <a:pt x="728472" y="237744"/>
                  </a:lnTo>
                  <a:lnTo>
                    <a:pt x="1743456" y="237744"/>
                  </a:lnTo>
                  <a:lnTo>
                    <a:pt x="1743456" y="234696"/>
                  </a:lnTo>
                  <a:lnTo>
                    <a:pt x="1751076" y="234696"/>
                  </a:lnTo>
                  <a:lnTo>
                    <a:pt x="1751076" y="231648"/>
                  </a:lnTo>
                  <a:lnTo>
                    <a:pt x="731520" y="231648"/>
                  </a:lnTo>
                  <a:lnTo>
                    <a:pt x="123123" y="6096"/>
                  </a:lnTo>
                  <a:close/>
                </a:path>
                <a:path w="1751329" h="510539">
                  <a:moveTo>
                    <a:pt x="1751076" y="234696"/>
                  </a:moveTo>
                  <a:lnTo>
                    <a:pt x="1743456" y="234696"/>
                  </a:lnTo>
                  <a:lnTo>
                    <a:pt x="1746504" y="237744"/>
                  </a:lnTo>
                  <a:lnTo>
                    <a:pt x="1751076" y="237744"/>
                  </a:lnTo>
                  <a:lnTo>
                    <a:pt x="1751076" y="234696"/>
                  </a:lnTo>
                  <a:close/>
                </a:path>
                <a:path w="1751329" h="510539">
                  <a:moveTo>
                    <a:pt x="106680" y="0"/>
                  </a:moveTo>
                  <a:lnTo>
                    <a:pt x="291084" y="236220"/>
                  </a:lnTo>
                  <a:lnTo>
                    <a:pt x="294132" y="231648"/>
                  </a:lnTo>
                  <a:lnTo>
                    <a:pt x="295455" y="231648"/>
                  </a:lnTo>
                  <a:lnTo>
                    <a:pt x="125160" y="14128"/>
                  </a:lnTo>
                  <a:lnTo>
                    <a:pt x="115823" y="10668"/>
                  </a:lnTo>
                  <a:lnTo>
                    <a:pt x="118872" y="6096"/>
                  </a:lnTo>
                  <a:lnTo>
                    <a:pt x="123123" y="6096"/>
                  </a:lnTo>
                  <a:lnTo>
                    <a:pt x="106680" y="0"/>
                  </a:lnTo>
                  <a:close/>
                </a:path>
                <a:path w="1751329" h="510539">
                  <a:moveTo>
                    <a:pt x="295455" y="231648"/>
                  </a:moveTo>
                  <a:lnTo>
                    <a:pt x="294132" y="231648"/>
                  </a:lnTo>
                  <a:lnTo>
                    <a:pt x="291084" y="236220"/>
                  </a:lnTo>
                  <a:lnTo>
                    <a:pt x="299034" y="236220"/>
                  </a:lnTo>
                  <a:lnTo>
                    <a:pt x="295455" y="231648"/>
                  </a:lnTo>
                  <a:close/>
                </a:path>
                <a:path w="1751329" h="510539">
                  <a:moveTo>
                    <a:pt x="118872" y="6096"/>
                  </a:moveTo>
                  <a:lnTo>
                    <a:pt x="115823" y="10668"/>
                  </a:lnTo>
                  <a:lnTo>
                    <a:pt x="125160" y="14128"/>
                  </a:lnTo>
                  <a:lnTo>
                    <a:pt x="118872" y="6096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5249671" y="2935240"/>
            <a:ext cx="1092835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110" dirty="0">
                <a:latin typeface="Times New Roman"/>
                <a:cs typeface="Times New Roman"/>
              </a:rPr>
              <a:t>PowerState.OFF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326639" y="5247386"/>
            <a:ext cx="3116580" cy="144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endParaRPr sz="8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42416" y="1799844"/>
            <a:ext cx="5689600" cy="3126105"/>
            <a:chOff x="1042416" y="1799844"/>
            <a:chExt cx="5689600" cy="3126105"/>
          </a:xfrm>
        </p:grpSpPr>
        <p:sp>
          <p:nvSpPr>
            <p:cNvPr id="3" name="object 3"/>
            <p:cNvSpPr/>
            <p:nvPr/>
          </p:nvSpPr>
          <p:spPr>
            <a:xfrm>
              <a:off x="1053084" y="1810512"/>
              <a:ext cx="5668010" cy="3106420"/>
            </a:xfrm>
            <a:custGeom>
              <a:avLst/>
              <a:gdLst/>
              <a:ahLst/>
              <a:cxnLst/>
              <a:rect l="l" t="t" r="r" b="b"/>
              <a:pathLst>
                <a:path w="5668009" h="3106420">
                  <a:moveTo>
                    <a:pt x="5667755" y="0"/>
                  </a:moveTo>
                  <a:lnTo>
                    <a:pt x="0" y="0"/>
                  </a:lnTo>
                  <a:lnTo>
                    <a:pt x="0" y="3105912"/>
                  </a:lnTo>
                  <a:lnTo>
                    <a:pt x="5667755" y="3105912"/>
                  </a:lnTo>
                  <a:lnTo>
                    <a:pt x="5667755" y="0"/>
                  </a:lnTo>
                  <a:close/>
                </a:path>
              </a:pathLst>
            </a:custGeom>
            <a:solidFill>
              <a:srgbClr val="DCDC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042416" y="1799844"/>
              <a:ext cx="5689600" cy="3126105"/>
            </a:xfrm>
            <a:custGeom>
              <a:avLst/>
              <a:gdLst/>
              <a:ahLst/>
              <a:cxnLst/>
              <a:rect l="l" t="t" r="r" b="b"/>
              <a:pathLst>
                <a:path w="5689600" h="3126104">
                  <a:moveTo>
                    <a:pt x="5689092" y="0"/>
                  </a:moveTo>
                  <a:lnTo>
                    <a:pt x="0" y="0"/>
                  </a:lnTo>
                  <a:lnTo>
                    <a:pt x="0" y="3125724"/>
                  </a:lnTo>
                  <a:lnTo>
                    <a:pt x="5689092" y="3125724"/>
                  </a:lnTo>
                  <a:lnTo>
                    <a:pt x="5689092" y="3116579"/>
                  </a:lnTo>
                  <a:lnTo>
                    <a:pt x="21336" y="3116579"/>
                  </a:lnTo>
                  <a:lnTo>
                    <a:pt x="10668" y="3105911"/>
                  </a:lnTo>
                  <a:lnTo>
                    <a:pt x="21336" y="3105911"/>
                  </a:lnTo>
                  <a:lnTo>
                    <a:pt x="21336" y="19811"/>
                  </a:lnTo>
                  <a:lnTo>
                    <a:pt x="10668" y="19811"/>
                  </a:lnTo>
                  <a:lnTo>
                    <a:pt x="21336" y="10667"/>
                  </a:lnTo>
                  <a:lnTo>
                    <a:pt x="5689092" y="10667"/>
                  </a:lnTo>
                  <a:lnTo>
                    <a:pt x="5689092" y="0"/>
                  </a:lnTo>
                  <a:close/>
                </a:path>
                <a:path w="5689600" h="3126104">
                  <a:moveTo>
                    <a:pt x="21336" y="3105911"/>
                  </a:moveTo>
                  <a:lnTo>
                    <a:pt x="10668" y="3105911"/>
                  </a:lnTo>
                  <a:lnTo>
                    <a:pt x="21336" y="3116579"/>
                  </a:lnTo>
                  <a:lnTo>
                    <a:pt x="21336" y="3105911"/>
                  </a:lnTo>
                  <a:close/>
                </a:path>
                <a:path w="5689600" h="3126104">
                  <a:moveTo>
                    <a:pt x="5667756" y="3105911"/>
                  </a:moveTo>
                  <a:lnTo>
                    <a:pt x="21336" y="3105911"/>
                  </a:lnTo>
                  <a:lnTo>
                    <a:pt x="21336" y="3116579"/>
                  </a:lnTo>
                  <a:lnTo>
                    <a:pt x="5667756" y="3116579"/>
                  </a:lnTo>
                  <a:lnTo>
                    <a:pt x="5667756" y="3105911"/>
                  </a:lnTo>
                  <a:close/>
                </a:path>
                <a:path w="5689600" h="3126104">
                  <a:moveTo>
                    <a:pt x="5667756" y="10667"/>
                  </a:moveTo>
                  <a:lnTo>
                    <a:pt x="5667756" y="3116579"/>
                  </a:lnTo>
                  <a:lnTo>
                    <a:pt x="5678424" y="3105911"/>
                  </a:lnTo>
                  <a:lnTo>
                    <a:pt x="5689092" y="3105911"/>
                  </a:lnTo>
                  <a:lnTo>
                    <a:pt x="5689092" y="19811"/>
                  </a:lnTo>
                  <a:lnTo>
                    <a:pt x="5678424" y="19811"/>
                  </a:lnTo>
                  <a:lnTo>
                    <a:pt x="5667756" y="10667"/>
                  </a:lnTo>
                  <a:close/>
                </a:path>
                <a:path w="5689600" h="3126104">
                  <a:moveTo>
                    <a:pt x="5689092" y="3105911"/>
                  </a:moveTo>
                  <a:lnTo>
                    <a:pt x="5678424" y="3105911"/>
                  </a:lnTo>
                  <a:lnTo>
                    <a:pt x="5667756" y="3116579"/>
                  </a:lnTo>
                  <a:lnTo>
                    <a:pt x="5689092" y="3116579"/>
                  </a:lnTo>
                  <a:lnTo>
                    <a:pt x="5689092" y="3105911"/>
                  </a:lnTo>
                  <a:close/>
                </a:path>
                <a:path w="5689600" h="3126104">
                  <a:moveTo>
                    <a:pt x="21336" y="10667"/>
                  </a:moveTo>
                  <a:lnTo>
                    <a:pt x="10668" y="19811"/>
                  </a:lnTo>
                  <a:lnTo>
                    <a:pt x="21336" y="19811"/>
                  </a:lnTo>
                  <a:lnTo>
                    <a:pt x="21336" y="10667"/>
                  </a:lnTo>
                  <a:close/>
                </a:path>
                <a:path w="5689600" h="3126104">
                  <a:moveTo>
                    <a:pt x="5667756" y="10667"/>
                  </a:moveTo>
                  <a:lnTo>
                    <a:pt x="21336" y="10667"/>
                  </a:lnTo>
                  <a:lnTo>
                    <a:pt x="21336" y="19811"/>
                  </a:lnTo>
                  <a:lnTo>
                    <a:pt x="5667756" y="19811"/>
                  </a:lnTo>
                  <a:lnTo>
                    <a:pt x="5667756" y="10667"/>
                  </a:lnTo>
                  <a:close/>
                </a:path>
                <a:path w="5689600" h="3126104">
                  <a:moveTo>
                    <a:pt x="5689092" y="10667"/>
                  </a:moveTo>
                  <a:lnTo>
                    <a:pt x="5667756" y="10667"/>
                  </a:lnTo>
                  <a:lnTo>
                    <a:pt x="5678424" y="19811"/>
                  </a:lnTo>
                  <a:lnTo>
                    <a:pt x="5689092" y="19811"/>
                  </a:lnTo>
                  <a:lnTo>
                    <a:pt x="5689092" y="1066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1060196" y="806967"/>
            <a:ext cx="5217795" cy="9880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431165" algn="ctr">
              <a:lnSpc>
                <a:spcPct val="100000"/>
              </a:lnSpc>
              <a:spcBef>
                <a:spcPts val="110"/>
              </a:spcBef>
            </a:pPr>
            <a:r>
              <a:rPr sz="1850" b="1" dirty="0">
                <a:latin typeface="Arial"/>
                <a:cs typeface="Arial"/>
              </a:rPr>
              <a:t>Complex</a:t>
            </a:r>
            <a:r>
              <a:rPr sz="1850" b="1" spc="-5" dirty="0">
                <a:latin typeface="Arial"/>
                <a:cs typeface="Arial"/>
              </a:rPr>
              <a:t> </a:t>
            </a:r>
            <a:r>
              <a:rPr sz="1850" b="1" spc="-10" dirty="0">
                <a:latin typeface="Arial"/>
                <a:cs typeface="Arial"/>
              </a:rPr>
              <a:t>Enums</a:t>
            </a:r>
            <a:endParaRPr sz="18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350"/>
              </a:spcBef>
            </a:pPr>
            <a:endParaRPr sz="18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550" dirty="0">
                <a:latin typeface="Arial"/>
                <a:cs typeface="Arial"/>
              </a:rPr>
              <a:t>Enums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can</a:t>
            </a:r>
            <a:r>
              <a:rPr sz="1550" spc="5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have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fields,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methods,</a:t>
            </a:r>
            <a:r>
              <a:rPr sz="1550" spc="5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and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private</a:t>
            </a:r>
            <a:r>
              <a:rPr sz="1550" spc="70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constructors.</a:t>
            </a:r>
            <a:endParaRPr sz="15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31824" y="1755833"/>
            <a:ext cx="3343910" cy="73152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403860" marR="589915" indent="-391795">
              <a:lnSpc>
                <a:spcPct val="123200"/>
              </a:lnSpc>
              <a:spcBef>
                <a:spcPts val="90"/>
              </a:spcBef>
            </a:pPr>
            <a:r>
              <a:rPr sz="1250" spc="240" dirty="0">
                <a:latin typeface="Times New Roman"/>
                <a:cs typeface="Times New Roman"/>
              </a:rPr>
              <a:t>public</a:t>
            </a:r>
            <a:r>
              <a:rPr sz="1250" spc="480" dirty="0">
                <a:latin typeface="Times New Roman"/>
                <a:cs typeface="Times New Roman"/>
              </a:rPr>
              <a:t> </a:t>
            </a:r>
            <a:r>
              <a:rPr sz="1250" spc="70" dirty="0">
                <a:latin typeface="Times New Roman"/>
                <a:cs typeface="Times New Roman"/>
              </a:rPr>
              <a:t>enum</a:t>
            </a:r>
            <a:r>
              <a:rPr sz="1250" spc="470" dirty="0">
                <a:latin typeface="Times New Roman"/>
                <a:cs typeface="Times New Roman"/>
              </a:rPr>
              <a:t> </a:t>
            </a:r>
            <a:r>
              <a:rPr sz="1250" spc="190" dirty="0">
                <a:latin typeface="Times New Roman"/>
                <a:cs typeface="Times New Roman"/>
              </a:rPr>
              <a:t>PowerState</a:t>
            </a:r>
            <a:r>
              <a:rPr sz="1250" spc="470" dirty="0">
                <a:latin typeface="Times New Roman"/>
                <a:cs typeface="Times New Roman"/>
              </a:rPr>
              <a:t> </a:t>
            </a:r>
            <a:r>
              <a:rPr sz="1250" spc="114" dirty="0">
                <a:latin typeface="Times New Roman"/>
                <a:cs typeface="Times New Roman"/>
              </a:rPr>
              <a:t>{ OFF("The</a:t>
            </a:r>
            <a:r>
              <a:rPr sz="1250" spc="470" dirty="0">
                <a:latin typeface="Times New Roman"/>
                <a:cs typeface="Times New Roman"/>
              </a:rPr>
              <a:t> </a:t>
            </a:r>
            <a:r>
              <a:rPr sz="1250" spc="145" dirty="0">
                <a:latin typeface="Times New Roman"/>
                <a:cs typeface="Times New Roman"/>
              </a:rPr>
              <a:t>power</a:t>
            </a:r>
            <a:r>
              <a:rPr sz="1250" spc="455" dirty="0">
                <a:latin typeface="Times New Roman"/>
                <a:cs typeface="Times New Roman"/>
              </a:rPr>
              <a:t> </a:t>
            </a:r>
            <a:r>
              <a:rPr sz="1250" spc="350" dirty="0">
                <a:latin typeface="Times New Roman"/>
                <a:cs typeface="Times New Roman"/>
              </a:rPr>
              <a:t>is</a:t>
            </a:r>
            <a:r>
              <a:rPr sz="1250" spc="445" dirty="0">
                <a:latin typeface="Times New Roman"/>
                <a:cs typeface="Times New Roman"/>
              </a:rPr>
              <a:t> </a:t>
            </a:r>
            <a:r>
              <a:rPr sz="1250" spc="305" dirty="0">
                <a:latin typeface="Times New Roman"/>
                <a:cs typeface="Times New Roman"/>
              </a:rPr>
              <a:t>off"),</a:t>
            </a:r>
            <a:endParaRPr sz="1250">
              <a:latin typeface="Times New Roman"/>
              <a:cs typeface="Times New Roman"/>
            </a:endParaRPr>
          </a:p>
          <a:p>
            <a:pPr marL="403860">
              <a:lnSpc>
                <a:spcPct val="100000"/>
              </a:lnSpc>
              <a:spcBef>
                <a:spcPts val="360"/>
              </a:spcBef>
            </a:pPr>
            <a:r>
              <a:rPr sz="1250" spc="95" dirty="0">
                <a:latin typeface="Times New Roman"/>
                <a:cs typeface="Times New Roman"/>
              </a:rPr>
              <a:t>ON("The</a:t>
            </a:r>
            <a:r>
              <a:rPr sz="1250" spc="445" dirty="0">
                <a:latin typeface="Times New Roman"/>
                <a:cs typeface="Times New Roman"/>
              </a:rPr>
              <a:t> </a:t>
            </a:r>
            <a:r>
              <a:rPr sz="1250" spc="200" dirty="0">
                <a:latin typeface="Times New Roman"/>
                <a:cs typeface="Times New Roman"/>
              </a:rPr>
              <a:t>usage</a:t>
            </a:r>
            <a:r>
              <a:rPr sz="1250" spc="450" dirty="0">
                <a:latin typeface="Times New Roman"/>
                <a:cs typeface="Times New Roman"/>
              </a:rPr>
              <a:t> </a:t>
            </a:r>
            <a:r>
              <a:rPr sz="1250" spc="140" dirty="0">
                <a:latin typeface="Times New Roman"/>
                <a:cs typeface="Times New Roman"/>
              </a:rPr>
              <a:t>power</a:t>
            </a:r>
            <a:r>
              <a:rPr sz="1250" spc="459" dirty="0">
                <a:latin typeface="Times New Roman"/>
                <a:cs typeface="Times New Roman"/>
              </a:rPr>
              <a:t> </a:t>
            </a:r>
            <a:r>
              <a:rPr sz="1250" spc="340" dirty="0">
                <a:latin typeface="Times New Roman"/>
                <a:cs typeface="Times New Roman"/>
              </a:rPr>
              <a:t>is</a:t>
            </a:r>
            <a:r>
              <a:rPr sz="1250" spc="450" dirty="0">
                <a:latin typeface="Times New Roman"/>
                <a:cs typeface="Times New Roman"/>
              </a:rPr>
              <a:t> </a:t>
            </a:r>
            <a:r>
              <a:rPr sz="1250" spc="254" dirty="0">
                <a:latin typeface="Times New Roman"/>
                <a:cs typeface="Times New Roman"/>
              </a:rPr>
              <a:t>high"),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23492" y="2499980"/>
            <a:ext cx="3343275" cy="2216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250" spc="60" dirty="0">
                <a:latin typeface="Times New Roman"/>
                <a:cs typeface="Times New Roman"/>
              </a:rPr>
              <a:t>SUSPEND("The</a:t>
            </a:r>
            <a:r>
              <a:rPr sz="1250" spc="455" dirty="0">
                <a:latin typeface="Times New Roman"/>
                <a:cs typeface="Times New Roman"/>
              </a:rPr>
              <a:t> </a:t>
            </a:r>
            <a:r>
              <a:rPr sz="1250" spc="140" dirty="0">
                <a:latin typeface="Times New Roman"/>
                <a:cs typeface="Times New Roman"/>
              </a:rPr>
              <a:t>power</a:t>
            </a:r>
            <a:r>
              <a:rPr sz="1250" spc="455" dirty="0">
                <a:latin typeface="Times New Roman"/>
                <a:cs typeface="Times New Roman"/>
              </a:rPr>
              <a:t> </a:t>
            </a:r>
            <a:r>
              <a:rPr sz="1250" spc="195" dirty="0">
                <a:latin typeface="Times New Roman"/>
                <a:cs typeface="Times New Roman"/>
              </a:rPr>
              <a:t>usage</a:t>
            </a:r>
            <a:r>
              <a:rPr sz="1250" spc="470" dirty="0">
                <a:latin typeface="Times New Roman"/>
                <a:cs typeface="Times New Roman"/>
              </a:rPr>
              <a:t> </a:t>
            </a:r>
            <a:r>
              <a:rPr sz="1250" spc="345" dirty="0">
                <a:latin typeface="Times New Roman"/>
                <a:cs typeface="Times New Roman"/>
              </a:rPr>
              <a:t>is</a:t>
            </a:r>
            <a:r>
              <a:rPr sz="1250" spc="459" dirty="0">
                <a:latin typeface="Times New Roman"/>
                <a:cs typeface="Times New Roman"/>
              </a:rPr>
              <a:t> </a:t>
            </a:r>
            <a:r>
              <a:rPr sz="1250" spc="229" dirty="0">
                <a:latin typeface="Times New Roman"/>
                <a:cs typeface="Times New Roman"/>
              </a:rPr>
              <a:t>low");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523492" y="2932352"/>
            <a:ext cx="3148965" cy="16732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201295">
              <a:lnSpc>
                <a:spcPct val="123200"/>
              </a:lnSpc>
              <a:spcBef>
                <a:spcPts val="90"/>
              </a:spcBef>
            </a:pPr>
            <a:r>
              <a:rPr sz="1250" spc="270" dirty="0">
                <a:latin typeface="Times New Roman"/>
                <a:cs typeface="Times New Roman"/>
              </a:rPr>
              <a:t>private</a:t>
            </a:r>
            <a:r>
              <a:rPr sz="1250" spc="450" dirty="0">
                <a:latin typeface="Times New Roman"/>
                <a:cs typeface="Times New Roman"/>
              </a:rPr>
              <a:t> </a:t>
            </a:r>
            <a:r>
              <a:rPr sz="1250" spc="254" dirty="0">
                <a:latin typeface="Times New Roman"/>
                <a:cs typeface="Times New Roman"/>
              </a:rPr>
              <a:t>String</a:t>
            </a:r>
            <a:r>
              <a:rPr sz="1250" spc="455" dirty="0">
                <a:latin typeface="Times New Roman"/>
                <a:cs typeface="Times New Roman"/>
              </a:rPr>
              <a:t> </a:t>
            </a:r>
            <a:r>
              <a:rPr sz="1250" spc="260" dirty="0">
                <a:latin typeface="Times New Roman"/>
                <a:cs typeface="Times New Roman"/>
              </a:rPr>
              <a:t>description; </a:t>
            </a:r>
            <a:r>
              <a:rPr sz="1250" spc="270" dirty="0">
                <a:latin typeface="Times New Roman"/>
                <a:cs typeface="Times New Roman"/>
              </a:rPr>
              <a:t>private</a:t>
            </a:r>
            <a:r>
              <a:rPr sz="1250" spc="455" dirty="0">
                <a:latin typeface="Times New Roman"/>
                <a:cs typeface="Times New Roman"/>
              </a:rPr>
              <a:t> </a:t>
            </a:r>
            <a:r>
              <a:rPr sz="1250" spc="225" dirty="0">
                <a:latin typeface="Times New Roman"/>
                <a:cs typeface="Times New Roman"/>
              </a:rPr>
              <a:t>PowerState(String</a:t>
            </a:r>
            <a:r>
              <a:rPr sz="1250" spc="459" dirty="0">
                <a:latin typeface="Times New Roman"/>
                <a:cs typeface="Times New Roman"/>
              </a:rPr>
              <a:t> </a:t>
            </a:r>
            <a:r>
              <a:rPr sz="1250" spc="245" dirty="0">
                <a:latin typeface="Times New Roman"/>
                <a:cs typeface="Times New Roman"/>
              </a:rPr>
              <a:t>d)</a:t>
            </a:r>
            <a:r>
              <a:rPr sz="1250" spc="450" dirty="0">
                <a:latin typeface="Times New Roman"/>
                <a:cs typeface="Times New Roman"/>
              </a:rPr>
              <a:t> </a:t>
            </a:r>
            <a:r>
              <a:rPr sz="1250" spc="114" dirty="0">
                <a:latin typeface="Times New Roman"/>
                <a:cs typeface="Times New Roman"/>
              </a:rPr>
              <a:t>{</a:t>
            </a:r>
            <a:endParaRPr sz="1250">
              <a:latin typeface="Times New Roman"/>
              <a:cs typeface="Times New Roman"/>
            </a:endParaRPr>
          </a:p>
          <a:p>
            <a:pPr marL="402590">
              <a:lnSpc>
                <a:spcPct val="100000"/>
              </a:lnSpc>
              <a:spcBef>
                <a:spcPts val="360"/>
              </a:spcBef>
            </a:pPr>
            <a:r>
              <a:rPr sz="1250" spc="260" dirty="0">
                <a:latin typeface="Times New Roman"/>
                <a:cs typeface="Times New Roman"/>
              </a:rPr>
              <a:t>description</a:t>
            </a:r>
            <a:r>
              <a:rPr sz="1250" spc="470" dirty="0">
                <a:latin typeface="Times New Roman"/>
                <a:cs typeface="Times New Roman"/>
              </a:rPr>
              <a:t> </a:t>
            </a:r>
            <a:r>
              <a:rPr sz="1250" spc="70" dirty="0">
                <a:latin typeface="Times New Roman"/>
                <a:cs typeface="Times New Roman"/>
              </a:rPr>
              <a:t>=</a:t>
            </a:r>
            <a:r>
              <a:rPr sz="1250" spc="445" dirty="0">
                <a:latin typeface="Times New Roman"/>
                <a:cs typeface="Times New Roman"/>
              </a:rPr>
              <a:t> </a:t>
            </a:r>
            <a:r>
              <a:rPr sz="1250" spc="250" dirty="0">
                <a:latin typeface="Times New Roman"/>
                <a:cs typeface="Times New Roman"/>
              </a:rPr>
              <a:t>d;</a:t>
            </a:r>
            <a:endParaRPr sz="12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50"/>
              </a:spcBef>
            </a:pPr>
            <a:r>
              <a:rPr sz="1250" spc="114" dirty="0">
                <a:latin typeface="Times New Roman"/>
                <a:cs typeface="Times New Roman"/>
              </a:rPr>
              <a:t>}</a:t>
            </a:r>
            <a:endParaRPr sz="1250">
              <a:latin typeface="Times New Roman"/>
              <a:cs typeface="Times New Roman"/>
            </a:endParaRPr>
          </a:p>
          <a:p>
            <a:pPr marL="402590" marR="5080" indent="-390525">
              <a:lnSpc>
                <a:spcPct val="123200"/>
              </a:lnSpc>
              <a:spcBef>
                <a:spcPts val="10"/>
              </a:spcBef>
            </a:pPr>
            <a:r>
              <a:rPr sz="1250" spc="240" dirty="0">
                <a:latin typeface="Times New Roman"/>
                <a:cs typeface="Times New Roman"/>
              </a:rPr>
              <a:t>public</a:t>
            </a:r>
            <a:r>
              <a:rPr sz="1250" spc="459" dirty="0">
                <a:latin typeface="Times New Roman"/>
                <a:cs typeface="Times New Roman"/>
              </a:rPr>
              <a:t> </a:t>
            </a:r>
            <a:r>
              <a:rPr sz="1250" spc="254" dirty="0">
                <a:latin typeface="Times New Roman"/>
                <a:cs typeface="Times New Roman"/>
              </a:rPr>
              <a:t>String</a:t>
            </a:r>
            <a:r>
              <a:rPr sz="1250" spc="470" dirty="0">
                <a:latin typeface="Times New Roman"/>
                <a:cs typeface="Times New Roman"/>
              </a:rPr>
              <a:t> </a:t>
            </a:r>
            <a:r>
              <a:rPr sz="1250" spc="250" dirty="0">
                <a:latin typeface="Times New Roman"/>
                <a:cs typeface="Times New Roman"/>
              </a:rPr>
              <a:t>getDescription()</a:t>
            </a:r>
            <a:r>
              <a:rPr sz="1250" spc="484" dirty="0">
                <a:latin typeface="Times New Roman"/>
                <a:cs typeface="Times New Roman"/>
              </a:rPr>
              <a:t> </a:t>
            </a:r>
            <a:r>
              <a:rPr sz="1250" spc="114" dirty="0">
                <a:latin typeface="Times New Roman"/>
                <a:cs typeface="Times New Roman"/>
              </a:rPr>
              <a:t>{ </a:t>
            </a:r>
            <a:r>
              <a:rPr sz="1250" spc="265" dirty="0">
                <a:latin typeface="Times New Roman"/>
                <a:cs typeface="Times New Roman"/>
              </a:rPr>
              <a:t>return</a:t>
            </a:r>
            <a:r>
              <a:rPr sz="1250" spc="459" dirty="0">
                <a:latin typeface="Times New Roman"/>
                <a:cs typeface="Times New Roman"/>
              </a:rPr>
              <a:t> </a:t>
            </a:r>
            <a:r>
              <a:rPr sz="1250" spc="260" dirty="0">
                <a:latin typeface="Times New Roman"/>
                <a:cs typeface="Times New Roman"/>
              </a:rPr>
              <a:t>description;</a:t>
            </a:r>
            <a:endParaRPr sz="12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60"/>
              </a:spcBef>
            </a:pPr>
            <a:r>
              <a:rPr sz="1250" spc="114" dirty="0">
                <a:latin typeface="Times New Roman"/>
                <a:cs typeface="Times New Roman"/>
              </a:rPr>
              <a:t>}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31824" y="4618329"/>
            <a:ext cx="123825" cy="2216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250" spc="114" dirty="0">
                <a:latin typeface="Times New Roman"/>
                <a:cs typeface="Times New Roman"/>
              </a:rPr>
              <a:t>}</a:t>
            </a:r>
            <a:endParaRPr sz="1250">
              <a:latin typeface="Times New Roman"/>
              <a:cs typeface="Times New Roman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4457700" y="3168395"/>
            <a:ext cx="2158365" cy="485140"/>
            <a:chOff x="4457700" y="3168395"/>
            <a:chExt cx="2158365" cy="485140"/>
          </a:xfrm>
        </p:grpSpPr>
        <p:sp>
          <p:nvSpPr>
            <p:cNvPr id="11" name="object 11"/>
            <p:cNvSpPr/>
            <p:nvPr/>
          </p:nvSpPr>
          <p:spPr>
            <a:xfrm>
              <a:off x="4480559" y="3172967"/>
              <a:ext cx="2132330" cy="475615"/>
            </a:xfrm>
            <a:custGeom>
              <a:avLst/>
              <a:gdLst/>
              <a:ahLst/>
              <a:cxnLst/>
              <a:rect l="l" t="t" r="r" b="b"/>
              <a:pathLst>
                <a:path w="2132329" h="475614">
                  <a:moveTo>
                    <a:pt x="2132076" y="0"/>
                  </a:moveTo>
                  <a:lnTo>
                    <a:pt x="387096" y="0"/>
                  </a:lnTo>
                  <a:lnTo>
                    <a:pt x="387096" y="79248"/>
                  </a:lnTo>
                  <a:lnTo>
                    <a:pt x="0" y="172212"/>
                  </a:lnTo>
                  <a:lnTo>
                    <a:pt x="387096" y="198120"/>
                  </a:lnTo>
                  <a:lnTo>
                    <a:pt x="387096" y="475488"/>
                  </a:lnTo>
                  <a:lnTo>
                    <a:pt x="2132076" y="475488"/>
                  </a:lnTo>
                  <a:lnTo>
                    <a:pt x="2132076" y="0"/>
                  </a:lnTo>
                  <a:close/>
                </a:path>
              </a:pathLst>
            </a:custGeom>
            <a:solidFill>
              <a:srgbClr val="FFFF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457700" y="3168395"/>
              <a:ext cx="2158365" cy="485140"/>
            </a:xfrm>
            <a:custGeom>
              <a:avLst/>
              <a:gdLst/>
              <a:ahLst/>
              <a:cxnLst/>
              <a:rect l="l" t="t" r="r" b="b"/>
              <a:pathLst>
                <a:path w="2158365" h="485139">
                  <a:moveTo>
                    <a:pt x="406908" y="205547"/>
                  </a:moveTo>
                  <a:lnTo>
                    <a:pt x="406908" y="484631"/>
                  </a:lnTo>
                  <a:lnTo>
                    <a:pt x="2157984" y="484631"/>
                  </a:lnTo>
                  <a:lnTo>
                    <a:pt x="2157984" y="480059"/>
                  </a:lnTo>
                  <a:lnTo>
                    <a:pt x="413004" y="480059"/>
                  </a:lnTo>
                  <a:lnTo>
                    <a:pt x="409956" y="477012"/>
                  </a:lnTo>
                  <a:lnTo>
                    <a:pt x="413004" y="477012"/>
                  </a:lnTo>
                  <a:lnTo>
                    <a:pt x="413004" y="205740"/>
                  </a:lnTo>
                  <a:lnTo>
                    <a:pt x="409956" y="205740"/>
                  </a:lnTo>
                  <a:lnTo>
                    <a:pt x="406908" y="205547"/>
                  </a:lnTo>
                  <a:close/>
                </a:path>
                <a:path w="2158365" h="485139">
                  <a:moveTo>
                    <a:pt x="413004" y="477012"/>
                  </a:moveTo>
                  <a:lnTo>
                    <a:pt x="409956" y="477012"/>
                  </a:lnTo>
                  <a:lnTo>
                    <a:pt x="413004" y="480059"/>
                  </a:lnTo>
                  <a:lnTo>
                    <a:pt x="413004" y="477012"/>
                  </a:lnTo>
                  <a:close/>
                </a:path>
                <a:path w="2158365" h="485139">
                  <a:moveTo>
                    <a:pt x="2150364" y="477012"/>
                  </a:moveTo>
                  <a:lnTo>
                    <a:pt x="413004" y="477012"/>
                  </a:lnTo>
                  <a:lnTo>
                    <a:pt x="413004" y="480059"/>
                  </a:lnTo>
                  <a:lnTo>
                    <a:pt x="2150364" y="480059"/>
                  </a:lnTo>
                  <a:lnTo>
                    <a:pt x="2150364" y="477012"/>
                  </a:lnTo>
                  <a:close/>
                </a:path>
                <a:path w="2158365" h="485139">
                  <a:moveTo>
                    <a:pt x="2150364" y="4572"/>
                  </a:moveTo>
                  <a:lnTo>
                    <a:pt x="2150364" y="480059"/>
                  </a:lnTo>
                  <a:lnTo>
                    <a:pt x="2154936" y="477012"/>
                  </a:lnTo>
                  <a:lnTo>
                    <a:pt x="2157984" y="477012"/>
                  </a:lnTo>
                  <a:lnTo>
                    <a:pt x="2157984" y="7620"/>
                  </a:lnTo>
                  <a:lnTo>
                    <a:pt x="2154936" y="7620"/>
                  </a:lnTo>
                  <a:lnTo>
                    <a:pt x="2150364" y="4572"/>
                  </a:lnTo>
                  <a:close/>
                </a:path>
                <a:path w="2158365" h="485139">
                  <a:moveTo>
                    <a:pt x="2157984" y="477012"/>
                  </a:moveTo>
                  <a:lnTo>
                    <a:pt x="2154936" y="477012"/>
                  </a:lnTo>
                  <a:lnTo>
                    <a:pt x="2150364" y="480059"/>
                  </a:lnTo>
                  <a:lnTo>
                    <a:pt x="2157984" y="480059"/>
                  </a:lnTo>
                  <a:lnTo>
                    <a:pt x="2157984" y="477012"/>
                  </a:lnTo>
                  <a:close/>
                </a:path>
                <a:path w="2158365" h="485139">
                  <a:moveTo>
                    <a:pt x="406908" y="202692"/>
                  </a:moveTo>
                  <a:lnTo>
                    <a:pt x="406908" y="205547"/>
                  </a:lnTo>
                  <a:lnTo>
                    <a:pt x="409956" y="205740"/>
                  </a:lnTo>
                  <a:lnTo>
                    <a:pt x="406908" y="202692"/>
                  </a:lnTo>
                  <a:close/>
                </a:path>
                <a:path w="2158365" h="485139">
                  <a:moveTo>
                    <a:pt x="413004" y="202692"/>
                  </a:moveTo>
                  <a:lnTo>
                    <a:pt x="406908" y="202692"/>
                  </a:lnTo>
                  <a:lnTo>
                    <a:pt x="409956" y="205740"/>
                  </a:lnTo>
                  <a:lnTo>
                    <a:pt x="413004" y="205740"/>
                  </a:lnTo>
                  <a:lnTo>
                    <a:pt x="413004" y="202692"/>
                  </a:lnTo>
                  <a:close/>
                </a:path>
                <a:path w="2158365" h="485139">
                  <a:moveTo>
                    <a:pt x="47552" y="175375"/>
                  </a:moveTo>
                  <a:lnTo>
                    <a:pt x="23119" y="181293"/>
                  </a:lnTo>
                  <a:lnTo>
                    <a:pt x="406908" y="205547"/>
                  </a:lnTo>
                  <a:lnTo>
                    <a:pt x="406908" y="202692"/>
                  </a:lnTo>
                  <a:lnTo>
                    <a:pt x="413004" y="202692"/>
                  </a:lnTo>
                  <a:lnTo>
                    <a:pt x="413004" y="199644"/>
                  </a:lnTo>
                  <a:lnTo>
                    <a:pt x="47552" y="175375"/>
                  </a:lnTo>
                  <a:close/>
                </a:path>
                <a:path w="2158365" h="485139">
                  <a:moveTo>
                    <a:pt x="22860" y="181276"/>
                  </a:moveTo>
                  <a:lnTo>
                    <a:pt x="23119" y="181293"/>
                  </a:lnTo>
                  <a:lnTo>
                    <a:pt x="22860" y="181276"/>
                  </a:lnTo>
                  <a:close/>
                </a:path>
                <a:path w="2158365" h="485139">
                  <a:moveTo>
                    <a:pt x="24717" y="173859"/>
                  </a:moveTo>
                  <a:lnTo>
                    <a:pt x="22860" y="174308"/>
                  </a:lnTo>
                  <a:lnTo>
                    <a:pt x="22860" y="181276"/>
                  </a:lnTo>
                  <a:lnTo>
                    <a:pt x="23119" y="181293"/>
                  </a:lnTo>
                  <a:lnTo>
                    <a:pt x="47552" y="175375"/>
                  </a:lnTo>
                  <a:lnTo>
                    <a:pt x="24717" y="173859"/>
                  </a:lnTo>
                  <a:close/>
                </a:path>
                <a:path w="2158365" h="485139">
                  <a:moveTo>
                    <a:pt x="22860" y="174308"/>
                  </a:moveTo>
                  <a:lnTo>
                    <a:pt x="0" y="179832"/>
                  </a:lnTo>
                  <a:lnTo>
                    <a:pt x="22860" y="181276"/>
                  </a:lnTo>
                  <a:lnTo>
                    <a:pt x="22860" y="174308"/>
                  </a:lnTo>
                  <a:close/>
                </a:path>
                <a:path w="2158365" h="485139">
                  <a:moveTo>
                    <a:pt x="406908" y="81508"/>
                  </a:moveTo>
                  <a:lnTo>
                    <a:pt x="24717" y="173859"/>
                  </a:lnTo>
                  <a:lnTo>
                    <a:pt x="47552" y="175375"/>
                  </a:lnTo>
                  <a:lnTo>
                    <a:pt x="413004" y="86868"/>
                  </a:lnTo>
                  <a:lnTo>
                    <a:pt x="413004" y="83819"/>
                  </a:lnTo>
                  <a:lnTo>
                    <a:pt x="406908" y="83820"/>
                  </a:lnTo>
                  <a:lnTo>
                    <a:pt x="406908" y="81508"/>
                  </a:lnTo>
                  <a:close/>
                </a:path>
                <a:path w="2158365" h="485139">
                  <a:moveTo>
                    <a:pt x="22860" y="173736"/>
                  </a:moveTo>
                  <a:lnTo>
                    <a:pt x="22860" y="174308"/>
                  </a:lnTo>
                  <a:lnTo>
                    <a:pt x="24717" y="173859"/>
                  </a:lnTo>
                  <a:lnTo>
                    <a:pt x="22860" y="173736"/>
                  </a:lnTo>
                  <a:close/>
                </a:path>
                <a:path w="2158365" h="485139">
                  <a:moveTo>
                    <a:pt x="409956" y="80772"/>
                  </a:moveTo>
                  <a:lnTo>
                    <a:pt x="406908" y="81508"/>
                  </a:lnTo>
                  <a:lnTo>
                    <a:pt x="406908" y="83820"/>
                  </a:lnTo>
                  <a:lnTo>
                    <a:pt x="409956" y="80772"/>
                  </a:lnTo>
                  <a:close/>
                </a:path>
                <a:path w="2158365" h="485139">
                  <a:moveTo>
                    <a:pt x="413004" y="80772"/>
                  </a:moveTo>
                  <a:lnTo>
                    <a:pt x="409956" y="80772"/>
                  </a:lnTo>
                  <a:lnTo>
                    <a:pt x="406908" y="83820"/>
                  </a:lnTo>
                  <a:lnTo>
                    <a:pt x="413004" y="83819"/>
                  </a:lnTo>
                  <a:lnTo>
                    <a:pt x="413004" y="80772"/>
                  </a:lnTo>
                  <a:close/>
                </a:path>
                <a:path w="2158365" h="485139">
                  <a:moveTo>
                    <a:pt x="2157984" y="0"/>
                  </a:moveTo>
                  <a:lnTo>
                    <a:pt x="406908" y="0"/>
                  </a:lnTo>
                  <a:lnTo>
                    <a:pt x="406908" y="81508"/>
                  </a:lnTo>
                  <a:lnTo>
                    <a:pt x="409956" y="80772"/>
                  </a:lnTo>
                  <a:lnTo>
                    <a:pt x="413004" y="80772"/>
                  </a:lnTo>
                  <a:lnTo>
                    <a:pt x="413004" y="7620"/>
                  </a:lnTo>
                  <a:lnTo>
                    <a:pt x="409956" y="7620"/>
                  </a:lnTo>
                  <a:lnTo>
                    <a:pt x="413004" y="4572"/>
                  </a:lnTo>
                  <a:lnTo>
                    <a:pt x="2157984" y="4572"/>
                  </a:lnTo>
                  <a:lnTo>
                    <a:pt x="2157984" y="0"/>
                  </a:lnTo>
                  <a:close/>
                </a:path>
                <a:path w="2158365" h="485139">
                  <a:moveTo>
                    <a:pt x="413004" y="4572"/>
                  </a:moveTo>
                  <a:lnTo>
                    <a:pt x="409956" y="7620"/>
                  </a:lnTo>
                  <a:lnTo>
                    <a:pt x="413004" y="7620"/>
                  </a:lnTo>
                  <a:lnTo>
                    <a:pt x="413004" y="4572"/>
                  </a:lnTo>
                  <a:close/>
                </a:path>
                <a:path w="2158365" h="485139">
                  <a:moveTo>
                    <a:pt x="2150364" y="4572"/>
                  </a:moveTo>
                  <a:lnTo>
                    <a:pt x="413004" y="4572"/>
                  </a:lnTo>
                  <a:lnTo>
                    <a:pt x="413004" y="7620"/>
                  </a:lnTo>
                  <a:lnTo>
                    <a:pt x="2150364" y="7620"/>
                  </a:lnTo>
                  <a:lnTo>
                    <a:pt x="2150364" y="4572"/>
                  </a:lnTo>
                  <a:close/>
                </a:path>
                <a:path w="2158365" h="485139">
                  <a:moveTo>
                    <a:pt x="2157984" y="4572"/>
                  </a:moveTo>
                  <a:lnTo>
                    <a:pt x="2150364" y="4572"/>
                  </a:lnTo>
                  <a:lnTo>
                    <a:pt x="2154936" y="7620"/>
                  </a:lnTo>
                  <a:lnTo>
                    <a:pt x="2157984" y="7620"/>
                  </a:lnTo>
                  <a:lnTo>
                    <a:pt x="2157984" y="4572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4957064" y="3241564"/>
            <a:ext cx="1567180" cy="323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1170"/>
              </a:lnSpc>
              <a:spcBef>
                <a:spcPts val="100"/>
              </a:spcBef>
            </a:pPr>
            <a:r>
              <a:rPr sz="1000" dirty="0">
                <a:latin typeface="Arial"/>
                <a:cs typeface="Arial"/>
              </a:rPr>
              <a:t>The</a:t>
            </a:r>
            <a:r>
              <a:rPr sz="1000" spc="-2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constructor</a:t>
            </a:r>
            <a:r>
              <a:rPr sz="1000" spc="-3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may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not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spc="-25" dirty="0">
                <a:latin typeface="Arial"/>
                <a:cs typeface="Arial"/>
              </a:rPr>
              <a:t>be</a:t>
            </a:r>
            <a:endParaRPr sz="1000">
              <a:latin typeface="Arial"/>
              <a:cs typeface="Arial"/>
            </a:endParaRPr>
          </a:p>
          <a:p>
            <a:pPr algn="ctr">
              <a:lnSpc>
                <a:spcPts val="1170"/>
              </a:lnSpc>
            </a:pPr>
            <a:r>
              <a:rPr sz="1000" spc="175" dirty="0">
                <a:latin typeface="Times New Roman"/>
                <a:cs typeface="Times New Roman"/>
              </a:rPr>
              <a:t>public</a:t>
            </a:r>
            <a:r>
              <a:rPr sz="1000" spc="15" dirty="0">
                <a:latin typeface="Times New Roman"/>
                <a:cs typeface="Times New Roman"/>
              </a:rPr>
              <a:t> </a:t>
            </a:r>
            <a:r>
              <a:rPr sz="1000" dirty="0">
                <a:latin typeface="Arial"/>
                <a:cs typeface="Arial"/>
              </a:rPr>
              <a:t>or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spc="150" dirty="0">
                <a:latin typeface="Times New Roman"/>
                <a:cs typeface="Times New Roman"/>
              </a:rPr>
              <a:t>protected</a:t>
            </a:r>
            <a:r>
              <a:rPr sz="1000" spc="150" dirty="0">
                <a:latin typeface="Arial"/>
                <a:cs typeface="Arial"/>
              </a:rPr>
              <a:t>.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3928871" y="1860804"/>
            <a:ext cx="2687320" cy="551815"/>
            <a:chOff x="3928871" y="1860804"/>
            <a:chExt cx="2687320" cy="551815"/>
          </a:xfrm>
        </p:grpSpPr>
        <p:sp>
          <p:nvSpPr>
            <p:cNvPr id="15" name="object 15"/>
            <p:cNvSpPr/>
            <p:nvPr/>
          </p:nvSpPr>
          <p:spPr>
            <a:xfrm>
              <a:off x="3956303" y="1865376"/>
              <a:ext cx="2656840" cy="544195"/>
            </a:xfrm>
            <a:custGeom>
              <a:avLst/>
              <a:gdLst/>
              <a:ahLst/>
              <a:cxnLst/>
              <a:rect l="l" t="t" r="r" b="b"/>
              <a:pathLst>
                <a:path w="2656840" h="544194">
                  <a:moveTo>
                    <a:pt x="2656332" y="0"/>
                  </a:moveTo>
                  <a:lnTo>
                    <a:pt x="638556" y="0"/>
                  </a:lnTo>
                  <a:lnTo>
                    <a:pt x="638556" y="89916"/>
                  </a:lnTo>
                  <a:lnTo>
                    <a:pt x="0" y="248411"/>
                  </a:lnTo>
                  <a:lnTo>
                    <a:pt x="638556" y="227076"/>
                  </a:lnTo>
                  <a:lnTo>
                    <a:pt x="638556" y="544068"/>
                  </a:lnTo>
                  <a:lnTo>
                    <a:pt x="2656332" y="544068"/>
                  </a:lnTo>
                  <a:lnTo>
                    <a:pt x="2656332" y="0"/>
                  </a:lnTo>
                  <a:close/>
                </a:path>
              </a:pathLst>
            </a:custGeom>
            <a:solidFill>
              <a:srgbClr val="FFFF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928871" y="1860804"/>
              <a:ext cx="2687320" cy="551815"/>
            </a:xfrm>
            <a:custGeom>
              <a:avLst/>
              <a:gdLst/>
              <a:ahLst/>
              <a:cxnLst/>
              <a:rect l="l" t="t" r="r" b="b"/>
              <a:pathLst>
                <a:path w="2687320" h="551814">
                  <a:moveTo>
                    <a:pt x="670559" y="231647"/>
                  </a:moveTo>
                  <a:lnTo>
                    <a:pt x="662939" y="231647"/>
                  </a:lnTo>
                  <a:lnTo>
                    <a:pt x="665987" y="234696"/>
                  </a:lnTo>
                  <a:lnTo>
                    <a:pt x="662939" y="234800"/>
                  </a:lnTo>
                  <a:lnTo>
                    <a:pt x="662939" y="551688"/>
                  </a:lnTo>
                  <a:lnTo>
                    <a:pt x="2686812" y="551688"/>
                  </a:lnTo>
                  <a:lnTo>
                    <a:pt x="2686812" y="548640"/>
                  </a:lnTo>
                  <a:lnTo>
                    <a:pt x="670559" y="548640"/>
                  </a:lnTo>
                  <a:lnTo>
                    <a:pt x="665987" y="545592"/>
                  </a:lnTo>
                  <a:lnTo>
                    <a:pt x="670559" y="545592"/>
                  </a:lnTo>
                  <a:lnTo>
                    <a:pt x="670559" y="231647"/>
                  </a:lnTo>
                  <a:close/>
                </a:path>
                <a:path w="2687320" h="551814">
                  <a:moveTo>
                    <a:pt x="670559" y="545592"/>
                  </a:moveTo>
                  <a:lnTo>
                    <a:pt x="665987" y="545592"/>
                  </a:lnTo>
                  <a:lnTo>
                    <a:pt x="670559" y="548640"/>
                  </a:lnTo>
                  <a:lnTo>
                    <a:pt x="670559" y="545592"/>
                  </a:lnTo>
                  <a:close/>
                </a:path>
                <a:path w="2687320" h="551814">
                  <a:moveTo>
                    <a:pt x="2679191" y="545592"/>
                  </a:moveTo>
                  <a:lnTo>
                    <a:pt x="670559" y="545592"/>
                  </a:lnTo>
                  <a:lnTo>
                    <a:pt x="670559" y="548640"/>
                  </a:lnTo>
                  <a:lnTo>
                    <a:pt x="2679191" y="548640"/>
                  </a:lnTo>
                  <a:lnTo>
                    <a:pt x="2679191" y="545592"/>
                  </a:lnTo>
                  <a:close/>
                </a:path>
                <a:path w="2687320" h="551814">
                  <a:moveTo>
                    <a:pt x="2679191" y="4572"/>
                  </a:moveTo>
                  <a:lnTo>
                    <a:pt x="2679191" y="548640"/>
                  </a:lnTo>
                  <a:lnTo>
                    <a:pt x="2683764" y="545592"/>
                  </a:lnTo>
                  <a:lnTo>
                    <a:pt x="2686812" y="545591"/>
                  </a:lnTo>
                  <a:lnTo>
                    <a:pt x="2686812" y="7620"/>
                  </a:lnTo>
                  <a:lnTo>
                    <a:pt x="2683764" y="7620"/>
                  </a:lnTo>
                  <a:lnTo>
                    <a:pt x="2679191" y="4572"/>
                  </a:lnTo>
                  <a:close/>
                </a:path>
                <a:path w="2687320" h="551814">
                  <a:moveTo>
                    <a:pt x="2686812" y="545591"/>
                  </a:moveTo>
                  <a:lnTo>
                    <a:pt x="2683764" y="545592"/>
                  </a:lnTo>
                  <a:lnTo>
                    <a:pt x="2679191" y="548640"/>
                  </a:lnTo>
                  <a:lnTo>
                    <a:pt x="2686812" y="548640"/>
                  </a:lnTo>
                  <a:lnTo>
                    <a:pt x="2686812" y="545591"/>
                  </a:lnTo>
                  <a:close/>
                </a:path>
                <a:path w="2687320" h="551814">
                  <a:moveTo>
                    <a:pt x="662939" y="92193"/>
                  </a:moveTo>
                  <a:lnTo>
                    <a:pt x="0" y="256032"/>
                  </a:lnTo>
                  <a:lnTo>
                    <a:pt x="0" y="257556"/>
                  </a:lnTo>
                  <a:lnTo>
                    <a:pt x="44399" y="256032"/>
                  </a:lnTo>
                  <a:lnTo>
                    <a:pt x="27431" y="256032"/>
                  </a:lnTo>
                  <a:lnTo>
                    <a:pt x="27431" y="249936"/>
                  </a:lnTo>
                  <a:lnTo>
                    <a:pt x="56336" y="248908"/>
                  </a:lnTo>
                  <a:lnTo>
                    <a:pt x="670559" y="97536"/>
                  </a:lnTo>
                  <a:lnTo>
                    <a:pt x="670559" y="94488"/>
                  </a:lnTo>
                  <a:lnTo>
                    <a:pt x="662939" y="94488"/>
                  </a:lnTo>
                  <a:lnTo>
                    <a:pt x="662939" y="92193"/>
                  </a:lnTo>
                  <a:close/>
                </a:path>
                <a:path w="2687320" h="551814">
                  <a:moveTo>
                    <a:pt x="56336" y="248908"/>
                  </a:moveTo>
                  <a:lnTo>
                    <a:pt x="27431" y="249936"/>
                  </a:lnTo>
                  <a:lnTo>
                    <a:pt x="27431" y="256032"/>
                  </a:lnTo>
                  <a:lnTo>
                    <a:pt x="56336" y="248908"/>
                  </a:lnTo>
                  <a:close/>
                </a:path>
                <a:path w="2687320" h="551814">
                  <a:moveTo>
                    <a:pt x="670559" y="227076"/>
                  </a:moveTo>
                  <a:lnTo>
                    <a:pt x="56336" y="248908"/>
                  </a:lnTo>
                  <a:lnTo>
                    <a:pt x="27431" y="256032"/>
                  </a:lnTo>
                  <a:lnTo>
                    <a:pt x="44399" y="256032"/>
                  </a:lnTo>
                  <a:lnTo>
                    <a:pt x="662939" y="234800"/>
                  </a:lnTo>
                  <a:lnTo>
                    <a:pt x="662939" y="231647"/>
                  </a:lnTo>
                  <a:lnTo>
                    <a:pt x="670559" y="231647"/>
                  </a:lnTo>
                  <a:lnTo>
                    <a:pt x="670559" y="227076"/>
                  </a:lnTo>
                  <a:close/>
                </a:path>
                <a:path w="2687320" h="551814">
                  <a:moveTo>
                    <a:pt x="662939" y="231647"/>
                  </a:moveTo>
                  <a:lnTo>
                    <a:pt x="662939" y="234800"/>
                  </a:lnTo>
                  <a:lnTo>
                    <a:pt x="665987" y="234696"/>
                  </a:lnTo>
                  <a:lnTo>
                    <a:pt x="662939" y="231647"/>
                  </a:lnTo>
                  <a:close/>
                </a:path>
                <a:path w="2687320" h="551814">
                  <a:moveTo>
                    <a:pt x="665987" y="91440"/>
                  </a:moveTo>
                  <a:lnTo>
                    <a:pt x="662939" y="92193"/>
                  </a:lnTo>
                  <a:lnTo>
                    <a:pt x="662939" y="94488"/>
                  </a:lnTo>
                  <a:lnTo>
                    <a:pt x="665987" y="91440"/>
                  </a:lnTo>
                  <a:close/>
                </a:path>
                <a:path w="2687320" h="551814">
                  <a:moveTo>
                    <a:pt x="670559" y="91439"/>
                  </a:moveTo>
                  <a:lnTo>
                    <a:pt x="665987" y="91440"/>
                  </a:lnTo>
                  <a:lnTo>
                    <a:pt x="662939" y="94488"/>
                  </a:lnTo>
                  <a:lnTo>
                    <a:pt x="670559" y="94488"/>
                  </a:lnTo>
                  <a:lnTo>
                    <a:pt x="670559" y="91439"/>
                  </a:lnTo>
                  <a:close/>
                </a:path>
                <a:path w="2687320" h="551814">
                  <a:moveTo>
                    <a:pt x="2686812" y="0"/>
                  </a:moveTo>
                  <a:lnTo>
                    <a:pt x="662939" y="0"/>
                  </a:lnTo>
                  <a:lnTo>
                    <a:pt x="662939" y="92193"/>
                  </a:lnTo>
                  <a:lnTo>
                    <a:pt x="665987" y="91440"/>
                  </a:lnTo>
                  <a:lnTo>
                    <a:pt x="670559" y="91439"/>
                  </a:lnTo>
                  <a:lnTo>
                    <a:pt x="670559" y="7620"/>
                  </a:lnTo>
                  <a:lnTo>
                    <a:pt x="665987" y="7620"/>
                  </a:lnTo>
                  <a:lnTo>
                    <a:pt x="670559" y="4572"/>
                  </a:lnTo>
                  <a:lnTo>
                    <a:pt x="2686812" y="4572"/>
                  </a:lnTo>
                  <a:lnTo>
                    <a:pt x="2686812" y="0"/>
                  </a:lnTo>
                  <a:close/>
                </a:path>
                <a:path w="2687320" h="551814">
                  <a:moveTo>
                    <a:pt x="670559" y="4572"/>
                  </a:moveTo>
                  <a:lnTo>
                    <a:pt x="665987" y="7620"/>
                  </a:lnTo>
                  <a:lnTo>
                    <a:pt x="670559" y="7620"/>
                  </a:lnTo>
                  <a:lnTo>
                    <a:pt x="670559" y="4572"/>
                  </a:lnTo>
                  <a:close/>
                </a:path>
                <a:path w="2687320" h="551814">
                  <a:moveTo>
                    <a:pt x="2679191" y="4572"/>
                  </a:moveTo>
                  <a:lnTo>
                    <a:pt x="670559" y="4572"/>
                  </a:lnTo>
                  <a:lnTo>
                    <a:pt x="670559" y="7620"/>
                  </a:lnTo>
                  <a:lnTo>
                    <a:pt x="2679191" y="7620"/>
                  </a:lnTo>
                  <a:lnTo>
                    <a:pt x="2679191" y="4572"/>
                  </a:lnTo>
                  <a:close/>
                </a:path>
                <a:path w="2687320" h="551814">
                  <a:moveTo>
                    <a:pt x="2686812" y="4572"/>
                  </a:moveTo>
                  <a:lnTo>
                    <a:pt x="2679191" y="4572"/>
                  </a:lnTo>
                  <a:lnTo>
                    <a:pt x="2683764" y="7620"/>
                  </a:lnTo>
                  <a:lnTo>
                    <a:pt x="2686812" y="7620"/>
                  </a:lnTo>
                  <a:lnTo>
                    <a:pt x="2686812" y="4572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4678178" y="1883680"/>
            <a:ext cx="1852930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Arial"/>
                <a:cs typeface="Arial"/>
              </a:rPr>
              <a:t>Call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a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spc="140" dirty="0">
                <a:latin typeface="Times New Roman"/>
                <a:cs typeface="Times New Roman"/>
              </a:rPr>
              <a:t>PowerState</a:t>
            </a:r>
            <a:r>
              <a:rPr sz="1000" spc="10" dirty="0">
                <a:latin typeface="Times New Roman"/>
                <a:cs typeface="Times New Roman"/>
              </a:rPr>
              <a:t> </a:t>
            </a:r>
            <a:r>
              <a:rPr sz="1000" spc="-10" dirty="0">
                <a:latin typeface="Arial"/>
                <a:cs typeface="Arial"/>
              </a:rPr>
              <a:t>constructor </a:t>
            </a:r>
            <a:r>
              <a:rPr sz="1000" dirty="0">
                <a:latin typeface="Arial"/>
                <a:cs typeface="Arial"/>
              </a:rPr>
              <a:t>to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initialize</a:t>
            </a:r>
            <a:r>
              <a:rPr sz="1000" spc="-2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the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spc="175" dirty="0">
                <a:latin typeface="Times New Roman"/>
                <a:cs typeface="Times New Roman"/>
              </a:rPr>
              <a:t>public</a:t>
            </a:r>
            <a:r>
              <a:rPr sz="1000" spc="350" dirty="0">
                <a:latin typeface="Times New Roman"/>
                <a:cs typeface="Times New Roman"/>
              </a:rPr>
              <a:t> </a:t>
            </a:r>
            <a:r>
              <a:rPr sz="1000" spc="235" dirty="0">
                <a:latin typeface="Times New Roman"/>
                <a:cs typeface="Times New Roman"/>
              </a:rPr>
              <a:t>static </a:t>
            </a:r>
            <a:r>
              <a:rPr sz="1000" spc="225" dirty="0">
                <a:latin typeface="Times New Roman"/>
                <a:cs typeface="Times New Roman"/>
              </a:rPr>
              <a:t>final</a:t>
            </a:r>
            <a:r>
              <a:rPr sz="1000" spc="320" dirty="0">
                <a:latin typeface="Times New Roman"/>
                <a:cs typeface="Times New Roman"/>
              </a:rPr>
              <a:t> </a:t>
            </a:r>
            <a:r>
              <a:rPr sz="1000" dirty="0">
                <a:latin typeface="Times New Roman"/>
                <a:cs typeface="Times New Roman"/>
              </a:rPr>
              <a:t>OFF</a:t>
            </a:r>
            <a:r>
              <a:rPr sz="1000" spc="5" dirty="0">
                <a:latin typeface="Times New Roman"/>
                <a:cs typeface="Times New Roman"/>
              </a:rPr>
              <a:t> </a:t>
            </a:r>
            <a:r>
              <a:rPr sz="1000" spc="-10" dirty="0">
                <a:latin typeface="Arial"/>
                <a:cs typeface="Arial"/>
              </a:rPr>
              <a:t>reference.</a:t>
            </a:r>
            <a:endParaRPr sz="10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94436" y="5247386"/>
            <a:ext cx="4749165" cy="91948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644650">
              <a:lnSpc>
                <a:spcPct val="100000"/>
              </a:lnSpc>
              <a:spcBef>
                <a:spcPts val="105"/>
              </a:spcBef>
            </a:pPr>
            <a:endParaRPr sz="8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8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705"/>
              </a:spcBef>
            </a:pPr>
            <a:endParaRPr sz="8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300" b="1" dirty="0">
                <a:latin typeface="Arial"/>
                <a:cs typeface="Arial"/>
              </a:rPr>
              <a:t>Enum</a:t>
            </a:r>
            <a:r>
              <a:rPr sz="1300" b="1" spc="-45" dirty="0">
                <a:latin typeface="Arial"/>
                <a:cs typeface="Arial"/>
              </a:rPr>
              <a:t> </a:t>
            </a:r>
            <a:r>
              <a:rPr sz="1300" b="1" spc="-10" dirty="0">
                <a:latin typeface="Arial"/>
                <a:cs typeface="Arial"/>
              </a:rPr>
              <a:t>Constructors</a:t>
            </a:r>
            <a:endParaRPr sz="1300">
              <a:latin typeface="Arial"/>
              <a:cs typeface="Arial"/>
            </a:endParaRPr>
          </a:p>
          <a:p>
            <a:pPr marL="135890">
              <a:lnSpc>
                <a:spcPct val="100000"/>
              </a:lnSpc>
              <a:spcBef>
                <a:spcPts val="400"/>
              </a:spcBef>
            </a:pPr>
            <a:r>
              <a:rPr sz="1150" dirty="0">
                <a:latin typeface="Arial"/>
                <a:cs typeface="Arial"/>
              </a:rPr>
              <a:t>You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may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not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instantiate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an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enum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instance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with</a:t>
            </a:r>
            <a:r>
              <a:rPr sz="1150" spc="100" dirty="0">
                <a:latin typeface="Arial"/>
                <a:cs typeface="Arial"/>
              </a:rPr>
              <a:t> </a:t>
            </a:r>
            <a:r>
              <a:rPr sz="1150" spc="-20" dirty="0">
                <a:latin typeface="Times New Roman"/>
                <a:cs typeface="Times New Roman"/>
              </a:rPr>
              <a:t>new</a:t>
            </a:r>
            <a:r>
              <a:rPr sz="1150" spc="-20" dirty="0">
                <a:latin typeface="Arial"/>
                <a:cs typeface="Arial"/>
              </a:rPr>
              <a:t>.</a:t>
            </a:r>
            <a:endParaRPr sz="11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42416" y="4469891"/>
            <a:ext cx="5689600" cy="455930"/>
            <a:chOff x="1042416" y="4469891"/>
            <a:chExt cx="5689600" cy="455930"/>
          </a:xfrm>
        </p:grpSpPr>
        <p:sp>
          <p:nvSpPr>
            <p:cNvPr id="3" name="object 3"/>
            <p:cNvSpPr/>
            <p:nvPr/>
          </p:nvSpPr>
          <p:spPr>
            <a:xfrm>
              <a:off x="1053084" y="4480559"/>
              <a:ext cx="5668010" cy="436245"/>
            </a:xfrm>
            <a:custGeom>
              <a:avLst/>
              <a:gdLst/>
              <a:ahLst/>
              <a:cxnLst/>
              <a:rect l="l" t="t" r="r" b="b"/>
              <a:pathLst>
                <a:path w="5668009" h="436245">
                  <a:moveTo>
                    <a:pt x="5667755" y="0"/>
                  </a:moveTo>
                  <a:lnTo>
                    <a:pt x="0" y="0"/>
                  </a:lnTo>
                  <a:lnTo>
                    <a:pt x="0" y="435863"/>
                  </a:lnTo>
                  <a:lnTo>
                    <a:pt x="5667755" y="435863"/>
                  </a:lnTo>
                  <a:lnTo>
                    <a:pt x="5667755" y="0"/>
                  </a:lnTo>
                  <a:close/>
                </a:path>
              </a:pathLst>
            </a:custGeom>
            <a:solidFill>
              <a:srgbClr val="DCDC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042416" y="4469891"/>
              <a:ext cx="5689600" cy="455930"/>
            </a:xfrm>
            <a:custGeom>
              <a:avLst/>
              <a:gdLst/>
              <a:ahLst/>
              <a:cxnLst/>
              <a:rect l="l" t="t" r="r" b="b"/>
              <a:pathLst>
                <a:path w="5689600" h="455929">
                  <a:moveTo>
                    <a:pt x="5689092" y="0"/>
                  </a:moveTo>
                  <a:lnTo>
                    <a:pt x="0" y="0"/>
                  </a:lnTo>
                  <a:lnTo>
                    <a:pt x="0" y="455675"/>
                  </a:lnTo>
                  <a:lnTo>
                    <a:pt x="5689092" y="455675"/>
                  </a:lnTo>
                  <a:lnTo>
                    <a:pt x="5689092" y="446532"/>
                  </a:lnTo>
                  <a:lnTo>
                    <a:pt x="21336" y="446532"/>
                  </a:lnTo>
                  <a:lnTo>
                    <a:pt x="10668" y="435863"/>
                  </a:lnTo>
                  <a:lnTo>
                    <a:pt x="21336" y="435863"/>
                  </a:lnTo>
                  <a:lnTo>
                    <a:pt x="21336" y="19812"/>
                  </a:lnTo>
                  <a:lnTo>
                    <a:pt x="10668" y="19812"/>
                  </a:lnTo>
                  <a:lnTo>
                    <a:pt x="21336" y="10668"/>
                  </a:lnTo>
                  <a:lnTo>
                    <a:pt x="5689092" y="10668"/>
                  </a:lnTo>
                  <a:lnTo>
                    <a:pt x="5689092" y="0"/>
                  </a:lnTo>
                  <a:close/>
                </a:path>
                <a:path w="5689600" h="455929">
                  <a:moveTo>
                    <a:pt x="21336" y="435863"/>
                  </a:moveTo>
                  <a:lnTo>
                    <a:pt x="10668" y="435863"/>
                  </a:lnTo>
                  <a:lnTo>
                    <a:pt x="21336" y="446532"/>
                  </a:lnTo>
                  <a:lnTo>
                    <a:pt x="21336" y="435863"/>
                  </a:lnTo>
                  <a:close/>
                </a:path>
                <a:path w="5689600" h="455929">
                  <a:moveTo>
                    <a:pt x="5667756" y="435863"/>
                  </a:moveTo>
                  <a:lnTo>
                    <a:pt x="21336" y="435863"/>
                  </a:lnTo>
                  <a:lnTo>
                    <a:pt x="21336" y="446532"/>
                  </a:lnTo>
                  <a:lnTo>
                    <a:pt x="5667756" y="446532"/>
                  </a:lnTo>
                  <a:lnTo>
                    <a:pt x="5667756" y="435863"/>
                  </a:lnTo>
                  <a:close/>
                </a:path>
                <a:path w="5689600" h="455929">
                  <a:moveTo>
                    <a:pt x="5667756" y="10668"/>
                  </a:moveTo>
                  <a:lnTo>
                    <a:pt x="5667756" y="446532"/>
                  </a:lnTo>
                  <a:lnTo>
                    <a:pt x="5678424" y="435863"/>
                  </a:lnTo>
                  <a:lnTo>
                    <a:pt x="5689092" y="435863"/>
                  </a:lnTo>
                  <a:lnTo>
                    <a:pt x="5689092" y="19812"/>
                  </a:lnTo>
                  <a:lnTo>
                    <a:pt x="5678424" y="19812"/>
                  </a:lnTo>
                  <a:lnTo>
                    <a:pt x="5667756" y="10668"/>
                  </a:lnTo>
                  <a:close/>
                </a:path>
                <a:path w="5689600" h="455929">
                  <a:moveTo>
                    <a:pt x="5689092" y="435863"/>
                  </a:moveTo>
                  <a:lnTo>
                    <a:pt x="5678424" y="435863"/>
                  </a:lnTo>
                  <a:lnTo>
                    <a:pt x="5667756" y="446532"/>
                  </a:lnTo>
                  <a:lnTo>
                    <a:pt x="5689092" y="446532"/>
                  </a:lnTo>
                  <a:lnTo>
                    <a:pt x="5689092" y="435863"/>
                  </a:lnTo>
                  <a:close/>
                </a:path>
                <a:path w="5689600" h="455929">
                  <a:moveTo>
                    <a:pt x="21336" y="10668"/>
                  </a:moveTo>
                  <a:lnTo>
                    <a:pt x="10668" y="19812"/>
                  </a:lnTo>
                  <a:lnTo>
                    <a:pt x="21336" y="19812"/>
                  </a:lnTo>
                  <a:lnTo>
                    <a:pt x="21336" y="10668"/>
                  </a:lnTo>
                  <a:close/>
                </a:path>
                <a:path w="5689600" h="455929">
                  <a:moveTo>
                    <a:pt x="5667756" y="10668"/>
                  </a:moveTo>
                  <a:lnTo>
                    <a:pt x="21336" y="10668"/>
                  </a:lnTo>
                  <a:lnTo>
                    <a:pt x="21336" y="19812"/>
                  </a:lnTo>
                  <a:lnTo>
                    <a:pt x="5667756" y="19812"/>
                  </a:lnTo>
                  <a:lnTo>
                    <a:pt x="5667756" y="10668"/>
                  </a:lnTo>
                  <a:close/>
                </a:path>
                <a:path w="5689600" h="455929">
                  <a:moveTo>
                    <a:pt x="5689092" y="10668"/>
                  </a:moveTo>
                  <a:lnTo>
                    <a:pt x="5667756" y="10668"/>
                  </a:lnTo>
                  <a:lnTo>
                    <a:pt x="5678424" y="19812"/>
                  </a:lnTo>
                  <a:lnTo>
                    <a:pt x="5689092" y="19812"/>
                  </a:lnTo>
                  <a:lnTo>
                    <a:pt x="5689092" y="1066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1042416" y="1636776"/>
            <a:ext cx="5689600" cy="2527300"/>
            <a:chOff x="1042416" y="1636776"/>
            <a:chExt cx="5689600" cy="2527300"/>
          </a:xfrm>
        </p:grpSpPr>
        <p:sp>
          <p:nvSpPr>
            <p:cNvPr id="6" name="object 6"/>
            <p:cNvSpPr/>
            <p:nvPr/>
          </p:nvSpPr>
          <p:spPr>
            <a:xfrm>
              <a:off x="1053084" y="1647444"/>
              <a:ext cx="5668010" cy="2505710"/>
            </a:xfrm>
            <a:custGeom>
              <a:avLst/>
              <a:gdLst/>
              <a:ahLst/>
              <a:cxnLst/>
              <a:rect l="l" t="t" r="r" b="b"/>
              <a:pathLst>
                <a:path w="5668009" h="2505710">
                  <a:moveTo>
                    <a:pt x="5667755" y="0"/>
                  </a:moveTo>
                  <a:lnTo>
                    <a:pt x="0" y="0"/>
                  </a:lnTo>
                  <a:lnTo>
                    <a:pt x="0" y="2505455"/>
                  </a:lnTo>
                  <a:lnTo>
                    <a:pt x="5667755" y="2505455"/>
                  </a:lnTo>
                  <a:lnTo>
                    <a:pt x="5667755" y="0"/>
                  </a:lnTo>
                  <a:close/>
                </a:path>
              </a:pathLst>
            </a:custGeom>
            <a:solidFill>
              <a:srgbClr val="DCDC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042416" y="1636776"/>
              <a:ext cx="5689600" cy="2527300"/>
            </a:xfrm>
            <a:custGeom>
              <a:avLst/>
              <a:gdLst/>
              <a:ahLst/>
              <a:cxnLst/>
              <a:rect l="l" t="t" r="r" b="b"/>
              <a:pathLst>
                <a:path w="5689600" h="2527300">
                  <a:moveTo>
                    <a:pt x="5689092" y="0"/>
                  </a:moveTo>
                  <a:lnTo>
                    <a:pt x="0" y="0"/>
                  </a:lnTo>
                  <a:lnTo>
                    <a:pt x="0" y="2526792"/>
                  </a:lnTo>
                  <a:lnTo>
                    <a:pt x="5689092" y="2526792"/>
                  </a:lnTo>
                  <a:lnTo>
                    <a:pt x="5689092" y="2516124"/>
                  </a:lnTo>
                  <a:lnTo>
                    <a:pt x="21336" y="2516124"/>
                  </a:lnTo>
                  <a:lnTo>
                    <a:pt x="10668" y="2505456"/>
                  </a:lnTo>
                  <a:lnTo>
                    <a:pt x="21336" y="2505456"/>
                  </a:lnTo>
                  <a:lnTo>
                    <a:pt x="21336" y="19812"/>
                  </a:lnTo>
                  <a:lnTo>
                    <a:pt x="10668" y="19812"/>
                  </a:lnTo>
                  <a:lnTo>
                    <a:pt x="21336" y="10668"/>
                  </a:lnTo>
                  <a:lnTo>
                    <a:pt x="5689092" y="10668"/>
                  </a:lnTo>
                  <a:lnTo>
                    <a:pt x="5689092" y="0"/>
                  </a:lnTo>
                  <a:close/>
                </a:path>
                <a:path w="5689600" h="2527300">
                  <a:moveTo>
                    <a:pt x="21336" y="2505456"/>
                  </a:moveTo>
                  <a:lnTo>
                    <a:pt x="10668" y="2505456"/>
                  </a:lnTo>
                  <a:lnTo>
                    <a:pt x="21336" y="2516124"/>
                  </a:lnTo>
                  <a:lnTo>
                    <a:pt x="21336" y="2505456"/>
                  </a:lnTo>
                  <a:close/>
                </a:path>
                <a:path w="5689600" h="2527300">
                  <a:moveTo>
                    <a:pt x="5667756" y="2505456"/>
                  </a:moveTo>
                  <a:lnTo>
                    <a:pt x="21336" y="2505456"/>
                  </a:lnTo>
                  <a:lnTo>
                    <a:pt x="21336" y="2516124"/>
                  </a:lnTo>
                  <a:lnTo>
                    <a:pt x="5667756" y="2516124"/>
                  </a:lnTo>
                  <a:lnTo>
                    <a:pt x="5667756" y="2505456"/>
                  </a:lnTo>
                  <a:close/>
                </a:path>
                <a:path w="5689600" h="2527300">
                  <a:moveTo>
                    <a:pt x="5667756" y="10668"/>
                  </a:moveTo>
                  <a:lnTo>
                    <a:pt x="5667756" y="2516124"/>
                  </a:lnTo>
                  <a:lnTo>
                    <a:pt x="5678423" y="2505456"/>
                  </a:lnTo>
                  <a:lnTo>
                    <a:pt x="5689092" y="2505456"/>
                  </a:lnTo>
                  <a:lnTo>
                    <a:pt x="5689092" y="19812"/>
                  </a:lnTo>
                  <a:lnTo>
                    <a:pt x="5678424" y="19812"/>
                  </a:lnTo>
                  <a:lnTo>
                    <a:pt x="5667756" y="10668"/>
                  </a:lnTo>
                  <a:close/>
                </a:path>
                <a:path w="5689600" h="2527300">
                  <a:moveTo>
                    <a:pt x="5689092" y="2505456"/>
                  </a:moveTo>
                  <a:lnTo>
                    <a:pt x="5678423" y="2505456"/>
                  </a:lnTo>
                  <a:lnTo>
                    <a:pt x="5667756" y="2516124"/>
                  </a:lnTo>
                  <a:lnTo>
                    <a:pt x="5689092" y="2516124"/>
                  </a:lnTo>
                  <a:lnTo>
                    <a:pt x="5689092" y="2505456"/>
                  </a:lnTo>
                  <a:close/>
                </a:path>
                <a:path w="5689600" h="2527300">
                  <a:moveTo>
                    <a:pt x="21336" y="10668"/>
                  </a:moveTo>
                  <a:lnTo>
                    <a:pt x="10668" y="19812"/>
                  </a:lnTo>
                  <a:lnTo>
                    <a:pt x="21336" y="19812"/>
                  </a:lnTo>
                  <a:lnTo>
                    <a:pt x="21336" y="10668"/>
                  </a:lnTo>
                  <a:close/>
                </a:path>
                <a:path w="5689600" h="2527300">
                  <a:moveTo>
                    <a:pt x="5667756" y="10668"/>
                  </a:moveTo>
                  <a:lnTo>
                    <a:pt x="21336" y="10668"/>
                  </a:lnTo>
                  <a:lnTo>
                    <a:pt x="21336" y="19812"/>
                  </a:lnTo>
                  <a:lnTo>
                    <a:pt x="5667756" y="19812"/>
                  </a:lnTo>
                  <a:lnTo>
                    <a:pt x="5667756" y="10668"/>
                  </a:lnTo>
                  <a:close/>
                </a:path>
                <a:path w="5689600" h="2527300">
                  <a:moveTo>
                    <a:pt x="5689092" y="10668"/>
                  </a:moveTo>
                  <a:lnTo>
                    <a:pt x="5667756" y="10668"/>
                  </a:lnTo>
                  <a:lnTo>
                    <a:pt x="5678424" y="19812"/>
                  </a:lnTo>
                  <a:lnTo>
                    <a:pt x="5689092" y="19812"/>
                  </a:lnTo>
                  <a:lnTo>
                    <a:pt x="5689092" y="1066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1131824" y="806967"/>
            <a:ext cx="4516120" cy="407924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825625">
              <a:lnSpc>
                <a:spcPct val="100000"/>
              </a:lnSpc>
              <a:spcBef>
                <a:spcPts val="110"/>
              </a:spcBef>
            </a:pPr>
            <a:r>
              <a:rPr sz="1850" b="1" dirty="0">
                <a:latin typeface="Arial"/>
                <a:cs typeface="Arial"/>
              </a:rPr>
              <a:t>Complex</a:t>
            </a:r>
            <a:r>
              <a:rPr sz="1850" b="1" spc="-5" dirty="0">
                <a:latin typeface="Arial"/>
                <a:cs typeface="Arial"/>
              </a:rPr>
              <a:t> </a:t>
            </a:r>
            <a:r>
              <a:rPr sz="1850" b="1" spc="-10" dirty="0">
                <a:latin typeface="Arial"/>
                <a:cs typeface="Arial"/>
              </a:rPr>
              <a:t>Enums</a:t>
            </a:r>
            <a:endParaRPr sz="18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850">
              <a:latin typeface="Arial"/>
              <a:cs typeface="Arial"/>
            </a:endParaRPr>
          </a:p>
          <a:p>
            <a:pPr marL="341630" indent="-328930">
              <a:lnSpc>
                <a:spcPct val="100000"/>
              </a:lnSpc>
              <a:buClr>
                <a:srgbClr val="FF0000"/>
              </a:buClr>
              <a:buChar char="•"/>
              <a:tabLst>
                <a:tab pos="341630" algn="l"/>
              </a:tabLst>
            </a:pPr>
            <a:r>
              <a:rPr sz="1550" dirty="0">
                <a:latin typeface="Arial"/>
                <a:cs typeface="Arial"/>
              </a:rPr>
              <a:t>Here</a:t>
            </a:r>
            <a:r>
              <a:rPr sz="1550" spc="2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is</a:t>
            </a:r>
            <a:r>
              <a:rPr sz="1550" spc="1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the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complex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enum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in</a:t>
            </a:r>
            <a:r>
              <a:rPr sz="1550" spc="20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action.</a:t>
            </a:r>
            <a:endParaRPr sz="15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sz="1250" spc="240" dirty="0">
                <a:latin typeface="Times New Roman"/>
                <a:cs typeface="Times New Roman"/>
              </a:rPr>
              <a:t>public</a:t>
            </a:r>
            <a:r>
              <a:rPr sz="1250" spc="480" dirty="0">
                <a:latin typeface="Times New Roman"/>
                <a:cs typeface="Times New Roman"/>
              </a:rPr>
              <a:t> </a:t>
            </a:r>
            <a:r>
              <a:rPr sz="1250" spc="275" dirty="0">
                <a:latin typeface="Times New Roman"/>
                <a:cs typeface="Times New Roman"/>
              </a:rPr>
              <a:t>class</a:t>
            </a:r>
            <a:r>
              <a:rPr sz="1250" spc="484" dirty="0">
                <a:latin typeface="Times New Roman"/>
                <a:cs typeface="Times New Roman"/>
              </a:rPr>
              <a:t> </a:t>
            </a:r>
            <a:r>
              <a:rPr sz="1250" spc="95" dirty="0">
                <a:latin typeface="Times New Roman"/>
                <a:cs typeface="Times New Roman"/>
              </a:rPr>
              <a:t>ComplexEnumsMain</a:t>
            </a:r>
            <a:r>
              <a:rPr sz="1250" spc="465" dirty="0">
                <a:latin typeface="Times New Roman"/>
                <a:cs typeface="Times New Roman"/>
              </a:rPr>
              <a:t> </a:t>
            </a:r>
            <a:r>
              <a:rPr sz="1250" spc="114" dirty="0">
                <a:latin typeface="Times New Roman"/>
                <a:cs typeface="Times New Roman"/>
              </a:rPr>
              <a:t>{</a:t>
            </a:r>
            <a:endParaRPr sz="12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15"/>
              </a:spcBef>
            </a:pPr>
            <a:endParaRPr sz="1250">
              <a:latin typeface="Times New Roman"/>
              <a:cs typeface="Times New Roman"/>
            </a:endParaRPr>
          </a:p>
          <a:p>
            <a:pPr marL="794385" marR="5080" indent="-390525">
              <a:lnSpc>
                <a:spcPct val="123700"/>
              </a:lnSpc>
            </a:pPr>
            <a:r>
              <a:rPr sz="1250" spc="240" dirty="0">
                <a:latin typeface="Times New Roman"/>
                <a:cs typeface="Times New Roman"/>
              </a:rPr>
              <a:t>public</a:t>
            </a:r>
            <a:r>
              <a:rPr sz="1250" spc="450" dirty="0">
                <a:latin typeface="Times New Roman"/>
                <a:cs typeface="Times New Roman"/>
              </a:rPr>
              <a:t> </a:t>
            </a:r>
            <a:r>
              <a:rPr sz="1250" spc="325" dirty="0">
                <a:latin typeface="Times New Roman"/>
                <a:cs typeface="Times New Roman"/>
              </a:rPr>
              <a:t>static</a:t>
            </a:r>
            <a:r>
              <a:rPr sz="1250" spc="459" dirty="0">
                <a:latin typeface="Times New Roman"/>
                <a:cs typeface="Times New Roman"/>
              </a:rPr>
              <a:t> </a:t>
            </a:r>
            <a:r>
              <a:rPr sz="1250" spc="204" dirty="0">
                <a:latin typeface="Times New Roman"/>
                <a:cs typeface="Times New Roman"/>
              </a:rPr>
              <a:t>void</a:t>
            </a:r>
            <a:r>
              <a:rPr sz="1250" spc="459" dirty="0">
                <a:latin typeface="Times New Roman"/>
                <a:cs typeface="Times New Roman"/>
              </a:rPr>
              <a:t> </a:t>
            </a:r>
            <a:r>
              <a:rPr sz="1250" spc="240" dirty="0">
                <a:latin typeface="Times New Roman"/>
                <a:cs typeface="Times New Roman"/>
              </a:rPr>
              <a:t>main(String[]</a:t>
            </a:r>
            <a:r>
              <a:rPr sz="1250" spc="459" dirty="0">
                <a:latin typeface="Times New Roman"/>
                <a:cs typeface="Times New Roman"/>
              </a:rPr>
              <a:t> </a:t>
            </a:r>
            <a:r>
              <a:rPr sz="1250" spc="265" dirty="0">
                <a:latin typeface="Times New Roman"/>
                <a:cs typeface="Times New Roman"/>
              </a:rPr>
              <a:t>args)</a:t>
            </a:r>
            <a:r>
              <a:rPr sz="1250" spc="459" dirty="0">
                <a:latin typeface="Times New Roman"/>
                <a:cs typeface="Times New Roman"/>
              </a:rPr>
              <a:t> </a:t>
            </a:r>
            <a:r>
              <a:rPr sz="1250" spc="114" dirty="0">
                <a:latin typeface="Times New Roman"/>
                <a:cs typeface="Times New Roman"/>
              </a:rPr>
              <a:t>{ </a:t>
            </a:r>
            <a:r>
              <a:rPr sz="1250" spc="140" dirty="0">
                <a:latin typeface="Times New Roman"/>
                <a:cs typeface="Times New Roman"/>
              </a:rPr>
              <a:t>Computer</a:t>
            </a:r>
            <a:r>
              <a:rPr sz="1250" spc="445" dirty="0">
                <a:latin typeface="Times New Roman"/>
                <a:cs typeface="Times New Roman"/>
              </a:rPr>
              <a:t> </a:t>
            </a:r>
            <a:r>
              <a:rPr sz="1250" spc="70" dirty="0">
                <a:latin typeface="Times New Roman"/>
                <a:cs typeface="Times New Roman"/>
              </a:rPr>
              <a:t>comp</a:t>
            </a:r>
            <a:r>
              <a:rPr sz="1250" spc="440" dirty="0">
                <a:latin typeface="Times New Roman"/>
                <a:cs typeface="Times New Roman"/>
              </a:rPr>
              <a:t> </a:t>
            </a:r>
            <a:r>
              <a:rPr sz="1250" spc="70" dirty="0">
                <a:latin typeface="Times New Roman"/>
                <a:cs typeface="Times New Roman"/>
              </a:rPr>
              <a:t>=</a:t>
            </a:r>
            <a:r>
              <a:rPr sz="1250" spc="465" dirty="0">
                <a:latin typeface="Times New Roman"/>
                <a:cs typeface="Times New Roman"/>
              </a:rPr>
              <a:t> </a:t>
            </a:r>
            <a:r>
              <a:rPr sz="1250" spc="70" dirty="0">
                <a:latin typeface="Times New Roman"/>
                <a:cs typeface="Times New Roman"/>
              </a:rPr>
              <a:t>new</a:t>
            </a:r>
            <a:r>
              <a:rPr sz="1250" spc="450" dirty="0">
                <a:latin typeface="Times New Roman"/>
                <a:cs typeface="Times New Roman"/>
              </a:rPr>
              <a:t> </a:t>
            </a:r>
            <a:r>
              <a:rPr sz="1250" spc="190" dirty="0">
                <a:latin typeface="Times New Roman"/>
                <a:cs typeface="Times New Roman"/>
              </a:rPr>
              <a:t>Computer(); </a:t>
            </a:r>
            <a:r>
              <a:rPr sz="1250" spc="155" dirty="0">
                <a:latin typeface="Times New Roman"/>
                <a:cs typeface="Times New Roman"/>
              </a:rPr>
              <a:t>comp.setState(</a:t>
            </a:r>
            <a:r>
              <a:rPr sz="1250" b="1" spc="155" dirty="0">
                <a:latin typeface="Times New Roman"/>
                <a:cs typeface="Times New Roman"/>
              </a:rPr>
              <a:t>PowerState.SUSPEND</a:t>
            </a:r>
            <a:r>
              <a:rPr sz="1250" spc="155" dirty="0">
                <a:latin typeface="Times New Roman"/>
                <a:cs typeface="Times New Roman"/>
              </a:rPr>
              <a:t>); </a:t>
            </a:r>
            <a:r>
              <a:rPr sz="1250" spc="245" dirty="0">
                <a:latin typeface="Times New Roman"/>
                <a:cs typeface="Times New Roman"/>
              </a:rPr>
              <a:t>System.out.println("Current</a:t>
            </a:r>
            <a:r>
              <a:rPr sz="1250" spc="470" dirty="0">
                <a:latin typeface="Times New Roman"/>
                <a:cs typeface="Times New Roman"/>
              </a:rPr>
              <a:t> </a:t>
            </a:r>
            <a:r>
              <a:rPr sz="1250" spc="320" dirty="0">
                <a:latin typeface="Times New Roman"/>
                <a:cs typeface="Times New Roman"/>
              </a:rPr>
              <a:t>state:</a:t>
            </a:r>
            <a:r>
              <a:rPr sz="1250" spc="470" dirty="0">
                <a:latin typeface="Times New Roman"/>
                <a:cs typeface="Times New Roman"/>
              </a:rPr>
              <a:t> </a:t>
            </a:r>
            <a:r>
              <a:rPr sz="1250" spc="254" dirty="0">
                <a:latin typeface="Times New Roman"/>
                <a:cs typeface="Times New Roman"/>
              </a:rPr>
              <a:t>"</a:t>
            </a:r>
            <a:r>
              <a:rPr sz="1250" spc="470" dirty="0">
                <a:latin typeface="Times New Roman"/>
                <a:cs typeface="Times New Roman"/>
              </a:rPr>
              <a:t> </a:t>
            </a:r>
            <a:r>
              <a:rPr sz="1250" spc="20" dirty="0">
                <a:latin typeface="Times New Roman"/>
                <a:cs typeface="Times New Roman"/>
              </a:rPr>
              <a:t>+</a:t>
            </a:r>
            <a:endParaRPr sz="1250">
              <a:latin typeface="Times New Roman"/>
              <a:cs typeface="Times New Roman"/>
            </a:endParaRPr>
          </a:p>
          <a:p>
            <a:pPr marL="341630">
              <a:lnSpc>
                <a:spcPct val="100000"/>
              </a:lnSpc>
              <a:spcBef>
                <a:spcPts val="40"/>
              </a:spcBef>
            </a:pPr>
            <a:r>
              <a:rPr sz="1250" b="1" spc="220" dirty="0">
                <a:latin typeface="Times New Roman"/>
                <a:cs typeface="Times New Roman"/>
              </a:rPr>
              <a:t>comp.getState()</a:t>
            </a:r>
            <a:r>
              <a:rPr sz="1250" spc="220" dirty="0">
                <a:latin typeface="Times New Roman"/>
                <a:cs typeface="Times New Roman"/>
              </a:rPr>
              <a:t>);</a:t>
            </a:r>
            <a:endParaRPr sz="1250">
              <a:latin typeface="Times New Roman"/>
              <a:cs typeface="Times New Roman"/>
            </a:endParaRPr>
          </a:p>
          <a:p>
            <a:pPr marL="794385">
              <a:lnSpc>
                <a:spcPct val="100000"/>
              </a:lnSpc>
              <a:spcBef>
                <a:spcPts val="359"/>
              </a:spcBef>
            </a:pPr>
            <a:r>
              <a:rPr sz="1250" spc="250" dirty="0">
                <a:latin typeface="Times New Roman"/>
                <a:cs typeface="Times New Roman"/>
              </a:rPr>
              <a:t>System.out.println("Description:</a:t>
            </a:r>
            <a:r>
              <a:rPr sz="1250" spc="95" dirty="0">
                <a:latin typeface="Times New Roman"/>
                <a:cs typeface="Times New Roman"/>
              </a:rPr>
              <a:t>  </a:t>
            </a:r>
            <a:r>
              <a:rPr sz="1250" spc="254" dirty="0">
                <a:latin typeface="Times New Roman"/>
                <a:cs typeface="Times New Roman"/>
              </a:rPr>
              <a:t>"</a:t>
            </a:r>
            <a:r>
              <a:rPr sz="1250" spc="100" dirty="0">
                <a:latin typeface="Times New Roman"/>
                <a:cs typeface="Times New Roman"/>
              </a:rPr>
              <a:t>  </a:t>
            </a:r>
            <a:r>
              <a:rPr sz="1250" spc="20" dirty="0">
                <a:latin typeface="Times New Roman"/>
                <a:cs typeface="Times New Roman"/>
              </a:rPr>
              <a:t>+</a:t>
            </a:r>
            <a:endParaRPr sz="1250">
              <a:latin typeface="Times New Roman"/>
              <a:cs typeface="Times New Roman"/>
            </a:endParaRPr>
          </a:p>
          <a:p>
            <a:pPr marL="341630">
              <a:lnSpc>
                <a:spcPct val="100000"/>
              </a:lnSpc>
              <a:spcBef>
                <a:spcPts val="45"/>
              </a:spcBef>
            </a:pPr>
            <a:r>
              <a:rPr sz="1250" b="1" spc="220" dirty="0">
                <a:latin typeface="Times New Roman"/>
                <a:cs typeface="Times New Roman"/>
              </a:rPr>
              <a:t>comp.getState().getDescription()</a:t>
            </a:r>
            <a:r>
              <a:rPr sz="1250" spc="220" dirty="0">
                <a:latin typeface="Times New Roman"/>
                <a:cs typeface="Times New Roman"/>
              </a:rPr>
              <a:t>);</a:t>
            </a:r>
            <a:endParaRPr sz="1250">
              <a:latin typeface="Times New Roman"/>
              <a:cs typeface="Times New Roman"/>
            </a:endParaRPr>
          </a:p>
          <a:p>
            <a:pPr marL="403860">
              <a:lnSpc>
                <a:spcPct val="100000"/>
              </a:lnSpc>
              <a:spcBef>
                <a:spcPts val="350"/>
              </a:spcBef>
            </a:pPr>
            <a:r>
              <a:rPr sz="1250" spc="114" dirty="0">
                <a:latin typeface="Times New Roman"/>
                <a:cs typeface="Times New Roman"/>
              </a:rPr>
              <a:t>}</a:t>
            </a:r>
            <a:endParaRPr sz="12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45"/>
              </a:spcBef>
            </a:pPr>
            <a:r>
              <a:rPr sz="1250" spc="114" dirty="0">
                <a:latin typeface="Times New Roman"/>
                <a:cs typeface="Times New Roman"/>
              </a:rPr>
              <a:t>}</a:t>
            </a:r>
            <a:endParaRPr sz="1250">
              <a:latin typeface="Times New Roman"/>
              <a:cs typeface="Times New Roman"/>
            </a:endParaRPr>
          </a:p>
          <a:p>
            <a:pPr marL="341630" indent="-328930">
              <a:lnSpc>
                <a:spcPct val="100000"/>
              </a:lnSpc>
              <a:spcBef>
                <a:spcPts val="520"/>
              </a:spcBef>
              <a:buClr>
                <a:srgbClr val="FF0000"/>
              </a:buClr>
              <a:buChar char="•"/>
              <a:tabLst>
                <a:tab pos="341630" algn="l"/>
              </a:tabLst>
            </a:pPr>
            <a:r>
              <a:rPr sz="1550" spc="-10" dirty="0">
                <a:latin typeface="Arial"/>
                <a:cs typeface="Arial"/>
              </a:rPr>
              <a:t>Output</a:t>
            </a:r>
            <a:endParaRPr sz="15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50"/>
              </a:spcBef>
            </a:pPr>
            <a:r>
              <a:rPr sz="1250" spc="220" dirty="0">
                <a:latin typeface="Times New Roman"/>
                <a:cs typeface="Times New Roman"/>
              </a:rPr>
              <a:t>Current</a:t>
            </a:r>
            <a:r>
              <a:rPr sz="1250" spc="455" dirty="0">
                <a:latin typeface="Times New Roman"/>
                <a:cs typeface="Times New Roman"/>
              </a:rPr>
              <a:t> </a:t>
            </a:r>
            <a:r>
              <a:rPr sz="1250" spc="325" dirty="0">
                <a:latin typeface="Times New Roman"/>
                <a:cs typeface="Times New Roman"/>
              </a:rPr>
              <a:t>state:</a:t>
            </a:r>
            <a:r>
              <a:rPr sz="1250" spc="459" dirty="0">
                <a:latin typeface="Times New Roman"/>
                <a:cs typeface="Times New Roman"/>
              </a:rPr>
              <a:t> </a:t>
            </a:r>
            <a:r>
              <a:rPr sz="1250" spc="-10" dirty="0">
                <a:latin typeface="Times New Roman"/>
                <a:cs typeface="Times New Roman"/>
              </a:rPr>
              <a:t>SUSPEND</a:t>
            </a:r>
            <a:endParaRPr sz="12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50"/>
              </a:spcBef>
            </a:pPr>
            <a:r>
              <a:rPr sz="1250" spc="245" dirty="0">
                <a:latin typeface="Times New Roman"/>
                <a:cs typeface="Times New Roman"/>
              </a:rPr>
              <a:t>Description:</a:t>
            </a:r>
            <a:r>
              <a:rPr sz="1250" spc="475" dirty="0">
                <a:latin typeface="Times New Roman"/>
                <a:cs typeface="Times New Roman"/>
              </a:rPr>
              <a:t> </a:t>
            </a:r>
            <a:r>
              <a:rPr sz="1250" spc="114" dirty="0">
                <a:latin typeface="Times New Roman"/>
                <a:cs typeface="Times New Roman"/>
              </a:rPr>
              <a:t>The</a:t>
            </a:r>
            <a:r>
              <a:rPr sz="1250" spc="459" dirty="0">
                <a:latin typeface="Times New Roman"/>
                <a:cs typeface="Times New Roman"/>
              </a:rPr>
              <a:t> </a:t>
            </a:r>
            <a:r>
              <a:rPr sz="1250" spc="145" dirty="0">
                <a:latin typeface="Times New Roman"/>
                <a:cs typeface="Times New Roman"/>
              </a:rPr>
              <a:t>power</a:t>
            </a:r>
            <a:r>
              <a:rPr sz="1250" spc="459" dirty="0">
                <a:latin typeface="Times New Roman"/>
                <a:cs typeface="Times New Roman"/>
              </a:rPr>
              <a:t> </a:t>
            </a:r>
            <a:r>
              <a:rPr sz="1250" spc="195" dirty="0">
                <a:latin typeface="Times New Roman"/>
                <a:cs typeface="Times New Roman"/>
              </a:rPr>
              <a:t>usage</a:t>
            </a:r>
            <a:r>
              <a:rPr sz="1250" spc="480" dirty="0">
                <a:latin typeface="Times New Roman"/>
                <a:cs typeface="Times New Roman"/>
              </a:rPr>
              <a:t> </a:t>
            </a:r>
            <a:r>
              <a:rPr sz="1250" spc="345" dirty="0">
                <a:latin typeface="Times New Roman"/>
                <a:cs typeface="Times New Roman"/>
              </a:rPr>
              <a:t>is</a:t>
            </a:r>
            <a:r>
              <a:rPr sz="1250" spc="459" dirty="0">
                <a:latin typeface="Times New Roman"/>
                <a:cs typeface="Times New Roman"/>
              </a:rPr>
              <a:t> </a:t>
            </a:r>
            <a:r>
              <a:rPr sz="1250" spc="110" dirty="0">
                <a:latin typeface="Times New Roman"/>
                <a:cs typeface="Times New Roman"/>
              </a:rPr>
              <a:t>low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94436" y="5247386"/>
            <a:ext cx="6393815" cy="129286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R="4445" algn="ctr">
              <a:lnSpc>
                <a:spcPct val="100000"/>
              </a:lnSpc>
              <a:spcBef>
                <a:spcPts val="105"/>
              </a:spcBef>
            </a:pPr>
            <a:endParaRPr sz="8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8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705"/>
              </a:spcBef>
            </a:pPr>
            <a:endParaRPr sz="8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300" b="1" dirty="0">
                <a:latin typeface="Arial"/>
                <a:cs typeface="Arial"/>
              </a:rPr>
              <a:t>Enum</a:t>
            </a:r>
            <a:r>
              <a:rPr sz="1300" b="1" spc="-45" dirty="0">
                <a:latin typeface="Arial"/>
                <a:cs typeface="Arial"/>
              </a:rPr>
              <a:t> </a:t>
            </a:r>
            <a:r>
              <a:rPr sz="1300" b="1" spc="-10" dirty="0">
                <a:latin typeface="Arial"/>
                <a:cs typeface="Arial"/>
              </a:rPr>
              <a:t>Usage</a:t>
            </a:r>
            <a:endParaRPr sz="1300">
              <a:latin typeface="Arial"/>
              <a:cs typeface="Arial"/>
            </a:endParaRPr>
          </a:p>
          <a:p>
            <a:pPr marL="135890" marR="5080">
              <a:lnSpc>
                <a:spcPct val="103499"/>
              </a:lnSpc>
              <a:spcBef>
                <a:spcPts val="434"/>
              </a:spcBef>
            </a:pPr>
            <a:r>
              <a:rPr sz="1150" dirty="0">
                <a:latin typeface="Arial"/>
                <a:cs typeface="Arial"/>
              </a:rPr>
              <a:t>When</a:t>
            </a:r>
            <a:r>
              <a:rPr sz="1150" spc="2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sent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to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be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printed,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default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behavior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for</a:t>
            </a:r>
            <a:r>
              <a:rPr sz="1150" spc="3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an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enumeration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is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to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print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current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spc="-10" dirty="0">
                <a:latin typeface="Arial"/>
                <a:cs typeface="Arial"/>
              </a:rPr>
              <a:t>value. </a:t>
            </a:r>
            <a:r>
              <a:rPr sz="1150" dirty="0">
                <a:latin typeface="Arial"/>
                <a:cs typeface="Arial"/>
              </a:rPr>
              <a:t>Typically,</a:t>
            </a:r>
            <a:r>
              <a:rPr sz="1150" spc="13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an</a:t>
            </a:r>
            <a:r>
              <a:rPr sz="1150" spc="9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additional</a:t>
            </a:r>
            <a:r>
              <a:rPr sz="1150" spc="12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call</a:t>
            </a:r>
            <a:r>
              <a:rPr sz="1150" spc="9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to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enumation's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methods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is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necessary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to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get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information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spc="-10" dirty="0">
                <a:latin typeface="Arial"/>
                <a:cs typeface="Arial"/>
              </a:rPr>
              <a:t>stored </a:t>
            </a:r>
            <a:r>
              <a:rPr sz="1150" dirty="0">
                <a:latin typeface="Arial"/>
                <a:cs typeface="Arial"/>
              </a:rPr>
              <a:t>in</a:t>
            </a:r>
            <a:r>
              <a:rPr sz="1150" spc="3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35" dirty="0">
                <a:latin typeface="Arial"/>
                <a:cs typeface="Arial"/>
              </a:rPr>
              <a:t> </a:t>
            </a:r>
            <a:r>
              <a:rPr sz="1150" spc="-10" dirty="0">
                <a:latin typeface="Arial"/>
                <a:cs typeface="Arial"/>
              </a:rPr>
              <a:t>enumeration.</a:t>
            </a:r>
            <a:endParaRPr sz="11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27320" y="3895344"/>
            <a:ext cx="1502664" cy="108203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060196" y="806967"/>
            <a:ext cx="5338445" cy="237807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11785" algn="ctr">
              <a:lnSpc>
                <a:spcPct val="100000"/>
              </a:lnSpc>
              <a:spcBef>
                <a:spcPts val="110"/>
              </a:spcBef>
            </a:pPr>
            <a:r>
              <a:rPr sz="1850" b="1" spc="-10" dirty="0">
                <a:latin typeface="Arial"/>
                <a:cs typeface="Arial"/>
              </a:rPr>
              <a:t>Summary</a:t>
            </a:r>
            <a:endParaRPr sz="18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350"/>
              </a:spcBef>
            </a:pPr>
            <a:endParaRPr sz="18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550" dirty="0">
                <a:latin typeface="Arial"/>
                <a:cs typeface="Arial"/>
              </a:rPr>
              <a:t>In</a:t>
            </a:r>
            <a:r>
              <a:rPr sz="1550" spc="1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this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lesson,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you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should</a:t>
            </a:r>
            <a:r>
              <a:rPr sz="1550" spc="1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have</a:t>
            </a:r>
            <a:r>
              <a:rPr sz="1550" spc="6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learned</a:t>
            </a:r>
            <a:r>
              <a:rPr sz="1550" spc="5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how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spc="-25" dirty="0">
                <a:latin typeface="Arial"/>
                <a:cs typeface="Arial"/>
              </a:rPr>
              <a:t>to:</a:t>
            </a:r>
            <a:endParaRPr sz="1550">
              <a:latin typeface="Arial"/>
              <a:cs typeface="Arial"/>
            </a:endParaRPr>
          </a:p>
          <a:p>
            <a:pPr marL="413384" marR="5080" indent="-329565">
              <a:lnSpc>
                <a:spcPct val="101899"/>
              </a:lnSpc>
              <a:spcBef>
                <a:spcPts val="360"/>
              </a:spcBef>
              <a:buClr>
                <a:srgbClr val="FF0000"/>
              </a:buClr>
              <a:buChar char="•"/>
              <a:tabLst>
                <a:tab pos="413384" algn="l"/>
              </a:tabLst>
            </a:pPr>
            <a:r>
              <a:rPr sz="1550" dirty="0">
                <a:latin typeface="Arial"/>
                <a:cs typeface="Arial"/>
              </a:rPr>
              <a:t>Design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general-purpose</a:t>
            </a:r>
            <a:r>
              <a:rPr sz="1550" spc="6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base</a:t>
            </a:r>
            <a:r>
              <a:rPr sz="1550" spc="6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classes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by</a:t>
            </a:r>
            <a:r>
              <a:rPr sz="1550" spc="6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using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abstract classes</a:t>
            </a:r>
            <a:endParaRPr sz="1550">
              <a:latin typeface="Arial"/>
              <a:cs typeface="Arial"/>
            </a:endParaRPr>
          </a:p>
          <a:p>
            <a:pPr marL="413384" indent="-329565">
              <a:lnSpc>
                <a:spcPct val="100000"/>
              </a:lnSpc>
              <a:spcBef>
                <a:spcPts val="395"/>
              </a:spcBef>
              <a:buClr>
                <a:srgbClr val="FF0000"/>
              </a:buClr>
              <a:buChar char="•"/>
              <a:tabLst>
                <a:tab pos="413384" algn="l"/>
              </a:tabLst>
            </a:pPr>
            <a:r>
              <a:rPr sz="1550" dirty="0">
                <a:latin typeface="Arial"/>
                <a:cs typeface="Arial"/>
              </a:rPr>
              <a:t>Construct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abstract</a:t>
            </a:r>
            <a:r>
              <a:rPr sz="1550" spc="6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Java</a:t>
            </a:r>
            <a:r>
              <a:rPr sz="1550" spc="6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classes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and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subclasses</a:t>
            </a:r>
            <a:endParaRPr sz="1550">
              <a:latin typeface="Arial"/>
              <a:cs typeface="Arial"/>
            </a:endParaRPr>
          </a:p>
          <a:p>
            <a:pPr marL="413384" indent="-329565">
              <a:lnSpc>
                <a:spcPct val="100000"/>
              </a:lnSpc>
              <a:spcBef>
                <a:spcPts val="310"/>
              </a:spcBef>
              <a:buClr>
                <a:srgbClr val="FF0000"/>
              </a:buClr>
              <a:buChar char="•"/>
              <a:tabLst>
                <a:tab pos="413384" algn="l"/>
              </a:tabLst>
            </a:pPr>
            <a:r>
              <a:rPr sz="1550" dirty="0">
                <a:latin typeface="Arial"/>
                <a:cs typeface="Arial"/>
              </a:rPr>
              <a:t>Apply</a:t>
            </a:r>
            <a:r>
              <a:rPr sz="1550" spc="1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the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spc="370" dirty="0">
                <a:latin typeface="Times New Roman"/>
                <a:cs typeface="Times New Roman"/>
              </a:rPr>
              <a:t>final</a:t>
            </a:r>
            <a:r>
              <a:rPr sz="1550" spc="110" dirty="0">
                <a:latin typeface="Times New Roman"/>
                <a:cs typeface="Times New Roman"/>
              </a:rPr>
              <a:t>  </a:t>
            </a:r>
            <a:r>
              <a:rPr sz="1550" dirty="0">
                <a:latin typeface="Arial"/>
                <a:cs typeface="Arial"/>
              </a:rPr>
              <a:t>keyword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in</a:t>
            </a:r>
            <a:r>
              <a:rPr sz="1550" spc="20" dirty="0">
                <a:latin typeface="Arial"/>
                <a:cs typeface="Arial"/>
              </a:rPr>
              <a:t> </a:t>
            </a:r>
            <a:r>
              <a:rPr sz="1550" spc="-20" dirty="0">
                <a:latin typeface="Arial"/>
                <a:cs typeface="Arial"/>
              </a:rPr>
              <a:t>Java</a:t>
            </a:r>
            <a:endParaRPr sz="1550">
              <a:latin typeface="Arial"/>
              <a:cs typeface="Arial"/>
            </a:endParaRPr>
          </a:p>
          <a:p>
            <a:pPr marL="413384" indent="-329565">
              <a:lnSpc>
                <a:spcPct val="100000"/>
              </a:lnSpc>
              <a:spcBef>
                <a:spcPts val="505"/>
              </a:spcBef>
              <a:buClr>
                <a:srgbClr val="FF0000"/>
              </a:buClr>
              <a:buChar char="•"/>
              <a:tabLst>
                <a:tab pos="413384" algn="l"/>
              </a:tabLst>
            </a:pPr>
            <a:r>
              <a:rPr sz="1550" dirty="0">
                <a:latin typeface="Arial"/>
                <a:cs typeface="Arial"/>
              </a:rPr>
              <a:t>Distinguish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between</a:t>
            </a:r>
            <a:r>
              <a:rPr sz="1550" spc="6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top-level</a:t>
            </a:r>
            <a:r>
              <a:rPr sz="1550" spc="7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and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nested</a:t>
            </a:r>
            <a:r>
              <a:rPr sz="1550" spc="60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classes</a:t>
            </a:r>
            <a:endParaRPr sz="15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326639" y="5247386"/>
            <a:ext cx="3116580" cy="144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endParaRPr sz="8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99532" y="3598164"/>
            <a:ext cx="1335023" cy="1362455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060196" y="806967"/>
            <a:ext cx="5316220" cy="2042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96010" marR="691515" indent="464820">
              <a:lnSpc>
                <a:spcPct val="100499"/>
              </a:lnSpc>
              <a:spcBef>
                <a:spcPts val="100"/>
              </a:spcBef>
            </a:pPr>
            <a:r>
              <a:rPr sz="1850" b="1" dirty="0">
                <a:latin typeface="Arial"/>
                <a:cs typeface="Arial"/>
              </a:rPr>
              <a:t>Practice</a:t>
            </a:r>
            <a:r>
              <a:rPr sz="1850" b="1" spc="20" dirty="0">
                <a:latin typeface="Arial"/>
                <a:cs typeface="Arial"/>
              </a:rPr>
              <a:t> </a:t>
            </a:r>
            <a:r>
              <a:rPr sz="1850" b="1" dirty="0">
                <a:latin typeface="Arial"/>
                <a:cs typeface="Arial"/>
              </a:rPr>
              <a:t>5-1</a:t>
            </a:r>
            <a:r>
              <a:rPr sz="1850" b="1" spc="20" dirty="0">
                <a:latin typeface="Arial"/>
                <a:cs typeface="Arial"/>
              </a:rPr>
              <a:t> </a:t>
            </a:r>
            <a:r>
              <a:rPr sz="1850" b="1" spc="-10" dirty="0">
                <a:latin typeface="Arial"/>
                <a:cs typeface="Arial"/>
              </a:rPr>
              <a:t>Overview: </a:t>
            </a:r>
            <a:r>
              <a:rPr sz="1850" b="1" dirty="0">
                <a:latin typeface="Arial"/>
                <a:cs typeface="Arial"/>
              </a:rPr>
              <a:t>Applying</a:t>
            </a:r>
            <a:r>
              <a:rPr sz="1850" b="1" spc="5" dirty="0">
                <a:latin typeface="Arial"/>
                <a:cs typeface="Arial"/>
              </a:rPr>
              <a:t> </a:t>
            </a:r>
            <a:r>
              <a:rPr sz="1850" b="1" dirty="0">
                <a:latin typeface="Arial"/>
                <a:cs typeface="Arial"/>
              </a:rPr>
              <a:t>the</a:t>
            </a:r>
            <a:r>
              <a:rPr sz="1850" b="1" spc="5" dirty="0">
                <a:latin typeface="Arial"/>
                <a:cs typeface="Arial"/>
              </a:rPr>
              <a:t> </a:t>
            </a:r>
            <a:r>
              <a:rPr sz="1850" b="1" dirty="0">
                <a:latin typeface="Arial"/>
                <a:cs typeface="Arial"/>
              </a:rPr>
              <a:t>Abstract</a:t>
            </a:r>
            <a:r>
              <a:rPr sz="1850" b="1" spc="-5" dirty="0">
                <a:latin typeface="Arial"/>
                <a:cs typeface="Arial"/>
              </a:rPr>
              <a:t> </a:t>
            </a:r>
            <a:r>
              <a:rPr sz="1850" b="1" spc="-10" dirty="0">
                <a:latin typeface="Arial"/>
                <a:cs typeface="Arial"/>
              </a:rPr>
              <a:t>Keyword</a:t>
            </a:r>
            <a:endParaRPr sz="18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245"/>
              </a:spcBef>
            </a:pPr>
            <a:r>
              <a:rPr sz="1550" dirty="0">
                <a:latin typeface="Arial"/>
                <a:cs typeface="Arial"/>
              </a:rPr>
              <a:t>This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practice</a:t>
            </a:r>
            <a:r>
              <a:rPr sz="1550" spc="5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covers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the</a:t>
            </a:r>
            <a:r>
              <a:rPr sz="1550" spc="5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following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topics:</a:t>
            </a:r>
            <a:endParaRPr sz="1550">
              <a:latin typeface="Arial"/>
              <a:cs typeface="Arial"/>
            </a:endParaRPr>
          </a:p>
          <a:p>
            <a:pPr marL="413384" marR="79375" indent="-329565">
              <a:lnSpc>
                <a:spcPct val="101899"/>
              </a:lnSpc>
              <a:spcBef>
                <a:spcPts val="365"/>
              </a:spcBef>
              <a:buClr>
                <a:srgbClr val="FF0000"/>
              </a:buClr>
              <a:buChar char="•"/>
              <a:tabLst>
                <a:tab pos="413384" algn="l"/>
              </a:tabLst>
            </a:pPr>
            <a:r>
              <a:rPr sz="1550" dirty="0">
                <a:latin typeface="Arial"/>
                <a:cs typeface="Arial"/>
              </a:rPr>
              <a:t>Identifying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potential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problems</a:t>
            </a:r>
            <a:r>
              <a:rPr sz="1550" spc="7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that</a:t>
            </a:r>
            <a:r>
              <a:rPr sz="1550" spc="5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can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be</a:t>
            </a:r>
            <a:r>
              <a:rPr sz="1550" spc="6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solved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using </a:t>
            </a:r>
            <a:r>
              <a:rPr sz="1550" dirty="0">
                <a:latin typeface="Arial"/>
                <a:cs typeface="Arial"/>
              </a:rPr>
              <a:t>abstract</a:t>
            </a:r>
            <a:r>
              <a:rPr sz="1550" spc="55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classes</a:t>
            </a:r>
            <a:endParaRPr sz="1550">
              <a:latin typeface="Arial"/>
              <a:cs typeface="Arial"/>
            </a:endParaRPr>
          </a:p>
          <a:p>
            <a:pPr marL="413384" marR="5080" indent="-329565">
              <a:lnSpc>
                <a:spcPct val="101899"/>
              </a:lnSpc>
              <a:spcBef>
                <a:spcPts val="360"/>
              </a:spcBef>
              <a:buClr>
                <a:srgbClr val="FF0000"/>
              </a:buClr>
              <a:buChar char="•"/>
              <a:tabLst>
                <a:tab pos="413384" algn="l"/>
              </a:tabLst>
            </a:pPr>
            <a:r>
              <a:rPr sz="1550" dirty="0">
                <a:latin typeface="Arial"/>
                <a:cs typeface="Arial"/>
              </a:rPr>
              <a:t>Refactoring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an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existing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Java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application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to</a:t>
            </a:r>
            <a:r>
              <a:rPr sz="1550" spc="5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use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abstract </a:t>
            </a:r>
            <a:r>
              <a:rPr sz="1550" dirty="0">
                <a:latin typeface="Arial"/>
                <a:cs typeface="Arial"/>
              </a:rPr>
              <a:t>classes</a:t>
            </a:r>
            <a:r>
              <a:rPr sz="1550" spc="2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and</a:t>
            </a:r>
            <a:r>
              <a:rPr sz="1550" spc="60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methods</a:t>
            </a:r>
            <a:endParaRPr sz="15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326639" y="5247386"/>
            <a:ext cx="3116580" cy="144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endParaRPr sz="8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55627" y="806967"/>
            <a:ext cx="5410200" cy="12268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247015" algn="ctr">
              <a:lnSpc>
                <a:spcPct val="100000"/>
              </a:lnSpc>
              <a:spcBef>
                <a:spcPts val="110"/>
              </a:spcBef>
            </a:pPr>
            <a:r>
              <a:rPr sz="1850" b="1" dirty="0">
                <a:latin typeface="Arial"/>
                <a:cs typeface="Arial"/>
              </a:rPr>
              <a:t>Practice</a:t>
            </a:r>
            <a:r>
              <a:rPr sz="1850" b="1" spc="20" dirty="0">
                <a:latin typeface="Arial"/>
                <a:cs typeface="Arial"/>
              </a:rPr>
              <a:t> </a:t>
            </a:r>
            <a:r>
              <a:rPr sz="1850" b="1" dirty="0">
                <a:latin typeface="Arial"/>
                <a:cs typeface="Arial"/>
              </a:rPr>
              <a:t>5-2</a:t>
            </a:r>
            <a:r>
              <a:rPr sz="1850" b="1" spc="20" dirty="0">
                <a:latin typeface="Arial"/>
                <a:cs typeface="Arial"/>
              </a:rPr>
              <a:t> </a:t>
            </a:r>
            <a:r>
              <a:rPr sz="1850" b="1" spc="-10" dirty="0">
                <a:latin typeface="Arial"/>
                <a:cs typeface="Arial"/>
              </a:rPr>
              <a:t>Overview:</a:t>
            </a:r>
            <a:endParaRPr sz="1850">
              <a:latin typeface="Arial"/>
              <a:cs typeface="Arial"/>
            </a:endParaRPr>
          </a:p>
          <a:p>
            <a:pPr marL="311785" algn="ctr">
              <a:lnSpc>
                <a:spcPct val="100000"/>
              </a:lnSpc>
              <a:spcBef>
                <a:spcPts val="10"/>
              </a:spcBef>
            </a:pPr>
            <a:r>
              <a:rPr sz="1850" b="1" dirty="0">
                <a:latin typeface="Arial"/>
                <a:cs typeface="Arial"/>
              </a:rPr>
              <a:t>Using</a:t>
            </a:r>
            <a:r>
              <a:rPr sz="1850" b="1" spc="5" dirty="0">
                <a:latin typeface="Arial"/>
                <a:cs typeface="Arial"/>
              </a:rPr>
              <a:t> </a:t>
            </a:r>
            <a:r>
              <a:rPr sz="1850" b="1" dirty="0">
                <a:latin typeface="Arial"/>
                <a:cs typeface="Arial"/>
              </a:rPr>
              <a:t>Inner</a:t>
            </a:r>
            <a:r>
              <a:rPr sz="1850" b="1" spc="5" dirty="0">
                <a:latin typeface="Arial"/>
                <a:cs typeface="Arial"/>
              </a:rPr>
              <a:t> </a:t>
            </a:r>
            <a:r>
              <a:rPr sz="1850" b="1" dirty="0">
                <a:latin typeface="Arial"/>
                <a:cs typeface="Arial"/>
              </a:rPr>
              <a:t>Class</a:t>
            </a:r>
            <a:r>
              <a:rPr sz="1850" b="1" spc="5" dirty="0">
                <a:latin typeface="Arial"/>
                <a:cs typeface="Arial"/>
              </a:rPr>
              <a:t> </a:t>
            </a:r>
            <a:r>
              <a:rPr sz="1850" b="1" dirty="0">
                <a:latin typeface="Arial"/>
                <a:cs typeface="Arial"/>
              </a:rPr>
              <a:t>As</a:t>
            </a:r>
            <a:r>
              <a:rPr sz="1850" b="1" spc="15" dirty="0">
                <a:latin typeface="Arial"/>
                <a:cs typeface="Arial"/>
              </a:rPr>
              <a:t> </a:t>
            </a:r>
            <a:r>
              <a:rPr sz="1850" b="1" dirty="0">
                <a:latin typeface="Arial"/>
                <a:cs typeface="Arial"/>
              </a:rPr>
              <a:t>a</a:t>
            </a:r>
            <a:r>
              <a:rPr sz="1850" b="1" spc="5" dirty="0">
                <a:latin typeface="Arial"/>
                <a:cs typeface="Arial"/>
              </a:rPr>
              <a:t> </a:t>
            </a:r>
            <a:r>
              <a:rPr sz="1850" b="1" dirty="0">
                <a:latin typeface="Arial"/>
                <a:cs typeface="Arial"/>
              </a:rPr>
              <a:t>Helper</a:t>
            </a:r>
            <a:r>
              <a:rPr sz="1850" b="1" spc="-5" dirty="0">
                <a:latin typeface="Arial"/>
                <a:cs typeface="Arial"/>
              </a:rPr>
              <a:t> </a:t>
            </a:r>
            <a:r>
              <a:rPr sz="1850" b="1" spc="-10" dirty="0">
                <a:latin typeface="Arial"/>
                <a:cs typeface="Arial"/>
              </a:rPr>
              <a:t>Class</a:t>
            </a:r>
            <a:endParaRPr sz="1850">
              <a:latin typeface="Arial"/>
              <a:cs typeface="Arial"/>
            </a:endParaRPr>
          </a:p>
          <a:p>
            <a:pPr marL="12700" marR="5080" indent="4445">
              <a:lnSpc>
                <a:spcPct val="101299"/>
              </a:lnSpc>
              <a:spcBef>
                <a:spcPts val="1225"/>
              </a:spcBef>
            </a:pPr>
            <a:r>
              <a:rPr sz="1550" dirty="0">
                <a:latin typeface="Arial"/>
                <a:cs typeface="Arial"/>
              </a:rPr>
              <a:t>This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practice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covers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using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an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inner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class</a:t>
            </a:r>
            <a:r>
              <a:rPr sz="1550" spc="2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as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helper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class</a:t>
            </a:r>
            <a:r>
              <a:rPr sz="1550" spc="20" dirty="0">
                <a:latin typeface="Arial"/>
                <a:cs typeface="Arial"/>
              </a:rPr>
              <a:t> </a:t>
            </a:r>
            <a:r>
              <a:rPr sz="1550" spc="-25" dirty="0">
                <a:latin typeface="Arial"/>
                <a:cs typeface="Arial"/>
              </a:rPr>
              <a:t>to </a:t>
            </a:r>
            <a:r>
              <a:rPr sz="1550" dirty="0">
                <a:latin typeface="Arial"/>
                <a:cs typeface="Arial"/>
              </a:rPr>
              <a:t>perform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some</a:t>
            </a:r>
            <a:r>
              <a:rPr sz="1550" spc="5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calculations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in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an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Employee</a:t>
            </a:r>
            <a:r>
              <a:rPr sz="1550" spc="60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class.</a:t>
            </a:r>
            <a:endParaRPr sz="155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99532" y="3598164"/>
            <a:ext cx="1335023" cy="1362455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2326639" y="5247386"/>
            <a:ext cx="3116580" cy="144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endParaRPr sz="8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55627" y="806967"/>
            <a:ext cx="4808855" cy="1226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82395" marR="525145" indent="182245">
              <a:lnSpc>
                <a:spcPct val="100499"/>
              </a:lnSpc>
              <a:spcBef>
                <a:spcPts val="100"/>
              </a:spcBef>
            </a:pPr>
            <a:r>
              <a:rPr sz="1850" b="1" dirty="0">
                <a:latin typeface="Arial"/>
                <a:cs typeface="Arial"/>
              </a:rPr>
              <a:t>Practice</a:t>
            </a:r>
            <a:r>
              <a:rPr sz="1850" b="1" spc="20" dirty="0">
                <a:latin typeface="Arial"/>
                <a:cs typeface="Arial"/>
              </a:rPr>
              <a:t> </a:t>
            </a:r>
            <a:r>
              <a:rPr sz="1850" b="1" dirty="0">
                <a:latin typeface="Arial"/>
                <a:cs typeface="Arial"/>
              </a:rPr>
              <a:t>5-3</a:t>
            </a:r>
            <a:r>
              <a:rPr sz="1850" b="1" spc="25" dirty="0">
                <a:latin typeface="Arial"/>
                <a:cs typeface="Arial"/>
              </a:rPr>
              <a:t> </a:t>
            </a:r>
            <a:r>
              <a:rPr sz="1850" b="1" spc="-10" dirty="0">
                <a:latin typeface="Arial"/>
                <a:cs typeface="Arial"/>
              </a:rPr>
              <a:t>Overview: </a:t>
            </a:r>
            <a:r>
              <a:rPr sz="1850" b="1" dirty="0">
                <a:latin typeface="Arial"/>
                <a:cs typeface="Arial"/>
              </a:rPr>
              <a:t>Using Java</a:t>
            </a:r>
            <a:r>
              <a:rPr sz="1850" b="1" spc="35" dirty="0">
                <a:latin typeface="Arial"/>
                <a:cs typeface="Arial"/>
              </a:rPr>
              <a:t> </a:t>
            </a:r>
            <a:r>
              <a:rPr sz="1850" b="1" spc="-10" dirty="0">
                <a:latin typeface="Arial"/>
                <a:cs typeface="Arial"/>
              </a:rPr>
              <a:t>Enumerations</a:t>
            </a:r>
            <a:endParaRPr sz="1850">
              <a:latin typeface="Arial"/>
              <a:cs typeface="Arial"/>
            </a:endParaRPr>
          </a:p>
          <a:p>
            <a:pPr marL="12700" marR="5080" indent="4445">
              <a:lnSpc>
                <a:spcPct val="101299"/>
              </a:lnSpc>
              <a:spcBef>
                <a:spcPts val="1225"/>
              </a:spcBef>
            </a:pPr>
            <a:r>
              <a:rPr sz="1550" dirty="0">
                <a:latin typeface="Arial"/>
                <a:cs typeface="Arial"/>
              </a:rPr>
              <a:t>This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practice</a:t>
            </a:r>
            <a:r>
              <a:rPr sz="1550" spc="6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covers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taking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an</a:t>
            </a:r>
            <a:r>
              <a:rPr sz="1550" spc="6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existing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application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spc="-25" dirty="0">
                <a:latin typeface="Arial"/>
                <a:cs typeface="Arial"/>
              </a:rPr>
              <a:t>and </a:t>
            </a:r>
            <a:r>
              <a:rPr sz="1550" dirty="0">
                <a:latin typeface="Arial"/>
                <a:cs typeface="Arial"/>
              </a:rPr>
              <a:t>refactoring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the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code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to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use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an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enum.</a:t>
            </a:r>
            <a:endParaRPr sz="155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99532" y="3598164"/>
            <a:ext cx="1335023" cy="1362455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2326639" y="5247386"/>
            <a:ext cx="3116580" cy="144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endParaRPr sz="8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55627" y="806967"/>
            <a:ext cx="5577840" cy="23641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81280" algn="ctr">
              <a:lnSpc>
                <a:spcPct val="100000"/>
              </a:lnSpc>
              <a:spcBef>
                <a:spcPts val="110"/>
              </a:spcBef>
            </a:pPr>
            <a:r>
              <a:rPr sz="1850" b="1" spc="-20" dirty="0">
                <a:latin typeface="Arial"/>
                <a:cs typeface="Arial"/>
              </a:rPr>
              <a:t>Quiz</a:t>
            </a:r>
            <a:endParaRPr sz="18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330"/>
              </a:spcBef>
            </a:pPr>
            <a:endParaRPr sz="1850">
              <a:latin typeface="Arial"/>
              <a:cs typeface="Arial"/>
            </a:endParaRPr>
          </a:p>
          <a:p>
            <a:pPr marL="12700" marR="5080" indent="4445">
              <a:lnSpc>
                <a:spcPct val="101299"/>
              </a:lnSpc>
            </a:pPr>
            <a:r>
              <a:rPr sz="1550" dirty="0">
                <a:latin typeface="Arial"/>
                <a:cs typeface="Arial"/>
              </a:rPr>
              <a:t>Which</a:t>
            </a:r>
            <a:r>
              <a:rPr sz="1550" spc="2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two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of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the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following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should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an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abstract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method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not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spc="-20" dirty="0">
                <a:latin typeface="Arial"/>
                <a:cs typeface="Arial"/>
              </a:rPr>
              <a:t>have </a:t>
            </a:r>
            <a:r>
              <a:rPr sz="1550" dirty="0">
                <a:latin typeface="Arial"/>
                <a:cs typeface="Arial"/>
              </a:rPr>
              <a:t>to</a:t>
            </a:r>
            <a:r>
              <a:rPr sz="1550" spc="1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compile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successfully?</a:t>
            </a:r>
            <a:endParaRPr sz="1550">
              <a:latin typeface="Arial"/>
              <a:cs typeface="Arial"/>
            </a:endParaRPr>
          </a:p>
          <a:p>
            <a:pPr marL="411480" indent="-321310">
              <a:lnSpc>
                <a:spcPct val="100000"/>
              </a:lnSpc>
              <a:spcBef>
                <a:spcPts val="405"/>
              </a:spcBef>
              <a:buClr>
                <a:srgbClr val="FF0000"/>
              </a:buClr>
              <a:buAutoNum type="alphaLcPeriod"/>
              <a:tabLst>
                <a:tab pos="411480" algn="l"/>
              </a:tabLst>
            </a:pPr>
            <a:r>
              <a:rPr sz="1550" dirty="0">
                <a:latin typeface="Arial"/>
                <a:cs typeface="Arial"/>
              </a:rPr>
              <a:t>A</a:t>
            </a:r>
            <a:r>
              <a:rPr sz="1550" spc="1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return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spc="-20" dirty="0">
                <a:latin typeface="Arial"/>
                <a:cs typeface="Arial"/>
              </a:rPr>
              <a:t>value</a:t>
            </a:r>
            <a:endParaRPr sz="1550">
              <a:latin typeface="Arial"/>
              <a:cs typeface="Arial"/>
            </a:endParaRPr>
          </a:p>
          <a:p>
            <a:pPr marL="411480" indent="-321310">
              <a:lnSpc>
                <a:spcPct val="100000"/>
              </a:lnSpc>
              <a:spcBef>
                <a:spcPts val="400"/>
              </a:spcBef>
              <a:buClr>
                <a:srgbClr val="FF0000"/>
              </a:buClr>
              <a:buAutoNum type="alphaLcPeriod"/>
              <a:tabLst>
                <a:tab pos="411480" algn="l"/>
              </a:tabLst>
            </a:pPr>
            <a:r>
              <a:rPr sz="1550" dirty="0">
                <a:latin typeface="Arial"/>
                <a:cs typeface="Arial"/>
              </a:rPr>
              <a:t>A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method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implementation</a:t>
            </a:r>
            <a:endParaRPr sz="1550">
              <a:latin typeface="Arial"/>
              <a:cs typeface="Arial"/>
            </a:endParaRPr>
          </a:p>
          <a:p>
            <a:pPr marL="411480" indent="-321310">
              <a:lnSpc>
                <a:spcPct val="100000"/>
              </a:lnSpc>
              <a:spcBef>
                <a:spcPts val="405"/>
              </a:spcBef>
              <a:buClr>
                <a:srgbClr val="FF0000"/>
              </a:buClr>
              <a:buAutoNum type="alphaLcPeriod"/>
              <a:tabLst>
                <a:tab pos="411480" algn="l"/>
              </a:tabLst>
            </a:pPr>
            <a:r>
              <a:rPr sz="1550" dirty="0">
                <a:latin typeface="Arial"/>
                <a:cs typeface="Arial"/>
              </a:rPr>
              <a:t>Method</a:t>
            </a:r>
            <a:r>
              <a:rPr sz="1550" spc="60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parameters</a:t>
            </a:r>
            <a:endParaRPr sz="1550">
              <a:latin typeface="Arial"/>
              <a:cs typeface="Arial"/>
            </a:endParaRPr>
          </a:p>
          <a:p>
            <a:pPr marL="410845" indent="-320675">
              <a:lnSpc>
                <a:spcPct val="100000"/>
              </a:lnSpc>
              <a:spcBef>
                <a:spcPts val="300"/>
              </a:spcBef>
              <a:buClr>
                <a:srgbClr val="FF0000"/>
              </a:buClr>
              <a:buAutoNum type="alphaLcPeriod"/>
              <a:tabLst>
                <a:tab pos="410845" algn="l"/>
              </a:tabLst>
            </a:pPr>
            <a:r>
              <a:rPr sz="1550" spc="325" dirty="0">
                <a:latin typeface="Times New Roman"/>
                <a:cs typeface="Times New Roman"/>
              </a:rPr>
              <a:t>private</a:t>
            </a:r>
            <a:r>
              <a:rPr sz="1550" spc="85" dirty="0">
                <a:latin typeface="Times New Roman"/>
                <a:cs typeface="Times New Roman"/>
              </a:rPr>
              <a:t> </a:t>
            </a:r>
            <a:r>
              <a:rPr sz="1550" spc="-10" dirty="0">
                <a:latin typeface="Arial"/>
                <a:cs typeface="Arial"/>
              </a:rPr>
              <a:t>access</a:t>
            </a:r>
            <a:endParaRPr sz="15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326639" y="5247386"/>
            <a:ext cx="3116580" cy="144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endParaRPr sz="8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60196" y="806967"/>
            <a:ext cx="5353050" cy="213868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297180" algn="ctr">
              <a:lnSpc>
                <a:spcPct val="100000"/>
              </a:lnSpc>
              <a:spcBef>
                <a:spcPts val="110"/>
              </a:spcBef>
            </a:pPr>
            <a:r>
              <a:rPr sz="1850" b="1" spc="-20" dirty="0">
                <a:latin typeface="Arial"/>
                <a:cs typeface="Arial"/>
              </a:rPr>
              <a:t>Quiz</a:t>
            </a:r>
            <a:endParaRPr sz="18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350"/>
              </a:spcBef>
            </a:pPr>
            <a:endParaRPr sz="18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550" dirty="0">
                <a:latin typeface="Arial"/>
                <a:cs typeface="Arial"/>
              </a:rPr>
              <a:t>Which</a:t>
            </a:r>
            <a:r>
              <a:rPr sz="1550" spc="2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of</a:t>
            </a:r>
            <a:r>
              <a:rPr sz="1550" spc="6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the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following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nested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class</a:t>
            </a:r>
            <a:r>
              <a:rPr sz="1550" spc="2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types</a:t>
            </a:r>
            <a:r>
              <a:rPr sz="1550" spc="6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are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inner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classes?</a:t>
            </a:r>
            <a:endParaRPr sz="1550">
              <a:latin typeface="Arial"/>
              <a:cs typeface="Arial"/>
            </a:endParaRPr>
          </a:p>
          <a:p>
            <a:pPr marL="407034" indent="-321310">
              <a:lnSpc>
                <a:spcPct val="100000"/>
              </a:lnSpc>
              <a:spcBef>
                <a:spcPts val="395"/>
              </a:spcBef>
              <a:buClr>
                <a:srgbClr val="FF0000"/>
              </a:buClr>
              <a:buAutoNum type="alphaLcPeriod"/>
              <a:tabLst>
                <a:tab pos="407034" algn="l"/>
              </a:tabLst>
            </a:pPr>
            <a:r>
              <a:rPr sz="1550" spc="-10" dirty="0">
                <a:latin typeface="Arial"/>
                <a:cs typeface="Arial"/>
              </a:rPr>
              <a:t>Anonymous</a:t>
            </a:r>
            <a:endParaRPr sz="1550">
              <a:latin typeface="Arial"/>
              <a:cs typeface="Arial"/>
            </a:endParaRPr>
          </a:p>
          <a:p>
            <a:pPr marL="407034" indent="-321310">
              <a:lnSpc>
                <a:spcPct val="100000"/>
              </a:lnSpc>
              <a:spcBef>
                <a:spcPts val="405"/>
              </a:spcBef>
              <a:buClr>
                <a:srgbClr val="FF0000"/>
              </a:buClr>
              <a:buAutoNum type="alphaLcPeriod"/>
              <a:tabLst>
                <a:tab pos="407034" algn="l"/>
              </a:tabLst>
            </a:pPr>
            <a:r>
              <a:rPr sz="1550" spc="-10" dirty="0">
                <a:latin typeface="Arial"/>
                <a:cs typeface="Arial"/>
              </a:rPr>
              <a:t>Local</a:t>
            </a:r>
            <a:endParaRPr sz="1550">
              <a:latin typeface="Arial"/>
              <a:cs typeface="Arial"/>
            </a:endParaRPr>
          </a:p>
          <a:p>
            <a:pPr marL="407034" indent="-321310">
              <a:lnSpc>
                <a:spcPct val="100000"/>
              </a:lnSpc>
              <a:spcBef>
                <a:spcPts val="409"/>
              </a:spcBef>
              <a:buClr>
                <a:srgbClr val="FF0000"/>
              </a:buClr>
              <a:buAutoNum type="alphaLcPeriod"/>
              <a:tabLst>
                <a:tab pos="407034" algn="l"/>
              </a:tabLst>
            </a:pPr>
            <a:r>
              <a:rPr sz="1550" spc="-10" dirty="0">
                <a:latin typeface="Arial"/>
                <a:cs typeface="Arial"/>
              </a:rPr>
              <a:t>Static</a:t>
            </a:r>
            <a:endParaRPr sz="1550">
              <a:latin typeface="Arial"/>
              <a:cs typeface="Arial"/>
            </a:endParaRPr>
          </a:p>
          <a:p>
            <a:pPr marL="407034" indent="-321310">
              <a:lnSpc>
                <a:spcPct val="100000"/>
              </a:lnSpc>
              <a:spcBef>
                <a:spcPts val="409"/>
              </a:spcBef>
              <a:buClr>
                <a:srgbClr val="FF0000"/>
              </a:buClr>
              <a:buAutoNum type="alphaLcPeriod"/>
              <a:tabLst>
                <a:tab pos="407034" algn="l"/>
              </a:tabLst>
            </a:pPr>
            <a:r>
              <a:rPr sz="1550" spc="-10" dirty="0">
                <a:latin typeface="Arial"/>
                <a:cs typeface="Arial"/>
              </a:rPr>
              <a:t>Member</a:t>
            </a:r>
            <a:endParaRPr sz="15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326639" y="5247386"/>
            <a:ext cx="3116580" cy="144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endParaRPr sz="8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55627" y="806967"/>
            <a:ext cx="5466080" cy="180149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93040" algn="ctr">
              <a:lnSpc>
                <a:spcPct val="100000"/>
              </a:lnSpc>
              <a:spcBef>
                <a:spcPts val="110"/>
              </a:spcBef>
            </a:pPr>
            <a:r>
              <a:rPr sz="1850" b="1" spc="-20" dirty="0">
                <a:latin typeface="Arial"/>
                <a:cs typeface="Arial"/>
              </a:rPr>
              <a:t>Quiz</a:t>
            </a:r>
            <a:endParaRPr sz="18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330"/>
              </a:spcBef>
            </a:pPr>
            <a:endParaRPr sz="1850">
              <a:latin typeface="Arial"/>
              <a:cs typeface="Arial"/>
            </a:endParaRPr>
          </a:p>
          <a:p>
            <a:pPr marL="12700" marR="5080" indent="4445">
              <a:lnSpc>
                <a:spcPct val="101299"/>
              </a:lnSpc>
            </a:pPr>
            <a:r>
              <a:rPr sz="1550" dirty="0">
                <a:latin typeface="Arial"/>
                <a:cs typeface="Arial"/>
              </a:rPr>
              <a:t>A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final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field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(instance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variable)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can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be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assigned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value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either </a:t>
            </a:r>
            <a:r>
              <a:rPr sz="1550" dirty="0">
                <a:latin typeface="Arial"/>
                <a:cs typeface="Arial"/>
              </a:rPr>
              <a:t>when</a:t>
            </a:r>
            <a:r>
              <a:rPr sz="1550" spc="1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declared</a:t>
            </a:r>
            <a:r>
              <a:rPr sz="1550" spc="2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or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in</a:t>
            </a:r>
            <a:r>
              <a:rPr sz="1550" spc="2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all</a:t>
            </a:r>
            <a:r>
              <a:rPr sz="1550" spc="20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constructors.</a:t>
            </a:r>
            <a:endParaRPr sz="1550">
              <a:latin typeface="Arial"/>
              <a:cs typeface="Arial"/>
            </a:endParaRPr>
          </a:p>
          <a:p>
            <a:pPr marL="411480" indent="-321310">
              <a:lnSpc>
                <a:spcPct val="100000"/>
              </a:lnSpc>
              <a:spcBef>
                <a:spcPts val="405"/>
              </a:spcBef>
              <a:buClr>
                <a:srgbClr val="FF0000"/>
              </a:buClr>
              <a:buAutoNum type="alphaLcPeriod"/>
              <a:tabLst>
                <a:tab pos="411480" algn="l"/>
              </a:tabLst>
            </a:pPr>
            <a:r>
              <a:rPr sz="1550" spc="-20" dirty="0">
                <a:latin typeface="Arial"/>
                <a:cs typeface="Arial"/>
              </a:rPr>
              <a:t>True</a:t>
            </a:r>
            <a:endParaRPr sz="1550">
              <a:latin typeface="Arial"/>
              <a:cs typeface="Arial"/>
            </a:endParaRPr>
          </a:p>
          <a:p>
            <a:pPr marL="411480" indent="-321310">
              <a:lnSpc>
                <a:spcPct val="100000"/>
              </a:lnSpc>
              <a:spcBef>
                <a:spcPts val="400"/>
              </a:spcBef>
              <a:buClr>
                <a:srgbClr val="FF0000"/>
              </a:buClr>
              <a:buAutoNum type="alphaLcPeriod"/>
              <a:tabLst>
                <a:tab pos="411480" algn="l"/>
              </a:tabLst>
            </a:pPr>
            <a:r>
              <a:rPr sz="1550" spc="-10" dirty="0">
                <a:latin typeface="Arial"/>
                <a:cs typeface="Arial"/>
              </a:rPr>
              <a:t>False</a:t>
            </a:r>
            <a:endParaRPr sz="15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326639" y="5247386"/>
            <a:ext cx="3116580" cy="144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endParaRPr sz="8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395471" y="1947672"/>
            <a:ext cx="899160" cy="1699260"/>
          </a:xfrm>
          <a:custGeom>
            <a:avLst/>
            <a:gdLst/>
            <a:ahLst/>
            <a:cxnLst/>
            <a:rect l="l" t="t" r="r" b="b"/>
            <a:pathLst>
              <a:path w="899160" h="1699260">
                <a:moveTo>
                  <a:pt x="653796" y="0"/>
                </a:moveTo>
                <a:lnTo>
                  <a:pt x="612648" y="0"/>
                </a:lnTo>
                <a:lnTo>
                  <a:pt x="0" y="280416"/>
                </a:lnTo>
                <a:lnTo>
                  <a:pt x="22860" y="324612"/>
                </a:lnTo>
                <a:lnTo>
                  <a:pt x="65746" y="306847"/>
                </a:lnTo>
                <a:lnTo>
                  <a:pt x="105346" y="294513"/>
                </a:lnTo>
                <a:lnTo>
                  <a:pt x="141803" y="287321"/>
                </a:lnTo>
                <a:lnTo>
                  <a:pt x="175260" y="284988"/>
                </a:lnTo>
                <a:lnTo>
                  <a:pt x="194119" y="286154"/>
                </a:lnTo>
                <a:lnTo>
                  <a:pt x="243840" y="304800"/>
                </a:lnTo>
                <a:lnTo>
                  <a:pt x="278130" y="340161"/>
                </a:lnTo>
                <a:lnTo>
                  <a:pt x="293941" y="404812"/>
                </a:lnTo>
                <a:lnTo>
                  <a:pt x="296346" y="446365"/>
                </a:lnTo>
                <a:lnTo>
                  <a:pt x="297180" y="498348"/>
                </a:lnTo>
                <a:lnTo>
                  <a:pt x="297180" y="1362456"/>
                </a:lnTo>
                <a:lnTo>
                  <a:pt x="296060" y="1433298"/>
                </a:lnTo>
                <a:lnTo>
                  <a:pt x="292798" y="1490281"/>
                </a:lnTo>
                <a:lnTo>
                  <a:pt x="287535" y="1533263"/>
                </a:lnTo>
                <a:lnTo>
                  <a:pt x="270676" y="1582435"/>
                </a:lnTo>
                <a:lnTo>
                  <a:pt x="240339" y="1615678"/>
                </a:lnTo>
                <a:lnTo>
                  <a:pt x="192857" y="1640038"/>
                </a:lnTo>
                <a:lnTo>
                  <a:pt x="116800" y="1652087"/>
                </a:lnTo>
                <a:lnTo>
                  <a:pt x="67056" y="1653539"/>
                </a:lnTo>
                <a:lnTo>
                  <a:pt x="22860" y="1653539"/>
                </a:lnTo>
                <a:lnTo>
                  <a:pt x="22860" y="1699260"/>
                </a:lnTo>
                <a:lnTo>
                  <a:pt x="899160" y="1699260"/>
                </a:lnTo>
                <a:lnTo>
                  <a:pt x="899160" y="1653539"/>
                </a:lnTo>
                <a:lnTo>
                  <a:pt x="861060" y="1653539"/>
                </a:lnTo>
                <a:lnTo>
                  <a:pt x="817340" y="1651849"/>
                </a:lnTo>
                <a:lnTo>
                  <a:pt x="748760" y="1638752"/>
                </a:lnTo>
                <a:lnTo>
                  <a:pt x="704159" y="1613034"/>
                </a:lnTo>
                <a:lnTo>
                  <a:pt x="676108" y="1578125"/>
                </a:lnTo>
                <a:lnTo>
                  <a:pt x="661511" y="1529834"/>
                </a:lnTo>
                <a:lnTo>
                  <a:pt x="657225" y="1487995"/>
                </a:lnTo>
                <a:lnTo>
                  <a:pt x="654653" y="1432155"/>
                </a:lnTo>
                <a:lnTo>
                  <a:pt x="653796" y="1362456"/>
                </a:lnTo>
                <a:lnTo>
                  <a:pt x="653796" y="0"/>
                </a:lnTo>
                <a:close/>
              </a:path>
            </a:pathLst>
          </a:custGeom>
          <a:solidFill>
            <a:srgbClr val="CBCBC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184651" y="2399548"/>
            <a:ext cx="1407160" cy="3092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50" b="1" spc="-10" dirty="0">
                <a:latin typeface="Arial"/>
                <a:cs typeface="Arial"/>
              </a:rPr>
              <a:t>Introduction</a:t>
            </a:r>
            <a:endParaRPr sz="18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326639" y="5247386"/>
            <a:ext cx="3116580" cy="144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endParaRPr sz="85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323844" y="1947672"/>
            <a:ext cx="1088390" cy="1734820"/>
          </a:xfrm>
          <a:custGeom>
            <a:avLst/>
            <a:gdLst/>
            <a:ahLst/>
            <a:cxnLst/>
            <a:rect l="l" t="t" r="r" b="b"/>
            <a:pathLst>
              <a:path w="1088389" h="1734820">
                <a:moveTo>
                  <a:pt x="1088136" y="0"/>
                </a:moveTo>
                <a:lnTo>
                  <a:pt x="1034573" y="1364"/>
                </a:lnTo>
                <a:lnTo>
                  <a:pt x="982091" y="4691"/>
                </a:lnTo>
                <a:lnTo>
                  <a:pt x="930687" y="9977"/>
                </a:lnTo>
                <a:lnTo>
                  <a:pt x="880364" y="17215"/>
                </a:lnTo>
                <a:lnTo>
                  <a:pt x="831119" y="26401"/>
                </a:lnTo>
                <a:lnTo>
                  <a:pt x="782955" y="37528"/>
                </a:lnTo>
                <a:lnTo>
                  <a:pt x="735869" y="50592"/>
                </a:lnTo>
                <a:lnTo>
                  <a:pt x="689864" y="65588"/>
                </a:lnTo>
                <a:lnTo>
                  <a:pt x="644937" y="82510"/>
                </a:lnTo>
                <a:lnTo>
                  <a:pt x="601091" y="101353"/>
                </a:lnTo>
                <a:lnTo>
                  <a:pt x="558323" y="122111"/>
                </a:lnTo>
                <a:lnTo>
                  <a:pt x="516636" y="144780"/>
                </a:lnTo>
                <a:lnTo>
                  <a:pt x="472311" y="171759"/>
                </a:lnTo>
                <a:lnTo>
                  <a:pt x="429938" y="200333"/>
                </a:lnTo>
                <a:lnTo>
                  <a:pt x="389502" y="230507"/>
                </a:lnTo>
                <a:lnTo>
                  <a:pt x="350990" y="262289"/>
                </a:lnTo>
                <a:lnTo>
                  <a:pt x="314388" y="295685"/>
                </a:lnTo>
                <a:lnTo>
                  <a:pt x="279682" y="330703"/>
                </a:lnTo>
                <a:lnTo>
                  <a:pt x="246858" y="367349"/>
                </a:lnTo>
                <a:lnTo>
                  <a:pt x="215903" y="405630"/>
                </a:lnTo>
                <a:lnTo>
                  <a:pt x="186802" y="445553"/>
                </a:lnTo>
                <a:lnTo>
                  <a:pt x="159543" y="487124"/>
                </a:lnTo>
                <a:lnTo>
                  <a:pt x="134112" y="530352"/>
                </a:lnTo>
                <a:lnTo>
                  <a:pt x="110721" y="574333"/>
                </a:lnTo>
                <a:lnTo>
                  <a:pt x="89591" y="618995"/>
                </a:lnTo>
                <a:lnTo>
                  <a:pt x="70715" y="664338"/>
                </a:lnTo>
                <a:lnTo>
                  <a:pt x="54085" y="710360"/>
                </a:lnTo>
                <a:lnTo>
                  <a:pt x="39694" y="757062"/>
                </a:lnTo>
                <a:lnTo>
                  <a:pt x="27537" y="804445"/>
                </a:lnTo>
                <a:lnTo>
                  <a:pt x="17605" y="852507"/>
                </a:lnTo>
                <a:lnTo>
                  <a:pt x="9892" y="901250"/>
                </a:lnTo>
                <a:lnTo>
                  <a:pt x="4392" y="950673"/>
                </a:lnTo>
                <a:lnTo>
                  <a:pt x="1096" y="1000776"/>
                </a:lnTo>
                <a:lnTo>
                  <a:pt x="0" y="1051560"/>
                </a:lnTo>
                <a:lnTo>
                  <a:pt x="1492" y="1105211"/>
                </a:lnTo>
                <a:lnTo>
                  <a:pt x="5971" y="1157742"/>
                </a:lnTo>
                <a:lnTo>
                  <a:pt x="13436" y="1209154"/>
                </a:lnTo>
                <a:lnTo>
                  <a:pt x="23886" y="1259446"/>
                </a:lnTo>
                <a:lnTo>
                  <a:pt x="37322" y="1308618"/>
                </a:lnTo>
                <a:lnTo>
                  <a:pt x="53744" y="1356671"/>
                </a:lnTo>
                <a:lnTo>
                  <a:pt x="73152" y="1403604"/>
                </a:lnTo>
                <a:lnTo>
                  <a:pt x="99067" y="1455547"/>
                </a:lnTo>
                <a:lnTo>
                  <a:pt x="128072" y="1503172"/>
                </a:lnTo>
                <a:lnTo>
                  <a:pt x="160210" y="1546479"/>
                </a:lnTo>
                <a:lnTo>
                  <a:pt x="195523" y="1585468"/>
                </a:lnTo>
                <a:lnTo>
                  <a:pt x="234053" y="1620139"/>
                </a:lnTo>
                <a:lnTo>
                  <a:pt x="275844" y="1650492"/>
                </a:lnTo>
                <a:lnTo>
                  <a:pt x="319913" y="1675750"/>
                </a:lnTo>
                <a:lnTo>
                  <a:pt x="365252" y="1696607"/>
                </a:lnTo>
                <a:lnTo>
                  <a:pt x="411861" y="1712976"/>
                </a:lnTo>
                <a:lnTo>
                  <a:pt x="459740" y="1724772"/>
                </a:lnTo>
                <a:lnTo>
                  <a:pt x="508889" y="1731913"/>
                </a:lnTo>
                <a:lnTo>
                  <a:pt x="559308" y="1734312"/>
                </a:lnTo>
                <a:lnTo>
                  <a:pt x="606044" y="1732167"/>
                </a:lnTo>
                <a:lnTo>
                  <a:pt x="651764" y="1725788"/>
                </a:lnTo>
                <a:lnTo>
                  <a:pt x="696468" y="1715261"/>
                </a:lnTo>
                <a:lnTo>
                  <a:pt x="740156" y="1700671"/>
                </a:lnTo>
                <a:lnTo>
                  <a:pt x="782828" y="1682100"/>
                </a:lnTo>
                <a:lnTo>
                  <a:pt x="824484" y="1659636"/>
                </a:lnTo>
                <a:lnTo>
                  <a:pt x="589788" y="1653539"/>
                </a:lnTo>
                <a:lnTo>
                  <a:pt x="562356" y="1650706"/>
                </a:lnTo>
                <a:lnTo>
                  <a:pt x="514350" y="1628465"/>
                </a:lnTo>
                <a:lnTo>
                  <a:pt x="471988" y="1579912"/>
                </a:lnTo>
                <a:lnTo>
                  <a:pt x="452250" y="1542873"/>
                </a:lnTo>
                <a:lnTo>
                  <a:pt x="434413" y="1498299"/>
                </a:lnTo>
                <a:lnTo>
                  <a:pt x="418331" y="1446263"/>
                </a:lnTo>
                <a:lnTo>
                  <a:pt x="403860" y="1386840"/>
                </a:lnTo>
                <a:lnTo>
                  <a:pt x="395369" y="1341017"/>
                </a:lnTo>
                <a:lnTo>
                  <a:pt x="388184" y="1294955"/>
                </a:lnTo>
                <a:lnTo>
                  <a:pt x="382306" y="1248600"/>
                </a:lnTo>
                <a:lnTo>
                  <a:pt x="377734" y="1201898"/>
                </a:lnTo>
                <a:lnTo>
                  <a:pt x="374468" y="1154796"/>
                </a:lnTo>
                <a:lnTo>
                  <a:pt x="372509" y="1107241"/>
                </a:lnTo>
                <a:lnTo>
                  <a:pt x="371856" y="1059180"/>
                </a:lnTo>
                <a:lnTo>
                  <a:pt x="372221" y="1023689"/>
                </a:lnTo>
                <a:lnTo>
                  <a:pt x="373319" y="981175"/>
                </a:lnTo>
                <a:lnTo>
                  <a:pt x="375147" y="931566"/>
                </a:lnTo>
                <a:lnTo>
                  <a:pt x="377708" y="874788"/>
                </a:lnTo>
                <a:lnTo>
                  <a:pt x="381000" y="810768"/>
                </a:lnTo>
                <a:lnTo>
                  <a:pt x="419004" y="792765"/>
                </a:lnTo>
                <a:lnTo>
                  <a:pt x="483012" y="772191"/>
                </a:lnTo>
                <a:lnTo>
                  <a:pt x="509016" y="769620"/>
                </a:lnTo>
                <a:lnTo>
                  <a:pt x="955380" y="769620"/>
                </a:lnTo>
                <a:lnTo>
                  <a:pt x="922979" y="738366"/>
                </a:lnTo>
                <a:lnTo>
                  <a:pt x="886258" y="710184"/>
                </a:lnTo>
                <a:lnTo>
                  <a:pt x="397764" y="710184"/>
                </a:lnTo>
                <a:lnTo>
                  <a:pt x="410831" y="657843"/>
                </a:lnTo>
                <a:lnTo>
                  <a:pt x="425231" y="607956"/>
                </a:lnTo>
                <a:lnTo>
                  <a:pt x="440991" y="560547"/>
                </a:lnTo>
                <a:lnTo>
                  <a:pt x="458137" y="515645"/>
                </a:lnTo>
                <a:lnTo>
                  <a:pt x="476696" y="473275"/>
                </a:lnTo>
                <a:lnTo>
                  <a:pt x="496695" y="433464"/>
                </a:lnTo>
                <a:lnTo>
                  <a:pt x="518160" y="396240"/>
                </a:lnTo>
                <a:lnTo>
                  <a:pt x="545711" y="354703"/>
                </a:lnTo>
                <a:lnTo>
                  <a:pt x="576523" y="315411"/>
                </a:lnTo>
                <a:lnTo>
                  <a:pt x="610552" y="278320"/>
                </a:lnTo>
                <a:lnTo>
                  <a:pt x="647756" y="243388"/>
                </a:lnTo>
                <a:lnTo>
                  <a:pt x="688093" y="210573"/>
                </a:lnTo>
                <a:lnTo>
                  <a:pt x="731520" y="179832"/>
                </a:lnTo>
                <a:lnTo>
                  <a:pt x="766595" y="158043"/>
                </a:lnTo>
                <a:lnTo>
                  <a:pt x="804386" y="137255"/>
                </a:lnTo>
                <a:lnTo>
                  <a:pt x="844891" y="117467"/>
                </a:lnTo>
                <a:lnTo>
                  <a:pt x="888111" y="98679"/>
                </a:lnTo>
                <a:lnTo>
                  <a:pt x="934045" y="80891"/>
                </a:lnTo>
                <a:lnTo>
                  <a:pt x="982694" y="64103"/>
                </a:lnTo>
                <a:lnTo>
                  <a:pt x="1034057" y="48315"/>
                </a:lnTo>
                <a:lnTo>
                  <a:pt x="1088136" y="33528"/>
                </a:lnTo>
                <a:lnTo>
                  <a:pt x="1088136" y="0"/>
                </a:lnTo>
                <a:close/>
              </a:path>
              <a:path w="1088389" h="1734820">
                <a:moveTo>
                  <a:pt x="955380" y="769620"/>
                </a:moveTo>
                <a:lnTo>
                  <a:pt x="509016" y="769620"/>
                </a:lnTo>
                <a:lnTo>
                  <a:pt x="551545" y="774787"/>
                </a:lnTo>
                <a:lnTo>
                  <a:pt x="589788" y="790384"/>
                </a:lnTo>
                <a:lnTo>
                  <a:pt x="623458" y="816554"/>
                </a:lnTo>
                <a:lnTo>
                  <a:pt x="652272" y="853440"/>
                </a:lnTo>
                <a:lnTo>
                  <a:pt x="681898" y="913217"/>
                </a:lnTo>
                <a:lnTo>
                  <a:pt x="694242" y="949506"/>
                </a:lnTo>
                <a:lnTo>
                  <a:pt x="704941" y="990039"/>
                </a:lnTo>
                <a:lnTo>
                  <a:pt x="713994" y="1034795"/>
                </a:lnTo>
                <a:lnTo>
                  <a:pt x="721400" y="1083759"/>
                </a:lnTo>
                <a:lnTo>
                  <a:pt x="727161" y="1136910"/>
                </a:lnTo>
                <a:lnTo>
                  <a:pt x="731276" y="1194230"/>
                </a:lnTo>
                <a:lnTo>
                  <a:pt x="733745" y="1255702"/>
                </a:lnTo>
                <a:lnTo>
                  <a:pt x="734568" y="1321308"/>
                </a:lnTo>
                <a:lnTo>
                  <a:pt x="732751" y="1396300"/>
                </a:lnTo>
                <a:lnTo>
                  <a:pt x="727350" y="1460394"/>
                </a:lnTo>
                <a:lnTo>
                  <a:pt x="718437" y="1513661"/>
                </a:lnTo>
                <a:lnTo>
                  <a:pt x="706087" y="1556174"/>
                </a:lnTo>
                <a:lnTo>
                  <a:pt x="666940" y="1616892"/>
                </a:lnTo>
                <a:lnTo>
                  <a:pt x="616648" y="1649515"/>
                </a:lnTo>
                <a:lnTo>
                  <a:pt x="589788" y="1653539"/>
                </a:lnTo>
                <a:lnTo>
                  <a:pt x="833601" y="1653539"/>
                </a:lnTo>
                <a:lnTo>
                  <a:pt x="901700" y="1602288"/>
                </a:lnTo>
                <a:lnTo>
                  <a:pt x="935355" y="1568386"/>
                </a:lnTo>
                <a:lnTo>
                  <a:pt x="965708" y="1531055"/>
                </a:lnTo>
                <a:lnTo>
                  <a:pt x="992759" y="1490337"/>
                </a:lnTo>
                <a:lnTo>
                  <a:pt x="1016513" y="1446263"/>
                </a:lnTo>
                <a:lnTo>
                  <a:pt x="1037350" y="1399794"/>
                </a:lnTo>
                <a:lnTo>
                  <a:pt x="1054212" y="1351788"/>
                </a:lnTo>
                <a:lnTo>
                  <a:pt x="1067181" y="1302258"/>
                </a:lnTo>
                <a:lnTo>
                  <a:pt x="1076339" y="1251204"/>
                </a:lnTo>
                <a:lnTo>
                  <a:pt x="1081771" y="1198626"/>
                </a:lnTo>
                <a:lnTo>
                  <a:pt x="1083564" y="1144524"/>
                </a:lnTo>
                <a:lnTo>
                  <a:pt x="1081635" y="1087231"/>
                </a:lnTo>
                <a:lnTo>
                  <a:pt x="1075848" y="1033081"/>
                </a:lnTo>
                <a:lnTo>
                  <a:pt x="1066204" y="982075"/>
                </a:lnTo>
                <a:lnTo>
                  <a:pt x="1052703" y="934212"/>
                </a:lnTo>
                <a:lnTo>
                  <a:pt x="1035343" y="889492"/>
                </a:lnTo>
                <a:lnTo>
                  <a:pt x="1014126" y="847915"/>
                </a:lnTo>
                <a:lnTo>
                  <a:pt x="989052" y="809482"/>
                </a:lnTo>
                <a:lnTo>
                  <a:pt x="960120" y="774192"/>
                </a:lnTo>
                <a:lnTo>
                  <a:pt x="955380" y="769620"/>
                </a:lnTo>
                <a:close/>
              </a:path>
              <a:path w="1088389" h="1734820">
                <a:moveTo>
                  <a:pt x="647700" y="638556"/>
                </a:moveTo>
                <a:lnTo>
                  <a:pt x="607695" y="640008"/>
                </a:lnTo>
                <a:lnTo>
                  <a:pt x="567690" y="644461"/>
                </a:lnTo>
                <a:lnTo>
                  <a:pt x="527685" y="652057"/>
                </a:lnTo>
                <a:lnTo>
                  <a:pt x="487680" y="662940"/>
                </a:lnTo>
                <a:lnTo>
                  <a:pt x="447294" y="680275"/>
                </a:lnTo>
                <a:lnTo>
                  <a:pt x="397764" y="710184"/>
                </a:lnTo>
                <a:lnTo>
                  <a:pt x="886258" y="710184"/>
                </a:lnTo>
                <a:lnTo>
                  <a:pt x="841314" y="683058"/>
                </a:lnTo>
                <a:lnTo>
                  <a:pt x="796736" y="663628"/>
                </a:lnTo>
                <a:lnTo>
                  <a:pt x="749625" y="649717"/>
                </a:lnTo>
                <a:lnTo>
                  <a:pt x="699955" y="641350"/>
                </a:lnTo>
                <a:lnTo>
                  <a:pt x="647700" y="638556"/>
                </a:lnTo>
                <a:close/>
              </a:path>
            </a:pathLst>
          </a:custGeom>
          <a:solidFill>
            <a:srgbClr val="CBCBC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849627" y="2399548"/>
            <a:ext cx="4074795" cy="3092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50" b="1" dirty="0">
                <a:latin typeface="Arial"/>
                <a:cs typeface="Arial"/>
              </a:rPr>
              <a:t>Interfaces</a:t>
            </a:r>
            <a:r>
              <a:rPr sz="1850" b="1" spc="25" dirty="0">
                <a:latin typeface="Arial"/>
                <a:cs typeface="Arial"/>
              </a:rPr>
              <a:t> </a:t>
            </a:r>
            <a:r>
              <a:rPr sz="1850" b="1" dirty="0">
                <a:latin typeface="Arial"/>
                <a:cs typeface="Arial"/>
              </a:rPr>
              <a:t>and</a:t>
            </a:r>
            <a:r>
              <a:rPr sz="1850" b="1" spc="40" dirty="0">
                <a:latin typeface="Arial"/>
                <a:cs typeface="Arial"/>
              </a:rPr>
              <a:t> </a:t>
            </a:r>
            <a:r>
              <a:rPr sz="1850" b="1" dirty="0">
                <a:latin typeface="Arial"/>
                <a:cs typeface="Arial"/>
              </a:rPr>
              <a:t>Lambda</a:t>
            </a:r>
            <a:r>
              <a:rPr sz="1850" b="1" spc="30" dirty="0">
                <a:latin typeface="Arial"/>
                <a:cs typeface="Arial"/>
              </a:rPr>
              <a:t> </a:t>
            </a:r>
            <a:r>
              <a:rPr sz="1850" b="1" spc="-10" dirty="0">
                <a:latin typeface="Arial"/>
                <a:cs typeface="Arial"/>
              </a:rPr>
              <a:t>Expressions</a:t>
            </a:r>
            <a:endParaRPr sz="18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326639" y="5247386"/>
            <a:ext cx="3116580" cy="144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endParaRPr sz="8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36008" y="4142232"/>
            <a:ext cx="2382012" cy="854964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055627" y="806967"/>
            <a:ext cx="5098415" cy="261683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2229485">
              <a:lnSpc>
                <a:spcPct val="100000"/>
              </a:lnSpc>
              <a:spcBef>
                <a:spcPts val="110"/>
              </a:spcBef>
            </a:pPr>
            <a:r>
              <a:rPr sz="1850" b="1" spc="-10" dirty="0">
                <a:latin typeface="Arial"/>
                <a:cs typeface="Arial"/>
              </a:rPr>
              <a:t>Objectives</a:t>
            </a:r>
            <a:endParaRPr sz="18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330"/>
              </a:spcBef>
            </a:pPr>
            <a:endParaRPr sz="1850">
              <a:latin typeface="Arial"/>
              <a:cs typeface="Arial"/>
            </a:endParaRPr>
          </a:p>
          <a:p>
            <a:pPr marL="12700" marR="5080" indent="4445">
              <a:lnSpc>
                <a:spcPct val="101299"/>
              </a:lnSpc>
            </a:pPr>
            <a:r>
              <a:rPr sz="1550" dirty="0">
                <a:latin typeface="Arial"/>
                <a:cs typeface="Arial"/>
              </a:rPr>
              <a:t>After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completing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this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lesson,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you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should</a:t>
            </a:r>
            <a:r>
              <a:rPr sz="1550" spc="2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be</a:t>
            </a:r>
            <a:r>
              <a:rPr sz="1550" spc="6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able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to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do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spc="-25" dirty="0">
                <a:latin typeface="Arial"/>
                <a:cs typeface="Arial"/>
              </a:rPr>
              <a:t>the </a:t>
            </a:r>
            <a:r>
              <a:rPr sz="1550" spc="-10" dirty="0">
                <a:latin typeface="Arial"/>
                <a:cs typeface="Arial"/>
              </a:rPr>
              <a:t>following:</a:t>
            </a:r>
            <a:endParaRPr sz="1550">
              <a:latin typeface="Arial"/>
              <a:cs typeface="Arial"/>
            </a:endParaRPr>
          </a:p>
          <a:p>
            <a:pPr marL="417830" indent="-328930">
              <a:lnSpc>
                <a:spcPct val="100000"/>
              </a:lnSpc>
              <a:spcBef>
                <a:spcPts val="405"/>
              </a:spcBef>
              <a:buClr>
                <a:srgbClr val="FF0000"/>
              </a:buClr>
              <a:buChar char="•"/>
              <a:tabLst>
                <a:tab pos="417830" algn="l"/>
              </a:tabLst>
            </a:pPr>
            <a:r>
              <a:rPr sz="1550" dirty="0">
                <a:latin typeface="Arial"/>
                <a:cs typeface="Arial"/>
              </a:rPr>
              <a:t>Define</a:t>
            </a:r>
            <a:r>
              <a:rPr sz="1550" spc="2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</a:t>
            </a:r>
            <a:r>
              <a:rPr sz="1550" spc="2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Java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interface</a:t>
            </a:r>
            <a:endParaRPr sz="1550">
              <a:latin typeface="Arial"/>
              <a:cs typeface="Arial"/>
            </a:endParaRPr>
          </a:p>
          <a:p>
            <a:pPr marL="417830" marR="412750" indent="-329565">
              <a:lnSpc>
                <a:spcPct val="101899"/>
              </a:lnSpc>
              <a:spcBef>
                <a:spcPts val="365"/>
              </a:spcBef>
              <a:buClr>
                <a:srgbClr val="FF0000"/>
              </a:buClr>
              <a:buChar char="•"/>
              <a:tabLst>
                <a:tab pos="417830" algn="l"/>
              </a:tabLst>
            </a:pPr>
            <a:r>
              <a:rPr sz="1550" dirty="0">
                <a:latin typeface="Arial"/>
                <a:cs typeface="Arial"/>
              </a:rPr>
              <a:t>Choose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between</a:t>
            </a:r>
            <a:r>
              <a:rPr sz="1550" spc="6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interface</a:t>
            </a:r>
            <a:r>
              <a:rPr sz="1550" spc="6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inheritance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and</a:t>
            </a:r>
            <a:r>
              <a:rPr sz="1550" spc="65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class inheritance</a:t>
            </a:r>
            <a:endParaRPr sz="1550">
              <a:latin typeface="Arial"/>
              <a:cs typeface="Arial"/>
            </a:endParaRPr>
          </a:p>
          <a:p>
            <a:pPr marL="417830" indent="-328930">
              <a:lnSpc>
                <a:spcPct val="100000"/>
              </a:lnSpc>
              <a:spcBef>
                <a:spcPts val="395"/>
              </a:spcBef>
              <a:buClr>
                <a:srgbClr val="FF0000"/>
              </a:buClr>
              <a:buChar char="•"/>
              <a:tabLst>
                <a:tab pos="417830" algn="l"/>
              </a:tabLst>
            </a:pPr>
            <a:r>
              <a:rPr sz="1550" dirty="0">
                <a:latin typeface="Arial"/>
                <a:cs typeface="Arial"/>
              </a:rPr>
              <a:t>Extend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an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interface</a:t>
            </a:r>
            <a:endParaRPr sz="1550">
              <a:latin typeface="Arial"/>
              <a:cs typeface="Arial"/>
            </a:endParaRPr>
          </a:p>
          <a:p>
            <a:pPr marL="417830" indent="-328930">
              <a:lnSpc>
                <a:spcPct val="100000"/>
              </a:lnSpc>
              <a:spcBef>
                <a:spcPts val="405"/>
              </a:spcBef>
              <a:buClr>
                <a:srgbClr val="FF0000"/>
              </a:buClr>
              <a:buChar char="•"/>
              <a:tabLst>
                <a:tab pos="417830" algn="l"/>
              </a:tabLst>
            </a:pPr>
            <a:r>
              <a:rPr sz="1550" dirty="0">
                <a:latin typeface="Arial"/>
                <a:cs typeface="Arial"/>
              </a:rPr>
              <a:t>Define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lambda</a:t>
            </a:r>
            <a:r>
              <a:rPr sz="1550" spc="55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expression</a:t>
            </a:r>
            <a:endParaRPr sz="15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326639" y="5247386"/>
            <a:ext cx="3116580" cy="144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endParaRPr sz="8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60196" y="806967"/>
            <a:ext cx="5375910" cy="292608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274320" algn="ctr">
              <a:lnSpc>
                <a:spcPct val="100000"/>
              </a:lnSpc>
              <a:spcBef>
                <a:spcPts val="110"/>
              </a:spcBef>
            </a:pPr>
            <a:r>
              <a:rPr sz="1850" b="1" dirty="0">
                <a:latin typeface="Arial"/>
                <a:cs typeface="Arial"/>
              </a:rPr>
              <a:t>Java</a:t>
            </a:r>
            <a:r>
              <a:rPr sz="1850" b="1" spc="40" dirty="0">
                <a:latin typeface="Arial"/>
                <a:cs typeface="Arial"/>
              </a:rPr>
              <a:t> </a:t>
            </a:r>
            <a:r>
              <a:rPr sz="1850" b="1" spc="-10" dirty="0">
                <a:latin typeface="Arial"/>
                <a:cs typeface="Arial"/>
              </a:rPr>
              <a:t>Interfaces</a:t>
            </a:r>
            <a:endParaRPr sz="18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350"/>
              </a:spcBef>
            </a:pPr>
            <a:endParaRPr sz="18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550" dirty="0">
                <a:latin typeface="Arial"/>
                <a:cs typeface="Arial"/>
              </a:rPr>
              <a:t>Java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interfaces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are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used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to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define</a:t>
            </a:r>
            <a:r>
              <a:rPr sz="1550" spc="5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abstract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types.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Interfaces:</a:t>
            </a:r>
            <a:endParaRPr sz="1550">
              <a:latin typeface="Arial"/>
              <a:cs typeface="Arial"/>
            </a:endParaRPr>
          </a:p>
          <a:p>
            <a:pPr marL="413384" marR="327660" indent="-329565">
              <a:lnSpc>
                <a:spcPct val="101899"/>
              </a:lnSpc>
              <a:spcBef>
                <a:spcPts val="360"/>
              </a:spcBef>
              <a:buClr>
                <a:srgbClr val="FF0000"/>
              </a:buClr>
              <a:buChar char="•"/>
              <a:tabLst>
                <a:tab pos="413384" algn="l"/>
              </a:tabLst>
            </a:pPr>
            <a:r>
              <a:rPr sz="1550" dirty="0">
                <a:latin typeface="Arial"/>
                <a:cs typeface="Arial"/>
              </a:rPr>
              <a:t>Are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similar</a:t>
            </a:r>
            <a:r>
              <a:rPr sz="1550" spc="5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to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abstract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classes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containing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only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public </a:t>
            </a:r>
            <a:r>
              <a:rPr sz="1550" dirty="0">
                <a:latin typeface="Arial"/>
                <a:cs typeface="Arial"/>
              </a:rPr>
              <a:t>abstract</a:t>
            </a:r>
            <a:r>
              <a:rPr sz="1550" spc="55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methods</a:t>
            </a:r>
            <a:endParaRPr sz="1550">
              <a:latin typeface="Arial"/>
              <a:cs typeface="Arial"/>
            </a:endParaRPr>
          </a:p>
          <a:p>
            <a:pPr marL="413384" indent="-329565">
              <a:lnSpc>
                <a:spcPct val="100000"/>
              </a:lnSpc>
              <a:spcBef>
                <a:spcPts val="395"/>
              </a:spcBef>
              <a:buClr>
                <a:srgbClr val="FF0000"/>
              </a:buClr>
              <a:buChar char="•"/>
              <a:tabLst>
                <a:tab pos="413384" algn="l"/>
              </a:tabLst>
            </a:pPr>
            <a:r>
              <a:rPr sz="1550" dirty="0">
                <a:latin typeface="Arial"/>
                <a:cs typeface="Arial"/>
              </a:rPr>
              <a:t>Outline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methods</a:t>
            </a:r>
            <a:r>
              <a:rPr sz="1550" spc="6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that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must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be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implemented</a:t>
            </a:r>
            <a:r>
              <a:rPr sz="1550" spc="6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by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class</a:t>
            </a:r>
            <a:endParaRPr sz="1550">
              <a:latin typeface="Arial"/>
              <a:cs typeface="Arial"/>
            </a:endParaRPr>
          </a:p>
          <a:p>
            <a:pPr marL="494030">
              <a:lnSpc>
                <a:spcPct val="100000"/>
              </a:lnSpc>
              <a:spcBef>
                <a:spcPts val="390"/>
              </a:spcBef>
              <a:tabLst>
                <a:tab pos="731520" algn="l"/>
              </a:tabLst>
            </a:pPr>
            <a:r>
              <a:rPr sz="1400" spc="-50" dirty="0">
                <a:solidFill>
                  <a:srgbClr val="FF0000"/>
                </a:solidFill>
                <a:latin typeface="Arial"/>
                <a:cs typeface="Arial"/>
              </a:rPr>
              <a:t>–</a:t>
            </a:r>
            <a:r>
              <a:rPr sz="1400" dirty="0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sz="1400" dirty="0">
                <a:latin typeface="Arial"/>
                <a:cs typeface="Arial"/>
              </a:rPr>
              <a:t>Methods</a:t>
            </a:r>
            <a:r>
              <a:rPr sz="1400" spc="4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must</a:t>
            </a:r>
            <a:r>
              <a:rPr sz="1400" spc="6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not</a:t>
            </a:r>
            <a:r>
              <a:rPr sz="1400" spc="6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have</a:t>
            </a:r>
            <a:r>
              <a:rPr sz="1400" spc="6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an</a:t>
            </a:r>
            <a:r>
              <a:rPr sz="1400" spc="5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implementation</a:t>
            </a:r>
            <a:r>
              <a:rPr sz="1400" spc="6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{braces}.</a:t>
            </a:r>
            <a:endParaRPr sz="1400">
              <a:latin typeface="Arial"/>
              <a:cs typeface="Arial"/>
            </a:endParaRPr>
          </a:p>
          <a:p>
            <a:pPr marL="413384" indent="-329565">
              <a:lnSpc>
                <a:spcPct val="100000"/>
              </a:lnSpc>
              <a:spcBef>
                <a:spcPts val="400"/>
              </a:spcBef>
              <a:buClr>
                <a:srgbClr val="FF0000"/>
              </a:buClr>
              <a:buChar char="•"/>
              <a:tabLst>
                <a:tab pos="413384" algn="l"/>
              </a:tabLst>
            </a:pPr>
            <a:r>
              <a:rPr sz="1550" dirty="0">
                <a:latin typeface="Arial"/>
                <a:cs typeface="Arial"/>
              </a:rPr>
              <a:t>Can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contain</a:t>
            </a:r>
            <a:r>
              <a:rPr sz="1550" spc="5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constant</a:t>
            </a:r>
            <a:r>
              <a:rPr sz="1550" spc="55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fields</a:t>
            </a:r>
            <a:endParaRPr sz="1550">
              <a:latin typeface="Arial"/>
              <a:cs typeface="Arial"/>
            </a:endParaRPr>
          </a:p>
          <a:p>
            <a:pPr marL="413384" indent="-329565">
              <a:lnSpc>
                <a:spcPct val="100000"/>
              </a:lnSpc>
              <a:spcBef>
                <a:spcPts val="409"/>
              </a:spcBef>
              <a:buClr>
                <a:srgbClr val="FF0000"/>
              </a:buClr>
              <a:buChar char="•"/>
              <a:tabLst>
                <a:tab pos="413384" algn="l"/>
              </a:tabLst>
            </a:pPr>
            <a:r>
              <a:rPr sz="1550" dirty="0">
                <a:latin typeface="Arial"/>
                <a:cs typeface="Arial"/>
              </a:rPr>
              <a:t>Can</a:t>
            </a:r>
            <a:r>
              <a:rPr sz="1550" spc="2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be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used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as</a:t>
            </a:r>
            <a:r>
              <a:rPr sz="1550" spc="2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reference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spc="-20" dirty="0">
                <a:latin typeface="Arial"/>
                <a:cs typeface="Arial"/>
              </a:rPr>
              <a:t>type</a:t>
            </a:r>
            <a:endParaRPr sz="1550">
              <a:latin typeface="Arial"/>
              <a:cs typeface="Arial"/>
            </a:endParaRPr>
          </a:p>
          <a:p>
            <a:pPr marL="413384" indent="-329565">
              <a:lnSpc>
                <a:spcPct val="100000"/>
              </a:lnSpc>
              <a:spcBef>
                <a:spcPts val="395"/>
              </a:spcBef>
              <a:buClr>
                <a:srgbClr val="FF0000"/>
              </a:buClr>
              <a:buChar char="•"/>
              <a:tabLst>
                <a:tab pos="413384" algn="l"/>
              </a:tabLst>
            </a:pPr>
            <a:r>
              <a:rPr sz="1550" dirty="0">
                <a:latin typeface="Arial"/>
                <a:cs typeface="Arial"/>
              </a:rPr>
              <a:t>Are</a:t>
            </a:r>
            <a:r>
              <a:rPr sz="1550" spc="2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an</a:t>
            </a:r>
            <a:r>
              <a:rPr sz="1550" spc="6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essential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component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of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many</a:t>
            </a:r>
            <a:r>
              <a:rPr sz="1550" spc="6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design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patterns</a:t>
            </a:r>
            <a:endParaRPr sz="155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17880" y="5717539"/>
            <a:ext cx="5909310" cy="5588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 marR="5080">
              <a:lnSpc>
                <a:spcPct val="100400"/>
              </a:lnSpc>
              <a:spcBef>
                <a:spcPts val="130"/>
              </a:spcBef>
            </a:pPr>
            <a:r>
              <a:rPr sz="1150" dirty="0">
                <a:latin typeface="Arial"/>
                <a:cs typeface="Arial"/>
              </a:rPr>
              <a:t>In</a:t>
            </a:r>
            <a:r>
              <a:rPr sz="1150" spc="3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Java,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an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interface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outlines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contract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for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class.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contract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outlined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by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an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spc="-10" dirty="0">
                <a:latin typeface="Arial"/>
                <a:cs typeface="Arial"/>
              </a:rPr>
              <a:t>interface </a:t>
            </a:r>
            <a:r>
              <a:rPr sz="1150" dirty="0">
                <a:latin typeface="Arial"/>
                <a:cs typeface="Arial"/>
              </a:rPr>
              <a:t>mandates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methods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that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must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be</a:t>
            </a:r>
            <a:r>
              <a:rPr sz="1150" spc="11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implemented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in</a:t>
            </a:r>
            <a:r>
              <a:rPr sz="1150" spc="114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class.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Classes</a:t>
            </a:r>
            <a:r>
              <a:rPr sz="1150" spc="12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implementing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spc="-25" dirty="0">
                <a:latin typeface="Arial"/>
                <a:cs typeface="Arial"/>
              </a:rPr>
              <a:t>the </a:t>
            </a:r>
            <a:r>
              <a:rPr sz="1150" dirty="0">
                <a:latin typeface="Arial"/>
                <a:cs typeface="Arial"/>
              </a:rPr>
              <a:t>contract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must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fulfill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entire</a:t>
            </a:r>
            <a:r>
              <a:rPr sz="1150" spc="10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contract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or</a:t>
            </a:r>
            <a:r>
              <a:rPr sz="1150" spc="9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be</a:t>
            </a:r>
            <a:r>
              <a:rPr sz="1150" spc="10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declared</a:t>
            </a:r>
            <a:r>
              <a:rPr sz="1150" spc="110" dirty="0">
                <a:latin typeface="Arial"/>
                <a:cs typeface="Arial"/>
              </a:rPr>
              <a:t> </a:t>
            </a:r>
            <a:r>
              <a:rPr sz="1150" spc="220" dirty="0">
                <a:latin typeface="Times New Roman"/>
                <a:cs typeface="Times New Roman"/>
              </a:rPr>
              <a:t>abstract</a:t>
            </a:r>
            <a:r>
              <a:rPr sz="1150" spc="220" dirty="0">
                <a:latin typeface="Arial"/>
                <a:cs typeface="Arial"/>
              </a:rPr>
              <a:t>.</a:t>
            </a:r>
            <a:endParaRPr sz="1150">
              <a:latin typeface="Arial"/>
              <a:cs typeface="Arial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  <a:tabLst>
                <a:tab pos="1866900" algn="l"/>
              </a:tabLst>
            </a:pPr>
            <a:r>
              <a:rPr dirty="0"/>
              <a:t>Java</a:t>
            </a:r>
            <a:r>
              <a:rPr spc="45" dirty="0"/>
              <a:t> </a:t>
            </a:r>
            <a:r>
              <a:rPr dirty="0"/>
              <a:t>SE</a:t>
            </a:r>
            <a:r>
              <a:rPr spc="65" dirty="0"/>
              <a:t> </a:t>
            </a:r>
            <a:r>
              <a:rPr dirty="0"/>
              <a:t>8</a:t>
            </a:r>
            <a:r>
              <a:rPr spc="35" dirty="0"/>
              <a:t> </a:t>
            </a:r>
            <a:r>
              <a:rPr spc="-10" dirty="0"/>
              <a:t>Programming</a:t>
            </a:r>
            <a:r>
              <a:rPr dirty="0"/>
              <a:t>	6</a:t>
            </a:r>
            <a:r>
              <a:rPr spc="10" dirty="0"/>
              <a:t> </a:t>
            </a:r>
            <a:r>
              <a:rPr dirty="0"/>
              <a:t>-</a:t>
            </a:r>
            <a:r>
              <a:rPr spc="15" dirty="0"/>
              <a:t> </a:t>
            </a:r>
            <a:r>
              <a:rPr spc="-25" dirty="0"/>
              <a:t>3</a:t>
            </a:r>
          </a:p>
        </p:txBody>
      </p:sp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55627" y="806967"/>
            <a:ext cx="5517515" cy="4332661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40970" algn="ctr">
              <a:lnSpc>
                <a:spcPct val="100000"/>
              </a:lnSpc>
              <a:spcBef>
                <a:spcPts val="110"/>
              </a:spcBef>
            </a:pPr>
            <a:r>
              <a:rPr sz="1850" b="1" dirty="0">
                <a:latin typeface="Arial"/>
                <a:cs typeface="Arial"/>
              </a:rPr>
              <a:t>A</a:t>
            </a:r>
            <a:r>
              <a:rPr sz="1850" b="1" spc="5" dirty="0">
                <a:latin typeface="Arial"/>
                <a:cs typeface="Arial"/>
              </a:rPr>
              <a:t> </a:t>
            </a:r>
            <a:r>
              <a:rPr sz="1850" b="1" dirty="0">
                <a:latin typeface="Arial"/>
                <a:cs typeface="Arial"/>
              </a:rPr>
              <a:t>Problem</a:t>
            </a:r>
            <a:r>
              <a:rPr sz="1850" b="1" spc="-10" dirty="0">
                <a:latin typeface="Arial"/>
                <a:cs typeface="Arial"/>
              </a:rPr>
              <a:t> </a:t>
            </a:r>
            <a:r>
              <a:rPr sz="1850" b="1" dirty="0">
                <a:latin typeface="Arial"/>
                <a:cs typeface="Arial"/>
              </a:rPr>
              <a:t>Solved</a:t>
            </a:r>
            <a:r>
              <a:rPr sz="1850" b="1" spc="5" dirty="0">
                <a:latin typeface="Arial"/>
                <a:cs typeface="Arial"/>
              </a:rPr>
              <a:t> </a:t>
            </a:r>
            <a:r>
              <a:rPr sz="1850" b="1" dirty="0">
                <a:latin typeface="Arial"/>
                <a:cs typeface="Arial"/>
              </a:rPr>
              <a:t>by</a:t>
            </a:r>
            <a:r>
              <a:rPr sz="1850" b="1" spc="-10" dirty="0">
                <a:latin typeface="Arial"/>
                <a:cs typeface="Arial"/>
              </a:rPr>
              <a:t> Interfaces</a:t>
            </a:r>
            <a:endParaRPr sz="185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894"/>
              </a:spcBef>
            </a:pPr>
            <a:endParaRPr sz="1850" dirty="0">
              <a:latin typeface="Arial"/>
              <a:cs typeface="Arial"/>
            </a:endParaRPr>
          </a:p>
          <a:p>
            <a:pPr marL="12700" marR="5080" indent="4445">
              <a:lnSpc>
                <a:spcPct val="101299"/>
              </a:lnSpc>
            </a:pPr>
            <a:r>
              <a:rPr sz="1550" b="1" dirty="0">
                <a:latin typeface="Arial"/>
                <a:cs typeface="Arial"/>
              </a:rPr>
              <a:t>Given:</a:t>
            </a:r>
            <a:r>
              <a:rPr sz="1550" b="1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company</a:t>
            </a:r>
            <a:r>
              <a:rPr sz="1550" spc="6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sells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an</a:t>
            </a:r>
            <a:r>
              <a:rPr sz="1550" spc="6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assortment</a:t>
            </a:r>
            <a:r>
              <a:rPr sz="1550" spc="6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of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products,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spc="-20" dirty="0">
                <a:latin typeface="Arial"/>
                <a:cs typeface="Arial"/>
              </a:rPr>
              <a:t>very </a:t>
            </a:r>
            <a:r>
              <a:rPr sz="1550" dirty="0">
                <a:latin typeface="Arial"/>
                <a:cs typeface="Arial"/>
              </a:rPr>
              <a:t>different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from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each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other,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and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needs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way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to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access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financial </a:t>
            </a:r>
            <a:r>
              <a:rPr sz="1550" dirty="0">
                <a:latin typeface="Arial"/>
                <a:cs typeface="Arial"/>
              </a:rPr>
              <a:t>data</a:t>
            </a:r>
            <a:r>
              <a:rPr sz="1550" spc="2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in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</a:t>
            </a:r>
            <a:r>
              <a:rPr sz="1550" spc="2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similar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manner.</a:t>
            </a:r>
            <a:endParaRPr sz="1550" dirty="0">
              <a:latin typeface="Arial"/>
              <a:cs typeface="Arial"/>
            </a:endParaRPr>
          </a:p>
          <a:p>
            <a:pPr marL="417830" indent="-328930">
              <a:lnSpc>
                <a:spcPct val="100000"/>
              </a:lnSpc>
              <a:spcBef>
                <a:spcPts val="409"/>
              </a:spcBef>
              <a:buClr>
                <a:srgbClr val="FF0000"/>
              </a:buClr>
              <a:buChar char="•"/>
              <a:tabLst>
                <a:tab pos="417830" algn="l"/>
              </a:tabLst>
            </a:pPr>
            <a:r>
              <a:rPr sz="1550" dirty="0">
                <a:latin typeface="Arial"/>
                <a:cs typeface="Arial"/>
              </a:rPr>
              <a:t>Products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include:</a:t>
            </a:r>
            <a:endParaRPr sz="1550" dirty="0">
              <a:latin typeface="Arial"/>
              <a:cs typeface="Arial"/>
            </a:endParaRPr>
          </a:p>
          <a:p>
            <a:pPr marL="735965" lvl="1" indent="-237490">
              <a:lnSpc>
                <a:spcPct val="100000"/>
              </a:lnSpc>
              <a:spcBef>
                <a:spcPts val="390"/>
              </a:spcBef>
              <a:buClr>
                <a:srgbClr val="FF0000"/>
              </a:buClr>
              <a:buChar char="–"/>
              <a:tabLst>
                <a:tab pos="735965" algn="l"/>
              </a:tabLst>
            </a:pPr>
            <a:r>
              <a:rPr sz="1400" dirty="0">
                <a:latin typeface="Arial"/>
                <a:cs typeface="Arial"/>
              </a:rPr>
              <a:t>Crushed</a:t>
            </a:r>
            <a:r>
              <a:rPr sz="1400" spc="80" dirty="0">
                <a:latin typeface="Arial"/>
                <a:cs typeface="Arial"/>
              </a:rPr>
              <a:t> </a:t>
            </a:r>
            <a:r>
              <a:rPr sz="1400" spc="-20" dirty="0">
                <a:latin typeface="Arial"/>
                <a:cs typeface="Arial"/>
              </a:rPr>
              <a:t>Rock</a:t>
            </a:r>
            <a:endParaRPr sz="1400" dirty="0">
              <a:latin typeface="Arial"/>
              <a:cs typeface="Arial"/>
            </a:endParaRPr>
          </a:p>
          <a:p>
            <a:pPr marL="982344" lvl="2" indent="-163830">
              <a:lnSpc>
                <a:spcPct val="100000"/>
              </a:lnSpc>
              <a:spcBef>
                <a:spcPts val="355"/>
              </a:spcBef>
              <a:buClr>
                <a:srgbClr val="FF0000"/>
              </a:buClr>
              <a:buSzPct val="44000"/>
              <a:buChar char="—"/>
              <a:tabLst>
                <a:tab pos="982344" algn="l"/>
              </a:tabLst>
            </a:pPr>
            <a:r>
              <a:rPr sz="1250" dirty="0">
                <a:latin typeface="Arial"/>
                <a:cs typeface="Arial"/>
              </a:rPr>
              <a:t>Measured</a:t>
            </a:r>
            <a:r>
              <a:rPr sz="1250" spc="50" dirty="0">
                <a:latin typeface="Arial"/>
                <a:cs typeface="Arial"/>
              </a:rPr>
              <a:t> </a:t>
            </a:r>
            <a:r>
              <a:rPr sz="1250" dirty="0">
                <a:latin typeface="Arial"/>
                <a:cs typeface="Arial"/>
              </a:rPr>
              <a:t>in</a:t>
            </a:r>
            <a:r>
              <a:rPr sz="1250" spc="65" dirty="0">
                <a:latin typeface="Arial"/>
                <a:cs typeface="Arial"/>
              </a:rPr>
              <a:t> </a:t>
            </a:r>
            <a:r>
              <a:rPr sz="1250" spc="-10" dirty="0">
                <a:latin typeface="Arial"/>
                <a:cs typeface="Arial"/>
              </a:rPr>
              <a:t>pounds</a:t>
            </a:r>
            <a:endParaRPr sz="1250" dirty="0">
              <a:latin typeface="Arial"/>
              <a:cs typeface="Arial"/>
            </a:endParaRPr>
          </a:p>
          <a:p>
            <a:pPr marL="735965" lvl="1" indent="-237490">
              <a:lnSpc>
                <a:spcPct val="100000"/>
              </a:lnSpc>
              <a:spcBef>
                <a:spcPts val="375"/>
              </a:spcBef>
              <a:buClr>
                <a:srgbClr val="FF0000"/>
              </a:buClr>
              <a:buChar char="–"/>
              <a:tabLst>
                <a:tab pos="735965" algn="l"/>
              </a:tabLst>
            </a:pPr>
            <a:r>
              <a:rPr sz="1400" dirty="0">
                <a:latin typeface="Arial"/>
                <a:cs typeface="Arial"/>
              </a:rPr>
              <a:t>Red</a:t>
            </a:r>
            <a:r>
              <a:rPr sz="1400" spc="3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Paint</a:t>
            </a:r>
            <a:endParaRPr sz="1400" dirty="0">
              <a:latin typeface="Arial"/>
              <a:cs typeface="Arial"/>
            </a:endParaRPr>
          </a:p>
          <a:p>
            <a:pPr marL="982344" lvl="2" indent="-163830">
              <a:lnSpc>
                <a:spcPct val="100000"/>
              </a:lnSpc>
              <a:spcBef>
                <a:spcPts val="355"/>
              </a:spcBef>
              <a:buClr>
                <a:srgbClr val="FF0000"/>
              </a:buClr>
              <a:buSzPct val="44000"/>
              <a:buChar char="—"/>
              <a:tabLst>
                <a:tab pos="982344" algn="l"/>
              </a:tabLst>
            </a:pPr>
            <a:r>
              <a:rPr sz="1250" dirty="0">
                <a:latin typeface="Arial"/>
                <a:cs typeface="Arial"/>
              </a:rPr>
              <a:t>Measured</a:t>
            </a:r>
            <a:r>
              <a:rPr sz="1250" spc="45" dirty="0">
                <a:latin typeface="Arial"/>
                <a:cs typeface="Arial"/>
              </a:rPr>
              <a:t> </a:t>
            </a:r>
            <a:r>
              <a:rPr sz="1250" dirty="0">
                <a:latin typeface="Arial"/>
                <a:cs typeface="Arial"/>
              </a:rPr>
              <a:t>in</a:t>
            </a:r>
            <a:r>
              <a:rPr sz="1250" spc="65" dirty="0">
                <a:latin typeface="Arial"/>
                <a:cs typeface="Arial"/>
              </a:rPr>
              <a:t> </a:t>
            </a:r>
            <a:r>
              <a:rPr sz="1250" spc="-10" dirty="0">
                <a:latin typeface="Arial"/>
                <a:cs typeface="Arial"/>
              </a:rPr>
              <a:t>gallons</a:t>
            </a:r>
            <a:endParaRPr sz="1250" dirty="0">
              <a:latin typeface="Arial"/>
              <a:cs typeface="Arial"/>
            </a:endParaRPr>
          </a:p>
          <a:p>
            <a:pPr marL="735965" lvl="1" indent="-237490">
              <a:lnSpc>
                <a:spcPct val="100000"/>
              </a:lnSpc>
              <a:spcBef>
                <a:spcPts val="380"/>
              </a:spcBef>
              <a:buClr>
                <a:srgbClr val="FF0000"/>
              </a:buClr>
              <a:buChar char="–"/>
              <a:tabLst>
                <a:tab pos="735965" algn="l"/>
              </a:tabLst>
            </a:pPr>
            <a:r>
              <a:rPr sz="1400" spc="-10" dirty="0">
                <a:latin typeface="Arial"/>
                <a:cs typeface="Arial"/>
              </a:rPr>
              <a:t>Widgets</a:t>
            </a:r>
            <a:endParaRPr sz="1400" dirty="0">
              <a:latin typeface="Arial"/>
              <a:cs typeface="Arial"/>
            </a:endParaRPr>
          </a:p>
          <a:p>
            <a:pPr marL="982344" lvl="2" indent="-163830">
              <a:lnSpc>
                <a:spcPct val="100000"/>
              </a:lnSpc>
              <a:spcBef>
                <a:spcPts val="355"/>
              </a:spcBef>
              <a:buClr>
                <a:srgbClr val="FF0000"/>
              </a:buClr>
              <a:buSzPct val="44000"/>
              <a:buChar char="—"/>
              <a:tabLst>
                <a:tab pos="982344" algn="l"/>
              </a:tabLst>
            </a:pPr>
            <a:r>
              <a:rPr sz="1250" dirty="0">
                <a:latin typeface="Arial"/>
                <a:cs typeface="Arial"/>
              </a:rPr>
              <a:t>Measured</a:t>
            </a:r>
            <a:r>
              <a:rPr sz="1250" spc="50" dirty="0">
                <a:latin typeface="Arial"/>
                <a:cs typeface="Arial"/>
              </a:rPr>
              <a:t> </a:t>
            </a:r>
            <a:r>
              <a:rPr sz="1250" dirty="0">
                <a:latin typeface="Arial"/>
                <a:cs typeface="Arial"/>
              </a:rPr>
              <a:t>by</a:t>
            </a:r>
            <a:r>
              <a:rPr sz="1250" spc="55" dirty="0">
                <a:latin typeface="Arial"/>
                <a:cs typeface="Arial"/>
              </a:rPr>
              <a:t> </a:t>
            </a:r>
            <a:r>
              <a:rPr sz="1250" spc="-10" dirty="0">
                <a:latin typeface="Arial"/>
                <a:cs typeface="Arial"/>
              </a:rPr>
              <a:t>Quantity</a:t>
            </a:r>
            <a:endParaRPr sz="1250" dirty="0">
              <a:latin typeface="Arial"/>
              <a:cs typeface="Arial"/>
            </a:endParaRPr>
          </a:p>
          <a:p>
            <a:pPr marL="417830" indent="-329565">
              <a:lnSpc>
                <a:spcPct val="100000"/>
              </a:lnSpc>
              <a:spcBef>
                <a:spcPts val="395"/>
              </a:spcBef>
              <a:buClr>
                <a:srgbClr val="FF0000"/>
              </a:buClr>
              <a:buChar char="•"/>
              <a:tabLst>
                <a:tab pos="417830" algn="l"/>
              </a:tabLst>
            </a:pPr>
            <a:r>
              <a:rPr sz="1550" dirty="0">
                <a:latin typeface="Arial"/>
                <a:cs typeface="Arial"/>
              </a:rPr>
              <a:t>Need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to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calculate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per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spc="-20" dirty="0">
                <a:latin typeface="Arial"/>
                <a:cs typeface="Arial"/>
              </a:rPr>
              <a:t>item</a:t>
            </a:r>
            <a:endParaRPr sz="1550" dirty="0">
              <a:latin typeface="Arial"/>
              <a:cs typeface="Arial"/>
            </a:endParaRPr>
          </a:p>
          <a:p>
            <a:pPr marL="735965" lvl="1" indent="-237490">
              <a:lnSpc>
                <a:spcPct val="100000"/>
              </a:lnSpc>
              <a:spcBef>
                <a:spcPts val="390"/>
              </a:spcBef>
              <a:buClr>
                <a:srgbClr val="FF0000"/>
              </a:buClr>
              <a:buChar char="–"/>
              <a:tabLst>
                <a:tab pos="735965" algn="l"/>
              </a:tabLst>
            </a:pPr>
            <a:r>
              <a:rPr sz="1400" dirty="0">
                <a:latin typeface="Arial"/>
                <a:cs typeface="Arial"/>
              </a:rPr>
              <a:t>Sales</a:t>
            </a:r>
            <a:r>
              <a:rPr sz="1400" spc="5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price</a:t>
            </a:r>
            <a:endParaRPr sz="1400" dirty="0">
              <a:latin typeface="Arial"/>
              <a:cs typeface="Arial"/>
            </a:endParaRPr>
          </a:p>
          <a:p>
            <a:pPr marL="735965" lvl="1" indent="-237490">
              <a:lnSpc>
                <a:spcPct val="100000"/>
              </a:lnSpc>
              <a:spcBef>
                <a:spcPts val="370"/>
              </a:spcBef>
              <a:buClr>
                <a:srgbClr val="FF0000"/>
              </a:buClr>
              <a:buChar char="–"/>
              <a:tabLst>
                <a:tab pos="735965" algn="l"/>
              </a:tabLst>
            </a:pPr>
            <a:r>
              <a:rPr sz="1400" spc="-20" dirty="0">
                <a:latin typeface="Arial"/>
                <a:cs typeface="Arial"/>
              </a:rPr>
              <a:t>Cost</a:t>
            </a:r>
            <a:endParaRPr sz="1400" dirty="0">
              <a:latin typeface="Arial"/>
              <a:cs typeface="Arial"/>
            </a:endParaRPr>
          </a:p>
          <a:p>
            <a:pPr marL="735965" lvl="1" indent="-237490">
              <a:lnSpc>
                <a:spcPct val="100000"/>
              </a:lnSpc>
              <a:spcBef>
                <a:spcPts val="385"/>
              </a:spcBef>
              <a:buClr>
                <a:srgbClr val="FF0000"/>
              </a:buClr>
              <a:buChar char="–"/>
              <a:tabLst>
                <a:tab pos="735965" algn="l"/>
              </a:tabLst>
            </a:pPr>
            <a:r>
              <a:rPr sz="1400" spc="-10" dirty="0">
                <a:latin typeface="Arial"/>
                <a:cs typeface="Arial"/>
              </a:rPr>
              <a:t>Profit</a:t>
            </a:r>
            <a:endParaRPr lang="en-US" sz="1400" spc="-10" dirty="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9060" y="5028438"/>
            <a:ext cx="7576184" cy="5029200"/>
          </a:xfrm>
          <a:custGeom>
            <a:avLst/>
            <a:gdLst/>
            <a:ahLst/>
            <a:cxnLst/>
            <a:rect l="l" t="t" r="r" b="b"/>
            <a:pathLst>
              <a:path w="7576184" h="5029200">
                <a:moveTo>
                  <a:pt x="7575804" y="0"/>
                </a:moveTo>
                <a:lnTo>
                  <a:pt x="0" y="0"/>
                </a:lnTo>
                <a:lnTo>
                  <a:pt x="0" y="5029200"/>
                </a:lnTo>
                <a:lnTo>
                  <a:pt x="7575804" y="5029200"/>
                </a:lnTo>
                <a:lnTo>
                  <a:pt x="757580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17880" y="5717539"/>
            <a:ext cx="6246495" cy="3879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3499"/>
              </a:lnSpc>
              <a:spcBef>
                <a:spcPts val="90"/>
              </a:spcBef>
            </a:pPr>
            <a:r>
              <a:rPr sz="1150" dirty="0">
                <a:latin typeface="Arial"/>
                <a:cs typeface="Arial"/>
              </a:rPr>
              <a:t>How</a:t>
            </a:r>
            <a:r>
              <a:rPr sz="1150" spc="10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can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interfaces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solve</a:t>
            </a:r>
            <a:r>
              <a:rPr sz="1150" spc="10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this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problem?</a:t>
            </a:r>
            <a:r>
              <a:rPr sz="1150" spc="9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All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these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products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are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sold</a:t>
            </a:r>
            <a:r>
              <a:rPr sz="1150" spc="9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by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same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company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spc="-25" dirty="0">
                <a:latin typeface="Arial"/>
                <a:cs typeface="Arial"/>
              </a:rPr>
              <a:t>but </a:t>
            </a:r>
            <a:r>
              <a:rPr sz="1150" dirty="0">
                <a:latin typeface="Arial"/>
                <a:cs typeface="Arial"/>
              </a:rPr>
              <a:t>are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measured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in</a:t>
            </a:r>
            <a:r>
              <a:rPr sz="1150" spc="9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different</a:t>
            </a:r>
            <a:r>
              <a:rPr sz="1150" spc="30" dirty="0">
                <a:latin typeface="Arial"/>
                <a:cs typeface="Arial"/>
              </a:rPr>
              <a:t> </a:t>
            </a:r>
            <a:r>
              <a:rPr sz="1150" spc="-20" dirty="0">
                <a:latin typeface="Arial"/>
                <a:cs typeface="Arial"/>
              </a:rPr>
              <a:t>ways.</a:t>
            </a:r>
            <a:endParaRPr sz="11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326639" y="5247386"/>
            <a:ext cx="3116580" cy="144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endParaRPr sz="8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87552" y="1799844"/>
            <a:ext cx="5689600" cy="3072765"/>
            <a:chOff x="987552" y="1799844"/>
            <a:chExt cx="5689600" cy="3072765"/>
          </a:xfrm>
        </p:grpSpPr>
        <p:sp>
          <p:nvSpPr>
            <p:cNvPr id="3" name="object 3"/>
            <p:cNvSpPr/>
            <p:nvPr/>
          </p:nvSpPr>
          <p:spPr>
            <a:xfrm>
              <a:off x="998220" y="1810512"/>
              <a:ext cx="5668010" cy="3051175"/>
            </a:xfrm>
            <a:custGeom>
              <a:avLst/>
              <a:gdLst/>
              <a:ahLst/>
              <a:cxnLst/>
              <a:rect l="l" t="t" r="r" b="b"/>
              <a:pathLst>
                <a:path w="5668009" h="3051175">
                  <a:moveTo>
                    <a:pt x="5667756" y="0"/>
                  </a:moveTo>
                  <a:lnTo>
                    <a:pt x="0" y="0"/>
                  </a:lnTo>
                  <a:lnTo>
                    <a:pt x="0" y="3051048"/>
                  </a:lnTo>
                  <a:lnTo>
                    <a:pt x="5667756" y="3051048"/>
                  </a:lnTo>
                  <a:lnTo>
                    <a:pt x="5667756" y="0"/>
                  </a:lnTo>
                  <a:close/>
                </a:path>
              </a:pathLst>
            </a:custGeom>
            <a:solidFill>
              <a:srgbClr val="DCDC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987552" y="1799844"/>
              <a:ext cx="5689600" cy="3072765"/>
            </a:xfrm>
            <a:custGeom>
              <a:avLst/>
              <a:gdLst/>
              <a:ahLst/>
              <a:cxnLst/>
              <a:rect l="l" t="t" r="r" b="b"/>
              <a:pathLst>
                <a:path w="5689600" h="3072765">
                  <a:moveTo>
                    <a:pt x="5689092" y="0"/>
                  </a:moveTo>
                  <a:lnTo>
                    <a:pt x="0" y="0"/>
                  </a:lnTo>
                  <a:lnTo>
                    <a:pt x="0" y="3072383"/>
                  </a:lnTo>
                  <a:lnTo>
                    <a:pt x="5689092" y="3072383"/>
                  </a:lnTo>
                  <a:lnTo>
                    <a:pt x="5689092" y="3061715"/>
                  </a:lnTo>
                  <a:lnTo>
                    <a:pt x="21335" y="3061716"/>
                  </a:lnTo>
                  <a:lnTo>
                    <a:pt x="10668" y="3051048"/>
                  </a:lnTo>
                  <a:lnTo>
                    <a:pt x="21335" y="3051048"/>
                  </a:lnTo>
                  <a:lnTo>
                    <a:pt x="21335" y="19811"/>
                  </a:lnTo>
                  <a:lnTo>
                    <a:pt x="10667" y="19811"/>
                  </a:lnTo>
                  <a:lnTo>
                    <a:pt x="21335" y="10667"/>
                  </a:lnTo>
                  <a:lnTo>
                    <a:pt x="5689092" y="10667"/>
                  </a:lnTo>
                  <a:lnTo>
                    <a:pt x="5689092" y="0"/>
                  </a:lnTo>
                  <a:close/>
                </a:path>
                <a:path w="5689600" h="3072765">
                  <a:moveTo>
                    <a:pt x="21335" y="3051048"/>
                  </a:moveTo>
                  <a:lnTo>
                    <a:pt x="10668" y="3051048"/>
                  </a:lnTo>
                  <a:lnTo>
                    <a:pt x="21335" y="3061716"/>
                  </a:lnTo>
                  <a:lnTo>
                    <a:pt x="21335" y="3051048"/>
                  </a:lnTo>
                  <a:close/>
                </a:path>
                <a:path w="5689600" h="3072765">
                  <a:moveTo>
                    <a:pt x="5669280" y="3051048"/>
                  </a:moveTo>
                  <a:lnTo>
                    <a:pt x="21335" y="3051048"/>
                  </a:lnTo>
                  <a:lnTo>
                    <a:pt x="21335" y="3061716"/>
                  </a:lnTo>
                  <a:lnTo>
                    <a:pt x="5669280" y="3061716"/>
                  </a:lnTo>
                  <a:lnTo>
                    <a:pt x="5669280" y="3051048"/>
                  </a:lnTo>
                  <a:close/>
                </a:path>
                <a:path w="5689600" h="3072765">
                  <a:moveTo>
                    <a:pt x="5669280" y="10667"/>
                  </a:moveTo>
                  <a:lnTo>
                    <a:pt x="5669280" y="3061716"/>
                  </a:lnTo>
                  <a:lnTo>
                    <a:pt x="5678424" y="3051048"/>
                  </a:lnTo>
                  <a:lnTo>
                    <a:pt x="5689092" y="3051048"/>
                  </a:lnTo>
                  <a:lnTo>
                    <a:pt x="5689092" y="19811"/>
                  </a:lnTo>
                  <a:lnTo>
                    <a:pt x="5678424" y="19811"/>
                  </a:lnTo>
                  <a:lnTo>
                    <a:pt x="5669280" y="10667"/>
                  </a:lnTo>
                  <a:close/>
                </a:path>
                <a:path w="5689600" h="3072765">
                  <a:moveTo>
                    <a:pt x="5689092" y="3051048"/>
                  </a:moveTo>
                  <a:lnTo>
                    <a:pt x="5678424" y="3051048"/>
                  </a:lnTo>
                  <a:lnTo>
                    <a:pt x="5669280" y="3061716"/>
                  </a:lnTo>
                  <a:lnTo>
                    <a:pt x="5689092" y="3061715"/>
                  </a:lnTo>
                  <a:lnTo>
                    <a:pt x="5689092" y="3051048"/>
                  </a:lnTo>
                  <a:close/>
                </a:path>
                <a:path w="5689600" h="3072765">
                  <a:moveTo>
                    <a:pt x="21335" y="10667"/>
                  </a:moveTo>
                  <a:lnTo>
                    <a:pt x="10667" y="19811"/>
                  </a:lnTo>
                  <a:lnTo>
                    <a:pt x="21335" y="19811"/>
                  </a:lnTo>
                  <a:lnTo>
                    <a:pt x="21335" y="10667"/>
                  </a:lnTo>
                  <a:close/>
                </a:path>
                <a:path w="5689600" h="3072765">
                  <a:moveTo>
                    <a:pt x="5669280" y="10667"/>
                  </a:moveTo>
                  <a:lnTo>
                    <a:pt x="21335" y="10667"/>
                  </a:lnTo>
                  <a:lnTo>
                    <a:pt x="21335" y="19811"/>
                  </a:lnTo>
                  <a:lnTo>
                    <a:pt x="5669280" y="19811"/>
                  </a:lnTo>
                  <a:lnTo>
                    <a:pt x="5669280" y="10667"/>
                  </a:lnTo>
                  <a:close/>
                </a:path>
                <a:path w="5689600" h="3072765">
                  <a:moveTo>
                    <a:pt x="5689092" y="10667"/>
                  </a:moveTo>
                  <a:lnTo>
                    <a:pt x="5669280" y="10667"/>
                  </a:lnTo>
                  <a:lnTo>
                    <a:pt x="5678424" y="19811"/>
                  </a:lnTo>
                  <a:lnTo>
                    <a:pt x="5689092" y="19811"/>
                  </a:lnTo>
                  <a:lnTo>
                    <a:pt x="5689092" y="1066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1256798" y="2034730"/>
            <a:ext cx="708660" cy="96583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 algn="just">
              <a:lnSpc>
                <a:spcPct val="123500"/>
              </a:lnSpc>
              <a:spcBef>
                <a:spcPts val="85"/>
              </a:spcBef>
            </a:pPr>
            <a:r>
              <a:rPr sz="1250" spc="260" dirty="0">
                <a:latin typeface="Times New Roman"/>
                <a:cs typeface="Times New Roman"/>
              </a:rPr>
              <a:t>private private private private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037062" y="2034730"/>
            <a:ext cx="3052445" cy="965835"/>
          </a:xfrm>
          <a:prstGeom prst="rect">
            <a:avLst/>
          </a:prstGeom>
        </p:spPr>
        <p:txBody>
          <a:bodyPr vert="horz" wrap="square" lIns="0" tIns="558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40"/>
              </a:spcBef>
            </a:pPr>
            <a:r>
              <a:rPr sz="1250" spc="254" dirty="0">
                <a:latin typeface="Times New Roman"/>
                <a:cs typeface="Times New Roman"/>
              </a:rPr>
              <a:t>String</a:t>
            </a:r>
            <a:r>
              <a:rPr sz="1250" spc="450" dirty="0">
                <a:latin typeface="Times New Roman"/>
                <a:cs typeface="Times New Roman"/>
              </a:rPr>
              <a:t> </a:t>
            </a:r>
            <a:r>
              <a:rPr sz="1250" spc="140" dirty="0">
                <a:latin typeface="Times New Roman"/>
                <a:cs typeface="Times New Roman"/>
              </a:rPr>
              <a:t>name;</a:t>
            </a:r>
            <a:endParaRPr sz="1250">
              <a:latin typeface="Times New Roman"/>
              <a:cs typeface="Times New Roman"/>
            </a:endParaRPr>
          </a:p>
          <a:p>
            <a:pPr marL="12700" marR="882015">
              <a:lnSpc>
                <a:spcPts val="1860"/>
              </a:lnSpc>
              <a:spcBef>
                <a:spcPts val="110"/>
              </a:spcBef>
            </a:pPr>
            <a:r>
              <a:rPr sz="1250" spc="195" dirty="0">
                <a:latin typeface="Times New Roman"/>
                <a:cs typeface="Times New Roman"/>
              </a:rPr>
              <a:t>double</a:t>
            </a:r>
            <a:r>
              <a:rPr sz="1250" spc="455" dirty="0">
                <a:latin typeface="Times New Roman"/>
                <a:cs typeface="Times New Roman"/>
              </a:rPr>
              <a:t> </a:t>
            </a:r>
            <a:r>
              <a:rPr sz="1250" spc="265" dirty="0">
                <a:latin typeface="Times New Roman"/>
                <a:cs typeface="Times New Roman"/>
              </a:rPr>
              <a:t>salesPrice</a:t>
            </a:r>
            <a:r>
              <a:rPr sz="1250" spc="455" dirty="0">
                <a:latin typeface="Times New Roman"/>
                <a:cs typeface="Times New Roman"/>
              </a:rPr>
              <a:t> </a:t>
            </a:r>
            <a:r>
              <a:rPr sz="1250" spc="70" dirty="0">
                <a:latin typeface="Times New Roman"/>
                <a:cs typeface="Times New Roman"/>
              </a:rPr>
              <a:t>=</a:t>
            </a:r>
            <a:r>
              <a:rPr sz="1250" spc="459" dirty="0">
                <a:latin typeface="Times New Roman"/>
                <a:cs typeface="Times New Roman"/>
              </a:rPr>
              <a:t> </a:t>
            </a:r>
            <a:r>
              <a:rPr sz="1250" spc="254" dirty="0">
                <a:latin typeface="Times New Roman"/>
                <a:cs typeface="Times New Roman"/>
              </a:rPr>
              <a:t>0; </a:t>
            </a:r>
            <a:r>
              <a:rPr sz="1250" spc="195" dirty="0">
                <a:latin typeface="Times New Roman"/>
                <a:cs typeface="Times New Roman"/>
              </a:rPr>
              <a:t>double</a:t>
            </a:r>
            <a:r>
              <a:rPr sz="1250" spc="455" dirty="0">
                <a:latin typeface="Times New Roman"/>
                <a:cs typeface="Times New Roman"/>
              </a:rPr>
              <a:t> </a:t>
            </a:r>
            <a:r>
              <a:rPr sz="1250" spc="260" dirty="0">
                <a:latin typeface="Times New Roman"/>
                <a:cs typeface="Times New Roman"/>
              </a:rPr>
              <a:t>cost</a:t>
            </a:r>
            <a:r>
              <a:rPr sz="1250" spc="445" dirty="0">
                <a:latin typeface="Times New Roman"/>
                <a:cs typeface="Times New Roman"/>
              </a:rPr>
              <a:t> </a:t>
            </a:r>
            <a:r>
              <a:rPr sz="1250" spc="70" dirty="0">
                <a:latin typeface="Times New Roman"/>
                <a:cs typeface="Times New Roman"/>
              </a:rPr>
              <a:t>=</a:t>
            </a:r>
            <a:r>
              <a:rPr sz="1250" spc="475" dirty="0">
                <a:latin typeface="Times New Roman"/>
                <a:cs typeface="Times New Roman"/>
              </a:rPr>
              <a:t> </a:t>
            </a:r>
            <a:r>
              <a:rPr sz="1250" spc="240" dirty="0">
                <a:latin typeface="Times New Roman"/>
                <a:cs typeface="Times New Roman"/>
              </a:rPr>
              <a:t>0;</a:t>
            </a:r>
            <a:endParaRPr sz="12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25"/>
              </a:spcBef>
            </a:pPr>
            <a:r>
              <a:rPr sz="1250" spc="195" dirty="0">
                <a:latin typeface="Times New Roman"/>
                <a:cs typeface="Times New Roman"/>
              </a:rPr>
              <a:t>double</a:t>
            </a:r>
            <a:r>
              <a:rPr sz="1250" spc="450" dirty="0">
                <a:latin typeface="Times New Roman"/>
                <a:cs typeface="Times New Roman"/>
              </a:rPr>
              <a:t> </a:t>
            </a:r>
            <a:r>
              <a:rPr sz="1250" spc="195" dirty="0">
                <a:latin typeface="Times New Roman"/>
                <a:cs typeface="Times New Roman"/>
              </a:rPr>
              <a:t>weight</a:t>
            </a:r>
            <a:r>
              <a:rPr sz="1250" spc="465" dirty="0">
                <a:latin typeface="Times New Roman"/>
                <a:cs typeface="Times New Roman"/>
              </a:rPr>
              <a:t> </a:t>
            </a:r>
            <a:r>
              <a:rPr sz="1250" spc="70" dirty="0">
                <a:latin typeface="Times New Roman"/>
                <a:cs typeface="Times New Roman"/>
              </a:rPr>
              <a:t>=</a:t>
            </a:r>
            <a:r>
              <a:rPr sz="1250" spc="450" dirty="0">
                <a:latin typeface="Times New Roman"/>
                <a:cs typeface="Times New Roman"/>
              </a:rPr>
              <a:t> </a:t>
            </a:r>
            <a:r>
              <a:rPr sz="1250" spc="280" dirty="0">
                <a:latin typeface="Times New Roman"/>
                <a:cs typeface="Times New Roman"/>
              </a:rPr>
              <a:t>0;</a:t>
            </a:r>
            <a:r>
              <a:rPr sz="1250" spc="450" dirty="0">
                <a:latin typeface="Times New Roman"/>
                <a:cs typeface="Times New Roman"/>
              </a:rPr>
              <a:t> </a:t>
            </a:r>
            <a:r>
              <a:rPr sz="1250" spc="415" dirty="0">
                <a:latin typeface="Times New Roman"/>
                <a:cs typeface="Times New Roman"/>
              </a:rPr>
              <a:t>//</a:t>
            </a:r>
            <a:r>
              <a:rPr sz="1250" spc="455" dirty="0">
                <a:latin typeface="Times New Roman"/>
                <a:cs typeface="Times New Roman"/>
              </a:rPr>
              <a:t> </a:t>
            </a:r>
            <a:r>
              <a:rPr sz="1250" spc="245" dirty="0">
                <a:latin typeface="Times New Roman"/>
                <a:cs typeface="Times New Roman"/>
              </a:rPr>
              <a:t>In</a:t>
            </a:r>
            <a:r>
              <a:rPr sz="1250" spc="465" dirty="0">
                <a:latin typeface="Times New Roman"/>
                <a:cs typeface="Times New Roman"/>
              </a:rPr>
              <a:t> </a:t>
            </a:r>
            <a:r>
              <a:rPr sz="1250" spc="145" dirty="0">
                <a:latin typeface="Times New Roman"/>
                <a:cs typeface="Times New Roman"/>
              </a:rPr>
              <a:t>pounds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55634" y="3249792"/>
            <a:ext cx="5108575" cy="159512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indent="200660">
              <a:lnSpc>
                <a:spcPct val="103200"/>
              </a:lnSpc>
              <a:spcBef>
                <a:spcPts val="90"/>
              </a:spcBef>
            </a:pPr>
            <a:r>
              <a:rPr sz="1250" spc="245" dirty="0">
                <a:latin typeface="Times New Roman"/>
                <a:cs typeface="Times New Roman"/>
              </a:rPr>
              <a:t>public</a:t>
            </a:r>
            <a:r>
              <a:rPr sz="1250" spc="475" dirty="0">
                <a:latin typeface="Times New Roman"/>
                <a:cs typeface="Times New Roman"/>
              </a:rPr>
              <a:t> </a:t>
            </a:r>
            <a:r>
              <a:rPr sz="1250" spc="170" dirty="0">
                <a:latin typeface="Times New Roman"/>
                <a:cs typeface="Times New Roman"/>
              </a:rPr>
              <a:t>CrushedRock(double</a:t>
            </a:r>
            <a:r>
              <a:rPr sz="1250" spc="475" dirty="0">
                <a:latin typeface="Times New Roman"/>
                <a:cs typeface="Times New Roman"/>
              </a:rPr>
              <a:t> </a:t>
            </a:r>
            <a:r>
              <a:rPr sz="1250" spc="280" dirty="0">
                <a:latin typeface="Times New Roman"/>
                <a:cs typeface="Times New Roman"/>
              </a:rPr>
              <a:t>salesPrice,</a:t>
            </a:r>
            <a:r>
              <a:rPr sz="1250" spc="490" dirty="0">
                <a:latin typeface="Times New Roman"/>
                <a:cs typeface="Times New Roman"/>
              </a:rPr>
              <a:t> </a:t>
            </a:r>
            <a:r>
              <a:rPr sz="1250" spc="195" dirty="0">
                <a:latin typeface="Times New Roman"/>
                <a:cs typeface="Times New Roman"/>
              </a:rPr>
              <a:t>double</a:t>
            </a:r>
            <a:r>
              <a:rPr sz="1250" spc="480" dirty="0">
                <a:latin typeface="Times New Roman"/>
                <a:cs typeface="Times New Roman"/>
              </a:rPr>
              <a:t> </a:t>
            </a:r>
            <a:r>
              <a:rPr sz="1250" spc="290" dirty="0">
                <a:latin typeface="Times New Roman"/>
                <a:cs typeface="Times New Roman"/>
              </a:rPr>
              <a:t>cost, </a:t>
            </a:r>
            <a:r>
              <a:rPr sz="1250" spc="195" dirty="0">
                <a:latin typeface="Times New Roman"/>
                <a:cs typeface="Times New Roman"/>
              </a:rPr>
              <a:t>double</a:t>
            </a:r>
            <a:r>
              <a:rPr sz="1250" spc="484" dirty="0">
                <a:latin typeface="Times New Roman"/>
                <a:cs typeface="Times New Roman"/>
              </a:rPr>
              <a:t> </a:t>
            </a:r>
            <a:r>
              <a:rPr sz="1250" spc="200" dirty="0">
                <a:latin typeface="Times New Roman"/>
                <a:cs typeface="Times New Roman"/>
              </a:rPr>
              <a:t>weight){</a:t>
            </a:r>
            <a:endParaRPr sz="1250">
              <a:latin typeface="Times New Roman"/>
              <a:cs typeface="Times New Roman"/>
            </a:endParaRPr>
          </a:p>
          <a:p>
            <a:pPr marL="408940" marR="1861185">
              <a:lnSpc>
                <a:spcPts val="1860"/>
              </a:lnSpc>
              <a:spcBef>
                <a:spcPts val="105"/>
              </a:spcBef>
            </a:pPr>
            <a:r>
              <a:rPr sz="1250" spc="290" dirty="0">
                <a:latin typeface="Times New Roman"/>
                <a:cs typeface="Times New Roman"/>
              </a:rPr>
              <a:t>this.salesPrice</a:t>
            </a:r>
            <a:r>
              <a:rPr sz="1250" spc="459" dirty="0">
                <a:latin typeface="Times New Roman"/>
                <a:cs typeface="Times New Roman"/>
              </a:rPr>
              <a:t> </a:t>
            </a:r>
            <a:r>
              <a:rPr sz="1250" spc="70" dirty="0">
                <a:latin typeface="Times New Roman"/>
                <a:cs typeface="Times New Roman"/>
              </a:rPr>
              <a:t>=</a:t>
            </a:r>
            <a:r>
              <a:rPr sz="1250" spc="455" dirty="0">
                <a:latin typeface="Times New Roman"/>
                <a:cs typeface="Times New Roman"/>
              </a:rPr>
              <a:t> </a:t>
            </a:r>
            <a:r>
              <a:rPr sz="1250" spc="265" dirty="0">
                <a:latin typeface="Times New Roman"/>
                <a:cs typeface="Times New Roman"/>
              </a:rPr>
              <a:t>salesPrice; </a:t>
            </a:r>
            <a:r>
              <a:rPr sz="1250" spc="305" dirty="0">
                <a:latin typeface="Times New Roman"/>
                <a:cs typeface="Times New Roman"/>
              </a:rPr>
              <a:t>this.cost</a:t>
            </a:r>
            <a:r>
              <a:rPr sz="1250" spc="455" dirty="0">
                <a:latin typeface="Times New Roman"/>
                <a:cs typeface="Times New Roman"/>
              </a:rPr>
              <a:t> </a:t>
            </a:r>
            <a:r>
              <a:rPr sz="1250" spc="70" dirty="0">
                <a:latin typeface="Times New Roman"/>
                <a:cs typeface="Times New Roman"/>
              </a:rPr>
              <a:t>=</a:t>
            </a:r>
            <a:r>
              <a:rPr sz="1250" spc="459" dirty="0">
                <a:latin typeface="Times New Roman"/>
                <a:cs typeface="Times New Roman"/>
              </a:rPr>
              <a:t> </a:t>
            </a:r>
            <a:r>
              <a:rPr sz="1250" spc="280" dirty="0">
                <a:latin typeface="Times New Roman"/>
                <a:cs typeface="Times New Roman"/>
              </a:rPr>
              <a:t>cost;</a:t>
            </a:r>
            <a:endParaRPr sz="1250">
              <a:latin typeface="Times New Roman"/>
              <a:cs typeface="Times New Roman"/>
            </a:endParaRPr>
          </a:p>
          <a:p>
            <a:pPr marL="408940">
              <a:lnSpc>
                <a:spcPct val="100000"/>
              </a:lnSpc>
              <a:spcBef>
                <a:spcPts val="229"/>
              </a:spcBef>
            </a:pPr>
            <a:r>
              <a:rPr sz="1250" spc="260" dirty="0">
                <a:latin typeface="Times New Roman"/>
                <a:cs typeface="Times New Roman"/>
              </a:rPr>
              <a:t>this.weight</a:t>
            </a:r>
            <a:r>
              <a:rPr sz="1250" spc="450" dirty="0">
                <a:latin typeface="Times New Roman"/>
                <a:cs typeface="Times New Roman"/>
              </a:rPr>
              <a:t> </a:t>
            </a:r>
            <a:r>
              <a:rPr sz="1250" spc="70" dirty="0">
                <a:latin typeface="Times New Roman"/>
                <a:cs typeface="Times New Roman"/>
              </a:rPr>
              <a:t>=</a:t>
            </a:r>
            <a:r>
              <a:rPr sz="1250" spc="465" dirty="0">
                <a:latin typeface="Times New Roman"/>
                <a:cs typeface="Times New Roman"/>
              </a:rPr>
              <a:t> </a:t>
            </a:r>
            <a:r>
              <a:rPr sz="1250" spc="215" dirty="0">
                <a:latin typeface="Times New Roman"/>
                <a:cs typeface="Times New Roman"/>
              </a:rPr>
              <a:t>weight;</a:t>
            </a:r>
            <a:endParaRPr sz="1250">
              <a:latin typeface="Times New Roman"/>
              <a:cs typeface="Times New Roman"/>
            </a:endParaRPr>
          </a:p>
          <a:p>
            <a:pPr marL="213360">
              <a:lnSpc>
                <a:spcPct val="100000"/>
              </a:lnSpc>
              <a:spcBef>
                <a:spcPts val="345"/>
              </a:spcBef>
            </a:pPr>
            <a:r>
              <a:rPr sz="1250" spc="114" dirty="0">
                <a:latin typeface="Times New Roman"/>
                <a:cs typeface="Times New Roman"/>
              </a:rPr>
              <a:t>}</a:t>
            </a:r>
            <a:endParaRPr sz="1250">
              <a:latin typeface="Times New Roman"/>
              <a:cs typeface="Times New Roman"/>
            </a:endParaRPr>
          </a:p>
          <a:p>
            <a:pPr marL="17145">
              <a:lnSpc>
                <a:spcPct val="100000"/>
              </a:lnSpc>
              <a:spcBef>
                <a:spcPts val="360"/>
              </a:spcBef>
            </a:pPr>
            <a:r>
              <a:rPr sz="1250" spc="114" dirty="0">
                <a:latin typeface="Times New Roman"/>
                <a:cs typeface="Times New Roman"/>
              </a:rPr>
              <a:t>}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60196" y="790204"/>
            <a:ext cx="4445000" cy="126873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694814">
              <a:lnSpc>
                <a:spcPct val="100000"/>
              </a:lnSpc>
              <a:spcBef>
                <a:spcPts val="110"/>
              </a:spcBef>
            </a:pPr>
            <a:r>
              <a:rPr sz="1850" b="1" spc="110" dirty="0">
                <a:latin typeface="Times New Roman"/>
                <a:cs typeface="Times New Roman"/>
              </a:rPr>
              <a:t>CrushedRock</a:t>
            </a:r>
            <a:r>
              <a:rPr sz="1850" b="1" spc="105" dirty="0">
                <a:latin typeface="Times New Roman"/>
                <a:cs typeface="Times New Roman"/>
              </a:rPr>
              <a:t> </a:t>
            </a:r>
            <a:r>
              <a:rPr sz="1850" b="1" spc="-10" dirty="0">
                <a:latin typeface="Arial"/>
                <a:cs typeface="Arial"/>
              </a:rPr>
              <a:t>Class</a:t>
            </a:r>
            <a:endParaRPr sz="18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290"/>
              </a:spcBef>
            </a:pPr>
            <a:endParaRPr sz="1850">
              <a:latin typeface="Arial"/>
              <a:cs typeface="Arial"/>
            </a:endParaRPr>
          </a:p>
          <a:p>
            <a:pPr marL="413384" indent="-329565">
              <a:lnSpc>
                <a:spcPct val="100000"/>
              </a:lnSpc>
              <a:spcBef>
                <a:spcPts val="5"/>
              </a:spcBef>
              <a:buClr>
                <a:srgbClr val="FF0000"/>
              </a:buClr>
              <a:buChar char="•"/>
              <a:tabLst>
                <a:tab pos="413384" algn="l"/>
              </a:tabLst>
            </a:pPr>
            <a:r>
              <a:rPr sz="1550" dirty="0">
                <a:latin typeface="Arial"/>
                <a:cs typeface="Arial"/>
              </a:rPr>
              <a:t>The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850" spc="185" dirty="0">
                <a:latin typeface="Times New Roman"/>
                <a:cs typeface="Times New Roman"/>
              </a:rPr>
              <a:t>CrushedRock</a:t>
            </a:r>
            <a:r>
              <a:rPr sz="1850" spc="25" dirty="0">
                <a:latin typeface="Times New Roman"/>
                <a:cs typeface="Times New Roman"/>
              </a:rPr>
              <a:t> </a:t>
            </a:r>
            <a:r>
              <a:rPr sz="1550" dirty="0">
                <a:latin typeface="Arial"/>
                <a:cs typeface="Arial"/>
              </a:rPr>
              <a:t>class</a:t>
            </a:r>
            <a:r>
              <a:rPr sz="1550" spc="2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before</a:t>
            </a:r>
            <a:r>
              <a:rPr sz="1550" spc="55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interfaces</a:t>
            </a:r>
            <a:endParaRPr sz="15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05"/>
              </a:spcBef>
            </a:pPr>
            <a:r>
              <a:rPr sz="1250" spc="245" dirty="0">
                <a:latin typeface="Times New Roman"/>
                <a:cs typeface="Times New Roman"/>
              </a:rPr>
              <a:t>public</a:t>
            </a:r>
            <a:r>
              <a:rPr sz="1250" spc="450" dirty="0">
                <a:latin typeface="Times New Roman"/>
                <a:cs typeface="Times New Roman"/>
              </a:rPr>
              <a:t> </a:t>
            </a:r>
            <a:r>
              <a:rPr sz="1250" spc="280" dirty="0">
                <a:latin typeface="Times New Roman"/>
                <a:cs typeface="Times New Roman"/>
              </a:rPr>
              <a:t>class</a:t>
            </a:r>
            <a:r>
              <a:rPr sz="1250" spc="470" dirty="0">
                <a:latin typeface="Times New Roman"/>
                <a:cs typeface="Times New Roman"/>
              </a:rPr>
              <a:t> </a:t>
            </a:r>
            <a:r>
              <a:rPr sz="1250" spc="145" dirty="0">
                <a:latin typeface="Times New Roman"/>
                <a:cs typeface="Times New Roman"/>
              </a:rPr>
              <a:t>CrushedRock</a:t>
            </a:r>
            <a:r>
              <a:rPr sz="1250" spc="455" dirty="0">
                <a:latin typeface="Times New Roman"/>
                <a:cs typeface="Times New Roman"/>
              </a:rPr>
              <a:t> </a:t>
            </a:r>
            <a:r>
              <a:rPr sz="1250" spc="114" dirty="0">
                <a:latin typeface="Times New Roman"/>
                <a:cs typeface="Times New Roman"/>
              </a:rPr>
              <a:t>{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17864" y="5706871"/>
            <a:ext cx="6278245" cy="580390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2700" marR="5080" algn="just">
              <a:lnSpc>
                <a:spcPct val="106500"/>
              </a:lnSpc>
              <a:spcBef>
                <a:spcPts val="45"/>
              </a:spcBef>
            </a:pPr>
            <a:r>
              <a:rPr sz="1150" dirty="0">
                <a:latin typeface="Arial"/>
                <a:cs typeface="Arial"/>
              </a:rPr>
              <a:t>Notice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this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class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has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spc="185" dirty="0">
                <a:latin typeface="Times New Roman"/>
                <a:cs typeface="Times New Roman"/>
              </a:rPr>
              <a:t>weight</a:t>
            </a:r>
            <a:r>
              <a:rPr sz="1150" spc="125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Arial"/>
                <a:cs typeface="Arial"/>
              </a:rPr>
              <a:t>field.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However,</a:t>
            </a:r>
            <a:r>
              <a:rPr sz="1150" spc="9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spc="180" dirty="0">
                <a:latin typeface="Times New Roman"/>
                <a:cs typeface="Times New Roman"/>
              </a:rPr>
              <a:t>RedPaint</a:t>
            </a:r>
            <a:r>
              <a:rPr sz="1150" spc="125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Arial"/>
                <a:cs typeface="Arial"/>
              </a:rPr>
              <a:t>class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has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spc="229" dirty="0">
                <a:latin typeface="Times New Roman"/>
                <a:cs typeface="Times New Roman"/>
              </a:rPr>
              <a:t>gallons</a:t>
            </a:r>
            <a:r>
              <a:rPr sz="1150" spc="125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Arial"/>
                <a:cs typeface="Arial"/>
              </a:rPr>
              <a:t>field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spc="-25" dirty="0">
                <a:latin typeface="Arial"/>
                <a:cs typeface="Arial"/>
              </a:rPr>
              <a:t>and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spc="135" dirty="0">
                <a:latin typeface="Times New Roman"/>
                <a:cs typeface="Times New Roman"/>
              </a:rPr>
              <a:t>Widget </a:t>
            </a:r>
            <a:r>
              <a:rPr sz="1150" dirty="0">
                <a:latin typeface="Arial"/>
                <a:cs typeface="Arial"/>
              </a:rPr>
              <a:t>class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has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spc="235" dirty="0">
                <a:latin typeface="Times New Roman"/>
                <a:cs typeface="Times New Roman"/>
              </a:rPr>
              <a:t>quantity</a:t>
            </a:r>
            <a:r>
              <a:rPr sz="1150" spc="140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Arial"/>
                <a:cs typeface="Arial"/>
              </a:rPr>
              <a:t>field.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Calculating</a:t>
            </a:r>
            <a:r>
              <a:rPr sz="1150" spc="10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required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data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for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three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classes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spc="-25" dirty="0">
                <a:latin typeface="Arial"/>
                <a:cs typeface="Arial"/>
              </a:rPr>
              <a:t>is </a:t>
            </a:r>
            <a:r>
              <a:rPr sz="1150" dirty="0">
                <a:latin typeface="Arial"/>
                <a:cs typeface="Arial"/>
              </a:rPr>
              <a:t>similar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but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different</a:t>
            </a:r>
            <a:r>
              <a:rPr sz="1150" spc="2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for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spc="-20" dirty="0">
                <a:latin typeface="Arial"/>
                <a:cs typeface="Arial"/>
              </a:rPr>
              <a:t>each.</a:t>
            </a:r>
            <a:endParaRPr sz="11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326639" y="5247386"/>
            <a:ext cx="3116580" cy="144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endParaRPr sz="8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87552" y="2508504"/>
            <a:ext cx="5689600" cy="1655445"/>
            <a:chOff x="987552" y="2508504"/>
            <a:chExt cx="5689600" cy="1655445"/>
          </a:xfrm>
        </p:grpSpPr>
        <p:sp>
          <p:nvSpPr>
            <p:cNvPr id="3" name="object 3"/>
            <p:cNvSpPr/>
            <p:nvPr/>
          </p:nvSpPr>
          <p:spPr>
            <a:xfrm>
              <a:off x="998220" y="2519172"/>
              <a:ext cx="5668010" cy="1633855"/>
            </a:xfrm>
            <a:custGeom>
              <a:avLst/>
              <a:gdLst/>
              <a:ahLst/>
              <a:cxnLst/>
              <a:rect l="l" t="t" r="r" b="b"/>
              <a:pathLst>
                <a:path w="5668009" h="1633854">
                  <a:moveTo>
                    <a:pt x="5667756" y="0"/>
                  </a:moveTo>
                  <a:lnTo>
                    <a:pt x="0" y="0"/>
                  </a:lnTo>
                  <a:lnTo>
                    <a:pt x="0" y="1633727"/>
                  </a:lnTo>
                  <a:lnTo>
                    <a:pt x="5667756" y="1633727"/>
                  </a:lnTo>
                  <a:lnTo>
                    <a:pt x="5667756" y="0"/>
                  </a:lnTo>
                  <a:close/>
                </a:path>
              </a:pathLst>
            </a:custGeom>
            <a:solidFill>
              <a:srgbClr val="DCDC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987552" y="2508504"/>
              <a:ext cx="5689600" cy="1655445"/>
            </a:xfrm>
            <a:custGeom>
              <a:avLst/>
              <a:gdLst/>
              <a:ahLst/>
              <a:cxnLst/>
              <a:rect l="l" t="t" r="r" b="b"/>
              <a:pathLst>
                <a:path w="5689600" h="1655445">
                  <a:moveTo>
                    <a:pt x="5689092" y="0"/>
                  </a:moveTo>
                  <a:lnTo>
                    <a:pt x="0" y="0"/>
                  </a:lnTo>
                  <a:lnTo>
                    <a:pt x="0" y="1655064"/>
                  </a:lnTo>
                  <a:lnTo>
                    <a:pt x="5689092" y="1655064"/>
                  </a:lnTo>
                  <a:lnTo>
                    <a:pt x="5689092" y="1644396"/>
                  </a:lnTo>
                  <a:lnTo>
                    <a:pt x="21335" y="1644396"/>
                  </a:lnTo>
                  <a:lnTo>
                    <a:pt x="10667" y="1633728"/>
                  </a:lnTo>
                  <a:lnTo>
                    <a:pt x="21335" y="1633728"/>
                  </a:lnTo>
                  <a:lnTo>
                    <a:pt x="21335" y="19812"/>
                  </a:lnTo>
                  <a:lnTo>
                    <a:pt x="10667" y="19812"/>
                  </a:lnTo>
                  <a:lnTo>
                    <a:pt x="21335" y="10668"/>
                  </a:lnTo>
                  <a:lnTo>
                    <a:pt x="5689092" y="10668"/>
                  </a:lnTo>
                  <a:lnTo>
                    <a:pt x="5689092" y="0"/>
                  </a:lnTo>
                  <a:close/>
                </a:path>
                <a:path w="5689600" h="1655445">
                  <a:moveTo>
                    <a:pt x="21335" y="1633728"/>
                  </a:moveTo>
                  <a:lnTo>
                    <a:pt x="10667" y="1633728"/>
                  </a:lnTo>
                  <a:lnTo>
                    <a:pt x="21335" y="1644396"/>
                  </a:lnTo>
                  <a:lnTo>
                    <a:pt x="21335" y="1633728"/>
                  </a:lnTo>
                  <a:close/>
                </a:path>
                <a:path w="5689600" h="1655445">
                  <a:moveTo>
                    <a:pt x="5669280" y="1633728"/>
                  </a:moveTo>
                  <a:lnTo>
                    <a:pt x="21335" y="1633728"/>
                  </a:lnTo>
                  <a:lnTo>
                    <a:pt x="21335" y="1644396"/>
                  </a:lnTo>
                  <a:lnTo>
                    <a:pt x="5669280" y="1644396"/>
                  </a:lnTo>
                  <a:lnTo>
                    <a:pt x="5669280" y="1633728"/>
                  </a:lnTo>
                  <a:close/>
                </a:path>
                <a:path w="5689600" h="1655445">
                  <a:moveTo>
                    <a:pt x="5669280" y="10668"/>
                  </a:moveTo>
                  <a:lnTo>
                    <a:pt x="5669280" y="1644396"/>
                  </a:lnTo>
                  <a:lnTo>
                    <a:pt x="5678424" y="1633728"/>
                  </a:lnTo>
                  <a:lnTo>
                    <a:pt x="5689092" y="1633728"/>
                  </a:lnTo>
                  <a:lnTo>
                    <a:pt x="5689092" y="19812"/>
                  </a:lnTo>
                  <a:lnTo>
                    <a:pt x="5678424" y="19812"/>
                  </a:lnTo>
                  <a:lnTo>
                    <a:pt x="5669280" y="10668"/>
                  </a:lnTo>
                  <a:close/>
                </a:path>
                <a:path w="5689600" h="1655445">
                  <a:moveTo>
                    <a:pt x="5689092" y="1633728"/>
                  </a:moveTo>
                  <a:lnTo>
                    <a:pt x="5678424" y="1633728"/>
                  </a:lnTo>
                  <a:lnTo>
                    <a:pt x="5669280" y="1644396"/>
                  </a:lnTo>
                  <a:lnTo>
                    <a:pt x="5689092" y="1644396"/>
                  </a:lnTo>
                  <a:lnTo>
                    <a:pt x="5689092" y="1633728"/>
                  </a:lnTo>
                  <a:close/>
                </a:path>
                <a:path w="5689600" h="1655445">
                  <a:moveTo>
                    <a:pt x="21335" y="10668"/>
                  </a:moveTo>
                  <a:lnTo>
                    <a:pt x="10667" y="19812"/>
                  </a:lnTo>
                  <a:lnTo>
                    <a:pt x="21335" y="19812"/>
                  </a:lnTo>
                  <a:lnTo>
                    <a:pt x="21335" y="10668"/>
                  </a:lnTo>
                  <a:close/>
                </a:path>
                <a:path w="5689600" h="1655445">
                  <a:moveTo>
                    <a:pt x="5669280" y="10668"/>
                  </a:moveTo>
                  <a:lnTo>
                    <a:pt x="21335" y="10668"/>
                  </a:lnTo>
                  <a:lnTo>
                    <a:pt x="21335" y="19812"/>
                  </a:lnTo>
                  <a:lnTo>
                    <a:pt x="5669280" y="19812"/>
                  </a:lnTo>
                  <a:lnTo>
                    <a:pt x="5669280" y="10668"/>
                  </a:lnTo>
                  <a:close/>
                </a:path>
                <a:path w="5689600" h="1655445">
                  <a:moveTo>
                    <a:pt x="5689092" y="10668"/>
                  </a:moveTo>
                  <a:lnTo>
                    <a:pt x="5669280" y="10668"/>
                  </a:lnTo>
                  <a:lnTo>
                    <a:pt x="5678424" y="19812"/>
                  </a:lnTo>
                  <a:lnTo>
                    <a:pt x="5689092" y="19812"/>
                  </a:lnTo>
                  <a:lnTo>
                    <a:pt x="5689092" y="1066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1131824" y="790204"/>
            <a:ext cx="5426075" cy="196913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78105" algn="ctr">
              <a:lnSpc>
                <a:spcPct val="100000"/>
              </a:lnSpc>
              <a:spcBef>
                <a:spcPts val="110"/>
              </a:spcBef>
            </a:pPr>
            <a:r>
              <a:rPr sz="1850" b="1" dirty="0">
                <a:latin typeface="Arial"/>
                <a:cs typeface="Arial"/>
              </a:rPr>
              <a:t>The</a:t>
            </a:r>
            <a:r>
              <a:rPr sz="1850" b="1" spc="10" dirty="0">
                <a:latin typeface="Arial"/>
                <a:cs typeface="Arial"/>
              </a:rPr>
              <a:t> </a:t>
            </a:r>
            <a:r>
              <a:rPr sz="1850" b="1" spc="275" dirty="0">
                <a:latin typeface="Times New Roman"/>
                <a:cs typeface="Times New Roman"/>
              </a:rPr>
              <a:t>SalesCalcs</a:t>
            </a:r>
            <a:r>
              <a:rPr sz="1850" b="1" spc="114" dirty="0">
                <a:latin typeface="Times New Roman"/>
                <a:cs typeface="Times New Roman"/>
              </a:rPr>
              <a:t> </a:t>
            </a:r>
            <a:r>
              <a:rPr sz="1850" b="1" spc="-10" dirty="0">
                <a:latin typeface="Arial"/>
                <a:cs typeface="Arial"/>
              </a:rPr>
              <a:t>Interface</a:t>
            </a:r>
            <a:endParaRPr sz="18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245"/>
              </a:spcBef>
            </a:pPr>
            <a:endParaRPr sz="1850">
              <a:latin typeface="Arial"/>
              <a:cs typeface="Arial"/>
            </a:endParaRPr>
          </a:p>
          <a:p>
            <a:pPr marL="341630" marR="725805" indent="-329565">
              <a:lnSpc>
                <a:spcPct val="107100"/>
              </a:lnSpc>
              <a:buClr>
                <a:srgbClr val="FF0000"/>
              </a:buClr>
              <a:buChar char="•"/>
              <a:tabLst>
                <a:tab pos="341630" algn="l"/>
              </a:tabLst>
            </a:pPr>
            <a:r>
              <a:rPr sz="1550" dirty="0">
                <a:latin typeface="Arial"/>
                <a:cs typeface="Arial"/>
              </a:rPr>
              <a:t>The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spc="270" dirty="0">
                <a:latin typeface="Times New Roman"/>
                <a:cs typeface="Times New Roman"/>
              </a:rPr>
              <a:t>SalesCalcs</a:t>
            </a:r>
            <a:r>
              <a:rPr sz="1550" spc="125" dirty="0">
                <a:latin typeface="Times New Roman"/>
                <a:cs typeface="Times New Roman"/>
              </a:rPr>
              <a:t> </a:t>
            </a:r>
            <a:r>
              <a:rPr sz="1550" dirty="0">
                <a:latin typeface="Arial"/>
                <a:cs typeface="Arial"/>
              </a:rPr>
              <a:t>interface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specifies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the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types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spc="-25" dirty="0">
                <a:latin typeface="Arial"/>
                <a:cs typeface="Arial"/>
              </a:rPr>
              <a:t>of </a:t>
            </a:r>
            <a:r>
              <a:rPr sz="1550" dirty="0">
                <a:latin typeface="Arial"/>
                <a:cs typeface="Arial"/>
              </a:rPr>
              <a:t>calculations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required</a:t>
            </a:r>
            <a:r>
              <a:rPr sz="1550" spc="6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for</a:t>
            </a:r>
            <a:r>
              <a:rPr sz="1550" spc="6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our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products.</a:t>
            </a:r>
            <a:endParaRPr sz="1550">
              <a:latin typeface="Arial"/>
              <a:cs typeface="Arial"/>
            </a:endParaRPr>
          </a:p>
          <a:p>
            <a:pPr marL="422275">
              <a:lnSpc>
                <a:spcPct val="100000"/>
              </a:lnSpc>
              <a:spcBef>
                <a:spcPts val="280"/>
              </a:spcBef>
              <a:tabLst>
                <a:tab pos="659765" algn="l"/>
              </a:tabLst>
            </a:pPr>
            <a:r>
              <a:rPr sz="1400" spc="-50" dirty="0">
                <a:solidFill>
                  <a:srgbClr val="FF0000"/>
                </a:solidFill>
                <a:latin typeface="Arial"/>
                <a:cs typeface="Arial"/>
              </a:rPr>
              <a:t>–</a:t>
            </a:r>
            <a:r>
              <a:rPr sz="1400" dirty="0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sz="1400" dirty="0">
                <a:latin typeface="Arial"/>
                <a:cs typeface="Arial"/>
              </a:rPr>
              <a:t>Public,</a:t>
            </a:r>
            <a:r>
              <a:rPr sz="1400" spc="5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top-level</a:t>
            </a:r>
            <a:r>
              <a:rPr sz="1400" spc="5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interfaces</a:t>
            </a:r>
            <a:r>
              <a:rPr sz="1400" spc="5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are</a:t>
            </a:r>
            <a:r>
              <a:rPr sz="1400" spc="5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declared</a:t>
            </a:r>
            <a:r>
              <a:rPr sz="1400" spc="5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in</a:t>
            </a:r>
            <a:r>
              <a:rPr sz="1400" spc="8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their</a:t>
            </a:r>
            <a:r>
              <a:rPr sz="1400" spc="6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own</a:t>
            </a:r>
            <a:r>
              <a:rPr sz="1400" spc="70" dirty="0">
                <a:latin typeface="Arial"/>
                <a:cs typeface="Arial"/>
              </a:rPr>
              <a:t> </a:t>
            </a:r>
            <a:r>
              <a:rPr sz="1400" spc="295" dirty="0">
                <a:latin typeface="Times New Roman"/>
                <a:cs typeface="Times New Roman"/>
              </a:rPr>
              <a:t>.java</a:t>
            </a:r>
            <a:endParaRPr sz="1400">
              <a:latin typeface="Times New Roman"/>
              <a:cs typeface="Times New Roman"/>
            </a:endParaRPr>
          </a:p>
          <a:p>
            <a:pPr marL="660400">
              <a:lnSpc>
                <a:spcPct val="100000"/>
              </a:lnSpc>
              <a:spcBef>
                <a:spcPts val="135"/>
              </a:spcBef>
            </a:pPr>
            <a:r>
              <a:rPr sz="1400" spc="-10" dirty="0">
                <a:latin typeface="Arial"/>
                <a:cs typeface="Arial"/>
              </a:rPr>
              <a:t>file.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50"/>
              </a:spcBef>
            </a:pPr>
            <a:r>
              <a:rPr sz="1400" spc="265" dirty="0">
                <a:latin typeface="Times New Roman"/>
                <a:cs typeface="Times New Roman"/>
              </a:rPr>
              <a:t>public</a:t>
            </a:r>
            <a:r>
              <a:rPr sz="1400" spc="85" dirty="0">
                <a:latin typeface="Times New Roman"/>
                <a:cs typeface="Times New Roman"/>
              </a:rPr>
              <a:t>  </a:t>
            </a:r>
            <a:r>
              <a:rPr sz="1400" spc="305" dirty="0">
                <a:latin typeface="Times New Roman"/>
                <a:cs typeface="Times New Roman"/>
              </a:rPr>
              <a:t>interface</a:t>
            </a:r>
            <a:r>
              <a:rPr sz="1400" spc="90" dirty="0">
                <a:latin typeface="Times New Roman"/>
                <a:cs typeface="Times New Roman"/>
              </a:rPr>
              <a:t>  </a:t>
            </a:r>
            <a:r>
              <a:rPr sz="1400" spc="240" dirty="0">
                <a:latin typeface="Times New Roman"/>
                <a:cs typeface="Times New Roman"/>
              </a:rPr>
              <a:t>SalesCalcs</a:t>
            </a:r>
            <a:r>
              <a:rPr sz="1400" spc="85" dirty="0">
                <a:latin typeface="Times New Roman"/>
                <a:cs typeface="Times New Roman"/>
              </a:rPr>
              <a:t>  </a:t>
            </a:r>
            <a:r>
              <a:rPr sz="1400" spc="130" dirty="0">
                <a:latin typeface="Times New Roman"/>
                <a:cs typeface="Times New Roman"/>
              </a:rPr>
              <a:t>{</a:t>
            </a:r>
            <a:endParaRPr sz="1400">
              <a:latin typeface="Times New Roman"/>
              <a:cs typeface="Times New Roman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1112774" y="2793923"/>
          <a:ext cx="3662679" cy="12979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575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39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411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7175">
                <a:tc>
                  <a:txBody>
                    <a:bodyPr/>
                    <a:lstStyle/>
                    <a:p>
                      <a:pPr marR="46355" algn="r">
                        <a:lnSpc>
                          <a:spcPct val="100000"/>
                        </a:lnSpc>
                      </a:pPr>
                      <a:r>
                        <a:rPr sz="1400" spc="254" dirty="0">
                          <a:latin typeface="Times New Roman"/>
                          <a:cs typeface="Times New Roman"/>
                        </a:rPr>
                        <a:t>public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400" spc="270" dirty="0">
                          <a:latin typeface="Times New Roman"/>
                          <a:cs typeface="Times New Roman"/>
                        </a:rPr>
                        <a:t>String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3975">
                        <a:lnSpc>
                          <a:spcPct val="100000"/>
                        </a:lnSpc>
                      </a:pPr>
                      <a:r>
                        <a:rPr sz="1400" spc="204" dirty="0">
                          <a:latin typeface="Times New Roman"/>
                          <a:cs typeface="Times New Roman"/>
                        </a:rPr>
                        <a:t>getName();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0985">
                <a:tc>
                  <a:txBody>
                    <a:bodyPr/>
                    <a:lstStyle/>
                    <a:p>
                      <a:pPr marR="46355" algn="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1400" spc="254" dirty="0">
                          <a:latin typeface="Times New Roman"/>
                          <a:cs typeface="Times New Roman"/>
                        </a:rPr>
                        <a:t>public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254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1400" spc="204" dirty="0">
                          <a:latin typeface="Times New Roman"/>
                          <a:cs typeface="Times New Roman"/>
                        </a:rPr>
                        <a:t>double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2540" marB="0"/>
                </a:tc>
                <a:tc>
                  <a:txBody>
                    <a:bodyPr/>
                    <a:lstStyle/>
                    <a:p>
                      <a:pPr marL="53975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1400" spc="285" dirty="0">
                          <a:latin typeface="Times New Roman"/>
                          <a:cs typeface="Times New Roman"/>
                        </a:rPr>
                        <a:t>calcSalesPrice();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254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1620">
                <a:tc>
                  <a:txBody>
                    <a:bodyPr/>
                    <a:lstStyle/>
                    <a:p>
                      <a:pPr marR="46355" algn="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1400" spc="254" dirty="0">
                          <a:latin typeface="Times New Roman"/>
                          <a:cs typeface="Times New Roman"/>
                        </a:rPr>
                        <a:t>public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3175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1400" spc="204" dirty="0">
                          <a:latin typeface="Times New Roman"/>
                          <a:cs typeface="Times New Roman"/>
                        </a:rPr>
                        <a:t>double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3175" marB="0"/>
                </a:tc>
                <a:tc>
                  <a:txBody>
                    <a:bodyPr/>
                    <a:lstStyle/>
                    <a:p>
                      <a:pPr marL="53975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1400" spc="280" dirty="0">
                          <a:latin typeface="Times New Roman"/>
                          <a:cs typeface="Times New Roman"/>
                        </a:rPr>
                        <a:t>calcCost();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3175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0985">
                <a:tc>
                  <a:txBody>
                    <a:bodyPr/>
                    <a:lstStyle/>
                    <a:p>
                      <a:pPr marR="46355" algn="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1400" spc="254" dirty="0">
                          <a:latin typeface="Times New Roman"/>
                          <a:cs typeface="Times New Roman"/>
                        </a:rPr>
                        <a:t>public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3175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1400" spc="204" dirty="0">
                          <a:latin typeface="Times New Roman"/>
                          <a:cs typeface="Times New Roman"/>
                        </a:rPr>
                        <a:t>double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3175" marB="0"/>
                </a:tc>
                <a:tc>
                  <a:txBody>
                    <a:bodyPr/>
                    <a:lstStyle/>
                    <a:p>
                      <a:pPr marL="53975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1400" spc="320" dirty="0">
                          <a:latin typeface="Times New Roman"/>
                          <a:cs typeface="Times New Roman"/>
                        </a:rPr>
                        <a:t>calcProfit();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3175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7175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1400" spc="130" dirty="0">
                          <a:latin typeface="Times New Roman"/>
                          <a:cs typeface="Times New Roman"/>
                        </a:rPr>
                        <a:t>}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254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" name="object 8"/>
          <p:cNvSpPr txBox="1"/>
          <p:nvPr/>
        </p:nvSpPr>
        <p:spPr>
          <a:xfrm>
            <a:off x="694436" y="5247386"/>
            <a:ext cx="6296025" cy="32569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84455" algn="ctr">
              <a:lnSpc>
                <a:spcPct val="100000"/>
              </a:lnSpc>
              <a:spcBef>
                <a:spcPts val="105"/>
              </a:spcBef>
            </a:pPr>
            <a:endParaRPr sz="8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8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40"/>
              </a:spcBef>
            </a:pPr>
            <a:endParaRPr sz="850">
              <a:latin typeface="Arial"/>
              <a:cs typeface="Arial"/>
            </a:endParaRPr>
          </a:p>
          <a:p>
            <a:pPr marL="135890" marR="119380">
              <a:lnSpc>
                <a:spcPct val="109600"/>
              </a:lnSpc>
            </a:pPr>
            <a:r>
              <a:rPr sz="1150" dirty="0">
                <a:latin typeface="Arial"/>
                <a:cs typeface="Arial"/>
              </a:rPr>
              <a:t>The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spc="210" dirty="0">
                <a:latin typeface="Times New Roman"/>
                <a:cs typeface="Times New Roman"/>
              </a:rPr>
              <a:t>SalesCalcs</a:t>
            </a:r>
            <a:r>
              <a:rPr sz="1150" spc="160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Arial"/>
                <a:cs typeface="Arial"/>
              </a:rPr>
              <a:t>interface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specifies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what</a:t>
            </a:r>
            <a:r>
              <a:rPr sz="1150" spc="10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methods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much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be</a:t>
            </a:r>
            <a:r>
              <a:rPr sz="1150" spc="9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implemented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by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class.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spc="-25" dirty="0">
                <a:latin typeface="Arial"/>
                <a:cs typeface="Arial"/>
              </a:rPr>
              <a:t>The </a:t>
            </a:r>
            <a:r>
              <a:rPr sz="1150" dirty="0">
                <a:latin typeface="Arial"/>
                <a:cs typeface="Arial"/>
              </a:rPr>
              <a:t>method</a:t>
            </a:r>
            <a:r>
              <a:rPr sz="1150" spc="3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signature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specifies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what</a:t>
            </a:r>
            <a:r>
              <a:rPr sz="1150" spc="9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is</a:t>
            </a:r>
            <a:r>
              <a:rPr sz="1150" spc="9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passed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in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and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what</a:t>
            </a:r>
            <a:r>
              <a:rPr sz="1150" spc="9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is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spc="-10" dirty="0">
                <a:latin typeface="Arial"/>
                <a:cs typeface="Arial"/>
              </a:rPr>
              <a:t>returned.</a:t>
            </a:r>
            <a:endParaRPr sz="1150">
              <a:latin typeface="Arial"/>
              <a:cs typeface="Arial"/>
            </a:endParaRPr>
          </a:p>
          <a:p>
            <a:pPr marR="4725035" algn="ctr">
              <a:lnSpc>
                <a:spcPct val="100000"/>
              </a:lnSpc>
              <a:spcBef>
                <a:spcPts val="440"/>
              </a:spcBef>
            </a:pPr>
            <a:r>
              <a:rPr sz="1300" b="1" dirty="0">
                <a:latin typeface="Arial"/>
                <a:cs typeface="Arial"/>
              </a:rPr>
              <a:t>Rules</a:t>
            </a:r>
            <a:r>
              <a:rPr sz="1300" b="1" spc="-50" dirty="0">
                <a:latin typeface="Arial"/>
                <a:cs typeface="Arial"/>
              </a:rPr>
              <a:t> </a:t>
            </a:r>
            <a:r>
              <a:rPr sz="1300" b="1" dirty="0">
                <a:latin typeface="Arial"/>
                <a:cs typeface="Arial"/>
              </a:rPr>
              <a:t>for</a:t>
            </a:r>
            <a:r>
              <a:rPr sz="1300" b="1" spc="-30" dirty="0">
                <a:latin typeface="Arial"/>
                <a:cs typeface="Arial"/>
              </a:rPr>
              <a:t> </a:t>
            </a:r>
            <a:r>
              <a:rPr sz="1300" b="1" spc="-10" dirty="0">
                <a:latin typeface="Arial"/>
                <a:cs typeface="Arial"/>
              </a:rPr>
              <a:t>Interfaces</a:t>
            </a:r>
            <a:endParaRPr sz="1300">
              <a:latin typeface="Arial"/>
              <a:cs typeface="Arial"/>
            </a:endParaRPr>
          </a:p>
          <a:p>
            <a:pPr marR="4772025" algn="ctr">
              <a:lnSpc>
                <a:spcPct val="100000"/>
              </a:lnSpc>
              <a:spcBef>
                <a:spcPts val="475"/>
              </a:spcBef>
            </a:pPr>
            <a:r>
              <a:rPr sz="1150" b="1" dirty="0">
                <a:latin typeface="Arial"/>
                <a:cs typeface="Arial"/>
              </a:rPr>
              <a:t>Access</a:t>
            </a:r>
            <a:r>
              <a:rPr sz="1150" b="1" spc="120" dirty="0">
                <a:latin typeface="Arial"/>
                <a:cs typeface="Arial"/>
              </a:rPr>
              <a:t> </a:t>
            </a:r>
            <a:r>
              <a:rPr sz="1150" b="1" spc="-10" dirty="0">
                <a:latin typeface="Arial"/>
                <a:cs typeface="Arial"/>
              </a:rPr>
              <a:t>Modifiers</a:t>
            </a:r>
            <a:endParaRPr sz="1150">
              <a:latin typeface="Arial"/>
              <a:cs typeface="Arial"/>
            </a:endParaRPr>
          </a:p>
          <a:p>
            <a:pPr marL="135890" marR="63500" indent="-635">
              <a:lnSpc>
                <a:spcPct val="103499"/>
              </a:lnSpc>
              <a:spcBef>
                <a:spcPts val="360"/>
              </a:spcBef>
            </a:pPr>
            <a:r>
              <a:rPr sz="1150" dirty="0">
                <a:latin typeface="Arial"/>
                <a:cs typeface="Arial"/>
              </a:rPr>
              <a:t>All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methods</a:t>
            </a:r>
            <a:r>
              <a:rPr sz="1150" spc="3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in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an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interface</a:t>
            </a:r>
            <a:r>
              <a:rPr sz="1150" spc="2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are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spc="190" dirty="0">
                <a:latin typeface="Times New Roman"/>
                <a:cs typeface="Times New Roman"/>
              </a:rPr>
              <a:t>public</a:t>
            </a:r>
            <a:r>
              <a:rPr sz="1150" spc="190" dirty="0">
                <a:latin typeface="Arial"/>
                <a:cs typeface="Arial"/>
              </a:rPr>
              <a:t>,</a:t>
            </a:r>
            <a:r>
              <a:rPr sz="1150" spc="11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even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if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you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forget</a:t>
            </a:r>
            <a:r>
              <a:rPr sz="1150" spc="3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to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declare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them</a:t>
            </a:r>
            <a:r>
              <a:rPr sz="1150" spc="4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as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spc="195" dirty="0">
                <a:latin typeface="Times New Roman"/>
                <a:cs typeface="Times New Roman"/>
              </a:rPr>
              <a:t>public</a:t>
            </a:r>
            <a:r>
              <a:rPr sz="1150" spc="195" dirty="0">
                <a:latin typeface="Arial"/>
                <a:cs typeface="Arial"/>
              </a:rPr>
              <a:t>.</a:t>
            </a:r>
            <a:r>
              <a:rPr sz="1150" spc="95" dirty="0">
                <a:latin typeface="Arial"/>
                <a:cs typeface="Arial"/>
              </a:rPr>
              <a:t> </a:t>
            </a:r>
            <a:r>
              <a:rPr sz="1150" spc="-25" dirty="0">
                <a:latin typeface="Arial"/>
                <a:cs typeface="Arial"/>
              </a:rPr>
              <a:t>You </a:t>
            </a:r>
            <a:r>
              <a:rPr sz="1150" dirty="0">
                <a:latin typeface="Arial"/>
                <a:cs typeface="Arial"/>
              </a:rPr>
              <a:t>may</a:t>
            </a:r>
            <a:r>
              <a:rPr sz="1150" spc="1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not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declare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methods</a:t>
            </a:r>
            <a:r>
              <a:rPr sz="1150" spc="3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as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spc="250" dirty="0">
                <a:latin typeface="Times New Roman"/>
                <a:cs typeface="Times New Roman"/>
              </a:rPr>
              <a:t>private</a:t>
            </a:r>
            <a:r>
              <a:rPr sz="1150" spc="140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Arial"/>
                <a:cs typeface="Arial"/>
              </a:rPr>
              <a:t>or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spc="229" dirty="0">
                <a:latin typeface="Times New Roman"/>
                <a:cs typeface="Times New Roman"/>
              </a:rPr>
              <a:t>protected</a:t>
            </a:r>
            <a:r>
              <a:rPr sz="1150" spc="125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Arial"/>
                <a:cs typeface="Arial"/>
              </a:rPr>
              <a:t>in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an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spc="-10" dirty="0">
                <a:latin typeface="Arial"/>
                <a:cs typeface="Arial"/>
              </a:rPr>
              <a:t>interface.</a:t>
            </a:r>
            <a:endParaRPr sz="1150">
              <a:latin typeface="Arial"/>
              <a:cs typeface="Arial"/>
            </a:endParaRPr>
          </a:p>
          <a:p>
            <a:pPr marL="135890">
              <a:lnSpc>
                <a:spcPct val="100000"/>
              </a:lnSpc>
              <a:spcBef>
                <a:spcPts val="565"/>
              </a:spcBef>
            </a:pPr>
            <a:r>
              <a:rPr sz="1150" b="1" dirty="0">
                <a:latin typeface="Arial"/>
                <a:cs typeface="Arial"/>
              </a:rPr>
              <a:t>Abstract</a:t>
            </a:r>
            <a:r>
              <a:rPr sz="1150" b="1" spc="105" dirty="0">
                <a:latin typeface="Arial"/>
                <a:cs typeface="Arial"/>
              </a:rPr>
              <a:t> </a:t>
            </a:r>
            <a:r>
              <a:rPr sz="1150" b="1" spc="-10" dirty="0">
                <a:latin typeface="Arial"/>
                <a:cs typeface="Arial"/>
              </a:rPr>
              <a:t>Modifier</a:t>
            </a:r>
            <a:endParaRPr sz="1150">
              <a:latin typeface="Arial"/>
              <a:cs typeface="Arial"/>
            </a:endParaRPr>
          </a:p>
          <a:p>
            <a:pPr marL="135890" marR="5080">
              <a:lnSpc>
                <a:spcPct val="106500"/>
              </a:lnSpc>
              <a:spcBef>
                <a:spcPts val="305"/>
              </a:spcBef>
            </a:pPr>
            <a:r>
              <a:rPr sz="1150" dirty="0">
                <a:latin typeface="Arial"/>
                <a:cs typeface="Arial"/>
              </a:rPr>
              <a:t>Because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all</a:t>
            </a:r>
            <a:r>
              <a:rPr sz="1150" spc="9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methods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are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implicitly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spc="229" dirty="0">
                <a:latin typeface="Times New Roman"/>
                <a:cs typeface="Times New Roman"/>
              </a:rPr>
              <a:t>abstract</a:t>
            </a:r>
            <a:r>
              <a:rPr sz="1150" spc="229" dirty="0">
                <a:latin typeface="Arial"/>
                <a:cs typeface="Arial"/>
              </a:rPr>
              <a:t>,</a:t>
            </a:r>
            <a:r>
              <a:rPr sz="1150" spc="12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it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is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redundant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(but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allowed)</a:t>
            </a:r>
            <a:r>
              <a:rPr sz="1150" spc="10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to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declare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spc="-50" dirty="0">
                <a:latin typeface="Arial"/>
                <a:cs typeface="Arial"/>
              </a:rPr>
              <a:t>a </a:t>
            </a:r>
            <a:r>
              <a:rPr sz="1150" dirty="0">
                <a:latin typeface="Arial"/>
                <a:cs typeface="Arial"/>
              </a:rPr>
              <a:t>method</a:t>
            </a:r>
            <a:r>
              <a:rPr sz="1150" spc="3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as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spc="229" dirty="0">
                <a:latin typeface="Times New Roman"/>
                <a:cs typeface="Times New Roman"/>
              </a:rPr>
              <a:t>abstract</a:t>
            </a:r>
            <a:r>
              <a:rPr sz="1150" spc="229" dirty="0">
                <a:latin typeface="Arial"/>
                <a:cs typeface="Arial"/>
              </a:rPr>
              <a:t>.</a:t>
            </a:r>
            <a:r>
              <a:rPr sz="1150" spc="12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Because</a:t>
            </a:r>
            <a:r>
              <a:rPr sz="1150" spc="9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all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interface</a:t>
            </a:r>
            <a:r>
              <a:rPr sz="1150" spc="4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methods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are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abstract,</a:t>
            </a:r>
            <a:r>
              <a:rPr sz="1150" spc="3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you</a:t>
            </a:r>
            <a:r>
              <a:rPr sz="1150" spc="13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may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not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provide</a:t>
            </a:r>
            <a:r>
              <a:rPr sz="1150" spc="100" dirty="0">
                <a:latin typeface="Arial"/>
                <a:cs typeface="Arial"/>
              </a:rPr>
              <a:t> </a:t>
            </a:r>
            <a:r>
              <a:rPr sz="1150" spc="-25" dirty="0">
                <a:latin typeface="Arial"/>
                <a:cs typeface="Arial"/>
              </a:rPr>
              <a:t>any </a:t>
            </a:r>
            <a:r>
              <a:rPr sz="1150" dirty="0">
                <a:latin typeface="Arial"/>
                <a:cs typeface="Arial"/>
              </a:rPr>
              <a:t>method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implementation,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not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even</a:t>
            </a:r>
            <a:r>
              <a:rPr sz="1150" spc="11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an</a:t>
            </a:r>
            <a:r>
              <a:rPr sz="1150" spc="9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empty</a:t>
            </a:r>
            <a:r>
              <a:rPr sz="1150" spc="4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set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of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spc="-10" dirty="0">
                <a:latin typeface="Arial"/>
                <a:cs typeface="Arial"/>
              </a:rPr>
              <a:t>braces.</a:t>
            </a:r>
            <a:endParaRPr sz="1150">
              <a:latin typeface="Arial"/>
              <a:cs typeface="Arial"/>
            </a:endParaRPr>
          </a:p>
          <a:p>
            <a:pPr marL="135890">
              <a:lnSpc>
                <a:spcPct val="100000"/>
              </a:lnSpc>
              <a:spcBef>
                <a:spcPts val="490"/>
              </a:spcBef>
            </a:pPr>
            <a:r>
              <a:rPr sz="1150" b="1" dirty="0">
                <a:latin typeface="Arial"/>
                <a:cs typeface="Arial"/>
              </a:rPr>
              <a:t>Implement</a:t>
            </a:r>
            <a:r>
              <a:rPr sz="1150" b="1" spc="105" dirty="0">
                <a:latin typeface="Arial"/>
                <a:cs typeface="Arial"/>
              </a:rPr>
              <a:t> </a:t>
            </a:r>
            <a:r>
              <a:rPr sz="1150" b="1" dirty="0">
                <a:latin typeface="Arial"/>
                <a:cs typeface="Arial"/>
              </a:rPr>
              <a:t>Multiple</a:t>
            </a:r>
            <a:r>
              <a:rPr sz="1150" b="1" spc="105" dirty="0">
                <a:latin typeface="Arial"/>
                <a:cs typeface="Arial"/>
              </a:rPr>
              <a:t> </a:t>
            </a:r>
            <a:r>
              <a:rPr sz="1150" b="1" spc="-10" dirty="0">
                <a:latin typeface="Arial"/>
                <a:cs typeface="Arial"/>
              </a:rPr>
              <a:t>Interfaces</a:t>
            </a:r>
            <a:endParaRPr sz="1150">
              <a:latin typeface="Arial"/>
              <a:cs typeface="Arial"/>
            </a:endParaRPr>
          </a:p>
          <a:p>
            <a:pPr marL="135890" marR="102235">
              <a:lnSpc>
                <a:spcPct val="103499"/>
              </a:lnSpc>
              <a:spcBef>
                <a:spcPts val="434"/>
              </a:spcBef>
            </a:pPr>
            <a:r>
              <a:rPr sz="1150" dirty="0">
                <a:latin typeface="Arial"/>
                <a:cs typeface="Arial"/>
              </a:rPr>
              <a:t>A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class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can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implement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more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than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one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interface</a:t>
            </a:r>
            <a:r>
              <a:rPr sz="1150" spc="4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in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comma-separated</a:t>
            </a:r>
            <a:r>
              <a:rPr sz="1150" spc="2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list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at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end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of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spc="-25" dirty="0">
                <a:latin typeface="Arial"/>
                <a:cs typeface="Arial"/>
              </a:rPr>
              <a:t>the </a:t>
            </a:r>
            <a:r>
              <a:rPr sz="1150" dirty="0">
                <a:latin typeface="Arial"/>
                <a:cs typeface="Arial"/>
              </a:rPr>
              <a:t>class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spc="-10" dirty="0">
                <a:latin typeface="Arial"/>
                <a:cs typeface="Arial"/>
              </a:rPr>
              <a:t>declaration.</a:t>
            </a:r>
            <a:endParaRPr sz="11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87552" y="2017776"/>
            <a:ext cx="5689600" cy="2799715"/>
            <a:chOff x="987552" y="2017776"/>
            <a:chExt cx="5689600" cy="2799715"/>
          </a:xfrm>
        </p:grpSpPr>
        <p:sp>
          <p:nvSpPr>
            <p:cNvPr id="3" name="object 3"/>
            <p:cNvSpPr/>
            <p:nvPr/>
          </p:nvSpPr>
          <p:spPr>
            <a:xfrm>
              <a:off x="998220" y="2028444"/>
              <a:ext cx="5668010" cy="2778760"/>
            </a:xfrm>
            <a:custGeom>
              <a:avLst/>
              <a:gdLst/>
              <a:ahLst/>
              <a:cxnLst/>
              <a:rect l="l" t="t" r="r" b="b"/>
              <a:pathLst>
                <a:path w="5668009" h="2778760">
                  <a:moveTo>
                    <a:pt x="5667756" y="0"/>
                  </a:moveTo>
                  <a:lnTo>
                    <a:pt x="0" y="0"/>
                  </a:lnTo>
                  <a:lnTo>
                    <a:pt x="0" y="2778252"/>
                  </a:lnTo>
                  <a:lnTo>
                    <a:pt x="5667756" y="2778252"/>
                  </a:lnTo>
                  <a:lnTo>
                    <a:pt x="5667756" y="0"/>
                  </a:lnTo>
                  <a:close/>
                </a:path>
              </a:pathLst>
            </a:custGeom>
            <a:solidFill>
              <a:srgbClr val="DCDC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987552" y="2017776"/>
              <a:ext cx="5689600" cy="2799715"/>
            </a:xfrm>
            <a:custGeom>
              <a:avLst/>
              <a:gdLst/>
              <a:ahLst/>
              <a:cxnLst/>
              <a:rect l="l" t="t" r="r" b="b"/>
              <a:pathLst>
                <a:path w="5689600" h="2799715">
                  <a:moveTo>
                    <a:pt x="5689092" y="0"/>
                  </a:moveTo>
                  <a:lnTo>
                    <a:pt x="0" y="0"/>
                  </a:lnTo>
                  <a:lnTo>
                    <a:pt x="0" y="2799588"/>
                  </a:lnTo>
                  <a:lnTo>
                    <a:pt x="5689092" y="2799588"/>
                  </a:lnTo>
                  <a:lnTo>
                    <a:pt x="5689092" y="2788920"/>
                  </a:lnTo>
                  <a:lnTo>
                    <a:pt x="21335" y="2788920"/>
                  </a:lnTo>
                  <a:lnTo>
                    <a:pt x="10667" y="2779776"/>
                  </a:lnTo>
                  <a:lnTo>
                    <a:pt x="21335" y="2779776"/>
                  </a:lnTo>
                  <a:lnTo>
                    <a:pt x="21335" y="21335"/>
                  </a:lnTo>
                  <a:lnTo>
                    <a:pt x="10667" y="21335"/>
                  </a:lnTo>
                  <a:lnTo>
                    <a:pt x="21335" y="10668"/>
                  </a:lnTo>
                  <a:lnTo>
                    <a:pt x="5689092" y="10668"/>
                  </a:lnTo>
                  <a:lnTo>
                    <a:pt x="5689092" y="0"/>
                  </a:lnTo>
                  <a:close/>
                </a:path>
                <a:path w="5689600" h="2799715">
                  <a:moveTo>
                    <a:pt x="21335" y="2779776"/>
                  </a:moveTo>
                  <a:lnTo>
                    <a:pt x="10667" y="2779776"/>
                  </a:lnTo>
                  <a:lnTo>
                    <a:pt x="21335" y="2788920"/>
                  </a:lnTo>
                  <a:lnTo>
                    <a:pt x="21335" y="2779776"/>
                  </a:lnTo>
                  <a:close/>
                </a:path>
                <a:path w="5689600" h="2799715">
                  <a:moveTo>
                    <a:pt x="5669280" y="2779776"/>
                  </a:moveTo>
                  <a:lnTo>
                    <a:pt x="21335" y="2779776"/>
                  </a:lnTo>
                  <a:lnTo>
                    <a:pt x="21335" y="2788920"/>
                  </a:lnTo>
                  <a:lnTo>
                    <a:pt x="5669280" y="2788920"/>
                  </a:lnTo>
                  <a:lnTo>
                    <a:pt x="5669280" y="2779776"/>
                  </a:lnTo>
                  <a:close/>
                </a:path>
                <a:path w="5689600" h="2799715">
                  <a:moveTo>
                    <a:pt x="5669280" y="10668"/>
                  </a:moveTo>
                  <a:lnTo>
                    <a:pt x="5669280" y="2788920"/>
                  </a:lnTo>
                  <a:lnTo>
                    <a:pt x="5678424" y="2779776"/>
                  </a:lnTo>
                  <a:lnTo>
                    <a:pt x="5689092" y="2779776"/>
                  </a:lnTo>
                  <a:lnTo>
                    <a:pt x="5689092" y="21335"/>
                  </a:lnTo>
                  <a:lnTo>
                    <a:pt x="5678424" y="21335"/>
                  </a:lnTo>
                  <a:lnTo>
                    <a:pt x="5669280" y="10668"/>
                  </a:lnTo>
                  <a:close/>
                </a:path>
                <a:path w="5689600" h="2799715">
                  <a:moveTo>
                    <a:pt x="5689092" y="2779776"/>
                  </a:moveTo>
                  <a:lnTo>
                    <a:pt x="5678424" y="2779776"/>
                  </a:lnTo>
                  <a:lnTo>
                    <a:pt x="5669280" y="2788920"/>
                  </a:lnTo>
                  <a:lnTo>
                    <a:pt x="5689092" y="2788920"/>
                  </a:lnTo>
                  <a:lnTo>
                    <a:pt x="5689092" y="2779776"/>
                  </a:lnTo>
                  <a:close/>
                </a:path>
                <a:path w="5689600" h="2799715">
                  <a:moveTo>
                    <a:pt x="21335" y="10668"/>
                  </a:moveTo>
                  <a:lnTo>
                    <a:pt x="10667" y="21335"/>
                  </a:lnTo>
                  <a:lnTo>
                    <a:pt x="21335" y="21335"/>
                  </a:lnTo>
                  <a:lnTo>
                    <a:pt x="21335" y="10668"/>
                  </a:lnTo>
                  <a:close/>
                </a:path>
                <a:path w="5689600" h="2799715">
                  <a:moveTo>
                    <a:pt x="5669280" y="10668"/>
                  </a:moveTo>
                  <a:lnTo>
                    <a:pt x="21335" y="10668"/>
                  </a:lnTo>
                  <a:lnTo>
                    <a:pt x="21335" y="21335"/>
                  </a:lnTo>
                  <a:lnTo>
                    <a:pt x="5669280" y="21335"/>
                  </a:lnTo>
                  <a:lnTo>
                    <a:pt x="5669280" y="10668"/>
                  </a:lnTo>
                  <a:close/>
                </a:path>
                <a:path w="5689600" h="2799715">
                  <a:moveTo>
                    <a:pt x="5689092" y="10668"/>
                  </a:moveTo>
                  <a:lnTo>
                    <a:pt x="5669280" y="10668"/>
                  </a:lnTo>
                  <a:lnTo>
                    <a:pt x="5678424" y="21335"/>
                  </a:lnTo>
                  <a:lnTo>
                    <a:pt x="5689092" y="21335"/>
                  </a:lnTo>
                  <a:lnTo>
                    <a:pt x="5689092" y="1066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1131824" y="806967"/>
            <a:ext cx="4481830" cy="39363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649095">
              <a:lnSpc>
                <a:spcPct val="100000"/>
              </a:lnSpc>
              <a:spcBef>
                <a:spcPts val="110"/>
              </a:spcBef>
            </a:pPr>
            <a:r>
              <a:rPr sz="1850" b="1" dirty="0">
                <a:latin typeface="Arial"/>
                <a:cs typeface="Arial"/>
              </a:rPr>
              <a:t>Adding</a:t>
            </a:r>
            <a:r>
              <a:rPr sz="1850" b="1" spc="-15" dirty="0">
                <a:latin typeface="Arial"/>
                <a:cs typeface="Arial"/>
              </a:rPr>
              <a:t> </a:t>
            </a:r>
            <a:r>
              <a:rPr sz="1850" b="1" dirty="0">
                <a:latin typeface="Arial"/>
                <a:cs typeface="Arial"/>
              </a:rPr>
              <a:t>an</a:t>
            </a:r>
            <a:r>
              <a:rPr sz="1850" b="1" spc="30" dirty="0">
                <a:latin typeface="Arial"/>
                <a:cs typeface="Arial"/>
              </a:rPr>
              <a:t> </a:t>
            </a:r>
            <a:r>
              <a:rPr sz="1850" b="1" spc="-10" dirty="0">
                <a:latin typeface="Arial"/>
                <a:cs typeface="Arial"/>
              </a:rPr>
              <a:t>Interface</a:t>
            </a:r>
            <a:endParaRPr sz="18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245"/>
              </a:spcBef>
            </a:pPr>
            <a:endParaRPr sz="1850">
              <a:latin typeface="Arial"/>
              <a:cs typeface="Arial"/>
            </a:endParaRPr>
          </a:p>
          <a:p>
            <a:pPr marL="341630" indent="-328930">
              <a:lnSpc>
                <a:spcPct val="100000"/>
              </a:lnSpc>
              <a:buClr>
                <a:srgbClr val="FF0000"/>
              </a:buClr>
              <a:buChar char="•"/>
              <a:tabLst>
                <a:tab pos="341630" algn="l"/>
              </a:tabLst>
            </a:pPr>
            <a:r>
              <a:rPr sz="1550" dirty="0">
                <a:latin typeface="Arial"/>
                <a:cs typeface="Arial"/>
              </a:rPr>
              <a:t>The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updated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spc="170" dirty="0">
                <a:latin typeface="Times New Roman"/>
                <a:cs typeface="Times New Roman"/>
              </a:rPr>
              <a:t>CrushedRock</a:t>
            </a:r>
            <a:r>
              <a:rPr sz="1550" spc="125" dirty="0">
                <a:latin typeface="Times New Roman"/>
                <a:cs typeface="Times New Roman"/>
              </a:rPr>
              <a:t> </a:t>
            </a:r>
            <a:r>
              <a:rPr sz="1550" dirty="0">
                <a:latin typeface="Arial"/>
                <a:cs typeface="Arial"/>
              </a:rPr>
              <a:t>class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implements</a:t>
            </a:r>
            <a:endParaRPr sz="1550">
              <a:latin typeface="Arial"/>
              <a:cs typeface="Arial"/>
            </a:endParaRPr>
          </a:p>
          <a:p>
            <a:pPr marL="341630">
              <a:lnSpc>
                <a:spcPct val="100000"/>
              </a:lnSpc>
              <a:spcBef>
                <a:spcPts val="25"/>
              </a:spcBef>
            </a:pPr>
            <a:r>
              <a:rPr sz="1550" spc="235" dirty="0">
                <a:latin typeface="Times New Roman"/>
                <a:cs typeface="Times New Roman"/>
              </a:rPr>
              <a:t>SalesCalcs</a:t>
            </a:r>
            <a:r>
              <a:rPr sz="1550" spc="235" dirty="0">
                <a:latin typeface="Arial"/>
                <a:cs typeface="Arial"/>
              </a:rPr>
              <a:t>.</a:t>
            </a:r>
            <a:endParaRPr sz="1550">
              <a:latin typeface="Arial"/>
              <a:cs typeface="Arial"/>
            </a:endParaRPr>
          </a:p>
          <a:p>
            <a:pPr marL="186055" marR="355600" indent="-173990">
              <a:lnSpc>
                <a:spcPct val="119100"/>
              </a:lnSpc>
              <a:spcBef>
                <a:spcPts val="30"/>
              </a:spcBef>
            </a:pPr>
            <a:r>
              <a:rPr sz="1150" spc="195" dirty="0">
                <a:latin typeface="Times New Roman"/>
                <a:cs typeface="Times New Roman"/>
              </a:rPr>
              <a:t>public</a:t>
            </a:r>
            <a:r>
              <a:rPr sz="1150" spc="425" dirty="0">
                <a:latin typeface="Times New Roman"/>
                <a:cs typeface="Times New Roman"/>
              </a:rPr>
              <a:t> </a:t>
            </a:r>
            <a:r>
              <a:rPr sz="1150" spc="229" dirty="0">
                <a:latin typeface="Times New Roman"/>
                <a:cs typeface="Times New Roman"/>
              </a:rPr>
              <a:t>class</a:t>
            </a:r>
            <a:r>
              <a:rPr sz="1150" spc="425" dirty="0">
                <a:latin typeface="Times New Roman"/>
                <a:cs typeface="Times New Roman"/>
              </a:rPr>
              <a:t> </a:t>
            </a:r>
            <a:r>
              <a:rPr sz="1150" spc="110" dirty="0">
                <a:latin typeface="Times New Roman"/>
                <a:cs typeface="Times New Roman"/>
              </a:rPr>
              <a:t>CrushedRock</a:t>
            </a:r>
            <a:r>
              <a:rPr sz="1150" spc="420" dirty="0">
                <a:latin typeface="Times New Roman"/>
                <a:cs typeface="Times New Roman"/>
              </a:rPr>
              <a:t> </a:t>
            </a:r>
            <a:r>
              <a:rPr sz="1150" b="1" spc="110" dirty="0">
                <a:latin typeface="Times New Roman"/>
                <a:cs typeface="Times New Roman"/>
              </a:rPr>
              <a:t>implements</a:t>
            </a:r>
            <a:r>
              <a:rPr sz="1150" b="1" spc="425" dirty="0">
                <a:latin typeface="Times New Roman"/>
                <a:cs typeface="Times New Roman"/>
              </a:rPr>
              <a:t> </a:t>
            </a:r>
            <a:r>
              <a:rPr sz="1150" b="1" spc="145" dirty="0">
                <a:latin typeface="Times New Roman"/>
                <a:cs typeface="Times New Roman"/>
              </a:rPr>
              <a:t>SalesCalcs</a:t>
            </a:r>
            <a:r>
              <a:rPr sz="1150" spc="145" dirty="0">
                <a:latin typeface="Times New Roman"/>
                <a:cs typeface="Times New Roman"/>
              </a:rPr>
              <a:t>{ </a:t>
            </a:r>
            <a:r>
              <a:rPr sz="1150" spc="220" dirty="0">
                <a:latin typeface="Times New Roman"/>
                <a:cs typeface="Times New Roman"/>
              </a:rPr>
              <a:t>private</a:t>
            </a:r>
            <a:r>
              <a:rPr sz="1150" spc="425" dirty="0">
                <a:latin typeface="Times New Roman"/>
                <a:cs typeface="Times New Roman"/>
              </a:rPr>
              <a:t> </a:t>
            </a:r>
            <a:r>
              <a:rPr sz="1150" spc="210" dirty="0">
                <a:latin typeface="Times New Roman"/>
                <a:cs typeface="Times New Roman"/>
              </a:rPr>
              <a:t>String</a:t>
            </a:r>
            <a:r>
              <a:rPr sz="1150" spc="425" dirty="0">
                <a:latin typeface="Times New Roman"/>
                <a:cs typeface="Times New Roman"/>
              </a:rPr>
              <a:t> </a:t>
            </a:r>
            <a:r>
              <a:rPr sz="1150" spc="50" dirty="0">
                <a:latin typeface="Times New Roman"/>
                <a:cs typeface="Times New Roman"/>
              </a:rPr>
              <a:t>name</a:t>
            </a:r>
            <a:r>
              <a:rPr sz="1150" spc="425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Times New Roman"/>
                <a:cs typeface="Times New Roman"/>
              </a:rPr>
              <a:t>=</a:t>
            </a:r>
            <a:r>
              <a:rPr sz="1150" spc="425" dirty="0">
                <a:latin typeface="Times New Roman"/>
                <a:cs typeface="Times New Roman"/>
              </a:rPr>
              <a:t> </a:t>
            </a:r>
            <a:r>
              <a:rPr sz="1150" spc="140" dirty="0">
                <a:latin typeface="Times New Roman"/>
                <a:cs typeface="Times New Roman"/>
              </a:rPr>
              <a:t>"Crushed</a:t>
            </a:r>
            <a:r>
              <a:rPr sz="1150" spc="425" dirty="0">
                <a:latin typeface="Times New Roman"/>
                <a:cs typeface="Times New Roman"/>
              </a:rPr>
              <a:t> </a:t>
            </a:r>
            <a:r>
              <a:rPr sz="1150" spc="130" dirty="0">
                <a:latin typeface="Times New Roman"/>
                <a:cs typeface="Times New Roman"/>
              </a:rPr>
              <a:t>Rock";</a:t>
            </a:r>
            <a:endParaRPr sz="11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75"/>
              </a:spcBef>
              <a:tabLst>
                <a:tab pos="448309" algn="l"/>
              </a:tabLst>
            </a:pPr>
            <a:r>
              <a:rPr sz="1150" spc="365" dirty="0">
                <a:latin typeface="Times New Roman"/>
                <a:cs typeface="Times New Roman"/>
              </a:rPr>
              <a:t>...</a:t>
            </a:r>
            <a:r>
              <a:rPr sz="1150" dirty="0">
                <a:latin typeface="Times New Roman"/>
                <a:cs typeface="Times New Roman"/>
              </a:rPr>
              <a:t>	</a:t>
            </a:r>
            <a:r>
              <a:rPr sz="1150" spc="355" dirty="0">
                <a:latin typeface="Times New Roman"/>
                <a:cs typeface="Times New Roman"/>
              </a:rPr>
              <a:t>//</a:t>
            </a:r>
            <a:r>
              <a:rPr sz="1150" spc="415" dirty="0">
                <a:latin typeface="Times New Roman"/>
                <a:cs typeface="Times New Roman"/>
              </a:rPr>
              <a:t> </a:t>
            </a:r>
            <a:r>
              <a:rPr sz="1150" spc="165" dirty="0">
                <a:latin typeface="Times New Roman"/>
                <a:cs typeface="Times New Roman"/>
              </a:rPr>
              <a:t>a</a:t>
            </a:r>
            <a:r>
              <a:rPr sz="1150" spc="415" dirty="0">
                <a:latin typeface="Times New Roman"/>
                <a:cs typeface="Times New Roman"/>
              </a:rPr>
              <a:t> </a:t>
            </a:r>
            <a:r>
              <a:rPr sz="1150" spc="90" dirty="0">
                <a:latin typeface="Times New Roman"/>
                <a:cs typeface="Times New Roman"/>
              </a:rPr>
              <a:t>number</a:t>
            </a:r>
            <a:r>
              <a:rPr sz="1150" spc="415" dirty="0">
                <a:latin typeface="Times New Roman"/>
                <a:cs typeface="Times New Roman"/>
              </a:rPr>
              <a:t> </a:t>
            </a:r>
            <a:r>
              <a:rPr sz="1150" spc="195" dirty="0">
                <a:latin typeface="Times New Roman"/>
                <a:cs typeface="Times New Roman"/>
              </a:rPr>
              <a:t>of</a:t>
            </a:r>
            <a:r>
              <a:rPr sz="1150" spc="415" dirty="0">
                <a:latin typeface="Times New Roman"/>
                <a:cs typeface="Times New Roman"/>
              </a:rPr>
              <a:t> </a:t>
            </a:r>
            <a:r>
              <a:rPr sz="1150" spc="245" dirty="0">
                <a:latin typeface="Times New Roman"/>
                <a:cs typeface="Times New Roman"/>
              </a:rPr>
              <a:t>lines</a:t>
            </a:r>
            <a:r>
              <a:rPr sz="1150" spc="400" dirty="0">
                <a:latin typeface="Times New Roman"/>
                <a:cs typeface="Times New Roman"/>
              </a:rPr>
              <a:t> </a:t>
            </a:r>
            <a:r>
              <a:rPr sz="1150" spc="190" dirty="0">
                <a:latin typeface="Times New Roman"/>
                <a:cs typeface="Times New Roman"/>
              </a:rPr>
              <a:t>not</a:t>
            </a:r>
            <a:r>
              <a:rPr sz="1150" spc="400" dirty="0">
                <a:latin typeface="Times New Roman"/>
                <a:cs typeface="Times New Roman"/>
              </a:rPr>
              <a:t> </a:t>
            </a:r>
            <a:r>
              <a:rPr sz="1150" spc="65" dirty="0">
                <a:latin typeface="Times New Roman"/>
                <a:cs typeface="Times New Roman"/>
              </a:rPr>
              <a:t>shown</a:t>
            </a:r>
            <a:endParaRPr sz="1150">
              <a:latin typeface="Times New Roman"/>
              <a:cs typeface="Times New Roman"/>
            </a:endParaRPr>
          </a:p>
          <a:p>
            <a:pPr marL="186055">
              <a:lnSpc>
                <a:spcPct val="100000"/>
              </a:lnSpc>
              <a:spcBef>
                <a:spcPts val="260"/>
              </a:spcBef>
            </a:pPr>
            <a:r>
              <a:rPr sz="1150" b="1" spc="55" dirty="0">
                <a:latin typeface="Times New Roman"/>
                <a:cs typeface="Times New Roman"/>
              </a:rPr>
              <a:t>@Override</a:t>
            </a:r>
            <a:endParaRPr sz="1150">
              <a:latin typeface="Times New Roman"/>
              <a:cs typeface="Times New Roman"/>
            </a:endParaRPr>
          </a:p>
          <a:p>
            <a:pPr marL="186055">
              <a:lnSpc>
                <a:spcPct val="100000"/>
              </a:lnSpc>
              <a:spcBef>
                <a:spcPts val="265"/>
              </a:spcBef>
            </a:pPr>
            <a:r>
              <a:rPr sz="1150" b="1" spc="170" dirty="0">
                <a:latin typeface="Times New Roman"/>
                <a:cs typeface="Times New Roman"/>
              </a:rPr>
              <a:t>public</a:t>
            </a:r>
            <a:r>
              <a:rPr sz="1150" b="1" spc="405" dirty="0">
                <a:latin typeface="Times New Roman"/>
                <a:cs typeface="Times New Roman"/>
              </a:rPr>
              <a:t> </a:t>
            </a:r>
            <a:r>
              <a:rPr sz="1150" b="1" spc="125" dirty="0">
                <a:latin typeface="Times New Roman"/>
                <a:cs typeface="Times New Roman"/>
              </a:rPr>
              <a:t>double</a:t>
            </a:r>
            <a:r>
              <a:rPr sz="1150" b="1" spc="420" dirty="0">
                <a:latin typeface="Times New Roman"/>
                <a:cs typeface="Times New Roman"/>
              </a:rPr>
              <a:t> </a:t>
            </a:r>
            <a:r>
              <a:rPr sz="1150" b="1" spc="170" dirty="0">
                <a:latin typeface="Times New Roman"/>
                <a:cs typeface="Times New Roman"/>
              </a:rPr>
              <a:t>calcCost()</a:t>
            </a:r>
            <a:r>
              <a:rPr sz="1150" spc="170" dirty="0">
                <a:latin typeface="Times New Roman"/>
                <a:cs typeface="Times New Roman"/>
              </a:rPr>
              <a:t>{</a:t>
            </a:r>
            <a:endParaRPr sz="1150">
              <a:latin typeface="Times New Roman"/>
              <a:cs typeface="Times New Roman"/>
            </a:endParaRPr>
          </a:p>
          <a:p>
            <a:pPr marL="361315">
              <a:lnSpc>
                <a:spcPct val="100000"/>
              </a:lnSpc>
              <a:spcBef>
                <a:spcPts val="275"/>
              </a:spcBef>
            </a:pPr>
            <a:r>
              <a:rPr sz="1150" spc="215" dirty="0">
                <a:latin typeface="Times New Roman"/>
                <a:cs typeface="Times New Roman"/>
              </a:rPr>
              <a:t>return</a:t>
            </a:r>
            <a:r>
              <a:rPr sz="1150" spc="425" dirty="0">
                <a:latin typeface="Times New Roman"/>
                <a:cs typeface="Times New Roman"/>
              </a:rPr>
              <a:t> </a:t>
            </a:r>
            <a:r>
              <a:rPr sz="1150" spc="254" dirty="0">
                <a:latin typeface="Times New Roman"/>
                <a:cs typeface="Times New Roman"/>
              </a:rPr>
              <a:t>this.cost</a:t>
            </a:r>
            <a:r>
              <a:rPr sz="1150" spc="430" dirty="0">
                <a:latin typeface="Times New Roman"/>
                <a:cs typeface="Times New Roman"/>
              </a:rPr>
              <a:t> </a:t>
            </a:r>
            <a:r>
              <a:rPr sz="1150" spc="105" dirty="0">
                <a:latin typeface="Times New Roman"/>
                <a:cs typeface="Times New Roman"/>
              </a:rPr>
              <a:t>*</a:t>
            </a:r>
            <a:r>
              <a:rPr sz="1150" spc="415" dirty="0">
                <a:latin typeface="Times New Roman"/>
                <a:cs typeface="Times New Roman"/>
              </a:rPr>
              <a:t> </a:t>
            </a:r>
            <a:r>
              <a:rPr sz="1150" spc="220" dirty="0">
                <a:latin typeface="Times New Roman"/>
                <a:cs typeface="Times New Roman"/>
              </a:rPr>
              <a:t>this.weight;</a:t>
            </a:r>
            <a:endParaRPr sz="1150">
              <a:latin typeface="Times New Roman"/>
              <a:cs typeface="Times New Roman"/>
            </a:endParaRPr>
          </a:p>
          <a:p>
            <a:pPr marL="186055">
              <a:lnSpc>
                <a:spcPct val="100000"/>
              </a:lnSpc>
              <a:spcBef>
                <a:spcPts val="265"/>
              </a:spcBef>
            </a:pPr>
            <a:r>
              <a:rPr sz="1150" spc="80" dirty="0">
                <a:latin typeface="Times New Roman"/>
                <a:cs typeface="Times New Roman"/>
              </a:rPr>
              <a:t>}</a:t>
            </a:r>
            <a:endParaRPr sz="11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85"/>
              </a:spcBef>
            </a:pPr>
            <a:endParaRPr sz="1150">
              <a:latin typeface="Times New Roman"/>
              <a:cs typeface="Times New Roman"/>
            </a:endParaRPr>
          </a:p>
          <a:p>
            <a:pPr marL="186055">
              <a:lnSpc>
                <a:spcPct val="100000"/>
              </a:lnSpc>
            </a:pPr>
            <a:r>
              <a:rPr sz="1150" b="1" spc="55" dirty="0">
                <a:latin typeface="Times New Roman"/>
                <a:cs typeface="Times New Roman"/>
              </a:rPr>
              <a:t>@Override</a:t>
            </a:r>
            <a:endParaRPr sz="1150">
              <a:latin typeface="Times New Roman"/>
              <a:cs typeface="Times New Roman"/>
            </a:endParaRPr>
          </a:p>
          <a:p>
            <a:pPr marL="186055">
              <a:lnSpc>
                <a:spcPct val="100000"/>
              </a:lnSpc>
              <a:spcBef>
                <a:spcPts val="280"/>
              </a:spcBef>
            </a:pPr>
            <a:r>
              <a:rPr sz="1150" b="1" spc="170" dirty="0">
                <a:latin typeface="Times New Roman"/>
                <a:cs typeface="Times New Roman"/>
              </a:rPr>
              <a:t>public</a:t>
            </a:r>
            <a:r>
              <a:rPr sz="1150" b="1" spc="405" dirty="0">
                <a:latin typeface="Times New Roman"/>
                <a:cs typeface="Times New Roman"/>
              </a:rPr>
              <a:t> </a:t>
            </a:r>
            <a:r>
              <a:rPr sz="1150" b="1" spc="125" dirty="0">
                <a:latin typeface="Times New Roman"/>
                <a:cs typeface="Times New Roman"/>
              </a:rPr>
              <a:t>double</a:t>
            </a:r>
            <a:r>
              <a:rPr sz="1150" b="1" spc="420" dirty="0">
                <a:latin typeface="Times New Roman"/>
                <a:cs typeface="Times New Roman"/>
              </a:rPr>
              <a:t> </a:t>
            </a:r>
            <a:r>
              <a:rPr sz="1150" b="1" spc="195" dirty="0">
                <a:latin typeface="Times New Roman"/>
                <a:cs typeface="Times New Roman"/>
              </a:rPr>
              <a:t>calcProfit()</a:t>
            </a:r>
            <a:r>
              <a:rPr sz="1150" spc="195" dirty="0">
                <a:latin typeface="Times New Roman"/>
                <a:cs typeface="Times New Roman"/>
              </a:rPr>
              <a:t>{</a:t>
            </a:r>
            <a:endParaRPr sz="1150">
              <a:latin typeface="Times New Roman"/>
              <a:cs typeface="Times New Roman"/>
            </a:endParaRPr>
          </a:p>
          <a:p>
            <a:pPr marL="361315">
              <a:lnSpc>
                <a:spcPct val="100000"/>
              </a:lnSpc>
              <a:spcBef>
                <a:spcPts val="260"/>
              </a:spcBef>
            </a:pPr>
            <a:r>
              <a:rPr sz="1150" spc="215" dirty="0">
                <a:latin typeface="Times New Roman"/>
                <a:cs typeface="Times New Roman"/>
              </a:rPr>
              <a:t>return</a:t>
            </a:r>
            <a:r>
              <a:rPr sz="1150" spc="415" dirty="0">
                <a:latin typeface="Times New Roman"/>
                <a:cs typeface="Times New Roman"/>
              </a:rPr>
              <a:t> </a:t>
            </a:r>
            <a:r>
              <a:rPr sz="1150" spc="235" dirty="0">
                <a:latin typeface="Times New Roman"/>
                <a:cs typeface="Times New Roman"/>
              </a:rPr>
              <a:t>this.calcSalesPrice()</a:t>
            </a:r>
            <a:r>
              <a:rPr sz="1150" spc="420" dirty="0">
                <a:latin typeface="Times New Roman"/>
                <a:cs typeface="Times New Roman"/>
              </a:rPr>
              <a:t> </a:t>
            </a:r>
            <a:r>
              <a:rPr sz="1150" spc="290" dirty="0">
                <a:latin typeface="Times New Roman"/>
                <a:cs typeface="Times New Roman"/>
              </a:rPr>
              <a:t>-</a:t>
            </a:r>
            <a:r>
              <a:rPr sz="1150" spc="400" dirty="0">
                <a:latin typeface="Times New Roman"/>
                <a:cs typeface="Times New Roman"/>
              </a:rPr>
              <a:t> </a:t>
            </a:r>
            <a:r>
              <a:rPr sz="1150" spc="229" dirty="0">
                <a:latin typeface="Times New Roman"/>
                <a:cs typeface="Times New Roman"/>
              </a:rPr>
              <a:t>this.calcCost();</a:t>
            </a:r>
            <a:endParaRPr sz="1150">
              <a:latin typeface="Times New Roman"/>
              <a:cs typeface="Times New Roman"/>
            </a:endParaRPr>
          </a:p>
          <a:p>
            <a:pPr marL="186055">
              <a:lnSpc>
                <a:spcPct val="100000"/>
              </a:lnSpc>
              <a:spcBef>
                <a:spcPts val="265"/>
              </a:spcBef>
            </a:pPr>
            <a:r>
              <a:rPr sz="1150" spc="80" dirty="0">
                <a:latin typeface="Times New Roman"/>
                <a:cs typeface="Times New Roman"/>
              </a:rPr>
              <a:t>}</a:t>
            </a:r>
            <a:endParaRPr sz="11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75"/>
              </a:spcBef>
            </a:pPr>
            <a:r>
              <a:rPr sz="1150" spc="80" dirty="0">
                <a:latin typeface="Times New Roman"/>
                <a:cs typeface="Times New Roman"/>
              </a:rPr>
              <a:t>}</a:t>
            </a:r>
            <a:endParaRPr sz="115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326639" y="5247386"/>
            <a:ext cx="3116580" cy="144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endParaRPr sz="8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42416" y="2563367"/>
            <a:ext cx="5689600" cy="1382395"/>
            <a:chOff x="1042416" y="2563367"/>
            <a:chExt cx="5689600" cy="1382395"/>
          </a:xfrm>
        </p:grpSpPr>
        <p:sp>
          <p:nvSpPr>
            <p:cNvPr id="3" name="object 3"/>
            <p:cNvSpPr/>
            <p:nvPr/>
          </p:nvSpPr>
          <p:spPr>
            <a:xfrm>
              <a:off x="1053084" y="2572511"/>
              <a:ext cx="5668010" cy="1362710"/>
            </a:xfrm>
            <a:custGeom>
              <a:avLst/>
              <a:gdLst/>
              <a:ahLst/>
              <a:cxnLst/>
              <a:rect l="l" t="t" r="r" b="b"/>
              <a:pathLst>
                <a:path w="5668009" h="1362710">
                  <a:moveTo>
                    <a:pt x="5667755" y="0"/>
                  </a:moveTo>
                  <a:lnTo>
                    <a:pt x="0" y="0"/>
                  </a:lnTo>
                  <a:lnTo>
                    <a:pt x="0" y="1362456"/>
                  </a:lnTo>
                  <a:lnTo>
                    <a:pt x="5667755" y="1362456"/>
                  </a:lnTo>
                  <a:lnTo>
                    <a:pt x="5667755" y="0"/>
                  </a:lnTo>
                  <a:close/>
                </a:path>
              </a:pathLst>
            </a:custGeom>
            <a:solidFill>
              <a:srgbClr val="DCDC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042416" y="2563367"/>
              <a:ext cx="5689600" cy="1382395"/>
            </a:xfrm>
            <a:custGeom>
              <a:avLst/>
              <a:gdLst/>
              <a:ahLst/>
              <a:cxnLst/>
              <a:rect l="l" t="t" r="r" b="b"/>
              <a:pathLst>
                <a:path w="5689600" h="1382395">
                  <a:moveTo>
                    <a:pt x="5689092" y="0"/>
                  </a:moveTo>
                  <a:lnTo>
                    <a:pt x="0" y="0"/>
                  </a:lnTo>
                  <a:lnTo>
                    <a:pt x="0" y="1382268"/>
                  </a:lnTo>
                  <a:lnTo>
                    <a:pt x="5689092" y="1382268"/>
                  </a:lnTo>
                  <a:lnTo>
                    <a:pt x="5689092" y="1371599"/>
                  </a:lnTo>
                  <a:lnTo>
                    <a:pt x="21336" y="1371599"/>
                  </a:lnTo>
                  <a:lnTo>
                    <a:pt x="10668" y="1360931"/>
                  </a:lnTo>
                  <a:lnTo>
                    <a:pt x="21336" y="1360931"/>
                  </a:lnTo>
                  <a:lnTo>
                    <a:pt x="21336" y="19811"/>
                  </a:lnTo>
                  <a:lnTo>
                    <a:pt x="10668" y="19811"/>
                  </a:lnTo>
                  <a:lnTo>
                    <a:pt x="21336" y="9143"/>
                  </a:lnTo>
                  <a:lnTo>
                    <a:pt x="5689092" y="9143"/>
                  </a:lnTo>
                  <a:lnTo>
                    <a:pt x="5689092" y="0"/>
                  </a:lnTo>
                  <a:close/>
                </a:path>
                <a:path w="5689600" h="1382395">
                  <a:moveTo>
                    <a:pt x="21336" y="1360931"/>
                  </a:moveTo>
                  <a:lnTo>
                    <a:pt x="10668" y="1360931"/>
                  </a:lnTo>
                  <a:lnTo>
                    <a:pt x="21336" y="1371599"/>
                  </a:lnTo>
                  <a:lnTo>
                    <a:pt x="21336" y="1360931"/>
                  </a:lnTo>
                  <a:close/>
                </a:path>
                <a:path w="5689600" h="1382395">
                  <a:moveTo>
                    <a:pt x="5667756" y="1360931"/>
                  </a:moveTo>
                  <a:lnTo>
                    <a:pt x="21336" y="1360931"/>
                  </a:lnTo>
                  <a:lnTo>
                    <a:pt x="21336" y="1371599"/>
                  </a:lnTo>
                  <a:lnTo>
                    <a:pt x="5667756" y="1371599"/>
                  </a:lnTo>
                  <a:lnTo>
                    <a:pt x="5667756" y="1360931"/>
                  </a:lnTo>
                  <a:close/>
                </a:path>
                <a:path w="5689600" h="1382395">
                  <a:moveTo>
                    <a:pt x="5667756" y="9143"/>
                  </a:moveTo>
                  <a:lnTo>
                    <a:pt x="5667756" y="1371599"/>
                  </a:lnTo>
                  <a:lnTo>
                    <a:pt x="5678424" y="1360931"/>
                  </a:lnTo>
                  <a:lnTo>
                    <a:pt x="5689092" y="1360931"/>
                  </a:lnTo>
                  <a:lnTo>
                    <a:pt x="5689092" y="19811"/>
                  </a:lnTo>
                  <a:lnTo>
                    <a:pt x="5678424" y="19811"/>
                  </a:lnTo>
                  <a:lnTo>
                    <a:pt x="5667756" y="9143"/>
                  </a:lnTo>
                  <a:close/>
                </a:path>
                <a:path w="5689600" h="1382395">
                  <a:moveTo>
                    <a:pt x="5689092" y="1360931"/>
                  </a:moveTo>
                  <a:lnTo>
                    <a:pt x="5678424" y="1360931"/>
                  </a:lnTo>
                  <a:lnTo>
                    <a:pt x="5667756" y="1371599"/>
                  </a:lnTo>
                  <a:lnTo>
                    <a:pt x="5689092" y="1371599"/>
                  </a:lnTo>
                  <a:lnTo>
                    <a:pt x="5689092" y="1360931"/>
                  </a:lnTo>
                  <a:close/>
                </a:path>
                <a:path w="5689600" h="1382395">
                  <a:moveTo>
                    <a:pt x="21336" y="9143"/>
                  </a:moveTo>
                  <a:lnTo>
                    <a:pt x="10668" y="19811"/>
                  </a:lnTo>
                  <a:lnTo>
                    <a:pt x="21336" y="19811"/>
                  </a:lnTo>
                  <a:lnTo>
                    <a:pt x="21336" y="9143"/>
                  </a:lnTo>
                  <a:close/>
                </a:path>
                <a:path w="5689600" h="1382395">
                  <a:moveTo>
                    <a:pt x="5667756" y="9143"/>
                  </a:moveTo>
                  <a:lnTo>
                    <a:pt x="21336" y="9143"/>
                  </a:lnTo>
                  <a:lnTo>
                    <a:pt x="21336" y="19811"/>
                  </a:lnTo>
                  <a:lnTo>
                    <a:pt x="5667756" y="19811"/>
                  </a:lnTo>
                  <a:lnTo>
                    <a:pt x="5667756" y="9143"/>
                  </a:lnTo>
                  <a:close/>
                </a:path>
                <a:path w="5689600" h="1382395">
                  <a:moveTo>
                    <a:pt x="5689092" y="9143"/>
                  </a:moveTo>
                  <a:lnTo>
                    <a:pt x="5667756" y="9143"/>
                  </a:lnTo>
                  <a:lnTo>
                    <a:pt x="5678424" y="19811"/>
                  </a:lnTo>
                  <a:lnTo>
                    <a:pt x="5689092" y="19811"/>
                  </a:lnTo>
                  <a:lnTo>
                    <a:pt x="5689092" y="914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1042416" y="4197096"/>
            <a:ext cx="5689600" cy="565785"/>
            <a:chOff x="1042416" y="4197096"/>
            <a:chExt cx="5689600" cy="565785"/>
          </a:xfrm>
        </p:grpSpPr>
        <p:sp>
          <p:nvSpPr>
            <p:cNvPr id="6" name="object 6"/>
            <p:cNvSpPr/>
            <p:nvPr/>
          </p:nvSpPr>
          <p:spPr>
            <a:xfrm>
              <a:off x="1053084" y="4207764"/>
              <a:ext cx="5668010" cy="544195"/>
            </a:xfrm>
            <a:custGeom>
              <a:avLst/>
              <a:gdLst/>
              <a:ahLst/>
              <a:cxnLst/>
              <a:rect l="l" t="t" r="r" b="b"/>
              <a:pathLst>
                <a:path w="5668009" h="544195">
                  <a:moveTo>
                    <a:pt x="5667755" y="0"/>
                  </a:moveTo>
                  <a:lnTo>
                    <a:pt x="0" y="0"/>
                  </a:lnTo>
                  <a:lnTo>
                    <a:pt x="0" y="544067"/>
                  </a:lnTo>
                  <a:lnTo>
                    <a:pt x="5667755" y="544067"/>
                  </a:lnTo>
                  <a:lnTo>
                    <a:pt x="5667755" y="0"/>
                  </a:lnTo>
                  <a:close/>
                </a:path>
              </a:pathLst>
            </a:custGeom>
            <a:solidFill>
              <a:srgbClr val="DCDC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042416" y="4197096"/>
              <a:ext cx="5689600" cy="565785"/>
            </a:xfrm>
            <a:custGeom>
              <a:avLst/>
              <a:gdLst/>
              <a:ahLst/>
              <a:cxnLst/>
              <a:rect l="l" t="t" r="r" b="b"/>
              <a:pathLst>
                <a:path w="5689600" h="565785">
                  <a:moveTo>
                    <a:pt x="5689092" y="0"/>
                  </a:moveTo>
                  <a:lnTo>
                    <a:pt x="0" y="0"/>
                  </a:lnTo>
                  <a:lnTo>
                    <a:pt x="0" y="565403"/>
                  </a:lnTo>
                  <a:lnTo>
                    <a:pt x="5689092" y="565403"/>
                  </a:lnTo>
                  <a:lnTo>
                    <a:pt x="5689092" y="554736"/>
                  </a:lnTo>
                  <a:lnTo>
                    <a:pt x="21336" y="554736"/>
                  </a:lnTo>
                  <a:lnTo>
                    <a:pt x="10668" y="545591"/>
                  </a:lnTo>
                  <a:lnTo>
                    <a:pt x="21336" y="545591"/>
                  </a:lnTo>
                  <a:lnTo>
                    <a:pt x="21336" y="21336"/>
                  </a:lnTo>
                  <a:lnTo>
                    <a:pt x="10668" y="21336"/>
                  </a:lnTo>
                  <a:lnTo>
                    <a:pt x="21336" y="10667"/>
                  </a:lnTo>
                  <a:lnTo>
                    <a:pt x="5689092" y="10667"/>
                  </a:lnTo>
                  <a:lnTo>
                    <a:pt x="5689092" y="0"/>
                  </a:lnTo>
                  <a:close/>
                </a:path>
                <a:path w="5689600" h="565785">
                  <a:moveTo>
                    <a:pt x="21336" y="545591"/>
                  </a:moveTo>
                  <a:lnTo>
                    <a:pt x="10668" y="545591"/>
                  </a:lnTo>
                  <a:lnTo>
                    <a:pt x="21336" y="554736"/>
                  </a:lnTo>
                  <a:lnTo>
                    <a:pt x="21336" y="545591"/>
                  </a:lnTo>
                  <a:close/>
                </a:path>
                <a:path w="5689600" h="565785">
                  <a:moveTo>
                    <a:pt x="5667756" y="545591"/>
                  </a:moveTo>
                  <a:lnTo>
                    <a:pt x="21336" y="545591"/>
                  </a:lnTo>
                  <a:lnTo>
                    <a:pt x="21336" y="554736"/>
                  </a:lnTo>
                  <a:lnTo>
                    <a:pt x="5667756" y="554736"/>
                  </a:lnTo>
                  <a:lnTo>
                    <a:pt x="5667756" y="545591"/>
                  </a:lnTo>
                  <a:close/>
                </a:path>
                <a:path w="5689600" h="565785">
                  <a:moveTo>
                    <a:pt x="5667756" y="10667"/>
                  </a:moveTo>
                  <a:lnTo>
                    <a:pt x="5667756" y="554736"/>
                  </a:lnTo>
                  <a:lnTo>
                    <a:pt x="5678424" y="545591"/>
                  </a:lnTo>
                  <a:lnTo>
                    <a:pt x="5689092" y="545591"/>
                  </a:lnTo>
                  <a:lnTo>
                    <a:pt x="5689092" y="21336"/>
                  </a:lnTo>
                  <a:lnTo>
                    <a:pt x="5678424" y="21336"/>
                  </a:lnTo>
                  <a:lnTo>
                    <a:pt x="5667756" y="10667"/>
                  </a:lnTo>
                  <a:close/>
                </a:path>
                <a:path w="5689600" h="565785">
                  <a:moveTo>
                    <a:pt x="5689092" y="545591"/>
                  </a:moveTo>
                  <a:lnTo>
                    <a:pt x="5678424" y="545591"/>
                  </a:lnTo>
                  <a:lnTo>
                    <a:pt x="5667756" y="554736"/>
                  </a:lnTo>
                  <a:lnTo>
                    <a:pt x="5689092" y="554736"/>
                  </a:lnTo>
                  <a:lnTo>
                    <a:pt x="5689092" y="545591"/>
                  </a:lnTo>
                  <a:close/>
                </a:path>
                <a:path w="5689600" h="565785">
                  <a:moveTo>
                    <a:pt x="21336" y="10667"/>
                  </a:moveTo>
                  <a:lnTo>
                    <a:pt x="10668" y="21336"/>
                  </a:lnTo>
                  <a:lnTo>
                    <a:pt x="21336" y="21336"/>
                  </a:lnTo>
                  <a:lnTo>
                    <a:pt x="21336" y="10667"/>
                  </a:lnTo>
                  <a:close/>
                </a:path>
                <a:path w="5689600" h="565785">
                  <a:moveTo>
                    <a:pt x="5667756" y="10667"/>
                  </a:moveTo>
                  <a:lnTo>
                    <a:pt x="21336" y="10667"/>
                  </a:lnTo>
                  <a:lnTo>
                    <a:pt x="21336" y="21336"/>
                  </a:lnTo>
                  <a:lnTo>
                    <a:pt x="5667756" y="21336"/>
                  </a:lnTo>
                  <a:lnTo>
                    <a:pt x="5667756" y="10667"/>
                  </a:lnTo>
                  <a:close/>
                </a:path>
                <a:path w="5689600" h="565785">
                  <a:moveTo>
                    <a:pt x="5689092" y="10667"/>
                  </a:moveTo>
                  <a:lnTo>
                    <a:pt x="5667756" y="10667"/>
                  </a:lnTo>
                  <a:lnTo>
                    <a:pt x="5678424" y="21336"/>
                  </a:lnTo>
                  <a:lnTo>
                    <a:pt x="5689092" y="21336"/>
                  </a:lnTo>
                  <a:lnTo>
                    <a:pt x="5689092" y="1066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1131824" y="806967"/>
            <a:ext cx="5446395" cy="38550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57150" algn="ctr">
              <a:lnSpc>
                <a:spcPct val="100000"/>
              </a:lnSpc>
              <a:spcBef>
                <a:spcPts val="110"/>
              </a:spcBef>
            </a:pPr>
            <a:r>
              <a:rPr sz="1850" b="1" dirty="0">
                <a:latin typeface="Arial"/>
                <a:cs typeface="Arial"/>
              </a:rPr>
              <a:t>Interface</a:t>
            </a:r>
            <a:r>
              <a:rPr sz="1850" b="1" spc="-20" dirty="0">
                <a:latin typeface="Arial"/>
                <a:cs typeface="Arial"/>
              </a:rPr>
              <a:t> </a:t>
            </a:r>
            <a:r>
              <a:rPr sz="1850" b="1" spc="-10" dirty="0">
                <a:latin typeface="Arial"/>
                <a:cs typeface="Arial"/>
              </a:rPr>
              <a:t>References</a:t>
            </a:r>
            <a:endParaRPr sz="1850">
              <a:latin typeface="Arial"/>
              <a:cs typeface="Arial"/>
            </a:endParaRPr>
          </a:p>
          <a:p>
            <a:pPr marL="341630" marR="5080" indent="-329565">
              <a:lnSpc>
                <a:spcPct val="101299"/>
              </a:lnSpc>
              <a:spcBef>
                <a:spcPts val="1739"/>
              </a:spcBef>
              <a:buClr>
                <a:srgbClr val="FF0000"/>
              </a:buClr>
              <a:buChar char="•"/>
              <a:tabLst>
                <a:tab pos="341630" algn="l"/>
              </a:tabLst>
            </a:pPr>
            <a:r>
              <a:rPr sz="1550" dirty="0">
                <a:latin typeface="Arial"/>
                <a:cs typeface="Arial"/>
              </a:rPr>
              <a:t>Any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class</a:t>
            </a:r>
            <a:r>
              <a:rPr sz="1550" spc="2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that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implements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an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interface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can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be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referenced </a:t>
            </a:r>
            <a:r>
              <a:rPr sz="1550" dirty="0">
                <a:latin typeface="Arial"/>
                <a:cs typeface="Arial"/>
              </a:rPr>
              <a:t>by</a:t>
            </a:r>
            <a:r>
              <a:rPr sz="1550" spc="2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using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that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interface.</a:t>
            </a:r>
            <a:endParaRPr sz="1550">
              <a:latin typeface="Arial"/>
              <a:cs typeface="Arial"/>
            </a:endParaRPr>
          </a:p>
          <a:p>
            <a:pPr marL="341630" marR="59690" indent="-329565">
              <a:lnSpc>
                <a:spcPct val="103200"/>
              </a:lnSpc>
              <a:spcBef>
                <a:spcPts val="275"/>
              </a:spcBef>
              <a:buClr>
                <a:srgbClr val="FF0000"/>
              </a:buClr>
              <a:buChar char="•"/>
              <a:tabLst>
                <a:tab pos="341630" algn="l"/>
              </a:tabLst>
            </a:pPr>
            <a:r>
              <a:rPr sz="1550" dirty="0">
                <a:latin typeface="Arial"/>
                <a:cs typeface="Arial"/>
              </a:rPr>
              <a:t>Notice</a:t>
            </a:r>
            <a:r>
              <a:rPr sz="1550" spc="1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how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the</a:t>
            </a:r>
            <a:r>
              <a:rPr sz="1550" spc="60" dirty="0">
                <a:latin typeface="Arial"/>
                <a:cs typeface="Arial"/>
              </a:rPr>
              <a:t> </a:t>
            </a:r>
            <a:r>
              <a:rPr sz="1400" spc="270" dirty="0">
                <a:latin typeface="Times New Roman"/>
                <a:cs typeface="Times New Roman"/>
              </a:rPr>
              <a:t>calcSalesPrice</a:t>
            </a:r>
            <a:r>
              <a:rPr sz="1400" spc="114" dirty="0">
                <a:latin typeface="Times New Roman"/>
                <a:cs typeface="Times New Roman"/>
              </a:rPr>
              <a:t> </a:t>
            </a:r>
            <a:r>
              <a:rPr sz="1550" dirty="0">
                <a:latin typeface="Arial"/>
                <a:cs typeface="Arial"/>
              </a:rPr>
              <a:t>method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can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spc="-25" dirty="0">
                <a:latin typeface="Arial"/>
                <a:cs typeface="Arial"/>
              </a:rPr>
              <a:t>be </a:t>
            </a:r>
            <a:r>
              <a:rPr sz="1550" dirty="0">
                <a:latin typeface="Arial"/>
                <a:cs typeface="Arial"/>
              </a:rPr>
              <a:t>referenced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by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the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400" spc="155" dirty="0">
                <a:latin typeface="Times New Roman"/>
                <a:cs typeface="Times New Roman"/>
              </a:rPr>
              <a:t>CrushedRock</a:t>
            </a:r>
            <a:r>
              <a:rPr sz="1400" spc="110" dirty="0">
                <a:latin typeface="Times New Roman"/>
                <a:cs typeface="Times New Roman"/>
              </a:rPr>
              <a:t> </a:t>
            </a:r>
            <a:r>
              <a:rPr sz="1550" dirty="0">
                <a:latin typeface="Arial"/>
                <a:cs typeface="Arial"/>
              </a:rPr>
              <a:t>class</a:t>
            </a:r>
            <a:r>
              <a:rPr sz="1550" spc="1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or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the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400" spc="229" dirty="0">
                <a:latin typeface="Times New Roman"/>
                <a:cs typeface="Times New Roman"/>
              </a:rPr>
              <a:t>SalesCalcs </a:t>
            </a:r>
            <a:r>
              <a:rPr sz="1550" spc="-10" dirty="0">
                <a:latin typeface="Arial"/>
                <a:cs typeface="Arial"/>
              </a:rPr>
              <a:t>interface.</a:t>
            </a:r>
            <a:endParaRPr sz="1550">
              <a:latin typeface="Arial"/>
              <a:cs typeface="Arial"/>
            </a:endParaRPr>
          </a:p>
          <a:p>
            <a:pPr marL="403860">
              <a:lnSpc>
                <a:spcPct val="100000"/>
              </a:lnSpc>
              <a:spcBef>
                <a:spcPts val="240"/>
              </a:spcBef>
            </a:pPr>
            <a:r>
              <a:rPr sz="1250" b="1" spc="90" dirty="0">
                <a:latin typeface="Times New Roman"/>
                <a:cs typeface="Times New Roman"/>
              </a:rPr>
              <a:t>CrushedRock</a:t>
            </a:r>
            <a:r>
              <a:rPr sz="1250" b="1" spc="459" dirty="0">
                <a:latin typeface="Times New Roman"/>
                <a:cs typeface="Times New Roman"/>
              </a:rPr>
              <a:t> </a:t>
            </a:r>
            <a:r>
              <a:rPr sz="1250" spc="195" dirty="0">
                <a:latin typeface="Times New Roman"/>
                <a:cs typeface="Times New Roman"/>
              </a:rPr>
              <a:t>rock1</a:t>
            </a:r>
            <a:r>
              <a:rPr sz="1250" spc="455" dirty="0">
                <a:latin typeface="Times New Roman"/>
                <a:cs typeface="Times New Roman"/>
              </a:rPr>
              <a:t> </a:t>
            </a:r>
            <a:r>
              <a:rPr sz="1250" spc="70" dirty="0">
                <a:latin typeface="Times New Roman"/>
                <a:cs typeface="Times New Roman"/>
              </a:rPr>
              <a:t>=</a:t>
            </a:r>
            <a:r>
              <a:rPr sz="1250" spc="475" dirty="0">
                <a:latin typeface="Times New Roman"/>
                <a:cs typeface="Times New Roman"/>
              </a:rPr>
              <a:t> </a:t>
            </a:r>
            <a:r>
              <a:rPr sz="1250" spc="70" dirty="0">
                <a:latin typeface="Times New Roman"/>
                <a:cs typeface="Times New Roman"/>
              </a:rPr>
              <a:t>new</a:t>
            </a:r>
            <a:r>
              <a:rPr sz="1250" spc="465" dirty="0">
                <a:latin typeface="Times New Roman"/>
                <a:cs typeface="Times New Roman"/>
              </a:rPr>
              <a:t> </a:t>
            </a:r>
            <a:r>
              <a:rPr sz="1250" spc="180" dirty="0">
                <a:latin typeface="Times New Roman"/>
                <a:cs typeface="Times New Roman"/>
              </a:rPr>
              <a:t>CrushedRock(12,</a:t>
            </a:r>
            <a:r>
              <a:rPr sz="1250" spc="455" dirty="0">
                <a:latin typeface="Times New Roman"/>
                <a:cs typeface="Times New Roman"/>
              </a:rPr>
              <a:t> </a:t>
            </a:r>
            <a:r>
              <a:rPr sz="1250" spc="245" dirty="0">
                <a:latin typeface="Times New Roman"/>
                <a:cs typeface="Times New Roman"/>
              </a:rPr>
              <a:t>10,</a:t>
            </a:r>
            <a:r>
              <a:rPr sz="1250" spc="459" dirty="0">
                <a:latin typeface="Times New Roman"/>
                <a:cs typeface="Times New Roman"/>
              </a:rPr>
              <a:t> </a:t>
            </a:r>
            <a:r>
              <a:rPr sz="1250" spc="240" dirty="0">
                <a:latin typeface="Times New Roman"/>
                <a:cs typeface="Times New Roman"/>
              </a:rPr>
              <a:t>50);</a:t>
            </a:r>
            <a:endParaRPr sz="1250">
              <a:latin typeface="Times New Roman"/>
              <a:cs typeface="Times New Roman"/>
            </a:endParaRPr>
          </a:p>
          <a:p>
            <a:pPr marL="341630" marR="446405" indent="62230">
              <a:lnSpc>
                <a:spcPct val="113199"/>
              </a:lnSpc>
              <a:spcBef>
                <a:spcPts val="165"/>
              </a:spcBef>
            </a:pPr>
            <a:r>
              <a:rPr sz="1250" b="1" spc="200" dirty="0">
                <a:latin typeface="Times New Roman"/>
                <a:cs typeface="Times New Roman"/>
              </a:rPr>
              <a:t>SalesCalcs</a:t>
            </a:r>
            <a:r>
              <a:rPr sz="1250" b="1" spc="450" dirty="0">
                <a:latin typeface="Times New Roman"/>
                <a:cs typeface="Times New Roman"/>
              </a:rPr>
              <a:t> </a:t>
            </a:r>
            <a:r>
              <a:rPr sz="1250" spc="195" dirty="0">
                <a:latin typeface="Times New Roman"/>
                <a:cs typeface="Times New Roman"/>
              </a:rPr>
              <a:t>rock2</a:t>
            </a:r>
            <a:r>
              <a:rPr sz="1250" spc="455" dirty="0">
                <a:latin typeface="Times New Roman"/>
                <a:cs typeface="Times New Roman"/>
              </a:rPr>
              <a:t> </a:t>
            </a:r>
            <a:r>
              <a:rPr sz="1250" spc="70" dirty="0">
                <a:latin typeface="Times New Roman"/>
                <a:cs typeface="Times New Roman"/>
              </a:rPr>
              <a:t>=</a:t>
            </a:r>
            <a:r>
              <a:rPr sz="1250" spc="455" dirty="0">
                <a:latin typeface="Times New Roman"/>
                <a:cs typeface="Times New Roman"/>
              </a:rPr>
              <a:t> </a:t>
            </a:r>
            <a:r>
              <a:rPr sz="1250" spc="70" dirty="0">
                <a:latin typeface="Times New Roman"/>
                <a:cs typeface="Times New Roman"/>
              </a:rPr>
              <a:t>new</a:t>
            </a:r>
            <a:r>
              <a:rPr sz="1250" spc="450" dirty="0">
                <a:latin typeface="Times New Roman"/>
                <a:cs typeface="Times New Roman"/>
              </a:rPr>
              <a:t> </a:t>
            </a:r>
            <a:r>
              <a:rPr sz="1250" spc="180" dirty="0">
                <a:latin typeface="Times New Roman"/>
                <a:cs typeface="Times New Roman"/>
              </a:rPr>
              <a:t>CrushedRock(12,</a:t>
            </a:r>
            <a:r>
              <a:rPr sz="1250" spc="455" dirty="0">
                <a:latin typeface="Times New Roman"/>
                <a:cs typeface="Times New Roman"/>
              </a:rPr>
              <a:t> </a:t>
            </a:r>
            <a:r>
              <a:rPr sz="1250" spc="245" dirty="0">
                <a:latin typeface="Times New Roman"/>
                <a:cs typeface="Times New Roman"/>
              </a:rPr>
              <a:t>10,</a:t>
            </a:r>
            <a:r>
              <a:rPr sz="1250" spc="455" dirty="0">
                <a:latin typeface="Times New Roman"/>
                <a:cs typeface="Times New Roman"/>
              </a:rPr>
              <a:t> </a:t>
            </a:r>
            <a:r>
              <a:rPr sz="1250" spc="240" dirty="0">
                <a:latin typeface="Times New Roman"/>
                <a:cs typeface="Times New Roman"/>
              </a:rPr>
              <a:t>50); </a:t>
            </a:r>
            <a:r>
              <a:rPr sz="1250" spc="250" dirty="0">
                <a:latin typeface="Times New Roman"/>
                <a:cs typeface="Times New Roman"/>
              </a:rPr>
              <a:t>System.out.println("Sales</a:t>
            </a:r>
            <a:r>
              <a:rPr sz="1250" spc="470" dirty="0">
                <a:latin typeface="Times New Roman"/>
                <a:cs typeface="Times New Roman"/>
              </a:rPr>
              <a:t> </a:t>
            </a:r>
            <a:r>
              <a:rPr sz="1250" spc="275" dirty="0">
                <a:latin typeface="Times New Roman"/>
                <a:cs typeface="Times New Roman"/>
              </a:rPr>
              <a:t>Price:</a:t>
            </a:r>
            <a:r>
              <a:rPr sz="1250" spc="475" dirty="0">
                <a:latin typeface="Times New Roman"/>
                <a:cs typeface="Times New Roman"/>
              </a:rPr>
              <a:t> </a:t>
            </a:r>
            <a:r>
              <a:rPr sz="1250" spc="254" dirty="0">
                <a:latin typeface="Times New Roman"/>
                <a:cs typeface="Times New Roman"/>
              </a:rPr>
              <a:t>"</a:t>
            </a:r>
            <a:r>
              <a:rPr sz="1250" spc="475" dirty="0">
                <a:latin typeface="Times New Roman"/>
                <a:cs typeface="Times New Roman"/>
              </a:rPr>
              <a:t> </a:t>
            </a:r>
            <a:r>
              <a:rPr sz="1250" spc="20" dirty="0">
                <a:latin typeface="Times New Roman"/>
                <a:cs typeface="Times New Roman"/>
              </a:rPr>
              <a:t>+ </a:t>
            </a:r>
            <a:r>
              <a:rPr sz="1250" spc="240" dirty="0">
                <a:latin typeface="Times New Roman"/>
                <a:cs typeface="Times New Roman"/>
              </a:rPr>
              <a:t>rock1.</a:t>
            </a:r>
            <a:r>
              <a:rPr sz="1250" b="1" spc="240" dirty="0">
                <a:latin typeface="Times New Roman"/>
                <a:cs typeface="Times New Roman"/>
              </a:rPr>
              <a:t>calcSalesPrice()</a:t>
            </a:r>
            <a:r>
              <a:rPr sz="1250" spc="240" dirty="0">
                <a:latin typeface="Times New Roman"/>
                <a:cs typeface="Times New Roman"/>
              </a:rPr>
              <a:t>);</a:t>
            </a:r>
            <a:endParaRPr sz="1250">
              <a:latin typeface="Times New Roman"/>
              <a:cs typeface="Times New Roman"/>
            </a:endParaRPr>
          </a:p>
          <a:p>
            <a:pPr marL="341630" marR="1520825" indent="62230">
              <a:lnSpc>
                <a:spcPct val="105600"/>
              </a:lnSpc>
              <a:spcBef>
                <a:spcPts val="265"/>
              </a:spcBef>
            </a:pPr>
            <a:r>
              <a:rPr sz="1250" spc="250" dirty="0">
                <a:latin typeface="Times New Roman"/>
                <a:cs typeface="Times New Roman"/>
              </a:rPr>
              <a:t>System.out.println("Sales</a:t>
            </a:r>
            <a:r>
              <a:rPr sz="1250" spc="470" dirty="0">
                <a:latin typeface="Times New Roman"/>
                <a:cs typeface="Times New Roman"/>
              </a:rPr>
              <a:t> </a:t>
            </a:r>
            <a:r>
              <a:rPr sz="1250" spc="275" dirty="0">
                <a:latin typeface="Times New Roman"/>
                <a:cs typeface="Times New Roman"/>
              </a:rPr>
              <a:t>Price:</a:t>
            </a:r>
            <a:r>
              <a:rPr sz="1250" spc="475" dirty="0">
                <a:latin typeface="Times New Roman"/>
                <a:cs typeface="Times New Roman"/>
              </a:rPr>
              <a:t> </a:t>
            </a:r>
            <a:r>
              <a:rPr sz="1250" spc="254" dirty="0">
                <a:latin typeface="Times New Roman"/>
                <a:cs typeface="Times New Roman"/>
              </a:rPr>
              <a:t>"</a:t>
            </a:r>
            <a:r>
              <a:rPr sz="1250" spc="475" dirty="0">
                <a:latin typeface="Times New Roman"/>
                <a:cs typeface="Times New Roman"/>
              </a:rPr>
              <a:t> </a:t>
            </a:r>
            <a:r>
              <a:rPr sz="1250" spc="20" dirty="0">
                <a:latin typeface="Times New Roman"/>
                <a:cs typeface="Times New Roman"/>
              </a:rPr>
              <a:t>+ </a:t>
            </a:r>
            <a:r>
              <a:rPr sz="1250" spc="240" dirty="0">
                <a:latin typeface="Times New Roman"/>
                <a:cs typeface="Times New Roman"/>
              </a:rPr>
              <a:t>rock2.</a:t>
            </a:r>
            <a:r>
              <a:rPr sz="1250" b="1" spc="240" dirty="0">
                <a:latin typeface="Times New Roman"/>
                <a:cs typeface="Times New Roman"/>
              </a:rPr>
              <a:t>calcSalesPrice()</a:t>
            </a:r>
            <a:r>
              <a:rPr sz="1250" spc="240" dirty="0">
                <a:latin typeface="Times New Roman"/>
                <a:cs typeface="Times New Roman"/>
              </a:rPr>
              <a:t>);</a:t>
            </a:r>
            <a:endParaRPr sz="1250">
              <a:latin typeface="Times New Roman"/>
              <a:cs typeface="Times New Roman"/>
            </a:endParaRPr>
          </a:p>
          <a:p>
            <a:pPr marL="341630" indent="-328930">
              <a:lnSpc>
                <a:spcPct val="100000"/>
              </a:lnSpc>
              <a:spcBef>
                <a:spcPts val="480"/>
              </a:spcBef>
              <a:buClr>
                <a:srgbClr val="FF0000"/>
              </a:buClr>
              <a:buChar char="•"/>
              <a:tabLst>
                <a:tab pos="341630" algn="l"/>
              </a:tabLst>
            </a:pPr>
            <a:r>
              <a:rPr sz="1550" spc="-10" dirty="0">
                <a:latin typeface="Arial"/>
                <a:cs typeface="Arial"/>
              </a:rPr>
              <a:t>Output</a:t>
            </a:r>
            <a:endParaRPr sz="15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sz="1250" spc="235" dirty="0">
                <a:latin typeface="Times New Roman"/>
                <a:cs typeface="Times New Roman"/>
              </a:rPr>
              <a:t>Sales</a:t>
            </a:r>
            <a:r>
              <a:rPr sz="1250" spc="459" dirty="0">
                <a:latin typeface="Times New Roman"/>
                <a:cs typeface="Times New Roman"/>
              </a:rPr>
              <a:t> </a:t>
            </a:r>
            <a:r>
              <a:rPr sz="1250" spc="275" dirty="0">
                <a:latin typeface="Times New Roman"/>
                <a:cs typeface="Times New Roman"/>
              </a:rPr>
              <a:t>Price:</a:t>
            </a:r>
            <a:r>
              <a:rPr sz="1250" spc="475" dirty="0">
                <a:latin typeface="Times New Roman"/>
                <a:cs typeface="Times New Roman"/>
              </a:rPr>
              <a:t> </a:t>
            </a:r>
            <a:r>
              <a:rPr sz="1250" spc="190" dirty="0">
                <a:latin typeface="Times New Roman"/>
                <a:cs typeface="Times New Roman"/>
              </a:rPr>
              <a:t>600.0</a:t>
            </a:r>
            <a:endParaRPr sz="12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59"/>
              </a:spcBef>
            </a:pPr>
            <a:r>
              <a:rPr sz="1250" spc="235" dirty="0">
                <a:latin typeface="Times New Roman"/>
                <a:cs typeface="Times New Roman"/>
              </a:rPr>
              <a:t>Sales</a:t>
            </a:r>
            <a:r>
              <a:rPr sz="1250" spc="459" dirty="0">
                <a:latin typeface="Times New Roman"/>
                <a:cs typeface="Times New Roman"/>
              </a:rPr>
              <a:t> </a:t>
            </a:r>
            <a:r>
              <a:rPr sz="1250" spc="275" dirty="0">
                <a:latin typeface="Times New Roman"/>
                <a:cs typeface="Times New Roman"/>
              </a:rPr>
              <a:t>Price:</a:t>
            </a:r>
            <a:r>
              <a:rPr sz="1250" spc="475" dirty="0">
                <a:latin typeface="Times New Roman"/>
                <a:cs typeface="Times New Roman"/>
              </a:rPr>
              <a:t> </a:t>
            </a:r>
            <a:r>
              <a:rPr sz="1250" spc="190" dirty="0">
                <a:latin typeface="Times New Roman"/>
                <a:cs typeface="Times New Roman"/>
              </a:rPr>
              <a:t>600.0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17880" y="5706871"/>
            <a:ext cx="6257290" cy="3879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3499"/>
              </a:lnSpc>
              <a:spcBef>
                <a:spcPts val="90"/>
              </a:spcBef>
            </a:pPr>
            <a:r>
              <a:rPr sz="1150" dirty="0">
                <a:latin typeface="Arial"/>
                <a:cs typeface="Arial"/>
              </a:rPr>
              <a:t>Because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spc="140" dirty="0">
                <a:latin typeface="Times New Roman"/>
                <a:cs typeface="Times New Roman"/>
              </a:rPr>
              <a:t>CrushedRock</a:t>
            </a:r>
            <a:r>
              <a:rPr sz="1150" spc="145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Arial"/>
                <a:cs typeface="Arial"/>
              </a:rPr>
              <a:t>implements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spc="190" dirty="0">
                <a:latin typeface="Times New Roman"/>
                <a:cs typeface="Times New Roman"/>
              </a:rPr>
              <a:t>SalesCalcs</a:t>
            </a:r>
            <a:r>
              <a:rPr sz="1150" spc="190" dirty="0">
                <a:latin typeface="Arial"/>
                <a:cs typeface="Arial"/>
              </a:rPr>
              <a:t>,</a:t>
            </a:r>
            <a:r>
              <a:rPr sz="1150" spc="114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spc="210" dirty="0">
                <a:latin typeface="Times New Roman"/>
                <a:cs typeface="Times New Roman"/>
              </a:rPr>
              <a:t>SalesCalcs</a:t>
            </a:r>
            <a:r>
              <a:rPr sz="1150" spc="140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Arial"/>
                <a:cs typeface="Arial"/>
              </a:rPr>
              <a:t>reference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can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be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used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spc="-25" dirty="0">
                <a:latin typeface="Arial"/>
                <a:cs typeface="Arial"/>
              </a:rPr>
              <a:t>to </a:t>
            </a:r>
            <a:r>
              <a:rPr sz="1150" dirty="0">
                <a:latin typeface="Arial"/>
                <a:cs typeface="Arial"/>
              </a:rPr>
              <a:t>access</a:t>
            </a:r>
            <a:r>
              <a:rPr sz="1150" spc="3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data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of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spc="135" dirty="0">
                <a:latin typeface="Times New Roman"/>
                <a:cs typeface="Times New Roman"/>
              </a:rPr>
              <a:t>CrushedRock</a:t>
            </a:r>
            <a:r>
              <a:rPr sz="1150" spc="130" dirty="0">
                <a:latin typeface="Times New Roman"/>
                <a:cs typeface="Times New Roman"/>
              </a:rPr>
              <a:t> </a:t>
            </a:r>
            <a:r>
              <a:rPr sz="1150" spc="-10" dirty="0">
                <a:latin typeface="Arial"/>
                <a:cs typeface="Arial"/>
              </a:rPr>
              <a:t>object.</a:t>
            </a:r>
            <a:endParaRPr sz="11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326639" y="5247386"/>
            <a:ext cx="3116580" cy="144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endParaRPr sz="8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42416" y="1807464"/>
            <a:ext cx="5689600" cy="3127375"/>
            <a:chOff x="1042416" y="1807464"/>
            <a:chExt cx="5689600" cy="3127375"/>
          </a:xfrm>
        </p:grpSpPr>
        <p:sp>
          <p:nvSpPr>
            <p:cNvPr id="3" name="object 3"/>
            <p:cNvSpPr/>
            <p:nvPr/>
          </p:nvSpPr>
          <p:spPr>
            <a:xfrm>
              <a:off x="1053084" y="1818132"/>
              <a:ext cx="5668010" cy="3106420"/>
            </a:xfrm>
            <a:custGeom>
              <a:avLst/>
              <a:gdLst/>
              <a:ahLst/>
              <a:cxnLst/>
              <a:rect l="l" t="t" r="r" b="b"/>
              <a:pathLst>
                <a:path w="5668009" h="3106420">
                  <a:moveTo>
                    <a:pt x="5667755" y="0"/>
                  </a:moveTo>
                  <a:lnTo>
                    <a:pt x="0" y="0"/>
                  </a:lnTo>
                  <a:lnTo>
                    <a:pt x="0" y="3105911"/>
                  </a:lnTo>
                  <a:lnTo>
                    <a:pt x="5667755" y="3105911"/>
                  </a:lnTo>
                  <a:lnTo>
                    <a:pt x="5667755" y="0"/>
                  </a:lnTo>
                  <a:close/>
                </a:path>
              </a:pathLst>
            </a:custGeom>
            <a:solidFill>
              <a:srgbClr val="DCDC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042416" y="1807464"/>
              <a:ext cx="5689600" cy="3127375"/>
            </a:xfrm>
            <a:custGeom>
              <a:avLst/>
              <a:gdLst/>
              <a:ahLst/>
              <a:cxnLst/>
              <a:rect l="l" t="t" r="r" b="b"/>
              <a:pathLst>
                <a:path w="5689600" h="3127375">
                  <a:moveTo>
                    <a:pt x="5689092" y="0"/>
                  </a:moveTo>
                  <a:lnTo>
                    <a:pt x="0" y="0"/>
                  </a:lnTo>
                  <a:lnTo>
                    <a:pt x="0" y="3127248"/>
                  </a:lnTo>
                  <a:lnTo>
                    <a:pt x="5689092" y="3127248"/>
                  </a:lnTo>
                  <a:lnTo>
                    <a:pt x="5689092" y="3116579"/>
                  </a:lnTo>
                  <a:lnTo>
                    <a:pt x="21336" y="3116579"/>
                  </a:lnTo>
                  <a:lnTo>
                    <a:pt x="10668" y="3105911"/>
                  </a:lnTo>
                  <a:lnTo>
                    <a:pt x="21336" y="3105911"/>
                  </a:lnTo>
                  <a:lnTo>
                    <a:pt x="21336" y="21335"/>
                  </a:lnTo>
                  <a:lnTo>
                    <a:pt x="10668" y="21335"/>
                  </a:lnTo>
                  <a:lnTo>
                    <a:pt x="21336" y="10667"/>
                  </a:lnTo>
                  <a:lnTo>
                    <a:pt x="5689092" y="10667"/>
                  </a:lnTo>
                  <a:lnTo>
                    <a:pt x="5689092" y="0"/>
                  </a:lnTo>
                  <a:close/>
                </a:path>
                <a:path w="5689600" h="3127375">
                  <a:moveTo>
                    <a:pt x="21336" y="3105911"/>
                  </a:moveTo>
                  <a:lnTo>
                    <a:pt x="10668" y="3105911"/>
                  </a:lnTo>
                  <a:lnTo>
                    <a:pt x="21336" y="3116579"/>
                  </a:lnTo>
                  <a:lnTo>
                    <a:pt x="21336" y="3105911"/>
                  </a:lnTo>
                  <a:close/>
                </a:path>
                <a:path w="5689600" h="3127375">
                  <a:moveTo>
                    <a:pt x="5667756" y="3105911"/>
                  </a:moveTo>
                  <a:lnTo>
                    <a:pt x="21336" y="3105911"/>
                  </a:lnTo>
                  <a:lnTo>
                    <a:pt x="21336" y="3116579"/>
                  </a:lnTo>
                  <a:lnTo>
                    <a:pt x="5667756" y="3116579"/>
                  </a:lnTo>
                  <a:lnTo>
                    <a:pt x="5667756" y="3105911"/>
                  </a:lnTo>
                  <a:close/>
                </a:path>
                <a:path w="5689600" h="3127375">
                  <a:moveTo>
                    <a:pt x="5667756" y="10667"/>
                  </a:moveTo>
                  <a:lnTo>
                    <a:pt x="5667756" y="3116579"/>
                  </a:lnTo>
                  <a:lnTo>
                    <a:pt x="5678424" y="3105911"/>
                  </a:lnTo>
                  <a:lnTo>
                    <a:pt x="5689092" y="3105911"/>
                  </a:lnTo>
                  <a:lnTo>
                    <a:pt x="5689092" y="21335"/>
                  </a:lnTo>
                  <a:lnTo>
                    <a:pt x="5678424" y="21335"/>
                  </a:lnTo>
                  <a:lnTo>
                    <a:pt x="5667756" y="10667"/>
                  </a:lnTo>
                  <a:close/>
                </a:path>
                <a:path w="5689600" h="3127375">
                  <a:moveTo>
                    <a:pt x="5689092" y="3105911"/>
                  </a:moveTo>
                  <a:lnTo>
                    <a:pt x="5678424" y="3105911"/>
                  </a:lnTo>
                  <a:lnTo>
                    <a:pt x="5667756" y="3116579"/>
                  </a:lnTo>
                  <a:lnTo>
                    <a:pt x="5689092" y="3116579"/>
                  </a:lnTo>
                  <a:lnTo>
                    <a:pt x="5689092" y="3105911"/>
                  </a:lnTo>
                  <a:close/>
                </a:path>
                <a:path w="5689600" h="3127375">
                  <a:moveTo>
                    <a:pt x="21336" y="10667"/>
                  </a:moveTo>
                  <a:lnTo>
                    <a:pt x="10668" y="21335"/>
                  </a:lnTo>
                  <a:lnTo>
                    <a:pt x="21336" y="21335"/>
                  </a:lnTo>
                  <a:lnTo>
                    <a:pt x="21336" y="10667"/>
                  </a:lnTo>
                  <a:close/>
                </a:path>
                <a:path w="5689600" h="3127375">
                  <a:moveTo>
                    <a:pt x="5667756" y="10667"/>
                  </a:moveTo>
                  <a:lnTo>
                    <a:pt x="21336" y="10667"/>
                  </a:lnTo>
                  <a:lnTo>
                    <a:pt x="21336" y="21335"/>
                  </a:lnTo>
                  <a:lnTo>
                    <a:pt x="5667756" y="21335"/>
                  </a:lnTo>
                  <a:lnTo>
                    <a:pt x="5667756" y="10667"/>
                  </a:lnTo>
                  <a:close/>
                </a:path>
                <a:path w="5689600" h="3127375">
                  <a:moveTo>
                    <a:pt x="5689092" y="10667"/>
                  </a:moveTo>
                  <a:lnTo>
                    <a:pt x="5667756" y="10667"/>
                  </a:lnTo>
                  <a:lnTo>
                    <a:pt x="5678424" y="21335"/>
                  </a:lnTo>
                  <a:lnTo>
                    <a:pt x="5689092" y="21335"/>
                  </a:lnTo>
                  <a:lnTo>
                    <a:pt x="5689092" y="1066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1523491" y="2481236"/>
            <a:ext cx="1098550" cy="1203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23600"/>
              </a:lnSpc>
              <a:spcBef>
                <a:spcPts val="95"/>
              </a:spcBef>
            </a:pPr>
            <a:r>
              <a:rPr sz="1250" spc="240" dirty="0">
                <a:latin typeface="Times New Roman"/>
                <a:cs typeface="Times New Roman"/>
              </a:rPr>
              <a:t>itemList[0] itemList[1] itemList[2] itemList[3] itemList[4]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693887" y="2481236"/>
            <a:ext cx="3540760" cy="1203960"/>
          </a:xfrm>
          <a:prstGeom prst="rect">
            <a:avLst/>
          </a:prstGeom>
        </p:spPr>
        <p:txBody>
          <a:bodyPr vert="horz" wrap="square" lIns="0" tIns="571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50"/>
              </a:spcBef>
            </a:pPr>
            <a:r>
              <a:rPr sz="1250" spc="70" dirty="0">
                <a:latin typeface="Times New Roman"/>
                <a:cs typeface="Times New Roman"/>
              </a:rPr>
              <a:t>=</a:t>
            </a:r>
            <a:r>
              <a:rPr sz="1250" spc="450" dirty="0">
                <a:latin typeface="Times New Roman"/>
                <a:cs typeface="Times New Roman"/>
              </a:rPr>
              <a:t> </a:t>
            </a:r>
            <a:r>
              <a:rPr sz="1250" spc="75" dirty="0">
                <a:latin typeface="Times New Roman"/>
                <a:cs typeface="Times New Roman"/>
              </a:rPr>
              <a:t>new</a:t>
            </a:r>
            <a:r>
              <a:rPr sz="1250" spc="440" dirty="0">
                <a:latin typeface="Times New Roman"/>
                <a:cs typeface="Times New Roman"/>
              </a:rPr>
              <a:t> </a:t>
            </a:r>
            <a:r>
              <a:rPr sz="1250" b="1" spc="160" dirty="0">
                <a:latin typeface="Times New Roman"/>
                <a:cs typeface="Times New Roman"/>
              </a:rPr>
              <a:t>CrushedRock(12.0,</a:t>
            </a:r>
            <a:r>
              <a:rPr sz="1250" b="1" spc="470" dirty="0">
                <a:latin typeface="Times New Roman"/>
                <a:cs typeface="Times New Roman"/>
              </a:rPr>
              <a:t> </a:t>
            </a:r>
            <a:r>
              <a:rPr sz="1250" b="1" spc="260" dirty="0">
                <a:latin typeface="Times New Roman"/>
                <a:cs typeface="Times New Roman"/>
              </a:rPr>
              <a:t>10.0,</a:t>
            </a:r>
            <a:r>
              <a:rPr sz="1250" b="1" spc="465" dirty="0">
                <a:latin typeface="Times New Roman"/>
                <a:cs typeface="Times New Roman"/>
              </a:rPr>
              <a:t> </a:t>
            </a:r>
            <a:r>
              <a:rPr sz="1250" b="1" spc="260" dirty="0">
                <a:latin typeface="Times New Roman"/>
                <a:cs typeface="Times New Roman"/>
              </a:rPr>
              <a:t>50.0)</a:t>
            </a:r>
            <a:r>
              <a:rPr sz="1250" spc="260" dirty="0">
                <a:latin typeface="Times New Roman"/>
                <a:cs typeface="Times New Roman"/>
              </a:rPr>
              <a:t>;</a:t>
            </a:r>
            <a:endParaRPr sz="12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60"/>
              </a:spcBef>
            </a:pPr>
            <a:r>
              <a:rPr sz="1250" spc="70" dirty="0">
                <a:latin typeface="Times New Roman"/>
                <a:cs typeface="Times New Roman"/>
              </a:rPr>
              <a:t>=</a:t>
            </a:r>
            <a:r>
              <a:rPr sz="1250" spc="455" dirty="0">
                <a:latin typeface="Times New Roman"/>
                <a:cs typeface="Times New Roman"/>
              </a:rPr>
              <a:t> </a:t>
            </a:r>
            <a:r>
              <a:rPr sz="1250" spc="75" dirty="0">
                <a:latin typeface="Times New Roman"/>
                <a:cs typeface="Times New Roman"/>
              </a:rPr>
              <a:t>new</a:t>
            </a:r>
            <a:r>
              <a:rPr sz="1250" spc="450" dirty="0">
                <a:latin typeface="Times New Roman"/>
                <a:cs typeface="Times New Roman"/>
              </a:rPr>
              <a:t> </a:t>
            </a:r>
            <a:r>
              <a:rPr sz="1250" b="1" spc="160" dirty="0">
                <a:latin typeface="Times New Roman"/>
                <a:cs typeface="Times New Roman"/>
              </a:rPr>
              <a:t>CrushedRock(8.0,</a:t>
            </a:r>
            <a:r>
              <a:rPr sz="1250" b="1" spc="455" dirty="0">
                <a:latin typeface="Times New Roman"/>
                <a:cs typeface="Times New Roman"/>
              </a:rPr>
              <a:t> </a:t>
            </a:r>
            <a:r>
              <a:rPr sz="1250" b="1" spc="295" dirty="0">
                <a:latin typeface="Times New Roman"/>
                <a:cs typeface="Times New Roman"/>
              </a:rPr>
              <a:t>6.0,</a:t>
            </a:r>
            <a:r>
              <a:rPr sz="1250" b="1" spc="450" dirty="0">
                <a:latin typeface="Times New Roman"/>
                <a:cs typeface="Times New Roman"/>
              </a:rPr>
              <a:t> </a:t>
            </a:r>
            <a:r>
              <a:rPr sz="1250" b="1" spc="260" dirty="0">
                <a:latin typeface="Times New Roman"/>
                <a:cs typeface="Times New Roman"/>
              </a:rPr>
              <a:t>10.0)</a:t>
            </a:r>
            <a:r>
              <a:rPr sz="1250" spc="260" dirty="0">
                <a:latin typeface="Times New Roman"/>
                <a:cs typeface="Times New Roman"/>
              </a:rPr>
              <a:t>;</a:t>
            </a:r>
            <a:endParaRPr sz="12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50"/>
              </a:spcBef>
            </a:pPr>
            <a:r>
              <a:rPr sz="1250" spc="70" dirty="0">
                <a:latin typeface="Times New Roman"/>
                <a:cs typeface="Times New Roman"/>
              </a:rPr>
              <a:t>=</a:t>
            </a:r>
            <a:r>
              <a:rPr sz="1250" spc="445" dirty="0">
                <a:latin typeface="Times New Roman"/>
                <a:cs typeface="Times New Roman"/>
              </a:rPr>
              <a:t> </a:t>
            </a:r>
            <a:r>
              <a:rPr sz="1250" spc="75" dirty="0">
                <a:latin typeface="Times New Roman"/>
                <a:cs typeface="Times New Roman"/>
              </a:rPr>
              <a:t>new</a:t>
            </a:r>
            <a:r>
              <a:rPr sz="1250" spc="434" dirty="0">
                <a:latin typeface="Times New Roman"/>
                <a:cs typeface="Times New Roman"/>
              </a:rPr>
              <a:t> </a:t>
            </a:r>
            <a:r>
              <a:rPr sz="1250" b="1" spc="200" dirty="0">
                <a:latin typeface="Times New Roman"/>
                <a:cs typeface="Times New Roman"/>
              </a:rPr>
              <a:t>RedPaint(10.0,</a:t>
            </a:r>
            <a:r>
              <a:rPr sz="1250" b="1" spc="450" dirty="0">
                <a:latin typeface="Times New Roman"/>
                <a:cs typeface="Times New Roman"/>
              </a:rPr>
              <a:t> </a:t>
            </a:r>
            <a:r>
              <a:rPr sz="1250" b="1" spc="300" dirty="0">
                <a:latin typeface="Times New Roman"/>
                <a:cs typeface="Times New Roman"/>
              </a:rPr>
              <a:t>8.0,</a:t>
            </a:r>
            <a:r>
              <a:rPr sz="1250" b="1" spc="445" dirty="0">
                <a:latin typeface="Times New Roman"/>
                <a:cs typeface="Times New Roman"/>
              </a:rPr>
              <a:t> </a:t>
            </a:r>
            <a:r>
              <a:rPr sz="1250" b="1" spc="260" dirty="0">
                <a:latin typeface="Times New Roman"/>
                <a:cs typeface="Times New Roman"/>
              </a:rPr>
              <a:t>25.0)</a:t>
            </a:r>
            <a:r>
              <a:rPr sz="1250" spc="260" dirty="0">
                <a:latin typeface="Times New Roman"/>
                <a:cs typeface="Times New Roman"/>
              </a:rPr>
              <a:t>;</a:t>
            </a:r>
            <a:endParaRPr sz="12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60"/>
              </a:spcBef>
            </a:pPr>
            <a:r>
              <a:rPr sz="1250" spc="70" dirty="0">
                <a:latin typeface="Times New Roman"/>
                <a:cs typeface="Times New Roman"/>
              </a:rPr>
              <a:t>=</a:t>
            </a:r>
            <a:r>
              <a:rPr sz="1250" spc="455" dirty="0">
                <a:latin typeface="Times New Roman"/>
                <a:cs typeface="Times New Roman"/>
              </a:rPr>
              <a:t> </a:t>
            </a:r>
            <a:r>
              <a:rPr sz="1250" spc="75" dirty="0">
                <a:latin typeface="Times New Roman"/>
                <a:cs typeface="Times New Roman"/>
              </a:rPr>
              <a:t>new</a:t>
            </a:r>
            <a:r>
              <a:rPr sz="1250" spc="445" dirty="0">
                <a:latin typeface="Times New Roman"/>
                <a:cs typeface="Times New Roman"/>
              </a:rPr>
              <a:t> </a:t>
            </a:r>
            <a:r>
              <a:rPr sz="1250" b="1" spc="200" dirty="0">
                <a:latin typeface="Times New Roman"/>
                <a:cs typeface="Times New Roman"/>
              </a:rPr>
              <a:t>Widget(6.0,</a:t>
            </a:r>
            <a:r>
              <a:rPr sz="1250" b="1" spc="455" dirty="0">
                <a:latin typeface="Times New Roman"/>
                <a:cs typeface="Times New Roman"/>
              </a:rPr>
              <a:t> </a:t>
            </a:r>
            <a:r>
              <a:rPr sz="1250" b="1" spc="295" dirty="0">
                <a:latin typeface="Times New Roman"/>
                <a:cs typeface="Times New Roman"/>
              </a:rPr>
              <a:t>5.0,</a:t>
            </a:r>
            <a:r>
              <a:rPr sz="1250" b="1" spc="455" dirty="0">
                <a:latin typeface="Times New Roman"/>
                <a:cs typeface="Times New Roman"/>
              </a:rPr>
              <a:t> </a:t>
            </a:r>
            <a:r>
              <a:rPr sz="1250" b="1" spc="240" dirty="0">
                <a:latin typeface="Times New Roman"/>
                <a:cs typeface="Times New Roman"/>
              </a:rPr>
              <a:t>10)</a:t>
            </a:r>
            <a:r>
              <a:rPr sz="1250" spc="240" dirty="0">
                <a:latin typeface="Times New Roman"/>
                <a:cs typeface="Times New Roman"/>
              </a:rPr>
              <a:t>;</a:t>
            </a:r>
            <a:endParaRPr sz="12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45"/>
              </a:spcBef>
            </a:pPr>
            <a:r>
              <a:rPr sz="1250" spc="70" dirty="0">
                <a:latin typeface="Times New Roman"/>
                <a:cs typeface="Times New Roman"/>
              </a:rPr>
              <a:t>=</a:t>
            </a:r>
            <a:r>
              <a:rPr sz="1250" spc="450" dirty="0">
                <a:latin typeface="Times New Roman"/>
                <a:cs typeface="Times New Roman"/>
              </a:rPr>
              <a:t> </a:t>
            </a:r>
            <a:r>
              <a:rPr sz="1250" spc="75" dirty="0">
                <a:latin typeface="Times New Roman"/>
                <a:cs typeface="Times New Roman"/>
              </a:rPr>
              <a:t>new</a:t>
            </a:r>
            <a:r>
              <a:rPr sz="1250" spc="445" dirty="0">
                <a:latin typeface="Times New Roman"/>
                <a:cs typeface="Times New Roman"/>
              </a:rPr>
              <a:t> </a:t>
            </a:r>
            <a:r>
              <a:rPr sz="1250" b="1" spc="195" dirty="0">
                <a:latin typeface="Times New Roman"/>
                <a:cs typeface="Times New Roman"/>
              </a:rPr>
              <a:t>Widget(14.0,</a:t>
            </a:r>
            <a:r>
              <a:rPr sz="1250" b="1" spc="470" dirty="0">
                <a:latin typeface="Times New Roman"/>
                <a:cs typeface="Times New Roman"/>
              </a:rPr>
              <a:t> </a:t>
            </a:r>
            <a:r>
              <a:rPr sz="1250" b="1" spc="265" dirty="0">
                <a:latin typeface="Times New Roman"/>
                <a:cs typeface="Times New Roman"/>
              </a:rPr>
              <a:t>12.0,</a:t>
            </a:r>
            <a:r>
              <a:rPr sz="1250" b="1" spc="455" dirty="0">
                <a:latin typeface="Times New Roman"/>
                <a:cs typeface="Times New Roman"/>
              </a:rPr>
              <a:t> </a:t>
            </a:r>
            <a:r>
              <a:rPr sz="1250" b="1" spc="240" dirty="0">
                <a:latin typeface="Times New Roman"/>
                <a:cs typeface="Times New Roman"/>
              </a:rPr>
              <a:t>20)</a:t>
            </a:r>
            <a:r>
              <a:rPr sz="1250" spc="240" dirty="0">
                <a:latin typeface="Times New Roman"/>
                <a:cs typeface="Times New Roman"/>
              </a:rPr>
              <a:t>;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23524" y="3895518"/>
            <a:ext cx="3832860" cy="965835"/>
          </a:xfrm>
          <a:prstGeom prst="rect">
            <a:avLst/>
          </a:prstGeom>
        </p:spPr>
        <p:txBody>
          <a:bodyPr vert="horz" wrap="square" lIns="0" tIns="558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40"/>
              </a:spcBef>
            </a:pPr>
            <a:r>
              <a:rPr sz="1250" spc="235" dirty="0">
                <a:latin typeface="Times New Roman"/>
                <a:cs typeface="Times New Roman"/>
              </a:rPr>
              <a:t>System.out.println("==Sales</a:t>
            </a:r>
            <a:r>
              <a:rPr sz="1250" spc="114" dirty="0">
                <a:latin typeface="Times New Roman"/>
                <a:cs typeface="Times New Roman"/>
              </a:rPr>
              <a:t>  </a:t>
            </a:r>
            <a:r>
              <a:rPr sz="1250" spc="200" dirty="0">
                <a:latin typeface="Times New Roman"/>
                <a:cs typeface="Times New Roman"/>
              </a:rPr>
              <a:t>Report==");</a:t>
            </a:r>
            <a:endParaRPr sz="1250">
              <a:latin typeface="Times New Roman"/>
              <a:cs typeface="Times New Roman"/>
            </a:endParaRPr>
          </a:p>
          <a:p>
            <a:pPr marL="207645" marR="885825" indent="-195580">
              <a:lnSpc>
                <a:spcPts val="1860"/>
              </a:lnSpc>
              <a:spcBef>
                <a:spcPts val="110"/>
              </a:spcBef>
            </a:pPr>
            <a:r>
              <a:rPr sz="1250" b="1" spc="220" dirty="0">
                <a:latin typeface="Times New Roman"/>
                <a:cs typeface="Times New Roman"/>
              </a:rPr>
              <a:t>for(SalesCalcs</a:t>
            </a:r>
            <a:r>
              <a:rPr sz="1250" b="1" spc="445" dirty="0">
                <a:latin typeface="Times New Roman"/>
                <a:cs typeface="Times New Roman"/>
              </a:rPr>
              <a:t> </a:t>
            </a:r>
            <a:r>
              <a:rPr sz="1250" b="1" spc="210" dirty="0">
                <a:latin typeface="Times New Roman"/>
                <a:cs typeface="Times New Roman"/>
              </a:rPr>
              <a:t>item:itemList){ </a:t>
            </a:r>
            <a:r>
              <a:rPr sz="1250" b="1" spc="195" dirty="0">
                <a:latin typeface="Times New Roman"/>
                <a:cs typeface="Times New Roman"/>
              </a:rPr>
              <a:t>report.printItemData(item);</a:t>
            </a:r>
            <a:endParaRPr sz="12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25"/>
              </a:spcBef>
            </a:pPr>
            <a:r>
              <a:rPr sz="1250" b="1" spc="229" dirty="0">
                <a:latin typeface="Times New Roman"/>
                <a:cs typeface="Times New Roman"/>
              </a:rPr>
              <a:t>}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31824" y="806967"/>
            <a:ext cx="5488940" cy="146558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5240" algn="ctr">
              <a:lnSpc>
                <a:spcPct val="100000"/>
              </a:lnSpc>
              <a:spcBef>
                <a:spcPts val="110"/>
              </a:spcBef>
            </a:pPr>
            <a:r>
              <a:rPr sz="1850" b="1" dirty="0">
                <a:latin typeface="Arial"/>
                <a:cs typeface="Arial"/>
              </a:rPr>
              <a:t>Interface Reference</a:t>
            </a:r>
            <a:r>
              <a:rPr sz="1850" b="1" spc="-15" dirty="0">
                <a:latin typeface="Arial"/>
                <a:cs typeface="Arial"/>
              </a:rPr>
              <a:t> </a:t>
            </a:r>
            <a:r>
              <a:rPr sz="1850" b="1" spc="-10" dirty="0">
                <a:latin typeface="Arial"/>
                <a:cs typeface="Arial"/>
              </a:rPr>
              <a:t>Usefulness</a:t>
            </a:r>
            <a:endParaRPr sz="1850">
              <a:latin typeface="Arial"/>
              <a:cs typeface="Arial"/>
            </a:endParaRPr>
          </a:p>
          <a:p>
            <a:pPr marL="341630" marR="5080" indent="-329565">
              <a:lnSpc>
                <a:spcPct val="101299"/>
              </a:lnSpc>
              <a:spcBef>
                <a:spcPts val="1739"/>
              </a:spcBef>
              <a:buClr>
                <a:srgbClr val="FF0000"/>
              </a:buClr>
              <a:buChar char="•"/>
              <a:tabLst>
                <a:tab pos="341630" algn="l"/>
              </a:tabLst>
            </a:pPr>
            <a:r>
              <a:rPr sz="1550" dirty="0">
                <a:latin typeface="Arial"/>
                <a:cs typeface="Arial"/>
              </a:rPr>
              <a:t>Any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class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implementing</a:t>
            </a:r>
            <a:r>
              <a:rPr sz="1550" spc="6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an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interface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can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be</a:t>
            </a:r>
            <a:r>
              <a:rPr sz="1550" spc="6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referenced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spc="-25" dirty="0">
                <a:latin typeface="Arial"/>
                <a:cs typeface="Arial"/>
              </a:rPr>
              <a:t>by </a:t>
            </a:r>
            <a:r>
              <a:rPr sz="1550" dirty="0">
                <a:latin typeface="Arial"/>
                <a:cs typeface="Arial"/>
              </a:rPr>
              <a:t>using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that</a:t>
            </a:r>
            <a:r>
              <a:rPr sz="1550" spc="5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interface.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For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example:</a:t>
            </a:r>
            <a:endParaRPr sz="1550">
              <a:latin typeface="Arial"/>
              <a:cs typeface="Arial"/>
            </a:endParaRPr>
          </a:p>
          <a:p>
            <a:pPr marL="403860" marR="978535">
              <a:lnSpc>
                <a:spcPts val="1850"/>
              </a:lnSpc>
            </a:pPr>
            <a:r>
              <a:rPr sz="1250" b="1" spc="225" dirty="0">
                <a:latin typeface="Times New Roman"/>
                <a:cs typeface="Times New Roman"/>
              </a:rPr>
              <a:t>SalesCalcs[]</a:t>
            </a:r>
            <a:r>
              <a:rPr sz="1250" b="1" spc="450" dirty="0">
                <a:latin typeface="Times New Roman"/>
                <a:cs typeface="Times New Roman"/>
              </a:rPr>
              <a:t> </a:t>
            </a:r>
            <a:r>
              <a:rPr sz="1250" b="1" spc="210" dirty="0">
                <a:latin typeface="Times New Roman"/>
                <a:cs typeface="Times New Roman"/>
              </a:rPr>
              <a:t>itemList</a:t>
            </a:r>
            <a:r>
              <a:rPr sz="1250" b="1" spc="455" dirty="0">
                <a:latin typeface="Times New Roman"/>
                <a:cs typeface="Times New Roman"/>
              </a:rPr>
              <a:t> </a:t>
            </a:r>
            <a:r>
              <a:rPr sz="1250" spc="70" dirty="0">
                <a:latin typeface="Times New Roman"/>
                <a:cs typeface="Times New Roman"/>
              </a:rPr>
              <a:t>=</a:t>
            </a:r>
            <a:r>
              <a:rPr sz="1250" spc="450" dirty="0">
                <a:latin typeface="Times New Roman"/>
                <a:cs typeface="Times New Roman"/>
              </a:rPr>
              <a:t> </a:t>
            </a:r>
            <a:r>
              <a:rPr sz="1250" spc="70" dirty="0">
                <a:latin typeface="Times New Roman"/>
                <a:cs typeface="Times New Roman"/>
              </a:rPr>
              <a:t>new</a:t>
            </a:r>
            <a:r>
              <a:rPr sz="1250" spc="455" dirty="0">
                <a:latin typeface="Times New Roman"/>
                <a:cs typeface="Times New Roman"/>
              </a:rPr>
              <a:t> </a:t>
            </a:r>
            <a:r>
              <a:rPr sz="1250" spc="235" dirty="0">
                <a:latin typeface="Times New Roman"/>
                <a:cs typeface="Times New Roman"/>
              </a:rPr>
              <a:t>SalesCalcs[5]; </a:t>
            </a:r>
            <a:r>
              <a:rPr sz="1250" spc="195" dirty="0">
                <a:latin typeface="Times New Roman"/>
                <a:cs typeface="Times New Roman"/>
              </a:rPr>
              <a:t>ItemReport</a:t>
            </a:r>
            <a:r>
              <a:rPr sz="1250" spc="450" dirty="0">
                <a:latin typeface="Times New Roman"/>
                <a:cs typeface="Times New Roman"/>
              </a:rPr>
              <a:t> </a:t>
            </a:r>
            <a:r>
              <a:rPr sz="1250" spc="270" dirty="0">
                <a:latin typeface="Times New Roman"/>
                <a:cs typeface="Times New Roman"/>
              </a:rPr>
              <a:t>report</a:t>
            </a:r>
            <a:r>
              <a:rPr sz="1250" spc="445" dirty="0">
                <a:latin typeface="Times New Roman"/>
                <a:cs typeface="Times New Roman"/>
              </a:rPr>
              <a:t> </a:t>
            </a:r>
            <a:r>
              <a:rPr sz="1250" spc="70" dirty="0">
                <a:latin typeface="Times New Roman"/>
                <a:cs typeface="Times New Roman"/>
              </a:rPr>
              <a:t>=</a:t>
            </a:r>
            <a:r>
              <a:rPr sz="1250" spc="470" dirty="0">
                <a:latin typeface="Times New Roman"/>
                <a:cs typeface="Times New Roman"/>
              </a:rPr>
              <a:t> </a:t>
            </a:r>
            <a:r>
              <a:rPr sz="1250" spc="70" dirty="0">
                <a:latin typeface="Times New Roman"/>
                <a:cs typeface="Times New Roman"/>
              </a:rPr>
              <a:t>new</a:t>
            </a:r>
            <a:r>
              <a:rPr sz="1250" spc="455" dirty="0">
                <a:latin typeface="Times New Roman"/>
                <a:cs typeface="Times New Roman"/>
              </a:rPr>
              <a:t> </a:t>
            </a:r>
            <a:r>
              <a:rPr sz="1250" spc="225" dirty="0">
                <a:latin typeface="Times New Roman"/>
                <a:cs typeface="Times New Roman"/>
              </a:rPr>
              <a:t>ItemReport();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17880" y="5717539"/>
            <a:ext cx="6193790" cy="3879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3499"/>
              </a:lnSpc>
              <a:spcBef>
                <a:spcPts val="90"/>
              </a:spcBef>
            </a:pPr>
            <a:r>
              <a:rPr sz="1150" dirty="0">
                <a:latin typeface="Arial"/>
                <a:cs typeface="Arial"/>
              </a:rPr>
              <a:t>Because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all</a:t>
            </a:r>
            <a:r>
              <a:rPr sz="1150" spc="10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three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classes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share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common</a:t>
            </a:r>
            <a:r>
              <a:rPr sz="1150" spc="3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interface,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list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of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different</a:t>
            </a:r>
            <a:r>
              <a:rPr sz="1150" spc="2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classes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like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spc="-10" dirty="0">
                <a:latin typeface="Arial"/>
                <a:cs typeface="Arial"/>
              </a:rPr>
              <a:t>above </a:t>
            </a:r>
            <a:r>
              <a:rPr sz="1150" dirty="0">
                <a:latin typeface="Arial"/>
                <a:cs typeface="Arial"/>
              </a:rPr>
              <a:t>can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be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created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and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processed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in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same</a:t>
            </a:r>
            <a:r>
              <a:rPr sz="1150" spc="40" dirty="0">
                <a:latin typeface="Arial"/>
                <a:cs typeface="Arial"/>
              </a:rPr>
              <a:t> </a:t>
            </a:r>
            <a:r>
              <a:rPr sz="1150" spc="-20" dirty="0">
                <a:latin typeface="Arial"/>
                <a:cs typeface="Arial"/>
              </a:rPr>
              <a:t>way.</a:t>
            </a:r>
            <a:endParaRPr sz="11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326639" y="5247386"/>
            <a:ext cx="3116580" cy="144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endParaRPr sz="8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31824" y="806967"/>
            <a:ext cx="5501640" cy="22345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5080" algn="ctr">
              <a:lnSpc>
                <a:spcPct val="100000"/>
              </a:lnSpc>
              <a:spcBef>
                <a:spcPts val="110"/>
              </a:spcBef>
            </a:pPr>
            <a:r>
              <a:rPr sz="1850" b="1" dirty="0">
                <a:latin typeface="Arial"/>
                <a:cs typeface="Arial"/>
              </a:rPr>
              <a:t>Course</a:t>
            </a:r>
            <a:r>
              <a:rPr sz="1850" b="1" spc="-20" dirty="0">
                <a:latin typeface="Arial"/>
                <a:cs typeface="Arial"/>
              </a:rPr>
              <a:t> Goals</a:t>
            </a:r>
            <a:endParaRPr sz="18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330"/>
              </a:spcBef>
            </a:pPr>
            <a:endParaRPr sz="1850">
              <a:latin typeface="Arial"/>
              <a:cs typeface="Arial"/>
            </a:endParaRPr>
          </a:p>
          <a:p>
            <a:pPr marL="336550" marR="205104" indent="-324485" algn="just">
              <a:lnSpc>
                <a:spcPct val="101299"/>
              </a:lnSpc>
              <a:buClr>
                <a:srgbClr val="FF0000"/>
              </a:buClr>
              <a:buChar char="•"/>
              <a:tabLst>
                <a:tab pos="341630" algn="l"/>
              </a:tabLst>
            </a:pPr>
            <a:r>
              <a:rPr sz="1550" dirty="0">
                <a:latin typeface="Arial"/>
                <a:cs typeface="Arial"/>
              </a:rPr>
              <a:t>This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course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covers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the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core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APIs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that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you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use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to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design 	</a:t>
            </a:r>
            <a:r>
              <a:rPr sz="1550" dirty="0">
                <a:latin typeface="Arial"/>
                <a:cs typeface="Arial"/>
              </a:rPr>
              <a:t>object-oriented</a:t>
            </a:r>
            <a:r>
              <a:rPr sz="1550" spc="6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applications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with</a:t>
            </a:r>
            <a:r>
              <a:rPr sz="1550" spc="6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Java.</a:t>
            </a:r>
            <a:r>
              <a:rPr sz="1550" spc="7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This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course</a:t>
            </a:r>
            <a:r>
              <a:rPr sz="1550" spc="65" dirty="0">
                <a:latin typeface="Arial"/>
                <a:cs typeface="Arial"/>
              </a:rPr>
              <a:t> </a:t>
            </a:r>
            <a:r>
              <a:rPr sz="1550" spc="-20" dirty="0">
                <a:latin typeface="Arial"/>
                <a:cs typeface="Arial"/>
              </a:rPr>
              <a:t>also 	</a:t>
            </a:r>
            <a:r>
              <a:rPr sz="1550" dirty="0">
                <a:latin typeface="Arial"/>
                <a:cs typeface="Arial"/>
              </a:rPr>
              <a:t>covers</a:t>
            </a:r>
            <a:r>
              <a:rPr sz="1550" spc="5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writing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database</a:t>
            </a:r>
            <a:r>
              <a:rPr sz="1550" spc="5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programs</a:t>
            </a:r>
            <a:r>
              <a:rPr sz="1550" spc="6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with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JDBC.</a:t>
            </a:r>
            <a:endParaRPr sz="1550">
              <a:latin typeface="Arial"/>
              <a:cs typeface="Arial"/>
            </a:endParaRPr>
          </a:p>
          <a:p>
            <a:pPr marL="341630" marR="5080" indent="-329565">
              <a:lnSpc>
                <a:spcPct val="101600"/>
              </a:lnSpc>
              <a:spcBef>
                <a:spcPts val="375"/>
              </a:spcBef>
              <a:buClr>
                <a:srgbClr val="FF0000"/>
              </a:buClr>
              <a:buChar char="•"/>
              <a:tabLst>
                <a:tab pos="341630" algn="l"/>
              </a:tabLst>
            </a:pPr>
            <a:r>
              <a:rPr sz="1550" dirty="0">
                <a:latin typeface="Arial"/>
                <a:cs typeface="Arial"/>
              </a:rPr>
              <a:t>Use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this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course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to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further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develop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your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skills</a:t>
            </a:r>
            <a:r>
              <a:rPr sz="1550" spc="1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with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the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spc="-20" dirty="0">
                <a:latin typeface="Arial"/>
                <a:cs typeface="Arial"/>
              </a:rPr>
              <a:t>Java </a:t>
            </a:r>
            <a:r>
              <a:rPr sz="1550" dirty="0">
                <a:latin typeface="Arial"/>
                <a:cs typeface="Arial"/>
              </a:rPr>
              <a:t>language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and</a:t>
            </a:r>
            <a:r>
              <a:rPr sz="1550" spc="6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prepare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for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the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Oracle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Certified</a:t>
            </a:r>
            <a:r>
              <a:rPr sz="1550" spc="50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Professional,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Java</a:t>
            </a:r>
            <a:r>
              <a:rPr sz="1550" spc="5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SE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8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Programmer</a:t>
            </a:r>
            <a:r>
              <a:rPr sz="1550" spc="75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Exam.</a:t>
            </a:r>
            <a:endParaRPr sz="15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326639" y="5247386"/>
            <a:ext cx="3116580" cy="144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endParaRPr sz="85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42416" y="1816607"/>
            <a:ext cx="5689600" cy="2418715"/>
            <a:chOff x="1042416" y="1816607"/>
            <a:chExt cx="5689600" cy="2418715"/>
          </a:xfrm>
        </p:grpSpPr>
        <p:sp>
          <p:nvSpPr>
            <p:cNvPr id="3" name="object 3"/>
            <p:cNvSpPr/>
            <p:nvPr/>
          </p:nvSpPr>
          <p:spPr>
            <a:xfrm>
              <a:off x="1053084" y="1827275"/>
              <a:ext cx="5668010" cy="2397760"/>
            </a:xfrm>
            <a:custGeom>
              <a:avLst/>
              <a:gdLst/>
              <a:ahLst/>
              <a:cxnLst/>
              <a:rect l="l" t="t" r="r" b="b"/>
              <a:pathLst>
                <a:path w="5668009" h="2397760">
                  <a:moveTo>
                    <a:pt x="5667755" y="0"/>
                  </a:moveTo>
                  <a:lnTo>
                    <a:pt x="0" y="0"/>
                  </a:lnTo>
                  <a:lnTo>
                    <a:pt x="0" y="2397252"/>
                  </a:lnTo>
                  <a:lnTo>
                    <a:pt x="5667755" y="2397252"/>
                  </a:lnTo>
                  <a:lnTo>
                    <a:pt x="5667755" y="0"/>
                  </a:lnTo>
                  <a:close/>
                </a:path>
              </a:pathLst>
            </a:custGeom>
            <a:solidFill>
              <a:srgbClr val="DCDC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042416" y="1816607"/>
              <a:ext cx="5689600" cy="2418715"/>
            </a:xfrm>
            <a:custGeom>
              <a:avLst/>
              <a:gdLst/>
              <a:ahLst/>
              <a:cxnLst/>
              <a:rect l="l" t="t" r="r" b="b"/>
              <a:pathLst>
                <a:path w="5689600" h="2418715">
                  <a:moveTo>
                    <a:pt x="5689092" y="0"/>
                  </a:moveTo>
                  <a:lnTo>
                    <a:pt x="0" y="0"/>
                  </a:lnTo>
                  <a:lnTo>
                    <a:pt x="0" y="2418588"/>
                  </a:lnTo>
                  <a:lnTo>
                    <a:pt x="5689092" y="2418588"/>
                  </a:lnTo>
                  <a:lnTo>
                    <a:pt x="5689092" y="2407920"/>
                  </a:lnTo>
                  <a:lnTo>
                    <a:pt x="21336" y="2407920"/>
                  </a:lnTo>
                  <a:lnTo>
                    <a:pt x="10668" y="2397252"/>
                  </a:lnTo>
                  <a:lnTo>
                    <a:pt x="21336" y="2397252"/>
                  </a:lnTo>
                  <a:lnTo>
                    <a:pt x="21336" y="21336"/>
                  </a:lnTo>
                  <a:lnTo>
                    <a:pt x="10668" y="21336"/>
                  </a:lnTo>
                  <a:lnTo>
                    <a:pt x="21336" y="10668"/>
                  </a:lnTo>
                  <a:lnTo>
                    <a:pt x="5689092" y="10668"/>
                  </a:lnTo>
                  <a:lnTo>
                    <a:pt x="5689092" y="0"/>
                  </a:lnTo>
                  <a:close/>
                </a:path>
                <a:path w="5689600" h="2418715">
                  <a:moveTo>
                    <a:pt x="21336" y="2397252"/>
                  </a:moveTo>
                  <a:lnTo>
                    <a:pt x="10668" y="2397252"/>
                  </a:lnTo>
                  <a:lnTo>
                    <a:pt x="21336" y="2407920"/>
                  </a:lnTo>
                  <a:lnTo>
                    <a:pt x="21336" y="2397252"/>
                  </a:lnTo>
                  <a:close/>
                </a:path>
                <a:path w="5689600" h="2418715">
                  <a:moveTo>
                    <a:pt x="5667756" y="2397252"/>
                  </a:moveTo>
                  <a:lnTo>
                    <a:pt x="21336" y="2397252"/>
                  </a:lnTo>
                  <a:lnTo>
                    <a:pt x="21336" y="2407920"/>
                  </a:lnTo>
                  <a:lnTo>
                    <a:pt x="5667756" y="2407920"/>
                  </a:lnTo>
                  <a:lnTo>
                    <a:pt x="5667756" y="2397252"/>
                  </a:lnTo>
                  <a:close/>
                </a:path>
                <a:path w="5689600" h="2418715">
                  <a:moveTo>
                    <a:pt x="5667756" y="10668"/>
                  </a:moveTo>
                  <a:lnTo>
                    <a:pt x="5667756" y="2407920"/>
                  </a:lnTo>
                  <a:lnTo>
                    <a:pt x="5678423" y="2397252"/>
                  </a:lnTo>
                  <a:lnTo>
                    <a:pt x="5689092" y="2397252"/>
                  </a:lnTo>
                  <a:lnTo>
                    <a:pt x="5689092" y="21336"/>
                  </a:lnTo>
                  <a:lnTo>
                    <a:pt x="5678424" y="21336"/>
                  </a:lnTo>
                  <a:lnTo>
                    <a:pt x="5667756" y="10668"/>
                  </a:lnTo>
                  <a:close/>
                </a:path>
                <a:path w="5689600" h="2418715">
                  <a:moveTo>
                    <a:pt x="5689092" y="2397252"/>
                  </a:moveTo>
                  <a:lnTo>
                    <a:pt x="5678423" y="2397252"/>
                  </a:lnTo>
                  <a:lnTo>
                    <a:pt x="5667756" y="2407920"/>
                  </a:lnTo>
                  <a:lnTo>
                    <a:pt x="5689092" y="2407920"/>
                  </a:lnTo>
                  <a:lnTo>
                    <a:pt x="5689092" y="2397252"/>
                  </a:lnTo>
                  <a:close/>
                </a:path>
                <a:path w="5689600" h="2418715">
                  <a:moveTo>
                    <a:pt x="21336" y="10668"/>
                  </a:moveTo>
                  <a:lnTo>
                    <a:pt x="10668" y="21336"/>
                  </a:lnTo>
                  <a:lnTo>
                    <a:pt x="21336" y="21336"/>
                  </a:lnTo>
                  <a:lnTo>
                    <a:pt x="21336" y="10668"/>
                  </a:lnTo>
                  <a:close/>
                </a:path>
                <a:path w="5689600" h="2418715">
                  <a:moveTo>
                    <a:pt x="5667756" y="10668"/>
                  </a:moveTo>
                  <a:lnTo>
                    <a:pt x="21336" y="10668"/>
                  </a:lnTo>
                  <a:lnTo>
                    <a:pt x="21336" y="21336"/>
                  </a:lnTo>
                  <a:lnTo>
                    <a:pt x="5667756" y="21336"/>
                  </a:lnTo>
                  <a:lnTo>
                    <a:pt x="5667756" y="10668"/>
                  </a:lnTo>
                  <a:close/>
                </a:path>
                <a:path w="5689600" h="2418715">
                  <a:moveTo>
                    <a:pt x="5689092" y="10668"/>
                  </a:moveTo>
                  <a:lnTo>
                    <a:pt x="5667756" y="10668"/>
                  </a:lnTo>
                  <a:lnTo>
                    <a:pt x="5678424" y="21336"/>
                  </a:lnTo>
                  <a:lnTo>
                    <a:pt x="5689092" y="21336"/>
                  </a:lnTo>
                  <a:lnTo>
                    <a:pt x="5689092" y="1066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1131824" y="806967"/>
            <a:ext cx="5567680" cy="32715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R="52069" algn="ctr">
              <a:lnSpc>
                <a:spcPct val="100000"/>
              </a:lnSpc>
              <a:spcBef>
                <a:spcPts val="110"/>
              </a:spcBef>
            </a:pPr>
            <a:r>
              <a:rPr sz="1850" b="1" dirty="0">
                <a:latin typeface="Arial"/>
                <a:cs typeface="Arial"/>
              </a:rPr>
              <a:t>Interface</a:t>
            </a:r>
            <a:r>
              <a:rPr sz="1850" b="1" spc="-10" dirty="0">
                <a:latin typeface="Arial"/>
                <a:cs typeface="Arial"/>
              </a:rPr>
              <a:t> </a:t>
            </a:r>
            <a:r>
              <a:rPr sz="1850" b="1" dirty="0">
                <a:latin typeface="Arial"/>
                <a:cs typeface="Arial"/>
              </a:rPr>
              <a:t>Code</a:t>
            </a:r>
            <a:r>
              <a:rPr sz="1850" b="1" spc="-10" dirty="0">
                <a:latin typeface="Arial"/>
                <a:cs typeface="Arial"/>
              </a:rPr>
              <a:t> Flexibility</a:t>
            </a:r>
            <a:endParaRPr sz="1850">
              <a:latin typeface="Arial"/>
              <a:cs typeface="Arial"/>
            </a:endParaRPr>
          </a:p>
          <a:p>
            <a:pPr marL="341630" marR="5080" indent="-329565">
              <a:lnSpc>
                <a:spcPct val="101299"/>
              </a:lnSpc>
              <a:spcBef>
                <a:spcPts val="1739"/>
              </a:spcBef>
              <a:buClr>
                <a:srgbClr val="FF0000"/>
              </a:buClr>
              <a:buChar char="•"/>
              <a:tabLst>
                <a:tab pos="341630" algn="l"/>
              </a:tabLst>
            </a:pPr>
            <a:r>
              <a:rPr sz="1550" dirty="0">
                <a:latin typeface="Arial"/>
                <a:cs typeface="Arial"/>
              </a:rPr>
              <a:t>A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utility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class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that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references</a:t>
            </a:r>
            <a:r>
              <a:rPr sz="1550" spc="5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the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interface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can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process</a:t>
            </a:r>
            <a:r>
              <a:rPr sz="1550" spc="55" dirty="0">
                <a:latin typeface="Arial"/>
                <a:cs typeface="Arial"/>
              </a:rPr>
              <a:t> </a:t>
            </a:r>
            <a:r>
              <a:rPr sz="1550" spc="-25" dirty="0">
                <a:latin typeface="Arial"/>
                <a:cs typeface="Arial"/>
              </a:rPr>
              <a:t>any </a:t>
            </a:r>
            <a:r>
              <a:rPr sz="1550" dirty="0">
                <a:latin typeface="Arial"/>
                <a:cs typeface="Arial"/>
              </a:rPr>
              <a:t>implementing</a:t>
            </a:r>
            <a:r>
              <a:rPr sz="1550" spc="70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class.</a:t>
            </a:r>
            <a:endParaRPr sz="15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sz="1250" spc="240" dirty="0">
                <a:latin typeface="Times New Roman"/>
                <a:cs typeface="Times New Roman"/>
              </a:rPr>
              <a:t>public</a:t>
            </a:r>
            <a:r>
              <a:rPr sz="1250" spc="484" dirty="0">
                <a:latin typeface="Times New Roman"/>
                <a:cs typeface="Times New Roman"/>
              </a:rPr>
              <a:t> </a:t>
            </a:r>
            <a:r>
              <a:rPr sz="1250" spc="275" dirty="0">
                <a:latin typeface="Times New Roman"/>
                <a:cs typeface="Times New Roman"/>
              </a:rPr>
              <a:t>class</a:t>
            </a:r>
            <a:r>
              <a:rPr sz="1250" spc="484" dirty="0">
                <a:latin typeface="Times New Roman"/>
                <a:cs typeface="Times New Roman"/>
              </a:rPr>
              <a:t> </a:t>
            </a:r>
            <a:r>
              <a:rPr sz="1250" spc="190" dirty="0">
                <a:latin typeface="Times New Roman"/>
                <a:cs typeface="Times New Roman"/>
              </a:rPr>
              <a:t>ItemReport</a:t>
            </a:r>
            <a:r>
              <a:rPr sz="1250" spc="484" dirty="0">
                <a:latin typeface="Times New Roman"/>
                <a:cs typeface="Times New Roman"/>
              </a:rPr>
              <a:t> </a:t>
            </a:r>
            <a:r>
              <a:rPr sz="1250" spc="114" dirty="0">
                <a:latin typeface="Times New Roman"/>
                <a:cs typeface="Times New Roman"/>
              </a:rPr>
              <a:t>{</a:t>
            </a:r>
            <a:endParaRPr sz="1250">
              <a:latin typeface="Times New Roman"/>
              <a:cs typeface="Times New Roman"/>
            </a:endParaRPr>
          </a:p>
          <a:p>
            <a:pPr marL="403860" marR="81280" indent="-196850">
              <a:lnSpc>
                <a:spcPts val="1860"/>
              </a:lnSpc>
              <a:spcBef>
                <a:spcPts val="110"/>
              </a:spcBef>
            </a:pPr>
            <a:r>
              <a:rPr sz="1250" spc="245" dirty="0">
                <a:latin typeface="Times New Roman"/>
                <a:cs typeface="Times New Roman"/>
              </a:rPr>
              <a:t>public</a:t>
            </a:r>
            <a:r>
              <a:rPr sz="1250" spc="465" dirty="0">
                <a:latin typeface="Times New Roman"/>
                <a:cs typeface="Times New Roman"/>
              </a:rPr>
              <a:t> </a:t>
            </a:r>
            <a:r>
              <a:rPr sz="1250" spc="204" dirty="0">
                <a:latin typeface="Times New Roman"/>
                <a:cs typeface="Times New Roman"/>
              </a:rPr>
              <a:t>void</a:t>
            </a:r>
            <a:r>
              <a:rPr sz="1250" spc="465" dirty="0">
                <a:latin typeface="Times New Roman"/>
                <a:cs typeface="Times New Roman"/>
              </a:rPr>
              <a:t> </a:t>
            </a:r>
            <a:r>
              <a:rPr sz="1250" spc="220" dirty="0">
                <a:latin typeface="Times New Roman"/>
                <a:cs typeface="Times New Roman"/>
              </a:rPr>
              <a:t>printItemData(</a:t>
            </a:r>
            <a:r>
              <a:rPr sz="1250" b="1" spc="220" dirty="0">
                <a:latin typeface="Times New Roman"/>
                <a:cs typeface="Times New Roman"/>
              </a:rPr>
              <a:t>SalesCalcs</a:t>
            </a:r>
            <a:r>
              <a:rPr sz="1250" b="1" spc="470" dirty="0">
                <a:latin typeface="Times New Roman"/>
                <a:cs typeface="Times New Roman"/>
              </a:rPr>
              <a:t> </a:t>
            </a:r>
            <a:r>
              <a:rPr sz="1250" b="1" spc="190" dirty="0">
                <a:latin typeface="Times New Roman"/>
                <a:cs typeface="Times New Roman"/>
              </a:rPr>
              <a:t>item</a:t>
            </a:r>
            <a:r>
              <a:rPr sz="1250" spc="190" dirty="0">
                <a:latin typeface="Times New Roman"/>
                <a:cs typeface="Times New Roman"/>
              </a:rPr>
              <a:t>){ </a:t>
            </a:r>
            <a:r>
              <a:rPr sz="1250" spc="260" dirty="0">
                <a:latin typeface="Times New Roman"/>
                <a:cs typeface="Times New Roman"/>
              </a:rPr>
              <a:t>System.out.println("-</a:t>
            </a:r>
            <a:r>
              <a:rPr sz="1250" spc="360" dirty="0">
                <a:latin typeface="Times New Roman"/>
                <a:cs typeface="Times New Roman"/>
              </a:rPr>
              <a:t>-</a:t>
            </a:r>
            <a:r>
              <a:rPr sz="1250" spc="254" dirty="0">
                <a:latin typeface="Times New Roman"/>
                <a:cs typeface="Times New Roman"/>
              </a:rPr>
              <a:t>"</a:t>
            </a:r>
            <a:r>
              <a:rPr sz="1250" spc="450" dirty="0">
                <a:latin typeface="Times New Roman"/>
                <a:cs typeface="Times New Roman"/>
              </a:rPr>
              <a:t> </a:t>
            </a:r>
            <a:r>
              <a:rPr sz="1250" spc="70" dirty="0">
                <a:latin typeface="Times New Roman"/>
                <a:cs typeface="Times New Roman"/>
              </a:rPr>
              <a:t>+</a:t>
            </a:r>
            <a:r>
              <a:rPr sz="1250" spc="455" dirty="0">
                <a:latin typeface="Times New Roman"/>
                <a:cs typeface="Times New Roman"/>
              </a:rPr>
              <a:t> </a:t>
            </a:r>
            <a:r>
              <a:rPr sz="1250" spc="200" dirty="0">
                <a:latin typeface="Times New Roman"/>
                <a:cs typeface="Times New Roman"/>
              </a:rPr>
              <a:t>item.getName()</a:t>
            </a:r>
            <a:r>
              <a:rPr sz="1250" spc="450" dirty="0">
                <a:latin typeface="Times New Roman"/>
                <a:cs typeface="Times New Roman"/>
              </a:rPr>
              <a:t> </a:t>
            </a:r>
            <a:r>
              <a:rPr sz="1250" spc="70" dirty="0">
                <a:latin typeface="Times New Roman"/>
                <a:cs typeface="Times New Roman"/>
              </a:rPr>
              <a:t>+</a:t>
            </a:r>
            <a:r>
              <a:rPr sz="1250" spc="455" dirty="0">
                <a:latin typeface="Times New Roman"/>
                <a:cs typeface="Times New Roman"/>
              </a:rPr>
              <a:t> </a:t>
            </a:r>
            <a:r>
              <a:rPr sz="1250" spc="254" dirty="0">
                <a:latin typeface="Times New Roman"/>
                <a:cs typeface="Times New Roman"/>
              </a:rPr>
              <a:t>"</a:t>
            </a:r>
            <a:r>
              <a:rPr sz="1250" spc="450" dirty="0">
                <a:latin typeface="Times New Roman"/>
                <a:cs typeface="Times New Roman"/>
              </a:rPr>
              <a:t> </a:t>
            </a:r>
            <a:r>
              <a:rPr sz="1250" spc="204" dirty="0">
                <a:latin typeface="Times New Roman"/>
                <a:cs typeface="Times New Roman"/>
              </a:rPr>
              <a:t>Report-</a:t>
            </a:r>
            <a:endParaRPr sz="1250">
              <a:latin typeface="Times New Roman"/>
              <a:cs typeface="Times New Roman"/>
            </a:endParaRPr>
          </a:p>
          <a:p>
            <a:pPr marL="341630">
              <a:lnSpc>
                <a:spcPts val="1425"/>
              </a:lnSpc>
            </a:pPr>
            <a:r>
              <a:rPr sz="1250" spc="270" dirty="0">
                <a:latin typeface="Times New Roman"/>
                <a:cs typeface="Times New Roman"/>
              </a:rPr>
              <a:t>-</a:t>
            </a:r>
            <a:r>
              <a:rPr sz="1250" spc="340" dirty="0">
                <a:latin typeface="Times New Roman"/>
                <a:cs typeface="Times New Roman"/>
              </a:rPr>
              <a:t>");</a:t>
            </a:r>
            <a:endParaRPr sz="1250">
              <a:latin typeface="Times New Roman"/>
              <a:cs typeface="Times New Roman"/>
            </a:endParaRPr>
          </a:p>
          <a:p>
            <a:pPr marL="341630" marR="567690" indent="62230">
              <a:lnSpc>
                <a:spcPct val="113199"/>
              </a:lnSpc>
              <a:spcBef>
                <a:spcPts val="150"/>
              </a:spcBef>
            </a:pPr>
            <a:r>
              <a:rPr sz="1250" spc="250" dirty="0">
                <a:latin typeface="Times New Roman"/>
                <a:cs typeface="Times New Roman"/>
              </a:rPr>
              <a:t>System.out.println("Sales</a:t>
            </a:r>
            <a:r>
              <a:rPr sz="1250" spc="470" dirty="0">
                <a:latin typeface="Times New Roman"/>
                <a:cs typeface="Times New Roman"/>
              </a:rPr>
              <a:t> </a:t>
            </a:r>
            <a:r>
              <a:rPr sz="1250" spc="275" dirty="0">
                <a:latin typeface="Times New Roman"/>
                <a:cs typeface="Times New Roman"/>
              </a:rPr>
              <a:t>Price:</a:t>
            </a:r>
            <a:r>
              <a:rPr sz="1250" spc="475" dirty="0">
                <a:latin typeface="Times New Roman"/>
                <a:cs typeface="Times New Roman"/>
              </a:rPr>
              <a:t> </a:t>
            </a:r>
            <a:r>
              <a:rPr sz="1250" spc="254" dirty="0">
                <a:latin typeface="Times New Roman"/>
                <a:cs typeface="Times New Roman"/>
              </a:rPr>
              <a:t>"</a:t>
            </a:r>
            <a:r>
              <a:rPr sz="1250" spc="475" dirty="0">
                <a:latin typeface="Times New Roman"/>
                <a:cs typeface="Times New Roman"/>
              </a:rPr>
              <a:t> </a:t>
            </a:r>
            <a:r>
              <a:rPr sz="1250" spc="20" dirty="0">
                <a:latin typeface="Times New Roman"/>
                <a:cs typeface="Times New Roman"/>
              </a:rPr>
              <a:t>+ </a:t>
            </a:r>
            <a:r>
              <a:rPr sz="1250" spc="260" dirty="0">
                <a:latin typeface="Times New Roman"/>
                <a:cs typeface="Times New Roman"/>
              </a:rPr>
              <a:t>item.calcSalesPrice()); </a:t>
            </a:r>
            <a:r>
              <a:rPr sz="1250" spc="250" dirty="0">
                <a:latin typeface="Times New Roman"/>
                <a:cs typeface="Times New Roman"/>
              </a:rPr>
              <a:t>System.out.println("Cost:</a:t>
            </a:r>
            <a:r>
              <a:rPr sz="1250" spc="459" dirty="0">
                <a:latin typeface="Times New Roman"/>
                <a:cs typeface="Times New Roman"/>
              </a:rPr>
              <a:t> </a:t>
            </a:r>
            <a:r>
              <a:rPr sz="1250" spc="254" dirty="0">
                <a:latin typeface="Times New Roman"/>
                <a:cs typeface="Times New Roman"/>
              </a:rPr>
              <a:t>"</a:t>
            </a:r>
            <a:r>
              <a:rPr sz="1250" spc="459" dirty="0">
                <a:latin typeface="Times New Roman"/>
                <a:cs typeface="Times New Roman"/>
              </a:rPr>
              <a:t> </a:t>
            </a:r>
            <a:r>
              <a:rPr sz="1250" spc="70" dirty="0">
                <a:latin typeface="Times New Roman"/>
                <a:cs typeface="Times New Roman"/>
              </a:rPr>
              <a:t>+</a:t>
            </a:r>
            <a:r>
              <a:rPr sz="1250" spc="459" dirty="0">
                <a:latin typeface="Times New Roman"/>
                <a:cs typeface="Times New Roman"/>
              </a:rPr>
              <a:t> </a:t>
            </a:r>
            <a:r>
              <a:rPr sz="1250" spc="254" dirty="0">
                <a:latin typeface="Times New Roman"/>
                <a:cs typeface="Times New Roman"/>
              </a:rPr>
              <a:t>item.calcCost());</a:t>
            </a:r>
            <a:endParaRPr sz="1250">
              <a:latin typeface="Times New Roman"/>
              <a:cs typeface="Times New Roman"/>
            </a:endParaRPr>
          </a:p>
          <a:p>
            <a:pPr marL="403860">
              <a:lnSpc>
                <a:spcPct val="100000"/>
              </a:lnSpc>
              <a:spcBef>
                <a:spcPts val="360"/>
              </a:spcBef>
            </a:pPr>
            <a:r>
              <a:rPr sz="1250" spc="265" dirty="0">
                <a:latin typeface="Times New Roman"/>
                <a:cs typeface="Times New Roman"/>
              </a:rPr>
              <a:t>System.out.println("Profit:</a:t>
            </a:r>
            <a:r>
              <a:rPr sz="1250" spc="484" dirty="0">
                <a:latin typeface="Times New Roman"/>
                <a:cs typeface="Times New Roman"/>
              </a:rPr>
              <a:t> </a:t>
            </a:r>
            <a:r>
              <a:rPr sz="1250" spc="254" dirty="0">
                <a:latin typeface="Times New Roman"/>
                <a:cs typeface="Times New Roman"/>
              </a:rPr>
              <a:t>"</a:t>
            </a:r>
            <a:r>
              <a:rPr sz="1250" spc="484" dirty="0">
                <a:latin typeface="Times New Roman"/>
                <a:cs typeface="Times New Roman"/>
              </a:rPr>
              <a:t> </a:t>
            </a:r>
            <a:r>
              <a:rPr sz="1250" spc="70" dirty="0">
                <a:latin typeface="Times New Roman"/>
                <a:cs typeface="Times New Roman"/>
              </a:rPr>
              <a:t>+</a:t>
            </a:r>
            <a:r>
              <a:rPr sz="1250" spc="490" dirty="0">
                <a:latin typeface="Times New Roman"/>
                <a:cs typeface="Times New Roman"/>
              </a:rPr>
              <a:t> </a:t>
            </a:r>
            <a:r>
              <a:rPr sz="1250" spc="280" dirty="0">
                <a:latin typeface="Times New Roman"/>
                <a:cs typeface="Times New Roman"/>
              </a:rPr>
              <a:t>item.calcProfit());</a:t>
            </a:r>
            <a:endParaRPr sz="1250">
              <a:latin typeface="Times New Roman"/>
              <a:cs typeface="Times New Roman"/>
            </a:endParaRPr>
          </a:p>
          <a:p>
            <a:pPr marL="207645">
              <a:lnSpc>
                <a:spcPct val="100000"/>
              </a:lnSpc>
              <a:spcBef>
                <a:spcPts val="350"/>
              </a:spcBef>
            </a:pPr>
            <a:r>
              <a:rPr sz="1250" spc="114" dirty="0">
                <a:latin typeface="Times New Roman"/>
                <a:cs typeface="Times New Roman"/>
              </a:rPr>
              <a:t>}</a:t>
            </a:r>
            <a:endParaRPr sz="12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59"/>
              </a:spcBef>
            </a:pPr>
            <a:r>
              <a:rPr sz="1250" spc="114" dirty="0">
                <a:latin typeface="Times New Roman"/>
                <a:cs typeface="Times New Roman"/>
              </a:rPr>
              <a:t>}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17880" y="5717539"/>
            <a:ext cx="6156325" cy="3879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3499"/>
              </a:lnSpc>
              <a:spcBef>
                <a:spcPts val="90"/>
              </a:spcBef>
            </a:pPr>
            <a:r>
              <a:rPr sz="1150" dirty="0">
                <a:latin typeface="Arial"/>
                <a:cs typeface="Arial"/>
              </a:rPr>
              <a:t>Instead</a:t>
            </a:r>
            <a:r>
              <a:rPr sz="1150" spc="3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of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having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to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write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method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to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print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data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from</a:t>
            </a:r>
            <a:r>
              <a:rPr sz="1150" spc="3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each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class,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interface</a:t>
            </a:r>
            <a:r>
              <a:rPr sz="1150" spc="30" dirty="0">
                <a:latin typeface="Arial"/>
                <a:cs typeface="Arial"/>
              </a:rPr>
              <a:t> </a:t>
            </a:r>
            <a:r>
              <a:rPr sz="1150" spc="-10" dirty="0">
                <a:latin typeface="Arial"/>
                <a:cs typeface="Arial"/>
              </a:rPr>
              <a:t>reference </a:t>
            </a:r>
            <a:r>
              <a:rPr sz="1150" dirty="0">
                <a:latin typeface="Arial"/>
                <a:cs typeface="Arial"/>
              </a:rPr>
              <a:t>allows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you</a:t>
            </a:r>
            <a:r>
              <a:rPr sz="1150" spc="9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to</a:t>
            </a:r>
            <a:r>
              <a:rPr sz="1150" spc="3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retrieve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data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from</a:t>
            </a:r>
            <a:r>
              <a:rPr sz="1150" spc="3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all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three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spc="-10" dirty="0">
                <a:latin typeface="Arial"/>
                <a:cs typeface="Arial"/>
              </a:rPr>
              <a:t>classes.</a:t>
            </a:r>
            <a:endParaRPr sz="115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326639" y="5247386"/>
            <a:ext cx="3116580" cy="144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endParaRPr sz="8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34211" y="1799844"/>
            <a:ext cx="5905500" cy="1927860"/>
            <a:chOff x="934211" y="1799844"/>
            <a:chExt cx="5905500" cy="1927860"/>
          </a:xfrm>
        </p:grpSpPr>
        <p:sp>
          <p:nvSpPr>
            <p:cNvPr id="3" name="object 3"/>
            <p:cNvSpPr/>
            <p:nvPr/>
          </p:nvSpPr>
          <p:spPr>
            <a:xfrm>
              <a:off x="943355" y="1810512"/>
              <a:ext cx="5887720" cy="1906905"/>
            </a:xfrm>
            <a:custGeom>
              <a:avLst/>
              <a:gdLst/>
              <a:ahLst/>
              <a:cxnLst/>
              <a:rect l="l" t="t" r="r" b="b"/>
              <a:pathLst>
                <a:path w="5887720" h="1906904">
                  <a:moveTo>
                    <a:pt x="5887212" y="0"/>
                  </a:moveTo>
                  <a:lnTo>
                    <a:pt x="0" y="0"/>
                  </a:lnTo>
                  <a:lnTo>
                    <a:pt x="0" y="1906524"/>
                  </a:lnTo>
                  <a:lnTo>
                    <a:pt x="5887212" y="1906524"/>
                  </a:lnTo>
                  <a:lnTo>
                    <a:pt x="5887212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934211" y="1799844"/>
              <a:ext cx="5905500" cy="1927860"/>
            </a:xfrm>
            <a:custGeom>
              <a:avLst/>
              <a:gdLst/>
              <a:ahLst/>
              <a:cxnLst/>
              <a:rect l="l" t="t" r="r" b="b"/>
              <a:pathLst>
                <a:path w="5905500" h="1927860">
                  <a:moveTo>
                    <a:pt x="5905499" y="0"/>
                  </a:moveTo>
                  <a:lnTo>
                    <a:pt x="0" y="0"/>
                  </a:lnTo>
                  <a:lnTo>
                    <a:pt x="0" y="1927860"/>
                  </a:lnTo>
                  <a:lnTo>
                    <a:pt x="5905499" y="1927860"/>
                  </a:lnTo>
                  <a:lnTo>
                    <a:pt x="5905499" y="1917191"/>
                  </a:lnTo>
                  <a:lnTo>
                    <a:pt x="19812" y="1917191"/>
                  </a:lnTo>
                  <a:lnTo>
                    <a:pt x="9144" y="1906524"/>
                  </a:lnTo>
                  <a:lnTo>
                    <a:pt x="19812" y="1906524"/>
                  </a:lnTo>
                  <a:lnTo>
                    <a:pt x="19812" y="19811"/>
                  </a:lnTo>
                  <a:lnTo>
                    <a:pt x="9143" y="19811"/>
                  </a:lnTo>
                  <a:lnTo>
                    <a:pt x="19812" y="10667"/>
                  </a:lnTo>
                  <a:lnTo>
                    <a:pt x="5905499" y="10667"/>
                  </a:lnTo>
                  <a:lnTo>
                    <a:pt x="5905499" y="0"/>
                  </a:lnTo>
                  <a:close/>
                </a:path>
                <a:path w="5905500" h="1927860">
                  <a:moveTo>
                    <a:pt x="19812" y="1906524"/>
                  </a:moveTo>
                  <a:lnTo>
                    <a:pt x="9144" y="1906524"/>
                  </a:lnTo>
                  <a:lnTo>
                    <a:pt x="19812" y="1917191"/>
                  </a:lnTo>
                  <a:lnTo>
                    <a:pt x="19812" y="1906524"/>
                  </a:lnTo>
                  <a:close/>
                </a:path>
                <a:path w="5905500" h="1927860">
                  <a:moveTo>
                    <a:pt x="5885688" y="1906524"/>
                  </a:moveTo>
                  <a:lnTo>
                    <a:pt x="19812" y="1906524"/>
                  </a:lnTo>
                  <a:lnTo>
                    <a:pt x="19812" y="1917191"/>
                  </a:lnTo>
                  <a:lnTo>
                    <a:pt x="5885688" y="1917191"/>
                  </a:lnTo>
                  <a:lnTo>
                    <a:pt x="5885688" y="1906524"/>
                  </a:lnTo>
                  <a:close/>
                </a:path>
                <a:path w="5905500" h="1927860">
                  <a:moveTo>
                    <a:pt x="5885688" y="10667"/>
                  </a:moveTo>
                  <a:lnTo>
                    <a:pt x="5885688" y="1917191"/>
                  </a:lnTo>
                  <a:lnTo>
                    <a:pt x="5896355" y="1906524"/>
                  </a:lnTo>
                  <a:lnTo>
                    <a:pt x="5905499" y="1906524"/>
                  </a:lnTo>
                  <a:lnTo>
                    <a:pt x="5905499" y="19811"/>
                  </a:lnTo>
                  <a:lnTo>
                    <a:pt x="5896356" y="19811"/>
                  </a:lnTo>
                  <a:lnTo>
                    <a:pt x="5885688" y="10667"/>
                  </a:lnTo>
                  <a:close/>
                </a:path>
                <a:path w="5905500" h="1927860">
                  <a:moveTo>
                    <a:pt x="5905499" y="1906524"/>
                  </a:moveTo>
                  <a:lnTo>
                    <a:pt x="5896355" y="1906524"/>
                  </a:lnTo>
                  <a:lnTo>
                    <a:pt x="5885688" y="1917191"/>
                  </a:lnTo>
                  <a:lnTo>
                    <a:pt x="5905499" y="1917191"/>
                  </a:lnTo>
                  <a:lnTo>
                    <a:pt x="5905499" y="1906524"/>
                  </a:lnTo>
                  <a:close/>
                </a:path>
                <a:path w="5905500" h="1927860">
                  <a:moveTo>
                    <a:pt x="19812" y="10667"/>
                  </a:moveTo>
                  <a:lnTo>
                    <a:pt x="9143" y="19811"/>
                  </a:lnTo>
                  <a:lnTo>
                    <a:pt x="19812" y="19811"/>
                  </a:lnTo>
                  <a:lnTo>
                    <a:pt x="19812" y="10667"/>
                  </a:lnTo>
                  <a:close/>
                </a:path>
                <a:path w="5905500" h="1927860">
                  <a:moveTo>
                    <a:pt x="5885688" y="10667"/>
                  </a:moveTo>
                  <a:lnTo>
                    <a:pt x="19812" y="10667"/>
                  </a:lnTo>
                  <a:lnTo>
                    <a:pt x="19812" y="19811"/>
                  </a:lnTo>
                  <a:lnTo>
                    <a:pt x="5885688" y="19811"/>
                  </a:lnTo>
                  <a:lnTo>
                    <a:pt x="5885688" y="10667"/>
                  </a:lnTo>
                  <a:close/>
                </a:path>
                <a:path w="5905500" h="1927860">
                  <a:moveTo>
                    <a:pt x="5905499" y="10667"/>
                  </a:moveTo>
                  <a:lnTo>
                    <a:pt x="5885688" y="10667"/>
                  </a:lnTo>
                  <a:lnTo>
                    <a:pt x="5896356" y="19811"/>
                  </a:lnTo>
                  <a:lnTo>
                    <a:pt x="5905499" y="19811"/>
                  </a:lnTo>
                  <a:lnTo>
                    <a:pt x="5905499" y="1066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2088895" y="790204"/>
            <a:ext cx="3592195" cy="3092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1147445" algn="l"/>
              </a:tabLst>
            </a:pPr>
            <a:r>
              <a:rPr sz="1850" b="1" spc="310" dirty="0">
                <a:solidFill>
                  <a:srgbClr val="0000FF"/>
                </a:solidFill>
                <a:latin typeface="Times New Roman"/>
                <a:cs typeface="Times New Roman"/>
              </a:rPr>
              <a:t>default</a:t>
            </a:r>
            <a:r>
              <a:rPr sz="1850" b="1" dirty="0">
                <a:solidFill>
                  <a:srgbClr val="0000FF"/>
                </a:solidFill>
                <a:latin typeface="Times New Roman"/>
                <a:cs typeface="Times New Roman"/>
              </a:rPr>
              <a:t>	</a:t>
            </a:r>
            <a:r>
              <a:rPr sz="1850" b="1" dirty="0">
                <a:latin typeface="Arial"/>
                <a:cs typeface="Arial"/>
              </a:rPr>
              <a:t>Methods</a:t>
            </a:r>
            <a:r>
              <a:rPr sz="1850" b="1" spc="5" dirty="0">
                <a:latin typeface="Arial"/>
                <a:cs typeface="Arial"/>
              </a:rPr>
              <a:t> </a:t>
            </a:r>
            <a:r>
              <a:rPr sz="1850" b="1" dirty="0">
                <a:latin typeface="Arial"/>
                <a:cs typeface="Arial"/>
              </a:rPr>
              <a:t>in</a:t>
            </a:r>
            <a:r>
              <a:rPr sz="1850" b="1" spc="50" dirty="0">
                <a:latin typeface="Arial"/>
                <a:cs typeface="Arial"/>
              </a:rPr>
              <a:t> </a:t>
            </a:r>
            <a:r>
              <a:rPr sz="1850" b="1" spc="-10" dirty="0">
                <a:latin typeface="Arial"/>
                <a:cs typeface="Arial"/>
              </a:rPr>
              <a:t>Interfaces</a:t>
            </a:r>
            <a:endParaRPr sz="18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64753" y="1464243"/>
            <a:ext cx="5617210" cy="3363595"/>
          </a:xfrm>
          <a:prstGeom prst="rect">
            <a:avLst/>
          </a:prstGeom>
        </p:spPr>
        <p:txBody>
          <a:bodyPr vert="horz" wrap="square" lIns="0" tIns="666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25"/>
              </a:spcBef>
            </a:pPr>
            <a:r>
              <a:rPr sz="1550" dirty="0">
                <a:latin typeface="Arial"/>
                <a:cs typeface="Arial"/>
              </a:rPr>
              <a:t>Java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8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has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added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spc="325" dirty="0">
                <a:solidFill>
                  <a:srgbClr val="0000FF"/>
                </a:solidFill>
                <a:latin typeface="Times New Roman"/>
                <a:cs typeface="Times New Roman"/>
              </a:rPr>
              <a:t>default</a:t>
            </a:r>
            <a:r>
              <a:rPr sz="1550" spc="9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1550" dirty="0">
                <a:latin typeface="Arial"/>
                <a:cs typeface="Arial"/>
              </a:rPr>
              <a:t>methods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as</a:t>
            </a:r>
            <a:r>
              <a:rPr sz="1550" spc="2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new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feature:</a:t>
            </a:r>
            <a:endParaRPr sz="15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95"/>
              </a:spcBef>
            </a:pPr>
            <a:r>
              <a:rPr sz="1150" spc="195" dirty="0">
                <a:latin typeface="Times New Roman"/>
                <a:cs typeface="Times New Roman"/>
              </a:rPr>
              <a:t>public</a:t>
            </a:r>
            <a:r>
              <a:rPr sz="1150" spc="434" dirty="0">
                <a:latin typeface="Times New Roman"/>
                <a:cs typeface="Times New Roman"/>
              </a:rPr>
              <a:t> </a:t>
            </a:r>
            <a:r>
              <a:rPr sz="1150" spc="229" dirty="0">
                <a:latin typeface="Times New Roman"/>
                <a:cs typeface="Times New Roman"/>
              </a:rPr>
              <a:t>interface</a:t>
            </a:r>
            <a:r>
              <a:rPr sz="1150" spc="420" dirty="0">
                <a:latin typeface="Times New Roman"/>
                <a:cs typeface="Times New Roman"/>
              </a:rPr>
              <a:t> </a:t>
            </a:r>
            <a:r>
              <a:rPr sz="1150" spc="180" dirty="0">
                <a:latin typeface="Times New Roman"/>
                <a:cs typeface="Times New Roman"/>
              </a:rPr>
              <a:t>SalesCalcs</a:t>
            </a:r>
            <a:r>
              <a:rPr sz="1150" spc="425" dirty="0">
                <a:latin typeface="Times New Roman"/>
                <a:cs typeface="Times New Roman"/>
              </a:rPr>
              <a:t> </a:t>
            </a:r>
            <a:r>
              <a:rPr sz="1150" spc="80" dirty="0">
                <a:latin typeface="Times New Roman"/>
                <a:cs typeface="Times New Roman"/>
              </a:rPr>
              <a:t>{</a:t>
            </a:r>
            <a:endParaRPr sz="11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65"/>
              </a:spcBef>
            </a:pPr>
            <a:r>
              <a:rPr sz="1150" spc="395" dirty="0">
                <a:latin typeface="Times New Roman"/>
                <a:cs typeface="Times New Roman"/>
              </a:rPr>
              <a:t>...</a:t>
            </a:r>
            <a:r>
              <a:rPr sz="1150" spc="370" dirty="0">
                <a:latin typeface="Times New Roman"/>
                <a:cs typeface="Times New Roman"/>
              </a:rPr>
              <a:t> </a:t>
            </a:r>
            <a:r>
              <a:rPr sz="1150" spc="355" dirty="0">
                <a:latin typeface="Times New Roman"/>
                <a:cs typeface="Times New Roman"/>
              </a:rPr>
              <a:t>//</a:t>
            </a:r>
            <a:r>
              <a:rPr sz="1150" spc="390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Times New Roman"/>
                <a:cs typeface="Times New Roman"/>
              </a:rPr>
              <a:t>A</a:t>
            </a:r>
            <a:r>
              <a:rPr sz="1150" spc="385" dirty="0">
                <a:latin typeface="Times New Roman"/>
                <a:cs typeface="Times New Roman"/>
              </a:rPr>
              <a:t> </a:t>
            </a:r>
            <a:r>
              <a:rPr sz="1150" spc="95" dirty="0">
                <a:latin typeface="Times New Roman"/>
                <a:cs typeface="Times New Roman"/>
              </a:rPr>
              <a:t>number</a:t>
            </a:r>
            <a:r>
              <a:rPr sz="1150" spc="375" dirty="0">
                <a:latin typeface="Times New Roman"/>
                <a:cs typeface="Times New Roman"/>
              </a:rPr>
              <a:t> </a:t>
            </a:r>
            <a:r>
              <a:rPr sz="1150" spc="195" dirty="0">
                <a:latin typeface="Times New Roman"/>
                <a:cs typeface="Times New Roman"/>
              </a:rPr>
              <a:t>of</a:t>
            </a:r>
            <a:r>
              <a:rPr sz="1150" spc="395" dirty="0">
                <a:latin typeface="Times New Roman"/>
                <a:cs typeface="Times New Roman"/>
              </a:rPr>
              <a:t> </a:t>
            </a:r>
            <a:r>
              <a:rPr sz="1150" spc="240" dirty="0">
                <a:latin typeface="Times New Roman"/>
                <a:cs typeface="Times New Roman"/>
              </a:rPr>
              <a:t>lines</a:t>
            </a:r>
            <a:r>
              <a:rPr sz="1150" spc="400" dirty="0">
                <a:latin typeface="Times New Roman"/>
                <a:cs typeface="Times New Roman"/>
              </a:rPr>
              <a:t> </a:t>
            </a:r>
            <a:r>
              <a:rPr sz="1150" spc="165" dirty="0">
                <a:latin typeface="Times New Roman"/>
                <a:cs typeface="Times New Roman"/>
              </a:rPr>
              <a:t>omitted</a:t>
            </a:r>
            <a:endParaRPr sz="1150">
              <a:latin typeface="Times New Roman"/>
              <a:cs typeface="Times New Roman"/>
            </a:endParaRPr>
          </a:p>
          <a:p>
            <a:pPr marL="361315" marR="353695" indent="-173990">
              <a:lnSpc>
                <a:spcPts val="1660"/>
              </a:lnSpc>
              <a:spcBef>
                <a:spcPts val="85"/>
              </a:spcBef>
            </a:pPr>
            <a:r>
              <a:rPr sz="1150" b="1" spc="170" dirty="0">
                <a:latin typeface="Times New Roman"/>
                <a:cs typeface="Times New Roman"/>
              </a:rPr>
              <a:t>public</a:t>
            </a:r>
            <a:r>
              <a:rPr sz="1150" b="1" spc="405" dirty="0">
                <a:latin typeface="Times New Roman"/>
                <a:cs typeface="Times New Roman"/>
              </a:rPr>
              <a:t> </a:t>
            </a:r>
            <a:r>
              <a:rPr sz="1150" b="1" spc="185" dirty="0">
                <a:latin typeface="Times New Roman"/>
                <a:cs typeface="Times New Roman"/>
              </a:rPr>
              <a:t>default</a:t>
            </a:r>
            <a:r>
              <a:rPr sz="1150" b="1" spc="405" dirty="0">
                <a:latin typeface="Times New Roman"/>
                <a:cs typeface="Times New Roman"/>
              </a:rPr>
              <a:t> </a:t>
            </a:r>
            <a:r>
              <a:rPr sz="1150" b="1" spc="155" dirty="0">
                <a:latin typeface="Times New Roman"/>
                <a:cs typeface="Times New Roman"/>
              </a:rPr>
              <a:t>void</a:t>
            </a:r>
            <a:r>
              <a:rPr sz="1150" b="1" spc="405" dirty="0">
                <a:latin typeface="Times New Roman"/>
                <a:cs typeface="Times New Roman"/>
              </a:rPr>
              <a:t> </a:t>
            </a:r>
            <a:r>
              <a:rPr sz="1150" b="1" spc="135" dirty="0">
                <a:latin typeface="Times New Roman"/>
                <a:cs typeface="Times New Roman"/>
              </a:rPr>
              <a:t>printItemReport()</a:t>
            </a:r>
            <a:r>
              <a:rPr sz="1150" spc="135" dirty="0">
                <a:latin typeface="Times New Roman"/>
                <a:cs typeface="Times New Roman"/>
              </a:rPr>
              <a:t>{ </a:t>
            </a:r>
            <a:r>
              <a:rPr sz="1150" spc="215" dirty="0">
                <a:latin typeface="Times New Roman"/>
                <a:cs typeface="Times New Roman"/>
              </a:rPr>
              <a:t>System.out.println("--</a:t>
            </a:r>
            <a:r>
              <a:rPr sz="1150" spc="275" dirty="0">
                <a:latin typeface="Times New Roman"/>
                <a:cs typeface="Times New Roman"/>
              </a:rPr>
              <a:t>"</a:t>
            </a:r>
            <a:r>
              <a:rPr sz="1150" spc="430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Times New Roman"/>
                <a:cs typeface="Times New Roman"/>
              </a:rPr>
              <a:t>+</a:t>
            </a:r>
            <a:r>
              <a:rPr sz="1150" spc="445" dirty="0">
                <a:latin typeface="Times New Roman"/>
                <a:cs typeface="Times New Roman"/>
              </a:rPr>
              <a:t> </a:t>
            </a:r>
            <a:r>
              <a:rPr sz="1150" spc="185" dirty="0">
                <a:latin typeface="Times New Roman"/>
                <a:cs typeface="Times New Roman"/>
              </a:rPr>
              <a:t>this.getName()</a:t>
            </a:r>
            <a:r>
              <a:rPr sz="1150" spc="434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Times New Roman"/>
                <a:cs typeface="Times New Roman"/>
              </a:rPr>
              <a:t>+</a:t>
            </a:r>
            <a:r>
              <a:rPr sz="1150" spc="445" dirty="0">
                <a:latin typeface="Times New Roman"/>
                <a:cs typeface="Times New Roman"/>
              </a:rPr>
              <a:t> </a:t>
            </a:r>
            <a:r>
              <a:rPr sz="1150" spc="204" dirty="0">
                <a:latin typeface="Times New Roman"/>
                <a:cs typeface="Times New Roman"/>
              </a:rPr>
              <a:t>"</a:t>
            </a:r>
            <a:r>
              <a:rPr sz="1150" spc="450" dirty="0">
                <a:latin typeface="Times New Roman"/>
                <a:cs typeface="Times New Roman"/>
              </a:rPr>
              <a:t> </a:t>
            </a:r>
            <a:r>
              <a:rPr sz="1150" spc="165" dirty="0">
                <a:latin typeface="Times New Roman"/>
                <a:cs typeface="Times New Roman"/>
              </a:rPr>
              <a:t>Report-</a:t>
            </a:r>
            <a:r>
              <a:rPr sz="1150" spc="240" dirty="0">
                <a:latin typeface="Times New Roman"/>
                <a:cs typeface="Times New Roman"/>
              </a:rPr>
              <a:t>-</a:t>
            </a:r>
            <a:r>
              <a:rPr sz="1150" spc="290" dirty="0">
                <a:latin typeface="Times New Roman"/>
                <a:cs typeface="Times New Roman"/>
              </a:rPr>
              <a:t>");</a:t>
            </a:r>
            <a:endParaRPr sz="1150">
              <a:latin typeface="Times New Roman"/>
              <a:cs typeface="Times New Roman"/>
            </a:endParaRPr>
          </a:p>
          <a:p>
            <a:pPr marL="361315">
              <a:lnSpc>
                <a:spcPct val="100000"/>
              </a:lnSpc>
              <a:spcBef>
                <a:spcPts val="155"/>
              </a:spcBef>
            </a:pPr>
            <a:r>
              <a:rPr sz="1150" spc="204" dirty="0">
                <a:latin typeface="Times New Roman"/>
                <a:cs typeface="Times New Roman"/>
              </a:rPr>
              <a:t>System.out.println("Sales</a:t>
            </a:r>
            <a:r>
              <a:rPr sz="1150" spc="440" dirty="0">
                <a:latin typeface="Times New Roman"/>
                <a:cs typeface="Times New Roman"/>
              </a:rPr>
              <a:t> </a:t>
            </a:r>
            <a:r>
              <a:rPr sz="1150" spc="229" dirty="0">
                <a:latin typeface="Times New Roman"/>
                <a:cs typeface="Times New Roman"/>
              </a:rPr>
              <a:t>Price:</a:t>
            </a:r>
            <a:r>
              <a:rPr sz="1150" spc="445" dirty="0">
                <a:latin typeface="Times New Roman"/>
                <a:cs typeface="Times New Roman"/>
              </a:rPr>
              <a:t> </a:t>
            </a:r>
            <a:r>
              <a:rPr sz="1150" spc="204" dirty="0">
                <a:latin typeface="Times New Roman"/>
                <a:cs typeface="Times New Roman"/>
              </a:rPr>
              <a:t>"</a:t>
            </a:r>
            <a:r>
              <a:rPr sz="1150" spc="430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Times New Roman"/>
                <a:cs typeface="Times New Roman"/>
              </a:rPr>
              <a:t>+</a:t>
            </a:r>
            <a:r>
              <a:rPr sz="1150" spc="445" dirty="0">
                <a:latin typeface="Times New Roman"/>
                <a:cs typeface="Times New Roman"/>
              </a:rPr>
              <a:t> </a:t>
            </a:r>
            <a:r>
              <a:rPr sz="1150" spc="229" dirty="0">
                <a:latin typeface="Times New Roman"/>
                <a:cs typeface="Times New Roman"/>
              </a:rPr>
              <a:t>this.calcSalesPrice());</a:t>
            </a:r>
            <a:endParaRPr sz="1150">
              <a:latin typeface="Times New Roman"/>
              <a:cs typeface="Times New Roman"/>
            </a:endParaRPr>
          </a:p>
          <a:p>
            <a:pPr marL="361315" marR="791210">
              <a:lnSpc>
                <a:spcPts val="1660"/>
              </a:lnSpc>
              <a:spcBef>
                <a:spcPts val="90"/>
              </a:spcBef>
            </a:pPr>
            <a:r>
              <a:rPr sz="1150" spc="204" dirty="0">
                <a:latin typeface="Times New Roman"/>
                <a:cs typeface="Times New Roman"/>
              </a:rPr>
              <a:t>System.out.println("Cost:</a:t>
            </a:r>
            <a:r>
              <a:rPr sz="1150" spc="445" dirty="0">
                <a:latin typeface="Times New Roman"/>
                <a:cs typeface="Times New Roman"/>
              </a:rPr>
              <a:t> </a:t>
            </a:r>
            <a:r>
              <a:rPr sz="1150" spc="204" dirty="0">
                <a:latin typeface="Times New Roman"/>
                <a:cs typeface="Times New Roman"/>
              </a:rPr>
              <a:t>"</a:t>
            </a:r>
            <a:r>
              <a:rPr sz="1150" spc="450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Times New Roman"/>
                <a:cs typeface="Times New Roman"/>
              </a:rPr>
              <a:t>+</a:t>
            </a:r>
            <a:r>
              <a:rPr sz="1150" spc="430" dirty="0">
                <a:latin typeface="Times New Roman"/>
                <a:cs typeface="Times New Roman"/>
              </a:rPr>
              <a:t> </a:t>
            </a:r>
            <a:r>
              <a:rPr sz="1150" spc="235" dirty="0">
                <a:latin typeface="Times New Roman"/>
                <a:cs typeface="Times New Roman"/>
              </a:rPr>
              <a:t>this.calcCost()); </a:t>
            </a:r>
            <a:r>
              <a:rPr sz="1150" spc="220" dirty="0">
                <a:latin typeface="Times New Roman"/>
                <a:cs typeface="Times New Roman"/>
              </a:rPr>
              <a:t>System.out.println("Profit:</a:t>
            </a:r>
            <a:r>
              <a:rPr sz="1150" spc="455" dirty="0">
                <a:latin typeface="Times New Roman"/>
                <a:cs typeface="Times New Roman"/>
              </a:rPr>
              <a:t> </a:t>
            </a:r>
            <a:r>
              <a:rPr sz="1150" spc="204" dirty="0">
                <a:latin typeface="Times New Roman"/>
                <a:cs typeface="Times New Roman"/>
              </a:rPr>
              <a:t>"</a:t>
            </a:r>
            <a:r>
              <a:rPr sz="1150" spc="445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Times New Roman"/>
                <a:cs typeface="Times New Roman"/>
              </a:rPr>
              <a:t>+</a:t>
            </a:r>
            <a:r>
              <a:rPr sz="1150" spc="470" dirty="0">
                <a:latin typeface="Times New Roman"/>
                <a:cs typeface="Times New Roman"/>
              </a:rPr>
              <a:t> </a:t>
            </a:r>
            <a:r>
              <a:rPr sz="1150" spc="250" dirty="0">
                <a:latin typeface="Times New Roman"/>
                <a:cs typeface="Times New Roman"/>
              </a:rPr>
              <a:t>this.calcProfit());</a:t>
            </a:r>
            <a:endParaRPr sz="1150">
              <a:latin typeface="Times New Roman"/>
              <a:cs typeface="Times New Roman"/>
            </a:endParaRPr>
          </a:p>
          <a:p>
            <a:pPr marL="187960">
              <a:lnSpc>
                <a:spcPct val="100000"/>
              </a:lnSpc>
              <a:spcBef>
                <a:spcPts val="155"/>
              </a:spcBef>
            </a:pPr>
            <a:r>
              <a:rPr sz="1150" spc="80" dirty="0">
                <a:latin typeface="Times New Roman"/>
                <a:cs typeface="Times New Roman"/>
              </a:rPr>
              <a:t>}</a:t>
            </a:r>
            <a:endParaRPr sz="11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65"/>
              </a:spcBef>
            </a:pPr>
            <a:r>
              <a:rPr sz="1150" spc="80" dirty="0">
                <a:latin typeface="Times New Roman"/>
                <a:cs typeface="Times New Roman"/>
              </a:rPr>
              <a:t>}</a:t>
            </a:r>
            <a:endParaRPr sz="11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80"/>
              </a:spcBef>
            </a:pPr>
            <a:r>
              <a:rPr sz="1550" spc="325" dirty="0">
                <a:solidFill>
                  <a:srgbClr val="0000FF"/>
                </a:solidFill>
                <a:latin typeface="Times New Roman"/>
                <a:cs typeface="Times New Roman"/>
              </a:rPr>
              <a:t>default</a:t>
            </a:r>
            <a:r>
              <a:rPr sz="1550" spc="8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1550" spc="-10" dirty="0">
                <a:latin typeface="Arial"/>
                <a:cs typeface="Arial"/>
              </a:rPr>
              <a:t>methods:</a:t>
            </a:r>
            <a:endParaRPr sz="1550">
              <a:latin typeface="Arial"/>
              <a:cs typeface="Arial"/>
            </a:endParaRPr>
          </a:p>
          <a:p>
            <a:pPr marL="413384" indent="-329565">
              <a:lnSpc>
                <a:spcPct val="100000"/>
              </a:lnSpc>
              <a:spcBef>
                <a:spcPts val="409"/>
              </a:spcBef>
              <a:buClr>
                <a:srgbClr val="FF0000"/>
              </a:buClr>
              <a:buChar char="•"/>
              <a:tabLst>
                <a:tab pos="413384" algn="l"/>
              </a:tabLst>
            </a:pPr>
            <a:r>
              <a:rPr sz="1550" dirty="0">
                <a:latin typeface="Arial"/>
                <a:cs typeface="Arial"/>
              </a:rPr>
              <a:t>Are</a:t>
            </a:r>
            <a:r>
              <a:rPr sz="1550" spc="2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declared</a:t>
            </a:r>
            <a:r>
              <a:rPr sz="1550" spc="5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by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using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the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keyword</a:t>
            </a:r>
            <a:r>
              <a:rPr sz="1550" spc="70" dirty="0">
                <a:latin typeface="Arial"/>
                <a:cs typeface="Arial"/>
              </a:rPr>
              <a:t> </a:t>
            </a:r>
            <a:r>
              <a:rPr sz="1550" spc="315" dirty="0">
                <a:solidFill>
                  <a:srgbClr val="0000FF"/>
                </a:solidFill>
                <a:latin typeface="Times New Roman"/>
                <a:cs typeface="Times New Roman"/>
              </a:rPr>
              <a:t>default</a:t>
            </a:r>
            <a:endParaRPr sz="1550">
              <a:latin typeface="Times New Roman"/>
              <a:cs typeface="Times New Roman"/>
            </a:endParaRPr>
          </a:p>
          <a:p>
            <a:pPr marL="413384" indent="-329565">
              <a:lnSpc>
                <a:spcPct val="100000"/>
              </a:lnSpc>
              <a:spcBef>
                <a:spcPts val="500"/>
              </a:spcBef>
              <a:buClr>
                <a:srgbClr val="FF0000"/>
              </a:buClr>
              <a:buChar char="•"/>
              <a:tabLst>
                <a:tab pos="413384" algn="l"/>
              </a:tabLst>
            </a:pPr>
            <a:r>
              <a:rPr sz="1550" dirty="0">
                <a:latin typeface="Arial"/>
                <a:cs typeface="Arial"/>
              </a:rPr>
              <a:t>Are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fully</a:t>
            </a:r>
            <a:r>
              <a:rPr sz="1550" spc="6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implemented</a:t>
            </a:r>
            <a:r>
              <a:rPr sz="1550" spc="7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methods</a:t>
            </a:r>
            <a:r>
              <a:rPr sz="1550" spc="5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within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an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interface</a:t>
            </a:r>
            <a:endParaRPr sz="1550">
              <a:latin typeface="Arial"/>
              <a:cs typeface="Arial"/>
            </a:endParaRPr>
          </a:p>
          <a:p>
            <a:pPr marL="413384" indent="-329565">
              <a:lnSpc>
                <a:spcPct val="100000"/>
              </a:lnSpc>
              <a:spcBef>
                <a:spcPts val="409"/>
              </a:spcBef>
              <a:buClr>
                <a:srgbClr val="FF0000"/>
              </a:buClr>
              <a:buChar char="•"/>
              <a:tabLst>
                <a:tab pos="413384" algn="l"/>
              </a:tabLst>
            </a:pPr>
            <a:r>
              <a:rPr sz="1550" dirty="0">
                <a:latin typeface="Arial"/>
                <a:cs typeface="Arial"/>
              </a:rPr>
              <a:t>Provide</a:t>
            </a:r>
            <a:r>
              <a:rPr sz="1550" spc="5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useful</a:t>
            </a:r>
            <a:r>
              <a:rPr sz="1550" spc="5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inheritance</a:t>
            </a:r>
            <a:r>
              <a:rPr sz="1550" spc="55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mechanics</a:t>
            </a:r>
            <a:endParaRPr sz="155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17880" y="5247386"/>
            <a:ext cx="6295390" cy="200278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R="153035" algn="ctr">
              <a:lnSpc>
                <a:spcPct val="100000"/>
              </a:lnSpc>
              <a:spcBef>
                <a:spcPts val="105"/>
              </a:spcBef>
            </a:pPr>
            <a:endParaRPr sz="8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8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625"/>
              </a:spcBef>
            </a:pPr>
            <a:endParaRPr sz="850">
              <a:latin typeface="Arial"/>
              <a:cs typeface="Arial"/>
            </a:endParaRPr>
          </a:p>
          <a:p>
            <a:pPr marL="12700" marR="5080" indent="-635">
              <a:lnSpc>
                <a:spcPct val="103499"/>
              </a:lnSpc>
            </a:pPr>
            <a:r>
              <a:rPr sz="1150" dirty="0">
                <a:latin typeface="Arial"/>
                <a:cs typeface="Arial"/>
              </a:rPr>
              <a:t>Java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8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adds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spc="250" dirty="0">
                <a:latin typeface="Times New Roman"/>
                <a:cs typeface="Times New Roman"/>
              </a:rPr>
              <a:t>default</a:t>
            </a:r>
            <a:r>
              <a:rPr sz="1150" spc="125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Arial"/>
                <a:cs typeface="Arial"/>
              </a:rPr>
              <a:t>methods</a:t>
            </a:r>
            <a:r>
              <a:rPr sz="1150" spc="3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as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new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feature.</a:t>
            </a:r>
            <a:r>
              <a:rPr sz="1150" spc="3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Using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spc="250" dirty="0">
                <a:latin typeface="Times New Roman"/>
                <a:cs typeface="Times New Roman"/>
              </a:rPr>
              <a:t>default</a:t>
            </a:r>
            <a:r>
              <a:rPr sz="1150" spc="125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Arial"/>
                <a:cs typeface="Arial"/>
              </a:rPr>
              <a:t>keyword</a:t>
            </a:r>
            <a:r>
              <a:rPr sz="1150" spc="10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allows</a:t>
            </a:r>
            <a:r>
              <a:rPr sz="1150" spc="10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you</a:t>
            </a:r>
            <a:r>
              <a:rPr sz="1150" spc="105" dirty="0">
                <a:latin typeface="Arial"/>
                <a:cs typeface="Arial"/>
              </a:rPr>
              <a:t> </a:t>
            </a:r>
            <a:r>
              <a:rPr sz="1150" spc="-25" dirty="0">
                <a:latin typeface="Arial"/>
                <a:cs typeface="Arial"/>
              </a:rPr>
              <a:t>to </a:t>
            </a:r>
            <a:r>
              <a:rPr sz="1150" dirty="0">
                <a:latin typeface="Arial"/>
                <a:cs typeface="Arial"/>
              </a:rPr>
              <a:t>provide</a:t>
            </a:r>
            <a:r>
              <a:rPr sz="1150" spc="114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fully</a:t>
            </a:r>
            <a:r>
              <a:rPr sz="1150" spc="9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implemented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methods</a:t>
            </a:r>
            <a:r>
              <a:rPr sz="1150" spc="9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to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all</a:t>
            </a:r>
            <a:r>
              <a:rPr sz="1150" spc="13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implementing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classes.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12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above</a:t>
            </a:r>
            <a:r>
              <a:rPr sz="1150" spc="13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example</a:t>
            </a:r>
            <a:r>
              <a:rPr sz="1150" spc="100" dirty="0">
                <a:latin typeface="Arial"/>
                <a:cs typeface="Arial"/>
              </a:rPr>
              <a:t> </a:t>
            </a:r>
            <a:r>
              <a:rPr sz="1150" spc="-10" dirty="0">
                <a:latin typeface="Arial"/>
                <a:cs typeface="Arial"/>
              </a:rPr>
              <a:t>shows </a:t>
            </a:r>
            <a:r>
              <a:rPr sz="1150" dirty="0">
                <a:latin typeface="Arial"/>
                <a:cs typeface="Arial"/>
              </a:rPr>
              <a:t>how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item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report,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which</a:t>
            </a:r>
            <a:r>
              <a:rPr sz="1150" spc="9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was</a:t>
            </a:r>
            <a:r>
              <a:rPr sz="1150" spc="9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implemented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as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separate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class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earlier,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can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be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spc="-10" dirty="0">
                <a:latin typeface="Arial"/>
                <a:cs typeface="Arial"/>
              </a:rPr>
              <a:t>fully </a:t>
            </a:r>
            <a:r>
              <a:rPr sz="1150" dirty="0">
                <a:latin typeface="Arial"/>
                <a:cs typeface="Arial"/>
              </a:rPr>
              <a:t>implemented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as</a:t>
            </a:r>
            <a:r>
              <a:rPr sz="1150" spc="9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default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method.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Now</a:t>
            </a:r>
            <a:r>
              <a:rPr sz="1150" spc="12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all</a:t>
            </a:r>
            <a:r>
              <a:rPr sz="1150" spc="10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three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classes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automatically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get</a:t>
            </a:r>
            <a:r>
              <a:rPr sz="1150" spc="9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fully</a:t>
            </a:r>
            <a:r>
              <a:rPr sz="1150" spc="95" dirty="0">
                <a:latin typeface="Arial"/>
                <a:cs typeface="Arial"/>
              </a:rPr>
              <a:t> </a:t>
            </a:r>
            <a:r>
              <a:rPr sz="1150" spc="-10" dirty="0">
                <a:latin typeface="Arial"/>
                <a:cs typeface="Arial"/>
              </a:rPr>
              <a:t>implemented </a:t>
            </a:r>
            <a:r>
              <a:rPr sz="1150" spc="210" dirty="0">
                <a:latin typeface="Times New Roman"/>
                <a:cs typeface="Times New Roman"/>
              </a:rPr>
              <a:t>printItemReport</a:t>
            </a:r>
            <a:r>
              <a:rPr sz="1150" spc="140" dirty="0">
                <a:latin typeface="Times New Roman"/>
                <a:cs typeface="Times New Roman"/>
              </a:rPr>
              <a:t> </a:t>
            </a:r>
            <a:r>
              <a:rPr sz="1150" spc="-10" dirty="0">
                <a:latin typeface="Arial"/>
                <a:cs typeface="Arial"/>
              </a:rPr>
              <a:t>method.</a:t>
            </a:r>
            <a:endParaRPr sz="1150">
              <a:latin typeface="Arial"/>
              <a:cs typeface="Arial"/>
            </a:endParaRPr>
          </a:p>
          <a:p>
            <a:pPr marL="12700" marR="269240" algn="just">
              <a:lnSpc>
                <a:spcPct val="103899"/>
              </a:lnSpc>
              <a:spcBef>
                <a:spcPts val="509"/>
              </a:spcBef>
            </a:pPr>
            <a:r>
              <a:rPr sz="1150" dirty="0">
                <a:latin typeface="Arial"/>
                <a:cs typeface="Arial"/>
              </a:rPr>
              <a:t>The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feature</a:t>
            </a:r>
            <a:r>
              <a:rPr sz="1150" spc="3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was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added</a:t>
            </a:r>
            <a:r>
              <a:rPr sz="1150" spc="10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to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simplify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development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of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APIs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that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rely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heavily</a:t>
            </a:r>
            <a:r>
              <a:rPr sz="1150" spc="10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on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spc="-10" dirty="0">
                <a:latin typeface="Arial"/>
                <a:cs typeface="Arial"/>
              </a:rPr>
              <a:t>interfaces. </a:t>
            </a:r>
            <a:r>
              <a:rPr sz="1150" dirty="0">
                <a:latin typeface="Arial"/>
                <a:cs typeface="Arial"/>
              </a:rPr>
              <a:t>Before,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simply</a:t>
            </a:r>
            <a:r>
              <a:rPr sz="1150" spc="10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adding</a:t>
            </a:r>
            <a:r>
              <a:rPr sz="1150" spc="12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new</a:t>
            </a:r>
            <a:r>
              <a:rPr sz="1150" spc="12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method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breaks</a:t>
            </a:r>
            <a:r>
              <a:rPr sz="1150" spc="10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all</a:t>
            </a:r>
            <a:r>
              <a:rPr sz="1150" spc="10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implementing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and</a:t>
            </a:r>
            <a:r>
              <a:rPr sz="1150" spc="11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extended</a:t>
            </a:r>
            <a:r>
              <a:rPr sz="1150" spc="10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classes.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spc="-20" dirty="0">
                <a:latin typeface="Arial"/>
                <a:cs typeface="Arial"/>
              </a:rPr>
              <a:t>Now, </a:t>
            </a:r>
            <a:r>
              <a:rPr sz="1150" dirty="0">
                <a:latin typeface="Arial"/>
                <a:cs typeface="Arial"/>
              </a:rPr>
              <a:t>default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methods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can</a:t>
            </a:r>
            <a:r>
              <a:rPr sz="1150" spc="9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be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added</a:t>
            </a:r>
            <a:r>
              <a:rPr sz="1150" spc="10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or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changed</a:t>
            </a:r>
            <a:r>
              <a:rPr sz="1150" spc="10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without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harming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API</a:t>
            </a:r>
            <a:r>
              <a:rPr sz="1150" spc="100" dirty="0">
                <a:latin typeface="Arial"/>
                <a:cs typeface="Arial"/>
              </a:rPr>
              <a:t> </a:t>
            </a:r>
            <a:r>
              <a:rPr sz="1150" spc="-10" dirty="0">
                <a:latin typeface="Arial"/>
                <a:cs typeface="Arial"/>
              </a:rPr>
              <a:t>hierarchies.</a:t>
            </a:r>
            <a:endParaRPr sz="11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34211" y="2017776"/>
            <a:ext cx="5905500" cy="2908300"/>
            <a:chOff x="934211" y="2017776"/>
            <a:chExt cx="5905500" cy="2908300"/>
          </a:xfrm>
        </p:grpSpPr>
        <p:sp>
          <p:nvSpPr>
            <p:cNvPr id="3" name="object 3"/>
            <p:cNvSpPr/>
            <p:nvPr/>
          </p:nvSpPr>
          <p:spPr>
            <a:xfrm>
              <a:off x="943355" y="2028444"/>
              <a:ext cx="5887720" cy="2887980"/>
            </a:xfrm>
            <a:custGeom>
              <a:avLst/>
              <a:gdLst/>
              <a:ahLst/>
              <a:cxnLst/>
              <a:rect l="l" t="t" r="r" b="b"/>
              <a:pathLst>
                <a:path w="5887720" h="2887979">
                  <a:moveTo>
                    <a:pt x="5887212" y="0"/>
                  </a:moveTo>
                  <a:lnTo>
                    <a:pt x="0" y="0"/>
                  </a:lnTo>
                  <a:lnTo>
                    <a:pt x="0" y="2887979"/>
                  </a:lnTo>
                  <a:lnTo>
                    <a:pt x="5887212" y="2887979"/>
                  </a:lnTo>
                  <a:lnTo>
                    <a:pt x="5887212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934211" y="2017776"/>
              <a:ext cx="5905500" cy="2908300"/>
            </a:xfrm>
            <a:custGeom>
              <a:avLst/>
              <a:gdLst/>
              <a:ahLst/>
              <a:cxnLst/>
              <a:rect l="l" t="t" r="r" b="b"/>
              <a:pathLst>
                <a:path w="5905500" h="2908300">
                  <a:moveTo>
                    <a:pt x="5905499" y="0"/>
                  </a:moveTo>
                  <a:lnTo>
                    <a:pt x="0" y="0"/>
                  </a:lnTo>
                  <a:lnTo>
                    <a:pt x="0" y="2907792"/>
                  </a:lnTo>
                  <a:lnTo>
                    <a:pt x="5905499" y="2907792"/>
                  </a:lnTo>
                  <a:lnTo>
                    <a:pt x="5905499" y="2898648"/>
                  </a:lnTo>
                  <a:lnTo>
                    <a:pt x="19812" y="2898648"/>
                  </a:lnTo>
                  <a:lnTo>
                    <a:pt x="9143" y="2887979"/>
                  </a:lnTo>
                  <a:lnTo>
                    <a:pt x="19812" y="2887979"/>
                  </a:lnTo>
                  <a:lnTo>
                    <a:pt x="19812" y="21335"/>
                  </a:lnTo>
                  <a:lnTo>
                    <a:pt x="9143" y="21335"/>
                  </a:lnTo>
                  <a:lnTo>
                    <a:pt x="19812" y="10668"/>
                  </a:lnTo>
                  <a:lnTo>
                    <a:pt x="5905499" y="10668"/>
                  </a:lnTo>
                  <a:lnTo>
                    <a:pt x="5905499" y="0"/>
                  </a:lnTo>
                  <a:close/>
                </a:path>
                <a:path w="5905500" h="2908300">
                  <a:moveTo>
                    <a:pt x="19812" y="2887979"/>
                  </a:moveTo>
                  <a:lnTo>
                    <a:pt x="9143" y="2887979"/>
                  </a:lnTo>
                  <a:lnTo>
                    <a:pt x="19812" y="2898648"/>
                  </a:lnTo>
                  <a:lnTo>
                    <a:pt x="19812" y="2887979"/>
                  </a:lnTo>
                  <a:close/>
                </a:path>
                <a:path w="5905500" h="2908300">
                  <a:moveTo>
                    <a:pt x="5885688" y="2887979"/>
                  </a:moveTo>
                  <a:lnTo>
                    <a:pt x="19812" y="2887979"/>
                  </a:lnTo>
                  <a:lnTo>
                    <a:pt x="19812" y="2898648"/>
                  </a:lnTo>
                  <a:lnTo>
                    <a:pt x="5885688" y="2898648"/>
                  </a:lnTo>
                  <a:lnTo>
                    <a:pt x="5885688" y="2887979"/>
                  </a:lnTo>
                  <a:close/>
                </a:path>
                <a:path w="5905500" h="2908300">
                  <a:moveTo>
                    <a:pt x="5885688" y="10668"/>
                  </a:moveTo>
                  <a:lnTo>
                    <a:pt x="5885688" y="2898648"/>
                  </a:lnTo>
                  <a:lnTo>
                    <a:pt x="5896356" y="2887979"/>
                  </a:lnTo>
                  <a:lnTo>
                    <a:pt x="5905499" y="2887979"/>
                  </a:lnTo>
                  <a:lnTo>
                    <a:pt x="5905499" y="21335"/>
                  </a:lnTo>
                  <a:lnTo>
                    <a:pt x="5896356" y="21335"/>
                  </a:lnTo>
                  <a:lnTo>
                    <a:pt x="5885688" y="10668"/>
                  </a:lnTo>
                  <a:close/>
                </a:path>
                <a:path w="5905500" h="2908300">
                  <a:moveTo>
                    <a:pt x="5905499" y="2887979"/>
                  </a:moveTo>
                  <a:lnTo>
                    <a:pt x="5896356" y="2887979"/>
                  </a:lnTo>
                  <a:lnTo>
                    <a:pt x="5885688" y="2898648"/>
                  </a:lnTo>
                  <a:lnTo>
                    <a:pt x="5905499" y="2898648"/>
                  </a:lnTo>
                  <a:lnTo>
                    <a:pt x="5905499" y="2887979"/>
                  </a:lnTo>
                  <a:close/>
                </a:path>
                <a:path w="5905500" h="2908300">
                  <a:moveTo>
                    <a:pt x="19812" y="10668"/>
                  </a:moveTo>
                  <a:lnTo>
                    <a:pt x="9143" y="21335"/>
                  </a:lnTo>
                  <a:lnTo>
                    <a:pt x="19812" y="21335"/>
                  </a:lnTo>
                  <a:lnTo>
                    <a:pt x="19812" y="10668"/>
                  </a:lnTo>
                  <a:close/>
                </a:path>
                <a:path w="5905500" h="2908300">
                  <a:moveTo>
                    <a:pt x="5885688" y="10668"/>
                  </a:moveTo>
                  <a:lnTo>
                    <a:pt x="19812" y="10668"/>
                  </a:lnTo>
                  <a:lnTo>
                    <a:pt x="19812" y="21335"/>
                  </a:lnTo>
                  <a:lnTo>
                    <a:pt x="5885688" y="21335"/>
                  </a:lnTo>
                  <a:lnTo>
                    <a:pt x="5885688" y="10668"/>
                  </a:lnTo>
                  <a:close/>
                </a:path>
                <a:path w="5905500" h="2908300">
                  <a:moveTo>
                    <a:pt x="5905499" y="10668"/>
                  </a:moveTo>
                  <a:lnTo>
                    <a:pt x="5885688" y="10668"/>
                  </a:lnTo>
                  <a:lnTo>
                    <a:pt x="5896356" y="21335"/>
                  </a:lnTo>
                  <a:lnTo>
                    <a:pt x="5905499" y="21335"/>
                  </a:lnTo>
                  <a:lnTo>
                    <a:pt x="5905499" y="1066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1060179" y="790204"/>
            <a:ext cx="5419090" cy="146558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230504" algn="ctr">
              <a:lnSpc>
                <a:spcPct val="100000"/>
              </a:lnSpc>
              <a:spcBef>
                <a:spcPts val="110"/>
              </a:spcBef>
              <a:tabLst>
                <a:tab pos="1363980" algn="l"/>
              </a:tabLst>
            </a:pPr>
            <a:r>
              <a:rPr sz="1850" b="1" spc="310" dirty="0">
                <a:solidFill>
                  <a:srgbClr val="0000FF"/>
                </a:solidFill>
                <a:latin typeface="Times New Roman"/>
                <a:cs typeface="Times New Roman"/>
              </a:rPr>
              <a:t>default</a:t>
            </a:r>
            <a:r>
              <a:rPr sz="1850" b="1" dirty="0">
                <a:solidFill>
                  <a:srgbClr val="0000FF"/>
                </a:solidFill>
                <a:latin typeface="Times New Roman"/>
                <a:cs typeface="Times New Roman"/>
              </a:rPr>
              <a:t>	</a:t>
            </a:r>
            <a:r>
              <a:rPr sz="1850" b="1" dirty="0">
                <a:latin typeface="Arial"/>
                <a:cs typeface="Arial"/>
              </a:rPr>
              <a:t>Method:</a:t>
            </a:r>
            <a:r>
              <a:rPr sz="1850" b="1" spc="35" dirty="0">
                <a:latin typeface="Arial"/>
                <a:cs typeface="Arial"/>
              </a:rPr>
              <a:t> </a:t>
            </a:r>
            <a:r>
              <a:rPr sz="1850" b="1" spc="-10" dirty="0">
                <a:latin typeface="Arial"/>
                <a:cs typeface="Arial"/>
              </a:rPr>
              <a:t>Example</a:t>
            </a:r>
            <a:endParaRPr sz="18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375"/>
              </a:spcBef>
            </a:pPr>
            <a:endParaRPr sz="1850">
              <a:latin typeface="Arial"/>
              <a:cs typeface="Arial"/>
            </a:endParaRPr>
          </a:p>
          <a:p>
            <a:pPr marL="17145">
              <a:lnSpc>
                <a:spcPct val="100000"/>
              </a:lnSpc>
            </a:pPr>
            <a:r>
              <a:rPr sz="1550" dirty="0">
                <a:latin typeface="Arial"/>
                <a:cs typeface="Arial"/>
              </a:rPr>
              <a:t>Here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is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an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updated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version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of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the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item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report</a:t>
            </a:r>
            <a:r>
              <a:rPr sz="1550" spc="5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using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spc="315" dirty="0">
                <a:latin typeface="Times New Roman"/>
                <a:cs typeface="Times New Roman"/>
              </a:rPr>
              <a:t>default</a:t>
            </a:r>
            <a:endParaRPr sz="15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550" spc="-10" dirty="0">
                <a:latin typeface="Arial"/>
                <a:cs typeface="Arial"/>
              </a:rPr>
              <a:t>methods.</a:t>
            </a:r>
            <a:endParaRPr sz="1550">
              <a:latin typeface="Arial"/>
              <a:cs typeface="Arial"/>
            </a:endParaRPr>
          </a:p>
          <a:p>
            <a:pPr marL="365760">
              <a:lnSpc>
                <a:spcPct val="100000"/>
              </a:lnSpc>
              <a:spcBef>
                <a:spcPts val="240"/>
              </a:spcBef>
            </a:pPr>
            <a:r>
              <a:rPr sz="1250" spc="245" dirty="0">
                <a:latin typeface="Times New Roman"/>
                <a:cs typeface="Times New Roman"/>
              </a:rPr>
              <a:t>SalesCalcs[]</a:t>
            </a:r>
            <a:r>
              <a:rPr sz="1250" spc="450" dirty="0">
                <a:latin typeface="Times New Roman"/>
                <a:cs typeface="Times New Roman"/>
              </a:rPr>
              <a:t> </a:t>
            </a:r>
            <a:r>
              <a:rPr sz="1250" spc="240" dirty="0">
                <a:latin typeface="Times New Roman"/>
                <a:cs typeface="Times New Roman"/>
              </a:rPr>
              <a:t>itemList</a:t>
            </a:r>
            <a:r>
              <a:rPr sz="1250" spc="455" dirty="0">
                <a:latin typeface="Times New Roman"/>
                <a:cs typeface="Times New Roman"/>
              </a:rPr>
              <a:t> </a:t>
            </a:r>
            <a:r>
              <a:rPr sz="1250" spc="70" dirty="0">
                <a:latin typeface="Times New Roman"/>
                <a:cs typeface="Times New Roman"/>
              </a:rPr>
              <a:t>=</a:t>
            </a:r>
            <a:r>
              <a:rPr sz="1250" spc="455" dirty="0">
                <a:latin typeface="Times New Roman"/>
                <a:cs typeface="Times New Roman"/>
              </a:rPr>
              <a:t> </a:t>
            </a:r>
            <a:r>
              <a:rPr sz="1250" spc="70" dirty="0">
                <a:latin typeface="Times New Roman"/>
                <a:cs typeface="Times New Roman"/>
              </a:rPr>
              <a:t>new</a:t>
            </a:r>
            <a:r>
              <a:rPr sz="1250" spc="455" dirty="0">
                <a:latin typeface="Times New Roman"/>
                <a:cs typeface="Times New Roman"/>
              </a:rPr>
              <a:t> </a:t>
            </a:r>
            <a:r>
              <a:rPr sz="1250" spc="235" dirty="0">
                <a:latin typeface="Times New Roman"/>
                <a:cs typeface="Times New Roman"/>
              </a:rPr>
              <a:t>SalesCalcs[5];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56439" y="2466016"/>
            <a:ext cx="1294130" cy="120205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 algn="just">
              <a:lnSpc>
                <a:spcPct val="123600"/>
              </a:lnSpc>
              <a:spcBef>
                <a:spcPts val="85"/>
              </a:spcBef>
            </a:pPr>
            <a:r>
              <a:rPr sz="1250" spc="250" dirty="0">
                <a:latin typeface="Times New Roman"/>
                <a:cs typeface="Times New Roman"/>
              </a:rPr>
              <a:t>itemList[0]</a:t>
            </a:r>
            <a:r>
              <a:rPr sz="1250" spc="480" dirty="0">
                <a:latin typeface="Times New Roman"/>
                <a:cs typeface="Times New Roman"/>
              </a:rPr>
              <a:t> </a:t>
            </a:r>
            <a:r>
              <a:rPr sz="1250" spc="20" dirty="0">
                <a:latin typeface="Times New Roman"/>
                <a:cs typeface="Times New Roman"/>
              </a:rPr>
              <a:t>= </a:t>
            </a:r>
            <a:r>
              <a:rPr sz="1250" spc="250" dirty="0">
                <a:latin typeface="Times New Roman"/>
                <a:cs typeface="Times New Roman"/>
              </a:rPr>
              <a:t>itemList[1]</a:t>
            </a:r>
            <a:r>
              <a:rPr sz="1250" spc="480" dirty="0">
                <a:latin typeface="Times New Roman"/>
                <a:cs typeface="Times New Roman"/>
              </a:rPr>
              <a:t> </a:t>
            </a:r>
            <a:r>
              <a:rPr sz="1250" spc="20" dirty="0">
                <a:latin typeface="Times New Roman"/>
                <a:cs typeface="Times New Roman"/>
              </a:rPr>
              <a:t>= </a:t>
            </a:r>
            <a:r>
              <a:rPr sz="1250" spc="250" dirty="0">
                <a:latin typeface="Times New Roman"/>
                <a:cs typeface="Times New Roman"/>
              </a:rPr>
              <a:t>itemList[2]</a:t>
            </a:r>
            <a:r>
              <a:rPr sz="1250" spc="480" dirty="0">
                <a:latin typeface="Times New Roman"/>
                <a:cs typeface="Times New Roman"/>
              </a:rPr>
              <a:t> </a:t>
            </a:r>
            <a:r>
              <a:rPr sz="1250" spc="20" dirty="0">
                <a:latin typeface="Times New Roman"/>
                <a:cs typeface="Times New Roman"/>
              </a:rPr>
              <a:t>= </a:t>
            </a:r>
            <a:r>
              <a:rPr sz="1250" spc="250" dirty="0">
                <a:latin typeface="Times New Roman"/>
                <a:cs typeface="Times New Roman"/>
              </a:rPr>
              <a:t>itemList[3]</a:t>
            </a:r>
            <a:r>
              <a:rPr sz="1250" spc="480" dirty="0">
                <a:latin typeface="Times New Roman"/>
                <a:cs typeface="Times New Roman"/>
              </a:rPr>
              <a:t> </a:t>
            </a:r>
            <a:r>
              <a:rPr sz="1250" spc="20" dirty="0">
                <a:latin typeface="Times New Roman"/>
                <a:cs typeface="Times New Roman"/>
              </a:rPr>
              <a:t>= </a:t>
            </a:r>
            <a:r>
              <a:rPr sz="1250" spc="250" dirty="0">
                <a:latin typeface="Times New Roman"/>
                <a:cs typeface="Times New Roman"/>
              </a:rPr>
              <a:t>itemList[4]</a:t>
            </a:r>
            <a:r>
              <a:rPr sz="1250" spc="480" dirty="0">
                <a:latin typeface="Times New Roman"/>
                <a:cs typeface="Times New Roman"/>
              </a:rPr>
              <a:t> </a:t>
            </a:r>
            <a:r>
              <a:rPr sz="1250" spc="20" dirty="0">
                <a:latin typeface="Times New Roman"/>
                <a:cs typeface="Times New Roman"/>
              </a:rPr>
              <a:t>=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823421" y="2466016"/>
            <a:ext cx="2758440" cy="1202055"/>
          </a:xfrm>
          <a:prstGeom prst="rect">
            <a:avLst/>
          </a:prstGeom>
        </p:spPr>
        <p:txBody>
          <a:bodyPr vert="horz" wrap="square" lIns="0" tIns="558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40"/>
              </a:spcBef>
            </a:pPr>
            <a:r>
              <a:rPr sz="1250" spc="70" dirty="0">
                <a:latin typeface="Times New Roman"/>
                <a:cs typeface="Times New Roman"/>
              </a:rPr>
              <a:t>new</a:t>
            </a:r>
            <a:r>
              <a:rPr sz="1250" spc="440" dirty="0">
                <a:latin typeface="Times New Roman"/>
                <a:cs typeface="Times New Roman"/>
              </a:rPr>
              <a:t> </a:t>
            </a:r>
            <a:r>
              <a:rPr sz="1250" spc="180" dirty="0">
                <a:latin typeface="Times New Roman"/>
                <a:cs typeface="Times New Roman"/>
              </a:rPr>
              <a:t>CrushedRock(12,</a:t>
            </a:r>
            <a:r>
              <a:rPr sz="1250" spc="450" dirty="0">
                <a:latin typeface="Times New Roman"/>
                <a:cs typeface="Times New Roman"/>
              </a:rPr>
              <a:t> </a:t>
            </a:r>
            <a:r>
              <a:rPr sz="1250" spc="245" dirty="0">
                <a:latin typeface="Times New Roman"/>
                <a:cs typeface="Times New Roman"/>
              </a:rPr>
              <a:t>10,</a:t>
            </a:r>
            <a:r>
              <a:rPr sz="1250" spc="455" dirty="0">
                <a:latin typeface="Times New Roman"/>
                <a:cs typeface="Times New Roman"/>
              </a:rPr>
              <a:t> </a:t>
            </a:r>
            <a:r>
              <a:rPr sz="1250" spc="240" dirty="0">
                <a:latin typeface="Times New Roman"/>
                <a:cs typeface="Times New Roman"/>
              </a:rPr>
              <a:t>50);</a:t>
            </a:r>
            <a:endParaRPr sz="12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45"/>
              </a:spcBef>
            </a:pPr>
            <a:r>
              <a:rPr sz="1250" spc="70" dirty="0">
                <a:latin typeface="Times New Roman"/>
                <a:cs typeface="Times New Roman"/>
              </a:rPr>
              <a:t>new</a:t>
            </a:r>
            <a:r>
              <a:rPr sz="1250" spc="455" dirty="0">
                <a:latin typeface="Times New Roman"/>
                <a:cs typeface="Times New Roman"/>
              </a:rPr>
              <a:t> </a:t>
            </a:r>
            <a:r>
              <a:rPr sz="1250" spc="180" dirty="0">
                <a:latin typeface="Times New Roman"/>
                <a:cs typeface="Times New Roman"/>
              </a:rPr>
              <a:t>CrushedRock(8,</a:t>
            </a:r>
            <a:r>
              <a:rPr sz="1250" spc="470" dirty="0">
                <a:latin typeface="Times New Roman"/>
                <a:cs typeface="Times New Roman"/>
              </a:rPr>
              <a:t> </a:t>
            </a:r>
            <a:r>
              <a:rPr sz="1250" spc="290" dirty="0">
                <a:latin typeface="Times New Roman"/>
                <a:cs typeface="Times New Roman"/>
              </a:rPr>
              <a:t>6,</a:t>
            </a:r>
            <a:r>
              <a:rPr sz="1250" spc="484" dirty="0">
                <a:latin typeface="Times New Roman"/>
                <a:cs typeface="Times New Roman"/>
              </a:rPr>
              <a:t> </a:t>
            </a:r>
            <a:r>
              <a:rPr sz="1250" spc="240" dirty="0">
                <a:latin typeface="Times New Roman"/>
                <a:cs typeface="Times New Roman"/>
              </a:rPr>
              <a:t>10);</a:t>
            </a:r>
            <a:endParaRPr sz="12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60"/>
              </a:spcBef>
            </a:pPr>
            <a:r>
              <a:rPr sz="1250" spc="70" dirty="0">
                <a:latin typeface="Times New Roman"/>
                <a:cs typeface="Times New Roman"/>
              </a:rPr>
              <a:t>new</a:t>
            </a:r>
            <a:r>
              <a:rPr sz="1250" spc="450" dirty="0">
                <a:latin typeface="Times New Roman"/>
                <a:cs typeface="Times New Roman"/>
              </a:rPr>
              <a:t> </a:t>
            </a:r>
            <a:r>
              <a:rPr sz="1250" spc="215" dirty="0">
                <a:latin typeface="Times New Roman"/>
                <a:cs typeface="Times New Roman"/>
              </a:rPr>
              <a:t>RedPaint(10,</a:t>
            </a:r>
            <a:r>
              <a:rPr sz="1250" spc="480" dirty="0">
                <a:latin typeface="Times New Roman"/>
                <a:cs typeface="Times New Roman"/>
              </a:rPr>
              <a:t> </a:t>
            </a:r>
            <a:r>
              <a:rPr sz="1250" spc="290" dirty="0">
                <a:latin typeface="Times New Roman"/>
                <a:cs typeface="Times New Roman"/>
              </a:rPr>
              <a:t>8,</a:t>
            </a:r>
            <a:r>
              <a:rPr sz="1250" spc="465" dirty="0">
                <a:latin typeface="Times New Roman"/>
                <a:cs typeface="Times New Roman"/>
              </a:rPr>
              <a:t> </a:t>
            </a:r>
            <a:r>
              <a:rPr sz="1250" spc="245" dirty="0">
                <a:latin typeface="Times New Roman"/>
                <a:cs typeface="Times New Roman"/>
              </a:rPr>
              <a:t>25);</a:t>
            </a:r>
            <a:endParaRPr sz="12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50"/>
              </a:spcBef>
            </a:pPr>
            <a:r>
              <a:rPr sz="1250" spc="70" dirty="0">
                <a:latin typeface="Times New Roman"/>
                <a:cs typeface="Times New Roman"/>
              </a:rPr>
              <a:t>new</a:t>
            </a:r>
            <a:r>
              <a:rPr sz="1250" spc="445" dirty="0">
                <a:latin typeface="Times New Roman"/>
                <a:cs typeface="Times New Roman"/>
              </a:rPr>
              <a:t> </a:t>
            </a:r>
            <a:r>
              <a:rPr sz="1250" spc="204" dirty="0">
                <a:latin typeface="Times New Roman"/>
                <a:cs typeface="Times New Roman"/>
              </a:rPr>
              <a:t>Widget(6,</a:t>
            </a:r>
            <a:r>
              <a:rPr sz="1250" spc="459" dirty="0">
                <a:latin typeface="Times New Roman"/>
                <a:cs typeface="Times New Roman"/>
              </a:rPr>
              <a:t> </a:t>
            </a:r>
            <a:r>
              <a:rPr sz="1250" spc="295" dirty="0">
                <a:latin typeface="Times New Roman"/>
                <a:cs typeface="Times New Roman"/>
              </a:rPr>
              <a:t>5,</a:t>
            </a:r>
            <a:r>
              <a:rPr sz="1250" spc="475" dirty="0">
                <a:latin typeface="Times New Roman"/>
                <a:cs typeface="Times New Roman"/>
              </a:rPr>
              <a:t> </a:t>
            </a:r>
            <a:r>
              <a:rPr sz="1250" spc="235" dirty="0">
                <a:latin typeface="Times New Roman"/>
                <a:cs typeface="Times New Roman"/>
              </a:rPr>
              <a:t>10);</a:t>
            </a:r>
            <a:endParaRPr sz="12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60"/>
              </a:spcBef>
            </a:pPr>
            <a:r>
              <a:rPr sz="1250" spc="70" dirty="0">
                <a:latin typeface="Times New Roman"/>
                <a:cs typeface="Times New Roman"/>
              </a:rPr>
              <a:t>new</a:t>
            </a:r>
            <a:r>
              <a:rPr sz="1250" spc="445" dirty="0">
                <a:latin typeface="Times New Roman"/>
                <a:cs typeface="Times New Roman"/>
              </a:rPr>
              <a:t> </a:t>
            </a:r>
            <a:r>
              <a:rPr sz="1250" spc="200" dirty="0">
                <a:latin typeface="Times New Roman"/>
                <a:cs typeface="Times New Roman"/>
              </a:rPr>
              <a:t>Widget(14,</a:t>
            </a:r>
            <a:r>
              <a:rPr sz="1250" spc="450" dirty="0">
                <a:latin typeface="Times New Roman"/>
                <a:cs typeface="Times New Roman"/>
              </a:rPr>
              <a:t> </a:t>
            </a:r>
            <a:r>
              <a:rPr sz="1250" spc="245" dirty="0">
                <a:latin typeface="Times New Roman"/>
                <a:cs typeface="Times New Roman"/>
              </a:rPr>
              <a:t>12,</a:t>
            </a:r>
            <a:r>
              <a:rPr sz="1250" spc="459" dirty="0">
                <a:latin typeface="Times New Roman"/>
                <a:cs typeface="Times New Roman"/>
              </a:rPr>
              <a:t> </a:t>
            </a:r>
            <a:r>
              <a:rPr sz="1250" spc="240" dirty="0">
                <a:latin typeface="Times New Roman"/>
                <a:cs typeface="Times New Roman"/>
              </a:rPr>
              <a:t>20);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456439" y="3878761"/>
            <a:ext cx="3832225" cy="96583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23200"/>
              </a:lnSpc>
              <a:spcBef>
                <a:spcPts val="90"/>
              </a:spcBef>
            </a:pPr>
            <a:r>
              <a:rPr sz="1250" spc="235" dirty="0">
                <a:latin typeface="Times New Roman"/>
                <a:cs typeface="Times New Roman"/>
              </a:rPr>
              <a:t>System.out.println("==Sales</a:t>
            </a:r>
            <a:r>
              <a:rPr sz="1250" spc="100" dirty="0">
                <a:latin typeface="Times New Roman"/>
                <a:cs typeface="Times New Roman"/>
              </a:rPr>
              <a:t>  </a:t>
            </a:r>
            <a:r>
              <a:rPr sz="1250" spc="200" dirty="0">
                <a:latin typeface="Times New Roman"/>
                <a:cs typeface="Times New Roman"/>
              </a:rPr>
              <a:t>Report=="); </a:t>
            </a:r>
            <a:r>
              <a:rPr sz="1250" spc="245" dirty="0">
                <a:latin typeface="Times New Roman"/>
                <a:cs typeface="Times New Roman"/>
              </a:rPr>
              <a:t>for(SalesCalcs</a:t>
            </a:r>
            <a:r>
              <a:rPr sz="1250" spc="455" dirty="0">
                <a:latin typeface="Times New Roman"/>
                <a:cs typeface="Times New Roman"/>
              </a:rPr>
              <a:t> </a:t>
            </a:r>
            <a:r>
              <a:rPr sz="1250" spc="235" dirty="0">
                <a:latin typeface="Times New Roman"/>
                <a:cs typeface="Times New Roman"/>
              </a:rPr>
              <a:t>item:itemList){</a:t>
            </a:r>
            <a:endParaRPr sz="1250">
              <a:latin typeface="Times New Roman"/>
              <a:cs typeface="Times New Roman"/>
            </a:endParaRPr>
          </a:p>
          <a:p>
            <a:pPr marL="207645">
              <a:lnSpc>
                <a:spcPct val="100000"/>
              </a:lnSpc>
              <a:spcBef>
                <a:spcPts val="350"/>
              </a:spcBef>
            </a:pPr>
            <a:r>
              <a:rPr sz="1250" b="1" spc="195" dirty="0">
                <a:latin typeface="Times New Roman"/>
                <a:cs typeface="Times New Roman"/>
              </a:rPr>
              <a:t>item.printItemReport()</a:t>
            </a:r>
            <a:r>
              <a:rPr sz="1250" spc="195" dirty="0">
                <a:latin typeface="Times New Roman"/>
                <a:cs typeface="Times New Roman"/>
              </a:rPr>
              <a:t>;</a:t>
            </a:r>
            <a:endParaRPr sz="12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60"/>
              </a:spcBef>
            </a:pPr>
            <a:r>
              <a:rPr sz="1250" spc="114" dirty="0">
                <a:latin typeface="Times New Roman"/>
                <a:cs typeface="Times New Roman"/>
              </a:rPr>
              <a:t>}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17880" y="5706871"/>
            <a:ext cx="5327015" cy="20701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150" dirty="0">
                <a:latin typeface="Arial"/>
                <a:cs typeface="Arial"/>
              </a:rPr>
              <a:t>Printing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report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now</a:t>
            </a:r>
            <a:r>
              <a:rPr sz="1150" spc="9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involves</a:t>
            </a:r>
            <a:r>
              <a:rPr sz="1150" spc="12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simply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calling</a:t>
            </a:r>
            <a:r>
              <a:rPr sz="1150" spc="9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spc="210" dirty="0">
                <a:latin typeface="Times New Roman"/>
                <a:cs typeface="Times New Roman"/>
              </a:rPr>
              <a:t>printItemReport</a:t>
            </a:r>
            <a:r>
              <a:rPr sz="1150" spc="150" dirty="0">
                <a:latin typeface="Times New Roman"/>
                <a:cs typeface="Times New Roman"/>
              </a:rPr>
              <a:t> </a:t>
            </a:r>
            <a:r>
              <a:rPr sz="1150" spc="-10" dirty="0">
                <a:latin typeface="Arial"/>
                <a:cs typeface="Arial"/>
              </a:rPr>
              <a:t>method.</a:t>
            </a:r>
            <a:endParaRPr sz="11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326639" y="5247386"/>
            <a:ext cx="3116580" cy="144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endParaRPr sz="8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34211" y="2025395"/>
            <a:ext cx="5905500" cy="2581910"/>
            <a:chOff x="934211" y="2025395"/>
            <a:chExt cx="5905500" cy="2581910"/>
          </a:xfrm>
        </p:grpSpPr>
        <p:sp>
          <p:nvSpPr>
            <p:cNvPr id="3" name="object 3"/>
            <p:cNvSpPr/>
            <p:nvPr/>
          </p:nvSpPr>
          <p:spPr>
            <a:xfrm>
              <a:off x="943355" y="2036063"/>
              <a:ext cx="5887720" cy="2560320"/>
            </a:xfrm>
            <a:custGeom>
              <a:avLst/>
              <a:gdLst/>
              <a:ahLst/>
              <a:cxnLst/>
              <a:rect l="l" t="t" r="r" b="b"/>
              <a:pathLst>
                <a:path w="5887720" h="2560320">
                  <a:moveTo>
                    <a:pt x="5887212" y="0"/>
                  </a:moveTo>
                  <a:lnTo>
                    <a:pt x="0" y="0"/>
                  </a:lnTo>
                  <a:lnTo>
                    <a:pt x="0" y="2560319"/>
                  </a:lnTo>
                  <a:lnTo>
                    <a:pt x="5887212" y="2560319"/>
                  </a:lnTo>
                  <a:lnTo>
                    <a:pt x="5887212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934211" y="2025395"/>
              <a:ext cx="5905500" cy="2581910"/>
            </a:xfrm>
            <a:custGeom>
              <a:avLst/>
              <a:gdLst/>
              <a:ahLst/>
              <a:cxnLst/>
              <a:rect l="l" t="t" r="r" b="b"/>
              <a:pathLst>
                <a:path w="5905500" h="2581910">
                  <a:moveTo>
                    <a:pt x="5905499" y="0"/>
                  </a:moveTo>
                  <a:lnTo>
                    <a:pt x="0" y="0"/>
                  </a:lnTo>
                  <a:lnTo>
                    <a:pt x="0" y="2581655"/>
                  </a:lnTo>
                  <a:lnTo>
                    <a:pt x="5905499" y="2581655"/>
                  </a:lnTo>
                  <a:lnTo>
                    <a:pt x="5905499" y="2570988"/>
                  </a:lnTo>
                  <a:lnTo>
                    <a:pt x="19812" y="2570988"/>
                  </a:lnTo>
                  <a:lnTo>
                    <a:pt x="9143" y="2561843"/>
                  </a:lnTo>
                  <a:lnTo>
                    <a:pt x="19812" y="2561843"/>
                  </a:lnTo>
                  <a:lnTo>
                    <a:pt x="19812" y="21335"/>
                  </a:lnTo>
                  <a:lnTo>
                    <a:pt x="9143" y="21335"/>
                  </a:lnTo>
                  <a:lnTo>
                    <a:pt x="19812" y="10668"/>
                  </a:lnTo>
                  <a:lnTo>
                    <a:pt x="5905499" y="10668"/>
                  </a:lnTo>
                  <a:lnTo>
                    <a:pt x="5905499" y="0"/>
                  </a:lnTo>
                  <a:close/>
                </a:path>
                <a:path w="5905500" h="2581910">
                  <a:moveTo>
                    <a:pt x="19812" y="2561843"/>
                  </a:moveTo>
                  <a:lnTo>
                    <a:pt x="9143" y="2561843"/>
                  </a:lnTo>
                  <a:lnTo>
                    <a:pt x="19812" y="2570988"/>
                  </a:lnTo>
                  <a:lnTo>
                    <a:pt x="19812" y="2561843"/>
                  </a:lnTo>
                  <a:close/>
                </a:path>
                <a:path w="5905500" h="2581910">
                  <a:moveTo>
                    <a:pt x="5885688" y="2561843"/>
                  </a:moveTo>
                  <a:lnTo>
                    <a:pt x="19812" y="2561843"/>
                  </a:lnTo>
                  <a:lnTo>
                    <a:pt x="19812" y="2570988"/>
                  </a:lnTo>
                  <a:lnTo>
                    <a:pt x="5885688" y="2570988"/>
                  </a:lnTo>
                  <a:lnTo>
                    <a:pt x="5885688" y="2561843"/>
                  </a:lnTo>
                  <a:close/>
                </a:path>
                <a:path w="5905500" h="2581910">
                  <a:moveTo>
                    <a:pt x="5885688" y="10668"/>
                  </a:moveTo>
                  <a:lnTo>
                    <a:pt x="5885688" y="2570988"/>
                  </a:lnTo>
                  <a:lnTo>
                    <a:pt x="5896356" y="2561843"/>
                  </a:lnTo>
                  <a:lnTo>
                    <a:pt x="5905499" y="2561844"/>
                  </a:lnTo>
                  <a:lnTo>
                    <a:pt x="5905499" y="21335"/>
                  </a:lnTo>
                  <a:lnTo>
                    <a:pt x="5896356" y="21335"/>
                  </a:lnTo>
                  <a:lnTo>
                    <a:pt x="5885688" y="10668"/>
                  </a:lnTo>
                  <a:close/>
                </a:path>
                <a:path w="5905500" h="2581910">
                  <a:moveTo>
                    <a:pt x="5905499" y="2561844"/>
                  </a:moveTo>
                  <a:lnTo>
                    <a:pt x="5896356" y="2561843"/>
                  </a:lnTo>
                  <a:lnTo>
                    <a:pt x="5885688" y="2570988"/>
                  </a:lnTo>
                  <a:lnTo>
                    <a:pt x="5905499" y="2570988"/>
                  </a:lnTo>
                  <a:lnTo>
                    <a:pt x="5905499" y="2561844"/>
                  </a:lnTo>
                  <a:close/>
                </a:path>
                <a:path w="5905500" h="2581910">
                  <a:moveTo>
                    <a:pt x="19812" y="10668"/>
                  </a:moveTo>
                  <a:lnTo>
                    <a:pt x="9143" y="21335"/>
                  </a:lnTo>
                  <a:lnTo>
                    <a:pt x="19812" y="21335"/>
                  </a:lnTo>
                  <a:lnTo>
                    <a:pt x="19812" y="10668"/>
                  </a:lnTo>
                  <a:close/>
                </a:path>
                <a:path w="5905500" h="2581910">
                  <a:moveTo>
                    <a:pt x="5885688" y="10668"/>
                  </a:moveTo>
                  <a:lnTo>
                    <a:pt x="19812" y="10668"/>
                  </a:lnTo>
                  <a:lnTo>
                    <a:pt x="19812" y="21335"/>
                  </a:lnTo>
                  <a:lnTo>
                    <a:pt x="5885688" y="21335"/>
                  </a:lnTo>
                  <a:lnTo>
                    <a:pt x="5885688" y="10668"/>
                  </a:lnTo>
                  <a:close/>
                </a:path>
                <a:path w="5905500" h="2581910">
                  <a:moveTo>
                    <a:pt x="5905499" y="10668"/>
                  </a:moveTo>
                  <a:lnTo>
                    <a:pt x="5885688" y="10668"/>
                  </a:lnTo>
                  <a:lnTo>
                    <a:pt x="5896356" y="21335"/>
                  </a:lnTo>
                  <a:lnTo>
                    <a:pt x="5905499" y="21335"/>
                  </a:lnTo>
                  <a:lnTo>
                    <a:pt x="5905499" y="1066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2198623" y="790204"/>
            <a:ext cx="3372485" cy="3092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50" b="1" spc="409" dirty="0">
                <a:solidFill>
                  <a:srgbClr val="0000FF"/>
                </a:solidFill>
                <a:latin typeface="Times New Roman"/>
                <a:cs typeface="Times New Roman"/>
              </a:rPr>
              <a:t>static</a:t>
            </a:r>
            <a:r>
              <a:rPr sz="1850" b="1" spc="8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1850" b="1" dirty="0">
                <a:latin typeface="Arial"/>
                <a:cs typeface="Arial"/>
              </a:rPr>
              <a:t>Methods in</a:t>
            </a:r>
            <a:r>
              <a:rPr sz="1850" b="1" spc="30" dirty="0">
                <a:latin typeface="Arial"/>
                <a:cs typeface="Arial"/>
              </a:rPr>
              <a:t> </a:t>
            </a:r>
            <a:r>
              <a:rPr sz="1850" b="1" spc="-10" dirty="0">
                <a:latin typeface="Arial"/>
                <a:cs typeface="Arial"/>
              </a:rPr>
              <a:t>Interfaces</a:t>
            </a:r>
            <a:endParaRPr sz="18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60199" y="1502404"/>
            <a:ext cx="5645785" cy="30003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4445">
              <a:lnSpc>
                <a:spcPct val="107100"/>
              </a:lnSpc>
              <a:spcBef>
                <a:spcPts val="95"/>
              </a:spcBef>
            </a:pPr>
            <a:r>
              <a:rPr sz="1550" dirty="0">
                <a:latin typeface="Arial"/>
                <a:cs typeface="Arial"/>
              </a:rPr>
              <a:t>Java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8</a:t>
            </a:r>
            <a:r>
              <a:rPr sz="1550" spc="2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allows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spc="395" dirty="0">
                <a:solidFill>
                  <a:srgbClr val="0000FF"/>
                </a:solidFill>
                <a:latin typeface="Times New Roman"/>
                <a:cs typeface="Times New Roman"/>
              </a:rPr>
              <a:t>static</a:t>
            </a:r>
            <a:r>
              <a:rPr sz="1550" spc="9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1550" dirty="0">
                <a:latin typeface="Arial"/>
                <a:cs typeface="Arial"/>
              </a:rPr>
              <a:t>methods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in</a:t>
            </a:r>
            <a:r>
              <a:rPr sz="1550" spc="2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an</a:t>
            </a:r>
            <a:r>
              <a:rPr sz="1550" spc="2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interface.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So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it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is</a:t>
            </a:r>
            <a:r>
              <a:rPr sz="1550" spc="20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possible </a:t>
            </a:r>
            <a:r>
              <a:rPr sz="1550" dirty="0">
                <a:latin typeface="Arial"/>
                <a:cs typeface="Arial"/>
              </a:rPr>
              <a:t>to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create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helper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methods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like</a:t>
            </a:r>
            <a:r>
              <a:rPr sz="1550" spc="2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the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following.</a:t>
            </a:r>
            <a:endParaRPr sz="1550">
              <a:latin typeface="Arial"/>
              <a:cs typeface="Arial"/>
            </a:endParaRPr>
          </a:p>
          <a:p>
            <a:pPr marL="17145">
              <a:lnSpc>
                <a:spcPct val="100000"/>
              </a:lnSpc>
              <a:spcBef>
                <a:spcPts val="185"/>
              </a:spcBef>
            </a:pPr>
            <a:r>
              <a:rPr sz="1150" spc="195" dirty="0">
                <a:latin typeface="Times New Roman"/>
                <a:cs typeface="Times New Roman"/>
              </a:rPr>
              <a:t>public</a:t>
            </a:r>
            <a:r>
              <a:rPr sz="1150" spc="434" dirty="0">
                <a:latin typeface="Times New Roman"/>
                <a:cs typeface="Times New Roman"/>
              </a:rPr>
              <a:t> </a:t>
            </a:r>
            <a:r>
              <a:rPr sz="1150" spc="229" dirty="0">
                <a:latin typeface="Times New Roman"/>
                <a:cs typeface="Times New Roman"/>
              </a:rPr>
              <a:t>interface</a:t>
            </a:r>
            <a:r>
              <a:rPr sz="1150" spc="420" dirty="0">
                <a:latin typeface="Times New Roman"/>
                <a:cs typeface="Times New Roman"/>
              </a:rPr>
              <a:t> </a:t>
            </a:r>
            <a:r>
              <a:rPr sz="1150" spc="180" dirty="0">
                <a:latin typeface="Times New Roman"/>
                <a:cs typeface="Times New Roman"/>
              </a:rPr>
              <a:t>SalesCalcs</a:t>
            </a:r>
            <a:r>
              <a:rPr sz="1150" spc="425" dirty="0">
                <a:latin typeface="Times New Roman"/>
                <a:cs typeface="Times New Roman"/>
              </a:rPr>
              <a:t> </a:t>
            </a:r>
            <a:r>
              <a:rPr sz="1150" spc="80" dirty="0">
                <a:latin typeface="Times New Roman"/>
                <a:cs typeface="Times New Roman"/>
              </a:rPr>
              <a:t>{</a:t>
            </a:r>
            <a:endParaRPr sz="1150">
              <a:latin typeface="Times New Roman"/>
              <a:cs typeface="Times New Roman"/>
            </a:endParaRPr>
          </a:p>
          <a:p>
            <a:pPr marL="17145">
              <a:lnSpc>
                <a:spcPct val="100000"/>
              </a:lnSpc>
              <a:spcBef>
                <a:spcPts val="260"/>
              </a:spcBef>
            </a:pPr>
            <a:r>
              <a:rPr sz="1150" spc="395" dirty="0">
                <a:latin typeface="Times New Roman"/>
                <a:cs typeface="Times New Roman"/>
              </a:rPr>
              <a:t>...</a:t>
            </a:r>
            <a:r>
              <a:rPr sz="1150" spc="370" dirty="0">
                <a:latin typeface="Times New Roman"/>
                <a:cs typeface="Times New Roman"/>
              </a:rPr>
              <a:t> </a:t>
            </a:r>
            <a:r>
              <a:rPr sz="1150" spc="355" dirty="0">
                <a:latin typeface="Times New Roman"/>
                <a:cs typeface="Times New Roman"/>
              </a:rPr>
              <a:t>//</a:t>
            </a:r>
            <a:r>
              <a:rPr sz="1150" spc="390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Times New Roman"/>
                <a:cs typeface="Times New Roman"/>
              </a:rPr>
              <a:t>A</a:t>
            </a:r>
            <a:r>
              <a:rPr sz="1150" spc="385" dirty="0">
                <a:latin typeface="Times New Roman"/>
                <a:cs typeface="Times New Roman"/>
              </a:rPr>
              <a:t> </a:t>
            </a:r>
            <a:r>
              <a:rPr sz="1150" spc="95" dirty="0">
                <a:latin typeface="Times New Roman"/>
                <a:cs typeface="Times New Roman"/>
              </a:rPr>
              <a:t>number</a:t>
            </a:r>
            <a:r>
              <a:rPr sz="1150" spc="375" dirty="0">
                <a:latin typeface="Times New Roman"/>
                <a:cs typeface="Times New Roman"/>
              </a:rPr>
              <a:t> </a:t>
            </a:r>
            <a:r>
              <a:rPr sz="1150" spc="195" dirty="0">
                <a:latin typeface="Times New Roman"/>
                <a:cs typeface="Times New Roman"/>
              </a:rPr>
              <a:t>of</a:t>
            </a:r>
            <a:r>
              <a:rPr sz="1150" spc="395" dirty="0">
                <a:latin typeface="Times New Roman"/>
                <a:cs typeface="Times New Roman"/>
              </a:rPr>
              <a:t> </a:t>
            </a:r>
            <a:r>
              <a:rPr sz="1150" spc="240" dirty="0">
                <a:latin typeface="Times New Roman"/>
                <a:cs typeface="Times New Roman"/>
              </a:rPr>
              <a:t>lines</a:t>
            </a:r>
            <a:r>
              <a:rPr sz="1150" spc="400" dirty="0">
                <a:latin typeface="Times New Roman"/>
                <a:cs typeface="Times New Roman"/>
              </a:rPr>
              <a:t> </a:t>
            </a:r>
            <a:r>
              <a:rPr sz="1150" spc="165" dirty="0">
                <a:latin typeface="Times New Roman"/>
                <a:cs typeface="Times New Roman"/>
              </a:rPr>
              <a:t>omitted</a:t>
            </a:r>
            <a:endParaRPr sz="1150">
              <a:latin typeface="Times New Roman"/>
              <a:cs typeface="Times New Roman"/>
            </a:endParaRPr>
          </a:p>
          <a:p>
            <a:pPr marL="365760" marR="726440" indent="-173990">
              <a:lnSpc>
                <a:spcPct val="119100"/>
              </a:lnSpc>
              <a:spcBef>
                <a:spcPts val="15"/>
              </a:spcBef>
            </a:pPr>
            <a:r>
              <a:rPr sz="1150" spc="200" dirty="0">
                <a:latin typeface="Times New Roman"/>
                <a:cs typeface="Times New Roman"/>
              </a:rPr>
              <a:t>public</a:t>
            </a:r>
            <a:r>
              <a:rPr sz="1150" spc="395" dirty="0">
                <a:latin typeface="Times New Roman"/>
                <a:cs typeface="Times New Roman"/>
              </a:rPr>
              <a:t> </a:t>
            </a:r>
            <a:r>
              <a:rPr sz="1150" spc="275" dirty="0">
                <a:latin typeface="Times New Roman"/>
                <a:cs typeface="Times New Roman"/>
              </a:rPr>
              <a:t>static</a:t>
            </a:r>
            <a:r>
              <a:rPr sz="1150" spc="390" dirty="0">
                <a:latin typeface="Times New Roman"/>
                <a:cs typeface="Times New Roman"/>
              </a:rPr>
              <a:t> </a:t>
            </a:r>
            <a:r>
              <a:rPr sz="1150" spc="175" dirty="0">
                <a:latin typeface="Times New Roman"/>
                <a:cs typeface="Times New Roman"/>
              </a:rPr>
              <a:t>void</a:t>
            </a:r>
            <a:r>
              <a:rPr sz="1150" spc="395" dirty="0">
                <a:latin typeface="Times New Roman"/>
                <a:cs typeface="Times New Roman"/>
              </a:rPr>
              <a:t> </a:t>
            </a:r>
            <a:r>
              <a:rPr sz="1150" spc="195" dirty="0">
                <a:latin typeface="Times New Roman"/>
                <a:cs typeface="Times New Roman"/>
              </a:rPr>
              <a:t>printItemArray(SalesCalcs[]</a:t>
            </a:r>
            <a:r>
              <a:rPr sz="1150" spc="415" dirty="0">
                <a:latin typeface="Times New Roman"/>
                <a:cs typeface="Times New Roman"/>
              </a:rPr>
              <a:t> </a:t>
            </a:r>
            <a:r>
              <a:rPr sz="1150" spc="175" dirty="0">
                <a:latin typeface="Times New Roman"/>
                <a:cs typeface="Times New Roman"/>
              </a:rPr>
              <a:t>items){ </a:t>
            </a:r>
            <a:r>
              <a:rPr sz="1150" spc="215" dirty="0">
                <a:latin typeface="Times New Roman"/>
                <a:cs typeface="Times New Roman"/>
              </a:rPr>
              <a:t>System.out.println(reportTitle);</a:t>
            </a:r>
            <a:endParaRPr sz="1150">
              <a:latin typeface="Times New Roman"/>
              <a:cs typeface="Times New Roman"/>
            </a:endParaRPr>
          </a:p>
          <a:p>
            <a:pPr marL="541020">
              <a:lnSpc>
                <a:spcPct val="100000"/>
              </a:lnSpc>
              <a:spcBef>
                <a:spcPts val="265"/>
              </a:spcBef>
            </a:pPr>
            <a:r>
              <a:rPr sz="1150" spc="200" dirty="0">
                <a:latin typeface="Times New Roman"/>
                <a:cs typeface="Times New Roman"/>
              </a:rPr>
              <a:t>for(SalesCalcs</a:t>
            </a:r>
            <a:r>
              <a:rPr sz="1150" spc="400" dirty="0">
                <a:latin typeface="Times New Roman"/>
                <a:cs typeface="Times New Roman"/>
              </a:rPr>
              <a:t> </a:t>
            </a:r>
            <a:r>
              <a:rPr sz="1150" spc="185" dirty="0">
                <a:latin typeface="Times New Roman"/>
                <a:cs typeface="Times New Roman"/>
              </a:rPr>
              <a:t>item:items){</a:t>
            </a:r>
            <a:endParaRPr sz="1150">
              <a:latin typeface="Times New Roman"/>
              <a:cs typeface="Times New Roman"/>
            </a:endParaRPr>
          </a:p>
          <a:p>
            <a:pPr marL="716280" marR="28575">
              <a:lnSpc>
                <a:spcPct val="119100"/>
              </a:lnSpc>
              <a:spcBef>
                <a:spcPts val="10"/>
              </a:spcBef>
            </a:pPr>
            <a:r>
              <a:rPr sz="1150" spc="215" dirty="0">
                <a:latin typeface="Times New Roman"/>
                <a:cs typeface="Times New Roman"/>
              </a:rPr>
              <a:t>System.out.println("--</a:t>
            </a:r>
            <a:r>
              <a:rPr sz="1150" spc="275" dirty="0">
                <a:latin typeface="Times New Roman"/>
                <a:cs typeface="Times New Roman"/>
              </a:rPr>
              <a:t>"</a:t>
            </a:r>
            <a:r>
              <a:rPr sz="1150" spc="430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Times New Roman"/>
                <a:cs typeface="Times New Roman"/>
              </a:rPr>
              <a:t>+</a:t>
            </a:r>
            <a:r>
              <a:rPr sz="1150" spc="415" dirty="0">
                <a:latin typeface="Times New Roman"/>
                <a:cs typeface="Times New Roman"/>
              </a:rPr>
              <a:t> </a:t>
            </a:r>
            <a:r>
              <a:rPr sz="1150" spc="160" dirty="0">
                <a:latin typeface="Times New Roman"/>
                <a:cs typeface="Times New Roman"/>
              </a:rPr>
              <a:t>item.getName()</a:t>
            </a:r>
            <a:r>
              <a:rPr sz="1150" spc="434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Times New Roman"/>
                <a:cs typeface="Times New Roman"/>
              </a:rPr>
              <a:t>+</a:t>
            </a:r>
            <a:r>
              <a:rPr sz="1150" spc="415" dirty="0">
                <a:latin typeface="Times New Roman"/>
                <a:cs typeface="Times New Roman"/>
              </a:rPr>
              <a:t> </a:t>
            </a:r>
            <a:r>
              <a:rPr sz="1150" spc="204" dirty="0">
                <a:latin typeface="Times New Roman"/>
                <a:cs typeface="Times New Roman"/>
              </a:rPr>
              <a:t>"</a:t>
            </a:r>
            <a:r>
              <a:rPr sz="1150" spc="430" dirty="0">
                <a:latin typeface="Times New Roman"/>
                <a:cs typeface="Times New Roman"/>
              </a:rPr>
              <a:t> </a:t>
            </a:r>
            <a:r>
              <a:rPr sz="1150" spc="180" dirty="0">
                <a:latin typeface="Times New Roman"/>
                <a:cs typeface="Times New Roman"/>
              </a:rPr>
              <a:t>Report-</a:t>
            </a:r>
            <a:r>
              <a:rPr sz="1150" spc="275" dirty="0">
                <a:latin typeface="Times New Roman"/>
                <a:cs typeface="Times New Roman"/>
              </a:rPr>
              <a:t>-</a:t>
            </a:r>
            <a:r>
              <a:rPr sz="1150" spc="254" dirty="0">
                <a:latin typeface="Times New Roman"/>
                <a:cs typeface="Times New Roman"/>
              </a:rPr>
              <a:t>"); </a:t>
            </a:r>
            <a:r>
              <a:rPr sz="1150" spc="204" dirty="0">
                <a:latin typeface="Times New Roman"/>
                <a:cs typeface="Times New Roman"/>
              </a:rPr>
              <a:t>System.out.println("Sales</a:t>
            </a:r>
            <a:r>
              <a:rPr sz="1150" spc="430" dirty="0">
                <a:latin typeface="Times New Roman"/>
                <a:cs typeface="Times New Roman"/>
              </a:rPr>
              <a:t> </a:t>
            </a:r>
            <a:r>
              <a:rPr sz="1150" spc="229" dirty="0">
                <a:latin typeface="Times New Roman"/>
                <a:cs typeface="Times New Roman"/>
              </a:rPr>
              <a:t>Price:</a:t>
            </a:r>
            <a:r>
              <a:rPr sz="1150" spc="445" dirty="0">
                <a:latin typeface="Times New Roman"/>
                <a:cs typeface="Times New Roman"/>
              </a:rPr>
              <a:t> </a:t>
            </a:r>
            <a:r>
              <a:rPr sz="1150" spc="204" dirty="0">
                <a:latin typeface="Times New Roman"/>
                <a:cs typeface="Times New Roman"/>
              </a:rPr>
              <a:t>"</a:t>
            </a:r>
            <a:r>
              <a:rPr sz="1150" spc="445" dirty="0">
                <a:latin typeface="Times New Roman"/>
                <a:cs typeface="Times New Roman"/>
              </a:rPr>
              <a:t> </a:t>
            </a:r>
            <a:r>
              <a:rPr sz="1150" spc="-50" dirty="0">
                <a:latin typeface="Times New Roman"/>
                <a:cs typeface="Times New Roman"/>
              </a:rPr>
              <a:t>+</a:t>
            </a:r>
            <a:endParaRPr sz="1150">
              <a:latin typeface="Times New Roman"/>
              <a:cs typeface="Times New Roman"/>
            </a:endParaRPr>
          </a:p>
          <a:p>
            <a:pPr marL="12700">
              <a:lnSpc>
                <a:spcPts val="1370"/>
              </a:lnSpc>
            </a:pPr>
            <a:r>
              <a:rPr sz="1150" spc="210" dirty="0">
                <a:latin typeface="Times New Roman"/>
                <a:cs typeface="Times New Roman"/>
              </a:rPr>
              <a:t>item.calcSalesPrice());</a:t>
            </a:r>
            <a:endParaRPr sz="1150">
              <a:latin typeface="Times New Roman"/>
              <a:cs typeface="Times New Roman"/>
            </a:endParaRPr>
          </a:p>
          <a:p>
            <a:pPr marL="716280" marR="464184">
              <a:lnSpc>
                <a:spcPct val="119100"/>
              </a:lnSpc>
              <a:spcBef>
                <a:spcPts val="15"/>
              </a:spcBef>
            </a:pPr>
            <a:r>
              <a:rPr sz="1150" spc="204" dirty="0">
                <a:latin typeface="Times New Roman"/>
                <a:cs typeface="Times New Roman"/>
              </a:rPr>
              <a:t>System.out.println("Cost:</a:t>
            </a:r>
            <a:r>
              <a:rPr sz="1150" spc="430" dirty="0">
                <a:latin typeface="Times New Roman"/>
                <a:cs typeface="Times New Roman"/>
              </a:rPr>
              <a:t> </a:t>
            </a:r>
            <a:r>
              <a:rPr sz="1150" spc="204" dirty="0">
                <a:latin typeface="Times New Roman"/>
                <a:cs typeface="Times New Roman"/>
              </a:rPr>
              <a:t>"</a:t>
            </a:r>
            <a:r>
              <a:rPr sz="1150" spc="455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Times New Roman"/>
                <a:cs typeface="Times New Roman"/>
              </a:rPr>
              <a:t>+</a:t>
            </a:r>
            <a:r>
              <a:rPr sz="1150" spc="430" dirty="0">
                <a:latin typeface="Times New Roman"/>
                <a:cs typeface="Times New Roman"/>
              </a:rPr>
              <a:t> </a:t>
            </a:r>
            <a:r>
              <a:rPr sz="1150" spc="210" dirty="0">
                <a:latin typeface="Times New Roman"/>
                <a:cs typeface="Times New Roman"/>
              </a:rPr>
              <a:t>item.calcCost()); </a:t>
            </a:r>
            <a:r>
              <a:rPr sz="1150" spc="220" dirty="0">
                <a:latin typeface="Times New Roman"/>
                <a:cs typeface="Times New Roman"/>
              </a:rPr>
              <a:t>System.out.println("Profit:</a:t>
            </a:r>
            <a:r>
              <a:rPr sz="1150" spc="465" dirty="0">
                <a:latin typeface="Times New Roman"/>
                <a:cs typeface="Times New Roman"/>
              </a:rPr>
              <a:t> </a:t>
            </a:r>
            <a:r>
              <a:rPr sz="1150" spc="204" dirty="0">
                <a:latin typeface="Times New Roman"/>
                <a:cs typeface="Times New Roman"/>
              </a:rPr>
              <a:t>"</a:t>
            </a:r>
            <a:r>
              <a:rPr sz="1150" spc="445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Times New Roman"/>
                <a:cs typeface="Times New Roman"/>
              </a:rPr>
              <a:t>+</a:t>
            </a:r>
            <a:r>
              <a:rPr sz="1150" spc="445" dirty="0">
                <a:latin typeface="Times New Roman"/>
                <a:cs typeface="Times New Roman"/>
              </a:rPr>
              <a:t> </a:t>
            </a:r>
            <a:r>
              <a:rPr sz="1150" spc="229" dirty="0">
                <a:latin typeface="Times New Roman"/>
                <a:cs typeface="Times New Roman"/>
              </a:rPr>
              <a:t>item.calcProfit());</a:t>
            </a:r>
            <a:endParaRPr sz="1150">
              <a:latin typeface="Times New Roman"/>
              <a:cs typeface="Times New Roman"/>
            </a:endParaRPr>
          </a:p>
          <a:p>
            <a:pPr marL="541020">
              <a:lnSpc>
                <a:spcPct val="100000"/>
              </a:lnSpc>
              <a:spcBef>
                <a:spcPts val="265"/>
              </a:spcBef>
            </a:pPr>
            <a:r>
              <a:rPr sz="1150" spc="80" dirty="0">
                <a:latin typeface="Times New Roman"/>
                <a:cs typeface="Times New Roman"/>
              </a:rPr>
              <a:t>}</a:t>
            </a:r>
            <a:endParaRPr sz="1150">
              <a:latin typeface="Times New Roman"/>
              <a:cs typeface="Times New Roman"/>
            </a:endParaRPr>
          </a:p>
          <a:p>
            <a:pPr marL="17145">
              <a:lnSpc>
                <a:spcPct val="100000"/>
              </a:lnSpc>
              <a:spcBef>
                <a:spcPts val="300"/>
              </a:spcBef>
            </a:pPr>
            <a:r>
              <a:rPr sz="1150" spc="80" dirty="0">
                <a:latin typeface="Times New Roman"/>
                <a:cs typeface="Times New Roman"/>
              </a:rPr>
              <a:t>}</a:t>
            </a:r>
            <a:endParaRPr sz="115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17880" y="5717539"/>
            <a:ext cx="6031230" cy="8470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3499"/>
              </a:lnSpc>
              <a:spcBef>
                <a:spcPts val="90"/>
              </a:spcBef>
            </a:pPr>
            <a:r>
              <a:rPr sz="1150" dirty="0">
                <a:latin typeface="Arial"/>
                <a:cs typeface="Arial"/>
              </a:rPr>
              <a:t>This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is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convenience</a:t>
            </a:r>
            <a:r>
              <a:rPr sz="1150" spc="10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feature.</a:t>
            </a:r>
            <a:r>
              <a:rPr sz="1150" spc="2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Now</a:t>
            </a:r>
            <a:r>
              <a:rPr sz="1150" spc="10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you</a:t>
            </a:r>
            <a:r>
              <a:rPr sz="1150" spc="10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can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include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helper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method,</a:t>
            </a:r>
            <a:r>
              <a:rPr sz="1150" spc="2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like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above,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in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spc="-25" dirty="0">
                <a:latin typeface="Arial"/>
                <a:cs typeface="Arial"/>
              </a:rPr>
              <a:t>an </a:t>
            </a:r>
            <a:r>
              <a:rPr sz="1150" dirty="0">
                <a:latin typeface="Arial"/>
                <a:cs typeface="Arial"/>
              </a:rPr>
              <a:t>interface</a:t>
            </a:r>
            <a:r>
              <a:rPr sz="1150" spc="2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instead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of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in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separate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spc="-10" dirty="0">
                <a:latin typeface="Arial"/>
                <a:cs typeface="Arial"/>
              </a:rPr>
              <a:t>class.</a:t>
            </a:r>
            <a:endParaRPr sz="11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sz="1150" dirty="0">
                <a:latin typeface="Arial"/>
                <a:cs typeface="Arial"/>
              </a:rPr>
              <a:t>Here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is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an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example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of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calling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spc="-10" dirty="0">
                <a:latin typeface="Arial"/>
                <a:cs typeface="Arial"/>
              </a:rPr>
              <a:t>method:</a:t>
            </a:r>
            <a:endParaRPr sz="11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70"/>
              </a:spcBef>
            </a:pPr>
            <a:r>
              <a:rPr sz="1150" spc="225" dirty="0">
                <a:latin typeface="Times New Roman"/>
                <a:cs typeface="Times New Roman"/>
              </a:rPr>
              <a:t>SalesCalcs.printItemArray(itemList);</a:t>
            </a:r>
            <a:endParaRPr sz="115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326639" y="5247386"/>
            <a:ext cx="3116580" cy="144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endParaRPr sz="8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42416" y="1962911"/>
            <a:ext cx="5689600" cy="1111250"/>
            <a:chOff x="1042416" y="1962911"/>
            <a:chExt cx="5689600" cy="1111250"/>
          </a:xfrm>
        </p:grpSpPr>
        <p:sp>
          <p:nvSpPr>
            <p:cNvPr id="3" name="object 3"/>
            <p:cNvSpPr/>
            <p:nvPr/>
          </p:nvSpPr>
          <p:spPr>
            <a:xfrm>
              <a:off x="1053084" y="1973579"/>
              <a:ext cx="5668010" cy="1089660"/>
            </a:xfrm>
            <a:custGeom>
              <a:avLst/>
              <a:gdLst/>
              <a:ahLst/>
              <a:cxnLst/>
              <a:rect l="l" t="t" r="r" b="b"/>
              <a:pathLst>
                <a:path w="5668009" h="1089660">
                  <a:moveTo>
                    <a:pt x="5667755" y="0"/>
                  </a:moveTo>
                  <a:lnTo>
                    <a:pt x="0" y="0"/>
                  </a:lnTo>
                  <a:lnTo>
                    <a:pt x="0" y="1089659"/>
                  </a:lnTo>
                  <a:lnTo>
                    <a:pt x="5667755" y="1089659"/>
                  </a:lnTo>
                  <a:lnTo>
                    <a:pt x="5667755" y="0"/>
                  </a:lnTo>
                  <a:close/>
                </a:path>
              </a:pathLst>
            </a:custGeom>
            <a:solidFill>
              <a:srgbClr val="DCDC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042416" y="1962911"/>
              <a:ext cx="5689600" cy="1111250"/>
            </a:xfrm>
            <a:custGeom>
              <a:avLst/>
              <a:gdLst/>
              <a:ahLst/>
              <a:cxnLst/>
              <a:rect l="l" t="t" r="r" b="b"/>
              <a:pathLst>
                <a:path w="5689600" h="1111250">
                  <a:moveTo>
                    <a:pt x="5689092" y="0"/>
                  </a:moveTo>
                  <a:lnTo>
                    <a:pt x="0" y="0"/>
                  </a:lnTo>
                  <a:lnTo>
                    <a:pt x="0" y="1110996"/>
                  </a:lnTo>
                  <a:lnTo>
                    <a:pt x="5689092" y="1110996"/>
                  </a:lnTo>
                  <a:lnTo>
                    <a:pt x="5689092" y="1100328"/>
                  </a:lnTo>
                  <a:lnTo>
                    <a:pt x="21336" y="1100328"/>
                  </a:lnTo>
                  <a:lnTo>
                    <a:pt x="10668" y="1089660"/>
                  </a:lnTo>
                  <a:lnTo>
                    <a:pt x="21336" y="1089660"/>
                  </a:lnTo>
                  <a:lnTo>
                    <a:pt x="21336" y="21336"/>
                  </a:lnTo>
                  <a:lnTo>
                    <a:pt x="10668" y="21336"/>
                  </a:lnTo>
                  <a:lnTo>
                    <a:pt x="21336" y="10668"/>
                  </a:lnTo>
                  <a:lnTo>
                    <a:pt x="5689092" y="10668"/>
                  </a:lnTo>
                  <a:lnTo>
                    <a:pt x="5689092" y="0"/>
                  </a:lnTo>
                  <a:close/>
                </a:path>
                <a:path w="5689600" h="1111250">
                  <a:moveTo>
                    <a:pt x="21336" y="1089660"/>
                  </a:moveTo>
                  <a:lnTo>
                    <a:pt x="10668" y="1089660"/>
                  </a:lnTo>
                  <a:lnTo>
                    <a:pt x="21336" y="1100328"/>
                  </a:lnTo>
                  <a:lnTo>
                    <a:pt x="21336" y="1089660"/>
                  </a:lnTo>
                  <a:close/>
                </a:path>
                <a:path w="5689600" h="1111250">
                  <a:moveTo>
                    <a:pt x="5667756" y="1089660"/>
                  </a:moveTo>
                  <a:lnTo>
                    <a:pt x="21336" y="1089660"/>
                  </a:lnTo>
                  <a:lnTo>
                    <a:pt x="21336" y="1100328"/>
                  </a:lnTo>
                  <a:lnTo>
                    <a:pt x="5667756" y="1100328"/>
                  </a:lnTo>
                  <a:lnTo>
                    <a:pt x="5667756" y="1089660"/>
                  </a:lnTo>
                  <a:close/>
                </a:path>
                <a:path w="5689600" h="1111250">
                  <a:moveTo>
                    <a:pt x="5667756" y="10668"/>
                  </a:moveTo>
                  <a:lnTo>
                    <a:pt x="5667756" y="1100328"/>
                  </a:lnTo>
                  <a:lnTo>
                    <a:pt x="5678424" y="1089660"/>
                  </a:lnTo>
                  <a:lnTo>
                    <a:pt x="5689092" y="1089660"/>
                  </a:lnTo>
                  <a:lnTo>
                    <a:pt x="5689092" y="21336"/>
                  </a:lnTo>
                  <a:lnTo>
                    <a:pt x="5678424" y="21336"/>
                  </a:lnTo>
                  <a:lnTo>
                    <a:pt x="5667756" y="10668"/>
                  </a:lnTo>
                  <a:close/>
                </a:path>
                <a:path w="5689600" h="1111250">
                  <a:moveTo>
                    <a:pt x="5689092" y="1089660"/>
                  </a:moveTo>
                  <a:lnTo>
                    <a:pt x="5678424" y="1089660"/>
                  </a:lnTo>
                  <a:lnTo>
                    <a:pt x="5667756" y="1100328"/>
                  </a:lnTo>
                  <a:lnTo>
                    <a:pt x="5689092" y="1100328"/>
                  </a:lnTo>
                  <a:lnTo>
                    <a:pt x="5689092" y="1089660"/>
                  </a:lnTo>
                  <a:close/>
                </a:path>
                <a:path w="5689600" h="1111250">
                  <a:moveTo>
                    <a:pt x="21336" y="10668"/>
                  </a:moveTo>
                  <a:lnTo>
                    <a:pt x="10668" y="21336"/>
                  </a:lnTo>
                  <a:lnTo>
                    <a:pt x="21336" y="21336"/>
                  </a:lnTo>
                  <a:lnTo>
                    <a:pt x="21336" y="10668"/>
                  </a:lnTo>
                  <a:close/>
                </a:path>
                <a:path w="5689600" h="1111250">
                  <a:moveTo>
                    <a:pt x="5667756" y="10668"/>
                  </a:moveTo>
                  <a:lnTo>
                    <a:pt x="21336" y="10668"/>
                  </a:lnTo>
                  <a:lnTo>
                    <a:pt x="21336" y="21336"/>
                  </a:lnTo>
                  <a:lnTo>
                    <a:pt x="5667756" y="21336"/>
                  </a:lnTo>
                  <a:lnTo>
                    <a:pt x="5667756" y="10668"/>
                  </a:lnTo>
                  <a:close/>
                </a:path>
                <a:path w="5689600" h="1111250">
                  <a:moveTo>
                    <a:pt x="5689092" y="10668"/>
                  </a:moveTo>
                  <a:lnTo>
                    <a:pt x="5667756" y="10668"/>
                  </a:lnTo>
                  <a:lnTo>
                    <a:pt x="5678424" y="21336"/>
                  </a:lnTo>
                  <a:lnTo>
                    <a:pt x="5689092" y="21336"/>
                  </a:lnTo>
                  <a:lnTo>
                    <a:pt x="5689092" y="1066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1060196" y="806967"/>
            <a:ext cx="5173345" cy="211137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474345" algn="ctr">
              <a:lnSpc>
                <a:spcPct val="100000"/>
              </a:lnSpc>
              <a:spcBef>
                <a:spcPts val="110"/>
              </a:spcBef>
            </a:pPr>
            <a:r>
              <a:rPr sz="1850" b="1" dirty="0">
                <a:latin typeface="Arial"/>
                <a:cs typeface="Arial"/>
              </a:rPr>
              <a:t>Constant</a:t>
            </a:r>
            <a:r>
              <a:rPr sz="1850" b="1" spc="-25" dirty="0">
                <a:latin typeface="Arial"/>
                <a:cs typeface="Arial"/>
              </a:rPr>
              <a:t> </a:t>
            </a:r>
            <a:r>
              <a:rPr sz="1850" b="1" spc="-10" dirty="0">
                <a:latin typeface="Arial"/>
                <a:cs typeface="Arial"/>
              </a:rPr>
              <a:t>Fields</a:t>
            </a:r>
            <a:endParaRPr sz="18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350"/>
              </a:spcBef>
            </a:pPr>
            <a:endParaRPr sz="18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550" dirty="0">
                <a:latin typeface="Arial"/>
                <a:cs typeface="Arial"/>
              </a:rPr>
              <a:t>Interfaces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can</a:t>
            </a:r>
            <a:r>
              <a:rPr sz="1550" spc="6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have</a:t>
            </a:r>
            <a:r>
              <a:rPr sz="1550" spc="6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constant</a:t>
            </a:r>
            <a:r>
              <a:rPr sz="1550" spc="65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fields.</a:t>
            </a:r>
            <a:endParaRPr sz="15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5"/>
              </a:spcBef>
            </a:pPr>
            <a:endParaRPr sz="1550">
              <a:latin typeface="Arial"/>
              <a:cs typeface="Arial"/>
            </a:endParaRPr>
          </a:p>
          <a:p>
            <a:pPr marL="83820">
              <a:lnSpc>
                <a:spcPct val="100000"/>
              </a:lnSpc>
            </a:pPr>
            <a:r>
              <a:rPr sz="1250" spc="240" dirty="0">
                <a:latin typeface="Times New Roman"/>
                <a:cs typeface="Times New Roman"/>
              </a:rPr>
              <a:t>public</a:t>
            </a:r>
            <a:r>
              <a:rPr sz="1250" spc="465" dirty="0">
                <a:latin typeface="Times New Roman"/>
                <a:cs typeface="Times New Roman"/>
              </a:rPr>
              <a:t> </a:t>
            </a:r>
            <a:r>
              <a:rPr sz="1250" spc="280" dirty="0">
                <a:latin typeface="Times New Roman"/>
                <a:cs typeface="Times New Roman"/>
              </a:rPr>
              <a:t>interface</a:t>
            </a:r>
            <a:r>
              <a:rPr sz="1250" spc="450" dirty="0">
                <a:latin typeface="Times New Roman"/>
                <a:cs typeface="Times New Roman"/>
              </a:rPr>
              <a:t> </a:t>
            </a:r>
            <a:r>
              <a:rPr sz="1250" spc="225" dirty="0">
                <a:latin typeface="Times New Roman"/>
                <a:cs typeface="Times New Roman"/>
              </a:rPr>
              <a:t>SalesCalcs</a:t>
            </a:r>
            <a:r>
              <a:rPr sz="1250" spc="455" dirty="0">
                <a:latin typeface="Times New Roman"/>
                <a:cs typeface="Times New Roman"/>
              </a:rPr>
              <a:t> </a:t>
            </a:r>
            <a:r>
              <a:rPr sz="1250" spc="114" dirty="0">
                <a:latin typeface="Times New Roman"/>
                <a:cs typeface="Times New Roman"/>
              </a:rPr>
              <a:t>{</a:t>
            </a:r>
            <a:endParaRPr sz="1250">
              <a:latin typeface="Times New Roman"/>
              <a:cs typeface="Times New Roman"/>
            </a:endParaRPr>
          </a:p>
          <a:p>
            <a:pPr marL="413384" marR="5080" indent="-134620">
              <a:lnSpc>
                <a:spcPct val="102400"/>
              </a:lnSpc>
              <a:spcBef>
                <a:spcPts val="325"/>
              </a:spcBef>
            </a:pPr>
            <a:r>
              <a:rPr sz="1250" spc="245" dirty="0">
                <a:latin typeface="Times New Roman"/>
                <a:cs typeface="Times New Roman"/>
              </a:rPr>
              <a:t>public</a:t>
            </a:r>
            <a:r>
              <a:rPr sz="1250" spc="455" dirty="0">
                <a:latin typeface="Times New Roman"/>
                <a:cs typeface="Times New Roman"/>
              </a:rPr>
              <a:t> </a:t>
            </a:r>
            <a:r>
              <a:rPr sz="1250" spc="325" dirty="0">
                <a:latin typeface="Times New Roman"/>
                <a:cs typeface="Times New Roman"/>
              </a:rPr>
              <a:t>static</a:t>
            </a:r>
            <a:r>
              <a:rPr sz="1250" spc="455" dirty="0">
                <a:latin typeface="Times New Roman"/>
                <a:cs typeface="Times New Roman"/>
              </a:rPr>
              <a:t> </a:t>
            </a:r>
            <a:r>
              <a:rPr sz="1250" spc="305" dirty="0">
                <a:latin typeface="Times New Roman"/>
                <a:cs typeface="Times New Roman"/>
              </a:rPr>
              <a:t>final</a:t>
            </a:r>
            <a:r>
              <a:rPr sz="1250" spc="455" dirty="0">
                <a:latin typeface="Times New Roman"/>
                <a:cs typeface="Times New Roman"/>
              </a:rPr>
              <a:t> </a:t>
            </a:r>
            <a:r>
              <a:rPr sz="1250" spc="250" dirty="0">
                <a:latin typeface="Times New Roman"/>
                <a:cs typeface="Times New Roman"/>
              </a:rPr>
              <a:t>String</a:t>
            </a:r>
            <a:r>
              <a:rPr sz="1250" spc="470" dirty="0">
                <a:latin typeface="Times New Roman"/>
                <a:cs typeface="Times New Roman"/>
              </a:rPr>
              <a:t> </a:t>
            </a:r>
            <a:r>
              <a:rPr sz="1250" spc="240" dirty="0">
                <a:latin typeface="Times New Roman"/>
                <a:cs typeface="Times New Roman"/>
              </a:rPr>
              <a:t>reportTitle="\n==Static </a:t>
            </a:r>
            <a:r>
              <a:rPr sz="1250" spc="275" dirty="0">
                <a:latin typeface="Times New Roman"/>
                <a:cs typeface="Times New Roman"/>
              </a:rPr>
              <a:t>List</a:t>
            </a:r>
            <a:r>
              <a:rPr sz="1250" spc="450" dirty="0">
                <a:latin typeface="Times New Roman"/>
                <a:cs typeface="Times New Roman"/>
              </a:rPr>
              <a:t> </a:t>
            </a:r>
            <a:r>
              <a:rPr sz="1250" spc="185" dirty="0">
                <a:latin typeface="Times New Roman"/>
                <a:cs typeface="Times New Roman"/>
              </a:rPr>
              <a:t>Report==";</a:t>
            </a:r>
            <a:endParaRPr sz="1250">
              <a:latin typeface="Times New Roman"/>
              <a:cs typeface="Times New Roman"/>
            </a:endParaRPr>
          </a:p>
          <a:p>
            <a:pPr marL="83820">
              <a:lnSpc>
                <a:spcPct val="100000"/>
              </a:lnSpc>
              <a:spcBef>
                <a:spcPts val="359"/>
              </a:spcBef>
            </a:pPr>
            <a:r>
              <a:rPr sz="1250" spc="455" dirty="0">
                <a:latin typeface="Times New Roman"/>
                <a:cs typeface="Times New Roman"/>
              </a:rPr>
              <a:t>...</a:t>
            </a:r>
            <a:r>
              <a:rPr sz="1250" spc="440" dirty="0">
                <a:latin typeface="Times New Roman"/>
                <a:cs typeface="Times New Roman"/>
              </a:rPr>
              <a:t> </a:t>
            </a:r>
            <a:r>
              <a:rPr sz="1250" spc="409" dirty="0">
                <a:latin typeface="Times New Roman"/>
                <a:cs typeface="Times New Roman"/>
              </a:rPr>
              <a:t>//</a:t>
            </a:r>
            <a:r>
              <a:rPr sz="1250" spc="445" dirty="0">
                <a:latin typeface="Times New Roman"/>
                <a:cs typeface="Times New Roman"/>
              </a:rPr>
              <a:t> </a:t>
            </a:r>
            <a:r>
              <a:rPr sz="1250" dirty="0">
                <a:latin typeface="Times New Roman"/>
                <a:cs typeface="Times New Roman"/>
              </a:rPr>
              <a:t>A</a:t>
            </a:r>
            <a:r>
              <a:rPr sz="1250" spc="430" dirty="0">
                <a:latin typeface="Times New Roman"/>
                <a:cs typeface="Times New Roman"/>
              </a:rPr>
              <a:t> </a:t>
            </a:r>
            <a:r>
              <a:rPr sz="1250" spc="125" dirty="0">
                <a:latin typeface="Times New Roman"/>
                <a:cs typeface="Times New Roman"/>
              </a:rPr>
              <a:t>number</a:t>
            </a:r>
            <a:r>
              <a:rPr sz="1250" spc="430" dirty="0">
                <a:latin typeface="Times New Roman"/>
                <a:cs typeface="Times New Roman"/>
              </a:rPr>
              <a:t> </a:t>
            </a:r>
            <a:r>
              <a:rPr sz="1250" spc="245" dirty="0">
                <a:latin typeface="Times New Roman"/>
                <a:cs typeface="Times New Roman"/>
              </a:rPr>
              <a:t>of</a:t>
            </a:r>
            <a:r>
              <a:rPr sz="1250" spc="430" dirty="0">
                <a:latin typeface="Times New Roman"/>
                <a:cs typeface="Times New Roman"/>
              </a:rPr>
              <a:t> </a:t>
            </a:r>
            <a:r>
              <a:rPr sz="1250" spc="290" dirty="0">
                <a:latin typeface="Times New Roman"/>
                <a:cs typeface="Times New Roman"/>
              </a:rPr>
              <a:t>lines</a:t>
            </a:r>
            <a:r>
              <a:rPr sz="1250" spc="430" dirty="0">
                <a:latin typeface="Times New Roman"/>
                <a:cs typeface="Times New Roman"/>
              </a:rPr>
              <a:t> </a:t>
            </a:r>
            <a:r>
              <a:rPr sz="1250" spc="204" dirty="0">
                <a:latin typeface="Times New Roman"/>
                <a:cs typeface="Times New Roman"/>
              </a:rPr>
              <a:t>omitted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17880" y="5717539"/>
            <a:ext cx="5992495" cy="377190"/>
          </a:xfrm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12700" marR="5080">
              <a:lnSpc>
                <a:spcPts val="1340"/>
              </a:lnSpc>
              <a:spcBef>
                <a:spcPts val="215"/>
              </a:spcBef>
            </a:pPr>
            <a:r>
              <a:rPr sz="1150" dirty="0">
                <a:latin typeface="Arial"/>
                <a:cs typeface="Arial"/>
              </a:rPr>
              <a:t>Constant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fields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are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permitted</a:t>
            </a:r>
            <a:r>
              <a:rPr sz="1150" spc="3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in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an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interface.</a:t>
            </a:r>
            <a:r>
              <a:rPr sz="1150" spc="2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When</a:t>
            </a:r>
            <a:r>
              <a:rPr sz="1150" spc="2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you</a:t>
            </a:r>
            <a:r>
              <a:rPr sz="1150" spc="11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declare</a:t>
            </a:r>
            <a:r>
              <a:rPr sz="1150" spc="9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field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in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an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interface,</a:t>
            </a:r>
            <a:r>
              <a:rPr sz="1150" spc="3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it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spc="-25" dirty="0">
                <a:latin typeface="Arial"/>
                <a:cs typeface="Arial"/>
              </a:rPr>
              <a:t>is </a:t>
            </a:r>
            <a:r>
              <a:rPr sz="1150" dirty="0">
                <a:latin typeface="Arial"/>
                <a:cs typeface="Arial"/>
              </a:rPr>
              <a:t>implicitly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spc="195" dirty="0">
                <a:latin typeface="Times New Roman"/>
                <a:cs typeface="Times New Roman"/>
              </a:rPr>
              <a:t>public</a:t>
            </a:r>
            <a:r>
              <a:rPr sz="1150" spc="195" dirty="0">
                <a:latin typeface="Arial"/>
                <a:cs typeface="Arial"/>
              </a:rPr>
              <a:t>,</a:t>
            </a:r>
            <a:r>
              <a:rPr sz="1150" spc="120" dirty="0">
                <a:latin typeface="Arial"/>
                <a:cs typeface="Arial"/>
              </a:rPr>
              <a:t> </a:t>
            </a:r>
            <a:r>
              <a:rPr sz="1150" spc="254" dirty="0">
                <a:latin typeface="Times New Roman"/>
                <a:cs typeface="Times New Roman"/>
              </a:rPr>
              <a:t>static</a:t>
            </a:r>
            <a:r>
              <a:rPr sz="1150" spc="254" dirty="0">
                <a:latin typeface="Arial"/>
                <a:cs typeface="Arial"/>
              </a:rPr>
              <a:t>,</a:t>
            </a:r>
            <a:r>
              <a:rPr sz="1150" spc="114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and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spc="229" dirty="0">
                <a:latin typeface="Times New Roman"/>
                <a:cs typeface="Times New Roman"/>
              </a:rPr>
              <a:t>final</a:t>
            </a:r>
            <a:r>
              <a:rPr sz="1150" spc="229" dirty="0">
                <a:latin typeface="Arial"/>
                <a:cs typeface="Arial"/>
              </a:rPr>
              <a:t>.</a:t>
            </a:r>
            <a:r>
              <a:rPr sz="1150" spc="12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You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may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redundantly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specify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these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spc="-10" dirty="0">
                <a:latin typeface="Arial"/>
                <a:cs typeface="Arial"/>
              </a:rPr>
              <a:t>modifiers.</a:t>
            </a:r>
            <a:endParaRPr sz="115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326639" y="5247386"/>
            <a:ext cx="3116580" cy="144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endParaRPr sz="8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42416" y="1799844"/>
            <a:ext cx="5689600" cy="728980"/>
            <a:chOff x="1042416" y="1799844"/>
            <a:chExt cx="5689600" cy="728980"/>
          </a:xfrm>
        </p:grpSpPr>
        <p:sp>
          <p:nvSpPr>
            <p:cNvPr id="3" name="object 3"/>
            <p:cNvSpPr/>
            <p:nvPr/>
          </p:nvSpPr>
          <p:spPr>
            <a:xfrm>
              <a:off x="1053084" y="1810512"/>
              <a:ext cx="5668010" cy="708660"/>
            </a:xfrm>
            <a:custGeom>
              <a:avLst/>
              <a:gdLst/>
              <a:ahLst/>
              <a:cxnLst/>
              <a:rect l="l" t="t" r="r" b="b"/>
              <a:pathLst>
                <a:path w="5668009" h="708660">
                  <a:moveTo>
                    <a:pt x="5667755" y="0"/>
                  </a:moveTo>
                  <a:lnTo>
                    <a:pt x="0" y="0"/>
                  </a:lnTo>
                  <a:lnTo>
                    <a:pt x="0" y="708659"/>
                  </a:lnTo>
                  <a:lnTo>
                    <a:pt x="5667755" y="708659"/>
                  </a:lnTo>
                  <a:lnTo>
                    <a:pt x="5667755" y="0"/>
                  </a:lnTo>
                  <a:close/>
                </a:path>
              </a:pathLst>
            </a:custGeom>
            <a:solidFill>
              <a:srgbClr val="DCDC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042416" y="1799844"/>
              <a:ext cx="5689600" cy="728980"/>
            </a:xfrm>
            <a:custGeom>
              <a:avLst/>
              <a:gdLst/>
              <a:ahLst/>
              <a:cxnLst/>
              <a:rect l="l" t="t" r="r" b="b"/>
              <a:pathLst>
                <a:path w="5689600" h="728980">
                  <a:moveTo>
                    <a:pt x="5689092" y="0"/>
                  </a:moveTo>
                  <a:lnTo>
                    <a:pt x="0" y="0"/>
                  </a:lnTo>
                  <a:lnTo>
                    <a:pt x="0" y="728472"/>
                  </a:lnTo>
                  <a:lnTo>
                    <a:pt x="5689092" y="728472"/>
                  </a:lnTo>
                  <a:lnTo>
                    <a:pt x="5689092" y="719327"/>
                  </a:lnTo>
                  <a:lnTo>
                    <a:pt x="21336" y="719327"/>
                  </a:lnTo>
                  <a:lnTo>
                    <a:pt x="10668" y="708659"/>
                  </a:lnTo>
                  <a:lnTo>
                    <a:pt x="21336" y="708659"/>
                  </a:lnTo>
                  <a:lnTo>
                    <a:pt x="21336" y="19811"/>
                  </a:lnTo>
                  <a:lnTo>
                    <a:pt x="10668" y="19811"/>
                  </a:lnTo>
                  <a:lnTo>
                    <a:pt x="21336" y="10667"/>
                  </a:lnTo>
                  <a:lnTo>
                    <a:pt x="5689092" y="10667"/>
                  </a:lnTo>
                  <a:lnTo>
                    <a:pt x="5689092" y="0"/>
                  </a:lnTo>
                  <a:close/>
                </a:path>
                <a:path w="5689600" h="728980">
                  <a:moveTo>
                    <a:pt x="21336" y="708659"/>
                  </a:moveTo>
                  <a:lnTo>
                    <a:pt x="10668" y="708659"/>
                  </a:lnTo>
                  <a:lnTo>
                    <a:pt x="21336" y="719327"/>
                  </a:lnTo>
                  <a:lnTo>
                    <a:pt x="21336" y="708659"/>
                  </a:lnTo>
                  <a:close/>
                </a:path>
                <a:path w="5689600" h="728980">
                  <a:moveTo>
                    <a:pt x="5667756" y="708659"/>
                  </a:moveTo>
                  <a:lnTo>
                    <a:pt x="21336" y="708659"/>
                  </a:lnTo>
                  <a:lnTo>
                    <a:pt x="21336" y="719327"/>
                  </a:lnTo>
                  <a:lnTo>
                    <a:pt x="5667756" y="719327"/>
                  </a:lnTo>
                  <a:lnTo>
                    <a:pt x="5667756" y="708659"/>
                  </a:lnTo>
                  <a:close/>
                </a:path>
                <a:path w="5689600" h="728980">
                  <a:moveTo>
                    <a:pt x="5667756" y="10667"/>
                  </a:moveTo>
                  <a:lnTo>
                    <a:pt x="5667756" y="719327"/>
                  </a:lnTo>
                  <a:lnTo>
                    <a:pt x="5678424" y="708659"/>
                  </a:lnTo>
                  <a:lnTo>
                    <a:pt x="5689092" y="708659"/>
                  </a:lnTo>
                  <a:lnTo>
                    <a:pt x="5689092" y="19811"/>
                  </a:lnTo>
                  <a:lnTo>
                    <a:pt x="5678424" y="19811"/>
                  </a:lnTo>
                  <a:lnTo>
                    <a:pt x="5667756" y="10667"/>
                  </a:lnTo>
                  <a:close/>
                </a:path>
                <a:path w="5689600" h="728980">
                  <a:moveTo>
                    <a:pt x="5689092" y="708659"/>
                  </a:moveTo>
                  <a:lnTo>
                    <a:pt x="5678424" y="708659"/>
                  </a:lnTo>
                  <a:lnTo>
                    <a:pt x="5667756" y="719327"/>
                  </a:lnTo>
                  <a:lnTo>
                    <a:pt x="5689092" y="719327"/>
                  </a:lnTo>
                  <a:lnTo>
                    <a:pt x="5689092" y="708659"/>
                  </a:lnTo>
                  <a:close/>
                </a:path>
                <a:path w="5689600" h="728980">
                  <a:moveTo>
                    <a:pt x="21336" y="10667"/>
                  </a:moveTo>
                  <a:lnTo>
                    <a:pt x="10668" y="19811"/>
                  </a:lnTo>
                  <a:lnTo>
                    <a:pt x="21336" y="19811"/>
                  </a:lnTo>
                  <a:lnTo>
                    <a:pt x="21336" y="10667"/>
                  </a:lnTo>
                  <a:close/>
                </a:path>
                <a:path w="5689600" h="728980">
                  <a:moveTo>
                    <a:pt x="5667756" y="10667"/>
                  </a:moveTo>
                  <a:lnTo>
                    <a:pt x="21336" y="10667"/>
                  </a:lnTo>
                  <a:lnTo>
                    <a:pt x="21336" y="19811"/>
                  </a:lnTo>
                  <a:lnTo>
                    <a:pt x="5667756" y="19811"/>
                  </a:lnTo>
                  <a:lnTo>
                    <a:pt x="5667756" y="10667"/>
                  </a:lnTo>
                  <a:close/>
                </a:path>
                <a:path w="5689600" h="728980">
                  <a:moveTo>
                    <a:pt x="5689092" y="10667"/>
                  </a:moveTo>
                  <a:lnTo>
                    <a:pt x="5667756" y="10667"/>
                  </a:lnTo>
                  <a:lnTo>
                    <a:pt x="5678424" y="19811"/>
                  </a:lnTo>
                  <a:lnTo>
                    <a:pt x="5689092" y="19811"/>
                  </a:lnTo>
                  <a:lnTo>
                    <a:pt x="5689092" y="1066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1131824" y="806967"/>
            <a:ext cx="5503545" cy="246761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10" algn="ctr">
              <a:lnSpc>
                <a:spcPct val="100000"/>
              </a:lnSpc>
              <a:spcBef>
                <a:spcPts val="110"/>
              </a:spcBef>
            </a:pPr>
            <a:r>
              <a:rPr sz="1850" b="1" dirty="0">
                <a:latin typeface="Arial"/>
                <a:cs typeface="Arial"/>
              </a:rPr>
              <a:t>Extending</a:t>
            </a:r>
            <a:r>
              <a:rPr sz="1850" b="1" spc="20" dirty="0">
                <a:latin typeface="Arial"/>
                <a:cs typeface="Arial"/>
              </a:rPr>
              <a:t> </a:t>
            </a:r>
            <a:r>
              <a:rPr sz="1850" b="1" spc="-10" dirty="0">
                <a:latin typeface="Arial"/>
                <a:cs typeface="Arial"/>
              </a:rPr>
              <a:t>Interfaces</a:t>
            </a:r>
            <a:endParaRPr sz="18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245"/>
              </a:spcBef>
            </a:pPr>
            <a:endParaRPr sz="1850">
              <a:latin typeface="Arial"/>
              <a:cs typeface="Arial"/>
            </a:endParaRPr>
          </a:p>
          <a:p>
            <a:pPr marL="341630" indent="-328930">
              <a:lnSpc>
                <a:spcPct val="100000"/>
              </a:lnSpc>
              <a:buClr>
                <a:srgbClr val="FF0000"/>
              </a:buClr>
              <a:buChar char="•"/>
              <a:tabLst>
                <a:tab pos="341630" algn="l"/>
              </a:tabLst>
            </a:pPr>
            <a:r>
              <a:rPr sz="1550" dirty="0">
                <a:latin typeface="Arial"/>
                <a:cs typeface="Arial"/>
              </a:rPr>
              <a:t>Interfaces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can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extend</a:t>
            </a:r>
            <a:r>
              <a:rPr sz="1550" spc="60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interfaces:</a:t>
            </a:r>
            <a:endParaRPr sz="1550">
              <a:latin typeface="Arial"/>
              <a:cs typeface="Arial"/>
            </a:endParaRPr>
          </a:p>
          <a:p>
            <a:pPr marL="208915" marR="307975" indent="-196850">
              <a:lnSpc>
                <a:spcPct val="123200"/>
              </a:lnSpc>
            </a:pPr>
            <a:r>
              <a:rPr sz="1250" spc="245" dirty="0">
                <a:latin typeface="Times New Roman"/>
                <a:cs typeface="Times New Roman"/>
              </a:rPr>
              <a:t>public</a:t>
            </a:r>
            <a:r>
              <a:rPr sz="1250" spc="470" dirty="0">
                <a:latin typeface="Times New Roman"/>
                <a:cs typeface="Times New Roman"/>
              </a:rPr>
              <a:t> </a:t>
            </a:r>
            <a:r>
              <a:rPr sz="1250" spc="280" dirty="0">
                <a:latin typeface="Times New Roman"/>
                <a:cs typeface="Times New Roman"/>
              </a:rPr>
              <a:t>interface</a:t>
            </a:r>
            <a:r>
              <a:rPr sz="1250" spc="459" dirty="0">
                <a:latin typeface="Times New Roman"/>
                <a:cs typeface="Times New Roman"/>
              </a:rPr>
              <a:t> </a:t>
            </a:r>
            <a:r>
              <a:rPr sz="1250" spc="195" dirty="0">
                <a:latin typeface="Times New Roman"/>
                <a:cs typeface="Times New Roman"/>
              </a:rPr>
              <a:t>WidgetSalesCalcs</a:t>
            </a:r>
            <a:r>
              <a:rPr sz="1250" spc="459" dirty="0">
                <a:latin typeface="Times New Roman"/>
                <a:cs typeface="Times New Roman"/>
              </a:rPr>
              <a:t> </a:t>
            </a:r>
            <a:r>
              <a:rPr sz="1250" spc="220" dirty="0">
                <a:latin typeface="Times New Roman"/>
                <a:cs typeface="Times New Roman"/>
              </a:rPr>
              <a:t>extends</a:t>
            </a:r>
            <a:r>
              <a:rPr sz="1250" spc="455" dirty="0">
                <a:latin typeface="Times New Roman"/>
                <a:cs typeface="Times New Roman"/>
              </a:rPr>
              <a:t> </a:t>
            </a:r>
            <a:r>
              <a:rPr sz="1250" spc="204" dirty="0">
                <a:latin typeface="Times New Roman"/>
                <a:cs typeface="Times New Roman"/>
              </a:rPr>
              <a:t>SalesCalcs{ </a:t>
            </a:r>
            <a:r>
              <a:rPr sz="1250" spc="240" dirty="0">
                <a:latin typeface="Times New Roman"/>
                <a:cs typeface="Times New Roman"/>
              </a:rPr>
              <a:t>public</a:t>
            </a:r>
            <a:r>
              <a:rPr sz="1250" spc="465" dirty="0">
                <a:latin typeface="Times New Roman"/>
                <a:cs typeface="Times New Roman"/>
              </a:rPr>
              <a:t> </a:t>
            </a:r>
            <a:r>
              <a:rPr sz="1250" spc="250" dirty="0">
                <a:latin typeface="Times New Roman"/>
                <a:cs typeface="Times New Roman"/>
              </a:rPr>
              <a:t>String</a:t>
            </a:r>
            <a:r>
              <a:rPr sz="1250" spc="465" dirty="0">
                <a:latin typeface="Times New Roman"/>
                <a:cs typeface="Times New Roman"/>
              </a:rPr>
              <a:t> </a:t>
            </a:r>
            <a:r>
              <a:rPr sz="1250" spc="195" dirty="0">
                <a:latin typeface="Times New Roman"/>
                <a:cs typeface="Times New Roman"/>
              </a:rPr>
              <a:t>getWidgetType();</a:t>
            </a:r>
            <a:endParaRPr sz="12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60"/>
              </a:spcBef>
            </a:pPr>
            <a:r>
              <a:rPr sz="1250" spc="114" dirty="0">
                <a:latin typeface="Times New Roman"/>
                <a:cs typeface="Times New Roman"/>
              </a:rPr>
              <a:t>}</a:t>
            </a:r>
            <a:endParaRPr sz="1250">
              <a:latin typeface="Times New Roman"/>
              <a:cs typeface="Times New Roman"/>
            </a:endParaRPr>
          </a:p>
          <a:p>
            <a:pPr marL="341630" marR="5080" indent="-329565">
              <a:lnSpc>
                <a:spcPct val="104500"/>
              </a:lnSpc>
              <a:spcBef>
                <a:spcPts val="370"/>
              </a:spcBef>
              <a:buClr>
                <a:srgbClr val="FF0000"/>
              </a:buClr>
              <a:buChar char="•"/>
              <a:tabLst>
                <a:tab pos="341630" algn="l"/>
              </a:tabLst>
            </a:pPr>
            <a:r>
              <a:rPr sz="1550" dirty="0">
                <a:latin typeface="Arial"/>
                <a:cs typeface="Arial"/>
              </a:rPr>
              <a:t>So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now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any</a:t>
            </a:r>
            <a:r>
              <a:rPr sz="1550" spc="5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class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implementing</a:t>
            </a:r>
            <a:r>
              <a:rPr sz="1550" spc="70" dirty="0">
                <a:latin typeface="Arial"/>
                <a:cs typeface="Arial"/>
              </a:rPr>
              <a:t> </a:t>
            </a:r>
            <a:r>
              <a:rPr sz="1550" spc="225" dirty="0">
                <a:latin typeface="Times New Roman"/>
                <a:cs typeface="Times New Roman"/>
              </a:rPr>
              <a:t>WidgetSalesCalc</a:t>
            </a:r>
            <a:r>
              <a:rPr sz="1550" spc="125" dirty="0">
                <a:latin typeface="Times New Roman"/>
                <a:cs typeface="Times New Roman"/>
              </a:rPr>
              <a:t> </a:t>
            </a:r>
            <a:r>
              <a:rPr sz="1550" spc="-20" dirty="0">
                <a:latin typeface="Arial"/>
                <a:cs typeface="Arial"/>
              </a:rPr>
              <a:t>must </a:t>
            </a:r>
            <a:r>
              <a:rPr sz="1550" dirty="0">
                <a:latin typeface="Arial"/>
                <a:cs typeface="Arial"/>
              </a:rPr>
              <a:t>implement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all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the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methods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of</a:t>
            </a:r>
            <a:r>
              <a:rPr sz="1550" spc="15" dirty="0">
                <a:latin typeface="Arial"/>
                <a:cs typeface="Arial"/>
              </a:rPr>
              <a:t> </a:t>
            </a:r>
            <a:r>
              <a:rPr sz="1550" spc="270" dirty="0">
                <a:latin typeface="Times New Roman"/>
                <a:cs typeface="Times New Roman"/>
              </a:rPr>
              <a:t>SalesCalcs</a:t>
            </a:r>
            <a:r>
              <a:rPr sz="1550" spc="114" dirty="0">
                <a:latin typeface="Times New Roman"/>
                <a:cs typeface="Times New Roman"/>
              </a:rPr>
              <a:t> </a:t>
            </a:r>
            <a:r>
              <a:rPr sz="1550" dirty="0">
                <a:latin typeface="Arial"/>
                <a:cs typeface="Arial"/>
              </a:rPr>
              <a:t>in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addition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spc="-25" dirty="0">
                <a:latin typeface="Arial"/>
                <a:cs typeface="Arial"/>
              </a:rPr>
              <a:t>to </a:t>
            </a:r>
            <a:r>
              <a:rPr sz="1550" dirty="0">
                <a:latin typeface="Arial"/>
                <a:cs typeface="Arial"/>
              </a:rPr>
              <a:t>the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new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method</a:t>
            </a:r>
            <a:r>
              <a:rPr sz="1550" spc="5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specified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here.</a:t>
            </a:r>
            <a:endParaRPr sz="15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326639" y="5247386"/>
            <a:ext cx="3116580" cy="144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endParaRPr sz="8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42416" y="2017776"/>
            <a:ext cx="5689600" cy="2908300"/>
            <a:chOff x="1042416" y="2017776"/>
            <a:chExt cx="5689600" cy="2908300"/>
          </a:xfrm>
        </p:grpSpPr>
        <p:sp>
          <p:nvSpPr>
            <p:cNvPr id="3" name="object 3"/>
            <p:cNvSpPr/>
            <p:nvPr/>
          </p:nvSpPr>
          <p:spPr>
            <a:xfrm>
              <a:off x="1053084" y="2028444"/>
              <a:ext cx="5668010" cy="2887980"/>
            </a:xfrm>
            <a:custGeom>
              <a:avLst/>
              <a:gdLst/>
              <a:ahLst/>
              <a:cxnLst/>
              <a:rect l="l" t="t" r="r" b="b"/>
              <a:pathLst>
                <a:path w="5668009" h="2887979">
                  <a:moveTo>
                    <a:pt x="5667755" y="0"/>
                  </a:moveTo>
                  <a:lnTo>
                    <a:pt x="0" y="0"/>
                  </a:lnTo>
                  <a:lnTo>
                    <a:pt x="0" y="2887979"/>
                  </a:lnTo>
                  <a:lnTo>
                    <a:pt x="5667755" y="2887979"/>
                  </a:lnTo>
                  <a:lnTo>
                    <a:pt x="5667755" y="0"/>
                  </a:lnTo>
                  <a:close/>
                </a:path>
              </a:pathLst>
            </a:custGeom>
            <a:solidFill>
              <a:srgbClr val="DCDC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042416" y="2017776"/>
              <a:ext cx="5689600" cy="2908300"/>
            </a:xfrm>
            <a:custGeom>
              <a:avLst/>
              <a:gdLst/>
              <a:ahLst/>
              <a:cxnLst/>
              <a:rect l="l" t="t" r="r" b="b"/>
              <a:pathLst>
                <a:path w="5689600" h="2908300">
                  <a:moveTo>
                    <a:pt x="5689092" y="0"/>
                  </a:moveTo>
                  <a:lnTo>
                    <a:pt x="0" y="0"/>
                  </a:lnTo>
                  <a:lnTo>
                    <a:pt x="0" y="2907792"/>
                  </a:lnTo>
                  <a:lnTo>
                    <a:pt x="5689092" y="2907792"/>
                  </a:lnTo>
                  <a:lnTo>
                    <a:pt x="5689092" y="2898648"/>
                  </a:lnTo>
                  <a:lnTo>
                    <a:pt x="21336" y="2898648"/>
                  </a:lnTo>
                  <a:lnTo>
                    <a:pt x="10668" y="2887979"/>
                  </a:lnTo>
                  <a:lnTo>
                    <a:pt x="21336" y="2887979"/>
                  </a:lnTo>
                  <a:lnTo>
                    <a:pt x="21336" y="21335"/>
                  </a:lnTo>
                  <a:lnTo>
                    <a:pt x="10668" y="21335"/>
                  </a:lnTo>
                  <a:lnTo>
                    <a:pt x="21336" y="10668"/>
                  </a:lnTo>
                  <a:lnTo>
                    <a:pt x="5689092" y="10668"/>
                  </a:lnTo>
                  <a:lnTo>
                    <a:pt x="5689092" y="0"/>
                  </a:lnTo>
                  <a:close/>
                </a:path>
                <a:path w="5689600" h="2908300">
                  <a:moveTo>
                    <a:pt x="21336" y="2887979"/>
                  </a:moveTo>
                  <a:lnTo>
                    <a:pt x="10668" y="2887979"/>
                  </a:lnTo>
                  <a:lnTo>
                    <a:pt x="21336" y="2898648"/>
                  </a:lnTo>
                  <a:lnTo>
                    <a:pt x="21336" y="2887979"/>
                  </a:lnTo>
                  <a:close/>
                </a:path>
                <a:path w="5689600" h="2908300">
                  <a:moveTo>
                    <a:pt x="5667756" y="2887979"/>
                  </a:moveTo>
                  <a:lnTo>
                    <a:pt x="21336" y="2887979"/>
                  </a:lnTo>
                  <a:lnTo>
                    <a:pt x="21336" y="2898648"/>
                  </a:lnTo>
                  <a:lnTo>
                    <a:pt x="5667756" y="2898648"/>
                  </a:lnTo>
                  <a:lnTo>
                    <a:pt x="5667756" y="2887979"/>
                  </a:lnTo>
                  <a:close/>
                </a:path>
                <a:path w="5689600" h="2908300">
                  <a:moveTo>
                    <a:pt x="5667756" y="10668"/>
                  </a:moveTo>
                  <a:lnTo>
                    <a:pt x="5667756" y="2898648"/>
                  </a:lnTo>
                  <a:lnTo>
                    <a:pt x="5678424" y="2887979"/>
                  </a:lnTo>
                  <a:lnTo>
                    <a:pt x="5689092" y="2887979"/>
                  </a:lnTo>
                  <a:lnTo>
                    <a:pt x="5689092" y="21335"/>
                  </a:lnTo>
                  <a:lnTo>
                    <a:pt x="5678424" y="21335"/>
                  </a:lnTo>
                  <a:lnTo>
                    <a:pt x="5667756" y="10668"/>
                  </a:lnTo>
                  <a:close/>
                </a:path>
                <a:path w="5689600" h="2908300">
                  <a:moveTo>
                    <a:pt x="5689092" y="2887979"/>
                  </a:moveTo>
                  <a:lnTo>
                    <a:pt x="5678424" y="2887979"/>
                  </a:lnTo>
                  <a:lnTo>
                    <a:pt x="5667756" y="2898648"/>
                  </a:lnTo>
                  <a:lnTo>
                    <a:pt x="5689092" y="2898648"/>
                  </a:lnTo>
                  <a:lnTo>
                    <a:pt x="5689092" y="2887979"/>
                  </a:lnTo>
                  <a:close/>
                </a:path>
                <a:path w="5689600" h="2908300">
                  <a:moveTo>
                    <a:pt x="21336" y="10668"/>
                  </a:moveTo>
                  <a:lnTo>
                    <a:pt x="10668" y="21335"/>
                  </a:lnTo>
                  <a:lnTo>
                    <a:pt x="21336" y="21335"/>
                  </a:lnTo>
                  <a:lnTo>
                    <a:pt x="21336" y="10668"/>
                  </a:lnTo>
                  <a:close/>
                </a:path>
                <a:path w="5689600" h="2908300">
                  <a:moveTo>
                    <a:pt x="5667756" y="10668"/>
                  </a:moveTo>
                  <a:lnTo>
                    <a:pt x="21336" y="10668"/>
                  </a:lnTo>
                  <a:lnTo>
                    <a:pt x="21336" y="21335"/>
                  </a:lnTo>
                  <a:lnTo>
                    <a:pt x="5667756" y="21335"/>
                  </a:lnTo>
                  <a:lnTo>
                    <a:pt x="5667756" y="10668"/>
                  </a:lnTo>
                  <a:close/>
                </a:path>
                <a:path w="5689600" h="2908300">
                  <a:moveTo>
                    <a:pt x="5689092" y="10668"/>
                  </a:moveTo>
                  <a:lnTo>
                    <a:pt x="5667756" y="10668"/>
                  </a:lnTo>
                  <a:lnTo>
                    <a:pt x="5678424" y="21335"/>
                  </a:lnTo>
                  <a:lnTo>
                    <a:pt x="5689092" y="21335"/>
                  </a:lnTo>
                  <a:lnTo>
                    <a:pt x="5689092" y="1066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1131809" y="806967"/>
            <a:ext cx="5046980" cy="407542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459105" algn="ctr">
              <a:lnSpc>
                <a:spcPct val="100000"/>
              </a:lnSpc>
              <a:spcBef>
                <a:spcPts val="110"/>
              </a:spcBef>
            </a:pPr>
            <a:r>
              <a:rPr sz="1850" b="1" dirty="0">
                <a:latin typeface="Arial"/>
                <a:cs typeface="Arial"/>
              </a:rPr>
              <a:t>Implementing</a:t>
            </a:r>
            <a:r>
              <a:rPr sz="1850" b="1" spc="-5" dirty="0">
                <a:latin typeface="Arial"/>
                <a:cs typeface="Arial"/>
              </a:rPr>
              <a:t> </a:t>
            </a:r>
            <a:r>
              <a:rPr sz="1850" b="1" dirty="0">
                <a:latin typeface="Arial"/>
                <a:cs typeface="Arial"/>
              </a:rPr>
              <a:t>and</a:t>
            </a:r>
            <a:r>
              <a:rPr sz="1850" b="1" spc="10" dirty="0">
                <a:latin typeface="Arial"/>
                <a:cs typeface="Arial"/>
              </a:rPr>
              <a:t> </a:t>
            </a:r>
            <a:r>
              <a:rPr sz="1850" b="1" spc="-10" dirty="0">
                <a:latin typeface="Arial"/>
                <a:cs typeface="Arial"/>
              </a:rPr>
              <a:t>Extending</a:t>
            </a:r>
            <a:endParaRPr sz="18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330"/>
              </a:spcBef>
            </a:pPr>
            <a:endParaRPr sz="1850">
              <a:latin typeface="Arial"/>
              <a:cs typeface="Arial"/>
            </a:endParaRPr>
          </a:p>
          <a:p>
            <a:pPr marL="341630" marR="5080" indent="-329565">
              <a:lnSpc>
                <a:spcPct val="101299"/>
              </a:lnSpc>
              <a:buClr>
                <a:srgbClr val="FF0000"/>
              </a:buClr>
              <a:buChar char="•"/>
              <a:tabLst>
                <a:tab pos="341630" algn="l"/>
              </a:tabLst>
            </a:pPr>
            <a:r>
              <a:rPr sz="1550" dirty="0">
                <a:latin typeface="Arial"/>
                <a:cs typeface="Arial"/>
              </a:rPr>
              <a:t>Classes</a:t>
            </a:r>
            <a:r>
              <a:rPr sz="1550" spc="2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can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extend</a:t>
            </a:r>
            <a:r>
              <a:rPr sz="1550" spc="5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parent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class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and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implement</a:t>
            </a:r>
            <a:r>
              <a:rPr sz="1550" spc="60" dirty="0">
                <a:latin typeface="Arial"/>
                <a:cs typeface="Arial"/>
              </a:rPr>
              <a:t> </a:t>
            </a:r>
            <a:r>
              <a:rPr sz="1550" spc="-25" dirty="0">
                <a:latin typeface="Arial"/>
                <a:cs typeface="Arial"/>
              </a:rPr>
              <a:t>an </a:t>
            </a:r>
            <a:r>
              <a:rPr sz="1550" spc="-10" dirty="0">
                <a:latin typeface="Arial"/>
                <a:cs typeface="Arial"/>
              </a:rPr>
              <a:t>interface:</a:t>
            </a:r>
            <a:endParaRPr sz="1550">
              <a:latin typeface="Arial"/>
              <a:cs typeface="Arial"/>
            </a:endParaRPr>
          </a:p>
          <a:p>
            <a:pPr marL="12700" marR="831850">
              <a:lnSpc>
                <a:spcPct val="100000"/>
              </a:lnSpc>
              <a:spcBef>
                <a:spcPts val="185"/>
              </a:spcBef>
            </a:pPr>
            <a:r>
              <a:rPr sz="1150" spc="200" dirty="0">
                <a:latin typeface="Times New Roman"/>
                <a:cs typeface="Times New Roman"/>
              </a:rPr>
              <a:t>public</a:t>
            </a:r>
            <a:r>
              <a:rPr sz="1150" spc="425" dirty="0">
                <a:latin typeface="Times New Roman"/>
                <a:cs typeface="Times New Roman"/>
              </a:rPr>
              <a:t> </a:t>
            </a:r>
            <a:r>
              <a:rPr sz="1150" spc="229" dirty="0">
                <a:latin typeface="Times New Roman"/>
                <a:cs typeface="Times New Roman"/>
              </a:rPr>
              <a:t>class</a:t>
            </a:r>
            <a:r>
              <a:rPr sz="1150" spc="425" dirty="0">
                <a:latin typeface="Times New Roman"/>
                <a:cs typeface="Times New Roman"/>
              </a:rPr>
              <a:t> </a:t>
            </a:r>
            <a:r>
              <a:rPr sz="1150" spc="120" dirty="0">
                <a:latin typeface="Times New Roman"/>
                <a:cs typeface="Times New Roman"/>
              </a:rPr>
              <a:t>WidgetPro</a:t>
            </a:r>
            <a:r>
              <a:rPr sz="1150" spc="420" dirty="0">
                <a:latin typeface="Times New Roman"/>
                <a:cs typeface="Times New Roman"/>
              </a:rPr>
              <a:t> </a:t>
            </a:r>
            <a:r>
              <a:rPr sz="1150" b="1" spc="150" dirty="0">
                <a:latin typeface="Times New Roman"/>
                <a:cs typeface="Times New Roman"/>
              </a:rPr>
              <a:t>extends</a:t>
            </a:r>
            <a:r>
              <a:rPr sz="1150" b="1" spc="425" dirty="0">
                <a:latin typeface="Times New Roman"/>
                <a:cs typeface="Times New Roman"/>
              </a:rPr>
              <a:t> </a:t>
            </a:r>
            <a:r>
              <a:rPr sz="1150" b="1" spc="80" dirty="0">
                <a:latin typeface="Times New Roman"/>
                <a:cs typeface="Times New Roman"/>
              </a:rPr>
              <a:t>Widget</a:t>
            </a:r>
            <a:r>
              <a:rPr sz="1150" b="1" spc="415" dirty="0">
                <a:latin typeface="Times New Roman"/>
                <a:cs typeface="Times New Roman"/>
              </a:rPr>
              <a:t> </a:t>
            </a:r>
            <a:r>
              <a:rPr sz="1150" b="1" spc="100" dirty="0">
                <a:latin typeface="Times New Roman"/>
                <a:cs typeface="Times New Roman"/>
              </a:rPr>
              <a:t>implements </a:t>
            </a:r>
            <a:r>
              <a:rPr sz="1150" b="1" spc="120" dirty="0">
                <a:latin typeface="Times New Roman"/>
                <a:cs typeface="Times New Roman"/>
              </a:rPr>
              <a:t>WidgetSalesCalcs</a:t>
            </a:r>
            <a:r>
              <a:rPr sz="1150" spc="120" dirty="0">
                <a:latin typeface="Times New Roman"/>
                <a:cs typeface="Times New Roman"/>
              </a:rPr>
              <a:t>{</a:t>
            </a:r>
            <a:endParaRPr sz="1150">
              <a:latin typeface="Times New Roman"/>
              <a:cs typeface="Times New Roman"/>
            </a:endParaRPr>
          </a:p>
          <a:p>
            <a:pPr marL="187960">
              <a:lnSpc>
                <a:spcPct val="100000"/>
              </a:lnSpc>
              <a:spcBef>
                <a:spcPts val="260"/>
              </a:spcBef>
            </a:pPr>
            <a:r>
              <a:rPr sz="1150" spc="220" dirty="0">
                <a:latin typeface="Times New Roman"/>
                <a:cs typeface="Times New Roman"/>
              </a:rPr>
              <a:t>private</a:t>
            </a:r>
            <a:r>
              <a:rPr sz="1150" spc="409" dirty="0">
                <a:latin typeface="Times New Roman"/>
                <a:cs typeface="Times New Roman"/>
              </a:rPr>
              <a:t> </a:t>
            </a:r>
            <a:r>
              <a:rPr sz="1150" spc="210" dirty="0">
                <a:latin typeface="Times New Roman"/>
                <a:cs typeface="Times New Roman"/>
              </a:rPr>
              <a:t>String</a:t>
            </a:r>
            <a:r>
              <a:rPr sz="1150" spc="425" dirty="0">
                <a:latin typeface="Times New Roman"/>
                <a:cs typeface="Times New Roman"/>
              </a:rPr>
              <a:t> </a:t>
            </a:r>
            <a:r>
              <a:rPr sz="1150" spc="204" dirty="0">
                <a:latin typeface="Times New Roman"/>
                <a:cs typeface="Times New Roman"/>
              </a:rPr>
              <a:t>type;</a:t>
            </a:r>
            <a:endParaRPr sz="11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85"/>
              </a:spcBef>
            </a:pPr>
            <a:endParaRPr sz="1150">
              <a:latin typeface="Times New Roman"/>
              <a:cs typeface="Times New Roman"/>
            </a:endParaRPr>
          </a:p>
          <a:p>
            <a:pPr marL="12700" marR="220979" indent="175260">
              <a:lnSpc>
                <a:spcPct val="100000"/>
              </a:lnSpc>
            </a:pPr>
            <a:r>
              <a:rPr sz="1150" spc="200" dirty="0">
                <a:latin typeface="Times New Roman"/>
                <a:cs typeface="Times New Roman"/>
              </a:rPr>
              <a:t>public</a:t>
            </a:r>
            <a:r>
              <a:rPr sz="1150" spc="400" dirty="0">
                <a:latin typeface="Times New Roman"/>
                <a:cs typeface="Times New Roman"/>
              </a:rPr>
              <a:t> </a:t>
            </a:r>
            <a:r>
              <a:rPr sz="1150" spc="150" dirty="0">
                <a:latin typeface="Times New Roman"/>
                <a:cs typeface="Times New Roman"/>
              </a:rPr>
              <a:t>WidgetPro(double</a:t>
            </a:r>
            <a:r>
              <a:rPr sz="1150" spc="405" dirty="0">
                <a:latin typeface="Times New Roman"/>
                <a:cs typeface="Times New Roman"/>
              </a:rPr>
              <a:t> </a:t>
            </a:r>
            <a:r>
              <a:rPr sz="1150" spc="235" dirty="0">
                <a:latin typeface="Times New Roman"/>
                <a:cs typeface="Times New Roman"/>
              </a:rPr>
              <a:t>salesPrice,</a:t>
            </a:r>
            <a:r>
              <a:rPr sz="1150" spc="400" dirty="0">
                <a:latin typeface="Times New Roman"/>
                <a:cs typeface="Times New Roman"/>
              </a:rPr>
              <a:t> </a:t>
            </a:r>
            <a:r>
              <a:rPr sz="1150" spc="160" dirty="0">
                <a:latin typeface="Times New Roman"/>
                <a:cs typeface="Times New Roman"/>
              </a:rPr>
              <a:t>double</a:t>
            </a:r>
            <a:r>
              <a:rPr sz="1150" spc="405" dirty="0">
                <a:latin typeface="Times New Roman"/>
                <a:cs typeface="Times New Roman"/>
              </a:rPr>
              <a:t> </a:t>
            </a:r>
            <a:r>
              <a:rPr sz="1150" spc="254" dirty="0">
                <a:latin typeface="Times New Roman"/>
                <a:cs typeface="Times New Roman"/>
              </a:rPr>
              <a:t>cost,</a:t>
            </a:r>
            <a:r>
              <a:rPr sz="1150" spc="400" dirty="0">
                <a:latin typeface="Times New Roman"/>
                <a:cs typeface="Times New Roman"/>
              </a:rPr>
              <a:t> </a:t>
            </a:r>
            <a:r>
              <a:rPr sz="1150" spc="150" dirty="0">
                <a:latin typeface="Times New Roman"/>
                <a:cs typeface="Times New Roman"/>
              </a:rPr>
              <a:t>long </a:t>
            </a:r>
            <a:r>
              <a:rPr sz="1150" spc="225" dirty="0">
                <a:latin typeface="Times New Roman"/>
                <a:cs typeface="Times New Roman"/>
              </a:rPr>
              <a:t>quantity,</a:t>
            </a:r>
            <a:r>
              <a:rPr sz="1150" spc="420" dirty="0">
                <a:latin typeface="Times New Roman"/>
                <a:cs typeface="Times New Roman"/>
              </a:rPr>
              <a:t> </a:t>
            </a:r>
            <a:r>
              <a:rPr sz="1150" spc="210" dirty="0">
                <a:latin typeface="Times New Roman"/>
                <a:cs typeface="Times New Roman"/>
              </a:rPr>
              <a:t>String</a:t>
            </a:r>
            <a:r>
              <a:rPr sz="1150" spc="434" dirty="0">
                <a:latin typeface="Times New Roman"/>
                <a:cs typeface="Times New Roman"/>
              </a:rPr>
              <a:t> </a:t>
            </a:r>
            <a:r>
              <a:rPr sz="1150" spc="180" dirty="0">
                <a:latin typeface="Times New Roman"/>
                <a:cs typeface="Times New Roman"/>
              </a:rPr>
              <a:t>type){</a:t>
            </a:r>
            <a:endParaRPr sz="1150">
              <a:latin typeface="Times New Roman"/>
              <a:cs typeface="Times New Roman"/>
            </a:endParaRPr>
          </a:p>
          <a:p>
            <a:pPr marL="361315">
              <a:lnSpc>
                <a:spcPct val="100000"/>
              </a:lnSpc>
              <a:spcBef>
                <a:spcPts val="265"/>
              </a:spcBef>
            </a:pPr>
            <a:r>
              <a:rPr sz="1150" b="1" spc="190" dirty="0">
                <a:latin typeface="Times New Roman"/>
                <a:cs typeface="Times New Roman"/>
              </a:rPr>
              <a:t>super(salesPrice,</a:t>
            </a:r>
            <a:r>
              <a:rPr sz="1150" b="1" spc="434" dirty="0">
                <a:latin typeface="Times New Roman"/>
                <a:cs typeface="Times New Roman"/>
              </a:rPr>
              <a:t> </a:t>
            </a:r>
            <a:r>
              <a:rPr sz="1150" b="1" spc="240" dirty="0">
                <a:latin typeface="Times New Roman"/>
                <a:cs typeface="Times New Roman"/>
              </a:rPr>
              <a:t>cost,</a:t>
            </a:r>
            <a:r>
              <a:rPr sz="1150" b="1" spc="450" dirty="0">
                <a:latin typeface="Times New Roman"/>
                <a:cs typeface="Times New Roman"/>
              </a:rPr>
              <a:t> </a:t>
            </a:r>
            <a:r>
              <a:rPr sz="1150" b="1" spc="175" dirty="0">
                <a:latin typeface="Times New Roman"/>
                <a:cs typeface="Times New Roman"/>
              </a:rPr>
              <a:t>quantity);</a:t>
            </a:r>
            <a:endParaRPr sz="1150">
              <a:latin typeface="Times New Roman"/>
              <a:cs typeface="Times New Roman"/>
            </a:endParaRPr>
          </a:p>
          <a:p>
            <a:pPr marL="361315">
              <a:lnSpc>
                <a:spcPct val="100000"/>
              </a:lnSpc>
              <a:spcBef>
                <a:spcPts val="265"/>
              </a:spcBef>
            </a:pPr>
            <a:r>
              <a:rPr sz="1150" spc="245" dirty="0">
                <a:latin typeface="Times New Roman"/>
                <a:cs typeface="Times New Roman"/>
              </a:rPr>
              <a:t>this.type</a:t>
            </a:r>
            <a:r>
              <a:rPr sz="1150" spc="409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Times New Roman"/>
                <a:cs typeface="Times New Roman"/>
              </a:rPr>
              <a:t>=</a:t>
            </a:r>
            <a:r>
              <a:rPr sz="1150" spc="409" dirty="0">
                <a:latin typeface="Times New Roman"/>
                <a:cs typeface="Times New Roman"/>
              </a:rPr>
              <a:t> </a:t>
            </a:r>
            <a:r>
              <a:rPr sz="1150" spc="210" dirty="0">
                <a:latin typeface="Times New Roman"/>
                <a:cs typeface="Times New Roman"/>
              </a:rPr>
              <a:t>type;</a:t>
            </a:r>
            <a:endParaRPr sz="1150">
              <a:latin typeface="Times New Roman"/>
              <a:cs typeface="Times New Roman"/>
            </a:endParaRPr>
          </a:p>
          <a:p>
            <a:pPr marL="187960">
              <a:lnSpc>
                <a:spcPct val="100000"/>
              </a:lnSpc>
              <a:spcBef>
                <a:spcPts val="275"/>
              </a:spcBef>
            </a:pPr>
            <a:r>
              <a:rPr sz="1150" spc="80" dirty="0">
                <a:latin typeface="Times New Roman"/>
                <a:cs typeface="Times New Roman"/>
              </a:rPr>
              <a:t>}</a:t>
            </a:r>
            <a:endParaRPr sz="11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10"/>
              </a:spcBef>
            </a:pPr>
            <a:endParaRPr sz="1150">
              <a:latin typeface="Times New Roman"/>
              <a:cs typeface="Times New Roman"/>
            </a:endParaRPr>
          </a:p>
          <a:p>
            <a:pPr marL="361315" marR="2229485" indent="-173990">
              <a:lnSpc>
                <a:spcPct val="120000"/>
              </a:lnSpc>
            </a:pPr>
            <a:r>
              <a:rPr sz="1150" spc="200" dirty="0">
                <a:latin typeface="Times New Roman"/>
                <a:cs typeface="Times New Roman"/>
              </a:rPr>
              <a:t>public</a:t>
            </a:r>
            <a:r>
              <a:rPr sz="1150" spc="405" dirty="0">
                <a:latin typeface="Times New Roman"/>
                <a:cs typeface="Times New Roman"/>
              </a:rPr>
              <a:t> </a:t>
            </a:r>
            <a:r>
              <a:rPr sz="1150" spc="210" dirty="0">
                <a:latin typeface="Times New Roman"/>
                <a:cs typeface="Times New Roman"/>
              </a:rPr>
              <a:t>String</a:t>
            </a:r>
            <a:r>
              <a:rPr sz="1150" spc="409" dirty="0">
                <a:latin typeface="Times New Roman"/>
                <a:cs typeface="Times New Roman"/>
              </a:rPr>
              <a:t> </a:t>
            </a:r>
            <a:r>
              <a:rPr sz="1150" spc="140" dirty="0">
                <a:latin typeface="Times New Roman"/>
                <a:cs typeface="Times New Roman"/>
              </a:rPr>
              <a:t>getWidgetType(){ </a:t>
            </a:r>
            <a:r>
              <a:rPr sz="1150" spc="220" dirty="0">
                <a:latin typeface="Times New Roman"/>
                <a:cs typeface="Times New Roman"/>
              </a:rPr>
              <a:t>return</a:t>
            </a:r>
            <a:r>
              <a:rPr sz="1150" spc="415" dirty="0">
                <a:latin typeface="Times New Roman"/>
                <a:cs typeface="Times New Roman"/>
              </a:rPr>
              <a:t> </a:t>
            </a:r>
            <a:r>
              <a:rPr sz="1150" spc="195" dirty="0">
                <a:latin typeface="Times New Roman"/>
                <a:cs typeface="Times New Roman"/>
              </a:rPr>
              <a:t>type;</a:t>
            </a:r>
            <a:endParaRPr sz="1150">
              <a:latin typeface="Times New Roman"/>
              <a:cs typeface="Times New Roman"/>
            </a:endParaRPr>
          </a:p>
          <a:p>
            <a:pPr marL="187960">
              <a:lnSpc>
                <a:spcPct val="100000"/>
              </a:lnSpc>
              <a:spcBef>
                <a:spcPts val="265"/>
              </a:spcBef>
            </a:pPr>
            <a:r>
              <a:rPr sz="1150" spc="80" dirty="0">
                <a:latin typeface="Times New Roman"/>
                <a:cs typeface="Times New Roman"/>
              </a:rPr>
              <a:t>}</a:t>
            </a:r>
            <a:endParaRPr sz="11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65"/>
              </a:spcBef>
            </a:pPr>
            <a:r>
              <a:rPr sz="1150" spc="80" dirty="0">
                <a:latin typeface="Times New Roman"/>
                <a:cs typeface="Times New Roman"/>
              </a:rPr>
              <a:t>}</a:t>
            </a:r>
            <a:endParaRPr sz="115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94436" y="5247386"/>
            <a:ext cx="4893945" cy="91948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644650">
              <a:lnSpc>
                <a:spcPct val="100000"/>
              </a:lnSpc>
              <a:spcBef>
                <a:spcPts val="105"/>
              </a:spcBef>
            </a:pPr>
            <a:endParaRPr sz="8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8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705"/>
              </a:spcBef>
            </a:pPr>
            <a:endParaRPr sz="8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300" b="1" dirty="0">
                <a:latin typeface="Arial"/>
                <a:cs typeface="Arial"/>
              </a:rPr>
              <a:t>Extends</a:t>
            </a:r>
            <a:r>
              <a:rPr sz="1300" b="1" spc="-90" dirty="0">
                <a:latin typeface="Arial"/>
                <a:cs typeface="Arial"/>
              </a:rPr>
              <a:t> </a:t>
            </a:r>
            <a:r>
              <a:rPr sz="1300" b="1" spc="-10" dirty="0">
                <a:latin typeface="Arial"/>
                <a:cs typeface="Arial"/>
              </a:rPr>
              <a:t>First</a:t>
            </a:r>
            <a:endParaRPr sz="1300">
              <a:latin typeface="Arial"/>
              <a:cs typeface="Arial"/>
            </a:endParaRPr>
          </a:p>
          <a:p>
            <a:pPr marL="135890">
              <a:lnSpc>
                <a:spcPct val="100000"/>
              </a:lnSpc>
              <a:spcBef>
                <a:spcPts val="400"/>
              </a:spcBef>
            </a:pPr>
            <a:r>
              <a:rPr sz="1150" dirty="0">
                <a:latin typeface="Arial"/>
                <a:cs typeface="Arial"/>
              </a:rPr>
              <a:t>If</a:t>
            </a:r>
            <a:r>
              <a:rPr sz="1150" spc="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you</a:t>
            </a:r>
            <a:r>
              <a:rPr sz="1150" spc="10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use</a:t>
            </a:r>
            <a:r>
              <a:rPr sz="1150" spc="4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both</a:t>
            </a:r>
            <a:r>
              <a:rPr sz="1150" spc="40" dirty="0">
                <a:latin typeface="Arial"/>
                <a:cs typeface="Arial"/>
              </a:rPr>
              <a:t> </a:t>
            </a:r>
            <a:r>
              <a:rPr sz="1150" spc="200" dirty="0">
                <a:latin typeface="Times New Roman"/>
                <a:cs typeface="Times New Roman"/>
              </a:rPr>
              <a:t>extends</a:t>
            </a:r>
            <a:r>
              <a:rPr sz="1150" spc="120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Arial"/>
                <a:cs typeface="Arial"/>
              </a:rPr>
              <a:t>and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spc="155" dirty="0">
                <a:latin typeface="Times New Roman"/>
                <a:cs typeface="Times New Roman"/>
              </a:rPr>
              <a:t>implements</a:t>
            </a:r>
            <a:r>
              <a:rPr sz="1150" spc="155" dirty="0">
                <a:latin typeface="Arial"/>
                <a:cs typeface="Arial"/>
              </a:rPr>
              <a:t>,</a:t>
            </a:r>
            <a:r>
              <a:rPr sz="1150" spc="95" dirty="0">
                <a:latin typeface="Arial"/>
                <a:cs typeface="Arial"/>
              </a:rPr>
              <a:t> </a:t>
            </a:r>
            <a:r>
              <a:rPr sz="1150" spc="200" dirty="0">
                <a:latin typeface="Times New Roman"/>
                <a:cs typeface="Times New Roman"/>
              </a:rPr>
              <a:t>extends</a:t>
            </a:r>
            <a:r>
              <a:rPr sz="1150" spc="120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Arial"/>
                <a:cs typeface="Arial"/>
              </a:rPr>
              <a:t>must</a:t>
            </a:r>
            <a:r>
              <a:rPr sz="1150" spc="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come</a:t>
            </a:r>
            <a:r>
              <a:rPr sz="1150" spc="30" dirty="0">
                <a:latin typeface="Arial"/>
                <a:cs typeface="Arial"/>
              </a:rPr>
              <a:t> </a:t>
            </a:r>
            <a:r>
              <a:rPr sz="1150" spc="-10" dirty="0">
                <a:latin typeface="Arial"/>
                <a:cs typeface="Arial"/>
              </a:rPr>
              <a:t>first.</a:t>
            </a:r>
            <a:endParaRPr sz="11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34211" y="3162300"/>
            <a:ext cx="5579745" cy="946785"/>
            <a:chOff x="934211" y="3162300"/>
            <a:chExt cx="5579745" cy="946785"/>
          </a:xfrm>
        </p:grpSpPr>
        <p:sp>
          <p:nvSpPr>
            <p:cNvPr id="3" name="object 3"/>
            <p:cNvSpPr/>
            <p:nvPr/>
          </p:nvSpPr>
          <p:spPr>
            <a:xfrm>
              <a:off x="943355" y="3172967"/>
              <a:ext cx="5560060" cy="925194"/>
            </a:xfrm>
            <a:custGeom>
              <a:avLst/>
              <a:gdLst/>
              <a:ahLst/>
              <a:cxnLst/>
              <a:rect l="l" t="t" r="r" b="b"/>
              <a:pathLst>
                <a:path w="5560059" h="925195">
                  <a:moveTo>
                    <a:pt x="5559552" y="0"/>
                  </a:moveTo>
                  <a:lnTo>
                    <a:pt x="0" y="0"/>
                  </a:lnTo>
                  <a:lnTo>
                    <a:pt x="0" y="925067"/>
                  </a:lnTo>
                  <a:lnTo>
                    <a:pt x="5559552" y="925067"/>
                  </a:lnTo>
                  <a:lnTo>
                    <a:pt x="5559552" y="0"/>
                  </a:lnTo>
                  <a:close/>
                </a:path>
              </a:pathLst>
            </a:custGeom>
            <a:solidFill>
              <a:srgbClr val="DCDC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934211" y="3162300"/>
              <a:ext cx="5579745" cy="946785"/>
            </a:xfrm>
            <a:custGeom>
              <a:avLst/>
              <a:gdLst/>
              <a:ahLst/>
              <a:cxnLst/>
              <a:rect l="l" t="t" r="r" b="b"/>
              <a:pathLst>
                <a:path w="5579745" h="946785">
                  <a:moveTo>
                    <a:pt x="5579364" y="0"/>
                  </a:moveTo>
                  <a:lnTo>
                    <a:pt x="0" y="0"/>
                  </a:lnTo>
                  <a:lnTo>
                    <a:pt x="0" y="946403"/>
                  </a:lnTo>
                  <a:lnTo>
                    <a:pt x="5579364" y="946403"/>
                  </a:lnTo>
                  <a:lnTo>
                    <a:pt x="5579364" y="935736"/>
                  </a:lnTo>
                  <a:lnTo>
                    <a:pt x="19812" y="935736"/>
                  </a:lnTo>
                  <a:lnTo>
                    <a:pt x="9143" y="926591"/>
                  </a:lnTo>
                  <a:lnTo>
                    <a:pt x="19812" y="926591"/>
                  </a:lnTo>
                  <a:lnTo>
                    <a:pt x="19812" y="19811"/>
                  </a:lnTo>
                  <a:lnTo>
                    <a:pt x="9143" y="19811"/>
                  </a:lnTo>
                  <a:lnTo>
                    <a:pt x="19812" y="10668"/>
                  </a:lnTo>
                  <a:lnTo>
                    <a:pt x="5579364" y="10668"/>
                  </a:lnTo>
                  <a:lnTo>
                    <a:pt x="5579364" y="0"/>
                  </a:lnTo>
                  <a:close/>
                </a:path>
                <a:path w="5579745" h="946785">
                  <a:moveTo>
                    <a:pt x="19812" y="926591"/>
                  </a:moveTo>
                  <a:lnTo>
                    <a:pt x="9143" y="926591"/>
                  </a:lnTo>
                  <a:lnTo>
                    <a:pt x="19812" y="935736"/>
                  </a:lnTo>
                  <a:lnTo>
                    <a:pt x="19812" y="926591"/>
                  </a:lnTo>
                  <a:close/>
                </a:path>
                <a:path w="5579745" h="946785">
                  <a:moveTo>
                    <a:pt x="5558028" y="926591"/>
                  </a:moveTo>
                  <a:lnTo>
                    <a:pt x="19812" y="926591"/>
                  </a:lnTo>
                  <a:lnTo>
                    <a:pt x="19812" y="935736"/>
                  </a:lnTo>
                  <a:lnTo>
                    <a:pt x="5558028" y="935736"/>
                  </a:lnTo>
                  <a:lnTo>
                    <a:pt x="5558028" y="926591"/>
                  </a:lnTo>
                  <a:close/>
                </a:path>
                <a:path w="5579745" h="946785">
                  <a:moveTo>
                    <a:pt x="5558028" y="10668"/>
                  </a:moveTo>
                  <a:lnTo>
                    <a:pt x="5558028" y="935736"/>
                  </a:lnTo>
                  <a:lnTo>
                    <a:pt x="5568695" y="926591"/>
                  </a:lnTo>
                  <a:lnTo>
                    <a:pt x="5579364" y="926591"/>
                  </a:lnTo>
                  <a:lnTo>
                    <a:pt x="5579364" y="19811"/>
                  </a:lnTo>
                  <a:lnTo>
                    <a:pt x="5568695" y="19811"/>
                  </a:lnTo>
                  <a:lnTo>
                    <a:pt x="5558028" y="10668"/>
                  </a:lnTo>
                  <a:close/>
                </a:path>
                <a:path w="5579745" h="946785">
                  <a:moveTo>
                    <a:pt x="5579364" y="926591"/>
                  </a:moveTo>
                  <a:lnTo>
                    <a:pt x="5568695" y="926591"/>
                  </a:lnTo>
                  <a:lnTo>
                    <a:pt x="5558028" y="935736"/>
                  </a:lnTo>
                  <a:lnTo>
                    <a:pt x="5579364" y="935736"/>
                  </a:lnTo>
                  <a:lnTo>
                    <a:pt x="5579364" y="926591"/>
                  </a:lnTo>
                  <a:close/>
                </a:path>
                <a:path w="5579745" h="946785">
                  <a:moveTo>
                    <a:pt x="19812" y="10668"/>
                  </a:moveTo>
                  <a:lnTo>
                    <a:pt x="9143" y="19811"/>
                  </a:lnTo>
                  <a:lnTo>
                    <a:pt x="19812" y="19811"/>
                  </a:lnTo>
                  <a:lnTo>
                    <a:pt x="19812" y="10668"/>
                  </a:lnTo>
                  <a:close/>
                </a:path>
                <a:path w="5579745" h="946785">
                  <a:moveTo>
                    <a:pt x="5558028" y="10668"/>
                  </a:moveTo>
                  <a:lnTo>
                    <a:pt x="19812" y="10668"/>
                  </a:lnTo>
                  <a:lnTo>
                    <a:pt x="19812" y="19811"/>
                  </a:lnTo>
                  <a:lnTo>
                    <a:pt x="5558028" y="19811"/>
                  </a:lnTo>
                  <a:lnTo>
                    <a:pt x="5558028" y="10668"/>
                  </a:lnTo>
                  <a:close/>
                </a:path>
                <a:path w="5579745" h="946785">
                  <a:moveTo>
                    <a:pt x="5579364" y="10668"/>
                  </a:moveTo>
                  <a:lnTo>
                    <a:pt x="5558028" y="10668"/>
                  </a:lnTo>
                  <a:lnTo>
                    <a:pt x="5568695" y="19811"/>
                  </a:lnTo>
                  <a:lnTo>
                    <a:pt x="5579364" y="19811"/>
                  </a:lnTo>
                  <a:lnTo>
                    <a:pt x="5579364" y="1066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1131807" y="806967"/>
            <a:ext cx="4801235" cy="407225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68095">
              <a:lnSpc>
                <a:spcPct val="100000"/>
              </a:lnSpc>
              <a:spcBef>
                <a:spcPts val="110"/>
              </a:spcBef>
            </a:pPr>
            <a:r>
              <a:rPr sz="1850" b="1" dirty="0">
                <a:latin typeface="Arial"/>
                <a:cs typeface="Arial"/>
              </a:rPr>
              <a:t>Anonymous</a:t>
            </a:r>
            <a:r>
              <a:rPr sz="1850" b="1" spc="-25" dirty="0">
                <a:latin typeface="Arial"/>
                <a:cs typeface="Arial"/>
              </a:rPr>
              <a:t> </a:t>
            </a:r>
            <a:r>
              <a:rPr sz="1850" b="1" dirty="0">
                <a:latin typeface="Arial"/>
                <a:cs typeface="Arial"/>
              </a:rPr>
              <a:t>Inner</a:t>
            </a:r>
            <a:r>
              <a:rPr sz="1850" b="1" spc="-10" dirty="0">
                <a:latin typeface="Arial"/>
                <a:cs typeface="Arial"/>
              </a:rPr>
              <a:t> Classes</a:t>
            </a:r>
            <a:endParaRPr sz="18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350"/>
              </a:spcBef>
            </a:pPr>
            <a:endParaRPr sz="1850">
              <a:latin typeface="Arial"/>
              <a:cs typeface="Arial"/>
            </a:endParaRPr>
          </a:p>
          <a:p>
            <a:pPr marL="341630" indent="-328930">
              <a:lnSpc>
                <a:spcPct val="100000"/>
              </a:lnSpc>
              <a:spcBef>
                <a:spcPts val="5"/>
              </a:spcBef>
              <a:buClr>
                <a:srgbClr val="FF0000"/>
              </a:buClr>
              <a:buChar char="•"/>
              <a:tabLst>
                <a:tab pos="341630" algn="l"/>
              </a:tabLst>
            </a:pPr>
            <a:r>
              <a:rPr sz="1550" dirty="0">
                <a:latin typeface="Arial"/>
                <a:cs typeface="Arial"/>
              </a:rPr>
              <a:t>Define</a:t>
            </a:r>
            <a:r>
              <a:rPr sz="1550" spc="2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</a:t>
            </a:r>
            <a:r>
              <a:rPr sz="1550" spc="2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class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in</a:t>
            </a:r>
            <a:r>
              <a:rPr sz="1550" spc="2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place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instead</a:t>
            </a:r>
            <a:r>
              <a:rPr sz="1550" spc="2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of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in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separate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spc="-20" dirty="0">
                <a:latin typeface="Arial"/>
                <a:cs typeface="Arial"/>
              </a:rPr>
              <a:t>file</a:t>
            </a:r>
            <a:endParaRPr sz="1550">
              <a:latin typeface="Arial"/>
              <a:cs typeface="Arial"/>
            </a:endParaRPr>
          </a:p>
          <a:p>
            <a:pPr marL="341630" indent="-328930">
              <a:lnSpc>
                <a:spcPct val="100000"/>
              </a:lnSpc>
              <a:spcBef>
                <a:spcPts val="395"/>
              </a:spcBef>
              <a:buClr>
                <a:srgbClr val="FF0000"/>
              </a:buClr>
              <a:buChar char="•"/>
              <a:tabLst>
                <a:tab pos="341630" algn="l"/>
              </a:tabLst>
            </a:pPr>
            <a:r>
              <a:rPr sz="1550" dirty="0">
                <a:latin typeface="Arial"/>
                <a:cs typeface="Arial"/>
              </a:rPr>
              <a:t>Why</a:t>
            </a:r>
            <a:r>
              <a:rPr sz="1550" spc="2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would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you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do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spc="-20" dirty="0">
                <a:latin typeface="Arial"/>
                <a:cs typeface="Arial"/>
              </a:rPr>
              <a:t>this?</a:t>
            </a:r>
            <a:endParaRPr sz="1550">
              <a:latin typeface="Arial"/>
              <a:cs typeface="Arial"/>
            </a:endParaRPr>
          </a:p>
          <a:p>
            <a:pPr marL="659765" lvl="1" indent="-237490">
              <a:lnSpc>
                <a:spcPct val="100000"/>
              </a:lnSpc>
              <a:spcBef>
                <a:spcPts val="390"/>
              </a:spcBef>
              <a:buClr>
                <a:srgbClr val="FF0000"/>
              </a:buClr>
              <a:buChar char="–"/>
              <a:tabLst>
                <a:tab pos="659765" algn="l"/>
              </a:tabLst>
            </a:pPr>
            <a:r>
              <a:rPr sz="1400" dirty="0">
                <a:latin typeface="Arial"/>
                <a:cs typeface="Arial"/>
              </a:rPr>
              <a:t>Logically</a:t>
            </a:r>
            <a:r>
              <a:rPr sz="1400" spc="4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group</a:t>
            </a:r>
            <a:r>
              <a:rPr sz="1400" spc="4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code</a:t>
            </a:r>
            <a:r>
              <a:rPr sz="1400" spc="4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in</a:t>
            </a:r>
            <a:r>
              <a:rPr sz="1400" spc="6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one</a:t>
            </a:r>
            <a:r>
              <a:rPr sz="1400" spc="65" dirty="0">
                <a:latin typeface="Arial"/>
                <a:cs typeface="Arial"/>
              </a:rPr>
              <a:t> </a:t>
            </a:r>
            <a:r>
              <a:rPr sz="1400" spc="-20" dirty="0">
                <a:latin typeface="Arial"/>
                <a:cs typeface="Arial"/>
              </a:rPr>
              <a:t>place</a:t>
            </a:r>
            <a:endParaRPr sz="1400">
              <a:latin typeface="Arial"/>
              <a:cs typeface="Arial"/>
            </a:endParaRPr>
          </a:p>
          <a:p>
            <a:pPr marL="659765" lvl="1" indent="-237490">
              <a:lnSpc>
                <a:spcPct val="100000"/>
              </a:lnSpc>
              <a:spcBef>
                <a:spcPts val="370"/>
              </a:spcBef>
              <a:buClr>
                <a:srgbClr val="FF0000"/>
              </a:buClr>
              <a:buChar char="–"/>
              <a:tabLst>
                <a:tab pos="659765" algn="l"/>
              </a:tabLst>
            </a:pPr>
            <a:r>
              <a:rPr sz="1400" dirty="0">
                <a:latin typeface="Arial"/>
                <a:cs typeface="Arial"/>
              </a:rPr>
              <a:t>Increase</a:t>
            </a:r>
            <a:r>
              <a:rPr sz="1400" spc="6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encapsulation</a:t>
            </a:r>
            <a:endParaRPr sz="1400">
              <a:latin typeface="Arial"/>
              <a:cs typeface="Arial"/>
            </a:endParaRPr>
          </a:p>
          <a:p>
            <a:pPr marL="659765" lvl="1" indent="-237490">
              <a:lnSpc>
                <a:spcPct val="100000"/>
              </a:lnSpc>
              <a:spcBef>
                <a:spcPts val="385"/>
              </a:spcBef>
              <a:buClr>
                <a:srgbClr val="FF0000"/>
              </a:buClr>
              <a:buChar char="–"/>
              <a:tabLst>
                <a:tab pos="659765" algn="l"/>
              </a:tabLst>
            </a:pPr>
            <a:r>
              <a:rPr sz="1400" dirty="0">
                <a:latin typeface="Arial"/>
                <a:cs typeface="Arial"/>
              </a:rPr>
              <a:t>Make</a:t>
            </a:r>
            <a:r>
              <a:rPr sz="1400" spc="4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code</a:t>
            </a:r>
            <a:r>
              <a:rPr sz="1400" spc="4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more</a:t>
            </a:r>
            <a:r>
              <a:rPr sz="1400" spc="4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readable</a:t>
            </a:r>
            <a:endParaRPr sz="1400">
              <a:latin typeface="Arial"/>
              <a:cs typeface="Arial"/>
            </a:endParaRPr>
          </a:p>
          <a:p>
            <a:pPr marL="341630" indent="-328930">
              <a:lnSpc>
                <a:spcPct val="100000"/>
              </a:lnSpc>
              <a:spcBef>
                <a:spcPts val="295"/>
              </a:spcBef>
              <a:buClr>
                <a:srgbClr val="FF0000"/>
              </a:buClr>
              <a:buFont typeface="Arial"/>
              <a:buChar char="•"/>
              <a:tabLst>
                <a:tab pos="341630" algn="l"/>
              </a:tabLst>
            </a:pPr>
            <a:r>
              <a:rPr sz="1550" spc="260" dirty="0">
                <a:latin typeface="Times New Roman"/>
                <a:cs typeface="Times New Roman"/>
              </a:rPr>
              <a:t>StringAnalyzer</a:t>
            </a:r>
            <a:r>
              <a:rPr sz="1550" spc="135" dirty="0">
                <a:latin typeface="Times New Roman"/>
                <a:cs typeface="Times New Roman"/>
              </a:rPr>
              <a:t> </a:t>
            </a:r>
            <a:r>
              <a:rPr sz="1550" spc="-10" dirty="0">
                <a:latin typeface="Arial"/>
                <a:cs typeface="Arial"/>
              </a:rPr>
              <a:t>interface</a:t>
            </a:r>
            <a:endParaRPr sz="15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45"/>
              </a:spcBef>
            </a:pPr>
            <a:r>
              <a:rPr sz="1250" spc="240" dirty="0">
                <a:latin typeface="Times New Roman"/>
                <a:cs typeface="Times New Roman"/>
              </a:rPr>
              <a:t>public</a:t>
            </a:r>
            <a:r>
              <a:rPr sz="1250" spc="470" dirty="0">
                <a:latin typeface="Times New Roman"/>
                <a:cs typeface="Times New Roman"/>
              </a:rPr>
              <a:t> </a:t>
            </a:r>
            <a:r>
              <a:rPr sz="1250" spc="280" dirty="0">
                <a:latin typeface="Times New Roman"/>
                <a:cs typeface="Times New Roman"/>
              </a:rPr>
              <a:t>interface</a:t>
            </a:r>
            <a:r>
              <a:rPr sz="1250" spc="455" dirty="0">
                <a:latin typeface="Times New Roman"/>
                <a:cs typeface="Times New Roman"/>
              </a:rPr>
              <a:t> </a:t>
            </a:r>
            <a:r>
              <a:rPr sz="1250" spc="220" dirty="0">
                <a:latin typeface="Times New Roman"/>
                <a:cs typeface="Times New Roman"/>
              </a:rPr>
              <a:t>StringAnalyzer</a:t>
            </a:r>
            <a:r>
              <a:rPr sz="1250" spc="455" dirty="0">
                <a:latin typeface="Times New Roman"/>
                <a:cs typeface="Times New Roman"/>
              </a:rPr>
              <a:t> </a:t>
            </a:r>
            <a:r>
              <a:rPr sz="1250" spc="105" dirty="0">
                <a:latin typeface="Times New Roman"/>
                <a:cs typeface="Times New Roman"/>
              </a:rPr>
              <a:t>{</a:t>
            </a:r>
            <a:endParaRPr sz="1250">
              <a:latin typeface="Times New Roman"/>
              <a:cs typeface="Times New Roman"/>
            </a:endParaRPr>
          </a:p>
          <a:p>
            <a:pPr marL="341630" marR="290195" indent="-134620">
              <a:lnSpc>
                <a:spcPct val="102400"/>
              </a:lnSpc>
              <a:spcBef>
                <a:spcPts val="325"/>
              </a:spcBef>
            </a:pPr>
            <a:r>
              <a:rPr sz="1250" spc="245" dirty="0">
                <a:latin typeface="Times New Roman"/>
                <a:cs typeface="Times New Roman"/>
              </a:rPr>
              <a:t>public</a:t>
            </a:r>
            <a:r>
              <a:rPr sz="1250" spc="459" dirty="0">
                <a:latin typeface="Times New Roman"/>
                <a:cs typeface="Times New Roman"/>
              </a:rPr>
              <a:t> </a:t>
            </a:r>
            <a:r>
              <a:rPr sz="1250" spc="195" dirty="0">
                <a:latin typeface="Times New Roman"/>
                <a:cs typeface="Times New Roman"/>
              </a:rPr>
              <a:t>boolean</a:t>
            </a:r>
            <a:r>
              <a:rPr sz="1250" spc="465" dirty="0">
                <a:latin typeface="Times New Roman"/>
                <a:cs typeface="Times New Roman"/>
              </a:rPr>
              <a:t> </a:t>
            </a:r>
            <a:r>
              <a:rPr sz="1250" spc="245" dirty="0">
                <a:latin typeface="Times New Roman"/>
                <a:cs typeface="Times New Roman"/>
              </a:rPr>
              <a:t>analyze(String</a:t>
            </a:r>
            <a:r>
              <a:rPr sz="1250" spc="459" dirty="0">
                <a:latin typeface="Times New Roman"/>
                <a:cs typeface="Times New Roman"/>
              </a:rPr>
              <a:t> </a:t>
            </a:r>
            <a:r>
              <a:rPr sz="1250" spc="310" dirty="0">
                <a:latin typeface="Times New Roman"/>
                <a:cs typeface="Times New Roman"/>
              </a:rPr>
              <a:t>target,</a:t>
            </a:r>
            <a:r>
              <a:rPr sz="1250" spc="480" dirty="0">
                <a:latin typeface="Times New Roman"/>
                <a:cs typeface="Times New Roman"/>
              </a:rPr>
              <a:t> </a:t>
            </a:r>
            <a:r>
              <a:rPr sz="1250" spc="240" dirty="0">
                <a:latin typeface="Times New Roman"/>
                <a:cs typeface="Times New Roman"/>
              </a:rPr>
              <a:t>String </a:t>
            </a:r>
            <a:r>
              <a:rPr sz="1250" spc="260" dirty="0">
                <a:latin typeface="Times New Roman"/>
                <a:cs typeface="Times New Roman"/>
              </a:rPr>
              <a:t>searchStr);</a:t>
            </a:r>
            <a:endParaRPr sz="12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60"/>
              </a:spcBef>
            </a:pPr>
            <a:r>
              <a:rPr sz="1250" spc="114" dirty="0">
                <a:latin typeface="Times New Roman"/>
                <a:cs typeface="Times New Roman"/>
              </a:rPr>
              <a:t>}</a:t>
            </a:r>
            <a:endParaRPr sz="1250">
              <a:latin typeface="Times New Roman"/>
              <a:cs typeface="Times New Roman"/>
            </a:endParaRPr>
          </a:p>
          <a:p>
            <a:pPr marL="341630" indent="-328930">
              <a:lnSpc>
                <a:spcPct val="100000"/>
              </a:lnSpc>
              <a:spcBef>
                <a:spcPts val="515"/>
              </a:spcBef>
              <a:buClr>
                <a:srgbClr val="FF0000"/>
              </a:buClr>
              <a:buChar char="•"/>
              <a:tabLst>
                <a:tab pos="341630" algn="l"/>
              </a:tabLst>
            </a:pPr>
            <a:r>
              <a:rPr sz="1550" dirty="0">
                <a:latin typeface="Arial"/>
                <a:cs typeface="Arial"/>
              </a:rPr>
              <a:t>A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single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method</a:t>
            </a:r>
            <a:r>
              <a:rPr sz="1550" spc="55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interface</a:t>
            </a:r>
            <a:endParaRPr sz="1550">
              <a:latin typeface="Arial"/>
              <a:cs typeface="Arial"/>
            </a:endParaRPr>
          </a:p>
          <a:p>
            <a:pPr marL="659765" lvl="1" indent="-237490">
              <a:lnSpc>
                <a:spcPct val="100000"/>
              </a:lnSpc>
              <a:spcBef>
                <a:spcPts val="380"/>
              </a:spcBef>
              <a:buClr>
                <a:srgbClr val="FF0000"/>
              </a:buClr>
              <a:buFont typeface="Arial"/>
              <a:buChar char="–"/>
              <a:tabLst>
                <a:tab pos="659765" algn="l"/>
              </a:tabLst>
            </a:pPr>
            <a:r>
              <a:rPr sz="1400" b="1" dirty="0">
                <a:latin typeface="Arial"/>
                <a:cs typeface="Arial"/>
              </a:rPr>
              <a:t>Functional</a:t>
            </a:r>
            <a:r>
              <a:rPr sz="1400" b="1" spc="135" dirty="0">
                <a:latin typeface="Arial"/>
                <a:cs typeface="Arial"/>
              </a:rPr>
              <a:t> </a:t>
            </a:r>
            <a:r>
              <a:rPr sz="1400" b="1" spc="-10" dirty="0">
                <a:latin typeface="Arial"/>
                <a:cs typeface="Arial"/>
              </a:rPr>
              <a:t>Interface</a:t>
            </a:r>
            <a:endParaRPr sz="1400">
              <a:latin typeface="Arial"/>
              <a:cs typeface="Arial"/>
            </a:endParaRPr>
          </a:p>
          <a:p>
            <a:pPr marL="341630" indent="-328930">
              <a:lnSpc>
                <a:spcPct val="100000"/>
              </a:lnSpc>
              <a:spcBef>
                <a:spcPts val="295"/>
              </a:spcBef>
              <a:buClr>
                <a:srgbClr val="FF0000"/>
              </a:buClr>
              <a:buChar char="•"/>
              <a:tabLst>
                <a:tab pos="341630" algn="l"/>
              </a:tabLst>
            </a:pPr>
            <a:r>
              <a:rPr sz="1550" dirty="0">
                <a:latin typeface="Arial"/>
                <a:cs typeface="Arial"/>
              </a:rPr>
              <a:t>Takes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two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strings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and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returns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spc="225" dirty="0">
                <a:latin typeface="Times New Roman"/>
                <a:cs typeface="Times New Roman"/>
              </a:rPr>
              <a:t>boolean</a:t>
            </a:r>
            <a:endParaRPr sz="155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17880" y="5717539"/>
            <a:ext cx="5033010" cy="20701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150" dirty="0">
                <a:latin typeface="Arial"/>
                <a:cs typeface="Arial"/>
              </a:rPr>
              <a:t>An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interface</a:t>
            </a:r>
            <a:r>
              <a:rPr sz="1150" spc="3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like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this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with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single</a:t>
            </a:r>
            <a:r>
              <a:rPr sz="1150" spc="9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method</a:t>
            </a:r>
            <a:r>
              <a:rPr sz="1150" spc="3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is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called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b="1" dirty="0">
                <a:latin typeface="Arial"/>
                <a:cs typeface="Arial"/>
              </a:rPr>
              <a:t>Functional</a:t>
            </a:r>
            <a:r>
              <a:rPr sz="1150" b="1" spc="114" dirty="0">
                <a:latin typeface="Arial"/>
                <a:cs typeface="Arial"/>
              </a:rPr>
              <a:t> </a:t>
            </a:r>
            <a:r>
              <a:rPr sz="1150" b="1" spc="-10" dirty="0">
                <a:latin typeface="Arial"/>
                <a:cs typeface="Arial"/>
              </a:rPr>
              <a:t>Interface</a:t>
            </a:r>
            <a:r>
              <a:rPr sz="1150" spc="-10" dirty="0">
                <a:latin typeface="Arial"/>
                <a:cs typeface="Arial"/>
              </a:rPr>
              <a:t>.</a:t>
            </a:r>
            <a:endParaRPr sz="115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326639" y="5247386"/>
            <a:ext cx="3116580" cy="144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endParaRPr sz="8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44524" y="1758219"/>
            <a:ext cx="173990" cy="1071245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65"/>
              </a:spcBef>
            </a:pPr>
            <a:r>
              <a:rPr sz="1150" spc="75" dirty="0">
                <a:latin typeface="Times New Roman"/>
                <a:cs typeface="Times New Roman"/>
              </a:rPr>
              <a:t>20</a:t>
            </a:r>
            <a:endParaRPr sz="11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65"/>
              </a:spcBef>
            </a:pPr>
            <a:r>
              <a:rPr sz="1150" spc="75" dirty="0">
                <a:latin typeface="Times New Roman"/>
                <a:cs typeface="Times New Roman"/>
              </a:rPr>
              <a:t>21</a:t>
            </a:r>
            <a:endParaRPr sz="11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60"/>
              </a:spcBef>
            </a:pPr>
            <a:r>
              <a:rPr sz="1150" spc="75" dirty="0">
                <a:latin typeface="Times New Roman"/>
                <a:cs typeface="Times New Roman"/>
              </a:rPr>
              <a:t>22</a:t>
            </a:r>
            <a:endParaRPr sz="11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80"/>
              </a:spcBef>
            </a:pPr>
            <a:r>
              <a:rPr sz="1150" spc="75" dirty="0">
                <a:latin typeface="Times New Roman"/>
                <a:cs typeface="Times New Roman"/>
              </a:rPr>
              <a:t>23</a:t>
            </a:r>
            <a:endParaRPr sz="11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60"/>
              </a:spcBef>
            </a:pPr>
            <a:r>
              <a:rPr sz="1150" b="1" spc="75" dirty="0">
                <a:latin typeface="Times New Roman"/>
                <a:cs typeface="Times New Roman"/>
              </a:rPr>
              <a:t>24</a:t>
            </a:r>
            <a:endParaRPr sz="115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755659" y="1834341"/>
            <a:ext cx="4543425" cy="9893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45"/>
              </a:lnSpc>
            </a:pPr>
            <a:r>
              <a:rPr sz="1150" spc="355" dirty="0">
                <a:latin typeface="Times New Roman"/>
                <a:cs typeface="Times New Roman"/>
              </a:rPr>
              <a:t>//</a:t>
            </a:r>
            <a:r>
              <a:rPr sz="1150" spc="415" dirty="0">
                <a:latin typeface="Times New Roman"/>
                <a:cs typeface="Times New Roman"/>
              </a:rPr>
              <a:t> </a:t>
            </a:r>
            <a:r>
              <a:rPr sz="1150" spc="200" dirty="0">
                <a:latin typeface="Times New Roman"/>
                <a:cs typeface="Times New Roman"/>
              </a:rPr>
              <a:t>Call</a:t>
            </a:r>
            <a:r>
              <a:rPr sz="1150" spc="400" dirty="0">
                <a:latin typeface="Times New Roman"/>
                <a:cs typeface="Times New Roman"/>
              </a:rPr>
              <a:t> </a:t>
            </a:r>
            <a:r>
              <a:rPr sz="1150" spc="190" dirty="0">
                <a:latin typeface="Times New Roman"/>
                <a:cs typeface="Times New Roman"/>
              </a:rPr>
              <a:t>concrete</a:t>
            </a:r>
            <a:r>
              <a:rPr sz="1150" spc="415" dirty="0">
                <a:latin typeface="Times New Roman"/>
                <a:cs typeface="Times New Roman"/>
              </a:rPr>
              <a:t> </a:t>
            </a:r>
            <a:r>
              <a:rPr sz="1150" spc="229" dirty="0">
                <a:latin typeface="Times New Roman"/>
                <a:cs typeface="Times New Roman"/>
              </a:rPr>
              <a:t>class</a:t>
            </a:r>
            <a:r>
              <a:rPr sz="1150" spc="405" dirty="0">
                <a:latin typeface="Times New Roman"/>
                <a:cs typeface="Times New Roman"/>
              </a:rPr>
              <a:t> </a:t>
            </a:r>
            <a:r>
              <a:rPr sz="1150" spc="250" dirty="0">
                <a:latin typeface="Times New Roman"/>
                <a:cs typeface="Times New Roman"/>
              </a:rPr>
              <a:t>that</a:t>
            </a:r>
            <a:r>
              <a:rPr sz="1150" spc="400" dirty="0">
                <a:latin typeface="Times New Roman"/>
                <a:cs typeface="Times New Roman"/>
              </a:rPr>
              <a:t> </a:t>
            </a:r>
            <a:r>
              <a:rPr sz="1150" spc="140" dirty="0">
                <a:latin typeface="Times New Roman"/>
                <a:cs typeface="Times New Roman"/>
              </a:rPr>
              <a:t>implments</a:t>
            </a:r>
            <a:r>
              <a:rPr sz="1150" spc="415" dirty="0">
                <a:latin typeface="Times New Roman"/>
                <a:cs typeface="Times New Roman"/>
              </a:rPr>
              <a:t> </a:t>
            </a:r>
            <a:r>
              <a:rPr sz="1150" spc="165" dirty="0">
                <a:latin typeface="Times New Roman"/>
                <a:cs typeface="Times New Roman"/>
              </a:rPr>
              <a:t>StringAnalyzer</a:t>
            </a:r>
            <a:endParaRPr sz="11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60"/>
              </a:spcBef>
            </a:pPr>
            <a:r>
              <a:rPr sz="1150" spc="160" dirty="0">
                <a:latin typeface="Times New Roman"/>
                <a:cs typeface="Times New Roman"/>
              </a:rPr>
              <a:t>ContainsAnalyzer</a:t>
            </a:r>
            <a:r>
              <a:rPr sz="1150" spc="450" dirty="0">
                <a:latin typeface="Times New Roman"/>
                <a:cs typeface="Times New Roman"/>
              </a:rPr>
              <a:t> </a:t>
            </a:r>
            <a:r>
              <a:rPr sz="1150" spc="200" dirty="0">
                <a:latin typeface="Times New Roman"/>
                <a:cs typeface="Times New Roman"/>
              </a:rPr>
              <a:t>contains</a:t>
            </a:r>
            <a:r>
              <a:rPr sz="1150" spc="455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Times New Roman"/>
                <a:cs typeface="Times New Roman"/>
              </a:rPr>
              <a:t>=</a:t>
            </a:r>
            <a:r>
              <a:rPr sz="1150" spc="440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Times New Roman"/>
                <a:cs typeface="Times New Roman"/>
              </a:rPr>
              <a:t>new</a:t>
            </a:r>
            <a:r>
              <a:rPr sz="1150" spc="455" dirty="0">
                <a:latin typeface="Times New Roman"/>
                <a:cs typeface="Times New Roman"/>
              </a:rPr>
              <a:t> </a:t>
            </a:r>
            <a:r>
              <a:rPr sz="1150" spc="175" dirty="0">
                <a:latin typeface="Times New Roman"/>
                <a:cs typeface="Times New Roman"/>
              </a:rPr>
              <a:t>ContainsAnalyzer();</a:t>
            </a:r>
            <a:endParaRPr sz="11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sz="11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r>
              <a:rPr sz="1150" spc="170" dirty="0">
                <a:latin typeface="Times New Roman"/>
                <a:cs typeface="Times New Roman"/>
              </a:rPr>
              <a:t>System.out.println("===Contains===");</a:t>
            </a:r>
            <a:endParaRPr sz="11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65"/>
              </a:spcBef>
            </a:pPr>
            <a:r>
              <a:rPr sz="1150" b="1" spc="155" dirty="0">
                <a:latin typeface="Times New Roman"/>
                <a:cs typeface="Times New Roman"/>
              </a:rPr>
              <a:t>Z03Analyzer.searchArr(strList01,</a:t>
            </a:r>
            <a:r>
              <a:rPr sz="1150" b="1" spc="430" dirty="0">
                <a:latin typeface="Times New Roman"/>
                <a:cs typeface="Times New Roman"/>
              </a:rPr>
              <a:t> </a:t>
            </a:r>
            <a:r>
              <a:rPr sz="1150" b="1" spc="165" dirty="0">
                <a:latin typeface="Times New Roman"/>
                <a:cs typeface="Times New Roman"/>
              </a:rPr>
              <a:t>searchStr,</a:t>
            </a:r>
            <a:endParaRPr sz="115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588079" y="2629755"/>
            <a:ext cx="899160" cy="1993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50" b="1" spc="185" dirty="0">
                <a:latin typeface="Times New Roman"/>
                <a:cs typeface="Times New Roman"/>
              </a:rPr>
              <a:t>contains);</a:t>
            </a:r>
            <a:endParaRPr sz="115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44524" y="806967"/>
            <a:ext cx="4664075" cy="9880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827405">
              <a:lnSpc>
                <a:spcPct val="100000"/>
              </a:lnSpc>
              <a:spcBef>
                <a:spcPts val="110"/>
              </a:spcBef>
            </a:pPr>
            <a:r>
              <a:rPr sz="1850" b="1" dirty="0">
                <a:latin typeface="Arial"/>
                <a:cs typeface="Arial"/>
              </a:rPr>
              <a:t>Anonymous</a:t>
            </a:r>
            <a:r>
              <a:rPr sz="1850" b="1" spc="-30" dirty="0">
                <a:latin typeface="Arial"/>
                <a:cs typeface="Arial"/>
              </a:rPr>
              <a:t> </a:t>
            </a:r>
            <a:r>
              <a:rPr sz="1850" b="1" dirty="0">
                <a:latin typeface="Arial"/>
                <a:cs typeface="Arial"/>
              </a:rPr>
              <a:t>Inner</a:t>
            </a:r>
            <a:r>
              <a:rPr sz="1850" b="1" spc="-15" dirty="0">
                <a:latin typeface="Arial"/>
                <a:cs typeface="Arial"/>
              </a:rPr>
              <a:t> </a:t>
            </a:r>
            <a:r>
              <a:rPr sz="1850" b="1" dirty="0">
                <a:latin typeface="Arial"/>
                <a:cs typeface="Arial"/>
              </a:rPr>
              <a:t>Class:</a:t>
            </a:r>
            <a:r>
              <a:rPr sz="1850" b="1" spc="-15" dirty="0">
                <a:latin typeface="Arial"/>
                <a:cs typeface="Arial"/>
              </a:rPr>
              <a:t> </a:t>
            </a:r>
            <a:r>
              <a:rPr sz="1850" b="1" spc="-10" dirty="0">
                <a:latin typeface="Arial"/>
                <a:cs typeface="Arial"/>
              </a:rPr>
              <a:t>Example</a:t>
            </a:r>
            <a:endParaRPr sz="18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350"/>
              </a:spcBef>
            </a:pPr>
            <a:endParaRPr sz="1850">
              <a:latin typeface="Arial"/>
              <a:cs typeface="Arial"/>
            </a:endParaRPr>
          </a:p>
          <a:p>
            <a:pPr marL="328930" indent="-328930">
              <a:lnSpc>
                <a:spcPct val="100000"/>
              </a:lnSpc>
              <a:spcBef>
                <a:spcPts val="5"/>
              </a:spcBef>
              <a:buClr>
                <a:srgbClr val="FF0000"/>
              </a:buClr>
              <a:buChar char="•"/>
              <a:tabLst>
                <a:tab pos="328930" algn="l"/>
              </a:tabLst>
            </a:pPr>
            <a:r>
              <a:rPr sz="1550" dirty="0">
                <a:latin typeface="Arial"/>
                <a:cs typeface="Arial"/>
              </a:rPr>
              <a:t>Example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method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call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with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concrete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class</a:t>
            </a:r>
            <a:endParaRPr sz="15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44524" y="2863318"/>
            <a:ext cx="3218180" cy="2647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328930" indent="-328930">
              <a:lnSpc>
                <a:spcPct val="100000"/>
              </a:lnSpc>
              <a:spcBef>
                <a:spcPts val="120"/>
              </a:spcBef>
              <a:buClr>
                <a:srgbClr val="FF0000"/>
              </a:buClr>
              <a:buChar char="•"/>
              <a:tabLst>
                <a:tab pos="328930" algn="l"/>
              </a:tabLst>
            </a:pPr>
            <a:r>
              <a:rPr sz="1550" dirty="0">
                <a:latin typeface="Arial"/>
                <a:cs typeface="Arial"/>
              </a:rPr>
              <a:t>Anonymous</a:t>
            </a:r>
            <a:r>
              <a:rPr sz="1550" spc="7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inner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class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example</a:t>
            </a:r>
            <a:endParaRPr sz="15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713288" y="3754469"/>
            <a:ext cx="1247775" cy="1993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50" b="1" spc="220" dirty="0">
                <a:latin typeface="Times New Roman"/>
                <a:cs typeface="Times New Roman"/>
              </a:rPr>
              <a:t>target,</a:t>
            </a:r>
            <a:r>
              <a:rPr sz="1150" b="1" spc="405" dirty="0">
                <a:latin typeface="Times New Roman"/>
                <a:cs typeface="Times New Roman"/>
              </a:rPr>
              <a:t> </a:t>
            </a:r>
            <a:r>
              <a:rPr sz="1150" b="1" spc="155" dirty="0">
                <a:latin typeface="Times New Roman"/>
                <a:cs typeface="Times New Roman"/>
              </a:rPr>
              <a:t>String</a:t>
            </a:r>
            <a:endParaRPr sz="115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44524" y="3166681"/>
            <a:ext cx="4368165" cy="15862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55"/>
              </a:lnSpc>
              <a:tabLst>
                <a:tab pos="610870" algn="l"/>
              </a:tabLst>
            </a:pPr>
            <a:r>
              <a:rPr sz="1150" b="1" spc="80" dirty="0">
                <a:latin typeface="Times New Roman"/>
                <a:cs typeface="Times New Roman"/>
              </a:rPr>
              <a:t>22</a:t>
            </a:r>
            <a:r>
              <a:rPr sz="1150" b="1" dirty="0">
                <a:latin typeface="Times New Roman"/>
                <a:cs typeface="Times New Roman"/>
              </a:rPr>
              <a:t>	</a:t>
            </a:r>
            <a:r>
              <a:rPr sz="1150" b="1" spc="155" dirty="0">
                <a:latin typeface="Times New Roman"/>
                <a:cs typeface="Times New Roman"/>
              </a:rPr>
              <a:t>Z04Analyzer.searchArr(strList01,</a:t>
            </a:r>
            <a:r>
              <a:rPr sz="1150" b="1" spc="430" dirty="0">
                <a:latin typeface="Times New Roman"/>
                <a:cs typeface="Times New Roman"/>
              </a:rPr>
              <a:t> </a:t>
            </a:r>
            <a:r>
              <a:rPr sz="1150" b="1" spc="165" dirty="0">
                <a:latin typeface="Times New Roman"/>
                <a:cs typeface="Times New Roman"/>
              </a:rPr>
              <a:t>searchStr,</a:t>
            </a:r>
            <a:endParaRPr sz="11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60"/>
              </a:spcBef>
              <a:tabLst>
                <a:tab pos="784225" algn="l"/>
              </a:tabLst>
            </a:pPr>
            <a:r>
              <a:rPr sz="1150" b="1" spc="80" dirty="0">
                <a:latin typeface="Times New Roman"/>
                <a:cs typeface="Times New Roman"/>
              </a:rPr>
              <a:t>23</a:t>
            </a:r>
            <a:r>
              <a:rPr sz="1150" b="1" dirty="0">
                <a:latin typeface="Times New Roman"/>
                <a:cs typeface="Times New Roman"/>
              </a:rPr>
              <a:t>	new</a:t>
            </a:r>
            <a:r>
              <a:rPr sz="1150" b="1" spc="480" dirty="0">
                <a:latin typeface="Times New Roman"/>
                <a:cs typeface="Times New Roman"/>
              </a:rPr>
              <a:t> </a:t>
            </a:r>
            <a:r>
              <a:rPr sz="1150" b="1" spc="155" dirty="0">
                <a:latin typeface="Times New Roman"/>
                <a:cs typeface="Times New Roman"/>
              </a:rPr>
              <a:t>StringAnalyzer(){</a:t>
            </a:r>
            <a:endParaRPr sz="11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80"/>
              </a:spcBef>
              <a:tabLst>
                <a:tab pos="959485" algn="l"/>
              </a:tabLst>
            </a:pPr>
            <a:r>
              <a:rPr sz="1150" b="1" spc="80" dirty="0">
                <a:latin typeface="Times New Roman"/>
                <a:cs typeface="Times New Roman"/>
              </a:rPr>
              <a:t>24</a:t>
            </a:r>
            <a:r>
              <a:rPr sz="1150" b="1" dirty="0">
                <a:latin typeface="Times New Roman"/>
                <a:cs typeface="Times New Roman"/>
              </a:rPr>
              <a:t>	</a:t>
            </a:r>
            <a:r>
              <a:rPr sz="1150" b="1" spc="50" dirty="0">
                <a:latin typeface="Times New Roman"/>
                <a:cs typeface="Times New Roman"/>
              </a:rPr>
              <a:t>@Override</a:t>
            </a:r>
            <a:endParaRPr sz="1150">
              <a:latin typeface="Times New Roman"/>
              <a:cs typeface="Times New Roman"/>
            </a:endParaRPr>
          </a:p>
          <a:p>
            <a:pPr marL="328930" marR="865505" indent="-329565">
              <a:lnSpc>
                <a:spcPts val="1370"/>
              </a:lnSpc>
              <a:spcBef>
                <a:spcPts val="315"/>
              </a:spcBef>
              <a:tabLst>
                <a:tab pos="959485" algn="l"/>
              </a:tabLst>
            </a:pPr>
            <a:r>
              <a:rPr sz="1150" b="1" spc="80" dirty="0">
                <a:latin typeface="Times New Roman"/>
                <a:cs typeface="Times New Roman"/>
              </a:rPr>
              <a:t>25</a:t>
            </a:r>
            <a:r>
              <a:rPr sz="1150" b="1" dirty="0">
                <a:latin typeface="Times New Roman"/>
                <a:cs typeface="Times New Roman"/>
              </a:rPr>
              <a:t>		</a:t>
            </a:r>
            <a:r>
              <a:rPr sz="1150" b="1" spc="170" dirty="0">
                <a:latin typeface="Times New Roman"/>
                <a:cs typeface="Times New Roman"/>
              </a:rPr>
              <a:t>public</a:t>
            </a:r>
            <a:r>
              <a:rPr sz="1150" b="1" spc="400" dirty="0">
                <a:latin typeface="Times New Roman"/>
                <a:cs typeface="Times New Roman"/>
              </a:rPr>
              <a:t> </a:t>
            </a:r>
            <a:r>
              <a:rPr sz="1150" b="1" spc="135" dirty="0">
                <a:latin typeface="Times New Roman"/>
                <a:cs typeface="Times New Roman"/>
              </a:rPr>
              <a:t>boolean</a:t>
            </a:r>
            <a:r>
              <a:rPr sz="1150" b="1" spc="400" dirty="0">
                <a:latin typeface="Times New Roman"/>
                <a:cs typeface="Times New Roman"/>
              </a:rPr>
              <a:t> </a:t>
            </a:r>
            <a:r>
              <a:rPr sz="1150" b="1" spc="160" dirty="0">
                <a:latin typeface="Times New Roman"/>
                <a:cs typeface="Times New Roman"/>
              </a:rPr>
              <a:t>analyze(String searchStr){</a:t>
            </a:r>
            <a:endParaRPr sz="11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29"/>
              </a:spcBef>
              <a:tabLst>
                <a:tab pos="1134745" algn="l"/>
              </a:tabLst>
            </a:pPr>
            <a:r>
              <a:rPr sz="1150" b="1" spc="80" dirty="0">
                <a:latin typeface="Times New Roman"/>
                <a:cs typeface="Times New Roman"/>
              </a:rPr>
              <a:t>26</a:t>
            </a:r>
            <a:r>
              <a:rPr sz="1150" b="1" dirty="0">
                <a:latin typeface="Times New Roman"/>
                <a:cs typeface="Times New Roman"/>
              </a:rPr>
              <a:t>	</a:t>
            </a:r>
            <a:r>
              <a:rPr sz="1150" b="1" spc="145" dirty="0">
                <a:latin typeface="Times New Roman"/>
                <a:cs typeface="Times New Roman"/>
              </a:rPr>
              <a:t>return</a:t>
            </a:r>
            <a:r>
              <a:rPr sz="1150" b="1" spc="409" dirty="0">
                <a:latin typeface="Times New Roman"/>
                <a:cs typeface="Times New Roman"/>
              </a:rPr>
              <a:t> </a:t>
            </a:r>
            <a:r>
              <a:rPr sz="1150" b="1" spc="180" dirty="0">
                <a:latin typeface="Times New Roman"/>
                <a:cs typeface="Times New Roman"/>
              </a:rPr>
              <a:t>target.contains(searchStr);</a:t>
            </a:r>
            <a:endParaRPr sz="11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65"/>
              </a:spcBef>
              <a:tabLst>
                <a:tab pos="959485" algn="l"/>
              </a:tabLst>
            </a:pPr>
            <a:r>
              <a:rPr sz="1150" b="1" spc="80" dirty="0">
                <a:latin typeface="Times New Roman"/>
                <a:cs typeface="Times New Roman"/>
              </a:rPr>
              <a:t>27</a:t>
            </a:r>
            <a:r>
              <a:rPr sz="1150" b="1" dirty="0">
                <a:latin typeface="Times New Roman"/>
                <a:cs typeface="Times New Roman"/>
              </a:rPr>
              <a:t>	</a:t>
            </a:r>
            <a:r>
              <a:rPr sz="1150" b="1" spc="180" dirty="0">
                <a:latin typeface="Times New Roman"/>
                <a:cs typeface="Times New Roman"/>
              </a:rPr>
              <a:t>}</a:t>
            </a:r>
            <a:endParaRPr sz="11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90"/>
              </a:spcBef>
              <a:tabLst>
                <a:tab pos="328930" algn="l"/>
              </a:tabLst>
            </a:pPr>
            <a:r>
              <a:rPr sz="1150" b="1" spc="80" dirty="0">
                <a:solidFill>
                  <a:srgbClr val="FF0000"/>
                </a:solidFill>
                <a:latin typeface="Times New Roman"/>
                <a:cs typeface="Times New Roman"/>
              </a:rPr>
              <a:t>28</a:t>
            </a:r>
            <a:r>
              <a:rPr sz="1150" b="1" dirty="0">
                <a:solidFill>
                  <a:srgbClr val="FF0000"/>
                </a:solidFill>
                <a:latin typeface="Times New Roman"/>
                <a:cs typeface="Times New Roman"/>
              </a:rPr>
              <a:t>	</a:t>
            </a:r>
            <a:r>
              <a:rPr sz="1150" b="1" spc="240" dirty="0">
                <a:latin typeface="Times New Roman"/>
                <a:cs typeface="Times New Roman"/>
              </a:rPr>
              <a:t>});</a:t>
            </a:r>
            <a:endParaRPr sz="115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31824" y="4789654"/>
            <a:ext cx="2934335" cy="2647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341630" indent="-328930">
              <a:lnSpc>
                <a:spcPct val="100000"/>
              </a:lnSpc>
              <a:spcBef>
                <a:spcPts val="120"/>
              </a:spcBef>
              <a:buClr>
                <a:srgbClr val="FF0000"/>
              </a:buClr>
              <a:buChar char="•"/>
              <a:tabLst>
                <a:tab pos="341630" algn="l"/>
              </a:tabLst>
            </a:pPr>
            <a:r>
              <a:rPr sz="1550" dirty="0">
                <a:latin typeface="Arial"/>
                <a:cs typeface="Arial"/>
              </a:rPr>
              <a:t>The</a:t>
            </a:r>
            <a:r>
              <a:rPr sz="1550" spc="2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class</a:t>
            </a:r>
            <a:r>
              <a:rPr sz="1550" spc="1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is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created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in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place.</a:t>
            </a:r>
            <a:endParaRPr sz="1550">
              <a:latin typeface="Arial"/>
              <a:cs typeface="Arial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879347" y="3133344"/>
            <a:ext cx="5907405" cy="1637030"/>
            <a:chOff x="879347" y="3133344"/>
            <a:chExt cx="5907405" cy="1637030"/>
          </a:xfrm>
        </p:grpSpPr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90015" y="3142488"/>
              <a:ext cx="5885688" cy="1618488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879347" y="3133344"/>
              <a:ext cx="5907405" cy="1637030"/>
            </a:xfrm>
            <a:custGeom>
              <a:avLst/>
              <a:gdLst/>
              <a:ahLst/>
              <a:cxnLst/>
              <a:rect l="l" t="t" r="r" b="b"/>
              <a:pathLst>
                <a:path w="5907405" h="1637029">
                  <a:moveTo>
                    <a:pt x="5902452" y="0"/>
                  </a:moveTo>
                  <a:lnTo>
                    <a:pt x="4572" y="0"/>
                  </a:lnTo>
                  <a:lnTo>
                    <a:pt x="0" y="4572"/>
                  </a:lnTo>
                  <a:lnTo>
                    <a:pt x="0" y="1632204"/>
                  </a:lnTo>
                  <a:lnTo>
                    <a:pt x="4572" y="1636776"/>
                  </a:lnTo>
                  <a:lnTo>
                    <a:pt x="5902452" y="1636776"/>
                  </a:lnTo>
                  <a:lnTo>
                    <a:pt x="5907024" y="1632204"/>
                  </a:lnTo>
                  <a:lnTo>
                    <a:pt x="5907024" y="1627632"/>
                  </a:lnTo>
                  <a:lnTo>
                    <a:pt x="19812" y="1627632"/>
                  </a:lnTo>
                  <a:lnTo>
                    <a:pt x="10668" y="1616964"/>
                  </a:lnTo>
                  <a:lnTo>
                    <a:pt x="19812" y="1616964"/>
                  </a:lnTo>
                  <a:lnTo>
                    <a:pt x="19812" y="19812"/>
                  </a:lnTo>
                  <a:lnTo>
                    <a:pt x="10667" y="19812"/>
                  </a:lnTo>
                  <a:lnTo>
                    <a:pt x="19812" y="9144"/>
                  </a:lnTo>
                  <a:lnTo>
                    <a:pt x="5907024" y="9144"/>
                  </a:lnTo>
                  <a:lnTo>
                    <a:pt x="5907024" y="4572"/>
                  </a:lnTo>
                  <a:lnTo>
                    <a:pt x="5902452" y="0"/>
                  </a:lnTo>
                  <a:close/>
                </a:path>
                <a:path w="5907405" h="1637029">
                  <a:moveTo>
                    <a:pt x="19812" y="1616964"/>
                  </a:moveTo>
                  <a:lnTo>
                    <a:pt x="10668" y="1616964"/>
                  </a:lnTo>
                  <a:lnTo>
                    <a:pt x="19812" y="1627632"/>
                  </a:lnTo>
                  <a:lnTo>
                    <a:pt x="19812" y="1616964"/>
                  </a:lnTo>
                  <a:close/>
                </a:path>
                <a:path w="5907405" h="1637029">
                  <a:moveTo>
                    <a:pt x="5885688" y="1616964"/>
                  </a:moveTo>
                  <a:lnTo>
                    <a:pt x="19812" y="1616964"/>
                  </a:lnTo>
                  <a:lnTo>
                    <a:pt x="19812" y="1627632"/>
                  </a:lnTo>
                  <a:lnTo>
                    <a:pt x="5885688" y="1627632"/>
                  </a:lnTo>
                  <a:lnTo>
                    <a:pt x="5885688" y="1616964"/>
                  </a:lnTo>
                  <a:close/>
                </a:path>
                <a:path w="5907405" h="1637029">
                  <a:moveTo>
                    <a:pt x="5885688" y="9144"/>
                  </a:moveTo>
                  <a:lnTo>
                    <a:pt x="5885688" y="1627632"/>
                  </a:lnTo>
                  <a:lnTo>
                    <a:pt x="5896356" y="1616964"/>
                  </a:lnTo>
                  <a:lnTo>
                    <a:pt x="5907024" y="1616964"/>
                  </a:lnTo>
                  <a:lnTo>
                    <a:pt x="5907024" y="19812"/>
                  </a:lnTo>
                  <a:lnTo>
                    <a:pt x="5896356" y="19812"/>
                  </a:lnTo>
                  <a:lnTo>
                    <a:pt x="5885688" y="9144"/>
                  </a:lnTo>
                  <a:close/>
                </a:path>
                <a:path w="5907405" h="1637029">
                  <a:moveTo>
                    <a:pt x="5907024" y="1616964"/>
                  </a:moveTo>
                  <a:lnTo>
                    <a:pt x="5896356" y="1616964"/>
                  </a:lnTo>
                  <a:lnTo>
                    <a:pt x="5885688" y="1627632"/>
                  </a:lnTo>
                  <a:lnTo>
                    <a:pt x="5907024" y="1627632"/>
                  </a:lnTo>
                  <a:lnTo>
                    <a:pt x="5907024" y="1616964"/>
                  </a:lnTo>
                  <a:close/>
                </a:path>
                <a:path w="5907405" h="1637029">
                  <a:moveTo>
                    <a:pt x="19812" y="9144"/>
                  </a:moveTo>
                  <a:lnTo>
                    <a:pt x="10667" y="19812"/>
                  </a:lnTo>
                  <a:lnTo>
                    <a:pt x="19812" y="19812"/>
                  </a:lnTo>
                  <a:lnTo>
                    <a:pt x="19812" y="9144"/>
                  </a:lnTo>
                  <a:close/>
                </a:path>
                <a:path w="5907405" h="1637029">
                  <a:moveTo>
                    <a:pt x="5885688" y="9144"/>
                  </a:moveTo>
                  <a:lnTo>
                    <a:pt x="19812" y="9144"/>
                  </a:lnTo>
                  <a:lnTo>
                    <a:pt x="19812" y="19812"/>
                  </a:lnTo>
                  <a:lnTo>
                    <a:pt x="5885688" y="19812"/>
                  </a:lnTo>
                  <a:lnTo>
                    <a:pt x="5885688" y="9144"/>
                  </a:lnTo>
                  <a:close/>
                </a:path>
                <a:path w="5907405" h="1637029">
                  <a:moveTo>
                    <a:pt x="5907024" y="9144"/>
                  </a:moveTo>
                  <a:lnTo>
                    <a:pt x="5885688" y="9144"/>
                  </a:lnTo>
                  <a:lnTo>
                    <a:pt x="5896356" y="19812"/>
                  </a:lnTo>
                  <a:lnTo>
                    <a:pt x="5907024" y="19812"/>
                  </a:lnTo>
                  <a:lnTo>
                    <a:pt x="5907024" y="914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" name="object 13"/>
          <p:cNvGrpSpPr/>
          <p:nvPr/>
        </p:nvGrpSpPr>
        <p:grpSpPr>
          <a:xfrm>
            <a:off x="879347" y="1799844"/>
            <a:ext cx="5907405" cy="1056640"/>
            <a:chOff x="879347" y="1799844"/>
            <a:chExt cx="5907405" cy="1056640"/>
          </a:xfrm>
        </p:grpSpPr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0015" y="1810512"/>
              <a:ext cx="5885688" cy="1034796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879347" y="1799844"/>
              <a:ext cx="5907405" cy="1056640"/>
            </a:xfrm>
            <a:custGeom>
              <a:avLst/>
              <a:gdLst/>
              <a:ahLst/>
              <a:cxnLst/>
              <a:rect l="l" t="t" r="r" b="b"/>
              <a:pathLst>
                <a:path w="5907405" h="1056639">
                  <a:moveTo>
                    <a:pt x="5902452" y="0"/>
                  </a:moveTo>
                  <a:lnTo>
                    <a:pt x="4572" y="0"/>
                  </a:lnTo>
                  <a:lnTo>
                    <a:pt x="0" y="4572"/>
                  </a:lnTo>
                  <a:lnTo>
                    <a:pt x="0" y="1051560"/>
                  </a:lnTo>
                  <a:lnTo>
                    <a:pt x="4572" y="1056132"/>
                  </a:lnTo>
                  <a:lnTo>
                    <a:pt x="5902452" y="1056132"/>
                  </a:lnTo>
                  <a:lnTo>
                    <a:pt x="5907024" y="1051560"/>
                  </a:lnTo>
                  <a:lnTo>
                    <a:pt x="5907024" y="1045464"/>
                  </a:lnTo>
                  <a:lnTo>
                    <a:pt x="19812" y="1045464"/>
                  </a:lnTo>
                  <a:lnTo>
                    <a:pt x="10668" y="1034796"/>
                  </a:lnTo>
                  <a:lnTo>
                    <a:pt x="19812" y="1034796"/>
                  </a:lnTo>
                  <a:lnTo>
                    <a:pt x="19812" y="19812"/>
                  </a:lnTo>
                  <a:lnTo>
                    <a:pt x="10667" y="19812"/>
                  </a:lnTo>
                  <a:lnTo>
                    <a:pt x="19812" y="10668"/>
                  </a:lnTo>
                  <a:lnTo>
                    <a:pt x="5907024" y="10668"/>
                  </a:lnTo>
                  <a:lnTo>
                    <a:pt x="5907024" y="4572"/>
                  </a:lnTo>
                  <a:lnTo>
                    <a:pt x="5902452" y="0"/>
                  </a:lnTo>
                  <a:close/>
                </a:path>
                <a:path w="5907405" h="1056639">
                  <a:moveTo>
                    <a:pt x="19812" y="1034796"/>
                  </a:moveTo>
                  <a:lnTo>
                    <a:pt x="10668" y="1034796"/>
                  </a:lnTo>
                  <a:lnTo>
                    <a:pt x="19812" y="1045464"/>
                  </a:lnTo>
                  <a:lnTo>
                    <a:pt x="19812" y="1034796"/>
                  </a:lnTo>
                  <a:close/>
                </a:path>
                <a:path w="5907405" h="1056639">
                  <a:moveTo>
                    <a:pt x="5885688" y="1034796"/>
                  </a:moveTo>
                  <a:lnTo>
                    <a:pt x="19812" y="1034796"/>
                  </a:lnTo>
                  <a:lnTo>
                    <a:pt x="19812" y="1045464"/>
                  </a:lnTo>
                  <a:lnTo>
                    <a:pt x="5885688" y="1045464"/>
                  </a:lnTo>
                  <a:lnTo>
                    <a:pt x="5885688" y="1034796"/>
                  </a:lnTo>
                  <a:close/>
                </a:path>
                <a:path w="5907405" h="1056639">
                  <a:moveTo>
                    <a:pt x="5885688" y="10668"/>
                  </a:moveTo>
                  <a:lnTo>
                    <a:pt x="5885688" y="1045464"/>
                  </a:lnTo>
                  <a:lnTo>
                    <a:pt x="5896356" y="1034796"/>
                  </a:lnTo>
                  <a:lnTo>
                    <a:pt x="5907024" y="1034796"/>
                  </a:lnTo>
                  <a:lnTo>
                    <a:pt x="5907024" y="19812"/>
                  </a:lnTo>
                  <a:lnTo>
                    <a:pt x="5896356" y="19812"/>
                  </a:lnTo>
                  <a:lnTo>
                    <a:pt x="5885688" y="10668"/>
                  </a:lnTo>
                  <a:close/>
                </a:path>
                <a:path w="5907405" h="1056639">
                  <a:moveTo>
                    <a:pt x="5907024" y="1034796"/>
                  </a:moveTo>
                  <a:lnTo>
                    <a:pt x="5896356" y="1034796"/>
                  </a:lnTo>
                  <a:lnTo>
                    <a:pt x="5885688" y="1045464"/>
                  </a:lnTo>
                  <a:lnTo>
                    <a:pt x="5907024" y="1045464"/>
                  </a:lnTo>
                  <a:lnTo>
                    <a:pt x="5907024" y="1034796"/>
                  </a:lnTo>
                  <a:close/>
                </a:path>
                <a:path w="5907405" h="1056639">
                  <a:moveTo>
                    <a:pt x="19812" y="10668"/>
                  </a:moveTo>
                  <a:lnTo>
                    <a:pt x="10667" y="19812"/>
                  </a:lnTo>
                  <a:lnTo>
                    <a:pt x="19812" y="19812"/>
                  </a:lnTo>
                  <a:lnTo>
                    <a:pt x="19812" y="10668"/>
                  </a:lnTo>
                  <a:close/>
                </a:path>
                <a:path w="5907405" h="1056639">
                  <a:moveTo>
                    <a:pt x="5885688" y="10668"/>
                  </a:moveTo>
                  <a:lnTo>
                    <a:pt x="19812" y="10668"/>
                  </a:lnTo>
                  <a:lnTo>
                    <a:pt x="19812" y="19812"/>
                  </a:lnTo>
                  <a:lnTo>
                    <a:pt x="5885688" y="19812"/>
                  </a:lnTo>
                  <a:lnTo>
                    <a:pt x="5885688" y="10668"/>
                  </a:lnTo>
                  <a:close/>
                </a:path>
                <a:path w="5907405" h="1056639">
                  <a:moveTo>
                    <a:pt x="5907024" y="10668"/>
                  </a:moveTo>
                  <a:lnTo>
                    <a:pt x="5885688" y="10668"/>
                  </a:lnTo>
                  <a:lnTo>
                    <a:pt x="5896356" y="19812"/>
                  </a:lnTo>
                  <a:lnTo>
                    <a:pt x="5907024" y="19812"/>
                  </a:lnTo>
                  <a:lnTo>
                    <a:pt x="5907024" y="1066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/>
          <p:nvPr/>
        </p:nvSpPr>
        <p:spPr>
          <a:xfrm>
            <a:off x="99060" y="5028438"/>
            <a:ext cx="7576184" cy="5029200"/>
          </a:xfrm>
          <a:custGeom>
            <a:avLst/>
            <a:gdLst/>
            <a:ahLst/>
            <a:cxnLst/>
            <a:rect l="l" t="t" r="r" b="b"/>
            <a:pathLst>
              <a:path w="7576184" h="5029200">
                <a:moveTo>
                  <a:pt x="7575804" y="0"/>
                </a:moveTo>
                <a:lnTo>
                  <a:pt x="0" y="0"/>
                </a:lnTo>
                <a:lnTo>
                  <a:pt x="0" y="5029200"/>
                </a:lnTo>
                <a:lnTo>
                  <a:pt x="7575804" y="5029200"/>
                </a:lnTo>
                <a:lnTo>
                  <a:pt x="757580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817880" y="5247386"/>
            <a:ext cx="6054725" cy="298152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79375" algn="ctr">
              <a:lnSpc>
                <a:spcPct val="100000"/>
              </a:lnSpc>
              <a:spcBef>
                <a:spcPts val="105"/>
              </a:spcBef>
            </a:pPr>
            <a:endParaRPr sz="8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8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sz="850">
              <a:latin typeface="Arial"/>
              <a:cs typeface="Arial"/>
            </a:endParaRPr>
          </a:p>
          <a:p>
            <a:pPr marL="12700" marR="387985">
              <a:lnSpc>
                <a:spcPct val="128699"/>
              </a:lnSpc>
              <a:spcBef>
                <a:spcPts val="5"/>
              </a:spcBef>
            </a:pPr>
            <a:r>
              <a:rPr sz="1150" dirty="0">
                <a:latin typeface="Arial"/>
                <a:cs typeface="Arial"/>
              </a:rPr>
              <a:t>The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example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shows</a:t>
            </a:r>
            <a:r>
              <a:rPr sz="1150" spc="10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how</a:t>
            </a:r>
            <a:r>
              <a:rPr sz="1150" spc="10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an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anonymous</a:t>
            </a:r>
            <a:r>
              <a:rPr sz="1150" spc="12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inner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class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can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be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substituted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for</a:t>
            </a:r>
            <a:r>
              <a:rPr sz="1150" spc="4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an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spc="-10" dirty="0">
                <a:latin typeface="Arial"/>
                <a:cs typeface="Arial"/>
              </a:rPr>
              <a:t>object. </a:t>
            </a:r>
            <a:r>
              <a:rPr sz="1150" dirty="0">
                <a:latin typeface="Arial"/>
                <a:cs typeface="Arial"/>
              </a:rPr>
              <a:t>Here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is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source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code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for</a:t>
            </a:r>
            <a:r>
              <a:rPr sz="1150" spc="35" dirty="0">
                <a:latin typeface="Arial"/>
                <a:cs typeface="Arial"/>
              </a:rPr>
              <a:t> </a:t>
            </a:r>
            <a:r>
              <a:rPr sz="1150" spc="165" dirty="0">
                <a:latin typeface="Times New Roman"/>
                <a:cs typeface="Times New Roman"/>
              </a:rPr>
              <a:t>ContainsAnalyzer</a:t>
            </a:r>
            <a:r>
              <a:rPr sz="1150" spc="165" dirty="0">
                <a:latin typeface="Arial"/>
                <a:cs typeface="Arial"/>
              </a:rPr>
              <a:t>:</a:t>
            </a:r>
            <a:endParaRPr sz="1150">
              <a:latin typeface="Arial"/>
              <a:cs typeface="Arial"/>
            </a:endParaRPr>
          </a:p>
          <a:p>
            <a:pPr marL="335280" marR="123825" indent="-198120">
              <a:lnSpc>
                <a:spcPts val="1880"/>
              </a:lnSpc>
              <a:spcBef>
                <a:spcPts val="90"/>
              </a:spcBef>
            </a:pPr>
            <a:r>
              <a:rPr sz="1300" spc="235" dirty="0">
                <a:latin typeface="Times New Roman"/>
                <a:cs typeface="Times New Roman"/>
              </a:rPr>
              <a:t>public</a:t>
            </a:r>
            <a:r>
              <a:rPr sz="1300" spc="480" dirty="0">
                <a:latin typeface="Times New Roman"/>
                <a:cs typeface="Times New Roman"/>
              </a:rPr>
              <a:t> </a:t>
            </a:r>
            <a:r>
              <a:rPr sz="1300" spc="275" dirty="0">
                <a:latin typeface="Times New Roman"/>
                <a:cs typeface="Times New Roman"/>
              </a:rPr>
              <a:t>class</a:t>
            </a:r>
            <a:r>
              <a:rPr sz="1300" spc="484" dirty="0">
                <a:latin typeface="Times New Roman"/>
                <a:cs typeface="Times New Roman"/>
              </a:rPr>
              <a:t> </a:t>
            </a:r>
            <a:r>
              <a:rPr sz="1300" spc="190" dirty="0">
                <a:latin typeface="Times New Roman"/>
                <a:cs typeface="Times New Roman"/>
              </a:rPr>
              <a:t>ContainsAnalyzer</a:t>
            </a:r>
            <a:r>
              <a:rPr sz="1300" spc="495" dirty="0">
                <a:latin typeface="Times New Roman"/>
                <a:cs typeface="Times New Roman"/>
              </a:rPr>
              <a:t> </a:t>
            </a:r>
            <a:r>
              <a:rPr sz="1300" spc="170" dirty="0">
                <a:latin typeface="Times New Roman"/>
                <a:cs typeface="Times New Roman"/>
              </a:rPr>
              <a:t>implements</a:t>
            </a:r>
            <a:r>
              <a:rPr sz="1300" spc="475" dirty="0">
                <a:latin typeface="Times New Roman"/>
                <a:cs typeface="Times New Roman"/>
              </a:rPr>
              <a:t> </a:t>
            </a:r>
            <a:r>
              <a:rPr sz="1300" spc="210" dirty="0">
                <a:latin typeface="Times New Roman"/>
                <a:cs typeface="Times New Roman"/>
              </a:rPr>
              <a:t>StringAnalyzer</a:t>
            </a:r>
            <a:r>
              <a:rPr sz="1300" spc="470" dirty="0">
                <a:latin typeface="Times New Roman"/>
                <a:cs typeface="Times New Roman"/>
              </a:rPr>
              <a:t> </a:t>
            </a:r>
            <a:r>
              <a:rPr sz="1300" spc="100" dirty="0">
                <a:latin typeface="Times New Roman"/>
                <a:cs typeface="Times New Roman"/>
              </a:rPr>
              <a:t>{ </a:t>
            </a:r>
            <a:r>
              <a:rPr sz="1300" spc="235" dirty="0">
                <a:latin typeface="Times New Roman"/>
                <a:cs typeface="Times New Roman"/>
              </a:rPr>
              <a:t>public</a:t>
            </a:r>
            <a:r>
              <a:rPr sz="1300" spc="484" dirty="0">
                <a:latin typeface="Times New Roman"/>
                <a:cs typeface="Times New Roman"/>
              </a:rPr>
              <a:t> </a:t>
            </a:r>
            <a:r>
              <a:rPr sz="1300" spc="190" dirty="0">
                <a:latin typeface="Times New Roman"/>
                <a:cs typeface="Times New Roman"/>
              </a:rPr>
              <a:t>boolean</a:t>
            </a:r>
            <a:r>
              <a:rPr sz="1300" spc="475" dirty="0">
                <a:latin typeface="Times New Roman"/>
                <a:cs typeface="Times New Roman"/>
              </a:rPr>
              <a:t> </a:t>
            </a:r>
            <a:r>
              <a:rPr sz="1300" spc="235" dirty="0">
                <a:latin typeface="Times New Roman"/>
                <a:cs typeface="Times New Roman"/>
              </a:rPr>
              <a:t>analyze(String</a:t>
            </a:r>
            <a:r>
              <a:rPr sz="1300" spc="475" dirty="0">
                <a:latin typeface="Times New Roman"/>
                <a:cs typeface="Times New Roman"/>
              </a:rPr>
              <a:t> </a:t>
            </a:r>
            <a:r>
              <a:rPr sz="1300" spc="305" dirty="0">
                <a:latin typeface="Times New Roman"/>
                <a:cs typeface="Times New Roman"/>
              </a:rPr>
              <a:t>target,</a:t>
            </a:r>
            <a:r>
              <a:rPr sz="1300" spc="490" dirty="0">
                <a:latin typeface="Times New Roman"/>
                <a:cs typeface="Times New Roman"/>
              </a:rPr>
              <a:t> </a:t>
            </a:r>
            <a:r>
              <a:rPr sz="1300" spc="245" dirty="0">
                <a:latin typeface="Times New Roman"/>
                <a:cs typeface="Times New Roman"/>
              </a:rPr>
              <a:t>String</a:t>
            </a:r>
            <a:r>
              <a:rPr sz="1300" spc="475" dirty="0">
                <a:latin typeface="Times New Roman"/>
                <a:cs typeface="Times New Roman"/>
              </a:rPr>
              <a:t> </a:t>
            </a:r>
            <a:r>
              <a:rPr sz="1300" spc="229" dirty="0">
                <a:latin typeface="Times New Roman"/>
                <a:cs typeface="Times New Roman"/>
              </a:rPr>
              <a:t>searchStr){</a:t>
            </a:r>
            <a:endParaRPr sz="1300">
              <a:latin typeface="Times New Roman"/>
              <a:cs typeface="Times New Roman"/>
            </a:endParaRPr>
          </a:p>
          <a:p>
            <a:pPr marL="535305">
              <a:lnSpc>
                <a:spcPct val="100000"/>
              </a:lnSpc>
              <a:spcBef>
                <a:spcPts val="210"/>
              </a:spcBef>
            </a:pPr>
            <a:r>
              <a:rPr sz="1300" spc="260" dirty="0">
                <a:latin typeface="Times New Roman"/>
                <a:cs typeface="Times New Roman"/>
              </a:rPr>
              <a:t>return</a:t>
            </a:r>
            <a:r>
              <a:rPr sz="1300" spc="459" dirty="0">
                <a:latin typeface="Times New Roman"/>
                <a:cs typeface="Times New Roman"/>
              </a:rPr>
              <a:t> </a:t>
            </a:r>
            <a:r>
              <a:rPr sz="1300" spc="260" dirty="0">
                <a:latin typeface="Times New Roman"/>
                <a:cs typeface="Times New Roman"/>
              </a:rPr>
              <a:t>target.contains(searchStr);</a:t>
            </a:r>
            <a:endParaRPr sz="1300">
              <a:latin typeface="Times New Roman"/>
              <a:cs typeface="Times New Roman"/>
            </a:endParaRPr>
          </a:p>
          <a:p>
            <a:pPr marL="335280">
              <a:lnSpc>
                <a:spcPct val="100000"/>
              </a:lnSpc>
              <a:spcBef>
                <a:spcPts val="325"/>
              </a:spcBef>
            </a:pPr>
            <a:r>
              <a:rPr sz="1300" spc="100" dirty="0">
                <a:latin typeface="Times New Roman"/>
                <a:cs typeface="Times New Roman"/>
              </a:rPr>
              <a:t>}</a:t>
            </a:r>
            <a:endParaRPr sz="1300">
              <a:latin typeface="Times New Roman"/>
              <a:cs typeface="Times New Roman"/>
            </a:endParaRPr>
          </a:p>
          <a:p>
            <a:pPr marL="137160">
              <a:lnSpc>
                <a:spcPct val="100000"/>
              </a:lnSpc>
              <a:spcBef>
                <a:spcPts val="325"/>
              </a:spcBef>
            </a:pPr>
            <a:r>
              <a:rPr sz="1300" spc="100" dirty="0">
                <a:latin typeface="Times New Roman"/>
                <a:cs typeface="Times New Roman"/>
              </a:rPr>
              <a:t>}</a:t>
            </a:r>
            <a:endParaRPr sz="1300">
              <a:latin typeface="Times New Roman"/>
              <a:cs typeface="Times New Roman"/>
            </a:endParaRPr>
          </a:p>
          <a:p>
            <a:pPr marL="12700" marR="5080">
              <a:lnSpc>
                <a:spcPct val="103499"/>
              </a:lnSpc>
              <a:spcBef>
                <a:spcPts val="555"/>
              </a:spcBef>
            </a:pPr>
            <a:r>
              <a:rPr sz="1150" dirty="0">
                <a:latin typeface="Arial"/>
                <a:cs typeface="Arial"/>
              </a:rPr>
              <a:t>Note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that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anonymous</a:t>
            </a:r>
            <a:r>
              <a:rPr sz="1150" spc="12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inner</a:t>
            </a:r>
            <a:r>
              <a:rPr sz="1150" spc="10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class</a:t>
            </a:r>
            <a:r>
              <a:rPr sz="1150" spc="9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specifies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no</a:t>
            </a:r>
            <a:r>
              <a:rPr sz="1150" spc="10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name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but</a:t>
            </a:r>
            <a:r>
              <a:rPr sz="1150" spc="9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implements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almost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exactly</a:t>
            </a:r>
            <a:r>
              <a:rPr sz="1150" spc="110" dirty="0">
                <a:latin typeface="Arial"/>
                <a:cs typeface="Arial"/>
              </a:rPr>
              <a:t> </a:t>
            </a:r>
            <a:r>
              <a:rPr sz="1150" spc="-25" dirty="0">
                <a:latin typeface="Arial"/>
                <a:cs typeface="Arial"/>
              </a:rPr>
              <a:t>the </a:t>
            </a:r>
            <a:r>
              <a:rPr sz="1150" dirty="0">
                <a:latin typeface="Arial"/>
                <a:cs typeface="Arial"/>
              </a:rPr>
              <a:t>same</a:t>
            </a:r>
            <a:r>
              <a:rPr sz="1150" spc="3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code.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syntax</a:t>
            </a:r>
            <a:r>
              <a:rPr sz="1150" spc="10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is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little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complicated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as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class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is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defined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where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spc="-10" dirty="0">
                <a:latin typeface="Arial"/>
                <a:cs typeface="Arial"/>
              </a:rPr>
              <a:t>parameter </a:t>
            </a:r>
            <a:r>
              <a:rPr sz="1150" dirty="0">
                <a:latin typeface="Arial"/>
                <a:cs typeface="Arial"/>
              </a:rPr>
              <a:t>variable</a:t>
            </a:r>
            <a:r>
              <a:rPr sz="1150" spc="12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would</a:t>
            </a:r>
            <a:r>
              <a:rPr sz="1150" spc="13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normally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spc="-25" dirty="0">
                <a:latin typeface="Arial"/>
                <a:cs typeface="Arial"/>
              </a:rPr>
              <a:t>be.</a:t>
            </a:r>
            <a:endParaRPr sz="11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sz="1150" dirty="0">
                <a:latin typeface="Arial"/>
                <a:cs typeface="Arial"/>
              </a:rPr>
              <a:t>The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slides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that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follow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explain</a:t>
            </a:r>
            <a:r>
              <a:rPr sz="1150" spc="10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some</a:t>
            </a:r>
            <a:r>
              <a:rPr sz="1150" spc="3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of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advantages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of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this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spc="-10" dirty="0">
                <a:latin typeface="Arial"/>
                <a:cs typeface="Arial"/>
              </a:rPr>
              <a:t>approach.</a:t>
            </a:r>
            <a:endParaRPr sz="11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87552" y="2599944"/>
            <a:ext cx="5689600" cy="1873250"/>
            <a:chOff x="987552" y="2599944"/>
            <a:chExt cx="5689600" cy="1873250"/>
          </a:xfrm>
        </p:grpSpPr>
        <p:sp>
          <p:nvSpPr>
            <p:cNvPr id="3" name="object 3"/>
            <p:cNvSpPr/>
            <p:nvPr/>
          </p:nvSpPr>
          <p:spPr>
            <a:xfrm>
              <a:off x="998220" y="2610612"/>
              <a:ext cx="5668010" cy="1853564"/>
            </a:xfrm>
            <a:custGeom>
              <a:avLst/>
              <a:gdLst/>
              <a:ahLst/>
              <a:cxnLst/>
              <a:rect l="l" t="t" r="r" b="b"/>
              <a:pathLst>
                <a:path w="5668009" h="1853564">
                  <a:moveTo>
                    <a:pt x="5667756" y="0"/>
                  </a:moveTo>
                  <a:lnTo>
                    <a:pt x="0" y="0"/>
                  </a:lnTo>
                  <a:lnTo>
                    <a:pt x="0" y="1853183"/>
                  </a:lnTo>
                  <a:lnTo>
                    <a:pt x="5667756" y="1853183"/>
                  </a:lnTo>
                  <a:lnTo>
                    <a:pt x="5667756" y="0"/>
                  </a:lnTo>
                  <a:close/>
                </a:path>
              </a:pathLst>
            </a:custGeom>
            <a:solidFill>
              <a:srgbClr val="DCDC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987552" y="2599944"/>
              <a:ext cx="5689600" cy="1873250"/>
            </a:xfrm>
            <a:custGeom>
              <a:avLst/>
              <a:gdLst/>
              <a:ahLst/>
              <a:cxnLst/>
              <a:rect l="l" t="t" r="r" b="b"/>
              <a:pathLst>
                <a:path w="5689600" h="1873250">
                  <a:moveTo>
                    <a:pt x="5689092" y="0"/>
                  </a:moveTo>
                  <a:lnTo>
                    <a:pt x="0" y="0"/>
                  </a:lnTo>
                  <a:lnTo>
                    <a:pt x="0" y="1872996"/>
                  </a:lnTo>
                  <a:lnTo>
                    <a:pt x="5689092" y="1872996"/>
                  </a:lnTo>
                  <a:lnTo>
                    <a:pt x="5689092" y="1863852"/>
                  </a:lnTo>
                  <a:lnTo>
                    <a:pt x="21335" y="1863852"/>
                  </a:lnTo>
                  <a:lnTo>
                    <a:pt x="10667" y="1853183"/>
                  </a:lnTo>
                  <a:lnTo>
                    <a:pt x="21335" y="1853183"/>
                  </a:lnTo>
                  <a:lnTo>
                    <a:pt x="21335" y="21335"/>
                  </a:lnTo>
                  <a:lnTo>
                    <a:pt x="10667" y="21335"/>
                  </a:lnTo>
                  <a:lnTo>
                    <a:pt x="21335" y="10667"/>
                  </a:lnTo>
                  <a:lnTo>
                    <a:pt x="5689092" y="10667"/>
                  </a:lnTo>
                  <a:lnTo>
                    <a:pt x="5689092" y="0"/>
                  </a:lnTo>
                  <a:close/>
                </a:path>
                <a:path w="5689600" h="1873250">
                  <a:moveTo>
                    <a:pt x="21335" y="1853183"/>
                  </a:moveTo>
                  <a:lnTo>
                    <a:pt x="10667" y="1853183"/>
                  </a:lnTo>
                  <a:lnTo>
                    <a:pt x="21335" y="1863852"/>
                  </a:lnTo>
                  <a:lnTo>
                    <a:pt x="21335" y="1853183"/>
                  </a:lnTo>
                  <a:close/>
                </a:path>
                <a:path w="5689600" h="1873250">
                  <a:moveTo>
                    <a:pt x="5669280" y="1853183"/>
                  </a:moveTo>
                  <a:lnTo>
                    <a:pt x="21335" y="1853183"/>
                  </a:lnTo>
                  <a:lnTo>
                    <a:pt x="21335" y="1863852"/>
                  </a:lnTo>
                  <a:lnTo>
                    <a:pt x="5669280" y="1863852"/>
                  </a:lnTo>
                  <a:lnTo>
                    <a:pt x="5669280" y="1853183"/>
                  </a:lnTo>
                  <a:close/>
                </a:path>
                <a:path w="5689600" h="1873250">
                  <a:moveTo>
                    <a:pt x="5669280" y="10667"/>
                  </a:moveTo>
                  <a:lnTo>
                    <a:pt x="5669280" y="1863852"/>
                  </a:lnTo>
                  <a:lnTo>
                    <a:pt x="5678424" y="1853183"/>
                  </a:lnTo>
                  <a:lnTo>
                    <a:pt x="5689092" y="1853183"/>
                  </a:lnTo>
                  <a:lnTo>
                    <a:pt x="5689092" y="21335"/>
                  </a:lnTo>
                  <a:lnTo>
                    <a:pt x="5678424" y="21335"/>
                  </a:lnTo>
                  <a:lnTo>
                    <a:pt x="5669280" y="10667"/>
                  </a:lnTo>
                  <a:close/>
                </a:path>
                <a:path w="5689600" h="1873250">
                  <a:moveTo>
                    <a:pt x="5689092" y="1853183"/>
                  </a:moveTo>
                  <a:lnTo>
                    <a:pt x="5678424" y="1853183"/>
                  </a:lnTo>
                  <a:lnTo>
                    <a:pt x="5669280" y="1863852"/>
                  </a:lnTo>
                  <a:lnTo>
                    <a:pt x="5689092" y="1863852"/>
                  </a:lnTo>
                  <a:lnTo>
                    <a:pt x="5689092" y="1853183"/>
                  </a:lnTo>
                  <a:close/>
                </a:path>
                <a:path w="5689600" h="1873250">
                  <a:moveTo>
                    <a:pt x="21335" y="10667"/>
                  </a:moveTo>
                  <a:lnTo>
                    <a:pt x="10667" y="21335"/>
                  </a:lnTo>
                  <a:lnTo>
                    <a:pt x="21335" y="21335"/>
                  </a:lnTo>
                  <a:lnTo>
                    <a:pt x="21335" y="10667"/>
                  </a:lnTo>
                  <a:close/>
                </a:path>
                <a:path w="5689600" h="1873250">
                  <a:moveTo>
                    <a:pt x="5669280" y="10667"/>
                  </a:moveTo>
                  <a:lnTo>
                    <a:pt x="21335" y="10667"/>
                  </a:lnTo>
                  <a:lnTo>
                    <a:pt x="21335" y="21335"/>
                  </a:lnTo>
                  <a:lnTo>
                    <a:pt x="5669280" y="21335"/>
                  </a:lnTo>
                  <a:lnTo>
                    <a:pt x="5669280" y="10667"/>
                  </a:lnTo>
                  <a:close/>
                </a:path>
                <a:path w="5689600" h="1873250">
                  <a:moveTo>
                    <a:pt x="5689092" y="10667"/>
                  </a:moveTo>
                  <a:lnTo>
                    <a:pt x="5669280" y="10667"/>
                  </a:lnTo>
                  <a:lnTo>
                    <a:pt x="5678424" y="21335"/>
                  </a:lnTo>
                  <a:lnTo>
                    <a:pt x="5689092" y="21335"/>
                  </a:lnTo>
                  <a:lnTo>
                    <a:pt x="5689092" y="1066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1131824" y="806967"/>
            <a:ext cx="5482590" cy="363474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22860" algn="ctr">
              <a:lnSpc>
                <a:spcPct val="100000"/>
              </a:lnSpc>
              <a:spcBef>
                <a:spcPts val="110"/>
              </a:spcBef>
            </a:pPr>
            <a:r>
              <a:rPr sz="1850" b="1" dirty="0">
                <a:latin typeface="Arial"/>
                <a:cs typeface="Arial"/>
              </a:rPr>
              <a:t>String Analysis</a:t>
            </a:r>
            <a:r>
              <a:rPr sz="1850" b="1" spc="50" dirty="0">
                <a:latin typeface="Arial"/>
                <a:cs typeface="Arial"/>
              </a:rPr>
              <a:t> </a:t>
            </a:r>
            <a:r>
              <a:rPr sz="1850" b="1" dirty="0">
                <a:latin typeface="Arial"/>
                <a:cs typeface="Arial"/>
              </a:rPr>
              <a:t>Regular</a:t>
            </a:r>
            <a:r>
              <a:rPr sz="1850" b="1" spc="5" dirty="0">
                <a:latin typeface="Arial"/>
                <a:cs typeface="Arial"/>
              </a:rPr>
              <a:t> </a:t>
            </a:r>
            <a:r>
              <a:rPr sz="1850" b="1" spc="-20" dirty="0">
                <a:latin typeface="Arial"/>
                <a:cs typeface="Arial"/>
              </a:rPr>
              <a:t>Class</a:t>
            </a:r>
            <a:endParaRPr sz="18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350"/>
              </a:spcBef>
            </a:pPr>
            <a:endParaRPr sz="1850">
              <a:latin typeface="Arial"/>
              <a:cs typeface="Arial"/>
            </a:endParaRPr>
          </a:p>
          <a:p>
            <a:pPr marL="341630" indent="-328930">
              <a:lnSpc>
                <a:spcPct val="100000"/>
              </a:lnSpc>
              <a:spcBef>
                <a:spcPts val="5"/>
              </a:spcBef>
              <a:buClr>
                <a:srgbClr val="FF0000"/>
              </a:buClr>
              <a:buChar char="•"/>
              <a:tabLst>
                <a:tab pos="341630" algn="l"/>
              </a:tabLst>
            </a:pPr>
            <a:r>
              <a:rPr sz="1550" dirty="0">
                <a:latin typeface="Arial"/>
                <a:cs typeface="Arial"/>
              </a:rPr>
              <a:t>Class</a:t>
            </a:r>
            <a:r>
              <a:rPr sz="1550" spc="1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analyzes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an</a:t>
            </a:r>
            <a:r>
              <a:rPr sz="1550" spc="5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array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of</a:t>
            </a:r>
            <a:r>
              <a:rPr sz="1550" spc="5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strings</a:t>
            </a:r>
            <a:r>
              <a:rPr sz="1550" spc="2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given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search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string</a:t>
            </a:r>
            <a:endParaRPr sz="1550">
              <a:latin typeface="Arial"/>
              <a:cs typeface="Arial"/>
            </a:endParaRPr>
          </a:p>
          <a:p>
            <a:pPr marL="659765" lvl="1" indent="-237490">
              <a:lnSpc>
                <a:spcPct val="100000"/>
              </a:lnSpc>
              <a:spcBef>
                <a:spcPts val="375"/>
              </a:spcBef>
              <a:buClr>
                <a:srgbClr val="FF0000"/>
              </a:buClr>
              <a:buChar char="–"/>
              <a:tabLst>
                <a:tab pos="659765" algn="l"/>
              </a:tabLst>
            </a:pPr>
            <a:r>
              <a:rPr sz="1400" dirty="0">
                <a:latin typeface="Arial"/>
                <a:cs typeface="Arial"/>
              </a:rPr>
              <a:t>Print</a:t>
            </a:r>
            <a:r>
              <a:rPr sz="1400" spc="5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strings</a:t>
            </a:r>
            <a:r>
              <a:rPr sz="1400" spc="4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that</a:t>
            </a:r>
            <a:r>
              <a:rPr sz="1400" spc="4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contain</a:t>
            </a:r>
            <a:r>
              <a:rPr sz="1400" spc="4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the</a:t>
            </a:r>
            <a:r>
              <a:rPr sz="1400" spc="4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search</a:t>
            </a:r>
            <a:r>
              <a:rPr sz="1400" spc="3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string</a:t>
            </a:r>
            <a:endParaRPr sz="1400">
              <a:latin typeface="Arial"/>
              <a:cs typeface="Arial"/>
            </a:endParaRPr>
          </a:p>
          <a:p>
            <a:pPr marL="659765" lvl="1" indent="-237490">
              <a:lnSpc>
                <a:spcPct val="100000"/>
              </a:lnSpc>
              <a:spcBef>
                <a:spcPts val="385"/>
              </a:spcBef>
              <a:buClr>
                <a:srgbClr val="FF0000"/>
              </a:buClr>
              <a:buChar char="–"/>
              <a:tabLst>
                <a:tab pos="659765" algn="l"/>
              </a:tabLst>
            </a:pPr>
            <a:r>
              <a:rPr sz="1400" dirty="0">
                <a:latin typeface="Arial"/>
                <a:cs typeface="Arial"/>
              </a:rPr>
              <a:t>Other</a:t>
            </a:r>
            <a:r>
              <a:rPr sz="1400" spc="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methods</a:t>
            </a:r>
            <a:r>
              <a:rPr sz="1400" spc="4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could</a:t>
            </a:r>
            <a:r>
              <a:rPr sz="1400" spc="6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be</a:t>
            </a:r>
            <a:r>
              <a:rPr sz="1400" spc="6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written</a:t>
            </a:r>
            <a:r>
              <a:rPr sz="1400" spc="4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to</a:t>
            </a:r>
            <a:r>
              <a:rPr sz="1400" spc="7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perform</a:t>
            </a:r>
            <a:r>
              <a:rPr sz="1400" spc="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similar</a:t>
            </a:r>
            <a:r>
              <a:rPr sz="1400" spc="7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string</a:t>
            </a:r>
            <a:r>
              <a:rPr sz="1400" spc="45" dirty="0">
                <a:latin typeface="Arial"/>
                <a:cs typeface="Arial"/>
              </a:rPr>
              <a:t> </a:t>
            </a:r>
            <a:r>
              <a:rPr sz="1400" spc="-20" dirty="0">
                <a:latin typeface="Arial"/>
                <a:cs typeface="Arial"/>
              </a:rPr>
              <a:t>test</a:t>
            </a:r>
            <a:endParaRPr sz="1400">
              <a:latin typeface="Arial"/>
              <a:cs typeface="Arial"/>
            </a:endParaRPr>
          </a:p>
          <a:p>
            <a:pPr marL="341630" indent="-328930">
              <a:lnSpc>
                <a:spcPct val="100000"/>
              </a:lnSpc>
              <a:spcBef>
                <a:spcPts val="400"/>
              </a:spcBef>
              <a:buClr>
                <a:srgbClr val="FF0000"/>
              </a:buClr>
              <a:buChar char="•"/>
              <a:tabLst>
                <a:tab pos="341630" algn="l"/>
              </a:tabLst>
            </a:pPr>
            <a:r>
              <a:rPr sz="1550" dirty="0">
                <a:latin typeface="Arial"/>
                <a:cs typeface="Arial"/>
              </a:rPr>
              <a:t>Regular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Class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Example</a:t>
            </a:r>
            <a:r>
              <a:rPr sz="1550" spc="70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method</a:t>
            </a:r>
            <a:endParaRPr sz="15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sz="1150" spc="105" dirty="0">
                <a:latin typeface="Times New Roman"/>
                <a:cs typeface="Times New Roman"/>
              </a:rPr>
              <a:t>1</a:t>
            </a:r>
            <a:r>
              <a:rPr sz="1150" spc="395" dirty="0">
                <a:latin typeface="Times New Roman"/>
                <a:cs typeface="Times New Roman"/>
              </a:rPr>
              <a:t> </a:t>
            </a:r>
            <a:r>
              <a:rPr sz="1150" spc="140" dirty="0">
                <a:latin typeface="Times New Roman"/>
                <a:cs typeface="Times New Roman"/>
              </a:rPr>
              <a:t>package</a:t>
            </a:r>
            <a:r>
              <a:rPr sz="1150" spc="415" dirty="0">
                <a:latin typeface="Times New Roman"/>
                <a:cs typeface="Times New Roman"/>
              </a:rPr>
              <a:t> </a:t>
            </a:r>
            <a:r>
              <a:rPr sz="1150" spc="125" dirty="0">
                <a:latin typeface="Times New Roman"/>
                <a:cs typeface="Times New Roman"/>
              </a:rPr>
              <a:t>com.example;</a:t>
            </a:r>
            <a:endParaRPr sz="11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65"/>
              </a:spcBef>
            </a:pPr>
            <a:r>
              <a:rPr sz="1150" spc="55" dirty="0">
                <a:latin typeface="Times New Roman"/>
                <a:cs typeface="Times New Roman"/>
              </a:rPr>
              <a:t>2</a:t>
            </a:r>
            <a:endParaRPr sz="1150">
              <a:latin typeface="Times New Roman"/>
              <a:cs typeface="Times New Roman"/>
            </a:endParaRPr>
          </a:p>
          <a:p>
            <a:pPr marL="185420" indent="-172720">
              <a:lnSpc>
                <a:spcPct val="100000"/>
              </a:lnSpc>
              <a:spcBef>
                <a:spcPts val="265"/>
              </a:spcBef>
              <a:buAutoNum type="arabicPlain" startAt="3"/>
              <a:tabLst>
                <a:tab pos="185420" algn="l"/>
              </a:tabLst>
            </a:pPr>
            <a:r>
              <a:rPr sz="1150" spc="200" dirty="0">
                <a:latin typeface="Times New Roman"/>
                <a:cs typeface="Times New Roman"/>
              </a:rPr>
              <a:t>public</a:t>
            </a:r>
            <a:r>
              <a:rPr sz="1150" spc="420" dirty="0">
                <a:latin typeface="Times New Roman"/>
                <a:cs typeface="Times New Roman"/>
              </a:rPr>
              <a:t> </a:t>
            </a:r>
            <a:r>
              <a:rPr sz="1150" spc="229" dirty="0">
                <a:latin typeface="Times New Roman"/>
                <a:cs typeface="Times New Roman"/>
              </a:rPr>
              <a:t>class</a:t>
            </a:r>
            <a:r>
              <a:rPr sz="1150" spc="420" dirty="0">
                <a:latin typeface="Times New Roman"/>
                <a:cs typeface="Times New Roman"/>
              </a:rPr>
              <a:t> </a:t>
            </a:r>
            <a:r>
              <a:rPr sz="1150" spc="145" dirty="0">
                <a:latin typeface="Times New Roman"/>
                <a:cs typeface="Times New Roman"/>
              </a:rPr>
              <a:t>AnalyzerTool</a:t>
            </a:r>
            <a:r>
              <a:rPr sz="1150" spc="434" dirty="0">
                <a:latin typeface="Times New Roman"/>
                <a:cs typeface="Times New Roman"/>
              </a:rPr>
              <a:t> </a:t>
            </a:r>
            <a:r>
              <a:rPr sz="1150" spc="80" dirty="0">
                <a:latin typeface="Times New Roman"/>
                <a:cs typeface="Times New Roman"/>
              </a:rPr>
              <a:t>{</a:t>
            </a:r>
            <a:endParaRPr sz="1150">
              <a:latin typeface="Times New Roman"/>
              <a:cs typeface="Times New Roman"/>
            </a:endParaRPr>
          </a:p>
          <a:p>
            <a:pPr marL="341630" marR="657860" indent="-329565">
              <a:lnSpc>
                <a:spcPts val="1370"/>
              </a:lnSpc>
              <a:spcBef>
                <a:spcPts val="330"/>
              </a:spcBef>
              <a:buAutoNum type="arabicPlain" startAt="3"/>
              <a:tabLst>
                <a:tab pos="341630" algn="l"/>
                <a:tab pos="361315" algn="l"/>
              </a:tabLst>
            </a:pPr>
            <a:r>
              <a:rPr sz="1150" dirty="0">
                <a:latin typeface="Times New Roman"/>
                <a:cs typeface="Times New Roman"/>
              </a:rPr>
              <a:t>	</a:t>
            </a:r>
            <a:r>
              <a:rPr sz="1150" spc="200" dirty="0">
                <a:latin typeface="Times New Roman"/>
                <a:cs typeface="Times New Roman"/>
              </a:rPr>
              <a:t>public</a:t>
            </a:r>
            <a:r>
              <a:rPr sz="1150" spc="420" dirty="0">
                <a:latin typeface="Times New Roman"/>
                <a:cs typeface="Times New Roman"/>
              </a:rPr>
              <a:t> </a:t>
            </a:r>
            <a:r>
              <a:rPr sz="1150" spc="155" dirty="0">
                <a:latin typeface="Times New Roman"/>
                <a:cs typeface="Times New Roman"/>
              </a:rPr>
              <a:t>boolean</a:t>
            </a:r>
            <a:r>
              <a:rPr sz="1150" spc="425" dirty="0">
                <a:latin typeface="Times New Roman"/>
                <a:cs typeface="Times New Roman"/>
              </a:rPr>
              <a:t> </a:t>
            </a:r>
            <a:r>
              <a:rPr sz="1150" spc="204" dirty="0">
                <a:latin typeface="Times New Roman"/>
                <a:cs typeface="Times New Roman"/>
              </a:rPr>
              <a:t>arrContains(String</a:t>
            </a:r>
            <a:r>
              <a:rPr sz="1150" spc="405" dirty="0">
                <a:latin typeface="Times New Roman"/>
                <a:cs typeface="Times New Roman"/>
              </a:rPr>
              <a:t> </a:t>
            </a:r>
            <a:r>
              <a:rPr sz="1150" spc="215" dirty="0">
                <a:latin typeface="Times New Roman"/>
                <a:cs typeface="Times New Roman"/>
              </a:rPr>
              <a:t>sourceStr,</a:t>
            </a:r>
            <a:r>
              <a:rPr sz="1150" spc="425" dirty="0">
                <a:latin typeface="Times New Roman"/>
                <a:cs typeface="Times New Roman"/>
              </a:rPr>
              <a:t> </a:t>
            </a:r>
            <a:r>
              <a:rPr sz="1150" spc="195" dirty="0">
                <a:latin typeface="Times New Roman"/>
                <a:cs typeface="Times New Roman"/>
              </a:rPr>
              <a:t>String searchStr){</a:t>
            </a:r>
            <a:endParaRPr sz="1150">
              <a:latin typeface="Times New Roman"/>
              <a:cs typeface="Times New Roman"/>
            </a:endParaRPr>
          </a:p>
          <a:p>
            <a:pPr marL="535305" indent="-522605">
              <a:lnSpc>
                <a:spcPct val="100000"/>
              </a:lnSpc>
              <a:spcBef>
                <a:spcPts val="215"/>
              </a:spcBef>
              <a:buAutoNum type="arabicPlain" startAt="3"/>
              <a:tabLst>
                <a:tab pos="535305" algn="l"/>
              </a:tabLst>
            </a:pPr>
            <a:r>
              <a:rPr sz="1150" spc="220" dirty="0">
                <a:latin typeface="Times New Roman"/>
                <a:cs typeface="Times New Roman"/>
              </a:rPr>
              <a:t>return</a:t>
            </a:r>
            <a:r>
              <a:rPr sz="1150" spc="420" dirty="0">
                <a:latin typeface="Times New Roman"/>
                <a:cs typeface="Times New Roman"/>
              </a:rPr>
              <a:t> </a:t>
            </a:r>
            <a:r>
              <a:rPr sz="1150" spc="204" dirty="0">
                <a:latin typeface="Times New Roman"/>
                <a:cs typeface="Times New Roman"/>
              </a:rPr>
              <a:t>sourceStr.contains(searchStr);</a:t>
            </a:r>
            <a:endParaRPr sz="11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80"/>
              </a:spcBef>
              <a:tabLst>
                <a:tab pos="361315" algn="l"/>
              </a:tabLst>
            </a:pPr>
            <a:r>
              <a:rPr sz="1150" spc="55" dirty="0">
                <a:latin typeface="Times New Roman"/>
                <a:cs typeface="Times New Roman"/>
              </a:rPr>
              <a:t>6</a:t>
            </a:r>
            <a:r>
              <a:rPr sz="1150" dirty="0">
                <a:latin typeface="Times New Roman"/>
                <a:cs typeface="Times New Roman"/>
              </a:rPr>
              <a:t>	</a:t>
            </a:r>
            <a:r>
              <a:rPr sz="1150" spc="80" dirty="0">
                <a:latin typeface="Times New Roman"/>
                <a:cs typeface="Times New Roman"/>
              </a:rPr>
              <a:t>}</a:t>
            </a:r>
            <a:endParaRPr sz="11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60"/>
              </a:spcBef>
            </a:pPr>
            <a:r>
              <a:rPr sz="1150" spc="105" dirty="0">
                <a:latin typeface="Times New Roman"/>
                <a:cs typeface="Times New Roman"/>
              </a:rPr>
              <a:t>7</a:t>
            </a:r>
            <a:r>
              <a:rPr sz="1150" spc="390" dirty="0">
                <a:latin typeface="Times New Roman"/>
                <a:cs typeface="Times New Roman"/>
              </a:rPr>
              <a:t> </a:t>
            </a:r>
            <a:r>
              <a:rPr sz="1150" spc="80" dirty="0">
                <a:latin typeface="Times New Roman"/>
                <a:cs typeface="Times New Roman"/>
              </a:rPr>
              <a:t>}</a:t>
            </a:r>
            <a:endParaRPr sz="11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65"/>
              </a:spcBef>
            </a:pPr>
            <a:r>
              <a:rPr sz="1150" spc="55" dirty="0">
                <a:latin typeface="Times New Roman"/>
                <a:cs typeface="Times New Roman"/>
              </a:rPr>
              <a:t>8</a:t>
            </a:r>
            <a:endParaRPr sz="115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326639" y="5247386"/>
            <a:ext cx="3116580" cy="144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endParaRPr sz="8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90415" y="4041647"/>
            <a:ext cx="2767584" cy="99974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049527" y="806967"/>
            <a:ext cx="5605780" cy="328930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66675" algn="ctr">
              <a:lnSpc>
                <a:spcPct val="100000"/>
              </a:lnSpc>
              <a:spcBef>
                <a:spcPts val="110"/>
              </a:spcBef>
            </a:pPr>
            <a:r>
              <a:rPr sz="1850" b="1" dirty="0">
                <a:latin typeface="Arial"/>
                <a:cs typeface="Arial"/>
              </a:rPr>
              <a:t>Course</a:t>
            </a:r>
            <a:r>
              <a:rPr sz="1850" b="1" spc="-10" dirty="0">
                <a:latin typeface="Arial"/>
                <a:cs typeface="Arial"/>
              </a:rPr>
              <a:t> Objectives</a:t>
            </a:r>
            <a:endParaRPr sz="18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330"/>
              </a:spcBef>
            </a:pPr>
            <a:endParaRPr sz="1850">
              <a:latin typeface="Arial"/>
              <a:cs typeface="Arial"/>
            </a:endParaRPr>
          </a:p>
          <a:p>
            <a:pPr marL="12700" marR="492125" algn="just">
              <a:lnSpc>
                <a:spcPct val="101299"/>
              </a:lnSpc>
            </a:pPr>
            <a:r>
              <a:rPr sz="1550" dirty="0">
                <a:latin typeface="Arial"/>
                <a:cs typeface="Arial"/>
              </a:rPr>
              <a:t>After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completing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this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course,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you</a:t>
            </a:r>
            <a:r>
              <a:rPr sz="1550" spc="6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should</a:t>
            </a:r>
            <a:r>
              <a:rPr sz="1550" spc="2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be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able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to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do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spc="-25" dirty="0">
                <a:latin typeface="Arial"/>
                <a:cs typeface="Arial"/>
              </a:rPr>
              <a:t>the </a:t>
            </a:r>
            <a:r>
              <a:rPr sz="1550" spc="-10" dirty="0">
                <a:latin typeface="Arial"/>
                <a:cs typeface="Arial"/>
              </a:rPr>
              <a:t>following:</a:t>
            </a:r>
            <a:endParaRPr sz="1550">
              <a:latin typeface="Arial"/>
              <a:cs typeface="Arial"/>
            </a:endParaRPr>
          </a:p>
          <a:p>
            <a:pPr marL="418465" marR="360680" indent="-324485" algn="just">
              <a:lnSpc>
                <a:spcPct val="96500"/>
              </a:lnSpc>
              <a:spcBef>
                <a:spcPts val="375"/>
              </a:spcBef>
              <a:buClr>
                <a:srgbClr val="FF0000"/>
              </a:buClr>
              <a:buChar char="•"/>
              <a:tabLst>
                <a:tab pos="423545" algn="l"/>
              </a:tabLst>
            </a:pPr>
            <a:r>
              <a:rPr sz="1550" dirty="0">
                <a:latin typeface="Arial"/>
                <a:cs typeface="Arial"/>
              </a:rPr>
              <a:t>Create</a:t>
            </a:r>
            <a:r>
              <a:rPr sz="1550" spc="6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Java</a:t>
            </a:r>
            <a:r>
              <a:rPr sz="1550" spc="6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technology</a:t>
            </a:r>
            <a:r>
              <a:rPr sz="1550" spc="6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applications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that</a:t>
            </a:r>
            <a:r>
              <a:rPr sz="1550" spc="5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leverage</a:t>
            </a:r>
            <a:r>
              <a:rPr sz="1550" spc="75" dirty="0">
                <a:latin typeface="Arial"/>
                <a:cs typeface="Arial"/>
              </a:rPr>
              <a:t> </a:t>
            </a:r>
            <a:r>
              <a:rPr sz="1550" spc="-25" dirty="0">
                <a:latin typeface="Arial"/>
                <a:cs typeface="Arial"/>
              </a:rPr>
              <a:t>the 	</a:t>
            </a:r>
            <a:r>
              <a:rPr sz="1550" dirty="0">
                <a:latin typeface="Arial"/>
                <a:cs typeface="Arial"/>
              </a:rPr>
              <a:t>object-oriented</a:t>
            </a:r>
            <a:r>
              <a:rPr sz="1550" spc="5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features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of</a:t>
            </a:r>
            <a:r>
              <a:rPr sz="1550" spc="5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the</a:t>
            </a:r>
            <a:r>
              <a:rPr sz="1550" spc="6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Java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language,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such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spc="-25" dirty="0">
                <a:latin typeface="Arial"/>
                <a:cs typeface="Arial"/>
              </a:rPr>
              <a:t>as 	</a:t>
            </a:r>
            <a:r>
              <a:rPr sz="1550" dirty="0">
                <a:latin typeface="Arial"/>
                <a:cs typeface="Arial"/>
              </a:rPr>
              <a:t>encapsulation,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inheritance,</a:t>
            </a:r>
            <a:r>
              <a:rPr sz="1550" spc="6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and</a:t>
            </a:r>
            <a:r>
              <a:rPr sz="1550" spc="85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polymorphism</a:t>
            </a:r>
            <a:endParaRPr sz="1550">
              <a:latin typeface="Arial"/>
              <a:cs typeface="Arial"/>
            </a:endParaRPr>
          </a:p>
          <a:p>
            <a:pPr marL="423545" indent="-328930">
              <a:lnSpc>
                <a:spcPct val="100000"/>
              </a:lnSpc>
              <a:spcBef>
                <a:spcPts val="315"/>
              </a:spcBef>
              <a:buClr>
                <a:srgbClr val="FF0000"/>
              </a:buClr>
              <a:buChar char="•"/>
              <a:tabLst>
                <a:tab pos="423545" algn="l"/>
              </a:tabLst>
            </a:pPr>
            <a:r>
              <a:rPr sz="1550" dirty="0">
                <a:latin typeface="Arial"/>
                <a:cs typeface="Arial"/>
              </a:rPr>
              <a:t>Execute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Java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application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from</a:t>
            </a:r>
            <a:r>
              <a:rPr sz="1550" spc="7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the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command</a:t>
            </a:r>
            <a:r>
              <a:rPr sz="1550" spc="80" dirty="0">
                <a:latin typeface="Arial"/>
                <a:cs typeface="Arial"/>
              </a:rPr>
              <a:t> </a:t>
            </a:r>
            <a:r>
              <a:rPr sz="1550" spc="-20" dirty="0">
                <a:latin typeface="Arial"/>
                <a:cs typeface="Arial"/>
              </a:rPr>
              <a:t>line</a:t>
            </a:r>
            <a:endParaRPr sz="1550">
              <a:latin typeface="Arial"/>
              <a:cs typeface="Arial"/>
            </a:endParaRPr>
          </a:p>
          <a:p>
            <a:pPr marL="423545" indent="-328930">
              <a:lnSpc>
                <a:spcPct val="100000"/>
              </a:lnSpc>
              <a:spcBef>
                <a:spcPts val="300"/>
              </a:spcBef>
              <a:buClr>
                <a:srgbClr val="FF0000"/>
              </a:buClr>
              <a:buChar char="•"/>
              <a:tabLst>
                <a:tab pos="423545" algn="l"/>
              </a:tabLst>
            </a:pPr>
            <a:r>
              <a:rPr sz="1550" dirty="0">
                <a:latin typeface="Arial"/>
                <a:cs typeface="Arial"/>
              </a:rPr>
              <a:t>Create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applications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that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use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the</a:t>
            </a:r>
            <a:r>
              <a:rPr sz="1550" spc="5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Collections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framework</a:t>
            </a:r>
            <a:endParaRPr sz="1550">
              <a:latin typeface="Arial"/>
              <a:cs typeface="Arial"/>
            </a:endParaRPr>
          </a:p>
          <a:p>
            <a:pPr marL="423545" indent="-328930">
              <a:lnSpc>
                <a:spcPct val="100000"/>
              </a:lnSpc>
              <a:spcBef>
                <a:spcPts val="310"/>
              </a:spcBef>
              <a:buClr>
                <a:srgbClr val="FF0000"/>
              </a:buClr>
              <a:buChar char="•"/>
              <a:tabLst>
                <a:tab pos="423545" algn="l"/>
              </a:tabLst>
            </a:pPr>
            <a:r>
              <a:rPr sz="1550" dirty="0">
                <a:latin typeface="Arial"/>
                <a:cs typeface="Arial"/>
              </a:rPr>
              <a:t>Search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and</a:t>
            </a:r>
            <a:r>
              <a:rPr sz="1550" spc="5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filter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collections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by</a:t>
            </a:r>
            <a:r>
              <a:rPr sz="1550" spc="5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using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Lambda</a:t>
            </a:r>
            <a:r>
              <a:rPr sz="1550" spc="65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Expressions</a:t>
            </a:r>
            <a:endParaRPr sz="1550">
              <a:latin typeface="Arial"/>
              <a:cs typeface="Arial"/>
            </a:endParaRPr>
          </a:p>
          <a:p>
            <a:pPr marL="423545" marR="204470" indent="-329565">
              <a:lnSpc>
                <a:spcPts val="1800"/>
              </a:lnSpc>
              <a:spcBef>
                <a:spcPts val="420"/>
              </a:spcBef>
              <a:buClr>
                <a:srgbClr val="FF0000"/>
              </a:buClr>
              <a:buChar char="•"/>
              <a:tabLst>
                <a:tab pos="423545" algn="l"/>
              </a:tabLst>
            </a:pPr>
            <a:r>
              <a:rPr sz="1550" dirty="0">
                <a:latin typeface="Arial"/>
                <a:cs typeface="Arial"/>
              </a:rPr>
              <a:t>Implement</a:t>
            </a:r>
            <a:r>
              <a:rPr sz="1550" spc="7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error-handling</a:t>
            </a:r>
            <a:r>
              <a:rPr sz="1550" spc="8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techniques</a:t>
            </a:r>
            <a:r>
              <a:rPr sz="1550" spc="6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by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using</a:t>
            </a:r>
            <a:r>
              <a:rPr sz="1550" spc="65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exception handling</a:t>
            </a:r>
            <a:endParaRPr sz="155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9060" y="5028438"/>
            <a:ext cx="7576184" cy="5029200"/>
          </a:xfrm>
          <a:custGeom>
            <a:avLst/>
            <a:gdLst/>
            <a:ahLst/>
            <a:cxnLst/>
            <a:rect l="l" t="t" r="r" b="b"/>
            <a:pathLst>
              <a:path w="7576184" h="5029200">
                <a:moveTo>
                  <a:pt x="7575804" y="0"/>
                </a:moveTo>
                <a:lnTo>
                  <a:pt x="0" y="0"/>
                </a:lnTo>
                <a:lnTo>
                  <a:pt x="0" y="5029200"/>
                </a:lnTo>
                <a:lnTo>
                  <a:pt x="7575804" y="5029200"/>
                </a:lnTo>
                <a:lnTo>
                  <a:pt x="757580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326639" y="5247386"/>
            <a:ext cx="3116580" cy="144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endParaRPr sz="85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87552" y="1581911"/>
            <a:ext cx="5907405" cy="3447415"/>
            <a:chOff x="987552" y="1581911"/>
            <a:chExt cx="5907405" cy="3447415"/>
          </a:xfrm>
        </p:grpSpPr>
        <p:sp>
          <p:nvSpPr>
            <p:cNvPr id="3" name="object 3"/>
            <p:cNvSpPr/>
            <p:nvPr/>
          </p:nvSpPr>
          <p:spPr>
            <a:xfrm>
              <a:off x="998220" y="1592579"/>
              <a:ext cx="5885815" cy="3432175"/>
            </a:xfrm>
            <a:custGeom>
              <a:avLst/>
              <a:gdLst/>
              <a:ahLst/>
              <a:cxnLst/>
              <a:rect l="l" t="t" r="r" b="b"/>
              <a:pathLst>
                <a:path w="5885815" h="3432175">
                  <a:moveTo>
                    <a:pt x="5885687" y="0"/>
                  </a:moveTo>
                  <a:lnTo>
                    <a:pt x="0" y="0"/>
                  </a:lnTo>
                  <a:lnTo>
                    <a:pt x="0" y="3432048"/>
                  </a:lnTo>
                  <a:lnTo>
                    <a:pt x="5885687" y="3432048"/>
                  </a:lnTo>
                  <a:lnTo>
                    <a:pt x="5885687" y="0"/>
                  </a:lnTo>
                  <a:close/>
                </a:path>
              </a:pathLst>
            </a:custGeom>
            <a:solidFill>
              <a:srgbClr val="DCDC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987552" y="1581911"/>
              <a:ext cx="5907405" cy="3447415"/>
            </a:xfrm>
            <a:custGeom>
              <a:avLst/>
              <a:gdLst/>
              <a:ahLst/>
              <a:cxnLst/>
              <a:rect l="l" t="t" r="r" b="b"/>
              <a:pathLst>
                <a:path w="5907405" h="3447415">
                  <a:moveTo>
                    <a:pt x="5907024" y="0"/>
                  </a:moveTo>
                  <a:lnTo>
                    <a:pt x="0" y="0"/>
                  </a:lnTo>
                  <a:lnTo>
                    <a:pt x="0" y="3447288"/>
                  </a:lnTo>
                  <a:lnTo>
                    <a:pt x="5907024" y="3447288"/>
                  </a:lnTo>
                  <a:lnTo>
                    <a:pt x="5907024" y="3442716"/>
                  </a:lnTo>
                  <a:lnTo>
                    <a:pt x="21335" y="3442716"/>
                  </a:lnTo>
                  <a:lnTo>
                    <a:pt x="10667" y="3433572"/>
                  </a:lnTo>
                  <a:lnTo>
                    <a:pt x="21335" y="3433572"/>
                  </a:lnTo>
                  <a:lnTo>
                    <a:pt x="21335" y="19812"/>
                  </a:lnTo>
                  <a:lnTo>
                    <a:pt x="10667" y="19812"/>
                  </a:lnTo>
                  <a:lnTo>
                    <a:pt x="21335" y="10668"/>
                  </a:lnTo>
                  <a:lnTo>
                    <a:pt x="5907024" y="10668"/>
                  </a:lnTo>
                  <a:lnTo>
                    <a:pt x="5907024" y="0"/>
                  </a:lnTo>
                  <a:close/>
                </a:path>
                <a:path w="5907405" h="3447415">
                  <a:moveTo>
                    <a:pt x="21335" y="3433572"/>
                  </a:moveTo>
                  <a:lnTo>
                    <a:pt x="10667" y="3433572"/>
                  </a:lnTo>
                  <a:lnTo>
                    <a:pt x="21335" y="3442716"/>
                  </a:lnTo>
                  <a:lnTo>
                    <a:pt x="21335" y="3433572"/>
                  </a:lnTo>
                  <a:close/>
                </a:path>
                <a:path w="5907405" h="3447415">
                  <a:moveTo>
                    <a:pt x="5887212" y="3433572"/>
                  </a:moveTo>
                  <a:lnTo>
                    <a:pt x="21335" y="3433572"/>
                  </a:lnTo>
                  <a:lnTo>
                    <a:pt x="21335" y="3442716"/>
                  </a:lnTo>
                  <a:lnTo>
                    <a:pt x="5887212" y="3442716"/>
                  </a:lnTo>
                  <a:lnTo>
                    <a:pt x="5887212" y="3433572"/>
                  </a:lnTo>
                  <a:close/>
                </a:path>
                <a:path w="5907405" h="3447415">
                  <a:moveTo>
                    <a:pt x="5887212" y="10668"/>
                  </a:moveTo>
                  <a:lnTo>
                    <a:pt x="5887212" y="3442716"/>
                  </a:lnTo>
                  <a:lnTo>
                    <a:pt x="5896356" y="3433572"/>
                  </a:lnTo>
                  <a:lnTo>
                    <a:pt x="5907024" y="3433572"/>
                  </a:lnTo>
                  <a:lnTo>
                    <a:pt x="5907024" y="19812"/>
                  </a:lnTo>
                  <a:lnTo>
                    <a:pt x="5896356" y="19812"/>
                  </a:lnTo>
                  <a:lnTo>
                    <a:pt x="5887212" y="10668"/>
                  </a:lnTo>
                  <a:close/>
                </a:path>
                <a:path w="5907405" h="3447415">
                  <a:moveTo>
                    <a:pt x="5907024" y="3433572"/>
                  </a:moveTo>
                  <a:lnTo>
                    <a:pt x="5896356" y="3433572"/>
                  </a:lnTo>
                  <a:lnTo>
                    <a:pt x="5887212" y="3442716"/>
                  </a:lnTo>
                  <a:lnTo>
                    <a:pt x="5907024" y="3442716"/>
                  </a:lnTo>
                  <a:lnTo>
                    <a:pt x="5907024" y="3433572"/>
                  </a:lnTo>
                  <a:close/>
                </a:path>
                <a:path w="5907405" h="3447415">
                  <a:moveTo>
                    <a:pt x="21335" y="10668"/>
                  </a:moveTo>
                  <a:lnTo>
                    <a:pt x="10667" y="19812"/>
                  </a:lnTo>
                  <a:lnTo>
                    <a:pt x="21335" y="19812"/>
                  </a:lnTo>
                  <a:lnTo>
                    <a:pt x="21335" y="10668"/>
                  </a:lnTo>
                  <a:close/>
                </a:path>
                <a:path w="5907405" h="3447415">
                  <a:moveTo>
                    <a:pt x="5887212" y="10668"/>
                  </a:moveTo>
                  <a:lnTo>
                    <a:pt x="21335" y="10668"/>
                  </a:lnTo>
                  <a:lnTo>
                    <a:pt x="21335" y="19812"/>
                  </a:lnTo>
                  <a:lnTo>
                    <a:pt x="5887212" y="19812"/>
                  </a:lnTo>
                  <a:lnTo>
                    <a:pt x="5887212" y="10668"/>
                  </a:lnTo>
                  <a:close/>
                </a:path>
                <a:path w="5907405" h="3447415">
                  <a:moveTo>
                    <a:pt x="5907024" y="10668"/>
                  </a:moveTo>
                  <a:lnTo>
                    <a:pt x="5887212" y="10668"/>
                  </a:lnTo>
                  <a:lnTo>
                    <a:pt x="5896356" y="19812"/>
                  </a:lnTo>
                  <a:lnTo>
                    <a:pt x="5907024" y="19812"/>
                  </a:lnTo>
                  <a:lnTo>
                    <a:pt x="5907024" y="1066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1913635" y="806967"/>
            <a:ext cx="3943350" cy="3092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50" b="1" dirty="0">
                <a:latin typeface="Arial"/>
                <a:cs typeface="Arial"/>
              </a:rPr>
              <a:t>String</a:t>
            </a:r>
            <a:r>
              <a:rPr sz="1850" b="1" spc="-5" dirty="0">
                <a:latin typeface="Arial"/>
                <a:cs typeface="Arial"/>
              </a:rPr>
              <a:t> </a:t>
            </a:r>
            <a:r>
              <a:rPr sz="1850" b="1" dirty="0">
                <a:latin typeface="Arial"/>
                <a:cs typeface="Arial"/>
              </a:rPr>
              <a:t>Analysis</a:t>
            </a:r>
            <a:r>
              <a:rPr sz="1850" b="1" spc="45" dirty="0">
                <a:latin typeface="Arial"/>
                <a:cs typeface="Arial"/>
              </a:rPr>
              <a:t> </a:t>
            </a:r>
            <a:r>
              <a:rPr sz="1850" b="1" dirty="0">
                <a:latin typeface="Arial"/>
                <a:cs typeface="Arial"/>
              </a:rPr>
              <a:t>Regular Test</a:t>
            </a:r>
            <a:r>
              <a:rPr sz="1850" b="1" spc="10" dirty="0">
                <a:latin typeface="Arial"/>
                <a:cs typeface="Arial"/>
              </a:rPr>
              <a:t> </a:t>
            </a:r>
            <a:r>
              <a:rPr sz="1850" b="1" spc="-10" dirty="0">
                <a:latin typeface="Arial"/>
                <a:cs typeface="Arial"/>
              </a:rPr>
              <a:t>Class</a:t>
            </a:r>
            <a:endParaRPr sz="18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742957" y="2847865"/>
            <a:ext cx="4044315" cy="446405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75"/>
              </a:spcBef>
            </a:pPr>
            <a:r>
              <a:rPr sz="1150" spc="355" dirty="0">
                <a:latin typeface="Times New Roman"/>
                <a:cs typeface="Times New Roman"/>
              </a:rPr>
              <a:t>//</a:t>
            </a:r>
            <a:r>
              <a:rPr sz="1150" spc="405" dirty="0">
                <a:latin typeface="Times New Roman"/>
                <a:cs typeface="Times New Roman"/>
              </a:rPr>
              <a:t> </a:t>
            </a:r>
            <a:r>
              <a:rPr sz="1150" spc="180" dirty="0">
                <a:latin typeface="Times New Roman"/>
                <a:cs typeface="Times New Roman"/>
              </a:rPr>
              <a:t>Create</a:t>
            </a:r>
            <a:r>
              <a:rPr sz="1150" spc="405" dirty="0">
                <a:latin typeface="Times New Roman"/>
                <a:cs typeface="Times New Roman"/>
              </a:rPr>
              <a:t> </a:t>
            </a:r>
            <a:r>
              <a:rPr sz="1150" spc="215" dirty="0">
                <a:latin typeface="Times New Roman"/>
                <a:cs typeface="Times New Roman"/>
              </a:rPr>
              <a:t>regular</a:t>
            </a:r>
            <a:r>
              <a:rPr sz="1150" spc="409" dirty="0">
                <a:latin typeface="Times New Roman"/>
                <a:cs typeface="Times New Roman"/>
              </a:rPr>
              <a:t> </a:t>
            </a:r>
            <a:r>
              <a:rPr sz="1150" spc="220" dirty="0">
                <a:latin typeface="Times New Roman"/>
                <a:cs typeface="Times New Roman"/>
              </a:rPr>
              <a:t>class</a:t>
            </a:r>
            <a:endParaRPr sz="11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75"/>
              </a:spcBef>
            </a:pPr>
            <a:r>
              <a:rPr sz="1150" b="1" spc="120" dirty="0">
                <a:latin typeface="Times New Roman"/>
                <a:cs typeface="Times New Roman"/>
              </a:rPr>
              <a:t>AnalyzerTool</a:t>
            </a:r>
            <a:r>
              <a:rPr sz="1150" b="1" spc="440" dirty="0">
                <a:latin typeface="Times New Roman"/>
                <a:cs typeface="Times New Roman"/>
              </a:rPr>
              <a:t> </a:t>
            </a:r>
            <a:r>
              <a:rPr sz="1150" b="1" spc="140" dirty="0">
                <a:latin typeface="Times New Roman"/>
                <a:cs typeface="Times New Roman"/>
              </a:rPr>
              <a:t>analyzeTool</a:t>
            </a:r>
            <a:r>
              <a:rPr sz="1150" b="1" spc="445" dirty="0">
                <a:latin typeface="Times New Roman"/>
                <a:cs typeface="Times New Roman"/>
              </a:rPr>
              <a:t> </a:t>
            </a:r>
            <a:r>
              <a:rPr sz="1150" b="1" dirty="0">
                <a:latin typeface="Times New Roman"/>
                <a:cs typeface="Times New Roman"/>
              </a:rPr>
              <a:t>=</a:t>
            </a:r>
            <a:r>
              <a:rPr sz="1150" b="1" spc="445" dirty="0">
                <a:latin typeface="Times New Roman"/>
                <a:cs typeface="Times New Roman"/>
              </a:rPr>
              <a:t> </a:t>
            </a:r>
            <a:r>
              <a:rPr sz="1150" b="1" dirty="0">
                <a:latin typeface="Times New Roman"/>
                <a:cs typeface="Times New Roman"/>
              </a:rPr>
              <a:t>new</a:t>
            </a:r>
            <a:r>
              <a:rPr sz="1150" b="1" spc="430" dirty="0">
                <a:latin typeface="Times New Roman"/>
                <a:cs typeface="Times New Roman"/>
              </a:rPr>
              <a:t> </a:t>
            </a:r>
            <a:r>
              <a:rPr sz="1150" b="1" spc="145" dirty="0">
                <a:latin typeface="Times New Roman"/>
                <a:cs typeface="Times New Roman"/>
              </a:rPr>
              <a:t>AnalyzerTool();</a:t>
            </a:r>
            <a:endParaRPr sz="115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742957" y="3477267"/>
            <a:ext cx="4831080" cy="8623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577340">
              <a:lnSpc>
                <a:spcPct val="119100"/>
              </a:lnSpc>
              <a:spcBef>
                <a:spcPts val="100"/>
              </a:spcBef>
            </a:pPr>
            <a:r>
              <a:rPr sz="1150" spc="170" dirty="0">
                <a:latin typeface="Times New Roman"/>
                <a:cs typeface="Times New Roman"/>
              </a:rPr>
              <a:t>System.out.println("===Contains==="); </a:t>
            </a:r>
            <a:r>
              <a:rPr sz="1150" spc="225" dirty="0">
                <a:latin typeface="Times New Roman"/>
                <a:cs typeface="Times New Roman"/>
              </a:rPr>
              <a:t>for(String</a:t>
            </a:r>
            <a:r>
              <a:rPr sz="1150" spc="400" dirty="0">
                <a:latin typeface="Times New Roman"/>
                <a:cs typeface="Times New Roman"/>
              </a:rPr>
              <a:t> </a:t>
            </a:r>
            <a:r>
              <a:rPr sz="1150" spc="229" dirty="0">
                <a:latin typeface="Times New Roman"/>
                <a:cs typeface="Times New Roman"/>
              </a:rPr>
              <a:t>currentStr:strList){</a:t>
            </a:r>
            <a:endParaRPr sz="1150">
              <a:latin typeface="Times New Roman"/>
              <a:cs typeface="Times New Roman"/>
            </a:endParaRPr>
          </a:p>
          <a:p>
            <a:pPr marL="361315" marR="5080" indent="-175895">
              <a:lnSpc>
                <a:spcPct val="119100"/>
              </a:lnSpc>
              <a:spcBef>
                <a:spcPts val="15"/>
              </a:spcBef>
              <a:tabLst>
                <a:tab pos="536575" algn="l"/>
              </a:tabLst>
            </a:pPr>
            <a:r>
              <a:rPr sz="1150" spc="305" dirty="0">
                <a:latin typeface="Times New Roman"/>
                <a:cs typeface="Times New Roman"/>
              </a:rPr>
              <a:t>if</a:t>
            </a:r>
            <a:r>
              <a:rPr sz="1150" dirty="0">
                <a:latin typeface="Times New Roman"/>
                <a:cs typeface="Times New Roman"/>
              </a:rPr>
              <a:t>	</a:t>
            </a:r>
            <a:r>
              <a:rPr sz="1150" spc="165" dirty="0">
                <a:latin typeface="Times New Roman"/>
                <a:cs typeface="Times New Roman"/>
              </a:rPr>
              <a:t>(</a:t>
            </a:r>
            <a:r>
              <a:rPr sz="1150" b="1" spc="165" dirty="0">
                <a:latin typeface="Times New Roman"/>
                <a:cs typeface="Times New Roman"/>
              </a:rPr>
              <a:t>analyzeTool.arrContains(currentStr,</a:t>
            </a:r>
            <a:r>
              <a:rPr sz="1150" b="1" spc="455" dirty="0">
                <a:latin typeface="Times New Roman"/>
                <a:cs typeface="Times New Roman"/>
              </a:rPr>
              <a:t> </a:t>
            </a:r>
            <a:r>
              <a:rPr sz="1150" b="1" spc="165" dirty="0">
                <a:latin typeface="Times New Roman"/>
                <a:cs typeface="Times New Roman"/>
              </a:rPr>
              <a:t>searchStr)</a:t>
            </a:r>
            <a:r>
              <a:rPr sz="1150" spc="165" dirty="0">
                <a:latin typeface="Times New Roman"/>
                <a:cs typeface="Times New Roman"/>
              </a:rPr>
              <a:t>){ </a:t>
            </a:r>
            <a:r>
              <a:rPr sz="1150" spc="195" dirty="0">
                <a:latin typeface="Times New Roman"/>
                <a:cs typeface="Times New Roman"/>
              </a:rPr>
              <a:t>System.out.println("Match:</a:t>
            </a:r>
            <a:r>
              <a:rPr sz="1150" spc="409" dirty="0">
                <a:latin typeface="Times New Roman"/>
                <a:cs typeface="Times New Roman"/>
              </a:rPr>
              <a:t> </a:t>
            </a:r>
            <a:r>
              <a:rPr sz="1150" spc="204" dirty="0">
                <a:latin typeface="Times New Roman"/>
                <a:cs typeface="Times New Roman"/>
              </a:rPr>
              <a:t>"</a:t>
            </a:r>
            <a:r>
              <a:rPr sz="1150" spc="425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Times New Roman"/>
                <a:cs typeface="Times New Roman"/>
              </a:rPr>
              <a:t>+</a:t>
            </a:r>
            <a:r>
              <a:rPr sz="1150" spc="409" dirty="0">
                <a:latin typeface="Times New Roman"/>
                <a:cs typeface="Times New Roman"/>
              </a:rPr>
              <a:t> </a:t>
            </a:r>
            <a:r>
              <a:rPr sz="1150" spc="225" dirty="0">
                <a:latin typeface="Times New Roman"/>
                <a:cs typeface="Times New Roman"/>
              </a:rPr>
              <a:t>currentStr);</a:t>
            </a:r>
            <a:endParaRPr sz="115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916712" y="4348803"/>
            <a:ext cx="112395" cy="1993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50" spc="80" dirty="0">
                <a:latin typeface="Times New Roman"/>
                <a:cs typeface="Times New Roman"/>
              </a:rPr>
              <a:t>}</a:t>
            </a:r>
            <a:endParaRPr sz="115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742971" y="4559111"/>
            <a:ext cx="112395" cy="1993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50" spc="80" dirty="0">
                <a:latin typeface="Times New Roman"/>
                <a:cs typeface="Times New Roman"/>
              </a:rPr>
              <a:t>}</a:t>
            </a:r>
            <a:endParaRPr sz="115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131821" y="1301176"/>
            <a:ext cx="5617210" cy="3666490"/>
          </a:xfrm>
          <a:prstGeom prst="rect">
            <a:avLst/>
          </a:prstGeom>
        </p:spPr>
        <p:txBody>
          <a:bodyPr vert="horz" wrap="square" lIns="0" tIns="66675" rIns="0" bIns="0" rtlCol="0">
            <a:spAutoFit/>
          </a:bodyPr>
          <a:lstStyle/>
          <a:p>
            <a:pPr marL="341630" indent="-328930">
              <a:lnSpc>
                <a:spcPct val="100000"/>
              </a:lnSpc>
              <a:spcBef>
                <a:spcPts val="525"/>
              </a:spcBef>
              <a:buClr>
                <a:srgbClr val="FF0000"/>
              </a:buClr>
              <a:buChar char="•"/>
              <a:tabLst>
                <a:tab pos="341630" algn="l"/>
              </a:tabLst>
            </a:pPr>
            <a:r>
              <a:rPr sz="1550" dirty="0">
                <a:latin typeface="Arial"/>
                <a:cs typeface="Arial"/>
              </a:rPr>
              <a:t>Here</a:t>
            </a:r>
            <a:r>
              <a:rPr sz="1550" spc="2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is</a:t>
            </a:r>
            <a:r>
              <a:rPr sz="1550" spc="1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the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code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to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test</a:t>
            </a:r>
            <a:r>
              <a:rPr sz="1550" spc="2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the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class,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spc="185" dirty="0">
                <a:latin typeface="Times New Roman"/>
                <a:cs typeface="Times New Roman"/>
              </a:rPr>
              <a:t>Z01Analyzer</a:t>
            </a:r>
            <a:endParaRPr sz="1550">
              <a:latin typeface="Times New Roman"/>
              <a:cs typeface="Times New Roman"/>
            </a:endParaRPr>
          </a:p>
          <a:p>
            <a:pPr marL="448309" lvl="1" indent="-349250">
              <a:lnSpc>
                <a:spcPct val="100000"/>
              </a:lnSpc>
              <a:spcBef>
                <a:spcPts val="295"/>
              </a:spcBef>
              <a:buAutoNum type="arabicPlain" startAt="4"/>
              <a:tabLst>
                <a:tab pos="448309" algn="l"/>
              </a:tabLst>
            </a:pPr>
            <a:r>
              <a:rPr sz="1150" spc="200" dirty="0">
                <a:latin typeface="Times New Roman"/>
                <a:cs typeface="Times New Roman"/>
              </a:rPr>
              <a:t>public</a:t>
            </a:r>
            <a:r>
              <a:rPr sz="1150" spc="420" dirty="0">
                <a:latin typeface="Times New Roman"/>
                <a:cs typeface="Times New Roman"/>
              </a:rPr>
              <a:t> </a:t>
            </a:r>
            <a:r>
              <a:rPr sz="1150" spc="270" dirty="0">
                <a:latin typeface="Times New Roman"/>
                <a:cs typeface="Times New Roman"/>
              </a:rPr>
              <a:t>static</a:t>
            </a:r>
            <a:r>
              <a:rPr sz="1150" spc="420" dirty="0">
                <a:latin typeface="Times New Roman"/>
                <a:cs typeface="Times New Roman"/>
              </a:rPr>
              <a:t> </a:t>
            </a:r>
            <a:r>
              <a:rPr sz="1150" spc="170" dirty="0">
                <a:latin typeface="Times New Roman"/>
                <a:cs typeface="Times New Roman"/>
              </a:rPr>
              <a:t>void</a:t>
            </a:r>
            <a:r>
              <a:rPr sz="1150" spc="420" dirty="0">
                <a:latin typeface="Times New Roman"/>
                <a:cs typeface="Times New Roman"/>
              </a:rPr>
              <a:t> </a:t>
            </a:r>
            <a:r>
              <a:rPr sz="1150" spc="195" dirty="0">
                <a:latin typeface="Times New Roman"/>
                <a:cs typeface="Times New Roman"/>
              </a:rPr>
              <a:t>main(String[]</a:t>
            </a:r>
            <a:r>
              <a:rPr sz="1150" spc="405" dirty="0">
                <a:latin typeface="Times New Roman"/>
                <a:cs typeface="Times New Roman"/>
              </a:rPr>
              <a:t> </a:t>
            </a:r>
            <a:r>
              <a:rPr sz="1150" spc="220" dirty="0">
                <a:latin typeface="Times New Roman"/>
                <a:cs typeface="Times New Roman"/>
              </a:rPr>
              <a:t>args)</a:t>
            </a:r>
            <a:r>
              <a:rPr sz="1150" spc="430" dirty="0">
                <a:latin typeface="Times New Roman"/>
                <a:cs typeface="Times New Roman"/>
              </a:rPr>
              <a:t> </a:t>
            </a:r>
            <a:r>
              <a:rPr sz="1150" spc="80" dirty="0">
                <a:latin typeface="Times New Roman"/>
                <a:cs typeface="Times New Roman"/>
              </a:rPr>
              <a:t>{</a:t>
            </a:r>
            <a:endParaRPr sz="1150">
              <a:latin typeface="Times New Roman"/>
              <a:cs typeface="Times New Roman"/>
            </a:endParaRPr>
          </a:p>
          <a:p>
            <a:pPr marL="623570" lvl="1" indent="-524510">
              <a:lnSpc>
                <a:spcPct val="100000"/>
              </a:lnSpc>
              <a:spcBef>
                <a:spcPts val="265"/>
              </a:spcBef>
              <a:buAutoNum type="arabicPlain" startAt="4"/>
              <a:tabLst>
                <a:tab pos="623570" algn="l"/>
              </a:tabLst>
            </a:pPr>
            <a:r>
              <a:rPr sz="1150" spc="229" dirty="0">
                <a:latin typeface="Times New Roman"/>
                <a:cs typeface="Times New Roman"/>
              </a:rPr>
              <a:t>String[]</a:t>
            </a:r>
            <a:r>
              <a:rPr sz="1150" spc="430" dirty="0">
                <a:latin typeface="Times New Roman"/>
                <a:cs typeface="Times New Roman"/>
              </a:rPr>
              <a:t> </a:t>
            </a:r>
            <a:r>
              <a:rPr sz="1150" spc="254" dirty="0">
                <a:latin typeface="Times New Roman"/>
                <a:cs typeface="Times New Roman"/>
              </a:rPr>
              <a:t>strList</a:t>
            </a:r>
            <a:r>
              <a:rPr sz="1150" spc="430" dirty="0">
                <a:latin typeface="Times New Roman"/>
                <a:cs typeface="Times New Roman"/>
              </a:rPr>
              <a:t> </a:t>
            </a:r>
            <a:r>
              <a:rPr sz="1150" spc="-60" dirty="0">
                <a:latin typeface="Times New Roman"/>
                <a:cs typeface="Times New Roman"/>
              </a:rPr>
              <a:t>=</a:t>
            </a:r>
            <a:endParaRPr sz="1150">
              <a:latin typeface="Times New Roman"/>
              <a:cs typeface="Times New Roman"/>
            </a:endParaRPr>
          </a:p>
          <a:p>
            <a:pPr marL="623570" lvl="1" indent="-524510">
              <a:lnSpc>
                <a:spcPct val="100000"/>
              </a:lnSpc>
              <a:spcBef>
                <a:spcPts val="260"/>
              </a:spcBef>
              <a:buAutoNum type="arabicPlain" startAt="4"/>
              <a:tabLst>
                <a:tab pos="623570" algn="l"/>
              </a:tabLst>
            </a:pPr>
            <a:r>
              <a:rPr sz="1150" spc="200" dirty="0">
                <a:latin typeface="Times New Roman"/>
                <a:cs typeface="Times New Roman"/>
              </a:rPr>
              <a:t>{"tomorrow","toto","to","timbukto","the","hello","heat"};</a:t>
            </a:r>
            <a:endParaRPr sz="1150">
              <a:latin typeface="Times New Roman"/>
              <a:cs typeface="Times New Roman"/>
            </a:endParaRPr>
          </a:p>
          <a:p>
            <a:pPr marL="623570" lvl="1" indent="-524510">
              <a:lnSpc>
                <a:spcPct val="100000"/>
              </a:lnSpc>
              <a:spcBef>
                <a:spcPts val="265"/>
              </a:spcBef>
              <a:buAutoNum type="arabicPlain" startAt="4"/>
              <a:tabLst>
                <a:tab pos="623570" algn="l"/>
              </a:tabLst>
            </a:pPr>
            <a:r>
              <a:rPr sz="1150" spc="210" dirty="0">
                <a:latin typeface="Times New Roman"/>
                <a:cs typeface="Times New Roman"/>
              </a:rPr>
              <a:t>String</a:t>
            </a:r>
            <a:r>
              <a:rPr sz="1150" spc="405" dirty="0">
                <a:latin typeface="Times New Roman"/>
                <a:cs typeface="Times New Roman"/>
              </a:rPr>
              <a:t> </a:t>
            </a:r>
            <a:r>
              <a:rPr sz="1150" spc="204" dirty="0">
                <a:latin typeface="Times New Roman"/>
                <a:cs typeface="Times New Roman"/>
              </a:rPr>
              <a:t>searchStr</a:t>
            </a:r>
            <a:r>
              <a:rPr sz="1150" spc="430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Times New Roman"/>
                <a:cs typeface="Times New Roman"/>
              </a:rPr>
              <a:t>=</a:t>
            </a:r>
            <a:r>
              <a:rPr sz="1150" spc="409" dirty="0">
                <a:latin typeface="Times New Roman"/>
                <a:cs typeface="Times New Roman"/>
              </a:rPr>
              <a:t> </a:t>
            </a:r>
            <a:r>
              <a:rPr sz="1150" spc="235" dirty="0">
                <a:latin typeface="Times New Roman"/>
                <a:cs typeface="Times New Roman"/>
              </a:rPr>
              <a:t>"to";</a:t>
            </a:r>
            <a:endParaRPr sz="1150">
              <a:latin typeface="Times New Roman"/>
              <a:cs typeface="Times New Roman"/>
            </a:endParaRPr>
          </a:p>
          <a:p>
            <a:pPr marL="99060" marR="615950" lvl="1" indent="524510">
              <a:lnSpc>
                <a:spcPct val="119100"/>
              </a:lnSpc>
              <a:spcBef>
                <a:spcPts val="15"/>
              </a:spcBef>
              <a:buAutoNum type="arabicPlain" startAt="4"/>
              <a:tabLst>
                <a:tab pos="623570" algn="l"/>
              </a:tabLst>
            </a:pPr>
            <a:r>
              <a:rPr sz="1150" spc="195" dirty="0">
                <a:latin typeface="Times New Roman"/>
                <a:cs typeface="Times New Roman"/>
              </a:rPr>
              <a:t>System.out.println("Searching</a:t>
            </a:r>
            <a:r>
              <a:rPr sz="1150" spc="445" dirty="0">
                <a:latin typeface="Times New Roman"/>
                <a:cs typeface="Times New Roman"/>
              </a:rPr>
              <a:t> </a:t>
            </a:r>
            <a:r>
              <a:rPr sz="1150" spc="260" dirty="0">
                <a:latin typeface="Times New Roman"/>
                <a:cs typeface="Times New Roman"/>
              </a:rPr>
              <a:t>for:</a:t>
            </a:r>
            <a:r>
              <a:rPr sz="1150" spc="430" dirty="0">
                <a:latin typeface="Times New Roman"/>
                <a:cs typeface="Times New Roman"/>
              </a:rPr>
              <a:t> </a:t>
            </a:r>
            <a:r>
              <a:rPr sz="1150" spc="204" dirty="0">
                <a:latin typeface="Times New Roman"/>
                <a:cs typeface="Times New Roman"/>
              </a:rPr>
              <a:t>"</a:t>
            </a:r>
            <a:r>
              <a:rPr sz="1150" spc="455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Times New Roman"/>
                <a:cs typeface="Times New Roman"/>
              </a:rPr>
              <a:t>+</a:t>
            </a:r>
            <a:r>
              <a:rPr sz="1150" spc="430" dirty="0">
                <a:latin typeface="Times New Roman"/>
                <a:cs typeface="Times New Roman"/>
              </a:rPr>
              <a:t> </a:t>
            </a:r>
            <a:r>
              <a:rPr sz="1150" spc="215" dirty="0">
                <a:latin typeface="Times New Roman"/>
                <a:cs typeface="Times New Roman"/>
              </a:rPr>
              <a:t>searchStr); </a:t>
            </a:r>
            <a:r>
              <a:rPr sz="1150" spc="55" dirty="0">
                <a:latin typeface="Times New Roman"/>
                <a:cs typeface="Times New Roman"/>
              </a:rPr>
              <a:t>9</a:t>
            </a:r>
            <a:endParaRPr sz="11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60"/>
              </a:spcBef>
            </a:pPr>
            <a:r>
              <a:rPr sz="1150" spc="75" dirty="0">
                <a:latin typeface="Times New Roman"/>
                <a:cs typeface="Times New Roman"/>
              </a:rPr>
              <a:t>10</a:t>
            </a:r>
            <a:endParaRPr sz="11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80"/>
              </a:spcBef>
            </a:pPr>
            <a:r>
              <a:rPr sz="1150" b="1" spc="75" dirty="0">
                <a:latin typeface="Times New Roman"/>
                <a:cs typeface="Times New Roman"/>
              </a:rPr>
              <a:t>11</a:t>
            </a:r>
            <a:endParaRPr sz="11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60"/>
              </a:spcBef>
            </a:pPr>
            <a:r>
              <a:rPr sz="1150" spc="75" dirty="0">
                <a:latin typeface="Times New Roman"/>
                <a:cs typeface="Times New Roman"/>
              </a:rPr>
              <a:t>12</a:t>
            </a:r>
            <a:endParaRPr sz="11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65"/>
              </a:spcBef>
            </a:pPr>
            <a:r>
              <a:rPr sz="1150" spc="75" dirty="0">
                <a:latin typeface="Times New Roman"/>
                <a:cs typeface="Times New Roman"/>
              </a:rPr>
              <a:t>13</a:t>
            </a:r>
            <a:endParaRPr sz="11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65"/>
              </a:spcBef>
            </a:pPr>
            <a:r>
              <a:rPr sz="1150" spc="75" dirty="0">
                <a:latin typeface="Times New Roman"/>
                <a:cs typeface="Times New Roman"/>
              </a:rPr>
              <a:t>14</a:t>
            </a:r>
            <a:endParaRPr sz="11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75"/>
              </a:spcBef>
            </a:pPr>
            <a:r>
              <a:rPr sz="1150" spc="75" dirty="0">
                <a:latin typeface="Times New Roman"/>
                <a:cs typeface="Times New Roman"/>
              </a:rPr>
              <a:t>15</a:t>
            </a:r>
            <a:endParaRPr sz="11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65"/>
              </a:spcBef>
            </a:pPr>
            <a:r>
              <a:rPr sz="1150" spc="75" dirty="0">
                <a:latin typeface="Times New Roman"/>
                <a:cs typeface="Times New Roman"/>
              </a:rPr>
              <a:t>16</a:t>
            </a:r>
            <a:endParaRPr sz="11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65"/>
              </a:spcBef>
            </a:pPr>
            <a:r>
              <a:rPr sz="1150" spc="75" dirty="0">
                <a:latin typeface="Times New Roman"/>
                <a:cs typeface="Times New Roman"/>
              </a:rPr>
              <a:t>17</a:t>
            </a:r>
            <a:endParaRPr sz="11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75"/>
              </a:spcBef>
            </a:pPr>
            <a:r>
              <a:rPr sz="1150" spc="75" dirty="0">
                <a:latin typeface="Times New Roman"/>
                <a:cs typeface="Times New Roman"/>
              </a:rPr>
              <a:t>18</a:t>
            </a:r>
            <a:endParaRPr sz="11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65"/>
              </a:spcBef>
              <a:tabLst>
                <a:tab pos="341630" algn="l"/>
              </a:tabLst>
            </a:pPr>
            <a:r>
              <a:rPr sz="1150" spc="80" dirty="0">
                <a:solidFill>
                  <a:srgbClr val="FF0000"/>
                </a:solidFill>
                <a:latin typeface="Times New Roman"/>
                <a:cs typeface="Times New Roman"/>
              </a:rPr>
              <a:t>19</a:t>
            </a:r>
            <a:r>
              <a:rPr sz="1150" dirty="0">
                <a:solidFill>
                  <a:srgbClr val="FF0000"/>
                </a:solidFill>
                <a:latin typeface="Times New Roman"/>
                <a:cs typeface="Times New Roman"/>
              </a:rPr>
              <a:t>	</a:t>
            </a:r>
            <a:r>
              <a:rPr sz="1150" spc="80" dirty="0">
                <a:latin typeface="Times New Roman"/>
                <a:cs typeface="Times New Roman"/>
              </a:rPr>
              <a:t>}</a:t>
            </a:r>
            <a:endParaRPr sz="115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17895" y="6300915"/>
            <a:ext cx="572770" cy="9734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35100"/>
              </a:lnSpc>
              <a:spcBef>
                <a:spcPts val="100"/>
              </a:spcBef>
            </a:pPr>
            <a:r>
              <a:rPr sz="1150" spc="155" dirty="0">
                <a:latin typeface="Times New Roman"/>
                <a:cs typeface="Times New Roman"/>
              </a:rPr>
              <a:t>Match: Match: Match: Match:</a:t>
            </a:r>
            <a:endParaRPr sz="115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454969" y="6300915"/>
            <a:ext cx="755650" cy="97345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35700"/>
              </a:lnSpc>
              <a:spcBef>
                <a:spcPts val="90"/>
              </a:spcBef>
            </a:pPr>
            <a:r>
              <a:rPr sz="1150" spc="130" dirty="0">
                <a:latin typeface="Times New Roman"/>
                <a:cs typeface="Times New Roman"/>
              </a:rPr>
              <a:t>tomorrow </a:t>
            </a:r>
            <a:r>
              <a:rPr sz="1150" spc="245" dirty="0">
                <a:latin typeface="Times New Roman"/>
                <a:cs typeface="Times New Roman"/>
              </a:rPr>
              <a:t>toto</a:t>
            </a:r>
            <a:endParaRPr sz="1150">
              <a:latin typeface="Times New Roman"/>
              <a:cs typeface="Times New Roman"/>
            </a:endParaRPr>
          </a:p>
          <a:p>
            <a:pPr marL="12700" marR="5080">
              <a:lnSpc>
                <a:spcPct val="134800"/>
              </a:lnSpc>
            </a:pPr>
            <a:r>
              <a:rPr sz="1150" spc="240" dirty="0">
                <a:latin typeface="Times New Roman"/>
                <a:cs typeface="Times New Roman"/>
              </a:rPr>
              <a:t>to </a:t>
            </a:r>
            <a:r>
              <a:rPr sz="1150" spc="180" dirty="0">
                <a:latin typeface="Times New Roman"/>
                <a:cs typeface="Times New Roman"/>
              </a:rPr>
              <a:t>timbukto</a:t>
            </a:r>
            <a:endParaRPr sz="115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17880" y="5247386"/>
            <a:ext cx="6301105" cy="10807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R="159385" algn="ctr">
              <a:lnSpc>
                <a:spcPct val="100000"/>
              </a:lnSpc>
              <a:spcBef>
                <a:spcPts val="105"/>
              </a:spcBef>
            </a:pPr>
            <a:endParaRPr sz="8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8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40"/>
              </a:spcBef>
            </a:pPr>
            <a:endParaRPr sz="850">
              <a:latin typeface="Arial"/>
              <a:cs typeface="Arial"/>
            </a:endParaRPr>
          </a:p>
          <a:p>
            <a:pPr marL="12700" marR="5080" indent="-635">
              <a:lnSpc>
                <a:spcPct val="109600"/>
              </a:lnSpc>
            </a:pPr>
            <a:r>
              <a:rPr sz="1150" dirty="0">
                <a:latin typeface="Arial"/>
                <a:cs typeface="Arial"/>
              </a:rPr>
              <a:t>This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first</a:t>
            </a:r>
            <a:r>
              <a:rPr sz="1150" spc="1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class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is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pretty</a:t>
            </a:r>
            <a:r>
              <a:rPr sz="1150" spc="4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standard.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test</a:t>
            </a:r>
            <a:r>
              <a:rPr sz="1150" spc="4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array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is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passed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to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spc="215" dirty="0">
                <a:latin typeface="Times New Roman"/>
                <a:cs typeface="Times New Roman"/>
              </a:rPr>
              <a:t>foreach</a:t>
            </a:r>
            <a:r>
              <a:rPr sz="1150" spc="135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Arial"/>
                <a:cs typeface="Arial"/>
              </a:rPr>
              <a:t>loop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where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spc="-10" dirty="0">
                <a:latin typeface="Arial"/>
                <a:cs typeface="Arial"/>
              </a:rPr>
              <a:t>method </a:t>
            </a:r>
            <a:r>
              <a:rPr sz="1150" dirty="0">
                <a:latin typeface="Arial"/>
                <a:cs typeface="Arial"/>
              </a:rPr>
              <a:t>is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used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to</a:t>
            </a:r>
            <a:r>
              <a:rPr sz="1150" spc="4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print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out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matching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words.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Here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is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spc="-10" dirty="0">
                <a:latin typeface="Arial"/>
                <a:cs typeface="Arial"/>
              </a:rPr>
              <a:t>output:</a:t>
            </a:r>
            <a:endParaRPr sz="11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75"/>
              </a:spcBef>
            </a:pPr>
            <a:r>
              <a:rPr sz="1150" spc="140" dirty="0">
                <a:latin typeface="Times New Roman"/>
                <a:cs typeface="Times New Roman"/>
              </a:rPr>
              <a:t>==Contains==</a:t>
            </a:r>
            <a:endParaRPr sz="115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987552" y="5029200"/>
            <a:ext cx="5907405" cy="6350"/>
          </a:xfrm>
          <a:custGeom>
            <a:avLst/>
            <a:gdLst/>
            <a:ahLst/>
            <a:cxnLst/>
            <a:rect l="l" t="t" r="r" b="b"/>
            <a:pathLst>
              <a:path w="5907405" h="6350">
                <a:moveTo>
                  <a:pt x="5907024" y="0"/>
                </a:moveTo>
                <a:lnTo>
                  <a:pt x="0" y="0"/>
                </a:lnTo>
                <a:lnTo>
                  <a:pt x="0" y="6095"/>
                </a:lnTo>
                <a:lnTo>
                  <a:pt x="5907024" y="6095"/>
                </a:lnTo>
                <a:lnTo>
                  <a:pt x="590702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87552" y="3590544"/>
            <a:ext cx="5689600" cy="1327785"/>
            <a:chOff x="987552" y="3590544"/>
            <a:chExt cx="5689600" cy="1327785"/>
          </a:xfrm>
        </p:grpSpPr>
        <p:sp>
          <p:nvSpPr>
            <p:cNvPr id="3" name="object 3"/>
            <p:cNvSpPr/>
            <p:nvPr/>
          </p:nvSpPr>
          <p:spPr>
            <a:xfrm>
              <a:off x="998220" y="3599688"/>
              <a:ext cx="5668010" cy="1309370"/>
            </a:xfrm>
            <a:custGeom>
              <a:avLst/>
              <a:gdLst/>
              <a:ahLst/>
              <a:cxnLst/>
              <a:rect l="l" t="t" r="r" b="b"/>
              <a:pathLst>
                <a:path w="5668009" h="1309370">
                  <a:moveTo>
                    <a:pt x="5667756" y="0"/>
                  </a:moveTo>
                  <a:lnTo>
                    <a:pt x="0" y="0"/>
                  </a:lnTo>
                  <a:lnTo>
                    <a:pt x="0" y="1309115"/>
                  </a:lnTo>
                  <a:lnTo>
                    <a:pt x="5667756" y="1309115"/>
                  </a:lnTo>
                  <a:lnTo>
                    <a:pt x="5667756" y="0"/>
                  </a:lnTo>
                  <a:close/>
                </a:path>
              </a:pathLst>
            </a:custGeom>
            <a:solidFill>
              <a:srgbClr val="DCDC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987552" y="3590544"/>
              <a:ext cx="5689600" cy="1327785"/>
            </a:xfrm>
            <a:custGeom>
              <a:avLst/>
              <a:gdLst/>
              <a:ahLst/>
              <a:cxnLst/>
              <a:rect l="l" t="t" r="r" b="b"/>
              <a:pathLst>
                <a:path w="5689600" h="1327785">
                  <a:moveTo>
                    <a:pt x="5689092" y="0"/>
                  </a:moveTo>
                  <a:lnTo>
                    <a:pt x="0" y="0"/>
                  </a:lnTo>
                  <a:lnTo>
                    <a:pt x="0" y="1327403"/>
                  </a:lnTo>
                  <a:lnTo>
                    <a:pt x="5689092" y="1327403"/>
                  </a:lnTo>
                  <a:lnTo>
                    <a:pt x="5689092" y="1318259"/>
                  </a:lnTo>
                  <a:lnTo>
                    <a:pt x="21335" y="1318259"/>
                  </a:lnTo>
                  <a:lnTo>
                    <a:pt x="10667" y="1307591"/>
                  </a:lnTo>
                  <a:lnTo>
                    <a:pt x="21335" y="1307591"/>
                  </a:lnTo>
                  <a:lnTo>
                    <a:pt x="21335" y="19811"/>
                  </a:lnTo>
                  <a:lnTo>
                    <a:pt x="10667" y="19811"/>
                  </a:lnTo>
                  <a:lnTo>
                    <a:pt x="21335" y="9143"/>
                  </a:lnTo>
                  <a:lnTo>
                    <a:pt x="5689092" y="9143"/>
                  </a:lnTo>
                  <a:lnTo>
                    <a:pt x="5689092" y="0"/>
                  </a:lnTo>
                  <a:close/>
                </a:path>
                <a:path w="5689600" h="1327785">
                  <a:moveTo>
                    <a:pt x="21335" y="1307591"/>
                  </a:moveTo>
                  <a:lnTo>
                    <a:pt x="10667" y="1307591"/>
                  </a:lnTo>
                  <a:lnTo>
                    <a:pt x="21335" y="1318259"/>
                  </a:lnTo>
                  <a:lnTo>
                    <a:pt x="21335" y="1307591"/>
                  </a:lnTo>
                  <a:close/>
                </a:path>
                <a:path w="5689600" h="1327785">
                  <a:moveTo>
                    <a:pt x="5669280" y="1307591"/>
                  </a:moveTo>
                  <a:lnTo>
                    <a:pt x="21335" y="1307591"/>
                  </a:lnTo>
                  <a:lnTo>
                    <a:pt x="21335" y="1318259"/>
                  </a:lnTo>
                  <a:lnTo>
                    <a:pt x="5669280" y="1318259"/>
                  </a:lnTo>
                  <a:lnTo>
                    <a:pt x="5669280" y="1307591"/>
                  </a:lnTo>
                  <a:close/>
                </a:path>
                <a:path w="5689600" h="1327785">
                  <a:moveTo>
                    <a:pt x="5669280" y="9143"/>
                  </a:moveTo>
                  <a:lnTo>
                    <a:pt x="5669280" y="1318259"/>
                  </a:lnTo>
                  <a:lnTo>
                    <a:pt x="5678424" y="1307591"/>
                  </a:lnTo>
                  <a:lnTo>
                    <a:pt x="5689092" y="1307591"/>
                  </a:lnTo>
                  <a:lnTo>
                    <a:pt x="5689092" y="19811"/>
                  </a:lnTo>
                  <a:lnTo>
                    <a:pt x="5678424" y="19811"/>
                  </a:lnTo>
                  <a:lnTo>
                    <a:pt x="5669280" y="9143"/>
                  </a:lnTo>
                  <a:close/>
                </a:path>
                <a:path w="5689600" h="1327785">
                  <a:moveTo>
                    <a:pt x="5689092" y="1307591"/>
                  </a:moveTo>
                  <a:lnTo>
                    <a:pt x="5678424" y="1307591"/>
                  </a:lnTo>
                  <a:lnTo>
                    <a:pt x="5669280" y="1318259"/>
                  </a:lnTo>
                  <a:lnTo>
                    <a:pt x="5689092" y="1318259"/>
                  </a:lnTo>
                  <a:lnTo>
                    <a:pt x="5689092" y="1307591"/>
                  </a:lnTo>
                  <a:close/>
                </a:path>
                <a:path w="5689600" h="1327785">
                  <a:moveTo>
                    <a:pt x="21335" y="9143"/>
                  </a:moveTo>
                  <a:lnTo>
                    <a:pt x="10667" y="19811"/>
                  </a:lnTo>
                  <a:lnTo>
                    <a:pt x="21335" y="19811"/>
                  </a:lnTo>
                  <a:lnTo>
                    <a:pt x="21335" y="9143"/>
                  </a:lnTo>
                  <a:close/>
                </a:path>
                <a:path w="5689600" h="1327785">
                  <a:moveTo>
                    <a:pt x="5669280" y="9143"/>
                  </a:moveTo>
                  <a:lnTo>
                    <a:pt x="21335" y="9143"/>
                  </a:lnTo>
                  <a:lnTo>
                    <a:pt x="21335" y="19811"/>
                  </a:lnTo>
                  <a:lnTo>
                    <a:pt x="5669280" y="19811"/>
                  </a:lnTo>
                  <a:lnTo>
                    <a:pt x="5669280" y="9143"/>
                  </a:lnTo>
                  <a:close/>
                </a:path>
                <a:path w="5689600" h="1327785">
                  <a:moveTo>
                    <a:pt x="5689092" y="9143"/>
                  </a:moveTo>
                  <a:lnTo>
                    <a:pt x="5669280" y="9143"/>
                  </a:lnTo>
                  <a:lnTo>
                    <a:pt x="5678424" y="19811"/>
                  </a:lnTo>
                  <a:lnTo>
                    <a:pt x="5689092" y="19811"/>
                  </a:lnTo>
                  <a:lnTo>
                    <a:pt x="5689092" y="914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987552" y="1799844"/>
            <a:ext cx="5689600" cy="946785"/>
            <a:chOff x="987552" y="1799844"/>
            <a:chExt cx="5689600" cy="946785"/>
          </a:xfrm>
        </p:grpSpPr>
        <p:sp>
          <p:nvSpPr>
            <p:cNvPr id="6" name="object 6"/>
            <p:cNvSpPr/>
            <p:nvPr/>
          </p:nvSpPr>
          <p:spPr>
            <a:xfrm>
              <a:off x="998220" y="1810512"/>
              <a:ext cx="5668010" cy="927100"/>
            </a:xfrm>
            <a:custGeom>
              <a:avLst/>
              <a:gdLst/>
              <a:ahLst/>
              <a:cxnLst/>
              <a:rect l="l" t="t" r="r" b="b"/>
              <a:pathLst>
                <a:path w="5668009" h="927100">
                  <a:moveTo>
                    <a:pt x="5667756" y="0"/>
                  </a:moveTo>
                  <a:lnTo>
                    <a:pt x="0" y="0"/>
                  </a:lnTo>
                  <a:lnTo>
                    <a:pt x="0" y="926592"/>
                  </a:lnTo>
                  <a:lnTo>
                    <a:pt x="5667756" y="926592"/>
                  </a:lnTo>
                  <a:lnTo>
                    <a:pt x="5667756" y="0"/>
                  </a:lnTo>
                  <a:close/>
                </a:path>
              </a:pathLst>
            </a:custGeom>
            <a:solidFill>
              <a:srgbClr val="DCDC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987552" y="1799844"/>
              <a:ext cx="5689600" cy="946785"/>
            </a:xfrm>
            <a:custGeom>
              <a:avLst/>
              <a:gdLst/>
              <a:ahLst/>
              <a:cxnLst/>
              <a:rect l="l" t="t" r="r" b="b"/>
              <a:pathLst>
                <a:path w="5689600" h="946785">
                  <a:moveTo>
                    <a:pt x="5689092" y="0"/>
                  </a:moveTo>
                  <a:lnTo>
                    <a:pt x="0" y="0"/>
                  </a:lnTo>
                  <a:lnTo>
                    <a:pt x="0" y="946403"/>
                  </a:lnTo>
                  <a:lnTo>
                    <a:pt x="5689092" y="946403"/>
                  </a:lnTo>
                  <a:lnTo>
                    <a:pt x="5689092" y="937259"/>
                  </a:lnTo>
                  <a:lnTo>
                    <a:pt x="21335" y="937259"/>
                  </a:lnTo>
                  <a:lnTo>
                    <a:pt x="10667" y="926591"/>
                  </a:lnTo>
                  <a:lnTo>
                    <a:pt x="21335" y="926591"/>
                  </a:lnTo>
                  <a:lnTo>
                    <a:pt x="21335" y="19811"/>
                  </a:lnTo>
                  <a:lnTo>
                    <a:pt x="10667" y="19811"/>
                  </a:lnTo>
                  <a:lnTo>
                    <a:pt x="21335" y="10667"/>
                  </a:lnTo>
                  <a:lnTo>
                    <a:pt x="5689092" y="10667"/>
                  </a:lnTo>
                  <a:lnTo>
                    <a:pt x="5689092" y="0"/>
                  </a:lnTo>
                  <a:close/>
                </a:path>
                <a:path w="5689600" h="946785">
                  <a:moveTo>
                    <a:pt x="21335" y="926591"/>
                  </a:moveTo>
                  <a:lnTo>
                    <a:pt x="10667" y="926591"/>
                  </a:lnTo>
                  <a:lnTo>
                    <a:pt x="21335" y="937259"/>
                  </a:lnTo>
                  <a:lnTo>
                    <a:pt x="21335" y="926591"/>
                  </a:lnTo>
                  <a:close/>
                </a:path>
                <a:path w="5689600" h="946785">
                  <a:moveTo>
                    <a:pt x="5669280" y="926591"/>
                  </a:moveTo>
                  <a:lnTo>
                    <a:pt x="21335" y="926591"/>
                  </a:lnTo>
                  <a:lnTo>
                    <a:pt x="21335" y="937259"/>
                  </a:lnTo>
                  <a:lnTo>
                    <a:pt x="5669280" y="937259"/>
                  </a:lnTo>
                  <a:lnTo>
                    <a:pt x="5669280" y="926591"/>
                  </a:lnTo>
                  <a:close/>
                </a:path>
                <a:path w="5689600" h="946785">
                  <a:moveTo>
                    <a:pt x="5669280" y="10667"/>
                  </a:moveTo>
                  <a:lnTo>
                    <a:pt x="5669280" y="937259"/>
                  </a:lnTo>
                  <a:lnTo>
                    <a:pt x="5678424" y="926591"/>
                  </a:lnTo>
                  <a:lnTo>
                    <a:pt x="5689092" y="926591"/>
                  </a:lnTo>
                  <a:lnTo>
                    <a:pt x="5689092" y="19811"/>
                  </a:lnTo>
                  <a:lnTo>
                    <a:pt x="5678424" y="19811"/>
                  </a:lnTo>
                  <a:lnTo>
                    <a:pt x="5669280" y="10667"/>
                  </a:lnTo>
                  <a:close/>
                </a:path>
                <a:path w="5689600" h="946785">
                  <a:moveTo>
                    <a:pt x="5689092" y="926591"/>
                  </a:moveTo>
                  <a:lnTo>
                    <a:pt x="5678424" y="926591"/>
                  </a:lnTo>
                  <a:lnTo>
                    <a:pt x="5669280" y="937259"/>
                  </a:lnTo>
                  <a:lnTo>
                    <a:pt x="5689092" y="937259"/>
                  </a:lnTo>
                  <a:lnTo>
                    <a:pt x="5689092" y="926591"/>
                  </a:lnTo>
                  <a:close/>
                </a:path>
                <a:path w="5689600" h="946785">
                  <a:moveTo>
                    <a:pt x="21335" y="10667"/>
                  </a:moveTo>
                  <a:lnTo>
                    <a:pt x="10667" y="19811"/>
                  </a:lnTo>
                  <a:lnTo>
                    <a:pt x="21335" y="19811"/>
                  </a:lnTo>
                  <a:lnTo>
                    <a:pt x="21335" y="10667"/>
                  </a:lnTo>
                  <a:close/>
                </a:path>
                <a:path w="5689600" h="946785">
                  <a:moveTo>
                    <a:pt x="5669280" y="10667"/>
                  </a:moveTo>
                  <a:lnTo>
                    <a:pt x="21335" y="10667"/>
                  </a:lnTo>
                  <a:lnTo>
                    <a:pt x="21335" y="19811"/>
                  </a:lnTo>
                  <a:lnTo>
                    <a:pt x="5669280" y="19811"/>
                  </a:lnTo>
                  <a:lnTo>
                    <a:pt x="5669280" y="10667"/>
                  </a:lnTo>
                  <a:close/>
                </a:path>
                <a:path w="5689600" h="946785">
                  <a:moveTo>
                    <a:pt x="5689092" y="10667"/>
                  </a:moveTo>
                  <a:lnTo>
                    <a:pt x="5669280" y="10667"/>
                  </a:lnTo>
                  <a:lnTo>
                    <a:pt x="5678424" y="19811"/>
                  </a:lnTo>
                  <a:lnTo>
                    <a:pt x="5689092" y="19811"/>
                  </a:lnTo>
                  <a:lnTo>
                    <a:pt x="5689092" y="1066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1131824" y="806967"/>
            <a:ext cx="5494655" cy="40328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065" algn="ctr">
              <a:lnSpc>
                <a:spcPct val="100000"/>
              </a:lnSpc>
              <a:spcBef>
                <a:spcPts val="110"/>
              </a:spcBef>
            </a:pPr>
            <a:r>
              <a:rPr sz="1850" b="1" dirty="0">
                <a:latin typeface="Arial"/>
                <a:cs typeface="Arial"/>
              </a:rPr>
              <a:t>String</a:t>
            </a:r>
            <a:r>
              <a:rPr sz="1850" b="1" spc="10" dirty="0">
                <a:latin typeface="Arial"/>
                <a:cs typeface="Arial"/>
              </a:rPr>
              <a:t> </a:t>
            </a:r>
            <a:r>
              <a:rPr sz="1850" b="1" dirty="0">
                <a:latin typeface="Arial"/>
                <a:cs typeface="Arial"/>
              </a:rPr>
              <a:t>Analysis</a:t>
            </a:r>
            <a:r>
              <a:rPr sz="1850" b="1" spc="45" dirty="0">
                <a:latin typeface="Arial"/>
                <a:cs typeface="Arial"/>
              </a:rPr>
              <a:t> </a:t>
            </a:r>
            <a:r>
              <a:rPr sz="1850" b="1" dirty="0">
                <a:latin typeface="Arial"/>
                <a:cs typeface="Arial"/>
              </a:rPr>
              <a:t>Interface:</a:t>
            </a:r>
            <a:r>
              <a:rPr sz="1850" b="1" spc="-5" dirty="0">
                <a:latin typeface="Arial"/>
                <a:cs typeface="Arial"/>
              </a:rPr>
              <a:t> </a:t>
            </a:r>
            <a:r>
              <a:rPr sz="1850" b="1" spc="-10" dirty="0">
                <a:latin typeface="Arial"/>
                <a:cs typeface="Arial"/>
              </a:rPr>
              <a:t>Example</a:t>
            </a:r>
            <a:endParaRPr sz="18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350"/>
              </a:spcBef>
            </a:pPr>
            <a:endParaRPr sz="1850">
              <a:latin typeface="Arial"/>
              <a:cs typeface="Arial"/>
            </a:endParaRPr>
          </a:p>
          <a:p>
            <a:pPr marL="341630" indent="-328930">
              <a:lnSpc>
                <a:spcPct val="100000"/>
              </a:lnSpc>
              <a:spcBef>
                <a:spcPts val="5"/>
              </a:spcBef>
              <a:buClr>
                <a:srgbClr val="FF0000"/>
              </a:buClr>
              <a:buChar char="•"/>
              <a:tabLst>
                <a:tab pos="341630" algn="l"/>
              </a:tabLst>
            </a:pPr>
            <a:r>
              <a:rPr sz="1550" dirty="0">
                <a:latin typeface="Arial"/>
                <a:cs typeface="Arial"/>
              </a:rPr>
              <a:t>What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about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using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an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interface?</a:t>
            </a:r>
            <a:endParaRPr sz="1550">
              <a:latin typeface="Arial"/>
              <a:cs typeface="Arial"/>
            </a:endParaRPr>
          </a:p>
          <a:p>
            <a:pPr marL="207010" indent="-194310">
              <a:lnSpc>
                <a:spcPct val="100000"/>
              </a:lnSpc>
              <a:spcBef>
                <a:spcPts val="240"/>
              </a:spcBef>
              <a:buAutoNum type="arabicPlain" startAt="3"/>
              <a:tabLst>
                <a:tab pos="207010" algn="l"/>
              </a:tabLst>
            </a:pPr>
            <a:r>
              <a:rPr sz="1250" spc="245" dirty="0">
                <a:latin typeface="Times New Roman"/>
                <a:cs typeface="Times New Roman"/>
              </a:rPr>
              <a:t>public</a:t>
            </a:r>
            <a:r>
              <a:rPr sz="1250" spc="455" dirty="0">
                <a:latin typeface="Times New Roman"/>
                <a:cs typeface="Times New Roman"/>
              </a:rPr>
              <a:t> </a:t>
            </a:r>
            <a:r>
              <a:rPr sz="1250" spc="280" dirty="0">
                <a:latin typeface="Times New Roman"/>
                <a:cs typeface="Times New Roman"/>
              </a:rPr>
              <a:t>interface</a:t>
            </a:r>
            <a:r>
              <a:rPr sz="1250" spc="455" dirty="0">
                <a:latin typeface="Times New Roman"/>
                <a:cs typeface="Times New Roman"/>
              </a:rPr>
              <a:t> </a:t>
            </a:r>
            <a:r>
              <a:rPr sz="1250" spc="220" dirty="0">
                <a:latin typeface="Times New Roman"/>
                <a:cs typeface="Times New Roman"/>
              </a:rPr>
              <a:t>StringAnalyzer</a:t>
            </a:r>
            <a:r>
              <a:rPr sz="1250" spc="455" dirty="0">
                <a:latin typeface="Times New Roman"/>
                <a:cs typeface="Times New Roman"/>
              </a:rPr>
              <a:t> </a:t>
            </a:r>
            <a:r>
              <a:rPr sz="1250" spc="105" dirty="0">
                <a:latin typeface="Times New Roman"/>
                <a:cs typeface="Times New Roman"/>
              </a:rPr>
              <a:t>{</a:t>
            </a:r>
            <a:endParaRPr sz="1250">
              <a:latin typeface="Times New Roman"/>
              <a:cs typeface="Times New Roman"/>
            </a:endParaRPr>
          </a:p>
          <a:p>
            <a:pPr marL="341630" marR="494665" indent="-329565">
              <a:lnSpc>
                <a:spcPct val="103200"/>
              </a:lnSpc>
              <a:spcBef>
                <a:spcPts val="300"/>
              </a:spcBef>
              <a:buAutoNum type="arabicPlain" startAt="3"/>
              <a:tabLst>
                <a:tab pos="341630" algn="l"/>
                <a:tab pos="403860" algn="l"/>
              </a:tabLst>
            </a:pPr>
            <a:r>
              <a:rPr sz="1250" dirty="0">
                <a:latin typeface="Times New Roman"/>
                <a:cs typeface="Times New Roman"/>
              </a:rPr>
              <a:t>	</a:t>
            </a:r>
            <a:r>
              <a:rPr sz="1250" b="1" spc="204" dirty="0">
                <a:latin typeface="Times New Roman"/>
                <a:cs typeface="Times New Roman"/>
              </a:rPr>
              <a:t>public</a:t>
            </a:r>
            <a:r>
              <a:rPr sz="1250" b="1" spc="465" dirty="0">
                <a:latin typeface="Times New Roman"/>
                <a:cs typeface="Times New Roman"/>
              </a:rPr>
              <a:t> </a:t>
            </a:r>
            <a:r>
              <a:rPr sz="1250" b="1" spc="170" dirty="0">
                <a:latin typeface="Times New Roman"/>
                <a:cs typeface="Times New Roman"/>
              </a:rPr>
              <a:t>boolean</a:t>
            </a:r>
            <a:r>
              <a:rPr sz="1250" b="1" spc="475" dirty="0">
                <a:latin typeface="Times New Roman"/>
                <a:cs typeface="Times New Roman"/>
              </a:rPr>
              <a:t> </a:t>
            </a:r>
            <a:r>
              <a:rPr sz="1250" b="1" spc="204" dirty="0">
                <a:latin typeface="Times New Roman"/>
                <a:cs typeface="Times New Roman"/>
              </a:rPr>
              <a:t>analyze(String</a:t>
            </a:r>
            <a:r>
              <a:rPr sz="1250" b="1" spc="475" dirty="0">
                <a:latin typeface="Times New Roman"/>
                <a:cs typeface="Times New Roman"/>
              </a:rPr>
              <a:t> </a:t>
            </a:r>
            <a:r>
              <a:rPr sz="1250" b="1" spc="215" dirty="0">
                <a:latin typeface="Times New Roman"/>
                <a:cs typeface="Times New Roman"/>
              </a:rPr>
              <a:t>sourceStr,</a:t>
            </a:r>
            <a:r>
              <a:rPr sz="1250" b="1" spc="475" dirty="0">
                <a:latin typeface="Times New Roman"/>
                <a:cs typeface="Times New Roman"/>
              </a:rPr>
              <a:t> </a:t>
            </a:r>
            <a:r>
              <a:rPr sz="1250" b="1" spc="195" dirty="0">
                <a:latin typeface="Times New Roman"/>
                <a:cs typeface="Times New Roman"/>
              </a:rPr>
              <a:t>String </a:t>
            </a:r>
            <a:r>
              <a:rPr sz="1250" b="1" spc="215" dirty="0">
                <a:latin typeface="Times New Roman"/>
                <a:cs typeface="Times New Roman"/>
              </a:rPr>
              <a:t>searchStr)</a:t>
            </a:r>
            <a:r>
              <a:rPr sz="1250" spc="215" dirty="0">
                <a:latin typeface="Times New Roman"/>
                <a:cs typeface="Times New Roman"/>
              </a:rPr>
              <a:t>;</a:t>
            </a:r>
            <a:endParaRPr sz="1250">
              <a:latin typeface="Times New Roman"/>
              <a:cs typeface="Times New Roman"/>
            </a:endParaRPr>
          </a:p>
          <a:p>
            <a:pPr marL="12065">
              <a:lnSpc>
                <a:spcPct val="100000"/>
              </a:lnSpc>
              <a:spcBef>
                <a:spcPts val="345"/>
              </a:spcBef>
            </a:pPr>
            <a:r>
              <a:rPr sz="1250" spc="140" dirty="0">
                <a:latin typeface="Times New Roman"/>
                <a:cs typeface="Times New Roman"/>
              </a:rPr>
              <a:t>5</a:t>
            </a:r>
            <a:r>
              <a:rPr sz="1250" spc="445" dirty="0">
                <a:latin typeface="Times New Roman"/>
                <a:cs typeface="Times New Roman"/>
              </a:rPr>
              <a:t> </a:t>
            </a:r>
            <a:r>
              <a:rPr sz="1250" spc="114" dirty="0">
                <a:latin typeface="Times New Roman"/>
                <a:cs typeface="Times New Roman"/>
              </a:rPr>
              <a:t>}</a:t>
            </a:r>
            <a:endParaRPr sz="1250">
              <a:latin typeface="Times New Roman"/>
              <a:cs typeface="Times New Roman"/>
            </a:endParaRPr>
          </a:p>
          <a:p>
            <a:pPr marL="341630" lvl="1" indent="-328930">
              <a:lnSpc>
                <a:spcPct val="100000"/>
              </a:lnSpc>
              <a:spcBef>
                <a:spcPts val="900"/>
              </a:spcBef>
              <a:buClr>
                <a:srgbClr val="FF0000"/>
              </a:buClr>
              <a:buFont typeface="Arial"/>
              <a:buChar char="•"/>
              <a:tabLst>
                <a:tab pos="341630" algn="l"/>
              </a:tabLst>
            </a:pPr>
            <a:r>
              <a:rPr sz="1550" spc="260" dirty="0">
                <a:latin typeface="Times New Roman"/>
                <a:cs typeface="Times New Roman"/>
              </a:rPr>
              <a:t>StringAnalyzer</a:t>
            </a:r>
            <a:r>
              <a:rPr sz="1550" spc="125" dirty="0">
                <a:latin typeface="Times New Roman"/>
                <a:cs typeface="Times New Roman"/>
              </a:rPr>
              <a:t> </a:t>
            </a:r>
            <a:r>
              <a:rPr sz="1550" dirty="0">
                <a:latin typeface="Arial"/>
                <a:cs typeface="Arial"/>
              </a:rPr>
              <a:t>is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single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method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functional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interface.</a:t>
            </a:r>
            <a:endParaRPr sz="1550">
              <a:latin typeface="Arial"/>
              <a:cs typeface="Arial"/>
            </a:endParaRPr>
          </a:p>
          <a:p>
            <a:pPr marL="341630" marR="330835" lvl="1" indent="-329565">
              <a:lnSpc>
                <a:spcPts val="1789"/>
              </a:lnSpc>
              <a:spcBef>
                <a:spcPts val="625"/>
              </a:spcBef>
              <a:buClr>
                <a:srgbClr val="FF0000"/>
              </a:buClr>
              <a:buChar char="•"/>
              <a:tabLst>
                <a:tab pos="341630" algn="l"/>
              </a:tabLst>
            </a:pPr>
            <a:r>
              <a:rPr sz="1550" dirty="0">
                <a:latin typeface="Arial"/>
                <a:cs typeface="Arial"/>
              </a:rPr>
              <a:t>Replacing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the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previous</a:t>
            </a:r>
            <a:r>
              <a:rPr sz="1550" spc="6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example</a:t>
            </a:r>
            <a:r>
              <a:rPr sz="1550" spc="7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and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implementing</a:t>
            </a:r>
            <a:r>
              <a:rPr sz="1550" spc="75" dirty="0">
                <a:latin typeface="Arial"/>
                <a:cs typeface="Arial"/>
              </a:rPr>
              <a:t> </a:t>
            </a:r>
            <a:r>
              <a:rPr sz="1550" spc="-25" dirty="0">
                <a:latin typeface="Arial"/>
                <a:cs typeface="Arial"/>
              </a:rPr>
              <a:t>the </a:t>
            </a:r>
            <a:r>
              <a:rPr sz="1550" dirty="0">
                <a:latin typeface="Arial"/>
                <a:cs typeface="Arial"/>
              </a:rPr>
              <a:t>interface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looks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like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spc="-20" dirty="0">
                <a:latin typeface="Arial"/>
                <a:cs typeface="Arial"/>
              </a:rPr>
              <a:t>this:</a:t>
            </a:r>
            <a:endParaRPr sz="1550">
              <a:latin typeface="Arial"/>
              <a:cs typeface="Arial"/>
            </a:endParaRPr>
          </a:p>
          <a:p>
            <a:pPr marL="271780" lvl="2" indent="-172720">
              <a:lnSpc>
                <a:spcPct val="100000"/>
              </a:lnSpc>
              <a:spcBef>
                <a:spcPts val="395"/>
              </a:spcBef>
              <a:buAutoNum type="arabicPlain" startAt="3"/>
              <a:tabLst>
                <a:tab pos="271780" algn="l"/>
              </a:tabLst>
            </a:pPr>
            <a:r>
              <a:rPr sz="1150" spc="200" dirty="0">
                <a:latin typeface="Times New Roman"/>
                <a:cs typeface="Times New Roman"/>
              </a:rPr>
              <a:t>public</a:t>
            </a:r>
            <a:r>
              <a:rPr sz="1150" spc="430" dirty="0">
                <a:latin typeface="Times New Roman"/>
                <a:cs typeface="Times New Roman"/>
              </a:rPr>
              <a:t> </a:t>
            </a:r>
            <a:r>
              <a:rPr sz="1150" spc="229" dirty="0">
                <a:latin typeface="Times New Roman"/>
                <a:cs typeface="Times New Roman"/>
              </a:rPr>
              <a:t>class</a:t>
            </a:r>
            <a:r>
              <a:rPr sz="1150" spc="430" dirty="0">
                <a:latin typeface="Times New Roman"/>
                <a:cs typeface="Times New Roman"/>
              </a:rPr>
              <a:t> </a:t>
            </a:r>
            <a:r>
              <a:rPr sz="1150" spc="160" dirty="0">
                <a:latin typeface="Times New Roman"/>
                <a:cs typeface="Times New Roman"/>
              </a:rPr>
              <a:t>ContainsAnalyzer</a:t>
            </a:r>
            <a:r>
              <a:rPr sz="1150" spc="430" dirty="0">
                <a:latin typeface="Times New Roman"/>
                <a:cs typeface="Times New Roman"/>
              </a:rPr>
              <a:t> </a:t>
            </a:r>
            <a:r>
              <a:rPr sz="1150" b="1" spc="105" dirty="0">
                <a:latin typeface="Times New Roman"/>
                <a:cs typeface="Times New Roman"/>
              </a:rPr>
              <a:t>implements</a:t>
            </a:r>
            <a:r>
              <a:rPr sz="1150" b="1" spc="445" dirty="0">
                <a:latin typeface="Times New Roman"/>
                <a:cs typeface="Times New Roman"/>
              </a:rPr>
              <a:t> </a:t>
            </a:r>
            <a:r>
              <a:rPr sz="1150" b="1" spc="140" dirty="0">
                <a:latin typeface="Times New Roman"/>
                <a:cs typeface="Times New Roman"/>
              </a:rPr>
              <a:t>StringAnalyzer</a:t>
            </a:r>
            <a:r>
              <a:rPr sz="1150" b="1" spc="415" dirty="0">
                <a:latin typeface="Times New Roman"/>
                <a:cs typeface="Times New Roman"/>
              </a:rPr>
              <a:t> </a:t>
            </a:r>
            <a:r>
              <a:rPr sz="1150" spc="80" dirty="0">
                <a:latin typeface="Times New Roman"/>
                <a:cs typeface="Times New Roman"/>
              </a:rPr>
              <a:t>{</a:t>
            </a:r>
            <a:endParaRPr sz="1150">
              <a:latin typeface="Times New Roman"/>
              <a:cs typeface="Times New Roman"/>
            </a:endParaRPr>
          </a:p>
          <a:p>
            <a:pPr marL="448309" lvl="2" indent="-349250">
              <a:lnSpc>
                <a:spcPct val="100000"/>
              </a:lnSpc>
              <a:spcBef>
                <a:spcPts val="265"/>
              </a:spcBef>
              <a:buAutoNum type="arabicPlain" startAt="3"/>
              <a:tabLst>
                <a:tab pos="448309" algn="l"/>
              </a:tabLst>
            </a:pPr>
            <a:r>
              <a:rPr sz="1150" spc="95" dirty="0">
                <a:latin typeface="Times New Roman"/>
                <a:cs typeface="Times New Roman"/>
              </a:rPr>
              <a:t>@Override</a:t>
            </a:r>
            <a:endParaRPr sz="1150">
              <a:latin typeface="Times New Roman"/>
              <a:cs typeface="Times New Roman"/>
            </a:endParaRPr>
          </a:p>
          <a:p>
            <a:pPr marL="448309" lvl="2" indent="-349250">
              <a:lnSpc>
                <a:spcPct val="100000"/>
              </a:lnSpc>
              <a:spcBef>
                <a:spcPts val="265"/>
              </a:spcBef>
              <a:buAutoNum type="arabicPlain" startAt="3"/>
              <a:tabLst>
                <a:tab pos="448309" algn="l"/>
              </a:tabLst>
            </a:pPr>
            <a:r>
              <a:rPr sz="1150" spc="200" dirty="0">
                <a:latin typeface="Times New Roman"/>
                <a:cs typeface="Times New Roman"/>
              </a:rPr>
              <a:t>public</a:t>
            </a:r>
            <a:r>
              <a:rPr sz="1150" spc="415" dirty="0">
                <a:latin typeface="Times New Roman"/>
                <a:cs typeface="Times New Roman"/>
              </a:rPr>
              <a:t> </a:t>
            </a:r>
            <a:r>
              <a:rPr sz="1150" spc="160" dirty="0">
                <a:latin typeface="Times New Roman"/>
                <a:cs typeface="Times New Roman"/>
              </a:rPr>
              <a:t>boolean</a:t>
            </a:r>
            <a:r>
              <a:rPr sz="1150" spc="415" dirty="0">
                <a:latin typeface="Times New Roman"/>
                <a:cs typeface="Times New Roman"/>
              </a:rPr>
              <a:t> </a:t>
            </a:r>
            <a:r>
              <a:rPr sz="1150" spc="200" dirty="0">
                <a:latin typeface="Times New Roman"/>
                <a:cs typeface="Times New Roman"/>
              </a:rPr>
              <a:t>analyze(String</a:t>
            </a:r>
            <a:r>
              <a:rPr sz="1150" spc="400" dirty="0">
                <a:latin typeface="Times New Roman"/>
                <a:cs typeface="Times New Roman"/>
              </a:rPr>
              <a:t> </a:t>
            </a:r>
            <a:r>
              <a:rPr sz="1150" spc="265" dirty="0">
                <a:latin typeface="Times New Roman"/>
                <a:cs typeface="Times New Roman"/>
              </a:rPr>
              <a:t>target,</a:t>
            </a:r>
            <a:r>
              <a:rPr sz="1150" spc="420" dirty="0">
                <a:latin typeface="Times New Roman"/>
                <a:cs typeface="Times New Roman"/>
              </a:rPr>
              <a:t> </a:t>
            </a:r>
            <a:r>
              <a:rPr sz="1150" spc="210" dirty="0">
                <a:latin typeface="Times New Roman"/>
                <a:cs typeface="Times New Roman"/>
              </a:rPr>
              <a:t>String</a:t>
            </a:r>
            <a:r>
              <a:rPr sz="1150" spc="415" dirty="0">
                <a:latin typeface="Times New Roman"/>
                <a:cs typeface="Times New Roman"/>
              </a:rPr>
              <a:t> </a:t>
            </a:r>
            <a:r>
              <a:rPr sz="1150" spc="195" dirty="0">
                <a:latin typeface="Times New Roman"/>
                <a:cs typeface="Times New Roman"/>
              </a:rPr>
              <a:t>searchStr){</a:t>
            </a:r>
            <a:endParaRPr sz="1150">
              <a:latin typeface="Times New Roman"/>
              <a:cs typeface="Times New Roman"/>
            </a:endParaRPr>
          </a:p>
          <a:p>
            <a:pPr marL="623570" lvl="2" indent="-524510">
              <a:lnSpc>
                <a:spcPct val="100000"/>
              </a:lnSpc>
              <a:spcBef>
                <a:spcPts val="265"/>
              </a:spcBef>
              <a:buAutoNum type="arabicPlain" startAt="3"/>
              <a:tabLst>
                <a:tab pos="623570" algn="l"/>
              </a:tabLst>
            </a:pPr>
            <a:r>
              <a:rPr sz="1150" spc="220" dirty="0">
                <a:latin typeface="Times New Roman"/>
                <a:cs typeface="Times New Roman"/>
              </a:rPr>
              <a:t>return</a:t>
            </a:r>
            <a:r>
              <a:rPr sz="1150" spc="405" dirty="0">
                <a:latin typeface="Times New Roman"/>
                <a:cs typeface="Times New Roman"/>
              </a:rPr>
              <a:t> </a:t>
            </a:r>
            <a:r>
              <a:rPr sz="1150" spc="220" dirty="0">
                <a:latin typeface="Times New Roman"/>
                <a:cs typeface="Times New Roman"/>
              </a:rPr>
              <a:t>target.contains(searchStr);</a:t>
            </a:r>
            <a:endParaRPr sz="1150">
              <a:latin typeface="Times New Roman"/>
              <a:cs typeface="Times New Roman"/>
            </a:endParaRPr>
          </a:p>
          <a:p>
            <a:pPr marL="99060">
              <a:lnSpc>
                <a:spcPct val="100000"/>
              </a:lnSpc>
              <a:spcBef>
                <a:spcPts val="275"/>
              </a:spcBef>
              <a:tabLst>
                <a:tab pos="448309" algn="l"/>
              </a:tabLst>
            </a:pPr>
            <a:r>
              <a:rPr sz="1150" spc="55" dirty="0">
                <a:latin typeface="Times New Roman"/>
                <a:cs typeface="Times New Roman"/>
              </a:rPr>
              <a:t>7</a:t>
            </a:r>
            <a:r>
              <a:rPr sz="1150" dirty="0">
                <a:latin typeface="Times New Roman"/>
                <a:cs typeface="Times New Roman"/>
              </a:rPr>
              <a:t>	</a:t>
            </a:r>
            <a:r>
              <a:rPr sz="1150" spc="80" dirty="0">
                <a:latin typeface="Times New Roman"/>
                <a:cs typeface="Times New Roman"/>
              </a:rPr>
              <a:t>}</a:t>
            </a:r>
            <a:endParaRPr sz="1150">
              <a:latin typeface="Times New Roman"/>
              <a:cs typeface="Times New Roman"/>
            </a:endParaRPr>
          </a:p>
          <a:p>
            <a:pPr marL="99060">
              <a:lnSpc>
                <a:spcPct val="100000"/>
              </a:lnSpc>
              <a:spcBef>
                <a:spcPts val="285"/>
              </a:spcBef>
            </a:pPr>
            <a:r>
              <a:rPr sz="1150" spc="105" dirty="0">
                <a:latin typeface="Times New Roman"/>
                <a:cs typeface="Times New Roman"/>
              </a:rPr>
              <a:t>8</a:t>
            </a:r>
            <a:r>
              <a:rPr sz="1150" spc="390" dirty="0">
                <a:latin typeface="Times New Roman"/>
                <a:cs typeface="Times New Roman"/>
              </a:rPr>
              <a:t> </a:t>
            </a:r>
            <a:r>
              <a:rPr sz="1150" spc="80" dirty="0">
                <a:latin typeface="Times New Roman"/>
                <a:cs typeface="Times New Roman"/>
              </a:rPr>
              <a:t>}</a:t>
            </a:r>
            <a:endParaRPr sz="115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326639" y="5247386"/>
            <a:ext cx="3116580" cy="144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endParaRPr sz="8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34211" y="1309116"/>
            <a:ext cx="6070600" cy="3508375"/>
            <a:chOff x="934211" y="1309116"/>
            <a:chExt cx="6070600" cy="3508375"/>
          </a:xfrm>
        </p:grpSpPr>
        <p:sp>
          <p:nvSpPr>
            <p:cNvPr id="3" name="object 3"/>
            <p:cNvSpPr/>
            <p:nvPr/>
          </p:nvSpPr>
          <p:spPr>
            <a:xfrm>
              <a:off x="943355" y="1319784"/>
              <a:ext cx="6050280" cy="3487420"/>
            </a:xfrm>
            <a:custGeom>
              <a:avLst/>
              <a:gdLst/>
              <a:ahLst/>
              <a:cxnLst/>
              <a:rect l="l" t="t" r="r" b="b"/>
              <a:pathLst>
                <a:path w="6050280" h="3487420">
                  <a:moveTo>
                    <a:pt x="6050280" y="0"/>
                  </a:moveTo>
                  <a:lnTo>
                    <a:pt x="0" y="0"/>
                  </a:lnTo>
                  <a:lnTo>
                    <a:pt x="0" y="3486911"/>
                  </a:lnTo>
                  <a:lnTo>
                    <a:pt x="6050280" y="3486911"/>
                  </a:lnTo>
                  <a:lnTo>
                    <a:pt x="6050280" y="0"/>
                  </a:lnTo>
                  <a:close/>
                </a:path>
              </a:pathLst>
            </a:custGeom>
            <a:solidFill>
              <a:srgbClr val="DCDC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934211" y="1309116"/>
              <a:ext cx="6070600" cy="3508375"/>
            </a:xfrm>
            <a:custGeom>
              <a:avLst/>
              <a:gdLst/>
              <a:ahLst/>
              <a:cxnLst/>
              <a:rect l="l" t="t" r="r" b="b"/>
              <a:pathLst>
                <a:path w="6070600" h="3508375">
                  <a:moveTo>
                    <a:pt x="6070092" y="0"/>
                  </a:moveTo>
                  <a:lnTo>
                    <a:pt x="0" y="0"/>
                  </a:lnTo>
                  <a:lnTo>
                    <a:pt x="0" y="3508248"/>
                  </a:lnTo>
                  <a:lnTo>
                    <a:pt x="6070092" y="3508248"/>
                  </a:lnTo>
                  <a:lnTo>
                    <a:pt x="6070092" y="3497579"/>
                  </a:lnTo>
                  <a:lnTo>
                    <a:pt x="19812" y="3497579"/>
                  </a:lnTo>
                  <a:lnTo>
                    <a:pt x="9143" y="3488435"/>
                  </a:lnTo>
                  <a:lnTo>
                    <a:pt x="19812" y="3488435"/>
                  </a:lnTo>
                  <a:lnTo>
                    <a:pt x="19812" y="21335"/>
                  </a:lnTo>
                  <a:lnTo>
                    <a:pt x="9143" y="21335"/>
                  </a:lnTo>
                  <a:lnTo>
                    <a:pt x="19812" y="10667"/>
                  </a:lnTo>
                  <a:lnTo>
                    <a:pt x="6070092" y="10667"/>
                  </a:lnTo>
                  <a:lnTo>
                    <a:pt x="6070092" y="0"/>
                  </a:lnTo>
                  <a:close/>
                </a:path>
                <a:path w="6070600" h="3508375">
                  <a:moveTo>
                    <a:pt x="19812" y="3488435"/>
                  </a:moveTo>
                  <a:lnTo>
                    <a:pt x="9143" y="3488435"/>
                  </a:lnTo>
                  <a:lnTo>
                    <a:pt x="19812" y="3497579"/>
                  </a:lnTo>
                  <a:lnTo>
                    <a:pt x="19812" y="3488435"/>
                  </a:lnTo>
                  <a:close/>
                </a:path>
                <a:path w="6070600" h="3508375">
                  <a:moveTo>
                    <a:pt x="6048756" y="3488435"/>
                  </a:moveTo>
                  <a:lnTo>
                    <a:pt x="19812" y="3488435"/>
                  </a:lnTo>
                  <a:lnTo>
                    <a:pt x="19812" y="3497579"/>
                  </a:lnTo>
                  <a:lnTo>
                    <a:pt x="6048756" y="3497579"/>
                  </a:lnTo>
                  <a:lnTo>
                    <a:pt x="6048756" y="3488435"/>
                  </a:lnTo>
                  <a:close/>
                </a:path>
                <a:path w="6070600" h="3508375">
                  <a:moveTo>
                    <a:pt x="6048756" y="10667"/>
                  </a:moveTo>
                  <a:lnTo>
                    <a:pt x="6048756" y="3497579"/>
                  </a:lnTo>
                  <a:lnTo>
                    <a:pt x="6059423" y="3488435"/>
                  </a:lnTo>
                  <a:lnTo>
                    <a:pt x="6070092" y="3488435"/>
                  </a:lnTo>
                  <a:lnTo>
                    <a:pt x="6070092" y="21335"/>
                  </a:lnTo>
                  <a:lnTo>
                    <a:pt x="6059423" y="21335"/>
                  </a:lnTo>
                  <a:lnTo>
                    <a:pt x="6048756" y="10667"/>
                  </a:lnTo>
                  <a:close/>
                </a:path>
                <a:path w="6070600" h="3508375">
                  <a:moveTo>
                    <a:pt x="6070092" y="3488435"/>
                  </a:moveTo>
                  <a:lnTo>
                    <a:pt x="6059423" y="3488435"/>
                  </a:lnTo>
                  <a:lnTo>
                    <a:pt x="6048756" y="3497579"/>
                  </a:lnTo>
                  <a:lnTo>
                    <a:pt x="6070092" y="3497579"/>
                  </a:lnTo>
                  <a:lnTo>
                    <a:pt x="6070092" y="3488435"/>
                  </a:lnTo>
                  <a:close/>
                </a:path>
                <a:path w="6070600" h="3508375">
                  <a:moveTo>
                    <a:pt x="19812" y="10667"/>
                  </a:moveTo>
                  <a:lnTo>
                    <a:pt x="9143" y="21335"/>
                  </a:lnTo>
                  <a:lnTo>
                    <a:pt x="19812" y="21335"/>
                  </a:lnTo>
                  <a:lnTo>
                    <a:pt x="19812" y="10667"/>
                  </a:lnTo>
                  <a:close/>
                </a:path>
                <a:path w="6070600" h="3508375">
                  <a:moveTo>
                    <a:pt x="6048756" y="10667"/>
                  </a:moveTo>
                  <a:lnTo>
                    <a:pt x="19812" y="10667"/>
                  </a:lnTo>
                  <a:lnTo>
                    <a:pt x="19812" y="21335"/>
                  </a:lnTo>
                  <a:lnTo>
                    <a:pt x="6048756" y="21335"/>
                  </a:lnTo>
                  <a:lnTo>
                    <a:pt x="6048756" y="10667"/>
                  </a:lnTo>
                  <a:close/>
                </a:path>
                <a:path w="6070600" h="3508375">
                  <a:moveTo>
                    <a:pt x="6070092" y="10667"/>
                  </a:moveTo>
                  <a:lnTo>
                    <a:pt x="6048756" y="10667"/>
                  </a:lnTo>
                  <a:lnTo>
                    <a:pt x="6059423" y="21335"/>
                  </a:lnTo>
                  <a:lnTo>
                    <a:pt x="6070092" y="21335"/>
                  </a:lnTo>
                  <a:lnTo>
                    <a:pt x="6070092" y="1066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1855723" y="806967"/>
            <a:ext cx="4057650" cy="3092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50" b="1" dirty="0">
                <a:latin typeface="Arial"/>
                <a:cs typeface="Arial"/>
              </a:rPr>
              <a:t>String</a:t>
            </a:r>
            <a:r>
              <a:rPr sz="1850" b="1" spc="-15" dirty="0">
                <a:latin typeface="Arial"/>
                <a:cs typeface="Arial"/>
              </a:rPr>
              <a:t> </a:t>
            </a:r>
            <a:r>
              <a:rPr sz="1850" b="1" dirty="0">
                <a:latin typeface="Arial"/>
                <a:cs typeface="Arial"/>
              </a:rPr>
              <a:t>Analyzer</a:t>
            </a:r>
            <a:r>
              <a:rPr sz="1850" b="1" spc="10" dirty="0">
                <a:latin typeface="Arial"/>
                <a:cs typeface="Arial"/>
              </a:rPr>
              <a:t> </a:t>
            </a:r>
            <a:r>
              <a:rPr sz="1850" b="1" dirty="0">
                <a:latin typeface="Arial"/>
                <a:cs typeface="Arial"/>
              </a:rPr>
              <a:t>Interface Test</a:t>
            </a:r>
            <a:r>
              <a:rPr sz="1850" b="1" spc="-10" dirty="0">
                <a:latin typeface="Arial"/>
                <a:cs typeface="Arial"/>
              </a:rPr>
              <a:t> Class</a:t>
            </a:r>
            <a:endParaRPr sz="18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218691" y="1409041"/>
            <a:ext cx="3870960" cy="1993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361315" algn="l"/>
              </a:tabLst>
            </a:pPr>
            <a:r>
              <a:rPr sz="1150" spc="55" dirty="0">
                <a:latin typeface="Times New Roman"/>
                <a:cs typeface="Times New Roman"/>
              </a:rPr>
              <a:t>4</a:t>
            </a:r>
            <a:r>
              <a:rPr sz="1150" dirty="0">
                <a:latin typeface="Times New Roman"/>
                <a:cs typeface="Times New Roman"/>
              </a:rPr>
              <a:t>	</a:t>
            </a:r>
            <a:r>
              <a:rPr sz="1150" spc="200" dirty="0">
                <a:latin typeface="Times New Roman"/>
                <a:cs typeface="Times New Roman"/>
              </a:rPr>
              <a:t>public</a:t>
            </a:r>
            <a:r>
              <a:rPr sz="1150" spc="420" dirty="0">
                <a:latin typeface="Times New Roman"/>
                <a:cs typeface="Times New Roman"/>
              </a:rPr>
              <a:t> </a:t>
            </a:r>
            <a:r>
              <a:rPr sz="1150" spc="270" dirty="0">
                <a:latin typeface="Times New Roman"/>
                <a:cs typeface="Times New Roman"/>
              </a:rPr>
              <a:t>static</a:t>
            </a:r>
            <a:r>
              <a:rPr sz="1150" spc="420" dirty="0">
                <a:latin typeface="Times New Roman"/>
                <a:cs typeface="Times New Roman"/>
              </a:rPr>
              <a:t> </a:t>
            </a:r>
            <a:r>
              <a:rPr sz="1150" spc="170" dirty="0">
                <a:latin typeface="Times New Roman"/>
                <a:cs typeface="Times New Roman"/>
              </a:rPr>
              <a:t>void</a:t>
            </a:r>
            <a:r>
              <a:rPr sz="1150" spc="420" dirty="0">
                <a:latin typeface="Times New Roman"/>
                <a:cs typeface="Times New Roman"/>
              </a:rPr>
              <a:t> </a:t>
            </a:r>
            <a:r>
              <a:rPr sz="1150" spc="195" dirty="0">
                <a:latin typeface="Times New Roman"/>
                <a:cs typeface="Times New Roman"/>
              </a:rPr>
              <a:t>main(String[]</a:t>
            </a:r>
            <a:r>
              <a:rPr sz="1150" spc="405" dirty="0">
                <a:latin typeface="Times New Roman"/>
                <a:cs typeface="Times New Roman"/>
              </a:rPr>
              <a:t> </a:t>
            </a:r>
            <a:r>
              <a:rPr sz="1150" spc="220" dirty="0">
                <a:latin typeface="Times New Roman"/>
                <a:cs typeface="Times New Roman"/>
              </a:rPr>
              <a:t>args)</a:t>
            </a:r>
            <a:r>
              <a:rPr sz="1150" spc="430" dirty="0">
                <a:latin typeface="Times New Roman"/>
                <a:cs typeface="Times New Roman"/>
              </a:rPr>
              <a:t> </a:t>
            </a:r>
            <a:r>
              <a:rPr sz="1150" spc="80" dirty="0">
                <a:latin typeface="Times New Roman"/>
                <a:cs typeface="Times New Roman"/>
              </a:rPr>
              <a:t>{</a:t>
            </a:r>
            <a:endParaRPr sz="1150">
              <a:latin typeface="Times New Roman"/>
              <a:cs typeface="Times New Roman"/>
            </a:endParaRPr>
          </a:p>
        </p:txBody>
      </p: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1112771" y="1627329"/>
          <a:ext cx="5655310" cy="313689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36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22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565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12725">
                <a:tc>
                  <a:txBody>
                    <a:bodyPr/>
                    <a:lstStyle/>
                    <a:p>
                      <a:pPr marR="123189" algn="r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1150" spc="55" dirty="0">
                          <a:latin typeface="Times New Roman"/>
                          <a:cs typeface="Times New Roman"/>
                        </a:rPr>
                        <a:t>5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T="190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3815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1150" spc="229" dirty="0">
                          <a:latin typeface="Times New Roman"/>
                          <a:cs typeface="Times New Roman"/>
                        </a:rPr>
                        <a:t>String[]</a:t>
                      </a:r>
                      <a:r>
                        <a:rPr sz="1150" spc="43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150" spc="254" dirty="0">
                          <a:latin typeface="Times New Roman"/>
                          <a:cs typeface="Times New Roman"/>
                        </a:rPr>
                        <a:t>strList</a:t>
                      </a:r>
                      <a:r>
                        <a:rPr sz="1150" spc="43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150" spc="-60" dirty="0">
                          <a:latin typeface="Times New Roman"/>
                          <a:cs typeface="Times New Roman"/>
                        </a:rPr>
                        <a:t>=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T="1905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8915">
                <a:tc>
                  <a:txBody>
                    <a:bodyPr/>
                    <a:lstStyle/>
                    <a:p>
                      <a:pPr marR="123189" algn="r">
                        <a:lnSpc>
                          <a:spcPts val="1375"/>
                        </a:lnSpc>
                      </a:pPr>
                      <a:r>
                        <a:rPr sz="1150" spc="55" dirty="0">
                          <a:latin typeface="Times New Roman"/>
                          <a:cs typeface="Times New Roman"/>
                        </a:rPr>
                        <a:t>6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3815">
                        <a:lnSpc>
                          <a:spcPts val="1375"/>
                        </a:lnSpc>
                      </a:pPr>
                      <a:r>
                        <a:rPr sz="1150" spc="200" dirty="0">
                          <a:latin typeface="Times New Roman"/>
                          <a:cs typeface="Times New Roman"/>
                        </a:rPr>
                        <a:t>{"tomorrow","toto","to","timbukto","the","hello","heat"};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8279">
                <a:tc>
                  <a:txBody>
                    <a:bodyPr/>
                    <a:lstStyle/>
                    <a:p>
                      <a:pPr marR="123189" algn="r">
                        <a:lnSpc>
                          <a:spcPts val="1370"/>
                        </a:lnSpc>
                      </a:pPr>
                      <a:r>
                        <a:rPr sz="1150" spc="55" dirty="0">
                          <a:latin typeface="Times New Roman"/>
                          <a:cs typeface="Times New Roman"/>
                        </a:rPr>
                        <a:t>7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3815">
                        <a:lnSpc>
                          <a:spcPts val="1370"/>
                        </a:lnSpc>
                      </a:pPr>
                      <a:r>
                        <a:rPr sz="1150" spc="210" dirty="0">
                          <a:latin typeface="Times New Roman"/>
                          <a:cs typeface="Times New Roman"/>
                        </a:rPr>
                        <a:t>String</a:t>
                      </a:r>
                      <a:r>
                        <a:rPr sz="1150" spc="40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150" spc="204" dirty="0">
                          <a:latin typeface="Times New Roman"/>
                          <a:cs typeface="Times New Roman"/>
                        </a:rPr>
                        <a:t>searchStr</a:t>
                      </a:r>
                      <a:r>
                        <a:rPr sz="1150" spc="43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150" dirty="0">
                          <a:latin typeface="Times New Roman"/>
                          <a:cs typeface="Times New Roman"/>
                        </a:rPr>
                        <a:t>=</a:t>
                      </a:r>
                      <a:r>
                        <a:rPr sz="1150" spc="409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150" spc="235" dirty="0">
                          <a:latin typeface="Times New Roman"/>
                          <a:cs typeface="Times New Roman"/>
                        </a:rPr>
                        <a:t>"to";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8915">
                <a:tc>
                  <a:txBody>
                    <a:bodyPr/>
                    <a:lstStyle/>
                    <a:p>
                      <a:pPr marR="123189" algn="r">
                        <a:lnSpc>
                          <a:spcPts val="1370"/>
                        </a:lnSpc>
                      </a:pPr>
                      <a:r>
                        <a:rPr sz="1150" spc="55" dirty="0">
                          <a:latin typeface="Times New Roman"/>
                          <a:cs typeface="Times New Roman"/>
                        </a:rPr>
                        <a:t>8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3815">
                        <a:lnSpc>
                          <a:spcPts val="1370"/>
                        </a:lnSpc>
                      </a:pPr>
                      <a:r>
                        <a:rPr sz="1150" spc="195" dirty="0">
                          <a:latin typeface="Times New Roman"/>
                          <a:cs typeface="Times New Roman"/>
                        </a:rPr>
                        <a:t>System.out.println("Searching</a:t>
                      </a:r>
                      <a:r>
                        <a:rPr sz="1150" spc="44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150" spc="260" dirty="0">
                          <a:latin typeface="Times New Roman"/>
                          <a:cs typeface="Times New Roman"/>
                        </a:rPr>
                        <a:t>for:</a:t>
                      </a:r>
                      <a:r>
                        <a:rPr sz="1150" spc="43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150" spc="204" dirty="0">
                          <a:latin typeface="Times New Roman"/>
                          <a:cs typeface="Times New Roman"/>
                        </a:rPr>
                        <a:t>"</a:t>
                      </a:r>
                      <a:r>
                        <a:rPr sz="1150" spc="45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150" dirty="0">
                          <a:latin typeface="Times New Roman"/>
                          <a:cs typeface="Times New Roman"/>
                        </a:rPr>
                        <a:t>+</a:t>
                      </a:r>
                      <a:r>
                        <a:rPr sz="1150" spc="43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150" spc="215" dirty="0">
                          <a:latin typeface="Times New Roman"/>
                          <a:cs typeface="Times New Roman"/>
                        </a:rPr>
                        <a:t>searchStr);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8915">
                <a:tc>
                  <a:txBody>
                    <a:bodyPr/>
                    <a:lstStyle/>
                    <a:p>
                      <a:pPr marR="123189" algn="r">
                        <a:lnSpc>
                          <a:spcPts val="1375"/>
                        </a:lnSpc>
                      </a:pPr>
                      <a:r>
                        <a:rPr sz="1150" spc="55" dirty="0">
                          <a:latin typeface="Times New Roman"/>
                          <a:cs typeface="Times New Roman"/>
                        </a:rPr>
                        <a:t>9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7645">
                <a:tc>
                  <a:txBody>
                    <a:bodyPr/>
                    <a:lstStyle/>
                    <a:p>
                      <a:pPr marR="123189" algn="r">
                        <a:lnSpc>
                          <a:spcPts val="1370"/>
                        </a:lnSpc>
                      </a:pPr>
                      <a:r>
                        <a:rPr sz="1150" spc="75" dirty="0">
                          <a:latin typeface="Times New Roman"/>
                          <a:cs typeface="Times New Roman"/>
                        </a:rPr>
                        <a:t>10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3815">
                        <a:lnSpc>
                          <a:spcPts val="1370"/>
                        </a:lnSpc>
                      </a:pPr>
                      <a:r>
                        <a:rPr sz="1150" spc="355" dirty="0">
                          <a:latin typeface="Times New Roman"/>
                          <a:cs typeface="Times New Roman"/>
                        </a:rPr>
                        <a:t>//</a:t>
                      </a:r>
                      <a:r>
                        <a:rPr sz="1150" spc="4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150" spc="200" dirty="0">
                          <a:latin typeface="Times New Roman"/>
                          <a:cs typeface="Times New Roman"/>
                        </a:rPr>
                        <a:t>Call</a:t>
                      </a:r>
                      <a:r>
                        <a:rPr sz="1150" spc="4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150" spc="190" dirty="0">
                          <a:latin typeface="Times New Roman"/>
                          <a:cs typeface="Times New Roman"/>
                        </a:rPr>
                        <a:t>concrete</a:t>
                      </a:r>
                      <a:r>
                        <a:rPr sz="1150" spc="4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150" spc="229" dirty="0">
                          <a:latin typeface="Times New Roman"/>
                          <a:cs typeface="Times New Roman"/>
                        </a:rPr>
                        <a:t>class</a:t>
                      </a:r>
                      <a:r>
                        <a:rPr sz="1150" spc="40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150" spc="250" dirty="0">
                          <a:latin typeface="Times New Roman"/>
                          <a:cs typeface="Times New Roman"/>
                        </a:rPr>
                        <a:t>that</a:t>
                      </a:r>
                      <a:r>
                        <a:rPr sz="1150" spc="4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150" spc="140" dirty="0">
                          <a:latin typeface="Times New Roman"/>
                          <a:cs typeface="Times New Roman"/>
                        </a:rPr>
                        <a:t>implments</a:t>
                      </a:r>
                      <a:r>
                        <a:rPr sz="1150" spc="4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150" spc="165" dirty="0">
                          <a:latin typeface="Times New Roman"/>
                          <a:cs typeface="Times New Roman"/>
                        </a:rPr>
                        <a:t>StringAnalyzer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8915">
                <a:tc>
                  <a:txBody>
                    <a:bodyPr/>
                    <a:lstStyle/>
                    <a:p>
                      <a:pPr marR="123189" algn="r">
                        <a:lnSpc>
                          <a:spcPts val="1375"/>
                        </a:lnSpc>
                      </a:pPr>
                      <a:r>
                        <a:rPr sz="1150" b="1" spc="75" dirty="0">
                          <a:latin typeface="Times New Roman"/>
                          <a:cs typeface="Times New Roman"/>
                        </a:rPr>
                        <a:t>11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3815">
                        <a:lnSpc>
                          <a:spcPts val="1375"/>
                        </a:lnSpc>
                      </a:pPr>
                      <a:r>
                        <a:rPr sz="1150" b="1" spc="125" dirty="0">
                          <a:latin typeface="Times New Roman"/>
                          <a:cs typeface="Times New Roman"/>
                        </a:rPr>
                        <a:t>ContainsAnalyzer</a:t>
                      </a:r>
                      <a:r>
                        <a:rPr sz="1150" b="1" spc="434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150" b="1" spc="170" dirty="0">
                          <a:latin typeface="Times New Roman"/>
                          <a:cs typeface="Times New Roman"/>
                        </a:rPr>
                        <a:t>contains</a:t>
                      </a:r>
                      <a:r>
                        <a:rPr sz="1150" b="1" spc="434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150" b="1" dirty="0">
                          <a:latin typeface="Times New Roman"/>
                          <a:cs typeface="Times New Roman"/>
                        </a:rPr>
                        <a:t>=</a:t>
                      </a:r>
                      <a:r>
                        <a:rPr sz="1150" b="1" spc="4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150" b="1" dirty="0">
                          <a:latin typeface="Times New Roman"/>
                          <a:cs typeface="Times New Roman"/>
                        </a:rPr>
                        <a:t>new</a:t>
                      </a:r>
                      <a:r>
                        <a:rPr sz="1150" b="1" spc="434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150" b="1" spc="140" dirty="0">
                          <a:latin typeface="Times New Roman"/>
                          <a:cs typeface="Times New Roman"/>
                        </a:rPr>
                        <a:t>ContainsAnalyzer();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08915">
                <a:tc>
                  <a:txBody>
                    <a:bodyPr/>
                    <a:lstStyle/>
                    <a:p>
                      <a:pPr marR="123189" algn="r">
                        <a:lnSpc>
                          <a:spcPts val="1370"/>
                        </a:lnSpc>
                      </a:pPr>
                      <a:r>
                        <a:rPr sz="1150" spc="75" dirty="0">
                          <a:latin typeface="Times New Roman"/>
                          <a:cs typeface="Times New Roman"/>
                        </a:rPr>
                        <a:t>12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08915">
                <a:tc>
                  <a:txBody>
                    <a:bodyPr/>
                    <a:lstStyle/>
                    <a:p>
                      <a:pPr marR="123189" algn="r">
                        <a:lnSpc>
                          <a:spcPts val="1375"/>
                        </a:lnSpc>
                      </a:pPr>
                      <a:r>
                        <a:rPr sz="1150" spc="75" dirty="0">
                          <a:latin typeface="Times New Roman"/>
                          <a:cs typeface="Times New Roman"/>
                        </a:rPr>
                        <a:t>13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3815">
                        <a:lnSpc>
                          <a:spcPts val="1375"/>
                        </a:lnSpc>
                      </a:pPr>
                      <a:r>
                        <a:rPr sz="1150" spc="170" dirty="0">
                          <a:latin typeface="Times New Roman"/>
                          <a:cs typeface="Times New Roman"/>
                        </a:rPr>
                        <a:t>System.out.println("===Contains===");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07645">
                <a:tc>
                  <a:txBody>
                    <a:bodyPr/>
                    <a:lstStyle/>
                    <a:p>
                      <a:pPr marR="123189" algn="r">
                        <a:lnSpc>
                          <a:spcPts val="1370"/>
                        </a:lnSpc>
                      </a:pPr>
                      <a:r>
                        <a:rPr sz="1150" spc="75" dirty="0">
                          <a:latin typeface="Times New Roman"/>
                          <a:cs typeface="Times New Roman"/>
                        </a:rPr>
                        <a:t>14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3815">
                        <a:lnSpc>
                          <a:spcPts val="1370"/>
                        </a:lnSpc>
                      </a:pPr>
                      <a:r>
                        <a:rPr sz="1150" spc="225" dirty="0">
                          <a:latin typeface="Times New Roman"/>
                          <a:cs typeface="Times New Roman"/>
                        </a:rPr>
                        <a:t>for(String</a:t>
                      </a:r>
                      <a:r>
                        <a:rPr sz="1150" spc="4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150" spc="229" dirty="0">
                          <a:latin typeface="Times New Roman"/>
                          <a:cs typeface="Times New Roman"/>
                        </a:rPr>
                        <a:t>currentStr:strList){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R="123189" algn="r">
                        <a:lnSpc>
                          <a:spcPts val="1375"/>
                        </a:lnSpc>
                      </a:pPr>
                      <a:r>
                        <a:rPr sz="1150" spc="75" dirty="0">
                          <a:latin typeface="Times New Roman"/>
                          <a:cs typeface="Times New Roman"/>
                        </a:rPr>
                        <a:t>15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17804">
                        <a:lnSpc>
                          <a:spcPts val="1375"/>
                        </a:lnSpc>
                      </a:pPr>
                      <a:r>
                        <a:rPr sz="1150" spc="330" dirty="0">
                          <a:latin typeface="Times New Roman"/>
                          <a:cs typeface="Times New Roman"/>
                        </a:rPr>
                        <a:t>if</a:t>
                      </a:r>
                      <a:r>
                        <a:rPr sz="1150" spc="409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150" spc="185" dirty="0">
                          <a:latin typeface="Times New Roman"/>
                          <a:cs typeface="Times New Roman"/>
                        </a:rPr>
                        <a:t>(</a:t>
                      </a:r>
                      <a:r>
                        <a:rPr sz="1150" b="1" spc="185" dirty="0">
                          <a:latin typeface="Times New Roman"/>
                          <a:cs typeface="Times New Roman"/>
                        </a:rPr>
                        <a:t>contains.analyze(currentStr,</a:t>
                      </a:r>
                      <a:r>
                        <a:rPr sz="1150" b="1" spc="39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150" b="1" spc="165" dirty="0">
                          <a:latin typeface="Times New Roman"/>
                          <a:cs typeface="Times New Roman"/>
                        </a:rPr>
                        <a:t>searchStr)</a:t>
                      </a:r>
                      <a:r>
                        <a:rPr sz="1150" spc="165" dirty="0">
                          <a:latin typeface="Times New Roman"/>
                          <a:cs typeface="Times New Roman"/>
                        </a:rPr>
                        <a:t>){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08915">
                <a:tc>
                  <a:txBody>
                    <a:bodyPr/>
                    <a:lstStyle/>
                    <a:p>
                      <a:pPr marR="123189" algn="r">
                        <a:lnSpc>
                          <a:spcPts val="1375"/>
                        </a:lnSpc>
                      </a:pPr>
                      <a:r>
                        <a:rPr sz="1150" spc="75" dirty="0">
                          <a:latin typeface="Times New Roman"/>
                          <a:cs typeface="Times New Roman"/>
                        </a:rPr>
                        <a:t>16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93065">
                        <a:lnSpc>
                          <a:spcPts val="1375"/>
                        </a:lnSpc>
                      </a:pPr>
                      <a:r>
                        <a:rPr sz="1150" spc="195" dirty="0">
                          <a:latin typeface="Times New Roman"/>
                          <a:cs typeface="Times New Roman"/>
                        </a:rPr>
                        <a:t>System.out.println("Match:</a:t>
                      </a:r>
                      <a:r>
                        <a:rPr sz="1150" spc="409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150" spc="204" dirty="0">
                          <a:latin typeface="Times New Roman"/>
                          <a:cs typeface="Times New Roman"/>
                        </a:rPr>
                        <a:t>"</a:t>
                      </a:r>
                      <a:r>
                        <a:rPr sz="1150" spc="4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150" dirty="0">
                          <a:latin typeface="Times New Roman"/>
                          <a:cs typeface="Times New Roman"/>
                        </a:rPr>
                        <a:t>+</a:t>
                      </a:r>
                      <a:r>
                        <a:rPr sz="1150" spc="409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150" spc="225" dirty="0">
                          <a:latin typeface="Times New Roman"/>
                          <a:cs typeface="Times New Roman"/>
                        </a:rPr>
                        <a:t>currentStr);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08279">
                <a:tc>
                  <a:txBody>
                    <a:bodyPr/>
                    <a:lstStyle/>
                    <a:p>
                      <a:pPr marR="123189" algn="r">
                        <a:lnSpc>
                          <a:spcPts val="1370"/>
                        </a:lnSpc>
                      </a:pPr>
                      <a:r>
                        <a:rPr sz="1150" spc="75" dirty="0">
                          <a:latin typeface="Times New Roman"/>
                          <a:cs typeface="Times New Roman"/>
                        </a:rPr>
                        <a:t>17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17804">
                        <a:lnSpc>
                          <a:spcPts val="1370"/>
                        </a:lnSpc>
                      </a:pPr>
                      <a:r>
                        <a:rPr sz="1150" spc="80" dirty="0">
                          <a:latin typeface="Times New Roman"/>
                          <a:cs typeface="Times New Roman"/>
                        </a:rPr>
                        <a:t>}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08279">
                <a:tc>
                  <a:txBody>
                    <a:bodyPr/>
                    <a:lstStyle/>
                    <a:p>
                      <a:pPr marR="123189" algn="r">
                        <a:lnSpc>
                          <a:spcPts val="1370"/>
                        </a:lnSpc>
                      </a:pPr>
                      <a:r>
                        <a:rPr sz="1150" spc="75" dirty="0">
                          <a:latin typeface="Times New Roman"/>
                          <a:cs typeface="Times New Roman"/>
                        </a:rPr>
                        <a:t>18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3815">
                        <a:lnSpc>
                          <a:spcPts val="1370"/>
                        </a:lnSpc>
                      </a:pPr>
                      <a:r>
                        <a:rPr sz="1150" spc="80" dirty="0">
                          <a:latin typeface="Times New Roman"/>
                          <a:cs typeface="Times New Roman"/>
                        </a:rPr>
                        <a:t>}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12090">
                <a:tc>
                  <a:txBody>
                    <a:bodyPr/>
                    <a:lstStyle/>
                    <a:p>
                      <a:pPr marR="123189" algn="r">
                        <a:lnSpc>
                          <a:spcPts val="1370"/>
                        </a:lnSpc>
                      </a:pPr>
                      <a:r>
                        <a:rPr sz="1150" spc="75" dirty="0">
                          <a:latin typeface="Times New Roman"/>
                          <a:cs typeface="Times New Roman"/>
                        </a:rPr>
                        <a:t>19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30810">
                        <a:lnSpc>
                          <a:spcPts val="1370"/>
                        </a:lnSpc>
                      </a:pPr>
                      <a:r>
                        <a:rPr sz="1150" spc="80" dirty="0">
                          <a:latin typeface="Times New Roman"/>
                          <a:cs typeface="Times New Roman"/>
                        </a:rPr>
                        <a:t>}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sp>
        <p:nvSpPr>
          <p:cNvPr id="10" name="object 10"/>
          <p:cNvSpPr txBox="1"/>
          <p:nvPr/>
        </p:nvSpPr>
        <p:spPr>
          <a:xfrm>
            <a:off x="2326639" y="5247386"/>
            <a:ext cx="3116580" cy="144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endParaRPr sz="8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34211" y="1786127"/>
            <a:ext cx="5797550" cy="2364105"/>
            <a:chOff x="934211" y="1786127"/>
            <a:chExt cx="5797550" cy="2364105"/>
          </a:xfrm>
        </p:grpSpPr>
        <p:sp>
          <p:nvSpPr>
            <p:cNvPr id="3" name="object 3"/>
            <p:cNvSpPr/>
            <p:nvPr/>
          </p:nvSpPr>
          <p:spPr>
            <a:xfrm>
              <a:off x="943355" y="1796795"/>
              <a:ext cx="5777865" cy="2342515"/>
            </a:xfrm>
            <a:custGeom>
              <a:avLst/>
              <a:gdLst/>
              <a:ahLst/>
              <a:cxnLst/>
              <a:rect l="l" t="t" r="r" b="b"/>
              <a:pathLst>
                <a:path w="5777865" h="2342515">
                  <a:moveTo>
                    <a:pt x="5777484" y="0"/>
                  </a:moveTo>
                  <a:lnTo>
                    <a:pt x="0" y="0"/>
                  </a:lnTo>
                  <a:lnTo>
                    <a:pt x="0" y="2342388"/>
                  </a:lnTo>
                  <a:lnTo>
                    <a:pt x="5777484" y="2342388"/>
                  </a:lnTo>
                  <a:lnTo>
                    <a:pt x="5777484" y="0"/>
                  </a:lnTo>
                  <a:close/>
                </a:path>
              </a:pathLst>
            </a:custGeom>
            <a:solidFill>
              <a:srgbClr val="DCDC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934211" y="1786127"/>
              <a:ext cx="5797550" cy="2364105"/>
            </a:xfrm>
            <a:custGeom>
              <a:avLst/>
              <a:gdLst/>
              <a:ahLst/>
              <a:cxnLst/>
              <a:rect l="l" t="t" r="r" b="b"/>
              <a:pathLst>
                <a:path w="5797550" h="2364104">
                  <a:moveTo>
                    <a:pt x="5797295" y="0"/>
                  </a:moveTo>
                  <a:lnTo>
                    <a:pt x="0" y="0"/>
                  </a:lnTo>
                  <a:lnTo>
                    <a:pt x="0" y="2363724"/>
                  </a:lnTo>
                  <a:lnTo>
                    <a:pt x="5797295" y="2363724"/>
                  </a:lnTo>
                  <a:lnTo>
                    <a:pt x="5797295" y="2353056"/>
                  </a:lnTo>
                  <a:lnTo>
                    <a:pt x="19812" y="2353056"/>
                  </a:lnTo>
                  <a:lnTo>
                    <a:pt x="9144" y="2343912"/>
                  </a:lnTo>
                  <a:lnTo>
                    <a:pt x="19812" y="2343912"/>
                  </a:lnTo>
                  <a:lnTo>
                    <a:pt x="19812" y="21336"/>
                  </a:lnTo>
                  <a:lnTo>
                    <a:pt x="9143" y="21336"/>
                  </a:lnTo>
                  <a:lnTo>
                    <a:pt x="19812" y="10668"/>
                  </a:lnTo>
                  <a:lnTo>
                    <a:pt x="5797295" y="10668"/>
                  </a:lnTo>
                  <a:lnTo>
                    <a:pt x="5797295" y="0"/>
                  </a:lnTo>
                  <a:close/>
                </a:path>
                <a:path w="5797550" h="2364104">
                  <a:moveTo>
                    <a:pt x="19812" y="2343912"/>
                  </a:moveTo>
                  <a:lnTo>
                    <a:pt x="9144" y="2343912"/>
                  </a:lnTo>
                  <a:lnTo>
                    <a:pt x="19812" y="2353056"/>
                  </a:lnTo>
                  <a:lnTo>
                    <a:pt x="19812" y="2343912"/>
                  </a:lnTo>
                  <a:close/>
                </a:path>
                <a:path w="5797550" h="2364104">
                  <a:moveTo>
                    <a:pt x="5775960" y="2343912"/>
                  </a:moveTo>
                  <a:lnTo>
                    <a:pt x="19812" y="2343912"/>
                  </a:lnTo>
                  <a:lnTo>
                    <a:pt x="19812" y="2353056"/>
                  </a:lnTo>
                  <a:lnTo>
                    <a:pt x="5775960" y="2353056"/>
                  </a:lnTo>
                  <a:lnTo>
                    <a:pt x="5775960" y="2343912"/>
                  </a:lnTo>
                  <a:close/>
                </a:path>
                <a:path w="5797550" h="2364104">
                  <a:moveTo>
                    <a:pt x="5775960" y="10668"/>
                  </a:moveTo>
                  <a:lnTo>
                    <a:pt x="5775960" y="2353056"/>
                  </a:lnTo>
                  <a:lnTo>
                    <a:pt x="5786627" y="2343912"/>
                  </a:lnTo>
                  <a:lnTo>
                    <a:pt x="5797295" y="2343912"/>
                  </a:lnTo>
                  <a:lnTo>
                    <a:pt x="5797295" y="21336"/>
                  </a:lnTo>
                  <a:lnTo>
                    <a:pt x="5786628" y="21336"/>
                  </a:lnTo>
                  <a:lnTo>
                    <a:pt x="5775960" y="10668"/>
                  </a:lnTo>
                  <a:close/>
                </a:path>
                <a:path w="5797550" h="2364104">
                  <a:moveTo>
                    <a:pt x="5797295" y="2343912"/>
                  </a:moveTo>
                  <a:lnTo>
                    <a:pt x="5786627" y="2343912"/>
                  </a:lnTo>
                  <a:lnTo>
                    <a:pt x="5775960" y="2353056"/>
                  </a:lnTo>
                  <a:lnTo>
                    <a:pt x="5797295" y="2353056"/>
                  </a:lnTo>
                  <a:lnTo>
                    <a:pt x="5797295" y="2343912"/>
                  </a:lnTo>
                  <a:close/>
                </a:path>
                <a:path w="5797550" h="2364104">
                  <a:moveTo>
                    <a:pt x="19812" y="10668"/>
                  </a:moveTo>
                  <a:lnTo>
                    <a:pt x="9143" y="21336"/>
                  </a:lnTo>
                  <a:lnTo>
                    <a:pt x="19812" y="21336"/>
                  </a:lnTo>
                  <a:lnTo>
                    <a:pt x="19812" y="10668"/>
                  </a:lnTo>
                  <a:close/>
                </a:path>
                <a:path w="5797550" h="2364104">
                  <a:moveTo>
                    <a:pt x="5775960" y="10668"/>
                  </a:moveTo>
                  <a:lnTo>
                    <a:pt x="19812" y="10668"/>
                  </a:lnTo>
                  <a:lnTo>
                    <a:pt x="19812" y="21336"/>
                  </a:lnTo>
                  <a:lnTo>
                    <a:pt x="5775960" y="21336"/>
                  </a:lnTo>
                  <a:lnTo>
                    <a:pt x="5775960" y="10668"/>
                  </a:lnTo>
                  <a:close/>
                </a:path>
                <a:path w="5797550" h="2364104">
                  <a:moveTo>
                    <a:pt x="5797295" y="10668"/>
                  </a:moveTo>
                  <a:lnTo>
                    <a:pt x="5775960" y="10668"/>
                  </a:lnTo>
                  <a:lnTo>
                    <a:pt x="5786628" y="21336"/>
                  </a:lnTo>
                  <a:lnTo>
                    <a:pt x="5797295" y="21336"/>
                  </a:lnTo>
                  <a:lnTo>
                    <a:pt x="5797295" y="1066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1131821" y="806967"/>
            <a:ext cx="5093335" cy="326453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413384" algn="ctr">
              <a:lnSpc>
                <a:spcPct val="100000"/>
              </a:lnSpc>
              <a:spcBef>
                <a:spcPts val="110"/>
              </a:spcBef>
            </a:pPr>
            <a:r>
              <a:rPr sz="1850" b="1" dirty="0">
                <a:latin typeface="Arial"/>
                <a:cs typeface="Arial"/>
              </a:rPr>
              <a:t>Encapsulate</a:t>
            </a:r>
            <a:r>
              <a:rPr sz="1850" b="1" spc="10" dirty="0">
                <a:latin typeface="Arial"/>
                <a:cs typeface="Arial"/>
              </a:rPr>
              <a:t> </a:t>
            </a:r>
            <a:r>
              <a:rPr sz="1850" b="1" dirty="0">
                <a:latin typeface="Arial"/>
                <a:cs typeface="Arial"/>
              </a:rPr>
              <a:t>the</a:t>
            </a:r>
            <a:r>
              <a:rPr sz="1850" b="1" spc="25" dirty="0">
                <a:latin typeface="Arial"/>
                <a:cs typeface="Arial"/>
              </a:rPr>
              <a:t> </a:t>
            </a:r>
            <a:r>
              <a:rPr sz="1850" b="1" dirty="0">
                <a:latin typeface="Arial"/>
                <a:cs typeface="Arial"/>
              </a:rPr>
              <a:t>for</a:t>
            </a:r>
            <a:r>
              <a:rPr sz="1850" b="1" spc="35" dirty="0">
                <a:latin typeface="Arial"/>
                <a:cs typeface="Arial"/>
              </a:rPr>
              <a:t> </a:t>
            </a:r>
            <a:r>
              <a:rPr sz="1850" b="1" spc="-20" dirty="0">
                <a:latin typeface="Arial"/>
                <a:cs typeface="Arial"/>
              </a:rPr>
              <a:t>Loop</a:t>
            </a:r>
            <a:endParaRPr sz="1850">
              <a:latin typeface="Arial"/>
              <a:cs typeface="Arial"/>
            </a:endParaRPr>
          </a:p>
          <a:p>
            <a:pPr marL="341630" indent="-328930">
              <a:lnSpc>
                <a:spcPts val="1820"/>
              </a:lnSpc>
              <a:spcBef>
                <a:spcPts val="1764"/>
              </a:spcBef>
              <a:buClr>
                <a:srgbClr val="FF0000"/>
              </a:buClr>
              <a:buChar char="•"/>
              <a:tabLst>
                <a:tab pos="341630" algn="l"/>
              </a:tabLst>
            </a:pPr>
            <a:r>
              <a:rPr sz="1550" dirty="0">
                <a:latin typeface="Arial"/>
                <a:cs typeface="Arial"/>
              </a:rPr>
              <a:t>An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improvement</a:t>
            </a:r>
            <a:r>
              <a:rPr sz="1550" spc="7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to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the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code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is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to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encapsulate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spc="-25" dirty="0">
                <a:latin typeface="Arial"/>
                <a:cs typeface="Arial"/>
              </a:rPr>
              <a:t>the</a:t>
            </a:r>
            <a:endParaRPr sz="1550">
              <a:latin typeface="Arial"/>
              <a:cs typeface="Arial"/>
            </a:endParaRPr>
          </a:p>
          <a:p>
            <a:pPr marL="341630">
              <a:lnSpc>
                <a:spcPts val="1820"/>
              </a:lnSpc>
            </a:pPr>
            <a:r>
              <a:rPr sz="1550" spc="240" dirty="0">
                <a:latin typeface="Times New Roman"/>
                <a:cs typeface="Times New Roman"/>
              </a:rPr>
              <a:t>forloop</a:t>
            </a:r>
            <a:r>
              <a:rPr sz="1550" spc="240" dirty="0">
                <a:latin typeface="Arial"/>
                <a:cs typeface="Arial"/>
              </a:rPr>
              <a:t>:</a:t>
            </a:r>
            <a:endParaRPr sz="1550">
              <a:latin typeface="Arial"/>
              <a:cs typeface="Arial"/>
            </a:endParaRPr>
          </a:p>
          <a:p>
            <a:pPr marL="99060" marR="2539365">
              <a:lnSpc>
                <a:spcPct val="119100"/>
              </a:lnSpc>
              <a:spcBef>
                <a:spcPts val="30"/>
              </a:spcBef>
            </a:pPr>
            <a:r>
              <a:rPr sz="1150" spc="105" dirty="0">
                <a:latin typeface="Times New Roman"/>
                <a:cs typeface="Times New Roman"/>
              </a:rPr>
              <a:t>3</a:t>
            </a:r>
            <a:r>
              <a:rPr sz="1150" spc="409" dirty="0">
                <a:latin typeface="Times New Roman"/>
                <a:cs typeface="Times New Roman"/>
              </a:rPr>
              <a:t> </a:t>
            </a:r>
            <a:r>
              <a:rPr sz="1150" spc="200" dirty="0">
                <a:latin typeface="Times New Roman"/>
                <a:cs typeface="Times New Roman"/>
              </a:rPr>
              <a:t>public</a:t>
            </a:r>
            <a:r>
              <a:rPr sz="1150" spc="425" dirty="0">
                <a:latin typeface="Times New Roman"/>
                <a:cs typeface="Times New Roman"/>
              </a:rPr>
              <a:t> </a:t>
            </a:r>
            <a:r>
              <a:rPr sz="1150" spc="229" dirty="0">
                <a:latin typeface="Times New Roman"/>
                <a:cs typeface="Times New Roman"/>
              </a:rPr>
              <a:t>class</a:t>
            </a:r>
            <a:r>
              <a:rPr sz="1150" spc="425" dirty="0">
                <a:latin typeface="Times New Roman"/>
                <a:cs typeface="Times New Roman"/>
              </a:rPr>
              <a:t> </a:t>
            </a:r>
            <a:r>
              <a:rPr sz="1150" spc="125" dirty="0">
                <a:latin typeface="Times New Roman"/>
                <a:cs typeface="Times New Roman"/>
              </a:rPr>
              <a:t>Z03Analyzer</a:t>
            </a:r>
            <a:r>
              <a:rPr sz="1150" spc="425" dirty="0">
                <a:latin typeface="Times New Roman"/>
                <a:cs typeface="Times New Roman"/>
              </a:rPr>
              <a:t> </a:t>
            </a:r>
            <a:r>
              <a:rPr sz="1150" spc="80" dirty="0">
                <a:latin typeface="Times New Roman"/>
                <a:cs typeface="Times New Roman"/>
              </a:rPr>
              <a:t>{ </a:t>
            </a:r>
            <a:r>
              <a:rPr sz="1150" spc="55" dirty="0">
                <a:latin typeface="Times New Roman"/>
                <a:cs typeface="Times New Roman"/>
              </a:rPr>
              <a:t>4</a:t>
            </a:r>
            <a:endParaRPr sz="1150">
              <a:latin typeface="Times New Roman"/>
              <a:cs typeface="Times New Roman"/>
            </a:endParaRPr>
          </a:p>
          <a:p>
            <a:pPr marL="341630" marR="5080" indent="-242570">
              <a:lnSpc>
                <a:spcPts val="1370"/>
              </a:lnSpc>
              <a:spcBef>
                <a:spcPts val="330"/>
              </a:spcBef>
              <a:buAutoNum type="arabicPlain" startAt="5"/>
              <a:tabLst>
                <a:tab pos="341630" algn="l"/>
                <a:tab pos="448309" algn="l"/>
              </a:tabLst>
            </a:pPr>
            <a:r>
              <a:rPr sz="1150" b="1" dirty="0">
                <a:latin typeface="Times New Roman"/>
                <a:cs typeface="Times New Roman"/>
              </a:rPr>
              <a:t>	</a:t>
            </a:r>
            <a:r>
              <a:rPr sz="1150" b="1" spc="170" dirty="0">
                <a:latin typeface="Times New Roman"/>
                <a:cs typeface="Times New Roman"/>
              </a:rPr>
              <a:t>public</a:t>
            </a:r>
            <a:r>
              <a:rPr sz="1150" b="1" spc="415" dirty="0">
                <a:latin typeface="Times New Roman"/>
                <a:cs typeface="Times New Roman"/>
              </a:rPr>
              <a:t> </a:t>
            </a:r>
            <a:r>
              <a:rPr sz="1150" b="1" spc="240" dirty="0">
                <a:latin typeface="Times New Roman"/>
                <a:cs typeface="Times New Roman"/>
              </a:rPr>
              <a:t>static</a:t>
            </a:r>
            <a:r>
              <a:rPr sz="1150" b="1" spc="420" dirty="0">
                <a:latin typeface="Times New Roman"/>
                <a:cs typeface="Times New Roman"/>
              </a:rPr>
              <a:t> </a:t>
            </a:r>
            <a:r>
              <a:rPr sz="1150" b="1" spc="155" dirty="0">
                <a:latin typeface="Times New Roman"/>
                <a:cs typeface="Times New Roman"/>
              </a:rPr>
              <a:t>void</a:t>
            </a:r>
            <a:r>
              <a:rPr sz="1150" b="1" spc="415" dirty="0">
                <a:latin typeface="Times New Roman"/>
                <a:cs typeface="Times New Roman"/>
              </a:rPr>
              <a:t> </a:t>
            </a:r>
            <a:r>
              <a:rPr sz="1150" b="1" spc="165" dirty="0">
                <a:latin typeface="Times New Roman"/>
                <a:cs typeface="Times New Roman"/>
              </a:rPr>
              <a:t>searchArr(String[]</a:t>
            </a:r>
            <a:r>
              <a:rPr sz="1150" b="1" spc="420" dirty="0">
                <a:latin typeface="Times New Roman"/>
                <a:cs typeface="Times New Roman"/>
              </a:rPr>
              <a:t> </a:t>
            </a:r>
            <a:r>
              <a:rPr sz="1150" b="1" spc="235" dirty="0">
                <a:latin typeface="Times New Roman"/>
                <a:cs typeface="Times New Roman"/>
              </a:rPr>
              <a:t>strList,</a:t>
            </a:r>
            <a:r>
              <a:rPr sz="1150" b="1" spc="400" dirty="0">
                <a:latin typeface="Times New Roman"/>
                <a:cs typeface="Times New Roman"/>
              </a:rPr>
              <a:t> </a:t>
            </a:r>
            <a:r>
              <a:rPr sz="1150" b="1" spc="155" dirty="0">
                <a:latin typeface="Times New Roman"/>
                <a:cs typeface="Times New Roman"/>
              </a:rPr>
              <a:t>String </a:t>
            </a:r>
            <a:r>
              <a:rPr sz="1150" b="1" spc="175" dirty="0">
                <a:latin typeface="Times New Roman"/>
                <a:cs typeface="Times New Roman"/>
              </a:rPr>
              <a:t>searchStr,</a:t>
            </a:r>
            <a:r>
              <a:rPr sz="1150" b="1" spc="445" dirty="0">
                <a:latin typeface="Times New Roman"/>
                <a:cs typeface="Times New Roman"/>
              </a:rPr>
              <a:t> </a:t>
            </a:r>
            <a:r>
              <a:rPr sz="1150" b="1" spc="140" dirty="0">
                <a:latin typeface="Times New Roman"/>
                <a:cs typeface="Times New Roman"/>
              </a:rPr>
              <a:t>StringAnalyzer</a:t>
            </a:r>
            <a:r>
              <a:rPr sz="1150" b="1" spc="430" dirty="0">
                <a:latin typeface="Times New Roman"/>
                <a:cs typeface="Times New Roman"/>
              </a:rPr>
              <a:t> </a:t>
            </a:r>
            <a:r>
              <a:rPr sz="1150" b="1" spc="165" dirty="0">
                <a:latin typeface="Times New Roman"/>
                <a:cs typeface="Times New Roman"/>
              </a:rPr>
              <a:t>analyzer){</a:t>
            </a:r>
            <a:endParaRPr sz="1150">
              <a:latin typeface="Times New Roman"/>
              <a:cs typeface="Times New Roman"/>
            </a:endParaRPr>
          </a:p>
          <a:p>
            <a:pPr marL="623570" indent="-524510">
              <a:lnSpc>
                <a:spcPct val="100000"/>
              </a:lnSpc>
              <a:spcBef>
                <a:spcPts val="215"/>
              </a:spcBef>
              <a:buAutoNum type="arabicPlain" startAt="5"/>
              <a:tabLst>
                <a:tab pos="623570" algn="l"/>
              </a:tabLst>
            </a:pPr>
            <a:r>
              <a:rPr sz="1150" b="1" spc="185" dirty="0">
                <a:latin typeface="Times New Roman"/>
                <a:cs typeface="Times New Roman"/>
              </a:rPr>
              <a:t>for(String</a:t>
            </a:r>
            <a:r>
              <a:rPr sz="1150" b="1" spc="415" dirty="0">
                <a:latin typeface="Times New Roman"/>
                <a:cs typeface="Times New Roman"/>
              </a:rPr>
              <a:t> </a:t>
            </a:r>
            <a:r>
              <a:rPr sz="1150" b="1" spc="180" dirty="0">
                <a:latin typeface="Times New Roman"/>
                <a:cs typeface="Times New Roman"/>
              </a:rPr>
              <a:t>currentStr:strList){</a:t>
            </a:r>
            <a:endParaRPr sz="1150">
              <a:latin typeface="Times New Roman"/>
              <a:cs typeface="Times New Roman"/>
            </a:endParaRPr>
          </a:p>
          <a:p>
            <a:pPr marL="796925" indent="-697865">
              <a:lnSpc>
                <a:spcPct val="100000"/>
              </a:lnSpc>
              <a:spcBef>
                <a:spcPts val="275"/>
              </a:spcBef>
              <a:buAutoNum type="arabicPlain" startAt="5"/>
              <a:tabLst>
                <a:tab pos="796925" algn="l"/>
              </a:tabLst>
            </a:pPr>
            <a:r>
              <a:rPr sz="1150" b="1" spc="330" dirty="0">
                <a:latin typeface="Times New Roman"/>
                <a:cs typeface="Times New Roman"/>
              </a:rPr>
              <a:t>if</a:t>
            </a:r>
            <a:r>
              <a:rPr sz="1150" b="1" spc="415" dirty="0">
                <a:latin typeface="Times New Roman"/>
                <a:cs typeface="Times New Roman"/>
              </a:rPr>
              <a:t> </a:t>
            </a:r>
            <a:r>
              <a:rPr sz="1150" b="1" spc="180" dirty="0">
                <a:latin typeface="Times New Roman"/>
                <a:cs typeface="Times New Roman"/>
              </a:rPr>
              <a:t>(analyzer.analyze(currentStr,</a:t>
            </a:r>
            <a:r>
              <a:rPr sz="1150" b="1" spc="405" dirty="0">
                <a:latin typeface="Times New Roman"/>
                <a:cs typeface="Times New Roman"/>
              </a:rPr>
              <a:t> </a:t>
            </a:r>
            <a:r>
              <a:rPr sz="1150" b="1" spc="175" dirty="0">
                <a:latin typeface="Times New Roman"/>
                <a:cs typeface="Times New Roman"/>
              </a:rPr>
              <a:t>searchStr)){</a:t>
            </a:r>
            <a:endParaRPr sz="1150">
              <a:latin typeface="Times New Roman"/>
              <a:cs typeface="Times New Roman"/>
            </a:endParaRPr>
          </a:p>
          <a:p>
            <a:pPr marL="972185" indent="-873125">
              <a:lnSpc>
                <a:spcPct val="100000"/>
              </a:lnSpc>
              <a:spcBef>
                <a:spcPts val="265"/>
              </a:spcBef>
              <a:buAutoNum type="arabicPlain" startAt="5"/>
              <a:tabLst>
                <a:tab pos="972185" algn="l"/>
              </a:tabLst>
            </a:pPr>
            <a:r>
              <a:rPr sz="1150" b="1" spc="150" dirty="0">
                <a:latin typeface="Times New Roman"/>
                <a:cs typeface="Times New Roman"/>
              </a:rPr>
              <a:t>System.out.println("Match:</a:t>
            </a:r>
            <a:r>
              <a:rPr sz="1150" b="1" spc="434" dirty="0">
                <a:latin typeface="Times New Roman"/>
                <a:cs typeface="Times New Roman"/>
              </a:rPr>
              <a:t> </a:t>
            </a:r>
            <a:r>
              <a:rPr sz="1150" b="1" dirty="0">
                <a:latin typeface="Times New Roman"/>
                <a:cs typeface="Times New Roman"/>
              </a:rPr>
              <a:t>"</a:t>
            </a:r>
            <a:r>
              <a:rPr sz="1150" b="1" spc="455" dirty="0">
                <a:latin typeface="Times New Roman"/>
                <a:cs typeface="Times New Roman"/>
              </a:rPr>
              <a:t> </a:t>
            </a:r>
            <a:r>
              <a:rPr sz="1150" b="1" dirty="0">
                <a:latin typeface="Times New Roman"/>
                <a:cs typeface="Times New Roman"/>
              </a:rPr>
              <a:t>+</a:t>
            </a:r>
            <a:r>
              <a:rPr sz="1150" b="1" spc="440" dirty="0">
                <a:latin typeface="Times New Roman"/>
                <a:cs typeface="Times New Roman"/>
              </a:rPr>
              <a:t> </a:t>
            </a:r>
            <a:r>
              <a:rPr sz="1150" b="1" spc="165" dirty="0">
                <a:latin typeface="Times New Roman"/>
                <a:cs typeface="Times New Roman"/>
              </a:rPr>
              <a:t>currentStr);</a:t>
            </a:r>
            <a:endParaRPr sz="1150">
              <a:latin typeface="Times New Roman"/>
              <a:cs typeface="Times New Roman"/>
            </a:endParaRPr>
          </a:p>
          <a:p>
            <a:pPr marL="99060">
              <a:lnSpc>
                <a:spcPct val="100000"/>
              </a:lnSpc>
              <a:spcBef>
                <a:spcPts val="265"/>
              </a:spcBef>
              <a:tabLst>
                <a:tab pos="796925" algn="l"/>
              </a:tabLst>
            </a:pPr>
            <a:r>
              <a:rPr sz="1150" b="1" spc="55" dirty="0">
                <a:latin typeface="Times New Roman"/>
                <a:cs typeface="Times New Roman"/>
              </a:rPr>
              <a:t>9</a:t>
            </a:r>
            <a:r>
              <a:rPr sz="1150" b="1" dirty="0">
                <a:latin typeface="Times New Roman"/>
                <a:cs typeface="Times New Roman"/>
              </a:rPr>
              <a:t>	</a:t>
            </a:r>
            <a:r>
              <a:rPr sz="1150" b="1" spc="180" dirty="0">
                <a:latin typeface="Times New Roman"/>
                <a:cs typeface="Times New Roman"/>
              </a:rPr>
              <a:t>}</a:t>
            </a:r>
            <a:endParaRPr sz="11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75"/>
              </a:spcBef>
              <a:tabLst>
                <a:tab pos="623570" algn="l"/>
              </a:tabLst>
            </a:pPr>
            <a:r>
              <a:rPr sz="1150" b="1" spc="80" dirty="0">
                <a:latin typeface="Times New Roman"/>
                <a:cs typeface="Times New Roman"/>
              </a:rPr>
              <a:t>10</a:t>
            </a:r>
            <a:r>
              <a:rPr sz="1150" b="1" dirty="0">
                <a:latin typeface="Times New Roman"/>
                <a:cs typeface="Times New Roman"/>
              </a:rPr>
              <a:t>	</a:t>
            </a:r>
            <a:r>
              <a:rPr sz="1150" b="1" spc="180" dirty="0">
                <a:latin typeface="Times New Roman"/>
                <a:cs typeface="Times New Roman"/>
              </a:rPr>
              <a:t>}</a:t>
            </a:r>
            <a:endParaRPr sz="11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65"/>
              </a:spcBef>
              <a:tabLst>
                <a:tab pos="448309" algn="l"/>
              </a:tabLst>
            </a:pPr>
            <a:r>
              <a:rPr sz="1150" b="1" spc="80" dirty="0">
                <a:latin typeface="Times New Roman"/>
                <a:cs typeface="Times New Roman"/>
              </a:rPr>
              <a:t>11</a:t>
            </a:r>
            <a:r>
              <a:rPr sz="1150" b="1" dirty="0">
                <a:latin typeface="Times New Roman"/>
                <a:cs typeface="Times New Roman"/>
              </a:rPr>
              <a:t>	</a:t>
            </a:r>
            <a:r>
              <a:rPr sz="1150" b="1" spc="180" dirty="0">
                <a:latin typeface="Times New Roman"/>
                <a:cs typeface="Times New Roman"/>
              </a:rPr>
              <a:t>}</a:t>
            </a:r>
            <a:endParaRPr sz="11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65"/>
              </a:spcBef>
            </a:pPr>
            <a:r>
              <a:rPr sz="1150" spc="355" dirty="0">
                <a:latin typeface="Times New Roman"/>
                <a:cs typeface="Times New Roman"/>
              </a:rPr>
              <a:t>//</a:t>
            </a:r>
            <a:r>
              <a:rPr sz="1150" spc="365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Times New Roman"/>
                <a:cs typeface="Times New Roman"/>
              </a:rPr>
              <a:t>A</a:t>
            </a:r>
            <a:r>
              <a:rPr sz="1150" spc="385" dirty="0">
                <a:latin typeface="Times New Roman"/>
                <a:cs typeface="Times New Roman"/>
              </a:rPr>
              <a:t> </a:t>
            </a:r>
            <a:r>
              <a:rPr sz="1150" spc="95" dirty="0">
                <a:latin typeface="Times New Roman"/>
                <a:cs typeface="Times New Roman"/>
              </a:rPr>
              <a:t>number</a:t>
            </a:r>
            <a:r>
              <a:rPr sz="1150" spc="380" dirty="0">
                <a:latin typeface="Times New Roman"/>
                <a:cs typeface="Times New Roman"/>
              </a:rPr>
              <a:t> </a:t>
            </a:r>
            <a:r>
              <a:rPr sz="1150" spc="195" dirty="0">
                <a:latin typeface="Times New Roman"/>
                <a:cs typeface="Times New Roman"/>
              </a:rPr>
              <a:t>of</a:t>
            </a:r>
            <a:r>
              <a:rPr sz="1150" spc="370" dirty="0">
                <a:latin typeface="Times New Roman"/>
                <a:cs typeface="Times New Roman"/>
              </a:rPr>
              <a:t> </a:t>
            </a:r>
            <a:r>
              <a:rPr sz="1150" spc="245" dirty="0">
                <a:latin typeface="Times New Roman"/>
                <a:cs typeface="Times New Roman"/>
              </a:rPr>
              <a:t>lines</a:t>
            </a:r>
            <a:r>
              <a:rPr sz="1150" spc="380" dirty="0">
                <a:latin typeface="Times New Roman"/>
                <a:cs typeface="Times New Roman"/>
              </a:rPr>
              <a:t> </a:t>
            </a:r>
            <a:r>
              <a:rPr sz="1150" spc="165" dirty="0">
                <a:latin typeface="Times New Roman"/>
                <a:cs typeface="Times New Roman"/>
              </a:rPr>
              <a:t>omitted</a:t>
            </a:r>
            <a:endParaRPr sz="115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326639" y="5247386"/>
            <a:ext cx="3116580" cy="144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endParaRPr sz="8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87552" y="1909572"/>
            <a:ext cx="6017260" cy="2745105"/>
            <a:chOff x="987552" y="1909572"/>
            <a:chExt cx="6017260" cy="2745105"/>
          </a:xfrm>
        </p:grpSpPr>
        <p:sp>
          <p:nvSpPr>
            <p:cNvPr id="3" name="object 3"/>
            <p:cNvSpPr/>
            <p:nvPr/>
          </p:nvSpPr>
          <p:spPr>
            <a:xfrm>
              <a:off x="998220" y="1918716"/>
              <a:ext cx="5995670" cy="2725420"/>
            </a:xfrm>
            <a:custGeom>
              <a:avLst/>
              <a:gdLst/>
              <a:ahLst/>
              <a:cxnLst/>
              <a:rect l="l" t="t" r="r" b="b"/>
              <a:pathLst>
                <a:path w="5995670" h="2725420">
                  <a:moveTo>
                    <a:pt x="5995415" y="0"/>
                  </a:moveTo>
                  <a:lnTo>
                    <a:pt x="0" y="0"/>
                  </a:lnTo>
                  <a:lnTo>
                    <a:pt x="0" y="2724912"/>
                  </a:lnTo>
                  <a:lnTo>
                    <a:pt x="5995415" y="2724912"/>
                  </a:lnTo>
                  <a:lnTo>
                    <a:pt x="5995415" y="0"/>
                  </a:lnTo>
                  <a:close/>
                </a:path>
              </a:pathLst>
            </a:custGeom>
            <a:solidFill>
              <a:srgbClr val="DCDC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987552" y="1909572"/>
              <a:ext cx="6017260" cy="2745105"/>
            </a:xfrm>
            <a:custGeom>
              <a:avLst/>
              <a:gdLst/>
              <a:ahLst/>
              <a:cxnLst/>
              <a:rect l="l" t="t" r="r" b="b"/>
              <a:pathLst>
                <a:path w="6017259" h="2745104">
                  <a:moveTo>
                    <a:pt x="6016752" y="0"/>
                  </a:moveTo>
                  <a:lnTo>
                    <a:pt x="0" y="0"/>
                  </a:lnTo>
                  <a:lnTo>
                    <a:pt x="0" y="2744724"/>
                  </a:lnTo>
                  <a:lnTo>
                    <a:pt x="6016752" y="2744724"/>
                  </a:lnTo>
                  <a:lnTo>
                    <a:pt x="6016752" y="2734055"/>
                  </a:lnTo>
                  <a:lnTo>
                    <a:pt x="21335" y="2734055"/>
                  </a:lnTo>
                  <a:lnTo>
                    <a:pt x="10667" y="2723388"/>
                  </a:lnTo>
                  <a:lnTo>
                    <a:pt x="21335" y="2723388"/>
                  </a:lnTo>
                  <a:lnTo>
                    <a:pt x="21335" y="19811"/>
                  </a:lnTo>
                  <a:lnTo>
                    <a:pt x="10667" y="19811"/>
                  </a:lnTo>
                  <a:lnTo>
                    <a:pt x="21335" y="9144"/>
                  </a:lnTo>
                  <a:lnTo>
                    <a:pt x="6016752" y="9144"/>
                  </a:lnTo>
                  <a:lnTo>
                    <a:pt x="6016752" y="0"/>
                  </a:lnTo>
                  <a:close/>
                </a:path>
                <a:path w="6017259" h="2745104">
                  <a:moveTo>
                    <a:pt x="21335" y="2723388"/>
                  </a:moveTo>
                  <a:lnTo>
                    <a:pt x="10667" y="2723388"/>
                  </a:lnTo>
                  <a:lnTo>
                    <a:pt x="21335" y="2734055"/>
                  </a:lnTo>
                  <a:lnTo>
                    <a:pt x="21335" y="2723388"/>
                  </a:lnTo>
                  <a:close/>
                </a:path>
                <a:path w="6017259" h="2745104">
                  <a:moveTo>
                    <a:pt x="5995416" y="2723388"/>
                  </a:moveTo>
                  <a:lnTo>
                    <a:pt x="21335" y="2723388"/>
                  </a:lnTo>
                  <a:lnTo>
                    <a:pt x="21335" y="2734055"/>
                  </a:lnTo>
                  <a:lnTo>
                    <a:pt x="5995416" y="2734055"/>
                  </a:lnTo>
                  <a:lnTo>
                    <a:pt x="5995416" y="2723388"/>
                  </a:lnTo>
                  <a:close/>
                </a:path>
                <a:path w="6017259" h="2745104">
                  <a:moveTo>
                    <a:pt x="5995416" y="9144"/>
                  </a:moveTo>
                  <a:lnTo>
                    <a:pt x="5995416" y="2734055"/>
                  </a:lnTo>
                  <a:lnTo>
                    <a:pt x="6006083" y="2723388"/>
                  </a:lnTo>
                  <a:lnTo>
                    <a:pt x="6016752" y="2723388"/>
                  </a:lnTo>
                  <a:lnTo>
                    <a:pt x="6016752" y="19811"/>
                  </a:lnTo>
                  <a:lnTo>
                    <a:pt x="6006083" y="19811"/>
                  </a:lnTo>
                  <a:lnTo>
                    <a:pt x="5995416" y="9144"/>
                  </a:lnTo>
                  <a:close/>
                </a:path>
                <a:path w="6017259" h="2745104">
                  <a:moveTo>
                    <a:pt x="6016752" y="2723388"/>
                  </a:moveTo>
                  <a:lnTo>
                    <a:pt x="6006083" y="2723388"/>
                  </a:lnTo>
                  <a:lnTo>
                    <a:pt x="5995416" y="2734055"/>
                  </a:lnTo>
                  <a:lnTo>
                    <a:pt x="6016752" y="2734055"/>
                  </a:lnTo>
                  <a:lnTo>
                    <a:pt x="6016752" y="2723388"/>
                  </a:lnTo>
                  <a:close/>
                </a:path>
                <a:path w="6017259" h="2745104">
                  <a:moveTo>
                    <a:pt x="21335" y="9144"/>
                  </a:moveTo>
                  <a:lnTo>
                    <a:pt x="10667" y="19811"/>
                  </a:lnTo>
                  <a:lnTo>
                    <a:pt x="21335" y="19811"/>
                  </a:lnTo>
                  <a:lnTo>
                    <a:pt x="21335" y="9144"/>
                  </a:lnTo>
                  <a:close/>
                </a:path>
                <a:path w="6017259" h="2745104">
                  <a:moveTo>
                    <a:pt x="5995416" y="9144"/>
                  </a:moveTo>
                  <a:lnTo>
                    <a:pt x="21335" y="9144"/>
                  </a:lnTo>
                  <a:lnTo>
                    <a:pt x="21335" y="19811"/>
                  </a:lnTo>
                  <a:lnTo>
                    <a:pt x="5995416" y="19811"/>
                  </a:lnTo>
                  <a:lnTo>
                    <a:pt x="5995416" y="9144"/>
                  </a:lnTo>
                  <a:close/>
                </a:path>
                <a:path w="6017259" h="2745104">
                  <a:moveTo>
                    <a:pt x="6016752" y="9144"/>
                  </a:moveTo>
                  <a:lnTo>
                    <a:pt x="5995416" y="9144"/>
                  </a:lnTo>
                  <a:lnTo>
                    <a:pt x="6006083" y="19811"/>
                  </a:lnTo>
                  <a:lnTo>
                    <a:pt x="6016752" y="19811"/>
                  </a:lnTo>
                  <a:lnTo>
                    <a:pt x="6016752" y="914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1131824" y="806967"/>
            <a:ext cx="5374005" cy="9880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43510">
              <a:lnSpc>
                <a:spcPct val="100000"/>
              </a:lnSpc>
              <a:spcBef>
                <a:spcPts val="110"/>
              </a:spcBef>
            </a:pPr>
            <a:r>
              <a:rPr sz="1850" b="1" dirty="0">
                <a:latin typeface="Arial"/>
                <a:cs typeface="Arial"/>
              </a:rPr>
              <a:t>String</a:t>
            </a:r>
            <a:r>
              <a:rPr sz="1850" b="1" spc="-5" dirty="0">
                <a:latin typeface="Arial"/>
                <a:cs typeface="Arial"/>
              </a:rPr>
              <a:t> </a:t>
            </a:r>
            <a:r>
              <a:rPr sz="1850" b="1" dirty="0">
                <a:latin typeface="Arial"/>
                <a:cs typeface="Arial"/>
              </a:rPr>
              <a:t>Analysis</a:t>
            </a:r>
            <a:r>
              <a:rPr sz="1850" b="1" spc="35" dirty="0">
                <a:latin typeface="Arial"/>
                <a:cs typeface="Arial"/>
              </a:rPr>
              <a:t> </a:t>
            </a:r>
            <a:r>
              <a:rPr sz="1850" b="1" dirty="0">
                <a:latin typeface="Arial"/>
                <a:cs typeface="Arial"/>
              </a:rPr>
              <a:t>Test</a:t>
            </a:r>
            <a:r>
              <a:rPr sz="1850" b="1" spc="5" dirty="0">
                <a:latin typeface="Arial"/>
                <a:cs typeface="Arial"/>
              </a:rPr>
              <a:t> </a:t>
            </a:r>
            <a:r>
              <a:rPr sz="1850" b="1" dirty="0">
                <a:latin typeface="Arial"/>
                <a:cs typeface="Arial"/>
              </a:rPr>
              <a:t>Class</a:t>
            </a:r>
            <a:r>
              <a:rPr sz="1850" b="1" spc="20" dirty="0">
                <a:latin typeface="Arial"/>
                <a:cs typeface="Arial"/>
              </a:rPr>
              <a:t> </a:t>
            </a:r>
            <a:r>
              <a:rPr sz="1850" b="1" dirty="0">
                <a:latin typeface="Arial"/>
                <a:cs typeface="Arial"/>
              </a:rPr>
              <a:t>with Helper</a:t>
            </a:r>
            <a:r>
              <a:rPr sz="1850" b="1" spc="15" dirty="0">
                <a:latin typeface="Arial"/>
                <a:cs typeface="Arial"/>
              </a:rPr>
              <a:t> </a:t>
            </a:r>
            <a:r>
              <a:rPr sz="1850" b="1" spc="-10" dirty="0">
                <a:latin typeface="Arial"/>
                <a:cs typeface="Arial"/>
              </a:rPr>
              <a:t>Method</a:t>
            </a:r>
            <a:endParaRPr sz="18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350"/>
              </a:spcBef>
            </a:pPr>
            <a:endParaRPr sz="1850">
              <a:latin typeface="Arial"/>
              <a:cs typeface="Arial"/>
            </a:endParaRPr>
          </a:p>
          <a:p>
            <a:pPr marL="341630" indent="-328930">
              <a:lnSpc>
                <a:spcPct val="100000"/>
              </a:lnSpc>
              <a:spcBef>
                <a:spcPts val="5"/>
              </a:spcBef>
              <a:buClr>
                <a:srgbClr val="FF0000"/>
              </a:buClr>
              <a:buChar char="•"/>
              <a:tabLst>
                <a:tab pos="341630" algn="l"/>
              </a:tabLst>
            </a:pPr>
            <a:r>
              <a:rPr sz="1550" dirty="0">
                <a:latin typeface="Arial"/>
                <a:cs typeface="Arial"/>
              </a:rPr>
              <a:t>With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the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helper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method,</a:t>
            </a:r>
            <a:r>
              <a:rPr sz="1550" spc="6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the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main</a:t>
            </a:r>
            <a:r>
              <a:rPr sz="1550" spc="6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method</a:t>
            </a:r>
            <a:r>
              <a:rPr sz="1550" spc="6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shrinks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to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this:</a:t>
            </a:r>
            <a:endParaRPr sz="15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31824" y="2001877"/>
            <a:ext cx="3956050" cy="1993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448309" algn="l"/>
              </a:tabLst>
            </a:pPr>
            <a:r>
              <a:rPr sz="1150" spc="80" dirty="0">
                <a:latin typeface="Times New Roman"/>
                <a:cs typeface="Times New Roman"/>
              </a:rPr>
              <a:t>13</a:t>
            </a:r>
            <a:r>
              <a:rPr sz="1150" dirty="0">
                <a:latin typeface="Times New Roman"/>
                <a:cs typeface="Times New Roman"/>
              </a:rPr>
              <a:t>	</a:t>
            </a:r>
            <a:r>
              <a:rPr sz="1150" spc="200" dirty="0">
                <a:latin typeface="Times New Roman"/>
                <a:cs typeface="Times New Roman"/>
              </a:rPr>
              <a:t>public</a:t>
            </a:r>
            <a:r>
              <a:rPr sz="1150" spc="415" dirty="0">
                <a:latin typeface="Times New Roman"/>
                <a:cs typeface="Times New Roman"/>
              </a:rPr>
              <a:t> </a:t>
            </a:r>
            <a:r>
              <a:rPr sz="1150" spc="270" dirty="0">
                <a:latin typeface="Times New Roman"/>
                <a:cs typeface="Times New Roman"/>
              </a:rPr>
              <a:t>static</a:t>
            </a:r>
            <a:r>
              <a:rPr sz="1150" spc="420" dirty="0">
                <a:latin typeface="Times New Roman"/>
                <a:cs typeface="Times New Roman"/>
              </a:rPr>
              <a:t> </a:t>
            </a:r>
            <a:r>
              <a:rPr sz="1150" spc="170" dirty="0">
                <a:latin typeface="Times New Roman"/>
                <a:cs typeface="Times New Roman"/>
              </a:rPr>
              <a:t>void</a:t>
            </a:r>
            <a:r>
              <a:rPr sz="1150" spc="420" dirty="0">
                <a:latin typeface="Times New Roman"/>
                <a:cs typeface="Times New Roman"/>
              </a:rPr>
              <a:t> </a:t>
            </a:r>
            <a:r>
              <a:rPr sz="1150" spc="195" dirty="0">
                <a:latin typeface="Times New Roman"/>
                <a:cs typeface="Times New Roman"/>
              </a:rPr>
              <a:t>main(String[]</a:t>
            </a:r>
            <a:r>
              <a:rPr sz="1150" spc="405" dirty="0">
                <a:latin typeface="Times New Roman"/>
                <a:cs typeface="Times New Roman"/>
              </a:rPr>
              <a:t> </a:t>
            </a:r>
            <a:r>
              <a:rPr sz="1150" spc="220" dirty="0">
                <a:latin typeface="Times New Roman"/>
                <a:cs typeface="Times New Roman"/>
              </a:rPr>
              <a:t>args)</a:t>
            </a:r>
            <a:r>
              <a:rPr sz="1150" spc="420" dirty="0">
                <a:latin typeface="Times New Roman"/>
                <a:cs typeface="Times New Roman"/>
              </a:rPr>
              <a:t> </a:t>
            </a:r>
            <a:r>
              <a:rPr sz="1150" spc="80" dirty="0">
                <a:latin typeface="Times New Roman"/>
                <a:cs typeface="Times New Roman"/>
              </a:rPr>
              <a:t>{</a:t>
            </a:r>
            <a:endParaRPr sz="1150">
              <a:latin typeface="Times New Roman"/>
              <a:cs typeface="Times New Roman"/>
            </a:endParaRPr>
          </a:p>
        </p:txBody>
      </p: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1112774" y="2220165"/>
          <a:ext cx="5655310" cy="230314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36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22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565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12725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1150" spc="75" dirty="0">
                          <a:latin typeface="Times New Roman"/>
                          <a:cs typeface="Times New Roman"/>
                        </a:rPr>
                        <a:t>14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T="190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3815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1150" spc="229" dirty="0">
                          <a:latin typeface="Times New Roman"/>
                          <a:cs typeface="Times New Roman"/>
                        </a:rPr>
                        <a:t>String[]</a:t>
                      </a:r>
                      <a:r>
                        <a:rPr sz="1150" spc="4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150" spc="225" dirty="0">
                          <a:latin typeface="Times New Roman"/>
                          <a:cs typeface="Times New Roman"/>
                        </a:rPr>
                        <a:t>strList01</a:t>
                      </a:r>
                      <a:r>
                        <a:rPr sz="1150" spc="409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150" spc="-50" dirty="0">
                          <a:latin typeface="Times New Roman"/>
                          <a:cs typeface="Times New Roman"/>
                        </a:rPr>
                        <a:t>=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T="1905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8915">
                <a:tc>
                  <a:txBody>
                    <a:bodyPr/>
                    <a:lstStyle/>
                    <a:p>
                      <a:pPr marL="31750">
                        <a:lnSpc>
                          <a:spcPts val="1375"/>
                        </a:lnSpc>
                      </a:pPr>
                      <a:r>
                        <a:rPr sz="1150" spc="75" dirty="0">
                          <a:latin typeface="Times New Roman"/>
                          <a:cs typeface="Times New Roman"/>
                        </a:rPr>
                        <a:t>15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3815">
                        <a:lnSpc>
                          <a:spcPts val="1375"/>
                        </a:lnSpc>
                      </a:pPr>
                      <a:r>
                        <a:rPr sz="1150" spc="200" dirty="0">
                          <a:latin typeface="Times New Roman"/>
                          <a:cs typeface="Times New Roman"/>
                        </a:rPr>
                        <a:t>{"tomorrow","toto","to","timbukto","the","hello","heat"};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8279">
                <a:tc>
                  <a:txBody>
                    <a:bodyPr/>
                    <a:lstStyle/>
                    <a:p>
                      <a:pPr marL="31750">
                        <a:lnSpc>
                          <a:spcPts val="1370"/>
                        </a:lnSpc>
                      </a:pPr>
                      <a:r>
                        <a:rPr sz="1150" spc="75" dirty="0">
                          <a:latin typeface="Times New Roman"/>
                          <a:cs typeface="Times New Roman"/>
                        </a:rPr>
                        <a:t>16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3815">
                        <a:lnSpc>
                          <a:spcPts val="1370"/>
                        </a:lnSpc>
                      </a:pPr>
                      <a:r>
                        <a:rPr sz="1150" spc="210" dirty="0">
                          <a:latin typeface="Times New Roman"/>
                          <a:cs typeface="Times New Roman"/>
                        </a:rPr>
                        <a:t>String</a:t>
                      </a:r>
                      <a:r>
                        <a:rPr sz="1150" spc="40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150" spc="204" dirty="0">
                          <a:latin typeface="Times New Roman"/>
                          <a:cs typeface="Times New Roman"/>
                        </a:rPr>
                        <a:t>searchStr</a:t>
                      </a:r>
                      <a:r>
                        <a:rPr sz="1150" spc="4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150" dirty="0">
                          <a:latin typeface="Times New Roman"/>
                          <a:cs typeface="Times New Roman"/>
                        </a:rPr>
                        <a:t>=</a:t>
                      </a:r>
                      <a:r>
                        <a:rPr sz="1150" spc="409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150" spc="235" dirty="0">
                          <a:latin typeface="Times New Roman"/>
                          <a:cs typeface="Times New Roman"/>
                        </a:rPr>
                        <a:t>"to";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8915">
                <a:tc>
                  <a:txBody>
                    <a:bodyPr/>
                    <a:lstStyle/>
                    <a:p>
                      <a:pPr marL="31750">
                        <a:lnSpc>
                          <a:spcPts val="1370"/>
                        </a:lnSpc>
                      </a:pPr>
                      <a:r>
                        <a:rPr sz="1150" spc="75" dirty="0">
                          <a:latin typeface="Times New Roman"/>
                          <a:cs typeface="Times New Roman"/>
                        </a:rPr>
                        <a:t>17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3815">
                        <a:lnSpc>
                          <a:spcPts val="1370"/>
                        </a:lnSpc>
                      </a:pPr>
                      <a:r>
                        <a:rPr sz="1150" spc="195" dirty="0">
                          <a:latin typeface="Times New Roman"/>
                          <a:cs typeface="Times New Roman"/>
                        </a:rPr>
                        <a:t>System.out.println("Searching</a:t>
                      </a:r>
                      <a:r>
                        <a:rPr sz="1150" spc="44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150" spc="260" dirty="0">
                          <a:latin typeface="Times New Roman"/>
                          <a:cs typeface="Times New Roman"/>
                        </a:rPr>
                        <a:t>for:</a:t>
                      </a:r>
                      <a:r>
                        <a:rPr sz="1150" spc="434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150" spc="204" dirty="0">
                          <a:latin typeface="Times New Roman"/>
                          <a:cs typeface="Times New Roman"/>
                        </a:rPr>
                        <a:t>"</a:t>
                      </a:r>
                      <a:r>
                        <a:rPr sz="1150" spc="45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150" dirty="0">
                          <a:latin typeface="Times New Roman"/>
                          <a:cs typeface="Times New Roman"/>
                        </a:rPr>
                        <a:t>+</a:t>
                      </a:r>
                      <a:r>
                        <a:rPr sz="1150" spc="44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150" spc="215" dirty="0">
                          <a:latin typeface="Times New Roman"/>
                          <a:cs typeface="Times New Roman"/>
                        </a:rPr>
                        <a:t>searchStr);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8915">
                <a:tc>
                  <a:txBody>
                    <a:bodyPr/>
                    <a:lstStyle/>
                    <a:p>
                      <a:pPr marL="31750">
                        <a:lnSpc>
                          <a:spcPts val="1375"/>
                        </a:lnSpc>
                      </a:pPr>
                      <a:r>
                        <a:rPr sz="1150" spc="75" dirty="0">
                          <a:latin typeface="Times New Roman"/>
                          <a:cs typeface="Times New Roman"/>
                        </a:rPr>
                        <a:t>18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8279">
                <a:tc>
                  <a:txBody>
                    <a:bodyPr/>
                    <a:lstStyle/>
                    <a:p>
                      <a:pPr marL="31750">
                        <a:lnSpc>
                          <a:spcPts val="1370"/>
                        </a:lnSpc>
                      </a:pPr>
                      <a:r>
                        <a:rPr sz="1150" spc="75" dirty="0">
                          <a:latin typeface="Times New Roman"/>
                          <a:cs typeface="Times New Roman"/>
                        </a:rPr>
                        <a:t>19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3815">
                        <a:lnSpc>
                          <a:spcPts val="1370"/>
                        </a:lnSpc>
                      </a:pPr>
                      <a:r>
                        <a:rPr sz="1150" spc="355" dirty="0">
                          <a:latin typeface="Times New Roman"/>
                          <a:cs typeface="Times New Roman"/>
                        </a:rPr>
                        <a:t>//</a:t>
                      </a:r>
                      <a:r>
                        <a:rPr sz="1150" spc="4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150" spc="200" dirty="0">
                          <a:latin typeface="Times New Roman"/>
                          <a:cs typeface="Times New Roman"/>
                        </a:rPr>
                        <a:t>Call</a:t>
                      </a:r>
                      <a:r>
                        <a:rPr sz="1150" spc="4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150" spc="190" dirty="0">
                          <a:latin typeface="Times New Roman"/>
                          <a:cs typeface="Times New Roman"/>
                        </a:rPr>
                        <a:t>concrete</a:t>
                      </a:r>
                      <a:r>
                        <a:rPr sz="1150" spc="4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150" spc="229" dirty="0">
                          <a:latin typeface="Times New Roman"/>
                          <a:cs typeface="Times New Roman"/>
                        </a:rPr>
                        <a:t>class</a:t>
                      </a:r>
                      <a:r>
                        <a:rPr sz="1150" spc="40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150" spc="250" dirty="0">
                          <a:latin typeface="Times New Roman"/>
                          <a:cs typeface="Times New Roman"/>
                        </a:rPr>
                        <a:t>that</a:t>
                      </a:r>
                      <a:r>
                        <a:rPr sz="1150" spc="4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150" spc="140" dirty="0">
                          <a:latin typeface="Times New Roman"/>
                          <a:cs typeface="Times New Roman"/>
                        </a:rPr>
                        <a:t>implments</a:t>
                      </a:r>
                      <a:r>
                        <a:rPr sz="1150" spc="4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150" spc="165" dirty="0">
                          <a:latin typeface="Times New Roman"/>
                          <a:cs typeface="Times New Roman"/>
                        </a:rPr>
                        <a:t>StringAnalyzer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8279">
                <a:tc>
                  <a:txBody>
                    <a:bodyPr/>
                    <a:lstStyle/>
                    <a:p>
                      <a:pPr marL="31750">
                        <a:lnSpc>
                          <a:spcPts val="1370"/>
                        </a:lnSpc>
                      </a:pPr>
                      <a:r>
                        <a:rPr sz="1150" spc="75" dirty="0">
                          <a:latin typeface="Times New Roman"/>
                          <a:cs typeface="Times New Roman"/>
                        </a:rPr>
                        <a:t>20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3815">
                        <a:lnSpc>
                          <a:spcPts val="1370"/>
                        </a:lnSpc>
                      </a:pPr>
                      <a:r>
                        <a:rPr sz="1150" spc="160" dirty="0">
                          <a:latin typeface="Times New Roman"/>
                          <a:cs typeface="Times New Roman"/>
                        </a:rPr>
                        <a:t>ContainsAnalyzer</a:t>
                      </a:r>
                      <a:r>
                        <a:rPr sz="1150" spc="45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150" spc="200" dirty="0">
                          <a:latin typeface="Times New Roman"/>
                          <a:cs typeface="Times New Roman"/>
                        </a:rPr>
                        <a:t>contains</a:t>
                      </a:r>
                      <a:r>
                        <a:rPr sz="1150" spc="45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150" dirty="0">
                          <a:latin typeface="Times New Roman"/>
                          <a:cs typeface="Times New Roman"/>
                        </a:rPr>
                        <a:t>=</a:t>
                      </a:r>
                      <a:r>
                        <a:rPr sz="1150" spc="44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150" dirty="0">
                          <a:latin typeface="Times New Roman"/>
                          <a:cs typeface="Times New Roman"/>
                        </a:rPr>
                        <a:t>new</a:t>
                      </a:r>
                      <a:r>
                        <a:rPr sz="1150" spc="45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150" spc="175" dirty="0">
                          <a:latin typeface="Times New Roman"/>
                          <a:cs typeface="Times New Roman"/>
                        </a:rPr>
                        <a:t>ContainsAnalyzer();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08915">
                <a:tc>
                  <a:txBody>
                    <a:bodyPr/>
                    <a:lstStyle/>
                    <a:p>
                      <a:pPr marL="31750">
                        <a:lnSpc>
                          <a:spcPts val="1370"/>
                        </a:lnSpc>
                      </a:pPr>
                      <a:r>
                        <a:rPr sz="1150" spc="75" dirty="0">
                          <a:latin typeface="Times New Roman"/>
                          <a:cs typeface="Times New Roman"/>
                        </a:rPr>
                        <a:t>21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08915">
                <a:tc>
                  <a:txBody>
                    <a:bodyPr/>
                    <a:lstStyle/>
                    <a:p>
                      <a:pPr marL="31750">
                        <a:lnSpc>
                          <a:spcPts val="1375"/>
                        </a:lnSpc>
                      </a:pPr>
                      <a:r>
                        <a:rPr sz="1150" spc="75" dirty="0">
                          <a:latin typeface="Times New Roman"/>
                          <a:cs typeface="Times New Roman"/>
                        </a:rPr>
                        <a:t>22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3815">
                        <a:lnSpc>
                          <a:spcPts val="1375"/>
                        </a:lnSpc>
                      </a:pPr>
                      <a:r>
                        <a:rPr sz="1150" spc="170" dirty="0">
                          <a:latin typeface="Times New Roman"/>
                          <a:cs typeface="Times New Roman"/>
                        </a:rPr>
                        <a:t>System.out.println("===Contains===");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08915">
                <a:tc>
                  <a:txBody>
                    <a:bodyPr/>
                    <a:lstStyle/>
                    <a:p>
                      <a:pPr marL="31750">
                        <a:lnSpc>
                          <a:spcPts val="1375"/>
                        </a:lnSpc>
                      </a:pPr>
                      <a:r>
                        <a:rPr sz="1150" b="1" spc="75" dirty="0">
                          <a:latin typeface="Times New Roman"/>
                          <a:cs typeface="Times New Roman"/>
                        </a:rPr>
                        <a:t>23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3815">
                        <a:lnSpc>
                          <a:spcPts val="1375"/>
                        </a:lnSpc>
                      </a:pPr>
                      <a:r>
                        <a:rPr sz="1150" b="1" spc="155" dirty="0">
                          <a:latin typeface="Times New Roman"/>
                          <a:cs typeface="Times New Roman"/>
                        </a:rPr>
                        <a:t>Z03Analyzer.searchArr(strList01,</a:t>
                      </a:r>
                      <a:r>
                        <a:rPr sz="1150" b="1" spc="44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150" b="1" spc="175" dirty="0">
                          <a:latin typeface="Times New Roman"/>
                          <a:cs typeface="Times New Roman"/>
                        </a:rPr>
                        <a:t>searchStr,</a:t>
                      </a:r>
                      <a:r>
                        <a:rPr sz="1150" b="1" spc="44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150" b="1" spc="185" dirty="0">
                          <a:latin typeface="Times New Roman"/>
                          <a:cs typeface="Times New Roman"/>
                        </a:rPr>
                        <a:t>contains);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12090">
                <a:tc>
                  <a:txBody>
                    <a:bodyPr/>
                    <a:lstStyle/>
                    <a:p>
                      <a:pPr marL="31750">
                        <a:lnSpc>
                          <a:spcPts val="1370"/>
                        </a:lnSpc>
                      </a:pPr>
                      <a:r>
                        <a:rPr sz="1150" spc="75" dirty="0">
                          <a:latin typeface="Times New Roman"/>
                          <a:cs typeface="Times New Roman"/>
                        </a:rPr>
                        <a:t>24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30810">
                        <a:lnSpc>
                          <a:spcPts val="1370"/>
                        </a:lnSpc>
                      </a:pPr>
                      <a:r>
                        <a:rPr sz="1150" spc="80" dirty="0">
                          <a:latin typeface="Times New Roman"/>
                          <a:cs typeface="Times New Roman"/>
                        </a:rPr>
                        <a:t>}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8" name="object 8"/>
          <p:cNvSpPr txBox="1"/>
          <p:nvPr/>
        </p:nvSpPr>
        <p:spPr>
          <a:xfrm>
            <a:off x="817880" y="5706871"/>
            <a:ext cx="5847715" cy="20701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150" dirty="0">
                <a:latin typeface="Arial"/>
                <a:cs typeface="Arial"/>
              </a:rPr>
              <a:t>Now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array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can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be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searched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and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results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displayed</a:t>
            </a:r>
            <a:r>
              <a:rPr sz="1150" spc="114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with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single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call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on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line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spc="-25" dirty="0">
                <a:latin typeface="Arial"/>
                <a:cs typeface="Arial"/>
              </a:rPr>
              <a:t>23.</a:t>
            </a:r>
            <a:endParaRPr sz="115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326639" y="5247386"/>
            <a:ext cx="3116580" cy="144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endParaRPr sz="8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34211" y="1909572"/>
            <a:ext cx="5905500" cy="2472055"/>
            <a:chOff x="934211" y="1909572"/>
            <a:chExt cx="5905500" cy="2472055"/>
          </a:xfrm>
        </p:grpSpPr>
        <p:sp>
          <p:nvSpPr>
            <p:cNvPr id="3" name="object 3"/>
            <p:cNvSpPr/>
            <p:nvPr/>
          </p:nvSpPr>
          <p:spPr>
            <a:xfrm>
              <a:off x="943355" y="1918716"/>
              <a:ext cx="5887720" cy="2452370"/>
            </a:xfrm>
            <a:custGeom>
              <a:avLst/>
              <a:gdLst/>
              <a:ahLst/>
              <a:cxnLst/>
              <a:rect l="l" t="t" r="r" b="b"/>
              <a:pathLst>
                <a:path w="5887720" h="2452370">
                  <a:moveTo>
                    <a:pt x="5887212" y="0"/>
                  </a:moveTo>
                  <a:lnTo>
                    <a:pt x="0" y="0"/>
                  </a:lnTo>
                  <a:lnTo>
                    <a:pt x="0" y="2452116"/>
                  </a:lnTo>
                  <a:lnTo>
                    <a:pt x="5887212" y="2452116"/>
                  </a:lnTo>
                  <a:lnTo>
                    <a:pt x="5887212" y="0"/>
                  </a:lnTo>
                  <a:close/>
                </a:path>
              </a:pathLst>
            </a:custGeom>
            <a:solidFill>
              <a:srgbClr val="DCDC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934211" y="1909572"/>
              <a:ext cx="5905500" cy="2472055"/>
            </a:xfrm>
            <a:custGeom>
              <a:avLst/>
              <a:gdLst/>
              <a:ahLst/>
              <a:cxnLst/>
              <a:rect l="l" t="t" r="r" b="b"/>
              <a:pathLst>
                <a:path w="5905500" h="2472054">
                  <a:moveTo>
                    <a:pt x="5905499" y="0"/>
                  </a:moveTo>
                  <a:lnTo>
                    <a:pt x="0" y="0"/>
                  </a:lnTo>
                  <a:lnTo>
                    <a:pt x="0" y="2471928"/>
                  </a:lnTo>
                  <a:lnTo>
                    <a:pt x="5905499" y="2471928"/>
                  </a:lnTo>
                  <a:lnTo>
                    <a:pt x="5905499" y="2461260"/>
                  </a:lnTo>
                  <a:lnTo>
                    <a:pt x="19812" y="2461260"/>
                  </a:lnTo>
                  <a:lnTo>
                    <a:pt x="9144" y="2450592"/>
                  </a:lnTo>
                  <a:lnTo>
                    <a:pt x="19812" y="2450592"/>
                  </a:lnTo>
                  <a:lnTo>
                    <a:pt x="19812" y="19811"/>
                  </a:lnTo>
                  <a:lnTo>
                    <a:pt x="9143" y="19811"/>
                  </a:lnTo>
                  <a:lnTo>
                    <a:pt x="19812" y="9144"/>
                  </a:lnTo>
                  <a:lnTo>
                    <a:pt x="5905499" y="9144"/>
                  </a:lnTo>
                  <a:lnTo>
                    <a:pt x="5905499" y="0"/>
                  </a:lnTo>
                  <a:close/>
                </a:path>
                <a:path w="5905500" h="2472054">
                  <a:moveTo>
                    <a:pt x="19812" y="2450592"/>
                  </a:moveTo>
                  <a:lnTo>
                    <a:pt x="9144" y="2450592"/>
                  </a:lnTo>
                  <a:lnTo>
                    <a:pt x="19812" y="2461260"/>
                  </a:lnTo>
                  <a:lnTo>
                    <a:pt x="19812" y="2450592"/>
                  </a:lnTo>
                  <a:close/>
                </a:path>
                <a:path w="5905500" h="2472054">
                  <a:moveTo>
                    <a:pt x="5885688" y="2450592"/>
                  </a:moveTo>
                  <a:lnTo>
                    <a:pt x="19812" y="2450592"/>
                  </a:lnTo>
                  <a:lnTo>
                    <a:pt x="19812" y="2461260"/>
                  </a:lnTo>
                  <a:lnTo>
                    <a:pt x="5885688" y="2461260"/>
                  </a:lnTo>
                  <a:lnTo>
                    <a:pt x="5885688" y="2450592"/>
                  </a:lnTo>
                  <a:close/>
                </a:path>
                <a:path w="5905500" h="2472054">
                  <a:moveTo>
                    <a:pt x="5885688" y="9144"/>
                  </a:moveTo>
                  <a:lnTo>
                    <a:pt x="5885688" y="2461260"/>
                  </a:lnTo>
                  <a:lnTo>
                    <a:pt x="5896355" y="2450592"/>
                  </a:lnTo>
                  <a:lnTo>
                    <a:pt x="5905499" y="2450592"/>
                  </a:lnTo>
                  <a:lnTo>
                    <a:pt x="5905499" y="19811"/>
                  </a:lnTo>
                  <a:lnTo>
                    <a:pt x="5896356" y="19811"/>
                  </a:lnTo>
                  <a:lnTo>
                    <a:pt x="5885688" y="9144"/>
                  </a:lnTo>
                  <a:close/>
                </a:path>
                <a:path w="5905500" h="2472054">
                  <a:moveTo>
                    <a:pt x="5905499" y="2450592"/>
                  </a:moveTo>
                  <a:lnTo>
                    <a:pt x="5896355" y="2450592"/>
                  </a:lnTo>
                  <a:lnTo>
                    <a:pt x="5885688" y="2461260"/>
                  </a:lnTo>
                  <a:lnTo>
                    <a:pt x="5905499" y="2461260"/>
                  </a:lnTo>
                  <a:lnTo>
                    <a:pt x="5905499" y="2450592"/>
                  </a:lnTo>
                  <a:close/>
                </a:path>
                <a:path w="5905500" h="2472054">
                  <a:moveTo>
                    <a:pt x="19812" y="9144"/>
                  </a:moveTo>
                  <a:lnTo>
                    <a:pt x="9143" y="19811"/>
                  </a:lnTo>
                  <a:lnTo>
                    <a:pt x="19812" y="19811"/>
                  </a:lnTo>
                  <a:lnTo>
                    <a:pt x="19812" y="9144"/>
                  </a:lnTo>
                  <a:close/>
                </a:path>
                <a:path w="5905500" h="2472054">
                  <a:moveTo>
                    <a:pt x="5885688" y="9144"/>
                  </a:moveTo>
                  <a:lnTo>
                    <a:pt x="19812" y="9144"/>
                  </a:lnTo>
                  <a:lnTo>
                    <a:pt x="19812" y="19811"/>
                  </a:lnTo>
                  <a:lnTo>
                    <a:pt x="5885688" y="19811"/>
                  </a:lnTo>
                  <a:lnTo>
                    <a:pt x="5885688" y="9144"/>
                  </a:lnTo>
                  <a:close/>
                </a:path>
                <a:path w="5905500" h="2472054">
                  <a:moveTo>
                    <a:pt x="5905499" y="9144"/>
                  </a:moveTo>
                  <a:lnTo>
                    <a:pt x="5885688" y="9144"/>
                  </a:lnTo>
                  <a:lnTo>
                    <a:pt x="5896356" y="19811"/>
                  </a:lnTo>
                  <a:lnTo>
                    <a:pt x="5905499" y="19811"/>
                  </a:lnTo>
                  <a:lnTo>
                    <a:pt x="5905499" y="914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1131824" y="806967"/>
            <a:ext cx="5014595" cy="9880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506095">
              <a:lnSpc>
                <a:spcPct val="100000"/>
              </a:lnSpc>
              <a:spcBef>
                <a:spcPts val="110"/>
              </a:spcBef>
            </a:pPr>
            <a:r>
              <a:rPr sz="1850" b="1" dirty="0">
                <a:latin typeface="Arial"/>
                <a:cs typeface="Arial"/>
              </a:rPr>
              <a:t>String</a:t>
            </a:r>
            <a:r>
              <a:rPr sz="1850" b="1" spc="-5" dirty="0">
                <a:latin typeface="Arial"/>
                <a:cs typeface="Arial"/>
              </a:rPr>
              <a:t> </a:t>
            </a:r>
            <a:r>
              <a:rPr sz="1850" b="1" dirty="0">
                <a:latin typeface="Arial"/>
                <a:cs typeface="Arial"/>
              </a:rPr>
              <a:t>Analysis</a:t>
            </a:r>
            <a:r>
              <a:rPr sz="1850" b="1" spc="25" dirty="0">
                <a:latin typeface="Arial"/>
                <a:cs typeface="Arial"/>
              </a:rPr>
              <a:t> </a:t>
            </a:r>
            <a:r>
              <a:rPr sz="1850" b="1" dirty="0">
                <a:latin typeface="Arial"/>
                <a:cs typeface="Arial"/>
              </a:rPr>
              <a:t>Anonymous</a:t>
            </a:r>
            <a:r>
              <a:rPr sz="1850" b="1" spc="-15" dirty="0">
                <a:latin typeface="Arial"/>
                <a:cs typeface="Arial"/>
              </a:rPr>
              <a:t> </a:t>
            </a:r>
            <a:r>
              <a:rPr sz="1850" b="1" dirty="0">
                <a:latin typeface="Arial"/>
                <a:cs typeface="Arial"/>
              </a:rPr>
              <a:t>Inner</a:t>
            </a:r>
            <a:r>
              <a:rPr sz="1850" b="1" spc="5" dirty="0">
                <a:latin typeface="Arial"/>
                <a:cs typeface="Arial"/>
              </a:rPr>
              <a:t> </a:t>
            </a:r>
            <a:r>
              <a:rPr sz="1850" b="1" spc="-10" dirty="0">
                <a:latin typeface="Arial"/>
                <a:cs typeface="Arial"/>
              </a:rPr>
              <a:t>Class</a:t>
            </a:r>
            <a:endParaRPr sz="18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350"/>
              </a:spcBef>
            </a:pPr>
            <a:endParaRPr sz="1850">
              <a:latin typeface="Arial"/>
              <a:cs typeface="Arial"/>
            </a:endParaRPr>
          </a:p>
          <a:p>
            <a:pPr marL="341630" indent="-328930">
              <a:lnSpc>
                <a:spcPct val="100000"/>
              </a:lnSpc>
              <a:spcBef>
                <a:spcPts val="5"/>
              </a:spcBef>
              <a:buClr>
                <a:srgbClr val="FF0000"/>
              </a:buClr>
              <a:buChar char="•"/>
              <a:tabLst>
                <a:tab pos="341630" algn="l"/>
              </a:tabLst>
            </a:pPr>
            <a:r>
              <a:rPr sz="1550" dirty="0">
                <a:latin typeface="Arial"/>
                <a:cs typeface="Arial"/>
              </a:rPr>
              <a:t>Create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anonymous</a:t>
            </a:r>
            <a:r>
              <a:rPr sz="1550" spc="6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inner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class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for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third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argument.</a:t>
            </a:r>
            <a:endParaRPr sz="15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31824" y="1967007"/>
            <a:ext cx="199390" cy="1281430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65"/>
              </a:spcBef>
            </a:pPr>
            <a:r>
              <a:rPr sz="1150" spc="75" dirty="0">
                <a:latin typeface="Times New Roman"/>
                <a:cs typeface="Times New Roman"/>
              </a:rPr>
              <a:t>19</a:t>
            </a:r>
            <a:endParaRPr sz="11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65"/>
              </a:spcBef>
            </a:pPr>
            <a:r>
              <a:rPr sz="1150" spc="75" dirty="0">
                <a:latin typeface="Times New Roman"/>
                <a:cs typeface="Times New Roman"/>
              </a:rPr>
              <a:t>20</a:t>
            </a:r>
            <a:endParaRPr sz="11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75"/>
              </a:spcBef>
            </a:pPr>
            <a:r>
              <a:rPr sz="1150" spc="75" dirty="0">
                <a:latin typeface="Times New Roman"/>
                <a:cs typeface="Times New Roman"/>
              </a:rPr>
              <a:t>21</a:t>
            </a:r>
            <a:endParaRPr sz="11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65"/>
              </a:spcBef>
            </a:pPr>
            <a:r>
              <a:rPr sz="1150" b="1" spc="75" dirty="0">
                <a:latin typeface="Times New Roman"/>
                <a:cs typeface="Times New Roman"/>
              </a:rPr>
              <a:t>22</a:t>
            </a:r>
            <a:endParaRPr sz="11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60"/>
              </a:spcBef>
            </a:pPr>
            <a:r>
              <a:rPr sz="1150" b="1" spc="75" dirty="0">
                <a:latin typeface="Times New Roman"/>
                <a:cs typeface="Times New Roman"/>
              </a:rPr>
              <a:t>23</a:t>
            </a:r>
            <a:endParaRPr sz="11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80"/>
              </a:spcBef>
            </a:pPr>
            <a:r>
              <a:rPr sz="1150" b="1" spc="75" dirty="0">
                <a:latin typeface="Times New Roman"/>
                <a:cs typeface="Times New Roman"/>
              </a:rPr>
              <a:t>24</a:t>
            </a:r>
            <a:endParaRPr sz="115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31824" y="1967007"/>
            <a:ext cx="4829175" cy="22917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23570" marR="440690">
              <a:lnSpc>
                <a:spcPct val="119600"/>
              </a:lnSpc>
              <a:spcBef>
                <a:spcPts val="95"/>
              </a:spcBef>
            </a:pPr>
            <a:r>
              <a:rPr sz="1150" spc="355" dirty="0">
                <a:latin typeface="Times New Roman"/>
                <a:cs typeface="Times New Roman"/>
              </a:rPr>
              <a:t>//</a:t>
            </a:r>
            <a:r>
              <a:rPr sz="1150" spc="420" dirty="0">
                <a:latin typeface="Times New Roman"/>
                <a:cs typeface="Times New Roman"/>
              </a:rPr>
              <a:t> </a:t>
            </a:r>
            <a:r>
              <a:rPr sz="1150" spc="120" dirty="0">
                <a:latin typeface="Times New Roman"/>
                <a:cs typeface="Times New Roman"/>
              </a:rPr>
              <a:t>Implement</a:t>
            </a:r>
            <a:r>
              <a:rPr sz="1150" spc="425" dirty="0">
                <a:latin typeface="Times New Roman"/>
                <a:cs typeface="Times New Roman"/>
              </a:rPr>
              <a:t> </a:t>
            </a:r>
            <a:r>
              <a:rPr sz="1150" spc="90" dirty="0">
                <a:latin typeface="Times New Roman"/>
                <a:cs typeface="Times New Roman"/>
              </a:rPr>
              <a:t>anonymous</a:t>
            </a:r>
            <a:r>
              <a:rPr sz="1150" spc="405" dirty="0">
                <a:latin typeface="Times New Roman"/>
                <a:cs typeface="Times New Roman"/>
              </a:rPr>
              <a:t> </a:t>
            </a:r>
            <a:r>
              <a:rPr sz="1150" spc="210" dirty="0">
                <a:latin typeface="Times New Roman"/>
                <a:cs typeface="Times New Roman"/>
              </a:rPr>
              <a:t>inner</a:t>
            </a:r>
            <a:r>
              <a:rPr sz="1150" spc="425" dirty="0">
                <a:latin typeface="Times New Roman"/>
                <a:cs typeface="Times New Roman"/>
              </a:rPr>
              <a:t> </a:t>
            </a:r>
            <a:r>
              <a:rPr sz="1150" spc="220" dirty="0">
                <a:latin typeface="Times New Roman"/>
                <a:cs typeface="Times New Roman"/>
              </a:rPr>
              <a:t>class </a:t>
            </a:r>
            <a:r>
              <a:rPr sz="1150" spc="170" dirty="0">
                <a:latin typeface="Times New Roman"/>
                <a:cs typeface="Times New Roman"/>
              </a:rPr>
              <a:t>System.out.println("===Contains==="); </a:t>
            </a:r>
            <a:r>
              <a:rPr sz="1150" spc="190" dirty="0">
                <a:latin typeface="Times New Roman"/>
                <a:cs typeface="Times New Roman"/>
              </a:rPr>
              <a:t>Z04Analyzer.searchArr(strList01,</a:t>
            </a:r>
            <a:r>
              <a:rPr sz="1150" spc="445" dirty="0">
                <a:latin typeface="Times New Roman"/>
                <a:cs typeface="Times New Roman"/>
              </a:rPr>
              <a:t> </a:t>
            </a:r>
            <a:r>
              <a:rPr sz="1150" spc="210" dirty="0">
                <a:latin typeface="Times New Roman"/>
                <a:cs typeface="Times New Roman"/>
              </a:rPr>
              <a:t>searchStr,</a:t>
            </a:r>
            <a:endParaRPr sz="1150">
              <a:latin typeface="Times New Roman"/>
              <a:cs typeface="Times New Roman"/>
            </a:endParaRPr>
          </a:p>
          <a:p>
            <a:pPr marL="972819" marR="2188845" indent="-175260">
              <a:lnSpc>
                <a:spcPct val="119100"/>
              </a:lnSpc>
            </a:pPr>
            <a:r>
              <a:rPr sz="1150" b="1" dirty="0">
                <a:latin typeface="Times New Roman"/>
                <a:cs typeface="Times New Roman"/>
              </a:rPr>
              <a:t>new</a:t>
            </a:r>
            <a:r>
              <a:rPr sz="1150" b="1" spc="480" dirty="0">
                <a:latin typeface="Times New Roman"/>
                <a:cs typeface="Times New Roman"/>
              </a:rPr>
              <a:t> </a:t>
            </a:r>
            <a:r>
              <a:rPr sz="1150" b="1" spc="155" dirty="0">
                <a:latin typeface="Times New Roman"/>
                <a:cs typeface="Times New Roman"/>
              </a:rPr>
              <a:t>StringAnalyzer(){ </a:t>
            </a:r>
            <a:r>
              <a:rPr sz="1150" b="1" spc="50" dirty="0">
                <a:latin typeface="Times New Roman"/>
                <a:cs typeface="Times New Roman"/>
              </a:rPr>
              <a:t>@Override</a:t>
            </a:r>
            <a:endParaRPr sz="1150">
              <a:latin typeface="Times New Roman"/>
              <a:cs typeface="Times New Roman"/>
            </a:endParaRPr>
          </a:p>
          <a:p>
            <a:pPr marL="341630" marR="5080" indent="630555">
              <a:lnSpc>
                <a:spcPts val="1370"/>
              </a:lnSpc>
              <a:spcBef>
                <a:spcPts val="330"/>
              </a:spcBef>
            </a:pPr>
            <a:r>
              <a:rPr sz="1150" b="1" spc="170" dirty="0">
                <a:latin typeface="Times New Roman"/>
                <a:cs typeface="Times New Roman"/>
              </a:rPr>
              <a:t>public</a:t>
            </a:r>
            <a:r>
              <a:rPr sz="1150" b="1" spc="395" dirty="0">
                <a:latin typeface="Times New Roman"/>
                <a:cs typeface="Times New Roman"/>
              </a:rPr>
              <a:t> </a:t>
            </a:r>
            <a:r>
              <a:rPr sz="1150" b="1" spc="135" dirty="0">
                <a:latin typeface="Times New Roman"/>
                <a:cs typeface="Times New Roman"/>
              </a:rPr>
              <a:t>boolean</a:t>
            </a:r>
            <a:r>
              <a:rPr sz="1150" b="1" spc="400" dirty="0">
                <a:latin typeface="Times New Roman"/>
                <a:cs typeface="Times New Roman"/>
              </a:rPr>
              <a:t> </a:t>
            </a:r>
            <a:r>
              <a:rPr sz="1150" b="1" spc="170" dirty="0">
                <a:latin typeface="Times New Roman"/>
                <a:cs typeface="Times New Roman"/>
              </a:rPr>
              <a:t>analyze(String</a:t>
            </a:r>
            <a:r>
              <a:rPr sz="1150" b="1" spc="400" dirty="0">
                <a:latin typeface="Times New Roman"/>
                <a:cs typeface="Times New Roman"/>
              </a:rPr>
              <a:t> </a:t>
            </a:r>
            <a:r>
              <a:rPr sz="1150" b="1" spc="220" dirty="0">
                <a:latin typeface="Times New Roman"/>
                <a:cs typeface="Times New Roman"/>
              </a:rPr>
              <a:t>target,</a:t>
            </a:r>
            <a:r>
              <a:rPr sz="1150" b="1" spc="409" dirty="0">
                <a:latin typeface="Times New Roman"/>
                <a:cs typeface="Times New Roman"/>
              </a:rPr>
              <a:t> </a:t>
            </a:r>
            <a:r>
              <a:rPr sz="1150" b="1" spc="155" dirty="0">
                <a:latin typeface="Times New Roman"/>
                <a:cs typeface="Times New Roman"/>
              </a:rPr>
              <a:t>String </a:t>
            </a:r>
            <a:r>
              <a:rPr sz="1150" b="1" spc="160" dirty="0">
                <a:latin typeface="Times New Roman"/>
                <a:cs typeface="Times New Roman"/>
              </a:rPr>
              <a:t>searchStr){</a:t>
            </a:r>
            <a:endParaRPr sz="11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15"/>
              </a:spcBef>
              <a:tabLst>
                <a:tab pos="1147445" algn="l"/>
              </a:tabLst>
            </a:pPr>
            <a:r>
              <a:rPr sz="1150" b="1" spc="80" dirty="0">
                <a:latin typeface="Times New Roman"/>
                <a:cs typeface="Times New Roman"/>
              </a:rPr>
              <a:t>25</a:t>
            </a:r>
            <a:r>
              <a:rPr sz="1150" b="1" dirty="0">
                <a:latin typeface="Times New Roman"/>
                <a:cs typeface="Times New Roman"/>
              </a:rPr>
              <a:t>	</a:t>
            </a:r>
            <a:r>
              <a:rPr sz="1150" b="1" spc="145" dirty="0">
                <a:latin typeface="Times New Roman"/>
                <a:cs typeface="Times New Roman"/>
              </a:rPr>
              <a:t>return</a:t>
            </a:r>
            <a:r>
              <a:rPr sz="1150" b="1" spc="409" dirty="0">
                <a:latin typeface="Times New Roman"/>
                <a:cs typeface="Times New Roman"/>
              </a:rPr>
              <a:t> </a:t>
            </a:r>
            <a:r>
              <a:rPr sz="1150" b="1" spc="180" dirty="0">
                <a:latin typeface="Times New Roman"/>
                <a:cs typeface="Times New Roman"/>
              </a:rPr>
              <a:t>target.contains(searchStr);</a:t>
            </a:r>
            <a:endParaRPr sz="11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80"/>
              </a:spcBef>
              <a:tabLst>
                <a:tab pos="972185" algn="l"/>
              </a:tabLst>
            </a:pPr>
            <a:r>
              <a:rPr sz="1150" b="1" spc="80" dirty="0">
                <a:latin typeface="Times New Roman"/>
                <a:cs typeface="Times New Roman"/>
              </a:rPr>
              <a:t>26</a:t>
            </a:r>
            <a:r>
              <a:rPr sz="1150" b="1" dirty="0">
                <a:latin typeface="Times New Roman"/>
                <a:cs typeface="Times New Roman"/>
              </a:rPr>
              <a:t>	</a:t>
            </a:r>
            <a:r>
              <a:rPr sz="1150" b="1" spc="180" dirty="0">
                <a:latin typeface="Times New Roman"/>
                <a:cs typeface="Times New Roman"/>
              </a:rPr>
              <a:t>}</a:t>
            </a:r>
            <a:endParaRPr sz="11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60"/>
              </a:spcBef>
              <a:tabLst>
                <a:tab pos="796925" algn="l"/>
              </a:tabLst>
            </a:pPr>
            <a:r>
              <a:rPr sz="1150" b="1" spc="80" dirty="0">
                <a:latin typeface="Times New Roman"/>
                <a:cs typeface="Times New Roman"/>
              </a:rPr>
              <a:t>27</a:t>
            </a:r>
            <a:r>
              <a:rPr sz="1150" b="1" dirty="0">
                <a:latin typeface="Times New Roman"/>
                <a:cs typeface="Times New Roman"/>
              </a:rPr>
              <a:t>	</a:t>
            </a:r>
            <a:r>
              <a:rPr sz="1150" b="1" spc="250" dirty="0">
                <a:latin typeface="Times New Roman"/>
                <a:cs typeface="Times New Roman"/>
              </a:rPr>
              <a:t>});</a:t>
            </a:r>
            <a:endParaRPr sz="11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65"/>
              </a:spcBef>
              <a:tabLst>
                <a:tab pos="448309" algn="l"/>
              </a:tabLst>
            </a:pPr>
            <a:r>
              <a:rPr sz="1150" spc="80" dirty="0">
                <a:latin typeface="Times New Roman"/>
                <a:cs typeface="Times New Roman"/>
              </a:rPr>
              <a:t>28</a:t>
            </a:r>
            <a:r>
              <a:rPr sz="1150" dirty="0">
                <a:latin typeface="Times New Roman"/>
                <a:cs typeface="Times New Roman"/>
              </a:rPr>
              <a:t>	</a:t>
            </a:r>
            <a:r>
              <a:rPr sz="1150" spc="80" dirty="0">
                <a:latin typeface="Times New Roman"/>
                <a:cs typeface="Times New Roman"/>
              </a:rPr>
              <a:t>}</a:t>
            </a:r>
            <a:endParaRPr sz="115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326639" y="5247386"/>
            <a:ext cx="3116580" cy="144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endParaRPr sz="8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75360" y="2017776"/>
            <a:ext cx="6068695" cy="2472055"/>
            <a:chOff x="975360" y="2017776"/>
            <a:chExt cx="6068695" cy="2472055"/>
          </a:xfrm>
        </p:grpSpPr>
        <p:sp>
          <p:nvSpPr>
            <p:cNvPr id="3" name="object 3"/>
            <p:cNvSpPr/>
            <p:nvPr/>
          </p:nvSpPr>
          <p:spPr>
            <a:xfrm>
              <a:off x="984504" y="2028444"/>
              <a:ext cx="6050280" cy="2452370"/>
            </a:xfrm>
            <a:custGeom>
              <a:avLst/>
              <a:gdLst/>
              <a:ahLst/>
              <a:cxnLst/>
              <a:rect l="l" t="t" r="r" b="b"/>
              <a:pathLst>
                <a:path w="6050280" h="2452370">
                  <a:moveTo>
                    <a:pt x="6050280" y="0"/>
                  </a:moveTo>
                  <a:lnTo>
                    <a:pt x="0" y="0"/>
                  </a:lnTo>
                  <a:lnTo>
                    <a:pt x="0" y="2452116"/>
                  </a:lnTo>
                  <a:lnTo>
                    <a:pt x="6050280" y="2452116"/>
                  </a:lnTo>
                  <a:lnTo>
                    <a:pt x="6050280" y="0"/>
                  </a:lnTo>
                  <a:close/>
                </a:path>
              </a:pathLst>
            </a:custGeom>
            <a:solidFill>
              <a:srgbClr val="DCDC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975360" y="2017776"/>
              <a:ext cx="6068695" cy="2472055"/>
            </a:xfrm>
            <a:custGeom>
              <a:avLst/>
              <a:gdLst/>
              <a:ahLst/>
              <a:cxnLst/>
              <a:rect l="l" t="t" r="r" b="b"/>
              <a:pathLst>
                <a:path w="6068695" h="2472054">
                  <a:moveTo>
                    <a:pt x="6068568" y="0"/>
                  </a:moveTo>
                  <a:lnTo>
                    <a:pt x="0" y="0"/>
                  </a:lnTo>
                  <a:lnTo>
                    <a:pt x="0" y="2471928"/>
                  </a:lnTo>
                  <a:lnTo>
                    <a:pt x="6068568" y="2471928"/>
                  </a:lnTo>
                  <a:lnTo>
                    <a:pt x="6068568" y="2462784"/>
                  </a:lnTo>
                  <a:lnTo>
                    <a:pt x="19812" y="2462784"/>
                  </a:lnTo>
                  <a:lnTo>
                    <a:pt x="9143" y="2452116"/>
                  </a:lnTo>
                  <a:lnTo>
                    <a:pt x="19812" y="2452115"/>
                  </a:lnTo>
                  <a:lnTo>
                    <a:pt x="19812" y="21335"/>
                  </a:lnTo>
                  <a:lnTo>
                    <a:pt x="9143" y="21335"/>
                  </a:lnTo>
                  <a:lnTo>
                    <a:pt x="19812" y="10668"/>
                  </a:lnTo>
                  <a:lnTo>
                    <a:pt x="6068568" y="10668"/>
                  </a:lnTo>
                  <a:lnTo>
                    <a:pt x="6068568" y="0"/>
                  </a:lnTo>
                  <a:close/>
                </a:path>
                <a:path w="6068695" h="2472054">
                  <a:moveTo>
                    <a:pt x="19812" y="2452116"/>
                  </a:moveTo>
                  <a:lnTo>
                    <a:pt x="9143" y="2452116"/>
                  </a:lnTo>
                  <a:lnTo>
                    <a:pt x="19812" y="2462784"/>
                  </a:lnTo>
                  <a:lnTo>
                    <a:pt x="19812" y="2452116"/>
                  </a:lnTo>
                  <a:close/>
                </a:path>
                <a:path w="6068695" h="2472054">
                  <a:moveTo>
                    <a:pt x="6048756" y="2452116"/>
                  </a:moveTo>
                  <a:lnTo>
                    <a:pt x="19812" y="2452116"/>
                  </a:lnTo>
                  <a:lnTo>
                    <a:pt x="19812" y="2462784"/>
                  </a:lnTo>
                  <a:lnTo>
                    <a:pt x="6048756" y="2462784"/>
                  </a:lnTo>
                  <a:lnTo>
                    <a:pt x="6048756" y="2452116"/>
                  </a:lnTo>
                  <a:close/>
                </a:path>
                <a:path w="6068695" h="2472054">
                  <a:moveTo>
                    <a:pt x="6048756" y="10668"/>
                  </a:moveTo>
                  <a:lnTo>
                    <a:pt x="6048756" y="2462784"/>
                  </a:lnTo>
                  <a:lnTo>
                    <a:pt x="6059423" y="2452116"/>
                  </a:lnTo>
                  <a:lnTo>
                    <a:pt x="6068568" y="2452115"/>
                  </a:lnTo>
                  <a:lnTo>
                    <a:pt x="6068568" y="21335"/>
                  </a:lnTo>
                  <a:lnTo>
                    <a:pt x="6059423" y="21335"/>
                  </a:lnTo>
                  <a:lnTo>
                    <a:pt x="6048756" y="10668"/>
                  </a:lnTo>
                  <a:close/>
                </a:path>
                <a:path w="6068695" h="2472054">
                  <a:moveTo>
                    <a:pt x="6068568" y="2452115"/>
                  </a:moveTo>
                  <a:lnTo>
                    <a:pt x="6059423" y="2452116"/>
                  </a:lnTo>
                  <a:lnTo>
                    <a:pt x="6048756" y="2462784"/>
                  </a:lnTo>
                  <a:lnTo>
                    <a:pt x="6068568" y="2462784"/>
                  </a:lnTo>
                  <a:lnTo>
                    <a:pt x="6068568" y="2452115"/>
                  </a:lnTo>
                  <a:close/>
                </a:path>
                <a:path w="6068695" h="2472054">
                  <a:moveTo>
                    <a:pt x="19812" y="10668"/>
                  </a:moveTo>
                  <a:lnTo>
                    <a:pt x="9143" y="21335"/>
                  </a:lnTo>
                  <a:lnTo>
                    <a:pt x="19812" y="21335"/>
                  </a:lnTo>
                  <a:lnTo>
                    <a:pt x="19812" y="10668"/>
                  </a:lnTo>
                  <a:close/>
                </a:path>
                <a:path w="6068695" h="2472054">
                  <a:moveTo>
                    <a:pt x="6048756" y="10668"/>
                  </a:moveTo>
                  <a:lnTo>
                    <a:pt x="19812" y="10668"/>
                  </a:lnTo>
                  <a:lnTo>
                    <a:pt x="19812" y="21335"/>
                  </a:lnTo>
                  <a:lnTo>
                    <a:pt x="6048756" y="21335"/>
                  </a:lnTo>
                  <a:lnTo>
                    <a:pt x="6048756" y="10668"/>
                  </a:lnTo>
                  <a:close/>
                </a:path>
                <a:path w="6068695" h="2472054">
                  <a:moveTo>
                    <a:pt x="6068568" y="10668"/>
                  </a:moveTo>
                  <a:lnTo>
                    <a:pt x="6048756" y="10668"/>
                  </a:lnTo>
                  <a:lnTo>
                    <a:pt x="6059423" y="21335"/>
                  </a:lnTo>
                  <a:lnTo>
                    <a:pt x="6068568" y="21335"/>
                  </a:lnTo>
                  <a:lnTo>
                    <a:pt x="6068568" y="1066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1131824" y="806967"/>
            <a:ext cx="4784725" cy="9880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734695">
              <a:lnSpc>
                <a:spcPct val="100000"/>
              </a:lnSpc>
              <a:spcBef>
                <a:spcPts val="110"/>
              </a:spcBef>
            </a:pPr>
            <a:r>
              <a:rPr sz="1850" b="1" dirty="0">
                <a:latin typeface="Arial"/>
                <a:cs typeface="Arial"/>
              </a:rPr>
              <a:t>String</a:t>
            </a:r>
            <a:r>
              <a:rPr sz="1850" b="1" spc="-15" dirty="0">
                <a:latin typeface="Arial"/>
                <a:cs typeface="Arial"/>
              </a:rPr>
              <a:t> </a:t>
            </a:r>
            <a:r>
              <a:rPr sz="1850" b="1" dirty="0">
                <a:latin typeface="Arial"/>
                <a:cs typeface="Arial"/>
              </a:rPr>
              <a:t>Analysis</a:t>
            </a:r>
            <a:r>
              <a:rPr sz="1850" b="1" spc="10" dirty="0">
                <a:latin typeface="Arial"/>
                <a:cs typeface="Arial"/>
              </a:rPr>
              <a:t> </a:t>
            </a:r>
            <a:r>
              <a:rPr sz="1850" b="1" dirty="0">
                <a:latin typeface="Arial"/>
                <a:cs typeface="Arial"/>
              </a:rPr>
              <a:t>Lambda</a:t>
            </a:r>
            <a:r>
              <a:rPr sz="1850" b="1" spc="-20" dirty="0">
                <a:latin typeface="Arial"/>
                <a:cs typeface="Arial"/>
              </a:rPr>
              <a:t> </a:t>
            </a:r>
            <a:r>
              <a:rPr sz="1850" b="1" spc="-10" dirty="0">
                <a:latin typeface="Arial"/>
                <a:cs typeface="Arial"/>
              </a:rPr>
              <a:t>Expression</a:t>
            </a:r>
            <a:endParaRPr sz="18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350"/>
              </a:spcBef>
            </a:pPr>
            <a:endParaRPr sz="1850">
              <a:latin typeface="Arial"/>
              <a:cs typeface="Arial"/>
            </a:endParaRPr>
          </a:p>
          <a:p>
            <a:pPr marL="341630" indent="-328930">
              <a:lnSpc>
                <a:spcPct val="100000"/>
              </a:lnSpc>
              <a:spcBef>
                <a:spcPts val="5"/>
              </a:spcBef>
              <a:buClr>
                <a:srgbClr val="FF0000"/>
              </a:buClr>
              <a:buChar char="•"/>
              <a:tabLst>
                <a:tab pos="341630" algn="l"/>
              </a:tabLst>
            </a:pPr>
            <a:r>
              <a:rPr sz="1550" dirty="0">
                <a:latin typeface="Arial"/>
                <a:cs typeface="Arial"/>
              </a:rPr>
              <a:t>Use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lambda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expression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for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the</a:t>
            </a:r>
            <a:r>
              <a:rPr sz="1550" spc="5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third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argument.</a:t>
            </a:r>
            <a:endParaRPr sz="15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671331" y="3298972"/>
            <a:ext cx="5356860" cy="86360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879475">
              <a:lnSpc>
                <a:spcPct val="119600"/>
              </a:lnSpc>
              <a:spcBef>
                <a:spcPts val="105"/>
              </a:spcBef>
            </a:pPr>
            <a:r>
              <a:rPr sz="1150" spc="360" dirty="0">
                <a:latin typeface="Times New Roman"/>
                <a:cs typeface="Times New Roman"/>
              </a:rPr>
              <a:t>//</a:t>
            </a:r>
            <a:r>
              <a:rPr sz="1150" spc="400" dirty="0">
                <a:latin typeface="Times New Roman"/>
                <a:cs typeface="Times New Roman"/>
              </a:rPr>
              <a:t> </a:t>
            </a:r>
            <a:r>
              <a:rPr sz="1150" spc="50" dirty="0">
                <a:latin typeface="Times New Roman"/>
                <a:cs typeface="Times New Roman"/>
              </a:rPr>
              <a:t>Lambda</a:t>
            </a:r>
            <a:r>
              <a:rPr sz="1150" spc="400" dirty="0">
                <a:latin typeface="Times New Roman"/>
                <a:cs typeface="Times New Roman"/>
              </a:rPr>
              <a:t> </a:t>
            </a:r>
            <a:r>
              <a:rPr sz="1150" spc="170" dirty="0">
                <a:latin typeface="Times New Roman"/>
                <a:cs typeface="Times New Roman"/>
              </a:rPr>
              <a:t>Expression</a:t>
            </a:r>
            <a:r>
              <a:rPr sz="1150" spc="400" dirty="0">
                <a:latin typeface="Times New Roman"/>
                <a:cs typeface="Times New Roman"/>
              </a:rPr>
              <a:t> </a:t>
            </a:r>
            <a:r>
              <a:rPr sz="1150" spc="210" dirty="0">
                <a:latin typeface="Times New Roman"/>
                <a:cs typeface="Times New Roman"/>
              </a:rPr>
              <a:t>replaces</a:t>
            </a:r>
            <a:r>
              <a:rPr sz="1150" spc="415" dirty="0">
                <a:latin typeface="Times New Roman"/>
                <a:cs typeface="Times New Roman"/>
              </a:rPr>
              <a:t> </a:t>
            </a:r>
            <a:r>
              <a:rPr sz="1150" spc="90" dirty="0">
                <a:latin typeface="Times New Roman"/>
                <a:cs typeface="Times New Roman"/>
              </a:rPr>
              <a:t>anonymous</a:t>
            </a:r>
            <a:r>
              <a:rPr sz="1150" spc="415" dirty="0">
                <a:latin typeface="Times New Roman"/>
                <a:cs typeface="Times New Roman"/>
              </a:rPr>
              <a:t> </a:t>
            </a:r>
            <a:r>
              <a:rPr sz="1150" spc="204" dirty="0">
                <a:latin typeface="Times New Roman"/>
                <a:cs typeface="Times New Roman"/>
              </a:rPr>
              <a:t>inner</a:t>
            </a:r>
            <a:r>
              <a:rPr sz="1150" spc="415" dirty="0">
                <a:latin typeface="Times New Roman"/>
                <a:cs typeface="Times New Roman"/>
              </a:rPr>
              <a:t> </a:t>
            </a:r>
            <a:r>
              <a:rPr sz="1150" spc="220" dirty="0">
                <a:latin typeface="Times New Roman"/>
                <a:cs typeface="Times New Roman"/>
              </a:rPr>
              <a:t>class </a:t>
            </a:r>
            <a:r>
              <a:rPr sz="1150" spc="175" dirty="0">
                <a:latin typeface="Times New Roman"/>
                <a:cs typeface="Times New Roman"/>
              </a:rPr>
              <a:t>System.out.println("==Contains=="); </a:t>
            </a:r>
            <a:r>
              <a:rPr sz="1150" spc="195" dirty="0">
                <a:latin typeface="Times New Roman"/>
                <a:cs typeface="Times New Roman"/>
              </a:rPr>
              <a:t>Z05Analyzer.searchArr(strList,</a:t>
            </a:r>
            <a:r>
              <a:rPr sz="1150" spc="105" dirty="0">
                <a:latin typeface="Times New Roman"/>
                <a:cs typeface="Times New Roman"/>
              </a:rPr>
              <a:t>  </a:t>
            </a:r>
            <a:r>
              <a:rPr sz="1150" spc="210" dirty="0">
                <a:latin typeface="Times New Roman"/>
                <a:cs typeface="Times New Roman"/>
              </a:rPr>
              <a:t>searchStr,</a:t>
            </a:r>
            <a:endParaRPr sz="1150">
              <a:latin typeface="Times New Roman"/>
              <a:cs typeface="Times New Roman"/>
            </a:endParaRPr>
          </a:p>
          <a:p>
            <a:pPr marL="187960">
              <a:lnSpc>
                <a:spcPct val="100000"/>
              </a:lnSpc>
              <a:spcBef>
                <a:spcPts val="265"/>
              </a:spcBef>
            </a:pPr>
            <a:r>
              <a:rPr sz="1150" b="1" spc="185" dirty="0">
                <a:latin typeface="Times New Roman"/>
                <a:cs typeface="Times New Roman"/>
              </a:rPr>
              <a:t>(String</a:t>
            </a:r>
            <a:r>
              <a:rPr sz="1150" b="1" spc="409" dirty="0">
                <a:latin typeface="Times New Roman"/>
                <a:cs typeface="Times New Roman"/>
              </a:rPr>
              <a:t> </a:t>
            </a:r>
            <a:r>
              <a:rPr sz="1150" b="1" spc="220" dirty="0">
                <a:latin typeface="Times New Roman"/>
                <a:cs typeface="Times New Roman"/>
              </a:rPr>
              <a:t>target,</a:t>
            </a:r>
            <a:r>
              <a:rPr sz="1150" b="1" spc="434" dirty="0">
                <a:latin typeface="Times New Roman"/>
                <a:cs typeface="Times New Roman"/>
              </a:rPr>
              <a:t> </a:t>
            </a:r>
            <a:r>
              <a:rPr sz="1150" b="1" spc="165" dirty="0">
                <a:latin typeface="Times New Roman"/>
                <a:cs typeface="Times New Roman"/>
              </a:rPr>
              <a:t>String</a:t>
            </a:r>
            <a:r>
              <a:rPr sz="1150" b="1" spc="425" dirty="0">
                <a:latin typeface="Times New Roman"/>
                <a:cs typeface="Times New Roman"/>
              </a:rPr>
              <a:t> </a:t>
            </a:r>
            <a:r>
              <a:rPr sz="1150" b="1" spc="165" dirty="0">
                <a:latin typeface="Times New Roman"/>
                <a:cs typeface="Times New Roman"/>
              </a:rPr>
              <a:t>search)</a:t>
            </a:r>
            <a:r>
              <a:rPr sz="1150" b="1" spc="409" dirty="0">
                <a:latin typeface="Times New Roman"/>
                <a:cs typeface="Times New Roman"/>
              </a:rPr>
              <a:t> </a:t>
            </a:r>
            <a:r>
              <a:rPr sz="1150" b="1" spc="300" dirty="0">
                <a:latin typeface="Times New Roman"/>
                <a:cs typeface="Times New Roman"/>
              </a:rPr>
              <a:t>-</a:t>
            </a:r>
            <a:r>
              <a:rPr sz="1150" b="1" dirty="0">
                <a:latin typeface="Times New Roman"/>
                <a:cs typeface="Times New Roman"/>
              </a:rPr>
              <a:t>&gt;</a:t>
            </a:r>
            <a:r>
              <a:rPr sz="1150" b="1" spc="430" dirty="0">
                <a:latin typeface="Times New Roman"/>
                <a:cs typeface="Times New Roman"/>
              </a:rPr>
              <a:t> </a:t>
            </a:r>
            <a:r>
              <a:rPr sz="1150" b="1" spc="185" dirty="0">
                <a:latin typeface="Times New Roman"/>
                <a:cs typeface="Times New Roman"/>
              </a:rPr>
              <a:t>target.contains(search));</a:t>
            </a:r>
            <a:endParaRPr sz="115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60196" y="2046256"/>
            <a:ext cx="5617210" cy="2329815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448309" indent="-435609">
              <a:lnSpc>
                <a:spcPct val="100000"/>
              </a:lnSpc>
              <a:spcBef>
                <a:spcPts val="365"/>
              </a:spcBef>
              <a:buAutoNum type="arabicPlain" startAt="13"/>
              <a:tabLst>
                <a:tab pos="448309" algn="l"/>
              </a:tabLst>
            </a:pPr>
            <a:r>
              <a:rPr sz="1150" spc="200" dirty="0">
                <a:latin typeface="Times New Roman"/>
                <a:cs typeface="Times New Roman"/>
              </a:rPr>
              <a:t>public</a:t>
            </a:r>
            <a:r>
              <a:rPr sz="1150" spc="425" dirty="0">
                <a:latin typeface="Times New Roman"/>
                <a:cs typeface="Times New Roman"/>
              </a:rPr>
              <a:t> </a:t>
            </a:r>
            <a:r>
              <a:rPr sz="1150" spc="270" dirty="0">
                <a:latin typeface="Times New Roman"/>
                <a:cs typeface="Times New Roman"/>
              </a:rPr>
              <a:t>static</a:t>
            </a:r>
            <a:r>
              <a:rPr sz="1150" spc="440" dirty="0">
                <a:latin typeface="Times New Roman"/>
                <a:cs typeface="Times New Roman"/>
              </a:rPr>
              <a:t> </a:t>
            </a:r>
            <a:r>
              <a:rPr sz="1150" spc="165" dirty="0">
                <a:latin typeface="Times New Roman"/>
                <a:cs typeface="Times New Roman"/>
              </a:rPr>
              <a:t>void</a:t>
            </a:r>
            <a:r>
              <a:rPr sz="1150" spc="430" dirty="0">
                <a:latin typeface="Times New Roman"/>
                <a:cs typeface="Times New Roman"/>
              </a:rPr>
              <a:t> </a:t>
            </a:r>
            <a:r>
              <a:rPr sz="1150" spc="195" dirty="0">
                <a:latin typeface="Times New Roman"/>
                <a:cs typeface="Times New Roman"/>
              </a:rPr>
              <a:t>main(String[]</a:t>
            </a:r>
            <a:r>
              <a:rPr sz="1150" spc="425" dirty="0">
                <a:latin typeface="Times New Roman"/>
                <a:cs typeface="Times New Roman"/>
              </a:rPr>
              <a:t> </a:t>
            </a:r>
            <a:r>
              <a:rPr sz="1150" spc="215" dirty="0">
                <a:latin typeface="Times New Roman"/>
                <a:cs typeface="Times New Roman"/>
              </a:rPr>
              <a:t>args)</a:t>
            </a:r>
            <a:r>
              <a:rPr sz="1150" spc="430" dirty="0">
                <a:latin typeface="Times New Roman"/>
                <a:cs typeface="Times New Roman"/>
              </a:rPr>
              <a:t> </a:t>
            </a:r>
            <a:r>
              <a:rPr sz="1150" spc="80" dirty="0">
                <a:latin typeface="Times New Roman"/>
                <a:cs typeface="Times New Roman"/>
              </a:rPr>
              <a:t>{</a:t>
            </a:r>
            <a:endParaRPr sz="1150">
              <a:latin typeface="Times New Roman"/>
              <a:cs typeface="Times New Roman"/>
            </a:endParaRPr>
          </a:p>
          <a:p>
            <a:pPr marL="623570" indent="-610870">
              <a:lnSpc>
                <a:spcPct val="100000"/>
              </a:lnSpc>
              <a:spcBef>
                <a:spcPts val="265"/>
              </a:spcBef>
              <a:buAutoNum type="arabicPlain" startAt="13"/>
              <a:tabLst>
                <a:tab pos="623570" algn="l"/>
              </a:tabLst>
            </a:pPr>
            <a:r>
              <a:rPr sz="1150" spc="229" dirty="0">
                <a:latin typeface="Times New Roman"/>
                <a:cs typeface="Times New Roman"/>
              </a:rPr>
              <a:t>String[]</a:t>
            </a:r>
            <a:r>
              <a:rPr sz="1150" spc="415" dirty="0">
                <a:latin typeface="Times New Roman"/>
                <a:cs typeface="Times New Roman"/>
              </a:rPr>
              <a:t> </a:t>
            </a:r>
            <a:r>
              <a:rPr sz="1150" spc="254" dirty="0">
                <a:latin typeface="Times New Roman"/>
                <a:cs typeface="Times New Roman"/>
              </a:rPr>
              <a:t>strList</a:t>
            </a:r>
            <a:r>
              <a:rPr sz="1150" spc="440" dirty="0">
                <a:latin typeface="Times New Roman"/>
                <a:cs typeface="Times New Roman"/>
              </a:rPr>
              <a:t> </a:t>
            </a:r>
            <a:r>
              <a:rPr sz="1150" spc="-50" dirty="0">
                <a:latin typeface="Times New Roman"/>
                <a:cs typeface="Times New Roman"/>
              </a:rPr>
              <a:t>=</a:t>
            </a:r>
            <a:endParaRPr sz="1150">
              <a:latin typeface="Times New Roman"/>
              <a:cs typeface="Times New Roman"/>
            </a:endParaRPr>
          </a:p>
          <a:p>
            <a:pPr marL="623570" indent="-610870">
              <a:lnSpc>
                <a:spcPct val="100000"/>
              </a:lnSpc>
              <a:spcBef>
                <a:spcPts val="260"/>
              </a:spcBef>
              <a:buAutoNum type="arabicPlain" startAt="13"/>
              <a:tabLst>
                <a:tab pos="623570" algn="l"/>
              </a:tabLst>
            </a:pPr>
            <a:r>
              <a:rPr sz="1150" spc="200" dirty="0">
                <a:latin typeface="Times New Roman"/>
                <a:cs typeface="Times New Roman"/>
              </a:rPr>
              <a:t>{"tomorrow","toto","to","timbukto","the","hello","heat"};</a:t>
            </a:r>
            <a:endParaRPr sz="1150">
              <a:latin typeface="Times New Roman"/>
              <a:cs typeface="Times New Roman"/>
            </a:endParaRPr>
          </a:p>
          <a:p>
            <a:pPr marL="623570" indent="-610870">
              <a:lnSpc>
                <a:spcPct val="100000"/>
              </a:lnSpc>
              <a:spcBef>
                <a:spcPts val="265"/>
              </a:spcBef>
              <a:buAutoNum type="arabicPlain" startAt="13"/>
              <a:tabLst>
                <a:tab pos="623570" algn="l"/>
              </a:tabLst>
            </a:pPr>
            <a:r>
              <a:rPr sz="1150" spc="210" dirty="0">
                <a:latin typeface="Times New Roman"/>
                <a:cs typeface="Times New Roman"/>
              </a:rPr>
              <a:t>String</a:t>
            </a:r>
            <a:r>
              <a:rPr sz="1150" spc="430" dirty="0">
                <a:latin typeface="Times New Roman"/>
                <a:cs typeface="Times New Roman"/>
              </a:rPr>
              <a:t> </a:t>
            </a:r>
            <a:r>
              <a:rPr sz="1150" spc="200" dirty="0">
                <a:latin typeface="Times New Roman"/>
                <a:cs typeface="Times New Roman"/>
              </a:rPr>
              <a:t>searchStr</a:t>
            </a:r>
            <a:r>
              <a:rPr sz="1150" spc="434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Times New Roman"/>
                <a:cs typeface="Times New Roman"/>
              </a:rPr>
              <a:t>=</a:t>
            </a:r>
            <a:r>
              <a:rPr sz="1150" spc="434" dirty="0">
                <a:latin typeface="Times New Roman"/>
                <a:cs typeface="Times New Roman"/>
              </a:rPr>
              <a:t> </a:t>
            </a:r>
            <a:r>
              <a:rPr sz="1150" spc="235" dirty="0">
                <a:latin typeface="Times New Roman"/>
                <a:cs typeface="Times New Roman"/>
              </a:rPr>
              <a:t>"to";</a:t>
            </a:r>
            <a:endParaRPr sz="1150">
              <a:latin typeface="Times New Roman"/>
              <a:cs typeface="Times New Roman"/>
            </a:endParaRPr>
          </a:p>
          <a:p>
            <a:pPr marL="12700" marR="615950" indent="610870">
              <a:lnSpc>
                <a:spcPct val="119100"/>
              </a:lnSpc>
              <a:spcBef>
                <a:spcPts val="15"/>
              </a:spcBef>
              <a:buAutoNum type="arabicPlain" startAt="13"/>
              <a:tabLst>
                <a:tab pos="623570" algn="l"/>
              </a:tabLst>
            </a:pPr>
            <a:r>
              <a:rPr sz="1150" spc="200" dirty="0">
                <a:latin typeface="Times New Roman"/>
                <a:cs typeface="Times New Roman"/>
              </a:rPr>
              <a:t>System.out.println("Searching</a:t>
            </a:r>
            <a:r>
              <a:rPr sz="1150" spc="415" dirty="0">
                <a:latin typeface="Times New Roman"/>
                <a:cs typeface="Times New Roman"/>
              </a:rPr>
              <a:t> </a:t>
            </a:r>
            <a:r>
              <a:rPr sz="1150" spc="260" dirty="0">
                <a:latin typeface="Times New Roman"/>
                <a:cs typeface="Times New Roman"/>
              </a:rPr>
              <a:t>for:</a:t>
            </a:r>
            <a:r>
              <a:rPr sz="1150" spc="420" dirty="0">
                <a:latin typeface="Times New Roman"/>
                <a:cs typeface="Times New Roman"/>
              </a:rPr>
              <a:t> </a:t>
            </a:r>
            <a:r>
              <a:rPr sz="1150" spc="204" dirty="0">
                <a:latin typeface="Times New Roman"/>
                <a:cs typeface="Times New Roman"/>
              </a:rPr>
              <a:t>"</a:t>
            </a:r>
            <a:r>
              <a:rPr sz="1150" spc="415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Times New Roman"/>
                <a:cs typeface="Times New Roman"/>
              </a:rPr>
              <a:t>+</a:t>
            </a:r>
            <a:r>
              <a:rPr sz="1150" spc="405" dirty="0">
                <a:latin typeface="Times New Roman"/>
                <a:cs typeface="Times New Roman"/>
              </a:rPr>
              <a:t> </a:t>
            </a:r>
            <a:r>
              <a:rPr sz="1150" spc="215" dirty="0">
                <a:latin typeface="Times New Roman"/>
                <a:cs typeface="Times New Roman"/>
              </a:rPr>
              <a:t>searchStr); </a:t>
            </a:r>
            <a:r>
              <a:rPr sz="1150" spc="75" dirty="0">
                <a:latin typeface="Times New Roman"/>
                <a:cs typeface="Times New Roman"/>
              </a:rPr>
              <a:t>18</a:t>
            </a:r>
            <a:endParaRPr sz="11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65"/>
              </a:spcBef>
            </a:pPr>
            <a:r>
              <a:rPr sz="1150" spc="75" dirty="0">
                <a:latin typeface="Times New Roman"/>
                <a:cs typeface="Times New Roman"/>
              </a:rPr>
              <a:t>19</a:t>
            </a:r>
            <a:endParaRPr sz="11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75"/>
              </a:spcBef>
            </a:pPr>
            <a:r>
              <a:rPr sz="1150" spc="75" dirty="0">
                <a:latin typeface="Times New Roman"/>
                <a:cs typeface="Times New Roman"/>
              </a:rPr>
              <a:t>20</a:t>
            </a:r>
            <a:endParaRPr sz="11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65"/>
              </a:spcBef>
            </a:pPr>
            <a:r>
              <a:rPr sz="1150" spc="75" dirty="0">
                <a:latin typeface="Times New Roman"/>
                <a:cs typeface="Times New Roman"/>
              </a:rPr>
              <a:t>21</a:t>
            </a:r>
            <a:endParaRPr sz="11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60"/>
              </a:spcBef>
            </a:pPr>
            <a:r>
              <a:rPr sz="1150" b="1" spc="75" dirty="0">
                <a:latin typeface="Times New Roman"/>
                <a:cs typeface="Times New Roman"/>
              </a:rPr>
              <a:t>22</a:t>
            </a:r>
            <a:endParaRPr sz="11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00"/>
              </a:spcBef>
              <a:tabLst>
                <a:tab pos="448309" algn="l"/>
              </a:tabLst>
            </a:pPr>
            <a:r>
              <a:rPr sz="1150" spc="80" dirty="0">
                <a:latin typeface="Times New Roman"/>
                <a:cs typeface="Times New Roman"/>
              </a:rPr>
              <a:t>23</a:t>
            </a:r>
            <a:r>
              <a:rPr sz="1150" dirty="0">
                <a:latin typeface="Times New Roman"/>
                <a:cs typeface="Times New Roman"/>
              </a:rPr>
              <a:t>	</a:t>
            </a:r>
            <a:r>
              <a:rPr sz="1150" spc="80" dirty="0">
                <a:latin typeface="Times New Roman"/>
                <a:cs typeface="Times New Roman"/>
              </a:rPr>
              <a:t>}</a:t>
            </a:r>
            <a:endParaRPr sz="115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17880" y="5717539"/>
            <a:ext cx="6240780" cy="179641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157480">
              <a:lnSpc>
                <a:spcPct val="103499"/>
              </a:lnSpc>
              <a:spcBef>
                <a:spcPts val="90"/>
              </a:spcBef>
            </a:pPr>
            <a:r>
              <a:rPr sz="1150" dirty="0">
                <a:latin typeface="Arial"/>
                <a:cs typeface="Arial"/>
              </a:rPr>
              <a:t>With</a:t>
            </a:r>
            <a:r>
              <a:rPr sz="1150" spc="3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Java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8,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lambda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expression</a:t>
            </a:r>
            <a:r>
              <a:rPr sz="1150" spc="10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can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be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substituted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for</a:t>
            </a:r>
            <a:r>
              <a:rPr sz="1150" spc="4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an</a:t>
            </a:r>
            <a:r>
              <a:rPr sz="1150" spc="9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anonymous</a:t>
            </a:r>
            <a:r>
              <a:rPr sz="1150" spc="12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inner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class.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spc="-10" dirty="0">
                <a:latin typeface="Arial"/>
                <a:cs typeface="Arial"/>
              </a:rPr>
              <a:t>Notice </a:t>
            </a:r>
            <a:r>
              <a:rPr sz="1150" dirty="0">
                <a:latin typeface="Arial"/>
                <a:cs typeface="Arial"/>
              </a:rPr>
              <a:t>some</a:t>
            </a:r>
            <a:r>
              <a:rPr sz="1150" spc="4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key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spc="-10" dirty="0">
                <a:latin typeface="Arial"/>
                <a:cs typeface="Arial"/>
              </a:rPr>
              <a:t>facts.</a:t>
            </a:r>
            <a:endParaRPr sz="1150">
              <a:latin typeface="Arial"/>
              <a:cs typeface="Arial"/>
            </a:endParaRPr>
          </a:p>
          <a:p>
            <a:pPr marL="384175" marR="76835" indent="-247015">
              <a:lnSpc>
                <a:spcPct val="103499"/>
              </a:lnSpc>
              <a:spcBef>
                <a:spcPts val="320"/>
              </a:spcBef>
              <a:buFont typeface="Arial"/>
              <a:buChar char="•"/>
              <a:tabLst>
                <a:tab pos="384175" algn="l"/>
              </a:tabLst>
            </a:pPr>
            <a:r>
              <a:rPr sz="1150" b="1" dirty="0">
                <a:latin typeface="Arial"/>
                <a:cs typeface="Arial"/>
              </a:rPr>
              <a:t>The</a:t>
            </a:r>
            <a:r>
              <a:rPr sz="1150" b="1" spc="70" dirty="0">
                <a:latin typeface="Arial"/>
                <a:cs typeface="Arial"/>
              </a:rPr>
              <a:t> </a:t>
            </a:r>
            <a:r>
              <a:rPr sz="1150" b="1" dirty="0">
                <a:latin typeface="Arial"/>
                <a:cs typeface="Arial"/>
              </a:rPr>
              <a:t>lambda</a:t>
            </a:r>
            <a:r>
              <a:rPr sz="1150" b="1" spc="105" dirty="0">
                <a:latin typeface="Arial"/>
                <a:cs typeface="Arial"/>
              </a:rPr>
              <a:t> </a:t>
            </a:r>
            <a:r>
              <a:rPr sz="1150" b="1" dirty="0">
                <a:latin typeface="Arial"/>
                <a:cs typeface="Arial"/>
              </a:rPr>
              <a:t>expression</a:t>
            </a:r>
            <a:r>
              <a:rPr sz="1150" b="1" spc="120" dirty="0">
                <a:latin typeface="Arial"/>
                <a:cs typeface="Arial"/>
              </a:rPr>
              <a:t> </a:t>
            </a:r>
            <a:r>
              <a:rPr sz="1150" b="1" dirty="0">
                <a:latin typeface="Arial"/>
                <a:cs typeface="Arial"/>
              </a:rPr>
              <a:t>has</a:t>
            </a:r>
            <a:r>
              <a:rPr sz="1150" b="1" spc="85" dirty="0">
                <a:latin typeface="Arial"/>
                <a:cs typeface="Arial"/>
              </a:rPr>
              <a:t> </a:t>
            </a:r>
            <a:r>
              <a:rPr sz="1150" b="1" dirty="0">
                <a:latin typeface="Arial"/>
                <a:cs typeface="Arial"/>
              </a:rPr>
              <a:t>two</a:t>
            </a:r>
            <a:r>
              <a:rPr sz="1150" b="1" spc="45" dirty="0">
                <a:latin typeface="Arial"/>
                <a:cs typeface="Arial"/>
              </a:rPr>
              <a:t> </a:t>
            </a:r>
            <a:r>
              <a:rPr sz="1150" b="1" dirty="0">
                <a:latin typeface="Arial"/>
                <a:cs typeface="Arial"/>
              </a:rPr>
              <a:t>arguments:</a:t>
            </a:r>
            <a:r>
              <a:rPr sz="1150" b="1" spc="10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Just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like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in</a:t>
            </a:r>
            <a:r>
              <a:rPr sz="1150" spc="9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two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previous</a:t>
            </a:r>
            <a:r>
              <a:rPr sz="1150" spc="110" dirty="0">
                <a:latin typeface="Arial"/>
                <a:cs typeface="Arial"/>
              </a:rPr>
              <a:t> </a:t>
            </a:r>
            <a:r>
              <a:rPr sz="1150" spc="-10" dirty="0">
                <a:latin typeface="Arial"/>
                <a:cs typeface="Arial"/>
              </a:rPr>
              <a:t>examples,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lambda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expression</a:t>
            </a:r>
            <a:r>
              <a:rPr sz="1150" spc="11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uses</a:t>
            </a:r>
            <a:r>
              <a:rPr sz="1150" spc="9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same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arguments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as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analyze</a:t>
            </a:r>
            <a:r>
              <a:rPr sz="1150" spc="140" dirty="0">
                <a:latin typeface="Arial"/>
                <a:cs typeface="Arial"/>
              </a:rPr>
              <a:t> </a:t>
            </a:r>
            <a:r>
              <a:rPr sz="1150" spc="-10" dirty="0">
                <a:latin typeface="Arial"/>
                <a:cs typeface="Arial"/>
              </a:rPr>
              <a:t>method.</a:t>
            </a:r>
            <a:endParaRPr sz="1150">
              <a:latin typeface="Arial"/>
              <a:cs typeface="Arial"/>
            </a:endParaRPr>
          </a:p>
          <a:p>
            <a:pPr marL="384175" indent="-247015">
              <a:lnSpc>
                <a:spcPct val="100000"/>
              </a:lnSpc>
              <a:spcBef>
                <a:spcPts val="300"/>
              </a:spcBef>
              <a:buFont typeface="Arial"/>
              <a:buChar char="•"/>
              <a:tabLst>
                <a:tab pos="384175" algn="l"/>
              </a:tabLst>
            </a:pPr>
            <a:r>
              <a:rPr sz="1150" b="1" dirty="0">
                <a:latin typeface="Arial"/>
                <a:cs typeface="Arial"/>
              </a:rPr>
              <a:t>The</a:t>
            </a:r>
            <a:r>
              <a:rPr sz="1150" b="1" spc="65" dirty="0">
                <a:latin typeface="Arial"/>
                <a:cs typeface="Arial"/>
              </a:rPr>
              <a:t> </a:t>
            </a:r>
            <a:r>
              <a:rPr sz="1150" b="1" dirty="0">
                <a:latin typeface="Arial"/>
                <a:cs typeface="Arial"/>
              </a:rPr>
              <a:t>lambda</a:t>
            </a:r>
            <a:r>
              <a:rPr sz="1150" b="1" spc="100" dirty="0">
                <a:latin typeface="Arial"/>
                <a:cs typeface="Arial"/>
              </a:rPr>
              <a:t> </a:t>
            </a:r>
            <a:r>
              <a:rPr sz="1150" b="1" dirty="0">
                <a:latin typeface="Arial"/>
                <a:cs typeface="Arial"/>
              </a:rPr>
              <a:t>expression</a:t>
            </a:r>
            <a:r>
              <a:rPr sz="1150" b="1" spc="110" dirty="0">
                <a:latin typeface="Arial"/>
                <a:cs typeface="Arial"/>
              </a:rPr>
              <a:t> </a:t>
            </a:r>
            <a:r>
              <a:rPr sz="1150" b="1" dirty="0">
                <a:latin typeface="Arial"/>
                <a:cs typeface="Arial"/>
              </a:rPr>
              <a:t>returns</a:t>
            </a:r>
            <a:r>
              <a:rPr sz="1150" b="1" spc="75" dirty="0">
                <a:latin typeface="Arial"/>
                <a:cs typeface="Arial"/>
              </a:rPr>
              <a:t> </a:t>
            </a:r>
            <a:r>
              <a:rPr sz="1150" b="1" dirty="0">
                <a:latin typeface="Arial"/>
                <a:cs typeface="Arial"/>
              </a:rPr>
              <a:t>a</a:t>
            </a:r>
            <a:r>
              <a:rPr sz="1150" b="1" spc="70" dirty="0">
                <a:latin typeface="Arial"/>
                <a:cs typeface="Arial"/>
              </a:rPr>
              <a:t> </a:t>
            </a:r>
            <a:r>
              <a:rPr sz="1150" b="1" spc="135" dirty="0">
                <a:latin typeface="Times New Roman"/>
                <a:cs typeface="Times New Roman"/>
              </a:rPr>
              <a:t>boolean</a:t>
            </a:r>
            <a:r>
              <a:rPr sz="1150" b="1" spc="135" dirty="0">
                <a:latin typeface="Arial"/>
                <a:cs typeface="Arial"/>
              </a:rPr>
              <a:t>:</a:t>
            </a:r>
            <a:r>
              <a:rPr sz="1150" b="1" spc="13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Just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like</a:t>
            </a:r>
            <a:r>
              <a:rPr sz="1150" spc="10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in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two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previous</a:t>
            </a:r>
            <a:r>
              <a:rPr sz="1150" spc="10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examples,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spc="-50" dirty="0">
                <a:latin typeface="Arial"/>
                <a:cs typeface="Arial"/>
              </a:rPr>
              <a:t>a</a:t>
            </a:r>
            <a:endParaRPr sz="1150">
              <a:latin typeface="Arial"/>
              <a:cs typeface="Arial"/>
            </a:endParaRPr>
          </a:p>
          <a:p>
            <a:pPr marL="384175">
              <a:lnSpc>
                <a:spcPct val="100000"/>
              </a:lnSpc>
              <a:spcBef>
                <a:spcPts val="50"/>
              </a:spcBef>
            </a:pPr>
            <a:r>
              <a:rPr sz="1150" spc="185" dirty="0">
                <a:latin typeface="Times New Roman"/>
                <a:cs typeface="Times New Roman"/>
              </a:rPr>
              <a:t>boolean</a:t>
            </a:r>
            <a:r>
              <a:rPr sz="1150" spc="125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Arial"/>
                <a:cs typeface="Arial"/>
              </a:rPr>
              <a:t>is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returned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just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like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analyze</a:t>
            </a:r>
            <a:r>
              <a:rPr sz="1150" spc="105" dirty="0">
                <a:latin typeface="Arial"/>
                <a:cs typeface="Arial"/>
              </a:rPr>
              <a:t> </a:t>
            </a:r>
            <a:r>
              <a:rPr sz="1150" spc="-10" dirty="0">
                <a:latin typeface="Arial"/>
                <a:cs typeface="Arial"/>
              </a:rPr>
              <a:t>method.</a:t>
            </a:r>
            <a:endParaRPr sz="1150">
              <a:latin typeface="Arial"/>
              <a:cs typeface="Arial"/>
            </a:endParaRPr>
          </a:p>
          <a:p>
            <a:pPr marL="12700" marR="33020">
              <a:lnSpc>
                <a:spcPct val="103499"/>
              </a:lnSpc>
              <a:spcBef>
                <a:spcPts val="515"/>
              </a:spcBef>
            </a:pPr>
            <a:r>
              <a:rPr sz="1150" dirty="0">
                <a:latin typeface="Arial"/>
                <a:cs typeface="Arial"/>
              </a:rPr>
              <a:t>In</a:t>
            </a:r>
            <a:r>
              <a:rPr sz="1150" spc="4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fact,</a:t>
            </a:r>
            <a:r>
              <a:rPr sz="1150" spc="4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lambda</a:t>
            </a:r>
            <a:r>
              <a:rPr sz="1150" spc="9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expression,</a:t>
            </a:r>
            <a:r>
              <a:rPr sz="1150" spc="10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anonymous</a:t>
            </a:r>
            <a:r>
              <a:rPr sz="1150" spc="11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inner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class,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and</a:t>
            </a:r>
            <a:r>
              <a:rPr sz="1150" spc="9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concrete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class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are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all</a:t>
            </a:r>
            <a:r>
              <a:rPr sz="1150" spc="105" dirty="0">
                <a:latin typeface="Arial"/>
                <a:cs typeface="Arial"/>
              </a:rPr>
              <a:t> </a:t>
            </a:r>
            <a:r>
              <a:rPr sz="1150" spc="-10" dirty="0">
                <a:latin typeface="Arial"/>
                <a:cs typeface="Arial"/>
              </a:rPr>
              <a:t>essentially </a:t>
            </a:r>
            <a:r>
              <a:rPr sz="1150" dirty="0">
                <a:latin typeface="Arial"/>
                <a:cs typeface="Arial"/>
              </a:rPr>
              <a:t>equivalent.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lambda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expression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is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new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way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to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express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code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logic</a:t>
            </a:r>
            <a:r>
              <a:rPr sz="1150" spc="9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by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using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spc="-10" dirty="0">
                <a:latin typeface="Arial"/>
                <a:cs typeface="Arial"/>
              </a:rPr>
              <a:t>functional </a:t>
            </a:r>
            <a:r>
              <a:rPr sz="1150" dirty="0">
                <a:latin typeface="Arial"/>
                <a:cs typeface="Arial"/>
              </a:rPr>
              <a:t>interface</a:t>
            </a:r>
            <a:r>
              <a:rPr sz="1150" spc="2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as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spc="-10" dirty="0">
                <a:latin typeface="Arial"/>
                <a:cs typeface="Arial"/>
              </a:rPr>
              <a:t>base.</a:t>
            </a:r>
            <a:endParaRPr sz="115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326639" y="5247386"/>
            <a:ext cx="3116580" cy="144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endParaRPr sz="8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80920" y="806967"/>
            <a:ext cx="3206750" cy="3092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50" b="1" dirty="0">
                <a:latin typeface="Arial"/>
                <a:cs typeface="Arial"/>
              </a:rPr>
              <a:t>Lambda</a:t>
            </a:r>
            <a:r>
              <a:rPr sz="1850" b="1" spc="-20" dirty="0">
                <a:latin typeface="Arial"/>
                <a:cs typeface="Arial"/>
              </a:rPr>
              <a:t> </a:t>
            </a:r>
            <a:r>
              <a:rPr sz="1850" b="1" dirty="0">
                <a:latin typeface="Arial"/>
                <a:cs typeface="Arial"/>
              </a:rPr>
              <a:t>Expression</a:t>
            </a:r>
            <a:r>
              <a:rPr sz="1850" b="1" spc="-20" dirty="0">
                <a:latin typeface="Arial"/>
                <a:cs typeface="Arial"/>
              </a:rPr>
              <a:t> </a:t>
            </a:r>
            <a:r>
              <a:rPr sz="1850" b="1" spc="-10" dirty="0">
                <a:latin typeface="Arial"/>
                <a:cs typeface="Arial"/>
              </a:rPr>
              <a:t>Defined</a:t>
            </a:r>
            <a:endParaRPr sz="185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76960" y="2478978"/>
            <a:ext cx="4689475" cy="2110740"/>
          </a:xfrm>
          <a:prstGeom prst="rect">
            <a:avLst/>
          </a:prstGeom>
        </p:spPr>
        <p:txBody>
          <a:bodyPr vert="horz" wrap="square" lIns="0" tIns="457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60"/>
              </a:spcBef>
            </a:pPr>
            <a:r>
              <a:rPr sz="1550" dirty="0">
                <a:latin typeface="Arial"/>
                <a:cs typeface="Arial"/>
              </a:rPr>
              <a:t>Basic</a:t>
            </a:r>
            <a:r>
              <a:rPr sz="1550" spc="48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Lambda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examples</a:t>
            </a:r>
            <a:endParaRPr sz="1550">
              <a:latin typeface="Arial"/>
              <a:cs typeface="Arial"/>
            </a:endParaRPr>
          </a:p>
          <a:p>
            <a:pPr marL="424180" marR="1750060">
              <a:lnSpc>
                <a:spcPts val="2050"/>
              </a:lnSpc>
              <a:spcBef>
                <a:spcPts val="20"/>
              </a:spcBef>
            </a:pPr>
            <a:r>
              <a:rPr sz="1400" spc="365" dirty="0">
                <a:latin typeface="Times New Roman"/>
                <a:cs typeface="Times New Roman"/>
              </a:rPr>
              <a:t>(int</a:t>
            </a:r>
            <a:r>
              <a:rPr sz="1400" spc="80" dirty="0">
                <a:latin typeface="Times New Roman"/>
                <a:cs typeface="Times New Roman"/>
              </a:rPr>
              <a:t>  </a:t>
            </a:r>
            <a:r>
              <a:rPr sz="1400" spc="330" dirty="0">
                <a:latin typeface="Times New Roman"/>
                <a:cs typeface="Times New Roman"/>
              </a:rPr>
              <a:t>x,</a:t>
            </a:r>
            <a:r>
              <a:rPr sz="1400" spc="80" dirty="0">
                <a:latin typeface="Times New Roman"/>
                <a:cs typeface="Times New Roman"/>
              </a:rPr>
              <a:t>  </a:t>
            </a:r>
            <a:r>
              <a:rPr sz="1400" spc="360" dirty="0">
                <a:latin typeface="Times New Roman"/>
                <a:cs typeface="Times New Roman"/>
              </a:rPr>
              <a:t>int</a:t>
            </a:r>
            <a:r>
              <a:rPr sz="1400" spc="80" dirty="0">
                <a:latin typeface="Times New Roman"/>
                <a:cs typeface="Times New Roman"/>
              </a:rPr>
              <a:t>  </a:t>
            </a:r>
            <a:r>
              <a:rPr sz="1400" spc="270" dirty="0">
                <a:latin typeface="Times New Roman"/>
                <a:cs typeface="Times New Roman"/>
              </a:rPr>
              <a:t>y)</a:t>
            </a:r>
            <a:r>
              <a:rPr sz="1400" spc="80" dirty="0">
                <a:latin typeface="Times New Roman"/>
                <a:cs typeface="Times New Roman"/>
              </a:rPr>
              <a:t>  </a:t>
            </a:r>
            <a:r>
              <a:rPr sz="1400" spc="160" dirty="0">
                <a:latin typeface="Times New Roman"/>
                <a:cs typeface="Times New Roman"/>
              </a:rPr>
              <a:t>-</a:t>
            </a:r>
            <a:r>
              <a:rPr sz="1400" spc="290" dirty="0">
                <a:latin typeface="Times New Roman"/>
                <a:cs typeface="Times New Roman"/>
              </a:rPr>
              <a:t>&gt;</a:t>
            </a:r>
            <a:r>
              <a:rPr sz="1400" spc="80" dirty="0">
                <a:latin typeface="Times New Roman"/>
                <a:cs typeface="Times New Roman"/>
              </a:rPr>
              <a:t>  </a:t>
            </a:r>
            <a:r>
              <a:rPr sz="1400" spc="150" dirty="0">
                <a:latin typeface="Times New Roman"/>
                <a:cs typeface="Times New Roman"/>
              </a:rPr>
              <a:t>x</a:t>
            </a:r>
            <a:r>
              <a:rPr sz="1400" spc="80" dirty="0">
                <a:latin typeface="Times New Roman"/>
                <a:cs typeface="Times New Roman"/>
              </a:rPr>
              <a:t>  </a:t>
            </a:r>
            <a:r>
              <a:rPr sz="1400" spc="70" dirty="0">
                <a:latin typeface="Times New Roman"/>
                <a:cs typeface="Times New Roman"/>
              </a:rPr>
              <a:t>+</a:t>
            </a:r>
            <a:r>
              <a:rPr sz="1400" spc="80" dirty="0">
                <a:latin typeface="Times New Roman"/>
                <a:cs typeface="Times New Roman"/>
              </a:rPr>
              <a:t>  </a:t>
            </a:r>
            <a:r>
              <a:rPr sz="1400" spc="100" dirty="0">
                <a:latin typeface="Times New Roman"/>
                <a:cs typeface="Times New Roman"/>
              </a:rPr>
              <a:t>y </a:t>
            </a:r>
            <a:r>
              <a:rPr sz="1400" spc="345" dirty="0">
                <a:latin typeface="Times New Roman"/>
                <a:cs typeface="Times New Roman"/>
              </a:rPr>
              <a:t>(x,</a:t>
            </a:r>
            <a:r>
              <a:rPr sz="1400" spc="75" dirty="0">
                <a:latin typeface="Times New Roman"/>
                <a:cs typeface="Times New Roman"/>
              </a:rPr>
              <a:t>  </a:t>
            </a:r>
            <a:r>
              <a:rPr sz="1400" spc="265" dirty="0">
                <a:latin typeface="Times New Roman"/>
                <a:cs typeface="Times New Roman"/>
              </a:rPr>
              <a:t>y)</a:t>
            </a:r>
            <a:r>
              <a:rPr sz="1400" spc="80" dirty="0">
                <a:latin typeface="Times New Roman"/>
                <a:cs typeface="Times New Roman"/>
              </a:rPr>
              <a:t>  </a:t>
            </a:r>
            <a:r>
              <a:rPr sz="1400" spc="390" dirty="0">
                <a:latin typeface="Times New Roman"/>
                <a:cs typeface="Times New Roman"/>
              </a:rPr>
              <a:t>-</a:t>
            </a:r>
            <a:r>
              <a:rPr sz="1400" spc="70" dirty="0">
                <a:latin typeface="Times New Roman"/>
                <a:cs typeface="Times New Roman"/>
              </a:rPr>
              <a:t>&gt;</a:t>
            </a:r>
            <a:r>
              <a:rPr sz="1400" spc="80" dirty="0">
                <a:latin typeface="Times New Roman"/>
                <a:cs typeface="Times New Roman"/>
              </a:rPr>
              <a:t>  </a:t>
            </a:r>
            <a:r>
              <a:rPr sz="1400" spc="150" dirty="0">
                <a:latin typeface="Times New Roman"/>
                <a:cs typeface="Times New Roman"/>
              </a:rPr>
              <a:t>x</a:t>
            </a:r>
            <a:r>
              <a:rPr sz="1400" spc="80" dirty="0">
                <a:latin typeface="Times New Roman"/>
                <a:cs typeface="Times New Roman"/>
              </a:rPr>
              <a:t>  </a:t>
            </a:r>
            <a:r>
              <a:rPr sz="1400" spc="70" dirty="0">
                <a:latin typeface="Times New Roman"/>
                <a:cs typeface="Times New Roman"/>
              </a:rPr>
              <a:t>+</a:t>
            </a:r>
            <a:r>
              <a:rPr sz="1400" spc="80" dirty="0">
                <a:latin typeface="Times New Roman"/>
                <a:cs typeface="Times New Roman"/>
              </a:rPr>
              <a:t>  </a:t>
            </a:r>
            <a:r>
              <a:rPr sz="1400" spc="100" dirty="0">
                <a:latin typeface="Times New Roman"/>
                <a:cs typeface="Times New Roman"/>
              </a:rPr>
              <a:t>y</a:t>
            </a:r>
            <a:endParaRPr sz="1400">
              <a:latin typeface="Times New Roman"/>
              <a:cs typeface="Times New Roman"/>
            </a:endParaRPr>
          </a:p>
          <a:p>
            <a:pPr marL="424180" marR="5080">
              <a:lnSpc>
                <a:spcPts val="4120"/>
              </a:lnSpc>
              <a:spcBef>
                <a:spcPts val="425"/>
              </a:spcBef>
            </a:pPr>
            <a:r>
              <a:rPr sz="1400" spc="345" dirty="0">
                <a:latin typeface="Times New Roman"/>
                <a:cs typeface="Times New Roman"/>
              </a:rPr>
              <a:t>(x,</a:t>
            </a:r>
            <a:r>
              <a:rPr sz="1400" spc="85" dirty="0">
                <a:latin typeface="Times New Roman"/>
                <a:cs typeface="Times New Roman"/>
              </a:rPr>
              <a:t>  </a:t>
            </a:r>
            <a:r>
              <a:rPr sz="1400" spc="265" dirty="0">
                <a:latin typeface="Times New Roman"/>
                <a:cs typeface="Times New Roman"/>
              </a:rPr>
              <a:t>y)</a:t>
            </a:r>
            <a:r>
              <a:rPr sz="1400" spc="85" dirty="0">
                <a:latin typeface="Times New Roman"/>
                <a:cs typeface="Times New Roman"/>
              </a:rPr>
              <a:t>  </a:t>
            </a:r>
            <a:r>
              <a:rPr sz="1400" spc="170" dirty="0">
                <a:latin typeface="Times New Roman"/>
                <a:cs typeface="Times New Roman"/>
              </a:rPr>
              <a:t>-</a:t>
            </a:r>
            <a:r>
              <a:rPr sz="1400" spc="290" dirty="0">
                <a:latin typeface="Times New Roman"/>
                <a:cs typeface="Times New Roman"/>
              </a:rPr>
              <a:t>&gt;</a:t>
            </a:r>
            <a:r>
              <a:rPr sz="1400" spc="85" dirty="0">
                <a:latin typeface="Times New Roman"/>
                <a:cs typeface="Times New Roman"/>
              </a:rPr>
              <a:t>  </a:t>
            </a:r>
            <a:r>
              <a:rPr sz="1400" spc="180" dirty="0">
                <a:latin typeface="Times New Roman"/>
                <a:cs typeface="Times New Roman"/>
              </a:rPr>
              <a:t>{</a:t>
            </a:r>
            <a:r>
              <a:rPr sz="1400" spc="85" dirty="0">
                <a:latin typeface="Times New Roman"/>
                <a:cs typeface="Times New Roman"/>
              </a:rPr>
              <a:t>  </a:t>
            </a:r>
            <a:r>
              <a:rPr sz="1400" spc="285" dirty="0">
                <a:latin typeface="Times New Roman"/>
                <a:cs typeface="Times New Roman"/>
              </a:rPr>
              <a:t>system.out.println(x</a:t>
            </a:r>
            <a:r>
              <a:rPr sz="1400" spc="90" dirty="0">
                <a:latin typeface="Times New Roman"/>
                <a:cs typeface="Times New Roman"/>
              </a:rPr>
              <a:t>  </a:t>
            </a:r>
            <a:r>
              <a:rPr sz="1400" spc="70" dirty="0">
                <a:latin typeface="Times New Roman"/>
                <a:cs typeface="Times New Roman"/>
              </a:rPr>
              <a:t>+</a:t>
            </a:r>
            <a:r>
              <a:rPr sz="1400" spc="85" dirty="0">
                <a:latin typeface="Times New Roman"/>
                <a:cs typeface="Times New Roman"/>
              </a:rPr>
              <a:t>  </a:t>
            </a:r>
            <a:r>
              <a:rPr sz="1400" spc="275" dirty="0">
                <a:latin typeface="Times New Roman"/>
                <a:cs typeface="Times New Roman"/>
              </a:rPr>
              <a:t>y);} </a:t>
            </a:r>
            <a:r>
              <a:rPr sz="1400" spc="295" dirty="0">
                <a:latin typeface="Times New Roman"/>
                <a:cs typeface="Times New Roman"/>
              </a:rPr>
              <a:t>(String</a:t>
            </a:r>
            <a:r>
              <a:rPr sz="1400" spc="80" dirty="0">
                <a:latin typeface="Times New Roman"/>
                <a:cs typeface="Times New Roman"/>
              </a:rPr>
              <a:t>  </a:t>
            </a:r>
            <a:r>
              <a:rPr sz="1400" spc="345" dirty="0">
                <a:latin typeface="Times New Roman"/>
                <a:cs typeface="Times New Roman"/>
              </a:rPr>
              <a:t>s)</a:t>
            </a:r>
            <a:r>
              <a:rPr sz="1400" spc="80" dirty="0">
                <a:latin typeface="Times New Roman"/>
                <a:cs typeface="Times New Roman"/>
              </a:rPr>
              <a:t>  </a:t>
            </a:r>
            <a:r>
              <a:rPr sz="1400" spc="170" dirty="0">
                <a:latin typeface="Times New Roman"/>
                <a:cs typeface="Times New Roman"/>
              </a:rPr>
              <a:t>-</a:t>
            </a:r>
            <a:r>
              <a:rPr sz="1400" spc="290" dirty="0">
                <a:latin typeface="Times New Roman"/>
                <a:cs typeface="Times New Roman"/>
              </a:rPr>
              <a:t>&gt;</a:t>
            </a:r>
            <a:r>
              <a:rPr sz="1400" spc="80" dirty="0">
                <a:latin typeface="Times New Roman"/>
                <a:cs typeface="Times New Roman"/>
              </a:rPr>
              <a:t>  </a:t>
            </a:r>
            <a:r>
              <a:rPr sz="1400" spc="254" dirty="0">
                <a:latin typeface="Times New Roman"/>
                <a:cs typeface="Times New Roman"/>
              </a:rPr>
              <a:t>s.contains("word")</a:t>
            </a:r>
            <a:endParaRPr sz="1400">
              <a:latin typeface="Times New Roman"/>
              <a:cs typeface="Times New Roman"/>
            </a:endParaRPr>
          </a:p>
          <a:p>
            <a:pPr marL="424180">
              <a:lnSpc>
                <a:spcPts val="1505"/>
              </a:lnSpc>
            </a:pPr>
            <a:r>
              <a:rPr sz="1400" spc="305" dirty="0">
                <a:latin typeface="Times New Roman"/>
                <a:cs typeface="Times New Roman"/>
              </a:rPr>
              <a:t>s</a:t>
            </a:r>
            <a:r>
              <a:rPr sz="1400" spc="75" dirty="0">
                <a:latin typeface="Times New Roman"/>
                <a:cs typeface="Times New Roman"/>
              </a:rPr>
              <a:t>  </a:t>
            </a:r>
            <a:r>
              <a:rPr sz="1400" spc="380" dirty="0">
                <a:latin typeface="Times New Roman"/>
                <a:cs typeface="Times New Roman"/>
              </a:rPr>
              <a:t>-</a:t>
            </a:r>
            <a:r>
              <a:rPr sz="1400" spc="70" dirty="0">
                <a:latin typeface="Times New Roman"/>
                <a:cs typeface="Times New Roman"/>
              </a:rPr>
              <a:t>&gt;</a:t>
            </a:r>
            <a:r>
              <a:rPr sz="1400" spc="80" dirty="0">
                <a:latin typeface="Times New Roman"/>
                <a:cs typeface="Times New Roman"/>
              </a:rPr>
              <a:t>  </a:t>
            </a:r>
            <a:r>
              <a:rPr sz="1400" spc="254" dirty="0">
                <a:latin typeface="Times New Roman"/>
                <a:cs typeface="Times New Roman"/>
              </a:rPr>
              <a:t>s.contains("word")</a:t>
            </a:r>
            <a:endParaRPr sz="1400">
              <a:latin typeface="Times New Roman"/>
              <a:cs typeface="Times New Roman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993647" y="1370075"/>
          <a:ext cx="5285738" cy="8159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614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7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614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7990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250" b="1" dirty="0">
                          <a:latin typeface="Arial"/>
                          <a:cs typeface="Arial"/>
                        </a:rPr>
                        <a:t>Argument</a:t>
                      </a:r>
                      <a:r>
                        <a:rPr sz="1250" b="1" spc="1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50" b="1" spc="-20" dirty="0">
                          <a:latin typeface="Arial"/>
                          <a:cs typeface="Arial"/>
                        </a:rPr>
                        <a:t>List</a:t>
                      </a:r>
                      <a:endParaRPr sz="1250">
                        <a:latin typeface="Arial"/>
                        <a:cs typeface="Arial"/>
                      </a:endParaRPr>
                    </a:p>
                  </a:txBody>
                  <a:tcPr marL="0" marR="0" marT="3302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250" b="1" dirty="0">
                          <a:latin typeface="Arial"/>
                          <a:cs typeface="Arial"/>
                        </a:rPr>
                        <a:t>Arrow</a:t>
                      </a:r>
                      <a:r>
                        <a:rPr sz="1250" b="1" spc="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50" b="1" spc="-10" dirty="0">
                          <a:latin typeface="Arial"/>
                          <a:cs typeface="Arial"/>
                        </a:rPr>
                        <a:t>Token</a:t>
                      </a:r>
                      <a:endParaRPr sz="1250">
                        <a:latin typeface="Arial"/>
                        <a:cs typeface="Arial"/>
                      </a:endParaRPr>
                    </a:p>
                  </a:txBody>
                  <a:tcPr marL="0" marR="0" marT="3302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250" b="1" spc="-20" dirty="0">
                          <a:latin typeface="Arial"/>
                          <a:cs typeface="Arial"/>
                        </a:rPr>
                        <a:t>Body</a:t>
                      </a:r>
                      <a:endParaRPr sz="1250">
                        <a:latin typeface="Arial"/>
                        <a:cs typeface="Arial"/>
                      </a:endParaRPr>
                    </a:p>
                  </a:txBody>
                  <a:tcPr marL="0" marR="0" marT="3302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9525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CB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7985"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250" spc="330" dirty="0">
                          <a:latin typeface="Times New Roman"/>
                          <a:cs typeface="Times New Roman"/>
                        </a:rPr>
                        <a:t>(int</a:t>
                      </a:r>
                      <a:r>
                        <a:rPr sz="1250" spc="45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50" spc="295" dirty="0">
                          <a:latin typeface="Times New Roman"/>
                          <a:cs typeface="Times New Roman"/>
                        </a:rPr>
                        <a:t>x,</a:t>
                      </a:r>
                      <a:r>
                        <a:rPr sz="1250" spc="45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50" spc="320" dirty="0">
                          <a:latin typeface="Times New Roman"/>
                          <a:cs typeface="Times New Roman"/>
                        </a:rPr>
                        <a:t>int</a:t>
                      </a:r>
                      <a:r>
                        <a:rPr sz="1250" spc="45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50" spc="215" dirty="0">
                          <a:latin typeface="Times New Roman"/>
                          <a:cs typeface="Times New Roman"/>
                        </a:rPr>
                        <a:t>y)</a:t>
                      </a:r>
                      <a:endParaRPr sz="1250">
                        <a:latin typeface="Times New Roman"/>
                        <a:cs typeface="Times New Roman"/>
                      </a:endParaRPr>
                    </a:p>
                  </a:txBody>
                  <a:tcPr marL="0" marR="0" marT="1778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250" spc="150" dirty="0">
                          <a:latin typeface="Times New Roman"/>
                          <a:cs typeface="Times New Roman"/>
                        </a:rPr>
                        <a:t>-</a:t>
                      </a:r>
                      <a:r>
                        <a:rPr sz="1250" spc="210" dirty="0">
                          <a:latin typeface="Times New Roman"/>
                          <a:cs typeface="Times New Roman"/>
                        </a:rPr>
                        <a:t>&gt;</a:t>
                      </a:r>
                      <a:endParaRPr sz="1250">
                        <a:latin typeface="Times New Roman"/>
                        <a:cs typeface="Times New Roman"/>
                      </a:endParaRPr>
                    </a:p>
                  </a:txBody>
                  <a:tcPr marL="0" marR="0" marT="1778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250" spc="140" dirty="0">
                          <a:latin typeface="Times New Roman"/>
                          <a:cs typeface="Times New Roman"/>
                        </a:rPr>
                        <a:t>x</a:t>
                      </a:r>
                      <a:r>
                        <a:rPr sz="1250" spc="459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50" spc="70" dirty="0">
                          <a:latin typeface="Times New Roman"/>
                          <a:cs typeface="Times New Roman"/>
                        </a:rPr>
                        <a:t>+</a:t>
                      </a:r>
                      <a:r>
                        <a:rPr sz="1250" spc="44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50" spc="90" dirty="0">
                          <a:latin typeface="Times New Roman"/>
                          <a:cs typeface="Times New Roman"/>
                        </a:rPr>
                        <a:t>y</a:t>
                      </a:r>
                      <a:endParaRPr sz="125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17780" marB="0">
                    <a:lnL w="9525">
                      <a:solidFill>
                        <a:srgbClr val="FFFFFF"/>
                      </a:solidFill>
                      <a:prstDash val="solid"/>
                    </a:lnL>
                    <a:lnR w="9525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FFFFFF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82767" y="2237232"/>
            <a:ext cx="1463039" cy="1274063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817880" y="5717539"/>
            <a:ext cx="6167120" cy="56959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3499"/>
              </a:lnSpc>
              <a:spcBef>
                <a:spcPts val="90"/>
              </a:spcBef>
            </a:pPr>
            <a:r>
              <a:rPr sz="1150" dirty="0">
                <a:latin typeface="Arial"/>
                <a:cs typeface="Arial"/>
              </a:rPr>
              <a:t>The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lambda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expression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is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an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argument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list,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arrow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token,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and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then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block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or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spc="-10" dirty="0">
                <a:latin typeface="Arial"/>
                <a:cs typeface="Arial"/>
              </a:rPr>
              <a:t>expression. </a:t>
            </a:r>
            <a:r>
              <a:rPr sz="1150" dirty="0">
                <a:latin typeface="Arial"/>
                <a:cs typeface="Arial"/>
              </a:rPr>
              <a:t>When</a:t>
            </a:r>
            <a:r>
              <a:rPr sz="1150" spc="2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code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block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is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used,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multiple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statements</a:t>
            </a:r>
            <a:r>
              <a:rPr sz="1150" spc="3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could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be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included</a:t>
            </a:r>
            <a:r>
              <a:rPr sz="1150" spc="12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in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block.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spc="-25" dirty="0">
                <a:latin typeface="Arial"/>
                <a:cs typeface="Arial"/>
              </a:rPr>
              <a:t>The </a:t>
            </a:r>
            <a:r>
              <a:rPr sz="1150" dirty="0">
                <a:latin typeface="Arial"/>
                <a:cs typeface="Arial"/>
              </a:rPr>
              <a:t>parameter</a:t>
            </a:r>
            <a:r>
              <a:rPr sz="1150" spc="2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types</a:t>
            </a:r>
            <a:r>
              <a:rPr sz="1150" spc="12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can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be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specified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or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spc="-10" dirty="0">
                <a:latin typeface="Arial"/>
                <a:cs typeface="Arial"/>
              </a:rPr>
              <a:t>inferred.</a:t>
            </a:r>
            <a:endParaRPr sz="115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326639" y="5247386"/>
            <a:ext cx="3116580" cy="144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endParaRPr sz="8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79347" y="1473708"/>
            <a:ext cx="5907405" cy="346075"/>
            <a:chOff x="879347" y="1473708"/>
            <a:chExt cx="5907405" cy="346075"/>
          </a:xfrm>
        </p:grpSpPr>
        <p:sp>
          <p:nvSpPr>
            <p:cNvPr id="3" name="object 3"/>
            <p:cNvSpPr/>
            <p:nvPr/>
          </p:nvSpPr>
          <p:spPr>
            <a:xfrm>
              <a:off x="890015" y="1482852"/>
              <a:ext cx="5885815" cy="327660"/>
            </a:xfrm>
            <a:custGeom>
              <a:avLst/>
              <a:gdLst/>
              <a:ahLst/>
              <a:cxnLst/>
              <a:rect l="l" t="t" r="r" b="b"/>
              <a:pathLst>
                <a:path w="5885815" h="327660">
                  <a:moveTo>
                    <a:pt x="5885688" y="0"/>
                  </a:moveTo>
                  <a:lnTo>
                    <a:pt x="0" y="0"/>
                  </a:lnTo>
                  <a:lnTo>
                    <a:pt x="0" y="327659"/>
                  </a:lnTo>
                  <a:lnTo>
                    <a:pt x="5885688" y="327659"/>
                  </a:lnTo>
                  <a:lnTo>
                    <a:pt x="5885688" y="0"/>
                  </a:lnTo>
                  <a:close/>
                </a:path>
              </a:pathLst>
            </a:custGeom>
            <a:solidFill>
              <a:srgbClr val="DCDC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879347" y="1473708"/>
              <a:ext cx="5907405" cy="346075"/>
            </a:xfrm>
            <a:custGeom>
              <a:avLst/>
              <a:gdLst/>
              <a:ahLst/>
              <a:cxnLst/>
              <a:rect l="l" t="t" r="r" b="b"/>
              <a:pathLst>
                <a:path w="5907405" h="346075">
                  <a:moveTo>
                    <a:pt x="5907024" y="0"/>
                  </a:moveTo>
                  <a:lnTo>
                    <a:pt x="0" y="0"/>
                  </a:lnTo>
                  <a:lnTo>
                    <a:pt x="0" y="345948"/>
                  </a:lnTo>
                  <a:lnTo>
                    <a:pt x="5907024" y="345948"/>
                  </a:lnTo>
                  <a:lnTo>
                    <a:pt x="5907024" y="336803"/>
                  </a:lnTo>
                  <a:lnTo>
                    <a:pt x="19812" y="336803"/>
                  </a:lnTo>
                  <a:lnTo>
                    <a:pt x="10668" y="326136"/>
                  </a:lnTo>
                  <a:lnTo>
                    <a:pt x="19812" y="326136"/>
                  </a:lnTo>
                  <a:lnTo>
                    <a:pt x="19812" y="19812"/>
                  </a:lnTo>
                  <a:lnTo>
                    <a:pt x="10668" y="19812"/>
                  </a:lnTo>
                  <a:lnTo>
                    <a:pt x="19812" y="9144"/>
                  </a:lnTo>
                  <a:lnTo>
                    <a:pt x="5907024" y="9144"/>
                  </a:lnTo>
                  <a:lnTo>
                    <a:pt x="5907024" y="0"/>
                  </a:lnTo>
                  <a:close/>
                </a:path>
                <a:path w="5907405" h="346075">
                  <a:moveTo>
                    <a:pt x="19812" y="326136"/>
                  </a:moveTo>
                  <a:lnTo>
                    <a:pt x="10668" y="326136"/>
                  </a:lnTo>
                  <a:lnTo>
                    <a:pt x="19812" y="336803"/>
                  </a:lnTo>
                  <a:lnTo>
                    <a:pt x="19812" y="326136"/>
                  </a:lnTo>
                  <a:close/>
                </a:path>
                <a:path w="5907405" h="346075">
                  <a:moveTo>
                    <a:pt x="5885687" y="326136"/>
                  </a:moveTo>
                  <a:lnTo>
                    <a:pt x="19812" y="326136"/>
                  </a:lnTo>
                  <a:lnTo>
                    <a:pt x="19812" y="336803"/>
                  </a:lnTo>
                  <a:lnTo>
                    <a:pt x="5885687" y="336803"/>
                  </a:lnTo>
                  <a:lnTo>
                    <a:pt x="5885687" y="326136"/>
                  </a:lnTo>
                  <a:close/>
                </a:path>
                <a:path w="5907405" h="346075">
                  <a:moveTo>
                    <a:pt x="5885687" y="9144"/>
                  </a:moveTo>
                  <a:lnTo>
                    <a:pt x="5885687" y="336803"/>
                  </a:lnTo>
                  <a:lnTo>
                    <a:pt x="5896356" y="326136"/>
                  </a:lnTo>
                  <a:lnTo>
                    <a:pt x="5907024" y="326136"/>
                  </a:lnTo>
                  <a:lnTo>
                    <a:pt x="5907024" y="19812"/>
                  </a:lnTo>
                  <a:lnTo>
                    <a:pt x="5896356" y="19812"/>
                  </a:lnTo>
                  <a:lnTo>
                    <a:pt x="5885687" y="9144"/>
                  </a:lnTo>
                  <a:close/>
                </a:path>
                <a:path w="5907405" h="346075">
                  <a:moveTo>
                    <a:pt x="5907024" y="326136"/>
                  </a:moveTo>
                  <a:lnTo>
                    <a:pt x="5896356" y="326136"/>
                  </a:lnTo>
                  <a:lnTo>
                    <a:pt x="5885687" y="336803"/>
                  </a:lnTo>
                  <a:lnTo>
                    <a:pt x="5907024" y="336803"/>
                  </a:lnTo>
                  <a:lnTo>
                    <a:pt x="5907024" y="326136"/>
                  </a:lnTo>
                  <a:close/>
                </a:path>
                <a:path w="5907405" h="346075">
                  <a:moveTo>
                    <a:pt x="19812" y="9144"/>
                  </a:moveTo>
                  <a:lnTo>
                    <a:pt x="10668" y="19812"/>
                  </a:lnTo>
                  <a:lnTo>
                    <a:pt x="19812" y="19812"/>
                  </a:lnTo>
                  <a:lnTo>
                    <a:pt x="19812" y="9144"/>
                  </a:lnTo>
                  <a:close/>
                </a:path>
                <a:path w="5907405" h="346075">
                  <a:moveTo>
                    <a:pt x="5885687" y="9144"/>
                  </a:moveTo>
                  <a:lnTo>
                    <a:pt x="19812" y="9144"/>
                  </a:lnTo>
                  <a:lnTo>
                    <a:pt x="19812" y="19812"/>
                  </a:lnTo>
                  <a:lnTo>
                    <a:pt x="5885687" y="19812"/>
                  </a:lnTo>
                  <a:lnTo>
                    <a:pt x="5885687" y="9144"/>
                  </a:lnTo>
                  <a:close/>
                </a:path>
                <a:path w="5907405" h="346075">
                  <a:moveTo>
                    <a:pt x="5907024" y="9144"/>
                  </a:moveTo>
                  <a:lnTo>
                    <a:pt x="5885687" y="9144"/>
                  </a:lnTo>
                  <a:lnTo>
                    <a:pt x="5896356" y="19812"/>
                  </a:lnTo>
                  <a:lnTo>
                    <a:pt x="5907024" y="19812"/>
                  </a:lnTo>
                  <a:lnTo>
                    <a:pt x="5907024" y="914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879347" y="2290572"/>
            <a:ext cx="5907405" cy="1274445"/>
            <a:chOff x="879347" y="2290572"/>
            <a:chExt cx="5907405" cy="1274445"/>
          </a:xfrm>
        </p:grpSpPr>
        <p:sp>
          <p:nvSpPr>
            <p:cNvPr id="6" name="object 6"/>
            <p:cNvSpPr/>
            <p:nvPr/>
          </p:nvSpPr>
          <p:spPr>
            <a:xfrm>
              <a:off x="890015" y="2301240"/>
              <a:ext cx="5885815" cy="1252855"/>
            </a:xfrm>
            <a:custGeom>
              <a:avLst/>
              <a:gdLst/>
              <a:ahLst/>
              <a:cxnLst/>
              <a:rect l="l" t="t" r="r" b="b"/>
              <a:pathLst>
                <a:path w="5885815" h="1252854">
                  <a:moveTo>
                    <a:pt x="5885688" y="0"/>
                  </a:moveTo>
                  <a:lnTo>
                    <a:pt x="0" y="0"/>
                  </a:lnTo>
                  <a:lnTo>
                    <a:pt x="0" y="1252727"/>
                  </a:lnTo>
                  <a:lnTo>
                    <a:pt x="5885688" y="1252727"/>
                  </a:lnTo>
                  <a:lnTo>
                    <a:pt x="5885688" y="0"/>
                  </a:lnTo>
                  <a:close/>
                </a:path>
              </a:pathLst>
            </a:custGeom>
            <a:solidFill>
              <a:srgbClr val="DCDC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79347" y="2290572"/>
              <a:ext cx="5907405" cy="1274445"/>
            </a:xfrm>
            <a:custGeom>
              <a:avLst/>
              <a:gdLst/>
              <a:ahLst/>
              <a:cxnLst/>
              <a:rect l="l" t="t" r="r" b="b"/>
              <a:pathLst>
                <a:path w="5907405" h="1274445">
                  <a:moveTo>
                    <a:pt x="5907024" y="0"/>
                  </a:moveTo>
                  <a:lnTo>
                    <a:pt x="0" y="0"/>
                  </a:lnTo>
                  <a:lnTo>
                    <a:pt x="0" y="1274064"/>
                  </a:lnTo>
                  <a:lnTo>
                    <a:pt x="5907024" y="1274064"/>
                  </a:lnTo>
                  <a:lnTo>
                    <a:pt x="5907024" y="1263396"/>
                  </a:lnTo>
                  <a:lnTo>
                    <a:pt x="19812" y="1263396"/>
                  </a:lnTo>
                  <a:lnTo>
                    <a:pt x="10668" y="1252727"/>
                  </a:lnTo>
                  <a:lnTo>
                    <a:pt x="19812" y="1252727"/>
                  </a:lnTo>
                  <a:lnTo>
                    <a:pt x="19812" y="19811"/>
                  </a:lnTo>
                  <a:lnTo>
                    <a:pt x="10668" y="19811"/>
                  </a:lnTo>
                  <a:lnTo>
                    <a:pt x="19812" y="10668"/>
                  </a:lnTo>
                  <a:lnTo>
                    <a:pt x="5907024" y="10668"/>
                  </a:lnTo>
                  <a:lnTo>
                    <a:pt x="5907024" y="0"/>
                  </a:lnTo>
                  <a:close/>
                </a:path>
                <a:path w="5907405" h="1274445">
                  <a:moveTo>
                    <a:pt x="19812" y="1252727"/>
                  </a:moveTo>
                  <a:lnTo>
                    <a:pt x="10668" y="1252727"/>
                  </a:lnTo>
                  <a:lnTo>
                    <a:pt x="19812" y="1263396"/>
                  </a:lnTo>
                  <a:lnTo>
                    <a:pt x="19812" y="1252727"/>
                  </a:lnTo>
                  <a:close/>
                </a:path>
                <a:path w="5907405" h="1274445">
                  <a:moveTo>
                    <a:pt x="5885687" y="1252727"/>
                  </a:moveTo>
                  <a:lnTo>
                    <a:pt x="19812" y="1252727"/>
                  </a:lnTo>
                  <a:lnTo>
                    <a:pt x="19812" y="1263396"/>
                  </a:lnTo>
                  <a:lnTo>
                    <a:pt x="5885687" y="1263396"/>
                  </a:lnTo>
                  <a:lnTo>
                    <a:pt x="5885687" y="1252727"/>
                  </a:lnTo>
                  <a:close/>
                </a:path>
                <a:path w="5907405" h="1274445">
                  <a:moveTo>
                    <a:pt x="5885687" y="10668"/>
                  </a:moveTo>
                  <a:lnTo>
                    <a:pt x="5885687" y="1263396"/>
                  </a:lnTo>
                  <a:lnTo>
                    <a:pt x="5896356" y="1252727"/>
                  </a:lnTo>
                  <a:lnTo>
                    <a:pt x="5907024" y="1252727"/>
                  </a:lnTo>
                  <a:lnTo>
                    <a:pt x="5907024" y="19811"/>
                  </a:lnTo>
                  <a:lnTo>
                    <a:pt x="5896356" y="19811"/>
                  </a:lnTo>
                  <a:lnTo>
                    <a:pt x="5885687" y="10668"/>
                  </a:lnTo>
                  <a:close/>
                </a:path>
                <a:path w="5907405" h="1274445">
                  <a:moveTo>
                    <a:pt x="5907024" y="1252727"/>
                  </a:moveTo>
                  <a:lnTo>
                    <a:pt x="5896356" y="1252727"/>
                  </a:lnTo>
                  <a:lnTo>
                    <a:pt x="5885687" y="1263396"/>
                  </a:lnTo>
                  <a:lnTo>
                    <a:pt x="5907024" y="1263396"/>
                  </a:lnTo>
                  <a:lnTo>
                    <a:pt x="5907024" y="1252727"/>
                  </a:lnTo>
                  <a:close/>
                </a:path>
                <a:path w="5907405" h="1274445">
                  <a:moveTo>
                    <a:pt x="19812" y="10668"/>
                  </a:moveTo>
                  <a:lnTo>
                    <a:pt x="10668" y="19811"/>
                  </a:lnTo>
                  <a:lnTo>
                    <a:pt x="19812" y="19811"/>
                  </a:lnTo>
                  <a:lnTo>
                    <a:pt x="19812" y="10668"/>
                  </a:lnTo>
                  <a:close/>
                </a:path>
                <a:path w="5907405" h="1274445">
                  <a:moveTo>
                    <a:pt x="5885687" y="10668"/>
                  </a:moveTo>
                  <a:lnTo>
                    <a:pt x="19812" y="10668"/>
                  </a:lnTo>
                  <a:lnTo>
                    <a:pt x="19812" y="19811"/>
                  </a:lnTo>
                  <a:lnTo>
                    <a:pt x="5885687" y="19811"/>
                  </a:lnTo>
                  <a:lnTo>
                    <a:pt x="5885687" y="10668"/>
                  </a:lnTo>
                  <a:close/>
                </a:path>
                <a:path w="5907405" h="1274445">
                  <a:moveTo>
                    <a:pt x="5907024" y="10668"/>
                  </a:moveTo>
                  <a:lnTo>
                    <a:pt x="5885687" y="10668"/>
                  </a:lnTo>
                  <a:lnTo>
                    <a:pt x="5896356" y="19811"/>
                  </a:lnTo>
                  <a:lnTo>
                    <a:pt x="5907024" y="19811"/>
                  </a:lnTo>
                  <a:lnTo>
                    <a:pt x="5907024" y="1066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1060196" y="806967"/>
            <a:ext cx="5690235" cy="26511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R="31750" algn="ctr">
              <a:lnSpc>
                <a:spcPct val="100000"/>
              </a:lnSpc>
              <a:spcBef>
                <a:spcPts val="110"/>
              </a:spcBef>
            </a:pPr>
            <a:r>
              <a:rPr sz="1850" b="1" dirty="0">
                <a:latin typeface="Arial"/>
                <a:cs typeface="Arial"/>
              </a:rPr>
              <a:t>What</a:t>
            </a:r>
            <a:r>
              <a:rPr sz="1850" b="1" spc="-5" dirty="0">
                <a:latin typeface="Arial"/>
                <a:cs typeface="Arial"/>
              </a:rPr>
              <a:t> </a:t>
            </a:r>
            <a:r>
              <a:rPr sz="1850" b="1" dirty="0">
                <a:latin typeface="Arial"/>
                <a:cs typeface="Arial"/>
              </a:rPr>
              <a:t>Is</a:t>
            </a:r>
            <a:r>
              <a:rPr sz="1850" b="1" spc="15" dirty="0">
                <a:latin typeface="Arial"/>
                <a:cs typeface="Arial"/>
              </a:rPr>
              <a:t> </a:t>
            </a:r>
            <a:r>
              <a:rPr sz="1850" b="1" dirty="0">
                <a:latin typeface="Arial"/>
                <a:cs typeface="Arial"/>
              </a:rPr>
              <a:t>a</a:t>
            </a:r>
            <a:r>
              <a:rPr sz="1850" b="1" spc="20" dirty="0">
                <a:latin typeface="Arial"/>
                <a:cs typeface="Arial"/>
              </a:rPr>
              <a:t> </a:t>
            </a:r>
            <a:r>
              <a:rPr sz="1850" b="1" dirty="0">
                <a:latin typeface="Arial"/>
                <a:cs typeface="Arial"/>
              </a:rPr>
              <a:t>Lambda</a:t>
            </a:r>
            <a:r>
              <a:rPr sz="1850" b="1" spc="5" dirty="0">
                <a:latin typeface="Arial"/>
                <a:cs typeface="Arial"/>
              </a:rPr>
              <a:t> </a:t>
            </a:r>
            <a:r>
              <a:rPr sz="1850" b="1" spc="-10" dirty="0">
                <a:latin typeface="Arial"/>
                <a:cs typeface="Arial"/>
              </a:rPr>
              <a:t>Expression?</a:t>
            </a:r>
            <a:endParaRPr sz="18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225"/>
              </a:spcBef>
            </a:pPr>
            <a:endParaRPr sz="18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400" spc="395" dirty="0">
                <a:latin typeface="Times New Roman"/>
                <a:cs typeface="Times New Roman"/>
              </a:rPr>
              <a:t>(</a:t>
            </a:r>
            <a:r>
              <a:rPr sz="1400" b="1" spc="395" dirty="0">
                <a:latin typeface="Times New Roman"/>
                <a:cs typeface="Times New Roman"/>
              </a:rPr>
              <a:t>t</a:t>
            </a:r>
            <a:r>
              <a:rPr sz="1400" spc="395" dirty="0">
                <a:latin typeface="Times New Roman"/>
                <a:cs typeface="Times New Roman"/>
              </a:rPr>
              <a:t>,</a:t>
            </a:r>
            <a:r>
              <a:rPr sz="1400" b="1" spc="395" dirty="0">
                <a:latin typeface="Times New Roman"/>
                <a:cs typeface="Times New Roman"/>
              </a:rPr>
              <a:t>s</a:t>
            </a:r>
            <a:r>
              <a:rPr sz="1400" spc="395" dirty="0">
                <a:latin typeface="Times New Roman"/>
                <a:cs typeface="Times New Roman"/>
              </a:rPr>
              <a:t>)</a:t>
            </a:r>
            <a:r>
              <a:rPr sz="1400" spc="75" dirty="0">
                <a:latin typeface="Times New Roman"/>
                <a:cs typeface="Times New Roman"/>
              </a:rPr>
              <a:t>  </a:t>
            </a:r>
            <a:r>
              <a:rPr sz="1400" spc="170" dirty="0">
                <a:latin typeface="Times New Roman"/>
                <a:cs typeface="Times New Roman"/>
              </a:rPr>
              <a:t>-</a:t>
            </a:r>
            <a:r>
              <a:rPr sz="1400" spc="290" dirty="0">
                <a:latin typeface="Times New Roman"/>
                <a:cs typeface="Times New Roman"/>
              </a:rPr>
              <a:t>&gt;</a:t>
            </a:r>
            <a:r>
              <a:rPr sz="1400" spc="80" dirty="0">
                <a:latin typeface="Times New Roman"/>
                <a:cs typeface="Times New Roman"/>
              </a:rPr>
              <a:t>  </a:t>
            </a:r>
            <a:r>
              <a:rPr sz="1400" b="1" spc="280" dirty="0">
                <a:latin typeface="Times New Roman"/>
                <a:cs typeface="Times New Roman"/>
              </a:rPr>
              <a:t>t.contains(s)</a:t>
            </a: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840"/>
              </a:spcBef>
            </a:pPr>
            <a:endParaRPr sz="1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400" b="1" spc="185" dirty="0">
                <a:latin typeface="Times New Roman"/>
                <a:cs typeface="Times New Roman"/>
              </a:rPr>
              <a:t>ContainsAnalyzer.java</a:t>
            </a:r>
            <a:endParaRPr sz="1400">
              <a:latin typeface="Times New Roman"/>
              <a:cs typeface="Times New Roman"/>
            </a:endParaRPr>
          </a:p>
          <a:p>
            <a:pPr marL="208915" marR="5080" indent="-196850">
              <a:lnSpc>
                <a:spcPct val="123200"/>
              </a:lnSpc>
              <a:spcBef>
                <a:spcPts val="20"/>
              </a:spcBef>
            </a:pPr>
            <a:r>
              <a:rPr sz="1250" spc="245" dirty="0">
                <a:latin typeface="Times New Roman"/>
                <a:cs typeface="Times New Roman"/>
              </a:rPr>
              <a:t>public</a:t>
            </a:r>
            <a:r>
              <a:rPr sz="1250" spc="450" dirty="0">
                <a:latin typeface="Times New Roman"/>
                <a:cs typeface="Times New Roman"/>
              </a:rPr>
              <a:t> </a:t>
            </a:r>
            <a:r>
              <a:rPr sz="1250" spc="280" dirty="0">
                <a:latin typeface="Times New Roman"/>
                <a:cs typeface="Times New Roman"/>
              </a:rPr>
              <a:t>class</a:t>
            </a:r>
            <a:r>
              <a:rPr sz="1250" spc="465" dirty="0">
                <a:latin typeface="Times New Roman"/>
                <a:cs typeface="Times New Roman"/>
              </a:rPr>
              <a:t> </a:t>
            </a:r>
            <a:r>
              <a:rPr sz="1250" spc="200" dirty="0">
                <a:latin typeface="Times New Roman"/>
                <a:cs typeface="Times New Roman"/>
              </a:rPr>
              <a:t>ContainsAnalyzer</a:t>
            </a:r>
            <a:r>
              <a:rPr sz="1250" spc="455" dirty="0">
                <a:latin typeface="Times New Roman"/>
                <a:cs typeface="Times New Roman"/>
              </a:rPr>
              <a:t> </a:t>
            </a:r>
            <a:r>
              <a:rPr sz="1250" spc="180" dirty="0">
                <a:latin typeface="Times New Roman"/>
                <a:cs typeface="Times New Roman"/>
              </a:rPr>
              <a:t>implements</a:t>
            </a:r>
            <a:r>
              <a:rPr sz="1250" spc="450" dirty="0">
                <a:latin typeface="Times New Roman"/>
                <a:cs typeface="Times New Roman"/>
              </a:rPr>
              <a:t> </a:t>
            </a:r>
            <a:r>
              <a:rPr sz="1250" spc="220" dirty="0">
                <a:latin typeface="Times New Roman"/>
                <a:cs typeface="Times New Roman"/>
              </a:rPr>
              <a:t>StringAnalyzer</a:t>
            </a:r>
            <a:r>
              <a:rPr sz="1250" spc="455" dirty="0">
                <a:latin typeface="Times New Roman"/>
                <a:cs typeface="Times New Roman"/>
              </a:rPr>
              <a:t> </a:t>
            </a:r>
            <a:r>
              <a:rPr sz="1250" spc="114" dirty="0">
                <a:latin typeface="Times New Roman"/>
                <a:cs typeface="Times New Roman"/>
              </a:rPr>
              <a:t>{ </a:t>
            </a:r>
            <a:r>
              <a:rPr sz="1250" spc="245" dirty="0">
                <a:latin typeface="Times New Roman"/>
                <a:cs typeface="Times New Roman"/>
              </a:rPr>
              <a:t>public</a:t>
            </a:r>
            <a:r>
              <a:rPr sz="1250" spc="450" dirty="0">
                <a:latin typeface="Times New Roman"/>
                <a:cs typeface="Times New Roman"/>
              </a:rPr>
              <a:t> </a:t>
            </a:r>
            <a:r>
              <a:rPr sz="1250" spc="200" dirty="0">
                <a:latin typeface="Times New Roman"/>
                <a:cs typeface="Times New Roman"/>
              </a:rPr>
              <a:t>boolean</a:t>
            </a:r>
            <a:r>
              <a:rPr sz="1250" spc="455" dirty="0">
                <a:latin typeface="Times New Roman"/>
                <a:cs typeface="Times New Roman"/>
              </a:rPr>
              <a:t> </a:t>
            </a:r>
            <a:r>
              <a:rPr sz="1250" spc="225" dirty="0">
                <a:latin typeface="Times New Roman"/>
                <a:cs typeface="Times New Roman"/>
              </a:rPr>
              <a:t>analyze(</a:t>
            </a:r>
            <a:r>
              <a:rPr sz="1250" b="1" spc="225" dirty="0">
                <a:latin typeface="Times New Roman"/>
                <a:cs typeface="Times New Roman"/>
              </a:rPr>
              <a:t>String</a:t>
            </a:r>
            <a:r>
              <a:rPr sz="1250" b="1" spc="455" dirty="0">
                <a:latin typeface="Times New Roman"/>
                <a:cs typeface="Times New Roman"/>
              </a:rPr>
              <a:t> </a:t>
            </a:r>
            <a:r>
              <a:rPr sz="1250" b="1" spc="265" dirty="0">
                <a:latin typeface="Times New Roman"/>
                <a:cs typeface="Times New Roman"/>
              </a:rPr>
              <a:t>target</a:t>
            </a:r>
            <a:r>
              <a:rPr sz="1250" spc="265" dirty="0">
                <a:latin typeface="Times New Roman"/>
                <a:cs typeface="Times New Roman"/>
              </a:rPr>
              <a:t>,</a:t>
            </a:r>
            <a:r>
              <a:rPr sz="1250" spc="470" dirty="0">
                <a:latin typeface="Times New Roman"/>
                <a:cs typeface="Times New Roman"/>
              </a:rPr>
              <a:t> </a:t>
            </a:r>
            <a:r>
              <a:rPr sz="1250" b="1" spc="204" dirty="0">
                <a:latin typeface="Times New Roman"/>
                <a:cs typeface="Times New Roman"/>
              </a:rPr>
              <a:t>String</a:t>
            </a:r>
            <a:r>
              <a:rPr sz="1250" b="1" spc="455" dirty="0">
                <a:latin typeface="Times New Roman"/>
                <a:cs typeface="Times New Roman"/>
              </a:rPr>
              <a:t> </a:t>
            </a:r>
            <a:r>
              <a:rPr sz="1250" b="1" spc="195" dirty="0">
                <a:latin typeface="Times New Roman"/>
                <a:cs typeface="Times New Roman"/>
              </a:rPr>
              <a:t>searchStr</a:t>
            </a:r>
            <a:r>
              <a:rPr sz="1250" spc="195" dirty="0">
                <a:latin typeface="Times New Roman"/>
                <a:cs typeface="Times New Roman"/>
              </a:rPr>
              <a:t>){</a:t>
            </a:r>
            <a:endParaRPr sz="1250">
              <a:latin typeface="Times New Roman"/>
              <a:cs typeface="Times New Roman"/>
            </a:endParaRPr>
          </a:p>
          <a:p>
            <a:pPr marL="403860">
              <a:lnSpc>
                <a:spcPct val="100000"/>
              </a:lnSpc>
              <a:spcBef>
                <a:spcPts val="359"/>
              </a:spcBef>
            </a:pPr>
            <a:r>
              <a:rPr sz="1250" spc="265" dirty="0">
                <a:latin typeface="Times New Roman"/>
                <a:cs typeface="Times New Roman"/>
              </a:rPr>
              <a:t>return</a:t>
            </a:r>
            <a:r>
              <a:rPr sz="1250" spc="465" dirty="0">
                <a:latin typeface="Times New Roman"/>
                <a:cs typeface="Times New Roman"/>
              </a:rPr>
              <a:t> </a:t>
            </a:r>
            <a:r>
              <a:rPr sz="1250" b="1" spc="225" dirty="0">
                <a:latin typeface="Times New Roman"/>
                <a:cs typeface="Times New Roman"/>
              </a:rPr>
              <a:t>target.contains(searchStr)</a:t>
            </a:r>
            <a:r>
              <a:rPr sz="1250" spc="225" dirty="0">
                <a:latin typeface="Times New Roman"/>
                <a:cs typeface="Times New Roman"/>
              </a:rPr>
              <a:t>;</a:t>
            </a:r>
            <a:endParaRPr sz="1250">
              <a:latin typeface="Times New Roman"/>
              <a:cs typeface="Times New Roman"/>
            </a:endParaRPr>
          </a:p>
          <a:p>
            <a:pPr marL="208915">
              <a:lnSpc>
                <a:spcPct val="100000"/>
              </a:lnSpc>
              <a:spcBef>
                <a:spcPts val="345"/>
              </a:spcBef>
            </a:pPr>
            <a:r>
              <a:rPr sz="1250" spc="114" dirty="0">
                <a:latin typeface="Times New Roman"/>
                <a:cs typeface="Times New Roman"/>
              </a:rPr>
              <a:t>}</a:t>
            </a:r>
            <a:endParaRPr sz="12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50"/>
              </a:spcBef>
            </a:pPr>
            <a:r>
              <a:rPr sz="1250" spc="114" dirty="0">
                <a:latin typeface="Times New Roman"/>
                <a:cs typeface="Times New Roman"/>
              </a:rPr>
              <a:t>}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17880" y="5706871"/>
            <a:ext cx="5979160" cy="20701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150" dirty="0">
                <a:latin typeface="Arial"/>
                <a:cs typeface="Arial"/>
              </a:rPr>
              <a:t>Compare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lambda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expression</a:t>
            </a:r>
            <a:r>
              <a:rPr sz="1150" spc="10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to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an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implementation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of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spc="204" dirty="0">
                <a:latin typeface="Times New Roman"/>
                <a:cs typeface="Times New Roman"/>
              </a:rPr>
              <a:t>StringAnalyzer</a:t>
            </a:r>
            <a:r>
              <a:rPr sz="1150" spc="170" dirty="0">
                <a:latin typeface="Times New Roman"/>
                <a:cs typeface="Times New Roman"/>
              </a:rPr>
              <a:t>  </a:t>
            </a:r>
            <a:r>
              <a:rPr sz="1150" spc="-10" dirty="0">
                <a:latin typeface="Arial"/>
                <a:cs typeface="Arial"/>
              </a:rPr>
              <a:t>interface.</a:t>
            </a:r>
            <a:endParaRPr sz="11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326639" y="5247386"/>
            <a:ext cx="3116580" cy="144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endParaRPr sz="8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296435" y="1527047"/>
            <a:ext cx="946785" cy="1321435"/>
            <a:chOff x="2296435" y="1527047"/>
            <a:chExt cx="946785" cy="1321435"/>
          </a:xfrm>
        </p:grpSpPr>
        <p:sp>
          <p:nvSpPr>
            <p:cNvPr id="3" name="object 3"/>
            <p:cNvSpPr/>
            <p:nvPr/>
          </p:nvSpPr>
          <p:spPr>
            <a:xfrm>
              <a:off x="2677667" y="1527047"/>
              <a:ext cx="565785" cy="239395"/>
            </a:xfrm>
            <a:custGeom>
              <a:avLst/>
              <a:gdLst/>
              <a:ahLst/>
              <a:cxnLst/>
              <a:rect l="l" t="t" r="r" b="b"/>
              <a:pathLst>
                <a:path w="565785" h="239394">
                  <a:moveTo>
                    <a:pt x="560832" y="0"/>
                  </a:moveTo>
                  <a:lnTo>
                    <a:pt x="4572" y="0"/>
                  </a:lnTo>
                  <a:lnTo>
                    <a:pt x="0" y="4572"/>
                  </a:lnTo>
                  <a:lnTo>
                    <a:pt x="0" y="234696"/>
                  </a:lnTo>
                  <a:lnTo>
                    <a:pt x="4572" y="239268"/>
                  </a:lnTo>
                  <a:lnTo>
                    <a:pt x="560832" y="239268"/>
                  </a:lnTo>
                  <a:lnTo>
                    <a:pt x="565404" y="234696"/>
                  </a:lnTo>
                  <a:lnTo>
                    <a:pt x="565404" y="228600"/>
                  </a:lnTo>
                  <a:lnTo>
                    <a:pt x="19812" y="228600"/>
                  </a:lnTo>
                  <a:lnTo>
                    <a:pt x="10668" y="217932"/>
                  </a:lnTo>
                  <a:lnTo>
                    <a:pt x="19812" y="217932"/>
                  </a:lnTo>
                  <a:lnTo>
                    <a:pt x="19812" y="21336"/>
                  </a:lnTo>
                  <a:lnTo>
                    <a:pt x="10668" y="21336"/>
                  </a:lnTo>
                  <a:lnTo>
                    <a:pt x="19812" y="10668"/>
                  </a:lnTo>
                  <a:lnTo>
                    <a:pt x="565404" y="10668"/>
                  </a:lnTo>
                  <a:lnTo>
                    <a:pt x="565404" y="4572"/>
                  </a:lnTo>
                  <a:lnTo>
                    <a:pt x="560832" y="0"/>
                  </a:lnTo>
                  <a:close/>
                </a:path>
                <a:path w="565785" h="239394">
                  <a:moveTo>
                    <a:pt x="19812" y="217932"/>
                  </a:moveTo>
                  <a:lnTo>
                    <a:pt x="10668" y="217932"/>
                  </a:lnTo>
                  <a:lnTo>
                    <a:pt x="19812" y="228600"/>
                  </a:lnTo>
                  <a:lnTo>
                    <a:pt x="19812" y="217932"/>
                  </a:lnTo>
                  <a:close/>
                </a:path>
                <a:path w="565785" h="239394">
                  <a:moveTo>
                    <a:pt x="545592" y="217932"/>
                  </a:moveTo>
                  <a:lnTo>
                    <a:pt x="19812" y="217932"/>
                  </a:lnTo>
                  <a:lnTo>
                    <a:pt x="19812" y="228600"/>
                  </a:lnTo>
                  <a:lnTo>
                    <a:pt x="545592" y="228600"/>
                  </a:lnTo>
                  <a:lnTo>
                    <a:pt x="545592" y="217932"/>
                  </a:lnTo>
                  <a:close/>
                </a:path>
                <a:path w="565785" h="239394">
                  <a:moveTo>
                    <a:pt x="545592" y="10668"/>
                  </a:moveTo>
                  <a:lnTo>
                    <a:pt x="545592" y="228600"/>
                  </a:lnTo>
                  <a:lnTo>
                    <a:pt x="554736" y="217932"/>
                  </a:lnTo>
                  <a:lnTo>
                    <a:pt x="565404" y="217932"/>
                  </a:lnTo>
                  <a:lnTo>
                    <a:pt x="565404" y="21336"/>
                  </a:lnTo>
                  <a:lnTo>
                    <a:pt x="554736" y="21336"/>
                  </a:lnTo>
                  <a:lnTo>
                    <a:pt x="545592" y="10668"/>
                  </a:lnTo>
                  <a:close/>
                </a:path>
                <a:path w="565785" h="239394">
                  <a:moveTo>
                    <a:pt x="565404" y="217932"/>
                  </a:moveTo>
                  <a:lnTo>
                    <a:pt x="554736" y="217932"/>
                  </a:lnTo>
                  <a:lnTo>
                    <a:pt x="545592" y="228600"/>
                  </a:lnTo>
                  <a:lnTo>
                    <a:pt x="565404" y="228600"/>
                  </a:lnTo>
                  <a:lnTo>
                    <a:pt x="565404" y="217932"/>
                  </a:lnTo>
                  <a:close/>
                </a:path>
                <a:path w="565785" h="239394">
                  <a:moveTo>
                    <a:pt x="19812" y="10668"/>
                  </a:moveTo>
                  <a:lnTo>
                    <a:pt x="10668" y="21336"/>
                  </a:lnTo>
                  <a:lnTo>
                    <a:pt x="19812" y="21336"/>
                  </a:lnTo>
                  <a:lnTo>
                    <a:pt x="19812" y="10668"/>
                  </a:lnTo>
                  <a:close/>
                </a:path>
                <a:path w="565785" h="239394">
                  <a:moveTo>
                    <a:pt x="545592" y="10668"/>
                  </a:moveTo>
                  <a:lnTo>
                    <a:pt x="19812" y="10668"/>
                  </a:lnTo>
                  <a:lnTo>
                    <a:pt x="19812" y="21336"/>
                  </a:lnTo>
                  <a:lnTo>
                    <a:pt x="545592" y="21336"/>
                  </a:lnTo>
                  <a:lnTo>
                    <a:pt x="545592" y="10668"/>
                  </a:lnTo>
                  <a:close/>
                </a:path>
                <a:path w="565785" h="239394">
                  <a:moveTo>
                    <a:pt x="565404" y="10668"/>
                  </a:moveTo>
                  <a:lnTo>
                    <a:pt x="545592" y="10668"/>
                  </a:lnTo>
                  <a:lnTo>
                    <a:pt x="554736" y="21336"/>
                  </a:lnTo>
                  <a:lnTo>
                    <a:pt x="565404" y="21336"/>
                  </a:lnTo>
                  <a:lnTo>
                    <a:pt x="565404" y="10668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2296435" y="1635251"/>
              <a:ext cx="567690" cy="1213485"/>
            </a:xfrm>
            <a:custGeom>
              <a:avLst/>
              <a:gdLst/>
              <a:ahLst/>
              <a:cxnLst/>
              <a:rect l="l" t="t" r="r" b="b"/>
              <a:pathLst>
                <a:path w="567689" h="1213485">
                  <a:moveTo>
                    <a:pt x="233330" y="51948"/>
                  </a:moveTo>
                  <a:lnTo>
                    <a:pt x="176217" y="105527"/>
                  </a:lnTo>
                  <a:lnTo>
                    <a:pt x="146322" y="140664"/>
                  </a:lnTo>
                  <a:lnTo>
                    <a:pt x="119304" y="176922"/>
                  </a:lnTo>
                  <a:lnTo>
                    <a:pt x="95127" y="214181"/>
                  </a:lnTo>
                  <a:lnTo>
                    <a:pt x="73761" y="252321"/>
                  </a:lnTo>
                  <a:lnTo>
                    <a:pt x="55171" y="291224"/>
                  </a:lnTo>
                  <a:lnTo>
                    <a:pt x="39324" y="330771"/>
                  </a:lnTo>
                  <a:lnTo>
                    <a:pt x="26187" y="370842"/>
                  </a:lnTo>
                  <a:lnTo>
                    <a:pt x="15728" y="411320"/>
                  </a:lnTo>
                  <a:lnTo>
                    <a:pt x="7912" y="452084"/>
                  </a:lnTo>
                  <a:lnTo>
                    <a:pt x="2708" y="493015"/>
                  </a:lnTo>
                  <a:lnTo>
                    <a:pt x="81" y="533996"/>
                  </a:lnTo>
                  <a:lnTo>
                    <a:pt x="0" y="574906"/>
                  </a:lnTo>
                  <a:lnTo>
                    <a:pt x="2430" y="615627"/>
                  </a:lnTo>
                  <a:lnTo>
                    <a:pt x="7338" y="656039"/>
                  </a:lnTo>
                  <a:lnTo>
                    <a:pt x="14692" y="696024"/>
                  </a:lnTo>
                  <a:lnTo>
                    <a:pt x="24459" y="735463"/>
                  </a:lnTo>
                  <a:lnTo>
                    <a:pt x="36605" y="774236"/>
                  </a:lnTo>
                  <a:lnTo>
                    <a:pt x="51097" y="812225"/>
                  </a:lnTo>
                  <a:lnTo>
                    <a:pt x="67903" y="849311"/>
                  </a:lnTo>
                  <a:lnTo>
                    <a:pt x="86989" y="885374"/>
                  </a:lnTo>
                  <a:lnTo>
                    <a:pt x="108321" y="920296"/>
                  </a:lnTo>
                  <a:lnTo>
                    <a:pt x="131868" y="953957"/>
                  </a:lnTo>
                  <a:lnTo>
                    <a:pt x="157595" y="986239"/>
                  </a:lnTo>
                  <a:lnTo>
                    <a:pt x="185470" y="1017023"/>
                  </a:lnTo>
                  <a:lnTo>
                    <a:pt x="215460" y="1046189"/>
                  </a:lnTo>
                  <a:lnTo>
                    <a:pt x="247532" y="1073618"/>
                  </a:lnTo>
                  <a:lnTo>
                    <a:pt x="281652" y="1099192"/>
                  </a:lnTo>
                  <a:lnTo>
                    <a:pt x="317787" y="1122792"/>
                  </a:lnTo>
                  <a:lnTo>
                    <a:pt x="355904" y="1144298"/>
                  </a:lnTo>
                  <a:lnTo>
                    <a:pt x="395971" y="1163592"/>
                  </a:lnTo>
                  <a:lnTo>
                    <a:pt x="437954" y="1180554"/>
                  </a:lnTo>
                  <a:lnTo>
                    <a:pt x="481820" y="1195065"/>
                  </a:lnTo>
                  <a:lnTo>
                    <a:pt x="527536" y="1207007"/>
                  </a:lnTo>
                  <a:lnTo>
                    <a:pt x="564112" y="1213103"/>
                  </a:lnTo>
                  <a:lnTo>
                    <a:pt x="567160" y="1193291"/>
                  </a:lnTo>
                  <a:lnTo>
                    <a:pt x="532108" y="1187195"/>
                  </a:lnTo>
                  <a:lnTo>
                    <a:pt x="486658" y="1175503"/>
                  </a:lnTo>
                  <a:lnTo>
                    <a:pt x="443082" y="1161117"/>
                  </a:lnTo>
                  <a:lnTo>
                    <a:pt x="401416" y="1144167"/>
                  </a:lnTo>
                  <a:lnTo>
                    <a:pt x="361697" y="1124782"/>
                  </a:lnTo>
                  <a:lnTo>
                    <a:pt x="323963" y="1103094"/>
                  </a:lnTo>
                  <a:lnTo>
                    <a:pt x="288250" y="1079232"/>
                  </a:lnTo>
                  <a:lnTo>
                    <a:pt x="254595" y="1053327"/>
                  </a:lnTo>
                  <a:lnTo>
                    <a:pt x="223035" y="1025507"/>
                  </a:lnTo>
                  <a:lnTo>
                    <a:pt x="193606" y="995904"/>
                  </a:lnTo>
                  <a:lnTo>
                    <a:pt x="166347" y="964647"/>
                  </a:lnTo>
                  <a:lnTo>
                    <a:pt x="141293" y="931866"/>
                  </a:lnTo>
                  <a:lnTo>
                    <a:pt x="118481" y="897692"/>
                  </a:lnTo>
                  <a:lnTo>
                    <a:pt x="97948" y="862254"/>
                  </a:lnTo>
                  <a:lnTo>
                    <a:pt x="79732" y="825683"/>
                  </a:lnTo>
                  <a:lnTo>
                    <a:pt x="63869" y="788108"/>
                  </a:lnTo>
                  <a:lnTo>
                    <a:pt x="50395" y="749659"/>
                  </a:lnTo>
                  <a:lnTo>
                    <a:pt x="39349" y="710467"/>
                  </a:lnTo>
                  <a:lnTo>
                    <a:pt x="30766" y="670662"/>
                  </a:lnTo>
                  <a:lnTo>
                    <a:pt x="24683" y="630373"/>
                  </a:lnTo>
                  <a:lnTo>
                    <a:pt x="21138" y="589731"/>
                  </a:lnTo>
                  <a:lnTo>
                    <a:pt x="20168" y="548865"/>
                  </a:lnTo>
                  <a:lnTo>
                    <a:pt x="21808" y="507906"/>
                  </a:lnTo>
                  <a:lnTo>
                    <a:pt x="26097" y="466984"/>
                  </a:lnTo>
                  <a:lnTo>
                    <a:pt x="33070" y="426229"/>
                  </a:lnTo>
                  <a:lnTo>
                    <a:pt x="42765" y="385770"/>
                  </a:lnTo>
                  <a:lnTo>
                    <a:pt x="55219" y="345739"/>
                  </a:lnTo>
                  <a:lnTo>
                    <a:pt x="70468" y="306264"/>
                  </a:lnTo>
                  <a:lnTo>
                    <a:pt x="88550" y="267476"/>
                  </a:lnTo>
                  <a:lnTo>
                    <a:pt x="109501" y="229505"/>
                  </a:lnTo>
                  <a:lnTo>
                    <a:pt x="133359" y="192481"/>
                  </a:lnTo>
                  <a:lnTo>
                    <a:pt x="160159" y="156534"/>
                  </a:lnTo>
                  <a:lnTo>
                    <a:pt x="189939" y="121794"/>
                  </a:lnTo>
                  <a:lnTo>
                    <a:pt x="222736" y="88391"/>
                  </a:lnTo>
                  <a:lnTo>
                    <a:pt x="245109" y="68256"/>
                  </a:lnTo>
                  <a:lnTo>
                    <a:pt x="233330" y="51948"/>
                  </a:lnTo>
                  <a:close/>
                </a:path>
                <a:path w="567689" h="1213485">
                  <a:moveTo>
                    <a:pt x="297551" y="45719"/>
                  </a:moveTo>
                  <a:lnTo>
                    <a:pt x="241024" y="45719"/>
                  </a:lnTo>
                  <a:lnTo>
                    <a:pt x="253216" y="60959"/>
                  </a:lnTo>
                  <a:lnTo>
                    <a:pt x="245109" y="68256"/>
                  </a:lnTo>
                  <a:lnTo>
                    <a:pt x="268456" y="100583"/>
                  </a:lnTo>
                  <a:lnTo>
                    <a:pt x="297551" y="45719"/>
                  </a:lnTo>
                  <a:close/>
                </a:path>
                <a:path w="567689" h="1213485">
                  <a:moveTo>
                    <a:pt x="241024" y="45719"/>
                  </a:moveTo>
                  <a:lnTo>
                    <a:pt x="233330" y="51948"/>
                  </a:lnTo>
                  <a:lnTo>
                    <a:pt x="245109" y="68256"/>
                  </a:lnTo>
                  <a:lnTo>
                    <a:pt x="253216" y="60959"/>
                  </a:lnTo>
                  <a:lnTo>
                    <a:pt x="241024" y="45719"/>
                  </a:lnTo>
                  <a:close/>
                </a:path>
                <a:path w="567689" h="1213485">
                  <a:moveTo>
                    <a:pt x="321796" y="0"/>
                  </a:moveTo>
                  <a:lnTo>
                    <a:pt x="209020" y="18287"/>
                  </a:lnTo>
                  <a:lnTo>
                    <a:pt x="233330" y="51948"/>
                  </a:lnTo>
                  <a:lnTo>
                    <a:pt x="241024" y="45719"/>
                  </a:lnTo>
                  <a:lnTo>
                    <a:pt x="297551" y="45719"/>
                  </a:lnTo>
                  <a:lnTo>
                    <a:pt x="32179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5192267" y="1970532"/>
            <a:ext cx="1386840" cy="657225"/>
            <a:chOff x="5192267" y="1970532"/>
            <a:chExt cx="1386840" cy="657225"/>
          </a:xfrm>
        </p:grpSpPr>
        <p:sp>
          <p:nvSpPr>
            <p:cNvPr id="7" name="object 7"/>
            <p:cNvSpPr/>
            <p:nvPr/>
          </p:nvSpPr>
          <p:spPr>
            <a:xfrm>
              <a:off x="5195315" y="1973580"/>
              <a:ext cx="1381125" cy="645160"/>
            </a:xfrm>
            <a:custGeom>
              <a:avLst/>
              <a:gdLst/>
              <a:ahLst/>
              <a:cxnLst/>
              <a:rect l="l" t="t" r="r" b="b"/>
              <a:pathLst>
                <a:path w="1381125" h="645160">
                  <a:moveTo>
                    <a:pt x="1380744" y="0"/>
                  </a:moveTo>
                  <a:lnTo>
                    <a:pt x="0" y="0"/>
                  </a:lnTo>
                  <a:lnTo>
                    <a:pt x="0" y="220979"/>
                  </a:lnTo>
                  <a:lnTo>
                    <a:pt x="230124" y="220979"/>
                  </a:lnTo>
                  <a:lnTo>
                    <a:pt x="190500" y="644652"/>
                  </a:lnTo>
                  <a:lnTo>
                    <a:pt x="574548" y="220979"/>
                  </a:lnTo>
                  <a:lnTo>
                    <a:pt x="1380744" y="220979"/>
                  </a:lnTo>
                  <a:lnTo>
                    <a:pt x="1380744" y="0"/>
                  </a:lnTo>
                  <a:close/>
                </a:path>
              </a:pathLst>
            </a:custGeom>
            <a:solidFill>
              <a:srgbClr val="FFFF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192267" y="1970532"/>
              <a:ext cx="1386840" cy="657225"/>
            </a:xfrm>
            <a:custGeom>
              <a:avLst/>
              <a:gdLst/>
              <a:ahLst/>
              <a:cxnLst/>
              <a:rect l="l" t="t" r="r" b="b"/>
              <a:pathLst>
                <a:path w="1386840" h="657225">
                  <a:moveTo>
                    <a:pt x="230124" y="222504"/>
                  </a:moveTo>
                  <a:lnTo>
                    <a:pt x="188976" y="656844"/>
                  </a:lnTo>
                  <a:lnTo>
                    <a:pt x="197279" y="647700"/>
                  </a:lnTo>
                  <a:lnTo>
                    <a:pt x="196596" y="647700"/>
                  </a:lnTo>
                  <a:lnTo>
                    <a:pt x="190500" y="644652"/>
                  </a:lnTo>
                  <a:lnTo>
                    <a:pt x="197602" y="636819"/>
                  </a:lnTo>
                  <a:lnTo>
                    <a:pt x="235514" y="227076"/>
                  </a:lnTo>
                  <a:lnTo>
                    <a:pt x="233172" y="227076"/>
                  </a:lnTo>
                  <a:lnTo>
                    <a:pt x="230124" y="222504"/>
                  </a:lnTo>
                  <a:close/>
                </a:path>
                <a:path w="1386840" h="657225">
                  <a:moveTo>
                    <a:pt x="197602" y="636819"/>
                  </a:moveTo>
                  <a:lnTo>
                    <a:pt x="190500" y="644652"/>
                  </a:lnTo>
                  <a:lnTo>
                    <a:pt x="196596" y="647700"/>
                  </a:lnTo>
                  <a:lnTo>
                    <a:pt x="197602" y="636819"/>
                  </a:lnTo>
                  <a:close/>
                </a:path>
                <a:path w="1386840" h="657225">
                  <a:moveTo>
                    <a:pt x="1379220" y="219456"/>
                  </a:moveTo>
                  <a:lnTo>
                    <a:pt x="576072" y="219456"/>
                  </a:lnTo>
                  <a:lnTo>
                    <a:pt x="197602" y="636819"/>
                  </a:lnTo>
                  <a:lnTo>
                    <a:pt x="196596" y="647700"/>
                  </a:lnTo>
                  <a:lnTo>
                    <a:pt x="197279" y="647700"/>
                  </a:lnTo>
                  <a:lnTo>
                    <a:pt x="579260" y="227076"/>
                  </a:lnTo>
                  <a:lnTo>
                    <a:pt x="577596" y="227076"/>
                  </a:lnTo>
                  <a:lnTo>
                    <a:pt x="580644" y="225552"/>
                  </a:lnTo>
                  <a:lnTo>
                    <a:pt x="1386840" y="225552"/>
                  </a:lnTo>
                  <a:lnTo>
                    <a:pt x="1386840" y="224028"/>
                  </a:lnTo>
                  <a:lnTo>
                    <a:pt x="1379220" y="224028"/>
                  </a:lnTo>
                  <a:lnTo>
                    <a:pt x="1379220" y="219456"/>
                  </a:lnTo>
                  <a:close/>
                </a:path>
                <a:path w="1386840" h="657225">
                  <a:moveTo>
                    <a:pt x="1386840" y="0"/>
                  </a:moveTo>
                  <a:lnTo>
                    <a:pt x="0" y="0"/>
                  </a:lnTo>
                  <a:lnTo>
                    <a:pt x="0" y="227076"/>
                  </a:lnTo>
                  <a:lnTo>
                    <a:pt x="229690" y="227076"/>
                  </a:lnTo>
                  <a:lnTo>
                    <a:pt x="229979" y="224028"/>
                  </a:lnTo>
                  <a:lnTo>
                    <a:pt x="6096" y="224028"/>
                  </a:lnTo>
                  <a:lnTo>
                    <a:pt x="3048" y="219456"/>
                  </a:lnTo>
                  <a:lnTo>
                    <a:pt x="6096" y="219456"/>
                  </a:lnTo>
                  <a:lnTo>
                    <a:pt x="6096" y="6096"/>
                  </a:lnTo>
                  <a:lnTo>
                    <a:pt x="3047" y="6096"/>
                  </a:lnTo>
                  <a:lnTo>
                    <a:pt x="6096" y="3048"/>
                  </a:lnTo>
                  <a:lnTo>
                    <a:pt x="1386840" y="3048"/>
                  </a:lnTo>
                  <a:lnTo>
                    <a:pt x="1386840" y="0"/>
                  </a:lnTo>
                  <a:close/>
                </a:path>
                <a:path w="1386840" h="657225">
                  <a:moveTo>
                    <a:pt x="235937" y="222504"/>
                  </a:moveTo>
                  <a:lnTo>
                    <a:pt x="230124" y="222504"/>
                  </a:lnTo>
                  <a:lnTo>
                    <a:pt x="233172" y="227076"/>
                  </a:lnTo>
                  <a:lnTo>
                    <a:pt x="235514" y="227076"/>
                  </a:lnTo>
                  <a:lnTo>
                    <a:pt x="235937" y="222504"/>
                  </a:lnTo>
                  <a:close/>
                </a:path>
                <a:path w="1386840" h="657225">
                  <a:moveTo>
                    <a:pt x="580644" y="225552"/>
                  </a:moveTo>
                  <a:lnTo>
                    <a:pt x="577596" y="227076"/>
                  </a:lnTo>
                  <a:lnTo>
                    <a:pt x="579260" y="227076"/>
                  </a:lnTo>
                  <a:lnTo>
                    <a:pt x="580644" y="225552"/>
                  </a:lnTo>
                  <a:close/>
                </a:path>
                <a:path w="1386840" h="657225">
                  <a:moveTo>
                    <a:pt x="1386840" y="225552"/>
                  </a:moveTo>
                  <a:lnTo>
                    <a:pt x="580644" y="225552"/>
                  </a:lnTo>
                  <a:lnTo>
                    <a:pt x="579260" y="227076"/>
                  </a:lnTo>
                  <a:lnTo>
                    <a:pt x="1386840" y="227076"/>
                  </a:lnTo>
                  <a:lnTo>
                    <a:pt x="1386840" y="225552"/>
                  </a:lnTo>
                  <a:close/>
                </a:path>
                <a:path w="1386840" h="657225">
                  <a:moveTo>
                    <a:pt x="6096" y="219456"/>
                  </a:moveTo>
                  <a:lnTo>
                    <a:pt x="3048" y="219456"/>
                  </a:lnTo>
                  <a:lnTo>
                    <a:pt x="6096" y="224028"/>
                  </a:lnTo>
                  <a:lnTo>
                    <a:pt x="6096" y="219456"/>
                  </a:lnTo>
                  <a:close/>
                </a:path>
                <a:path w="1386840" h="657225">
                  <a:moveTo>
                    <a:pt x="236220" y="219456"/>
                  </a:moveTo>
                  <a:lnTo>
                    <a:pt x="6096" y="219456"/>
                  </a:lnTo>
                  <a:lnTo>
                    <a:pt x="6096" y="224028"/>
                  </a:lnTo>
                  <a:lnTo>
                    <a:pt x="229979" y="224028"/>
                  </a:lnTo>
                  <a:lnTo>
                    <a:pt x="230124" y="222504"/>
                  </a:lnTo>
                  <a:lnTo>
                    <a:pt x="235937" y="222504"/>
                  </a:lnTo>
                  <a:lnTo>
                    <a:pt x="236220" y="219456"/>
                  </a:lnTo>
                  <a:close/>
                </a:path>
                <a:path w="1386840" h="657225">
                  <a:moveTo>
                    <a:pt x="1379220" y="3048"/>
                  </a:moveTo>
                  <a:lnTo>
                    <a:pt x="1379220" y="224028"/>
                  </a:lnTo>
                  <a:lnTo>
                    <a:pt x="1383792" y="219456"/>
                  </a:lnTo>
                  <a:lnTo>
                    <a:pt x="1386840" y="219456"/>
                  </a:lnTo>
                  <a:lnTo>
                    <a:pt x="1386840" y="6096"/>
                  </a:lnTo>
                  <a:lnTo>
                    <a:pt x="1383792" y="6096"/>
                  </a:lnTo>
                  <a:lnTo>
                    <a:pt x="1379220" y="3048"/>
                  </a:lnTo>
                  <a:close/>
                </a:path>
                <a:path w="1386840" h="657225">
                  <a:moveTo>
                    <a:pt x="1386840" y="219456"/>
                  </a:moveTo>
                  <a:lnTo>
                    <a:pt x="1383792" y="219456"/>
                  </a:lnTo>
                  <a:lnTo>
                    <a:pt x="1379220" y="224028"/>
                  </a:lnTo>
                  <a:lnTo>
                    <a:pt x="1386840" y="224028"/>
                  </a:lnTo>
                  <a:lnTo>
                    <a:pt x="1386840" y="219456"/>
                  </a:lnTo>
                  <a:close/>
                </a:path>
                <a:path w="1386840" h="657225">
                  <a:moveTo>
                    <a:pt x="6096" y="3048"/>
                  </a:moveTo>
                  <a:lnTo>
                    <a:pt x="3047" y="6096"/>
                  </a:lnTo>
                  <a:lnTo>
                    <a:pt x="6096" y="6096"/>
                  </a:lnTo>
                  <a:lnTo>
                    <a:pt x="6096" y="3048"/>
                  </a:lnTo>
                  <a:close/>
                </a:path>
                <a:path w="1386840" h="657225">
                  <a:moveTo>
                    <a:pt x="1379220" y="3048"/>
                  </a:moveTo>
                  <a:lnTo>
                    <a:pt x="6096" y="3048"/>
                  </a:lnTo>
                  <a:lnTo>
                    <a:pt x="6096" y="6096"/>
                  </a:lnTo>
                  <a:lnTo>
                    <a:pt x="1379220" y="6096"/>
                  </a:lnTo>
                  <a:lnTo>
                    <a:pt x="1379220" y="3048"/>
                  </a:lnTo>
                  <a:close/>
                </a:path>
                <a:path w="1386840" h="657225">
                  <a:moveTo>
                    <a:pt x="1386840" y="3048"/>
                  </a:moveTo>
                  <a:lnTo>
                    <a:pt x="1379220" y="3048"/>
                  </a:lnTo>
                  <a:lnTo>
                    <a:pt x="1383792" y="6096"/>
                  </a:lnTo>
                  <a:lnTo>
                    <a:pt x="1386840" y="6096"/>
                  </a:lnTo>
                  <a:lnTo>
                    <a:pt x="1386840" y="3048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1060196" y="806967"/>
            <a:ext cx="5464175" cy="27628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86055" algn="ctr">
              <a:lnSpc>
                <a:spcPct val="100000"/>
              </a:lnSpc>
              <a:spcBef>
                <a:spcPts val="110"/>
              </a:spcBef>
            </a:pPr>
            <a:r>
              <a:rPr sz="1850" b="1" dirty="0">
                <a:latin typeface="Arial"/>
                <a:cs typeface="Arial"/>
              </a:rPr>
              <a:t>What</a:t>
            </a:r>
            <a:r>
              <a:rPr sz="1850" b="1" spc="-5" dirty="0">
                <a:latin typeface="Arial"/>
                <a:cs typeface="Arial"/>
              </a:rPr>
              <a:t> </a:t>
            </a:r>
            <a:r>
              <a:rPr sz="1850" b="1" dirty="0">
                <a:latin typeface="Arial"/>
                <a:cs typeface="Arial"/>
              </a:rPr>
              <a:t>Is</a:t>
            </a:r>
            <a:r>
              <a:rPr sz="1850" b="1" spc="15" dirty="0">
                <a:latin typeface="Arial"/>
                <a:cs typeface="Arial"/>
              </a:rPr>
              <a:t> </a:t>
            </a:r>
            <a:r>
              <a:rPr sz="1850" b="1" dirty="0">
                <a:latin typeface="Arial"/>
                <a:cs typeface="Arial"/>
              </a:rPr>
              <a:t>a</a:t>
            </a:r>
            <a:r>
              <a:rPr sz="1850" b="1" spc="20" dirty="0">
                <a:latin typeface="Arial"/>
                <a:cs typeface="Arial"/>
              </a:rPr>
              <a:t> </a:t>
            </a:r>
            <a:r>
              <a:rPr sz="1850" b="1" dirty="0">
                <a:latin typeface="Arial"/>
                <a:cs typeface="Arial"/>
              </a:rPr>
              <a:t>Lambda</a:t>
            </a:r>
            <a:r>
              <a:rPr sz="1850" b="1" spc="5" dirty="0">
                <a:latin typeface="Arial"/>
                <a:cs typeface="Arial"/>
              </a:rPr>
              <a:t> </a:t>
            </a:r>
            <a:r>
              <a:rPr sz="1850" b="1" spc="-10" dirty="0">
                <a:latin typeface="Arial"/>
                <a:cs typeface="Arial"/>
              </a:rPr>
              <a:t>Expression?</a:t>
            </a:r>
            <a:endParaRPr sz="185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255"/>
              </a:spcBef>
            </a:pPr>
            <a:endParaRPr sz="1850" dirty="0">
              <a:latin typeface="Arial"/>
              <a:cs typeface="Arial"/>
            </a:endParaRPr>
          </a:p>
          <a:p>
            <a:pPr marL="29845" algn="ctr">
              <a:lnSpc>
                <a:spcPct val="100000"/>
              </a:lnSpc>
            </a:pPr>
            <a:r>
              <a:rPr sz="1250" spc="370" dirty="0">
                <a:latin typeface="Times New Roman"/>
                <a:cs typeface="Times New Roman"/>
              </a:rPr>
              <a:t>(t,s)</a:t>
            </a:r>
            <a:r>
              <a:rPr sz="1250" spc="445" dirty="0">
                <a:latin typeface="Times New Roman"/>
                <a:cs typeface="Times New Roman"/>
              </a:rPr>
              <a:t> </a:t>
            </a:r>
            <a:r>
              <a:rPr sz="1250" spc="150" dirty="0">
                <a:latin typeface="Times New Roman"/>
                <a:cs typeface="Times New Roman"/>
              </a:rPr>
              <a:t>-</a:t>
            </a:r>
            <a:r>
              <a:rPr sz="1250" spc="265" dirty="0">
                <a:latin typeface="Times New Roman"/>
                <a:cs typeface="Times New Roman"/>
              </a:rPr>
              <a:t>&gt;</a:t>
            </a:r>
            <a:r>
              <a:rPr sz="1250" spc="450" dirty="0">
                <a:latin typeface="Times New Roman"/>
                <a:cs typeface="Times New Roman"/>
              </a:rPr>
              <a:t> </a:t>
            </a:r>
            <a:r>
              <a:rPr sz="1250" spc="280" dirty="0">
                <a:latin typeface="Times New Roman"/>
                <a:cs typeface="Times New Roman"/>
              </a:rPr>
              <a:t>t.contains(s)</a:t>
            </a:r>
            <a:endParaRPr sz="125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770"/>
              </a:spcBef>
            </a:pPr>
            <a:endParaRPr sz="1250" dirty="0">
              <a:latin typeface="Times New Roman"/>
              <a:cs typeface="Times New Roman"/>
            </a:endParaRPr>
          </a:p>
          <a:p>
            <a:pPr marR="5080" algn="r">
              <a:lnSpc>
                <a:spcPct val="100000"/>
              </a:lnSpc>
            </a:pPr>
            <a:r>
              <a:rPr sz="1000" dirty="0">
                <a:latin typeface="Arial"/>
                <a:cs typeface="Arial"/>
              </a:rPr>
              <a:t>Both</a:t>
            </a:r>
            <a:r>
              <a:rPr sz="1000" spc="-2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have </a:t>
            </a:r>
            <a:r>
              <a:rPr sz="1000" spc="-10" dirty="0">
                <a:latin typeface="Arial"/>
                <a:cs typeface="Arial"/>
              </a:rPr>
              <a:t>parameters</a:t>
            </a:r>
            <a:endParaRPr sz="10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60"/>
              </a:spcBef>
            </a:pPr>
            <a:endParaRPr sz="10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400" b="1" spc="-10" dirty="0">
                <a:latin typeface="Arial"/>
                <a:cs typeface="Arial"/>
              </a:rPr>
              <a:t>ContainsAnalyzer.java</a:t>
            </a:r>
            <a:endParaRPr sz="1400" dirty="0">
              <a:latin typeface="Arial"/>
              <a:cs typeface="Arial"/>
            </a:endParaRPr>
          </a:p>
          <a:p>
            <a:pPr marL="187960" marR="375920" indent="-175260">
              <a:lnSpc>
                <a:spcPts val="1639"/>
              </a:lnSpc>
              <a:spcBef>
                <a:spcPts val="15"/>
              </a:spcBef>
            </a:pPr>
            <a:r>
              <a:rPr sz="1150" spc="195" dirty="0">
                <a:latin typeface="Times New Roman"/>
                <a:cs typeface="Times New Roman"/>
              </a:rPr>
              <a:t>public</a:t>
            </a:r>
            <a:r>
              <a:rPr sz="1150" spc="430" dirty="0">
                <a:latin typeface="Times New Roman"/>
                <a:cs typeface="Times New Roman"/>
              </a:rPr>
              <a:t> </a:t>
            </a:r>
            <a:r>
              <a:rPr sz="1150" spc="229" dirty="0">
                <a:latin typeface="Times New Roman"/>
                <a:cs typeface="Times New Roman"/>
              </a:rPr>
              <a:t>class</a:t>
            </a:r>
            <a:r>
              <a:rPr sz="1150" spc="440" dirty="0">
                <a:latin typeface="Times New Roman"/>
                <a:cs typeface="Times New Roman"/>
              </a:rPr>
              <a:t> </a:t>
            </a:r>
            <a:r>
              <a:rPr sz="1150" spc="160" dirty="0">
                <a:latin typeface="Times New Roman"/>
                <a:cs typeface="Times New Roman"/>
              </a:rPr>
              <a:t>ContainsAnalyzer</a:t>
            </a:r>
            <a:r>
              <a:rPr sz="1150" spc="430" dirty="0">
                <a:latin typeface="Times New Roman"/>
                <a:cs typeface="Times New Roman"/>
              </a:rPr>
              <a:t> </a:t>
            </a:r>
            <a:r>
              <a:rPr sz="1150" spc="140" dirty="0">
                <a:latin typeface="Times New Roman"/>
                <a:cs typeface="Times New Roman"/>
              </a:rPr>
              <a:t>implements</a:t>
            </a:r>
            <a:r>
              <a:rPr sz="1150" spc="430" dirty="0">
                <a:latin typeface="Times New Roman"/>
                <a:cs typeface="Times New Roman"/>
              </a:rPr>
              <a:t> </a:t>
            </a:r>
            <a:r>
              <a:rPr sz="1150" spc="175" dirty="0">
                <a:latin typeface="Times New Roman"/>
                <a:cs typeface="Times New Roman"/>
              </a:rPr>
              <a:t>StringAnalyzer</a:t>
            </a:r>
            <a:r>
              <a:rPr sz="1150" spc="430" dirty="0">
                <a:latin typeface="Times New Roman"/>
                <a:cs typeface="Times New Roman"/>
              </a:rPr>
              <a:t> </a:t>
            </a:r>
            <a:r>
              <a:rPr sz="1150" spc="80" dirty="0">
                <a:latin typeface="Times New Roman"/>
                <a:cs typeface="Times New Roman"/>
              </a:rPr>
              <a:t>{ </a:t>
            </a:r>
            <a:r>
              <a:rPr sz="1150" spc="200" dirty="0">
                <a:latin typeface="Times New Roman"/>
                <a:cs typeface="Times New Roman"/>
              </a:rPr>
              <a:t>public</a:t>
            </a:r>
            <a:r>
              <a:rPr sz="1150" spc="409" dirty="0">
                <a:latin typeface="Times New Roman"/>
                <a:cs typeface="Times New Roman"/>
              </a:rPr>
              <a:t> </a:t>
            </a:r>
            <a:r>
              <a:rPr sz="1150" spc="160" dirty="0">
                <a:latin typeface="Times New Roman"/>
                <a:cs typeface="Times New Roman"/>
              </a:rPr>
              <a:t>boolean</a:t>
            </a:r>
            <a:r>
              <a:rPr sz="1150" spc="409" dirty="0">
                <a:latin typeface="Times New Roman"/>
                <a:cs typeface="Times New Roman"/>
              </a:rPr>
              <a:t> </a:t>
            </a:r>
            <a:r>
              <a:rPr sz="1150" spc="200" dirty="0">
                <a:latin typeface="Times New Roman"/>
                <a:cs typeface="Times New Roman"/>
              </a:rPr>
              <a:t>analyze(String</a:t>
            </a:r>
            <a:r>
              <a:rPr sz="1150" spc="430" dirty="0">
                <a:latin typeface="Times New Roman"/>
                <a:cs typeface="Times New Roman"/>
              </a:rPr>
              <a:t> </a:t>
            </a:r>
            <a:r>
              <a:rPr sz="1150" spc="260" dirty="0">
                <a:latin typeface="Times New Roman"/>
                <a:cs typeface="Times New Roman"/>
              </a:rPr>
              <a:t>target,</a:t>
            </a:r>
            <a:r>
              <a:rPr sz="1150" spc="409" dirty="0">
                <a:latin typeface="Times New Roman"/>
                <a:cs typeface="Times New Roman"/>
              </a:rPr>
              <a:t> </a:t>
            </a:r>
            <a:r>
              <a:rPr sz="1150" spc="210" dirty="0">
                <a:latin typeface="Times New Roman"/>
                <a:cs typeface="Times New Roman"/>
              </a:rPr>
              <a:t>String</a:t>
            </a:r>
            <a:r>
              <a:rPr sz="1150" spc="425" dirty="0">
                <a:latin typeface="Times New Roman"/>
                <a:cs typeface="Times New Roman"/>
              </a:rPr>
              <a:t> </a:t>
            </a:r>
            <a:r>
              <a:rPr sz="1150" spc="195" dirty="0">
                <a:latin typeface="Times New Roman"/>
                <a:cs typeface="Times New Roman"/>
              </a:rPr>
              <a:t>searchStr){</a:t>
            </a:r>
            <a:endParaRPr sz="1150" dirty="0">
              <a:latin typeface="Times New Roman"/>
              <a:cs typeface="Times New Roman"/>
            </a:endParaRPr>
          </a:p>
          <a:p>
            <a:pPr marL="361315">
              <a:lnSpc>
                <a:spcPct val="100000"/>
              </a:lnSpc>
              <a:spcBef>
                <a:spcPts val="180"/>
              </a:spcBef>
            </a:pPr>
            <a:r>
              <a:rPr sz="1150" spc="220" dirty="0">
                <a:latin typeface="Times New Roman"/>
                <a:cs typeface="Times New Roman"/>
              </a:rPr>
              <a:t>return</a:t>
            </a:r>
            <a:r>
              <a:rPr sz="1150" spc="405" dirty="0">
                <a:latin typeface="Times New Roman"/>
                <a:cs typeface="Times New Roman"/>
              </a:rPr>
              <a:t> </a:t>
            </a:r>
            <a:r>
              <a:rPr sz="1150" spc="220" dirty="0">
                <a:latin typeface="Times New Roman"/>
                <a:cs typeface="Times New Roman"/>
              </a:rPr>
              <a:t>target.contains(searchStr);</a:t>
            </a:r>
            <a:endParaRPr sz="1150" dirty="0">
              <a:latin typeface="Times New Roman"/>
              <a:cs typeface="Times New Roman"/>
            </a:endParaRPr>
          </a:p>
          <a:p>
            <a:pPr marL="187960">
              <a:lnSpc>
                <a:spcPct val="100000"/>
              </a:lnSpc>
              <a:spcBef>
                <a:spcPts val="265"/>
              </a:spcBef>
            </a:pPr>
            <a:r>
              <a:rPr sz="1150" spc="80" dirty="0">
                <a:latin typeface="Times New Roman"/>
                <a:cs typeface="Times New Roman"/>
              </a:rPr>
              <a:t>}</a:t>
            </a:r>
            <a:endParaRPr sz="115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65"/>
              </a:spcBef>
            </a:pPr>
            <a:r>
              <a:rPr sz="1150" spc="80" dirty="0">
                <a:latin typeface="Times New Roman"/>
                <a:cs typeface="Times New Roman"/>
              </a:rPr>
              <a:t>}</a:t>
            </a:r>
            <a:endParaRPr sz="1150" dirty="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17880" y="5247386"/>
            <a:ext cx="6274435" cy="1210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R="132080" algn="ctr">
              <a:lnSpc>
                <a:spcPct val="100000"/>
              </a:lnSpc>
              <a:spcBef>
                <a:spcPts val="105"/>
              </a:spcBef>
            </a:pPr>
            <a:endParaRPr sz="8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8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625"/>
              </a:spcBef>
            </a:pPr>
            <a:endParaRPr sz="850">
              <a:latin typeface="Arial"/>
              <a:cs typeface="Arial"/>
            </a:endParaRPr>
          </a:p>
          <a:p>
            <a:pPr marL="12700" marR="5080">
              <a:lnSpc>
                <a:spcPct val="103499"/>
              </a:lnSpc>
            </a:pPr>
            <a:r>
              <a:rPr sz="1150" dirty="0">
                <a:latin typeface="Arial"/>
                <a:cs typeface="Arial"/>
              </a:rPr>
              <a:t>In</a:t>
            </a:r>
            <a:r>
              <a:rPr sz="1150" spc="3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slide,</a:t>
            </a:r>
            <a:r>
              <a:rPr sz="1150" spc="9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lambda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expression</a:t>
            </a:r>
            <a:r>
              <a:rPr sz="1150" spc="10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is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compared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to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an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implementation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of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spc="195" dirty="0">
                <a:latin typeface="Times New Roman"/>
                <a:cs typeface="Times New Roman"/>
              </a:rPr>
              <a:t>StringAnalyzer </a:t>
            </a:r>
            <a:r>
              <a:rPr sz="1150" dirty="0">
                <a:latin typeface="Arial"/>
                <a:cs typeface="Arial"/>
              </a:rPr>
              <a:t>interface.</a:t>
            </a:r>
            <a:r>
              <a:rPr sz="1150" spc="3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In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essence,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they</a:t>
            </a:r>
            <a:r>
              <a:rPr sz="1150" spc="9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are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equivalent</a:t>
            </a:r>
            <a:r>
              <a:rPr sz="1150" spc="13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because</a:t>
            </a:r>
            <a:r>
              <a:rPr sz="1150" spc="10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lambda</a:t>
            </a:r>
            <a:r>
              <a:rPr sz="1150" spc="10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expression</a:t>
            </a:r>
            <a:r>
              <a:rPr sz="1150" spc="10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can</a:t>
            </a:r>
            <a:r>
              <a:rPr sz="1150" spc="9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be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spc="-10" dirty="0">
                <a:latin typeface="Arial"/>
                <a:cs typeface="Arial"/>
              </a:rPr>
              <a:t>substituted </a:t>
            </a:r>
            <a:r>
              <a:rPr sz="1150" dirty="0">
                <a:latin typeface="Arial"/>
                <a:cs typeface="Arial"/>
              </a:rPr>
              <a:t>for</a:t>
            </a:r>
            <a:r>
              <a:rPr sz="1150" spc="2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an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anonymous</a:t>
            </a:r>
            <a:r>
              <a:rPr sz="1150" spc="10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inner</a:t>
            </a:r>
            <a:r>
              <a:rPr sz="1150" spc="10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class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or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implementing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class.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All</a:t>
            </a:r>
            <a:r>
              <a:rPr sz="1150" spc="9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three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cases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rely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on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spc="-25" dirty="0">
                <a:latin typeface="Arial"/>
                <a:cs typeface="Arial"/>
              </a:rPr>
              <a:t>the </a:t>
            </a:r>
            <a:r>
              <a:rPr sz="1150" spc="204" dirty="0">
                <a:latin typeface="Times New Roman"/>
                <a:cs typeface="Times New Roman"/>
              </a:rPr>
              <a:t>StringAnalyzer</a:t>
            </a:r>
            <a:r>
              <a:rPr sz="1150" spc="135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Arial"/>
                <a:cs typeface="Arial"/>
              </a:rPr>
              <a:t>interface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as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underlying</a:t>
            </a:r>
            <a:r>
              <a:rPr sz="1150" spc="114" dirty="0">
                <a:latin typeface="Arial"/>
                <a:cs typeface="Arial"/>
              </a:rPr>
              <a:t> </a:t>
            </a:r>
            <a:r>
              <a:rPr sz="1150" spc="-10" dirty="0">
                <a:latin typeface="Arial"/>
                <a:cs typeface="Arial"/>
              </a:rPr>
              <a:t>plumbing.</a:t>
            </a:r>
            <a:endParaRPr sz="11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941637" y="659068"/>
            <a:ext cx="3149600" cy="135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endParaRPr sz="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941637" y="878498"/>
            <a:ext cx="541655" cy="14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b="1" spc="-10" dirty="0">
                <a:latin typeface="Arial"/>
                <a:cs typeface="Arial"/>
              </a:rPr>
              <a:t>Disclaimer</a:t>
            </a:r>
            <a:endParaRPr sz="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941637" y="1122331"/>
            <a:ext cx="3863340" cy="8794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latin typeface="Arial"/>
                <a:cs typeface="Arial"/>
              </a:rPr>
              <a:t>This</a:t>
            </a:r>
            <a:r>
              <a:rPr sz="800" spc="-40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document</a:t>
            </a:r>
            <a:r>
              <a:rPr sz="800" spc="-30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contains</a:t>
            </a:r>
            <a:r>
              <a:rPr sz="800" spc="-15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proprietary</a:t>
            </a:r>
            <a:r>
              <a:rPr sz="800" spc="-10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information</a:t>
            </a:r>
            <a:r>
              <a:rPr sz="800" spc="-35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and</a:t>
            </a:r>
            <a:r>
              <a:rPr sz="800" spc="-15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is</a:t>
            </a:r>
            <a:r>
              <a:rPr sz="800" spc="-30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protected</a:t>
            </a:r>
            <a:r>
              <a:rPr sz="800" spc="-15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by</a:t>
            </a:r>
            <a:r>
              <a:rPr sz="800" spc="-30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copyright</a:t>
            </a:r>
            <a:r>
              <a:rPr sz="800" spc="-10" dirty="0">
                <a:latin typeface="Arial"/>
                <a:cs typeface="Arial"/>
              </a:rPr>
              <a:t> </a:t>
            </a:r>
            <a:r>
              <a:rPr sz="800" spc="-25" dirty="0">
                <a:latin typeface="Arial"/>
                <a:cs typeface="Arial"/>
              </a:rPr>
              <a:t>and</a:t>
            </a:r>
            <a:r>
              <a:rPr sz="800" dirty="0">
                <a:latin typeface="Arial"/>
                <a:cs typeface="Arial"/>
              </a:rPr>
              <a:t> other</a:t>
            </a:r>
            <a:r>
              <a:rPr sz="800" spc="-20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intellectual</a:t>
            </a:r>
            <a:r>
              <a:rPr sz="800" spc="-25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property laws.</a:t>
            </a:r>
            <a:r>
              <a:rPr sz="800" spc="-10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You</a:t>
            </a:r>
            <a:r>
              <a:rPr sz="800" spc="-20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may</a:t>
            </a:r>
            <a:r>
              <a:rPr sz="800" spc="-30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copy</a:t>
            </a:r>
            <a:r>
              <a:rPr sz="800" spc="-25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and</a:t>
            </a:r>
            <a:r>
              <a:rPr sz="800" spc="5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print</a:t>
            </a:r>
            <a:r>
              <a:rPr sz="800" spc="-10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this</a:t>
            </a:r>
            <a:r>
              <a:rPr sz="800" spc="-25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document</a:t>
            </a:r>
            <a:r>
              <a:rPr sz="800" spc="-20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solely</a:t>
            </a:r>
            <a:r>
              <a:rPr sz="800" spc="-20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for</a:t>
            </a:r>
            <a:r>
              <a:rPr sz="800" spc="-20" dirty="0">
                <a:latin typeface="Arial"/>
                <a:cs typeface="Arial"/>
              </a:rPr>
              <a:t> your </a:t>
            </a:r>
            <a:r>
              <a:rPr sz="800" dirty="0">
                <a:latin typeface="Arial"/>
                <a:cs typeface="Arial"/>
              </a:rPr>
              <a:t>own</a:t>
            </a:r>
            <a:r>
              <a:rPr sz="800" spc="-10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use</a:t>
            </a:r>
            <a:r>
              <a:rPr sz="800" spc="-15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in</a:t>
            </a:r>
            <a:r>
              <a:rPr sz="800" spc="-15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an</a:t>
            </a:r>
            <a:r>
              <a:rPr sz="800" spc="-15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Oracle</a:t>
            </a:r>
            <a:r>
              <a:rPr sz="800" spc="-15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training</a:t>
            </a:r>
            <a:r>
              <a:rPr sz="800" spc="-20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course.</a:t>
            </a:r>
            <a:r>
              <a:rPr sz="800" spc="-5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The</a:t>
            </a:r>
            <a:r>
              <a:rPr sz="800" spc="-15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document</a:t>
            </a:r>
            <a:r>
              <a:rPr sz="800" spc="-5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may</a:t>
            </a:r>
            <a:r>
              <a:rPr sz="800" spc="-30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not</a:t>
            </a:r>
            <a:r>
              <a:rPr sz="800" spc="-10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be</a:t>
            </a:r>
            <a:r>
              <a:rPr sz="800" spc="-5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modified</a:t>
            </a:r>
            <a:r>
              <a:rPr sz="800" spc="-25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or</a:t>
            </a:r>
            <a:r>
              <a:rPr sz="800" spc="-15" dirty="0">
                <a:latin typeface="Arial"/>
                <a:cs typeface="Arial"/>
              </a:rPr>
              <a:t> </a:t>
            </a:r>
            <a:r>
              <a:rPr sz="800" spc="-10" dirty="0">
                <a:latin typeface="Arial"/>
                <a:cs typeface="Arial"/>
              </a:rPr>
              <a:t>altered</a:t>
            </a:r>
            <a:r>
              <a:rPr sz="800" spc="500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in</a:t>
            </a:r>
            <a:r>
              <a:rPr sz="800" spc="-40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any</a:t>
            </a:r>
            <a:r>
              <a:rPr sz="800" spc="-15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way.</a:t>
            </a:r>
            <a:r>
              <a:rPr sz="800" spc="-10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Except</a:t>
            </a:r>
            <a:r>
              <a:rPr sz="800" spc="-10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where</a:t>
            </a:r>
            <a:r>
              <a:rPr sz="800" spc="-10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your</a:t>
            </a:r>
            <a:r>
              <a:rPr sz="800" spc="-15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use</a:t>
            </a:r>
            <a:r>
              <a:rPr sz="800" spc="-30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constitutes</a:t>
            </a:r>
            <a:r>
              <a:rPr sz="800" spc="-30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"fair</a:t>
            </a:r>
            <a:r>
              <a:rPr sz="800" spc="-35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use"</a:t>
            </a:r>
            <a:r>
              <a:rPr sz="800" spc="-25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under</a:t>
            </a:r>
            <a:r>
              <a:rPr sz="800" spc="-5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copyright</a:t>
            </a:r>
            <a:r>
              <a:rPr sz="800" spc="-10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law,</a:t>
            </a:r>
            <a:r>
              <a:rPr sz="800" spc="-20" dirty="0">
                <a:latin typeface="Arial"/>
                <a:cs typeface="Arial"/>
              </a:rPr>
              <a:t> </a:t>
            </a:r>
            <a:r>
              <a:rPr sz="800" spc="-25" dirty="0">
                <a:latin typeface="Arial"/>
                <a:cs typeface="Arial"/>
              </a:rPr>
              <a:t>you</a:t>
            </a:r>
            <a:r>
              <a:rPr sz="800" spc="500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may</a:t>
            </a:r>
            <a:r>
              <a:rPr sz="800" spc="-60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not</a:t>
            </a:r>
            <a:r>
              <a:rPr sz="800" spc="-20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use,</a:t>
            </a:r>
            <a:r>
              <a:rPr sz="800" spc="-20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share,</a:t>
            </a:r>
            <a:r>
              <a:rPr sz="800" spc="-20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download,</a:t>
            </a:r>
            <a:r>
              <a:rPr sz="800" spc="10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upload, copy,</a:t>
            </a:r>
            <a:r>
              <a:rPr sz="800" spc="-20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print,</a:t>
            </a:r>
            <a:r>
              <a:rPr sz="800" spc="-15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display,</a:t>
            </a:r>
            <a:r>
              <a:rPr sz="800" spc="-20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perform,</a:t>
            </a:r>
            <a:r>
              <a:rPr sz="800" spc="-40" dirty="0">
                <a:latin typeface="Arial"/>
                <a:cs typeface="Arial"/>
              </a:rPr>
              <a:t> </a:t>
            </a:r>
            <a:r>
              <a:rPr sz="800" spc="-10" dirty="0">
                <a:latin typeface="Arial"/>
                <a:cs typeface="Arial"/>
              </a:rPr>
              <a:t>reproduce, </a:t>
            </a:r>
            <a:r>
              <a:rPr sz="800" dirty="0">
                <a:latin typeface="Arial"/>
                <a:cs typeface="Arial"/>
              </a:rPr>
              <a:t>publish,</a:t>
            </a:r>
            <a:r>
              <a:rPr sz="800" spc="-25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license,</a:t>
            </a:r>
            <a:r>
              <a:rPr sz="800" spc="-20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post,</a:t>
            </a:r>
            <a:r>
              <a:rPr sz="800" spc="-20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transmit,</a:t>
            </a:r>
            <a:r>
              <a:rPr sz="800" spc="-45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or</a:t>
            </a:r>
            <a:r>
              <a:rPr sz="800" spc="-5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distribute</a:t>
            </a:r>
            <a:r>
              <a:rPr sz="800" spc="-25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this</a:t>
            </a:r>
            <a:r>
              <a:rPr sz="800" spc="-20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document</a:t>
            </a:r>
            <a:r>
              <a:rPr sz="800" spc="-5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in</a:t>
            </a:r>
            <a:r>
              <a:rPr sz="800" spc="-25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whole</a:t>
            </a:r>
            <a:r>
              <a:rPr sz="800" spc="5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or</a:t>
            </a:r>
            <a:r>
              <a:rPr sz="800" spc="-15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in</a:t>
            </a:r>
            <a:r>
              <a:rPr sz="800" spc="-15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part </a:t>
            </a:r>
            <a:r>
              <a:rPr sz="800" spc="-10" dirty="0">
                <a:latin typeface="Arial"/>
                <a:cs typeface="Arial"/>
              </a:rPr>
              <a:t>without </a:t>
            </a:r>
            <a:r>
              <a:rPr sz="800" dirty="0">
                <a:latin typeface="Arial"/>
                <a:cs typeface="Arial"/>
              </a:rPr>
              <a:t>the</a:t>
            </a:r>
            <a:r>
              <a:rPr sz="800" spc="-45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express</a:t>
            </a:r>
            <a:r>
              <a:rPr sz="800" spc="-5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authorization</a:t>
            </a:r>
            <a:r>
              <a:rPr sz="800" spc="-10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of</a:t>
            </a:r>
            <a:r>
              <a:rPr sz="800" spc="-25" dirty="0">
                <a:latin typeface="Arial"/>
                <a:cs typeface="Arial"/>
              </a:rPr>
              <a:t> </a:t>
            </a:r>
            <a:r>
              <a:rPr sz="800" spc="-10" dirty="0">
                <a:latin typeface="Arial"/>
                <a:cs typeface="Arial"/>
              </a:rPr>
              <a:t>Oracle.</a:t>
            </a:r>
            <a:endParaRPr sz="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941637" y="2097667"/>
            <a:ext cx="390144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latin typeface="Arial"/>
                <a:cs typeface="Arial"/>
              </a:rPr>
              <a:t>The</a:t>
            </a:r>
            <a:r>
              <a:rPr sz="800" spc="-30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information</a:t>
            </a:r>
            <a:r>
              <a:rPr sz="800" spc="-25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contained in</a:t>
            </a:r>
            <a:r>
              <a:rPr sz="800" spc="-15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this</a:t>
            </a:r>
            <a:r>
              <a:rPr sz="800" spc="-25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document</a:t>
            </a:r>
            <a:r>
              <a:rPr sz="800" spc="-20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is</a:t>
            </a:r>
            <a:r>
              <a:rPr sz="800" spc="-25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subject</a:t>
            </a:r>
            <a:r>
              <a:rPr sz="800" spc="-25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to</a:t>
            </a:r>
            <a:r>
              <a:rPr sz="800" spc="-15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change</a:t>
            </a:r>
            <a:r>
              <a:rPr sz="800" spc="5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without notice.</a:t>
            </a:r>
            <a:r>
              <a:rPr sz="800" spc="-10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If</a:t>
            </a:r>
            <a:r>
              <a:rPr sz="800" spc="-25" dirty="0">
                <a:latin typeface="Arial"/>
                <a:cs typeface="Arial"/>
              </a:rPr>
              <a:t> you</a:t>
            </a:r>
            <a:r>
              <a:rPr sz="800" dirty="0">
                <a:latin typeface="Arial"/>
                <a:cs typeface="Arial"/>
              </a:rPr>
              <a:t> find</a:t>
            </a:r>
            <a:r>
              <a:rPr sz="800" spc="-30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any</a:t>
            </a:r>
            <a:r>
              <a:rPr sz="800" spc="-10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problems</a:t>
            </a:r>
            <a:r>
              <a:rPr sz="800" spc="-20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in</a:t>
            </a:r>
            <a:r>
              <a:rPr sz="800" spc="-20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the</a:t>
            </a:r>
            <a:r>
              <a:rPr sz="800" spc="-15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document,</a:t>
            </a:r>
            <a:r>
              <a:rPr sz="800" spc="-10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please</a:t>
            </a:r>
            <a:r>
              <a:rPr sz="800" spc="-20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report</a:t>
            </a:r>
            <a:r>
              <a:rPr sz="800" spc="5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them</a:t>
            </a:r>
            <a:r>
              <a:rPr sz="800" spc="-15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in</a:t>
            </a:r>
            <a:r>
              <a:rPr sz="800" spc="-20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writing</a:t>
            </a:r>
            <a:r>
              <a:rPr sz="800" spc="-15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to:</a:t>
            </a:r>
            <a:r>
              <a:rPr sz="800" spc="-10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Oracle</a:t>
            </a:r>
            <a:r>
              <a:rPr sz="800" spc="-25" dirty="0">
                <a:latin typeface="Arial"/>
                <a:cs typeface="Arial"/>
              </a:rPr>
              <a:t> </a:t>
            </a:r>
            <a:r>
              <a:rPr sz="800" spc="-10" dirty="0">
                <a:latin typeface="Arial"/>
                <a:cs typeface="Arial"/>
              </a:rPr>
              <a:t>University, </a:t>
            </a:r>
            <a:r>
              <a:rPr sz="800" dirty="0">
                <a:latin typeface="Arial"/>
                <a:cs typeface="Arial"/>
              </a:rPr>
              <a:t>500</a:t>
            </a:r>
            <a:r>
              <a:rPr sz="800" spc="-30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Oracle</a:t>
            </a:r>
            <a:r>
              <a:rPr sz="800" spc="-30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Parkway,</a:t>
            </a:r>
            <a:r>
              <a:rPr sz="800" spc="-15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Redwood</a:t>
            </a:r>
            <a:r>
              <a:rPr sz="800" spc="5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Shores,</a:t>
            </a:r>
            <a:r>
              <a:rPr sz="800" spc="-25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California</a:t>
            </a:r>
            <a:r>
              <a:rPr sz="800" spc="-25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94065</a:t>
            </a:r>
            <a:r>
              <a:rPr sz="800" spc="-10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USA.</a:t>
            </a:r>
            <a:r>
              <a:rPr sz="800" spc="-35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This</a:t>
            </a:r>
            <a:r>
              <a:rPr sz="800" spc="-30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document</a:t>
            </a:r>
            <a:r>
              <a:rPr sz="800" spc="-35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is</a:t>
            </a:r>
            <a:r>
              <a:rPr sz="800" spc="-35" dirty="0">
                <a:latin typeface="Arial"/>
                <a:cs typeface="Arial"/>
              </a:rPr>
              <a:t> </a:t>
            </a:r>
            <a:r>
              <a:rPr sz="800" spc="-25" dirty="0">
                <a:latin typeface="Arial"/>
                <a:cs typeface="Arial"/>
              </a:rPr>
              <a:t>not</a:t>
            </a:r>
            <a:r>
              <a:rPr sz="800" dirty="0">
                <a:latin typeface="Arial"/>
                <a:cs typeface="Arial"/>
              </a:rPr>
              <a:t> warranted</a:t>
            </a:r>
            <a:r>
              <a:rPr sz="800" spc="5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to</a:t>
            </a:r>
            <a:r>
              <a:rPr sz="800" spc="-10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be</a:t>
            </a:r>
            <a:r>
              <a:rPr sz="800" spc="-15" dirty="0">
                <a:latin typeface="Arial"/>
                <a:cs typeface="Arial"/>
              </a:rPr>
              <a:t> </a:t>
            </a:r>
            <a:r>
              <a:rPr sz="800" spc="-10" dirty="0">
                <a:latin typeface="Arial"/>
                <a:cs typeface="Arial"/>
              </a:rPr>
              <a:t>error-</a:t>
            </a:r>
            <a:r>
              <a:rPr sz="800" spc="-20" dirty="0">
                <a:latin typeface="Arial"/>
                <a:cs typeface="Arial"/>
              </a:rPr>
              <a:t>free.</a:t>
            </a:r>
            <a:endParaRPr sz="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941535" y="2707252"/>
            <a:ext cx="1206500" cy="14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b="1" dirty="0">
                <a:latin typeface="Arial"/>
                <a:cs typeface="Arial"/>
              </a:rPr>
              <a:t>Restricted</a:t>
            </a:r>
            <a:r>
              <a:rPr sz="800" b="1" spc="-30" dirty="0">
                <a:latin typeface="Arial"/>
                <a:cs typeface="Arial"/>
              </a:rPr>
              <a:t> </a:t>
            </a:r>
            <a:r>
              <a:rPr sz="800" b="1" dirty="0">
                <a:latin typeface="Arial"/>
                <a:cs typeface="Arial"/>
              </a:rPr>
              <a:t>Rights</a:t>
            </a:r>
            <a:r>
              <a:rPr sz="800" b="1" spc="-40" dirty="0">
                <a:latin typeface="Arial"/>
                <a:cs typeface="Arial"/>
              </a:rPr>
              <a:t> </a:t>
            </a:r>
            <a:r>
              <a:rPr sz="800" b="1" spc="-10" dirty="0">
                <a:latin typeface="Arial"/>
                <a:cs typeface="Arial"/>
              </a:rPr>
              <a:t>Notice</a:t>
            </a:r>
            <a:endParaRPr sz="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941666" y="2951159"/>
            <a:ext cx="386651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latin typeface="Arial"/>
                <a:cs typeface="Arial"/>
              </a:rPr>
              <a:t>If</a:t>
            </a:r>
            <a:r>
              <a:rPr sz="800" spc="-40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this</a:t>
            </a:r>
            <a:r>
              <a:rPr sz="800" spc="-25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documentation</a:t>
            </a:r>
            <a:r>
              <a:rPr sz="800" spc="-15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is</a:t>
            </a:r>
            <a:r>
              <a:rPr sz="800" spc="-35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delivered to</a:t>
            </a:r>
            <a:r>
              <a:rPr sz="800" spc="-20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the</a:t>
            </a:r>
            <a:r>
              <a:rPr sz="800" spc="-25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United</a:t>
            </a:r>
            <a:r>
              <a:rPr sz="800" spc="-15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States</a:t>
            </a:r>
            <a:r>
              <a:rPr sz="800" spc="-25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Government</a:t>
            </a:r>
            <a:r>
              <a:rPr sz="800" spc="-5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or</a:t>
            </a:r>
            <a:r>
              <a:rPr sz="800" spc="-20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anyone </a:t>
            </a:r>
            <a:r>
              <a:rPr sz="800" spc="-10" dirty="0">
                <a:latin typeface="Arial"/>
                <a:cs typeface="Arial"/>
              </a:rPr>
              <a:t>using </a:t>
            </a:r>
            <a:r>
              <a:rPr sz="800" dirty="0">
                <a:latin typeface="Arial"/>
                <a:cs typeface="Arial"/>
              </a:rPr>
              <a:t>the</a:t>
            </a:r>
            <a:r>
              <a:rPr sz="800" spc="-35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documentation</a:t>
            </a:r>
            <a:r>
              <a:rPr sz="800" spc="-20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on</a:t>
            </a:r>
            <a:r>
              <a:rPr sz="800" spc="-15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behalf</a:t>
            </a:r>
            <a:r>
              <a:rPr sz="800" spc="-5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of</a:t>
            </a:r>
            <a:r>
              <a:rPr sz="800" spc="-20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the</a:t>
            </a:r>
            <a:r>
              <a:rPr sz="800" spc="-25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United</a:t>
            </a:r>
            <a:r>
              <a:rPr sz="800" spc="-15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States</a:t>
            </a:r>
            <a:r>
              <a:rPr sz="800" spc="-30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Government,</a:t>
            </a:r>
            <a:r>
              <a:rPr sz="800" spc="-15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the</a:t>
            </a:r>
            <a:r>
              <a:rPr sz="800" spc="-15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following</a:t>
            </a:r>
            <a:r>
              <a:rPr sz="800" spc="-20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notice</a:t>
            </a:r>
            <a:r>
              <a:rPr sz="800" spc="-25" dirty="0">
                <a:latin typeface="Arial"/>
                <a:cs typeface="Arial"/>
              </a:rPr>
              <a:t> is</a:t>
            </a:r>
            <a:r>
              <a:rPr sz="800" spc="-10" dirty="0">
                <a:latin typeface="Arial"/>
                <a:cs typeface="Arial"/>
              </a:rPr>
              <a:t> applicable:</a:t>
            </a:r>
            <a:endParaRPr sz="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941666" y="3438826"/>
            <a:ext cx="387413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latin typeface="Arial"/>
                <a:cs typeface="Arial"/>
              </a:rPr>
              <a:t>U.S.</a:t>
            </a:r>
            <a:r>
              <a:rPr sz="800" spc="-40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GOVERNMENT</a:t>
            </a:r>
            <a:r>
              <a:rPr sz="800" spc="-35" dirty="0">
                <a:latin typeface="Arial"/>
                <a:cs typeface="Arial"/>
              </a:rPr>
              <a:t> </a:t>
            </a:r>
            <a:r>
              <a:rPr sz="800" spc="-10" dirty="0">
                <a:latin typeface="Arial"/>
                <a:cs typeface="Arial"/>
              </a:rPr>
              <a:t>RIGHTS</a:t>
            </a:r>
            <a:endParaRPr sz="8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</a:pPr>
            <a:r>
              <a:rPr sz="800" dirty="0">
                <a:latin typeface="Arial"/>
                <a:cs typeface="Arial"/>
              </a:rPr>
              <a:t>The</a:t>
            </a:r>
            <a:r>
              <a:rPr sz="800" spc="-35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U.S.</a:t>
            </a:r>
            <a:r>
              <a:rPr sz="800" spc="-30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Government’s</a:t>
            </a:r>
            <a:r>
              <a:rPr sz="800" spc="-20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rights</a:t>
            </a:r>
            <a:r>
              <a:rPr sz="800" spc="-30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to</a:t>
            </a:r>
            <a:r>
              <a:rPr sz="800" spc="-25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use,</a:t>
            </a:r>
            <a:r>
              <a:rPr sz="800" spc="-15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modify,</a:t>
            </a:r>
            <a:r>
              <a:rPr sz="800" spc="-40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reproduce, release,</a:t>
            </a:r>
            <a:r>
              <a:rPr sz="800" spc="-15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perform,</a:t>
            </a:r>
            <a:r>
              <a:rPr sz="800" spc="-30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display,</a:t>
            </a:r>
            <a:r>
              <a:rPr sz="800" spc="-15" dirty="0">
                <a:latin typeface="Arial"/>
                <a:cs typeface="Arial"/>
              </a:rPr>
              <a:t> </a:t>
            </a:r>
            <a:r>
              <a:rPr sz="800" spc="-25" dirty="0">
                <a:latin typeface="Arial"/>
                <a:cs typeface="Arial"/>
              </a:rPr>
              <a:t>or</a:t>
            </a:r>
            <a:r>
              <a:rPr sz="800" dirty="0">
                <a:latin typeface="Arial"/>
                <a:cs typeface="Arial"/>
              </a:rPr>
              <a:t> disclose</a:t>
            </a:r>
            <a:r>
              <a:rPr sz="800" spc="-50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these</a:t>
            </a:r>
            <a:r>
              <a:rPr sz="800" spc="-5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training</a:t>
            </a:r>
            <a:r>
              <a:rPr sz="800" spc="-15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materials</a:t>
            </a:r>
            <a:r>
              <a:rPr sz="800" spc="-25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are</a:t>
            </a:r>
            <a:r>
              <a:rPr sz="800" spc="-5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restricted</a:t>
            </a:r>
            <a:r>
              <a:rPr sz="800" spc="-40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by</a:t>
            </a:r>
            <a:r>
              <a:rPr sz="800" spc="-5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the</a:t>
            </a:r>
            <a:r>
              <a:rPr sz="800" spc="-15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terms</a:t>
            </a:r>
            <a:r>
              <a:rPr sz="800" spc="-25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of</a:t>
            </a:r>
            <a:r>
              <a:rPr sz="800" spc="-5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the</a:t>
            </a:r>
            <a:r>
              <a:rPr sz="800" spc="-15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applicable</a:t>
            </a:r>
            <a:r>
              <a:rPr sz="800" spc="-5" dirty="0">
                <a:latin typeface="Arial"/>
                <a:cs typeface="Arial"/>
              </a:rPr>
              <a:t> </a:t>
            </a:r>
            <a:r>
              <a:rPr sz="800" spc="-10" dirty="0">
                <a:latin typeface="Arial"/>
                <a:cs typeface="Arial"/>
              </a:rPr>
              <a:t>Oracle </a:t>
            </a:r>
            <a:r>
              <a:rPr sz="800" dirty="0">
                <a:latin typeface="Arial"/>
                <a:cs typeface="Arial"/>
              </a:rPr>
              <a:t>license</a:t>
            </a:r>
            <a:r>
              <a:rPr sz="800" spc="-55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agreement</a:t>
            </a:r>
            <a:r>
              <a:rPr sz="800" spc="-15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and/or</a:t>
            </a:r>
            <a:r>
              <a:rPr sz="800" spc="-20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the</a:t>
            </a:r>
            <a:r>
              <a:rPr sz="800" spc="-25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applicable</a:t>
            </a:r>
            <a:r>
              <a:rPr sz="800" spc="-30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U.S.</a:t>
            </a:r>
            <a:r>
              <a:rPr sz="800" spc="-35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Government</a:t>
            </a:r>
            <a:r>
              <a:rPr sz="800" spc="-15" dirty="0">
                <a:latin typeface="Arial"/>
                <a:cs typeface="Arial"/>
              </a:rPr>
              <a:t> </a:t>
            </a:r>
            <a:r>
              <a:rPr sz="800" spc="-10" dirty="0">
                <a:latin typeface="Arial"/>
                <a:cs typeface="Arial"/>
              </a:rPr>
              <a:t>contract.</a:t>
            </a:r>
            <a:endParaRPr sz="8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941666" y="4048439"/>
            <a:ext cx="885190" cy="1479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00" b="1" spc="-10" dirty="0">
                <a:latin typeface="Arial"/>
                <a:cs typeface="Arial"/>
              </a:rPr>
              <a:t>Trademark</a:t>
            </a:r>
            <a:r>
              <a:rPr sz="800" b="1" spc="25" dirty="0">
                <a:latin typeface="Arial"/>
                <a:cs typeface="Arial"/>
              </a:rPr>
              <a:t> </a:t>
            </a:r>
            <a:r>
              <a:rPr sz="800" b="1" spc="-10" dirty="0">
                <a:latin typeface="Arial"/>
                <a:cs typeface="Arial"/>
              </a:rPr>
              <a:t>Notice</a:t>
            </a:r>
            <a:endParaRPr sz="8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941666" y="4292279"/>
            <a:ext cx="3908425" cy="2698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800" dirty="0">
                <a:latin typeface="Arial"/>
                <a:cs typeface="Arial"/>
              </a:rPr>
              <a:t>Oracle</a:t>
            </a:r>
            <a:r>
              <a:rPr sz="800" spc="-30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and</a:t>
            </a:r>
            <a:r>
              <a:rPr sz="800" spc="-15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Java</a:t>
            </a:r>
            <a:r>
              <a:rPr sz="800" spc="-20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are</a:t>
            </a:r>
            <a:r>
              <a:rPr sz="800" spc="-10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registered</a:t>
            </a:r>
            <a:r>
              <a:rPr sz="800" spc="-10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trademarks</a:t>
            </a:r>
            <a:r>
              <a:rPr sz="800" spc="-35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of</a:t>
            </a:r>
            <a:r>
              <a:rPr sz="800" spc="-10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Oracle</a:t>
            </a:r>
            <a:r>
              <a:rPr sz="800" spc="-30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and/or its</a:t>
            </a:r>
            <a:r>
              <a:rPr sz="800" spc="-30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affiliates.</a:t>
            </a:r>
            <a:r>
              <a:rPr sz="800" spc="-35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Other</a:t>
            </a:r>
            <a:r>
              <a:rPr sz="800" spc="-10" dirty="0">
                <a:latin typeface="Arial"/>
                <a:cs typeface="Arial"/>
              </a:rPr>
              <a:t> names </a:t>
            </a:r>
            <a:r>
              <a:rPr sz="800" dirty="0">
                <a:latin typeface="Arial"/>
                <a:cs typeface="Arial"/>
              </a:rPr>
              <a:t>may</a:t>
            </a:r>
            <a:r>
              <a:rPr sz="800" spc="-45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be</a:t>
            </a:r>
            <a:r>
              <a:rPr sz="800" spc="-5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trademarks</a:t>
            </a:r>
            <a:r>
              <a:rPr sz="800" spc="-35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of</a:t>
            </a:r>
            <a:r>
              <a:rPr sz="800" spc="-5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their</a:t>
            </a:r>
            <a:r>
              <a:rPr sz="800" spc="-20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respective</a:t>
            </a:r>
            <a:r>
              <a:rPr sz="800" spc="-15" dirty="0">
                <a:latin typeface="Arial"/>
                <a:cs typeface="Arial"/>
              </a:rPr>
              <a:t> </a:t>
            </a:r>
            <a:r>
              <a:rPr sz="800" spc="-10" dirty="0">
                <a:latin typeface="Arial"/>
                <a:cs typeface="Arial"/>
              </a:rPr>
              <a:t>owners.</a:t>
            </a:r>
            <a:endParaRPr sz="8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054100" y="610591"/>
            <a:ext cx="972819" cy="1019810"/>
          </a:xfrm>
          <a:prstGeom prst="rect">
            <a:avLst/>
          </a:prstGeom>
        </p:spPr>
        <p:txBody>
          <a:bodyPr vert="horz" wrap="square" lIns="0" tIns="18415" rIns="0" bIns="0" rtlCol="0">
            <a:spAutoFit/>
          </a:bodyPr>
          <a:lstStyle/>
          <a:p>
            <a:pPr marL="12700" marR="5080">
              <a:lnSpc>
                <a:spcPct val="126699"/>
              </a:lnSpc>
              <a:spcBef>
                <a:spcPts val="145"/>
              </a:spcBef>
            </a:pPr>
            <a:r>
              <a:rPr sz="1100" b="1" spc="-10" dirty="0">
                <a:latin typeface="Arial"/>
                <a:cs typeface="Arial"/>
              </a:rPr>
              <a:t>Authors</a:t>
            </a:r>
            <a:r>
              <a:rPr sz="1100" b="1" spc="50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Anjana</a:t>
            </a:r>
            <a:r>
              <a:rPr sz="1000" spc="-4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Shenoy </a:t>
            </a:r>
            <a:r>
              <a:rPr sz="1000" dirty="0">
                <a:latin typeface="Arial"/>
                <a:cs typeface="Arial"/>
              </a:rPr>
              <a:t>Michael</a:t>
            </a:r>
            <a:r>
              <a:rPr sz="1000" spc="-5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Williams </a:t>
            </a:r>
            <a:r>
              <a:rPr sz="1000" dirty="0">
                <a:latin typeface="Arial"/>
                <a:cs typeface="Arial"/>
              </a:rPr>
              <a:t>Tom</a:t>
            </a:r>
            <a:r>
              <a:rPr sz="1000" spc="-4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McGinn </a:t>
            </a:r>
            <a:r>
              <a:rPr sz="1000" dirty="0">
                <a:latin typeface="Arial"/>
                <a:cs typeface="Arial"/>
              </a:rPr>
              <a:t>Peter</a:t>
            </a:r>
            <a:r>
              <a:rPr sz="1000" spc="-40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Fernandez</a:t>
            </a:r>
            <a:endParaRPr sz="10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054100" y="1803592"/>
            <a:ext cx="1556385" cy="26816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100" b="1" dirty="0">
                <a:latin typeface="Arial"/>
                <a:cs typeface="Arial"/>
              </a:rPr>
              <a:t>Technical</a:t>
            </a:r>
            <a:r>
              <a:rPr sz="1100" b="1" spc="-65" dirty="0">
                <a:latin typeface="Arial"/>
                <a:cs typeface="Arial"/>
              </a:rPr>
              <a:t> </a:t>
            </a:r>
            <a:r>
              <a:rPr sz="1100" b="1" spc="-10" dirty="0">
                <a:latin typeface="Arial"/>
                <a:cs typeface="Arial"/>
              </a:rPr>
              <a:t>Contributors </a:t>
            </a:r>
            <a:r>
              <a:rPr sz="1100" b="1" dirty="0">
                <a:latin typeface="Arial"/>
                <a:cs typeface="Arial"/>
              </a:rPr>
              <a:t>and</a:t>
            </a:r>
            <a:r>
              <a:rPr sz="1100" b="1" spc="-20" dirty="0">
                <a:latin typeface="Arial"/>
                <a:cs typeface="Arial"/>
              </a:rPr>
              <a:t> </a:t>
            </a:r>
            <a:r>
              <a:rPr sz="1100" b="1" spc="-10" dirty="0">
                <a:latin typeface="Arial"/>
                <a:cs typeface="Arial"/>
              </a:rPr>
              <a:t>Reviewers</a:t>
            </a:r>
            <a:endParaRPr sz="1100">
              <a:latin typeface="Arial"/>
              <a:cs typeface="Arial"/>
            </a:endParaRPr>
          </a:p>
          <a:p>
            <a:pPr marL="12700" marR="548640">
              <a:lnSpc>
                <a:spcPct val="126699"/>
              </a:lnSpc>
              <a:spcBef>
                <a:spcPts val="35"/>
              </a:spcBef>
            </a:pPr>
            <a:r>
              <a:rPr sz="1000" dirty="0">
                <a:latin typeface="Arial"/>
                <a:cs typeface="Arial"/>
              </a:rPr>
              <a:t>Pete</a:t>
            </a:r>
            <a:r>
              <a:rPr sz="1000" spc="-35" dirty="0">
                <a:latin typeface="Arial"/>
                <a:cs typeface="Arial"/>
              </a:rPr>
              <a:t> </a:t>
            </a:r>
            <a:r>
              <a:rPr sz="1000" spc="-20" dirty="0">
                <a:latin typeface="Arial"/>
                <a:cs typeface="Arial"/>
              </a:rPr>
              <a:t>Daly </a:t>
            </a:r>
            <a:r>
              <a:rPr sz="1000" dirty="0">
                <a:latin typeface="Arial"/>
                <a:cs typeface="Arial"/>
              </a:rPr>
              <a:t>Sravanti</a:t>
            </a:r>
            <a:r>
              <a:rPr sz="1000" spc="-60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Tatiraju </a:t>
            </a:r>
            <a:r>
              <a:rPr sz="1000" dirty="0">
                <a:latin typeface="Arial"/>
                <a:cs typeface="Arial"/>
              </a:rPr>
              <a:t>Nick</a:t>
            </a:r>
            <a:r>
              <a:rPr sz="1000" spc="-40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Ristuccia </a:t>
            </a:r>
            <a:r>
              <a:rPr sz="1000" dirty="0">
                <a:latin typeface="Arial"/>
                <a:cs typeface="Arial"/>
              </a:rPr>
              <a:t>Stuart</a:t>
            </a:r>
            <a:r>
              <a:rPr sz="1000" spc="-4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Marks </a:t>
            </a:r>
            <a:r>
              <a:rPr sz="1000" dirty="0">
                <a:latin typeface="Arial"/>
                <a:cs typeface="Arial"/>
              </a:rPr>
              <a:t>Hiroshi</a:t>
            </a:r>
            <a:r>
              <a:rPr sz="1000" spc="-4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Hiraga </a:t>
            </a:r>
            <a:r>
              <a:rPr sz="1000" dirty="0">
                <a:latin typeface="Arial"/>
                <a:cs typeface="Arial"/>
              </a:rPr>
              <a:t>Peter</a:t>
            </a:r>
            <a:r>
              <a:rPr sz="1000" spc="-40" dirty="0">
                <a:latin typeface="Arial"/>
                <a:cs typeface="Arial"/>
              </a:rPr>
              <a:t> </a:t>
            </a:r>
            <a:r>
              <a:rPr sz="1000" spc="-20" dirty="0">
                <a:latin typeface="Arial"/>
                <a:cs typeface="Arial"/>
              </a:rPr>
              <a:t>Hall </a:t>
            </a:r>
            <a:r>
              <a:rPr sz="1000" dirty="0">
                <a:latin typeface="Arial"/>
                <a:cs typeface="Arial"/>
              </a:rPr>
              <a:t>Matthew</a:t>
            </a:r>
            <a:r>
              <a:rPr sz="1000" spc="-6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Slingsby </a:t>
            </a:r>
            <a:r>
              <a:rPr sz="1000" dirty="0">
                <a:latin typeface="Arial"/>
                <a:cs typeface="Arial"/>
              </a:rPr>
              <a:t>Marcus</a:t>
            </a:r>
            <a:r>
              <a:rPr sz="1000" spc="-45" dirty="0">
                <a:latin typeface="Arial"/>
                <a:cs typeface="Arial"/>
              </a:rPr>
              <a:t> </a:t>
            </a:r>
            <a:r>
              <a:rPr sz="1000" spc="-20" dirty="0">
                <a:latin typeface="Arial"/>
                <a:cs typeface="Arial"/>
              </a:rPr>
              <a:t>Hirt</a:t>
            </a:r>
            <a:endParaRPr sz="1000">
              <a:latin typeface="Arial"/>
              <a:cs typeface="Arial"/>
            </a:endParaRPr>
          </a:p>
          <a:p>
            <a:pPr marL="12700" marR="741680">
              <a:lnSpc>
                <a:spcPts val="1520"/>
              </a:lnSpc>
              <a:spcBef>
                <a:spcPts val="95"/>
              </a:spcBef>
            </a:pPr>
            <a:r>
              <a:rPr sz="1000" dirty="0">
                <a:latin typeface="Arial"/>
                <a:cs typeface="Arial"/>
              </a:rPr>
              <a:t>Irene</a:t>
            </a:r>
            <a:r>
              <a:rPr sz="1000" spc="-5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Rusman </a:t>
            </a:r>
            <a:r>
              <a:rPr sz="1000" dirty="0">
                <a:latin typeface="Arial"/>
                <a:cs typeface="Arial"/>
              </a:rPr>
              <a:t>Joanne</a:t>
            </a:r>
            <a:r>
              <a:rPr sz="1000" spc="-50" dirty="0">
                <a:latin typeface="Arial"/>
                <a:cs typeface="Arial"/>
              </a:rPr>
              <a:t> </a:t>
            </a:r>
            <a:r>
              <a:rPr sz="1000" spc="-25" dirty="0">
                <a:latin typeface="Arial"/>
                <a:cs typeface="Arial"/>
              </a:rPr>
              <a:t>Sun </a:t>
            </a:r>
            <a:r>
              <a:rPr sz="1000" dirty="0">
                <a:latin typeface="Arial"/>
                <a:cs typeface="Arial"/>
              </a:rPr>
              <a:t>Marilyn</a:t>
            </a:r>
            <a:r>
              <a:rPr sz="1000" spc="-55" dirty="0">
                <a:latin typeface="Arial"/>
                <a:cs typeface="Arial"/>
              </a:rPr>
              <a:t> </a:t>
            </a:r>
            <a:r>
              <a:rPr sz="1000" spc="-20" dirty="0">
                <a:latin typeface="Arial"/>
                <a:cs typeface="Arial"/>
              </a:rPr>
              <a:t>Beck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15"/>
              </a:spcBef>
            </a:pPr>
            <a:r>
              <a:rPr sz="1000" dirty="0">
                <a:latin typeface="Arial"/>
                <a:cs typeface="Arial"/>
              </a:rPr>
              <a:t>Joe</a:t>
            </a:r>
            <a:r>
              <a:rPr sz="1000" spc="-4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A</a:t>
            </a:r>
            <a:r>
              <a:rPr sz="1000" spc="-10" dirty="0">
                <a:latin typeface="Arial"/>
                <a:cs typeface="Arial"/>
              </a:rPr>
              <a:t> Boulenouar</a:t>
            </a:r>
            <a:endParaRPr sz="10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054100" y="4608040"/>
            <a:ext cx="1188085" cy="2551430"/>
          </a:xfrm>
          <a:prstGeom prst="rect">
            <a:avLst/>
          </a:prstGeom>
        </p:spPr>
        <p:txBody>
          <a:bodyPr vert="horz" wrap="square" lIns="0" tIns="628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95"/>
              </a:spcBef>
            </a:pPr>
            <a:r>
              <a:rPr sz="1100" b="1" spc="-10" dirty="0">
                <a:latin typeface="Arial"/>
                <a:cs typeface="Arial"/>
              </a:rPr>
              <a:t>Editors</a:t>
            </a:r>
            <a:endParaRPr sz="1100">
              <a:latin typeface="Arial"/>
              <a:cs typeface="Arial"/>
            </a:endParaRPr>
          </a:p>
          <a:p>
            <a:pPr marL="12700" marR="335915">
              <a:lnSpc>
                <a:spcPct val="126699"/>
              </a:lnSpc>
              <a:spcBef>
                <a:spcPts val="35"/>
              </a:spcBef>
            </a:pPr>
            <a:r>
              <a:rPr sz="1000" dirty="0">
                <a:latin typeface="Arial"/>
                <a:cs typeface="Arial"/>
              </a:rPr>
              <a:t>Aju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Kumar </a:t>
            </a:r>
            <a:r>
              <a:rPr sz="1000" dirty="0">
                <a:latin typeface="Arial"/>
                <a:cs typeface="Arial"/>
              </a:rPr>
              <a:t>Malavika</a:t>
            </a:r>
            <a:r>
              <a:rPr sz="1000" spc="-6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Jinka </a:t>
            </a:r>
            <a:r>
              <a:rPr sz="1000" dirty="0">
                <a:latin typeface="Arial"/>
                <a:cs typeface="Arial"/>
              </a:rPr>
              <a:t>Arijit</a:t>
            </a:r>
            <a:r>
              <a:rPr sz="1000" spc="-4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Ghosh </a:t>
            </a:r>
            <a:r>
              <a:rPr sz="1000" dirty="0">
                <a:latin typeface="Arial"/>
                <a:cs typeface="Arial"/>
              </a:rPr>
              <a:t>Anwesha</a:t>
            </a:r>
            <a:r>
              <a:rPr sz="1000" spc="-50" dirty="0">
                <a:latin typeface="Arial"/>
                <a:cs typeface="Arial"/>
              </a:rPr>
              <a:t> </a:t>
            </a:r>
            <a:r>
              <a:rPr sz="1000" spc="-25" dirty="0">
                <a:latin typeface="Arial"/>
                <a:cs typeface="Arial"/>
              </a:rPr>
              <a:t>Ray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15"/>
              </a:spcBef>
            </a:pPr>
            <a:endParaRPr sz="1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100" b="1" dirty="0">
                <a:latin typeface="Arial"/>
                <a:cs typeface="Arial"/>
              </a:rPr>
              <a:t>Graphic</a:t>
            </a:r>
            <a:r>
              <a:rPr sz="1100" b="1" spc="-40" dirty="0">
                <a:latin typeface="Arial"/>
                <a:cs typeface="Arial"/>
              </a:rPr>
              <a:t> </a:t>
            </a:r>
            <a:r>
              <a:rPr sz="1100" b="1" spc="-10" dirty="0">
                <a:latin typeface="Arial"/>
                <a:cs typeface="Arial"/>
              </a:rPr>
              <a:t>Designer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55"/>
              </a:spcBef>
            </a:pPr>
            <a:r>
              <a:rPr sz="1000" dirty="0">
                <a:latin typeface="Arial"/>
                <a:cs typeface="Arial"/>
              </a:rPr>
              <a:t>Divya</a:t>
            </a:r>
            <a:r>
              <a:rPr sz="1000" spc="-40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Thallap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605"/>
              </a:spcBef>
            </a:pPr>
            <a:endParaRPr sz="1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100" b="1" spc="-10" dirty="0">
                <a:latin typeface="Arial"/>
                <a:cs typeface="Arial"/>
              </a:rPr>
              <a:t>Publishers</a:t>
            </a:r>
            <a:endParaRPr sz="1100">
              <a:latin typeface="Arial"/>
              <a:cs typeface="Arial"/>
            </a:endParaRPr>
          </a:p>
          <a:p>
            <a:pPr marL="12700" marR="86995">
              <a:lnSpc>
                <a:spcPts val="1520"/>
              </a:lnSpc>
              <a:spcBef>
                <a:spcPts val="75"/>
              </a:spcBef>
            </a:pPr>
            <a:r>
              <a:rPr sz="1000" dirty="0">
                <a:latin typeface="Arial"/>
                <a:cs typeface="Arial"/>
              </a:rPr>
              <a:t>Giri</a:t>
            </a:r>
            <a:r>
              <a:rPr sz="1000" spc="-40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Venugopal </a:t>
            </a:r>
            <a:r>
              <a:rPr sz="1000" dirty="0">
                <a:latin typeface="Arial"/>
                <a:cs typeface="Arial"/>
              </a:rPr>
              <a:t>Michael</a:t>
            </a:r>
            <a:r>
              <a:rPr sz="1000" spc="-6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Sebastian </a:t>
            </a:r>
            <a:r>
              <a:rPr sz="1000" dirty="0">
                <a:latin typeface="Arial"/>
                <a:cs typeface="Arial"/>
              </a:rPr>
              <a:t>Veena</a:t>
            </a:r>
            <a:r>
              <a:rPr sz="1000" spc="-50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Narasimhan</a:t>
            </a:r>
            <a:endParaRPr sz="1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31824" y="806967"/>
            <a:ext cx="5480050" cy="35756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27940" algn="ctr">
              <a:lnSpc>
                <a:spcPct val="100000"/>
              </a:lnSpc>
              <a:spcBef>
                <a:spcPts val="110"/>
              </a:spcBef>
            </a:pPr>
            <a:r>
              <a:rPr sz="1850" b="1" dirty="0">
                <a:latin typeface="Arial"/>
                <a:cs typeface="Arial"/>
              </a:rPr>
              <a:t>Course</a:t>
            </a:r>
            <a:r>
              <a:rPr sz="1850" b="1" spc="-10" dirty="0">
                <a:latin typeface="Arial"/>
                <a:cs typeface="Arial"/>
              </a:rPr>
              <a:t> Objectives</a:t>
            </a:r>
            <a:endParaRPr sz="18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330"/>
              </a:spcBef>
            </a:pPr>
            <a:endParaRPr sz="1850">
              <a:latin typeface="Arial"/>
              <a:cs typeface="Arial"/>
            </a:endParaRPr>
          </a:p>
          <a:p>
            <a:pPr marL="341630" marR="5080" indent="-329565">
              <a:lnSpc>
                <a:spcPct val="101299"/>
              </a:lnSpc>
              <a:buClr>
                <a:srgbClr val="FF0000"/>
              </a:buClr>
              <a:buChar char="•"/>
              <a:tabLst>
                <a:tab pos="341630" algn="l"/>
              </a:tabLst>
            </a:pPr>
            <a:r>
              <a:rPr sz="1550" dirty="0">
                <a:latin typeface="Arial"/>
                <a:cs typeface="Arial"/>
              </a:rPr>
              <a:t>Implement</a:t>
            </a:r>
            <a:r>
              <a:rPr sz="1550" spc="7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input/output</a:t>
            </a:r>
            <a:r>
              <a:rPr sz="1550" spc="8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(I/O)</a:t>
            </a:r>
            <a:r>
              <a:rPr sz="1550" spc="7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functionality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to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read</a:t>
            </a:r>
            <a:r>
              <a:rPr sz="1550" spc="6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from</a:t>
            </a:r>
            <a:r>
              <a:rPr sz="1550" spc="80" dirty="0">
                <a:latin typeface="Arial"/>
                <a:cs typeface="Arial"/>
              </a:rPr>
              <a:t> </a:t>
            </a:r>
            <a:r>
              <a:rPr sz="1550" spc="-25" dirty="0">
                <a:latin typeface="Arial"/>
                <a:cs typeface="Arial"/>
              </a:rPr>
              <a:t>and </a:t>
            </a:r>
            <a:r>
              <a:rPr sz="1550" dirty="0">
                <a:latin typeface="Arial"/>
                <a:cs typeface="Arial"/>
              </a:rPr>
              <a:t>write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to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data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and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text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files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and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understand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advanced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spc="-25" dirty="0">
                <a:latin typeface="Arial"/>
                <a:cs typeface="Arial"/>
              </a:rPr>
              <a:t>I/O </a:t>
            </a:r>
            <a:r>
              <a:rPr sz="1550" spc="-10" dirty="0">
                <a:latin typeface="Arial"/>
                <a:cs typeface="Arial"/>
              </a:rPr>
              <a:t>streams</a:t>
            </a:r>
            <a:endParaRPr sz="1550">
              <a:latin typeface="Arial"/>
              <a:cs typeface="Arial"/>
            </a:endParaRPr>
          </a:p>
          <a:p>
            <a:pPr marL="341630" marR="26670" indent="-329565">
              <a:lnSpc>
                <a:spcPct val="101299"/>
              </a:lnSpc>
              <a:spcBef>
                <a:spcPts val="384"/>
              </a:spcBef>
              <a:buClr>
                <a:srgbClr val="FF0000"/>
              </a:buClr>
              <a:buChar char="•"/>
              <a:tabLst>
                <a:tab pos="341630" algn="l"/>
              </a:tabLst>
            </a:pPr>
            <a:r>
              <a:rPr sz="1550" dirty="0">
                <a:latin typeface="Arial"/>
                <a:cs typeface="Arial"/>
              </a:rPr>
              <a:t>Manipulate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files,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directories,</a:t>
            </a:r>
            <a:r>
              <a:rPr sz="1550" spc="6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and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file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systems</a:t>
            </a:r>
            <a:r>
              <a:rPr sz="1550" spc="7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by</a:t>
            </a:r>
            <a:r>
              <a:rPr sz="1550" spc="6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using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spc="-25" dirty="0">
                <a:latin typeface="Arial"/>
                <a:cs typeface="Arial"/>
              </a:rPr>
              <a:t>the </a:t>
            </a:r>
            <a:r>
              <a:rPr sz="1550" dirty="0">
                <a:latin typeface="Arial"/>
                <a:cs typeface="Arial"/>
              </a:rPr>
              <a:t>NIO.2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specification</a:t>
            </a:r>
            <a:endParaRPr sz="1550">
              <a:latin typeface="Arial"/>
              <a:cs typeface="Arial"/>
            </a:endParaRPr>
          </a:p>
          <a:p>
            <a:pPr marL="341630" marR="38100" indent="-329565">
              <a:lnSpc>
                <a:spcPct val="101600"/>
              </a:lnSpc>
              <a:spcBef>
                <a:spcPts val="375"/>
              </a:spcBef>
              <a:buClr>
                <a:srgbClr val="FF0000"/>
              </a:buClr>
              <a:buChar char="•"/>
              <a:tabLst>
                <a:tab pos="341630" algn="l"/>
              </a:tabLst>
            </a:pPr>
            <a:r>
              <a:rPr sz="1550" dirty="0">
                <a:latin typeface="Arial"/>
                <a:cs typeface="Arial"/>
              </a:rPr>
              <a:t>Perform</a:t>
            </a:r>
            <a:r>
              <a:rPr sz="1550" spc="5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multiple</a:t>
            </a:r>
            <a:r>
              <a:rPr sz="1550" spc="6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operations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on</a:t>
            </a:r>
            <a:r>
              <a:rPr sz="1550" spc="6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database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tables,</a:t>
            </a:r>
            <a:r>
              <a:rPr sz="1550" spc="60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including </a:t>
            </a:r>
            <a:r>
              <a:rPr sz="1550" dirty="0">
                <a:latin typeface="Arial"/>
                <a:cs typeface="Arial"/>
              </a:rPr>
              <a:t>creating,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reading,</a:t>
            </a:r>
            <a:r>
              <a:rPr sz="1550" spc="7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updating,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and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deleting,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by</a:t>
            </a:r>
            <a:r>
              <a:rPr sz="1550" spc="6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using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spc="-25" dirty="0">
                <a:latin typeface="Arial"/>
                <a:cs typeface="Arial"/>
              </a:rPr>
              <a:t>the </a:t>
            </a:r>
            <a:r>
              <a:rPr sz="1550" dirty="0">
                <a:latin typeface="Arial"/>
                <a:cs typeface="Arial"/>
              </a:rPr>
              <a:t>JDBC </a:t>
            </a:r>
            <a:r>
              <a:rPr sz="1550" spc="-25" dirty="0">
                <a:latin typeface="Arial"/>
                <a:cs typeface="Arial"/>
              </a:rPr>
              <a:t>API</a:t>
            </a:r>
            <a:endParaRPr sz="1550">
              <a:latin typeface="Arial"/>
              <a:cs typeface="Arial"/>
            </a:endParaRPr>
          </a:p>
          <a:p>
            <a:pPr marL="341630" marR="304165" indent="-329565">
              <a:lnSpc>
                <a:spcPct val="101899"/>
              </a:lnSpc>
              <a:spcBef>
                <a:spcPts val="360"/>
              </a:spcBef>
              <a:buClr>
                <a:srgbClr val="FF0000"/>
              </a:buClr>
              <a:buChar char="•"/>
              <a:tabLst>
                <a:tab pos="341630" algn="l"/>
              </a:tabLst>
            </a:pPr>
            <a:r>
              <a:rPr sz="1550" dirty="0">
                <a:latin typeface="Arial"/>
                <a:cs typeface="Arial"/>
              </a:rPr>
              <a:t>Create</a:t>
            </a:r>
            <a:r>
              <a:rPr sz="1550" spc="8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high-performing</a:t>
            </a:r>
            <a:r>
              <a:rPr sz="1550" spc="114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multithreaded</a:t>
            </a:r>
            <a:r>
              <a:rPr sz="1550" spc="10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applications</a:t>
            </a:r>
            <a:r>
              <a:rPr sz="1550" spc="75" dirty="0">
                <a:latin typeface="Arial"/>
                <a:cs typeface="Arial"/>
              </a:rPr>
              <a:t> </a:t>
            </a:r>
            <a:r>
              <a:rPr sz="1550" spc="-20" dirty="0">
                <a:latin typeface="Arial"/>
                <a:cs typeface="Arial"/>
              </a:rPr>
              <a:t>that </a:t>
            </a:r>
            <a:r>
              <a:rPr sz="1550" dirty="0">
                <a:latin typeface="Arial"/>
                <a:cs typeface="Arial"/>
              </a:rPr>
              <a:t>avoid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deadlock</a:t>
            </a:r>
            <a:endParaRPr sz="1550">
              <a:latin typeface="Arial"/>
              <a:cs typeface="Arial"/>
            </a:endParaRPr>
          </a:p>
          <a:p>
            <a:pPr marL="341630" indent="-328930">
              <a:lnSpc>
                <a:spcPct val="100000"/>
              </a:lnSpc>
              <a:spcBef>
                <a:spcPts val="400"/>
              </a:spcBef>
              <a:buClr>
                <a:srgbClr val="FF0000"/>
              </a:buClr>
              <a:buChar char="•"/>
              <a:tabLst>
                <a:tab pos="341630" algn="l"/>
              </a:tabLst>
            </a:pPr>
            <a:r>
              <a:rPr sz="1550" dirty="0">
                <a:latin typeface="Arial"/>
                <a:cs typeface="Arial"/>
              </a:rPr>
              <a:t>Use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Lambda</a:t>
            </a:r>
            <a:r>
              <a:rPr sz="1550" spc="8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Expression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concurrency</a:t>
            </a:r>
            <a:r>
              <a:rPr sz="1550" spc="65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features</a:t>
            </a:r>
            <a:endParaRPr sz="15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326639" y="5247386"/>
            <a:ext cx="3116580" cy="144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endParaRPr sz="85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370075" y="1527047"/>
            <a:ext cx="5634355" cy="2668905"/>
            <a:chOff x="1370075" y="1527047"/>
            <a:chExt cx="5634355" cy="2668905"/>
          </a:xfrm>
        </p:grpSpPr>
        <p:sp>
          <p:nvSpPr>
            <p:cNvPr id="3" name="object 3"/>
            <p:cNvSpPr/>
            <p:nvPr/>
          </p:nvSpPr>
          <p:spPr>
            <a:xfrm>
              <a:off x="1370076" y="1527047"/>
              <a:ext cx="4272280" cy="1655445"/>
            </a:xfrm>
            <a:custGeom>
              <a:avLst/>
              <a:gdLst/>
              <a:ahLst/>
              <a:cxnLst/>
              <a:rect l="l" t="t" r="r" b="b"/>
              <a:pathLst>
                <a:path w="4272280" h="1655445">
                  <a:moveTo>
                    <a:pt x="1872996" y="4572"/>
                  </a:moveTo>
                  <a:lnTo>
                    <a:pt x="1868424" y="0"/>
                  </a:lnTo>
                  <a:lnTo>
                    <a:pt x="1853184" y="0"/>
                  </a:lnTo>
                  <a:lnTo>
                    <a:pt x="1853184" y="21336"/>
                  </a:lnTo>
                  <a:lnTo>
                    <a:pt x="1853184" y="217932"/>
                  </a:lnTo>
                  <a:lnTo>
                    <a:pt x="1327404" y="217932"/>
                  </a:lnTo>
                  <a:lnTo>
                    <a:pt x="1327404" y="21336"/>
                  </a:lnTo>
                  <a:lnTo>
                    <a:pt x="1853184" y="21336"/>
                  </a:lnTo>
                  <a:lnTo>
                    <a:pt x="1853184" y="0"/>
                  </a:lnTo>
                  <a:lnTo>
                    <a:pt x="1312164" y="0"/>
                  </a:lnTo>
                  <a:lnTo>
                    <a:pt x="1307592" y="4572"/>
                  </a:lnTo>
                  <a:lnTo>
                    <a:pt x="1307592" y="234696"/>
                  </a:lnTo>
                  <a:lnTo>
                    <a:pt x="1312164" y="239268"/>
                  </a:lnTo>
                  <a:lnTo>
                    <a:pt x="1868424" y="239268"/>
                  </a:lnTo>
                  <a:lnTo>
                    <a:pt x="1872996" y="234696"/>
                  </a:lnTo>
                  <a:lnTo>
                    <a:pt x="1872996" y="228600"/>
                  </a:lnTo>
                  <a:lnTo>
                    <a:pt x="1872996" y="217932"/>
                  </a:lnTo>
                  <a:lnTo>
                    <a:pt x="1872996" y="21336"/>
                  </a:lnTo>
                  <a:lnTo>
                    <a:pt x="1872996" y="10668"/>
                  </a:lnTo>
                  <a:lnTo>
                    <a:pt x="1872996" y="4572"/>
                  </a:lnTo>
                  <a:close/>
                </a:path>
                <a:path w="4272280" h="1655445">
                  <a:moveTo>
                    <a:pt x="4271772" y="1476756"/>
                  </a:moveTo>
                  <a:lnTo>
                    <a:pt x="4267200" y="1472184"/>
                  </a:lnTo>
                  <a:lnTo>
                    <a:pt x="4250436" y="1472184"/>
                  </a:lnTo>
                  <a:lnTo>
                    <a:pt x="4250436" y="1491996"/>
                  </a:lnTo>
                  <a:lnTo>
                    <a:pt x="4250436" y="1635252"/>
                  </a:lnTo>
                  <a:lnTo>
                    <a:pt x="19812" y="1635252"/>
                  </a:lnTo>
                  <a:lnTo>
                    <a:pt x="19812" y="1491996"/>
                  </a:lnTo>
                  <a:lnTo>
                    <a:pt x="4250436" y="1491996"/>
                  </a:lnTo>
                  <a:lnTo>
                    <a:pt x="4250436" y="1472184"/>
                  </a:lnTo>
                  <a:lnTo>
                    <a:pt x="4572" y="1472184"/>
                  </a:lnTo>
                  <a:lnTo>
                    <a:pt x="0" y="1476756"/>
                  </a:lnTo>
                  <a:lnTo>
                    <a:pt x="0" y="1650492"/>
                  </a:lnTo>
                  <a:lnTo>
                    <a:pt x="4572" y="1655064"/>
                  </a:lnTo>
                  <a:lnTo>
                    <a:pt x="4267200" y="1655064"/>
                  </a:lnTo>
                  <a:lnTo>
                    <a:pt x="4271772" y="1650492"/>
                  </a:lnTo>
                  <a:lnTo>
                    <a:pt x="4271772" y="1645920"/>
                  </a:lnTo>
                  <a:lnTo>
                    <a:pt x="4271772" y="1635252"/>
                  </a:lnTo>
                  <a:lnTo>
                    <a:pt x="4271772" y="1491996"/>
                  </a:lnTo>
                  <a:lnTo>
                    <a:pt x="4271772" y="1481328"/>
                  </a:lnTo>
                  <a:lnTo>
                    <a:pt x="4271772" y="1476756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2296426" y="1545335"/>
              <a:ext cx="4707890" cy="1583690"/>
            </a:xfrm>
            <a:custGeom>
              <a:avLst/>
              <a:gdLst/>
              <a:ahLst/>
              <a:cxnLst/>
              <a:rect l="l" t="t" r="r" b="b"/>
              <a:pathLst>
                <a:path w="4707890" h="1583689">
                  <a:moveTo>
                    <a:pt x="567169" y="1283208"/>
                  </a:moveTo>
                  <a:lnTo>
                    <a:pt x="486664" y="1265428"/>
                  </a:lnTo>
                  <a:lnTo>
                    <a:pt x="443090" y="1251038"/>
                  </a:lnTo>
                  <a:lnTo>
                    <a:pt x="401421" y="1234084"/>
                  </a:lnTo>
                  <a:lnTo>
                    <a:pt x="361696" y="1214704"/>
                  </a:lnTo>
                  <a:lnTo>
                    <a:pt x="323964" y="1193012"/>
                  </a:lnTo>
                  <a:lnTo>
                    <a:pt x="288251" y="1169149"/>
                  </a:lnTo>
                  <a:lnTo>
                    <a:pt x="254596" y="1143254"/>
                  </a:lnTo>
                  <a:lnTo>
                    <a:pt x="223037" y="1115428"/>
                  </a:lnTo>
                  <a:lnTo>
                    <a:pt x="193611" y="1085824"/>
                  </a:lnTo>
                  <a:lnTo>
                    <a:pt x="166344" y="1054569"/>
                  </a:lnTo>
                  <a:lnTo>
                    <a:pt x="141300" y="1021791"/>
                  </a:lnTo>
                  <a:lnTo>
                    <a:pt x="118478" y="987615"/>
                  </a:lnTo>
                  <a:lnTo>
                    <a:pt x="97955" y="952182"/>
                  </a:lnTo>
                  <a:lnTo>
                    <a:pt x="79730" y="915606"/>
                  </a:lnTo>
                  <a:lnTo>
                    <a:pt x="63868" y="878027"/>
                  </a:lnTo>
                  <a:lnTo>
                    <a:pt x="50393" y="839584"/>
                  </a:lnTo>
                  <a:lnTo>
                    <a:pt x="39357" y="800392"/>
                  </a:lnTo>
                  <a:lnTo>
                    <a:pt x="30772" y="760590"/>
                  </a:lnTo>
                  <a:lnTo>
                    <a:pt x="24688" y="720293"/>
                  </a:lnTo>
                  <a:lnTo>
                    <a:pt x="21145" y="679653"/>
                  </a:lnTo>
                  <a:lnTo>
                    <a:pt x="20167" y="638784"/>
                  </a:lnTo>
                  <a:lnTo>
                    <a:pt x="21805" y="597827"/>
                  </a:lnTo>
                  <a:lnTo>
                    <a:pt x="26098" y="556907"/>
                  </a:lnTo>
                  <a:lnTo>
                    <a:pt x="33070" y="516153"/>
                  </a:lnTo>
                  <a:lnTo>
                    <a:pt x="42773" y="475691"/>
                  </a:lnTo>
                  <a:lnTo>
                    <a:pt x="55219" y="435660"/>
                  </a:lnTo>
                  <a:lnTo>
                    <a:pt x="70472" y="396189"/>
                  </a:lnTo>
                  <a:lnTo>
                    <a:pt x="88557" y="357403"/>
                  </a:lnTo>
                  <a:lnTo>
                    <a:pt x="109499" y="319430"/>
                  </a:lnTo>
                  <a:lnTo>
                    <a:pt x="133362" y="282409"/>
                  </a:lnTo>
                  <a:lnTo>
                    <a:pt x="160159" y="246456"/>
                  </a:lnTo>
                  <a:lnTo>
                    <a:pt x="189941" y="211721"/>
                  </a:lnTo>
                  <a:lnTo>
                    <a:pt x="222745" y="178308"/>
                  </a:lnTo>
                  <a:lnTo>
                    <a:pt x="245110" y="158178"/>
                  </a:lnTo>
                  <a:lnTo>
                    <a:pt x="268465" y="190500"/>
                  </a:lnTo>
                  <a:lnTo>
                    <a:pt x="297548" y="135636"/>
                  </a:lnTo>
                  <a:lnTo>
                    <a:pt x="321805" y="89916"/>
                  </a:lnTo>
                  <a:lnTo>
                    <a:pt x="209029" y="108204"/>
                  </a:lnTo>
                  <a:lnTo>
                    <a:pt x="233337" y="141871"/>
                  </a:lnTo>
                  <a:lnTo>
                    <a:pt x="209029" y="161544"/>
                  </a:lnTo>
                  <a:lnTo>
                    <a:pt x="176225" y="195453"/>
                  </a:lnTo>
                  <a:lnTo>
                    <a:pt x="146329" y="230581"/>
                  </a:lnTo>
                  <a:lnTo>
                    <a:pt x="119303" y="266839"/>
                  </a:lnTo>
                  <a:lnTo>
                    <a:pt x="95135" y="304101"/>
                  </a:lnTo>
                  <a:lnTo>
                    <a:pt x="73761" y="342239"/>
                  </a:lnTo>
                  <a:lnTo>
                    <a:pt x="55168" y="381152"/>
                  </a:lnTo>
                  <a:lnTo>
                    <a:pt x="39331" y="420687"/>
                  </a:lnTo>
                  <a:lnTo>
                    <a:pt x="26187" y="460768"/>
                  </a:lnTo>
                  <a:lnTo>
                    <a:pt x="15735" y="501243"/>
                  </a:lnTo>
                  <a:lnTo>
                    <a:pt x="7912" y="542010"/>
                  </a:lnTo>
                  <a:lnTo>
                    <a:pt x="2705" y="582942"/>
                  </a:lnTo>
                  <a:lnTo>
                    <a:pt x="88" y="623912"/>
                  </a:lnTo>
                  <a:lnTo>
                    <a:pt x="0" y="664832"/>
                  </a:lnTo>
                  <a:lnTo>
                    <a:pt x="2438" y="705548"/>
                  </a:lnTo>
                  <a:lnTo>
                    <a:pt x="7340" y="745959"/>
                  </a:lnTo>
                  <a:lnTo>
                    <a:pt x="14693" y="785952"/>
                  </a:lnTo>
                  <a:lnTo>
                    <a:pt x="24460" y="825385"/>
                  </a:lnTo>
                  <a:lnTo>
                    <a:pt x="36614" y="864158"/>
                  </a:lnTo>
                  <a:lnTo>
                    <a:pt x="51104" y="902144"/>
                  </a:lnTo>
                  <a:lnTo>
                    <a:pt x="67906" y="939228"/>
                  </a:lnTo>
                  <a:lnTo>
                    <a:pt x="86995" y="975296"/>
                  </a:lnTo>
                  <a:lnTo>
                    <a:pt x="108318" y="1010221"/>
                  </a:lnTo>
                  <a:lnTo>
                    <a:pt x="131876" y="1043876"/>
                  </a:lnTo>
                  <a:lnTo>
                    <a:pt x="157594" y="1076159"/>
                  </a:lnTo>
                  <a:lnTo>
                    <a:pt x="185470" y="1106944"/>
                  </a:lnTo>
                  <a:lnTo>
                    <a:pt x="215468" y="1136116"/>
                  </a:lnTo>
                  <a:lnTo>
                    <a:pt x="247535" y="1163535"/>
                  </a:lnTo>
                  <a:lnTo>
                    <a:pt x="281660" y="1189113"/>
                  </a:lnTo>
                  <a:lnTo>
                    <a:pt x="317792" y="1212710"/>
                  </a:lnTo>
                  <a:lnTo>
                    <a:pt x="355904" y="1234224"/>
                  </a:lnTo>
                  <a:lnTo>
                    <a:pt x="395973" y="1253515"/>
                  </a:lnTo>
                  <a:lnTo>
                    <a:pt x="437959" y="1270482"/>
                  </a:lnTo>
                  <a:lnTo>
                    <a:pt x="481825" y="1284986"/>
                  </a:lnTo>
                  <a:lnTo>
                    <a:pt x="527545" y="1296924"/>
                  </a:lnTo>
                  <a:lnTo>
                    <a:pt x="564121" y="1303020"/>
                  </a:lnTo>
                  <a:lnTo>
                    <a:pt x="567169" y="1283208"/>
                  </a:lnTo>
                  <a:close/>
                </a:path>
                <a:path w="4707890" h="1583689">
                  <a:moveTo>
                    <a:pt x="4707877" y="801624"/>
                  </a:moveTo>
                  <a:lnTo>
                    <a:pt x="4700460" y="729932"/>
                  </a:lnTo>
                  <a:lnTo>
                    <a:pt x="4688725" y="679551"/>
                  </a:lnTo>
                  <a:lnTo>
                    <a:pt x="4671682" y="630809"/>
                  </a:lnTo>
                  <a:lnTo>
                    <a:pt x="4649902" y="583895"/>
                  </a:lnTo>
                  <a:lnTo>
                    <a:pt x="4623943" y="538949"/>
                  </a:lnTo>
                  <a:lnTo>
                    <a:pt x="4594352" y="496150"/>
                  </a:lnTo>
                  <a:lnTo>
                    <a:pt x="4561687" y="455637"/>
                  </a:lnTo>
                  <a:lnTo>
                    <a:pt x="4526521" y="417576"/>
                  </a:lnTo>
                  <a:lnTo>
                    <a:pt x="4509757" y="402336"/>
                  </a:lnTo>
                  <a:lnTo>
                    <a:pt x="4492993" y="385572"/>
                  </a:lnTo>
                  <a:lnTo>
                    <a:pt x="4454639" y="353949"/>
                  </a:lnTo>
                  <a:lnTo>
                    <a:pt x="4414990" y="324091"/>
                  </a:lnTo>
                  <a:lnTo>
                    <a:pt x="4374146" y="295986"/>
                  </a:lnTo>
                  <a:lnTo>
                    <a:pt x="4332173" y="269570"/>
                  </a:lnTo>
                  <a:lnTo>
                    <a:pt x="4289158" y="244817"/>
                  </a:lnTo>
                  <a:lnTo>
                    <a:pt x="4245203" y="221678"/>
                  </a:lnTo>
                  <a:lnTo>
                    <a:pt x="4200385" y="200126"/>
                  </a:lnTo>
                  <a:lnTo>
                    <a:pt x="4154779" y="180086"/>
                  </a:lnTo>
                  <a:lnTo>
                    <a:pt x="4108475" y="161544"/>
                  </a:lnTo>
                  <a:lnTo>
                    <a:pt x="4061574" y="144462"/>
                  </a:lnTo>
                  <a:lnTo>
                    <a:pt x="4014139" y="128778"/>
                  </a:lnTo>
                  <a:lnTo>
                    <a:pt x="3966260" y="114452"/>
                  </a:lnTo>
                  <a:lnTo>
                    <a:pt x="3918039" y="101460"/>
                  </a:lnTo>
                  <a:lnTo>
                    <a:pt x="3869550" y="89750"/>
                  </a:lnTo>
                  <a:lnTo>
                    <a:pt x="3820871" y="79273"/>
                  </a:lnTo>
                  <a:lnTo>
                    <a:pt x="3772103" y="69989"/>
                  </a:lnTo>
                  <a:lnTo>
                    <a:pt x="3723309" y="61874"/>
                  </a:lnTo>
                  <a:lnTo>
                    <a:pt x="3674605" y="54864"/>
                  </a:lnTo>
                  <a:lnTo>
                    <a:pt x="3610597" y="47244"/>
                  </a:lnTo>
                  <a:lnTo>
                    <a:pt x="3513378" y="40335"/>
                  </a:lnTo>
                  <a:lnTo>
                    <a:pt x="3513391" y="39624"/>
                  </a:lnTo>
                  <a:lnTo>
                    <a:pt x="3514585" y="0"/>
                  </a:lnTo>
                  <a:lnTo>
                    <a:pt x="3410953" y="47244"/>
                  </a:lnTo>
                  <a:lnTo>
                    <a:pt x="3511537" y="102108"/>
                  </a:lnTo>
                  <a:lnTo>
                    <a:pt x="3512743" y="61353"/>
                  </a:lnTo>
                  <a:lnTo>
                    <a:pt x="3543541" y="62484"/>
                  </a:lnTo>
                  <a:lnTo>
                    <a:pt x="3673081" y="74676"/>
                  </a:lnTo>
                  <a:lnTo>
                    <a:pt x="3721468" y="81775"/>
                  </a:lnTo>
                  <a:lnTo>
                    <a:pt x="3770236" y="90043"/>
                  </a:lnTo>
                  <a:lnTo>
                    <a:pt x="3819283" y="99529"/>
                  </a:lnTo>
                  <a:lnTo>
                    <a:pt x="3868445" y="110286"/>
                  </a:lnTo>
                  <a:lnTo>
                    <a:pt x="3917607" y="122351"/>
                  </a:lnTo>
                  <a:lnTo>
                    <a:pt x="3966629" y="135763"/>
                  </a:lnTo>
                  <a:lnTo>
                    <a:pt x="4015384" y="150571"/>
                  </a:lnTo>
                  <a:lnTo>
                    <a:pt x="4063746" y="166814"/>
                  </a:lnTo>
                  <a:lnTo>
                    <a:pt x="4111561" y="184531"/>
                  </a:lnTo>
                  <a:lnTo>
                    <a:pt x="4158704" y="203771"/>
                  </a:lnTo>
                  <a:lnTo>
                    <a:pt x="4205059" y="224574"/>
                  </a:lnTo>
                  <a:lnTo>
                    <a:pt x="4250487" y="246989"/>
                  </a:lnTo>
                  <a:lnTo>
                    <a:pt x="4294835" y="271056"/>
                  </a:lnTo>
                  <a:lnTo>
                    <a:pt x="4338002" y="296799"/>
                  </a:lnTo>
                  <a:lnTo>
                    <a:pt x="4379836" y="324294"/>
                  </a:lnTo>
                  <a:lnTo>
                    <a:pt x="4420209" y="353555"/>
                  </a:lnTo>
                  <a:lnTo>
                    <a:pt x="4458982" y="384632"/>
                  </a:lnTo>
                  <a:lnTo>
                    <a:pt x="4496041" y="417576"/>
                  </a:lnTo>
                  <a:lnTo>
                    <a:pt x="4526521" y="448056"/>
                  </a:lnTo>
                  <a:lnTo>
                    <a:pt x="4558182" y="483196"/>
                  </a:lnTo>
                  <a:lnTo>
                    <a:pt x="4587278" y="520687"/>
                  </a:lnTo>
                  <a:lnTo>
                    <a:pt x="4613427" y="560336"/>
                  </a:lnTo>
                  <a:lnTo>
                    <a:pt x="4636249" y="601929"/>
                  </a:lnTo>
                  <a:lnTo>
                    <a:pt x="4655350" y="645236"/>
                  </a:lnTo>
                  <a:lnTo>
                    <a:pt x="4670349" y="690041"/>
                  </a:lnTo>
                  <a:lnTo>
                    <a:pt x="4680877" y="736155"/>
                  </a:lnTo>
                  <a:lnTo>
                    <a:pt x="4686541" y="783336"/>
                  </a:lnTo>
                  <a:lnTo>
                    <a:pt x="4686541" y="822960"/>
                  </a:lnTo>
                  <a:lnTo>
                    <a:pt x="4684890" y="842772"/>
                  </a:lnTo>
                  <a:lnTo>
                    <a:pt x="4683493" y="861060"/>
                  </a:lnTo>
                  <a:lnTo>
                    <a:pt x="4675238" y="910196"/>
                  </a:lnTo>
                  <a:lnTo>
                    <a:pt x="4661357" y="958342"/>
                  </a:lnTo>
                  <a:lnTo>
                    <a:pt x="4642396" y="1005128"/>
                  </a:lnTo>
                  <a:lnTo>
                    <a:pt x="4618926" y="1050175"/>
                  </a:lnTo>
                  <a:lnTo>
                    <a:pt x="4591532" y="1093101"/>
                  </a:lnTo>
                  <a:lnTo>
                    <a:pt x="4560773" y="1133551"/>
                  </a:lnTo>
                  <a:lnTo>
                    <a:pt x="4527232" y="1171130"/>
                  </a:lnTo>
                  <a:lnTo>
                    <a:pt x="4491469" y="1205484"/>
                  </a:lnTo>
                  <a:lnTo>
                    <a:pt x="4474705" y="1222248"/>
                  </a:lnTo>
                  <a:lnTo>
                    <a:pt x="4418533" y="1266990"/>
                  </a:lnTo>
                  <a:lnTo>
                    <a:pt x="4377931" y="1296123"/>
                  </a:lnTo>
                  <a:lnTo>
                    <a:pt x="4336212" y="1323441"/>
                  </a:lnTo>
                  <a:lnTo>
                    <a:pt x="4293451" y="1348981"/>
                  </a:lnTo>
                  <a:lnTo>
                    <a:pt x="4249725" y="1372806"/>
                  </a:lnTo>
                  <a:lnTo>
                    <a:pt x="4205109" y="1394955"/>
                  </a:lnTo>
                  <a:lnTo>
                    <a:pt x="4159681" y="1415478"/>
                  </a:lnTo>
                  <a:lnTo>
                    <a:pt x="4113504" y="1434452"/>
                  </a:lnTo>
                  <a:lnTo>
                    <a:pt x="4066679" y="1451902"/>
                  </a:lnTo>
                  <a:lnTo>
                    <a:pt x="4019258" y="1467891"/>
                  </a:lnTo>
                  <a:lnTo>
                    <a:pt x="3971328" y="1482471"/>
                  </a:lnTo>
                  <a:lnTo>
                    <a:pt x="3922966" y="1495679"/>
                  </a:lnTo>
                  <a:lnTo>
                    <a:pt x="3874236" y="1507591"/>
                  </a:lnTo>
                  <a:lnTo>
                    <a:pt x="3825227" y="1518246"/>
                  </a:lnTo>
                  <a:lnTo>
                    <a:pt x="3776014" y="1527695"/>
                  </a:lnTo>
                  <a:lnTo>
                    <a:pt x="3726662" y="1535988"/>
                  </a:lnTo>
                  <a:lnTo>
                    <a:pt x="3677259" y="1543189"/>
                  </a:lnTo>
                  <a:lnTo>
                    <a:pt x="3627869" y="1549336"/>
                  </a:lnTo>
                  <a:lnTo>
                    <a:pt x="3578593" y="1554480"/>
                  </a:lnTo>
                  <a:lnTo>
                    <a:pt x="3513061" y="1559052"/>
                  </a:lnTo>
                  <a:lnTo>
                    <a:pt x="3447529" y="1562100"/>
                  </a:lnTo>
                  <a:lnTo>
                    <a:pt x="3380473" y="1562100"/>
                  </a:lnTo>
                  <a:lnTo>
                    <a:pt x="3380473" y="1583436"/>
                  </a:lnTo>
                  <a:lnTo>
                    <a:pt x="3447529" y="1581912"/>
                  </a:lnTo>
                  <a:lnTo>
                    <a:pt x="3514585" y="1578864"/>
                  </a:lnTo>
                  <a:lnTo>
                    <a:pt x="3580117" y="1574292"/>
                  </a:lnTo>
                  <a:lnTo>
                    <a:pt x="3627005" y="1569961"/>
                  </a:lnTo>
                  <a:lnTo>
                    <a:pt x="3674529" y="1564449"/>
                  </a:lnTo>
                  <a:lnTo>
                    <a:pt x="3722560" y="1557731"/>
                  </a:lnTo>
                  <a:lnTo>
                    <a:pt x="3770960" y="1549781"/>
                  </a:lnTo>
                  <a:lnTo>
                    <a:pt x="3819588" y="1540586"/>
                  </a:lnTo>
                  <a:lnTo>
                    <a:pt x="3868331" y="1530108"/>
                  </a:lnTo>
                  <a:lnTo>
                    <a:pt x="3917035" y="1518323"/>
                  </a:lnTo>
                  <a:lnTo>
                    <a:pt x="3965600" y="1505216"/>
                  </a:lnTo>
                  <a:lnTo>
                    <a:pt x="4013873" y="1490764"/>
                  </a:lnTo>
                  <a:lnTo>
                    <a:pt x="4061726" y="1474939"/>
                  </a:lnTo>
                  <a:lnTo>
                    <a:pt x="4109021" y="1457718"/>
                  </a:lnTo>
                  <a:lnTo>
                    <a:pt x="4155656" y="1439075"/>
                  </a:lnTo>
                  <a:lnTo>
                    <a:pt x="4201464" y="1418996"/>
                  </a:lnTo>
                  <a:lnTo>
                    <a:pt x="4246334" y="1397444"/>
                  </a:lnTo>
                  <a:lnTo>
                    <a:pt x="4290123" y="1374394"/>
                  </a:lnTo>
                  <a:lnTo>
                    <a:pt x="4332719" y="1349844"/>
                  </a:lnTo>
                  <a:lnTo>
                    <a:pt x="4373969" y="1323733"/>
                  </a:lnTo>
                  <a:lnTo>
                    <a:pt x="4413758" y="1296073"/>
                  </a:lnTo>
                  <a:lnTo>
                    <a:pt x="4451959" y="1266825"/>
                  </a:lnTo>
                  <a:lnTo>
                    <a:pt x="4488421" y="1235964"/>
                  </a:lnTo>
                  <a:lnTo>
                    <a:pt x="4521949" y="1205484"/>
                  </a:lnTo>
                  <a:lnTo>
                    <a:pt x="4556303" y="1170025"/>
                  </a:lnTo>
                  <a:lnTo>
                    <a:pt x="4588129" y="1132052"/>
                  </a:lnTo>
                  <a:lnTo>
                    <a:pt x="4617047" y="1091755"/>
                  </a:lnTo>
                  <a:lnTo>
                    <a:pt x="4642675" y="1049350"/>
                  </a:lnTo>
                  <a:lnTo>
                    <a:pt x="4664646" y="1005027"/>
                  </a:lnTo>
                  <a:lnTo>
                    <a:pt x="4682579" y="958989"/>
                  </a:lnTo>
                  <a:lnTo>
                    <a:pt x="4696091" y="911440"/>
                  </a:lnTo>
                  <a:lnTo>
                    <a:pt x="4704829" y="862584"/>
                  </a:lnTo>
                  <a:lnTo>
                    <a:pt x="4706353" y="842772"/>
                  </a:lnTo>
                  <a:lnTo>
                    <a:pt x="4706353" y="822960"/>
                  </a:lnTo>
                  <a:lnTo>
                    <a:pt x="4707877" y="8016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213859" y="3163824"/>
              <a:ext cx="1381125" cy="1028700"/>
            </a:xfrm>
            <a:custGeom>
              <a:avLst/>
              <a:gdLst/>
              <a:ahLst/>
              <a:cxnLst/>
              <a:rect l="l" t="t" r="r" b="b"/>
              <a:pathLst>
                <a:path w="1381125" h="1028700">
                  <a:moveTo>
                    <a:pt x="865632" y="0"/>
                  </a:moveTo>
                  <a:lnTo>
                    <a:pt x="806196" y="498348"/>
                  </a:lnTo>
                  <a:lnTo>
                    <a:pt x="0" y="498348"/>
                  </a:lnTo>
                  <a:lnTo>
                    <a:pt x="0" y="1028700"/>
                  </a:lnTo>
                  <a:lnTo>
                    <a:pt x="1380744" y="1028700"/>
                  </a:lnTo>
                  <a:lnTo>
                    <a:pt x="1380744" y="498348"/>
                  </a:lnTo>
                  <a:lnTo>
                    <a:pt x="1150620" y="498348"/>
                  </a:lnTo>
                  <a:lnTo>
                    <a:pt x="865632" y="0"/>
                  </a:lnTo>
                  <a:close/>
                </a:path>
              </a:pathLst>
            </a:custGeom>
            <a:solidFill>
              <a:srgbClr val="FFFF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210811" y="3153155"/>
              <a:ext cx="1386840" cy="1042669"/>
            </a:xfrm>
            <a:custGeom>
              <a:avLst/>
              <a:gdLst/>
              <a:ahLst/>
              <a:cxnLst/>
              <a:rect l="l" t="t" r="r" b="b"/>
              <a:pathLst>
                <a:path w="1386839" h="1042670">
                  <a:moveTo>
                    <a:pt x="805046" y="505968"/>
                  </a:moveTo>
                  <a:lnTo>
                    <a:pt x="0" y="505968"/>
                  </a:lnTo>
                  <a:lnTo>
                    <a:pt x="0" y="1042416"/>
                  </a:lnTo>
                  <a:lnTo>
                    <a:pt x="1386840" y="1042416"/>
                  </a:lnTo>
                  <a:lnTo>
                    <a:pt x="1386840" y="1039368"/>
                  </a:lnTo>
                  <a:lnTo>
                    <a:pt x="6096" y="1039368"/>
                  </a:lnTo>
                  <a:lnTo>
                    <a:pt x="3048" y="1034796"/>
                  </a:lnTo>
                  <a:lnTo>
                    <a:pt x="6096" y="1034796"/>
                  </a:lnTo>
                  <a:lnTo>
                    <a:pt x="6096" y="513588"/>
                  </a:lnTo>
                  <a:lnTo>
                    <a:pt x="3047" y="513588"/>
                  </a:lnTo>
                  <a:lnTo>
                    <a:pt x="6096" y="509016"/>
                  </a:lnTo>
                  <a:lnTo>
                    <a:pt x="804672" y="509016"/>
                  </a:lnTo>
                  <a:lnTo>
                    <a:pt x="805046" y="505968"/>
                  </a:lnTo>
                  <a:close/>
                </a:path>
                <a:path w="1386839" h="1042670">
                  <a:moveTo>
                    <a:pt x="6096" y="1034796"/>
                  </a:moveTo>
                  <a:lnTo>
                    <a:pt x="3048" y="1034796"/>
                  </a:lnTo>
                  <a:lnTo>
                    <a:pt x="6096" y="1039368"/>
                  </a:lnTo>
                  <a:lnTo>
                    <a:pt x="6096" y="1034796"/>
                  </a:lnTo>
                  <a:close/>
                </a:path>
                <a:path w="1386839" h="1042670">
                  <a:moveTo>
                    <a:pt x="1380744" y="1034796"/>
                  </a:moveTo>
                  <a:lnTo>
                    <a:pt x="6096" y="1034796"/>
                  </a:lnTo>
                  <a:lnTo>
                    <a:pt x="6096" y="1039368"/>
                  </a:lnTo>
                  <a:lnTo>
                    <a:pt x="1380744" y="1039368"/>
                  </a:lnTo>
                  <a:lnTo>
                    <a:pt x="1380744" y="1034796"/>
                  </a:lnTo>
                  <a:close/>
                </a:path>
                <a:path w="1386839" h="1042670">
                  <a:moveTo>
                    <a:pt x="1380744" y="509016"/>
                  </a:moveTo>
                  <a:lnTo>
                    <a:pt x="1380744" y="1039368"/>
                  </a:lnTo>
                  <a:lnTo>
                    <a:pt x="1383792" y="1034796"/>
                  </a:lnTo>
                  <a:lnTo>
                    <a:pt x="1386840" y="1034796"/>
                  </a:lnTo>
                  <a:lnTo>
                    <a:pt x="1386840" y="513588"/>
                  </a:lnTo>
                  <a:lnTo>
                    <a:pt x="1383792" y="513588"/>
                  </a:lnTo>
                  <a:lnTo>
                    <a:pt x="1380744" y="509016"/>
                  </a:lnTo>
                  <a:close/>
                </a:path>
                <a:path w="1386839" h="1042670">
                  <a:moveTo>
                    <a:pt x="1386840" y="1034796"/>
                  </a:moveTo>
                  <a:lnTo>
                    <a:pt x="1383792" y="1034796"/>
                  </a:lnTo>
                  <a:lnTo>
                    <a:pt x="1380744" y="1039368"/>
                  </a:lnTo>
                  <a:lnTo>
                    <a:pt x="1386840" y="1039368"/>
                  </a:lnTo>
                  <a:lnTo>
                    <a:pt x="1386840" y="1034796"/>
                  </a:lnTo>
                  <a:close/>
                </a:path>
                <a:path w="1386839" h="1042670">
                  <a:moveTo>
                    <a:pt x="6096" y="509016"/>
                  </a:moveTo>
                  <a:lnTo>
                    <a:pt x="3047" y="513588"/>
                  </a:lnTo>
                  <a:lnTo>
                    <a:pt x="6096" y="513588"/>
                  </a:lnTo>
                  <a:lnTo>
                    <a:pt x="6096" y="509016"/>
                  </a:lnTo>
                  <a:close/>
                </a:path>
                <a:path w="1386839" h="1042670">
                  <a:moveTo>
                    <a:pt x="813215" y="505968"/>
                  </a:moveTo>
                  <a:lnTo>
                    <a:pt x="809244" y="505968"/>
                  </a:lnTo>
                  <a:lnTo>
                    <a:pt x="804672" y="509016"/>
                  </a:lnTo>
                  <a:lnTo>
                    <a:pt x="6096" y="509016"/>
                  </a:lnTo>
                  <a:lnTo>
                    <a:pt x="6096" y="513588"/>
                  </a:lnTo>
                  <a:lnTo>
                    <a:pt x="812292" y="513588"/>
                  </a:lnTo>
                  <a:lnTo>
                    <a:pt x="813215" y="505968"/>
                  </a:lnTo>
                  <a:close/>
                </a:path>
                <a:path w="1386839" h="1042670">
                  <a:moveTo>
                    <a:pt x="873250" y="10681"/>
                  </a:moveTo>
                  <a:lnTo>
                    <a:pt x="871766" y="22926"/>
                  </a:lnTo>
                  <a:lnTo>
                    <a:pt x="1152144" y="513588"/>
                  </a:lnTo>
                  <a:lnTo>
                    <a:pt x="1380744" y="513588"/>
                  </a:lnTo>
                  <a:lnTo>
                    <a:pt x="1380744" y="509016"/>
                  </a:lnTo>
                  <a:lnTo>
                    <a:pt x="1386840" y="509016"/>
                  </a:lnTo>
                  <a:lnTo>
                    <a:pt x="1386840" y="507492"/>
                  </a:lnTo>
                  <a:lnTo>
                    <a:pt x="1156716" y="507492"/>
                  </a:lnTo>
                  <a:lnTo>
                    <a:pt x="1153668" y="505968"/>
                  </a:lnTo>
                  <a:lnTo>
                    <a:pt x="1155846" y="505968"/>
                  </a:lnTo>
                  <a:lnTo>
                    <a:pt x="873250" y="10681"/>
                  </a:lnTo>
                  <a:close/>
                </a:path>
                <a:path w="1386839" h="1042670">
                  <a:moveTo>
                    <a:pt x="1386840" y="509016"/>
                  </a:moveTo>
                  <a:lnTo>
                    <a:pt x="1380744" y="509016"/>
                  </a:lnTo>
                  <a:lnTo>
                    <a:pt x="1383792" y="513588"/>
                  </a:lnTo>
                  <a:lnTo>
                    <a:pt x="1386840" y="513588"/>
                  </a:lnTo>
                  <a:lnTo>
                    <a:pt x="1386840" y="509016"/>
                  </a:lnTo>
                  <a:close/>
                </a:path>
                <a:path w="1386839" h="1042670">
                  <a:moveTo>
                    <a:pt x="865654" y="12231"/>
                  </a:moveTo>
                  <a:lnTo>
                    <a:pt x="804672" y="509016"/>
                  </a:lnTo>
                  <a:lnTo>
                    <a:pt x="809244" y="505968"/>
                  </a:lnTo>
                  <a:lnTo>
                    <a:pt x="813215" y="505968"/>
                  </a:lnTo>
                  <a:lnTo>
                    <a:pt x="871766" y="22926"/>
                  </a:lnTo>
                  <a:lnTo>
                    <a:pt x="865654" y="12231"/>
                  </a:lnTo>
                  <a:close/>
                </a:path>
                <a:path w="1386839" h="1042670">
                  <a:moveTo>
                    <a:pt x="1155846" y="505968"/>
                  </a:moveTo>
                  <a:lnTo>
                    <a:pt x="1153668" y="505968"/>
                  </a:lnTo>
                  <a:lnTo>
                    <a:pt x="1156716" y="507492"/>
                  </a:lnTo>
                  <a:lnTo>
                    <a:pt x="1155846" y="505968"/>
                  </a:lnTo>
                  <a:close/>
                </a:path>
                <a:path w="1386839" h="1042670">
                  <a:moveTo>
                    <a:pt x="1386840" y="505968"/>
                  </a:moveTo>
                  <a:lnTo>
                    <a:pt x="1155846" y="505968"/>
                  </a:lnTo>
                  <a:lnTo>
                    <a:pt x="1156716" y="507492"/>
                  </a:lnTo>
                  <a:lnTo>
                    <a:pt x="1386840" y="507492"/>
                  </a:lnTo>
                  <a:lnTo>
                    <a:pt x="1386840" y="505968"/>
                  </a:lnTo>
                  <a:close/>
                </a:path>
                <a:path w="1386839" h="1042670">
                  <a:moveTo>
                    <a:pt x="873243" y="10669"/>
                  </a:moveTo>
                  <a:lnTo>
                    <a:pt x="865660" y="12186"/>
                  </a:lnTo>
                  <a:lnTo>
                    <a:pt x="871766" y="22926"/>
                  </a:lnTo>
                  <a:lnTo>
                    <a:pt x="873243" y="10669"/>
                  </a:lnTo>
                  <a:close/>
                </a:path>
                <a:path w="1386839" h="1042670">
                  <a:moveTo>
                    <a:pt x="867156" y="0"/>
                  </a:moveTo>
                  <a:lnTo>
                    <a:pt x="865660" y="12186"/>
                  </a:lnTo>
                  <a:lnTo>
                    <a:pt x="873242" y="10668"/>
                  </a:lnTo>
                  <a:lnTo>
                    <a:pt x="867156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195316" y="1973579"/>
              <a:ext cx="1381125" cy="645160"/>
            </a:xfrm>
            <a:custGeom>
              <a:avLst/>
              <a:gdLst/>
              <a:ahLst/>
              <a:cxnLst/>
              <a:rect l="l" t="t" r="r" b="b"/>
              <a:pathLst>
                <a:path w="1381125" h="645160">
                  <a:moveTo>
                    <a:pt x="1380744" y="0"/>
                  </a:moveTo>
                  <a:lnTo>
                    <a:pt x="0" y="0"/>
                  </a:lnTo>
                  <a:lnTo>
                    <a:pt x="0" y="220979"/>
                  </a:lnTo>
                  <a:lnTo>
                    <a:pt x="230124" y="220979"/>
                  </a:lnTo>
                  <a:lnTo>
                    <a:pt x="190500" y="644652"/>
                  </a:lnTo>
                  <a:lnTo>
                    <a:pt x="574548" y="220979"/>
                  </a:lnTo>
                  <a:lnTo>
                    <a:pt x="1380744" y="220979"/>
                  </a:lnTo>
                  <a:lnTo>
                    <a:pt x="1380744" y="0"/>
                  </a:lnTo>
                  <a:close/>
                </a:path>
              </a:pathLst>
            </a:custGeom>
            <a:solidFill>
              <a:srgbClr val="FFFF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192267" y="1970531"/>
              <a:ext cx="1386840" cy="657225"/>
            </a:xfrm>
            <a:custGeom>
              <a:avLst/>
              <a:gdLst/>
              <a:ahLst/>
              <a:cxnLst/>
              <a:rect l="l" t="t" r="r" b="b"/>
              <a:pathLst>
                <a:path w="1386840" h="657225">
                  <a:moveTo>
                    <a:pt x="230124" y="222504"/>
                  </a:moveTo>
                  <a:lnTo>
                    <a:pt x="188976" y="656844"/>
                  </a:lnTo>
                  <a:lnTo>
                    <a:pt x="197279" y="647700"/>
                  </a:lnTo>
                  <a:lnTo>
                    <a:pt x="196596" y="647700"/>
                  </a:lnTo>
                  <a:lnTo>
                    <a:pt x="190500" y="644652"/>
                  </a:lnTo>
                  <a:lnTo>
                    <a:pt x="197602" y="636819"/>
                  </a:lnTo>
                  <a:lnTo>
                    <a:pt x="235514" y="227076"/>
                  </a:lnTo>
                  <a:lnTo>
                    <a:pt x="233172" y="227076"/>
                  </a:lnTo>
                  <a:lnTo>
                    <a:pt x="230124" y="222504"/>
                  </a:lnTo>
                  <a:close/>
                </a:path>
                <a:path w="1386840" h="657225">
                  <a:moveTo>
                    <a:pt x="197602" y="636819"/>
                  </a:moveTo>
                  <a:lnTo>
                    <a:pt x="190500" y="644652"/>
                  </a:lnTo>
                  <a:lnTo>
                    <a:pt x="196596" y="647700"/>
                  </a:lnTo>
                  <a:lnTo>
                    <a:pt x="197602" y="636819"/>
                  </a:lnTo>
                  <a:close/>
                </a:path>
                <a:path w="1386840" h="657225">
                  <a:moveTo>
                    <a:pt x="1379220" y="219456"/>
                  </a:moveTo>
                  <a:lnTo>
                    <a:pt x="576072" y="219456"/>
                  </a:lnTo>
                  <a:lnTo>
                    <a:pt x="197602" y="636819"/>
                  </a:lnTo>
                  <a:lnTo>
                    <a:pt x="196596" y="647700"/>
                  </a:lnTo>
                  <a:lnTo>
                    <a:pt x="197279" y="647700"/>
                  </a:lnTo>
                  <a:lnTo>
                    <a:pt x="579260" y="227076"/>
                  </a:lnTo>
                  <a:lnTo>
                    <a:pt x="577596" y="227076"/>
                  </a:lnTo>
                  <a:lnTo>
                    <a:pt x="580644" y="225552"/>
                  </a:lnTo>
                  <a:lnTo>
                    <a:pt x="1386840" y="225552"/>
                  </a:lnTo>
                  <a:lnTo>
                    <a:pt x="1386840" y="224028"/>
                  </a:lnTo>
                  <a:lnTo>
                    <a:pt x="1379220" y="224028"/>
                  </a:lnTo>
                  <a:lnTo>
                    <a:pt x="1379220" y="219456"/>
                  </a:lnTo>
                  <a:close/>
                </a:path>
                <a:path w="1386840" h="657225">
                  <a:moveTo>
                    <a:pt x="1386840" y="0"/>
                  </a:moveTo>
                  <a:lnTo>
                    <a:pt x="0" y="0"/>
                  </a:lnTo>
                  <a:lnTo>
                    <a:pt x="0" y="227076"/>
                  </a:lnTo>
                  <a:lnTo>
                    <a:pt x="229690" y="227076"/>
                  </a:lnTo>
                  <a:lnTo>
                    <a:pt x="229979" y="224028"/>
                  </a:lnTo>
                  <a:lnTo>
                    <a:pt x="6096" y="224028"/>
                  </a:lnTo>
                  <a:lnTo>
                    <a:pt x="3048" y="219456"/>
                  </a:lnTo>
                  <a:lnTo>
                    <a:pt x="6096" y="219456"/>
                  </a:lnTo>
                  <a:lnTo>
                    <a:pt x="6096" y="6096"/>
                  </a:lnTo>
                  <a:lnTo>
                    <a:pt x="3047" y="6096"/>
                  </a:lnTo>
                  <a:lnTo>
                    <a:pt x="6096" y="3048"/>
                  </a:lnTo>
                  <a:lnTo>
                    <a:pt x="1386840" y="3048"/>
                  </a:lnTo>
                  <a:lnTo>
                    <a:pt x="1386840" y="0"/>
                  </a:lnTo>
                  <a:close/>
                </a:path>
                <a:path w="1386840" h="657225">
                  <a:moveTo>
                    <a:pt x="235937" y="222504"/>
                  </a:moveTo>
                  <a:lnTo>
                    <a:pt x="230124" y="222504"/>
                  </a:lnTo>
                  <a:lnTo>
                    <a:pt x="233172" y="227076"/>
                  </a:lnTo>
                  <a:lnTo>
                    <a:pt x="235514" y="227076"/>
                  </a:lnTo>
                  <a:lnTo>
                    <a:pt x="235937" y="222504"/>
                  </a:lnTo>
                  <a:close/>
                </a:path>
                <a:path w="1386840" h="657225">
                  <a:moveTo>
                    <a:pt x="580644" y="225552"/>
                  </a:moveTo>
                  <a:lnTo>
                    <a:pt x="577596" y="227076"/>
                  </a:lnTo>
                  <a:lnTo>
                    <a:pt x="579260" y="227076"/>
                  </a:lnTo>
                  <a:lnTo>
                    <a:pt x="580644" y="225552"/>
                  </a:lnTo>
                  <a:close/>
                </a:path>
                <a:path w="1386840" h="657225">
                  <a:moveTo>
                    <a:pt x="1386840" y="225552"/>
                  </a:moveTo>
                  <a:lnTo>
                    <a:pt x="580644" y="225552"/>
                  </a:lnTo>
                  <a:lnTo>
                    <a:pt x="579260" y="227076"/>
                  </a:lnTo>
                  <a:lnTo>
                    <a:pt x="1386840" y="227076"/>
                  </a:lnTo>
                  <a:lnTo>
                    <a:pt x="1386840" y="225552"/>
                  </a:lnTo>
                  <a:close/>
                </a:path>
                <a:path w="1386840" h="657225">
                  <a:moveTo>
                    <a:pt x="6096" y="219456"/>
                  </a:moveTo>
                  <a:lnTo>
                    <a:pt x="3048" y="219456"/>
                  </a:lnTo>
                  <a:lnTo>
                    <a:pt x="6096" y="224028"/>
                  </a:lnTo>
                  <a:lnTo>
                    <a:pt x="6096" y="219456"/>
                  </a:lnTo>
                  <a:close/>
                </a:path>
                <a:path w="1386840" h="657225">
                  <a:moveTo>
                    <a:pt x="236220" y="219456"/>
                  </a:moveTo>
                  <a:lnTo>
                    <a:pt x="6096" y="219456"/>
                  </a:lnTo>
                  <a:lnTo>
                    <a:pt x="6096" y="224028"/>
                  </a:lnTo>
                  <a:lnTo>
                    <a:pt x="229979" y="224028"/>
                  </a:lnTo>
                  <a:lnTo>
                    <a:pt x="230124" y="222504"/>
                  </a:lnTo>
                  <a:lnTo>
                    <a:pt x="235937" y="222504"/>
                  </a:lnTo>
                  <a:lnTo>
                    <a:pt x="236220" y="219456"/>
                  </a:lnTo>
                  <a:close/>
                </a:path>
                <a:path w="1386840" h="657225">
                  <a:moveTo>
                    <a:pt x="1379220" y="3048"/>
                  </a:moveTo>
                  <a:lnTo>
                    <a:pt x="1379220" y="224028"/>
                  </a:lnTo>
                  <a:lnTo>
                    <a:pt x="1383792" y="219456"/>
                  </a:lnTo>
                  <a:lnTo>
                    <a:pt x="1386840" y="219456"/>
                  </a:lnTo>
                  <a:lnTo>
                    <a:pt x="1386840" y="6096"/>
                  </a:lnTo>
                  <a:lnTo>
                    <a:pt x="1383792" y="6096"/>
                  </a:lnTo>
                  <a:lnTo>
                    <a:pt x="1379220" y="3048"/>
                  </a:lnTo>
                  <a:close/>
                </a:path>
                <a:path w="1386840" h="657225">
                  <a:moveTo>
                    <a:pt x="1386840" y="219456"/>
                  </a:moveTo>
                  <a:lnTo>
                    <a:pt x="1383792" y="219456"/>
                  </a:lnTo>
                  <a:lnTo>
                    <a:pt x="1379220" y="224028"/>
                  </a:lnTo>
                  <a:lnTo>
                    <a:pt x="1386840" y="224028"/>
                  </a:lnTo>
                  <a:lnTo>
                    <a:pt x="1386840" y="219456"/>
                  </a:lnTo>
                  <a:close/>
                </a:path>
                <a:path w="1386840" h="657225">
                  <a:moveTo>
                    <a:pt x="6096" y="3048"/>
                  </a:moveTo>
                  <a:lnTo>
                    <a:pt x="3047" y="6096"/>
                  </a:lnTo>
                  <a:lnTo>
                    <a:pt x="6096" y="6096"/>
                  </a:lnTo>
                  <a:lnTo>
                    <a:pt x="6096" y="3048"/>
                  </a:lnTo>
                  <a:close/>
                </a:path>
                <a:path w="1386840" h="657225">
                  <a:moveTo>
                    <a:pt x="1379220" y="3048"/>
                  </a:moveTo>
                  <a:lnTo>
                    <a:pt x="6096" y="3048"/>
                  </a:lnTo>
                  <a:lnTo>
                    <a:pt x="6096" y="6096"/>
                  </a:lnTo>
                  <a:lnTo>
                    <a:pt x="1379220" y="6096"/>
                  </a:lnTo>
                  <a:lnTo>
                    <a:pt x="1379220" y="3048"/>
                  </a:lnTo>
                  <a:close/>
                </a:path>
                <a:path w="1386840" h="657225">
                  <a:moveTo>
                    <a:pt x="1386840" y="3048"/>
                  </a:moveTo>
                  <a:lnTo>
                    <a:pt x="1379220" y="3048"/>
                  </a:lnTo>
                  <a:lnTo>
                    <a:pt x="1383792" y="6096"/>
                  </a:lnTo>
                  <a:lnTo>
                    <a:pt x="1386840" y="6096"/>
                  </a:lnTo>
                  <a:lnTo>
                    <a:pt x="1386840" y="3048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1060196" y="806967"/>
            <a:ext cx="5464175" cy="335851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86055" algn="ctr">
              <a:lnSpc>
                <a:spcPct val="100000"/>
              </a:lnSpc>
              <a:spcBef>
                <a:spcPts val="110"/>
              </a:spcBef>
            </a:pPr>
            <a:r>
              <a:rPr sz="1850" b="1" dirty="0">
                <a:latin typeface="Arial"/>
                <a:cs typeface="Arial"/>
              </a:rPr>
              <a:t>What</a:t>
            </a:r>
            <a:r>
              <a:rPr sz="1850" b="1" spc="-5" dirty="0">
                <a:latin typeface="Arial"/>
                <a:cs typeface="Arial"/>
              </a:rPr>
              <a:t> </a:t>
            </a:r>
            <a:r>
              <a:rPr sz="1850" b="1" dirty="0">
                <a:latin typeface="Arial"/>
                <a:cs typeface="Arial"/>
              </a:rPr>
              <a:t>Is</a:t>
            </a:r>
            <a:r>
              <a:rPr sz="1850" b="1" spc="15" dirty="0">
                <a:latin typeface="Arial"/>
                <a:cs typeface="Arial"/>
              </a:rPr>
              <a:t> </a:t>
            </a:r>
            <a:r>
              <a:rPr sz="1850" b="1" dirty="0">
                <a:latin typeface="Arial"/>
                <a:cs typeface="Arial"/>
              </a:rPr>
              <a:t>a</a:t>
            </a:r>
            <a:r>
              <a:rPr sz="1850" b="1" spc="20" dirty="0">
                <a:latin typeface="Arial"/>
                <a:cs typeface="Arial"/>
              </a:rPr>
              <a:t> </a:t>
            </a:r>
            <a:r>
              <a:rPr sz="1850" b="1" dirty="0">
                <a:latin typeface="Arial"/>
                <a:cs typeface="Arial"/>
              </a:rPr>
              <a:t>Lambda</a:t>
            </a:r>
            <a:r>
              <a:rPr sz="1850" b="1" spc="5" dirty="0">
                <a:latin typeface="Arial"/>
                <a:cs typeface="Arial"/>
              </a:rPr>
              <a:t> </a:t>
            </a:r>
            <a:r>
              <a:rPr sz="1850" b="1" spc="-10" dirty="0">
                <a:latin typeface="Arial"/>
                <a:cs typeface="Arial"/>
              </a:rPr>
              <a:t>Expression?</a:t>
            </a:r>
            <a:endParaRPr sz="18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255"/>
              </a:spcBef>
            </a:pPr>
            <a:endParaRPr sz="1850">
              <a:latin typeface="Arial"/>
              <a:cs typeface="Arial"/>
            </a:endParaRPr>
          </a:p>
          <a:p>
            <a:pPr marL="29845" algn="ctr">
              <a:lnSpc>
                <a:spcPct val="100000"/>
              </a:lnSpc>
            </a:pPr>
            <a:r>
              <a:rPr sz="1250" spc="370" dirty="0">
                <a:latin typeface="Times New Roman"/>
                <a:cs typeface="Times New Roman"/>
              </a:rPr>
              <a:t>(t,s)</a:t>
            </a:r>
            <a:r>
              <a:rPr sz="1250" spc="445" dirty="0">
                <a:latin typeface="Times New Roman"/>
                <a:cs typeface="Times New Roman"/>
              </a:rPr>
              <a:t> </a:t>
            </a:r>
            <a:r>
              <a:rPr sz="1250" spc="150" dirty="0">
                <a:latin typeface="Times New Roman"/>
                <a:cs typeface="Times New Roman"/>
              </a:rPr>
              <a:t>-</a:t>
            </a:r>
            <a:r>
              <a:rPr sz="1250" spc="265" dirty="0">
                <a:latin typeface="Times New Roman"/>
                <a:cs typeface="Times New Roman"/>
              </a:rPr>
              <a:t>&gt;</a:t>
            </a:r>
            <a:r>
              <a:rPr sz="1250" spc="450" dirty="0">
                <a:latin typeface="Times New Roman"/>
                <a:cs typeface="Times New Roman"/>
              </a:rPr>
              <a:t> </a:t>
            </a:r>
            <a:r>
              <a:rPr sz="1250" spc="280" dirty="0">
                <a:latin typeface="Times New Roman"/>
                <a:cs typeface="Times New Roman"/>
              </a:rPr>
              <a:t>t.contains(s)</a:t>
            </a:r>
            <a:endParaRPr sz="12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770"/>
              </a:spcBef>
            </a:pPr>
            <a:endParaRPr sz="1250">
              <a:latin typeface="Times New Roman"/>
              <a:cs typeface="Times New Roman"/>
            </a:endParaRPr>
          </a:p>
          <a:p>
            <a:pPr marR="5080" algn="r">
              <a:lnSpc>
                <a:spcPct val="100000"/>
              </a:lnSpc>
            </a:pPr>
            <a:r>
              <a:rPr sz="1000" dirty="0">
                <a:latin typeface="Arial"/>
                <a:cs typeface="Arial"/>
              </a:rPr>
              <a:t>Both</a:t>
            </a:r>
            <a:r>
              <a:rPr sz="1000" spc="-2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have </a:t>
            </a:r>
            <a:r>
              <a:rPr sz="1000" spc="-10" dirty="0">
                <a:latin typeface="Arial"/>
                <a:cs typeface="Arial"/>
              </a:rPr>
              <a:t>parameters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60"/>
              </a:spcBef>
            </a:pPr>
            <a:endParaRPr sz="1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400" b="1" spc="-10" dirty="0">
                <a:latin typeface="Arial"/>
                <a:cs typeface="Arial"/>
              </a:rPr>
              <a:t>ContainsAnalyzer.java</a:t>
            </a:r>
            <a:endParaRPr sz="1400">
              <a:latin typeface="Arial"/>
              <a:cs typeface="Arial"/>
            </a:endParaRPr>
          </a:p>
          <a:p>
            <a:pPr marL="187960" marR="375920" indent="-175260">
              <a:lnSpc>
                <a:spcPts val="1639"/>
              </a:lnSpc>
              <a:spcBef>
                <a:spcPts val="15"/>
              </a:spcBef>
            </a:pPr>
            <a:r>
              <a:rPr sz="1150" spc="195" dirty="0">
                <a:latin typeface="Times New Roman"/>
                <a:cs typeface="Times New Roman"/>
              </a:rPr>
              <a:t>public</a:t>
            </a:r>
            <a:r>
              <a:rPr sz="1150" spc="430" dirty="0">
                <a:latin typeface="Times New Roman"/>
                <a:cs typeface="Times New Roman"/>
              </a:rPr>
              <a:t> </a:t>
            </a:r>
            <a:r>
              <a:rPr sz="1150" spc="229" dirty="0">
                <a:latin typeface="Times New Roman"/>
                <a:cs typeface="Times New Roman"/>
              </a:rPr>
              <a:t>class</a:t>
            </a:r>
            <a:r>
              <a:rPr sz="1150" spc="440" dirty="0">
                <a:latin typeface="Times New Roman"/>
                <a:cs typeface="Times New Roman"/>
              </a:rPr>
              <a:t> </a:t>
            </a:r>
            <a:r>
              <a:rPr sz="1150" spc="160" dirty="0">
                <a:latin typeface="Times New Roman"/>
                <a:cs typeface="Times New Roman"/>
              </a:rPr>
              <a:t>ContainsAnalyzer</a:t>
            </a:r>
            <a:r>
              <a:rPr sz="1150" spc="430" dirty="0">
                <a:latin typeface="Times New Roman"/>
                <a:cs typeface="Times New Roman"/>
              </a:rPr>
              <a:t> </a:t>
            </a:r>
            <a:r>
              <a:rPr sz="1150" spc="140" dirty="0">
                <a:latin typeface="Times New Roman"/>
                <a:cs typeface="Times New Roman"/>
              </a:rPr>
              <a:t>implements</a:t>
            </a:r>
            <a:r>
              <a:rPr sz="1150" spc="430" dirty="0">
                <a:latin typeface="Times New Roman"/>
                <a:cs typeface="Times New Roman"/>
              </a:rPr>
              <a:t> </a:t>
            </a:r>
            <a:r>
              <a:rPr sz="1150" spc="175" dirty="0">
                <a:latin typeface="Times New Roman"/>
                <a:cs typeface="Times New Roman"/>
              </a:rPr>
              <a:t>StringAnalyzer</a:t>
            </a:r>
            <a:r>
              <a:rPr sz="1150" spc="430" dirty="0">
                <a:latin typeface="Times New Roman"/>
                <a:cs typeface="Times New Roman"/>
              </a:rPr>
              <a:t> </a:t>
            </a:r>
            <a:r>
              <a:rPr sz="1150" spc="80" dirty="0">
                <a:latin typeface="Times New Roman"/>
                <a:cs typeface="Times New Roman"/>
              </a:rPr>
              <a:t>{ </a:t>
            </a:r>
            <a:r>
              <a:rPr sz="1150" spc="200" dirty="0">
                <a:latin typeface="Times New Roman"/>
                <a:cs typeface="Times New Roman"/>
              </a:rPr>
              <a:t>public</a:t>
            </a:r>
            <a:r>
              <a:rPr sz="1150" spc="409" dirty="0">
                <a:latin typeface="Times New Roman"/>
                <a:cs typeface="Times New Roman"/>
              </a:rPr>
              <a:t> </a:t>
            </a:r>
            <a:r>
              <a:rPr sz="1150" spc="160" dirty="0">
                <a:latin typeface="Times New Roman"/>
                <a:cs typeface="Times New Roman"/>
              </a:rPr>
              <a:t>boolean</a:t>
            </a:r>
            <a:r>
              <a:rPr sz="1150" spc="409" dirty="0">
                <a:latin typeface="Times New Roman"/>
                <a:cs typeface="Times New Roman"/>
              </a:rPr>
              <a:t> </a:t>
            </a:r>
            <a:r>
              <a:rPr sz="1150" spc="200" dirty="0">
                <a:latin typeface="Times New Roman"/>
                <a:cs typeface="Times New Roman"/>
              </a:rPr>
              <a:t>analyze(String</a:t>
            </a:r>
            <a:r>
              <a:rPr sz="1150" spc="430" dirty="0">
                <a:latin typeface="Times New Roman"/>
                <a:cs typeface="Times New Roman"/>
              </a:rPr>
              <a:t> </a:t>
            </a:r>
            <a:r>
              <a:rPr sz="1150" spc="260" dirty="0">
                <a:latin typeface="Times New Roman"/>
                <a:cs typeface="Times New Roman"/>
              </a:rPr>
              <a:t>target,</a:t>
            </a:r>
            <a:r>
              <a:rPr sz="1150" spc="409" dirty="0">
                <a:latin typeface="Times New Roman"/>
                <a:cs typeface="Times New Roman"/>
              </a:rPr>
              <a:t> </a:t>
            </a:r>
            <a:r>
              <a:rPr sz="1150" spc="210" dirty="0">
                <a:latin typeface="Times New Roman"/>
                <a:cs typeface="Times New Roman"/>
              </a:rPr>
              <a:t>String</a:t>
            </a:r>
            <a:r>
              <a:rPr sz="1150" spc="425" dirty="0">
                <a:latin typeface="Times New Roman"/>
                <a:cs typeface="Times New Roman"/>
              </a:rPr>
              <a:t> </a:t>
            </a:r>
            <a:r>
              <a:rPr sz="1150" spc="195" dirty="0">
                <a:latin typeface="Times New Roman"/>
                <a:cs typeface="Times New Roman"/>
              </a:rPr>
              <a:t>searchStr){</a:t>
            </a:r>
            <a:endParaRPr sz="1150">
              <a:latin typeface="Times New Roman"/>
              <a:cs typeface="Times New Roman"/>
            </a:endParaRPr>
          </a:p>
          <a:p>
            <a:pPr marL="361315">
              <a:lnSpc>
                <a:spcPct val="100000"/>
              </a:lnSpc>
              <a:spcBef>
                <a:spcPts val="180"/>
              </a:spcBef>
            </a:pPr>
            <a:r>
              <a:rPr sz="1150" spc="220" dirty="0">
                <a:latin typeface="Times New Roman"/>
                <a:cs typeface="Times New Roman"/>
              </a:rPr>
              <a:t>return</a:t>
            </a:r>
            <a:r>
              <a:rPr sz="1150" spc="405" dirty="0">
                <a:latin typeface="Times New Roman"/>
                <a:cs typeface="Times New Roman"/>
              </a:rPr>
              <a:t> </a:t>
            </a:r>
            <a:r>
              <a:rPr sz="1150" spc="220" dirty="0">
                <a:latin typeface="Times New Roman"/>
                <a:cs typeface="Times New Roman"/>
              </a:rPr>
              <a:t>target.contains(searchStr);</a:t>
            </a:r>
            <a:endParaRPr sz="1150">
              <a:latin typeface="Times New Roman"/>
              <a:cs typeface="Times New Roman"/>
            </a:endParaRPr>
          </a:p>
          <a:p>
            <a:pPr marL="187960">
              <a:lnSpc>
                <a:spcPct val="100000"/>
              </a:lnSpc>
              <a:spcBef>
                <a:spcPts val="265"/>
              </a:spcBef>
            </a:pPr>
            <a:r>
              <a:rPr sz="1150" spc="80" dirty="0">
                <a:latin typeface="Times New Roman"/>
                <a:cs typeface="Times New Roman"/>
              </a:rPr>
              <a:t>}</a:t>
            </a:r>
            <a:endParaRPr sz="11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65"/>
              </a:spcBef>
            </a:pPr>
            <a:r>
              <a:rPr sz="1150" spc="80" dirty="0">
                <a:latin typeface="Times New Roman"/>
                <a:cs typeface="Times New Roman"/>
              </a:rPr>
              <a:t>}</a:t>
            </a:r>
            <a:endParaRPr sz="1150">
              <a:latin typeface="Times New Roman"/>
              <a:cs typeface="Times New Roman"/>
            </a:endParaRPr>
          </a:p>
          <a:p>
            <a:pPr marL="3220720" marR="989965" algn="ctr">
              <a:lnSpc>
                <a:spcPct val="100000"/>
              </a:lnSpc>
              <a:spcBef>
                <a:spcPts val="1085"/>
              </a:spcBef>
            </a:pPr>
            <a:r>
              <a:rPr sz="1000" dirty="0">
                <a:latin typeface="Arial"/>
                <a:cs typeface="Arial"/>
              </a:rPr>
              <a:t>Both</a:t>
            </a:r>
            <a:r>
              <a:rPr sz="1000" spc="-2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have a</a:t>
            </a:r>
            <a:r>
              <a:rPr sz="1000" spc="1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body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spc="-20" dirty="0">
                <a:latin typeface="Arial"/>
                <a:cs typeface="Arial"/>
              </a:rPr>
              <a:t>with </a:t>
            </a:r>
            <a:r>
              <a:rPr sz="1000" dirty="0">
                <a:latin typeface="Arial"/>
                <a:cs typeface="Arial"/>
              </a:rPr>
              <a:t>one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or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spc="-20" dirty="0">
                <a:latin typeface="Arial"/>
                <a:cs typeface="Arial"/>
              </a:rPr>
              <a:t>more </a:t>
            </a:r>
            <a:r>
              <a:rPr sz="1000" spc="-10" dirty="0">
                <a:latin typeface="Arial"/>
                <a:cs typeface="Arial"/>
              </a:rPr>
              <a:t>statements</a:t>
            </a:r>
            <a:endParaRPr sz="10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17880" y="5247386"/>
            <a:ext cx="6274435" cy="1210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R="132080" algn="ctr">
              <a:lnSpc>
                <a:spcPct val="100000"/>
              </a:lnSpc>
              <a:spcBef>
                <a:spcPts val="105"/>
              </a:spcBef>
            </a:pPr>
            <a:endParaRPr sz="8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8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625"/>
              </a:spcBef>
            </a:pPr>
            <a:endParaRPr sz="850">
              <a:latin typeface="Arial"/>
              <a:cs typeface="Arial"/>
            </a:endParaRPr>
          </a:p>
          <a:p>
            <a:pPr marL="12700" marR="5080">
              <a:lnSpc>
                <a:spcPct val="103499"/>
              </a:lnSpc>
            </a:pPr>
            <a:r>
              <a:rPr sz="1150" dirty="0">
                <a:latin typeface="Arial"/>
                <a:cs typeface="Arial"/>
              </a:rPr>
              <a:t>In</a:t>
            </a:r>
            <a:r>
              <a:rPr sz="1150" spc="3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slide,</a:t>
            </a:r>
            <a:r>
              <a:rPr sz="1150" spc="9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lambda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expression</a:t>
            </a:r>
            <a:r>
              <a:rPr sz="1150" spc="10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is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compared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to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an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implementation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of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spc="195" dirty="0">
                <a:latin typeface="Times New Roman"/>
                <a:cs typeface="Times New Roman"/>
              </a:rPr>
              <a:t>StringAnalyzer </a:t>
            </a:r>
            <a:r>
              <a:rPr sz="1150" dirty="0">
                <a:latin typeface="Arial"/>
                <a:cs typeface="Arial"/>
              </a:rPr>
              <a:t>interface.</a:t>
            </a:r>
            <a:r>
              <a:rPr sz="1150" spc="3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In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essence,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they</a:t>
            </a:r>
            <a:r>
              <a:rPr sz="1150" spc="9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are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equivalent</a:t>
            </a:r>
            <a:r>
              <a:rPr sz="1150" spc="13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because</a:t>
            </a:r>
            <a:r>
              <a:rPr sz="1150" spc="10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lambda</a:t>
            </a:r>
            <a:r>
              <a:rPr sz="1150" spc="10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expression</a:t>
            </a:r>
            <a:r>
              <a:rPr sz="1150" spc="10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can</a:t>
            </a:r>
            <a:r>
              <a:rPr sz="1150" spc="9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be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spc="-10" dirty="0">
                <a:latin typeface="Arial"/>
                <a:cs typeface="Arial"/>
              </a:rPr>
              <a:t>substituted </a:t>
            </a:r>
            <a:r>
              <a:rPr sz="1150" dirty="0">
                <a:latin typeface="Arial"/>
                <a:cs typeface="Arial"/>
              </a:rPr>
              <a:t>for</a:t>
            </a:r>
            <a:r>
              <a:rPr sz="1150" spc="2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an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anonymous</a:t>
            </a:r>
            <a:r>
              <a:rPr sz="1150" spc="10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inner</a:t>
            </a:r>
            <a:r>
              <a:rPr sz="1150" spc="10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class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or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implementing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class.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All</a:t>
            </a:r>
            <a:r>
              <a:rPr sz="1150" spc="9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three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cases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rely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on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spc="-25" dirty="0">
                <a:latin typeface="Arial"/>
                <a:cs typeface="Arial"/>
              </a:rPr>
              <a:t>the </a:t>
            </a:r>
            <a:r>
              <a:rPr sz="1150" spc="204" dirty="0">
                <a:latin typeface="Times New Roman"/>
                <a:cs typeface="Times New Roman"/>
              </a:rPr>
              <a:t>StringAnalyzer</a:t>
            </a:r>
            <a:r>
              <a:rPr sz="1150" spc="135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Arial"/>
                <a:cs typeface="Arial"/>
              </a:rPr>
              <a:t>interface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as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underlying</a:t>
            </a:r>
            <a:r>
              <a:rPr sz="1150" spc="114" dirty="0">
                <a:latin typeface="Arial"/>
                <a:cs typeface="Arial"/>
              </a:rPr>
              <a:t> </a:t>
            </a:r>
            <a:r>
              <a:rPr sz="1150" spc="-10" dirty="0">
                <a:latin typeface="Arial"/>
                <a:cs typeface="Arial"/>
              </a:rPr>
              <a:t>plumbing.</a:t>
            </a:r>
            <a:endParaRPr sz="11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34211" y="4415028"/>
            <a:ext cx="6015355" cy="510540"/>
            <a:chOff x="934211" y="4415028"/>
            <a:chExt cx="6015355" cy="510540"/>
          </a:xfrm>
        </p:grpSpPr>
        <p:sp>
          <p:nvSpPr>
            <p:cNvPr id="3" name="object 3"/>
            <p:cNvSpPr/>
            <p:nvPr/>
          </p:nvSpPr>
          <p:spPr>
            <a:xfrm>
              <a:off x="943355" y="4425696"/>
              <a:ext cx="5995670" cy="490855"/>
            </a:xfrm>
            <a:custGeom>
              <a:avLst/>
              <a:gdLst/>
              <a:ahLst/>
              <a:cxnLst/>
              <a:rect l="l" t="t" r="r" b="b"/>
              <a:pathLst>
                <a:path w="5995670" h="490854">
                  <a:moveTo>
                    <a:pt x="5995416" y="0"/>
                  </a:moveTo>
                  <a:lnTo>
                    <a:pt x="0" y="0"/>
                  </a:lnTo>
                  <a:lnTo>
                    <a:pt x="0" y="490727"/>
                  </a:lnTo>
                  <a:lnTo>
                    <a:pt x="5995416" y="490727"/>
                  </a:lnTo>
                  <a:lnTo>
                    <a:pt x="5995416" y="0"/>
                  </a:lnTo>
                  <a:close/>
                </a:path>
              </a:pathLst>
            </a:custGeom>
            <a:solidFill>
              <a:srgbClr val="DCDC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934211" y="4415028"/>
              <a:ext cx="6015355" cy="510540"/>
            </a:xfrm>
            <a:custGeom>
              <a:avLst/>
              <a:gdLst/>
              <a:ahLst/>
              <a:cxnLst/>
              <a:rect l="l" t="t" r="r" b="b"/>
              <a:pathLst>
                <a:path w="6015355" h="510539">
                  <a:moveTo>
                    <a:pt x="6015228" y="0"/>
                  </a:moveTo>
                  <a:lnTo>
                    <a:pt x="0" y="0"/>
                  </a:lnTo>
                  <a:lnTo>
                    <a:pt x="0" y="510539"/>
                  </a:lnTo>
                  <a:lnTo>
                    <a:pt x="6015228" y="510539"/>
                  </a:lnTo>
                  <a:lnTo>
                    <a:pt x="6015228" y="501396"/>
                  </a:lnTo>
                  <a:lnTo>
                    <a:pt x="19812" y="501396"/>
                  </a:lnTo>
                  <a:lnTo>
                    <a:pt x="9143" y="490727"/>
                  </a:lnTo>
                  <a:lnTo>
                    <a:pt x="19812" y="490727"/>
                  </a:lnTo>
                  <a:lnTo>
                    <a:pt x="19812" y="21336"/>
                  </a:lnTo>
                  <a:lnTo>
                    <a:pt x="9143" y="21336"/>
                  </a:lnTo>
                  <a:lnTo>
                    <a:pt x="19812" y="10668"/>
                  </a:lnTo>
                  <a:lnTo>
                    <a:pt x="6015228" y="10668"/>
                  </a:lnTo>
                  <a:lnTo>
                    <a:pt x="6015228" y="0"/>
                  </a:lnTo>
                  <a:close/>
                </a:path>
                <a:path w="6015355" h="510539">
                  <a:moveTo>
                    <a:pt x="19812" y="490727"/>
                  </a:moveTo>
                  <a:lnTo>
                    <a:pt x="9143" y="490727"/>
                  </a:lnTo>
                  <a:lnTo>
                    <a:pt x="19812" y="501396"/>
                  </a:lnTo>
                  <a:lnTo>
                    <a:pt x="19812" y="490727"/>
                  </a:lnTo>
                  <a:close/>
                </a:path>
                <a:path w="6015355" h="510539">
                  <a:moveTo>
                    <a:pt x="5993892" y="490727"/>
                  </a:moveTo>
                  <a:lnTo>
                    <a:pt x="19812" y="490727"/>
                  </a:lnTo>
                  <a:lnTo>
                    <a:pt x="19812" y="501396"/>
                  </a:lnTo>
                  <a:lnTo>
                    <a:pt x="5993892" y="501396"/>
                  </a:lnTo>
                  <a:lnTo>
                    <a:pt x="5993892" y="490727"/>
                  </a:lnTo>
                  <a:close/>
                </a:path>
                <a:path w="6015355" h="510539">
                  <a:moveTo>
                    <a:pt x="5993892" y="10668"/>
                  </a:moveTo>
                  <a:lnTo>
                    <a:pt x="5993892" y="501396"/>
                  </a:lnTo>
                  <a:lnTo>
                    <a:pt x="6004560" y="490727"/>
                  </a:lnTo>
                  <a:lnTo>
                    <a:pt x="6015228" y="490727"/>
                  </a:lnTo>
                  <a:lnTo>
                    <a:pt x="6015228" y="21336"/>
                  </a:lnTo>
                  <a:lnTo>
                    <a:pt x="6004560" y="21336"/>
                  </a:lnTo>
                  <a:lnTo>
                    <a:pt x="5993892" y="10668"/>
                  </a:lnTo>
                  <a:close/>
                </a:path>
                <a:path w="6015355" h="510539">
                  <a:moveTo>
                    <a:pt x="6015228" y="490727"/>
                  </a:moveTo>
                  <a:lnTo>
                    <a:pt x="6004560" y="490727"/>
                  </a:lnTo>
                  <a:lnTo>
                    <a:pt x="5993892" y="501396"/>
                  </a:lnTo>
                  <a:lnTo>
                    <a:pt x="6015228" y="501396"/>
                  </a:lnTo>
                  <a:lnTo>
                    <a:pt x="6015228" y="490727"/>
                  </a:lnTo>
                  <a:close/>
                </a:path>
                <a:path w="6015355" h="510539">
                  <a:moveTo>
                    <a:pt x="19812" y="10668"/>
                  </a:moveTo>
                  <a:lnTo>
                    <a:pt x="9143" y="21336"/>
                  </a:lnTo>
                  <a:lnTo>
                    <a:pt x="19812" y="21336"/>
                  </a:lnTo>
                  <a:lnTo>
                    <a:pt x="19812" y="10668"/>
                  </a:lnTo>
                  <a:close/>
                </a:path>
                <a:path w="6015355" h="510539">
                  <a:moveTo>
                    <a:pt x="5993892" y="10668"/>
                  </a:moveTo>
                  <a:lnTo>
                    <a:pt x="19812" y="10668"/>
                  </a:lnTo>
                  <a:lnTo>
                    <a:pt x="19812" y="21336"/>
                  </a:lnTo>
                  <a:lnTo>
                    <a:pt x="5993892" y="21336"/>
                  </a:lnTo>
                  <a:lnTo>
                    <a:pt x="5993892" y="10668"/>
                  </a:lnTo>
                  <a:close/>
                </a:path>
                <a:path w="6015355" h="510539">
                  <a:moveTo>
                    <a:pt x="6015228" y="10668"/>
                  </a:moveTo>
                  <a:lnTo>
                    <a:pt x="5993892" y="10668"/>
                  </a:lnTo>
                  <a:lnTo>
                    <a:pt x="6004560" y="21336"/>
                  </a:lnTo>
                  <a:lnTo>
                    <a:pt x="6015228" y="21336"/>
                  </a:lnTo>
                  <a:lnTo>
                    <a:pt x="6015228" y="1066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934211" y="1799844"/>
            <a:ext cx="5687695" cy="2254250"/>
            <a:chOff x="934211" y="1799844"/>
            <a:chExt cx="5687695" cy="2254250"/>
          </a:xfrm>
        </p:grpSpPr>
        <p:sp>
          <p:nvSpPr>
            <p:cNvPr id="6" name="object 6"/>
            <p:cNvSpPr/>
            <p:nvPr/>
          </p:nvSpPr>
          <p:spPr>
            <a:xfrm>
              <a:off x="943355" y="1810512"/>
              <a:ext cx="5669280" cy="2234565"/>
            </a:xfrm>
            <a:custGeom>
              <a:avLst/>
              <a:gdLst/>
              <a:ahLst/>
              <a:cxnLst/>
              <a:rect l="l" t="t" r="r" b="b"/>
              <a:pathLst>
                <a:path w="5669280" h="2234565">
                  <a:moveTo>
                    <a:pt x="5669280" y="0"/>
                  </a:moveTo>
                  <a:lnTo>
                    <a:pt x="0" y="0"/>
                  </a:lnTo>
                  <a:lnTo>
                    <a:pt x="0" y="2234183"/>
                  </a:lnTo>
                  <a:lnTo>
                    <a:pt x="5669280" y="2234183"/>
                  </a:lnTo>
                  <a:lnTo>
                    <a:pt x="5669280" y="0"/>
                  </a:lnTo>
                  <a:close/>
                </a:path>
              </a:pathLst>
            </a:custGeom>
            <a:solidFill>
              <a:srgbClr val="DCDC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934211" y="1799844"/>
              <a:ext cx="5687695" cy="2254250"/>
            </a:xfrm>
            <a:custGeom>
              <a:avLst/>
              <a:gdLst/>
              <a:ahLst/>
              <a:cxnLst/>
              <a:rect l="l" t="t" r="r" b="b"/>
              <a:pathLst>
                <a:path w="5687695" h="2254250">
                  <a:moveTo>
                    <a:pt x="5687568" y="0"/>
                  </a:moveTo>
                  <a:lnTo>
                    <a:pt x="0" y="0"/>
                  </a:lnTo>
                  <a:lnTo>
                    <a:pt x="0" y="2253996"/>
                  </a:lnTo>
                  <a:lnTo>
                    <a:pt x="5687568" y="2253996"/>
                  </a:lnTo>
                  <a:lnTo>
                    <a:pt x="5687568" y="2244852"/>
                  </a:lnTo>
                  <a:lnTo>
                    <a:pt x="19812" y="2244852"/>
                  </a:lnTo>
                  <a:lnTo>
                    <a:pt x="9143" y="2234183"/>
                  </a:lnTo>
                  <a:lnTo>
                    <a:pt x="19812" y="2234183"/>
                  </a:lnTo>
                  <a:lnTo>
                    <a:pt x="19812" y="19811"/>
                  </a:lnTo>
                  <a:lnTo>
                    <a:pt x="9143" y="19811"/>
                  </a:lnTo>
                  <a:lnTo>
                    <a:pt x="19812" y="10667"/>
                  </a:lnTo>
                  <a:lnTo>
                    <a:pt x="5687568" y="10667"/>
                  </a:lnTo>
                  <a:lnTo>
                    <a:pt x="5687568" y="0"/>
                  </a:lnTo>
                  <a:close/>
                </a:path>
                <a:path w="5687695" h="2254250">
                  <a:moveTo>
                    <a:pt x="19812" y="2234183"/>
                  </a:moveTo>
                  <a:lnTo>
                    <a:pt x="9143" y="2234183"/>
                  </a:lnTo>
                  <a:lnTo>
                    <a:pt x="19812" y="2244852"/>
                  </a:lnTo>
                  <a:lnTo>
                    <a:pt x="19812" y="2234183"/>
                  </a:lnTo>
                  <a:close/>
                </a:path>
                <a:path w="5687695" h="2254250">
                  <a:moveTo>
                    <a:pt x="5667756" y="2234183"/>
                  </a:moveTo>
                  <a:lnTo>
                    <a:pt x="19812" y="2234183"/>
                  </a:lnTo>
                  <a:lnTo>
                    <a:pt x="19812" y="2244852"/>
                  </a:lnTo>
                  <a:lnTo>
                    <a:pt x="5667756" y="2244852"/>
                  </a:lnTo>
                  <a:lnTo>
                    <a:pt x="5667756" y="2234183"/>
                  </a:lnTo>
                  <a:close/>
                </a:path>
                <a:path w="5687695" h="2254250">
                  <a:moveTo>
                    <a:pt x="5667756" y="10667"/>
                  </a:moveTo>
                  <a:lnTo>
                    <a:pt x="5667756" y="2244852"/>
                  </a:lnTo>
                  <a:lnTo>
                    <a:pt x="5678423" y="2234183"/>
                  </a:lnTo>
                  <a:lnTo>
                    <a:pt x="5687568" y="2234183"/>
                  </a:lnTo>
                  <a:lnTo>
                    <a:pt x="5687568" y="19811"/>
                  </a:lnTo>
                  <a:lnTo>
                    <a:pt x="5678423" y="19811"/>
                  </a:lnTo>
                  <a:lnTo>
                    <a:pt x="5667756" y="10667"/>
                  </a:lnTo>
                  <a:close/>
                </a:path>
                <a:path w="5687695" h="2254250">
                  <a:moveTo>
                    <a:pt x="5687568" y="2234183"/>
                  </a:moveTo>
                  <a:lnTo>
                    <a:pt x="5678423" y="2234183"/>
                  </a:lnTo>
                  <a:lnTo>
                    <a:pt x="5667756" y="2244852"/>
                  </a:lnTo>
                  <a:lnTo>
                    <a:pt x="5687568" y="2244852"/>
                  </a:lnTo>
                  <a:lnTo>
                    <a:pt x="5687568" y="2234183"/>
                  </a:lnTo>
                  <a:close/>
                </a:path>
                <a:path w="5687695" h="2254250">
                  <a:moveTo>
                    <a:pt x="19812" y="10667"/>
                  </a:moveTo>
                  <a:lnTo>
                    <a:pt x="9143" y="19811"/>
                  </a:lnTo>
                  <a:lnTo>
                    <a:pt x="19812" y="19811"/>
                  </a:lnTo>
                  <a:lnTo>
                    <a:pt x="19812" y="10667"/>
                  </a:lnTo>
                  <a:close/>
                </a:path>
                <a:path w="5687695" h="2254250">
                  <a:moveTo>
                    <a:pt x="5667756" y="10667"/>
                  </a:moveTo>
                  <a:lnTo>
                    <a:pt x="19812" y="10667"/>
                  </a:lnTo>
                  <a:lnTo>
                    <a:pt x="19812" y="19811"/>
                  </a:lnTo>
                  <a:lnTo>
                    <a:pt x="5667756" y="19811"/>
                  </a:lnTo>
                  <a:lnTo>
                    <a:pt x="5667756" y="10667"/>
                  </a:lnTo>
                  <a:close/>
                </a:path>
                <a:path w="5687695" h="2254250">
                  <a:moveTo>
                    <a:pt x="5687568" y="10667"/>
                  </a:moveTo>
                  <a:lnTo>
                    <a:pt x="5667756" y="10667"/>
                  </a:lnTo>
                  <a:lnTo>
                    <a:pt x="5678423" y="19811"/>
                  </a:lnTo>
                  <a:lnTo>
                    <a:pt x="5687568" y="19811"/>
                  </a:lnTo>
                  <a:lnTo>
                    <a:pt x="5687568" y="1066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2123948" y="806967"/>
            <a:ext cx="3521710" cy="3092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50" b="1" dirty="0">
                <a:latin typeface="Arial"/>
                <a:cs typeface="Arial"/>
              </a:rPr>
              <a:t>Lambda</a:t>
            </a:r>
            <a:r>
              <a:rPr sz="1850" b="1" spc="-10" dirty="0">
                <a:latin typeface="Arial"/>
                <a:cs typeface="Arial"/>
              </a:rPr>
              <a:t> </a:t>
            </a:r>
            <a:r>
              <a:rPr sz="1850" b="1" dirty="0">
                <a:latin typeface="Arial"/>
                <a:cs typeface="Arial"/>
              </a:rPr>
              <a:t>Expression</a:t>
            </a:r>
            <a:r>
              <a:rPr sz="1850" b="1" spc="5" dirty="0">
                <a:latin typeface="Arial"/>
                <a:cs typeface="Arial"/>
              </a:rPr>
              <a:t> </a:t>
            </a:r>
            <a:r>
              <a:rPr sz="1850" b="1" spc="-10" dirty="0">
                <a:latin typeface="Arial"/>
                <a:cs typeface="Arial"/>
              </a:rPr>
              <a:t>Shorthand</a:t>
            </a:r>
            <a:endParaRPr sz="185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44524" y="1498999"/>
            <a:ext cx="4893310" cy="1223010"/>
          </a:xfrm>
          <a:prstGeom prst="rect">
            <a:avLst/>
          </a:prstGeom>
        </p:spPr>
        <p:txBody>
          <a:bodyPr vert="horz" wrap="square" lIns="0" tIns="45720" rIns="0" bIns="0" rtlCol="0">
            <a:spAutoFit/>
          </a:bodyPr>
          <a:lstStyle/>
          <a:p>
            <a:pPr marL="328930" indent="-328930">
              <a:lnSpc>
                <a:spcPct val="100000"/>
              </a:lnSpc>
              <a:spcBef>
                <a:spcPts val="360"/>
              </a:spcBef>
              <a:buClr>
                <a:srgbClr val="FF0000"/>
              </a:buClr>
              <a:buChar char="•"/>
              <a:tabLst>
                <a:tab pos="328930" algn="l"/>
              </a:tabLst>
            </a:pPr>
            <a:r>
              <a:rPr sz="1550" dirty="0">
                <a:latin typeface="Arial"/>
                <a:cs typeface="Arial"/>
              </a:rPr>
              <a:t>Lambda</a:t>
            </a:r>
            <a:r>
              <a:rPr sz="1550" spc="6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expressions</a:t>
            </a:r>
            <a:r>
              <a:rPr sz="1550" spc="5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using</a:t>
            </a:r>
            <a:r>
              <a:rPr sz="1550" spc="5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shortened</a:t>
            </a:r>
            <a:r>
              <a:rPr sz="1550" spc="65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syntax</a:t>
            </a:r>
            <a:endParaRPr sz="1550">
              <a:latin typeface="Arial"/>
              <a:cs typeface="Arial"/>
            </a:endParaRPr>
          </a:p>
          <a:p>
            <a:pPr marL="683895" marR="784860">
              <a:lnSpc>
                <a:spcPts val="1850"/>
              </a:lnSpc>
              <a:spcBef>
                <a:spcPts val="10"/>
              </a:spcBef>
            </a:pPr>
            <a:r>
              <a:rPr sz="1250" spc="415" dirty="0">
                <a:latin typeface="Times New Roman"/>
                <a:cs typeface="Times New Roman"/>
              </a:rPr>
              <a:t>//</a:t>
            </a:r>
            <a:r>
              <a:rPr sz="1250" spc="450" dirty="0">
                <a:latin typeface="Times New Roman"/>
                <a:cs typeface="Times New Roman"/>
              </a:rPr>
              <a:t> </a:t>
            </a:r>
            <a:r>
              <a:rPr sz="1250" spc="114" dirty="0">
                <a:latin typeface="Times New Roman"/>
                <a:cs typeface="Times New Roman"/>
              </a:rPr>
              <a:t>Use</a:t>
            </a:r>
            <a:r>
              <a:rPr sz="1250" spc="455" dirty="0">
                <a:latin typeface="Times New Roman"/>
                <a:cs typeface="Times New Roman"/>
              </a:rPr>
              <a:t> </a:t>
            </a:r>
            <a:r>
              <a:rPr sz="1250" spc="265" dirty="0">
                <a:latin typeface="Times New Roman"/>
                <a:cs typeface="Times New Roman"/>
              </a:rPr>
              <a:t>short</a:t>
            </a:r>
            <a:r>
              <a:rPr sz="1250" spc="455" dirty="0">
                <a:latin typeface="Times New Roman"/>
                <a:cs typeface="Times New Roman"/>
              </a:rPr>
              <a:t> </a:t>
            </a:r>
            <a:r>
              <a:rPr sz="1250" spc="155" dirty="0">
                <a:latin typeface="Times New Roman"/>
                <a:cs typeface="Times New Roman"/>
              </a:rPr>
              <a:t>form</a:t>
            </a:r>
            <a:r>
              <a:rPr sz="1250" spc="455" dirty="0">
                <a:latin typeface="Times New Roman"/>
                <a:cs typeface="Times New Roman"/>
              </a:rPr>
              <a:t> </a:t>
            </a:r>
            <a:r>
              <a:rPr sz="1250" spc="70" dirty="0">
                <a:latin typeface="Times New Roman"/>
                <a:cs typeface="Times New Roman"/>
              </a:rPr>
              <a:t>Lambda </a:t>
            </a:r>
            <a:r>
              <a:rPr sz="1250" spc="220" dirty="0">
                <a:latin typeface="Times New Roman"/>
                <a:cs typeface="Times New Roman"/>
              </a:rPr>
              <a:t>System.out.println("==Contains==");</a:t>
            </a:r>
            <a:endParaRPr sz="1250">
              <a:latin typeface="Times New Roman"/>
              <a:cs typeface="Times New Roman"/>
            </a:endParaRPr>
          </a:p>
          <a:p>
            <a:pPr marL="683895">
              <a:lnSpc>
                <a:spcPct val="100000"/>
              </a:lnSpc>
              <a:spcBef>
                <a:spcPts val="240"/>
              </a:spcBef>
            </a:pPr>
            <a:r>
              <a:rPr sz="1250" spc="235" dirty="0">
                <a:latin typeface="Times New Roman"/>
                <a:cs typeface="Times New Roman"/>
              </a:rPr>
              <a:t>Z06Analyzer.searchArr(strList01,</a:t>
            </a:r>
            <a:r>
              <a:rPr sz="1250" spc="470" dirty="0">
                <a:latin typeface="Times New Roman"/>
                <a:cs typeface="Times New Roman"/>
              </a:rPr>
              <a:t> </a:t>
            </a:r>
            <a:r>
              <a:rPr sz="1250" spc="254" dirty="0">
                <a:latin typeface="Times New Roman"/>
                <a:cs typeface="Times New Roman"/>
              </a:rPr>
              <a:t>searchStr,</a:t>
            </a:r>
            <a:endParaRPr sz="1250">
              <a:latin typeface="Times New Roman"/>
              <a:cs typeface="Times New Roman"/>
            </a:endParaRPr>
          </a:p>
          <a:p>
            <a:pPr marL="878840">
              <a:lnSpc>
                <a:spcPct val="100000"/>
              </a:lnSpc>
              <a:spcBef>
                <a:spcPts val="345"/>
              </a:spcBef>
            </a:pPr>
            <a:r>
              <a:rPr sz="1250" b="1" spc="380" dirty="0">
                <a:latin typeface="Times New Roman"/>
                <a:cs typeface="Times New Roman"/>
              </a:rPr>
              <a:t>(t,</a:t>
            </a:r>
            <a:r>
              <a:rPr sz="1250" b="1" spc="465" dirty="0">
                <a:latin typeface="Times New Roman"/>
                <a:cs typeface="Times New Roman"/>
              </a:rPr>
              <a:t> </a:t>
            </a:r>
            <a:r>
              <a:rPr sz="1250" b="1" spc="315" dirty="0">
                <a:latin typeface="Times New Roman"/>
                <a:cs typeface="Times New Roman"/>
              </a:rPr>
              <a:t>s)</a:t>
            </a:r>
            <a:r>
              <a:rPr sz="1250" b="1" spc="455" dirty="0">
                <a:latin typeface="Times New Roman"/>
                <a:cs typeface="Times New Roman"/>
              </a:rPr>
              <a:t> </a:t>
            </a:r>
            <a:r>
              <a:rPr sz="1250" b="1" spc="145" dirty="0">
                <a:latin typeface="Times New Roman"/>
                <a:cs typeface="Times New Roman"/>
              </a:rPr>
              <a:t>-</a:t>
            </a:r>
            <a:r>
              <a:rPr sz="1250" b="1" spc="260" dirty="0">
                <a:latin typeface="Times New Roman"/>
                <a:cs typeface="Times New Roman"/>
              </a:rPr>
              <a:t>&gt;</a:t>
            </a:r>
            <a:r>
              <a:rPr sz="1250" b="1" spc="450" dirty="0">
                <a:latin typeface="Times New Roman"/>
                <a:cs typeface="Times New Roman"/>
              </a:rPr>
              <a:t> </a:t>
            </a:r>
            <a:r>
              <a:rPr sz="1250" b="1" spc="265" dirty="0">
                <a:latin typeface="Times New Roman"/>
                <a:cs typeface="Times New Roman"/>
              </a:rPr>
              <a:t>t.contains(s));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144524" y="1755833"/>
            <a:ext cx="196215" cy="2142490"/>
          </a:xfrm>
          <a:prstGeom prst="rect">
            <a:avLst/>
          </a:prstGeom>
        </p:spPr>
        <p:txBody>
          <a:bodyPr vert="horz" wrap="square" lIns="0" tIns="5588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40"/>
              </a:spcBef>
            </a:pPr>
            <a:r>
              <a:rPr sz="1250" spc="110" dirty="0">
                <a:latin typeface="Times New Roman"/>
                <a:cs typeface="Times New Roman"/>
              </a:rPr>
              <a:t>20</a:t>
            </a:r>
            <a:endParaRPr sz="12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45"/>
              </a:spcBef>
            </a:pPr>
            <a:r>
              <a:rPr sz="1250" spc="110" dirty="0">
                <a:latin typeface="Times New Roman"/>
                <a:cs typeface="Times New Roman"/>
              </a:rPr>
              <a:t>21</a:t>
            </a:r>
            <a:endParaRPr sz="12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sz="1250" spc="110" dirty="0">
                <a:latin typeface="Times New Roman"/>
                <a:cs typeface="Times New Roman"/>
              </a:rPr>
              <a:t>22</a:t>
            </a:r>
            <a:endParaRPr sz="12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0"/>
              </a:spcBef>
            </a:pPr>
            <a:r>
              <a:rPr sz="1250" b="1" spc="110" dirty="0">
                <a:latin typeface="Times New Roman"/>
                <a:cs typeface="Times New Roman"/>
              </a:rPr>
              <a:t>23</a:t>
            </a:r>
            <a:endParaRPr sz="12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0"/>
              </a:spcBef>
            </a:pPr>
            <a:r>
              <a:rPr sz="1250" spc="110" dirty="0">
                <a:latin typeface="Times New Roman"/>
                <a:cs typeface="Times New Roman"/>
              </a:rPr>
              <a:t>24</a:t>
            </a:r>
            <a:endParaRPr sz="12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9"/>
              </a:spcBef>
            </a:pPr>
            <a:r>
              <a:rPr sz="1250" spc="110" dirty="0">
                <a:latin typeface="Times New Roman"/>
                <a:cs typeface="Times New Roman"/>
              </a:rPr>
              <a:t>25</a:t>
            </a:r>
            <a:endParaRPr sz="12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45"/>
              </a:spcBef>
            </a:pPr>
            <a:r>
              <a:rPr sz="1250" spc="110" dirty="0">
                <a:latin typeface="Times New Roman"/>
                <a:cs typeface="Times New Roman"/>
              </a:rPr>
              <a:t>26</a:t>
            </a:r>
            <a:endParaRPr sz="12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sz="1250" spc="110" dirty="0">
                <a:latin typeface="Times New Roman"/>
                <a:cs typeface="Times New Roman"/>
              </a:rPr>
              <a:t>27</a:t>
            </a:r>
            <a:endParaRPr sz="12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0"/>
              </a:spcBef>
            </a:pPr>
            <a:r>
              <a:rPr sz="1250" b="1" spc="110" dirty="0">
                <a:latin typeface="Times New Roman"/>
                <a:cs typeface="Times New Roman"/>
              </a:rPr>
              <a:t>28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816075" y="2932352"/>
            <a:ext cx="4221480" cy="96583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23600"/>
              </a:lnSpc>
              <a:spcBef>
                <a:spcPts val="85"/>
              </a:spcBef>
            </a:pPr>
            <a:r>
              <a:rPr sz="1250" spc="415" dirty="0">
                <a:latin typeface="Times New Roman"/>
                <a:cs typeface="Times New Roman"/>
              </a:rPr>
              <a:t>//</a:t>
            </a:r>
            <a:r>
              <a:rPr sz="1250" spc="455" dirty="0">
                <a:latin typeface="Times New Roman"/>
                <a:cs typeface="Times New Roman"/>
              </a:rPr>
              <a:t> </a:t>
            </a:r>
            <a:r>
              <a:rPr sz="1250" spc="155" dirty="0">
                <a:latin typeface="Times New Roman"/>
                <a:cs typeface="Times New Roman"/>
              </a:rPr>
              <a:t>Changing</a:t>
            </a:r>
            <a:r>
              <a:rPr sz="1250" spc="459" dirty="0">
                <a:latin typeface="Times New Roman"/>
                <a:cs typeface="Times New Roman"/>
              </a:rPr>
              <a:t> </a:t>
            </a:r>
            <a:r>
              <a:rPr sz="1250" spc="265" dirty="0">
                <a:latin typeface="Times New Roman"/>
                <a:cs typeface="Times New Roman"/>
              </a:rPr>
              <a:t>logic</a:t>
            </a:r>
            <a:r>
              <a:rPr sz="1250" spc="459" dirty="0">
                <a:latin typeface="Times New Roman"/>
                <a:cs typeface="Times New Roman"/>
              </a:rPr>
              <a:t> </a:t>
            </a:r>
            <a:r>
              <a:rPr sz="1250" spc="140" dirty="0">
                <a:latin typeface="Times New Roman"/>
                <a:cs typeface="Times New Roman"/>
              </a:rPr>
              <a:t>becomes</a:t>
            </a:r>
            <a:r>
              <a:rPr sz="1250" spc="450" dirty="0">
                <a:latin typeface="Times New Roman"/>
                <a:cs typeface="Times New Roman"/>
              </a:rPr>
              <a:t> </a:t>
            </a:r>
            <a:r>
              <a:rPr sz="1250" spc="190" dirty="0">
                <a:latin typeface="Times New Roman"/>
                <a:cs typeface="Times New Roman"/>
              </a:rPr>
              <a:t>easy </a:t>
            </a:r>
            <a:r>
              <a:rPr sz="1250" spc="245" dirty="0">
                <a:latin typeface="Times New Roman"/>
                <a:cs typeface="Times New Roman"/>
              </a:rPr>
              <a:t>System.out.println("==Starts</a:t>
            </a:r>
            <a:r>
              <a:rPr sz="1250" spc="114" dirty="0">
                <a:latin typeface="Times New Roman"/>
                <a:cs typeface="Times New Roman"/>
              </a:rPr>
              <a:t>  </a:t>
            </a:r>
            <a:r>
              <a:rPr sz="1250" spc="175" dirty="0">
                <a:latin typeface="Times New Roman"/>
                <a:cs typeface="Times New Roman"/>
              </a:rPr>
              <a:t>With=="); </a:t>
            </a:r>
            <a:r>
              <a:rPr sz="1250" spc="235" dirty="0">
                <a:latin typeface="Times New Roman"/>
                <a:cs typeface="Times New Roman"/>
              </a:rPr>
              <a:t>Z06Analyzer.searchArr(strList01,</a:t>
            </a:r>
            <a:r>
              <a:rPr sz="1250" spc="470" dirty="0">
                <a:latin typeface="Times New Roman"/>
                <a:cs typeface="Times New Roman"/>
              </a:rPr>
              <a:t> </a:t>
            </a:r>
            <a:r>
              <a:rPr sz="1250" spc="254" dirty="0">
                <a:latin typeface="Times New Roman"/>
                <a:cs typeface="Times New Roman"/>
              </a:rPr>
              <a:t>searchStr,</a:t>
            </a:r>
            <a:endParaRPr sz="1250">
              <a:latin typeface="Times New Roman"/>
              <a:cs typeface="Times New Roman"/>
            </a:endParaRPr>
          </a:p>
          <a:p>
            <a:pPr marL="207645">
              <a:lnSpc>
                <a:spcPct val="100000"/>
              </a:lnSpc>
              <a:spcBef>
                <a:spcPts val="350"/>
              </a:spcBef>
            </a:pPr>
            <a:r>
              <a:rPr sz="1250" b="1" spc="380" dirty="0">
                <a:latin typeface="Times New Roman"/>
                <a:cs typeface="Times New Roman"/>
              </a:rPr>
              <a:t>(t,</a:t>
            </a:r>
            <a:r>
              <a:rPr sz="1250" b="1" spc="465" dirty="0">
                <a:latin typeface="Times New Roman"/>
                <a:cs typeface="Times New Roman"/>
              </a:rPr>
              <a:t> </a:t>
            </a:r>
            <a:r>
              <a:rPr sz="1250" b="1" spc="315" dirty="0">
                <a:latin typeface="Times New Roman"/>
                <a:cs typeface="Times New Roman"/>
              </a:rPr>
              <a:t>s)</a:t>
            </a:r>
            <a:r>
              <a:rPr sz="1250" b="1" spc="455" dirty="0">
                <a:latin typeface="Times New Roman"/>
                <a:cs typeface="Times New Roman"/>
              </a:rPr>
              <a:t> </a:t>
            </a:r>
            <a:r>
              <a:rPr sz="1250" b="1" spc="145" dirty="0">
                <a:latin typeface="Times New Roman"/>
                <a:cs typeface="Times New Roman"/>
              </a:rPr>
              <a:t>-</a:t>
            </a:r>
            <a:r>
              <a:rPr sz="1250" b="1" spc="260" dirty="0">
                <a:latin typeface="Times New Roman"/>
                <a:cs typeface="Times New Roman"/>
              </a:rPr>
              <a:t>&gt;</a:t>
            </a:r>
            <a:r>
              <a:rPr sz="1250" b="1" spc="450" dirty="0">
                <a:latin typeface="Times New Roman"/>
                <a:cs typeface="Times New Roman"/>
              </a:rPr>
              <a:t> </a:t>
            </a:r>
            <a:r>
              <a:rPr sz="1250" b="1" spc="250" dirty="0">
                <a:latin typeface="Times New Roman"/>
                <a:cs typeface="Times New Roman"/>
              </a:rPr>
              <a:t>t.startsWith(s));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131824" y="4109642"/>
            <a:ext cx="5374640" cy="744220"/>
          </a:xfrm>
          <a:prstGeom prst="rect">
            <a:avLst/>
          </a:prstGeom>
        </p:spPr>
        <p:txBody>
          <a:bodyPr vert="horz" wrap="square" lIns="0" tIns="62865" rIns="0" bIns="0" rtlCol="0">
            <a:spAutoFit/>
          </a:bodyPr>
          <a:lstStyle/>
          <a:p>
            <a:pPr marL="341630" indent="-328930">
              <a:lnSpc>
                <a:spcPct val="100000"/>
              </a:lnSpc>
              <a:spcBef>
                <a:spcPts val="495"/>
              </a:spcBef>
              <a:buClr>
                <a:srgbClr val="FF0000"/>
              </a:buClr>
              <a:buChar char="•"/>
              <a:tabLst>
                <a:tab pos="341630" algn="l"/>
              </a:tabLst>
            </a:pPr>
            <a:r>
              <a:rPr sz="1550" dirty="0">
                <a:latin typeface="Arial"/>
                <a:cs typeface="Arial"/>
              </a:rPr>
              <a:t>The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spc="260" dirty="0">
                <a:latin typeface="Times New Roman"/>
                <a:cs typeface="Times New Roman"/>
              </a:rPr>
              <a:t>searchArr</a:t>
            </a:r>
            <a:r>
              <a:rPr sz="1550" spc="130" dirty="0">
                <a:latin typeface="Times New Roman"/>
                <a:cs typeface="Times New Roman"/>
              </a:rPr>
              <a:t> </a:t>
            </a:r>
            <a:r>
              <a:rPr sz="1550" dirty="0">
                <a:latin typeface="Arial"/>
                <a:cs typeface="Arial"/>
              </a:rPr>
              <a:t>method</a:t>
            </a:r>
            <a:r>
              <a:rPr sz="1550" spc="5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arguments</a:t>
            </a:r>
            <a:r>
              <a:rPr sz="1550" spc="65" dirty="0">
                <a:latin typeface="Arial"/>
                <a:cs typeface="Arial"/>
              </a:rPr>
              <a:t> </a:t>
            </a:r>
            <a:r>
              <a:rPr sz="1550" spc="-20" dirty="0">
                <a:latin typeface="Arial"/>
                <a:cs typeface="Arial"/>
              </a:rPr>
              <a:t>are:</a:t>
            </a:r>
            <a:endParaRPr sz="1550">
              <a:latin typeface="Arial"/>
              <a:cs typeface="Arial"/>
            </a:endParaRPr>
          </a:p>
          <a:p>
            <a:pPr marL="341630" marR="5715" indent="-155575">
              <a:lnSpc>
                <a:spcPct val="103200"/>
              </a:lnSpc>
              <a:spcBef>
                <a:spcPts val="300"/>
              </a:spcBef>
            </a:pPr>
            <a:r>
              <a:rPr sz="1250" spc="245" dirty="0">
                <a:latin typeface="Times New Roman"/>
                <a:cs typeface="Times New Roman"/>
              </a:rPr>
              <a:t>public</a:t>
            </a:r>
            <a:r>
              <a:rPr sz="1250" spc="465" dirty="0">
                <a:latin typeface="Times New Roman"/>
                <a:cs typeface="Times New Roman"/>
              </a:rPr>
              <a:t> </a:t>
            </a:r>
            <a:r>
              <a:rPr sz="1250" spc="325" dirty="0">
                <a:latin typeface="Times New Roman"/>
                <a:cs typeface="Times New Roman"/>
              </a:rPr>
              <a:t>static</a:t>
            </a:r>
            <a:r>
              <a:rPr sz="1250" spc="465" dirty="0">
                <a:latin typeface="Times New Roman"/>
                <a:cs typeface="Times New Roman"/>
              </a:rPr>
              <a:t> </a:t>
            </a:r>
            <a:r>
              <a:rPr sz="1250" spc="204" dirty="0">
                <a:latin typeface="Times New Roman"/>
                <a:cs typeface="Times New Roman"/>
              </a:rPr>
              <a:t>void</a:t>
            </a:r>
            <a:r>
              <a:rPr sz="1250" spc="465" dirty="0">
                <a:latin typeface="Times New Roman"/>
                <a:cs typeface="Times New Roman"/>
              </a:rPr>
              <a:t> </a:t>
            </a:r>
            <a:r>
              <a:rPr sz="1250" spc="235" dirty="0">
                <a:latin typeface="Times New Roman"/>
                <a:cs typeface="Times New Roman"/>
              </a:rPr>
              <a:t>searchArr(</a:t>
            </a:r>
            <a:r>
              <a:rPr sz="1250" b="1" spc="235" dirty="0">
                <a:latin typeface="Times New Roman"/>
                <a:cs typeface="Times New Roman"/>
              </a:rPr>
              <a:t>String[]</a:t>
            </a:r>
            <a:r>
              <a:rPr sz="1250" b="1" spc="480" dirty="0">
                <a:latin typeface="Times New Roman"/>
                <a:cs typeface="Times New Roman"/>
              </a:rPr>
              <a:t> </a:t>
            </a:r>
            <a:r>
              <a:rPr sz="1250" b="1" spc="280" dirty="0">
                <a:latin typeface="Times New Roman"/>
                <a:cs typeface="Times New Roman"/>
              </a:rPr>
              <a:t>strList</a:t>
            </a:r>
            <a:r>
              <a:rPr sz="1250" spc="280" dirty="0">
                <a:latin typeface="Times New Roman"/>
                <a:cs typeface="Times New Roman"/>
              </a:rPr>
              <a:t>,</a:t>
            </a:r>
            <a:r>
              <a:rPr sz="1250" spc="465" dirty="0">
                <a:latin typeface="Times New Roman"/>
                <a:cs typeface="Times New Roman"/>
              </a:rPr>
              <a:t> </a:t>
            </a:r>
            <a:r>
              <a:rPr sz="1250" b="1" spc="200" dirty="0">
                <a:latin typeface="Times New Roman"/>
                <a:cs typeface="Times New Roman"/>
              </a:rPr>
              <a:t>String </a:t>
            </a:r>
            <a:r>
              <a:rPr sz="1250" b="1" spc="220" dirty="0">
                <a:latin typeface="Times New Roman"/>
                <a:cs typeface="Times New Roman"/>
              </a:rPr>
              <a:t>searchStr</a:t>
            </a:r>
            <a:r>
              <a:rPr sz="1250" spc="220" dirty="0">
                <a:latin typeface="Times New Roman"/>
                <a:cs typeface="Times New Roman"/>
              </a:rPr>
              <a:t>,</a:t>
            </a:r>
            <a:r>
              <a:rPr sz="1250" spc="459" dirty="0">
                <a:latin typeface="Times New Roman"/>
                <a:cs typeface="Times New Roman"/>
              </a:rPr>
              <a:t> </a:t>
            </a:r>
            <a:r>
              <a:rPr sz="1250" b="1" spc="180" dirty="0">
                <a:latin typeface="Times New Roman"/>
                <a:cs typeface="Times New Roman"/>
              </a:rPr>
              <a:t>StringAnalyzer</a:t>
            </a:r>
            <a:r>
              <a:rPr sz="1250" b="1" spc="470" dirty="0">
                <a:latin typeface="Times New Roman"/>
                <a:cs typeface="Times New Roman"/>
              </a:rPr>
              <a:t> </a:t>
            </a:r>
            <a:r>
              <a:rPr sz="1250" b="1" spc="200" dirty="0">
                <a:latin typeface="Times New Roman"/>
                <a:cs typeface="Times New Roman"/>
              </a:rPr>
              <a:t>analyzer</a:t>
            </a:r>
            <a:r>
              <a:rPr sz="1250" spc="200" dirty="0">
                <a:latin typeface="Times New Roman"/>
                <a:cs typeface="Times New Roman"/>
              </a:rPr>
              <a:t>)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326639" y="5247386"/>
            <a:ext cx="3116580" cy="144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endParaRPr sz="8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34211" y="2180844"/>
            <a:ext cx="5687695" cy="2527300"/>
            <a:chOff x="934211" y="2180844"/>
            <a:chExt cx="5687695" cy="2527300"/>
          </a:xfrm>
        </p:grpSpPr>
        <p:sp>
          <p:nvSpPr>
            <p:cNvPr id="3" name="object 3"/>
            <p:cNvSpPr/>
            <p:nvPr/>
          </p:nvSpPr>
          <p:spPr>
            <a:xfrm>
              <a:off x="943355" y="2191512"/>
              <a:ext cx="5669280" cy="2506980"/>
            </a:xfrm>
            <a:custGeom>
              <a:avLst/>
              <a:gdLst/>
              <a:ahLst/>
              <a:cxnLst/>
              <a:rect l="l" t="t" r="r" b="b"/>
              <a:pathLst>
                <a:path w="5669280" h="2506979">
                  <a:moveTo>
                    <a:pt x="5669280" y="0"/>
                  </a:moveTo>
                  <a:lnTo>
                    <a:pt x="0" y="0"/>
                  </a:lnTo>
                  <a:lnTo>
                    <a:pt x="0" y="2506980"/>
                  </a:lnTo>
                  <a:lnTo>
                    <a:pt x="5669280" y="2506980"/>
                  </a:lnTo>
                  <a:lnTo>
                    <a:pt x="5669280" y="0"/>
                  </a:lnTo>
                  <a:close/>
                </a:path>
              </a:pathLst>
            </a:custGeom>
            <a:solidFill>
              <a:srgbClr val="DCDC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934211" y="2180844"/>
              <a:ext cx="5687695" cy="2527300"/>
            </a:xfrm>
            <a:custGeom>
              <a:avLst/>
              <a:gdLst/>
              <a:ahLst/>
              <a:cxnLst/>
              <a:rect l="l" t="t" r="r" b="b"/>
              <a:pathLst>
                <a:path w="5687695" h="2527300">
                  <a:moveTo>
                    <a:pt x="5687568" y="0"/>
                  </a:moveTo>
                  <a:lnTo>
                    <a:pt x="0" y="0"/>
                  </a:lnTo>
                  <a:lnTo>
                    <a:pt x="0" y="2526792"/>
                  </a:lnTo>
                  <a:lnTo>
                    <a:pt x="5687568" y="2526792"/>
                  </a:lnTo>
                  <a:lnTo>
                    <a:pt x="5687568" y="2517647"/>
                  </a:lnTo>
                  <a:lnTo>
                    <a:pt x="19812" y="2517647"/>
                  </a:lnTo>
                  <a:lnTo>
                    <a:pt x="9143" y="2506979"/>
                  </a:lnTo>
                  <a:lnTo>
                    <a:pt x="19812" y="2506979"/>
                  </a:lnTo>
                  <a:lnTo>
                    <a:pt x="19812" y="21335"/>
                  </a:lnTo>
                  <a:lnTo>
                    <a:pt x="9143" y="21335"/>
                  </a:lnTo>
                  <a:lnTo>
                    <a:pt x="19812" y="10667"/>
                  </a:lnTo>
                  <a:lnTo>
                    <a:pt x="5687568" y="10667"/>
                  </a:lnTo>
                  <a:lnTo>
                    <a:pt x="5687568" y="0"/>
                  </a:lnTo>
                  <a:close/>
                </a:path>
                <a:path w="5687695" h="2527300">
                  <a:moveTo>
                    <a:pt x="19812" y="2506979"/>
                  </a:moveTo>
                  <a:lnTo>
                    <a:pt x="9143" y="2506979"/>
                  </a:lnTo>
                  <a:lnTo>
                    <a:pt x="19812" y="2517647"/>
                  </a:lnTo>
                  <a:lnTo>
                    <a:pt x="19812" y="2506979"/>
                  </a:lnTo>
                  <a:close/>
                </a:path>
                <a:path w="5687695" h="2527300">
                  <a:moveTo>
                    <a:pt x="5667756" y="2506979"/>
                  </a:moveTo>
                  <a:lnTo>
                    <a:pt x="19812" y="2506979"/>
                  </a:lnTo>
                  <a:lnTo>
                    <a:pt x="19812" y="2517647"/>
                  </a:lnTo>
                  <a:lnTo>
                    <a:pt x="5667756" y="2517647"/>
                  </a:lnTo>
                  <a:lnTo>
                    <a:pt x="5667756" y="2506979"/>
                  </a:lnTo>
                  <a:close/>
                </a:path>
                <a:path w="5687695" h="2527300">
                  <a:moveTo>
                    <a:pt x="5667756" y="10667"/>
                  </a:moveTo>
                  <a:lnTo>
                    <a:pt x="5667756" y="2517647"/>
                  </a:lnTo>
                  <a:lnTo>
                    <a:pt x="5678423" y="2506979"/>
                  </a:lnTo>
                  <a:lnTo>
                    <a:pt x="5687568" y="2506979"/>
                  </a:lnTo>
                  <a:lnTo>
                    <a:pt x="5687568" y="21335"/>
                  </a:lnTo>
                  <a:lnTo>
                    <a:pt x="5678423" y="21335"/>
                  </a:lnTo>
                  <a:lnTo>
                    <a:pt x="5667756" y="10667"/>
                  </a:lnTo>
                  <a:close/>
                </a:path>
                <a:path w="5687695" h="2527300">
                  <a:moveTo>
                    <a:pt x="5687568" y="2506979"/>
                  </a:moveTo>
                  <a:lnTo>
                    <a:pt x="5678423" y="2506979"/>
                  </a:lnTo>
                  <a:lnTo>
                    <a:pt x="5667756" y="2517647"/>
                  </a:lnTo>
                  <a:lnTo>
                    <a:pt x="5687568" y="2517647"/>
                  </a:lnTo>
                  <a:lnTo>
                    <a:pt x="5687568" y="2506979"/>
                  </a:lnTo>
                  <a:close/>
                </a:path>
                <a:path w="5687695" h="2527300">
                  <a:moveTo>
                    <a:pt x="19812" y="10667"/>
                  </a:moveTo>
                  <a:lnTo>
                    <a:pt x="9143" y="21335"/>
                  </a:lnTo>
                  <a:lnTo>
                    <a:pt x="19812" y="21335"/>
                  </a:lnTo>
                  <a:lnTo>
                    <a:pt x="19812" y="10667"/>
                  </a:lnTo>
                  <a:close/>
                </a:path>
                <a:path w="5687695" h="2527300">
                  <a:moveTo>
                    <a:pt x="5667756" y="10667"/>
                  </a:moveTo>
                  <a:lnTo>
                    <a:pt x="19812" y="10667"/>
                  </a:lnTo>
                  <a:lnTo>
                    <a:pt x="19812" y="21335"/>
                  </a:lnTo>
                  <a:lnTo>
                    <a:pt x="5667756" y="21335"/>
                  </a:lnTo>
                  <a:lnTo>
                    <a:pt x="5667756" y="10667"/>
                  </a:lnTo>
                  <a:close/>
                </a:path>
                <a:path w="5687695" h="2527300">
                  <a:moveTo>
                    <a:pt x="5687568" y="10667"/>
                  </a:moveTo>
                  <a:lnTo>
                    <a:pt x="5667756" y="10667"/>
                  </a:lnTo>
                  <a:lnTo>
                    <a:pt x="5678423" y="21335"/>
                  </a:lnTo>
                  <a:lnTo>
                    <a:pt x="5687568" y="21335"/>
                  </a:lnTo>
                  <a:lnTo>
                    <a:pt x="5687568" y="1066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1131824" y="806967"/>
            <a:ext cx="4914265" cy="12744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840105">
              <a:lnSpc>
                <a:spcPct val="100000"/>
              </a:lnSpc>
              <a:spcBef>
                <a:spcPts val="110"/>
              </a:spcBef>
            </a:pPr>
            <a:r>
              <a:rPr sz="1850" b="1" dirty="0">
                <a:latin typeface="Arial"/>
                <a:cs typeface="Arial"/>
              </a:rPr>
              <a:t>Lambda</a:t>
            </a:r>
            <a:r>
              <a:rPr sz="1850" b="1" spc="-10" dirty="0">
                <a:latin typeface="Arial"/>
                <a:cs typeface="Arial"/>
              </a:rPr>
              <a:t> </a:t>
            </a:r>
            <a:r>
              <a:rPr sz="1850" b="1" dirty="0">
                <a:latin typeface="Arial"/>
                <a:cs typeface="Arial"/>
              </a:rPr>
              <a:t>Expressions</a:t>
            </a:r>
            <a:r>
              <a:rPr sz="1850" b="1" spc="5" dirty="0">
                <a:latin typeface="Arial"/>
                <a:cs typeface="Arial"/>
              </a:rPr>
              <a:t> </a:t>
            </a:r>
            <a:r>
              <a:rPr sz="1850" b="1" dirty="0">
                <a:latin typeface="Arial"/>
                <a:cs typeface="Arial"/>
              </a:rPr>
              <a:t>as</a:t>
            </a:r>
            <a:r>
              <a:rPr sz="1850" b="1" spc="15" dirty="0">
                <a:latin typeface="Arial"/>
                <a:cs typeface="Arial"/>
              </a:rPr>
              <a:t> </a:t>
            </a:r>
            <a:r>
              <a:rPr sz="1850" b="1" spc="-10" dirty="0">
                <a:latin typeface="Arial"/>
                <a:cs typeface="Arial"/>
              </a:rPr>
              <a:t>Variables</a:t>
            </a:r>
            <a:endParaRPr sz="18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350"/>
              </a:spcBef>
            </a:pPr>
            <a:endParaRPr sz="1850">
              <a:latin typeface="Arial"/>
              <a:cs typeface="Arial"/>
            </a:endParaRPr>
          </a:p>
          <a:p>
            <a:pPr marL="341630" indent="-328930">
              <a:lnSpc>
                <a:spcPct val="100000"/>
              </a:lnSpc>
              <a:spcBef>
                <a:spcPts val="5"/>
              </a:spcBef>
              <a:buClr>
                <a:srgbClr val="FF0000"/>
              </a:buClr>
              <a:buChar char="•"/>
              <a:tabLst>
                <a:tab pos="341630" algn="l"/>
              </a:tabLst>
            </a:pPr>
            <a:r>
              <a:rPr sz="1550" dirty="0">
                <a:latin typeface="Arial"/>
                <a:cs typeface="Arial"/>
              </a:rPr>
              <a:t>Lambda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expressions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can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be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treated</a:t>
            </a:r>
            <a:r>
              <a:rPr sz="1550" spc="5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like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variables.</a:t>
            </a:r>
            <a:endParaRPr sz="1550">
              <a:latin typeface="Arial"/>
              <a:cs typeface="Arial"/>
            </a:endParaRPr>
          </a:p>
          <a:p>
            <a:pPr marL="341630" indent="-328930">
              <a:lnSpc>
                <a:spcPct val="100000"/>
              </a:lnSpc>
              <a:spcBef>
                <a:spcPts val="395"/>
              </a:spcBef>
              <a:buClr>
                <a:srgbClr val="FF0000"/>
              </a:buClr>
              <a:buChar char="•"/>
              <a:tabLst>
                <a:tab pos="341630" algn="l"/>
              </a:tabLst>
            </a:pPr>
            <a:r>
              <a:rPr sz="1550" dirty="0">
                <a:latin typeface="Arial"/>
                <a:cs typeface="Arial"/>
              </a:rPr>
              <a:t>They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can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be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assigned,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passed</a:t>
            </a:r>
            <a:r>
              <a:rPr sz="1550" spc="5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around,</a:t>
            </a:r>
            <a:r>
              <a:rPr sz="1550" spc="6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and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reused.</a:t>
            </a:r>
            <a:endParaRPr sz="15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671331" y="2255043"/>
            <a:ext cx="4745990" cy="6521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9100"/>
              </a:lnSpc>
              <a:spcBef>
                <a:spcPts val="100"/>
              </a:spcBef>
            </a:pPr>
            <a:r>
              <a:rPr sz="1150" spc="360" dirty="0">
                <a:latin typeface="Times New Roman"/>
                <a:cs typeface="Times New Roman"/>
              </a:rPr>
              <a:t>//</a:t>
            </a:r>
            <a:r>
              <a:rPr sz="1150" spc="400" dirty="0">
                <a:latin typeface="Times New Roman"/>
                <a:cs typeface="Times New Roman"/>
              </a:rPr>
              <a:t> </a:t>
            </a:r>
            <a:r>
              <a:rPr sz="1150" spc="50" dirty="0">
                <a:latin typeface="Times New Roman"/>
                <a:cs typeface="Times New Roman"/>
              </a:rPr>
              <a:t>Lambda</a:t>
            </a:r>
            <a:r>
              <a:rPr sz="1150" spc="405" dirty="0">
                <a:latin typeface="Times New Roman"/>
                <a:cs typeface="Times New Roman"/>
              </a:rPr>
              <a:t> </a:t>
            </a:r>
            <a:r>
              <a:rPr sz="1150" spc="190" dirty="0">
                <a:latin typeface="Times New Roman"/>
                <a:cs typeface="Times New Roman"/>
              </a:rPr>
              <a:t>expressions</a:t>
            </a:r>
            <a:r>
              <a:rPr sz="1150" spc="420" dirty="0">
                <a:latin typeface="Times New Roman"/>
                <a:cs typeface="Times New Roman"/>
              </a:rPr>
              <a:t> </a:t>
            </a:r>
            <a:r>
              <a:rPr sz="1150" spc="150" dirty="0">
                <a:latin typeface="Times New Roman"/>
                <a:cs typeface="Times New Roman"/>
              </a:rPr>
              <a:t>can</a:t>
            </a:r>
            <a:r>
              <a:rPr sz="1150" spc="405" dirty="0">
                <a:latin typeface="Times New Roman"/>
                <a:cs typeface="Times New Roman"/>
              </a:rPr>
              <a:t> </a:t>
            </a:r>
            <a:r>
              <a:rPr sz="1150" spc="130" dirty="0">
                <a:latin typeface="Times New Roman"/>
                <a:cs typeface="Times New Roman"/>
              </a:rPr>
              <a:t>be</a:t>
            </a:r>
            <a:r>
              <a:rPr sz="1150" spc="420" dirty="0">
                <a:latin typeface="Times New Roman"/>
                <a:cs typeface="Times New Roman"/>
              </a:rPr>
              <a:t> </a:t>
            </a:r>
            <a:r>
              <a:rPr sz="1150" spc="229" dirty="0">
                <a:latin typeface="Times New Roman"/>
                <a:cs typeface="Times New Roman"/>
              </a:rPr>
              <a:t>treated</a:t>
            </a:r>
            <a:r>
              <a:rPr sz="1150" spc="420" dirty="0">
                <a:latin typeface="Times New Roman"/>
                <a:cs typeface="Times New Roman"/>
              </a:rPr>
              <a:t> </a:t>
            </a:r>
            <a:r>
              <a:rPr sz="1150" spc="245" dirty="0">
                <a:latin typeface="Times New Roman"/>
                <a:cs typeface="Times New Roman"/>
              </a:rPr>
              <a:t>like</a:t>
            </a:r>
            <a:r>
              <a:rPr sz="1150" spc="415" dirty="0">
                <a:latin typeface="Times New Roman"/>
                <a:cs typeface="Times New Roman"/>
              </a:rPr>
              <a:t> </a:t>
            </a:r>
            <a:r>
              <a:rPr sz="1150" spc="204" dirty="0">
                <a:latin typeface="Times New Roman"/>
                <a:cs typeface="Times New Roman"/>
              </a:rPr>
              <a:t>variables </a:t>
            </a:r>
            <a:r>
              <a:rPr sz="1150" b="1" spc="140" dirty="0">
                <a:latin typeface="Times New Roman"/>
                <a:cs typeface="Times New Roman"/>
              </a:rPr>
              <a:t>StringAnalyzer</a:t>
            </a:r>
            <a:r>
              <a:rPr sz="1150" b="1" spc="409" dirty="0">
                <a:latin typeface="Times New Roman"/>
                <a:cs typeface="Times New Roman"/>
              </a:rPr>
              <a:t> </a:t>
            </a:r>
            <a:r>
              <a:rPr sz="1150" b="1" spc="170" dirty="0">
                <a:latin typeface="Times New Roman"/>
                <a:cs typeface="Times New Roman"/>
              </a:rPr>
              <a:t>contains</a:t>
            </a:r>
            <a:r>
              <a:rPr sz="1150" b="1" spc="430" dirty="0">
                <a:latin typeface="Times New Roman"/>
                <a:cs typeface="Times New Roman"/>
              </a:rPr>
              <a:t> </a:t>
            </a:r>
            <a:r>
              <a:rPr sz="1150" b="1" dirty="0">
                <a:latin typeface="Times New Roman"/>
                <a:cs typeface="Times New Roman"/>
              </a:rPr>
              <a:t>=</a:t>
            </a:r>
            <a:r>
              <a:rPr sz="1150" b="1" spc="409" dirty="0">
                <a:latin typeface="Times New Roman"/>
                <a:cs typeface="Times New Roman"/>
              </a:rPr>
              <a:t> </a:t>
            </a:r>
            <a:r>
              <a:rPr sz="1150" b="1" spc="330" dirty="0">
                <a:latin typeface="Times New Roman"/>
                <a:cs typeface="Times New Roman"/>
              </a:rPr>
              <a:t>(t,</a:t>
            </a:r>
            <a:r>
              <a:rPr sz="1150" b="1" spc="430" dirty="0">
                <a:latin typeface="Times New Roman"/>
                <a:cs typeface="Times New Roman"/>
              </a:rPr>
              <a:t> </a:t>
            </a:r>
            <a:r>
              <a:rPr sz="1150" b="1" spc="260" dirty="0">
                <a:latin typeface="Times New Roman"/>
                <a:cs typeface="Times New Roman"/>
              </a:rPr>
              <a:t>s)</a:t>
            </a:r>
            <a:r>
              <a:rPr sz="1150" b="1" spc="415" dirty="0">
                <a:latin typeface="Times New Roman"/>
                <a:cs typeface="Times New Roman"/>
              </a:rPr>
              <a:t> </a:t>
            </a:r>
            <a:r>
              <a:rPr sz="1150" b="1" spc="300" dirty="0">
                <a:latin typeface="Times New Roman"/>
                <a:cs typeface="Times New Roman"/>
              </a:rPr>
              <a:t>-</a:t>
            </a:r>
            <a:r>
              <a:rPr sz="1150" b="1" dirty="0">
                <a:latin typeface="Times New Roman"/>
                <a:cs typeface="Times New Roman"/>
              </a:rPr>
              <a:t>&gt;</a:t>
            </a:r>
            <a:r>
              <a:rPr sz="1150" b="1" spc="425" dirty="0">
                <a:latin typeface="Times New Roman"/>
                <a:cs typeface="Times New Roman"/>
              </a:rPr>
              <a:t> </a:t>
            </a:r>
            <a:r>
              <a:rPr sz="1150" b="1" spc="215" dirty="0">
                <a:latin typeface="Times New Roman"/>
                <a:cs typeface="Times New Roman"/>
              </a:rPr>
              <a:t>t.contains(s); </a:t>
            </a:r>
            <a:r>
              <a:rPr sz="1150" b="1" spc="140" dirty="0">
                <a:latin typeface="Times New Roman"/>
                <a:cs typeface="Times New Roman"/>
              </a:rPr>
              <a:t>StringAnalyzer</a:t>
            </a:r>
            <a:r>
              <a:rPr sz="1150" b="1" spc="415" dirty="0">
                <a:latin typeface="Times New Roman"/>
                <a:cs typeface="Times New Roman"/>
              </a:rPr>
              <a:t> </a:t>
            </a:r>
            <a:r>
              <a:rPr sz="1150" b="1" spc="155" dirty="0">
                <a:latin typeface="Times New Roman"/>
                <a:cs typeface="Times New Roman"/>
              </a:rPr>
              <a:t>startsWith</a:t>
            </a:r>
            <a:r>
              <a:rPr sz="1150" b="1" spc="415" dirty="0">
                <a:latin typeface="Times New Roman"/>
                <a:cs typeface="Times New Roman"/>
              </a:rPr>
              <a:t> </a:t>
            </a:r>
            <a:r>
              <a:rPr sz="1150" b="1" dirty="0">
                <a:latin typeface="Times New Roman"/>
                <a:cs typeface="Times New Roman"/>
              </a:rPr>
              <a:t>=</a:t>
            </a:r>
            <a:r>
              <a:rPr sz="1150" b="1" spc="430" dirty="0">
                <a:latin typeface="Times New Roman"/>
                <a:cs typeface="Times New Roman"/>
              </a:rPr>
              <a:t> </a:t>
            </a:r>
            <a:r>
              <a:rPr sz="1150" b="1" spc="330" dirty="0">
                <a:latin typeface="Times New Roman"/>
                <a:cs typeface="Times New Roman"/>
              </a:rPr>
              <a:t>(t,</a:t>
            </a:r>
            <a:r>
              <a:rPr sz="1150" b="1" spc="415" dirty="0">
                <a:latin typeface="Times New Roman"/>
                <a:cs typeface="Times New Roman"/>
              </a:rPr>
              <a:t> </a:t>
            </a:r>
            <a:r>
              <a:rPr sz="1150" b="1" spc="260" dirty="0">
                <a:latin typeface="Times New Roman"/>
                <a:cs typeface="Times New Roman"/>
              </a:rPr>
              <a:t>s)</a:t>
            </a:r>
            <a:r>
              <a:rPr sz="1150" b="1" spc="434" dirty="0">
                <a:latin typeface="Times New Roman"/>
                <a:cs typeface="Times New Roman"/>
              </a:rPr>
              <a:t> </a:t>
            </a:r>
            <a:r>
              <a:rPr sz="1150" b="1" spc="300" dirty="0">
                <a:latin typeface="Times New Roman"/>
                <a:cs typeface="Times New Roman"/>
              </a:rPr>
              <a:t>-</a:t>
            </a:r>
            <a:r>
              <a:rPr sz="1150" b="1" dirty="0">
                <a:latin typeface="Times New Roman"/>
                <a:cs typeface="Times New Roman"/>
              </a:rPr>
              <a:t>&gt;</a:t>
            </a:r>
            <a:r>
              <a:rPr sz="1150" b="1" spc="415" dirty="0">
                <a:latin typeface="Times New Roman"/>
                <a:cs typeface="Times New Roman"/>
              </a:rPr>
              <a:t> </a:t>
            </a:r>
            <a:r>
              <a:rPr sz="1150" b="1" spc="200" dirty="0">
                <a:latin typeface="Times New Roman"/>
                <a:cs typeface="Times New Roman"/>
              </a:rPr>
              <a:t>t.startsWith(s);</a:t>
            </a:r>
            <a:endParaRPr sz="115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671331" y="3091709"/>
            <a:ext cx="3608704" cy="6534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9100"/>
              </a:lnSpc>
              <a:spcBef>
                <a:spcPts val="100"/>
              </a:spcBef>
            </a:pPr>
            <a:r>
              <a:rPr sz="1150" spc="175" dirty="0">
                <a:latin typeface="Times New Roman"/>
                <a:cs typeface="Times New Roman"/>
              </a:rPr>
              <a:t>System.out.println("==Contains=="); </a:t>
            </a:r>
            <a:r>
              <a:rPr sz="1150" spc="195" dirty="0">
                <a:latin typeface="Times New Roman"/>
                <a:cs typeface="Times New Roman"/>
              </a:rPr>
              <a:t>Z07Analyzer.searchArr(strList,</a:t>
            </a:r>
            <a:r>
              <a:rPr sz="1150" spc="105" dirty="0">
                <a:latin typeface="Times New Roman"/>
                <a:cs typeface="Times New Roman"/>
              </a:rPr>
              <a:t>  </a:t>
            </a:r>
            <a:r>
              <a:rPr sz="1150" spc="210" dirty="0">
                <a:latin typeface="Times New Roman"/>
                <a:cs typeface="Times New Roman"/>
              </a:rPr>
              <a:t>searchStr,</a:t>
            </a:r>
            <a:endParaRPr sz="1150">
              <a:latin typeface="Times New Roman"/>
              <a:cs typeface="Times New Roman"/>
            </a:endParaRPr>
          </a:p>
          <a:p>
            <a:pPr marL="187325">
              <a:lnSpc>
                <a:spcPct val="100000"/>
              </a:lnSpc>
              <a:spcBef>
                <a:spcPts val="275"/>
              </a:spcBef>
            </a:pPr>
            <a:r>
              <a:rPr sz="1150" b="1" spc="190" dirty="0">
                <a:latin typeface="Times New Roman"/>
                <a:cs typeface="Times New Roman"/>
              </a:rPr>
              <a:t>contains</a:t>
            </a:r>
            <a:r>
              <a:rPr sz="1150" spc="190" dirty="0">
                <a:latin typeface="Times New Roman"/>
                <a:cs typeface="Times New Roman"/>
              </a:rPr>
              <a:t>);</a:t>
            </a:r>
            <a:endParaRPr sz="115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60196" y="2255043"/>
            <a:ext cx="199390" cy="2326640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65"/>
              </a:spcBef>
            </a:pPr>
            <a:r>
              <a:rPr sz="1150" spc="75" dirty="0">
                <a:latin typeface="Times New Roman"/>
                <a:cs typeface="Times New Roman"/>
              </a:rPr>
              <a:t>19</a:t>
            </a:r>
            <a:endParaRPr sz="11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65"/>
              </a:spcBef>
            </a:pPr>
            <a:r>
              <a:rPr sz="1150" b="1" spc="75" dirty="0">
                <a:latin typeface="Times New Roman"/>
                <a:cs typeface="Times New Roman"/>
              </a:rPr>
              <a:t>20</a:t>
            </a:r>
            <a:endParaRPr sz="11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60"/>
              </a:spcBef>
            </a:pPr>
            <a:r>
              <a:rPr sz="1150" b="1" spc="75" dirty="0">
                <a:latin typeface="Times New Roman"/>
                <a:cs typeface="Times New Roman"/>
              </a:rPr>
              <a:t>21</a:t>
            </a:r>
            <a:endParaRPr sz="11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80"/>
              </a:spcBef>
            </a:pPr>
            <a:r>
              <a:rPr sz="1150" spc="75" dirty="0">
                <a:latin typeface="Times New Roman"/>
                <a:cs typeface="Times New Roman"/>
              </a:rPr>
              <a:t>22</a:t>
            </a:r>
            <a:endParaRPr sz="11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60"/>
              </a:spcBef>
            </a:pPr>
            <a:r>
              <a:rPr sz="1150" spc="75" dirty="0">
                <a:latin typeface="Times New Roman"/>
                <a:cs typeface="Times New Roman"/>
              </a:rPr>
              <a:t>23</a:t>
            </a:r>
            <a:endParaRPr sz="11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65"/>
              </a:spcBef>
            </a:pPr>
            <a:r>
              <a:rPr sz="1150" spc="75" dirty="0">
                <a:latin typeface="Times New Roman"/>
                <a:cs typeface="Times New Roman"/>
              </a:rPr>
              <a:t>24</a:t>
            </a:r>
            <a:endParaRPr sz="11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75"/>
              </a:spcBef>
            </a:pPr>
            <a:r>
              <a:rPr sz="1150" spc="75" dirty="0">
                <a:latin typeface="Times New Roman"/>
                <a:cs typeface="Times New Roman"/>
              </a:rPr>
              <a:t>25</a:t>
            </a:r>
            <a:endParaRPr sz="11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65"/>
              </a:spcBef>
            </a:pPr>
            <a:r>
              <a:rPr sz="1150" spc="75" dirty="0">
                <a:latin typeface="Times New Roman"/>
                <a:cs typeface="Times New Roman"/>
              </a:rPr>
              <a:t>26</a:t>
            </a:r>
            <a:endParaRPr sz="11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65"/>
              </a:spcBef>
            </a:pPr>
            <a:r>
              <a:rPr sz="1150" spc="75" dirty="0">
                <a:latin typeface="Times New Roman"/>
                <a:cs typeface="Times New Roman"/>
              </a:rPr>
              <a:t>27</a:t>
            </a:r>
            <a:endParaRPr sz="11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65"/>
              </a:spcBef>
            </a:pPr>
            <a:r>
              <a:rPr sz="1150" spc="75" dirty="0">
                <a:latin typeface="Times New Roman"/>
                <a:cs typeface="Times New Roman"/>
              </a:rPr>
              <a:t>28</a:t>
            </a:r>
            <a:endParaRPr sz="11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75"/>
              </a:spcBef>
            </a:pPr>
            <a:r>
              <a:rPr sz="1150" spc="75" dirty="0">
                <a:latin typeface="Times New Roman"/>
                <a:cs typeface="Times New Roman"/>
              </a:rPr>
              <a:t>29</a:t>
            </a:r>
            <a:endParaRPr sz="115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671331" y="3928374"/>
            <a:ext cx="3608704" cy="6534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9100"/>
              </a:lnSpc>
              <a:spcBef>
                <a:spcPts val="100"/>
              </a:spcBef>
            </a:pPr>
            <a:r>
              <a:rPr sz="1150" spc="204" dirty="0">
                <a:latin typeface="Times New Roman"/>
                <a:cs typeface="Times New Roman"/>
              </a:rPr>
              <a:t>System.out.println("==Starts</a:t>
            </a:r>
            <a:r>
              <a:rPr sz="1150" spc="455" dirty="0">
                <a:latin typeface="Times New Roman"/>
                <a:cs typeface="Times New Roman"/>
              </a:rPr>
              <a:t> </a:t>
            </a:r>
            <a:r>
              <a:rPr sz="1150" spc="135" dirty="0">
                <a:latin typeface="Times New Roman"/>
                <a:cs typeface="Times New Roman"/>
              </a:rPr>
              <a:t>With=="); </a:t>
            </a:r>
            <a:r>
              <a:rPr sz="1150" spc="195" dirty="0">
                <a:latin typeface="Times New Roman"/>
                <a:cs typeface="Times New Roman"/>
              </a:rPr>
              <a:t>Z07Analyzer.searchArr(strList,</a:t>
            </a:r>
            <a:r>
              <a:rPr sz="1150" spc="105" dirty="0">
                <a:latin typeface="Times New Roman"/>
                <a:cs typeface="Times New Roman"/>
              </a:rPr>
              <a:t>  </a:t>
            </a:r>
            <a:r>
              <a:rPr sz="1150" spc="210" dirty="0">
                <a:latin typeface="Times New Roman"/>
                <a:cs typeface="Times New Roman"/>
              </a:rPr>
              <a:t>searchStr,</a:t>
            </a:r>
            <a:endParaRPr sz="1150">
              <a:latin typeface="Times New Roman"/>
              <a:cs typeface="Times New Roman"/>
            </a:endParaRPr>
          </a:p>
          <a:p>
            <a:pPr marL="187325">
              <a:lnSpc>
                <a:spcPct val="100000"/>
              </a:lnSpc>
              <a:spcBef>
                <a:spcPts val="275"/>
              </a:spcBef>
            </a:pPr>
            <a:r>
              <a:rPr sz="1150" b="1" spc="170" dirty="0">
                <a:latin typeface="Times New Roman"/>
                <a:cs typeface="Times New Roman"/>
              </a:rPr>
              <a:t>startsWith</a:t>
            </a:r>
            <a:r>
              <a:rPr sz="1150" spc="170" dirty="0">
                <a:latin typeface="Times New Roman"/>
                <a:cs typeface="Times New Roman"/>
              </a:rPr>
              <a:t>);</a:t>
            </a:r>
            <a:endParaRPr sz="115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326639" y="5247386"/>
            <a:ext cx="3116580" cy="144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endParaRPr sz="8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27320" y="3895344"/>
            <a:ext cx="1502664" cy="108203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060196" y="806967"/>
            <a:ext cx="4685665" cy="237744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2286000">
              <a:lnSpc>
                <a:spcPct val="100000"/>
              </a:lnSpc>
              <a:spcBef>
                <a:spcPts val="110"/>
              </a:spcBef>
            </a:pPr>
            <a:r>
              <a:rPr sz="1850" b="1" spc="-10" dirty="0">
                <a:latin typeface="Arial"/>
                <a:cs typeface="Arial"/>
              </a:rPr>
              <a:t>Summary</a:t>
            </a:r>
            <a:endParaRPr sz="18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350"/>
              </a:spcBef>
            </a:pPr>
            <a:endParaRPr sz="18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550" dirty="0">
                <a:latin typeface="Arial"/>
                <a:cs typeface="Arial"/>
              </a:rPr>
              <a:t>In</a:t>
            </a:r>
            <a:r>
              <a:rPr sz="1550" spc="1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this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lesson,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you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should</a:t>
            </a:r>
            <a:r>
              <a:rPr sz="1550" spc="1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have</a:t>
            </a:r>
            <a:r>
              <a:rPr sz="1550" spc="6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learned</a:t>
            </a:r>
            <a:r>
              <a:rPr sz="1550" spc="5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how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spc="-25" dirty="0">
                <a:latin typeface="Arial"/>
                <a:cs typeface="Arial"/>
              </a:rPr>
              <a:t>to:</a:t>
            </a:r>
            <a:endParaRPr sz="1550">
              <a:latin typeface="Arial"/>
              <a:cs typeface="Arial"/>
            </a:endParaRPr>
          </a:p>
          <a:p>
            <a:pPr marL="413384" indent="-329565">
              <a:lnSpc>
                <a:spcPct val="100000"/>
              </a:lnSpc>
              <a:spcBef>
                <a:spcPts val="395"/>
              </a:spcBef>
              <a:buClr>
                <a:srgbClr val="FF0000"/>
              </a:buClr>
              <a:buChar char="•"/>
              <a:tabLst>
                <a:tab pos="413384" algn="l"/>
              </a:tabLst>
            </a:pPr>
            <a:r>
              <a:rPr sz="1550" dirty="0">
                <a:latin typeface="Arial"/>
                <a:cs typeface="Arial"/>
              </a:rPr>
              <a:t>Define</a:t>
            </a:r>
            <a:r>
              <a:rPr sz="1550" spc="2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</a:t>
            </a:r>
            <a:r>
              <a:rPr sz="1550" spc="2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Java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interface</a:t>
            </a:r>
            <a:endParaRPr sz="1550">
              <a:latin typeface="Arial"/>
              <a:cs typeface="Arial"/>
            </a:endParaRPr>
          </a:p>
          <a:p>
            <a:pPr marL="413384" marR="5080" indent="-329565">
              <a:lnSpc>
                <a:spcPct val="101299"/>
              </a:lnSpc>
              <a:spcBef>
                <a:spcPts val="384"/>
              </a:spcBef>
              <a:buClr>
                <a:srgbClr val="FF0000"/>
              </a:buClr>
              <a:buChar char="•"/>
              <a:tabLst>
                <a:tab pos="413384" algn="l"/>
              </a:tabLst>
            </a:pPr>
            <a:r>
              <a:rPr sz="1550" dirty="0">
                <a:latin typeface="Arial"/>
                <a:cs typeface="Arial"/>
              </a:rPr>
              <a:t>Choose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between</a:t>
            </a:r>
            <a:r>
              <a:rPr sz="1550" spc="6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interface</a:t>
            </a:r>
            <a:r>
              <a:rPr sz="1550" spc="6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inheritance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and</a:t>
            </a:r>
            <a:r>
              <a:rPr sz="1550" spc="65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class inheritance</a:t>
            </a:r>
            <a:endParaRPr sz="1550">
              <a:latin typeface="Arial"/>
              <a:cs typeface="Arial"/>
            </a:endParaRPr>
          </a:p>
          <a:p>
            <a:pPr marL="413384" indent="-329565">
              <a:lnSpc>
                <a:spcPct val="100000"/>
              </a:lnSpc>
              <a:spcBef>
                <a:spcPts val="405"/>
              </a:spcBef>
              <a:buClr>
                <a:srgbClr val="FF0000"/>
              </a:buClr>
              <a:buChar char="•"/>
              <a:tabLst>
                <a:tab pos="413384" algn="l"/>
              </a:tabLst>
            </a:pPr>
            <a:r>
              <a:rPr sz="1550" dirty="0">
                <a:latin typeface="Arial"/>
                <a:cs typeface="Arial"/>
              </a:rPr>
              <a:t>Extend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an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interface</a:t>
            </a:r>
            <a:endParaRPr sz="1550">
              <a:latin typeface="Arial"/>
              <a:cs typeface="Arial"/>
            </a:endParaRPr>
          </a:p>
          <a:p>
            <a:pPr marL="413384" indent="-329565">
              <a:lnSpc>
                <a:spcPct val="100000"/>
              </a:lnSpc>
              <a:spcBef>
                <a:spcPts val="409"/>
              </a:spcBef>
              <a:buClr>
                <a:srgbClr val="FF0000"/>
              </a:buClr>
              <a:buChar char="•"/>
              <a:tabLst>
                <a:tab pos="413384" algn="l"/>
              </a:tabLst>
            </a:pPr>
            <a:r>
              <a:rPr sz="1550" dirty="0">
                <a:latin typeface="Arial"/>
                <a:cs typeface="Arial"/>
              </a:rPr>
              <a:t>Define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Lambda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Expression</a:t>
            </a:r>
            <a:endParaRPr sz="15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326639" y="5247386"/>
            <a:ext cx="3116580" cy="144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endParaRPr sz="8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99532" y="3598164"/>
            <a:ext cx="1335023" cy="1362455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060196" y="806967"/>
            <a:ext cx="5040630" cy="213868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623570">
              <a:lnSpc>
                <a:spcPct val="100000"/>
              </a:lnSpc>
              <a:spcBef>
                <a:spcPts val="110"/>
              </a:spcBef>
            </a:pPr>
            <a:r>
              <a:rPr sz="1850" b="1" dirty="0">
                <a:latin typeface="Arial"/>
                <a:cs typeface="Arial"/>
              </a:rPr>
              <a:t>Practice</a:t>
            </a:r>
            <a:r>
              <a:rPr sz="1850" b="1" spc="10" dirty="0">
                <a:latin typeface="Arial"/>
                <a:cs typeface="Arial"/>
              </a:rPr>
              <a:t> </a:t>
            </a:r>
            <a:r>
              <a:rPr sz="1850" b="1" dirty="0">
                <a:latin typeface="Arial"/>
                <a:cs typeface="Arial"/>
              </a:rPr>
              <a:t>6-1:</a:t>
            </a:r>
            <a:r>
              <a:rPr sz="1850" b="1" spc="20" dirty="0">
                <a:latin typeface="Arial"/>
                <a:cs typeface="Arial"/>
              </a:rPr>
              <a:t> </a:t>
            </a:r>
            <a:r>
              <a:rPr sz="1850" b="1" dirty="0">
                <a:latin typeface="Arial"/>
                <a:cs typeface="Arial"/>
              </a:rPr>
              <a:t>Implementing</a:t>
            </a:r>
            <a:r>
              <a:rPr sz="1850" b="1" spc="20" dirty="0">
                <a:latin typeface="Arial"/>
                <a:cs typeface="Arial"/>
              </a:rPr>
              <a:t> </a:t>
            </a:r>
            <a:r>
              <a:rPr sz="1850" b="1" dirty="0">
                <a:latin typeface="Arial"/>
                <a:cs typeface="Arial"/>
              </a:rPr>
              <a:t>an</a:t>
            </a:r>
            <a:r>
              <a:rPr sz="1850" b="1" spc="30" dirty="0">
                <a:latin typeface="Arial"/>
                <a:cs typeface="Arial"/>
              </a:rPr>
              <a:t> </a:t>
            </a:r>
            <a:r>
              <a:rPr sz="1850" b="1" spc="-10" dirty="0">
                <a:latin typeface="Arial"/>
                <a:cs typeface="Arial"/>
              </a:rPr>
              <a:t>Interface</a:t>
            </a:r>
            <a:endParaRPr sz="18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350"/>
              </a:spcBef>
            </a:pPr>
            <a:endParaRPr sz="18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550" dirty="0">
                <a:latin typeface="Arial"/>
                <a:cs typeface="Arial"/>
              </a:rPr>
              <a:t>This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practice</a:t>
            </a:r>
            <a:r>
              <a:rPr sz="1550" spc="5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covers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the</a:t>
            </a:r>
            <a:r>
              <a:rPr sz="1550" spc="5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following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topics:</a:t>
            </a:r>
            <a:endParaRPr sz="1550">
              <a:latin typeface="Arial"/>
              <a:cs typeface="Arial"/>
            </a:endParaRPr>
          </a:p>
          <a:p>
            <a:pPr marL="413384" indent="-329565">
              <a:lnSpc>
                <a:spcPct val="100000"/>
              </a:lnSpc>
              <a:spcBef>
                <a:spcPts val="395"/>
              </a:spcBef>
              <a:buClr>
                <a:srgbClr val="FF0000"/>
              </a:buClr>
              <a:buChar char="•"/>
              <a:tabLst>
                <a:tab pos="413384" algn="l"/>
              </a:tabLst>
            </a:pPr>
            <a:r>
              <a:rPr sz="1550" dirty="0">
                <a:latin typeface="Arial"/>
                <a:cs typeface="Arial"/>
              </a:rPr>
              <a:t>Writing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an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interface</a:t>
            </a:r>
            <a:endParaRPr sz="1550">
              <a:latin typeface="Arial"/>
              <a:cs typeface="Arial"/>
            </a:endParaRPr>
          </a:p>
          <a:p>
            <a:pPr marL="413384" indent="-329565">
              <a:lnSpc>
                <a:spcPct val="100000"/>
              </a:lnSpc>
              <a:spcBef>
                <a:spcPts val="405"/>
              </a:spcBef>
              <a:buClr>
                <a:srgbClr val="FF0000"/>
              </a:buClr>
              <a:buChar char="•"/>
              <a:tabLst>
                <a:tab pos="413384" algn="l"/>
              </a:tabLst>
            </a:pPr>
            <a:r>
              <a:rPr sz="1550" dirty="0">
                <a:latin typeface="Arial"/>
                <a:cs typeface="Arial"/>
              </a:rPr>
              <a:t>Implementing</a:t>
            </a:r>
            <a:r>
              <a:rPr sz="1550" spc="7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an</a:t>
            </a:r>
            <a:r>
              <a:rPr sz="1550" spc="60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interface</a:t>
            </a:r>
            <a:endParaRPr sz="1550">
              <a:latin typeface="Arial"/>
              <a:cs typeface="Arial"/>
            </a:endParaRPr>
          </a:p>
          <a:p>
            <a:pPr marL="413384" indent="-329565">
              <a:lnSpc>
                <a:spcPct val="100000"/>
              </a:lnSpc>
              <a:spcBef>
                <a:spcPts val="409"/>
              </a:spcBef>
              <a:buClr>
                <a:srgbClr val="FF0000"/>
              </a:buClr>
              <a:buChar char="•"/>
              <a:tabLst>
                <a:tab pos="413384" algn="l"/>
              </a:tabLst>
            </a:pPr>
            <a:r>
              <a:rPr sz="1550" dirty="0">
                <a:latin typeface="Arial"/>
                <a:cs typeface="Arial"/>
              </a:rPr>
              <a:t>Creating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references</a:t>
            </a:r>
            <a:r>
              <a:rPr sz="1550" spc="6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of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an</a:t>
            </a:r>
            <a:r>
              <a:rPr sz="1550" spc="5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interface</a:t>
            </a:r>
            <a:r>
              <a:rPr sz="1550" spc="55" dirty="0">
                <a:latin typeface="Arial"/>
                <a:cs typeface="Arial"/>
              </a:rPr>
              <a:t> </a:t>
            </a:r>
            <a:r>
              <a:rPr sz="1550" spc="-20" dirty="0">
                <a:latin typeface="Arial"/>
                <a:cs typeface="Arial"/>
              </a:rPr>
              <a:t>type</a:t>
            </a:r>
            <a:endParaRPr sz="1550">
              <a:latin typeface="Arial"/>
              <a:cs typeface="Arial"/>
            </a:endParaRPr>
          </a:p>
          <a:p>
            <a:pPr marL="413384" indent="-329565">
              <a:lnSpc>
                <a:spcPct val="100000"/>
              </a:lnSpc>
              <a:spcBef>
                <a:spcPts val="409"/>
              </a:spcBef>
              <a:buClr>
                <a:srgbClr val="FF0000"/>
              </a:buClr>
              <a:buChar char="•"/>
              <a:tabLst>
                <a:tab pos="413384" algn="l"/>
              </a:tabLst>
            </a:pPr>
            <a:r>
              <a:rPr sz="1550" dirty="0">
                <a:latin typeface="Arial"/>
                <a:cs typeface="Arial"/>
              </a:rPr>
              <a:t>Casting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to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interface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types</a:t>
            </a:r>
            <a:endParaRPr sz="15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326639" y="5247386"/>
            <a:ext cx="3116580" cy="144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endParaRPr sz="8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60196" y="806967"/>
            <a:ext cx="5027295" cy="156210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871855">
              <a:lnSpc>
                <a:spcPct val="100000"/>
              </a:lnSpc>
              <a:spcBef>
                <a:spcPts val="110"/>
              </a:spcBef>
            </a:pPr>
            <a:r>
              <a:rPr sz="1850" b="1" dirty="0">
                <a:latin typeface="Arial"/>
                <a:cs typeface="Arial"/>
              </a:rPr>
              <a:t>Practice</a:t>
            </a:r>
            <a:r>
              <a:rPr sz="1850" b="1" spc="25" dirty="0">
                <a:latin typeface="Arial"/>
                <a:cs typeface="Arial"/>
              </a:rPr>
              <a:t> </a:t>
            </a:r>
            <a:r>
              <a:rPr sz="1850" b="1" dirty="0">
                <a:latin typeface="Arial"/>
                <a:cs typeface="Arial"/>
              </a:rPr>
              <a:t>6-2:</a:t>
            </a:r>
            <a:r>
              <a:rPr sz="1850" b="1" spc="15" dirty="0">
                <a:latin typeface="Arial"/>
                <a:cs typeface="Arial"/>
              </a:rPr>
              <a:t> </a:t>
            </a:r>
            <a:r>
              <a:rPr sz="1850" b="1" dirty="0">
                <a:latin typeface="Arial"/>
                <a:cs typeface="Arial"/>
              </a:rPr>
              <a:t>Using</a:t>
            </a:r>
            <a:r>
              <a:rPr sz="1850" b="1" spc="35" dirty="0">
                <a:latin typeface="Arial"/>
                <a:cs typeface="Arial"/>
              </a:rPr>
              <a:t> </a:t>
            </a:r>
            <a:r>
              <a:rPr sz="1850" b="1" dirty="0">
                <a:latin typeface="Arial"/>
                <a:cs typeface="Arial"/>
              </a:rPr>
              <a:t>Java</a:t>
            </a:r>
            <a:r>
              <a:rPr sz="1850" b="1" spc="25" dirty="0">
                <a:latin typeface="Arial"/>
                <a:cs typeface="Arial"/>
              </a:rPr>
              <a:t> </a:t>
            </a:r>
            <a:r>
              <a:rPr sz="1850" b="1" spc="-10" dirty="0">
                <a:latin typeface="Arial"/>
                <a:cs typeface="Arial"/>
              </a:rPr>
              <a:t>Interfaces</a:t>
            </a:r>
            <a:endParaRPr sz="18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350"/>
              </a:spcBef>
            </a:pPr>
            <a:endParaRPr sz="18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550" dirty="0">
                <a:latin typeface="Arial"/>
                <a:cs typeface="Arial"/>
              </a:rPr>
              <a:t>This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practice</a:t>
            </a:r>
            <a:r>
              <a:rPr sz="1550" spc="5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covers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the</a:t>
            </a:r>
            <a:r>
              <a:rPr sz="1550" spc="5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following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topics:</a:t>
            </a:r>
            <a:endParaRPr sz="1550">
              <a:latin typeface="Arial"/>
              <a:cs typeface="Arial"/>
            </a:endParaRPr>
          </a:p>
          <a:p>
            <a:pPr marL="413384" indent="-329565">
              <a:lnSpc>
                <a:spcPct val="100000"/>
              </a:lnSpc>
              <a:spcBef>
                <a:spcPts val="395"/>
              </a:spcBef>
              <a:buClr>
                <a:srgbClr val="FF0000"/>
              </a:buClr>
              <a:buChar char="•"/>
              <a:tabLst>
                <a:tab pos="413384" algn="l"/>
              </a:tabLst>
            </a:pPr>
            <a:r>
              <a:rPr sz="1550" dirty="0">
                <a:latin typeface="Arial"/>
                <a:cs typeface="Arial"/>
              </a:rPr>
              <a:t>Updating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the</a:t>
            </a:r>
            <a:r>
              <a:rPr sz="1550" spc="5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banking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application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to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use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an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interface</a:t>
            </a:r>
            <a:endParaRPr sz="1550">
              <a:latin typeface="Arial"/>
              <a:cs typeface="Arial"/>
            </a:endParaRPr>
          </a:p>
          <a:p>
            <a:pPr marL="413384" indent="-329565">
              <a:lnSpc>
                <a:spcPct val="100000"/>
              </a:lnSpc>
              <a:spcBef>
                <a:spcPts val="405"/>
              </a:spcBef>
              <a:buClr>
                <a:srgbClr val="FF0000"/>
              </a:buClr>
              <a:buChar char="•"/>
              <a:tabLst>
                <a:tab pos="413384" algn="l"/>
              </a:tabLst>
            </a:pPr>
            <a:r>
              <a:rPr sz="1550" dirty="0">
                <a:latin typeface="Arial"/>
                <a:cs typeface="Arial"/>
              </a:rPr>
              <a:t>Using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interfaces</a:t>
            </a:r>
            <a:r>
              <a:rPr sz="1550" spc="6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to</a:t>
            </a:r>
            <a:r>
              <a:rPr sz="1550" spc="5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implement</a:t>
            </a:r>
            <a:r>
              <a:rPr sz="1550" spc="70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accounts</a:t>
            </a:r>
            <a:endParaRPr sz="155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99532" y="3598164"/>
            <a:ext cx="1335023" cy="1362455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2326639" y="5247386"/>
            <a:ext cx="3116580" cy="144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endParaRPr sz="8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60196" y="791728"/>
            <a:ext cx="5215890" cy="180467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457200">
              <a:lnSpc>
                <a:spcPct val="100000"/>
              </a:lnSpc>
              <a:spcBef>
                <a:spcPts val="110"/>
              </a:spcBef>
            </a:pPr>
            <a:r>
              <a:rPr sz="1850" b="1" dirty="0">
                <a:latin typeface="Arial"/>
                <a:cs typeface="Arial"/>
              </a:rPr>
              <a:t>Practice</a:t>
            </a:r>
            <a:r>
              <a:rPr sz="1850" b="1" spc="25" dirty="0">
                <a:latin typeface="Arial"/>
                <a:cs typeface="Arial"/>
              </a:rPr>
              <a:t> </a:t>
            </a:r>
            <a:r>
              <a:rPr sz="1850" b="1" dirty="0">
                <a:latin typeface="Arial"/>
                <a:cs typeface="Arial"/>
              </a:rPr>
              <a:t>6-3:</a:t>
            </a:r>
            <a:r>
              <a:rPr sz="1850" b="1" spc="20" dirty="0">
                <a:latin typeface="Arial"/>
                <a:cs typeface="Arial"/>
              </a:rPr>
              <a:t> </a:t>
            </a:r>
            <a:r>
              <a:rPr sz="1850" b="1" dirty="0">
                <a:latin typeface="Arial"/>
                <a:cs typeface="Arial"/>
              </a:rPr>
              <a:t>Creating</a:t>
            </a:r>
            <a:r>
              <a:rPr sz="1850" b="1" spc="30" dirty="0">
                <a:latin typeface="Arial"/>
                <a:cs typeface="Arial"/>
              </a:rPr>
              <a:t> </a:t>
            </a:r>
            <a:r>
              <a:rPr sz="1850" b="1" dirty="0">
                <a:latin typeface="Arial"/>
                <a:cs typeface="Arial"/>
              </a:rPr>
              <a:t>Lambda</a:t>
            </a:r>
            <a:r>
              <a:rPr sz="1850" b="1" spc="10" dirty="0">
                <a:latin typeface="Arial"/>
                <a:cs typeface="Arial"/>
              </a:rPr>
              <a:t> </a:t>
            </a:r>
            <a:r>
              <a:rPr sz="1850" b="1" spc="-10" dirty="0">
                <a:latin typeface="Arial"/>
                <a:cs typeface="Arial"/>
              </a:rPr>
              <a:t>Expression</a:t>
            </a:r>
            <a:endParaRPr sz="18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470"/>
              </a:spcBef>
            </a:pPr>
            <a:endParaRPr sz="18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550" dirty="0">
                <a:latin typeface="Arial"/>
                <a:cs typeface="Arial"/>
              </a:rPr>
              <a:t>This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practice</a:t>
            </a:r>
            <a:r>
              <a:rPr sz="1550" spc="5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covers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the</a:t>
            </a:r>
            <a:r>
              <a:rPr sz="1550" spc="5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following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topics:</a:t>
            </a:r>
            <a:endParaRPr sz="1550">
              <a:latin typeface="Arial"/>
              <a:cs typeface="Arial"/>
            </a:endParaRPr>
          </a:p>
          <a:p>
            <a:pPr marL="413384" indent="-329565">
              <a:lnSpc>
                <a:spcPct val="100000"/>
              </a:lnSpc>
              <a:spcBef>
                <a:spcPts val="395"/>
              </a:spcBef>
              <a:buClr>
                <a:srgbClr val="FF0000"/>
              </a:buClr>
              <a:buChar char="•"/>
              <a:tabLst>
                <a:tab pos="413384" algn="l"/>
              </a:tabLst>
            </a:pPr>
            <a:r>
              <a:rPr sz="1550" dirty="0">
                <a:latin typeface="Arial"/>
                <a:cs typeface="Arial"/>
              </a:rPr>
              <a:t>Performing</a:t>
            </a:r>
            <a:r>
              <a:rPr sz="1550" spc="6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string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analysis</a:t>
            </a:r>
            <a:r>
              <a:rPr sz="1550" spc="5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using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lambda</a:t>
            </a:r>
            <a:r>
              <a:rPr sz="1550" spc="70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expressions</a:t>
            </a:r>
            <a:endParaRPr sz="1550">
              <a:latin typeface="Arial"/>
              <a:cs typeface="Arial"/>
            </a:endParaRPr>
          </a:p>
          <a:p>
            <a:pPr marL="413384" indent="-329565">
              <a:lnSpc>
                <a:spcPts val="1825"/>
              </a:lnSpc>
              <a:spcBef>
                <a:spcPts val="405"/>
              </a:spcBef>
              <a:buClr>
                <a:srgbClr val="FF0000"/>
              </a:buClr>
              <a:buChar char="•"/>
              <a:tabLst>
                <a:tab pos="413384" algn="l"/>
              </a:tabLst>
            </a:pPr>
            <a:r>
              <a:rPr sz="1550" dirty="0">
                <a:latin typeface="Arial"/>
                <a:cs typeface="Arial"/>
              </a:rPr>
              <a:t>Practicing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writing</a:t>
            </a:r>
            <a:r>
              <a:rPr sz="1550" spc="7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lambda</a:t>
            </a:r>
            <a:r>
              <a:rPr sz="1550" spc="6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expressions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for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spc="-25" dirty="0">
                <a:latin typeface="Arial"/>
                <a:cs typeface="Arial"/>
              </a:rPr>
              <a:t>the</a:t>
            </a:r>
            <a:endParaRPr sz="1550">
              <a:latin typeface="Arial"/>
              <a:cs typeface="Arial"/>
            </a:endParaRPr>
          </a:p>
          <a:p>
            <a:pPr marL="413384">
              <a:lnSpc>
                <a:spcPts val="1825"/>
              </a:lnSpc>
            </a:pPr>
            <a:r>
              <a:rPr sz="1550" spc="260" dirty="0">
                <a:latin typeface="Times New Roman"/>
                <a:cs typeface="Times New Roman"/>
              </a:rPr>
              <a:t>StringAnalyzer</a:t>
            </a:r>
            <a:r>
              <a:rPr sz="1550" spc="135" dirty="0">
                <a:latin typeface="Times New Roman"/>
                <a:cs typeface="Times New Roman"/>
              </a:rPr>
              <a:t> </a:t>
            </a:r>
            <a:r>
              <a:rPr sz="1550" spc="-10" dirty="0">
                <a:latin typeface="Arial"/>
                <a:cs typeface="Arial"/>
              </a:rPr>
              <a:t>interface</a:t>
            </a:r>
            <a:endParaRPr sz="155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99532" y="3598164"/>
            <a:ext cx="1335023" cy="1362455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2326639" y="5247386"/>
            <a:ext cx="3116580" cy="144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endParaRPr sz="8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60196" y="806967"/>
            <a:ext cx="3094355" cy="21202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110"/>
              </a:spcBef>
            </a:pPr>
            <a:r>
              <a:rPr sz="1850" b="1" spc="-20" dirty="0">
                <a:latin typeface="Arial"/>
                <a:cs typeface="Arial"/>
              </a:rPr>
              <a:t>Quiz</a:t>
            </a:r>
            <a:endParaRPr sz="18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350"/>
              </a:spcBef>
            </a:pPr>
            <a:endParaRPr sz="18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550" dirty="0">
                <a:latin typeface="Arial"/>
                <a:cs typeface="Arial"/>
              </a:rPr>
              <a:t>All</a:t>
            </a:r>
            <a:r>
              <a:rPr sz="1550" spc="2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methods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in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an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interface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spc="-20" dirty="0">
                <a:latin typeface="Arial"/>
                <a:cs typeface="Arial"/>
              </a:rPr>
              <a:t>are:</a:t>
            </a:r>
            <a:endParaRPr sz="1550">
              <a:latin typeface="Arial"/>
              <a:cs typeface="Arial"/>
            </a:endParaRPr>
          </a:p>
          <a:p>
            <a:pPr marL="406400" indent="-320675">
              <a:lnSpc>
                <a:spcPct val="100000"/>
              </a:lnSpc>
              <a:spcBef>
                <a:spcPts val="260"/>
              </a:spcBef>
              <a:buClr>
                <a:srgbClr val="FF0000"/>
              </a:buClr>
              <a:buAutoNum type="alphaLcPeriod"/>
              <a:tabLst>
                <a:tab pos="406400" algn="l"/>
              </a:tabLst>
            </a:pPr>
            <a:r>
              <a:rPr sz="1550" spc="365" dirty="0">
                <a:latin typeface="Times New Roman"/>
                <a:cs typeface="Times New Roman"/>
              </a:rPr>
              <a:t>final</a:t>
            </a:r>
            <a:endParaRPr sz="1550">
              <a:latin typeface="Times New Roman"/>
              <a:cs typeface="Times New Roman"/>
            </a:endParaRPr>
          </a:p>
          <a:p>
            <a:pPr marL="406400" indent="-320675">
              <a:lnSpc>
                <a:spcPct val="100000"/>
              </a:lnSpc>
              <a:spcBef>
                <a:spcPts val="409"/>
              </a:spcBef>
              <a:buClr>
                <a:srgbClr val="FF0000"/>
              </a:buClr>
              <a:buAutoNum type="alphaLcPeriod"/>
              <a:tabLst>
                <a:tab pos="406400" algn="l"/>
              </a:tabLst>
            </a:pPr>
            <a:r>
              <a:rPr sz="1550" spc="330" dirty="0">
                <a:latin typeface="Times New Roman"/>
                <a:cs typeface="Times New Roman"/>
              </a:rPr>
              <a:t>abstract</a:t>
            </a:r>
            <a:endParaRPr sz="1550">
              <a:latin typeface="Times New Roman"/>
              <a:cs typeface="Times New Roman"/>
            </a:endParaRPr>
          </a:p>
          <a:p>
            <a:pPr marL="406400" indent="-320675">
              <a:lnSpc>
                <a:spcPct val="100000"/>
              </a:lnSpc>
              <a:spcBef>
                <a:spcPts val="395"/>
              </a:spcBef>
              <a:buClr>
                <a:srgbClr val="FF0000"/>
              </a:buClr>
              <a:buAutoNum type="alphaLcPeriod"/>
              <a:tabLst>
                <a:tab pos="406400" algn="l"/>
              </a:tabLst>
            </a:pPr>
            <a:r>
              <a:rPr sz="1550" spc="320" dirty="0">
                <a:latin typeface="Times New Roman"/>
                <a:cs typeface="Times New Roman"/>
              </a:rPr>
              <a:t>private</a:t>
            </a:r>
            <a:endParaRPr sz="1550">
              <a:latin typeface="Times New Roman"/>
              <a:cs typeface="Times New Roman"/>
            </a:endParaRPr>
          </a:p>
          <a:p>
            <a:pPr marL="406400" indent="-320675">
              <a:lnSpc>
                <a:spcPct val="100000"/>
              </a:lnSpc>
              <a:spcBef>
                <a:spcPts val="409"/>
              </a:spcBef>
              <a:buClr>
                <a:srgbClr val="FF0000"/>
              </a:buClr>
              <a:buAutoNum type="alphaLcPeriod"/>
              <a:tabLst>
                <a:tab pos="406400" algn="l"/>
              </a:tabLst>
            </a:pPr>
            <a:r>
              <a:rPr sz="1550" spc="350" dirty="0">
                <a:latin typeface="Times New Roman"/>
                <a:cs typeface="Times New Roman"/>
              </a:rPr>
              <a:t>volatile</a:t>
            </a:r>
            <a:endParaRPr sz="155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326639" y="5247386"/>
            <a:ext cx="3116580" cy="144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endParaRPr sz="8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55607" y="806967"/>
            <a:ext cx="5557520" cy="237807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00965" algn="ctr">
              <a:lnSpc>
                <a:spcPct val="100000"/>
              </a:lnSpc>
              <a:spcBef>
                <a:spcPts val="110"/>
              </a:spcBef>
            </a:pPr>
            <a:r>
              <a:rPr sz="1850" b="1" spc="-20" dirty="0">
                <a:latin typeface="Arial"/>
                <a:cs typeface="Arial"/>
              </a:rPr>
              <a:t>Quiz</a:t>
            </a:r>
            <a:endParaRPr sz="18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330"/>
              </a:spcBef>
            </a:pPr>
            <a:endParaRPr sz="1850">
              <a:latin typeface="Arial"/>
              <a:cs typeface="Arial"/>
            </a:endParaRPr>
          </a:p>
          <a:p>
            <a:pPr marL="12700" marR="5080" indent="4445">
              <a:lnSpc>
                <a:spcPct val="101299"/>
              </a:lnSpc>
            </a:pPr>
            <a:r>
              <a:rPr sz="1550" dirty="0">
                <a:latin typeface="Arial"/>
                <a:cs typeface="Arial"/>
              </a:rPr>
              <a:t>When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developer</a:t>
            </a:r>
            <a:r>
              <a:rPr sz="1550" spc="6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creates</a:t>
            </a:r>
            <a:r>
              <a:rPr sz="1550" spc="5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an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anonymous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inner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class,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the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spc="-25" dirty="0">
                <a:latin typeface="Arial"/>
                <a:cs typeface="Arial"/>
              </a:rPr>
              <a:t>new </a:t>
            </a:r>
            <a:r>
              <a:rPr sz="1550" dirty="0">
                <a:latin typeface="Arial"/>
                <a:cs typeface="Arial"/>
              </a:rPr>
              <a:t>class</a:t>
            </a:r>
            <a:r>
              <a:rPr sz="1550" spc="1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is</a:t>
            </a:r>
            <a:r>
              <a:rPr sz="1550" spc="2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typically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based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on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which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one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of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the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following?</a:t>
            </a:r>
            <a:endParaRPr sz="1550">
              <a:latin typeface="Arial"/>
              <a:cs typeface="Arial"/>
            </a:endParaRPr>
          </a:p>
          <a:p>
            <a:pPr marL="410845" indent="-320675">
              <a:lnSpc>
                <a:spcPct val="100000"/>
              </a:lnSpc>
              <a:spcBef>
                <a:spcPts val="265"/>
              </a:spcBef>
              <a:buClr>
                <a:srgbClr val="FF0000"/>
              </a:buClr>
              <a:buAutoNum type="alphaLcPeriod"/>
              <a:tabLst>
                <a:tab pos="410845" algn="l"/>
              </a:tabLst>
            </a:pPr>
            <a:r>
              <a:rPr sz="1550" spc="120" dirty="0">
                <a:latin typeface="Times New Roman"/>
                <a:cs typeface="Times New Roman"/>
              </a:rPr>
              <a:t>enums</a:t>
            </a:r>
            <a:endParaRPr sz="1550">
              <a:latin typeface="Times New Roman"/>
              <a:cs typeface="Times New Roman"/>
            </a:endParaRPr>
          </a:p>
          <a:p>
            <a:pPr marL="411480" indent="-321310">
              <a:lnSpc>
                <a:spcPct val="100000"/>
              </a:lnSpc>
              <a:spcBef>
                <a:spcPts val="440"/>
              </a:spcBef>
              <a:buClr>
                <a:srgbClr val="FF0000"/>
              </a:buClr>
              <a:buAutoNum type="alphaLcPeriod"/>
              <a:tabLst>
                <a:tab pos="411480" algn="l"/>
              </a:tabLst>
            </a:pPr>
            <a:r>
              <a:rPr sz="1550" spc="-10" dirty="0">
                <a:latin typeface="Arial"/>
                <a:cs typeface="Arial"/>
              </a:rPr>
              <a:t>Executors</a:t>
            </a:r>
            <a:endParaRPr sz="1550">
              <a:latin typeface="Arial"/>
              <a:cs typeface="Arial"/>
            </a:endParaRPr>
          </a:p>
          <a:p>
            <a:pPr marL="411480" indent="-321310">
              <a:lnSpc>
                <a:spcPct val="100000"/>
              </a:lnSpc>
              <a:spcBef>
                <a:spcPts val="409"/>
              </a:spcBef>
              <a:buClr>
                <a:srgbClr val="FF0000"/>
              </a:buClr>
              <a:buAutoNum type="alphaLcPeriod"/>
              <a:tabLst>
                <a:tab pos="411480" algn="l"/>
              </a:tabLst>
            </a:pPr>
            <a:r>
              <a:rPr sz="1550" dirty="0">
                <a:latin typeface="Arial"/>
                <a:cs typeface="Arial"/>
              </a:rPr>
              <a:t>Functional</a:t>
            </a:r>
            <a:r>
              <a:rPr sz="1550" spc="80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interfaces</a:t>
            </a:r>
            <a:endParaRPr sz="1550">
              <a:latin typeface="Arial"/>
              <a:cs typeface="Arial"/>
            </a:endParaRPr>
          </a:p>
          <a:p>
            <a:pPr marL="411480" indent="-321310">
              <a:lnSpc>
                <a:spcPct val="100000"/>
              </a:lnSpc>
              <a:spcBef>
                <a:spcPts val="505"/>
              </a:spcBef>
              <a:buClr>
                <a:srgbClr val="FF0000"/>
              </a:buClr>
              <a:buAutoNum type="alphaLcPeriod"/>
              <a:tabLst>
                <a:tab pos="411480" algn="l"/>
              </a:tabLst>
            </a:pPr>
            <a:r>
              <a:rPr sz="1550" dirty="0">
                <a:latin typeface="Arial"/>
                <a:cs typeface="Arial"/>
              </a:rPr>
              <a:t>Static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variables</a:t>
            </a:r>
            <a:endParaRPr sz="15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326639" y="5247386"/>
            <a:ext cx="3116580" cy="144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endParaRPr sz="8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55627" y="806967"/>
            <a:ext cx="5390515" cy="266573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267970" algn="ctr">
              <a:lnSpc>
                <a:spcPct val="100000"/>
              </a:lnSpc>
              <a:spcBef>
                <a:spcPts val="110"/>
              </a:spcBef>
            </a:pPr>
            <a:r>
              <a:rPr sz="1850" b="1" spc="-20" dirty="0">
                <a:latin typeface="Arial"/>
                <a:cs typeface="Arial"/>
              </a:rPr>
              <a:t>Quiz</a:t>
            </a:r>
            <a:endParaRPr sz="18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330"/>
              </a:spcBef>
            </a:pPr>
            <a:endParaRPr sz="1850">
              <a:latin typeface="Arial"/>
              <a:cs typeface="Arial"/>
            </a:endParaRPr>
          </a:p>
          <a:p>
            <a:pPr marL="12700" marR="5080" indent="4445">
              <a:lnSpc>
                <a:spcPct val="101299"/>
              </a:lnSpc>
            </a:pPr>
            <a:r>
              <a:rPr sz="1550" dirty="0">
                <a:latin typeface="Arial"/>
                <a:cs typeface="Arial"/>
              </a:rPr>
              <a:t>Which</a:t>
            </a:r>
            <a:r>
              <a:rPr sz="1550" spc="2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is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true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about</a:t>
            </a:r>
            <a:r>
              <a:rPr sz="1550" spc="6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the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parameters</a:t>
            </a:r>
            <a:r>
              <a:rPr sz="1550" spc="6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passed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into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the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following </a:t>
            </a:r>
            <a:r>
              <a:rPr sz="1550" dirty="0">
                <a:latin typeface="Arial"/>
                <a:cs typeface="Arial"/>
              </a:rPr>
              <a:t>lambda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expression?</a:t>
            </a:r>
            <a:endParaRPr sz="1550">
              <a:latin typeface="Arial"/>
              <a:cs typeface="Arial"/>
            </a:endParaRPr>
          </a:p>
          <a:p>
            <a:pPr marL="17145">
              <a:lnSpc>
                <a:spcPct val="100000"/>
              </a:lnSpc>
              <a:spcBef>
                <a:spcPts val="265"/>
              </a:spcBef>
            </a:pPr>
            <a:r>
              <a:rPr sz="1550" spc="455" dirty="0">
                <a:latin typeface="Times New Roman"/>
                <a:cs typeface="Times New Roman"/>
              </a:rPr>
              <a:t>(t,s)</a:t>
            </a:r>
            <a:r>
              <a:rPr sz="1550" spc="85" dirty="0">
                <a:latin typeface="Times New Roman"/>
                <a:cs typeface="Times New Roman"/>
              </a:rPr>
              <a:t>  </a:t>
            </a:r>
            <a:r>
              <a:rPr sz="1550" spc="415" dirty="0">
                <a:latin typeface="Times New Roman"/>
                <a:cs typeface="Times New Roman"/>
              </a:rPr>
              <a:t>-</a:t>
            </a:r>
            <a:r>
              <a:rPr sz="1550" spc="60" dirty="0">
                <a:latin typeface="Times New Roman"/>
                <a:cs typeface="Times New Roman"/>
              </a:rPr>
              <a:t>&gt;</a:t>
            </a:r>
            <a:r>
              <a:rPr sz="1550" spc="100" dirty="0">
                <a:latin typeface="Times New Roman"/>
                <a:cs typeface="Times New Roman"/>
              </a:rPr>
              <a:t>  </a:t>
            </a:r>
            <a:r>
              <a:rPr sz="1550" spc="350" dirty="0">
                <a:latin typeface="Times New Roman"/>
                <a:cs typeface="Times New Roman"/>
              </a:rPr>
              <a:t>t.contains(s)</a:t>
            </a:r>
            <a:endParaRPr sz="1550">
              <a:latin typeface="Times New Roman"/>
              <a:cs typeface="Times New Roman"/>
            </a:endParaRPr>
          </a:p>
          <a:p>
            <a:pPr marL="411480" indent="-321310">
              <a:lnSpc>
                <a:spcPct val="100000"/>
              </a:lnSpc>
              <a:spcBef>
                <a:spcPts val="540"/>
              </a:spcBef>
              <a:buClr>
                <a:srgbClr val="FF0000"/>
              </a:buClr>
              <a:buAutoNum type="alphaLcPeriod"/>
              <a:tabLst>
                <a:tab pos="411480" algn="l"/>
              </a:tabLst>
            </a:pPr>
            <a:r>
              <a:rPr sz="1550" dirty="0">
                <a:latin typeface="Arial"/>
                <a:cs typeface="Arial"/>
              </a:rPr>
              <a:t>Their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type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is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inferred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from</a:t>
            </a:r>
            <a:r>
              <a:rPr sz="1550" spc="5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the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context.</a:t>
            </a:r>
            <a:endParaRPr sz="1550">
              <a:latin typeface="Arial"/>
              <a:cs typeface="Arial"/>
            </a:endParaRPr>
          </a:p>
          <a:p>
            <a:pPr marL="411480" indent="-321310">
              <a:lnSpc>
                <a:spcPct val="100000"/>
              </a:lnSpc>
              <a:spcBef>
                <a:spcPts val="405"/>
              </a:spcBef>
              <a:buClr>
                <a:srgbClr val="FF0000"/>
              </a:buClr>
              <a:buAutoNum type="alphaLcPeriod"/>
              <a:tabLst>
                <a:tab pos="411480" algn="l"/>
              </a:tabLst>
            </a:pPr>
            <a:r>
              <a:rPr sz="1550" dirty="0">
                <a:latin typeface="Arial"/>
                <a:cs typeface="Arial"/>
              </a:rPr>
              <a:t>Their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type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is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executed.</a:t>
            </a:r>
            <a:endParaRPr sz="1550">
              <a:latin typeface="Arial"/>
              <a:cs typeface="Arial"/>
            </a:endParaRPr>
          </a:p>
          <a:p>
            <a:pPr marL="411480" indent="-321310">
              <a:lnSpc>
                <a:spcPct val="100000"/>
              </a:lnSpc>
              <a:spcBef>
                <a:spcPts val="409"/>
              </a:spcBef>
              <a:buClr>
                <a:srgbClr val="FF0000"/>
              </a:buClr>
              <a:buAutoNum type="alphaLcPeriod"/>
              <a:tabLst>
                <a:tab pos="411480" algn="l"/>
              </a:tabLst>
            </a:pPr>
            <a:r>
              <a:rPr sz="1550" dirty="0">
                <a:latin typeface="Arial"/>
                <a:cs typeface="Arial"/>
              </a:rPr>
              <a:t>Their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type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must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be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explicitly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defined.</a:t>
            </a:r>
            <a:endParaRPr sz="1550">
              <a:latin typeface="Arial"/>
              <a:cs typeface="Arial"/>
            </a:endParaRPr>
          </a:p>
          <a:p>
            <a:pPr marL="411480" indent="-321310">
              <a:lnSpc>
                <a:spcPct val="100000"/>
              </a:lnSpc>
              <a:spcBef>
                <a:spcPts val="405"/>
              </a:spcBef>
              <a:buClr>
                <a:srgbClr val="FF0000"/>
              </a:buClr>
              <a:buAutoNum type="alphaLcPeriod"/>
              <a:tabLst>
                <a:tab pos="411480" algn="l"/>
              </a:tabLst>
            </a:pPr>
            <a:r>
              <a:rPr sz="1550" dirty="0">
                <a:latin typeface="Arial"/>
                <a:cs typeface="Arial"/>
              </a:rPr>
              <a:t>Their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type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is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undetermined.</a:t>
            </a:r>
            <a:endParaRPr sz="15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326639" y="5247386"/>
            <a:ext cx="3116580" cy="144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endParaRPr sz="8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60196" y="806967"/>
            <a:ext cx="5397500" cy="285750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252729" algn="ctr">
              <a:lnSpc>
                <a:spcPct val="100000"/>
              </a:lnSpc>
              <a:spcBef>
                <a:spcPts val="110"/>
              </a:spcBef>
            </a:pPr>
            <a:r>
              <a:rPr sz="1850" b="1" spc="-10" dirty="0">
                <a:latin typeface="Arial"/>
                <a:cs typeface="Arial"/>
              </a:rPr>
              <a:t>Audience</a:t>
            </a:r>
            <a:endParaRPr sz="18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350"/>
              </a:spcBef>
            </a:pPr>
            <a:endParaRPr sz="18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550" dirty="0">
                <a:latin typeface="Arial"/>
                <a:cs typeface="Arial"/>
              </a:rPr>
              <a:t>The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target</a:t>
            </a:r>
            <a:r>
              <a:rPr sz="1550" spc="5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audience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includes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those</a:t>
            </a:r>
            <a:r>
              <a:rPr sz="1550" spc="5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who</a:t>
            </a:r>
            <a:r>
              <a:rPr sz="1550" spc="55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have:</a:t>
            </a:r>
            <a:endParaRPr sz="1550">
              <a:latin typeface="Arial"/>
              <a:cs typeface="Arial"/>
            </a:endParaRPr>
          </a:p>
          <a:p>
            <a:pPr marL="413384" marR="5080" indent="-329565">
              <a:lnSpc>
                <a:spcPct val="101600"/>
              </a:lnSpc>
              <a:spcBef>
                <a:spcPts val="365"/>
              </a:spcBef>
              <a:buClr>
                <a:srgbClr val="FF0000"/>
              </a:buClr>
              <a:buChar char="•"/>
              <a:tabLst>
                <a:tab pos="413384" algn="l"/>
              </a:tabLst>
            </a:pPr>
            <a:r>
              <a:rPr sz="1550" dirty="0">
                <a:latin typeface="Arial"/>
                <a:cs typeface="Arial"/>
              </a:rPr>
              <a:t>Completed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the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i="1" dirty="0">
                <a:latin typeface="Arial"/>
                <a:cs typeface="Arial"/>
              </a:rPr>
              <a:t>Java</a:t>
            </a:r>
            <a:r>
              <a:rPr sz="1550" i="1" spc="30" dirty="0">
                <a:latin typeface="Arial"/>
                <a:cs typeface="Arial"/>
              </a:rPr>
              <a:t> </a:t>
            </a:r>
            <a:r>
              <a:rPr sz="1550" i="1" dirty="0">
                <a:latin typeface="Arial"/>
                <a:cs typeface="Arial"/>
              </a:rPr>
              <a:t>SE</a:t>
            </a:r>
            <a:r>
              <a:rPr sz="1550" i="1" spc="40" dirty="0">
                <a:latin typeface="Arial"/>
                <a:cs typeface="Arial"/>
              </a:rPr>
              <a:t> </a:t>
            </a:r>
            <a:r>
              <a:rPr sz="1550" i="1" dirty="0">
                <a:latin typeface="Arial"/>
                <a:cs typeface="Arial"/>
              </a:rPr>
              <a:t>8</a:t>
            </a:r>
            <a:r>
              <a:rPr sz="1550" i="1" spc="35" dirty="0">
                <a:latin typeface="Arial"/>
                <a:cs typeface="Arial"/>
              </a:rPr>
              <a:t> </a:t>
            </a:r>
            <a:r>
              <a:rPr sz="1550" i="1" dirty="0">
                <a:latin typeface="Arial"/>
                <a:cs typeface="Arial"/>
              </a:rPr>
              <a:t>Fundamentals</a:t>
            </a:r>
            <a:r>
              <a:rPr sz="1550" i="1" spc="7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course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or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spc="-20" dirty="0">
                <a:latin typeface="Arial"/>
                <a:cs typeface="Arial"/>
              </a:rPr>
              <a:t>have </a:t>
            </a:r>
            <a:r>
              <a:rPr sz="1550" dirty="0">
                <a:latin typeface="Arial"/>
                <a:cs typeface="Arial"/>
              </a:rPr>
              <a:t>experience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with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the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Java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language,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and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can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create, </a:t>
            </a:r>
            <a:r>
              <a:rPr sz="1550" dirty="0">
                <a:latin typeface="Arial"/>
                <a:cs typeface="Arial"/>
              </a:rPr>
              <a:t>compile,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and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execute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programs</a:t>
            </a:r>
            <a:endParaRPr sz="1550">
              <a:latin typeface="Arial"/>
              <a:cs typeface="Arial"/>
            </a:endParaRPr>
          </a:p>
          <a:p>
            <a:pPr marL="413384" indent="-329565">
              <a:lnSpc>
                <a:spcPct val="100000"/>
              </a:lnSpc>
              <a:spcBef>
                <a:spcPts val="405"/>
              </a:spcBef>
              <a:buClr>
                <a:srgbClr val="FF0000"/>
              </a:buClr>
              <a:buChar char="•"/>
              <a:tabLst>
                <a:tab pos="413384" algn="l"/>
              </a:tabLst>
            </a:pPr>
            <a:r>
              <a:rPr sz="1550" dirty="0">
                <a:latin typeface="Arial"/>
                <a:cs typeface="Arial"/>
              </a:rPr>
              <a:t>Experience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with</a:t>
            </a:r>
            <a:r>
              <a:rPr sz="1550" spc="6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at</a:t>
            </a:r>
            <a:r>
              <a:rPr sz="1550" spc="5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least</a:t>
            </a:r>
            <a:r>
              <a:rPr sz="1550" spc="6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one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programming</a:t>
            </a:r>
            <a:r>
              <a:rPr sz="1550" spc="70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language</a:t>
            </a:r>
            <a:endParaRPr sz="1550">
              <a:latin typeface="Arial"/>
              <a:cs typeface="Arial"/>
            </a:endParaRPr>
          </a:p>
          <a:p>
            <a:pPr marL="413384" indent="-329565">
              <a:lnSpc>
                <a:spcPct val="100000"/>
              </a:lnSpc>
              <a:spcBef>
                <a:spcPts val="400"/>
              </a:spcBef>
              <a:buClr>
                <a:srgbClr val="FF0000"/>
              </a:buClr>
              <a:buChar char="•"/>
              <a:tabLst>
                <a:tab pos="413384" algn="l"/>
              </a:tabLst>
            </a:pPr>
            <a:r>
              <a:rPr sz="1550" dirty="0">
                <a:latin typeface="Arial"/>
                <a:cs typeface="Arial"/>
              </a:rPr>
              <a:t>An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understanding</a:t>
            </a:r>
            <a:r>
              <a:rPr sz="1550" spc="7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of</a:t>
            </a:r>
            <a:r>
              <a:rPr sz="1550" spc="7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object-oriented</a:t>
            </a:r>
            <a:r>
              <a:rPr sz="1550" spc="70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principles</a:t>
            </a:r>
            <a:endParaRPr sz="1550">
              <a:latin typeface="Arial"/>
              <a:cs typeface="Arial"/>
            </a:endParaRPr>
          </a:p>
          <a:p>
            <a:pPr marL="413384" marR="227965" indent="-329565">
              <a:lnSpc>
                <a:spcPct val="101899"/>
              </a:lnSpc>
              <a:spcBef>
                <a:spcPts val="370"/>
              </a:spcBef>
              <a:buClr>
                <a:srgbClr val="FF0000"/>
              </a:buClr>
              <a:buChar char="•"/>
              <a:tabLst>
                <a:tab pos="413384" algn="l"/>
              </a:tabLst>
            </a:pPr>
            <a:r>
              <a:rPr sz="1550" dirty="0">
                <a:latin typeface="Arial"/>
                <a:cs typeface="Arial"/>
              </a:rPr>
              <a:t>Experience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with</a:t>
            </a:r>
            <a:r>
              <a:rPr sz="1550" spc="6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basic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database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concepts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and</a:t>
            </a:r>
            <a:r>
              <a:rPr sz="1550" spc="6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basic </a:t>
            </a:r>
            <a:r>
              <a:rPr sz="1550" dirty="0">
                <a:latin typeface="Arial"/>
                <a:cs typeface="Arial"/>
              </a:rPr>
              <a:t>knowledge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of</a:t>
            </a:r>
            <a:r>
              <a:rPr sz="1550" spc="55" dirty="0">
                <a:latin typeface="Arial"/>
                <a:cs typeface="Arial"/>
              </a:rPr>
              <a:t> </a:t>
            </a:r>
            <a:r>
              <a:rPr sz="1550" spc="-25" dirty="0">
                <a:latin typeface="Arial"/>
                <a:cs typeface="Arial"/>
              </a:rPr>
              <a:t>SQL</a:t>
            </a:r>
            <a:endParaRPr sz="15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326639" y="5247386"/>
            <a:ext cx="3116580" cy="144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endParaRPr sz="8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314700" y="1981200"/>
            <a:ext cx="1112520" cy="1701164"/>
          </a:xfrm>
          <a:custGeom>
            <a:avLst/>
            <a:gdLst/>
            <a:ahLst/>
            <a:cxnLst/>
            <a:rect l="l" t="t" r="r" b="b"/>
            <a:pathLst>
              <a:path w="1112520" h="1701164">
                <a:moveTo>
                  <a:pt x="1112520" y="0"/>
                </a:moveTo>
                <a:lnTo>
                  <a:pt x="120395" y="0"/>
                </a:lnTo>
                <a:lnTo>
                  <a:pt x="0" y="518160"/>
                </a:lnTo>
                <a:lnTo>
                  <a:pt x="47243" y="518160"/>
                </a:lnTo>
                <a:lnTo>
                  <a:pt x="71794" y="470987"/>
                </a:lnTo>
                <a:lnTo>
                  <a:pt x="99631" y="432244"/>
                </a:lnTo>
                <a:lnTo>
                  <a:pt x="130611" y="401788"/>
                </a:lnTo>
                <a:lnTo>
                  <a:pt x="164591" y="379476"/>
                </a:lnTo>
                <a:lnTo>
                  <a:pt x="201563" y="363354"/>
                </a:lnTo>
                <a:lnTo>
                  <a:pt x="243952" y="350068"/>
                </a:lnTo>
                <a:lnTo>
                  <a:pt x="291845" y="339661"/>
                </a:lnTo>
                <a:lnTo>
                  <a:pt x="345327" y="332175"/>
                </a:lnTo>
                <a:lnTo>
                  <a:pt x="404480" y="327652"/>
                </a:lnTo>
                <a:lnTo>
                  <a:pt x="469391" y="326136"/>
                </a:lnTo>
                <a:lnTo>
                  <a:pt x="813816" y="326136"/>
                </a:lnTo>
                <a:lnTo>
                  <a:pt x="361188" y="1700784"/>
                </a:lnTo>
                <a:lnTo>
                  <a:pt x="554736" y="1700784"/>
                </a:lnTo>
                <a:lnTo>
                  <a:pt x="1112520" y="0"/>
                </a:lnTo>
                <a:close/>
              </a:path>
            </a:pathLst>
          </a:custGeom>
          <a:solidFill>
            <a:srgbClr val="CBCBC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454655" y="2399548"/>
            <a:ext cx="2865120" cy="3092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50" b="1" dirty="0">
                <a:latin typeface="Arial"/>
                <a:cs typeface="Arial"/>
              </a:rPr>
              <a:t>Generics</a:t>
            </a:r>
            <a:r>
              <a:rPr sz="1850" b="1" spc="5" dirty="0">
                <a:latin typeface="Arial"/>
                <a:cs typeface="Arial"/>
              </a:rPr>
              <a:t> </a:t>
            </a:r>
            <a:r>
              <a:rPr sz="1850" b="1" dirty="0">
                <a:latin typeface="Arial"/>
                <a:cs typeface="Arial"/>
              </a:rPr>
              <a:t>and</a:t>
            </a:r>
            <a:r>
              <a:rPr sz="1850" b="1" spc="5" dirty="0">
                <a:latin typeface="Arial"/>
                <a:cs typeface="Arial"/>
              </a:rPr>
              <a:t> </a:t>
            </a:r>
            <a:r>
              <a:rPr sz="1850" b="1" spc="-10" dirty="0">
                <a:latin typeface="Arial"/>
                <a:cs typeface="Arial"/>
              </a:rPr>
              <a:t>Collections</a:t>
            </a:r>
            <a:endParaRPr sz="18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326639" y="5247386"/>
            <a:ext cx="3116580" cy="144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endParaRPr sz="8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90415" y="3864864"/>
            <a:ext cx="2767584" cy="999744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060196" y="806967"/>
            <a:ext cx="4953000" cy="353441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2225040">
              <a:lnSpc>
                <a:spcPct val="100000"/>
              </a:lnSpc>
              <a:spcBef>
                <a:spcPts val="110"/>
              </a:spcBef>
            </a:pPr>
            <a:r>
              <a:rPr sz="1850" b="1" spc="-10" dirty="0">
                <a:latin typeface="Arial"/>
                <a:cs typeface="Arial"/>
              </a:rPr>
              <a:t>Objectives</a:t>
            </a:r>
            <a:endParaRPr sz="18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350"/>
              </a:spcBef>
            </a:pPr>
            <a:endParaRPr sz="18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550" dirty="0">
                <a:latin typeface="Arial"/>
                <a:cs typeface="Arial"/>
              </a:rPr>
              <a:t>After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completing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this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lesson,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you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should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be</a:t>
            </a:r>
            <a:r>
              <a:rPr sz="1550" spc="6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able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spc="-25" dirty="0">
                <a:latin typeface="Arial"/>
                <a:cs typeface="Arial"/>
              </a:rPr>
              <a:t>to:</a:t>
            </a:r>
            <a:endParaRPr sz="1550">
              <a:latin typeface="Arial"/>
              <a:cs typeface="Arial"/>
            </a:endParaRPr>
          </a:p>
          <a:p>
            <a:pPr marL="413384" indent="-329565">
              <a:lnSpc>
                <a:spcPct val="100000"/>
              </a:lnSpc>
              <a:spcBef>
                <a:spcPts val="359"/>
              </a:spcBef>
              <a:buClr>
                <a:srgbClr val="FF0000"/>
              </a:buClr>
              <a:buChar char="•"/>
              <a:tabLst>
                <a:tab pos="413384" algn="l"/>
              </a:tabLst>
            </a:pPr>
            <a:r>
              <a:rPr sz="1550" dirty="0">
                <a:latin typeface="Arial"/>
                <a:cs typeface="Arial"/>
              </a:rPr>
              <a:t>Create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custom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generic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class</a:t>
            </a:r>
            <a:endParaRPr sz="1550">
              <a:latin typeface="Arial"/>
              <a:cs typeface="Arial"/>
            </a:endParaRPr>
          </a:p>
          <a:p>
            <a:pPr marL="413384" indent="-329565">
              <a:lnSpc>
                <a:spcPct val="100000"/>
              </a:lnSpc>
              <a:spcBef>
                <a:spcPts val="370"/>
              </a:spcBef>
              <a:buClr>
                <a:srgbClr val="FF0000"/>
              </a:buClr>
              <a:buChar char="•"/>
              <a:tabLst>
                <a:tab pos="413384" algn="l"/>
              </a:tabLst>
            </a:pPr>
            <a:r>
              <a:rPr sz="1550" dirty="0">
                <a:latin typeface="Arial"/>
                <a:cs typeface="Arial"/>
              </a:rPr>
              <a:t>Use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the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type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inference</a:t>
            </a:r>
            <a:r>
              <a:rPr sz="1550" spc="5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diamond</a:t>
            </a:r>
            <a:r>
              <a:rPr sz="1550" spc="6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to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create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an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object</a:t>
            </a:r>
            <a:endParaRPr sz="1550">
              <a:latin typeface="Arial"/>
              <a:cs typeface="Arial"/>
            </a:endParaRPr>
          </a:p>
          <a:p>
            <a:pPr marL="413384" indent="-329565">
              <a:lnSpc>
                <a:spcPct val="100000"/>
              </a:lnSpc>
              <a:spcBef>
                <a:spcPts val="370"/>
              </a:spcBef>
              <a:buClr>
                <a:srgbClr val="FF0000"/>
              </a:buClr>
              <a:buChar char="•"/>
              <a:tabLst>
                <a:tab pos="413384" algn="l"/>
              </a:tabLst>
            </a:pPr>
            <a:r>
              <a:rPr sz="1550" dirty="0">
                <a:latin typeface="Arial"/>
                <a:cs typeface="Arial"/>
              </a:rPr>
              <a:t>Create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collection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without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using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generics</a:t>
            </a:r>
            <a:endParaRPr sz="1550">
              <a:latin typeface="Arial"/>
              <a:cs typeface="Arial"/>
            </a:endParaRPr>
          </a:p>
          <a:p>
            <a:pPr marL="413384" indent="-329565">
              <a:lnSpc>
                <a:spcPct val="100000"/>
              </a:lnSpc>
              <a:spcBef>
                <a:spcPts val="360"/>
              </a:spcBef>
              <a:buClr>
                <a:srgbClr val="FF0000"/>
              </a:buClr>
              <a:buChar char="•"/>
              <a:tabLst>
                <a:tab pos="413384" algn="l"/>
              </a:tabLst>
            </a:pPr>
            <a:r>
              <a:rPr sz="1550" dirty="0">
                <a:latin typeface="Arial"/>
                <a:cs typeface="Arial"/>
              </a:rPr>
              <a:t>Create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collection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by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using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generics</a:t>
            </a:r>
            <a:endParaRPr sz="1550">
              <a:latin typeface="Arial"/>
              <a:cs typeface="Arial"/>
            </a:endParaRPr>
          </a:p>
          <a:p>
            <a:pPr marL="413384" indent="-329565">
              <a:lnSpc>
                <a:spcPct val="100000"/>
              </a:lnSpc>
              <a:spcBef>
                <a:spcPts val="265"/>
              </a:spcBef>
              <a:buClr>
                <a:srgbClr val="FF0000"/>
              </a:buClr>
              <a:buChar char="•"/>
              <a:tabLst>
                <a:tab pos="413384" algn="l"/>
              </a:tabLst>
            </a:pPr>
            <a:r>
              <a:rPr sz="1550" dirty="0">
                <a:latin typeface="Arial"/>
                <a:cs typeface="Arial"/>
              </a:rPr>
              <a:t>Implement</a:t>
            </a:r>
            <a:r>
              <a:rPr sz="1550" spc="6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an</a:t>
            </a:r>
            <a:r>
              <a:rPr sz="1550" spc="65" dirty="0">
                <a:latin typeface="Arial"/>
                <a:cs typeface="Arial"/>
              </a:rPr>
              <a:t> </a:t>
            </a:r>
            <a:r>
              <a:rPr sz="1550" spc="260" dirty="0">
                <a:latin typeface="Times New Roman"/>
                <a:cs typeface="Times New Roman"/>
              </a:rPr>
              <a:t>ArrayList</a:t>
            </a:r>
            <a:endParaRPr sz="1550">
              <a:latin typeface="Times New Roman"/>
              <a:cs typeface="Times New Roman"/>
            </a:endParaRPr>
          </a:p>
          <a:p>
            <a:pPr marL="413384" indent="-329565">
              <a:lnSpc>
                <a:spcPct val="100000"/>
              </a:lnSpc>
              <a:spcBef>
                <a:spcPts val="375"/>
              </a:spcBef>
              <a:buClr>
                <a:srgbClr val="FF0000"/>
              </a:buClr>
              <a:buChar char="•"/>
              <a:tabLst>
                <a:tab pos="413384" algn="l"/>
              </a:tabLst>
            </a:pPr>
            <a:r>
              <a:rPr sz="1550" dirty="0">
                <a:latin typeface="Arial"/>
                <a:cs typeface="Arial"/>
              </a:rPr>
              <a:t>Implement</a:t>
            </a:r>
            <a:r>
              <a:rPr sz="1550" spc="6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spc="240" dirty="0">
                <a:latin typeface="Times New Roman"/>
                <a:cs typeface="Times New Roman"/>
              </a:rPr>
              <a:t>TreeSet</a:t>
            </a:r>
            <a:endParaRPr sz="1550">
              <a:latin typeface="Times New Roman"/>
              <a:cs typeface="Times New Roman"/>
            </a:endParaRPr>
          </a:p>
          <a:p>
            <a:pPr marL="413384" indent="-329565">
              <a:lnSpc>
                <a:spcPct val="100000"/>
              </a:lnSpc>
              <a:spcBef>
                <a:spcPts val="359"/>
              </a:spcBef>
              <a:buClr>
                <a:srgbClr val="FF0000"/>
              </a:buClr>
              <a:buChar char="•"/>
              <a:tabLst>
                <a:tab pos="413384" algn="l"/>
              </a:tabLst>
            </a:pPr>
            <a:r>
              <a:rPr sz="1550" dirty="0">
                <a:latin typeface="Arial"/>
                <a:cs typeface="Arial"/>
              </a:rPr>
              <a:t>Implement</a:t>
            </a:r>
            <a:r>
              <a:rPr sz="1550" spc="6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spc="60" dirty="0">
                <a:latin typeface="Times New Roman"/>
                <a:cs typeface="Times New Roman"/>
              </a:rPr>
              <a:t>HashMap</a:t>
            </a:r>
            <a:endParaRPr sz="1550">
              <a:latin typeface="Times New Roman"/>
              <a:cs typeface="Times New Roman"/>
            </a:endParaRPr>
          </a:p>
          <a:p>
            <a:pPr marL="413384" indent="-329565">
              <a:lnSpc>
                <a:spcPct val="100000"/>
              </a:lnSpc>
              <a:spcBef>
                <a:spcPts val="370"/>
              </a:spcBef>
              <a:buClr>
                <a:srgbClr val="FF0000"/>
              </a:buClr>
              <a:buChar char="•"/>
              <a:tabLst>
                <a:tab pos="413384" algn="l"/>
              </a:tabLst>
            </a:pPr>
            <a:r>
              <a:rPr sz="1550" dirty="0">
                <a:latin typeface="Arial"/>
                <a:cs typeface="Arial"/>
              </a:rPr>
              <a:t>Implement</a:t>
            </a:r>
            <a:r>
              <a:rPr sz="1550" spc="6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spc="105" dirty="0">
                <a:latin typeface="Times New Roman"/>
                <a:cs typeface="Times New Roman"/>
              </a:rPr>
              <a:t>Deque</a:t>
            </a:r>
            <a:endParaRPr sz="1550">
              <a:latin typeface="Times New Roman"/>
              <a:cs typeface="Times New Roman"/>
            </a:endParaRPr>
          </a:p>
          <a:p>
            <a:pPr marL="413384" indent="-329565">
              <a:lnSpc>
                <a:spcPct val="100000"/>
              </a:lnSpc>
              <a:spcBef>
                <a:spcPts val="480"/>
              </a:spcBef>
              <a:buClr>
                <a:srgbClr val="FF0000"/>
              </a:buClr>
              <a:buChar char="•"/>
              <a:tabLst>
                <a:tab pos="413384" algn="l"/>
              </a:tabLst>
            </a:pPr>
            <a:r>
              <a:rPr sz="1550" dirty="0">
                <a:latin typeface="Arial"/>
                <a:cs typeface="Arial"/>
              </a:rPr>
              <a:t>Order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collections</a:t>
            </a:r>
            <a:endParaRPr sz="15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326639" y="5247386"/>
            <a:ext cx="3116580" cy="144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endParaRPr sz="8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31824" y="806967"/>
            <a:ext cx="3811904" cy="414083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2371725">
              <a:lnSpc>
                <a:spcPct val="100000"/>
              </a:lnSpc>
              <a:spcBef>
                <a:spcPts val="110"/>
              </a:spcBef>
            </a:pPr>
            <a:r>
              <a:rPr sz="1850" b="1" spc="-10" dirty="0">
                <a:latin typeface="Arial"/>
                <a:cs typeface="Arial"/>
              </a:rPr>
              <a:t>Topics</a:t>
            </a:r>
            <a:endParaRPr sz="18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350"/>
              </a:spcBef>
            </a:pPr>
            <a:endParaRPr sz="1850">
              <a:latin typeface="Arial"/>
              <a:cs typeface="Arial"/>
            </a:endParaRPr>
          </a:p>
          <a:p>
            <a:pPr marL="341630" indent="-328930">
              <a:lnSpc>
                <a:spcPct val="100000"/>
              </a:lnSpc>
              <a:spcBef>
                <a:spcPts val="5"/>
              </a:spcBef>
              <a:buClr>
                <a:srgbClr val="FF0000"/>
              </a:buClr>
              <a:buChar char="•"/>
              <a:tabLst>
                <a:tab pos="341630" algn="l"/>
              </a:tabLst>
            </a:pPr>
            <a:r>
              <a:rPr sz="1550" spc="-10" dirty="0">
                <a:latin typeface="Arial"/>
                <a:cs typeface="Arial"/>
              </a:rPr>
              <a:t>Generics</a:t>
            </a:r>
            <a:endParaRPr sz="1550">
              <a:latin typeface="Arial"/>
              <a:cs typeface="Arial"/>
            </a:endParaRPr>
          </a:p>
          <a:p>
            <a:pPr marL="659765" lvl="1" indent="-237490">
              <a:lnSpc>
                <a:spcPct val="100000"/>
              </a:lnSpc>
              <a:spcBef>
                <a:spcPts val="375"/>
              </a:spcBef>
              <a:buClr>
                <a:srgbClr val="FF0000"/>
              </a:buClr>
              <a:buChar char="–"/>
              <a:tabLst>
                <a:tab pos="659765" algn="l"/>
              </a:tabLst>
            </a:pPr>
            <a:r>
              <a:rPr sz="1400" dirty="0">
                <a:latin typeface="Arial"/>
                <a:cs typeface="Arial"/>
              </a:rPr>
              <a:t>Generics</a:t>
            </a:r>
            <a:r>
              <a:rPr sz="1400" spc="4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with</a:t>
            </a:r>
            <a:r>
              <a:rPr sz="1400" spc="8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Type</a:t>
            </a:r>
            <a:r>
              <a:rPr sz="1400" spc="9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Inference</a:t>
            </a:r>
            <a:r>
              <a:rPr sz="1400" spc="4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Diamond</a:t>
            </a:r>
            <a:endParaRPr sz="1400">
              <a:latin typeface="Arial"/>
              <a:cs typeface="Arial"/>
            </a:endParaRPr>
          </a:p>
          <a:p>
            <a:pPr marL="341630" indent="-328930">
              <a:lnSpc>
                <a:spcPct val="100000"/>
              </a:lnSpc>
              <a:spcBef>
                <a:spcPts val="405"/>
              </a:spcBef>
              <a:buClr>
                <a:srgbClr val="FF0000"/>
              </a:buClr>
              <a:buChar char="•"/>
              <a:tabLst>
                <a:tab pos="341630" algn="l"/>
              </a:tabLst>
            </a:pPr>
            <a:r>
              <a:rPr sz="1550" spc="-10" dirty="0">
                <a:latin typeface="Arial"/>
                <a:cs typeface="Arial"/>
              </a:rPr>
              <a:t>Collections</a:t>
            </a:r>
            <a:endParaRPr sz="1550">
              <a:latin typeface="Arial"/>
              <a:cs typeface="Arial"/>
            </a:endParaRPr>
          </a:p>
          <a:p>
            <a:pPr marL="659765" lvl="1" indent="-237490">
              <a:lnSpc>
                <a:spcPct val="100000"/>
              </a:lnSpc>
              <a:spcBef>
                <a:spcPts val="375"/>
              </a:spcBef>
              <a:buClr>
                <a:srgbClr val="FF0000"/>
              </a:buClr>
              <a:buChar char="–"/>
              <a:tabLst>
                <a:tab pos="659765" algn="l"/>
              </a:tabLst>
            </a:pPr>
            <a:r>
              <a:rPr sz="1400" dirty="0">
                <a:latin typeface="Arial"/>
                <a:cs typeface="Arial"/>
              </a:rPr>
              <a:t>Collection</a:t>
            </a:r>
            <a:r>
              <a:rPr sz="1400" spc="85" dirty="0">
                <a:latin typeface="Arial"/>
                <a:cs typeface="Arial"/>
              </a:rPr>
              <a:t> </a:t>
            </a:r>
            <a:r>
              <a:rPr sz="1400" spc="-20" dirty="0">
                <a:latin typeface="Arial"/>
                <a:cs typeface="Arial"/>
              </a:rPr>
              <a:t>Types</a:t>
            </a:r>
            <a:endParaRPr sz="1400">
              <a:latin typeface="Arial"/>
              <a:cs typeface="Arial"/>
            </a:endParaRPr>
          </a:p>
          <a:p>
            <a:pPr marL="659765" lvl="1" indent="-237490">
              <a:lnSpc>
                <a:spcPct val="100000"/>
              </a:lnSpc>
              <a:spcBef>
                <a:spcPts val="290"/>
              </a:spcBef>
              <a:buClr>
                <a:srgbClr val="FF0000"/>
              </a:buClr>
              <a:buFont typeface="Arial"/>
              <a:buChar char="–"/>
              <a:tabLst>
                <a:tab pos="659765" algn="l"/>
              </a:tabLst>
            </a:pPr>
            <a:r>
              <a:rPr sz="1400" spc="305" dirty="0">
                <a:latin typeface="Times New Roman"/>
                <a:cs typeface="Times New Roman"/>
              </a:rPr>
              <a:t>List</a:t>
            </a:r>
            <a:r>
              <a:rPr sz="1400" spc="5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Arial"/>
                <a:cs typeface="Arial"/>
              </a:rPr>
              <a:t>Interface</a:t>
            </a:r>
            <a:endParaRPr sz="1400">
              <a:latin typeface="Arial"/>
              <a:cs typeface="Arial"/>
            </a:endParaRPr>
          </a:p>
          <a:p>
            <a:pPr marL="659765" lvl="1" indent="-237490">
              <a:lnSpc>
                <a:spcPct val="100000"/>
              </a:lnSpc>
              <a:spcBef>
                <a:spcPts val="384"/>
              </a:spcBef>
              <a:buClr>
                <a:srgbClr val="FF0000"/>
              </a:buClr>
              <a:buFont typeface="Arial"/>
              <a:buChar char="–"/>
              <a:tabLst>
                <a:tab pos="659765" algn="l"/>
              </a:tabLst>
            </a:pPr>
            <a:r>
              <a:rPr sz="1400" spc="250" dirty="0">
                <a:latin typeface="Times New Roman"/>
                <a:cs typeface="Times New Roman"/>
              </a:rPr>
              <a:t>ArrayList</a:t>
            </a:r>
            <a:r>
              <a:rPr sz="1400" spc="2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Arial"/>
                <a:cs typeface="Arial"/>
              </a:rPr>
              <a:t>Implementation</a:t>
            </a:r>
            <a:endParaRPr sz="1400">
              <a:latin typeface="Arial"/>
              <a:cs typeface="Arial"/>
            </a:endParaRPr>
          </a:p>
          <a:p>
            <a:pPr marL="659765" lvl="1" indent="-237490">
              <a:lnSpc>
                <a:spcPct val="100000"/>
              </a:lnSpc>
              <a:spcBef>
                <a:spcPts val="465"/>
              </a:spcBef>
              <a:buClr>
                <a:srgbClr val="FF0000"/>
              </a:buClr>
              <a:buChar char="–"/>
              <a:tabLst>
                <a:tab pos="659765" algn="l"/>
              </a:tabLst>
            </a:pPr>
            <a:r>
              <a:rPr sz="1400" dirty="0">
                <a:latin typeface="Arial"/>
                <a:cs typeface="Arial"/>
              </a:rPr>
              <a:t>Autoboxing</a:t>
            </a:r>
            <a:r>
              <a:rPr sz="1400" spc="5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and</a:t>
            </a:r>
            <a:r>
              <a:rPr sz="1400" spc="7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Unboxing</a:t>
            </a:r>
            <a:endParaRPr sz="1400">
              <a:latin typeface="Arial"/>
              <a:cs typeface="Arial"/>
            </a:endParaRPr>
          </a:p>
          <a:p>
            <a:pPr marL="659765" lvl="1" indent="-237490">
              <a:lnSpc>
                <a:spcPct val="100000"/>
              </a:lnSpc>
              <a:spcBef>
                <a:spcPts val="290"/>
              </a:spcBef>
              <a:buClr>
                <a:srgbClr val="FF0000"/>
              </a:buClr>
              <a:buFont typeface="Arial"/>
              <a:buChar char="–"/>
              <a:tabLst>
                <a:tab pos="659765" algn="l"/>
              </a:tabLst>
            </a:pPr>
            <a:r>
              <a:rPr sz="1400" spc="254" dirty="0">
                <a:latin typeface="Times New Roman"/>
                <a:cs typeface="Times New Roman"/>
              </a:rPr>
              <a:t>Set</a:t>
            </a:r>
            <a:r>
              <a:rPr sz="1400" spc="3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Arial"/>
                <a:cs typeface="Arial"/>
              </a:rPr>
              <a:t>Interface</a:t>
            </a:r>
            <a:endParaRPr sz="1400">
              <a:latin typeface="Arial"/>
              <a:cs typeface="Arial"/>
            </a:endParaRPr>
          </a:p>
          <a:p>
            <a:pPr marL="659765" lvl="1" indent="-237490">
              <a:lnSpc>
                <a:spcPct val="100000"/>
              </a:lnSpc>
              <a:spcBef>
                <a:spcPts val="384"/>
              </a:spcBef>
              <a:buClr>
                <a:srgbClr val="FF0000"/>
              </a:buClr>
              <a:buFont typeface="Arial"/>
              <a:buChar char="–"/>
              <a:tabLst>
                <a:tab pos="659765" algn="l"/>
              </a:tabLst>
            </a:pPr>
            <a:r>
              <a:rPr sz="1400" dirty="0">
                <a:latin typeface="Times New Roman"/>
                <a:cs typeface="Times New Roman"/>
              </a:rPr>
              <a:t>Map</a:t>
            </a:r>
            <a:r>
              <a:rPr sz="1400" spc="1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Arial"/>
                <a:cs typeface="Arial"/>
              </a:rPr>
              <a:t>Interface</a:t>
            </a:r>
            <a:endParaRPr sz="1400">
              <a:latin typeface="Arial"/>
              <a:cs typeface="Arial"/>
            </a:endParaRPr>
          </a:p>
          <a:p>
            <a:pPr marL="659765" lvl="1" indent="-237490">
              <a:lnSpc>
                <a:spcPct val="100000"/>
              </a:lnSpc>
              <a:spcBef>
                <a:spcPts val="370"/>
              </a:spcBef>
              <a:buClr>
                <a:srgbClr val="FF0000"/>
              </a:buClr>
              <a:buFont typeface="Arial"/>
              <a:buChar char="–"/>
              <a:tabLst>
                <a:tab pos="659765" algn="l"/>
              </a:tabLst>
            </a:pPr>
            <a:r>
              <a:rPr sz="1400" spc="120" dirty="0">
                <a:latin typeface="Times New Roman"/>
                <a:cs typeface="Times New Roman"/>
              </a:rPr>
              <a:t>Deque</a:t>
            </a:r>
            <a:r>
              <a:rPr sz="1400" spc="3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Arial"/>
                <a:cs typeface="Arial"/>
              </a:rPr>
              <a:t>Interface</a:t>
            </a:r>
            <a:endParaRPr sz="1400">
              <a:latin typeface="Arial"/>
              <a:cs typeface="Arial"/>
            </a:endParaRPr>
          </a:p>
          <a:p>
            <a:pPr marL="659765" lvl="1" indent="-237490">
              <a:lnSpc>
                <a:spcPct val="100000"/>
              </a:lnSpc>
              <a:spcBef>
                <a:spcPts val="480"/>
              </a:spcBef>
              <a:buClr>
                <a:srgbClr val="FF0000"/>
              </a:buClr>
              <a:buChar char="–"/>
              <a:tabLst>
                <a:tab pos="659765" algn="l"/>
              </a:tabLst>
            </a:pPr>
            <a:r>
              <a:rPr sz="1400" dirty="0">
                <a:latin typeface="Arial"/>
                <a:cs typeface="Arial"/>
              </a:rPr>
              <a:t>Ordering</a:t>
            </a:r>
            <a:r>
              <a:rPr sz="1400" spc="8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Collections</a:t>
            </a:r>
            <a:endParaRPr sz="1400">
              <a:latin typeface="Arial"/>
              <a:cs typeface="Arial"/>
            </a:endParaRPr>
          </a:p>
          <a:p>
            <a:pPr marL="659765" lvl="1" indent="-237490">
              <a:lnSpc>
                <a:spcPct val="100000"/>
              </a:lnSpc>
              <a:spcBef>
                <a:spcPts val="275"/>
              </a:spcBef>
              <a:buClr>
                <a:srgbClr val="FF0000"/>
              </a:buClr>
              <a:buFont typeface="Arial"/>
              <a:buChar char="–"/>
              <a:tabLst>
                <a:tab pos="659765" algn="l"/>
              </a:tabLst>
            </a:pPr>
            <a:r>
              <a:rPr sz="1400" spc="165" dirty="0">
                <a:latin typeface="Times New Roman"/>
                <a:cs typeface="Times New Roman"/>
              </a:rPr>
              <a:t>Comparable</a:t>
            </a:r>
            <a:r>
              <a:rPr sz="1400" spc="7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Arial"/>
                <a:cs typeface="Arial"/>
              </a:rPr>
              <a:t>Interface</a:t>
            </a:r>
            <a:endParaRPr sz="1400">
              <a:latin typeface="Arial"/>
              <a:cs typeface="Arial"/>
            </a:endParaRPr>
          </a:p>
          <a:p>
            <a:pPr marL="659765" lvl="1" indent="-237490">
              <a:lnSpc>
                <a:spcPct val="100000"/>
              </a:lnSpc>
              <a:spcBef>
                <a:spcPts val="385"/>
              </a:spcBef>
              <a:buClr>
                <a:srgbClr val="FF0000"/>
              </a:buClr>
              <a:buFont typeface="Arial"/>
              <a:buChar char="–"/>
              <a:tabLst>
                <a:tab pos="659765" algn="l"/>
              </a:tabLst>
            </a:pPr>
            <a:r>
              <a:rPr sz="1400" spc="185" dirty="0">
                <a:latin typeface="Times New Roman"/>
                <a:cs typeface="Times New Roman"/>
              </a:rPr>
              <a:t>Comparator</a:t>
            </a:r>
            <a:r>
              <a:rPr sz="1400" spc="3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Arial"/>
                <a:cs typeface="Arial"/>
              </a:rPr>
              <a:t>Interface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47488" y="3547871"/>
            <a:ext cx="1810512" cy="114300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2326639" y="5247386"/>
            <a:ext cx="3116580" cy="144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endParaRPr sz="8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31824" y="806967"/>
            <a:ext cx="5422900" cy="213868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83185" algn="ctr">
              <a:lnSpc>
                <a:spcPct val="100000"/>
              </a:lnSpc>
              <a:spcBef>
                <a:spcPts val="110"/>
              </a:spcBef>
            </a:pPr>
            <a:r>
              <a:rPr sz="1850" b="1" spc="-10" dirty="0">
                <a:latin typeface="Arial"/>
                <a:cs typeface="Arial"/>
              </a:rPr>
              <a:t>Generics</a:t>
            </a:r>
            <a:endParaRPr sz="18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350"/>
              </a:spcBef>
            </a:pPr>
            <a:endParaRPr sz="1850">
              <a:latin typeface="Arial"/>
              <a:cs typeface="Arial"/>
            </a:endParaRPr>
          </a:p>
          <a:p>
            <a:pPr marL="341630" indent="-328930">
              <a:lnSpc>
                <a:spcPct val="100000"/>
              </a:lnSpc>
              <a:spcBef>
                <a:spcPts val="5"/>
              </a:spcBef>
              <a:buClr>
                <a:srgbClr val="FF0000"/>
              </a:buClr>
              <a:buChar char="•"/>
              <a:tabLst>
                <a:tab pos="341630" algn="l"/>
              </a:tabLst>
            </a:pPr>
            <a:r>
              <a:rPr sz="1550" dirty="0">
                <a:latin typeface="Arial"/>
                <a:cs typeface="Arial"/>
              </a:rPr>
              <a:t>Provide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flexible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type</a:t>
            </a:r>
            <a:r>
              <a:rPr sz="1550" spc="5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safety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to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your</a:t>
            </a:r>
            <a:r>
              <a:rPr sz="1550" spc="55" dirty="0">
                <a:latin typeface="Arial"/>
                <a:cs typeface="Arial"/>
              </a:rPr>
              <a:t> </a:t>
            </a:r>
            <a:r>
              <a:rPr sz="1550" spc="-20" dirty="0">
                <a:latin typeface="Arial"/>
                <a:cs typeface="Arial"/>
              </a:rPr>
              <a:t>code</a:t>
            </a:r>
            <a:endParaRPr sz="1550">
              <a:latin typeface="Arial"/>
              <a:cs typeface="Arial"/>
            </a:endParaRPr>
          </a:p>
          <a:p>
            <a:pPr marL="341630" indent="-328930">
              <a:lnSpc>
                <a:spcPct val="100000"/>
              </a:lnSpc>
              <a:spcBef>
                <a:spcPts val="395"/>
              </a:spcBef>
              <a:buClr>
                <a:srgbClr val="FF0000"/>
              </a:buClr>
              <a:buChar char="•"/>
              <a:tabLst>
                <a:tab pos="341630" algn="l"/>
              </a:tabLst>
            </a:pPr>
            <a:r>
              <a:rPr sz="1550" dirty="0">
                <a:latin typeface="Arial"/>
                <a:cs typeface="Arial"/>
              </a:rPr>
              <a:t>Move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many</a:t>
            </a:r>
            <a:r>
              <a:rPr sz="1550" spc="6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common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errors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from</a:t>
            </a:r>
            <a:r>
              <a:rPr sz="1550" spc="6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run</a:t>
            </a:r>
            <a:r>
              <a:rPr sz="1550" spc="6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time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to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compile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spc="-20" dirty="0">
                <a:latin typeface="Arial"/>
                <a:cs typeface="Arial"/>
              </a:rPr>
              <a:t>time</a:t>
            </a:r>
            <a:endParaRPr sz="1550">
              <a:latin typeface="Arial"/>
              <a:cs typeface="Arial"/>
            </a:endParaRPr>
          </a:p>
          <a:p>
            <a:pPr marL="341630" indent="-328930">
              <a:lnSpc>
                <a:spcPct val="100000"/>
              </a:lnSpc>
              <a:spcBef>
                <a:spcPts val="405"/>
              </a:spcBef>
              <a:buClr>
                <a:srgbClr val="FF0000"/>
              </a:buClr>
              <a:buChar char="•"/>
              <a:tabLst>
                <a:tab pos="341630" algn="l"/>
              </a:tabLst>
            </a:pPr>
            <a:r>
              <a:rPr sz="1550" dirty="0">
                <a:latin typeface="Arial"/>
                <a:cs typeface="Arial"/>
              </a:rPr>
              <a:t>Provide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cleaner,</a:t>
            </a:r>
            <a:r>
              <a:rPr sz="1550" spc="5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easier-to-write</a:t>
            </a:r>
            <a:r>
              <a:rPr sz="1550" spc="85" dirty="0">
                <a:latin typeface="Arial"/>
                <a:cs typeface="Arial"/>
              </a:rPr>
              <a:t> </a:t>
            </a:r>
            <a:r>
              <a:rPr sz="1550" spc="-20" dirty="0">
                <a:latin typeface="Arial"/>
                <a:cs typeface="Arial"/>
              </a:rPr>
              <a:t>code</a:t>
            </a:r>
            <a:endParaRPr sz="1550">
              <a:latin typeface="Arial"/>
              <a:cs typeface="Arial"/>
            </a:endParaRPr>
          </a:p>
          <a:p>
            <a:pPr marL="341630" indent="-328930">
              <a:lnSpc>
                <a:spcPct val="100000"/>
              </a:lnSpc>
              <a:spcBef>
                <a:spcPts val="409"/>
              </a:spcBef>
              <a:buClr>
                <a:srgbClr val="FF0000"/>
              </a:buClr>
              <a:buChar char="•"/>
              <a:tabLst>
                <a:tab pos="341630" algn="l"/>
              </a:tabLst>
            </a:pPr>
            <a:r>
              <a:rPr sz="1550" dirty="0">
                <a:latin typeface="Arial"/>
                <a:cs typeface="Arial"/>
              </a:rPr>
              <a:t>Reduce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the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need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for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casting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with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collections</a:t>
            </a:r>
            <a:endParaRPr sz="1550">
              <a:latin typeface="Arial"/>
              <a:cs typeface="Arial"/>
            </a:endParaRPr>
          </a:p>
          <a:p>
            <a:pPr marL="341630" indent="-328930">
              <a:lnSpc>
                <a:spcPct val="100000"/>
              </a:lnSpc>
              <a:spcBef>
                <a:spcPts val="409"/>
              </a:spcBef>
              <a:buClr>
                <a:srgbClr val="FF0000"/>
              </a:buClr>
              <a:buChar char="•"/>
              <a:tabLst>
                <a:tab pos="341630" algn="l"/>
              </a:tabLst>
            </a:pPr>
            <a:r>
              <a:rPr sz="1550" dirty="0">
                <a:latin typeface="Arial"/>
                <a:cs typeface="Arial"/>
              </a:rPr>
              <a:t>Are</a:t>
            </a:r>
            <a:r>
              <a:rPr sz="1550" spc="1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used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heavily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in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the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Java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Collections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spc="-25" dirty="0">
                <a:latin typeface="Arial"/>
                <a:cs typeface="Arial"/>
              </a:rPr>
              <a:t>API</a:t>
            </a:r>
            <a:endParaRPr sz="155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3706367" y="3048000"/>
            <a:ext cx="3133725" cy="1926589"/>
            <a:chOff x="3706367" y="3048000"/>
            <a:chExt cx="3133725" cy="1926589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74463" y="3048000"/>
              <a:ext cx="1999488" cy="737615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06367" y="3767327"/>
              <a:ext cx="3133343" cy="43891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742943" y="4181855"/>
              <a:ext cx="3090672" cy="792479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2326639" y="5247386"/>
            <a:ext cx="3116580" cy="144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endParaRPr sz="8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782567" y="2781300"/>
            <a:ext cx="3235960" cy="2091055"/>
            <a:chOff x="3782567" y="2781300"/>
            <a:chExt cx="3235960" cy="2091055"/>
          </a:xfrm>
        </p:grpSpPr>
        <p:sp>
          <p:nvSpPr>
            <p:cNvPr id="3" name="object 3"/>
            <p:cNvSpPr/>
            <p:nvPr/>
          </p:nvSpPr>
          <p:spPr>
            <a:xfrm>
              <a:off x="3793235" y="2790444"/>
              <a:ext cx="3215640" cy="2071370"/>
            </a:xfrm>
            <a:custGeom>
              <a:avLst/>
              <a:gdLst/>
              <a:ahLst/>
              <a:cxnLst/>
              <a:rect l="l" t="t" r="r" b="b"/>
              <a:pathLst>
                <a:path w="3215640" h="2071370">
                  <a:moveTo>
                    <a:pt x="3215640" y="0"/>
                  </a:moveTo>
                  <a:lnTo>
                    <a:pt x="0" y="0"/>
                  </a:lnTo>
                  <a:lnTo>
                    <a:pt x="0" y="2071115"/>
                  </a:lnTo>
                  <a:lnTo>
                    <a:pt x="3215640" y="2071115"/>
                  </a:lnTo>
                  <a:lnTo>
                    <a:pt x="3215640" y="0"/>
                  </a:lnTo>
                  <a:close/>
                </a:path>
              </a:pathLst>
            </a:custGeom>
            <a:solidFill>
              <a:srgbClr val="DCDC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782567" y="2781300"/>
              <a:ext cx="3235960" cy="2091055"/>
            </a:xfrm>
            <a:custGeom>
              <a:avLst/>
              <a:gdLst/>
              <a:ahLst/>
              <a:cxnLst/>
              <a:rect l="l" t="t" r="r" b="b"/>
              <a:pathLst>
                <a:path w="3235959" h="2091054">
                  <a:moveTo>
                    <a:pt x="3230880" y="0"/>
                  </a:moveTo>
                  <a:lnTo>
                    <a:pt x="4572" y="0"/>
                  </a:lnTo>
                  <a:lnTo>
                    <a:pt x="0" y="4572"/>
                  </a:lnTo>
                  <a:lnTo>
                    <a:pt x="0" y="2086356"/>
                  </a:lnTo>
                  <a:lnTo>
                    <a:pt x="4572" y="2090928"/>
                  </a:lnTo>
                  <a:lnTo>
                    <a:pt x="3230880" y="2090928"/>
                  </a:lnTo>
                  <a:lnTo>
                    <a:pt x="3235452" y="2086356"/>
                  </a:lnTo>
                  <a:lnTo>
                    <a:pt x="3235452" y="2080260"/>
                  </a:lnTo>
                  <a:lnTo>
                    <a:pt x="19812" y="2080260"/>
                  </a:lnTo>
                  <a:lnTo>
                    <a:pt x="10668" y="2069592"/>
                  </a:lnTo>
                  <a:lnTo>
                    <a:pt x="19812" y="2069592"/>
                  </a:lnTo>
                  <a:lnTo>
                    <a:pt x="19812" y="19812"/>
                  </a:lnTo>
                  <a:lnTo>
                    <a:pt x="10667" y="19812"/>
                  </a:lnTo>
                  <a:lnTo>
                    <a:pt x="19812" y="9144"/>
                  </a:lnTo>
                  <a:lnTo>
                    <a:pt x="3235452" y="9144"/>
                  </a:lnTo>
                  <a:lnTo>
                    <a:pt x="3235452" y="4572"/>
                  </a:lnTo>
                  <a:lnTo>
                    <a:pt x="3230880" y="0"/>
                  </a:lnTo>
                  <a:close/>
                </a:path>
                <a:path w="3235959" h="2091054">
                  <a:moveTo>
                    <a:pt x="19812" y="2069592"/>
                  </a:moveTo>
                  <a:lnTo>
                    <a:pt x="10668" y="2069592"/>
                  </a:lnTo>
                  <a:lnTo>
                    <a:pt x="19812" y="2080260"/>
                  </a:lnTo>
                  <a:lnTo>
                    <a:pt x="19812" y="2069592"/>
                  </a:lnTo>
                  <a:close/>
                </a:path>
                <a:path w="3235959" h="2091054">
                  <a:moveTo>
                    <a:pt x="3215640" y="2069592"/>
                  </a:moveTo>
                  <a:lnTo>
                    <a:pt x="19812" y="2069592"/>
                  </a:lnTo>
                  <a:lnTo>
                    <a:pt x="19812" y="2080260"/>
                  </a:lnTo>
                  <a:lnTo>
                    <a:pt x="3215640" y="2080260"/>
                  </a:lnTo>
                  <a:lnTo>
                    <a:pt x="3215640" y="2069592"/>
                  </a:lnTo>
                  <a:close/>
                </a:path>
                <a:path w="3235959" h="2091054">
                  <a:moveTo>
                    <a:pt x="3215640" y="9144"/>
                  </a:moveTo>
                  <a:lnTo>
                    <a:pt x="3215640" y="2080260"/>
                  </a:lnTo>
                  <a:lnTo>
                    <a:pt x="3226308" y="2069592"/>
                  </a:lnTo>
                  <a:lnTo>
                    <a:pt x="3235452" y="2069592"/>
                  </a:lnTo>
                  <a:lnTo>
                    <a:pt x="3235452" y="19812"/>
                  </a:lnTo>
                  <a:lnTo>
                    <a:pt x="3226308" y="19812"/>
                  </a:lnTo>
                  <a:lnTo>
                    <a:pt x="3215640" y="9144"/>
                  </a:lnTo>
                  <a:close/>
                </a:path>
                <a:path w="3235959" h="2091054">
                  <a:moveTo>
                    <a:pt x="3235452" y="2069592"/>
                  </a:moveTo>
                  <a:lnTo>
                    <a:pt x="3226308" y="2069592"/>
                  </a:lnTo>
                  <a:lnTo>
                    <a:pt x="3215640" y="2080260"/>
                  </a:lnTo>
                  <a:lnTo>
                    <a:pt x="3235452" y="2080260"/>
                  </a:lnTo>
                  <a:lnTo>
                    <a:pt x="3235452" y="2069592"/>
                  </a:lnTo>
                  <a:close/>
                </a:path>
                <a:path w="3235959" h="2091054">
                  <a:moveTo>
                    <a:pt x="19812" y="9144"/>
                  </a:moveTo>
                  <a:lnTo>
                    <a:pt x="10667" y="19812"/>
                  </a:lnTo>
                  <a:lnTo>
                    <a:pt x="19812" y="19812"/>
                  </a:lnTo>
                  <a:lnTo>
                    <a:pt x="19812" y="9144"/>
                  </a:lnTo>
                  <a:close/>
                </a:path>
                <a:path w="3235959" h="2091054">
                  <a:moveTo>
                    <a:pt x="3215640" y="9144"/>
                  </a:moveTo>
                  <a:lnTo>
                    <a:pt x="19812" y="9144"/>
                  </a:lnTo>
                  <a:lnTo>
                    <a:pt x="19812" y="19812"/>
                  </a:lnTo>
                  <a:lnTo>
                    <a:pt x="3215640" y="19812"/>
                  </a:lnTo>
                  <a:lnTo>
                    <a:pt x="3215640" y="9144"/>
                  </a:lnTo>
                  <a:close/>
                </a:path>
                <a:path w="3235959" h="2091054">
                  <a:moveTo>
                    <a:pt x="3235452" y="9144"/>
                  </a:moveTo>
                  <a:lnTo>
                    <a:pt x="3215640" y="9144"/>
                  </a:lnTo>
                  <a:lnTo>
                    <a:pt x="3226308" y="19812"/>
                  </a:lnTo>
                  <a:lnTo>
                    <a:pt x="3235452" y="19812"/>
                  </a:lnTo>
                  <a:lnTo>
                    <a:pt x="3235452" y="914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769619" y="1200911"/>
            <a:ext cx="2909570" cy="2091055"/>
            <a:chOff x="769619" y="1200911"/>
            <a:chExt cx="2909570" cy="2091055"/>
          </a:xfrm>
        </p:grpSpPr>
        <p:sp>
          <p:nvSpPr>
            <p:cNvPr id="6" name="object 6"/>
            <p:cNvSpPr/>
            <p:nvPr/>
          </p:nvSpPr>
          <p:spPr>
            <a:xfrm>
              <a:off x="780287" y="1211579"/>
              <a:ext cx="2887980" cy="2070100"/>
            </a:xfrm>
            <a:custGeom>
              <a:avLst/>
              <a:gdLst/>
              <a:ahLst/>
              <a:cxnLst/>
              <a:rect l="l" t="t" r="r" b="b"/>
              <a:pathLst>
                <a:path w="2887979" h="2070100">
                  <a:moveTo>
                    <a:pt x="2887980" y="0"/>
                  </a:moveTo>
                  <a:lnTo>
                    <a:pt x="0" y="0"/>
                  </a:lnTo>
                  <a:lnTo>
                    <a:pt x="0" y="2069592"/>
                  </a:lnTo>
                  <a:lnTo>
                    <a:pt x="2887980" y="2069592"/>
                  </a:lnTo>
                  <a:lnTo>
                    <a:pt x="2887980" y="0"/>
                  </a:lnTo>
                  <a:close/>
                </a:path>
              </a:pathLst>
            </a:custGeom>
            <a:solidFill>
              <a:srgbClr val="DCDC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69619" y="1200911"/>
              <a:ext cx="2909570" cy="2091055"/>
            </a:xfrm>
            <a:custGeom>
              <a:avLst/>
              <a:gdLst/>
              <a:ahLst/>
              <a:cxnLst/>
              <a:rect l="l" t="t" r="r" b="b"/>
              <a:pathLst>
                <a:path w="2909570" h="2091054">
                  <a:moveTo>
                    <a:pt x="2904744" y="0"/>
                  </a:moveTo>
                  <a:lnTo>
                    <a:pt x="4572" y="0"/>
                  </a:lnTo>
                  <a:lnTo>
                    <a:pt x="0" y="4572"/>
                  </a:lnTo>
                  <a:lnTo>
                    <a:pt x="0" y="2086356"/>
                  </a:lnTo>
                  <a:lnTo>
                    <a:pt x="4572" y="2090928"/>
                  </a:lnTo>
                  <a:lnTo>
                    <a:pt x="2904744" y="2090928"/>
                  </a:lnTo>
                  <a:lnTo>
                    <a:pt x="2909316" y="2086356"/>
                  </a:lnTo>
                  <a:lnTo>
                    <a:pt x="2909316" y="2080260"/>
                  </a:lnTo>
                  <a:lnTo>
                    <a:pt x="21336" y="2080260"/>
                  </a:lnTo>
                  <a:lnTo>
                    <a:pt x="10668" y="2069592"/>
                  </a:lnTo>
                  <a:lnTo>
                    <a:pt x="21336" y="2069592"/>
                  </a:lnTo>
                  <a:lnTo>
                    <a:pt x="21336" y="19812"/>
                  </a:lnTo>
                  <a:lnTo>
                    <a:pt x="10668" y="19812"/>
                  </a:lnTo>
                  <a:lnTo>
                    <a:pt x="21336" y="10668"/>
                  </a:lnTo>
                  <a:lnTo>
                    <a:pt x="2909316" y="10668"/>
                  </a:lnTo>
                  <a:lnTo>
                    <a:pt x="2909316" y="4572"/>
                  </a:lnTo>
                  <a:lnTo>
                    <a:pt x="2904744" y="0"/>
                  </a:lnTo>
                  <a:close/>
                </a:path>
                <a:path w="2909570" h="2091054">
                  <a:moveTo>
                    <a:pt x="21336" y="2069592"/>
                  </a:moveTo>
                  <a:lnTo>
                    <a:pt x="10668" y="2069592"/>
                  </a:lnTo>
                  <a:lnTo>
                    <a:pt x="21336" y="2080260"/>
                  </a:lnTo>
                  <a:lnTo>
                    <a:pt x="21336" y="2069592"/>
                  </a:lnTo>
                  <a:close/>
                </a:path>
                <a:path w="2909570" h="2091054">
                  <a:moveTo>
                    <a:pt x="2889504" y="2069592"/>
                  </a:moveTo>
                  <a:lnTo>
                    <a:pt x="21336" y="2069592"/>
                  </a:lnTo>
                  <a:lnTo>
                    <a:pt x="21336" y="2080260"/>
                  </a:lnTo>
                  <a:lnTo>
                    <a:pt x="2889504" y="2080260"/>
                  </a:lnTo>
                  <a:lnTo>
                    <a:pt x="2889504" y="2069592"/>
                  </a:lnTo>
                  <a:close/>
                </a:path>
                <a:path w="2909570" h="2091054">
                  <a:moveTo>
                    <a:pt x="2889504" y="10668"/>
                  </a:moveTo>
                  <a:lnTo>
                    <a:pt x="2889504" y="2080260"/>
                  </a:lnTo>
                  <a:lnTo>
                    <a:pt x="2898647" y="2069592"/>
                  </a:lnTo>
                  <a:lnTo>
                    <a:pt x="2909316" y="2069592"/>
                  </a:lnTo>
                  <a:lnTo>
                    <a:pt x="2909316" y="19812"/>
                  </a:lnTo>
                  <a:lnTo>
                    <a:pt x="2898648" y="19812"/>
                  </a:lnTo>
                  <a:lnTo>
                    <a:pt x="2889504" y="10668"/>
                  </a:lnTo>
                  <a:close/>
                </a:path>
                <a:path w="2909570" h="2091054">
                  <a:moveTo>
                    <a:pt x="2909316" y="2069592"/>
                  </a:moveTo>
                  <a:lnTo>
                    <a:pt x="2898647" y="2069592"/>
                  </a:lnTo>
                  <a:lnTo>
                    <a:pt x="2889504" y="2080260"/>
                  </a:lnTo>
                  <a:lnTo>
                    <a:pt x="2909316" y="2080260"/>
                  </a:lnTo>
                  <a:lnTo>
                    <a:pt x="2909316" y="2069592"/>
                  </a:lnTo>
                  <a:close/>
                </a:path>
                <a:path w="2909570" h="2091054">
                  <a:moveTo>
                    <a:pt x="21336" y="10668"/>
                  </a:moveTo>
                  <a:lnTo>
                    <a:pt x="10668" y="19812"/>
                  </a:lnTo>
                  <a:lnTo>
                    <a:pt x="21336" y="19812"/>
                  </a:lnTo>
                  <a:lnTo>
                    <a:pt x="21336" y="10668"/>
                  </a:lnTo>
                  <a:close/>
                </a:path>
                <a:path w="2909570" h="2091054">
                  <a:moveTo>
                    <a:pt x="2889504" y="10668"/>
                  </a:moveTo>
                  <a:lnTo>
                    <a:pt x="21336" y="10668"/>
                  </a:lnTo>
                  <a:lnTo>
                    <a:pt x="21336" y="19812"/>
                  </a:lnTo>
                  <a:lnTo>
                    <a:pt x="2889504" y="19812"/>
                  </a:lnTo>
                  <a:lnTo>
                    <a:pt x="2889504" y="10668"/>
                  </a:lnTo>
                  <a:close/>
                </a:path>
                <a:path w="2909570" h="2091054">
                  <a:moveTo>
                    <a:pt x="2909316" y="10668"/>
                  </a:moveTo>
                  <a:lnTo>
                    <a:pt x="2889504" y="10668"/>
                  </a:lnTo>
                  <a:lnTo>
                    <a:pt x="2898648" y="19812"/>
                  </a:lnTo>
                  <a:lnTo>
                    <a:pt x="2909316" y="19812"/>
                  </a:lnTo>
                  <a:lnTo>
                    <a:pt x="2909316" y="1066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842263" y="806967"/>
            <a:ext cx="5191760" cy="135128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906780">
              <a:lnSpc>
                <a:spcPct val="100000"/>
              </a:lnSpc>
              <a:spcBef>
                <a:spcPts val="110"/>
              </a:spcBef>
            </a:pPr>
            <a:r>
              <a:rPr sz="1850" b="1" dirty="0">
                <a:latin typeface="Arial"/>
                <a:cs typeface="Arial"/>
              </a:rPr>
              <a:t>Simple</a:t>
            </a:r>
            <a:r>
              <a:rPr sz="1850" b="1" spc="-5" dirty="0">
                <a:latin typeface="Arial"/>
                <a:cs typeface="Arial"/>
              </a:rPr>
              <a:t> </a:t>
            </a:r>
            <a:r>
              <a:rPr sz="1850" b="1" dirty="0">
                <a:latin typeface="Arial"/>
                <a:cs typeface="Arial"/>
              </a:rPr>
              <a:t>Cache</a:t>
            </a:r>
            <a:r>
              <a:rPr sz="1850" b="1" spc="-10" dirty="0">
                <a:latin typeface="Arial"/>
                <a:cs typeface="Arial"/>
              </a:rPr>
              <a:t> </a:t>
            </a:r>
            <a:r>
              <a:rPr sz="1850" b="1" dirty="0">
                <a:latin typeface="Arial"/>
                <a:cs typeface="Arial"/>
              </a:rPr>
              <a:t>Class Without</a:t>
            </a:r>
            <a:r>
              <a:rPr sz="1850" b="1" spc="-15" dirty="0">
                <a:latin typeface="Arial"/>
                <a:cs typeface="Arial"/>
              </a:rPr>
              <a:t> </a:t>
            </a:r>
            <a:r>
              <a:rPr sz="1850" b="1" spc="-10" dirty="0">
                <a:latin typeface="Arial"/>
                <a:cs typeface="Arial"/>
              </a:rPr>
              <a:t>Generics</a:t>
            </a:r>
            <a:endParaRPr sz="1850">
              <a:latin typeface="Arial"/>
              <a:cs typeface="Arial"/>
            </a:endParaRPr>
          </a:p>
          <a:p>
            <a:pPr marL="165100" marR="3192780" indent="-152400">
              <a:lnSpc>
                <a:spcPct val="120000"/>
              </a:lnSpc>
              <a:spcBef>
                <a:spcPts val="994"/>
              </a:spcBef>
            </a:pPr>
            <a:r>
              <a:rPr sz="1000" spc="175" dirty="0">
                <a:latin typeface="Times New Roman"/>
                <a:cs typeface="Times New Roman"/>
              </a:rPr>
              <a:t>public</a:t>
            </a:r>
            <a:r>
              <a:rPr sz="1000" spc="360" dirty="0">
                <a:latin typeface="Times New Roman"/>
                <a:cs typeface="Times New Roman"/>
              </a:rPr>
              <a:t> </a:t>
            </a:r>
            <a:r>
              <a:rPr sz="1000" spc="204" dirty="0">
                <a:latin typeface="Times New Roman"/>
                <a:cs typeface="Times New Roman"/>
              </a:rPr>
              <a:t>class</a:t>
            </a:r>
            <a:r>
              <a:rPr sz="1000" spc="380" dirty="0">
                <a:latin typeface="Times New Roman"/>
                <a:cs typeface="Times New Roman"/>
              </a:rPr>
              <a:t> </a:t>
            </a:r>
            <a:r>
              <a:rPr sz="1000" spc="140" dirty="0">
                <a:latin typeface="Times New Roman"/>
                <a:cs typeface="Times New Roman"/>
              </a:rPr>
              <a:t>CacheString</a:t>
            </a:r>
            <a:r>
              <a:rPr sz="1000" spc="360" dirty="0">
                <a:latin typeface="Times New Roman"/>
                <a:cs typeface="Times New Roman"/>
              </a:rPr>
              <a:t> </a:t>
            </a:r>
            <a:r>
              <a:rPr sz="1000" spc="70" dirty="0">
                <a:latin typeface="Times New Roman"/>
                <a:cs typeface="Times New Roman"/>
              </a:rPr>
              <a:t>{ </a:t>
            </a:r>
            <a:r>
              <a:rPr sz="1000" spc="195" dirty="0">
                <a:latin typeface="Times New Roman"/>
                <a:cs typeface="Times New Roman"/>
              </a:rPr>
              <a:t>private</a:t>
            </a:r>
            <a:r>
              <a:rPr sz="1000" spc="360" dirty="0">
                <a:latin typeface="Times New Roman"/>
                <a:cs typeface="Times New Roman"/>
              </a:rPr>
              <a:t> </a:t>
            </a:r>
            <a:r>
              <a:rPr sz="1000" spc="185" dirty="0">
                <a:latin typeface="Times New Roman"/>
                <a:cs typeface="Times New Roman"/>
              </a:rPr>
              <a:t>String</a:t>
            </a:r>
            <a:r>
              <a:rPr sz="1000" spc="365" dirty="0">
                <a:latin typeface="Times New Roman"/>
                <a:cs typeface="Times New Roman"/>
              </a:rPr>
              <a:t> </a:t>
            </a:r>
            <a:r>
              <a:rPr sz="1000" spc="125" dirty="0">
                <a:latin typeface="Times New Roman"/>
                <a:cs typeface="Times New Roman"/>
              </a:rPr>
              <a:t>message;</a:t>
            </a:r>
            <a:endParaRPr sz="1000">
              <a:latin typeface="Times New Roman"/>
              <a:cs typeface="Times New Roman"/>
            </a:endParaRPr>
          </a:p>
          <a:p>
            <a:pPr marL="622300" marR="2430780" indent="-304800">
              <a:lnSpc>
                <a:spcPts val="1450"/>
              </a:lnSpc>
              <a:spcBef>
                <a:spcPts val="80"/>
              </a:spcBef>
            </a:pPr>
            <a:r>
              <a:rPr sz="1000" spc="175" dirty="0">
                <a:latin typeface="Times New Roman"/>
                <a:cs typeface="Times New Roman"/>
              </a:rPr>
              <a:t>public</a:t>
            </a:r>
            <a:r>
              <a:rPr sz="1000" spc="365" dirty="0">
                <a:latin typeface="Times New Roman"/>
                <a:cs typeface="Times New Roman"/>
              </a:rPr>
              <a:t> </a:t>
            </a:r>
            <a:r>
              <a:rPr sz="1000" spc="145" dirty="0">
                <a:latin typeface="Times New Roman"/>
                <a:cs typeface="Times New Roman"/>
              </a:rPr>
              <a:t>void</a:t>
            </a:r>
            <a:r>
              <a:rPr sz="1000" spc="365" dirty="0">
                <a:latin typeface="Times New Roman"/>
                <a:cs typeface="Times New Roman"/>
              </a:rPr>
              <a:t> </a:t>
            </a:r>
            <a:r>
              <a:rPr sz="1000" spc="170" dirty="0">
                <a:latin typeface="Times New Roman"/>
                <a:cs typeface="Times New Roman"/>
              </a:rPr>
              <a:t>add(String</a:t>
            </a:r>
            <a:r>
              <a:rPr sz="1000" spc="365" dirty="0">
                <a:latin typeface="Times New Roman"/>
                <a:cs typeface="Times New Roman"/>
              </a:rPr>
              <a:t> </a:t>
            </a:r>
            <a:r>
              <a:rPr sz="1000" spc="114" dirty="0">
                <a:latin typeface="Times New Roman"/>
                <a:cs typeface="Times New Roman"/>
              </a:rPr>
              <a:t>message){ </a:t>
            </a:r>
            <a:r>
              <a:rPr sz="1000" spc="165" dirty="0">
                <a:latin typeface="Times New Roman"/>
                <a:cs typeface="Times New Roman"/>
              </a:rPr>
              <a:t>this.message</a:t>
            </a:r>
            <a:r>
              <a:rPr sz="1000" spc="390" dirty="0">
                <a:latin typeface="Times New Roman"/>
                <a:cs typeface="Times New Roman"/>
              </a:rPr>
              <a:t> </a:t>
            </a:r>
            <a:r>
              <a:rPr sz="1000" dirty="0">
                <a:latin typeface="Times New Roman"/>
                <a:cs typeface="Times New Roman"/>
              </a:rPr>
              <a:t>=</a:t>
            </a:r>
            <a:r>
              <a:rPr sz="1000" spc="395" dirty="0">
                <a:latin typeface="Times New Roman"/>
                <a:cs typeface="Times New Roman"/>
              </a:rPr>
              <a:t> </a:t>
            </a:r>
            <a:r>
              <a:rPr sz="1000" spc="120" dirty="0">
                <a:latin typeface="Times New Roman"/>
                <a:cs typeface="Times New Roman"/>
              </a:rPr>
              <a:t>message;</a:t>
            </a:r>
            <a:endParaRPr sz="1000">
              <a:latin typeface="Times New Roman"/>
              <a:cs typeface="Times New Roman"/>
            </a:endParaRPr>
          </a:p>
          <a:p>
            <a:pPr marL="317500">
              <a:lnSpc>
                <a:spcPct val="100000"/>
              </a:lnSpc>
              <a:spcBef>
                <a:spcPts val="150"/>
              </a:spcBef>
            </a:pPr>
            <a:r>
              <a:rPr sz="1000" spc="70" dirty="0">
                <a:latin typeface="Times New Roman"/>
                <a:cs typeface="Times New Roman"/>
              </a:rPr>
              <a:t>}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47071" y="2315549"/>
            <a:ext cx="185166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6865" marR="5080" indent="-304800">
              <a:lnSpc>
                <a:spcPct val="120000"/>
              </a:lnSpc>
              <a:spcBef>
                <a:spcPts val="100"/>
              </a:spcBef>
            </a:pPr>
            <a:r>
              <a:rPr sz="1000" spc="175" dirty="0">
                <a:latin typeface="Times New Roman"/>
                <a:cs typeface="Times New Roman"/>
              </a:rPr>
              <a:t>public</a:t>
            </a:r>
            <a:r>
              <a:rPr sz="1000" spc="365" dirty="0">
                <a:latin typeface="Times New Roman"/>
                <a:cs typeface="Times New Roman"/>
              </a:rPr>
              <a:t> </a:t>
            </a:r>
            <a:r>
              <a:rPr sz="1000" spc="185" dirty="0">
                <a:latin typeface="Times New Roman"/>
                <a:cs typeface="Times New Roman"/>
              </a:rPr>
              <a:t>String</a:t>
            </a:r>
            <a:r>
              <a:rPr sz="1000" spc="365" dirty="0">
                <a:latin typeface="Times New Roman"/>
                <a:cs typeface="Times New Roman"/>
              </a:rPr>
              <a:t> </a:t>
            </a:r>
            <a:r>
              <a:rPr sz="1000" spc="190" dirty="0">
                <a:latin typeface="Times New Roman"/>
                <a:cs typeface="Times New Roman"/>
              </a:rPr>
              <a:t>get(){ </a:t>
            </a:r>
            <a:r>
              <a:rPr sz="1000" spc="195" dirty="0">
                <a:latin typeface="Times New Roman"/>
                <a:cs typeface="Times New Roman"/>
              </a:rPr>
              <a:t>return</a:t>
            </a:r>
            <a:r>
              <a:rPr sz="1000" spc="340" dirty="0">
                <a:latin typeface="Times New Roman"/>
                <a:cs typeface="Times New Roman"/>
              </a:rPr>
              <a:t> </a:t>
            </a:r>
            <a:r>
              <a:rPr sz="1000" spc="170" dirty="0">
                <a:latin typeface="Times New Roman"/>
                <a:cs typeface="Times New Roman"/>
              </a:rPr>
              <a:t>this.message;</a:t>
            </a:r>
            <a:endParaRPr sz="1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sz="1000" spc="70" dirty="0">
                <a:latin typeface="Times New Roman"/>
                <a:cs typeface="Times New Roman"/>
              </a:rPr>
              <a:t>}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42276" y="2894055"/>
            <a:ext cx="102235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70" dirty="0">
                <a:latin typeface="Times New Roman"/>
                <a:cs typeface="Times New Roman"/>
              </a:rPr>
              <a:t>}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839991" y="2761464"/>
            <a:ext cx="1929764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6865" marR="5080" indent="-304800">
              <a:lnSpc>
                <a:spcPct val="100000"/>
              </a:lnSpc>
              <a:spcBef>
                <a:spcPts val="100"/>
              </a:spcBef>
            </a:pPr>
            <a:r>
              <a:rPr sz="1000" spc="175" dirty="0">
                <a:latin typeface="Times New Roman"/>
                <a:cs typeface="Times New Roman"/>
              </a:rPr>
              <a:t>public</a:t>
            </a:r>
            <a:r>
              <a:rPr sz="1000" spc="345" dirty="0">
                <a:latin typeface="Times New Roman"/>
                <a:cs typeface="Times New Roman"/>
              </a:rPr>
              <a:t> </a:t>
            </a:r>
            <a:r>
              <a:rPr sz="1000" spc="204" dirty="0">
                <a:latin typeface="Times New Roman"/>
                <a:cs typeface="Times New Roman"/>
              </a:rPr>
              <a:t>class</a:t>
            </a:r>
            <a:r>
              <a:rPr sz="1000" spc="365" dirty="0">
                <a:latin typeface="Times New Roman"/>
                <a:cs typeface="Times New Roman"/>
              </a:rPr>
              <a:t> </a:t>
            </a:r>
            <a:r>
              <a:rPr sz="1000" spc="150" dirty="0">
                <a:latin typeface="Times New Roman"/>
                <a:cs typeface="Times New Roman"/>
              </a:rPr>
              <a:t>CacheShirt</a:t>
            </a:r>
            <a:r>
              <a:rPr sz="1000" spc="360" dirty="0">
                <a:latin typeface="Times New Roman"/>
                <a:cs typeface="Times New Roman"/>
              </a:rPr>
              <a:t> </a:t>
            </a:r>
            <a:r>
              <a:rPr sz="1000" spc="70" dirty="0">
                <a:latin typeface="Times New Roman"/>
                <a:cs typeface="Times New Roman"/>
              </a:rPr>
              <a:t>{ </a:t>
            </a:r>
            <a:r>
              <a:rPr sz="1000" spc="195" dirty="0">
                <a:latin typeface="Times New Roman"/>
                <a:cs typeface="Times New Roman"/>
              </a:rPr>
              <a:t>private</a:t>
            </a:r>
            <a:r>
              <a:rPr sz="1000" spc="355" dirty="0">
                <a:latin typeface="Times New Roman"/>
                <a:cs typeface="Times New Roman"/>
              </a:rPr>
              <a:t> </a:t>
            </a:r>
            <a:r>
              <a:rPr sz="1000" spc="204" dirty="0">
                <a:latin typeface="Times New Roman"/>
                <a:cs typeface="Times New Roman"/>
              </a:rPr>
              <a:t>Shirt</a:t>
            </a:r>
            <a:r>
              <a:rPr sz="1000" spc="355" dirty="0">
                <a:latin typeface="Times New Roman"/>
                <a:cs typeface="Times New Roman"/>
              </a:rPr>
              <a:t> </a:t>
            </a:r>
            <a:r>
              <a:rPr sz="1000" spc="240" dirty="0">
                <a:latin typeface="Times New Roman"/>
                <a:cs typeface="Times New Roman"/>
              </a:rPr>
              <a:t>shirt;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839991" y="3218661"/>
            <a:ext cx="2537460" cy="12471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21665" marR="5080" indent="-304800">
              <a:lnSpc>
                <a:spcPct val="100000"/>
              </a:lnSpc>
              <a:spcBef>
                <a:spcPts val="100"/>
              </a:spcBef>
            </a:pPr>
            <a:r>
              <a:rPr sz="1000" spc="175" dirty="0">
                <a:latin typeface="Times New Roman"/>
                <a:cs typeface="Times New Roman"/>
              </a:rPr>
              <a:t>public</a:t>
            </a:r>
            <a:r>
              <a:rPr sz="1000" spc="360" dirty="0">
                <a:latin typeface="Times New Roman"/>
                <a:cs typeface="Times New Roman"/>
              </a:rPr>
              <a:t> </a:t>
            </a:r>
            <a:r>
              <a:rPr sz="1000" spc="145" dirty="0">
                <a:latin typeface="Times New Roman"/>
                <a:cs typeface="Times New Roman"/>
              </a:rPr>
              <a:t>void</a:t>
            </a:r>
            <a:r>
              <a:rPr sz="1000" spc="365" dirty="0">
                <a:latin typeface="Times New Roman"/>
                <a:cs typeface="Times New Roman"/>
              </a:rPr>
              <a:t> </a:t>
            </a:r>
            <a:r>
              <a:rPr sz="1000" spc="180" dirty="0">
                <a:latin typeface="Times New Roman"/>
                <a:cs typeface="Times New Roman"/>
              </a:rPr>
              <a:t>add(Shirt</a:t>
            </a:r>
            <a:r>
              <a:rPr sz="1000" spc="355" dirty="0">
                <a:latin typeface="Times New Roman"/>
                <a:cs typeface="Times New Roman"/>
              </a:rPr>
              <a:t> </a:t>
            </a:r>
            <a:r>
              <a:rPr sz="1000" spc="215" dirty="0">
                <a:latin typeface="Times New Roman"/>
                <a:cs typeface="Times New Roman"/>
              </a:rPr>
              <a:t>shirt){ </a:t>
            </a:r>
            <a:r>
              <a:rPr sz="1000" spc="245" dirty="0">
                <a:latin typeface="Times New Roman"/>
                <a:cs typeface="Times New Roman"/>
              </a:rPr>
              <a:t>this.shirt</a:t>
            </a:r>
            <a:r>
              <a:rPr sz="1000" spc="385" dirty="0">
                <a:latin typeface="Times New Roman"/>
                <a:cs typeface="Times New Roman"/>
              </a:rPr>
              <a:t> </a:t>
            </a:r>
            <a:r>
              <a:rPr sz="1000" dirty="0">
                <a:latin typeface="Times New Roman"/>
                <a:cs typeface="Times New Roman"/>
              </a:rPr>
              <a:t>=</a:t>
            </a:r>
            <a:r>
              <a:rPr sz="1000" spc="385" dirty="0">
                <a:latin typeface="Times New Roman"/>
                <a:cs typeface="Times New Roman"/>
              </a:rPr>
              <a:t> </a:t>
            </a:r>
            <a:r>
              <a:rPr sz="1000" spc="240" dirty="0">
                <a:latin typeface="Times New Roman"/>
                <a:cs typeface="Times New Roman"/>
              </a:rPr>
              <a:t>shirt;</a:t>
            </a:r>
            <a:endParaRPr sz="1000">
              <a:latin typeface="Times New Roman"/>
              <a:cs typeface="Times New Roman"/>
            </a:endParaRPr>
          </a:p>
          <a:p>
            <a:pPr marL="316865">
              <a:lnSpc>
                <a:spcPct val="100000"/>
              </a:lnSpc>
              <a:spcBef>
                <a:spcPts val="15"/>
              </a:spcBef>
            </a:pPr>
            <a:r>
              <a:rPr sz="1000" spc="70" dirty="0">
                <a:latin typeface="Times New Roman"/>
                <a:cs typeface="Times New Roman"/>
              </a:rPr>
              <a:t>}</a:t>
            </a: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00">
              <a:latin typeface="Times New Roman"/>
              <a:cs typeface="Times New Roman"/>
            </a:endParaRPr>
          </a:p>
          <a:p>
            <a:pPr marL="621665" marR="537845" indent="-304800">
              <a:lnSpc>
                <a:spcPct val="100000"/>
              </a:lnSpc>
            </a:pPr>
            <a:r>
              <a:rPr sz="1000" spc="175" dirty="0">
                <a:latin typeface="Times New Roman"/>
                <a:cs typeface="Times New Roman"/>
              </a:rPr>
              <a:t>public</a:t>
            </a:r>
            <a:r>
              <a:rPr sz="1000" spc="360" dirty="0">
                <a:latin typeface="Times New Roman"/>
                <a:cs typeface="Times New Roman"/>
              </a:rPr>
              <a:t> </a:t>
            </a:r>
            <a:r>
              <a:rPr sz="1000" spc="204" dirty="0">
                <a:latin typeface="Times New Roman"/>
                <a:cs typeface="Times New Roman"/>
              </a:rPr>
              <a:t>Shirt</a:t>
            </a:r>
            <a:r>
              <a:rPr sz="1000" spc="365" dirty="0">
                <a:latin typeface="Times New Roman"/>
                <a:cs typeface="Times New Roman"/>
              </a:rPr>
              <a:t> </a:t>
            </a:r>
            <a:r>
              <a:rPr sz="1000" spc="190" dirty="0">
                <a:latin typeface="Times New Roman"/>
                <a:cs typeface="Times New Roman"/>
              </a:rPr>
              <a:t>get(){ </a:t>
            </a:r>
            <a:r>
              <a:rPr sz="1000" spc="195" dirty="0">
                <a:latin typeface="Times New Roman"/>
                <a:cs typeface="Times New Roman"/>
              </a:rPr>
              <a:t>return</a:t>
            </a:r>
            <a:r>
              <a:rPr sz="1000" spc="340" dirty="0">
                <a:latin typeface="Times New Roman"/>
                <a:cs typeface="Times New Roman"/>
              </a:rPr>
              <a:t> </a:t>
            </a:r>
            <a:r>
              <a:rPr sz="1000" spc="245" dirty="0">
                <a:latin typeface="Times New Roman"/>
                <a:cs typeface="Times New Roman"/>
              </a:rPr>
              <a:t>this.shirt;</a:t>
            </a:r>
            <a:endParaRPr sz="1000">
              <a:latin typeface="Times New Roman"/>
              <a:cs typeface="Times New Roman"/>
            </a:endParaRPr>
          </a:p>
          <a:p>
            <a:pPr marL="316865">
              <a:lnSpc>
                <a:spcPct val="100000"/>
              </a:lnSpc>
            </a:pPr>
            <a:r>
              <a:rPr sz="1000" spc="70" dirty="0">
                <a:latin typeface="Times New Roman"/>
                <a:cs typeface="Times New Roman"/>
              </a:rPr>
              <a:t>}</a:t>
            </a:r>
            <a:endParaRPr sz="1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000" spc="70" dirty="0">
                <a:latin typeface="Times New Roman"/>
                <a:cs typeface="Times New Roman"/>
              </a:rPr>
              <a:t>}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17880" y="5717539"/>
            <a:ext cx="6169025" cy="3879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3499"/>
              </a:lnSpc>
              <a:spcBef>
                <a:spcPts val="90"/>
              </a:spcBef>
            </a:pPr>
            <a:r>
              <a:rPr sz="1150" dirty="0">
                <a:latin typeface="Arial"/>
                <a:cs typeface="Arial"/>
              </a:rPr>
              <a:t>The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two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examples</a:t>
            </a:r>
            <a:r>
              <a:rPr sz="1150" spc="10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in</a:t>
            </a:r>
            <a:r>
              <a:rPr sz="1150" spc="9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slide</a:t>
            </a:r>
            <a:r>
              <a:rPr sz="1150" spc="9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show</a:t>
            </a:r>
            <a:r>
              <a:rPr sz="1150" spc="10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very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simple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caching</a:t>
            </a:r>
            <a:r>
              <a:rPr sz="1150" spc="9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classes.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Even</a:t>
            </a:r>
            <a:r>
              <a:rPr sz="1150" spc="10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though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each</a:t>
            </a:r>
            <a:r>
              <a:rPr sz="1150" spc="9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class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spc="-25" dirty="0">
                <a:latin typeface="Arial"/>
                <a:cs typeface="Arial"/>
              </a:rPr>
              <a:t>is </a:t>
            </a:r>
            <a:r>
              <a:rPr sz="1150" dirty="0">
                <a:latin typeface="Arial"/>
                <a:cs typeface="Arial"/>
              </a:rPr>
              <a:t>very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simple,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separate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class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is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required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for</a:t>
            </a:r>
            <a:r>
              <a:rPr sz="1150" spc="4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any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object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spc="-10" dirty="0">
                <a:latin typeface="Arial"/>
                <a:cs typeface="Arial"/>
              </a:rPr>
              <a:t>type.</a:t>
            </a:r>
            <a:endParaRPr sz="115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326639" y="5247386"/>
            <a:ext cx="3116580" cy="144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endParaRPr sz="8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45463" y="1527047"/>
            <a:ext cx="5686425" cy="2962910"/>
            <a:chOff x="1045463" y="1527047"/>
            <a:chExt cx="5686425" cy="2962910"/>
          </a:xfrm>
        </p:grpSpPr>
        <p:sp>
          <p:nvSpPr>
            <p:cNvPr id="3" name="object 3"/>
            <p:cNvSpPr/>
            <p:nvPr/>
          </p:nvSpPr>
          <p:spPr>
            <a:xfrm>
              <a:off x="1056131" y="1537715"/>
              <a:ext cx="5664835" cy="2943225"/>
            </a:xfrm>
            <a:custGeom>
              <a:avLst/>
              <a:gdLst/>
              <a:ahLst/>
              <a:cxnLst/>
              <a:rect l="l" t="t" r="r" b="b"/>
              <a:pathLst>
                <a:path w="5664834" h="2943225">
                  <a:moveTo>
                    <a:pt x="5664708" y="0"/>
                  </a:moveTo>
                  <a:lnTo>
                    <a:pt x="0" y="0"/>
                  </a:lnTo>
                  <a:lnTo>
                    <a:pt x="0" y="2942843"/>
                  </a:lnTo>
                  <a:lnTo>
                    <a:pt x="5664708" y="2942843"/>
                  </a:lnTo>
                  <a:lnTo>
                    <a:pt x="5664708" y="0"/>
                  </a:lnTo>
                  <a:close/>
                </a:path>
              </a:pathLst>
            </a:custGeom>
            <a:solidFill>
              <a:srgbClr val="DCDC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045463" y="1527047"/>
              <a:ext cx="5686425" cy="2962910"/>
            </a:xfrm>
            <a:custGeom>
              <a:avLst/>
              <a:gdLst/>
              <a:ahLst/>
              <a:cxnLst/>
              <a:rect l="l" t="t" r="r" b="b"/>
              <a:pathLst>
                <a:path w="5686425" h="2962910">
                  <a:moveTo>
                    <a:pt x="5681472" y="0"/>
                  </a:moveTo>
                  <a:lnTo>
                    <a:pt x="4572" y="0"/>
                  </a:lnTo>
                  <a:lnTo>
                    <a:pt x="0" y="4572"/>
                  </a:lnTo>
                  <a:lnTo>
                    <a:pt x="0" y="2958084"/>
                  </a:lnTo>
                  <a:lnTo>
                    <a:pt x="4572" y="2962656"/>
                  </a:lnTo>
                  <a:lnTo>
                    <a:pt x="5681472" y="2962656"/>
                  </a:lnTo>
                  <a:lnTo>
                    <a:pt x="5686044" y="2958084"/>
                  </a:lnTo>
                  <a:lnTo>
                    <a:pt x="5686044" y="2953512"/>
                  </a:lnTo>
                  <a:lnTo>
                    <a:pt x="21336" y="2953512"/>
                  </a:lnTo>
                  <a:lnTo>
                    <a:pt x="10668" y="2942844"/>
                  </a:lnTo>
                  <a:lnTo>
                    <a:pt x="21336" y="2942844"/>
                  </a:lnTo>
                  <a:lnTo>
                    <a:pt x="21336" y="21336"/>
                  </a:lnTo>
                  <a:lnTo>
                    <a:pt x="10667" y="21336"/>
                  </a:lnTo>
                  <a:lnTo>
                    <a:pt x="21336" y="10668"/>
                  </a:lnTo>
                  <a:lnTo>
                    <a:pt x="5686044" y="10668"/>
                  </a:lnTo>
                  <a:lnTo>
                    <a:pt x="5686044" y="4572"/>
                  </a:lnTo>
                  <a:lnTo>
                    <a:pt x="5681472" y="0"/>
                  </a:lnTo>
                  <a:close/>
                </a:path>
                <a:path w="5686425" h="2962910">
                  <a:moveTo>
                    <a:pt x="21336" y="2942844"/>
                  </a:moveTo>
                  <a:lnTo>
                    <a:pt x="10668" y="2942844"/>
                  </a:lnTo>
                  <a:lnTo>
                    <a:pt x="21336" y="2953512"/>
                  </a:lnTo>
                  <a:lnTo>
                    <a:pt x="21336" y="2942844"/>
                  </a:lnTo>
                  <a:close/>
                </a:path>
                <a:path w="5686425" h="2962910">
                  <a:moveTo>
                    <a:pt x="5664708" y="2942844"/>
                  </a:moveTo>
                  <a:lnTo>
                    <a:pt x="21336" y="2942844"/>
                  </a:lnTo>
                  <a:lnTo>
                    <a:pt x="21336" y="2953512"/>
                  </a:lnTo>
                  <a:lnTo>
                    <a:pt x="5664708" y="2953512"/>
                  </a:lnTo>
                  <a:lnTo>
                    <a:pt x="5664708" y="2942844"/>
                  </a:lnTo>
                  <a:close/>
                </a:path>
                <a:path w="5686425" h="2962910">
                  <a:moveTo>
                    <a:pt x="5664708" y="10668"/>
                  </a:moveTo>
                  <a:lnTo>
                    <a:pt x="5664708" y="2953512"/>
                  </a:lnTo>
                  <a:lnTo>
                    <a:pt x="5675376" y="2942844"/>
                  </a:lnTo>
                  <a:lnTo>
                    <a:pt x="5686044" y="2942844"/>
                  </a:lnTo>
                  <a:lnTo>
                    <a:pt x="5686044" y="21336"/>
                  </a:lnTo>
                  <a:lnTo>
                    <a:pt x="5675376" y="21336"/>
                  </a:lnTo>
                  <a:lnTo>
                    <a:pt x="5664708" y="10668"/>
                  </a:lnTo>
                  <a:close/>
                </a:path>
                <a:path w="5686425" h="2962910">
                  <a:moveTo>
                    <a:pt x="5686044" y="2942844"/>
                  </a:moveTo>
                  <a:lnTo>
                    <a:pt x="5675376" y="2942844"/>
                  </a:lnTo>
                  <a:lnTo>
                    <a:pt x="5664708" y="2953512"/>
                  </a:lnTo>
                  <a:lnTo>
                    <a:pt x="5686044" y="2953512"/>
                  </a:lnTo>
                  <a:lnTo>
                    <a:pt x="5686044" y="2942844"/>
                  </a:lnTo>
                  <a:close/>
                </a:path>
                <a:path w="5686425" h="2962910">
                  <a:moveTo>
                    <a:pt x="21336" y="10668"/>
                  </a:moveTo>
                  <a:lnTo>
                    <a:pt x="10667" y="21336"/>
                  </a:lnTo>
                  <a:lnTo>
                    <a:pt x="21336" y="21336"/>
                  </a:lnTo>
                  <a:lnTo>
                    <a:pt x="21336" y="10668"/>
                  </a:lnTo>
                  <a:close/>
                </a:path>
                <a:path w="5686425" h="2962910">
                  <a:moveTo>
                    <a:pt x="5664708" y="10668"/>
                  </a:moveTo>
                  <a:lnTo>
                    <a:pt x="21336" y="10668"/>
                  </a:lnTo>
                  <a:lnTo>
                    <a:pt x="21336" y="21336"/>
                  </a:lnTo>
                  <a:lnTo>
                    <a:pt x="5664708" y="21336"/>
                  </a:lnTo>
                  <a:lnTo>
                    <a:pt x="5664708" y="10668"/>
                  </a:lnTo>
                  <a:close/>
                </a:path>
                <a:path w="5686425" h="2962910">
                  <a:moveTo>
                    <a:pt x="5686044" y="10668"/>
                  </a:moveTo>
                  <a:lnTo>
                    <a:pt x="5664708" y="10668"/>
                  </a:lnTo>
                  <a:lnTo>
                    <a:pt x="5675376" y="21336"/>
                  </a:lnTo>
                  <a:lnTo>
                    <a:pt x="5686044" y="21336"/>
                  </a:lnTo>
                  <a:lnTo>
                    <a:pt x="5686044" y="1066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1055624" y="806967"/>
            <a:ext cx="4018915" cy="11652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652270">
              <a:lnSpc>
                <a:spcPct val="100000"/>
              </a:lnSpc>
              <a:spcBef>
                <a:spcPts val="110"/>
              </a:spcBef>
            </a:pPr>
            <a:r>
              <a:rPr sz="1850" b="1" dirty="0">
                <a:latin typeface="Arial"/>
                <a:cs typeface="Arial"/>
              </a:rPr>
              <a:t>Generic Cache</a:t>
            </a:r>
            <a:r>
              <a:rPr sz="1850" b="1" spc="-5" dirty="0">
                <a:latin typeface="Arial"/>
                <a:cs typeface="Arial"/>
              </a:rPr>
              <a:t> </a:t>
            </a:r>
            <a:r>
              <a:rPr sz="1850" b="1" spc="-10" dirty="0">
                <a:latin typeface="Arial"/>
                <a:cs typeface="Arial"/>
              </a:rPr>
              <a:t>Class</a:t>
            </a:r>
            <a:endParaRPr sz="18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910"/>
              </a:spcBef>
            </a:pPr>
            <a:endParaRPr sz="1850">
              <a:latin typeface="Arial"/>
              <a:cs typeface="Arial"/>
            </a:endParaRPr>
          </a:p>
          <a:p>
            <a:pPr marL="12700" marR="1263650">
              <a:lnSpc>
                <a:spcPct val="123200"/>
              </a:lnSpc>
            </a:pPr>
            <a:r>
              <a:rPr sz="1250" spc="140" dirty="0">
                <a:latin typeface="Times New Roman"/>
                <a:cs typeface="Times New Roman"/>
              </a:rPr>
              <a:t>1</a:t>
            </a:r>
            <a:r>
              <a:rPr sz="1250" spc="455" dirty="0">
                <a:latin typeface="Times New Roman"/>
                <a:cs typeface="Times New Roman"/>
              </a:rPr>
              <a:t> </a:t>
            </a:r>
            <a:r>
              <a:rPr sz="1250" spc="240" dirty="0">
                <a:latin typeface="Times New Roman"/>
                <a:cs typeface="Times New Roman"/>
              </a:rPr>
              <a:t>public</a:t>
            </a:r>
            <a:r>
              <a:rPr sz="1250" spc="455" dirty="0">
                <a:latin typeface="Times New Roman"/>
                <a:cs typeface="Times New Roman"/>
              </a:rPr>
              <a:t> </a:t>
            </a:r>
            <a:r>
              <a:rPr sz="1250" spc="280" dirty="0">
                <a:latin typeface="Times New Roman"/>
                <a:cs typeface="Times New Roman"/>
              </a:rPr>
              <a:t>class</a:t>
            </a:r>
            <a:r>
              <a:rPr sz="1250" spc="455" dirty="0">
                <a:latin typeface="Times New Roman"/>
                <a:cs typeface="Times New Roman"/>
              </a:rPr>
              <a:t> </a:t>
            </a:r>
            <a:r>
              <a:rPr sz="1250" spc="105" dirty="0">
                <a:latin typeface="Times New Roman"/>
                <a:cs typeface="Times New Roman"/>
              </a:rPr>
              <a:t>CacheAny</a:t>
            </a:r>
            <a:r>
              <a:rPr sz="1250" spc="455" dirty="0">
                <a:latin typeface="Times New Roman"/>
                <a:cs typeface="Times New Roman"/>
              </a:rPr>
              <a:t> </a:t>
            </a:r>
            <a:r>
              <a:rPr sz="1250" spc="55" dirty="0">
                <a:latin typeface="Times New Roman"/>
                <a:cs typeface="Times New Roman"/>
              </a:rPr>
              <a:t>&lt;T&gt;{ </a:t>
            </a:r>
            <a:r>
              <a:rPr sz="1250" spc="90" dirty="0">
                <a:latin typeface="Times New Roman"/>
                <a:cs typeface="Times New Roman"/>
              </a:rPr>
              <a:t>2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544825" y="1986399"/>
            <a:ext cx="1196340" cy="2216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250" spc="270" dirty="0">
                <a:latin typeface="Times New Roman"/>
                <a:cs typeface="Times New Roman"/>
              </a:rPr>
              <a:t>private</a:t>
            </a:r>
            <a:r>
              <a:rPr sz="1250" spc="455" dirty="0">
                <a:latin typeface="Times New Roman"/>
                <a:cs typeface="Times New Roman"/>
              </a:rPr>
              <a:t> </a:t>
            </a:r>
            <a:r>
              <a:rPr sz="1250" dirty="0">
                <a:latin typeface="Times New Roman"/>
                <a:cs typeface="Times New Roman"/>
              </a:rPr>
              <a:t>T</a:t>
            </a:r>
            <a:r>
              <a:rPr sz="1250" spc="459" dirty="0">
                <a:latin typeface="Times New Roman"/>
                <a:cs typeface="Times New Roman"/>
              </a:rPr>
              <a:t> </a:t>
            </a:r>
            <a:r>
              <a:rPr sz="1250" spc="390" dirty="0">
                <a:latin typeface="Times New Roman"/>
                <a:cs typeface="Times New Roman"/>
              </a:rPr>
              <a:t>t;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44825" y="2415698"/>
            <a:ext cx="2075814" cy="7327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402590" marR="5080" indent="-390525">
              <a:lnSpc>
                <a:spcPct val="124000"/>
              </a:lnSpc>
              <a:spcBef>
                <a:spcPts val="90"/>
              </a:spcBef>
            </a:pPr>
            <a:r>
              <a:rPr sz="1250" spc="245" dirty="0">
                <a:latin typeface="Times New Roman"/>
                <a:cs typeface="Times New Roman"/>
              </a:rPr>
              <a:t>public</a:t>
            </a:r>
            <a:r>
              <a:rPr sz="1250" spc="450" dirty="0">
                <a:latin typeface="Times New Roman"/>
                <a:cs typeface="Times New Roman"/>
              </a:rPr>
              <a:t> </a:t>
            </a:r>
            <a:r>
              <a:rPr sz="1250" spc="204" dirty="0">
                <a:latin typeface="Times New Roman"/>
                <a:cs typeface="Times New Roman"/>
              </a:rPr>
              <a:t>void</a:t>
            </a:r>
            <a:r>
              <a:rPr sz="1250" spc="455" dirty="0">
                <a:latin typeface="Times New Roman"/>
                <a:cs typeface="Times New Roman"/>
              </a:rPr>
              <a:t> </a:t>
            </a:r>
            <a:r>
              <a:rPr sz="1250" spc="170" dirty="0">
                <a:latin typeface="Times New Roman"/>
                <a:cs typeface="Times New Roman"/>
              </a:rPr>
              <a:t>add(T</a:t>
            </a:r>
            <a:r>
              <a:rPr sz="1250" spc="445" dirty="0">
                <a:latin typeface="Times New Roman"/>
                <a:cs typeface="Times New Roman"/>
              </a:rPr>
              <a:t> </a:t>
            </a:r>
            <a:r>
              <a:rPr sz="1250" spc="290" dirty="0">
                <a:latin typeface="Times New Roman"/>
                <a:cs typeface="Times New Roman"/>
              </a:rPr>
              <a:t>t){ </a:t>
            </a:r>
            <a:r>
              <a:rPr sz="1250" spc="350" dirty="0">
                <a:latin typeface="Times New Roman"/>
                <a:cs typeface="Times New Roman"/>
              </a:rPr>
              <a:t>this.t</a:t>
            </a:r>
            <a:r>
              <a:rPr sz="1250" spc="455" dirty="0">
                <a:latin typeface="Times New Roman"/>
                <a:cs typeface="Times New Roman"/>
              </a:rPr>
              <a:t> </a:t>
            </a:r>
            <a:r>
              <a:rPr sz="1250" spc="70" dirty="0">
                <a:latin typeface="Times New Roman"/>
                <a:cs typeface="Times New Roman"/>
              </a:rPr>
              <a:t>=</a:t>
            </a:r>
            <a:r>
              <a:rPr sz="1250" spc="459" dirty="0">
                <a:latin typeface="Times New Roman"/>
                <a:cs typeface="Times New Roman"/>
              </a:rPr>
              <a:t> </a:t>
            </a:r>
            <a:r>
              <a:rPr sz="1250" spc="395" dirty="0">
                <a:latin typeface="Times New Roman"/>
                <a:cs typeface="Times New Roman"/>
              </a:rPr>
              <a:t>t;</a:t>
            </a:r>
            <a:endParaRPr sz="12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50"/>
              </a:spcBef>
            </a:pPr>
            <a:r>
              <a:rPr sz="1250" spc="114" dirty="0">
                <a:latin typeface="Times New Roman"/>
                <a:cs typeface="Times New Roman"/>
              </a:rPr>
              <a:t>}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544825" y="3357528"/>
            <a:ext cx="1880235" cy="732790"/>
          </a:xfrm>
          <a:prstGeom prst="rect">
            <a:avLst/>
          </a:prstGeom>
        </p:spPr>
        <p:txBody>
          <a:bodyPr vert="horz" wrap="square" lIns="0" tIns="571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50"/>
              </a:spcBef>
            </a:pPr>
            <a:r>
              <a:rPr sz="1250" spc="245" dirty="0">
                <a:latin typeface="Times New Roman"/>
                <a:cs typeface="Times New Roman"/>
              </a:rPr>
              <a:t>public</a:t>
            </a:r>
            <a:r>
              <a:rPr sz="1250" spc="450" dirty="0">
                <a:latin typeface="Times New Roman"/>
                <a:cs typeface="Times New Roman"/>
              </a:rPr>
              <a:t> </a:t>
            </a:r>
            <a:r>
              <a:rPr sz="1250" dirty="0">
                <a:latin typeface="Times New Roman"/>
                <a:cs typeface="Times New Roman"/>
              </a:rPr>
              <a:t>T</a:t>
            </a:r>
            <a:r>
              <a:rPr sz="1250" spc="450" dirty="0">
                <a:latin typeface="Times New Roman"/>
                <a:cs typeface="Times New Roman"/>
              </a:rPr>
              <a:t> </a:t>
            </a:r>
            <a:r>
              <a:rPr sz="1250" spc="265" dirty="0">
                <a:latin typeface="Times New Roman"/>
                <a:cs typeface="Times New Roman"/>
              </a:rPr>
              <a:t>get(){</a:t>
            </a:r>
            <a:endParaRPr sz="1250">
              <a:latin typeface="Times New Roman"/>
              <a:cs typeface="Times New Roman"/>
            </a:endParaRPr>
          </a:p>
          <a:p>
            <a:pPr marL="500380">
              <a:lnSpc>
                <a:spcPct val="100000"/>
              </a:lnSpc>
              <a:spcBef>
                <a:spcPts val="360"/>
              </a:spcBef>
            </a:pPr>
            <a:r>
              <a:rPr sz="1250" spc="270" dirty="0">
                <a:latin typeface="Times New Roman"/>
                <a:cs typeface="Times New Roman"/>
              </a:rPr>
              <a:t>return</a:t>
            </a:r>
            <a:r>
              <a:rPr sz="1250" spc="455" dirty="0">
                <a:latin typeface="Times New Roman"/>
                <a:cs typeface="Times New Roman"/>
              </a:rPr>
              <a:t> </a:t>
            </a:r>
            <a:r>
              <a:rPr sz="1250" spc="350" dirty="0">
                <a:latin typeface="Times New Roman"/>
                <a:cs typeface="Times New Roman"/>
              </a:rPr>
              <a:t>this.t;</a:t>
            </a:r>
            <a:endParaRPr sz="1250">
              <a:latin typeface="Times New Roman"/>
              <a:cs typeface="Times New Roman"/>
            </a:endParaRPr>
          </a:p>
          <a:p>
            <a:pPr marL="109855">
              <a:lnSpc>
                <a:spcPct val="100000"/>
              </a:lnSpc>
              <a:spcBef>
                <a:spcPts val="350"/>
              </a:spcBef>
            </a:pPr>
            <a:r>
              <a:rPr sz="1250" spc="114" dirty="0">
                <a:latin typeface="Times New Roman"/>
                <a:cs typeface="Times New Roman"/>
              </a:rPr>
              <a:t>}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55624" y="1947856"/>
            <a:ext cx="417830" cy="2378710"/>
          </a:xfrm>
          <a:prstGeom prst="rect">
            <a:avLst/>
          </a:prstGeom>
        </p:spPr>
        <p:txBody>
          <a:bodyPr vert="horz" wrap="square" lIns="0" tIns="558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40"/>
              </a:spcBef>
            </a:pPr>
            <a:r>
              <a:rPr sz="1250" spc="90" dirty="0">
                <a:latin typeface="Times New Roman"/>
                <a:cs typeface="Times New Roman"/>
              </a:rPr>
              <a:t>3</a:t>
            </a:r>
            <a:endParaRPr sz="12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45"/>
              </a:spcBef>
            </a:pPr>
            <a:r>
              <a:rPr sz="1250" spc="90" dirty="0">
                <a:latin typeface="Times New Roman"/>
                <a:cs typeface="Times New Roman"/>
              </a:rPr>
              <a:t>4</a:t>
            </a:r>
            <a:endParaRPr sz="12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50"/>
              </a:spcBef>
            </a:pPr>
            <a:r>
              <a:rPr sz="1250" spc="90" dirty="0">
                <a:latin typeface="Times New Roman"/>
                <a:cs typeface="Times New Roman"/>
              </a:rPr>
              <a:t>5</a:t>
            </a:r>
            <a:endParaRPr sz="12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60"/>
              </a:spcBef>
            </a:pPr>
            <a:r>
              <a:rPr sz="1250" spc="90" dirty="0">
                <a:latin typeface="Times New Roman"/>
                <a:cs typeface="Times New Roman"/>
              </a:rPr>
              <a:t>6</a:t>
            </a:r>
            <a:endParaRPr sz="12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50"/>
              </a:spcBef>
            </a:pPr>
            <a:r>
              <a:rPr sz="1250" spc="90" dirty="0">
                <a:latin typeface="Times New Roman"/>
                <a:cs typeface="Times New Roman"/>
              </a:rPr>
              <a:t>7</a:t>
            </a:r>
            <a:endParaRPr sz="12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59"/>
              </a:spcBef>
            </a:pPr>
            <a:r>
              <a:rPr sz="1250" spc="90" dirty="0">
                <a:latin typeface="Times New Roman"/>
                <a:cs typeface="Times New Roman"/>
              </a:rPr>
              <a:t>8</a:t>
            </a:r>
            <a:endParaRPr sz="12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45"/>
              </a:spcBef>
            </a:pPr>
            <a:r>
              <a:rPr sz="1250" spc="90" dirty="0">
                <a:latin typeface="Times New Roman"/>
                <a:cs typeface="Times New Roman"/>
              </a:rPr>
              <a:t>9</a:t>
            </a:r>
            <a:endParaRPr sz="12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60"/>
              </a:spcBef>
            </a:pPr>
            <a:r>
              <a:rPr sz="1250" spc="110" dirty="0">
                <a:latin typeface="Times New Roman"/>
                <a:cs typeface="Times New Roman"/>
              </a:rPr>
              <a:t>10</a:t>
            </a:r>
            <a:endParaRPr sz="12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50"/>
              </a:spcBef>
            </a:pPr>
            <a:r>
              <a:rPr sz="1250" spc="110" dirty="0">
                <a:latin typeface="Times New Roman"/>
                <a:cs typeface="Times New Roman"/>
              </a:rPr>
              <a:t>11</a:t>
            </a:r>
            <a:endParaRPr sz="12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60"/>
              </a:spcBef>
            </a:pPr>
            <a:r>
              <a:rPr sz="1250" spc="140" dirty="0">
                <a:latin typeface="Times New Roman"/>
                <a:cs typeface="Times New Roman"/>
              </a:rPr>
              <a:t>12</a:t>
            </a:r>
            <a:r>
              <a:rPr sz="1250" spc="459" dirty="0">
                <a:latin typeface="Times New Roman"/>
                <a:cs typeface="Times New Roman"/>
              </a:rPr>
              <a:t> </a:t>
            </a:r>
            <a:r>
              <a:rPr sz="1250" spc="114" dirty="0">
                <a:latin typeface="Times New Roman"/>
                <a:cs typeface="Times New Roman"/>
              </a:rPr>
              <a:t>}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17880" y="5706871"/>
            <a:ext cx="6224270" cy="3201035"/>
          </a:xfrm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12700" marR="5080">
              <a:lnSpc>
                <a:spcPct val="105000"/>
              </a:lnSpc>
              <a:spcBef>
                <a:spcPts val="65"/>
              </a:spcBef>
            </a:pPr>
            <a:r>
              <a:rPr sz="1150" dirty="0">
                <a:latin typeface="Arial"/>
                <a:cs typeface="Arial"/>
              </a:rPr>
              <a:t>To</a:t>
            </a:r>
            <a:r>
              <a:rPr sz="1150" spc="3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create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generic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version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of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spc="100" dirty="0">
                <a:latin typeface="Times New Roman"/>
                <a:cs typeface="Times New Roman"/>
              </a:rPr>
              <a:t>CacheAny</a:t>
            </a:r>
            <a:r>
              <a:rPr sz="1150" spc="130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Arial"/>
                <a:cs typeface="Arial"/>
              </a:rPr>
              <a:t>class,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variable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named</a:t>
            </a:r>
            <a:r>
              <a:rPr sz="1150" spc="40" dirty="0">
                <a:latin typeface="Arial"/>
                <a:cs typeface="Arial"/>
              </a:rPr>
              <a:t> </a:t>
            </a:r>
            <a:r>
              <a:rPr sz="1150" dirty="0">
                <a:latin typeface="Times New Roman"/>
                <a:cs typeface="Times New Roman"/>
              </a:rPr>
              <a:t>T</a:t>
            </a:r>
            <a:r>
              <a:rPr sz="1150" spc="90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Arial"/>
                <a:cs typeface="Arial"/>
              </a:rPr>
              <a:t>is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added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to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35" dirty="0">
                <a:latin typeface="Arial"/>
                <a:cs typeface="Arial"/>
              </a:rPr>
              <a:t> </a:t>
            </a:r>
            <a:r>
              <a:rPr sz="1150" spc="-10" dirty="0">
                <a:latin typeface="Arial"/>
                <a:cs typeface="Arial"/>
              </a:rPr>
              <a:t>class </a:t>
            </a:r>
            <a:r>
              <a:rPr sz="1150" dirty="0">
                <a:latin typeface="Arial"/>
                <a:cs typeface="Arial"/>
              </a:rPr>
              <a:t>definition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surrounded</a:t>
            </a:r>
            <a:r>
              <a:rPr sz="1150" spc="9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by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angle</a:t>
            </a:r>
            <a:r>
              <a:rPr sz="1150" spc="9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brackets.</a:t>
            </a:r>
            <a:r>
              <a:rPr sz="1150" spc="2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In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this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case,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Times New Roman"/>
                <a:cs typeface="Times New Roman"/>
              </a:rPr>
              <a:t>T</a:t>
            </a:r>
            <a:r>
              <a:rPr sz="1150" spc="90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Arial"/>
                <a:cs typeface="Arial"/>
              </a:rPr>
              <a:t>stands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for</a:t>
            </a:r>
            <a:r>
              <a:rPr sz="1150" spc="4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“type”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and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can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spc="-10" dirty="0">
                <a:latin typeface="Arial"/>
                <a:cs typeface="Arial"/>
              </a:rPr>
              <a:t>represent </a:t>
            </a:r>
            <a:r>
              <a:rPr sz="1150" dirty="0">
                <a:latin typeface="Arial"/>
                <a:cs typeface="Arial"/>
              </a:rPr>
              <a:t>any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type.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As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example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in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4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slide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shows,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code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has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changed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to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use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spc="385" dirty="0">
                <a:latin typeface="Times New Roman"/>
                <a:cs typeface="Times New Roman"/>
              </a:rPr>
              <a:t>t</a:t>
            </a:r>
            <a:r>
              <a:rPr sz="1150" spc="95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Arial"/>
                <a:cs typeface="Arial"/>
              </a:rPr>
              <a:t>instead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of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spc="-50" dirty="0">
                <a:latin typeface="Arial"/>
                <a:cs typeface="Arial"/>
              </a:rPr>
              <a:t>a </a:t>
            </a:r>
            <a:r>
              <a:rPr sz="1150" dirty="0">
                <a:latin typeface="Arial"/>
                <a:cs typeface="Arial"/>
              </a:rPr>
              <a:t>specific</a:t>
            </a:r>
            <a:r>
              <a:rPr sz="1150" spc="4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type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of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information.</a:t>
            </a:r>
            <a:r>
              <a:rPr sz="1150" spc="2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This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change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allows</a:t>
            </a:r>
            <a:r>
              <a:rPr sz="1150" spc="9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spc="95" dirty="0">
                <a:latin typeface="Times New Roman"/>
                <a:cs typeface="Times New Roman"/>
              </a:rPr>
              <a:t>CacheAny</a:t>
            </a:r>
            <a:r>
              <a:rPr sz="1150" spc="160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Arial"/>
                <a:cs typeface="Arial"/>
              </a:rPr>
              <a:t>class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to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store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any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type</a:t>
            </a:r>
            <a:r>
              <a:rPr sz="1150" spc="105" dirty="0">
                <a:latin typeface="Arial"/>
                <a:cs typeface="Arial"/>
              </a:rPr>
              <a:t> </a:t>
            </a:r>
            <a:r>
              <a:rPr sz="1150" spc="-25" dirty="0">
                <a:latin typeface="Arial"/>
                <a:cs typeface="Arial"/>
              </a:rPr>
              <a:t>of </a:t>
            </a:r>
            <a:r>
              <a:rPr sz="1150" spc="-10" dirty="0">
                <a:latin typeface="Arial"/>
                <a:cs typeface="Arial"/>
              </a:rPr>
              <a:t>object.</a:t>
            </a:r>
            <a:endParaRPr sz="1150">
              <a:latin typeface="Arial"/>
              <a:cs typeface="Arial"/>
            </a:endParaRPr>
          </a:p>
          <a:p>
            <a:pPr marL="12700" marR="252095">
              <a:lnSpc>
                <a:spcPct val="109600"/>
              </a:lnSpc>
              <a:spcBef>
                <a:spcPts val="280"/>
              </a:spcBef>
            </a:pPr>
            <a:r>
              <a:rPr sz="1150" dirty="0">
                <a:latin typeface="Times New Roman"/>
                <a:cs typeface="Times New Roman"/>
              </a:rPr>
              <a:t>T</a:t>
            </a:r>
            <a:r>
              <a:rPr sz="1150" spc="95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Arial"/>
                <a:cs typeface="Arial"/>
              </a:rPr>
              <a:t>was</a:t>
            </a:r>
            <a:r>
              <a:rPr sz="1150" spc="9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chosen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not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by</a:t>
            </a:r>
            <a:r>
              <a:rPr sz="1150" spc="9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accident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but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by</a:t>
            </a:r>
            <a:r>
              <a:rPr sz="1150" spc="9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convention.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Specific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letters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are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commonly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used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spc="-20" dirty="0">
                <a:latin typeface="Arial"/>
                <a:cs typeface="Arial"/>
              </a:rPr>
              <a:t>with </a:t>
            </a:r>
            <a:r>
              <a:rPr sz="1150" spc="-10" dirty="0">
                <a:latin typeface="Arial"/>
                <a:cs typeface="Arial"/>
              </a:rPr>
              <a:t>generics.</a:t>
            </a:r>
            <a:endParaRPr sz="1150">
              <a:latin typeface="Arial"/>
              <a:cs typeface="Arial"/>
            </a:endParaRPr>
          </a:p>
          <a:p>
            <a:pPr marL="12700" marR="605790">
              <a:lnSpc>
                <a:spcPct val="103499"/>
              </a:lnSpc>
              <a:spcBef>
                <a:spcPts val="430"/>
              </a:spcBef>
            </a:pPr>
            <a:r>
              <a:rPr sz="1150" b="1" dirty="0">
                <a:latin typeface="Arial"/>
                <a:cs typeface="Arial"/>
              </a:rPr>
              <a:t>Note:</a:t>
            </a:r>
            <a:r>
              <a:rPr sz="1150" b="1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You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can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use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any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identifier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you</a:t>
            </a:r>
            <a:r>
              <a:rPr sz="1150" spc="10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want.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following</a:t>
            </a:r>
            <a:r>
              <a:rPr sz="1150" spc="9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values</a:t>
            </a:r>
            <a:r>
              <a:rPr sz="1150" spc="9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are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merely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spc="-10" dirty="0">
                <a:latin typeface="Arial"/>
                <a:cs typeface="Arial"/>
              </a:rPr>
              <a:t>strongly suggested.</a:t>
            </a:r>
            <a:endParaRPr sz="11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sz="1150" dirty="0">
                <a:latin typeface="Arial"/>
                <a:cs typeface="Arial"/>
              </a:rPr>
              <a:t>Here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are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spc="-10" dirty="0">
                <a:latin typeface="Arial"/>
                <a:cs typeface="Arial"/>
              </a:rPr>
              <a:t>conventions:</a:t>
            </a:r>
            <a:endParaRPr sz="1150">
              <a:latin typeface="Arial"/>
              <a:cs typeface="Arial"/>
            </a:endParaRPr>
          </a:p>
          <a:p>
            <a:pPr marL="384175" indent="-247015">
              <a:lnSpc>
                <a:spcPct val="100000"/>
              </a:lnSpc>
              <a:spcBef>
                <a:spcPts val="245"/>
              </a:spcBef>
              <a:buFont typeface="Arial"/>
              <a:buChar char="•"/>
              <a:tabLst>
                <a:tab pos="384175" algn="l"/>
              </a:tabLst>
            </a:pPr>
            <a:r>
              <a:rPr sz="1300" dirty="0">
                <a:latin typeface="Times New Roman"/>
                <a:cs typeface="Times New Roman"/>
              </a:rPr>
              <a:t>T</a:t>
            </a:r>
            <a:r>
              <a:rPr sz="1300" dirty="0">
                <a:latin typeface="Arial"/>
                <a:cs typeface="Arial"/>
              </a:rPr>
              <a:t>:</a:t>
            </a:r>
            <a:r>
              <a:rPr sz="1300" spc="-60" dirty="0">
                <a:latin typeface="Arial"/>
                <a:cs typeface="Arial"/>
              </a:rPr>
              <a:t> </a:t>
            </a:r>
            <a:r>
              <a:rPr sz="1300" spc="-20" dirty="0">
                <a:latin typeface="Arial"/>
                <a:cs typeface="Arial"/>
              </a:rPr>
              <a:t>Type</a:t>
            </a:r>
            <a:endParaRPr sz="1300">
              <a:latin typeface="Arial"/>
              <a:cs typeface="Arial"/>
            </a:endParaRPr>
          </a:p>
          <a:p>
            <a:pPr marL="384175" indent="-247015">
              <a:lnSpc>
                <a:spcPct val="100000"/>
              </a:lnSpc>
              <a:spcBef>
                <a:spcPts val="325"/>
              </a:spcBef>
              <a:buFont typeface="Arial"/>
              <a:buChar char="•"/>
              <a:tabLst>
                <a:tab pos="384175" algn="l"/>
              </a:tabLst>
            </a:pPr>
            <a:r>
              <a:rPr sz="1300" dirty="0">
                <a:latin typeface="Times New Roman"/>
                <a:cs typeface="Times New Roman"/>
              </a:rPr>
              <a:t>E</a:t>
            </a:r>
            <a:r>
              <a:rPr sz="1300" dirty="0">
                <a:latin typeface="Arial"/>
                <a:cs typeface="Arial"/>
              </a:rPr>
              <a:t>:</a:t>
            </a:r>
            <a:r>
              <a:rPr sz="1300" spc="-35" dirty="0">
                <a:latin typeface="Arial"/>
                <a:cs typeface="Arial"/>
              </a:rPr>
              <a:t> </a:t>
            </a:r>
            <a:r>
              <a:rPr sz="1300" spc="-10" dirty="0">
                <a:latin typeface="Arial"/>
                <a:cs typeface="Arial"/>
              </a:rPr>
              <a:t>Element</a:t>
            </a:r>
            <a:endParaRPr sz="1300">
              <a:latin typeface="Arial"/>
              <a:cs typeface="Arial"/>
            </a:endParaRPr>
          </a:p>
          <a:p>
            <a:pPr marL="384175" indent="-247015">
              <a:lnSpc>
                <a:spcPct val="100000"/>
              </a:lnSpc>
              <a:spcBef>
                <a:spcPts val="325"/>
              </a:spcBef>
              <a:buFont typeface="Arial"/>
              <a:buChar char="•"/>
              <a:tabLst>
                <a:tab pos="384175" algn="l"/>
              </a:tabLst>
            </a:pPr>
            <a:r>
              <a:rPr sz="1300" spc="-90" dirty="0">
                <a:latin typeface="Times New Roman"/>
                <a:cs typeface="Times New Roman"/>
              </a:rPr>
              <a:t>K</a:t>
            </a:r>
            <a:r>
              <a:rPr sz="1300" spc="-90" dirty="0">
                <a:latin typeface="Arial"/>
                <a:cs typeface="Arial"/>
              </a:rPr>
              <a:t>:</a:t>
            </a:r>
            <a:r>
              <a:rPr sz="1300" dirty="0">
                <a:latin typeface="Arial"/>
                <a:cs typeface="Arial"/>
              </a:rPr>
              <a:t> </a:t>
            </a:r>
            <a:r>
              <a:rPr sz="1300" spc="-25" dirty="0">
                <a:latin typeface="Arial"/>
                <a:cs typeface="Arial"/>
              </a:rPr>
              <a:t>Key</a:t>
            </a:r>
            <a:endParaRPr sz="1300">
              <a:latin typeface="Arial"/>
              <a:cs typeface="Arial"/>
            </a:endParaRPr>
          </a:p>
          <a:p>
            <a:pPr marL="384175" indent="-247015">
              <a:lnSpc>
                <a:spcPct val="100000"/>
              </a:lnSpc>
              <a:spcBef>
                <a:spcPts val="325"/>
              </a:spcBef>
              <a:buFont typeface="Arial"/>
              <a:buChar char="•"/>
              <a:tabLst>
                <a:tab pos="384175" algn="l"/>
              </a:tabLst>
            </a:pPr>
            <a:r>
              <a:rPr sz="1300" spc="-90" dirty="0">
                <a:latin typeface="Times New Roman"/>
                <a:cs typeface="Times New Roman"/>
              </a:rPr>
              <a:t>V</a:t>
            </a:r>
            <a:r>
              <a:rPr sz="1300" spc="-90" dirty="0">
                <a:latin typeface="Arial"/>
                <a:cs typeface="Arial"/>
              </a:rPr>
              <a:t>:</a:t>
            </a:r>
            <a:r>
              <a:rPr sz="1300" dirty="0">
                <a:latin typeface="Arial"/>
                <a:cs typeface="Arial"/>
              </a:rPr>
              <a:t> </a:t>
            </a:r>
            <a:r>
              <a:rPr sz="1300" spc="-10" dirty="0">
                <a:latin typeface="Arial"/>
                <a:cs typeface="Arial"/>
              </a:rPr>
              <a:t>Value</a:t>
            </a:r>
            <a:endParaRPr sz="1300">
              <a:latin typeface="Arial"/>
              <a:cs typeface="Arial"/>
            </a:endParaRPr>
          </a:p>
          <a:p>
            <a:pPr marL="384175" indent="-247015">
              <a:lnSpc>
                <a:spcPct val="100000"/>
              </a:lnSpc>
              <a:spcBef>
                <a:spcPts val="320"/>
              </a:spcBef>
              <a:buFont typeface="Arial"/>
              <a:buChar char="•"/>
              <a:tabLst>
                <a:tab pos="384175" algn="l"/>
              </a:tabLst>
            </a:pPr>
            <a:r>
              <a:rPr sz="1300" dirty="0">
                <a:latin typeface="Times New Roman"/>
                <a:cs typeface="Times New Roman"/>
              </a:rPr>
              <a:t>S</a:t>
            </a:r>
            <a:r>
              <a:rPr sz="1300" dirty="0">
                <a:latin typeface="Arial"/>
                <a:cs typeface="Arial"/>
              </a:rPr>
              <a:t>,</a:t>
            </a:r>
            <a:r>
              <a:rPr sz="1300" spc="-45" dirty="0">
                <a:latin typeface="Arial"/>
                <a:cs typeface="Arial"/>
              </a:rPr>
              <a:t> </a:t>
            </a:r>
            <a:r>
              <a:rPr sz="1300" spc="-65" dirty="0">
                <a:latin typeface="Times New Roman"/>
                <a:cs typeface="Times New Roman"/>
              </a:rPr>
              <a:t>U</a:t>
            </a:r>
            <a:r>
              <a:rPr sz="1300" spc="-65" dirty="0">
                <a:latin typeface="Arial"/>
                <a:cs typeface="Arial"/>
              </a:rPr>
              <a:t>:</a:t>
            </a:r>
            <a:r>
              <a:rPr sz="1300" spc="-15" dirty="0">
                <a:latin typeface="Arial"/>
                <a:cs typeface="Arial"/>
              </a:rPr>
              <a:t> </a:t>
            </a:r>
            <a:r>
              <a:rPr sz="1300" dirty="0">
                <a:latin typeface="Arial"/>
                <a:cs typeface="Arial"/>
              </a:rPr>
              <a:t>Used</a:t>
            </a:r>
            <a:r>
              <a:rPr sz="1300" spc="-40" dirty="0">
                <a:latin typeface="Arial"/>
                <a:cs typeface="Arial"/>
              </a:rPr>
              <a:t> </a:t>
            </a:r>
            <a:r>
              <a:rPr sz="1300" dirty="0">
                <a:latin typeface="Arial"/>
                <a:cs typeface="Arial"/>
              </a:rPr>
              <a:t>if</a:t>
            </a:r>
            <a:r>
              <a:rPr sz="1300" spc="-25" dirty="0">
                <a:latin typeface="Arial"/>
                <a:cs typeface="Arial"/>
              </a:rPr>
              <a:t> </a:t>
            </a:r>
            <a:r>
              <a:rPr sz="1300" dirty="0">
                <a:latin typeface="Arial"/>
                <a:cs typeface="Arial"/>
              </a:rPr>
              <a:t>there</a:t>
            </a:r>
            <a:r>
              <a:rPr sz="1300" spc="-45" dirty="0">
                <a:latin typeface="Arial"/>
                <a:cs typeface="Arial"/>
              </a:rPr>
              <a:t> </a:t>
            </a:r>
            <a:r>
              <a:rPr sz="1300" dirty="0">
                <a:latin typeface="Arial"/>
                <a:cs typeface="Arial"/>
              </a:rPr>
              <a:t>are</a:t>
            </a:r>
            <a:r>
              <a:rPr sz="1300" spc="-40" dirty="0">
                <a:latin typeface="Arial"/>
                <a:cs typeface="Arial"/>
              </a:rPr>
              <a:t> </a:t>
            </a:r>
            <a:r>
              <a:rPr sz="1300" dirty="0">
                <a:latin typeface="Arial"/>
                <a:cs typeface="Arial"/>
              </a:rPr>
              <a:t>second</a:t>
            </a:r>
            <a:r>
              <a:rPr sz="1300" spc="-40" dirty="0">
                <a:latin typeface="Arial"/>
                <a:cs typeface="Arial"/>
              </a:rPr>
              <a:t> </a:t>
            </a:r>
            <a:r>
              <a:rPr sz="1300" dirty="0">
                <a:latin typeface="Arial"/>
                <a:cs typeface="Arial"/>
              </a:rPr>
              <a:t>types,</a:t>
            </a:r>
            <a:r>
              <a:rPr sz="1300" spc="-5" dirty="0">
                <a:latin typeface="Arial"/>
                <a:cs typeface="Arial"/>
              </a:rPr>
              <a:t> </a:t>
            </a:r>
            <a:r>
              <a:rPr sz="1300" dirty="0">
                <a:latin typeface="Arial"/>
                <a:cs typeface="Arial"/>
              </a:rPr>
              <a:t>third</a:t>
            </a:r>
            <a:r>
              <a:rPr sz="1300" spc="-40" dirty="0">
                <a:latin typeface="Arial"/>
                <a:cs typeface="Arial"/>
              </a:rPr>
              <a:t> </a:t>
            </a:r>
            <a:r>
              <a:rPr sz="1300" dirty="0">
                <a:latin typeface="Arial"/>
                <a:cs typeface="Arial"/>
              </a:rPr>
              <a:t>types,</a:t>
            </a:r>
            <a:r>
              <a:rPr sz="1300" spc="-20" dirty="0">
                <a:latin typeface="Arial"/>
                <a:cs typeface="Arial"/>
              </a:rPr>
              <a:t> </a:t>
            </a:r>
            <a:r>
              <a:rPr sz="1300" dirty="0">
                <a:latin typeface="Arial"/>
                <a:cs typeface="Arial"/>
              </a:rPr>
              <a:t>or</a:t>
            </a:r>
            <a:r>
              <a:rPr sz="1300" spc="-25" dirty="0">
                <a:latin typeface="Arial"/>
                <a:cs typeface="Arial"/>
              </a:rPr>
              <a:t> </a:t>
            </a:r>
            <a:r>
              <a:rPr sz="1300" spc="-20" dirty="0">
                <a:latin typeface="Arial"/>
                <a:cs typeface="Arial"/>
              </a:rPr>
              <a:t>more</a:t>
            </a:r>
            <a:endParaRPr sz="13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34211" y="2017776"/>
            <a:ext cx="5960745" cy="2689860"/>
            <a:chOff x="934211" y="2017776"/>
            <a:chExt cx="5960745" cy="2689860"/>
          </a:xfrm>
        </p:grpSpPr>
        <p:sp>
          <p:nvSpPr>
            <p:cNvPr id="3" name="object 3"/>
            <p:cNvSpPr/>
            <p:nvPr/>
          </p:nvSpPr>
          <p:spPr>
            <a:xfrm>
              <a:off x="943355" y="2028444"/>
              <a:ext cx="5941060" cy="2670175"/>
            </a:xfrm>
            <a:custGeom>
              <a:avLst/>
              <a:gdLst/>
              <a:ahLst/>
              <a:cxnLst/>
              <a:rect l="l" t="t" r="r" b="b"/>
              <a:pathLst>
                <a:path w="5941059" h="2670175">
                  <a:moveTo>
                    <a:pt x="5940552" y="0"/>
                  </a:moveTo>
                  <a:lnTo>
                    <a:pt x="0" y="0"/>
                  </a:lnTo>
                  <a:lnTo>
                    <a:pt x="0" y="2670047"/>
                  </a:lnTo>
                  <a:lnTo>
                    <a:pt x="5940552" y="2670047"/>
                  </a:lnTo>
                  <a:lnTo>
                    <a:pt x="5940552" y="0"/>
                  </a:lnTo>
                  <a:close/>
                </a:path>
              </a:pathLst>
            </a:custGeom>
            <a:solidFill>
              <a:srgbClr val="DCDC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934211" y="2017776"/>
              <a:ext cx="5960745" cy="2689860"/>
            </a:xfrm>
            <a:custGeom>
              <a:avLst/>
              <a:gdLst/>
              <a:ahLst/>
              <a:cxnLst/>
              <a:rect l="l" t="t" r="r" b="b"/>
              <a:pathLst>
                <a:path w="5960745" h="2689860">
                  <a:moveTo>
                    <a:pt x="5955792" y="0"/>
                  </a:moveTo>
                  <a:lnTo>
                    <a:pt x="4572" y="0"/>
                  </a:lnTo>
                  <a:lnTo>
                    <a:pt x="0" y="4572"/>
                  </a:lnTo>
                  <a:lnTo>
                    <a:pt x="0" y="2685288"/>
                  </a:lnTo>
                  <a:lnTo>
                    <a:pt x="4572" y="2689860"/>
                  </a:lnTo>
                  <a:lnTo>
                    <a:pt x="5955792" y="2689860"/>
                  </a:lnTo>
                  <a:lnTo>
                    <a:pt x="5960364" y="2685288"/>
                  </a:lnTo>
                  <a:lnTo>
                    <a:pt x="5960364" y="2680716"/>
                  </a:lnTo>
                  <a:lnTo>
                    <a:pt x="19812" y="2680716"/>
                  </a:lnTo>
                  <a:lnTo>
                    <a:pt x="9144" y="2670048"/>
                  </a:lnTo>
                  <a:lnTo>
                    <a:pt x="19812" y="2670048"/>
                  </a:lnTo>
                  <a:lnTo>
                    <a:pt x="19812" y="21336"/>
                  </a:lnTo>
                  <a:lnTo>
                    <a:pt x="9144" y="21336"/>
                  </a:lnTo>
                  <a:lnTo>
                    <a:pt x="19812" y="10668"/>
                  </a:lnTo>
                  <a:lnTo>
                    <a:pt x="5960364" y="10668"/>
                  </a:lnTo>
                  <a:lnTo>
                    <a:pt x="5960364" y="4572"/>
                  </a:lnTo>
                  <a:lnTo>
                    <a:pt x="5955792" y="0"/>
                  </a:lnTo>
                  <a:close/>
                </a:path>
                <a:path w="5960745" h="2689860">
                  <a:moveTo>
                    <a:pt x="19812" y="2670048"/>
                  </a:moveTo>
                  <a:lnTo>
                    <a:pt x="9144" y="2670048"/>
                  </a:lnTo>
                  <a:lnTo>
                    <a:pt x="19812" y="2680716"/>
                  </a:lnTo>
                  <a:lnTo>
                    <a:pt x="19812" y="2670048"/>
                  </a:lnTo>
                  <a:close/>
                </a:path>
                <a:path w="5960745" h="2689860">
                  <a:moveTo>
                    <a:pt x="5940552" y="2670048"/>
                  </a:moveTo>
                  <a:lnTo>
                    <a:pt x="19812" y="2670048"/>
                  </a:lnTo>
                  <a:lnTo>
                    <a:pt x="19812" y="2680716"/>
                  </a:lnTo>
                  <a:lnTo>
                    <a:pt x="5940552" y="2680716"/>
                  </a:lnTo>
                  <a:lnTo>
                    <a:pt x="5940552" y="2670048"/>
                  </a:lnTo>
                  <a:close/>
                </a:path>
                <a:path w="5960745" h="2689860">
                  <a:moveTo>
                    <a:pt x="5940552" y="10668"/>
                  </a:moveTo>
                  <a:lnTo>
                    <a:pt x="5940552" y="2680716"/>
                  </a:lnTo>
                  <a:lnTo>
                    <a:pt x="5949696" y="2670048"/>
                  </a:lnTo>
                  <a:lnTo>
                    <a:pt x="5960364" y="2670048"/>
                  </a:lnTo>
                  <a:lnTo>
                    <a:pt x="5960364" y="21336"/>
                  </a:lnTo>
                  <a:lnTo>
                    <a:pt x="5949696" y="21336"/>
                  </a:lnTo>
                  <a:lnTo>
                    <a:pt x="5940552" y="10668"/>
                  </a:lnTo>
                  <a:close/>
                </a:path>
                <a:path w="5960745" h="2689860">
                  <a:moveTo>
                    <a:pt x="5960364" y="2670048"/>
                  </a:moveTo>
                  <a:lnTo>
                    <a:pt x="5949696" y="2670048"/>
                  </a:lnTo>
                  <a:lnTo>
                    <a:pt x="5940552" y="2680716"/>
                  </a:lnTo>
                  <a:lnTo>
                    <a:pt x="5960364" y="2680716"/>
                  </a:lnTo>
                  <a:lnTo>
                    <a:pt x="5960364" y="2670048"/>
                  </a:lnTo>
                  <a:close/>
                </a:path>
                <a:path w="5960745" h="2689860">
                  <a:moveTo>
                    <a:pt x="19812" y="10668"/>
                  </a:moveTo>
                  <a:lnTo>
                    <a:pt x="9144" y="21336"/>
                  </a:lnTo>
                  <a:lnTo>
                    <a:pt x="19812" y="21336"/>
                  </a:lnTo>
                  <a:lnTo>
                    <a:pt x="19812" y="10668"/>
                  </a:lnTo>
                  <a:close/>
                </a:path>
                <a:path w="5960745" h="2689860">
                  <a:moveTo>
                    <a:pt x="5940552" y="10668"/>
                  </a:moveTo>
                  <a:lnTo>
                    <a:pt x="19812" y="10668"/>
                  </a:lnTo>
                  <a:lnTo>
                    <a:pt x="19812" y="21336"/>
                  </a:lnTo>
                  <a:lnTo>
                    <a:pt x="5940552" y="21336"/>
                  </a:lnTo>
                  <a:lnTo>
                    <a:pt x="5940552" y="10668"/>
                  </a:lnTo>
                  <a:close/>
                </a:path>
                <a:path w="5960745" h="2689860">
                  <a:moveTo>
                    <a:pt x="5960364" y="10668"/>
                  </a:moveTo>
                  <a:lnTo>
                    <a:pt x="5940552" y="10668"/>
                  </a:lnTo>
                  <a:lnTo>
                    <a:pt x="5949696" y="21336"/>
                  </a:lnTo>
                  <a:lnTo>
                    <a:pt x="5960364" y="21336"/>
                  </a:lnTo>
                  <a:lnTo>
                    <a:pt x="5960364" y="1066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1049527" y="806967"/>
            <a:ext cx="4574540" cy="14706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789430">
              <a:lnSpc>
                <a:spcPct val="100000"/>
              </a:lnSpc>
              <a:spcBef>
                <a:spcPts val="110"/>
              </a:spcBef>
            </a:pPr>
            <a:r>
              <a:rPr sz="1850" b="1" dirty="0">
                <a:latin typeface="Arial"/>
                <a:cs typeface="Arial"/>
              </a:rPr>
              <a:t>Generics in</a:t>
            </a:r>
            <a:r>
              <a:rPr sz="1850" b="1" spc="20" dirty="0">
                <a:latin typeface="Arial"/>
                <a:cs typeface="Arial"/>
              </a:rPr>
              <a:t> </a:t>
            </a:r>
            <a:r>
              <a:rPr sz="1850" b="1" spc="-10" dirty="0">
                <a:latin typeface="Arial"/>
                <a:cs typeface="Arial"/>
              </a:rPr>
              <a:t>Action</a:t>
            </a:r>
            <a:endParaRPr sz="18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850">
              <a:latin typeface="Arial"/>
              <a:cs typeface="Arial"/>
            </a:endParaRPr>
          </a:p>
          <a:p>
            <a:pPr marL="12700" marR="5080">
              <a:lnSpc>
                <a:spcPct val="101899"/>
              </a:lnSpc>
            </a:pPr>
            <a:r>
              <a:rPr sz="1550" dirty="0">
                <a:latin typeface="Arial"/>
                <a:cs typeface="Arial"/>
              </a:rPr>
              <a:t>Compare</a:t>
            </a:r>
            <a:r>
              <a:rPr sz="1550" spc="5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the</a:t>
            </a:r>
            <a:r>
              <a:rPr sz="1550" spc="6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type-restricted</a:t>
            </a:r>
            <a:r>
              <a:rPr sz="1550" spc="5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objects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to</a:t>
            </a:r>
            <a:r>
              <a:rPr sz="1550" spc="6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their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generic alternatives.</a:t>
            </a:r>
            <a:endParaRPr sz="15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550">
              <a:latin typeface="Arial"/>
              <a:cs typeface="Arial"/>
            </a:endParaRPr>
          </a:p>
          <a:p>
            <a:pPr marL="18415">
              <a:lnSpc>
                <a:spcPct val="100000"/>
              </a:lnSpc>
            </a:pPr>
            <a:r>
              <a:rPr sz="1150" spc="105" dirty="0">
                <a:latin typeface="Times New Roman"/>
                <a:cs typeface="Times New Roman"/>
              </a:rPr>
              <a:t>1</a:t>
            </a:r>
            <a:r>
              <a:rPr sz="1150" spc="420" dirty="0">
                <a:latin typeface="Times New Roman"/>
                <a:cs typeface="Times New Roman"/>
              </a:rPr>
              <a:t> </a:t>
            </a:r>
            <a:r>
              <a:rPr sz="1150" spc="200" dirty="0">
                <a:latin typeface="Times New Roman"/>
                <a:cs typeface="Times New Roman"/>
              </a:rPr>
              <a:t>public</a:t>
            </a:r>
            <a:r>
              <a:rPr sz="1150" spc="420" dirty="0">
                <a:latin typeface="Times New Roman"/>
                <a:cs typeface="Times New Roman"/>
              </a:rPr>
              <a:t> </a:t>
            </a:r>
            <a:r>
              <a:rPr sz="1150" spc="270" dirty="0">
                <a:latin typeface="Times New Roman"/>
                <a:cs typeface="Times New Roman"/>
              </a:rPr>
              <a:t>static</a:t>
            </a:r>
            <a:r>
              <a:rPr sz="1150" spc="409" dirty="0">
                <a:latin typeface="Times New Roman"/>
                <a:cs typeface="Times New Roman"/>
              </a:rPr>
              <a:t> </a:t>
            </a:r>
            <a:r>
              <a:rPr sz="1150" spc="170" dirty="0">
                <a:latin typeface="Times New Roman"/>
                <a:cs typeface="Times New Roman"/>
              </a:rPr>
              <a:t>void</a:t>
            </a:r>
            <a:r>
              <a:rPr sz="1150" spc="420" dirty="0">
                <a:latin typeface="Times New Roman"/>
                <a:cs typeface="Times New Roman"/>
              </a:rPr>
              <a:t> </a:t>
            </a:r>
            <a:r>
              <a:rPr sz="1150" spc="175" dirty="0">
                <a:latin typeface="Times New Roman"/>
                <a:cs typeface="Times New Roman"/>
              </a:rPr>
              <a:t>main(String</a:t>
            </a:r>
            <a:r>
              <a:rPr sz="1150" spc="425" dirty="0">
                <a:latin typeface="Times New Roman"/>
                <a:cs typeface="Times New Roman"/>
              </a:rPr>
              <a:t> </a:t>
            </a:r>
            <a:r>
              <a:rPr sz="1150" spc="215" dirty="0">
                <a:latin typeface="Times New Roman"/>
                <a:cs typeface="Times New Roman"/>
              </a:rPr>
              <a:t>args[]){</a:t>
            </a:r>
            <a:endParaRPr sz="115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91482" y="2250472"/>
            <a:ext cx="4394835" cy="4464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0000"/>
              </a:lnSpc>
              <a:spcBef>
                <a:spcPts val="100"/>
              </a:spcBef>
              <a:tabLst>
                <a:tab pos="3770629" algn="l"/>
              </a:tabLst>
            </a:pPr>
            <a:r>
              <a:rPr sz="1150" spc="165" dirty="0">
                <a:latin typeface="Times New Roman"/>
                <a:cs typeface="Times New Roman"/>
              </a:rPr>
              <a:t>CacheString</a:t>
            </a:r>
            <a:r>
              <a:rPr sz="1150" spc="440" dirty="0">
                <a:latin typeface="Times New Roman"/>
                <a:cs typeface="Times New Roman"/>
              </a:rPr>
              <a:t> </a:t>
            </a:r>
            <a:r>
              <a:rPr sz="1150" spc="70" dirty="0">
                <a:latin typeface="Times New Roman"/>
                <a:cs typeface="Times New Roman"/>
              </a:rPr>
              <a:t>myMessage</a:t>
            </a:r>
            <a:r>
              <a:rPr sz="1150" spc="420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Times New Roman"/>
                <a:cs typeface="Times New Roman"/>
              </a:rPr>
              <a:t>=</a:t>
            </a:r>
            <a:r>
              <a:rPr sz="1150" spc="440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Times New Roman"/>
                <a:cs typeface="Times New Roman"/>
              </a:rPr>
              <a:t>new</a:t>
            </a:r>
            <a:r>
              <a:rPr sz="1150" spc="445" dirty="0">
                <a:latin typeface="Times New Roman"/>
                <a:cs typeface="Times New Roman"/>
              </a:rPr>
              <a:t> </a:t>
            </a:r>
            <a:r>
              <a:rPr sz="1150" spc="195" dirty="0">
                <a:latin typeface="Times New Roman"/>
                <a:cs typeface="Times New Roman"/>
              </a:rPr>
              <a:t>CacheString();</a:t>
            </a:r>
            <a:r>
              <a:rPr sz="1150" spc="420" dirty="0">
                <a:latin typeface="Times New Roman"/>
                <a:cs typeface="Times New Roman"/>
              </a:rPr>
              <a:t> </a:t>
            </a:r>
            <a:r>
              <a:rPr sz="1150" spc="360" dirty="0">
                <a:latin typeface="Times New Roman"/>
                <a:cs typeface="Times New Roman"/>
              </a:rPr>
              <a:t>//</a:t>
            </a:r>
            <a:r>
              <a:rPr sz="1150" spc="425" dirty="0">
                <a:latin typeface="Times New Roman"/>
                <a:cs typeface="Times New Roman"/>
              </a:rPr>
              <a:t> </a:t>
            </a:r>
            <a:r>
              <a:rPr sz="1150" spc="65" dirty="0">
                <a:latin typeface="Times New Roman"/>
                <a:cs typeface="Times New Roman"/>
              </a:rPr>
              <a:t>Type </a:t>
            </a:r>
            <a:r>
              <a:rPr sz="1150" spc="170" dirty="0">
                <a:latin typeface="Times New Roman"/>
                <a:cs typeface="Times New Roman"/>
              </a:rPr>
              <a:t>CacheShirt</a:t>
            </a:r>
            <a:r>
              <a:rPr sz="1150" spc="430" dirty="0">
                <a:latin typeface="Times New Roman"/>
                <a:cs typeface="Times New Roman"/>
              </a:rPr>
              <a:t> </a:t>
            </a:r>
            <a:r>
              <a:rPr sz="1150" spc="150" dirty="0">
                <a:latin typeface="Times New Roman"/>
                <a:cs typeface="Times New Roman"/>
              </a:rPr>
              <a:t>myShirt</a:t>
            </a:r>
            <a:r>
              <a:rPr sz="1150" spc="450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Times New Roman"/>
                <a:cs typeface="Times New Roman"/>
              </a:rPr>
              <a:t>=</a:t>
            </a:r>
            <a:r>
              <a:rPr sz="1150" spc="450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Times New Roman"/>
                <a:cs typeface="Times New Roman"/>
              </a:rPr>
              <a:t>new</a:t>
            </a:r>
            <a:r>
              <a:rPr sz="1150" spc="450" dirty="0">
                <a:latin typeface="Times New Roman"/>
                <a:cs typeface="Times New Roman"/>
              </a:rPr>
              <a:t> </a:t>
            </a:r>
            <a:r>
              <a:rPr sz="1150" spc="190" dirty="0">
                <a:latin typeface="Times New Roman"/>
                <a:cs typeface="Times New Roman"/>
              </a:rPr>
              <a:t>CacheShirt();</a:t>
            </a:r>
            <a:r>
              <a:rPr sz="1150" dirty="0">
                <a:latin typeface="Times New Roman"/>
                <a:cs typeface="Times New Roman"/>
              </a:rPr>
              <a:t>	</a:t>
            </a:r>
            <a:r>
              <a:rPr sz="1150" spc="360" dirty="0">
                <a:latin typeface="Times New Roman"/>
                <a:cs typeface="Times New Roman"/>
              </a:rPr>
              <a:t>//</a:t>
            </a:r>
            <a:r>
              <a:rPr sz="1150" spc="385" dirty="0">
                <a:latin typeface="Times New Roman"/>
                <a:cs typeface="Times New Roman"/>
              </a:rPr>
              <a:t> </a:t>
            </a:r>
            <a:r>
              <a:rPr sz="1150" spc="65" dirty="0">
                <a:latin typeface="Times New Roman"/>
                <a:cs typeface="Times New Roman"/>
              </a:rPr>
              <a:t>Type</a:t>
            </a:r>
            <a:endParaRPr sz="115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491482" y="2878352"/>
            <a:ext cx="5181600" cy="655320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75"/>
              </a:spcBef>
            </a:pPr>
            <a:r>
              <a:rPr sz="1150" spc="195" dirty="0">
                <a:latin typeface="Times New Roman"/>
                <a:cs typeface="Times New Roman"/>
              </a:rPr>
              <a:t>//Generics</a:t>
            </a:r>
            <a:endParaRPr sz="1150">
              <a:latin typeface="Times New Roman"/>
              <a:cs typeface="Times New Roman"/>
            </a:endParaRPr>
          </a:p>
          <a:p>
            <a:pPr marL="12700" marR="5080">
              <a:lnSpc>
                <a:spcPct val="119100"/>
              </a:lnSpc>
              <a:spcBef>
                <a:spcPts val="15"/>
              </a:spcBef>
            </a:pPr>
            <a:r>
              <a:rPr sz="1150" spc="120" dirty="0">
                <a:latin typeface="Times New Roman"/>
                <a:cs typeface="Times New Roman"/>
              </a:rPr>
              <a:t>CacheAny&lt;String&gt;</a:t>
            </a:r>
            <a:r>
              <a:rPr sz="1150" spc="434" dirty="0">
                <a:latin typeface="Times New Roman"/>
                <a:cs typeface="Times New Roman"/>
              </a:rPr>
              <a:t> </a:t>
            </a:r>
            <a:r>
              <a:rPr sz="1150" spc="110" dirty="0">
                <a:latin typeface="Times New Roman"/>
                <a:cs typeface="Times New Roman"/>
              </a:rPr>
              <a:t>myGenericMessage</a:t>
            </a:r>
            <a:r>
              <a:rPr sz="1150" spc="440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Times New Roman"/>
                <a:cs typeface="Times New Roman"/>
              </a:rPr>
              <a:t>=</a:t>
            </a:r>
            <a:r>
              <a:rPr sz="1150" spc="450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Times New Roman"/>
                <a:cs typeface="Times New Roman"/>
              </a:rPr>
              <a:t>new</a:t>
            </a:r>
            <a:r>
              <a:rPr sz="1150" spc="455" dirty="0">
                <a:latin typeface="Times New Roman"/>
                <a:cs typeface="Times New Roman"/>
              </a:rPr>
              <a:t> </a:t>
            </a:r>
            <a:r>
              <a:rPr sz="1150" spc="140" dirty="0">
                <a:latin typeface="Times New Roman"/>
                <a:cs typeface="Times New Roman"/>
              </a:rPr>
              <a:t>CacheAny&lt;String&gt;(); </a:t>
            </a:r>
            <a:r>
              <a:rPr sz="1150" spc="120" dirty="0">
                <a:latin typeface="Times New Roman"/>
                <a:cs typeface="Times New Roman"/>
              </a:rPr>
              <a:t>CacheAny&lt;Shirt&gt;</a:t>
            </a:r>
            <a:r>
              <a:rPr sz="1150" spc="459" dirty="0">
                <a:latin typeface="Times New Roman"/>
                <a:cs typeface="Times New Roman"/>
              </a:rPr>
              <a:t> </a:t>
            </a:r>
            <a:r>
              <a:rPr sz="1150" spc="155" dirty="0">
                <a:latin typeface="Times New Roman"/>
                <a:cs typeface="Times New Roman"/>
              </a:rPr>
              <a:t>myGenericShirt</a:t>
            </a:r>
            <a:r>
              <a:rPr sz="1150" spc="459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Times New Roman"/>
                <a:cs typeface="Times New Roman"/>
              </a:rPr>
              <a:t>=</a:t>
            </a:r>
            <a:r>
              <a:rPr sz="1150" spc="459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Times New Roman"/>
                <a:cs typeface="Times New Roman"/>
              </a:rPr>
              <a:t>new</a:t>
            </a:r>
            <a:r>
              <a:rPr sz="1150" spc="445" dirty="0">
                <a:latin typeface="Times New Roman"/>
                <a:cs typeface="Times New Roman"/>
              </a:rPr>
              <a:t> </a:t>
            </a:r>
            <a:r>
              <a:rPr sz="1150" spc="140" dirty="0">
                <a:latin typeface="Times New Roman"/>
                <a:cs typeface="Times New Roman"/>
              </a:rPr>
              <a:t>CacheAny&lt;Shirt&gt;();</a:t>
            </a:r>
            <a:endParaRPr sz="115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491482" y="3715017"/>
            <a:ext cx="4657090" cy="4464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0965" marR="5080" indent="-88900">
              <a:lnSpc>
                <a:spcPct val="120000"/>
              </a:lnSpc>
              <a:spcBef>
                <a:spcPts val="100"/>
              </a:spcBef>
            </a:pPr>
            <a:r>
              <a:rPr sz="1150" spc="125" dirty="0">
                <a:latin typeface="Times New Roman"/>
                <a:cs typeface="Times New Roman"/>
              </a:rPr>
              <a:t>myMessage.add("Save</a:t>
            </a:r>
            <a:r>
              <a:rPr sz="1150" spc="415" dirty="0">
                <a:latin typeface="Times New Roman"/>
                <a:cs typeface="Times New Roman"/>
              </a:rPr>
              <a:t> </a:t>
            </a:r>
            <a:r>
              <a:rPr sz="1150" spc="260" dirty="0">
                <a:latin typeface="Times New Roman"/>
                <a:cs typeface="Times New Roman"/>
              </a:rPr>
              <a:t>this</a:t>
            </a:r>
            <a:r>
              <a:rPr sz="1150" spc="415" dirty="0">
                <a:latin typeface="Times New Roman"/>
                <a:cs typeface="Times New Roman"/>
              </a:rPr>
              <a:t> </a:t>
            </a:r>
            <a:r>
              <a:rPr sz="1150" spc="229" dirty="0">
                <a:latin typeface="Times New Roman"/>
                <a:cs typeface="Times New Roman"/>
              </a:rPr>
              <a:t>for</a:t>
            </a:r>
            <a:r>
              <a:rPr sz="1150" spc="400" dirty="0">
                <a:latin typeface="Times New Roman"/>
                <a:cs typeface="Times New Roman"/>
              </a:rPr>
              <a:t> </a:t>
            </a:r>
            <a:r>
              <a:rPr sz="1150" spc="165" dirty="0">
                <a:latin typeface="Times New Roman"/>
                <a:cs typeface="Times New Roman"/>
              </a:rPr>
              <a:t>me");</a:t>
            </a:r>
            <a:r>
              <a:rPr sz="1150" spc="420" dirty="0">
                <a:latin typeface="Times New Roman"/>
                <a:cs typeface="Times New Roman"/>
              </a:rPr>
              <a:t> </a:t>
            </a:r>
            <a:r>
              <a:rPr sz="1150" spc="355" dirty="0">
                <a:latin typeface="Times New Roman"/>
                <a:cs typeface="Times New Roman"/>
              </a:rPr>
              <a:t>//</a:t>
            </a:r>
            <a:r>
              <a:rPr sz="1150" spc="400" dirty="0">
                <a:latin typeface="Times New Roman"/>
                <a:cs typeface="Times New Roman"/>
              </a:rPr>
              <a:t> </a:t>
            </a:r>
            <a:r>
              <a:rPr sz="1150" spc="75" dirty="0">
                <a:latin typeface="Times New Roman"/>
                <a:cs typeface="Times New Roman"/>
              </a:rPr>
              <a:t>Type </a:t>
            </a:r>
            <a:r>
              <a:rPr sz="1150" spc="130" dirty="0">
                <a:latin typeface="Times New Roman"/>
                <a:cs typeface="Times New Roman"/>
              </a:rPr>
              <a:t>myGenericMessage.add("Save</a:t>
            </a:r>
            <a:r>
              <a:rPr sz="1150" spc="440" dirty="0">
                <a:latin typeface="Times New Roman"/>
                <a:cs typeface="Times New Roman"/>
              </a:rPr>
              <a:t> </a:t>
            </a:r>
            <a:r>
              <a:rPr sz="1150" spc="260" dirty="0">
                <a:latin typeface="Times New Roman"/>
                <a:cs typeface="Times New Roman"/>
              </a:rPr>
              <a:t>this</a:t>
            </a:r>
            <a:r>
              <a:rPr sz="1150" spc="440" dirty="0">
                <a:latin typeface="Times New Roman"/>
                <a:cs typeface="Times New Roman"/>
              </a:rPr>
              <a:t> </a:t>
            </a:r>
            <a:r>
              <a:rPr sz="1150" spc="229" dirty="0">
                <a:latin typeface="Times New Roman"/>
                <a:cs typeface="Times New Roman"/>
              </a:rPr>
              <a:t>for</a:t>
            </a:r>
            <a:r>
              <a:rPr sz="1150" spc="420" dirty="0">
                <a:latin typeface="Times New Roman"/>
                <a:cs typeface="Times New Roman"/>
              </a:rPr>
              <a:t> </a:t>
            </a:r>
            <a:r>
              <a:rPr sz="1150" spc="160" dirty="0">
                <a:latin typeface="Times New Roman"/>
                <a:cs typeface="Times New Roman"/>
              </a:rPr>
              <a:t>me");</a:t>
            </a:r>
            <a:r>
              <a:rPr sz="1150" spc="425" dirty="0">
                <a:latin typeface="Times New Roman"/>
                <a:cs typeface="Times New Roman"/>
              </a:rPr>
              <a:t> </a:t>
            </a:r>
            <a:r>
              <a:rPr sz="1150" spc="355" dirty="0">
                <a:latin typeface="Times New Roman"/>
                <a:cs typeface="Times New Roman"/>
              </a:rPr>
              <a:t>//</a:t>
            </a:r>
            <a:r>
              <a:rPr sz="1150" spc="440" dirty="0">
                <a:latin typeface="Times New Roman"/>
                <a:cs typeface="Times New Roman"/>
              </a:rPr>
              <a:t> </a:t>
            </a:r>
            <a:r>
              <a:rPr sz="1150" spc="145" dirty="0">
                <a:latin typeface="Times New Roman"/>
                <a:cs typeface="Times New Roman"/>
              </a:rPr>
              <a:t>Generic</a:t>
            </a:r>
            <a:endParaRPr sz="115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55624" y="2250472"/>
            <a:ext cx="374650" cy="2328545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75"/>
              </a:spcBef>
            </a:pPr>
            <a:r>
              <a:rPr sz="1150" spc="55" dirty="0">
                <a:latin typeface="Times New Roman"/>
                <a:cs typeface="Times New Roman"/>
              </a:rPr>
              <a:t>2</a:t>
            </a:r>
            <a:endParaRPr sz="11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75"/>
              </a:spcBef>
            </a:pPr>
            <a:r>
              <a:rPr sz="1150" spc="55" dirty="0">
                <a:latin typeface="Times New Roman"/>
                <a:cs typeface="Times New Roman"/>
              </a:rPr>
              <a:t>3</a:t>
            </a:r>
            <a:endParaRPr sz="11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65"/>
              </a:spcBef>
            </a:pPr>
            <a:r>
              <a:rPr sz="1150" spc="55" dirty="0">
                <a:latin typeface="Times New Roman"/>
                <a:cs typeface="Times New Roman"/>
              </a:rPr>
              <a:t>4</a:t>
            </a:r>
            <a:endParaRPr sz="11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65"/>
              </a:spcBef>
            </a:pPr>
            <a:r>
              <a:rPr sz="1150" spc="55" dirty="0">
                <a:latin typeface="Times New Roman"/>
                <a:cs typeface="Times New Roman"/>
              </a:rPr>
              <a:t>5</a:t>
            </a:r>
            <a:endParaRPr sz="11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75"/>
              </a:spcBef>
            </a:pPr>
            <a:r>
              <a:rPr sz="1150" spc="55" dirty="0">
                <a:latin typeface="Times New Roman"/>
                <a:cs typeface="Times New Roman"/>
              </a:rPr>
              <a:t>6</a:t>
            </a:r>
            <a:endParaRPr sz="11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65"/>
              </a:spcBef>
            </a:pPr>
            <a:r>
              <a:rPr sz="1150" spc="55" dirty="0">
                <a:latin typeface="Times New Roman"/>
                <a:cs typeface="Times New Roman"/>
              </a:rPr>
              <a:t>7</a:t>
            </a:r>
            <a:endParaRPr sz="11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65"/>
              </a:spcBef>
            </a:pPr>
            <a:r>
              <a:rPr sz="1150" spc="55" dirty="0">
                <a:latin typeface="Times New Roman"/>
                <a:cs typeface="Times New Roman"/>
              </a:rPr>
              <a:t>8</a:t>
            </a:r>
            <a:endParaRPr sz="11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65"/>
              </a:spcBef>
            </a:pPr>
            <a:r>
              <a:rPr sz="1150" spc="55" dirty="0">
                <a:latin typeface="Times New Roman"/>
                <a:cs typeface="Times New Roman"/>
              </a:rPr>
              <a:t>9</a:t>
            </a:r>
            <a:endParaRPr sz="11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75"/>
              </a:spcBef>
            </a:pPr>
            <a:r>
              <a:rPr sz="1150" spc="75" dirty="0">
                <a:latin typeface="Times New Roman"/>
                <a:cs typeface="Times New Roman"/>
              </a:rPr>
              <a:t>10</a:t>
            </a:r>
            <a:endParaRPr sz="11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65"/>
              </a:spcBef>
            </a:pPr>
            <a:r>
              <a:rPr sz="1150" spc="75" dirty="0">
                <a:latin typeface="Times New Roman"/>
                <a:cs typeface="Times New Roman"/>
              </a:rPr>
              <a:t>11</a:t>
            </a:r>
            <a:endParaRPr sz="11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60"/>
              </a:spcBef>
            </a:pPr>
            <a:r>
              <a:rPr sz="1150" spc="105" dirty="0">
                <a:latin typeface="Times New Roman"/>
                <a:cs typeface="Times New Roman"/>
              </a:rPr>
              <a:t>12</a:t>
            </a:r>
            <a:r>
              <a:rPr sz="1150" spc="405" dirty="0">
                <a:latin typeface="Times New Roman"/>
                <a:cs typeface="Times New Roman"/>
              </a:rPr>
              <a:t> </a:t>
            </a:r>
            <a:r>
              <a:rPr sz="1150" spc="80" dirty="0">
                <a:latin typeface="Times New Roman"/>
                <a:cs typeface="Times New Roman"/>
              </a:rPr>
              <a:t>}</a:t>
            </a:r>
            <a:endParaRPr sz="115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17880" y="5717539"/>
            <a:ext cx="6268720" cy="97790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3499"/>
              </a:lnSpc>
              <a:spcBef>
                <a:spcPts val="90"/>
              </a:spcBef>
            </a:pPr>
            <a:r>
              <a:rPr sz="1150" dirty="0">
                <a:latin typeface="Arial"/>
                <a:cs typeface="Arial"/>
              </a:rPr>
              <a:t>Note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how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one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generic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version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of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class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can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replace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any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number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of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type-</a:t>
            </a:r>
            <a:r>
              <a:rPr sz="1150" spc="-10" dirty="0">
                <a:latin typeface="Arial"/>
                <a:cs typeface="Arial"/>
              </a:rPr>
              <a:t>specific</a:t>
            </a:r>
            <a:r>
              <a:rPr sz="1150" spc="50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caching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classes.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spc="220" dirty="0">
                <a:latin typeface="Times New Roman"/>
                <a:cs typeface="Times New Roman"/>
              </a:rPr>
              <a:t>add()</a:t>
            </a:r>
            <a:r>
              <a:rPr sz="1150" spc="140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Arial"/>
                <a:cs typeface="Arial"/>
              </a:rPr>
              <a:t>and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spc="265" dirty="0">
                <a:latin typeface="Times New Roman"/>
                <a:cs typeface="Times New Roman"/>
              </a:rPr>
              <a:t>get()</a:t>
            </a:r>
            <a:r>
              <a:rPr sz="1150" spc="135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Arial"/>
                <a:cs typeface="Arial"/>
              </a:rPr>
              <a:t>functions</a:t>
            </a:r>
            <a:r>
              <a:rPr sz="1150" spc="4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work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exactly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same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way.</a:t>
            </a:r>
            <a:r>
              <a:rPr sz="1150" spc="11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In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fact,</a:t>
            </a:r>
            <a:r>
              <a:rPr sz="1150" spc="1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if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spc="-25" dirty="0">
                <a:latin typeface="Arial"/>
                <a:cs typeface="Arial"/>
              </a:rPr>
              <a:t>the </a:t>
            </a:r>
            <a:r>
              <a:rPr sz="1150" spc="95" dirty="0">
                <a:latin typeface="Times New Roman"/>
                <a:cs typeface="Times New Roman"/>
              </a:rPr>
              <a:t>myMessage</a:t>
            </a:r>
            <a:r>
              <a:rPr sz="1150" spc="135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Arial"/>
                <a:cs typeface="Arial"/>
              </a:rPr>
              <a:t>declaration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is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changed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to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generic,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no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changes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need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to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be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made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to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spc="-10" dirty="0">
                <a:latin typeface="Arial"/>
                <a:cs typeface="Arial"/>
              </a:rPr>
              <a:t>remaining code.</a:t>
            </a:r>
            <a:endParaRPr sz="11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05"/>
              </a:spcBef>
            </a:pPr>
            <a:r>
              <a:rPr sz="1150" dirty="0">
                <a:latin typeface="Arial"/>
                <a:cs typeface="Arial"/>
              </a:rPr>
              <a:t>The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example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code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can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be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found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in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Generics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project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in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spc="175" dirty="0">
                <a:latin typeface="Times New Roman"/>
                <a:cs typeface="Times New Roman"/>
              </a:rPr>
              <a:t>TestCacheAny.java</a:t>
            </a:r>
            <a:r>
              <a:rPr sz="1150" spc="140" dirty="0">
                <a:latin typeface="Times New Roman"/>
                <a:cs typeface="Times New Roman"/>
              </a:rPr>
              <a:t> </a:t>
            </a:r>
            <a:r>
              <a:rPr sz="1150" spc="-10" dirty="0">
                <a:latin typeface="Arial"/>
                <a:cs typeface="Arial"/>
              </a:rPr>
              <a:t>file.</a:t>
            </a:r>
            <a:endParaRPr sz="115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326639" y="5247386"/>
            <a:ext cx="3116580" cy="144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endParaRPr sz="8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43939" y="3543300"/>
            <a:ext cx="5687695" cy="783590"/>
            <a:chOff x="1043939" y="3543300"/>
            <a:chExt cx="5687695" cy="783590"/>
          </a:xfrm>
        </p:grpSpPr>
        <p:sp>
          <p:nvSpPr>
            <p:cNvPr id="3" name="object 3"/>
            <p:cNvSpPr/>
            <p:nvPr/>
          </p:nvSpPr>
          <p:spPr>
            <a:xfrm>
              <a:off x="1054607" y="3553967"/>
              <a:ext cx="5666740" cy="762000"/>
            </a:xfrm>
            <a:custGeom>
              <a:avLst/>
              <a:gdLst/>
              <a:ahLst/>
              <a:cxnLst/>
              <a:rect l="l" t="t" r="r" b="b"/>
              <a:pathLst>
                <a:path w="5666740" h="762000">
                  <a:moveTo>
                    <a:pt x="5666232" y="0"/>
                  </a:moveTo>
                  <a:lnTo>
                    <a:pt x="0" y="0"/>
                  </a:lnTo>
                  <a:lnTo>
                    <a:pt x="0" y="762000"/>
                  </a:lnTo>
                  <a:lnTo>
                    <a:pt x="5666232" y="762000"/>
                  </a:lnTo>
                  <a:lnTo>
                    <a:pt x="5666232" y="0"/>
                  </a:lnTo>
                  <a:close/>
                </a:path>
              </a:pathLst>
            </a:custGeom>
            <a:solidFill>
              <a:srgbClr val="DCDC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043939" y="3543300"/>
              <a:ext cx="5687695" cy="783590"/>
            </a:xfrm>
            <a:custGeom>
              <a:avLst/>
              <a:gdLst/>
              <a:ahLst/>
              <a:cxnLst/>
              <a:rect l="l" t="t" r="r" b="b"/>
              <a:pathLst>
                <a:path w="5687695" h="783589">
                  <a:moveTo>
                    <a:pt x="5682996" y="0"/>
                  </a:moveTo>
                  <a:lnTo>
                    <a:pt x="4572" y="0"/>
                  </a:lnTo>
                  <a:lnTo>
                    <a:pt x="0" y="4572"/>
                  </a:lnTo>
                  <a:lnTo>
                    <a:pt x="0" y="778764"/>
                  </a:lnTo>
                  <a:lnTo>
                    <a:pt x="4572" y="783336"/>
                  </a:lnTo>
                  <a:lnTo>
                    <a:pt x="5682996" y="783336"/>
                  </a:lnTo>
                  <a:lnTo>
                    <a:pt x="5687568" y="778764"/>
                  </a:lnTo>
                  <a:lnTo>
                    <a:pt x="5687568" y="772668"/>
                  </a:lnTo>
                  <a:lnTo>
                    <a:pt x="19812" y="772668"/>
                  </a:lnTo>
                  <a:lnTo>
                    <a:pt x="10668" y="763524"/>
                  </a:lnTo>
                  <a:lnTo>
                    <a:pt x="19812" y="763524"/>
                  </a:lnTo>
                  <a:lnTo>
                    <a:pt x="19812" y="21336"/>
                  </a:lnTo>
                  <a:lnTo>
                    <a:pt x="10667" y="21336"/>
                  </a:lnTo>
                  <a:lnTo>
                    <a:pt x="19812" y="10668"/>
                  </a:lnTo>
                  <a:lnTo>
                    <a:pt x="5687568" y="10668"/>
                  </a:lnTo>
                  <a:lnTo>
                    <a:pt x="5687568" y="4572"/>
                  </a:lnTo>
                  <a:lnTo>
                    <a:pt x="5682996" y="0"/>
                  </a:lnTo>
                  <a:close/>
                </a:path>
                <a:path w="5687695" h="783589">
                  <a:moveTo>
                    <a:pt x="19812" y="763524"/>
                  </a:moveTo>
                  <a:lnTo>
                    <a:pt x="10668" y="763524"/>
                  </a:lnTo>
                  <a:lnTo>
                    <a:pt x="19812" y="772668"/>
                  </a:lnTo>
                  <a:lnTo>
                    <a:pt x="19812" y="763524"/>
                  </a:lnTo>
                  <a:close/>
                </a:path>
                <a:path w="5687695" h="783589">
                  <a:moveTo>
                    <a:pt x="5666232" y="763524"/>
                  </a:moveTo>
                  <a:lnTo>
                    <a:pt x="19812" y="763524"/>
                  </a:lnTo>
                  <a:lnTo>
                    <a:pt x="19812" y="772668"/>
                  </a:lnTo>
                  <a:lnTo>
                    <a:pt x="5666232" y="772668"/>
                  </a:lnTo>
                  <a:lnTo>
                    <a:pt x="5666232" y="763524"/>
                  </a:lnTo>
                  <a:close/>
                </a:path>
                <a:path w="5687695" h="783589">
                  <a:moveTo>
                    <a:pt x="5666232" y="10668"/>
                  </a:moveTo>
                  <a:lnTo>
                    <a:pt x="5666232" y="772668"/>
                  </a:lnTo>
                  <a:lnTo>
                    <a:pt x="5676900" y="763524"/>
                  </a:lnTo>
                  <a:lnTo>
                    <a:pt x="5687568" y="763524"/>
                  </a:lnTo>
                  <a:lnTo>
                    <a:pt x="5687568" y="21336"/>
                  </a:lnTo>
                  <a:lnTo>
                    <a:pt x="5676900" y="21336"/>
                  </a:lnTo>
                  <a:lnTo>
                    <a:pt x="5666232" y="10668"/>
                  </a:lnTo>
                  <a:close/>
                </a:path>
                <a:path w="5687695" h="783589">
                  <a:moveTo>
                    <a:pt x="5687568" y="763524"/>
                  </a:moveTo>
                  <a:lnTo>
                    <a:pt x="5676900" y="763524"/>
                  </a:lnTo>
                  <a:lnTo>
                    <a:pt x="5666232" y="772668"/>
                  </a:lnTo>
                  <a:lnTo>
                    <a:pt x="5687568" y="772668"/>
                  </a:lnTo>
                  <a:lnTo>
                    <a:pt x="5687568" y="763524"/>
                  </a:lnTo>
                  <a:close/>
                </a:path>
                <a:path w="5687695" h="783589">
                  <a:moveTo>
                    <a:pt x="19812" y="10668"/>
                  </a:moveTo>
                  <a:lnTo>
                    <a:pt x="10667" y="21336"/>
                  </a:lnTo>
                  <a:lnTo>
                    <a:pt x="19812" y="21336"/>
                  </a:lnTo>
                  <a:lnTo>
                    <a:pt x="19812" y="10668"/>
                  </a:lnTo>
                  <a:close/>
                </a:path>
                <a:path w="5687695" h="783589">
                  <a:moveTo>
                    <a:pt x="5666232" y="10668"/>
                  </a:moveTo>
                  <a:lnTo>
                    <a:pt x="19812" y="10668"/>
                  </a:lnTo>
                  <a:lnTo>
                    <a:pt x="19812" y="21336"/>
                  </a:lnTo>
                  <a:lnTo>
                    <a:pt x="5666232" y="21336"/>
                  </a:lnTo>
                  <a:lnTo>
                    <a:pt x="5666232" y="10668"/>
                  </a:lnTo>
                  <a:close/>
                </a:path>
                <a:path w="5687695" h="783589">
                  <a:moveTo>
                    <a:pt x="5687568" y="10668"/>
                  </a:moveTo>
                  <a:lnTo>
                    <a:pt x="5666232" y="10668"/>
                  </a:lnTo>
                  <a:lnTo>
                    <a:pt x="5676900" y="21336"/>
                  </a:lnTo>
                  <a:lnTo>
                    <a:pt x="5687568" y="21336"/>
                  </a:lnTo>
                  <a:lnTo>
                    <a:pt x="5687568" y="1066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605783" y="3791711"/>
              <a:ext cx="1545590" cy="182880"/>
            </a:xfrm>
            <a:custGeom>
              <a:avLst/>
              <a:gdLst/>
              <a:ahLst/>
              <a:cxnLst/>
              <a:rect l="l" t="t" r="r" b="b"/>
              <a:pathLst>
                <a:path w="1545589" h="182879">
                  <a:moveTo>
                    <a:pt x="1540764" y="0"/>
                  </a:moveTo>
                  <a:lnTo>
                    <a:pt x="4572" y="0"/>
                  </a:lnTo>
                  <a:lnTo>
                    <a:pt x="0" y="4572"/>
                  </a:lnTo>
                  <a:lnTo>
                    <a:pt x="0" y="178308"/>
                  </a:lnTo>
                  <a:lnTo>
                    <a:pt x="4572" y="182880"/>
                  </a:lnTo>
                  <a:lnTo>
                    <a:pt x="1540764" y="182880"/>
                  </a:lnTo>
                  <a:lnTo>
                    <a:pt x="1545336" y="178308"/>
                  </a:lnTo>
                  <a:lnTo>
                    <a:pt x="1545336" y="173736"/>
                  </a:lnTo>
                  <a:lnTo>
                    <a:pt x="19812" y="173736"/>
                  </a:lnTo>
                  <a:lnTo>
                    <a:pt x="9144" y="163068"/>
                  </a:lnTo>
                  <a:lnTo>
                    <a:pt x="19812" y="163068"/>
                  </a:lnTo>
                  <a:lnTo>
                    <a:pt x="19812" y="19812"/>
                  </a:lnTo>
                  <a:lnTo>
                    <a:pt x="9143" y="19812"/>
                  </a:lnTo>
                  <a:lnTo>
                    <a:pt x="19812" y="9144"/>
                  </a:lnTo>
                  <a:lnTo>
                    <a:pt x="1545336" y="9144"/>
                  </a:lnTo>
                  <a:lnTo>
                    <a:pt x="1545336" y="4572"/>
                  </a:lnTo>
                  <a:lnTo>
                    <a:pt x="1540764" y="0"/>
                  </a:lnTo>
                  <a:close/>
                </a:path>
                <a:path w="1545589" h="182879">
                  <a:moveTo>
                    <a:pt x="19812" y="163068"/>
                  </a:moveTo>
                  <a:lnTo>
                    <a:pt x="9144" y="163068"/>
                  </a:lnTo>
                  <a:lnTo>
                    <a:pt x="19812" y="173736"/>
                  </a:lnTo>
                  <a:lnTo>
                    <a:pt x="19812" y="163068"/>
                  </a:lnTo>
                  <a:close/>
                </a:path>
                <a:path w="1545589" h="182879">
                  <a:moveTo>
                    <a:pt x="1525524" y="163068"/>
                  </a:moveTo>
                  <a:lnTo>
                    <a:pt x="19812" y="163068"/>
                  </a:lnTo>
                  <a:lnTo>
                    <a:pt x="19812" y="173736"/>
                  </a:lnTo>
                  <a:lnTo>
                    <a:pt x="1525524" y="173736"/>
                  </a:lnTo>
                  <a:lnTo>
                    <a:pt x="1525524" y="163068"/>
                  </a:lnTo>
                  <a:close/>
                </a:path>
                <a:path w="1545589" h="182879">
                  <a:moveTo>
                    <a:pt x="1525524" y="9144"/>
                  </a:moveTo>
                  <a:lnTo>
                    <a:pt x="1525524" y="173736"/>
                  </a:lnTo>
                  <a:lnTo>
                    <a:pt x="1536192" y="163068"/>
                  </a:lnTo>
                  <a:lnTo>
                    <a:pt x="1545336" y="163068"/>
                  </a:lnTo>
                  <a:lnTo>
                    <a:pt x="1545336" y="19812"/>
                  </a:lnTo>
                  <a:lnTo>
                    <a:pt x="1536192" y="19812"/>
                  </a:lnTo>
                  <a:lnTo>
                    <a:pt x="1525524" y="9144"/>
                  </a:lnTo>
                  <a:close/>
                </a:path>
                <a:path w="1545589" h="182879">
                  <a:moveTo>
                    <a:pt x="1545336" y="163068"/>
                  </a:moveTo>
                  <a:lnTo>
                    <a:pt x="1536192" y="163068"/>
                  </a:lnTo>
                  <a:lnTo>
                    <a:pt x="1525524" y="173736"/>
                  </a:lnTo>
                  <a:lnTo>
                    <a:pt x="1545336" y="173736"/>
                  </a:lnTo>
                  <a:lnTo>
                    <a:pt x="1545336" y="163068"/>
                  </a:lnTo>
                  <a:close/>
                </a:path>
                <a:path w="1545589" h="182879">
                  <a:moveTo>
                    <a:pt x="19812" y="9144"/>
                  </a:moveTo>
                  <a:lnTo>
                    <a:pt x="9143" y="19812"/>
                  </a:lnTo>
                  <a:lnTo>
                    <a:pt x="19812" y="19812"/>
                  </a:lnTo>
                  <a:lnTo>
                    <a:pt x="19812" y="9144"/>
                  </a:lnTo>
                  <a:close/>
                </a:path>
                <a:path w="1545589" h="182879">
                  <a:moveTo>
                    <a:pt x="1525524" y="9144"/>
                  </a:moveTo>
                  <a:lnTo>
                    <a:pt x="19812" y="9144"/>
                  </a:lnTo>
                  <a:lnTo>
                    <a:pt x="19812" y="19812"/>
                  </a:lnTo>
                  <a:lnTo>
                    <a:pt x="1525524" y="19812"/>
                  </a:lnTo>
                  <a:lnTo>
                    <a:pt x="1525524" y="9144"/>
                  </a:lnTo>
                  <a:close/>
                </a:path>
                <a:path w="1545589" h="182879">
                  <a:moveTo>
                    <a:pt x="1545336" y="9144"/>
                  </a:moveTo>
                  <a:lnTo>
                    <a:pt x="1525524" y="9144"/>
                  </a:lnTo>
                  <a:lnTo>
                    <a:pt x="1536192" y="19812"/>
                  </a:lnTo>
                  <a:lnTo>
                    <a:pt x="1545336" y="19812"/>
                  </a:lnTo>
                  <a:lnTo>
                    <a:pt x="1545336" y="9144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1131824" y="806967"/>
            <a:ext cx="5356225" cy="23031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570230">
              <a:lnSpc>
                <a:spcPct val="100000"/>
              </a:lnSpc>
              <a:spcBef>
                <a:spcPts val="110"/>
              </a:spcBef>
            </a:pPr>
            <a:r>
              <a:rPr sz="1850" b="1" dirty="0">
                <a:latin typeface="Arial"/>
                <a:cs typeface="Arial"/>
              </a:rPr>
              <a:t>Generics</a:t>
            </a:r>
            <a:r>
              <a:rPr sz="1850" b="1" spc="10" dirty="0">
                <a:latin typeface="Arial"/>
                <a:cs typeface="Arial"/>
              </a:rPr>
              <a:t> </a:t>
            </a:r>
            <a:r>
              <a:rPr sz="1850" b="1" dirty="0">
                <a:latin typeface="Arial"/>
                <a:cs typeface="Arial"/>
              </a:rPr>
              <a:t>with Type</a:t>
            </a:r>
            <a:r>
              <a:rPr sz="1850" b="1" spc="35" dirty="0">
                <a:latin typeface="Arial"/>
                <a:cs typeface="Arial"/>
              </a:rPr>
              <a:t> </a:t>
            </a:r>
            <a:r>
              <a:rPr sz="1850" b="1" dirty="0">
                <a:latin typeface="Arial"/>
                <a:cs typeface="Arial"/>
              </a:rPr>
              <a:t>Inference</a:t>
            </a:r>
            <a:r>
              <a:rPr sz="1850" b="1" spc="10" dirty="0">
                <a:latin typeface="Arial"/>
                <a:cs typeface="Arial"/>
              </a:rPr>
              <a:t> </a:t>
            </a:r>
            <a:r>
              <a:rPr sz="1850" b="1" spc="-10" dirty="0">
                <a:latin typeface="Arial"/>
                <a:cs typeface="Arial"/>
              </a:rPr>
              <a:t>Diamond</a:t>
            </a:r>
            <a:endParaRPr sz="18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350"/>
              </a:spcBef>
            </a:pPr>
            <a:endParaRPr sz="1850">
              <a:latin typeface="Arial"/>
              <a:cs typeface="Arial"/>
            </a:endParaRPr>
          </a:p>
          <a:p>
            <a:pPr marL="341630" indent="-328930">
              <a:lnSpc>
                <a:spcPct val="100000"/>
              </a:lnSpc>
              <a:spcBef>
                <a:spcPts val="5"/>
              </a:spcBef>
              <a:buClr>
                <a:srgbClr val="FF0000"/>
              </a:buClr>
              <a:buChar char="•"/>
              <a:tabLst>
                <a:tab pos="341630" algn="l"/>
              </a:tabLst>
            </a:pPr>
            <a:r>
              <a:rPr sz="1550" spc="-10" dirty="0">
                <a:latin typeface="Arial"/>
                <a:cs typeface="Arial"/>
              </a:rPr>
              <a:t>Syntax:</a:t>
            </a:r>
            <a:endParaRPr sz="1550">
              <a:latin typeface="Arial"/>
              <a:cs typeface="Arial"/>
            </a:endParaRPr>
          </a:p>
          <a:p>
            <a:pPr marL="660400" marR="231775" lvl="1" indent="-238125">
              <a:lnSpc>
                <a:spcPct val="102099"/>
              </a:lnSpc>
              <a:spcBef>
                <a:spcPts val="340"/>
              </a:spcBef>
              <a:buClr>
                <a:srgbClr val="FF0000"/>
              </a:buClr>
              <a:buChar char="–"/>
              <a:tabLst>
                <a:tab pos="660400" algn="l"/>
              </a:tabLst>
            </a:pPr>
            <a:r>
              <a:rPr sz="1400" dirty="0">
                <a:latin typeface="Arial"/>
                <a:cs typeface="Arial"/>
              </a:rPr>
              <a:t>There</a:t>
            </a:r>
            <a:r>
              <a:rPr sz="1400" spc="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is</a:t>
            </a:r>
            <a:r>
              <a:rPr sz="1400" spc="5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no</a:t>
            </a:r>
            <a:r>
              <a:rPr sz="1400" spc="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need</a:t>
            </a:r>
            <a:r>
              <a:rPr sz="1400" spc="4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to</a:t>
            </a:r>
            <a:r>
              <a:rPr sz="1400" spc="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repeat</a:t>
            </a:r>
            <a:r>
              <a:rPr sz="1400" spc="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types</a:t>
            </a:r>
            <a:r>
              <a:rPr sz="1400" spc="4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on</a:t>
            </a:r>
            <a:r>
              <a:rPr sz="1400" spc="4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the</a:t>
            </a:r>
            <a:r>
              <a:rPr sz="1400" spc="4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right</a:t>
            </a:r>
            <a:r>
              <a:rPr sz="1400" spc="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side</a:t>
            </a:r>
            <a:r>
              <a:rPr sz="1400" spc="4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of</a:t>
            </a:r>
            <a:r>
              <a:rPr sz="1400" spc="35" dirty="0">
                <a:latin typeface="Arial"/>
                <a:cs typeface="Arial"/>
              </a:rPr>
              <a:t> </a:t>
            </a:r>
            <a:r>
              <a:rPr sz="1400" spc="-25" dirty="0">
                <a:latin typeface="Arial"/>
                <a:cs typeface="Arial"/>
              </a:rPr>
              <a:t>the </a:t>
            </a:r>
            <a:r>
              <a:rPr sz="1400" spc="-10" dirty="0">
                <a:latin typeface="Arial"/>
                <a:cs typeface="Arial"/>
              </a:rPr>
              <a:t>statement.</a:t>
            </a:r>
            <a:endParaRPr sz="1400">
              <a:latin typeface="Arial"/>
              <a:cs typeface="Arial"/>
            </a:endParaRPr>
          </a:p>
          <a:p>
            <a:pPr marL="659765" lvl="1" indent="-237490">
              <a:lnSpc>
                <a:spcPct val="100000"/>
              </a:lnSpc>
              <a:spcBef>
                <a:spcPts val="385"/>
              </a:spcBef>
              <a:buClr>
                <a:srgbClr val="FF0000"/>
              </a:buClr>
              <a:buChar char="–"/>
              <a:tabLst>
                <a:tab pos="659765" algn="l"/>
              </a:tabLst>
            </a:pPr>
            <a:r>
              <a:rPr sz="1400" dirty="0">
                <a:latin typeface="Arial"/>
                <a:cs typeface="Arial"/>
              </a:rPr>
              <a:t>Angle</a:t>
            </a:r>
            <a:r>
              <a:rPr sz="1400" spc="7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brackets</a:t>
            </a:r>
            <a:r>
              <a:rPr sz="1400" spc="4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indicate</a:t>
            </a:r>
            <a:r>
              <a:rPr sz="1400" spc="7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that</a:t>
            </a:r>
            <a:r>
              <a:rPr sz="1400" spc="6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type</a:t>
            </a:r>
            <a:r>
              <a:rPr sz="1400" spc="5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parameters</a:t>
            </a:r>
            <a:r>
              <a:rPr sz="1400" spc="4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are</a:t>
            </a:r>
            <a:r>
              <a:rPr sz="1400" spc="5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mirrored.</a:t>
            </a:r>
            <a:endParaRPr sz="1400">
              <a:latin typeface="Arial"/>
              <a:cs typeface="Arial"/>
            </a:endParaRPr>
          </a:p>
          <a:p>
            <a:pPr marL="341630" indent="-328930">
              <a:lnSpc>
                <a:spcPct val="100000"/>
              </a:lnSpc>
              <a:spcBef>
                <a:spcPts val="400"/>
              </a:spcBef>
              <a:buClr>
                <a:srgbClr val="FF0000"/>
              </a:buClr>
              <a:buChar char="•"/>
              <a:tabLst>
                <a:tab pos="341630" algn="l"/>
              </a:tabLst>
            </a:pPr>
            <a:r>
              <a:rPr sz="1550" dirty="0">
                <a:latin typeface="Arial"/>
                <a:cs typeface="Arial"/>
              </a:rPr>
              <a:t>Simplifies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generic</a:t>
            </a:r>
            <a:r>
              <a:rPr sz="1550" spc="55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declarations</a:t>
            </a:r>
            <a:endParaRPr sz="1550">
              <a:latin typeface="Arial"/>
              <a:cs typeface="Arial"/>
            </a:endParaRPr>
          </a:p>
          <a:p>
            <a:pPr marL="341630" indent="-328930">
              <a:lnSpc>
                <a:spcPct val="100000"/>
              </a:lnSpc>
              <a:spcBef>
                <a:spcPts val="400"/>
              </a:spcBef>
              <a:buClr>
                <a:srgbClr val="FF0000"/>
              </a:buClr>
              <a:buChar char="•"/>
              <a:tabLst>
                <a:tab pos="341630" algn="l"/>
              </a:tabLst>
            </a:pPr>
            <a:r>
              <a:rPr sz="1550" dirty="0">
                <a:latin typeface="Arial"/>
                <a:cs typeface="Arial"/>
              </a:rPr>
              <a:t>Saves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typing</a:t>
            </a:r>
            <a:endParaRPr sz="15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16583" y="3588361"/>
            <a:ext cx="4044950" cy="54864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50" spc="195" dirty="0">
                <a:latin typeface="Times New Roman"/>
                <a:cs typeface="Times New Roman"/>
              </a:rPr>
              <a:t>//Generics</a:t>
            </a:r>
            <a:endParaRPr sz="1150">
              <a:latin typeface="Times New Roman"/>
              <a:cs typeface="Times New Roman"/>
            </a:endParaRPr>
          </a:p>
          <a:p>
            <a:pPr marL="12700">
              <a:lnSpc>
                <a:spcPts val="1375"/>
              </a:lnSpc>
            </a:pPr>
            <a:r>
              <a:rPr sz="1150" spc="114" dirty="0">
                <a:latin typeface="Times New Roman"/>
                <a:cs typeface="Times New Roman"/>
              </a:rPr>
              <a:t>CacheAny&lt;String&gt;</a:t>
            </a:r>
            <a:r>
              <a:rPr sz="1150" spc="475" dirty="0">
                <a:latin typeface="Times New Roman"/>
                <a:cs typeface="Times New Roman"/>
              </a:rPr>
              <a:t> </a:t>
            </a:r>
            <a:r>
              <a:rPr sz="1150" spc="65" dirty="0">
                <a:latin typeface="Times New Roman"/>
                <a:cs typeface="Times New Roman"/>
              </a:rPr>
              <a:t>myMessage</a:t>
            </a:r>
            <a:r>
              <a:rPr sz="1150" spc="475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Times New Roman"/>
                <a:cs typeface="Times New Roman"/>
              </a:rPr>
              <a:t>=</a:t>
            </a:r>
            <a:r>
              <a:rPr sz="1150" spc="455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Times New Roman"/>
                <a:cs typeface="Times New Roman"/>
              </a:rPr>
              <a:t>new</a:t>
            </a:r>
            <a:r>
              <a:rPr sz="1150" spc="475" dirty="0">
                <a:latin typeface="Times New Roman"/>
                <a:cs typeface="Times New Roman"/>
              </a:rPr>
              <a:t> </a:t>
            </a:r>
            <a:r>
              <a:rPr sz="1150" spc="110" dirty="0">
                <a:latin typeface="Times New Roman"/>
                <a:cs typeface="Times New Roman"/>
              </a:rPr>
              <a:t>CacheAny&lt;&gt;();</a:t>
            </a:r>
            <a:endParaRPr sz="1150">
              <a:latin typeface="Times New Roman"/>
              <a:cs typeface="Times New Roman"/>
            </a:endParaRPr>
          </a:p>
          <a:p>
            <a:pPr marL="12700">
              <a:lnSpc>
                <a:spcPts val="1375"/>
              </a:lnSpc>
            </a:pPr>
            <a:r>
              <a:rPr sz="1150" spc="80" dirty="0">
                <a:latin typeface="Times New Roman"/>
                <a:cs typeface="Times New Roman"/>
              </a:rPr>
              <a:t>}</a:t>
            </a:r>
            <a:endParaRPr sz="115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17880" y="5717539"/>
            <a:ext cx="6249670" cy="22974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3499"/>
              </a:lnSpc>
              <a:spcBef>
                <a:spcPts val="90"/>
              </a:spcBef>
            </a:pPr>
            <a:r>
              <a:rPr sz="1150" dirty="0">
                <a:latin typeface="Arial"/>
                <a:cs typeface="Arial"/>
              </a:rPr>
              <a:t>The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type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inference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diamond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is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new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feature</a:t>
            </a:r>
            <a:r>
              <a:rPr sz="1150" spc="2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in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JDK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7.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In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generic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code,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notice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how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spc="-25" dirty="0">
                <a:latin typeface="Arial"/>
                <a:cs typeface="Arial"/>
              </a:rPr>
              <a:t>the </a:t>
            </a:r>
            <a:r>
              <a:rPr sz="1150" dirty="0">
                <a:latin typeface="Arial"/>
                <a:cs typeface="Arial"/>
              </a:rPr>
              <a:t>right-side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type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definition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is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always</a:t>
            </a:r>
            <a:r>
              <a:rPr sz="1150" spc="12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equivalent</a:t>
            </a:r>
            <a:r>
              <a:rPr sz="1150" spc="10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to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left-side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type</a:t>
            </a:r>
            <a:r>
              <a:rPr sz="1150" spc="10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definition.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In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JDK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7,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you</a:t>
            </a:r>
            <a:r>
              <a:rPr sz="1150" spc="100" dirty="0">
                <a:latin typeface="Arial"/>
                <a:cs typeface="Arial"/>
              </a:rPr>
              <a:t> </a:t>
            </a:r>
            <a:r>
              <a:rPr sz="1150" spc="-25" dirty="0">
                <a:latin typeface="Arial"/>
                <a:cs typeface="Arial"/>
              </a:rPr>
              <a:t>can </a:t>
            </a:r>
            <a:r>
              <a:rPr sz="1150" dirty="0">
                <a:latin typeface="Arial"/>
                <a:cs typeface="Arial"/>
              </a:rPr>
              <a:t>use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diamond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to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indicate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that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right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type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definition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is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equivalent</a:t>
            </a:r>
            <a:r>
              <a:rPr sz="1150" spc="11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to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left.</a:t>
            </a:r>
            <a:r>
              <a:rPr sz="1150" spc="2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This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helps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spc="-25" dirty="0">
                <a:latin typeface="Arial"/>
                <a:cs typeface="Arial"/>
              </a:rPr>
              <a:t>to </a:t>
            </a:r>
            <a:r>
              <a:rPr sz="1150" dirty="0">
                <a:latin typeface="Arial"/>
                <a:cs typeface="Arial"/>
              </a:rPr>
              <a:t>avoid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typing</a:t>
            </a:r>
            <a:r>
              <a:rPr sz="1150" spc="114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redundant</a:t>
            </a:r>
            <a:r>
              <a:rPr sz="1150" spc="9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information</a:t>
            </a:r>
            <a:r>
              <a:rPr sz="1150" spc="4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over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and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over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spc="-10" dirty="0">
                <a:latin typeface="Arial"/>
                <a:cs typeface="Arial"/>
              </a:rPr>
              <a:t>again.</a:t>
            </a:r>
            <a:endParaRPr sz="11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05"/>
              </a:spcBef>
            </a:pPr>
            <a:r>
              <a:rPr sz="1150" b="1" dirty="0">
                <a:latin typeface="Arial"/>
                <a:cs typeface="Arial"/>
              </a:rPr>
              <a:t>Example:</a:t>
            </a:r>
            <a:r>
              <a:rPr sz="1150" b="1" spc="130" dirty="0">
                <a:latin typeface="Arial"/>
                <a:cs typeface="Arial"/>
              </a:rPr>
              <a:t> </a:t>
            </a:r>
            <a:r>
              <a:rPr sz="1150" spc="145" dirty="0">
                <a:latin typeface="Times New Roman"/>
                <a:cs typeface="Times New Roman"/>
              </a:rPr>
              <a:t>TestCacheAnyDiamond.java</a:t>
            </a:r>
            <a:endParaRPr sz="1150">
              <a:latin typeface="Times New Roman"/>
              <a:cs typeface="Times New Roman"/>
            </a:endParaRPr>
          </a:p>
          <a:p>
            <a:pPr marL="12700" marR="414020">
              <a:lnSpc>
                <a:spcPct val="100000"/>
              </a:lnSpc>
              <a:spcBef>
                <a:spcPts val="575"/>
              </a:spcBef>
            </a:pPr>
            <a:r>
              <a:rPr sz="1150" b="1" dirty="0">
                <a:latin typeface="Arial"/>
                <a:cs typeface="Arial"/>
              </a:rPr>
              <a:t>Note:</a:t>
            </a:r>
            <a:r>
              <a:rPr sz="1150" b="1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In</a:t>
            </a:r>
            <a:r>
              <a:rPr sz="1150" spc="3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way,</a:t>
            </a:r>
            <a:r>
              <a:rPr sz="1150" spc="10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it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works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in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an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opposite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way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from</a:t>
            </a:r>
            <a:r>
              <a:rPr sz="1150" spc="3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spc="65" dirty="0">
                <a:latin typeface="Arial"/>
                <a:cs typeface="Arial"/>
              </a:rPr>
              <a:t>“normal”</a:t>
            </a:r>
            <a:r>
              <a:rPr sz="1150" spc="4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Java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type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assignment.</a:t>
            </a:r>
            <a:r>
              <a:rPr sz="1150" spc="30" dirty="0">
                <a:latin typeface="Arial"/>
                <a:cs typeface="Arial"/>
              </a:rPr>
              <a:t> </a:t>
            </a:r>
            <a:r>
              <a:rPr sz="1150" spc="-25" dirty="0">
                <a:latin typeface="Arial"/>
                <a:cs typeface="Arial"/>
              </a:rPr>
              <a:t>For </a:t>
            </a:r>
            <a:r>
              <a:rPr sz="1150" dirty="0">
                <a:latin typeface="Arial"/>
                <a:cs typeface="Arial"/>
              </a:rPr>
              <a:t>example,</a:t>
            </a:r>
            <a:r>
              <a:rPr sz="1150" spc="35" dirty="0">
                <a:latin typeface="Arial"/>
                <a:cs typeface="Arial"/>
              </a:rPr>
              <a:t> </a:t>
            </a:r>
            <a:r>
              <a:rPr sz="1150" spc="120" dirty="0">
                <a:latin typeface="Times New Roman"/>
                <a:cs typeface="Times New Roman"/>
              </a:rPr>
              <a:t>Employee</a:t>
            </a:r>
            <a:r>
              <a:rPr sz="1150" spc="145" dirty="0">
                <a:latin typeface="Times New Roman"/>
                <a:cs typeface="Times New Roman"/>
              </a:rPr>
              <a:t>  </a:t>
            </a:r>
            <a:r>
              <a:rPr sz="1150" dirty="0">
                <a:latin typeface="Times New Roman"/>
                <a:cs typeface="Times New Roman"/>
              </a:rPr>
              <a:t>emp</a:t>
            </a:r>
            <a:r>
              <a:rPr sz="1150" spc="130" dirty="0">
                <a:latin typeface="Times New Roman"/>
                <a:cs typeface="Times New Roman"/>
              </a:rPr>
              <a:t>  </a:t>
            </a:r>
            <a:r>
              <a:rPr sz="1150" spc="55" dirty="0">
                <a:latin typeface="Times New Roman"/>
                <a:cs typeface="Times New Roman"/>
              </a:rPr>
              <a:t>=</a:t>
            </a:r>
            <a:r>
              <a:rPr sz="1150" spc="125" dirty="0">
                <a:latin typeface="Times New Roman"/>
                <a:cs typeface="Times New Roman"/>
              </a:rPr>
              <a:t>  </a:t>
            </a:r>
            <a:r>
              <a:rPr sz="1150" spc="65" dirty="0">
                <a:latin typeface="Times New Roman"/>
                <a:cs typeface="Times New Roman"/>
              </a:rPr>
              <a:t>new</a:t>
            </a:r>
            <a:r>
              <a:rPr sz="1150" spc="130" dirty="0">
                <a:latin typeface="Times New Roman"/>
                <a:cs typeface="Times New Roman"/>
              </a:rPr>
              <a:t>  </a:t>
            </a:r>
            <a:r>
              <a:rPr sz="1150" spc="185" dirty="0">
                <a:latin typeface="Times New Roman"/>
                <a:cs typeface="Times New Roman"/>
              </a:rPr>
              <a:t>Manager();</a:t>
            </a:r>
            <a:r>
              <a:rPr sz="1150" spc="145" dirty="0">
                <a:latin typeface="Times New Roman"/>
                <a:cs typeface="Times New Roman"/>
              </a:rPr>
              <a:t>  </a:t>
            </a:r>
            <a:r>
              <a:rPr sz="1150" dirty="0">
                <a:latin typeface="Arial"/>
                <a:cs typeface="Arial"/>
              </a:rPr>
              <a:t>makes</a:t>
            </a:r>
            <a:r>
              <a:rPr sz="1150" spc="40" dirty="0">
                <a:latin typeface="Arial"/>
                <a:cs typeface="Arial"/>
              </a:rPr>
              <a:t> </a:t>
            </a:r>
            <a:r>
              <a:rPr sz="1150" dirty="0">
                <a:latin typeface="Times New Roman"/>
                <a:cs typeface="Times New Roman"/>
              </a:rPr>
              <a:t>emp</a:t>
            </a:r>
            <a:r>
              <a:rPr sz="1150" spc="105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Arial"/>
                <a:cs typeface="Arial"/>
              </a:rPr>
              <a:t>object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an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instance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spc="-25" dirty="0">
                <a:latin typeface="Arial"/>
                <a:cs typeface="Arial"/>
              </a:rPr>
              <a:t>of </a:t>
            </a:r>
            <a:r>
              <a:rPr sz="1150" spc="95" dirty="0">
                <a:latin typeface="Times New Roman"/>
                <a:cs typeface="Times New Roman"/>
              </a:rPr>
              <a:t>Manager</a:t>
            </a:r>
            <a:r>
              <a:rPr sz="1150" spc="95" dirty="0">
                <a:latin typeface="Arial"/>
                <a:cs typeface="Arial"/>
              </a:rPr>
              <a:t>.</a:t>
            </a:r>
            <a:endParaRPr sz="11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65"/>
              </a:spcBef>
            </a:pPr>
            <a:r>
              <a:rPr sz="1150" dirty="0">
                <a:latin typeface="Arial"/>
                <a:cs typeface="Arial"/>
              </a:rPr>
              <a:t>But</a:t>
            </a:r>
            <a:r>
              <a:rPr sz="1150" spc="3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in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4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case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of</a:t>
            </a:r>
            <a:r>
              <a:rPr sz="1150" spc="35" dirty="0">
                <a:latin typeface="Arial"/>
                <a:cs typeface="Arial"/>
              </a:rPr>
              <a:t> </a:t>
            </a:r>
            <a:r>
              <a:rPr sz="1150" spc="-10" dirty="0">
                <a:latin typeface="Arial"/>
                <a:cs typeface="Arial"/>
              </a:rPr>
              <a:t>generics:</a:t>
            </a:r>
            <a:endParaRPr sz="11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09"/>
              </a:spcBef>
              <a:tabLst>
                <a:tab pos="1833245" algn="l"/>
              </a:tabLst>
            </a:pPr>
            <a:r>
              <a:rPr sz="1150" spc="150" dirty="0">
                <a:latin typeface="Times New Roman"/>
                <a:cs typeface="Times New Roman"/>
              </a:rPr>
              <a:t>ArrayList&lt;Manager&gt;</a:t>
            </a:r>
            <a:r>
              <a:rPr sz="1150" dirty="0">
                <a:latin typeface="Times New Roman"/>
                <a:cs typeface="Times New Roman"/>
              </a:rPr>
              <a:t>	</a:t>
            </a:r>
            <a:r>
              <a:rPr sz="1150" spc="100" dirty="0">
                <a:latin typeface="Times New Roman"/>
                <a:cs typeface="Times New Roman"/>
              </a:rPr>
              <a:t>managementTeam</a:t>
            </a:r>
            <a:r>
              <a:rPr sz="1150" spc="480" dirty="0">
                <a:latin typeface="Times New Roman"/>
                <a:cs typeface="Times New Roman"/>
              </a:rPr>
              <a:t> </a:t>
            </a:r>
            <a:r>
              <a:rPr sz="1150" spc="55" dirty="0">
                <a:latin typeface="Times New Roman"/>
                <a:cs typeface="Times New Roman"/>
              </a:rPr>
              <a:t>=</a:t>
            </a:r>
            <a:r>
              <a:rPr sz="1150" spc="455" dirty="0">
                <a:latin typeface="Times New Roman"/>
                <a:cs typeface="Times New Roman"/>
              </a:rPr>
              <a:t> </a:t>
            </a:r>
            <a:r>
              <a:rPr sz="1150" spc="65" dirty="0">
                <a:latin typeface="Times New Roman"/>
                <a:cs typeface="Times New Roman"/>
              </a:rPr>
              <a:t>new</a:t>
            </a:r>
            <a:r>
              <a:rPr sz="1150" spc="470" dirty="0">
                <a:latin typeface="Times New Roman"/>
                <a:cs typeface="Times New Roman"/>
              </a:rPr>
              <a:t> </a:t>
            </a:r>
            <a:r>
              <a:rPr sz="1150" spc="204" dirty="0">
                <a:latin typeface="Times New Roman"/>
                <a:cs typeface="Times New Roman"/>
              </a:rPr>
              <a:t>ArrayList&lt;&gt;();</a:t>
            </a:r>
            <a:endParaRPr sz="11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65"/>
              </a:spcBef>
            </a:pPr>
            <a:r>
              <a:rPr sz="1150" dirty="0">
                <a:latin typeface="Arial"/>
                <a:cs typeface="Arial"/>
              </a:rPr>
              <a:t>The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left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side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of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expression</a:t>
            </a:r>
            <a:r>
              <a:rPr sz="1150" spc="9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(rather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than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right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side)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determines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spc="-10" dirty="0">
                <a:latin typeface="Arial"/>
                <a:cs typeface="Arial"/>
              </a:rPr>
              <a:t>type.</a:t>
            </a:r>
            <a:endParaRPr sz="115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326639" y="5247386"/>
            <a:ext cx="3116580" cy="144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endParaRPr sz="8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977640" y="3214116"/>
            <a:ext cx="2867025" cy="1760220"/>
            <a:chOff x="3977640" y="3214116"/>
            <a:chExt cx="2867025" cy="17602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00016" y="3214116"/>
              <a:ext cx="1796795" cy="50291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81728" y="3703320"/>
              <a:ext cx="1815083" cy="18287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77640" y="3872484"/>
              <a:ext cx="2866643" cy="1101852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5417820" y="4961382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ln w="3175">
              <a:solidFill>
                <a:srgbClr val="FDFDF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131824" y="806967"/>
            <a:ext cx="5509260" cy="306641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10"/>
              </a:spcBef>
            </a:pPr>
            <a:r>
              <a:rPr sz="1850" b="1" spc="-10" dirty="0">
                <a:latin typeface="Arial"/>
                <a:cs typeface="Arial"/>
              </a:rPr>
              <a:t>Collections</a:t>
            </a:r>
            <a:endParaRPr sz="18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330"/>
              </a:spcBef>
            </a:pPr>
            <a:endParaRPr sz="1850">
              <a:latin typeface="Arial"/>
              <a:cs typeface="Arial"/>
            </a:endParaRPr>
          </a:p>
          <a:p>
            <a:pPr marL="341630" marR="5080" indent="-329565">
              <a:lnSpc>
                <a:spcPct val="101299"/>
              </a:lnSpc>
              <a:buClr>
                <a:srgbClr val="FF0000"/>
              </a:buClr>
              <a:buChar char="•"/>
              <a:tabLst>
                <a:tab pos="341630" algn="l"/>
              </a:tabLst>
            </a:pPr>
            <a:r>
              <a:rPr sz="1550" dirty="0">
                <a:latin typeface="Arial"/>
                <a:cs typeface="Arial"/>
              </a:rPr>
              <a:t>A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collection</a:t>
            </a:r>
            <a:r>
              <a:rPr sz="1550" spc="2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is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single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object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designed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to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manage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group </a:t>
            </a:r>
            <a:r>
              <a:rPr sz="1550" dirty="0">
                <a:latin typeface="Arial"/>
                <a:cs typeface="Arial"/>
              </a:rPr>
              <a:t>of</a:t>
            </a:r>
            <a:r>
              <a:rPr sz="1550" spc="10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objects.</a:t>
            </a:r>
            <a:endParaRPr sz="1550">
              <a:latin typeface="Arial"/>
              <a:cs typeface="Arial"/>
            </a:endParaRPr>
          </a:p>
          <a:p>
            <a:pPr marL="659765" lvl="1" indent="-237490">
              <a:lnSpc>
                <a:spcPct val="100000"/>
              </a:lnSpc>
              <a:spcBef>
                <a:spcPts val="375"/>
              </a:spcBef>
              <a:buClr>
                <a:srgbClr val="FF0000"/>
              </a:buClr>
              <a:buChar char="–"/>
              <a:tabLst>
                <a:tab pos="659765" algn="l"/>
              </a:tabLst>
            </a:pPr>
            <a:r>
              <a:rPr sz="1400" dirty="0">
                <a:latin typeface="Arial"/>
                <a:cs typeface="Arial"/>
              </a:rPr>
              <a:t>Objects</a:t>
            </a:r>
            <a:r>
              <a:rPr sz="1400" spc="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in</a:t>
            </a:r>
            <a:r>
              <a:rPr sz="1400" spc="7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</a:t>
            </a:r>
            <a:r>
              <a:rPr sz="1400" spc="5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collection</a:t>
            </a:r>
            <a:r>
              <a:rPr sz="1400" spc="5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are</a:t>
            </a:r>
            <a:r>
              <a:rPr sz="1400" spc="4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called</a:t>
            </a:r>
            <a:r>
              <a:rPr sz="1400" spc="45" dirty="0">
                <a:latin typeface="Arial"/>
                <a:cs typeface="Arial"/>
              </a:rPr>
              <a:t> </a:t>
            </a:r>
            <a:r>
              <a:rPr sz="1400" i="1" spc="-10" dirty="0">
                <a:latin typeface="Arial"/>
                <a:cs typeface="Arial"/>
              </a:rPr>
              <a:t>elements.</a:t>
            </a:r>
            <a:endParaRPr sz="1400">
              <a:latin typeface="Arial"/>
              <a:cs typeface="Arial"/>
            </a:endParaRPr>
          </a:p>
          <a:p>
            <a:pPr marL="659765" lvl="1" indent="-237490">
              <a:lnSpc>
                <a:spcPct val="100000"/>
              </a:lnSpc>
              <a:spcBef>
                <a:spcPts val="385"/>
              </a:spcBef>
              <a:buClr>
                <a:srgbClr val="FF0000"/>
              </a:buClr>
              <a:buFont typeface="Arial"/>
              <a:buChar char="–"/>
              <a:tabLst>
                <a:tab pos="659765" algn="l"/>
              </a:tabLst>
            </a:pPr>
            <a:r>
              <a:rPr sz="1400" i="1" dirty="0">
                <a:latin typeface="Arial"/>
                <a:cs typeface="Arial"/>
              </a:rPr>
              <a:t>Primitives</a:t>
            </a:r>
            <a:r>
              <a:rPr sz="1400" i="1" spc="50" dirty="0">
                <a:latin typeface="Arial"/>
                <a:cs typeface="Arial"/>
              </a:rPr>
              <a:t> </a:t>
            </a:r>
            <a:r>
              <a:rPr sz="1400" i="1" dirty="0">
                <a:latin typeface="Arial"/>
                <a:cs typeface="Arial"/>
              </a:rPr>
              <a:t>are</a:t>
            </a:r>
            <a:r>
              <a:rPr sz="1400" i="1" spc="25" dirty="0">
                <a:latin typeface="Arial"/>
                <a:cs typeface="Arial"/>
              </a:rPr>
              <a:t> </a:t>
            </a:r>
            <a:r>
              <a:rPr sz="1400" i="1" dirty="0">
                <a:latin typeface="Arial"/>
                <a:cs typeface="Arial"/>
              </a:rPr>
              <a:t>not</a:t>
            </a:r>
            <a:r>
              <a:rPr sz="1400" i="1" spc="30" dirty="0">
                <a:latin typeface="Arial"/>
                <a:cs typeface="Arial"/>
              </a:rPr>
              <a:t> </a:t>
            </a:r>
            <a:r>
              <a:rPr sz="1400" i="1" dirty="0">
                <a:latin typeface="Arial"/>
                <a:cs typeface="Arial"/>
              </a:rPr>
              <a:t>allowed</a:t>
            </a:r>
            <a:r>
              <a:rPr sz="1400" i="1" spc="50" dirty="0">
                <a:latin typeface="Arial"/>
                <a:cs typeface="Arial"/>
              </a:rPr>
              <a:t> </a:t>
            </a:r>
            <a:r>
              <a:rPr sz="1400" i="1" dirty="0">
                <a:latin typeface="Arial"/>
                <a:cs typeface="Arial"/>
              </a:rPr>
              <a:t>in</a:t>
            </a:r>
            <a:r>
              <a:rPr sz="1400" i="1" spc="55" dirty="0">
                <a:latin typeface="Arial"/>
                <a:cs typeface="Arial"/>
              </a:rPr>
              <a:t> </a:t>
            </a:r>
            <a:r>
              <a:rPr sz="1400" i="1" dirty="0">
                <a:latin typeface="Arial"/>
                <a:cs typeface="Arial"/>
              </a:rPr>
              <a:t>a</a:t>
            </a:r>
            <a:r>
              <a:rPr sz="1400" i="1" spc="30" dirty="0">
                <a:latin typeface="Arial"/>
                <a:cs typeface="Arial"/>
              </a:rPr>
              <a:t> </a:t>
            </a:r>
            <a:r>
              <a:rPr sz="1400" i="1" spc="-10" dirty="0">
                <a:latin typeface="Arial"/>
                <a:cs typeface="Arial"/>
              </a:rPr>
              <a:t>collection.</a:t>
            </a:r>
            <a:endParaRPr sz="1400">
              <a:latin typeface="Arial"/>
              <a:cs typeface="Arial"/>
            </a:endParaRPr>
          </a:p>
          <a:p>
            <a:pPr marL="341630" marR="267970" indent="-329565">
              <a:lnSpc>
                <a:spcPct val="101299"/>
              </a:lnSpc>
              <a:spcBef>
                <a:spcPts val="380"/>
              </a:spcBef>
              <a:buClr>
                <a:srgbClr val="FF0000"/>
              </a:buClr>
              <a:buChar char="•"/>
              <a:tabLst>
                <a:tab pos="341630" algn="l"/>
              </a:tabLst>
            </a:pPr>
            <a:r>
              <a:rPr sz="1550" dirty="0">
                <a:latin typeface="Arial"/>
                <a:cs typeface="Arial"/>
              </a:rPr>
              <a:t>Various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collection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types</a:t>
            </a:r>
            <a:r>
              <a:rPr sz="1550" spc="6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implement</a:t>
            </a:r>
            <a:r>
              <a:rPr sz="1550" spc="7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many</a:t>
            </a:r>
            <a:r>
              <a:rPr sz="1550" spc="8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common</a:t>
            </a:r>
            <a:r>
              <a:rPr sz="1550" spc="75" dirty="0">
                <a:latin typeface="Arial"/>
                <a:cs typeface="Arial"/>
              </a:rPr>
              <a:t> </a:t>
            </a:r>
            <a:r>
              <a:rPr sz="1550" spc="-20" dirty="0">
                <a:latin typeface="Arial"/>
                <a:cs typeface="Arial"/>
              </a:rPr>
              <a:t>data </a:t>
            </a:r>
            <a:r>
              <a:rPr sz="1550" spc="-10" dirty="0">
                <a:latin typeface="Arial"/>
                <a:cs typeface="Arial"/>
              </a:rPr>
              <a:t>structures:</a:t>
            </a:r>
            <a:endParaRPr sz="1550">
              <a:latin typeface="Arial"/>
              <a:cs typeface="Arial"/>
            </a:endParaRPr>
          </a:p>
          <a:p>
            <a:pPr marL="659765" lvl="1" indent="-237490">
              <a:lnSpc>
                <a:spcPct val="100000"/>
              </a:lnSpc>
              <a:spcBef>
                <a:spcPts val="390"/>
              </a:spcBef>
              <a:buClr>
                <a:srgbClr val="FF0000"/>
              </a:buClr>
              <a:buChar char="–"/>
              <a:tabLst>
                <a:tab pos="659765" algn="l"/>
              </a:tabLst>
            </a:pPr>
            <a:r>
              <a:rPr sz="1400" dirty="0">
                <a:latin typeface="Arial"/>
                <a:cs typeface="Arial"/>
              </a:rPr>
              <a:t>Stack,</a:t>
            </a:r>
            <a:r>
              <a:rPr sz="1400" spc="4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queue,</a:t>
            </a:r>
            <a:r>
              <a:rPr sz="1400" spc="5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dynamic</a:t>
            </a:r>
            <a:r>
              <a:rPr sz="1400" spc="6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array,</a:t>
            </a:r>
            <a:r>
              <a:rPr sz="1400" spc="45" dirty="0">
                <a:latin typeface="Arial"/>
                <a:cs typeface="Arial"/>
              </a:rPr>
              <a:t> </a:t>
            </a:r>
            <a:r>
              <a:rPr sz="1400" spc="-20" dirty="0">
                <a:latin typeface="Arial"/>
                <a:cs typeface="Arial"/>
              </a:rPr>
              <a:t>hash</a:t>
            </a:r>
            <a:endParaRPr sz="1400">
              <a:latin typeface="Arial"/>
              <a:cs typeface="Arial"/>
            </a:endParaRPr>
          </a:p>
          <a:p>
            <a:pPr marL="341630" marR="2113280" indent="-329565">
              <a:lnSpc>
                <a:spcPct val="101299"/>
              </a:lnSpc>
              <a:spcBef>
                <a:spcPts val="375"/>
              </a:spcBef>
              <a:buClr>
                <a:srgbClr val="FF0000"/>
              </a:buClr>
              <a:buChar char="•"/>
              <a:tabLst>
                <a:tab pos="341630" algn="l"/>
              </a:tabLst>
            </a:pPr>
            <a:r>
              <a:rPr sz="1550" dirty="0">
                <a:latin typeface="Arial"/>
                <a:cs typeface="Arial"/>
              </a:rPr>
              <a:t>The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Collections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API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relies</a:t>
            </a:r>
            <a:r>
              <a:rPr sz="1550" spc="55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heavily </a:t>
            </a:r>
            <a:r>
              <a:rPr sz="1550" dirty="0">
                <a:latin typeface="Arial"/>
                <a:cs typeface="Arial"/>
              </a:rPr>
              <a:t>on</a:t>
            </a:r>
            <a:r>
              <a:rPr sz="1550" spc="1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generics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for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its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implementation.</a:t>
            </a:r>
            <a:endParaRPr sz="155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17864" y="5717539"/>
            <a:ext cx="6250940" cy="13404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113030">
              <a:lnSpc>
                <a:spcPct val="103499"/>
              </a:lnSpc>
              <a:spcBef>
                <a:spcPts val="90"/>
              </a:spcBef>
            </a:pPr>
            <a:r>
              <a:rPr sz="1150" dirty="0">
                <a:latin typeface="Arial"/>
                <a:cs typeface="Arial"/>
              </a:rPr>
              <a:t>A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collection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is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single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object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that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manages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group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of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objects.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Objects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in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collection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spc="-25" dirty="0">
                <a:latin typeface="Arial"/>
                <a:cs typeface="Arial"/>
              </a:rPr>
              <a:t>are </a:t>
            </a:r>
            <a:r>
              <a:rPr sz="1150" dirty="0">
                <a:latin typeface="Arial"/>
                <a:cs typeface="Arial"/>
              </a:rPr>
              <a:t>called</a:t>
            </a:r>
            <a:r>
              <a:rPr sz="1150" spc="120" dirty="0">
                <a:latin typeface="Arial"/>
                <a:cs typeface="Arial"/>
              </a:rPr>
              <a:t> </a:t>
            </a:r>
            <a:r>
              <a:rPr sz="1150" i="1" dirty="0">
                <a:latin typeface="Arial"/>
                <a:cs typeface="Arial"/>
              </a:rPr>
              <a:t>elements</a:t>
            </a:r>
            <a:r>
              <a:rPr sz="1150" dirty="0">
                <a:latin typeface="Arial"/>
                <a:cs typeface="Arial"/>
              </a:rPr>
              <a:t>.</a:t>
            </a:r>
            <a:r>
              <a:rPr sz="1150" spc="114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Various</a:t>
            </a:r>
            <a:r>
              <a:rPr sz="1150" spc="13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collection</a:t>
            </a:r>
            <a:r>
              <a:rPr sz="1150" spc="13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types</a:t>
            </a:r>
            <a:r>
              <a:rPr sz="1150" spc="14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implement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standard</a:t>
            </a:r>
            <a:r>
              <a:rPr sz="1150" spc="10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data</a:t>
            </a:r>
            <a:r>
              <a:rPr sz="1150" spc="10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structures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spc="-10" dirty="0">
                <a:latin typeface="Arial"/>
                <a:cs typeface="Arial"/>
              </a:rPr>
              <a:t>including </a:t>
            </a:r>
            <a:r>
              <a:rPr sz="1150" dirty="0">
                <a:latin typeface="Arial"/>
                <a:cs typeface="Arial"/>
              </a:rPr>
              <a:t>stacks,</a:t>
            </a:r>
            <a:r>
              <a:rPr sz="1150" spc="2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queues,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dynamic</a:t>
            </a:r>
            <a:r>
              <a:rPr sz="1150" spc="13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arrays,</a:t>
            </a:r>
            <a:r>
              <a:rPr sz="1150" spc="10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and</a:t>
            </a:r>
            <a:r>
              <a:rPr sz="1150" spc="9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hashes.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All</a:t>
            </a:r>
            <a:r>
              <a:rPr sz="1150" spc="10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collection</a:t>
            </a:r>
            <a:r>
              <a:rPr sz="1150" spc="10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objects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have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been</a:t>
            </a:r>
            <a:r>
              <a:rPr sz="1150" spc="105" dirty="0">
                <a:latin typeface="Arial"/>
                <a:cs typeface="Arial"/>
              </a:rPr>
              <a:t> </a:t>
            </a:r>
            <a:r>
              <a:rPr sz="1150" spc="-10" dirty="0">
                <a:latin typeface="Arial"/>
                <a:cs typeface="Arial"/>
              </a:rPr>
              <a:t>optimized </a:t>
            </a:r>
            <a:r>
              <a:rPr sz="1150" dirty="0">
                <a:latin typeface="Arial"/>
                <a:cs typeface="Arial"/>
              </a:rPr>
              <a:t>for</a:t>
            </a:r>
            <a:r>
              <a:rPr sz="1150" spc="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use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in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Java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spc="-10" dirty="0">
                <a:latin typeface="Arial"/>
                <a:cs typeface="Arial"/>
              </a:rPr>
              <a:t>applications.</a:t>
            </a:r>
            <a:endParaRPr sz="1150">
              <a:latin typeface="Arial"/>
              <a:cs typeface="Arial"/>
            </a:endParaRPr>
          </a:p>
          <a:p>
            <a:pPr marL="12700" marR="5080">
              <a:lnSpc>
                <a:spcPct val="103499"/>
              </a:lnSpc>
              <a:spcBef>
                <a:spcPts val="359"/>
              </a:spcBef>
            </a:pPr>
            <a:r>
              <a:rPr sz="1150" b="1" dirty="0">
                <a:latin typeface="Arial"/>
                <a:cs typeface="Arial"/>
              </a:rPr>
              <a:t>Note:</a:t>
            </a:r>
            <a:r>
              <a:rPr sz="1150" b="1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Collections</a:t>
            </a:r>
            <a:r>
              <a:rPr sz="1150" spc="10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classes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are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all</a:t>
            </a:r>
            <a:r>
              <a:rPr sz="1150" spc="9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stored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in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spc="290" dirty="0">
                <a:latin typeface="Times New Roman"/>
                <a:cs typeface="Times New Roman"/>
              </a:rPr>
              <a:t>java.util</a:t>
            </a:r>
            <a:r>
              <a:rPr sz="1150" spc="145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Arial"/>
                <a:cs typeface="Arial"/>
              </a:rPr>
              <a:t>package.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spc="185" dirty="0">
                <a:latin typeface="Times New Roman"/>
                <a:cs typeface="Times New Roman"/>
              </a:rPr>
              <a:t>import </a:t>
            </a:r>
            <a:r>
              <a:rPr sz="1150" dirty="0">
                <a:latin typeface="Arial"/>
                <a:cs typeface="Arial"/>
              </a:rPr>
              <a:t>statements</a:t>
            </a:r>
            <a:r>
              <a:rPr sz="1150" spc="2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are</a:t>
            </a:r>
            <a:r>
              <a:rPr sz="1150" spc="9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not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shown</a:t>
            </a:r>
            <a:r>
              <a:rPr sz="1150" spc="10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in</a:t>
            </a:r>
            <a:r>
              <a:rPr sz="1150" spc="9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following</a:t>
            </a:r>
            <a:r>
              <a:rPr sz="1150" spc="10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examples,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but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spc="195" dirty="0">
                <a:latin typeface="Times New Roman"/>
                <a:cs typeface="Times New Roman"/>
              </a:rPr>
              <a:t>import</a:t>
            </a:r>
            <a:r>
              <a:rPr sz="1150" spc="155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Arial"/>
                <a:cs typeface="Arial"/>
              </a:rPr>
              <a:t>statements</a:t>
            </a:r>
            <a:r>
              <a:rPr sz="1150" spc="2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are</a:t>
            </a:r>
            <a:r>
              <a:rPr sz="1150" spc="95" dirty="0">
                <a:latin typeface="Arial"/>
                <a:cs typeface="Arial"/>
              </a:rPr>
              <a:t> </a:t>
            </a:r>
            <a:r>
              <a:rPr sz="1150" spc="-10" dirty="0">
                <a:latin typeface="Arial"/>
                <a:cs typeface="Arial"/>
              </a:rPr>
              <a:t>required </a:t>
            </a:r>
            <a:r>
              <a:rPr sz="1150" dirty="0">
                <a:latin typeface="Arial"/>
                <a:cs typeface="Arial"/>
              </a:rPr>
              <a:t>for</a:t>
            </a:r>
            <a:r>
              <a:rPr sz="1150" spc="3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each</a:t>
            </a:r>
            <a:r>
              <a:rPr sz="1150" spc="10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collection</a:t>
            </a:r>
            <a:r>
              <a:rPr sz="1150" spc="100" dirty="0">
                <a:latin typeface="Arial"/>
                <a:cs typeface="Arial"/>
              </a:rPr>
              <a:t> </a:t>
            </a:r>
            <a:r>
              <a:rPr sz="1150" spc="-20" dirty="0">
                <a:latin typeface="Arial"/>
                <a:cs typeface="Arial"/>
              </a:rPr>
              <a:t>type:</a:t>
            </a:r>
            <a:endParaRPr sz="115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42835" y="7029391"/>
            <a:ext cx="819785" cy="693420"/>
          </a:xfrm>
          <a:prstGeom prst="rect">
            <a:avLst/>
          </a:prstGeom>
        </p:spPr>
        <p:txBody>
          <a:bodyPr vert="horz" wrap="square" lIns="0" tIns="59054" rIns="0" bIns="0" rtlCol="0">
            <a:spAutoFit/>
          </a:bodyPr>
          <a:lstStyle/>
          <a:p>
            <a:pPr marL="259079" indent="-246379">
              <a:lnSpc>
                <a:spcPct val="100000"/>
              </a:lnSpc>
              <a:spcBef>
                <a:spcPts val="464"/>
              </a:spcBef>
              <a:buChar char="•"/>
              <a:tabLst>
                <a:tab pos="259079" algn="l"/>
              </a:tabLst>
            </a:pPr>
            <a:r>
              <a:rPr sz="1150" spc="190" dirty="0">
                <a:latin typeface="Times New Roman"/>
                <a:cs typeface="Times New Roman"/>
              </a:rPr>
              <a:t>import</a:t>
            </a:r>
            <a:endParaRPr sz="1150">
              <a:latin typeface="Times New Roman"/>
              <a:cs typeface="Times New Roman"/>
            </a:endParaRPr>
          </a:p>
          <a:p>
            <a:pPr marL="259079" indent="-246379">
              <a:lnSpc>
                <a:spcPct val="100000"/>
              </a:lnSpc>
              <a:spcBef>
                <a:spcPts val="370"/>
              </a:spcBef>
              <a:buChar char="•"/>
              <a:tabLst>
                <a:tab pos="259079" algn="l"/>
              </a:tabLst>
            </a:pPr>
            <a:r>
              <a:rPr sz="1150" spc="190" dirty="0">
                <a:latin typeface="Times New Roman"/>
                <a:cs typeface="Times New Roman"/>
              </a:rPr>
              <a:t>import</a:t>
            </a:r>
            <a:endParaRPr sz="1150">
              <a:latin typeface="Times New Roman"/>
              <a:cs typeface="Times New Roman"/>
            </a:endParaRPr>
          </a:p>
          <a:p>
            <a:pPr marL="259079" indent="-246379">
              <a:lnSpc>
                <a:spcPct val="100000"/>
              </a:lnSpc>
              <a:spcBef>
                <a:spcPts val="370"/>
              </a:spcBef>
              <a:buChar char="•"/>
              <a:tabLst>
                <a:tab pos="259079" algn="l"/>
              </a:tabLst>
            </a:pPr>
            <a:r>
              <a:rPr sz="1150" spc="190" dirty="0">
                <a:latin typeface="Times New Roman"/>
                <a:cs typeface="Times New Roman"/>
              </a:rPr>
              <a:t>import</a:t>
            </a:r>
            <a:endParaRPr sz="115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826802" y="7029391"/>
            <a:ext cx="1849755" cy="69342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27000"/>
              </a:lnSpc>
              <a:spcBef>
                <a:spcPts val="90"/>
              </a:spcBef>
            </a:pPr>
            <a:r>
              <a:rPr sz="1150" spc="290" dirty="0">
                <a:latin typeface="Times New Roman"/>
                <a:cs typeface="Times New Roman"/>
              </a:rPr>
              <a:t>java.util.List; </a:t>
            </a:r>
            <a:r>
              <a:rPr sz="1150" spc="260" dirty="0">
                <a:latin typeface="Times New Roman"/>
                <a:cs typeface="Times New Roman"/>
              </a:rPr>
              <a:t>java.util.ArrayList; </a:t>
            </a:r>
            <a:r>
              <a:rPr sz="1150" spc="240" dirty="0">
                <a:latin typeface="Times New Roman"/>
                <a:cs typeface="Times New Roman"/>
              </a:rPr>
              <a:t>java.util.Map;</a:t>
            </a:r>
            <a:endParaRPr sz="115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326639" y="5247386"/>
            <a:ext cx="3116580" cy="144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endParaRPr sz="8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49527" y="806967"/>
            <a:ext cx="5608955" cy="461697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62865" algn="ctr">
              <a:lnSpc>
                <a:spcPct val="100000"/>
              </a:lnSpc>
              <a:spcBef>
                <a:spcPts val="110"/>
              </a:spcBef>
            </a:pPr>
            <a:r>
              <a:rPr sz="1850" b="1" spc="-10" dirty="0">
                <a:latin typeface="Arial"/>
                <a:cs typeface="Arial"/>
              </a:rPr>
              <a:t>Prerequisites</a:t>
            </a:r>
            <a:endParaRPr sz="185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350"/>
              </a:spcBef>
            </a:pPr>
            <a:endParaRPr sz="185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550" dirty="0">
                <a:latin typeface="Arial"/>
                <a:cs typeface="Arial"/>
              </a:rPr>
              <a:t>To</a:t>
            </a:r>
            <a:r>
              <a:rPr sz="1550" spc="40" dirty="0">
                <a:latin typeface="Arial"/>
                <a:cs typeface="Arial"/>
              </a:rPr>
              <a:t>  </a:t>
            </a:r>
            <a:r>
              <a:rPr sz="1550" dirty="0">
                <a:latin typeface="Arial"/>
                <a:cs typeface="Arial"/>
              </a:rPr>
              <a:t>successfully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complete</a:t>
            </a:r>
            <a:r>
              <a:rPr sz="1550" spc="6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this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course,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you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must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know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how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spc="-25" dirty="0">
                <a:latin typeface="Arial"/>
                <a:cs typeface="Arial"/>
              </a:rPr>
              <a:t>to:</a:t>
            </a:r>
            <a:endParaRPr sz="1550" dirty="0">
              <a:latin typeface="Arial"/>
              <a:cs typeface="Arial"/>
            </a:endParaRPr>
          </a:p>
          <a:p>
            <a:pPr marL="423545" indent="-328930">
              <a:lnSpc>
                <a:spcPct val="100000"/>
              </a:lnSpc>
              <a:spcBef>
                <a:spcPts val="395"/>
              </a:spcBef>
              <a:buClr>
                <a:srgbClr val="FF0000"/>
              </a:buClr>
              <a:buChar char="•"/>
              <a:tabLst>
                <a:tab pos="423545" algn="l"/>
              </a:tabLst>
            </a:pPr>
            <a:r>
              <a:rPr sz="1550" dirty="0">
                <a:latin typeface="Arial"/>
                <a:cs typeface="Arial"/>
              </a:rPr>
              <a:t>Compile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and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run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Java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applications</a:t>
            </a:r>
            <a:endParaRPr sz="1550" dirty="0">
              <a:latin typeface="Arial"/>
              <a:cs typeface="Arial"/>
            </a:endParaRPr>
          </a:p>
          <a:p>
            <a:pPr marL="423545" indent="-328930">
              <a:lnSpc>
                <a:spcPct val="100000"/>
              </a:lnSpc>
              <a:spcBef>
                <a:spcPts val="405"/>
              </a:spcBef>
              <a:buClr>
                <a:srgbClr val="FF0000"/>
              </a:buClr>
              <a:buChar char="•"/>
              <a:tabLst>
                <a:tab pos="423545" algn="l"/>
              </a:tabLst>
            </a:pPr>
            <a:r>
              <a:rPr sz="1550" dirty="0">
                <a:latin typeface="Arial"/>
                <a:cs typeface="Arial"/>
              </a:rPr>
              <a:t>Create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Java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classes</a:t>
            </a:r>
            <a:endParaRPr sz="1550" dirty="0">
              <a:latin typeface="Arial"/>
              <a:cs typeface="Arial"/>
            </a:endParaRPr>
          </a:p>
          <a:p>
            <a:pPr marL="423545" indent="-328930">
              <a:lnSpc>
                <a:spcPct val="100000"/>
              </a:lnSpc>
              <a:spcBef>
                <a:spcPts val="300"/>
              </a:spcBef>
              <a:buClr>
                <a:srgbClr val="FF0000"/>
              </a:buClr>
              <a:buChar char="•"/>
              <a:tabLst>
                <a:tab pos="423545" algn="l"/>
              </a:tabLst>
            </a:pPr>
            <a:r>
              <a:rPr sz="1550" dirty="0">
                <a:latin typeface="Arial"/>
                <a:cs typeface="Arial"/>
              </a:rPr>
              <a:t>Create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object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instances</a:t>
            </a:r>
            <a:r>
              <a:rPr sz="1550" spc="2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by</a:t>
            </a:r>
            <a:r>
              <a:rPr sz="1550" spc="5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using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the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spc="80" dirty="0">
                <a:latin typeface="Times New Roman"/>
                <a:cs typeface="Times New Roman"/>
              </a:rPr>
              <a:t>new</a:t>
            </a:r>
            <a:r>
              <a:rPr sz="1550" spc="95" dirty="0">
                <a:latin typeface="Times New Roman"/>
                <a:cs typeface="Times New Roman"/>
              </a:rPr>
              <a:t> </a:t>
            </a:r>
            <a:r>
              <a:rPr sz="1550" spc="-10" dirty="0">
                <a:latin typeface="Arial"/>
                <a:cs typeface="Arial"/>
              </a:rPr>
              <a:t>keyword</a:t>
            </a:r>
            <a:endParaRPr sz="1550" dirty="0">
              <a:latin typeface="Arial"/>
              <a:cs typeface="Arial"/>
            </a:endParaRPr>
          </a:p>
          <a:p>
            <a:pPr marL="423545" indent="-328930">
              <a:lnSpc>
                <a:spcPct val="100000"/>
              </a:lnSpc>
              <a:spcBef>
                <a:spcPts val="520"/>
              </a:spcBef>
              <a:buClr>
                <a:srgbClr val="FF0000"/>
              </a:buClr>
              <a:buChar char="•"/>
              <a:tabLst>
                <a:tab pos="423545" algn="l"/>
              </a:tabLst>
            </a:pPr>
            <a:r>
              <a:rPr sz="1550" dirty="0">
                <a:latin typeface="Arial"/>
                <a:cs typeface="Arial"/>
              </a:rPr>
              <a:t>Declare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Java</a:t>
            </a:r>
            <a:r>
              <a:rPr sz="1550" spc="6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primitive</a:t>
            </a:r>
            <a:r>
              <a:rPr sz="1550" spc="6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and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reference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variables</a:t>
            </a:r>
            <a:endParaRPr sz="1550" dirty="0">
              <a:latin typeface="Arial"/>
              <a:cs typeface="Arial"/>
            </a:endParaRPr>
          </a:p>
          <a:p>
            <a:pPr marL="423545" marR="784225" indent="-329565">
              <a:lnSpc>
                <a:spcPct val="101899"/>
              </a:lnSpc>
              <a:spcBef>
                <a:spcPts val="360"/>
              </a:spcBef>
              <a:buClr>
                <a:srgbClr val="FF0000"/>
              </a:buClr>
              <a:buChar char="•"/>
              <a:tabLst>
                <a:tab pos="423545" algn="l"/>
              </a:tabLst>
            </a:pPr>
            <a:r>
              <a:rPr sz="1550" dirty="0">
                <a:latin typeface="Arial"/>
                <a:cs typeface="Arial"/>
              </a:rPr>
              <a:t>Declare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Java</a:t>
            </a:r>
            <a:r>
              <a:rPr sz="1550" spc="6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methods</a:t>
            </a:r>
            <a:r>
              <a:rPr sz="1550" spc="6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by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using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return</a:t>
            </a:r>
            <a:r>
              <a:rPr sz="1550" spc="5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values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spc="-25" dirty="0">
                <a:latin typeface="Arial"/>
                <a:cs typeface="Arial"/>
              </a:rPr>
              <a:t>and </a:t>
            </a:r>
            <a:r>
              <a:rPr sz="1550" spc="-10" dirty="0">
                <a:latin typeface="Arial"/>
                <a:cs typeface="Arial"/>
              </a:rPr>
              <a:t>parameters</a:t>
            </a:r>
            <a:endParaRPr sz="1550" dirty="0">
              <a:latin typeface="Arial"/>
              <a:cs typeface="Arial"/>
            </a:endParaRPr>
          </a:p>
          <a:p>
            <a:pPr marL="423545" indent="-328930">
              <a:lnSpc>
                <a:spcPct val="100000"/>
              </a:lnSpc>
              <a:spcBef>
                <a:spcPts val="300"/>
              </a:spcBef>
              <a:buClr>
                <a:srgbClr val="FF0000"/>
              </a:buClr>
              <a:buChar char="•"/>
              <a:tabLst>
                <a:tab pos="423545" algn="l"/>
              </a:tabLst>
            </a:pPr>
            <a:r>
              <a:rPr sz="1550" dirty="0">
                <a:latin typeface="Arial"/>
                <a:cs typeface="Arial"/>
              </a:rPr>
              <a:t>Use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conditional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constructs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such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as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spc="475" dirty="0">
                <a:latin typeface="Times New Roman"/>
                <a:cs typeface="Times New Roman"/>
              </a:rPr>
              <a:t>if</a:t>
            </a:r>
            <a:r>
              <a:rPr sz="1550" spc="95" dirty="0">
                <a:latin typeface="Times New Roman"/>
                <a:cs typeface="Times New Roman"/>
              </a:rPr>
              <a:t> </a:t>
            </a:r>
            <a:r>
              <a:rPr sz="1550" dirty="0">
                <a:latin typeface="Arial"/>
                <a:cs typeface="Arial"/>
              </a:rPr>
              <a:t>and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spc="250" dirty="0">
                <a:latin typeface="Times New Roman"/>
                <a:cs typeface="Times New Roman"/>
              </a:rPr>
              <a:t>switch</a:t>
            </a:r>
            <a:endParaRPr sz="1550" dirty="0">
              <a:latin typeface="Times New Roman"/>
              <a:cs typeface="Times New Roman"/>
            </a:endParaRPr>
          </a:p>
          <a:p>
            <a:pPr marL="423545">
              <a:lnSpc>
                <a:spcPct val="100000"/>
              </a:lnSpc>
              <a:spcBef>
                <a:spcPts val="130"/>
              </a:spcBef>
            </a:pPr>
            <a:r>
              <a:rPr sz="1550" spc="-10" dirty="0">
                <a:latin typeface="Arial"/>
                <a:cs typeface="Arial"/>
              </a:rPr>
              <a:t>statements</a:t>
            </a:r>
            <a:endParaRPr sz="1550" dirty="0">
              <a:latin typeface="Arial"/>
              <a:cs typeface="Arial"/>
            </a:endParaRPr>
          </a:p>
          <a:p>
            <a:pPr marL="423545" indent="-328930">
              <a:lnSpc>
                <a:spcPct val="100000"/>
              </a:lnSpc>
              <a:spcBef>
                <a:spcPts val="300"/>
              </a:spcBef>
              <a:buClr>
                <a:srgbClr val="FF0000"/>
              </a:buClr>
              <a:buChar char="•"/>
              <a:tabLst>
                <a:tab pos="423545" algn="l"/>
              </a:tabLst>
            </a:pPr>
            <a:r>
              <a:rPr sz="1550" dirty="0">
                <a:latin typeface="Arial"/>
                <a:cs typeface="Arial"/>
              </a:rPr>
              <a:t>Use</a:t>
            </a:r>
            <a:r>
              <a:rPr sz="1550" spc="2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looping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constructs</a:t>
            </a:r>
            <a:r>
              <a:rPr sz="1550" spc="2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such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as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spc="254" dirty="0">
                <a:latin typeface="Times New Roman"/>
                <a:cs typeface="Times New Roman"/>
              </a:rPr>
              <a:t>for</a:t>
            </a:r>
            <a:r>
              <a:rPr sz="1550" spc="254" dirty="0">
                <a:latin typeface="Arial"/>
                <a:cs typeface="Arial"/>
              </a:rPr>
              <a:t>,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spc="210" dirty="0">
                <a:latin typeface="Times New Roman"/>
                <a:cs typeface="Times New Roman"/>
              </a:rPr>
              <a:t>while</a:t>
            </a:r>
            <a:r>
              <a:rPr sz="1550" spc="210" dirty="0">
                <a:latin typeface="Arial"/>
                <a:cs typeface="Arial"/>
              </a:rPr>
              <a:t>,</a:t>
            </a:r>
            <a:r>
              <a:rPr sz="1550" spc="5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and</a:t>
            </a:r>
            <a:r>
              <a:rPr sz="1550" spc="20" dirty="0">
                <a:latin typeface="Arial"/>
                <a:cs typeface="Arial"/>
              </a:rPr>
              <a:t> </a:t>
            </a:r>
            <a:r>
              <a:rPr sz="1550" spc="165" dirty="0">
                <a:latin typeface="Times New Roman"/>
                <a:cs typeface="Times New Roman"/>
              </a:rPr>
              <a:t>do</a:t>
            </a:r>
            <a:r>
              <a:rPr sz="1550" spc="85" dirty="0">
                <a:latin typeface="Times New Roman"/>
                <a:cs typeface="Times New Roman"/>
              </a:rPr>
              <a:t> </a:t>
            </a:r>
            <a:r>
              <a:rPr sz="1550" spc="-10" dirty="0">
                <a:latin typeface="Arial"/>
                <a:cs typeface="Arial"/>
              </a:rPr>
              <a:t>loops</a:t>
            </a:r>
            <a:endParaRPr sz="1550" dirty="0">
              <a:latin typeface="Arial"/>
              <a:cs typeface="Arial"/>
            </a:endParaRPr>
          </a:p>
          <a:p>
            <a:pPr marL="423545" indent="-328930">
              <a:lnSpc>
                <a:spcPct val="100000"/>
              </a:lnSpc>
              <a:spcBef>
                <a:spcPts val="505"/>
              </a:spcBef>
              <a:buClr>
                <a:srgbClr val="FF0000"/>
              </a:buClr>
              <a:buChar char="•"/>
              <a:tabLst>
                <a:tab pos="423545" algn="l"/>
              </a:tabLst>
            </a:pPr>
            <a:r>
              <a:rPr sz="1550" dirty="0">
                <a:latin typeface="Arial"/>
                <a:cs typeface="Arial"/>
              </a:rPr>
              <a:t>Declare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and</a:t>
            </a:r>
            <a:r>
              <a:rPr sz="1550" spc="6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instantiate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Java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arrays</a:t>
            </a:r>
            <a:endParaRPr sz="1550" dirty="0">
              <a:latin typeface="Arial"/>
              <a:cs typeface="Arial"/>
            </a:endParaRPr>
          </a:p>
          <a:p>
            <a:pPr marL="424180" marR="53975" indent="-329565">
              <a:lnSpc>
                <a:spcPct val="101299"/>
              </a:lnSpc>
              <a:spcBef>
                <a:spcPts val="384"/>
              </a:spcBef>
              <a:buClr>
                <a:srgbClr val="FF0000"/>
              </a:buClr>
              <a:buChar char="•"/>
              <a:tabLst>
                <a:tab pos="424180" algn="l"/>
              </a:tabLst>
            </a:pPr>
            <a:r>
              <a:rPr sz="1550" dirty="0">
                <a:latin typeface="Arial"/>
                <a:cs typeface="Arial"/>
              </a:rPr>
              <a:t>Use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the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Java</a:t>
            </a:r>
            <a:r>
              <a:rPr sz="1550" spc="6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Platform,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Standard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Edition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API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Specification (</a:t>
            </a:r>
            <a:r>
              <a:rPr sz="1550" spc="-10" dirty="0" err="1">
                <a:latin typeface="Arial"/>
                <a:cs typeface="Arial"/>
              </a:rPr>
              <a:t>Javadocs</a:t>
            </a:r>
            <a:r>
              <a:rPr sz="1550" spc="-10" dirty="0">
                <a:latin typeface="Arial"/>
                <a:cs typeface="Arial"/>
              </a:rPr>
              <a:t>)</a:t>
            </a:r>
            <a:endParaRPr lang="en-US" sz="1550" spc="-10" dirty="0">
              <a:latin typeface="Arial"/>
              <a:cs typeface="Arial"/>
            </a:endParaRPr>
          </a:p>
          <a:p>
            <a:pPr marL="424180" marR="53975" indent="-329565">
              <a:lnSpc>
                <a:spcPct val="101299"/>
              </a:lnSpc>
              <a:spcBef>
                <a:spcPts val="384"/>
              </a:spcBef>
              <a:buClr>
                <a:srgbClr val="FF0000"/>
              </a:buClr>
              <a:buChar char="•"/>
              <a:tabLst>
                <a:tab pos="424180" algn="l"/>
              </a:tabLst>
            </a:pPr>
            <a:endParaRPr sz="1550" dirty="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9060" y="5028438"/>
            <a:ext cx="7576184" cy="5029200"/>
          </a:xfrm>
          <a:custGeom>
            <a:avLst/>
            <a:gdLst/>
            <a:ahLst/>
            <a:cxnLst/>
            <a:rect l="l" t="t" r="r" b="b"/>
            <a:pathLst>
              <a:path w="7576184" h="5029200">
                <a:moveTo>
                  <a:pt x="7575804" y="0"/>
                </a:moveTo>
                <a:lnTo>
                  <a:pt x="0" y="0"/>
                </a:lnTo>
                <a:lnTo>
                  <a:pt x="0" y="5029200"/>
                </a:lnTo>
                <a:lnTo>
                  <a:pt x="7575804" y="5029200"/>
                </a:lnTo>
                <a:lnTo>
                  <a:pt x="757580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326639" y="5247386"/>
            <a:ext cx="3116580" cy="144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endParaRPr sz="8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927095" y="806967"/>
            <a:ext cx="1916430" cy="3092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50" b="1" dirty="0">
                <a:latin typeface="Arial"/>
                <a:cs typeface="Arial"/>
              </a:rPr>
              <a:t>Collection</a:t>
            </a:r>
            <a:r>
              <a:rPr sz="1850" b="1" spc="65" dirty="0">
                <a:latin typeface="Arial"/>
                <a:cs typeface="Arial"/>
              </a:rPr>
              <a:t> </a:t>
            </a:r>
            <a:r>
              <a:rPr sz="1850" b="1" spc="-10" dirty="0">
                <a:latin typeface="Arial"/>
                <a:cs typeface="Arial"/>
              </a:rPr>
              <a:t>Types</a:t>
            </a:r>
            <a:endParaRPr sz="185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2895600" y="1691639"/>
            <a:ext cx="1219200" cy="510540"/>
            <a:chOff x="2895600" y="1691639"/>
            <a:chExt cx="1219200" cy="510540"/>
          </a:xfrm>
        </p:grpSpPr>
        <p:sp>
          <p:nvSpPr>
            <p:cNvPr id="4" name="object 4"/>
            <p:cNvSpPr/>
            <p:nvPr/>
          </p:nvSpPr>
          <p:spPr>
            <a:xfrm>
              <a:off x="2906267" y="1700783"/>
              <a:ext cx="1199515" cy="490855"/>
            </a:xfrm>
            <a:custGeom>
              <a:avLst/>
              <a:gdLst/>
              <a:ahLst/>
              <a:cxnLst/>
              <a:rect l="l" t="t" r="r" b="b"/>
              <a:pathLst>
                <a:path w="1199514" h="490855">
                  <a:moveTo>
                    <a:pt x="1199387" y="0"/>
                  </a:moveTo>
                  <a:lnTo>
                    <a:pt x="0" y="0"/>
                  </a:lnTo>
                  <a:lnTo>
                    <a:pt x="0" y="490727"/>
                  </a:lnTo>
                  <a:lnTo>
                    <a:pt x="1199387" y="490727"/>
                  </a:lnTo>
                  <a:lnTo>
                    <a:pt x="1199387" y="0"/>
                  </a:lnTo>
                  <a:close/>
                </a:path>
              </a:pathLst>
            </a:custGeom>
            <a:solidFill>
              <a:srgbClr val="D8D8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895600" y="1691639"/>
              <a:ext cx="1219200" cy="510540"/>
            </a:xfrm>
            <a:custGeom>
              <a:avLst/>
              <a:gdLst/>
              <a:ahLst/>
              <a:cxnLst/>
              <a:rect l="l" t="t" r="r" b="b"/>
              <a:pathLst>
                <a:path w="1219200" h="510539">
                  <a:moveTo>
                    <a:pt x="1214628" y="0"/>
                  </a:moveTo>
                  <a:lnTo>
                    <a:pt x="4572" y="0"/>
                  </a:lnTo>
                  <a:lnTo>
                    <a:pt x="0" y="4572"/>
                  </a:lnTo>
                  <a:lnTo>
                    <a:pt x="0" y="505968"/>
                  </a:lnTo>
                  <a:lnTo>
                    <a:pt x="4572" y="510540"/>
                  </a:lnTo>
                  <a:lnTo>
                    <a:pt x="1214628" y="510540"/>
                  </a:lnTo>
                  <a:lnTo>
                    <a:pt x="1219200" y="505968"/>
                  </a:lnTo>
                  <a:lnTo>
                    <a:pt x="1219200" y="499872"/>
                  </a:lnTo>
                  <a:lnTo>
                    <a:pt x="21336" y="499872"/>
                  </a:lnTo>
                  <a:lnTo>
                    <a:pt x="10668" y="489204"/>
                  </a:lnTo>
                  <a:lnTo>
                    <a:pt x="21336" y="489204"/>
                  </a:lnTo>
                  <a:lnTo>
                    <a:pt x="21336" y="19812"/>
                  </a:lnTo>
                  <a:lnTo>
                    <a:pt x="10667" y="19812"/>
                  </a:lnTo>
                  <a:lnTo>
                    <a:pt x="21336" y="9144"/>
                  </a:lnTo>
                  <a:lnTo>
                    <a:pt x="1219200" y="9144"/>
                  </a:lnTo>
                  <a:lnTo>
                    <a:pt x="1219200" y="4572"/>
                  </a:lnTo>
                  <a:lnTo>
                    <a:pt x="1214628" y="0"/>
                  </a:lnTo>
                  <a:close/>
                </a:path>
                <a:path w="1219200" h="510539">
                  <a:moveTo>
                    <a:pt x="21336" y="489204"/>
                  </a:moveTo>
                  <a:lnTo>
                    <a:pt x="10668" y="489204"/>
                  </a:lnTo>
                  <a:lnTo>
                    <a:pt x="21336" y="499872"/>
                  </a:lnTo>
                  <a:lnTo>
                    <a:pt x="21336" y="489204"/>
                  </a:lnTo>
                  <a:close/>
                </a:path>
                <a:path w="1219200" h="510539">
                  <a:moveTo>
                    <a:pt x="1199388" y="489204"/>
                  </a:moveTo>
                  <a:lnTo>
                    <a:pt x="21336" y="489204"/>
                  </a:lnTo>
                  <a:lnTo>
                    <a:pt x="21336" y="499872"/>
                  </a:lnTo>
                  <a:lnTo>
                    <a:pt x="1199388" y="499872"/>
                  </a:lnTo>
                  <a:lnTo>
                    <a:pt x="1199388" y="489204"/>
                  </a:lnTo>
                  <a:close/>
                </a:path>
                <a:path w="1219200" h="510539">
                  <a:moveTo>
                    <a:pt x="1199388" y="9144"/>
                  </a:moveTo>
                  <a:lnTo>
                    <a:pt x="1199388" y="499872"/>
                  </a:lnTo>
                  <a:lnTo>
                    <a:pt x="1210056" y="489204"/>
                  </a:lnTo>
                  <a:lnTo>
                    <a:pt x="1219200" y="489204"/>
                  </a:lnTo>
                  <a:lnTo>
                    <a:pt x="1219200" y="19812"/>
                  </a:lnTo>
                  <a:lnTo>
                    <a:pt x="1210056" y="19812"/>
                  </a:lnTo>
                  <a:lnTo>
                    <a:pt x="1199388" y="9144"/>
                  </a:lnTo>
                  <a:close/>
                </a:path>
                <a:path w="1219200" h="510539">
                  <a:moveTo>
                    <a:pt x="1219200" y="489204"/>
                  </a:moveTo>
                  <a:lnTo>
                    <a:pt x="1210056" y="489204"/>
                  </a:lnTo>
                  <a:lnTo>
                    <a:pt x="1199388" y="499872"/>
                  </a:lnTo>
                  <a:lnTo>
                    <a:pt x="1219200" y="499872"/>
                  </a:lnTo>
                  <a:lnTo>
                    <a:pt x="1219200" y="489204"/>
                  </a:lnTo>
                  <a:close/>
                </a:path>
                <a:path w="1219200" h="510539">
                  <a:moveTo>
                    <a:pt x="21336" y="9144"/>
                  </a:moveTo>
                  <a:lnTo>
                    <a:pt x="10667" y="19812"/>
                  </a:lnTo>
                  <a:lnTo>
                    <a:pt x="21336" y="19812"/>
                  </a:lnTo>
                  <a:lnTo>
                    <a:pt x="21336" y="9144"/>
                  </a:lnTo>
                  <a:close/>
                </a:path>
                <a:path w="1219200" h="510539">
                  <a:moveTo>
                    <a:pt x="1199388" y="9144"/>
                  </a:moveTo>
                  <a:lnTo>
                    <a:pt x="21336" y="9144"/>
                  </a:lnTo>
                  <a:lnTo>
                    <a:pt x="21336" y="19812"/>
                  </a:lnTo>
                  <a:lnTo>
                    <a:pt x="1199388" y="19812"/>
                  </a:lnTo>
                  <a:lnTo>
                    <a:pt x="1199388" y="9144"/>
                  </a:lnTo>
                  <a:close/>
                </a:path>
                <a:path w="1219200" h="510539">
                  <a:moveTo>
                    <a:pt x="1219200" y="9144"/>
                  </a:moveTo>
                  <a:lnTo>
                    <a:pt x="1199388" y="9144"/>
                  </a:lnTo>
                  <a:lnTo>
                    <a:pt x="1210056" y="19812"/>
                  </a:lnTo>
                  <a:lnTo>
                    <a:pt x="1219200" y="19812"/>
                  </a:lnTo>
                  <a:lnTo>
                    <a:pt x="1219200" y="914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3004821" y="1691823"/>
            <a:ext cx="1002665" cy="467359"/>
          </a:xfrm>
          <a:prstGeom prst="rect">
            <a:avLst/>
          </a:prstGeom>
        </p:spPr>
        <p:txBody>
          <a:bodyPr vert="horz" wrap="square" lIns="0" tIns="41910" rIns="0" bIns="0" rtlCol="0">
            <a:spAutoFit/>
          </a:bodyPr>
          <a:lstStyle/>
          <a:p>
            <a:pPr marL="86995">
              <a:lnSpc>
                <a:spcPct val="100000"/>
              </a:lnSpc>
              <a:spcBef>
                <a:spcPts val="330"/>
              </a:spcBef>
            </a:pPr>
            <a:r>
              <a:rPr sz="1250" spc="-10" dirty="0">
                <a:solidFill>
                  <a:srgbClr val="FF0000"/>
                </a:solidFill>
                <a:latin typeface="Arial"/>
                <a:cs typeface="Arial"/>
              </a:rPr>
              <a:t>&lt;Interface&gt;</a:t>
            </a:r>
            <a:endParaRPr sz="12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sz="1250" spc="229" dirty="0">
                <a:latin typeface="Times New Roman"/>
                <a:cs typeface="Times New Roman"/>
              </a:rPr>
              <a:t>Collection</a:t>
            </a:r>
            <a:endParaRPr sz="1250">
              <a:latin typeface="Times New Roman"/>
              <a:cs typeface="Times New Roman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588008" y="2453639"/>
            <a:ext cx="1219200" cy="510540"/>
            <a:chOff x="1588008" y="2453639"/>
            <a:chExt cx="1219200" cy="510540"/>
          </a:xfrm>
        </p:grpSpPr>
        <p:sp>
          <p:nvSpPr>
            <p:cNvPr id="8" name="object 8"/>
            <p:cNvSpPr/>
            <p:nvPr/>
          </p:nvSpPr>
          <p:spPr>
            <a:xfrm>
              <a:off x="1598676" y="2464307"/>
              <a:ext cx="1198245" cy="490855"/>
            </a:xfrm>
            <a:custGeom>
              <a:avLst/>
              <a:gdLst/>
              <a:ahLst/>
              <a:cxnLst/>
              <a:rect l="l" t="t" r="r" b="b"/>
              <a:pathLst>
                <a:path w="1198245" h="490855">
                  <a:moveTo>
                    <a:pt x="1197864" y="0"/>
                  </a:moveTo>
                  <a:lnTo>
                    <a:pt x="0" y="0"/>
                  </a:lnTo>
                  <a:lnTo>
                    <a:pt x="0" y="490727"/>
                  </a:lnTo>
                  <a:lnTo>
                    <a:pt x="1197864" y="490727"/>
                  </a:lnTo>
                  <a:lnTo>
                    <a:pt x="1197864" y="0"/>
                  </a:lnTo>
                  <a:close/>
                </a:path>
              </a:pathLst>
            </a:custGeom>
            <a:solidFill>
              <a:srgbClr val="D8D8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588008" y="2453639"/>
              <a:ext cx="1219200" cy="510540"/>
            </a:xfrm>
            <a:custGeom>
              <a:avLst/>
              <a:gdLst/>
              <a:ahLst/>
              <a:cxnLst/>
              <a:rect l="l" t="t" r="r" b="b"/>
              <a:pathLst>
                <a:path w="1219200" h="510539">
                  <a:moveTo>
                    <a:pt x="1214628" y="0"/>
                  </a:moveTo>
                  <a:lnTo>
                    <a:pt x="4572" y="0"/>
                  </a:lnTo>
                  <a:lnTo>
                    <a:pt x="0" y="4572"/>
                  </a:lnTo>
                  <a:lnTo>
                    <a:pt x="0" y="505968"/>
                  </a:lnTo>
                  <a:lnTo>
                    <a:pt x="4572" y="510540"/>
                  </a:lnTo>
                  <a:lnTo>
                    <a:pt x="1214628" y="510540"/>
                  </a:lnTo>
                  <a:lnTo>
                    <a:pt x="1219200" y="505968"/>
                  </a:lnTo>
                  <a:lnTo>
                    <a:pt x="1219200" y="501396"/>
                  </a:lnTo>
                  <a:lnTo>
                    <a:pt x="19812" y="501396"/>
                  </a:lnTo>
                  <a:lnTo>
                    <a:pt x="10668" y="490728"/>
                  </a:lnTo>
                  <a:lnTo>
                    <a:pt x="19812" y="490728"/>
                  </a:lnTo>
                  <a:lnTo>
                    <a:pt x="19812" y="21336"/>
                  </a:lnTo>
                  <a:lnTo>
                    <a:pt x="10667" y="21336"/>
                  </a:lnTo>
                  <a:lnTo>
                    <a:pt x="19812" y="10668"/>
                  </a:lnTo>
                  <a:lnTo>
                    <a:pt x="1219200" y="10668"/>
                  </a:lnTo>
                  <a:lnTo>
                    <a:pt x="1219200" y="4572"/>
                  </a:lnTo>
                  <a:lnTo>
                    <a:pt x="1214628" y="0"/>
                  </a:lnTo>
                  <a:close/>
                </a:path>
                <a:path w="1219200" h="510539">
                  <a:moveTo>
                    <a:pt x="19812" y="490728"/>
                  </a:moveTo>
                  <a:lnTo>
                    <a:pt x="10668" y="490728"/>
                  </a:lnTo>
                  <a:lnTo>
                    <a:pt x="19812" y="501396"/>
                  </a:lnTo>
                  <a:lnTo>
                    <a:pt x="19812" y="490728"/>
                  </a:lnTo>
                  <a:close/>
                </a:path>
                <a:path w="1219200" h="510539">
                  <a:moveTo>
                    <a:pt x="1199388" y="490728"/>
                  </a:moveTo>
                  <a:lnTo>
                    <a:pt x="19812" y="490728"/>
                  </a:lnTo>
                  <a:lnTo>
                    <a:pt x="19812" y="501396"/>
                  </a:lnTo>
                  <a:lnTo>
                    <a:pt x="1199388" y="501396"/>
                  </a:lnTo>
                  <a:lnTo>
                    <a:pt x="1199388" y="490728"/>
                  </a:lnTo>
                  <a:close/>
                </a:path>
                <a:path w="1219200" h="510539">
                  <a:moveTo>
                    <a:pt x="1199388" y="10668"/>
                  </a:moveTo>
                  <a:lnTo>
                    <a:pt x="1199388" y="501396"/>
                  </a:lnTo>
                  <a:lnTo>
                    <a:pt x="1208532" y="490728"/>
                  </a:lnTo>
                  <a:lnTo>
                    <a:pt x="1219200" y="490728"/>
                  </a:lnTo>
                  <a:lnTo>
                    <a:pt x="1219200" y="21336"/>
                  </a:lnTo>
                  <a:lnTo>
                    <a:pt x="1208532" y="21336"/>
                  </a:lnTo>
                  <a:lnTo>
                    <a:pt x="1199388" y="10668"/>
                  </a:lnTo>
                  <a:close/>
                </a:path>
                <a:path w="1219200" h="510539">
                  <a:moveTo>
                    <a:pt x="1219200" y="490728"/>
                  </a:moveTo>
                  <a:lnTo>
                    <a:pt x="1208532" y="490728"/>
                  </a:lnTo>
                  <a:lnTo>
                    <a:pt x="1199388" y="501396"/>
                  </a:lnTo>
                  <a:lnTo>
                    <a:pt x="1219200" y="501396"/>
                  </a:lnTo>
                  <a:lnTo>
                    <a:pt x="1219200" y="490728"/>
                  </a:lnTo>
                  <a:close/>
                </a:path>
                <a:path w="1219200" h="510539">
                  <a:moveTo>
                    <a:pt x="19812" y="10668"/>
                  </a:moveTo>
                  <a:lnTo>
                    <a:pt x="10667" y="21336"/>
                  </a:lnTo>
                  <a:lnTo>
                    <a:pt x="19812" y="21336"/>
                  </a:lnTo>
                  <a:lnTo>
                    <a:pt x="19812" y="10668"/>
                  </a:lnTo>
                  <a:close/>
                </a:path>
                <a:path w="1219200" h="510539">
                  <a:moveTo>
                    <a:pt x="1199388" y="10668"/>
                  </a:moveTo>
                  <a:lnTo>
                    <a:pt x="19812" y="10668"/>
                  </a:lnTo>
                  <a:lnTo>
                    <a:pt x="19812" y="21336"/>
                  </a:lnTo>
                  <a:lnTo>
                    <a:pt x="1199388" y="21336"/>
                  </a:lnTo>
                  <a:lnTo>
                    <a:pt x="1199388" y="10668"/>
                  </a:lnTo>
                  <a:close/>
                </a:path>
                <a:path w="1219200" h="510539">
                  <a:moveTo>
                    <a:pt x="1219200" y="10668"/>
                  </a:moveTo>
                  <a:lnTo>
                    <a:pt x="1199388" y="10668"/>
                  </a:lnTo>
                  <a:lnTo>
                    <a:pt x="1208532" y="21336"/>
                  </a:lnTo>
                  <a:lnTo>
                    <a:pt x="1219200" y="21336"/>
                  </a:lnTo>
                  <a:lnTo>
                    <a:pt x="1219200" y="1066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1771904" y="2456867"/>
            <a:ext cx="852805" cy="464820"/>
          </a:xfrm>
          <a:prstGeom prst="rect">
            <a:avLst/>
          </a:prstGeom>
        </p:spPr>
        <p:txBody>
          <a:bodyPr vert="horz" wrap="square" lIns="0" tIns="4064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20"/>
              </a:spcBef>
            </a:pPr>
            <a:r>
              <a:rPr sz="1250" spc="-10" dirty="0">
                <a:solidFill>
                  <a:srgbClr val="FF0000"/>
                </a:solidFill>
                <a:latin typeface="Arial"/>
                <a:cs typeface="Arial"/>
              </a:rPr>
              <a:t>&lt;Interface&gt;</a:t>
            </a:r>
            <a:endParaRPr sz="1250">
              <a:latin typeface="Arial"/>
              <a:cs typeface="Arial"/>
            </a:endParaRPr>
          </a:p>
          <a:p>
            <a:pPr marL="635" algn="ctr">
              <a:lnSpc>
                <a:spcPct val="100000"/>
              </a:lnSpc>
              <a:spcBef>
                <a:spcPts val="225"/>
              </a:spcBef>
            </a:pPr>
            <a:r>
              <a:rPr sz="1250" spc="210" dirty="0">
                <a:latin typeface="Times New Roman"/>
                <a:cs typeface="Times New Roman"/>
              </a:rPr>
              <a:t>Set</a:t>
            </a:r>
            <a:endParaRPr sz="1250">
              <a:latin typeface="Times New Roman"/>
              <a:cs typeface="Times New Roman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4149852" y="2453639"/>
            <a:ext cx="1219200" cy="510540"/>
            <a:chOff x="4149852" y="2453639"/>
            <a:chExt cx="1219200" cy="510540"/>
          </a:xfrm>
        </p:grpSpPr>
        <p:sp>
          <p:nvSpPr>
            <p:cNvPr id="12" name="object 12"/>
            <p:cNvSpPr/>
            <p:nvPr/>
          </p:nvSpPr>
          <p:spPr>
            <a:xfrm>
              <a:off x="4158996" y="2464307"/>
              <a:ext cx="1199515" cy="490855"/>
            </a:xfrm>
            <a:custGeom>
              <a:avLst/>
              <a:gdLst/>
              <a:ahLst/>
              <a:cxnLst/>
              <a:rect l="l" t="t" r="r" b="b"/>
              <a:pathLst>
                <a:path w="1199514" h="490855">
                  <a:moveTo>
                    <a:pt x="1199388" y="0"/>
                  </a:moveTo>
                  <a:lnTo>
                    <a:pt x="0" y="0"/>
                  </a:lnTo>
                  <a:lnTo>
                    <a:pt x="0" y="490727"/>
                  </a:lnTo>
                  <a:lnTo>
                    <a:pt x="1199388" y="490727"/>
                  </a:lnTo>
                  <a:lnTo>
                    <a:pt x="1199388" y="0"/>
                  </a:lnTo>
                  <a:close/>
                </a:path>
              </a:pathLst>
            </a:custGeom>
            <a:solidFill>
              <a:srgbClr val="D8D8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149852" y="2453639"/>
              <a:ext cx="1219200" cy="510540"/>
            </a:xfrm>
            <a:custGeom>
              <a:avLst/>
              <a:gdLst/>
              <a:ahLst/>
              <a:cxnLst/>
              <a:rect l="l" t="t" r="r" b="b"/>
              <a:pathLst>
                <a:path w="1219200" h="510539">
                  <a:moveTo>
                    <a:pt x="1214628" y="0"/>
                  </a:moveTo>
                  <a:lnTo>
                    <a:pt x="4572" y="0"/>
                  </a:lnTo>
                  <a:lnTo>
                    <a:pt x="0" y="4572"/>
                  </a:lnTo>
                  <a:lnTo>
                    <a:pt x="0" y="505968"/>
                  </a:lnTo>
                  <a:lnTo>
                    <a:pt x="4572" y="510540"/>
                  </a:lnTo>
                  <a:lnTo>
                    <a:pt x="1214628" y="510540"/>
                  </a:lnTo>
                  <a:lnTo>
                    <a:pt x="1219200" y="505968"/>
                  </a:lnTo>
                  <a:lnTo>
                    <a:pt x="1219200" y="501396"/>
                  </a:lnTo>
                  <a:lnTo>
                    <a:pt x="19812" y="501396"/>
                  </a:lnTo>
                  <a:lnTo>
                    <a:pt x="9144" y="490728"/>
                  </a:lnTo>
                  <a:lnTo>
                    <a:pt x="19812" y="490728"/>
                  </a:lnTo>
                  <a:lnTo>
                    <a:pt x="19812" y="21336"/>
                  </a:lnTo>
                  <a:lnTo>
                    <a:pt x="9143" y="21336"/>
                  </a:lnTo>
                  <a:lnTo>
                    <a:pt x="19812" y="10668"/>
                  </a:lnTo>
                  <a:lnTo>
                    <a:pt x="1219200" y="10668"/>
                  </a:lnTo>
                  <a:lnTo>
                    <a:pt x="1219200" y="4572"/>
                  </a:lnTo>
                  <a:lnTo>
                    <a:pt x="1214628" y="0"/>
                  </a:lnTo>
                  <a:close/>
                </a:path>
                <a:path w="1219200" h="510539">
                  <a:moveTo>
                    <a:pt x="19812" y="490728"/>
                  </a:moveTo>
                  <a:lnTo>
                    <a:pt x="9144" y="490728"/>
                  </a:lnTo>
                  <a:lnTo>
                    <a:pt x="19812" y="501396"/>
                  </a:lnTo>
                  <a:lnTo>
                    <a:pt x="19812" y="490728"/>
                  </a:lnTo>
                  <a:close/>
                </a:path>
                <a:path w="1219200" h="510539">
                  <a:moveTo>
                    <a:pt x="1197864" y="490728"/>
                  </a:moveTo>
                  <a:lnTo>
                    <a:pt x="19812" y="490728"/>
                  </a:lnTo>
                  <a:lnTo>
                    <a:pt x="19812" y="501396"/>
                  </a:lnTo>
                  <a:lnTo>
                    <a:pt x="1197864" y="501396"/>
                  </a:lnTo>
                  <a:lnTo>
                    <a:pt x="1197864" y="490728"/>
                  </a:lnTo>
                  <a:close/>
                </a:path>
                <a:path w="1219200" h="510539">
                  <a:moveTo>
                    <a:pt x="1197864" y="10668"/>
                  </a:moveTo>
                  <a:lnTo>
                    <a:pt x="1197864" y="501396"/>
                  </a:lnTo>
                  <a:lnTo>
                    <a:pt x="1208532" y="490728"/>
                  </a:lnTo>
                  <a:lnTo>
                    <a:pt x="1219200" y="490728"/>
                  </a:lnTo>
                  <a:lnTo>
                    <a:pt x="1219200" y="21336"/>
                  </a:lnTo>
                  <a:lnTo>
                    <a:pt x="1208532" y="21336"/>
                  </a:lnTo>
                  <a:lnTo>
                    <a:pt x="1197864" y="10668"/>
                  </a:lnTo>
                  <a:close/>
                </a:path>
                <a:path w="1219200" h="510539">
                  <a:moveTo>
                    <a:pt x="1219200" y="490728"/>
                  </a:moveTo>
                  <a:lnTo>
                    <a:pt x="1208532" y="490728"/>
                  </a:lnTo>
                  <a:lnTo>
                    <a:pt x="1197864" y="501396"/>
                  </a:lnTo>
                  <a:lnTo>
                    <a:pt x="1219200" y="501396"/>
                  </a:lnTo>
                  <a:lnTo>
                    <a:pt x="1219200" y="490728"/>
                  </a:lnTo>
                  <a:close/>
                </a:path>
                <a:path w="1219200" h="510539">
                  <a:moveTo>
                    <a:pt x="19812" y="10668"/>
                  </a:moveTo>
                  <a:lnTo>
                    <a:pt x="9143" y="21336"/>
                  </a:lnTo>
                  <a:lnTo>
                    <a:pt x="19812" y="21336"/>
                  </a:lnTo>
                  <a:lnTo>
                    <a:pt x="19812" y="10668"/>
                  </a:lnTo>
                  <a:close/>
                </a:path>
                <a:path w="1219200" h="510539">
                  <a:moveTo>
                    <a:pt x="1197864" y="10668"/>
                  </a:moveTo>
                  <a:lnTo>
                    <a:pt x="19812" y="10668"/>
                  </a:lnTo>
                  <a:lnTo>
                    <a:pt x="19812" y="21336"/>
                  </a:lnTo>
                  <a:lnTo>
                    <a:pt x="1197864" y="21336"/>
                  </a:lnTo>
                  <a:lnTo>
                    <a:pt x="1197864" y="10668"/>
                  </a:lnTo>
                  <a:close/>
                </a:path>
                <a:path w="1219200" h="510539">
                  <a:moveTo>
                    <a:pt x="1219200" y="10668"/>
                  </a:moveTo>
                  <a:lnTo>
                    <a:pt x="1197864" y="10668"/>
                  </a:lnTo>
                  <a:lnTo>
                    <a:pt x="1208532" y="21336"/>
                  </a:lnTo>
                  <a:lnTo>
                    <a:pt x="1219200" y="21336"/>
                  </a:lnTo>
                  <a:lnTo>
                    <a:pt x="1219200" y="1066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4333747" y="2456867"/>
            <a:ext cx="852805" cy="464820"/>
          </a:xfrm>
          <a:prstGeom prst="rect">
            <a:avLst/>
          </a:prstGeom>
        </p:spPr>
        <p:txBody>
          <a:bodyPr vert="horz" wrap="square" lIns="0" tIns="4064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20"/>
              </a:spcBef>
            </a:pPr>
            <a:r>
              <a:rPr sz="1250" spc="-10" dirty="0">
                <a:solidFill>
                  <a:srgbClr val="FF0000"/>
                </a:solidFill>
                <a:latin typeface="Arial"/>
                <a:cs typeface="Arial"/>
              </a:rPr>
              <a:t>&lt;Interface&gt;</a:t>
            </a:r>
            <a:endParaRPr sz="125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225"/>
              </a:spcBef>
            </a:pPr>
            <a:r>
              <a:rPr sz="1250" spc="254" dirty="0">
                <a:latin typeface="Times New Roman"/>
                <a:cs typeface="Times New Roman"/>
              </a:rPr>
              <a:t>List</a:t>
            </a:r>
            <a:endParaRPr sz="1250">
              <a:latin typeface="Times New Roman"/>
              <a:cs typeface="Times New Roman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934211" y="3435096"/>
            <a:ext cx="1219200" cy="347980"/>
            <a:chOff x="934211" y="3435096"/>
            <a:chExt cx="1219200" cy="347980"/>
          </a:xfrm>
        </p:grpSpPr>
        <p:sp>
          <p:nvSpPr>
            <p:cNvPr id="16" name="object 16"/>
            <p:cNvSpPr/>
            <p:nvPr/>
          </p:nvSpPr>
          <p:spPr>
            <a:xfrm>
              <a:off x="943355" y="3444240"/>
              <a:ext cx="1199515" cy="327660"/>
            </a:xfrm>
            <a:custGeom>
              <a:avLst/>
              <a:gdLst/>
              <a:ahLst/>
              <a:cxnLst/>
              <a:rect l="l" t="t" r="r" b="b"/>
              <a:pathLst>
                <a:path w="1199514" h="327660">
                  <a:moveTo>
                    <a:pt x="1199388" y="0"/>
                  </a:moveTo>
                  <a:lnTo>
                    <a:pt x="0" y="0"/>
                  </a:lnTo>
                  <a:lnTo>
                    <a:pt x="0" y="327659"/>
                  </a:lnTo>
                  <a:lnTo>
                    <a:pt x="1199388" y="327659"/>
                  </a:lnTo>
                  <a:lnTo>
                    <a:pt x="1199388" y="0"/>
                  </a:lnTo>
                  <a:close/>
                </a:path>
              </a:pathLst>
            </a:custGeom>
            <a:solidFill>
              <a:srgbClr val="D8D8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934211" y="3435096"/>
              <a:ext cx="1219200" cy="347980"/>
            </a:xfrm>
            <a:custGeom>
              <a:avLst/>
              <a:gdLst/>
              <a:ahLst/>
              <a:cxnLst/>
              <a:rect l="l" t="t" r="r" b="b"/>
              <a:pathLst>
                <a:path w="1219200" h="347979">
                  <a:moveTo>
                    <a:pt x="1214628" y="0"/>
                  </a:moveTo>
                  <a:lnTo>
                    <a:pt x="4572" y="0"/>
                  </a:lnTo>
                  <a:lnTo>
                    <a:pt x="0" y="4572"/>
                  </a:lnTo>
                  <a:lnTo>
                    <a:pt x="0" y="342900"/>
                  </a:lnTo>
                  <a:lnTo>
                    <a:pt x="4572" y="347472"/>
                  </a:lnTo>
                  <a:lnTo>
                    <a:pt x="1214628" y="347472"/>
                  </a:lnTo>
                  <a:lnTo>
                    <a:pt x="1219200" y="342900"/>
                  </a:lnTo>
                  <a:lnTo>
                    <a:pt x="1219200" y="336804"/>
                  </a:lnTo>
                  <a:lnTo>
                    <a:pt x="19812" y="336804"/>
                  </a:lnTo>
                  <a:lnTo>
                    <a:pt x="9144" y="326136"/>
                  </a:lnTo>
                  <a:lnTo>
                    <a:pt x="19812" y="326136"/>
                  </a:lnTo>
                  <a:lnTo>
                    <a:pt x="19812" y="19812"/>
                  </a:lnTo>
                  <a:lnTo>
                    <a:pt x="9144" y="19812"/>
                  </a:lnTo>
                  <a:lnTo>
                    <a:pt x="19812" y="9144"/>
                  </a:lnTo>
                  <a:lnTo>
                    <a:pt x="1219200" y="9144"/>
                  </a:lnTo>
                  <a:lnTo>
                    <a:pt x="1219200" y="4572"/>
                  </a:lnTo>
                  <a:lnTo>
                    <a:pt x="1214628" y="0"/>
                  </a:lnTo>
                  <a:close/>
                </a:path>
                <a:path w="1219200" h="347979">
                  <a:moveTo>
                    <a:pt x="19812" y="326136"/>
                  </a:moveTo>
                  <a:lnTo>
                    <a:pt x="9144" y="326136"/>
                  </a:lnTo>
                  <a:lnTo>
                    <a:pt x="19812" y="336804"/>
                  </a:lnTo>
                  <a:lnTo>
                    <a:pt x="19812" y="326136"/>
                  </a:lnTo>
                  <a:close/>
                </a:path>
                <a:path w="1219200" h="347979">
                  <a:moveTo>
                    <a:pt x="1197864" y="326136"/>
                  </a:moveTo>
                  <a:lnTo>
                    <a:pt x="19812" y="326136"/>
                  </a:lnTo>
                  <a:lnTo>
                    <a:pt x="19812" y="336804"/>
                  </a:lnTo>
                  <a:lnTo>
                    <a:pt x="1197864" y="336804"/>
                  </a:lnTo>
                  <a:lnTo>
                    <a:pt x="1197864" y="326136"/>
                  </a:lnTo>
                  <a:close/>
                </a:path>
                <a:path w="1219200" h="347979">
                  <a:moveTo>
                    <a:pt x="1197864" y="9144"/>
                  </a:moveTo>
                  <a:lnTo>
                    <a:pt x="1197864" y="336804"/>
                  </a:lnTo>
                  <a:lnTo>
                    <a:pt x="1208532" y="326136"/>
                  </a:lnTo>
                  <a:lnTo>
                    <a:pt x="1219200" y="326136"/>
                  </a:lnTo>
                  <a:lnTo>
                    <a:pt x="1219200" y="19812"/>
                  </a:lnTo>
                  <a:lnTo>
                    <a:pt x="1208532" y="19812"/>
                  </a:lnTo>
                  <a:lnTo>
                    <a:pt x="1197864" y="9144"/>
                  </a:lnTo>
                  <a:close/>
                </a:path>
                <a:path w="1219200" h="347979">
                  <a:moveTo>
                    <a:pt x="1219200" y="326136"/>
                  </a:moveTo>
                  <a:lnTo>
                    <a:pt x="1208532" y="326136"/>
                  </a:lnTo>
                  <a:lnTo>
                    <a:pt x="1197864" y="336804"/>
                  </a:lnTo>
                  <a:lnTo>
                    <a:pt x="1219200" y="336804"/>
                  </a:lnTo>
                  <a:lnTo>
                    <a:pt x="1219200" y="326136"/>
                  </a:lnTo>
                  <a:close/>
                </a:path>
                <a:path w="1219200" h="347979">
                  <a:moveTo>
                    <a:pt x="19812" y="9144"/>
                  </a:moveTo>
                  <a:lnTo>
                    <a:pt x="9144" y="19812"/>
                  </a:lnTo>
                  <a:lnTo>
                    <a:pt x="19812" y="19812"/>
                  </a:lnTo>
                  <a:lnTo>
                    <a:pt x="19812" y="9144"/>
                  </a:lnTo>
                  <a:close/>
                </a:path>
                <a:path w="1219200" h="347979">
                  <a:moveTo>
                    <a:pt x="1197864" y="9144"/>
                  </a:moveTo>
                  <a:lnTo>
                    <a:pt x="19812" y="9144"/>
                  </a:lnTo>
                  <a:lnTo>
                    <a:pt x="19812" y="19812"/>
                  </a:lnTo>
                  <a:lnTo>
                    <a:pt x="1197864" y="19812"/>
                  </a:lnTo>
                  <a:lnTo>
                    <a:pt x="1197864" y="9144"/>
                  </a:lnTo>
                  <a:close/>
                </a:path>
                <a:path w="1219200" h="347979">
                  <a:moveTo>
                    <a:pt x="1219200" y="9144"/>
                  </a:moveTo>
                  <a:lnTo>
                    <a:pt x="1197864" y="9144"/>
                  </a:lnTo>
                  <a:lnTo>
                    <a:pt x="1208532" y="19812"/>
                  </a:lnTo>
                  <a:lnTo>
                    <a:pt x="1219200" y="19812"/>
                  </a:lnTo>
                  <a:lnTo>
                    <a:pt x="1219200" y="914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1189736" y="3444868"/>
            <a:ext cx="710565" cy="2216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250" spc="190" dirty="0">
                <a:latin typeface="Times New Roman"/>
                <a:cs typeface="Times New Roman"/>
              </a:rPr>
              <a:t>Hashset</a:t>
            </a:r>
            <a:endParaRPr sz="1250">
              <a:latin typeface="Times New Roman"/>
              <a:cs typeface="Times New Roman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2241804" y="3435096"/>
            <a:ext cx="1219200" cy="565785"/>
            <a:chOff x="2241804" y="3435096"/>
            <a:chExt cx="1219200" cy="565785"/>
          </a:xfrm>
        </p:grpSpPr>
        <p:sp>
          <p:nvSpPr>
            <p:cNvPr id="20" name="object 20"/>
            <p:cNvSpPr/>
            <p:nvPr/>
          </p:nvSpPr>
          <p:spPr>
            <a:xfrm>
              <a:off x="2252472" y="3444240"/>
              <a:ext cx="1198245" cy="546100"/>
            </a:xfrm>
            <a:custGeom>
              <a:avLst/>
              <a:gdLst/>
              <a:ahLst/>
              <a:cxnLst/>
              <a:rect l="l" t="t" r="r" b="b"/>
              <a:pathLst>
                <a:path w="1198245" h="546100">
                  <a:moveTo>
                    <a:pt x="1197864" y="0"/>
                  </a:moveTo>
                  <a:lnTo>
                    <a:pt x="0" y="0"/>
                  </a:lnTo>
                  <a:lnTo>
                    <a:pt x="0" y="545591"/>
                  </a:lnTo>
                  <a:lnTo>
                    <a:pt x="1197864" y="545591"/>
                  </a:lnTo>
                  <a:lnTo>
                    <a:pt x="1197864" y="0"/>
                  </a:lnTo>
                  <a:close/>
                </a:path>
              </a:pathLst>
            </a:custGeom>
            <a:solidFill>
              <a:srgbClr val="D8D8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2241804" y="3435096"/>
              <a:ext cx="1219200" cy="565785"/>
            </a:xfrm>
            <a:custGeom>
              <a:avLst/>
              <a:gdLst/>
              <a:ahLst/>
              <a:cxnLst/>
              <a:rect l="l" t="t" r="r" b="b"/>
              <a:pathLst>
                <a:path w="1219200" h="565785">
                  <a:moveTo>
                    <a:pt x="1214628" y="0"/>
                  </a:moveTo>
                  <a:lnTo>
                    <a:pt x="4572" y="0"/>
                  </a:lnTo>
                  <a:lnTo>
                    <a:pt x="0" y="4572"/>
                  </a:lnTo>
                  <a:lnTo>
                    <a:pt x="0" y="560832"/>
                  </a:lnTo>
                  <a:lnTo>
                    <a:pt x="4572" y="565404"/>
                  </a:lnTo>
                  <a:lnTo>
                    <a:pt x="1214628" y="565404"/>
                  </a:lnTo>
                  <a:lnTo>
                    <a:pt x="1219200" y="560832"/>
                  </a:lnTo>
                  <a:lnTo>
                    <a:pt x="1219200" y="554736"/>
                  </a:lnTo>
                  <a:lnTo>
                    <a:pt x="19812" y="554736"/>
                  </a:lnTo>
                  <a:lnTo>
                    <a:pt x="10668" y="544068"/>
                  </a:lnTo>
                  <a:lnTo>
                    <a:pt x="19812" y="544068"/>
                  </a:lnTo>
                  <a:lnTo>
                    <a:pt x="19812" y="19812"/>
                  </a:lnTo>
                  <a:lnTo>
                    <a:pt x="10667" y="19812"/>
                  </a:lnTo>
                  <a:lnTo>
                    <a:pt x="19812" y="9144"/>
                  </a:lnTo>
                  <a:lnTo>
                    <a:pt x="1219200" y="9144"/>
                  </a:lnTo>
                  <a:lnTo>
                    <a:pt x="1219200" y="4572"/>
                  </a:lnTo>
                  <a:lnTo>
                    <a:pt x="1214628" y="0"/>
                  </a:lnTo>
                  <a:close/>
                </a:path>
                <a:path w="1219200" h="565785">
                  <a:moveTo>
                    <a:pt x="19812" y="544068"/>
                  </a:moveTo>
                  <a:lnTo>
                    <a:pt x="10668" y="544068"/>
                  </a:lnTo>
                  <a:lnTo>
                    <a:pt x="19812" y="554736"/>
                  </a:lnTo>
                  <a:lnTo>
                    <a:pt x="19812" y="544068"/>
                  </a:lnTo>
                  <a:close/>
                </a:path>
                <a:path w="1219200" h="565785">
                  <a:moveTo>
                    <a:pt x="1199388" y="544068"/>
                  </a:moveTo>
                  <a:lnTo>
                    <a:pt x="19812" y="544068"/>
                  </a:lnTo>
                  <a:lnTo>
                    <a:pt x="19812" y="554736"/>
                  </a:lnTo>
                  <a:lnTo>
                    <a:pt x="1199388" y="554736"/>
                  </a:lnTo>
                  <a:lnTo>
                    <a:pt x="1199388" y="544068"/>
                  </a:lnTo>
                  <a:close/>
                </a:path>
                <a:path w="1219200" h="565785">
                  <a:moveTo>
                    <a:pt x="1199388" y="9144"/>
                  </a:moveTo>
                  <a:lnTo>
                    <a:pt x="1199388" y="554736"/>
                  </a:lnTo>
                  <a:lnTo>
                    <a:pt x="1208532" y="544068"/>
                  </a:lnTo>
                  <a:lnTo>
                    <a:pt x="1219200" y="544068"/>
                  </a:lnTo>
                  <a:lnTo>
                    <a:pt x="1219200" y="19812"/>
                  </a:lnTo>
                  <a:lnTo>
                    <a:pt x="1208532" y="19812"/>
                  </a:lnTo>
                  <a:lnTo>
                    <a:pt x="1199388" y="9144"/>
                  </a:lnTo>
                  <a:close/>
                </a:path>
                <a:path w="1219200" h="565785">
                  <a:moveTo>
                    <a:pt x="1219200" y="544068"/>
                  </a:moveTo>
                  <a:lnTo>
                    <a:pt x="1208532" y="544068"/>
                  </a:lnTo>
                  <a:lnTo>
                    <a:pt x="1199388" y="554736"/>
                  </a:lnTo>
                  <a:lnTo>
                    <a:pt x="1219200" y="554736"/>
                  </a:lnTo>
                  <a:lnTo>
                    <a:pt x="1219200" y="544068"/>
                  </a:lnTo>
                  <a:close/>
                </a:path>
                <a:path w="1219200" h="565785">
                  <a:moveTo>
                    <a:pt x="19812" y="9144"/>
                  </a:moveTo>
                  <a:lnTo>
                    <a:pt x="10667" y="19812"/>
                  </a:lnTo>
                  <a:lnTo>
                    <a:pt x="19812" y="19812"/>
                  </a:lnTo>
                  <a:lnTo>
                    <a:pt x="19812" y="9144"/>
                  </a:lnTo>
                  <a:close/>
                </a:path>
                <a:path w="1219200" h="565785">
                  <a:moveTo>
                    <a:pt x="1199388" y="9144"/>
                  </a:moveTo>
                  <a:lnTo>
                    <a:pt x="19812" y="9144"/>
                  </a:lnTo>
                  <a:lnTo>
                    <a:pt x="19812" y="19812"/>
                  </a:lnTo>
                  <a:lnTo>
                    <a:pt x="1199388" y="19812"/>
                  </a:lnTo>
                  <a:lnTo>
                    <a:pt x="1199388" y="9144"/>
                  </a:lnTo>
                  <a:close/>
                </a:path>
                <a:path w="1219200" h="565785">
                  <a:moveTo>
                    <a:pt x="1219200" y="9144"/>
                  </a:moveTo>
                  <a:lnTo>
                    <a:pt x="1199388" y="9144"/>
                  </a:lnTo>
                  <a:lnTo>
                    <a:pt x="1208532" y="19812"/>
                  </a:lnTo>
                  <a:lnTo>
                    <a:pt x="1219200" y="19812"/>
                  </a:lnTo>
                  <a:lnTo>
                    <a:pt x="1219200" y="914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2399800" y="3460108"/>
            <a:ext cx="904875" cy="40322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100">
              <a:lnSpc>
                <a:spcPts val="1465"/>
              </a:lnSpc>
              <a:spcBef>
                <a:spcPts val="135"/>
              </a:spcBef>
            </a:pPr>
            <a:r>
              <a:rPr sz="1250" spc="-10" dirty="0">
                <a:solidFill>
                  <a:srgbClr val="FF0000"/>
                </a:solidFill>
                <a:latin typeface="Arial"/>
                <a:cs typeface="Arial"/>
              </a:rPr>
              <a:t>&lt;Interface&gt;</a:t>
            </a:r>
            <a:endParaRPr sz="1250">
              <a:latin typeface="Arial"/>
              <a:cs typeface="Arial"/>
            </a:endParaRPr>
          </a:p>
          <a:p>
            <a:pPr marL="12700">
              <a:lnSpc>
                <a:spcPts val="1465"/>
              </a:lnSpc>
            </a:pPr>
            <a:r>
              <a:rPr sz="1250" spc="215" dirty="0">
                <a:latin typeface="Times New Roman"/>
                <a:cs typeface="Times New Roman"/>
              </a:rPr>
              <a:t>SortedSet</a:t>
            </a:r>
            <a:endParaRPr sz="1250">
              <a:latin typeface="Times New Roman"/>
              <a:cs typeface="Times New Roman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4149852" y="3435096"/>
            <a:ext cx="1219200" cy="347980"/>
            <a:chOff x="4149852" y="3435096"/>
            <a:chExt cx="1219200" cy="347980"/>
          </a:xfrm>
        </p:grpSpPr>
        <p:sp>
          <p:nvSpPr>
            <p:cNvPr id="24" name="object 24"/>
            <p:cNvSpPr/>
            <p:nvPr/>
          </p:nvSpPr>
          <p:spPr>
            <a:xfrm>
              <a:off x="4158996" y="3444240"/>
              <a:ext cx="1199515" cy="327660"/>
            </a:xfrm>
            <a:custGeom>
              <a:avLst/>
              <a:gdLst/>
              <a:ahLst/>
              <a:cxnLst/>
              <a:rect l="l" t="t" r="r" b="b"/>
              <a:pathLst>
                <a:path w="1199514" h="327660">
                  <a:moveTo>
                    <a:pt x="1199388" y="0"/>
                  </a:moveTo>
                  <a:lnTo>
                    <a:pt x="0" y="0"/>
                  </a:lnTo>
                  <a:lnTo>
                    <a:pt x="0" y="327659"/>
                  </a:lnTo>
                  <a:lnTo>
                    <a:pt x="1199388" y="327659"/>
                  </a:lnTo>
                  <a:lnTo>
                    <a:pt x="1199388" y="0"/>
                  </a:lnTo>
                  <a:close/>
                </a:path>
              </a:pathLst>
            </a:custGeom>
            <a:solidFill>
              <a:srgbClr val="D8D8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4149852" y="3435096"/>
              <a:ext cx="1219200" cy="347980"/>
            </a:xfrm>
            <a:custGeom>
              <a:avLst/>
              <a:gdLst/>
              <a:ahLst/>
              <a:cxnLst/>
              <a:rect l="l" t="t" r="r" b="b"/>
              <a:pathLst>
                <a:path w="1219200" h="347979">
                  <a:moveTo>
                    <a:pt x="1214628" y="0"/>
                  </a:moveTo>
                  <a:lnTo>
                    <a:pt x="4572" y="0"/>
                  </a:lnTo>
                  <a:lnTo>
                    <a:pt x="0" y="4572"/>
                  </a:lnTo>
                  <a:lnTo>
                    <a:pt x="0" y="342900"/>
                  </a:lnTo>
                  <a:lnTo>
                    <a:pt x="4572" y="347472"/>
                  </a:lnTo>
                  <a:lnTo>
                    <a:pt x="1214628" y="347472"/>
                  </a:lnTo>
                  <a:lnTo>
                    <a:pt x="1219200" y="342900"/>
                  </a:lnTo>
                  <a:lnTo>
                    <a:pt x="1219200" y="336804"/>
                  </a:lnTo>
                  <a:lnTo>
                    <a:pt x="19812" y="336804"/>
                  </a:lnTo>
                  <a:lnTo>
                    <a:pt x="9144" y="326136"/>
                  </a:lnTo>
                  <a:lnTo>
                    <a:pt x="19812" y="326136"/>
                  </a:lnTo>
                  <a:lnTo>
                    <a:pt x="19812" y="19812"/>
                  </a:lnTo>
                  <a:lnTo>
                    <a:pt x="9144" y="19812"/>
                  </a:lnTo>
                  <a:lnTo>
                    <a:pt x="19812" y="9144"/>
                  </a:lnTo>
                  <a:lnTo>
                    <a:pt x="1219200" y="9144"/>
                  </a:lnTo>
                  <a:lnTo>
                    <a:pt x="1219200" y="4572"/>
                  </a:lnTo>
                  <a:lnTo>
                    <a:pt x="1214628" y="0"/>
                  </a:lnTo>
                  <a:close/>
                </a:path>
                <a:path w="1219200" h="347979">
                  <a:moveTo>
                    <a:pt x="19812" y="326136"/>
                  </a:moveTo>
                  <a:lnTo>
                    <a:pt x="9144" y="326136"/>
                  </a:lnTo>
                  <a:lnTo>
                    <a:pt x="19812" y="336804"/>
                  </a:lnTo>
                  <a:lnTo>
                    <a:pt x="19812" y="326136"/>
                  </a:lnTo>
                  <a:close/>
                </a:path>
                <a:path w="1219200" h="347979">
                  <a:moveTo>
                    <a:pt x="1197864" y="326136"/>
                  </a:moveTo>
                  <a:lnTo>
                    <a:pt x="19812" y="326136"/>
                  </a:lnTo>
                  <a:lnTo>
                    <a:pt x="19812" y="336804"/>
                  </a:lnTo>
                  <a:lnTo>
                    <a:pt x="1197864" y="336804"/>
                  </a:lnTo>
                  <a:lnTo>
                    <a:pt x="1197864" y="326136"/>
                  </a:lnTo>
                  <a:close/>
                </a:path>
                <a:path w="1219200" h="347979">
                  <a:moveTo>
                    <a:pt x="1197864" y="9144"/>
                  </a:moveTo>
                  <a:lnTo>
                    <a:pt x="1197864" y="336804"/>
                  </a:lnTo>
                  <a:lnTo>
                    <a:pt x="1208532" y="326136"/>
                  </a:lnTo>
                  <a:lnTo>
                    <a:pt x="1219200" y="326136"/>
                  </a:lnTo>
                  <a:lnTo>
                    <a:pt x="1219200" y="19812"/>
                  </a:lnTo>
                  <a:lnTo>
                    <a:pt x="1208532" y="19812"/>
                  </a:lnTo>
                  <a:lnTo>
                    <a:pt x="1197864" y="9144"/>
                  </a:lnTo>
                  <a:close/>
                </a:path>
                <a:path w="1219200" h="347979">
                  <a:moveTo>
                    <a:pt x="1219200" y="326136"/>
                  </a:moveTo>
                  <a:lnTo>
                    <a:pt x="1208532" y="326136"/>
                  </a:lnTo>
                  <a:lnTo>
                    <a:pt x="1197864" y="336804"/>
                  </a:lnTo>
                  <a:lnTo>
                    <a:pt x="1219200" y="336804"/>
                  </a:lnTo>
                  <a:lnTo>
                    <a:pt x="1219200" y="326136"/>
                  </a:lnTo>
                  <a:close/>
                </a:path>
                <a:path w="1219200" h="347979">
                  <a:moveTo>
                    <a:pt x="19812" y="9144"/>
                  </a:moveTo>
                  <a:lnTo>
                    <a:pt x="9144" y="19812"/>
                  </a:lnTo>
                  <a:lnTo>
                    <a:pt x="19812" y="19812"/>
                  </a:lnTo>
                  <a:lnTo>
                    <a:pt x="19812" y="9144"/>
                  </a:lnTo>
                  <a:close/>
                </a:path>
                <a:path w="1219200" h="347979">
                  <a:moveTo>
                    <a:pt x="1197864" y="9144"/>
                  </a:moveTo>
                  <a:lnTo>
                    <a:pt x="19812" y="9144"/>
                  </a:lnTo>
                  <a:lnTo>
                    <a:pt x="19812" y="19812"/>
                  </a:lnTo>
                  <a:lnTo>
                    <a:pt x="1197864" y="19812"/>
                  </a:lnTo>
                  <a:lnTo>
                    <a:pt x="1197864" y="9144"/>
                  </a:lnTo>
                  <a:close/>
                </a:path>
                <a:path w="1219200" h="347979">
                  <a:moveTo>
                    <a:pt x="1219200" y="9144"/>
                  </a:moveTo>
                  <a:lnTo>
                    <a:pt x="1197864" y="9144"/>
                  </a:lnTo>
                  <a:lnTo>
                    <a:pt x="1208532" y="19812"/>
                  </a:lnTo>
                  <a:lnTo>
                    <a:pt x="1219200" y="19812"/>
                  </a:lnTo>
                  <a:lnTo>
                    <a:pt x="1219200" y="914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4306315" y="3444868"/>
            <a:ext cx="905510" cy="2216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250" spc="260" dirty="0">
                <a:latin typeface="Times New Roman"/>
                <a:cs typeface="Times New Roman"/>
              </a:rPr>
              <a:t>Arraylist</a:t>
            </a:r>
            <a:endParaRPr sz="1250">
              <a:latin typeface="Times New Roman"/>
              <a:cs typeface="Times New Roman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5434584" y="3435096"/>
            <a:ext cx="1219200" cy="347980"/>
            <a:chOff x="5434584" y="3435096"/>
            <a:chExt cx="1219200" cy="347980"/>
          </a:xfrm>
        </p:grpSpPr>
        <p:sp>
          <p:nvSpPr>
            <p:cNvPr id="28" name="object 28"/>
            <p:cNvSpPr/>
            <p:nvPr/>
          </p:nvSpPr>
          <p:spPr>
            <a:xfrm>
              <a:off x="5445252" y="3444240"/>
              <a:ext cx="1198245" cy="327660"/>
            </a:xfrm>
            <a:custGeom>
              <a:avLst/>
              <a:gdLst/>
              <a:ahLst/>
              <a:cxnLst/>
              <a:rect l="l" t="t" r="r" b="b"/>
              <a:pathLst>
                <a:path w="1198245" h="327660">
                  <a:moveTo>
                    <a:pt x="1197863" y="0"/>
                  </a:moveTo>
                  <a:lnTo>
                    <a:pt x="0" y="0"/>
                  </a:lnTo>
                  <a:lnTo>
                    <a:pt x="0" y="327659"/>
                  </a:lnTo>
                  <a:lnTo>
                    <a:pt x="1197863" y="327659"/>
                  </a:lnTo>
                  <a:lnTo>
                    <a:pt x="1197863" y="0"/>
                  </a:lnTo>
                  <a:close/>
                </a:path>
              </a:pathLst>
            </a:custGeom>
            <a:solidFill>
              <a:srgbClr val="D8D8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5434584" y="3435096"/>
              <a:ext cx="1219200" cy="347980"/>
            </a:xfrm>
            <a:custGeom>
              <a:avLst/>
              <a:gdLst/>
              <a:ahLst/>
              <a:cxnLst/>
              <a:rect l="l" t="t" r="r" b="b"/>
              <a:pathLst>
                <a:path w="1219200" h="347979">
                  <a:moveTo>
                    <a:pt x="1214628" y="0"/>
                  </a:moveTo>
                  <a:lnTo>
                    <a:pt x="4572" y="0"/>
                  </a:lnTo>
                  <a:lnTo>
                    <a:pt x="0" y="4572"/>
                  </a:lnTo>
                  <a:lnTo>
                    <a:pt x="0" y="342900"/>
                  </a:lnTo>
                  <a:lnTo>
                    <a:pt x="4572" y="347472"/>
                  </a:lnTo>
                  <a:lnTo>
                    <a:pt x="1214628" y="347472"/>
                  </a:lnTo>
                  <a:lnTo>
                    <a:pt x="1219200" y="342900"/>
                  </a:lnTo>
                  <a:lnTo>
                    <a:pt x="1219200" y="336804"/>
                  </a:lnTo>
                  <a:lnTo>
                    <a:pt x="19812" y="336804"/>
                  </a:lnTo>
                  <a:lnTo>
                    <a:pt x="10668" y="326136"/>
                  </a:lnTo>
                  <a:lnTo>
                    <a:pt x="19812" y="326136"/>
                  </a:lnTo>
                  <a:lnTo>
                    <a:pt x="19812" y="19812"/>
                  </a:lnTo>
                  <a:lnTo>
                    <a:pt x="10668" y="19812"/>
                  </a:lnTo>
                  <a:lnTo>
                    <a:pt x="19812" y="9144"/>
                  </a:lnTo>
                  <a:lnTo>
                    <a:pt x="1219200" y="9144"/>
                  </a:lnTo>
                  <a:lnTo>
                    <a:pt x="1219200" y="4572"/>
                  </a:lnTo>
                  <a:lnTo>
                    <a:pt x="1214628" y="0"/>
                  </a:lnTo>
                  <a:close/>
                </a:path>
                <a:path w="1219200" h="347979">
                  <a:moveTo>
                    <a:pt x="19812" y="326136"/>
                  </a:moveTo>
                  <a:lnTo>
                    <a:pt x="10668" y="326136"/>
                  </a:lnTo>
                  <a:lnTo>
                    <a:pt x="19812" y="336804"/>
                  </a:lnTo>
                  <a:lnTo>
                    <a:pt x="19812" y="326136"/>
                  </a:lnTo>
                  <a:close/>
                </a:path>
                <a:path w="1219200" h="347979">
                  <a:moveTo>
                    <a:pt x="1199388" y="326136"/>
                  </a:moveTo>
                  <a:lnTo>
                    <a:pt x="19812" y="326136"/>
                  </a:lnTo>
                  <a:lnTo>
                    <a:pt x="19812" y="336804"/>
                  </a:lnTo>
                  <a:lnTo>
                    <a:pt x="1199388" y="336804"/>
                  </a:lnTo>
                  <a:lnTo>
                    <a:pt x="1199388" y="326136"/>
                  </a:lnTo>
                  <a:close/>
                </a:path>
                <a:path w="1219200" h="347979">
                  <a:moveTo>
                    <a:pt x="1199388" y="9144"/>
                  </a:moveTo>
                  <a:lnTo>
                    <a:pt x="1199388" y="336804"/>
                  </a:lnTo>
                  <a:lnTo>
                    <a:pt x="1208532" y="326136"/>
                  </a:lnTo>
                  <a:lnTo>
                    <a:pt x="1219200" y="326136"/>
                  </a:lnTo>
                  <a:lnTo>
                    <a:pt x="1219200" y="19812"/>
                  </a:lnTo>
                  <a:lnTo>
                    <a:pt x="1208532" y="19812"/>
                  </a:lnTo>
                  <a:lnTo>
                    <a:pt x="1199388" y="9144"/>
                  </a:lnTo>
                  <a:close/>
                </a:path>
                <a:path w="1219200" h="347979">
                  <a:moveTo>
                    <a:pt x="1219200" y="326136"/>
                  </a:moveTo>
                  <a:lnTo>
                    <a:pt x="1208532" y="326136"/>
                  </a:lnTo>
                  <a:lnTo>
                    <a:pt x="1199388" y="336804"/>
                  </a:lnTo>
                  <a:lnTo>
                    <a:pt x="1219200" y="336804"/>
                  </a:lnTo>
                  <a:lnTo>
                    <a:pt x="1219200" y="326136"/>
                  </a:lnTo>
                  <a:close/>
                </a:path>
                <a:path w="1219200" h="347979">
                  <a:moveTo>
                    <a:pt x="19812" y="9144"/>
                  </a:moveTo>
                  <a:lnTo>
                    <a:pt x="10668" y="19812"/>
                  </a:lnTo>
                  <a:lnTo>
                    <a:pt x="19812" y="19812"/>
                  </a:lnTo>
                  <a:lnTo>
                    <a:pt x="19812" y="9144"/>
                  </a:lnTo>
                  <a:close/>
                </a:path>
                <a:path w="1219200" h="347979">
                  <a:moveTo>
                    <a:pt x="1199388" y="9144"/>
                  </a:moveTo>
                  <a:lnTo>
                    <a:pt x="19812" y="9144"/>
                  </a:lnTo>
                  <a:lnTo>
                    <a:pt x="19812" y="19812"/>
                  </a:lnTo>
                  <a:lnTo>
                    <a:pt x="1199388" y="19812"/>
                  </a:lnTo>
                  <a:lnTo>
                    <a:pt x="1199388" y="9144"/>
                  </a:lnTo>
                  <a:close/>
                </a:path>
                <a:path w="1219200" h="347979">
                  <a:moveTo>
                    <a:pt x="1219200" y="9144"/>
                  </a:moveTo>
                  <a:lnTo>
                    <a:pt x="1199388" y="9144"/>
                  </a:lnTo>
                  <a:lnTo>
                    <a:pt x="1208532" y="19812"/>
                  </a:lnTo>
                  <a:lnTo>
                    <a:pt x="1219200" y="19812"/>
                  </a:lnTo>
                  <a:lnTo>
                    <a:pt x="1219200" y="914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5543803" y="3444868"/>
            <a:ext cx="1003300" cy="2216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250" spc="204" dirty="0">
                <a:latin typeface="Times New Roman"/>
                <a:cs typeface="Times New Roman"/>
              </a:rPr>
              <a:t>LinkedList</a:t>
            </a:r>
            <a:endParaRPr sz="1250">
              <a:latin typeface="Times New Roman"/>
              <a:cs typeface="Times New Roman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2296667" y="4471415"/>
            <a:ext cx="1219200" cy="347980"/>
            <a:chOff x="2296667" y="4471415"/>
            <a:chExt cx="1219200" cy="347980"/>
          </a:xfrm>
        </p:grpSpPr>
        <p:sp>
          <p:nvSpPr>
            <p:cNvPr id="32" name="object 32"/>
            <p:cNvSpPr/>
            <p:nvPr/>
          </p:nvSpPr>
          <p:spPr>
            <a:xfrm>
              <a:off x="2305811" y="4482083"/>
              <a:ext cx="1199515" cy="327660"/>
            </a:xfrm>
            <a:custGeom>
              <a:avLst/>
              <a:gdLst/>
              <a:ahLst/>
              <a:cxnLst/>
              <a:rect l="l" t="t" r="r" b="b"/>
              <a:pathLst>
                <a:path w="1199514" h="327660">
                  <a:moveTo>
                    <a:pt x="1199388" y="0"/>
                  </a:moveTo>
                  <a:lnTo>
                    <a:pt x="0" y="0"/>
                  </a:lnTo>
                  <a:lnTo>
                    <a:pt x="0" y="327660"/>
                  </a:lnTo>
                  <a:lnTo>
                    <a:pt x="1199388" y="327660"/>
                  </a:lnTo>
                  <a:lnTo>
                    <a:pt x="1199388" y="0"/>
                  </a:lnTo>
                  <a:close/>
                </a:path>
              </a:pathLst>
            </a:custGeom>
            <a:solidFill>
              <a:srgbClr val="D8D8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2296667" y="4471415"/>
              <a:ext cx="1219200" cy="347980"/>
            </a:xfrm>
            <a:custGeom>
              <a:avLst/>
              <a:gdLst/>
              <a:ahLst/>
              <a:cxnLst/>
              <a:rect l="l" t="t" r="r" b="b"/>
              <a:pathLst>
                <a:path w="1219200" h="347979">
                  <a:moveTo>
                    <a:pt x="1214628" y="0"/>
                  </a:moveTo>
                  <a:lnTo>
                    <a:pt x="4572" y="0"/>
                  </a:lnTo>
                  <a:lnTo>
                    <a:pt x="0" y="4571"/>
                  </a:lnTo>
                  <a:lnTo>
                    <a:pt x="0" y="342899"/>
                  </a:lnTo>
                  <a:lnTo>
                    <a:pt x="4572" y="347471"/>
                  </a:lnTo>
                  <a:lnTo>
                    <a:pt x="1214628" y="347471"/>
                  </a:lnTo>
                  <a:lnTo>
                    <a:pt x="1219200" y="342899"/>
                  </a:lnTo>
                  <a:lnTo>
                    <a:pt x="1219200" y="338327"/>
                  </a:lnTo>
                  <a:lnTo>
                    <a:pt x="19812" y="338327"/>
                  </a:lnTo>
                  <a:lnTo>
                    <a:pt x="9144" y="327659"/>
                  </a:lnTo>
                  <a:lnTo>
                    <a:pt x="19812" y="327659"/>
                  </a:lnTo>
                  <a:lnTo>
                    <a:pt x="19812" y="21335"/>
                  </a:lnTo>
                  <a:lnTo>
                    <a:pt x="9144" y="21335"/>
                  </a:lnTo>
                  <a:lnTo>
                    <a:pt x="19812" y="10667"/>
                  </a:lnTo>
                  <a:lnTo>
                    <a:pt x="1219200" y="10667"/>
                  </a:lnTo>
                  <a:lnTo>
                    <a:pt x="1219200" y="4571"/>
                  </a:lnTo>
                  <a:lnTo>
                    <a:pt x="1214628" y="0"/>
                  </a:lnTo>
                  <a:close/>
                </a:path>
                <a:path w="1219200" h="347979">
                  <a:moveTo>
                    <a:pt x="19812" y="327659"/>
                  </a:moveTo>
                  <a:lnTo>
                    <a:pt x="9144" y="327659"/>
                  </a:lnTo>
                  <a:lnTo>
                    <a:pt x="19812" y="338327"/>
                  </a:lnTo>
                  <a:lnTo>
                    <a:pt x="19812" y="327659"/>
                  </a:lnTo>
                  <a:close/>
                </a:path>
                <a:path w="1219200" h="347979">
                  <a:moveTo>
                    <a:pt x="1197864" y="327659"/>
                  </a:moveTo>
                  <a:lnTo>
                    <a:pt x="19812" y="327659"/>
                  </a:lnTo>
                  <a:lnTo>
                    <a:pt x="19812" y="338327"/>
                  </a:lnTo>
                  <a:lnTo>
                    <a:pt x="1197864" y="338327"/>
                  </a:lnTo>
                  <a:lnTo>
                    <a:pt x="1197864" y="327659"/>
                  </a:lnTo>
                  <a:close/>
                </a:path>
                <a:path w="1219200" h="347979">
                  <a:moveTo>
                    <a:pt x="1197864" y="10667"/>
                  </a:moveTo>
                  <a:lnTo>
                    <a:pt x="1197864" y="338327"/>
                  </a:lnTo>
                  <a:lnTo>
                    <a:pt x="1208532" y="327659"/>
                  </a:lnTo>
                  <a:lnTo>
                    <a:pt x="1219200" y="327659"/>
                  </a:lnTo>
                  <a:lnTo>
                    <a:pt x="1219200" y="21335"/>
                  </a:lnTo>
                  <a:lnTo>
                    <a:pt x="1208532" y="21335"/>
                  </a:lnTo>
                  <a:lnTo>
                    <a:pt x="1197864" y="10667"/>
                  </a:lnTo>
                  <a:close/>
                </a:path>
                <a:path w="1219200" h="347979">
                  <a:moveTo>
                    <a:pt x="1219200" y="327659"/>
                  </a:moveTo>
                  <a:lnTo>
                    <a:pt x="1208532" y="327659"/>
                  </a:lnTo>
                  <a:lnTo>
                    <a:pt x="1197864" y="338327"/>
                  </a:lnTo>
                  <a:lnTo>
                    <a:pt x="1219200" y="338327"/>
                  </a:lnTo>
                  <a:lnTo>
                    <a:pt x="1219200" y="327659"/>
                  </a:lnTo>
                  <a:close/>
                </a:path>
                <a:path w="1219200" h="347979">
                  <a:moveTo>
                    <a:pt x="19812" y="10667"/>
                  </a:moveTo>
                  <a:lnTo>
                    <a:pt x="9144" y="21335"/>
                  </a:lnTo>
                  <a:lnTo>
                    <a:pt x="19812" y="21335"/>
                  </a:lnTo>
                  <a:lnTo>
                    <a:pt x="19812" y="10667"/>
                  </a:lnTo>
                  <a:close/>
                </a:path>
                <a:path w="1219200" h="347979">
                  <a:moveTo>
                    <a:pt x="1197864" y="10667"/>
                  </a:moveTo>
                  <a:lnTo>
                    <a:pt x="19812" y="10667"/>
                  </a:lnTo>
                  <a:lnTo>
                    <a:pt x="19812" y="21335"/>
                  </a:lnTo>
                  <a:lnTo>
                    <a:pt x="1197864" y="21335"/>
                  </a:lnTo>
                  <a:lnTo>
                    <a:pt x="1197864" y="10667"/>
                  </a:lnTo>
                  <a:close/>
                </a:path>
                <a:path w="1219200" h="347979">
                  <a:moveTo>
                    <a:pt x="1219200" y="10667"/>
                  </a:moveTo>
                  <a:lnTo>
                    <a:pt x="1197864" y="10667"/>
                  </a:lnTo>
                  <a:lnTo>
                    <a:pt x="1208532" y="21335"/>
                  </a:lnTo>
                  <a:lnTo>
                    <a:pt x="1219200" y="21335"/>
                  </a:lnTo>
                  <a:lnTo>
                    <a:pt x="1219200" y="1066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2552192" y="4482712"/>
            <a:ext cx="710565" cy="2216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250" spc="200" dirty="0">
                <a:latin typeface="Times New Roman"/>
                <a:cs typeface="Times New Roman"/>
              </a:rPr>
              <a:t>TreeSet</a:t>
            </a:r>
            <a:endParaRPr sz="1250">
              <a:latin typeface="Times New Roman"/>
              <a:cs typeface="Times New Roman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5457444" y="1691639"/>
            <a:ext cx="1219200" cy="510540"/>
            <a:chOff x="5457444" y="1691639"/>
            <a:chExt cx="1219200" cy="510540"/>
          </a:xfrm>
        </p:grpSpPr>
        <p:sp>
          <p:nvSpPr>
            <p:cNvPr id="36" name="object 36"/>
            <p:cNvSpPr/>
            <p:nvPr/>
          </p:nvSpPr>
          <p:spPr>
            <a:xfrm>
              <a:off x="5468112" y="1700783"/>
              <a:ext cx="1198245" cy="490855"/>
            </a:xfrm>
            <a:custGeom>
              <a:avLst/>
              <a:gdLst/>
              <a:ahLst/>
              <a:cxnLst/>
              <a:rect l="l" t="t" r="r" b="b"/>
              <a:pathLst>
                <a:path w="1198245" h="490855">
                  <a:moveTo>
                    <a:pt x="1197864" y="0"/>
                  </a:moveTo>
                  <a:lnTo>
                    <a:pt x="0" y="0"/>
                  </a:lnTo>
                  <a:lnTo>
                    <a:pt x="0" y="490727"/>
                  </a:lnTo>
                  <a:lnTo>
                    <a:pt x="1197864" y="490727"/>
                  </a:lnTo>
                  <a:lnTo>
                    <a:pt x="1197864" y="0"/>
                  </a:lnTo>
                  <a:close/>
                </a:path>
              </a:pathLst>
            </a:custGeom>
            <a:solidFill>
              <a:srgbClr val="D8D8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5457444" y="1691639"/>
              <a:ext cx="1219200" cy="510540"/>
            </a:xfrm>
            <a:custGeom>
              <a:avLst/>
              <a:gdLst/>
              <a:ahLst/>
              <a:cxnLst/>
              <a:rect l="l" t="t" r="r" b="b"/>
              <a:pathLst>
                <a:path w="1219200" h="510539">
                  <a:moveTo>
                    <a:pt x="1214628" y="0"/>
                  </a:moveTo>
                  <a:lnTo>
                    <a:pt x="4572" y="0"/>
                  </a:lnTo>
                  <a:lnTo>
                    <a:pt x="0" y="4572"/>
                  </a:lnTo>
                  <a:lnTo>
                    <a:pt x="0" y="505968"/>
                  </a:lnTo>
                  <a:lnTo>
                    <a:pt x="4572" y="510540"/>
                  </a:lnTo>
                  <a:lnTo>
                    <a:pt x="1214628" y="510540"/>
                  </a:lnTo>
                  <a:lnTo>
                    <a:pt x="1219200" y="505968"/>
                  </a:lnTo>
                  <a:lnTo>
                    <a:pt x="1219200" y="499872"/>
                  </a:lnTo>
                  <a:lnTo>
                    <a:pt x="19812" y="499872"/>
                  </a:lnTo>
                  <a:lnTo>
                    <a:pt x="10668" y="489204"/>
                  </a:lnTo>
                  <a:lnTo>
                    <a:pt x="19812" y="489204"/>
                  </a:lnTo>
                  <a:lnTo>
                    <a:pt x="19812" y="19812"/>
                  </a:lnTo>
                  <a:lnTo>
                    <a:pt x="10667" y="19812"/>
                  </a:lnTo>
                  <a:lnTo>
                    <a:pt x="19812" y="9144"/>
                  </a:lnTo>
                  <a:lnTo>
                    <a:pt x="1219200" y="9144"/>
                  </a:lnTo>
                  <a:lnTo>
                    <a:pt x="1219200" y="4572"/>
                  </a:lnTo>
                  <a:lnTo>
                    <a:pt x="1214628" y="0"/>
                  </a:lnTo>
                  <a:close/>
                </a:path>
                <a:path w="1219200" h="510539">
                  <a:moveTo>
                    <a:pt x="19812" y="489204"/>
                  </a:moveTo>
                  <a:lnTo>
                    <a:pt x="10668" y="489204"/>
                  </a:lnTo>
                  <a:lnTo>
                    <a:pt x="19812" y="499872"/>
                  </a:lnTo>
                  <a:lnTo>
                    <a:pt x="19812" y="489204"/>
                  </a:lnTo>
                  <a:close/>
                </a:path>
                <a:path w="1219200" h="510539">
                  <a:moveTo>
                    <a:pt x="1199388" y="489204"/>
                  </a:moveTo>
                  <a:lnTo>
                    <a:pt x="19812" y="489204"/>
                  </a:lnTo>
                  <a:lnTo>
                    <a:pt x="19812" y="499872"/>
                  </a:lnTo>
                  <a:lnTo>
                    <a:pt x="1199388" y="499872"/>
                  </a:lnTo>
                  <a:lnTo>
                    <a:pt x="1199388" y="489204"/>
                  </a:lnTo>
                  <a:close/>
                </a:path>
                <a:path w="1219200" h="510539">
                  <a:moveTo>
                    <a:pt x="1199388" y="9144"/>
                  </a:moveTo>
                  <a:lnTo>
                    <a:pt x="1199388" y="499872"/>
                  </a:lnTo>
                  <a:lnTo>
                    <a:pt x="1208532" y="489204"/>
                  </a:lnTo>
                  <a:lnTo>
                    <a:pt x="1219200" y="489204"/>
                  </a:lnTo>
                  <a:lnTo>
                    <a:pt x="1219200" y="19812"/>
                  </a:lnTo>
                  <a:lnTo>
                    <a:pt x="1208532" y="19812"/>
                  </a:lnTo>
                  <a:lnTo>
                    <a:pt x="1199388" y="9144"/>
                  </a:lnTo>
                  <a:close/>
                </a:path>
                <a:path w="1219200" h="510539">
                  <a:moveTo>
                    <a:pt x="1219200" y="489204"/>
                  </a:moveTo>
                  <a:lnTo>
                    <a:pt x="1208532" y="489204"/>
                  </a:lnTo>
                  <a:lnTo>
                    <a:pt x="1199388" y="499872"/>
                  </a:lnTo>
                  <a:lnTo>
                    <a:pt x="1219200" y="499872"/>
                  </a:lnTo>
                  <a:lnTo>
                    <a:pt x="1219200" y="489204"/>
                  </a:lnTo>
                  <a:close/>
                </a:path>
                <a:path w="1219200" h="510539">
                  <a:moveTo>
                    <a:pt x="19812" y="9144"/>
                  </a:moveTo>
                  <a:lnTo>
                    <a:pt x="10667" y="19812"/>
                  </a:lnTo>
                  <a:lnTo>
                    <a:pt x="19812" y="19812"/>
                  </a:lnTo>
                  <a:lnTo>
                    <a:pt x="19812" y="9144"/>
                  </a:lnTo>
                  <a:close/>
                </a:path>
                <a:path w="1219200" h="510539">
                  <a:moveTo>
                    <a:pt x="1199388" y="9144"/>
                  </a:moveTo>
                  <a:lnTo>
                    <a:pt x="19812" y="9144"/>
                  </a:lnTo>
                  <a:lnTo>
                    <a:pt x="19812" y="19812"/>
                  </a:lnTo>
                  <a:lnTo>
                    <a:pt x="1199388" y="19812"/>
                  </a:lnTo>
                  <a:lnTo>
                    <a:pt x="1199388" y="9144"/>
                  </a:lnTo>
                  <a:close/>
                </a:path>
                <a:path w="1219200" h="510539">
                  <a:moveTo>
                    <a:pt x="1219200" y="9144"/>
                  </a:moveTo>
                  <a:lnTo>
                    <a:pt x="1199388" y="9144"/>
                  </a:lnTo>
                  <a:lnTo>
                    <a:pt x="1208532" y="19812"/>
                  </a:lnTo>
                  <a:lnTo>
                    <a:pt x="1219200" y="19812"/>
                  </a:lnTo>
                  <a:lnTo>
                    <a:pt x="1219200" y="914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5641340" y="1691823"/>
            <a:ext cx="852805" cy="467359"/>
          </a:xfrm>
          <a:prstGeom prst="rect">
            <a:avLst/>
          </a:prstGeom>
        </p:spPr>
        <p:txBody>
          <a:bodyPr vert="horz" wrap="square" lIns="0" tIns="4191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30"/>
              </a:spcBef>
            </a:pPr>
            <a:r>
              <a:rPr sz="1250" spc="-10" dirty="0">
                <a:solidFill>
                  <a:srgbClr val="FF0000"/>
                </a:solidFill>
                <a:latin typeface="Arial"/>
                <a:cs typeface="Arial"/>
              </a:rPr>
              <a:t>&lt;Interface&gt;</a:t>
            </a:r>
            <a:endParaRPr sz="1250">
              <a:latin typeface="Arial"/>
              <a:cs typeface="Arial"/>
            </a:endParaRPr>
          </a:p>
          <a:p>
            <a:pPr marL="635" algn="ctr">
              <a:lnSpc>
                <a:spcPct val="100000"/>
              </a:lnSpc>
              <a:spcBef>
                <a:spcPts val="240"/>
              </a:spcBef>
            </a:pPr>
            <a:r>
              <a:rPr sz="1250" spc="-25" dirty="0">
                <a:latin typeface="Times New Roman"/>
                <a:cs typeface="Times New Roman"/>
              </a:rPr>
              <a:t>Map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1731264" y="1915667"/>
            <a:ext cx="4323715" cy="2554605"/>
          </a:xfrm>
          <a:custGeom>
            <a:avLst/>
            <a:gdLst/>
            <a:ahLst/>
            <a:cxnLst/>
            <a:rect l="l" t="t" r="r" b="b"/>
            <a:pathLst>
              <a:path w="4323715" h="2554604">
                <a:moveTo>
                  <a:pt x="41148" y="1498092"/>
                </a:moveTo>
                <a:lnTo>
                  <a:pt x="19812" y="1498092"/>
                </a:lnTo>
                <a:lnTo>
                  <a:pt x="19812" y="1519428"/>
                </a:lnTo>
                <a:lnTo>
                  <a:pt x="41148" y="1519428"/>
                </a:lnTo>
                <a:lnTo>
                  <a:pt x="41148" y="1498092"/>
                </a:lnTo>
                <a:close/>
              </a:path>
              <a:path w="4323715" h="2554604">
                <a:moveTo>
                  <a:pt x="41148" y="1456944"/>
                </a:moveTo>
                <a:lnTo>
                  <a:pt x="19812" y="1456944"/>
                </a:lnTo>
                <a:lnTo>
                  <a:pt x="19812" y="1478292"/>
                </a:lnTo>
                <a:lnTo>
                  <a:pt x="41148" y="1478292"/>
                </a:lnTo>
                <a:lnTo>
                  <a:pt x="41148" y="1456944"/>
                </a:lnTo>
                <a:close/>
              </a:path>
              <a:path w="4323715" h="2554604">
                <a:moveTo>
                  <a:pt x="41148" y="1417320"/>
                </a:moveTo>
                <a:lnTo>
                  <a:pt x="19812" y="1417320"/>
                </a:lnTo>
                <a:lnTo>
                  <a:pt x="19812" y="1437144"/>
                </a:lnTo>
                <a:lnTo>
                  <a:pt x="41148" y="1437144"/>
                </a:lnTo>
                <a:lnTo>
                  <a:pt x="41148" y="1417320"/>
                </a:lnTo>
                <a:close/>
              </a:path>
              <a:path w="4323715" h="2554604">
                <a:moveTo>
                  <a:pt x="41148" y="1376172"/>
                </a:moveTo>
                <a:lnTo>
                  <a:pt x="19812" y="1376172"/>
                </a:lnTo>
                <a:lnTo>
                  <a:pt x="19812" y="1395984"/>
                </a:lnTo>
                <a:lnTo>
                  <a:pt x="41148" y="1395984"/>
                </a:lnTo>
                <a:lnTo>
                  <a:pt x="41148" y="1376172"/>
                </a:lnTo>
                <a:close/>
              </a:path>
              <a:path w="4323715" h="2554604">
                <a:moveTo>
                  <a:pt x="41148" y="1335024"/>
                </a:moveTo>
                <a:lnTo>
                  <a:pt x="19812" y="1335024"/>
                </a:lnTo>
                <a:lnTo>
                  <a:pt x="19812" y="1354836"/>
                </a:lnTo>
                <a:lnTo>
                  <a:pt x="41148" y="1354836"/>
                </a:lnTo>
                <a:lnTo>
                  <a:pt x="41148" y="1335024"/>
                </a:lnTo>
                <a:close/>
              </a:path>
              <a:path w="4323715" h="2554604">
                <a:moveTo>
                  <a:pt x="41148" y="1293876"/>
                </a:moveTo>
                <a:lnTo>
                  <a:pt x="19812" y="1293876"/>
                </a:lnTo>
                <a:lnTo>
                  <a:pt x="19812" y="1315212"/>
                </a:lnTo>
                <a:lnTo>
                  <a:pt x="41148" y="1315212"/>
                </a:lnTo>
                <a:lnTo>
                  <a:pt x="41148" y="1293876"/>
                </a:lnTo>
                <a:close/>
              </a:path>
              <a:path w="4323715" h="2554604">
                <a:moveTo>
                  <a:pt x="41148" y="1252728"/>
                </a:moveTo>
                <a:lnTo>
                  <a:pt x="19812" y="1252728"/>
                </a:lnTo>
                <a:lnTo>
                  <a:pt x="19812" y="1274064"/>
                </a:lnTo>
                <a:lnTo>
                  <a:pt x="41148" y="1274064"/>
                </a:lnTo>
                <a:lnTo>
                  <a:pt x="41148" y="1252728"/>
                </a:lnTo>
                <a:close/>
              </a:path>
              <a:path w="4323715" h="2554604">
                <a:moveTo>
                  <a:pt x="41148" y="1213104"/>
                </a:moveTo>
                <a:lnTo>
                  <a:pt x="19812" y="1213104"/>
                </a:lnTo>
                <a:lnTo>
                  <a:pt x="19812" y="1232916"/>
                </a:lnTo>
                <a:lnTo>
                  <a:pt x="41148" y="1232916"/>
                </a:lnTo>
                <a:lnTo>
                  <a:pt x="41148" y="1213104"/>
                </a:lnTo>
                <a:close/>
              </a:path>
              <a:path w="4323715" h="2554604">
                <a:moveTo>
                  <a:pt x="41148" y="1171956"/>
                </a:moveTo>
                <a:lnTo>
                  <a:pt x="19812" y="1171956"/>
                </a:lnTo>
                <a:lnTo>
                  <a:pt x="19812" y="1191768"/>
                </a:lnTo>
                <a:lnTo>
                  <a:pt x="41148" y="1191768"/>
                </a:lnTo>
                <a:lnTo>
                  <a:pt x="41148" y="1171956"/>
                </a:lnTo>
                <a:close/>
              </a:path>
              <a:path w="4323715" h="2554604">
                <a:moveTo>
                  <a:pt x="41148" y="1130808"/>
                </a:moveTo>
                <a:lnTo>
                  <a:pt x="19812" y="1130808"/>
                </a:lnTo>
                <a:lnTo>
                  <a:pt x="19812" y="1150620"/>
                </a:lnTo>
                <a:lnTo>
                  <a:pt x="41148" y="1150620"/>
                </a:lnTo>
                <a:lnTo>
                  <a:pt x="41148" y="1130808"/>
                </a:lnTo>
                <a:close/>
              </a:path>
              <a:path w="4323715" h="2554604">
                <a:moveTo>
                  <a:pt x="60960" y="1100328"/>
                </a:moveTo>
                <a:lnTo>
                  <a:pt x="55626" y="1089660"/>
                </a:lnTo>
                <a:lnTo>
                  <a:pt x="30480" y="1039368"/>
                </a:lnTo>
                <a:lnTo>
                  <a:pt x="0" y="1100328"/>
                </a:lnTo>
                <a:lnTo>
                  <a:pt x="19812" y="1100328"/>
                </a:lnTo>
                <a:lnTo>
                  <a:pt x="19812" y="1110996"/>
                </a:lnTo>
                <a:lnTo>
                  <a:pt x="41148" y="1110996"/>
                </a:lnTo>
                <a:lnTo>
                  <a:pt x="41148" y="1100328"/>
                </a:lnTo>
                <a:lnTo>
                  <a:pt x="60960" y="1100328"/>
                </a:lnTo>
                <a:close/>
              </a:path>
              <a:path w="4323715" h="2554604">
                <a:moveTo>
                  <a:pt x="1130808" y="2534412"/>
                </a:moveTo>
                <a:lnTo>
                  <a:pt x="1109472" y="2534412"/>
                </a:lnTo>
                <a:lnTo>
                  <a:pt x="1109472" y="2554224"/>
                </a:lnTo>
                <a:lnTo>
                  <a:pt x="1130808" y="2554224"/>
                </a:lnTo>
                <a:lnTo>
                  <a:pt x="1130808" y="2534412"/>
                </a:lnTo>
                <a:close/>
              </a:path>
              <a:path w="4323715" h="2554604">
                <a:moveTo>
                  <a:pt x="1130808" y="2493264"/>
                </a:moveTo>
                <a:lnTo>
                  <a:pt x="1109472" y="2493264"/>
                </a:lnTo>
                <a:lnTo>
                  <a:pt x="1109472" y="2513076"/>
                </a:lnTo>
                <a:lnTo>
                  <a:pt x="1130808" y="2513076"/>
                </a:lnTo>
                <a:lnTo>
                  <a:pt x="1130808" y="2493264"/>
                </a:lnTo>
                <a:close/>
              </a:path>
              <a:path w="4323715" h="2554604">
                <a:moveTo>
                  <a:pt x="1130808" y="2452116"/>
                </a:moveTo>
                <a:lnTo>
                  <a:pt x="1109472" y="2452116"/>
                </a:lnTo>
                <a:lnTo>
                  <a:pt x="1109472" y="2471928"/>
                </a:lnTo>
                <a:lnTo>
                  <a:pt x="1130808" y="2471928"/>
                </a:lnTo>
                <a:lnTo>
                  <a:pt x="1130808" y="2452116"/>
                </a:lnTo>
                <a:close/>
              </a:path>
              <a:path w="4323715" h="2554604">
                <a:moveTo>
                  <a:pt x="1130808" y="2410968"/>
                </a:moveTo>
                <a:lnTo>
                  <a:pt x="1109472" y="2410968"/>
                </a:lnTo>
                <a:lnTo>
                  <a:pt x="1109472" y="2432304"/>
                </a:lnTo>
                <a:lnTo>
                  <a:pt x="1130808" y="2432304"/>
                </a:lnTo>
                <a:lnTo>
                  <a:pt x="1130808" y="2410968"/>
                </a:lnTo>
                <a:close/>
              </a:path>
              <a:path w="4323715" h="2554604">
                <a:moveTo>
                  <a:pt x="1130808" y="2369820"/>
                </a:moveTo>
                <a:lnTo>
                  <a:pt x="1109472" y="2369820"/>
                </a:lnTo>
                <a:lnTo>
                  <a:pt x="1109472" y="2391156"/>
                </a:lnTo>
                <a:lnTo>
                  <a:pt x="1130808" y="2391156"/>
                </a:lnTo>
                <a:lnTo>
                  <a:pt x="1130808" y="2369820"/>
                </a:lnTo>
                <a:close/>
              </a:path>
              <a:path w="4323715" h="2554604">
                <a:moveTo>
                  <a:pt x="1130808" y="2330196"/>
                </a:moveTo>
                <a:lnTo>
                  <a:pt x="1109472" y="2330196"/>
                </a:lnTo>
                <a:lnTo>
                  <a:pt x="1109472" y="2350008"/>
                </a:lnTo>
                <a:lnTo>
                  <a:pt x="1130808" y="2350008"/>
                </a:lnTo>
                <a:lnTo>
                  <a:pt x="1130808" y="2330196"/>
                </a:lnTo>
                <a:close/>
              </a:path>
              <a:path w="4323715" h="2554604">
                <a:moveTo>
                  <a:pt x="1130808" y="2289048"/>
                </a:moveTo>
                <a:lnTo>
                  <a:pt x="1109472" y="2289048"/>
                </a:lnTo>
                <a:lnTo>
                  <a:pt x="1109472" y="2308860"/>
                </a:lnTo>
                <a:lnTo>
                  <a:pt x="1130808" y="2308860"/>
                </a:lnTo>
                <a:lnTo>
                  <a:pt x="1130808" y="2289048"/>
                </a:lnTo>
                <a:close/>
              </a:path>
              <a:path w="4323715" h="2554604">
                <a:moveTo>
                  <a:pt x="1130808" y="2247900"/>
                </a:moveTo>
                <a:lnTo>
                  <a:pt x="1109472" y="2247900"/>
                </a:lnTo>
                <a:lnTo>
                  <a:pt x="1109472" y="2267712"/>
                </a:lnTo>
                <a:lnTo>
                  <a:pt x="1130808" y="2267712"/>
                </a:lnTo>
                <a:lnTo>
                  <a:pt x="1130808" y="2247900"/>
                </a:lnTo>
                <a:close/>
              </a:path>
              <a:path w="4323715" h="2554604">
                <a:moveTo>
                  <a:pt x="1130808" y="2206752"/>
                </a:moveTo>
                <a:lnTo>
                  <a:pt x="1109472" y="2206752"/>
                </a:lnTo>
                <a:lnTo>
                  <a:pt x="1109472" y="2226564"/>
                </a:lnTo>
                <a:lnTo>
                  <a:pt x="1130808" y="2226564"/>
                </a:lnTo>
                <a:lnTo>
                  <a:pt x="1130808" y="2206752"/>
                </a:lnTo>
                <a:close/>
              </a:path>
              <a:path w="4323715" h="2554604">
                <a:moveTo>
                  <a:pt x="1130808" y="2165604"/>
                </a:moveTo>
                <a:lnTo>
                  <a:pt x="1109472" y="2165604"/>
                </a:lnTo>
                <a:lnTo>
                  <a:pt x="1109472" y="2186940"/>
                </a:lnTo>
                <a:lnTo>
                  <a:pt x="1130808" y="2186940"/>
                </a:lnTo>
                <a:lnTo>
                  <a:pt x="1130808" y="2165604"/>
                </a:lnTo>
                <a:close/>
              </a:path>
              <a:path w="4323715" h="2554604">
                <a:moveTo>
                  <a:pt x="1150620" y="2135124"/>
                </a:moveTo>
                <a:lnTo>
                  <a:pt x="1145286" y="2124456"/>
                </a:lnTo>
                <a:lnTo>
                  <a:pt x="1120140" y="2074164"/>
                </a:lnTo>
                <a:lnTo>
                  <a:pt x="1089660" y="2135124"/>
                </a:lnTo>
                <a:lnTo>
                  <a:pt x="1109472" y="2135124"/>
                </a:lnTo>
                <a:lnTo>
                  <a:pt x="1109472" y="2145792"/>
                </a:lnTo>
                <a:lnTo>
                  <a:pt x="1130808" y="2145792"/>
                </a:lnTo>
                <a:lnTo>
                  <a:pt x="1130808" y="2135124"/>
                </a:lnTo>
                <a:lnTo>
                  <a:pt x="1150620" y="2135124"/>
                </a:lnTo>
                <a:close/>
              </a:path>
              <a:path w="4323715" h="2554604">
                <a:moveTo>
                  <a:pt x="1175004" y="30480"/>
                </a:moveTo>
                <a:lnTo>
                  <a:pt x="1153668" y="19812"/>
                </a:lnTo>
                <a:lnTo>
                  <a:pt x="1114044" y="0"/>
                </a:lnTo>
                <a:lnTo>
                  <a:pt x="1114044" y="19812"/>
                </a:lnTo>
                <a:lnTo>
                  <a:pt x="460248" y="19812"/>
                </a:lnTo>
                <a:lnTo>
                  <a:pt x="455676" y="24384"/>
                </a:lnTo>
                <a:lnTo>
                  <a:pt x="455676" y="548640"/>
                </a:lnTo>
                <a:lnTo>
                  <a:pt x="477012" y="548640"/>
                </a:lnTo>
                <a:lnTo>
                  <a:pt x="477012" y="41148"/>
                </a:lnTo>
                <a:lnTo>
                  <a:pt x="1114044" y="41148"/>
                </a:lnTo>
                <a:lnTo>
                  <a:pt x="1114044" y="60960"/>
                </a:lnTo>
                <a:lnTo>
                  <a:pt x="1153668" y="41148"/>
                </a:lnTo>
                <a:lnTo>
                  <a:pt x="1175004" y="30480"/>
                </a:lnTo>
                <a:close/>
              </a:path>
              <a:path w="4323715" h="2554604">
                <a:moveTo>
                  <a:pt x="1511808" y="851916"/>
                </a:moveTo>
                <a:lnTo>
                  <a:pt x="1507236" y="847344"/>
                </a:lnTo>
                <a:lnTo>
                  <a:pt x="1127760" y="847344"/>
                </a:lnTo>
                <a:lnTo>
                  <a:pt x="1127760" y="826008"/>
                </a:lnTo>
                <a:lnTo>
                  <a:pt x="1065276" y="856488"/>
                </a:lnTo>
                <a:lnTo>
                  <a:pt x="1127760" y="888492"/>
                </a:lnTo>
                <a:lnTo>
                  <a:pt x="1127760" y="867156"/>
                </a:lnTo>
                <a:lnTo>
                  <a:pt x="1491996" y="867156"/>
                </a:lnTo>
                <a:lnTo>
                  <a:pt x="1491996" y="1537716"/>
                </a:lnTo>
                <a:lnTo>
                  <a:pt x="1511808" y="1537716"/>
                </a:lnTo>
                <a:lnTo>
                  <a:pt x="1511808" y="867156"/>
                </a:lnTo>
                <a:lnTo>
                  <a:pt x="1511808" y="856488"/>
                </a:lnTo>
                <a:lnTo>
                  <a:pt x="1511808" y="851916"/>
                </a:lnTo>
                <a:close/>
              </a:path>
              <a:path w="4323715" h="2554604">
                <a:moveTo>
                  <a:pt x="3037332" y="1498092"/>
                </a:moveTo>
                <a:lnTo>
                  <a:pt x="3017520" y="1498092"/>
                </a:lnTo>
                <a:lnTo>
                  <a:pt x="3017520" y="1519428"/>
                </a:lnTo>
                <a:lnTo>
                  <a:pt x="3037332" y="1519428"/>
                </a:lnTo>
                <a:lnTo>
                  <a:pt x="3037332" y="1498092"/>
                </a:lnTo>
                <a:close/>
              </a:path>
              <a:path w="4323715" h="2554604">
                <a:moveTo>
                  <a:pt x="3037332" y="1456944"/>
                </a:moveTo>
                <a:lnTo>
                  <a:pt x="3017520" y="1456944"/>
                </a:lnTo>
                <a:lnTo>
                  <a:pt x="3017520" y="1478292"/>
                </a:lnTo>
                <a:lnTo>
                  <a:pt x="3037332" y="1478292"/>
                </a:lnTo>
                <a:lnTo>
                  <a:pt x="3037332" y="1456944"/>
                </a:lnTo>
                <a:close/>
              </a:path>
              <a:path w="4323715" h="2554604">
                <a:moveTo>
                  <a:pt x="3037332" y="1417320"/>
                </a:moveTo>
                <a:lnTo>
                  <a:pt x="3017520" y="1417320"/>
                </a:lnTo>
                <a:lnTo>
                  <a:pt x="3017520" y="1437144"/>
                </a:lnTo>
                <a:lnTo>
                  <a:pt x="3037332" y="1437144"/>
                </a:lnTo>
                <a:lnTo>
                  <a:pt x="3037332" y="1417320"/>
                </a:lnTo>
                <a:close/>
              </a:path>
              <a:path w="4323715" h="2554604">
                <a:moveTo>
                  <a:pt x="3037332" y="1376172"/>
                </a:moveTo>
                <a:lnTo>
                  <a:pt x="3017520" y="1376172"/>
                </a:lnTo>
                <a:lnTo>
                  <a:pt x="3017520" y="1395984"/>
                </a:lnTo>
                <a:lnTo>
                  <a:pt x="3037332" y="1395984"/>
                </a:lnTo>
                <a:lnTo>
                  <a:pt x="3037332" y="1376172"/>
                </a:lnTo>
                <a:close/>
              </a:path>
              <a:path w="4323715" h="2554604">
                <a:moveTo>
                  <a:pt x="3037332" y="1335024"/>
                </a:moveTo>
                <a:lnTo>
                  <a:pt x="3017520" y="1335024"/>
                </a:lnTo>
                <a:lnTo>
                  <a:pt x="3017520" y="1354836"/>
                </a:lnTo>
                <a:lnTo>
                  <a:pt x="3037332" y="1354836"/>
                </a:lnTo>
                <a:lnTo>
                  <a:pt x="3037332" y="1335024"/>
                </a:lnTo>
                <a:close/>
              </a:path>
              <a:path w="4323715" h="2554604">
                <a:moveTo>
                  <a:pt x="3037332" y="1293876"/>
                </a:moveTo>
                <a:lnTo>
                  <a:pt x="3017520" y="1293876"/>
                </a:lnTo>
                <a:lnTo>
                  <a:pt x="3017520" y="1315212"/>
                </a:lnTo>
                <a:lnTo>
                  <a:pt x="3037332" y="1315212"/>
                </a:lnTo>
                <a:lnTo>
                  <a:pt x="3037332" y="1293876"/>
                </a:lnTo>
                <a:close/>
              </a:path>
              <a:path w="4323715" h="2554604">
                <a:moveTo>
                  <a:pt x="3037332" y="1252728"/>
                </a:moveTo>
                <a:lnTo>
                  <a:pt x="3017520" y="1252728"/>
                </a:lnTo>
                <a:lnTo>
                  <a:pt x="3017520" y="1274064"/>
                </a:lnTo>
                <a:lnTo>
                  <a:pt x="3037332" y="1274064"/>
                </a:lnTo>
                <a:lnTo>
                  <a:pt x="3037332" y="1252728"/>
                </a:lnTo>
                <a:close/>
              </a:path>
              <a:path w="4323715" h="2554604">
                <a:moveTo>
                  <a:pt x="3037332" y="1213104"/>
                </a:moveTo>
                <a:lnTo>
                  <a:pt x="3017520" y="1213104"/>
                </a:lnTo>
                <a:lnTo>
                  <a:pt x="3017520" y="1232916"/>
                </a:lnTo>
                <a:lnTo>
                  <a:pt x="3037332" y="1232916"/>
                </a:lnTo>
                <a:lnTo>
                  <a:pt x="3037332" y="1213104"/>
                </a:lnTo>
                <a:close/>
              </a:path>
              <a:path w="4323715" h="2554604">
                <a:moveTo>
                  <a:pt x="3037332" y="1171956"/>
                </a:moveTo>
                <a:lnTo>
                  <a:pt x="3017520" y="1171956"/>
                </a:lnTo>
                <a:lnTo>
                  <a:pt x="3017520" y="1191768"/>
                </a:lnTo>
                <a:lnTo>
                  <a:pt x="3037332" y="1191768"/>
                </a:lnTo>
                <a:lnTo>
                  <a:pt x="3037332" y="1171956"/>
                </a:lnTo>
                <a:close/>
              </a:path>
              <a:path w="4323715" h="2554604">
                <a:moveTo>
                  <a:pt x="3037332" y="1130808"/>
                </a:moveTo>
                <a:lnTo>
                  <a:pt x="3017520" y="1130808"/>
                </a:lnTo>
                <a:lnTo>
                  <a:pt x="3017520" y="1150620"/>
                </a:lnTo>
                <a:lnTo>
                  <a:pt x="3037332" y="1150620"/>
                </a:lnTo>
                <a:lnTo>
                  <a:pt x="3037332" y="1130808"/>
                </a:lnTo>
                <a:close/>
              </a:path>
              <a:path w="4323715" h="2554604">
                <a:moveTo>
                  <a:pt x="3037332" y="24384"/>
                </a:moveTo>
                <a:lnTo>
                  <a:pt x="3032760" y="19812"/>
                </a:lnTo>
                <a:lnTo>
                  <a:pt x="2435352" y="19812"/>
                </a:lnTo>
                <a:lnTo>
                  <a:pt x="2435352" y="0"/>
                </a:lnTo>
                <a:lnTo>
                  <a:pt x="2374392" y="30480"/>
                </a:lnTo>
                <a:lnTo>
                  <a:pt x="2435352" y="60960"/>
                </a:lnTo>
                <a:lnTo>
                  <a:pt x="2435352" y="41148"/>
                </a:lnTo>
                <a:lnTo>
                  <a:pt x="3017520" y="41148"/>
                </a:lnTo>
                <a:lnTo>
                  <a:pt x="3017520" y="548640"/>
                </a:lnTo>
                <a:lnTo>
                  <a:pt x="3037332" y="548640"/>
                </a:lnTo>
                <a:lnTo>
                  <a:pt x="3037332" y="41148"/>
                </a:lnTo>
                <a:lnTo>
                  <a:pt x="3037332" y="30480"/>
                </a:lnTo>
                <a:lnTo>
                  <a:pt x="3037332" y="24384"/>
                </a:lnTo>
                <a:close/>
              </a:path>
              <a:path w="4323715" h="2554604">
                <a:moveTo>
                  <a:pt x="3058668" y="1100328"/>
                </a:moveTo>
                <a:lnTo>
                  <a:pt x="3053334" y="1089660"/>
                </a:lnTo>
                <a:lnTo>
                  <a:pt x="3028188" y="1039368"/>
                </a:lnTo>
                <a:lnTo>
                  <a:pt x="2997708" y="1100328"/>
                </a:lnTo>
                <a:lnTo>
                  <a:pt x="3017520" y="1100328"/>
                </a:lnTo>
                <a:lnTo>
                  <a:pt x="3017520" y="1110996"/>
                </a:lnTo>
                <a:lnTo>
                  <a:pt x="3037332" y="1110996"/>
                </a:lnTo>
                <a:lnTo>
                  <a:pt x="3037332" y="1100328"/>
                </a:lnTo>
                <a:lnTo>
                  <a:pt x="3058668" y="1100328"/>
                </a:lnTo>
                <a:close/>
              </a:path>
              <a:path w="4323715" h="2554604">
                <a:moveTo>
                  <a:pt x="3700272" y="783348"/>
                </a:moveTo>
                <a:lnTo>
                  <a:pt x="3688080" y="783348"/>
                </a:lnTo>
                <a:lnTo>
                  <a:pt x="3688080" y="763524"/>
                </a:lnTo>
                <a:lnTo>
                  <a:pt x="3627120" y="794004"/>
                </a:lnTo>
                <a:lnTo>
                  <a:pt x="3688080" y="824484"/>
                </a:lnTo>
                <a:lnTo>
                  <a:pt x="3688080" y="803148"/>
                </a:lnTo>
                <a:lnTo>
                  <a:pt x="3700272" y="803148"/>
                </a:lnTo>
                <a:lnTo>
                  <a:pt x="3700272" y="783348"/>
                </a:lnTo>
                <a:close/>
              </a:path>
              <a:path w="4323715" h="2554604">
                <a:moveTo>
                  <a:pt x="3741420" y="783348"/>
                </a:moveTo>
                <a:lnTo>
                  <a:pt x="3720084" y="783348"/>
                </a:lnTo>
                <a:lnTo>
                  <a:pt x="3720084" y="803148"/>
                </a:lnTo>
                <a:lnTo>
                  <a:pt x="3741420" y="803148"/>
                </a:lnTo>
                <a:lnTo>
                  <a:pt x="3741420" y="783348"/>
                </a:lnTo>
                <a:close/>
              </a:path>
              <a:path w="4323715" h="2554604">
                <a:moveTo>
                  <a:pt x="3781044" y="783348"/>
                </a:moveTo>
                <a:lnTo>
                  <a:pt x="3761232" y="783348"/>
                </a:lnTo>
                <a:lnTo>
                  <a:pt x="3761232" y="803148"/>
                </a:lnTo>
                <a:lnTo>
                  <a:pt x="3781044" y="803148"/>
                </a:lnTo>
                <a:lnTo>
                  <a:pt x="3781044" y="783348"/>
                </a:lnTo>
                <a:close/>
              </a:path>
              <a:path w="4323715" h="2554604">
                <a:moveTo>
                  <a:pt x="3822192" y="783348"/>
                </a:moveTo>
                <a:lnTo>
                  <a:pt x="3802367" y="783348"/>
                </a:lnTo>
                <a:lnTo>
                  <a:pt x="3802367" y="803148"/>
                </a:lnTo>
                <a:lnTo>
                  <a:pt x="3822192" y="803148"/>
                </a:lnTo>
                <a:lnTo>
                  <a:pt x="3822192" y="783348"/>
                </a:lnTo>
                <a:close/>
              </a:path>
              <a:path w="4323715" h="2554604">
                <a:moveTo>
                  <a:pt x="3863340" y="783348"/>
                </a:moveTo>
                <a:lnTo>
                  <a:pt x="3843528" y="783348"/>
                </a:lnTo>
                <a:lnTo>
                  <a:pt x="3843528" y="803148"/>
                </a:lnTo>
                <a:lnTo>
                  <a:pt x="3863340" y="803148"/>
                </a:lnTo>
                <a:lnTo>
                  <a:pt x="3863340" y="783348"/>
                </a:lnTo>
                <a:close/>
              </a:path>
              <a:path w="4323715" h="2554604">
                <a:moveTo>
                  <a:pt x="3904488" y="783348"/>
                </a:moveTo>
                <a:lnTo>
                  <a:pt x="3883152" y="783348"/>
                </a:lnTo>
                <a:lnTo>
                  <a:pt x="3883152" y="803148"/>
                </a:lnTo>
                <a:lnTo>
                  <a:pt x="3904488" y="803148"/>
                </a:lnTo>
                <a:lnTo>
                  <a:pt x="3904488" y="783348"/>
                </a:lnTo>
                <a:close/>
              </a:path>
              <a:path w="4323715" h="2554604">
                <a:moveTo>
                  <a:pt x="3945636" y="783348"/>
                </a:moveTo>
                <a:lnTo>
                  <a:pt x="3924300" y="783348"/>
                </a:lnTo>
                <a:lnTo>
                  <a:pt x="3924300" y="803148"/>
                </a:lnTo>
                <a:lnTo>
                  <a:pt x="3945636" y="803148"/>
                </a:lnTo>
                <a:lnTo>
                  <a:pt x="3945636" y="783348"/>
                </a:lnTo>
                <a:close/>
              </a:path>
              <a:path w="4323715" h="2554604">
                <a:moveTo>
                  <a:pt x="3985260" y="783348"/>
                </a:moveTo>
                <a:lnTo>
                  <a:pt x="3965448" y="783348"/>
                </a:lnTo>
                <a:lnTo>
                  <a:pt x="3965448" y="803148"/>
                </a:lnTo>
                <a:lnTo>
                  <a:pt x="3985260" y="803148"/>
                </a:lnTo>
                <a:lnTo>
                  <a:pt x="3985260" y="783348"/>
                </a:lnTo>
                <a:close/>
              </a:path>
              <a:path w="4323715" h="2554604">
                <a:moveTo>
                  <a:pt x="4026408" y="783348"/>
                </a:moveTo>
                <a:lnTo>
                  <a:pt x="4006596" y="783348"/>
                </a:lnTo>
                <a:lnTo>
                  <a:pt x="4006596" y="803148"/>
                </a:lnTo>
                <a:lnTo>
                  <a:pt x="4026408" y="803148"/>
                </a:lnTo>
                <a:lnTo>
                  <a:pt x="4026408" y="783348"/>
                </a:lnTo>
                <a:close/>
              </a:path>
              <a:path w="4323715" h="2554604">
                <a:moveTo>
                  <a:pt x="4067556" y="783348"/>
                </a:moveTo>
                <a:lnTo>
                  <a:pt x="4047744" y="783348"/>
                </a:lnTo>
                <a:lnTo>
                  <a:pt x="4047744" y="803148"/>
                </a:lnTo>
                <a:lnTo>
                  <a:pt x="4067556" y="803148"/>
                </a:lnTo>
                <a:lnTo>
                  <a:pt x="4067556" y="783348"/>
                </a:lnTo>
                <a:close/>
              </a:path>
              <a:path w="4323715" h="2554604">
                <a:moveTo>
                  <a:pt x="4108704" y="783348"/>
                </a:moveTo>
                <a:lnTo>
                  <a:pt x="4088892" y="783348"/>
                </a:lnTo>
                <a:lnTo>
                  <a:pt x="4088892" y="803148"/>
                </a:lnTo>
                <a:lnTo>
                  <a:pt x="4108704" y="803148"/>
                </a:lnTo>
                <a:lnTo>
                  <a:pt x="4108704" y="783348"/>
                </a:lnTo>
                <a:close/>
              </a:path>
              <a:path w="4323715" h="2554604">
                <a:moveTo>
                  <a:pt x="4149852" y="783348"/>
                </a:moveTo>
                <a:lnTo>
                  <a:pt x="4128516" y="783348"/>
                </a:lnTo>
                <a:lnTo>
                  <a:pt x="4128516" y="803148"/>
                </a:lnTo>
                <a:lnTo>
                  <a:pt x="4149852" y="803148"/>
                </a:lnTo>
                <a:lnTo>
                  <a:pt x="4149852" y="783348"/>
                </a:lnTo>
                <a:close/>
              </a:path>
              <a:path w="4323715" h="2554604">
                <a:moveTo>
                  <a:pt x="4191000" y="783348"/>
                </a:moveTo>
                <a:lnTo>
                  <a:pt x="4169664" y="783348"/>
                </a:lnTo>
                <a:lnTo>
                  <a:pt x="4169664" y="803148"/>
                </a:lnTo>
                <a:lnTo>
                  <a:pt x="4191000" y="803148"/>
                </a:lnTo>
                <a:lnTo>
                  <a:pt x="4191000" y="783348"/>
                </a:lnTo>
                <a:close/>
              </a:path>
              <a:path w="4323715" h="2554604">
                <a:moveTo>
                  <a:pt x="4230624" y="783348"/>
                </a:moveTo>
                <a:lnTo>
                  <a:pt x="4210812" y="783348"/>
                </a:lnTo>
                <a:lnTo>
                  <a:pt x="4210812" y="803148"/>
                </a:lnTo>
                <a:lnTo>
                  <a:pt x="4230624" y="803148"/>
                </a:lnTo>
                <a:lnTo>
                  <a:pt x="4230624" y="783348"/>
                </a:lnTo>
                <a:close/>
              </a:path>
              <a:path w="4323715" h="2554604">
                <a:moveTo>
                  <a:pt x="4271772" y="783348"/>
                </a:moveTo>
                <a:lnTo>
                  <a:pt x="4251960" y="783348"/>
                </a:lnTo>
                <a:lnTo>
                  <a:pt x="4251960" y="803148"/>
                </a:lnTo>
                <a:lnTo>
                  <a:pt x="4271772" y="803148"/>
                </a:lnTo>
                <a:lnTo>
                  <a:pt x="4271772" y="783348"/>
                </a:lnTo>
                <a:close/>
              </a:path>
              <a:path w="4323715" h="2554604">
                <a:moveTo>
                  <a:pt x="4312920" y="783348"/>
                </a:moveTo>
                <a:lnTo>
                  <a:pt x="4293108" y="783348"/>
                </a:lnTo>
                <a:lnTo>
                  <a:pt x="4293108" y="803148"/>
                </a:lnTo>
                <a:lnTo>
                  <a:pt x="4312920" y="803148"/>
                </a:lnTo>
                <a:lnTo>
                  <a:pt x="4312920" y="783348"/>
                </a:lnTo>
                <a:close/>
              </a:path>
              <a:path w="4323715" h="2554604">
                <a:moveTo>
                  <a:pt x="4323588" y="1508772"/>
                </a:moveTo>
                <a:lnTo>
                  <a:pt x="4302252" y="1508772"/>
                </a:lnTo>
                <a:lnTo>
                  <a:pt x="4302252" y="1528584"/>
                </a:lnTo>
                <a:lnTo>
                  <a:pt x="4323588" y="1528584"/>
                </a:lnTo>
                <a:lnTo>
                  <a:pt x="4323588" y="1508772"/>
                </a:lnTo>
                <a:close/>
              </a:path>
              <a:path w="4323715" h="2554604">
                <a:moveTo>
                  <a:pt x="4323588" y="1467624"/>
                </a:moveTo>
                <a:lnTo>
                  <a:pt x="4302252" y="1467624"/>
                </a:lnTo>
                <a:lnTo>
                  <a:pt x="4302252" y="1488960"/>
                </a:lnTo>
                <a:lnTo>
                  <a:pt x="4323588" y="1488960"/>
                </a:lnTo>
                <a:lnTo>
                  <a:pt x="4323588" y="1467624"/>
                </a:lnTo>
                <a:close/>
              </a:path>
              <a:path w="4323715" h="2554604">
                <a:moveTo>
                  <a:pt x="4323588" y="1426476"/>
                </a:moveTo>
                <a:lnTo>
                  <a:pt x="4302252" y="1426476"/>
                </a:lnTo>
                <a:lnTo>
                  <a:pt x="4302252" y="1447800"/>
                </a:lnTo>
                <a:lnTo>
                  <a:pt x="4323588" y="1447800"/>
                </a:lnTo>
                <a:lnTo>
                  <a:pt x="4323588" y="1426476"/>
                </a:lnTo>
                <a:close/>
              </a:path>
              <a:path w="4323715" h="2554604">
                <a:moveTo>
                  <a:pt x="4323588" y="1386852"/>
                </a:moveTo>
                <a:lnTo>
                  <a:pt x="4302252" y="1386852"/>
                </a:lnTo>
                <a:lnTo>
                  <a:pt x="4302252" y="1406652"/>
                </a:lnTo>
                <a:lnTo>
                  <a:pt x="4323588" y="1406652"/>
                </a:lnTo>
                <a:lnTo>
                  <a:pt x="4323588" y="1386852"/>
                </a:lnTo>
                <a:close/>
              </a:path>
              <a:path w="4323715" h="2554604">
                <a:moveTo>
                  <a:pt x="4323588" y="1345704"/>
                </a:moveTo>
                <a:lnTo>
                  <a:pt x="4302252" y="1345704"/>
                </a:lnTo>
                <a:lnTo>
                  <a:pt x="4302252" y="1365504"/>
                </a:lnTo>
                <a:lnTo>
                  <a:pt x="4323588" y="1365504"/>
                </a:lnTo>
                <a:lnTo>
                  <a:pt x="4323588" y="1345704"/>
                </a:lnTo>
                <a:close/>
              </a:path>
              <a:path w="4323715" h="2554604">
                <a:moveTo>
                  <a:pt x="4323588" y="1304544"/>
                </a:moveTo>
                <a:lnTo>
                  <a:pt x="4302252" y="1304544"/>
                </a:lnTo>
                <a:lnTo>
                  <a:pt x="4302252" y="1324356"/>
                </a:lnTo>
                <a:lnTo>
                  <a:pt x="4323588" y="1324356"/>
                </a:lnTo>
                <a:lnTo>
                  <a:pt x="4323588" y="1304544"/>
                </a:lnTo>
                <a:close/>
              </a:path>
              <a:path w="4323715" h="2554604">
                <a:moveTo>
                  <a:pt x="4323588" y="1263396"/>
                </a:moveTo>
                <a:lnTo>
                  <a:pt x="4302252" y="1263396"/>
                </a:lnTo>
                <a:lnTo>
                  <a:pt x="4302252" y="1284732"/>
                </a:lnTo>
                <a:lnTo>
                  <a:pt x="4323588" y="1284732"/>
                </a:lnTo>
                <a:lnTo>
                  <a:pt x="4323588" y="1263396"/>
                </a:lnTo>
                <a:close/>
              </a:path>
              <a:path w="4323715" h="2554604">
                <a:moveTo>
                  <a:pt x="4323588" y="1222248"/>
                </a:moveTo>
                <a:lnTo>
                  <a:pt x="4302252" y="1222248"/>
                </a:lnTo>
                <a:lnTo>
                  <a:pt x="4302252" y="1243584"/>
                </a:lnTo>
                <a:lnTo>
                  <a:pt x="4323588" y="1243584"/>
                </a:lnTo>
                <a:lnTo>
                  <a:pt x="4323588" y="1222248"/>
                </a:lnTo>
                <a:close/>
              </a:path>
              <a:path w="4323715" h="2554604">
                <a:moveTo>
                  <a:pt x="4323588" y="1181100"/>
                </a:moveTo>
                <a:lnTo>
                  <a:pt x="4302252" y="1181100"/>
                </a:lnTo>
                <a:lnTo>
                  <a:pt x="4302252" y="1202436"/>
                </a:lnTo>
                <a:lnTo>
                  <a:pt x="4323588" y="1202436"/>
                </a:lnTo>
                <a:lnTo>
                  <a:pt x="4323588" y="1181100"/>
                </a:lnTo>
                <a:close/>
              </a:path>
              <a:path w="4323715" h="2554604">
                <a:moveTo>
                  <a:pt x="4323588" y="1141476"/>
                </a:moveTo>
                <a:lnTo>
                  <a:pt x="4302252" y="1141476"/>
                </a:lnTo>
                <a:lnTo>
                  <a:pt x="4302252" y="1161288"/>
                </a:lnTo>
                <a:lnTo>
                  <a:pt x="4323588" y="1161288"/>
                </a:lnTo>
                <a:lnTo>
                  <a:pt x="4323588" y="1141476"/>
                </a:lnTo>
                <a:close/>
              </a:path>
              <a:path w="4323715" h="2554604">
                <a:moveTo>
                  <a:pt x="4323588" y="1100328"/>
                </a:moveTo>
                <a:lnTo>
                  <a:pt x="4302252" y="1100328"/>
                </a:lnTo>
                <a:lnTo>
                  <a:pt x="4302252" y="1120140"/>
                </a:lnTo>
                <a:lnTo>
                  <a:pt x="4323588" y="1120140"/>
                </a:lnTo>
                <a:lnTo>
                  <a:pt x="4323588" y="1100328"/>
                </a:lnTo>
                <a:close/>
              </a:path>
              <a:path w="4323715" h="2554604">
                <a:moveTo>
                  <a:pt x="4323588" y="1059180"/>
                </a:moveTo>
                <a:lnTo>
                  <a:pt x="4302252" y="1059180"/>
                </a:lnTo>
                <a:lnTo>
                  <a:pt x="4302252" y="1078992"/>
                </a:lnTo>
                <a:lnTo>
                  <a:pt x="4323588" y="1078992"/>
                </a:lnTo>
                <a:lnTo>
                  <a:pt x="4323588" y="1059180"/>
                </a:lnTo>
                <a:close/>
              </a:path>
              <a:path w="4323715" h="2554604">
                <a:moveTo>
                  <a:pt x="4323588" y="1018032"/>
                </a:moveTo>
                <a:lnTo>
                  <a:pt x="4302252" y="1018032"/>
                </a:lnTo>
                <a:lnTo>
                  <a:pt x="4302252" y="1039368"/>
                </a:lnTo>
                <a:lnTo>
                  <a:pt x="4323588" y="1039368"/>
                </a:lnTo>
                <a:lnTo>
                  <a:pt x="4323588" y="1018032"/>
                </a:lnTo>
                <a:close/>
              </a:path>
              <a:path w="4323715" h="2554604">
                <a:moveTo>
                  <a:pt x="4323588" y="976896"/>
                </a:moveTo>
                <a:lnTo>
                  <a:pt x="4302252" y="976896"/>
                </a:lnTo>
                <a:lnTo>
                  <a:pt x="4302252" y="998220"/>
                </a:lnTo>
                <a:lnTo>
                  <a:pt x="4323588" y="998220"/>
                </a:lnTo>
                <a:lnTo>
                  <a:pt x="4323588" y="976896"/>
                </a:lnTo>
                <a:close/>
              </a:path>
              <a:path w="4323715" h="2554604">
                <a:moveTo>
                  <a:pt x="4323588" y="937272"/>
                </a:moveTo>
                <a:lnTo>
                  <a:pt x="4302252" y="937272"/>
                </a:lnTo>
                <a:lnTo>
                  <a:pt x="4302252" y="957072"/>
                </a:lnTo>
                <a:lnTo>
                  <a:pt x="4323588" y="957072"/>
                </a:lnTo>
                <a:lnTo>
                  <a:pt x="4323588" y="937272"/>
                </a:lnTo>
                <a:close/>
              </a:path>
              <a:path w="4323715" h="2554604">
                <a:moveTo>
                  <a:pt x="4323588" y="896124"/>
                </a:moveTo>
                <a:lnTo>
                  <a:pt x="4302252" y="896124"/>
                </a:lnTo>
                <a:lnTo>
                  <a:pt x="4302252" y="915924"/>
                </a:lnTo>
                <a:lnTo>
                  <a:pt x="4323588" y="915924"/>
                </a:lnTo>
                <a:lnTo>
                  <a:pt x="4323588" y="896124"/>
                </a:lnTo>
                <a:close/>
              </a:path>
              <a:path w="4323715" h="2554604">
                <a:moveTo>
                  <a:pt x="4323588" y="854976"/>
                </a:moveTo>
                <a:lnTo>
                  <a:pt x="4302252" y="854976"/>
                </a:lnTo>
                <a:lnTo>
                  <a:pt x="4302252" y="874776"/>
                </a:lnTo>
                <a:lnTo>
                  <a:pt x="4323588" y="874776"/>
                </a:lnTo>
                <a:lnTo>
                  <a:pt x="4323588" y="854976"/>
                </a:lnTo>
                <a:close/>
              </a:path>
              <a:path w="4323715" h="2554604">
                <a:moveTo>
                  <a:pt x="4323588" y="813828"/>
                </a:moveTo>
                <a:lnTo>
                  <a:pt x="4302252" y="813828"/>
                </a:lnTo>
                <a:lnTo>
                  <a:pt x="4302252" y="835152"/>
                </a:lnTo>
                <a:lnTo>
                  <a:pt x="4323588" y="835152"/>
                </a:lnTo>
                <a:lnTo>
                  <a:pt x="4323588" y="8138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817880" y="5717539"/>
            <a:ext cx="6222365" cy="12687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3499"/>
              </a:lnSpc>
              <a:spcBef>
                <a:spcPts val="90"/>
              </a:spcBef>
            </a:pPr>
            <a:r>
              <a:rPr sz="1150" dirty="0">
                <a:latin typeface="Arial"/>
                <a:cs typeface="Arial"/>
              </a:rPr>
              <a:t>The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diagram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in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slide</a:t>
            </a:r>
            <a:r>
              <a:rPr sz="1150" spc="10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shows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Collection</a:t>
            </a:r>
            <a:r>
              <a:rPr sz="1150" spc="11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framework.</a:t>
            </a:r>
            <a:r>
              <a:rPr sz="1150" spc="2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framework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is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made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up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of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spc="-25" dirty="0">
                <a:latin typeface="Arial"/>
                <a:cs typeface="Arial"/>
              </a:rPr>
              <a:t>set </a:t>
            </a:r>
            <a:r>
              <a:rPr sz="1150" dirty="0">
                <a:latin typeface="Arial"/>
                <a:cs typeface="Arial"/>
              </a:rPr>
              <a:t>of</a:t>
            </a:r>
            <a:r>
              <a:rPr sz="1150" spc="4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interfaces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for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working</a:t>
            </a:r>
            <a:r>
              <a:rPr sz="1150" spc="9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with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group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(collection)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of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spc="-10" dirty="0">
                <a:latin typeface="Arial"/>
                <a:cs typeface="Arial"/>
              </a:rPr>
              <a:t>objects.</a:t>
            </a:r>
            <a:endParaRPr sz="11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sz="1150" b="1" dirty="0">
                <a:latin typeface="Arial"/>
                <a:cs typeface="Arial"/>
              </a:rPr>
              <a:t>Characteristics</a:t>
            </a:r>
            <a:r>
              <a:rPr sz="1150" b="1" spc="95" dirty="0">
                <a:latin typeface="Arial"/>
                <a:cs typeface="Arial"/>
              </a:rPr>
              <a:t> </a:t>
            </a:r>
            <a:r>
              <a:rPr sz="1150" b="1" dirty="0">
                <a:latin typeface="Arial"/>
                <a:cs typeface="Arial"/>
              </a:rPr>
              <a:t>of</a:t>
            </a:r>
            <a:r>
              <a:rPr sz="1150" b="1" spc="95" dirty="0">
                <a:latin typeface="Arial"/>
                <a:cs typeface="Arial"/>
              </a:rPr>
              <a:t> </a:t>
            </a:r>
            <a:r>
              <a:rPr sz="1150" b="1" dirty="0">
                <a:latin typeface="Arial"/>
                <a:cs typeface="Arial"/>
              </a:rPr>
              <a:t>the</a:t>
            </a:r>
            <a:r>
              <a:rPr sz="1150" b="1" spc="110" dirty="0">
                <a:latin typeface="Arial"/>
                <a:cs typeface="Arial"/>
              </a:rPr>
              <a:t> </a:t>
            </a:r>
            <a:r>
              <a:rPr sz="1150" b="1" dirty="0">
                <a:latin typeface="Arial"/>
                <a:cs typeface="Arial"/>
              </a:rPr>
              <a:t>Collection</a:t>
            </a:r>
            <a:r>
              <a:rPr sz="1150" b="1" spc="125" dirty="0">
                <a:latin typeface="Arial"/>
                <a:cs typeface="Arial"/>
              </a:rPr>
              <a:t> </a:t>
            </a:r>
            <a:r>
              <a:rPr sz="1150" b="1" spc="-10" dirty="0">
                <a:latin typeface="Arial"/>
                <a:cs typeface="Arial"/>
              </a:rPr>
              <a:t>Framework</a:t>
            </a:r>
            <a:endParaRPr sz="1150">
              <a:latin typeface="Arial"/>
              <a:cs typeface="Arial"/>
            </a:endParaRPr>
          </a:p>
          <a:p>
            <a:pPr marL="12700" marR="82550" indent="-635">
              <a:lnSpc>
                <a:spcPct val="108700"/>
              </a:lnSpc>
              <a:spcBef>
                <a:spcPts val="285"/>
              </a:spcBef>
            </a:pPr>
            <a:r>
              <a:rPr sz="1150" spc="204" dirty="0">
                <a:latin typeface="Times New Roman"/>
                <a:cs typeface="Times New Roman"/>
              </a:rPr>
              <a:t>List</a:t>
            </a:r>
            <a:r>
              <a:rPr sz="1150" spc="204" dirty="0">
                <a:latin typeface="Arial"/>
                <a:cs typeface="Arial"/>
              </a:rPr>
              <a:t>,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spc="155" dirty="0">
                <a:latin typeface="Times New Roman"/>
                <a:cs typeface="Times New Roman"/>
              </a:rPr>
              <a:t>Set</a:t>
            </a:r>
            <a:r>
              <a:rPr sz="1150" spc="155" dirty="0">
                <a:latin typeface="Arial"/>
                <a:cs typeface="Arial"/>
              </a:rPr>
              <a:t>,</a:t>
            </a:r>
            <a:r>
              <a:rPr sz="1150" spc="9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and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Times New Roman"/>
                <a:cs typeface="Times New Roman"/>
              </a:rPr>
              <a:t>Map</a:t>
            </a:r>
            <a:r>
              <a:rPr sz="1150" spc="120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Arial"/>
                <a:cs typeface="Arial"/>
              </a:rPr>
              <a:t>are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interfaces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in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Java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and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many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concrete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implementations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of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them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spc="-25" dirty="0">
                <a:latin typeface="Arial"/>
                <a:cs typeface="Arial"/>
              </a:rPr>
              <a:t>are </a:t>
            </a:r>
            <a:r>
              <a:rPr sz="1150" dirty="0">
                <a:latin typeface="Arial"/>
                <a:cs typeface="Arial"/>
              </a:rPr>
              <a:t>available</a:t>
            </a:r>
            <a:r>
              <a:rPr sz="1150" spc="11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in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Collections</a:t>
            </a:r>
            <a:r>
              <a:rPr sz="1150" spc="110" dirty="0">
                <a:latin typeface="Arial"/>
                <a:cs typeface="Arial"/>
              </a:rPr>
              <a:t> </a:t>
            </a:r>
            <a:r>
              <a:rPr sz="1150" spc="-20" dirty="0">
                <a:latin typeface="Arial"/>
                <a:cs typeface="Arial"/>
              </a:rPr>
              <a:t>API.</a:t>
            </a:r>
            <a:endParaRPr sz="11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09"/>
              </a:spcBef>
            </a:pPr>
            <a:r>
              <a:rPr sz="1150" b="1" dirty="0">
                <a:latin typeface="Arial"/>
                <a:cs typeface="Arial"/>
              </a:rPr>
              <a:t>Note:</a:t>
            </a:r>
            <a:r>
              <a:rPr sz="1150" b="1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Times New Roman"/>
                <a:cs typeface="Times New Roman"/>
              </a:rPr>
              <a:t>Map</a:t>
            </a:r>
            <a:r>
              <a:rPr sz="1150" spc="120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Arial"/>
                <a:cs typeface="Arial"/>
              </a:rPr>
              <a:t>interface</a:t>
            </a:r>
            <a:r>
              <a:rPr sz="1150" spc="3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is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separate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inheritance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tree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and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is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discussed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later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in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spc="-10" dirty="0">
                <a:latin typeface="Arial"/>
                <a:cs typeface="Arial"/>
              </a:rPr>
              <a:t>lesson.</a:t>
            </a:r>
            <a:endParaRPr sz="1150">
              <a:latin typeface="Arial"/>
              <a:cs typeface="Arial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2326639" y="5247386"/>
            <a:ext cx="3116580" cy="144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endParaRPr sz="8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58544" y="806967"/>
            <a:ext cx="4651375" cy="3092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50" b="1" dirty="0">
                <a:latin typeface="Arial"/>
                <a:cs typeface="Arial"/>
              </a:rPr>
              <a:t>Collection</a:t>
            </a:r>
            <a:r>
              <a:rPr sz="1850" b="1" spc="-15" dirty="0">
                <a:latin typeface="Arial"/>
                <a:cs typeface="Arial"/>
              </a:rPr>
              <a:t> </a:t>
            </a:r>
            <a:r>
              <a:rPr sz="1850" b="1" dirty="0">
                <a:latin typeface="Arial"/>
                <a:cs typeface="Arial"/>
              </a:rPr>
              <a:t>Interfaces</a:t>
            </a:r>
            <a:r>
              <a:rPr sz="1850" b="1" spc="20" dirty="0">
                <a:latin typeface="Arial"/>
                <a:cs typeface="Arial"/>
              </a:rPr>
              <a:t> </a:t>
            </a:r>
            <a:r>
              <a:rPr sz="1850" b="1" dirty="0">
                <a:latin typeface="Arial"/>
                <a:cs typeface="Arial"/>
              </a:rPr>
              <a:t>and</a:t>
            </a:r>
            <a:r>
              <a:rPr sz="1850" b="1" spc="20" dirty="0">
                <a:latin typeface="Arial"/>
                <a:cs typeface="Arial"/>
              </a:rPr>
              <a:t> </a:t>
            </a:r>
            <a:r>
              <a:rPr sz="1850" b="1" spc="-10" dirty="0">
                <a:latin typeface="Arial"/>
                <a:cs typeface="Arial"/>
              </a:rPr>
              <a:t>Implementation</a:t>
            </a:r>
            <a:endParaRPr sz="1850">
              <a:latin typeface="Arial"/>
              <a:cs typeface="Arial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1260347" y="1799844"/>
          <a:ext cx="5637528" cy="262572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03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90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090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090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3502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sz="125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Interface</a:t>
                      </a:r>
                      <a:endParaRPr sz="1250">
                        <a:latin typeface="Arial"/>
                        <a:cs typeface="Arial"/>
                      </a:endParaRPr>
                    </a:p>
                  </a:txBody>
                  <a:tcPr marL="0" marR="0" marT="5334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57150">
                      <a:solidFill>
                        <a:srgbClr val="000000"/>
                      </a:solidFill>
                      <a:prstDash val="solid"/>
                    </a:lnB>
                    <a:solidFill>
                      <a:srgbClr val="FF0000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sz="125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Implementation</a:t>
                      </a:r>
                      <a:endParaRPr sz="1250">
                        <a:latin typeface="Arial"/>
                        <a:cs typeface="Arial"/>
                      </a:endParaRPr>
                    </a:p>
                  </a:txBody>
                  <a:tcPr marL="0" marR="0" marT="5334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57150">
                      <a:solidFill>
                        <a:srgbClr val="000000"/>
                      </a:solidFill>
                      <a:prstDash val="solid"/>
                    </a:lnB>
                    <a:solidFill>
                      <a:srgbClr val="FF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767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250" b="1" spc="225" dirty="0">
                          <a:latin typeface="Times New Roman"/>
                          <a:cs typeface="Times New Roman"/>
                        </a:rPr>
                        <a:t>List</a:t>
                      </a:r>
                      <a:endParaRPr sz="1250">
                        <a:latin typeface="Times New Roman"/>
                        <a:cs typeface="Times New Roman"/>
                      </a:endParaRPr>
                    </a:p>
                  </a:txBody>
                  <a:tcPr marL="0" marR="0" marT="3683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5715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250" spc="215" dirty="0">
                          <a:latin typeface="Times New Roman"/>
                          <a:cs typeface="Times New Roman"/>
                        </a:rPr>
                        <a:t>ArrayList</a:t>
                      </a:r>
                      <a:endParaRPr sz="1250">
                        <a:latin typeface="Times New Roman"/>
                        <a:cs typeface="Times New Roman"/>
                      </a:endParaRPr>
                    </a:p>
                  </a:txBody>
                  <a:tcPr marL="0" marR="0" marT="3683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5715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250" spc="204" dirty="0">
                          <a:latin typeface="Times New Roman"/>
                          <a:cs typeface="Times New Roman"/>
                        </a:rPr>
                        <a:t>LinkedList</a:t>
                      </a:r>
                      <a:endParaRPr sz="1250">
                        <a:latin typeface="Times New Roman"/>
                        <a:cs typeface="Times New Roman"/>
                      </a:endParaRPr>
                    </a:p>
                  </a:txBody>
                  <a:tcPr marL="0" marR="0" marT="3683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5715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5715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DCDC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8309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250" b="1" spc="185" dirty="0">
                          <a:latin typeface="Times New Roman"/>
                          <a:cs typeface="Times New Roman"/>
                        </a:rPr>
                        <a:t>Set</a:t>
                      </a:r>
                      <a:endParaRPr sz="1250">
                        <a:latin typeface="Times New Roman"/>
                        <a:cs typeface="Times New Roman"/>
                      </a:endParaRPr>
                    </a:p>
                  </a:txBody>
                  <a:tcPr marL="0" marR="0" marT="3683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250" spc="200" dirty="0">
                          <a:latin typeface="Times New Roman"/>
                          <a:cs typeface="Times New Roman"/>
                        </a:rPr>
                        <a:t>TreeSet</a:t>
                      </a:r>
                      <a:endParaRPr sz="1250">
                        <a:latin typeface="Times New Roman"/>
                        <a:cs typeface="Times New Roman"/>
                      </a:endParaRPr>
                    </a:p>
                  </a:txBody>
                  <a:tcPr marL="0" marR="0" marT="3683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250" spc="160" dirty="0">
                          <a:latin typeface="Times New Roman"/>
                          <a:cs typeface="Times New Roman"/>
                        </a:rPr>
                        <a:t>HashSet</a:t>
                      </a:r>
                      <a:endParaRPr sz="1250">
                        <a:latin typeface="Times New Roman"/>
                        <a:cs typeface="Times New Roman"/>
                      </a:endParaRPr>
                    </a:p>
                  </a:txBody>
                  <a:tcPr marL="0" marR="0" marT="3683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250" spc="160" dirty="0">
                          <a:latin typeface="Times New Roman"/>
                          <a:cs typeface="Times New Roman"/>
                        </a:rPr>
                        <a:t>LinkedHashSet</a:t>
                      </a:r>
                      <a:endParaRPr sz="1250">
                        <a:latin typeface="Times New Roman"/>
                        <a:cs typeface="Times New Roman"/>
                      </a:endParaRPr>
                    </a:p>
                  </a:txBody>
                  <a:tcPr marL="0" marR="0" marT="3683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DCDC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7675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250" b="1" spc="-25" dirty="0">
                          <a:latin typeface="Times New Roman"/>
                          <a:cs typeface="Times New Roman"/>
                        </a:rPr>
                        <a:t>Map</a:t>
                      </a:r>
                      <a:endParaRPr sz="1250">
                        <a:latin typeface="Times New Roman"/>
                        <a:cs typeface="Times New Roman"/>
                      </a:endParaRPr>
                    </a:p>
                  </a:txBody>
                  <a:tcPr marL="0" marR="0" marT="3746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250" spc="60" dirty="0">
                          <a:latin typeface="Times New Roman"/>
                          <a:cs typeface="Times New Roman"/>
                        </a:rPr>
                        <a:t>HashMap</a:t>
                      </a:r>
                      <a:endParaRPr sz="1250">
                        <a:latin typeface="Times New Roman"/>
                        <a:cs typeface="Times New Roman"/>
                      </a:endParaRPr>
                    </a:p>
                  </a:txBody>
                  <a:tcPr marL="0" marR="0" marT="3746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250" spc="150" dirty="0">
                          <a:latin typeface="Times New Roman"/>
                          <a:cs typeface="Times New Roman"/>
                        </a:rPr>
                        <a:t>HashTable</a:t>
                      </a:r>
                      <a:endParaRPr sz="1250">
                        <a:latin typeface="Times New Roman"/>
                        <a:cs typeface="Times New Roman"/>
                      </a:endParaRPr>
                    </a:p>
                  </a:txBody>
                  <a:tcPr marL="0" marR="0" marT="3746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250" spc="100" dirty="0">
                          <a:latin typeface="Times New Roman"/>
                          <a:cs typeface="Times New Roman"/>
                        </a:rPr>
                        <a:t>TreeMap</a:t>
                      </a:r>
                      <a:endParaRPr sz="1250">
                        <a:latin typeface="Times New Roman"/>
                        <a:cs typeface="Times New Roman"/>
                      </a:endParaRPr>
                    </a:p>
                  </a:txBody>
                  <a:tcPr marL="0" marR="0" marT="3746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DCDC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70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250" b="1" spc="75" dirty="0">
                          <a:latin typeface="Times New Roman"/>
                          <a:cs typeface="Times New Roman"/>
                        </a:rPr>
                        <a:t>Deque</a:t>
                      </a:r>
                      <a:endParaRPr sz="1250">
                        <a:latin typeface="Times New Roman"/>
                        <a:cs typeface="Times New Roman"/>
                      </a:endParaRPr>
                    </a:p>
                  </a:txBody>
                  <a:tcPr marL="0" marR="0" marT="3746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250" spc="140" dirty="0">
                          <a:latin typeface="Times New Roman"/>
                          <a:cs typeface="Times New Roman"/>
                        </a:rPr>
                        <a:t>ArrayDeque</a:t>
                      </a:r>
                      <a:endParaRPr sz="1250">
                        <a:latin typeface="Times New Roman"/>
                        <a:cs typeface="Times New Roman"/>
                      </a:endParaRPr>
                    </a:p>
                  </a:txBody>
                  <a:tcPr marL="0" marR="0" marT="3746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DCDC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1791" y="5059679"/>
            <a:ext cx="6534911" cy="192024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2326639" y="5247386"/>
            <a:ext cx="3116580" cy="144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endParaRPr sz="850">
              <a:latin typeface="Arial"/>
              <a:cs typeface="Arial"/>
            </a:endParaRPr>
          </a:p>
        </p:txBody>
      </p:sp>
      <p:sp>
        <p:nvSpPr>
          <p:cNvPr id="11" name="object 4">
            <a:extLst>
              <a:ext uri="{FF2B5EF4-FFF2-40B4-BE49-F238E27FC236}">
                <a16:creationId xmlns:a16="http://schemas.microsoft.com/office/drawing/2014/main" id="{C8E0CA37-B598-F18C-41DF-E6CA0D1D8861}"/>
              </a:ext>
            </a:extLst>
          </p:cNvPr>
          <p:cNvSpPr txBox="1"/>
          <p:nvPr/>
        </p:nvSpPr>
        <p:spPr>
          <a:xfrm>
            <a:off x="817880" y="5717539"/>
            <a:ext cx="6228080" cy="20701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150" dirty="0">
                <a:latin typeface="Arial"/>
                <a:cs typeface="Arial"/>
              </a:rPr>
              <a:t>The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table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in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slide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shows</a:t>
            </a:r>
            <a:r>
              <a:rPr sz="1150" spc="11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commonly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used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interfaces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and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their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popular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spc="-10" dirty="0">
                <a:latin typeface="Arial"/>
                <a:cs typeface="Arial"/>
              </a:rPr>
              <a:t>implementation.</a:t>
            </a:r>
            <a:endParaRPr sz="115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741164" y="1741932"/>
            <a:ext cx="2368550" cy="1458595"/>
            <a:chOff x="4741164" y="1741932"/>
            <a:chExt cx="2368550" cy="145859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44668" y="1741932"/>
              <a:ext cx="1485899" cy="39776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21808" y="2125980"/>
              <a:ext cx="1508760" cy="17830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741164" y="2290572"/>
              <a:ext cx="2368295" cy="329183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59452" y="2596896"/>
              <a:ext cx="2350007" cy="603503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1131824" y="790204"/>
            <a:ext cx="4074160" cy="313499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943100">
              <a:lnSpc>
                <a:spcPct val="100000"/>
              </a:lnSpc>
              <a:spcBef>
                <a:spcPts val="110"/>
              </a:spcBef>
            </a:pPr>
            <a:r>
              <a:rPr sz="1850" b="1" spc="335" dirty="0">
                <a:latin typeface="Times New Roman"/>
                <a:cs typeface="Times New Roman"/>
              </a:rPr>
              <a:t>List</a:t>
            </a:r>
            <a:r>
              <a:rPr sz="1850" b="1" spc="50" dirty="0">
                <a:latin typeface="Times New Roman"/>
                <a:cs typeface="Times New Roman"/>
              </a:rPr>
              <a:t> </a:t>
            </a:r>
            <a:r>
              <a:rPr sz="1850" b="1" spc="-10" dirty="0">
                <a:latin typeface="Arial"/>
                <a:cs typeface="Arial"/>
              </a:rPr>
              <a:t>Interface</a:t>
            </a:r>
            <a:endParaRPr sz="18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375"/>
              </a:spcBef>
            </a:pPr>
            <a:endParaRPr sz="1850">
              <a:latin typeface="Arial"/>
              <a:cs typeface="Arial"/>
            </a:endParaRPr>
          </a:p>
          <a:p>
            <a:pPr marL="341630" indent="-328930">
              <a:lnSpc>
                <a:spcPct val="100000"/>
              </a:lnSpc>
              <a:buClr>
                <a:srgbClr val="FF0000"/>
              </a:buClr>
              <a:buFont typeface="Arial"/>
              <a:buChar char="•"/>
              <a:tabLst>
                <a:tab pos="341630" algn="l"/>
              </a:tabLst>
            </a:pPr>
            <a:r>
              <a:rPr sz="1550" spc="335" dirty="0">
                <a:latin typeface="Times New Roman"/>
                <a:cs typeface="Times New Roman"/>
              </a:rPr>
              <a:t>List</a:t>
            </a:r>
            <a:r>
              <a:rPr sz="1550" spc="90" dirty="0">
                <a:latin typeface="Times New Roman"/>
                <a:cs typeface="Times New Roman"/>
              </a:rPr>
              <a:t> </a:t>
            </a:r>
            <a:r>
              <a:rPr sz="1550" dirty="0">
                <a:latin typeface="Arial"/>
                <a:cs typeface="Arial"/>
              </a:rPr>
              <a:t>defines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generic</a:t>
            </a:r>
            <a:r>
              <a:rPr sz="1550" spc="5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list</a:t>
            </a:r>
            <a:r>
              <a:rPr sz="1550" spc="20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behavior.</a:t>
            </a:r>
            <a:endParaRPr sz="1550">
              <a:latin typeface="Arial"/>
              <a:cs typeface="Arial"/>
            </a:endParaRPr>
          </a:p>
          <a:p>
            <a:pPr marL="659765" lvl="1" indent="-237490">
              <a:lnSpc>
                <a:spcPct val="100000"/>
              </a:lnSpc>
              <a:spcBef>
                <a:spcPts val="489"/>
              </a:spcBef>
              <a:buClr>
                <a:srgbClr val="FF0000"/>
              </a:buClr>
              <a:buChar char="–"/>
              <a:tabLst>
                <a:tab pos="659765" algn="l"/>
              </a:tabLst>
            </a:pPr>
            <a:r>
              <a:rPr sz="1400" dirty="0">
                <a:latin typeface="Arial"/>
                <a:cs typeface="Arial"/>
              </a:rPr>
              <a:t>Is</a:t>
            </a:r>
            <a:r>
              <a:rPr sz="1400" spc="4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an</a:t>
            </a:r>
            <a:r>
              <a:rPr sz="1400" spc="6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ordered</a:t>
            </a:r>
            <a:r>
              <a:rPr sz="1400" spc="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collection</a:t>
            </a:r>
            <a:r>
              <a:rPr sz="1400" spc="4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of</a:t>
            </a:r>
            <a:r>
              <a:rPr sz="1400" spc="4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elements</a:t>
            </a:r>
            <a:endParaRPr sz="1400">
              <a:latin typeface="Arial"/>
              <a:cs typeface="Arial"/>
            </a:endParaRPr>
          </a:p>
          <a:p>
            <a:pPr marL="341630" indent="-328930">
              <a:lnSpc>
                <a:spcPct val="100000"/>
              </a:lnSpc>
              <a:spcBef>
                <a:spcPts val="290"/>
              </a:spcBef>
              <a:buClr>
                <a:srgbClr val="FF0000"/>
              </a:buClr>
              <a:buFont typeface="Arial"/>
              <a:buChar char="•"/>
              <a:tabLst>
                <a:tab pos="341630" algn="l"/>
              </a:tabLst>
            </a:pPr>
            <a:r>
              <a:rPr sz="1550" spc="335" dirty="0">
                <a:latin typeface="Times New Roman"/>
                <a:cs typeface="Times New Roman"/>
              </a:rPr>
              <a:t>List</a:t>
            </a:r>
            <a:r>
              <a:rPr sz="1550" spc="90" dirty="0">
                <a:latin typeface="Times New Roman"/>
                <a:cs typeface="Times New Roman"/>
              </a:rPr>
              <a:t> </a:t>
            </a:r>
            <a:r>
              <a:rPr sz="1550" dirty="0">
                <a:latin typeface="Arial"/>
                <a:cs typeface="Arial"/>
              </a:rPr>
              <a:t>behaviors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include:</a:t>
            </a:r>
            <a:endParaRPr sz="1550">
              <a:latin typeface="Arial"/>
              <a:cs typeface="Arial"/>
            </a:endParaRPr>
          </a:p>
          <a:p>
            <a:pPr marL="659765" lvl="1" indent="-237490">
              <a:lnSpc>
                <a:spcPct val="100000"/>
              </a:lnSpc>
              <a:spcBef>
                <a:spcPts val="489"/>
              </a:spcBef>
              <a:buClr>
                <a:srgbClr val="FF0000"/>
              </a:buClr>
              <a:buChar char="–"/>
              <a:tabLst>
                <a:tab pos="659765" algn="l"/>
              </a:tabLst>
            </a:pPr>
            <a:r>
              <a:rPr sz="1400" dirty="0">
                <a:latin typeface="Arial"/>
                <a:cs typeface="Arial"/>
              </a:rPr>
              <a:t>Adding</a:t>
            </a:r>
            <a:r>
              <a:rPr sz="1400" spc="4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elements</a:t>
            </a:r>
            <a:r>
              <a:rPr sz="1400" spc="5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at</a:t>
            </a:r>
            <a:r>
              <a:rPr sz="1400" spc="6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</a:t>
            </a:r>
            <a:r>
              <a:rPr sz="1400" spc="4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specific</a:t>
            </a:r>
            <a:r>
              <a:rPr sz="1400" spc="65" dirty="0">
                <a:latin typeface="Arial"/>
                <a:cs typeface="Arial"/>
              </a:rPr>
              <a:t> </a:t>
            </a:r>
            <a:r>
              <a:rPr sz="1400" spc="-20" dirty="0">
                <a:latin typeface="Arial"/>
                <a:cs typeface="Arial"/>
              </a:rPr>
              <a:t>index</a:t>
            </a:r>
            <a:endParaRPr sz="1400">
              <a:latin typeface="Arial"/>
              <a:cs typeface="Arial"/>
            </a:endParaRPr>
          </a:p>
          <a:p>
            <a:pPr marL="659765" lvl="1" indent="-237490">
              <a:lnSpc>
                <a:spcPct val="100000"/>
              </a:lnSpc>
              <a:spcBef>
                <a:spcPts val="380"/>
              </a:spcBef>
              <a:buClr>
                <a:srgbClr val="FF0000"/>
              </a:buClr>
              <a:buChar char="–"/>
              <a:tabLst>
                <a:tab pos="659765" algn="l"/>
              </a:tabLst>
            </a:pPr>
            <a:r>
              <a:rPr sz="1400" dirty="0">
                <a:latin typeface="Arial"/>
                <a:cs typeface="Arial"/>
              </a:rPr>
              <a:t>Getting</a:t>
            </a:r>
            <a:r>
              <a:rPr sz="1400" spc="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an</a:t>
            </a:r>
            <a:r>
              <a:rPr sz="1400" spc="7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element</a:t>
            </a:r>
            <a:r>
              <a:rPr sz="1400" spc="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based</a:t>
            </a:r>
            <a:r>
              <a:rPr sz="1400" spc="5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on</a:t>
            </a:r>
            <a:r>
              <a:rPr sz="1400" spc="5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an</a:t>
            </a:r>
            <a:r>
              <a:rPr sz="1400" spc="60" dirty="0">
                <a:latin typeface="Arial"/>
                <a:cs typeface="Arial"/>
              </a:rPr>
              <a:t> </a:t>
            </a:r>
            <a:r>
              <a:rPr sz="1400" spc="-20" dirty="0">
                <a:latin typeface="Arial"/>
                <a:cs typeface="Arial"/>
              </a:rPr>
              <a:t>index</a:t>
            </a:r>
            <a:endParaRPr sz="1400">
              <a:latin typeface="Arial"/>
              <a:cs typeface="Arial"/>
            </a:endParaRPr>
          </a:p>
          <a:p>
            <a:pPr marL="659765" lvl="1" indent="-237490">
              <a:lnSpc>
                <a:spcPct val="100000"/>
              </a:lnSpc>
              <a:spcBef>
                <a:spcPts val="385"/>
              </a:spcBef>
              <a:buClr>
                <a:srgbClr val="FF0000"/>
              </a:buClr>
              <a:buChar char="–"/>
              <a:tabLst>
                <a:tab pos="659765" algn="l"/>
              </a:tabLst>
            </a:pPr>
            <a:r>
              <a:rPr sz="1400" dirty="0">
                <a:latin typeface="Arial"/>
                <a:cs typeface="Arial"/>
              </a:rPr>
              <a:t>Removing</a:t>
            </a:r>
            <a:r>
              <a:rPr sz="1400" spc="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an</a:t>
            </a:r>
            <a:r>
              <a:rPr sz="1400" spc="6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element</a:t>
            </a:r>
            <a:r>
              <a:rPr sz="1400" spc="4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based</a:t>
            </a:r>
            <a:r>
              <a:rPr sz="1400" spc="4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on</a:t>
            </a:r>
            <a:r>
              <a:rPr sz="1400" spc="5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an</a:t>
            </a:r>
            <a:r>
              <a:rPr sz="1400" spc="6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index</a:t>
            </a:r>
            <a:endParaRPr sz="1400">
              <a:latin typeface="Arial"/>
              <a:cs typeface="Arial"/>
            </a:endParaRPr>
          </a:p>
          <a:p>
            <a:pPr marL="659765" lvl="1" indent="-237490">
              <a:lnSpc>
                <a:spcPct val="100000"/>
              </a:lnSpc>
              <a:spcBef>
                <a:spcPts val="375"/>
              </a:spcBef>
              <a:buClr>
                <a:srgbClr val="FF0000"/>
              </a:buClr>
              <a:buChar char="–"/>
              <a:tabLst>
                <a:tab pos="659765" algn="l"/>
              </a:tabLst>
            </a:pPr>
            <a:r>
              <a:rPr sz="1400" dirty="0">
                <a:latin typeface="Arial"/>
                <a:cs typeface="Arial"/>
              </a:rPr>
              <a:t>Overwriting</a:t>
            </a:r>
            <a:r>
              <a:rPr sz="1400" spc="4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an</a:t>
            </a:r>
            <a:r>
              <a:rPr sz="1400" spc="6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element</a:t>
            </a:r>
            <a:r>
              <a:rPr sz="1400" spc="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based</a:t>
            </a:r>
            <a:r>
              <a:rPr sz="1400" spc="5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on</a:t>
            </a:r>
            <a:r>
              <a:rPr sz="1400" spc="7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an</a:t>
            </a:r>
            <a:r>
              <a:rPr sz="1400" spc="6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index</a:t>
            </a:r>
            <a:endParaRPr sz="1400">
              <a:latin typeface="Arial"/>
              <a:cs typeface="Arial"/>
            </a:endParaRPr>
          </a:p>
          <a:p>
            <a:pPr marL="659765" lvl="1" indent="-237490">
              <a:lnSpc>
                <a:spcPct val="100000"/>
              </a:lnSpc>
              <a:spcBef>
                <a:spcPts val="380"/>
              </a:spcBef>
              <a:buClr>
                <a:srgbClr val="FF0000"/>
              </a:buClr>
              <a:buChar char="–"/>
              <a:tabLst>
                <a:tab pos="659765" algn="l"/>
              </a:tabLst>
            </a:pPr>
            <a:r>
              <a:rPr sz="1400" dirty="0">
                <a:latin typeface="Arial"/>
                <a:cs typeface="Arial"/>
              </a:rPr>
              <a:t>Getting</a:t>
            </a:r>
            <a:r>
              <a:rPr sz="1400" spc="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the</a:t>
            </a:r>
            <a:r>
              <a:rPr sz="1400" spc="4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size</a:t>
            </a:r>
            <a:r>
              <a:rPr sz="1400" spc="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of</a:t>
            </a:r>
            <a:r>
              <a:rPr sz="1400" spc="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the</a:t>
            </a:r>
            <a:r>
              <a:rPr sz="1400" spc="55" dirty="0">
                <a:latin typeface="Arial"/>
                <a:cs typeface="Arial"/>
              </a:rPr>
              <a:t> </a:t>
            </a:r>
            <a:r>
              <a:rPr sz="1400" spc="-20" dirty="0">
                <a:latin typeface="Arial"/>
                <a:cs typeface="Arial"/>
              </a:rPr>
              <a:t>list</a:t>
            </a:r>
            <a:endParaRPr sz="1400">
              <a:latin typeface="Arial"/>
              <a:cs typeface="Arial"/>
            </a:endParaRPr>
          </a:p>
          <a:p>
            <a:pPr marL="341630" indent="-328930">
              <a:lnSpc>
                <a:spcPct val="100000"/>
              </a:lnSpc>
              <a:spcBef>
                <a:spcPts val="295"/>
              </a:spcBef>
              <a:buClr>
                <a:srgbClr val="FF0000"/>
              </a:buClr>
              <a:buFont typeface="Arial"/>
              <a:buChar char="•"/>
              <a:tabLst>
                <a:tab pos="341630" algn="l"/>
              </a:tabLst>
            </a:pPr>
            <a:r>
              <a:rPr sz="1550" spc="335" dirty="0">
                <a:latin typeface="Times New Roman"/>
                <a:cs typeface="Times New Roman"/>
              </a:rPr>
              <a:t>List</a:t>
            </a:r>
            <a:r>
              <a:rPr sz="1550" spc="75" dirty="0">
                <a:latin typeface="Times New Roman"/>
                <a:cs typeface="Times New Roman"/>
              </a:rPr>
              <a:t> </a:t>
            </a:r>
            <a:r>
              <a:rPr sz="1550" dirty="0">
                <a:latin typeface="Arial"/>
                <a:cs typeface="Arial"/>
              </a:rPr>
              <a:t>allows</a:t>
            </a:r>
            <a:r>
              <a:rPr sz="1550" spc="2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duplicate</a:t>
            </a:r>
            <a:r>
              <a:rPr sz="1550" spc="20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elements.</a:t>
            </a:r>
            <a:endParaRPr sz="155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326639" y="5247386"/>
            <a:ext cx="3116580" cy="144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endParaRPr sz="8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34796" y="3162300"/>
            <a:ext cx="5751830" cy="1818639"/>
            <a:chOff x="1034796" y="3162300"/>
            <a:chExt cx="5751830" cy="1818639"/>
          </a:xfrm>
        </p:grpSpPr>
        <p:sp>
          <p:nvSpPr>
            <p:cNvPr id="3" name="object 3"/>
            <p:cNvSpPr/>
            <p:nvPr/>
          </p:nvSpPr>
          <p:spPr>
            <a:xfrm>
              <a:off x="1045464" y="3172967"/>
              <a:ext cx="5730240" cy="1797050"/>
            </a:xfrm>
            <a:custGeom>
              <a:avLst/>
              <a:gdLst/>
              <a:ahLst/>
              <a:cxnLst/>
              <a:rect l="l" t="t" r="r" b="b"/>
              <a:pathLst>
                <a:path w="5730240" h="1797050">
                  <a:moveTo>
                    <a:pt x="5730240" y="0"/>
                  </a:moveTo>
                  <a:lnTo>
                    <a:pt x="0" y="0"/>
                  </a:lnTo>
                  <a:lnTo>
                    <a:pt x="0" y="1796795"/>
                  </a:lnTo>
                  <a:lnTo>
                    <a:pt x="5730240" y="1796795"/>
                  </a:lnTo>
                  <a:lnTo>
                    <a:pt x="5730240" y="0"/>
                  </a:lnTo>
                  <a:close/>
                </a:path>
              </a:pathLst>
            </a:custGeom>
            <a:solidFill>
              <a:srgbClr val="DCDC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034796" y="3162300"/>
              <a:ext cx="5751830" cy="1818639"/>
            </a:xfrm>
            <a:custGeom>
              <a:avLst/>
              <a:gdLst/>
              <a:ahLst/>
              <a:cxnLst/>
              <a:rect l="l" t="t" r="r" b="b"/>
              <a:pathLst>
                <a:path w="5751830" h="1818639">
                  <a:moveTo>
                    <a:pt x="5747004" y="0"/>
                  </a:moveTo>
                  <a:lnTo>
                    <a:pt x="4572" y="0"/>
                  </a:lnTo>
                  <a:lnTo>
                    <a:pt x="0" y="4572"/>
                  </a:lnTo>
                  <a:lnTo>
                    <a:pt x="0" y="1813560"/>
                  </a:lnTo>
                  <a:lnTo>
                    <a:pt x="4572" y="1818132"/>
                  </a:lnTo>
                  <a:lnTo>
                    <a:pt x="5747004" y="1818132"/>
                  </a:lnTo>
                  <a:lnTo>
                    <a:pt x="5751576" y="1813560"/>
                  </a:lnTo>
                  <a:lnTo>
                    <a:pt x="5751576" y="1807464"/>
                  </a:lnTo>
                  <a:lnTo>
                    <a:pt x="19812" y="1807464"/>
                  </a:lnTo>
                  <a:lnTo>
                    <a:pt x="10668" y="1798320"/>
                  </a:lnTo>
                  <a:lnTo>
                    <a:pt x="19812" y="1798320"/>
                  </a:lnTo>
                  <a:lnTo>
                    <a:pt x="19812" y="19812"/>
                  </a:lnTo>
                  <a:lnTo>
                    <a:pt x="10668" y="19812"/>
                  </a:lnTo>
                  <a:lnTo>
                    <a:pt x="19812" y="10668"/>
                  </a:lnTo>
                  <a:lnTo>
                    <a:pt x="5751576" y="10668"/>
                  </a:lnTo>
                  <a:lnTo>
                    <a:pt x="5751576" y="4572"/>
                  </a:lnTo>
                  <a:lnTo>
                    <a:pt x="5747004" y="0"/>
                  </a:lnTo>
                  <a:close/>
                </a:path>
                <a:path w="5751830" h="1818639">
                  <a:moveTo>
                    <a:pt x="19812" y="1798320"/>
                  </a:moveTo>
                  <a:lnTo>
                    <a:pt x="10668" y="1798320"/>
                  </a:lnTo>
                  <a:lnTo>
                    <a:pt x="19812" y="1807464"/>
                  </a:lnTo>
                  <a:lnTo>
                    <a:pt x="19812" y="1798320"/>
                  </a:lnTo>
                  <a:close/>
                </a:path>
                <a:path w="5751830" h="1818639">
                  <a:moveTo>
                    <a:pt x="5730240" y="1798320"/>
                  </a:moveTo>
                  <a:lnTo>
                    <a:pt x="19812" y="1798320"/>
                  </a:lnTo>
                  <a:lnTo>
                    <a:pt x="19812" y="1807464"/>
                  </a:lnTo>
                  <a:lnTo>
                    <a:pt x="5730240" y="1807464"/>
                  </a:lnTo>
                  <a:lnTo>
                    <a:pt x="5730240" y="1798320"/>
                  </a:lnTo>
                  <a:close/>
                </a:path>
                <a:path w="5751830" h="1818639">
                  <a:moveTo>
                    <a:pt x="5730240" y="10668"/>
                  </a:moveTo>
                  <a:lnTo>
                    <a:pt x="5730240" y="1807464"/>
                  </a:lnTo>
                  <a:lnTo>
                    <a:pt x="5740908" y="1798320"/>
                  </a:lnTo>
                  <a:lnTo>
                    <a:pt x="5751576" y="1798320"/>
                  </a:lnTo>
                  <a:lnTo>
                    <a:pt x="5751576" y="19812"/>
                  </a:lnTo>
                  <a:lnTo>
                    <a:pt x="5740908" y="19812"/>
                  </a:lnTo>
                  <a:lnTo>
                    <a:pt x="5730240" y="10668"/>
                  </a:lnTo>
                  <a:close/>
                </a:path>
                <a:path w="5751830" h="1818639">
                  <a:moveTo>
                    <a:pt x="5751576" y="1798320"/>
                  </a:moveTo>
                  <a:lnTo>
                    <a:pt x="5740908" y="1798320"/>
                  </a:lnTo>
                  <a:lnTo>
                    <a:pt x="5730240" y="1807464"/>
                  </a:lnTo>
                  <a:lnTo>
                    <a:pt x="5751576" y="1807464"/>
                  </a:lnTo>
                  <a:lnTo>
                    <a:pt x="5751576" y="1798320"/>
                  </a:lnTo>
                  <a:close/>
                </a:path>
                <a:path w="5751830" h="1818639">
                  <a:moveTo>
                    <a:pt x="19812" y="10668"/>
                  </a:moveTo>
                  <a:lnTo>
                    <a:pt x="10668" y="19812"/>
                  </a:lnTo>
                  <a:lnTo>
                    <a:pt x="19812" y="19812"/>
                  </a:lnTo>
                  <a:lnTo>
                    <a:pt x="19812" y="10668"/>
                  </a:lnTo>
                  <a:close/>
                </a:path>
                <a:path w="5751830" h="1818639">
                  <a:moveTo>
                    <a:pt x="5730240" y="10668"/>
                  </a:moveTo>
                  <a:lnTo>
                    <a:pt x="19812" y="10668"/>
                  </a:lnTo>
                  <a:lnTo>
                    <a:pt x="19812" y="19812"/>
                  </a:lnTo>
                  <a:lnTo>
                    <a:pt x="5730240" y="19812"/>
                  </a:lnTo>
                  <a:lnTo>
                    <a:pt x="5730240" y="10668"/>
                  </a:lnTo>
                  <a:close/>
                </a:path>
                <a:path w="5751830" h="1818639">
                  <a:moveTo>
                    <a:pt x="5751576" y="10668"/>
                  </a:moveTo>
                  <a:lnTo>
                    <a:pt x="5730240" y="10668"/>
                  </a:lnTo>
                  <a:lnTo>
                    <a:pt x="5740908" y="19812"/>
                  </a:lnTo>
                  <a:lnTo>
                    <a:pt x="5751576" y="19812"/>
                  </a:lnTo>
                  <a:lnTo>
                    <a:pt x="5751576" y="1066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1098296" y="790204"/>
            <a:ext cx="5391785" cy="398081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82880" algn="ctr">
              <a:lnSpc>
                <a:spcPct val="100000"/>
              </a:lnSpc>
              <a:spcBef>
                <a:spcPts val="110"/>
              </a:spcBef>
            </a:pPr>
            <a:r>
              <a:rPr sz="1850" b="1" spc="220" dirty="0">
                <a:latin typeface="Times New Roman"/>
                <a:cs typeface="Times New Roman"/>
              </a:rPr>
              <a:t>ArrayList</a:t>
            </a:r>
            <a:endParaRPr sz="1850">
              <a:latin typeface="Times New Roman"/>
              <a:cs typeface="Times New Roman"/>
            </a:endParaRPr>
          </a:p>
          <a:p>
            <a:pPr marL="375285" indent="-329565">
              <a:lnSpc>
                <a:spcPct val="100000"/>
              </a:lnSpc>
              <a:spcBef>
                <a:spcPts val="1355"/>
              </a:spcBef>
              <a:buClr>
                <a:srgbClr val="FF0000"/>
              </a:buClr>
              <a:buChar char="•"/>
              <a:tabLst>
                <a:tab pos="375285" algn="l"/>
              </a:tabLst>
            </a:pPr>
            <a:r>
              <a:rPr sz="1550" dirty="0">
                <a:latin typeface="Arial"/>
                <a:cs typeface="Arial"/>
              </a:rPr>
              <a:t>Is</a:t>
            </a:r>
            <a:r>
              <a:rPr sz="1550" spc="2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an</a:t>
            </a:r>
            <a:r>
              <a:rPr sz="1550" spc="2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implementation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of</a:t>
            </a:r>
            <a:r>
              <a:rPr sz="1550" spc="2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the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spc="335" dirty="0">
                <a:latin typeface="Times New Roman"/>
                <a:cs typeface="Times New Roman"/>
              </a:rPr>
              <a:t>List</a:t>
            </a:r>
            <a:r>
              <a:rPr sz="1550" spc="114" dirty="0">
                <a:latin typeface="Times New Roman"/>
                <a:cs typeface="Times New Roman"/>
              </a:rPr>
              <a:t>  </a:t>
            </a:r>
            <a:r>
              <a:rPr sz="1550" spc="-10" dirty="0">
                <a:latin typeface="Arial"/>
                <a:cs typeface="Arial"/>
              </a:rPr>
              <a:t>interface</a:t>
            </a:r>
            <a:endParaRPr sz="1550">
              <a:latin typeface="Arial"/>
              <a:cs typeface="Arial"/>
            </a:endParaRPr>
          </a:p>
          <a:p>
            <a:pPr marL="693420" lvl="1" indent="-237490">
              <a:lnSpc>
                <a:spcPct val="100000"/>
              </a:lnSpc>
              <a:spcBef>
                <a:spcPts val="484"/>
              </a:spcBef>
              <a:buClr>
                <a:srgbClr val="FF0000"/>
              </a:buClr>
              <a:buChar char="–"/>
              <a:tabLst>
                <a:tab pos="693420" algn="l"/>
              </a:tabLst>
            </a:pPr>
            <a:r>
              <a:rPr sz="1400" dirty="0">
                <a:latin typeface="Arial"/>
                <a:cs typeface="Arial"/>
              </a:rPr>
              <a:t>The</a:t>
            </a:r>
            <a:r>
              <a:rPr sz="1400" spc="5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list</a:t>
            </a:r>
            <a:r>
              <a:rPr sz="1400" spc="7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automatically</a:t>
            </a:r>
            <a:r>
              <a:rPr sz="1400" spc="5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grows</a:t>
            </a:r>
            <a:r>
              <a:rPr sz="1400" spc="5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if</a:t>
            </a:r>
            <a:r>
              <a:rPr sz="1400" spc="6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elements</a:t>
            </a:r>
            <a:r>
              <a:rPr sz="1400" spc="5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exceed</a:t>
            </a:r>
            <a:r>
              <a:rPr sz="1400" spc="4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initial</a:t>
            </a:r>
            <a:r>
              <a:rPr sz="1400" spc="7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size.</a:t>
            </a:r>
            <a:endParaRPr sz="1400">
              <a:latin typeface="Arial"/>
              <a:cs typeface="Arial"/>
            </a:endParaRPr>
          </a:p>
          <a:p>
            <a:pPr marL="375285" indent="-329565">
              <a:lnSpc>
                <a:spcPct val="100000"/>
              </a:lnSpc>
              <a:spcBef>
                <a:spcPts val="405"/>
              </a:spcBef>
              <a:buClr>
                <a:srgbClr val="FF0000"/>
              </a:buClr>
              <a:buChar char="•"/>
              <a:tabLst>
                <a:tab pos="375285" algn="l"/>
              </a:tabLst>
            </a:pPr>
            <a:r>
              <a:rPr sz="1550" dirty="0">
                <a:latin typeface="Arial"/>
                <a:cs typeface="Arial"/>
              </a:rPr>
              <a:t>Has</a:t>
            </a:r>
            <a:r>
              <a:rPr sz="1550" spc="2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</a:t>
            </a:r>
            <a:r>
              <a:rPr sz="1550" spc="2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numeric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index</a:t>
            </a:r>
            <a:endParaRPr sz="1550">
              <a:latin typeface="Arial"/>
              <a:cs typeface="Arial"/>
            </a:endParaRPr>
          </a:p>
          <a:p>
            <a:pPr marL="693420" lvl="1" indent="-237490">
              <a:lnSpc>
                <a:spcPct val="100000"/>
              </a:lnSpc>
              <a:spcBef>
                <a:spcPts val="390"/>
              </a:spcBef>
              <a:buClr>
                <a:srgbClr val="FF0000"/>
              </a:buClr>
              <a:buChar char="–"/>
              <a:tabLst>
                <a:tab pos="693420" algn="l"/>
              </a:tabLst>
            </a:pPr>
            <a:r>
              <a:rPr sz="1400" dirty="0">
                <a:latin typeface="Arial"/>
                <a:cs typeface="Arial"/>
              </a:rPr>
              <a:t>Elements</a:t>
            </a:r>
            <a:r>
              <a:rPr sz="1400" spc="6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are</a:t>
            </a:r>
            <a:r>
              <a:rPr sz="1400" spc="5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accessed</a:t>
            </a:r>
            <a:r>
              <a:rPr sz="1400" spc="4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by</a:t>
            </a:r>
            <a:r>
              <a:rPr sz="1400" spc="6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index.</a:t>
            </a:r>
            <a:endParaRPr sz="1400">
              <a:latin typeface="Arial"/>
              <a:cs typeface="Arial"/>
            </a:endParaRPr>
          </a:p>
          <a:p>
            <a:pPr marL="693420" lvl="1" indent="-237490">
              <a:lnSpc>
                <a:spcPct val="100000"/>
              </a:lnSpc>
              <a:spcBef>
                <a:spcPts val="370"/>
              </a:spcBef>
              <a:buClr>
                <a:srgbClr val="FF0000"/>
              </a:buClr>
              <a:buChar char="–"/>
              <a:tabLst>
                <a:tab pos="693420" algn="l"/>
              </a:tabLst>
            </a:pPr>
            <a:r>
              <a:rPr sz="1400" dirty="0">
                <a:latin typeface="Arial"/>
                <a:cs typeface="Arial"/>
              </a:rPr>
              <a:t>Elements</a:t>
            </a:r>
            <a:r>
              <a:rPr sz="1400" spc="5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can</a:t>
            </a:r>
            <a:r>
              <a:rPr sz="1400" spc="5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be</a:t>
            </a:r>
            <a:r>
              <a:rPr sz="1400" spc="4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inserted</a:t>
            </a:r>
            <a:r>
              <a:rPr sz="1400" spc="5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based</a:t>
            </a:r>
            <a:r>
              <a:rPr sz="1400" spc="4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on</a:t>
            </a:r>
            <a:r>
              <a:rPr sz="1400" spc="4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index.</a:t>
            </a:r>
            <a:endParaRPr sz="1400">
              <a:latin typeface="Arial"/>
              <a:cs typeface="Arial"/>
            </a:endParaRPr>
          </a:p>
          <a:p>
            <a:pPr marL="693420" lvl="1" indent="-237490">
              <a:lnSpc>
                <a:spcPct val="100000"/>
              </a:lnSpc>
              <a:spcBef>
                <a:spcPts val="385"/>
              </a:spcBef>
              <a:buClr>
                <a:srgbClr val="FF0000"/>
              </a:buClr>
              <a:buChar char="–"/>
              <a:tabLst>
                <a:tab pos="693420" algn="l"/>
              </a:tabLst>
            </a:pPr>
            <a:r>
              <a:rPr sz="1400" dirty="0">
                <a:latin typeface="Arial"/>
                <a:cs typeface="Arial"/>
              </a:rPr>
              <a:t>Elements</a:t>
            </a:r>
            <a:r>
              <a:rPr sz="1400" spc="4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can</a:t>
            </a:r>
            <a:r>
              <a:rPr sz="1400" spc="4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be</a:t>
            </a:r>
            <a:r>
              <a:rPr sz="1400" spc="4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overwritten.</a:t>
            </a:r>
            <a:endParaRPr sz="1400">
              <a:latin typeface="Arial"/>
              <a:cs typeface="Arial"/>
            </a:endParaRPr>
          </a:p>
          <a:p>
            <a:pPr marL="375285" indent="-329565">
              <a:lnSpc>
                <a:spcPct val="100000"/>
              </a:lnSpc>
              <a:spcBef>
                <a:spcPts val="400"/>
              </a:spcBef>
              <a:buClr>
                <a:srgbClr val="FF0000"/>
              </a:buClr>
              <a:buChar char="•"/>
              <a:tabLst>
                <a:tab pos="375285" algn="l"/>
              </a:tabLst>
            </a:pPr>
            <a:r>
              <a:rPr sz="1550" dirty="0">
                <a:latin typeface="Arial"/>
                <a:cs typeface="Arial"/>
              </a:rPr>
              <a:t>Allows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duplicate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items</a:t>
            </a:r>
            <a:endParaRPr sz="1550">
              <a:latin typeface="Arial"/>
              <a:cs typeface="Arial"/>
            </a:endParaRPr>
          </a:p>
          <a:p>
            <a:pPr marL="361315" marR="1527175" indent="-349250">
              <a:lnSpc>
                <a:spcPct val="99400"/>
              </a:lnSpc>
              <a:spcBef>
                <a:spcPts val="470"/>
              </a:spcBef>
            </a:pPr>
            <a:r>
              <a:rPr sz="1150" spc="190" dirty="0">
                <a:latin typeface="Times New Roman"/>
                <a:cs typeface="Times New Roman"/>
              </a:rPr>
              <a:t>List&lt;Integer&gt;</a:t>
            </a:r>
            <a:r>
              <a:rPr sz="1150" spc="445" dirty="0">
                <a:latin typeface="Times New Roman"/>
                <a:cs typeface="Times New Roman"/>
              </a:rPr>
              <a:t> </a:t>
            </a:r>
            <a:r>
              <a:rPr sz="1150" spc="229" dirty="0">
                <a:latin typeface="Times New Roman"/>
                <a:cs typeface="Times New Roman"/>
              </a:rPr>
              <a:t>partList</a:t>
            </a:r>
            <a:r>
              <a:rPr sz="1150" spc="450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Times New Roman"/>
                <a:cs typeface="Times New Roman"/>
              </a:rPr>
              <a:t>=</a:t>
            </a:r>
            <a:r>
              <a:rPr sz="1150" spc="465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Times New Roman"/>
                <a:cs typeface="Times New Roman"/>
              </a:rPr>
              <a:t>new</a:t>
            </a:r>
            <a:r>
              <a:rPr sz="1150" spc="450" dirty="0">
                <a:latin typeface="Times New Roman"/>
                <a:cs typeface="Times New Roman"/>
              </a:rPr>
              <a:t> </a:t>
            </a:r>
            <a:r>
              <a:rPr sz="1150" spc="170" dirty="0">
                <a:latin typeface="Times New Roman"/>
                <a:cs typeface="Times New Roman"/>
              </a:rPr>
              <a:t>ArrayList&lt;&gt;(3); </a:t>
            </a:r>
            <a:r>
              <a:rPr sz="1150" spc="190" dirty="0">
                <a:latin typeface="Times New Roman"/>
                <a:cs typeface="Times New Roman"/>
              </a:rPr>
              <a:t>partList.add(new</a:t>
            </a:r>
            <a:r>
              <a:rPr sz="1150" spc="430" dirty="0">
                <a:latin typeface="Times New Roman"/>
                <a:cs typeface="Times New Roman"/>
              </a:rPr>
              <a:t> </a:t>
            </a:r>
            <a:r>
              <a:rPr sz="1150" spc="200" dirty="0">
                <a:latin typeface="Times New Roman"/>
                <a:cs typeface="Times New Roman"/>
              </a:rPr>
              <a:t>Integer(1111)); </a:t>
            </a:r>
            <a:r>
              <a:rPr sz="1150" spc="190" dirty="0">
                <a:latin typeface="Times New Roman"/>
                <a:cs typeface="Times New Roman"/>
              </a:rPr>
              <a:t>partList.add(new</a:t>
            </a:r>
            <a:r>
              <a:rPr sz="1150" spc="430" dirty="0">
                <a:latin typeface="Times New Roman"/>
                <a:cs typeface="Times New Roman"/>
              </a:rPr>
              <a:t> </a:t>
            </a:r>
            <a:r>
              <a:rPr sz="1150" spc="200" dirty="0">
                <a:latin typeface="Times New Roman"/>
                <a:cs typeface="Times New Roman"/>
              </a:rPr>
              <a:t>Integer(2222)); </a:t>
            </a:r>
            <a:r>
              <a:rPr sz="1150" spc="190" dirty="0">
                <a:latin typeface="Times New Roman"/>
                <a:cs typeface="Times New Roman"/>
              </a:rPr>
              <a:t>partList.add(new</a:t>
            </a:r>
            <a:r>
              <a:rPr sz="1150" spc="430" dirty="0">
                <a:latin typeface="Times New Roman"/>
                <a:cs typeface="Times New Roman"/>
              </a:rPr>
              <a:t> </a:t>
            </a:r>
            <a:r>
              <a:rPr sz="1150" spc="200" dirty="0">
                <a:latin typeface="Times New Roman"/>
                <a:cs typeface="Times New Roman"/>
              </a:rPr>
              <a:t>Integer(3333));</a:t>
            </a:r>
            <a:endParaRPr sz="1150">
              <a:latin typeface="Times New Roman"/>
              <a:cs typeface="Times New Roman"/>
            </a:endParaRPr>
          </a:p>
          <a:p>
            <a:pPr marL="361315" marR="129539">
              <a:lnSpc>
                <a:spcPts val="1380"/>
              </a:lnSpc>
              <a:spcBef>
                <a:spcPts val="35"/>
              </a:spcBef>
            </a:pPr>
            <a:r>
              <a:rPr sz="1150" spc="190" dirty="0">
                <a:latin typeface="Times New Roman"/>
                <a:cs typeface="Times New Roman"/>
              </a:rPr>
              <a:t>partList.add(new</a:t>
            </a:r>
            <a:r>
              <a:rPr sz="1150" spc="420" dirty="0">
                <a:latin typeface="Times New Roman"/>
                <a:cs typeface="Times New Roman"/>
              </a:rPr>
              <a:t> </a:t>
            </a:r>
            <a:r>
              <a:rPr sz="1150" spc="210" dirty="0">
                <a:latin typeface="Times New Roman"/>
                <a:cs typeface="Times New Roman"/>
              </a:rPr>
              <a:t>Integer(4444));</a:t>
            </a:r>
            <a:r>
              <a:rPr sz="1150" spc="425" dirty="0">
                <a:latin typeface="Times New Roman"/>
                <a:cs typeface="Times New Roman"/>
              </a:rPr>
              <a:t> </a:t>
            </a:r>
            <a:r>
              <a:rPr sz="1150" spc="360" dirty="0">
                <a:latin typeface="Times New Roman"/>
                <a:cs typeface="Times New Roman"/>
              </a:rPr>
              <a:t>//</a:t>
            </a:r>
            <a:r>
              <a:rPr sz="1150" spc="405" dirty="0">
                <a:latin typeface="Times New Roman"/>
                <a:cs typeface="Times New Roman"/>
              </a:rPr>
              <a:t> </a:t>
            </a:r>
            <a:r>
              <a:rPr sz="1150" spc="180" dirty="0">
                <a:latin typeface="Times New Roman"/>
                <a:cs typeface="Times New Roman"/>
              </a:rPr>
              <a:t>ArrayList</a:t>
            </a:r>
            <a:r>
              <a:rPr sz="1150" spc="425" dirty="0">
                <a:latin typeface="Times New Roman"/>
                <a:cs typeface="Times New Roman"/>
              </a:rPr>
              <a:t> </a:t>
            </a:r>
            <a:r>
              <a:rPr sz="1150" spc="180" dirty="0">
                <a:latin typeface="Times New Roman"/>
                <a:cs typeface="Times New Roman"/>
              </a:rPr>
              <a:t>auto</a:t>
            </a:r>
            <a:r>
              <a:rPr sz="1150" spc="425" dirty="0">
                <a:latin typeface="Times New Roman"/>
                <a:cs typeface="Times New Roman"/>
              </a:rPr>
              <a:t> </a:t>
            </a:r>
            <a:r>
              <a:rPr sz="1150" spc="105" dirty="0">
                <a:latin typeface="Times New Roman"/>
                <a:cs typeface="Times New Roman"/>
              </a:rPr>
              <a:t>grows </a:t>
            </a:r>
            <a:r>
              <a:rPr sz="1150" spc="220" dirty="0">
                <a:latin typeface="Times New Roman"/>
                <a:cs typeface="Times New Roman"/>
              </a:rPr>
              <a:t>System.out.println("First</a:t>
            </a:r>
            <a:r>
              <a:rPr sz="1150" spc="409" dirty="0">
                <a:latin typeface="Times New Roman"/>
                <a:cs typeface="Times New Roman"/>
              </a:rPr>
              <a:t> </a:t>
            </a:r>
            <a:r>
              <a:rPr sz="1150" spc="245" dirty="0">
                <a:latin typeface="Times New Roman"/>
                <a:cs typeface="Times New Roman"/>
              </a:rPr>
              <a:t>Part:</a:t>
            </a:r>
            <a:r>
              <a:rPr sz="1150" spc="425" dirty="0">
                <a:latin typeface="Times New Roman"/>
                <a:cs typeface="Times New Roman"/>
              </a:rPr>
              <a:t> </a:t>
            </a:r>
            <a:r>
              <a:rPr sz="1150" spc="204" dirty="0">
                <a:latin typeface="Times New Roman"/>
                <a:cs typeface="Times New Roman"/>
              </a:rPr>
              <a:t>"</a:t>
            </a:r>
            <a:r>
              <a:rPr sz="1150" spc="425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Times New Roman"/>
                <a:cs typeface="Times New Roman"/>
              </a:rPr>
              <a:t>+</a:t>
            </a:r>
            <a:r>
              <a:rPr sz="1150" spc="415" dirty="0">
                <a:latin typeface="Times New Roman"/>
                <a:cs typeface="Times New Roman"/>
              </a:rPr>
              <a:t> </a:t>
            </a:r>
            <a:r>
              <a:rPr sz="1150" spc="250" dirty="0">
                <a:latin typeface="Times New Roman"/>
                <a:cs typeface="Times New Roman"/>
              </a:rPr>
              <a:t>partList.get(0));</a:t>
            </a:r>
            <a:r>
              <a:rPr sz="1150" spc="409" dirty="0">
                <a:latin typeface="Times New Roman"/>
                <a:cs typeface="Times New Roman"/>
              </a:rPr>
              <a:t> </a:t>
            </a:r>
            <a:r>
              <a:rPr sz="1150" spc="325" dirty="0">
                <a:latin typeface="Times New Roman"/>
                <a:cs typeface="Times New Roman"/>
              </a:rPr>
              <a:t>//</a:t>
            </a:r>
            <a:endParaRPr sz="1150">
              <a:latin typeface="Times New Roman"/>
              <a:cs typeface="Times New Roman"/>
            </a:endParaRPr>
          </a:p>
          <a:p>
            <a:pPr marL="12700">
              <a:lnSpc>
                <a:spcPts val="1320"/>
              </a:lnSpc>
            </a:pPr>
            <a:r>
              <a:rPr sz="1150" spc="254" dirty="0">
                <a:latin typeface="Times New Roman"/>
                <a:cs typeface="Times New Roman"/>
              </a:rPr>
              <a:t>First</a:t>
            </a:r>
            <a:r>
              <a:rPr sz="1150" spc="400" dirty="0">
                <a:latin typeface="Times New Roman"/>
                <a:cs typeface="Times New Roman"/>
              </a:rPr>
              <a:t> </a:t>
            </a:r>
            <a:r>
              <a:rPr sz="1150" spc="150" dirty="0">
                <a:latin typeface="Times New Roman"/>
                <a:cs typeface="Times New Roman"/>
              </a:rPr>
              <a:t>item</a:t>
            </a:r>
            <a:endParaRPr sz="1150">
              <a:latin typeface="Times New Roman"/>
              <a:cs typeface="Times New Roman"/>
            </a:endParaRPr>
          </a:p>
          <a:p>
            <a:pPr marL="12700" marR="129539" indent="348615">
              <a:lnSpc>
                <a:spcPts val="1370"/>
              </a:lnSpc>
              <a:spcBef>
                <a:spcPts val="55"/>
              </a:spcBef>
            </a:pPr>
            <a:r>
              <a:rPr sz="1150" spc="225" dirty="0">
                <a:latin typeface="Times New Roman"/>
                <a:cs typeface="Times New Roman"/>
              </a:rPr>
              <a:t>partList.add(0,</a:t>
            </a:r>
            <a:r>
              <a:rPr sz="1150" spc="440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Times New Roman"/>
                <a:cs typeface="Times New Roman"/>
              </a:rPr>
              <a:t>new</a:t>
            </a:r>
            <a:r>
              <a:rPr sz="1150" spc="445" dirty="0">
                <a:latin typeface="Times New Roman"/>
                <a:cs typeface="Times New Roman"/>
              </a:rPr>
              <a:t> </a:t>
            </a:r>
            <a:r>
              <a:rPr sz="1150" spc="210" dirty="0">
                <a:latin typeface="Times New Roman"/>
                <a:cs typeface="Times New Roman"/>
              </a:rPr>
              <a:t>Integer(5555));</a:t>
            </a:r>
            <a:r>
              <a:rPr sz="1150" spc="425" dirty="0">
                <a:latin typeface="Times New Roman"/>
                <a:cs typeface="Times New Roman"/>
              </a:rPr>
              <a:t> </a:t>
            </a:r>
            <a:r>
              <a:rPr sz="1150" spc="355" dirty="0">
                <a:latin typeface="Times New Roman"/>
                <a:cs typeface="Times New Roman"/>
              </a:rPr>
              <a:t>//</a:t>
            </a:r>
            <a:r>
              <a:rPr sz="1150" spc="445" dirty="0">
                <a:latin typeface="Times New Roman"/>
                <a:cs typeface="Times New Roman"/>
              </a:rPr>
              <a:t> </a:t>
            </a:r>
            <a:r>
              <a:rPr sz="1150" spc="240" dirty="0">
                <a:latin typeface="Times New Roman"/>
                <a:cs typeface="Times New Roman"/>
              </a:rPr>
              <a:t>Insert</a:t>
            </a:r>
            <a:r>
              <a:rPr sz="1150" spc="445" dirty="0">
                <a:latin typeface="Times New Roman"/>
                <a:cs typeface="Times New Roman"/>
              </a:rPr>
              <a:t> </a:t>
            </a:r>
            <a:r>
              <a:rPr sz="1150" spc="130" dirty="0">
                <a:latin typeface="Times New Roman"/>
                <a:cs typeface="Times New Roman"/>
              </a:rPr>
              <a:t>an</a:t>
            </a:r>
            <a:r>
              <a:rPr sz="1150" spc="425" dirty="0">
                <a:latin typeface="Times New Roman"/>
                <a:cs typeface="Times New Roman"/>
              </a:rPr>
              <a:t> </a:t>
            </a:r>
            <a:r>
              <a:rPr sz="1150" spc="170" dirty="0">
                <a:latin typeface="Times New Roman"/>
                <a:cs typeface="Times New Roman"/>
              </a:rPr>
              <a:t>item</a:t>
            </a:r>
            <a:r>
              <a:rPr sz="1150" spc="430" dirty="0">
                <a:latin typeface="Times New Roman"/>
                <a:cs typeface="Times New Roman"/>
              </a:rPr>
              <a:t> </a:t>
            </a:r>
            <a:r>
              <a:rPr sz="1150" spc="75" dirty="0">
                <a:latin typeface="Times New Roman"/>
                <a:cs typeface="Times New Roman"/>
              </a:rPr>
              <a:t>by </a:t>
            </a:r>
            <a:r>
              <a:rPr sz="1150" spc="155" dirty="0">
                <a:latin typeface="Times New Roman"/>
                <a:cs typeface="Times New Roman"/>
              </a:rPr>
              <a:t>index</a:t>
            </a:r>
            <a:endParaRPr sz="115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326639" y="5247386"/>
            <a:ext cx="3116580" cy="144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endParaRPr sz="8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17219" y="502919"/>
            <a:ext cx="6539865" cy="4527550"/>
            <a:chOff x="617219" y="502919"/>
            <a:chExt cx="6539865" cy="452755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49807" y="2055875"/>
              <a:ext cx="5945123" cy="289102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17219" y="502919"/>
              <a:ext cx="6539865" cy="4527550"/>
            </a:xfrm>
            <a:custGeom>
              <a:avLst/>
              <a:gdLst/>
              <a:ahLst/>
              <a:cxnLst/>
              <a:rect l="l" t="t" r="r" b="b"/>
              <a:pathLst>
                <a:path w="6539865" h="4527550">
                  <a:moveTo>
                    <a:pt x="6539483" y="0"/>
                  </a:moveTo>
                  <a:lnTo>
                    <a:pt x="0" y="0"/>
                  </a:lnTo>
                  <a:lnTo>
                    <a:pt x="0" y="4527042"/>
                  </a:lnTo>
                  <a:lnTo>
                    <a:pt x="6539483" y="4527042"/>
                  </a:lnTo>
                  <a:lnTo>
                    <a:pt x="653948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045463" y="1973580"/>
              <a:ext cx="5668010" cy="2833370"/>
            </a:xfrm>
            <a:custGeom>
              <a:avLst/>
              <a:gdLst/>
              <a:ahLst/>
              <a:cxnLst/>
              <a:rect l="l" t="t" r="r" b="b"/>
              <a:pathLst>
                <a:path w="5668009" h="2833370">
                  <a:moveTo>
                    <a:pt x="5667755" y="0"/>
                  </a:moveTo>
                  <a:lnTo>
                    <a:pt x="0" y="0"/>
                  </a:lnTo>
                  <a:lnTo>
                    <a:pt x="0" y="2833116"/>
                  </a:lnTo>
                  <a:lnTo>
                    <a:pt x="5667755" y="2833116"/>
                  </a:lnTo>
                  <a:lnTo>
                    <a:pt x="5667755" y="0"/>
                  </a:lnTo>
                  <a:close/>
                </a:path>
              </a:pathLst>
            </a:custGeom>
            <a:solidFill>
              <a:srgbClr val="DCDC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034795" y="1962911"/>
              <a:ext cx="5689600" cy="2854960"/>
            </a:xfrm>
            <a:custGeom>
              <a:avLst/>
              <a:gdLst/>
              <a:ahLst/>
              <a:cxnLst/>
              <a:rect l="l" t="t" r="r" b="b"/>
              <a:pathLst>
                <a:path w="5689600" h="2854960">
                  <a:moveTo>
                    <a:pt x="5684520" y="0"/>
                  </a:moveTo>
                  <a:lnTo>
                    <a:pt x="4572" y="0"/>
                  </a:lnTo>
                  <a:lnTo>
                    <a:pt x="0" y="4572"/>
                  </a:lnTo>
                  <a:lnTo>
                    <a:pt x="0" y="2849880"/>
                  </a:lnTo>
                  <a:lnTo>
                    <a:pt x="4572" y="2854452"/>
                  </a:lnTo>
                  <a:lnTo>
                    <a:pt x="5684520" y="2854452"/>
                  </a:lnTo>
                  <a:lnTo>
                    <a:pt x="5689092" y="2849880"/>
                  </a:lnTo>
                  <a:lnTo>
                    <a:pt x="5689092" y="2843784"/>
                  </a:lnTo>
                  <a:lnTo>
                    <a:pt x="19812" y="2843784"/>
                  </a:lnTo>
                  <a:lnTo>
                    <a:pt x="10668" y="2834640"/>
                  </a:lnTo>
                  <a:lnTo>
                    <a:pt x="19812" y="2834640"/>
                  </a:lnTo>
                  <a:lnTo>
                    <a:pt x="19812" y="21336"/>
                  </a:lnTo>
                  <a:lnTo>
                    <a:pt x="10668" y="21336"/>
                  </a:lnTo>
                  <a:lnTo>
                    <a:pt x="19812" y="10668"/>
                  </a:lnTo>
                  <a:lnTo>
                    <a:pt x="5689092" y="10668"/>
                  </a:lnTo>
                  <a:lnTo>
                    <a:pt x="5689092" y="4572"/>
                  </a:lnTo>
                  <a:lnTo>
                    <a:pt x="5684520" y="0"/>
                  </a:lnTo>
                  <a:close/>
                </a:path>
                <a:path w="5689600" h="2854960">
                  <a:moveTo>
                    <a:pt x="19812" y="2834640"/>
                  </a:moveTo>
                  <a:lnTo>
                    <a:pt x="10668" y="2834640"/>
                  </a:lnTo>
                  <a:lnTo>
                    <a:pt x="19812" y="2843784"/>
                  </a:lnTo>
                  <a:lnTo>
                    <a:pt x="19812" y="2834640"/>
                  </a:lnTo>
                  <a:close/>
                </a:path>
                <a:path w="5689600" h="2854960">
                  <a:moveTo>
                    <a:pt x="5667756" y="2834640"/>
                  </a:moveTo>
                  <a:lnTo>
                    <a:pt x="19812" y="2834640"/>
                  </a:lnTo>
                  <a:lnTo>
                    <a:pt x="19812" y="2843784"/>
                  </a:lnTo>
                  <a:lnTo>
                    <a:pt x="5667756" y="2843784"/>
                  </a:lnTo>
                  <a:lnTo>
                    <a:pt x="5667756" y="2834640"/>
                  </a:lnTo>
                  <a:close/>
                </a:path>
                <a:path w="5689600" h="2854960">
                  <a:moveTo>
                    <a:pt x="5667756" y="10668"/>
                  </a:moveTo>
                  <a:lnTo>
                    <a:pt x="5667756" y="2843784"/>
                  </a:lnTo>
                  <a:lnTo>
                    <a:pt x="5678424" y="2834640"/>
                  </a:lnTo>
                  <a:lnTo>
                    <a:pt x="5689092" y="2834640"/>
                  </a:lnTo>
                  <a:lnTo>
                    <a:pt x="5689092" y="21336"/>
                  </a:lnTo>
                  <a:lnTo>
                    <a:pt x="5678424" y="21336"/>
                  </a:lnTo>
                  <a:lnTo>
                    <a:pt x="5667756" y="10668"/>
                  </a:lnTo>
                  <a:close/>
                </a:path>
                <a:path w="5689600" h="2854960">
                  <a:moveTo>
                    <a:pt x="5689092" y="2834640"/>
                  </a:moveTo>
                  <a:lnTo>
                    <a:pt x="5678424" y="2834640"/>
                  </a:lnTo>
                  <a:lnTo>
                    <a:pt x="5667756" y="2843784"/>
                  </a:lnTo>
                  <a:lnTo>
                    <a:pt x="5689092" y="2843784"/>
                  </a:lnTo>
                  <a:lnTo>
                    <a:pt x="5689092" y="2834640"/>
                  </a:lnTo>
                  <a:close/>
                </a:path>
                <a:path w="5689600" h="2854960">
                  <a:moveTo>
                    <a:pt x="19812" y="10668"/>
                  </a:moveTo>
                  <a:lnTo>
                    <a:pt x="10668" y="21336"/>
                  </a:lnTo>
                  <a:lnTo>
                    <a:pt x="19812" y="21336"/>
                  </a:lnTo>
                  <a:lnTo>
                    <a:pt x="19812" y="10668"/>
                  </a:lnTo>
                  <a:close/>
                </a:path>
                <a:path w="5689600" h="2854960">
                  <a:moveTo>
                    <a:pt x="5667756" y="10668"/>
                  </a:moveTo>
                  <a:lnTo>
                    <a:pt x="19812" y="10668"/>
                  </a:lnTo>
                  <a:lnTo>
                    <a:pt x="19812" y="21336"/>
                  </a:lnTo>
                  <a:lnTo>
                    <a:pt x="5667756" y="21336"/>
                  </a:lnTo>
                  <a:lnTo>
                    <a:pt x="5667756" y="10668"/>
                  </a:lnTo>
                  <a:close/>
                </a:path>
                <a:path w="5689600" h="2854960">
                  <a:moveTo>
                    <a:pt x="5689092" y="10668"/>
                  </a:moveTo>
                  <a:lnTo>
                    <a:pt x="5667756" y="10668"/>
                  </a:lnTo>
                  <a:lnTo>
                    <a:pt x="5678424" y="21336"/>
                  </a:lnTo>
                  <a:lnTo>
                    <a:pt x="5689092" y="21336"/>
                  </a:lnTo>
                  <a:lnTo>
                    <a:pt x="5689092" y="1066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131824" y="806967"/>
            <a:ext cx="4244340" cy="140970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5715">
              <a:lnSpc>
                <a:spcPct val="100000"/>
              </a:lnSpc>
              <a:spcBef>
                <a:spcPts val="110"/>
              </a:spcBef>
            </a:pPr>
            <a:r>
              <a:rPr sz="1850" b="1" dirty="0">
                <a:latin typeface="Arial"/>
                <a:cs typeface="Arial"/>
              </a:rPr>
              <a:t>Autoboxing</a:t>
            </a:r>
            <a:r>
              <a:rPr sz="1850" b="1" spc="50" dirty="0">
                <a:latin typeface="Arial"/>
                <a:cs typeface="Arial"/>
              </a:rPr>
              <a:t> </a:t>
            </a:r>
            <a:r>
              <a:rPr sz="1850" b="1" dirty="0">
                <a:latin typeface="Arial"/>
                <a:cs typeface="Arial"/>
              </a:rPr>
              <a:t>and</a:t>
            </a:r>
            <a:r>
              <a:rPr sz="1850" b="1" spc="20" dirty="0">
                <a:latin typeface="Arial"/>
                <a:cs typeface="Arial"/>
              </a:rPr>
              <a:t> </a:t>
            </a:r>
            <a:r>
              <a:rPr sz="1850" b="1" spc="-10" dirty="0">
                <a:latin typeface="Arial"/>
                <a:cs typeface="Arial"/>
              </a:rPr>
              <a:t>Unboxing</a:t>
            </a:r>
            <a:endParaRPr sz="1850">
              <a:latin typeface="Arial"/>
              <a:cs typeface="Arial"/>
            </a:endParaRPr>
          </a:p>
          <a:p>
            <a:pPr marL="341630" indent="-328930">
              <a:lnSpc>
                <a:spcPct val="100000"/>
              </a:lnSpc>
              <a:spcBef>
                <a:spcPts val="1330"/>
              </a:spcBef>
              <a:buClr>
                <a:srgbClr val="FF0000"/>
              </a:buClr>
              <a:buChar char="•"/>
              <a:tabLst>
                <a:tab pos="341630" algn="l"/>
              </a:tabLst>
            </a:pPr>
            <a:r>
              <a:rPr sz="1550" dirty="0">
                <a:latin typeface="Arial"/>
                <a:cs typeface="Arial"/>
              </a:rPr>
              <a:t>Simplifies</a:t>
            </a:r>
            <a:r>
              <a:rPr sz="1550" spc="-5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syntax</a:t>
            </a:r>
            <a:endParaRPr sz="1550">
              <a:latin typeface="Arial"/>
              <a:cs typeface="Arial"/>
            </a:endParaRPr>
          </a:p>
          <a:p>
            <a:pPr marL="341630" indent="-328930">
              <a:lnSpc>
                <a:spcPct val="100000"/>
              </a:lnSpc>
              <a:spcBef>
                <a:spcPts val="300"/>
              </a:spcBef>
              <a:buClr>
                <a:srgbClr val="FF0000"/>
              </a:buClr>
              <a:buChar char="•"/>
              <a:tabLst>
                <a:tab pos="341630" algn="l"/>
              </a:tabLst>
            </a:pPr>
            <a:r>
              <a:rPr sz="1550" dirty="0">
                <a:latin typeface="Arial"/>
                <a:cs typeface="Arial"/>
              </a:rPr>
              <a:t>Produces</a:t>
            </a:r>
            <a:r>
              <a:rPr sz="1550" spc="6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cleaner,</a:t>
            </a:r>
            <a:r>
              <a:rPr sz="1550" spc="6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easier-to-read</a:t>
            </a:r>
            <a:r>
              <a:rPr sz="1550" spc="95" dirty="0">
                <a:latin typeface="Arial"/>
                <a:cs typeface="Arial"/>
              </a:rPr>
              <a:t> </a:t>
            </a:r>
            <a:r>
              <a:rPr sz="1550" spc="-20" dirty="0">
                <a:latin typeface="Arial"/>
                <a:cs typeface="Arial"/>
              </a:rPr>
              <a:t>code</a:t>
            </a:r>
            <a:endParaRPr sz="15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5"/>
              </a:spcBef>
            </a:pPr>
            <a:endParaRPr sz="1550">
              <a:latin typeface="Arial"/>
              <a:cs typeface="Arial"/>
            </a:endParaRPr>
          </a:p>
          <a:p>
            <a:pPr marL="139065">
              <a:lnSpc>
                <a:spcPct val="100000"/>
              </a:lnSpc>
            </a:pPr>
            <a:r>
              <a:rPr sz="1150" spc="105" dirty="0">
                <a:latin typeface="Times New Roman"/>
                <a:cs typeface="Times New Roman"/>
              </a:rPr>
              <a:t>1</a:t>
            </a:r>
            <a:r>
              <a:rPr sz="1150" spc="409" dirty="0">
                <a:latin typeface="Times New Roman"/>
                <a:cs typeface="Times New Roman"/>
              </a:rPr>
              <a:t> </a:t>
            </a:r>
            <a:r>
              <a:rPr sz="1150" spc="195" dirty="0">
                <a:latin typeface="Times New Roman"/>
                <a:cs typeface="Times New Roman"/>
              </a:rPr>
              <a:t>public</a:t>
            </a:r>
            <a:r>
              <a:rPr sz="1150" spc="425" dirty="0">
                <a:latin typeface="Times New Roman"/>
                <a:cs typeface="Times New Roman"/>
              </a:rPr>
              <a:t> </a:t>
            </a:r>
            <a:r>
              <a:rPr sz="1150" spc="229" dirty="0">
                <a:latin typeface="Times New Roman"/>
                <a:cs typeface="Times New Roman"/>
              </a:rPr>
              <a:t>class</a:t>
            </a:r>
            <a:r>
              <a:rPr sz="1150" spc="409" dirty="0">
                <a:latin typeface="Times New Roman"/>
                <a:cs typeface="Times New Roman"/>
              </a:rPr>
              <a:t> </a:t>
            </a:r>
            <a:r>
              <a:rPr sz="1150" spc="80" dirty="0">
                <a:latin typeface="Times New Roman"/>
                <a:cs typeface="Times New Roman"/>
              </a:rPr>
              <a:t>AutoBox</a:t>
            </a:r>
            <a:r>
              <a:rPr sz="1150" spc="409" dirty="0">
                <a:latin typeface="Times New Roman"/>
                <a:cs typeface="Times New Roman"/>
              </a:rPr>
              <a:t> </a:t>
            </a:r>
            <a:r>
              <a:rPr sz="1150" spc="80" dirty="0">
                <a:latin typeface="Times New Roman"/>
                <a:cs typeface="Times New Roman"/>
              </a:rPr>
              <a:t>{</a:t>
            </a:r>
            <a:endParaRPr sz="115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694174" y="2189511"/>
            <a:ext cx="3433445" cy="6553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61315" marR="5080" indent="-349250" algn="just">
              <a:lnSpc>
                <a:spcPct val="119600"/>
              </a:lnSpc>
              <a:spcBef>
                <a:spcPts val="105"/>
              </a:spcBef>
            </a:pPr>
            <a:r>
              <a:rPr sz="1150" spc="200" dirty="0">
                <a:latin typeface="Times New Roman"/>
                <a:cs typeface="Times New Roman"/>
              </a:rPr>
              <a:t>public</a:t>
            </a:r>
            <a:r>
              <a:rPr sz="1150" spc="405" dirty="0">
                <a:latin typeface="Times New Roman"/>
                <a:cs typeface="Times New Roman"/>
              </a:rPr>
              <a:t> </a:t>
            </a:r>
            <a:r>
              <a:rPr sz="1150" spc="275" dirty="0">
                <a:latin typeface="Times New Roman"/>
                <a:cs typeface="Times New Roman"/>
              </a:rPr>
              <a:t>static</a:t>
            </a:r>
            <a:r>
              <a:rPr sz="1150" spc="405" dirty="0">
                <a:latin typeface="Times New Roman"/>
                <a:cs typeface="Times New Roman"/>
              </a:rPr>
              <a:t> </a:t>
            </a:r>
            <a:r>
              <a:rPr sz="1150" spc="175" dirty="0">
                <a:latin typeface="Times New Roman"/>
                <a:cs typeface="Times New Roman"/>
              </a:rPr>
              <a:t>void</a:t>
            </a:r>
            <a:r>
              <a:rPr sz="1150" spc="409" dirty="0">
                <a:latin typeface="Times New Roman"/>
                <a:cs typeface="Times New Roman"/>
              </a:rPr>
              <a:t> </a:t>
            </a:r>
            <a:r>
              <a:rPr sz="1150" spc="195" dirty="0">
                <a:latin typeface="Times New Roman"/>
                <a:cs typeface="Times New Roman"/>
              </a:rPr>
              <a:t>main(String[]</a:t>
            </a:r>
            <a:r>
              <a:rPr sz="1150" spc="425" dirty="0">
                <a:latin typeface="Times New Roman"/>
                <a:cs typeface="Times New Roman"/>
              </a:rPr>
              <a:t> </a:t>
            </a:r>
            <a:r>
              <a:rPr sz="1150" spc="195" dirty="0">
                <a:latin typeface="Times New Roman"/>
                <a:cs typeface="Times New Roman"/>
              </a:rPr>
              <a:t>args){ </a:t>
            </a:r>
            <a:r>
              <a:rPr sz="1150" spc="215" dirty="0">
                <a:latin typeface="Times New Roman"/>
                <a:cs typeface="Times New Roman"/>
              </a:rPr>
              <a:t>Integer</a:t>
            </a:r>
            <a:r>
              <a:rPr sz="1150" spc="445" dirty="0">
                <a:latin typeface="Times New Roman"/>
                <a:cs typeface="Times New Roman"/>
              </a:rPr>
              <a:t> </a:t>
            </a:r>
            <a:r>
              <a:rPr sz="1150" spc="200" dirty="0">
                <a:latin typeface="Times New Roman"/>
                <a:cs typeface="Times New Roman"/>
              </a:rPr>
              <a:t>intObject</a:t>
            </a:r>
            <a:r>
              <a:rPr sz="1150" spc="455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Times New Roman"/>
                <a:cs typeface="Times New Roman"/>
              </a:rPr>
              <a:t>=</a:t>
            </a:r>
            <a:r>
              <a:rPr sz="1150" spc="434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Times New Roman"/>
                <a:cs typeface="Times New Roman"/>
              </a:rPr>
              <a:t>new</a:t>
            </a:r>
            <a:r>
              <a:rPr sz="1150" spc="470" dirty="0">
                <a:latin typeface="Times New Roman"/>
                <a:cs typeface="Times New Roman"/>
              </a:rPr>
              <a:t> </a:t>
            </a:r>
            <a:r>
              <a:rPr sz="1150" spc="220" dirty="0">
                <a:latin typeface="Times New Roman"/>
                <a:cs typeface="Times New Roman"/>
              </a:rPr>
              <a:t>Integer(1); </a:t>
            </a:r>
            <a:r>
              <a:rPr sz="1150" spc="275" dirty="0">
                <a:latin typeface="Times New Roman"/>
                <a:cs typeface="Times New Roman"/>
              </a:rPr>
              <a:t>int</a:t>
            </a:r>
            <a:r>
              <a:rPr sz="1150" spc="434" dirty="0">
                <a:latin typeface="Times New Roman"/>
                <a:cs typeface="Times New Roman"/>
              </a:rPr>
              <a:t> </a:t>
            </a:r>
            <a:r>
              <a:rPr sz="1150" spc="215" dirty="0">
                <a:latin typeface="Times New Roman"/>
                <a:cs typeface="Times New Roman"/>
              </a:rPr>
              <a:t>intPrimitive</a:t>
            </a:r>
            <a:r>
              <a:rPr sz="1150" spc="434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Times New Roman"/>
                <a:cs typeface="Times New Roman"/>
              </a:rPr>
              <a:t>=</a:t>
            </a:r>
            <a:r>
              <a:rPr sz="1150" spc="434" dirty="0">
                <a:latin typeface="Times New Roman"/>
                <a:cs typeface="Times New Roman"/>
              </a:rPr>
              <a:t> </a:t>
            </a:r>
            <a:r>
              <a:rPr sz="1150" spc="200" dirty="0">
                <a:latin typeface="Times New Roman"/>
                <a:cs typeface="Times New Roman"/>
              </a:rPr>
              <a:t>2;</a:t>
            </a:r>
            <a:endParaRPr sz="115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043177" y="3029221"/>
            <a:ext cx="1773555" cy="4432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9100"/>
              </a:lnSpc>
              <a:spcBef>
                <a:spcPts val="100"/>
              </a:spcBef>
            </a:pPr>
            <a:r>
              <a:rPr sz="1150" spc="215" dirty="0">
                <a:latin typeface="Times New Roman"/>
                <a:cs typeface="Times New Roman"/>
              </a:rPr>
              <a:t>Integer</a:t>
            </a:r>
            <a:r>
              <a:rPr sz="1150" spc="405" dirty="0">
                <a:latin typeface="Times New Roman"/>
                <a:cs typeface="Times New Roman"/>
              </a:rPr>
              <a:t> </a:t>
            </a:r>
            <a:r>
              <a:rPr sz="1150" spc="180" dirty="0">
                <a:latin typeface="Times New Roman"/>
                <a:cs typeface="Times New Roman"/>
              </a:rPr>
              <a:t>tempInteger; </a:t>
            </a:r>
            <a:r>
              <a:rPr sz="1150" spc="275" dirty="0">
                <a:latin typeface="Times New Roman"/>
                <a:cs typeface="Times New Roman"/>
              </a:rPr>
              <a:t>int</a:t>
            </a:r>
            <a:r>
              <a:rPr sz="1150" spc="409" dirty="0">
                <a:latin typeface="Times New Roman"/>
                <a:cs typeface="Times New Roman"/>
              </a:rPr>
              <a:t> </a:t>
            </a:r>
            <a:r>
              <a:rPr sz="1150" spc="175" dirty="0">
                <a:latin typeface="Times New Roman"/>
                <a:cs typeface="Times New Roman"/>
              </a:rPr>
              <a:t>tempPrimitive;</a:t>
            </a:r>
            <a:endParaRPr sz="115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043177" y="3654057"/>
            <a:ext cx="3520440" cy="4464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0965" marR="5080" indent="-88900">
              <a:lnSpc>
                <a:spcPct val="120000"/>
              </a:lnSpc>
              <a:spcBef>
                <a:spcPts val="100"/>
              </a:spcBef>
            </a:pPr>
            <a:r>
              <a:rPr sz="1150" spc="170" dirty="0">
                <a:latin typeface="Times New Roman"/>
                <a:cs typeface="Times New Roman"/>
              </a:rPr>
              <a:t>tempInteger</a:t>
            </a:r>
            <a:r>
              <a:rPr sz="1150" spc="470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Times New Roman"/>
                <a:cs typeface="Times New Roman"/>
              </a:rPr>
              <a:t>=</a:t>
            </a:r>
            <a:r>
              <a:rPr sz="1150" spc="475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Times New Roman"/>
                <a:cs typeface="Times New Roman"/>
              </a:rPr>
              <a:t>new</a:t>
            </a:r>
            <a:r>
              <a:rPr sz="1150" spc="475" dirty="0">
                <a:latin typeface="Times New Roman"/>
                <a:cs typeface="Times New Roman"/>
              </a:rPr>
              <a:t> </a:t>
            </a:r>
            <a:r>
              <a:rPr sz="1150" spc="220" dirty="0">
                <a:latin typeface="Times New Roman"/>
                <a:cs typeface="Times New Roman"/>
              </a:rPr>
              <a:t>Integer(intPrimitive); </a:t>
            </a:r>
            <a:r>
              <a:rPr sz="1150" spc="170" dirty="0">
                <a:latin typeface="Times New Roman"/>
                <a:cs typeface="Times New Roman"/>
              </a:rPr>
              <a:t>tempPrimitive</a:t>
            </a:r>
            <a:r>
              <a:rPr sz="1150" spc="420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Times New Roman"/>
                <a:cs typeface="Times New Roman"/>
              </a:rPr>
              <a:t>=</a:t>
            </a:r>
            <a:r>
              <a:rPr sz="1150" spc="440" dirty="0">
                <a:latin typeface="Times New Roman"/>
                <a:cs typeface="Times New Roman"/>
              </a:rPr>
              <a:t> </a:t>
            </a:r>
            <a:r>
              <a:rPr sz="1150" spc="210" dirty="0">
                <a:latin typeface="Times New Roman"/>
                <a:cs typeface="Times New Roman"/>
              </a:rPr>
              <a:t>intObject.intValue();</a:t>
            </a:r>
            <a:endParaRPr sz="115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258316" y="2189511"/>
            <a:ext cx="199390" cy="2538730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75"/>
              </a:spcBef>
            </a:pPr>
            <a:r>
              <a:rPr sz="1150" spc="55" dirty="0">
                <a:latin typeface="Times New Roman"/>
                <a:cs typeface="Times New Roman"/>
              </a:rPr>
              <a:t>2</a:t>
            </a:r>
            <a:endParaRPr sz="11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75"/>
              </a:spcBef>
            </a:pPr>
            <a:r>
              <a:rPr sz="1150" spc="55" dirty="0">
                <a:latin typeface="Times New Roman"/>
                <a:cs typeface="Times New Roman"/>
              </a:rPr>
              <a:t>3</a:t>
            </a:r>
            <a:endParaRPr sz="11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65"/>
              </a:spcBef>
            </a:pPr>
            <a:r>
              <a:rPr sz="1150" spc="55" dirty="0">
                <a:latin typeface="Times New Roman"/>
                <a:cs typeface="Times New Roman"/>
              </a:rPr>
              <a:t>4</a:t>
            </a:r>
            <a:endParaRPr sz="11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65"/>
              </a:spcBef>
            </a:pPr>
            <a:r>
              <a:rPr sz="1150" spc="55" dirty="0">
                <a:latin typeface="Times New Roman"/>
                <a:cs typeface="Times New Roman"/>
              </a:rPr>
              <a:t>5</a:t>
            </a:r>
            <a:endParaRPr sz="11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75"/>
              </a:spcBef>
            </a:pPr>
            <a:r>
              <a:rPr sz="1150" spc="55" dirty="0">
                <a:latin typeface="Times New Roman"/>
                <a:cs typeface="Times New Roman"/>
              </a:rPr>
              <a:t>6</a:t>
            </a:r>
            <a:endParaRPr sz="11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65"/>
              </a:spcBef>
            </a:pPr>
            <a:r>
              <a:rPr sz="1150" spc="55" dirty="0">
                <a:latin typeface="Times New Roman"/>
                <a:cs typeface="Times New Roman"/>
              </a:rPr>
              <a:t>7</a:t>
            </a:r>
            <a:endParaRPr sz="11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65"/>
              </a:spcBef>
            </a:pPr>
            <a:r>
              <a:rPr sz="1150" spc="55" dirty="0">
                <a:latin typeface="Times New Roman"/>
                <a:cs typeface="Times New Roman"/>
              </a:rPr>
              <a:t>8</a:t>
            </a:r>
            <a:endParaRPr sz="11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65"/>
              </a:spcBef>
            </a:pPr>
            <a:r>
              <a:rPr sz="1150" spc="55" dirty="0">
                <a:latin typeface="Times New Roman"/>
                <a:cs typeface="Times New Roman"/>
              </a:rPr>
              <a:t>9</a:t>
            </a:r>
            <a:endParaRPr sz="11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75"/>
              </a:spcBef>
            </a:pPr>
            <a:r>
              <a:rPr sz="1150" spc="75" dirty="0">
                <a:latin typeface="Times New Roman"/>
                <a:cs typeface="Times New Roman"/>
              </a:rPr>
              <a:t>10</a:t>
            </a:r>
            <a:endParaRPr sz="11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65"/>
              </a:spcBef>
            </a:pPr>
            <a:r>
              <a:rPr sz="1150" spc="75" dirty="0">
                <a:latin typeface="Times New Roman"/>
                <a:cs typeface="Times New Roman"/>
              </a:rPr>
              <a:t>11</a:t>
            </a:r>
            <a:endParaRPr sz="11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60"/>
              </a:spcBef>
            </a:pPr>
            <a:r>
              <a:rPr sz="1150" spc="75" dirty="0">
                <a:latin typeface="Times New Roman"/>
                <a:cs typeface="Times New Roman"/>
              </a:rPr>
              <a:t>12</a:t>
            </a:r>
            <a:endParaRPr sz="11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80"/>
              </a:spcBef>
            </a:pPr>
            <a:r>
              <a:rPr sz="1150" spc="75" dirty="0">
                <a:latin typeface="Times New Roman"/>
                <a:cs typeface="Times New Roman"/>
              </a:rPr>
              <a:t>13</a:t>
            </a:r>
            <a:endParaRPr sz="115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131569" y="4281937"/>
            <a:ext cx="3608704" cy="4464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0000"/>
              </a:lnSpc>
              <a:spcBef>
                <a:spcPts val="100"/>
              </a:spcBef>
              <a:tabLst>
                <a:tab pos="2458085" algn="l"/>
              </a:tabLst>
            </a:pPr>
            <a:r>
              <a:rPr sz="1150" spc="170" dirty="0">
                <a:latin typeface="Times New Roman"/>
                <a:cs typeface="Times New Roman"/>
              </a:rPr>
              <a:t>tempInteger</a:t>
            </a:r>
            <a:r>
              <a:rPr sz="1150" spc="425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Times New Roman"/>
                <a:cs typeface="Times New Roman"/>
              </a:rPr>
              <a:t>=</a:t>
            </a:r>
            <a:r>
              <a:rPr sz="1150" spc="405" dirty="0">
                <a:latin typeface="Times New Roman"/>
                <a:cs typeface="Times New Roman"/>
              </a:rPr>
              <a:t> </a:t>
            </a:r>
            <a:r>
              <a:rPr sz="1150" spc="229" dirty="0">
                <a:latin typeface="Times New Roman"/>
                <a:cs typeface="Times New Roman"/>
              </a:rPr>
              <a:t>intPrimitive;</a:t>
            </a:r>
            <a:r>
              <a:rPr sz="1150" spc="425" dirty="0">
                <a:latin typeface="Times New Roman"/>
                <a:cs typeface="Times New Roman"/>
              </a:rPr>
              <a:t> </a:t>
            </a:r>
            <a:r>
              <a:rPr sz="1150" spc="360" dirty="0">
                <a:latin typeface="Times New Roman"/>
                <a:cs typeface="Times New Roman"/>
              </a:rPr>
              <a:t>//</a:t>
            </a:r>
            <a:r>
              <a:rPr sz="1150" spc="409" dirty="0">
                <a:latin typeface="Times New Roman"/>
                <a:cs typeface="Times New Roman"/>
              </a:rPr>
              <a:t> </a:t>
            </a:r>
            <a:r>
              <a:rPr sz="1150" spc="105" dirty="0">
                <a:latin typeface="Times New Roman"/>
                <a:cs typeface="Times New Roman"/>
              </a:rPr>
              <a:t>Auto</a:t>
            </a:r>
            <a:r>
              <a:rPr sz="1150" spc="425" dirty="0">
                <a:latin typeface="Times New Roman"/>
                <a:cs typeface="Times New Roman"/>
              </a:rPr>
              <a:t> </a:t>
            </a:r>
            <a:r>
              <a:rPr sz="1150" spc="75" dirty="0">
                <a:latin typeface="Times New Roman"/>
                <a:cs typeface="Times New Roman"/>
              </a:rPr>
              <a:t>box </a:t>
            </a:r>
            <a:r>
              <a:rPr sz="1150" spc="170" dirty="0">
                <a:latin typeface="Times New Roman"/>
                <a:cs typeface="Times New Roman"/>
              </a:rPr>
              <a:t>tempPrimitive</a:t>
            </a:r>
            <a:r>
              <a:rPr sz="1150" spc="420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Times New Roman"/>
                <a:cs typeface="Times New Roman"/>
              </a:rPr>
              <a:t>=</a:t>
            </a:r>
            <a:r>
              <a:rPr sz="1150" spc="440" dirty="0">
                <a:latin typeface="Times New Roman"/>
                <a:cs typeface="Times New Roman"/>
              </a:rPr>
              <a:t> </a:t>
            </a:r>
            <a:r>
              <a:rPr sz="1150" spc="204" dirty="0">
                <a:latin typeface="Times New Roman"/>
                <a:cs typeface="Times New Roman"/>
              </a:rPr>
              <a:t>intObject;</a:t>
            </a:r>
            <a:r>
              <a:rPr sz="1150" dirty="0">
                <a:latin typeface="Times New Roman"/>
                <a:cs typeface="Times New Roman"/>
              </a:rPr>
              <a:t>	</a:t>
            </a:r>
            <a:r>
              <a:rPr sz="1150" spc="360" dirty="0">
                <a:latin typeface="Times New Roman"/>
                <a:cs typeface="Times New Roman"/>
              </a:rPr>
              <a:t>//</a:t>
            </a:r>
            <a:r>
              <a:rPr sz="1150" spc="395" dirty="0">
                <a:latin typeface="Times New Roman"/>
                <a:cs typeface="Times New Roman"/>
              </a:rPr>
              <a:t> </a:t>
            </a:r>
            <a:r>
              <a:rPr sz="1150" spc="105" dirty="0">
                <a:latin typeface="Times New Roman"/>
                <a:cs typeface="Times New Roman"/>
              </a:rPr>
              <a:t>Auto</a:t>
            </a:r>
            <a:r>
              <a:rPr sz="1150" spc="409" dirty="0">
                <a:latin typeface="Times New Roman"/>
                <a:cs typeface="Times New Roman"/>
              </a:rPr>
              <a:t> </a:t>
            </a:r>
            <a:r>
              <a:rPr sz="1150" spc="100" dirty="0">
                <a:latin typeface="Times New Roman"/>
                <a:cs typeface="Times New Roman"/>
              </a:rPr>
              <a:t>unbox</a:t>
            </a:r>
            <a:endParaRPr sz="115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17880" y="5717539"/>
            <a:ext cx="6292215" cy="146113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3499"/>
              </a:lnSpc>
              <a:spcBef>
                <a:spcPts val="90"/>
              </a:spcBef>
            </a:pPr>
            <a:r>
              <a:rPr sz="1150" dirty="0">
                <a:latin typeface="Arial"/>
                <a:cs typeface="Arial"/>
              </a:rPr>
              <a:t>Lines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9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and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10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show</a:t>
            </a:r>
            <a:r>
              <a:rPr sz="1150" spc="10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traditional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method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for</a:t>
            </a:r>
            <a:r>
              <a:rPr sz="1150" spc="4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moving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between</a:t>
            </a:r>
            <a:r>
              <a:rPr sz="1150" spc="10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objects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and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primitives.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Lines</a:t>
            </a:r>
            <a:r>
              <a:rPr sz="1150" spc="95" dirty="0">
                <a:latin typeface="Arial"/>
                <a:cs typeface="Arial"/>
              </a:rPr>
              <a:t> </a:t>
            </a:r>
            <a:r>
              <a:rPr sz="1150" spc="-25" dirty="0">
                <a:latin typeface="Arial"/>
                <a:cs typeface="Arial"/>
              </a:rPr>
              <a:t>12 </a:t>
            </a:r>
            <a:r>
              <a:rPr sz="1150" dirty="0">
                <a:latin typeface="Arial"/>
                <a:cs typeface="Arial"/>
              </a:rPr>
              <a:t>and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13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show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boxing</a:t>
            </a:r>
            <a:r>
              <a:rPr sz="1150" spc="9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and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spc="-10" dirty="0">
                <a:latin typeface="Arial"/>
                <a:cs typeface="Arial"/>
              </a:rPr>
              <a:t>unboxing.</a:t>
            </a:r>
            <a:endParaRPr sz="11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sz="1150" b="1" dirty="0">
                <a:latin typeface="Arial"/>
                <a:cs typeface="Arial"/>
              </a:rPr>
              <a:t>Autoboxing</a:t>
            </a:r>
            <a:r>
              <a:rPr sz="1150" b="1" spc="140" dirty="0">
                <a:latin typeface="Arial"/>
                <a:cs typeface="Arial"/>
              </a:rPr>
              <a:t> </a:t>
            </a:r>
            <a:r>
              <a:rPr sz="1150" b="1" dirty="0">
                <a:latin typeface="Arial"/>
                <a:cs typeface="Arial"/>
              </a:rPr>
              <a:t>and</a:t>
            </a:r>
            <a:r>
              <a:rPr sz="1150" b="1" spc="110" dirty="0">
                <a:latin typeface="Arial"/>
                <a:cs typeface="Arial"/>
              </a:rPr>
              <a:t> </a:t>
            </a:r>
            <a:r>
              <a:rPr sz="1150" b="1" spc="-10" dirty="0">
                <a:latin typeface="Arial"/>
                <a:cs typeface="Arial"/>
              </a:rPr>
              <a:t>Unboxing</a:t>
            </a:r>
            <a:endParaRPr sz="1150">
              <a:latin typeface="Arial"/>
              <a:cs typeface="Arial"/>
            </a:endParaRPr>
          </a:p>
          <a:p>
            <a:pPr marL="12700" marR="175895">
              <a:lnSpc>
                <a:spcPct val="103499"/>
              </a:lnSpc>
              <a:spcBef>
                <a:spcPts val="430"/>
              </a:spcBef>
            </a:pPr>
            <a:r>
              <a:rPr sz="1150" dirty="0">
                <a:latin typeface="Arial"/>
                <a:cs typeface="Arial"/>
              </a:rPr>
              <a:t>Autoboxing</a:t>
            </a:r>
            <a:r>
              <a:rPr sz="1150" spc="10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and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unboxing</a:t>
            </a:r>
            <a:r>
              <a:rPr sz="1150" spc="114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are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Java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language</a:t>
            </a:r>
            <a:r>
              <a:rPr sz="1150" spc="114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features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that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enable</a:t>
            </a:r>
            <a:r>
              <a:rPr sz="1150" spc="10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you</a:t>
            </a:r>
            <a:r>
              <a:rPr sz="1150" spc="114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to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make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spc="-10" dirty="0">
                <a:latin typeface="Arial"/>
                <a:cs typeface="Arial"/>
              </a:rPr>
              <a:t>sensible </a:t>
            </a:r>
            <a:r>
              <a:rPr sz="1150" dirty="0">
                <a:latin typeface="Arial"/>
                <a:cs typeface="Arial"/>
              </a:rPr>
              <a:t>assignments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without</a:t>
            </a:r>
            <a:r>
              <a:rPr sz="1150" spc="9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formal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casting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syntax.</a:t>
            </a:r>
            <a:r>
              <a:rPr sz="1150" spc="114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Java</a:t>
            </a:r>
            <a:r>
              <a:rPr sz="1150" spc="9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provides</a:t>
            </a:r>
            <a:r>
              <a:rPr sz="1150" spc="10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casts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for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you</a:t>
            </a:r>
            <a:r>
              <a:rPr sz="1150" spc="12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at</a:t>
            </a:r>
            <a:r>
              <a:rPr sz="1150" spc="9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compile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spc="-10" dirty="0">
                <a:latin typeface="Arial"/>
                <a:cs typeface="Arial"/>
              </a:rPr>
              <a:t>time.</a:t>
            </a:r>
            <a:endParaRPr sz="1150">
              <a:latin typeface="Arial"/>
              <a:cs typeface="Arial"/>
            </a:endParaRPr>
          </a:p>
          <a:p>
            <a:pPr marL="12700" marR="148590">
              <a:lnSpc>
                <a:spcPct val="103499"/>
              </a:lnSpc>
              <a:spcBef>
                <a:spcPts val="445"/>
              </a:spcBef>
            </a:pPr>
            <a:r>
              <a:rPr sz="1150" b="1" dirty="0">
                <a:latin typeface="Arial"/>
                <a:cs typeface="Arial"/>
              </a:rPr>
              <a:t>Note:</a:t>
            </a:r>
            <a:r>
              <a:rPr sz="1150" b="1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Be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careful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when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using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autoboxing</a:t>
            </a:r>
            <a:r>
              <a:rPr sz="1150" spc="10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in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loop.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There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is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performance</a:t>
            </a:r>
            <a:r>
              <a:rPr sz="1150" spc="2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cost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to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using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spc="-20" dirty="0">
                <a:latin typeface="Arial"/>
                <a:cs typeface="Arial"/>
              </a:rPr>
              <a:t>this </a:t>
            </a:r>
            <a:r>
              <a:rPr sz="1150" spc="-10" dirty="0">
                <a:latin typeface="Arial"/>
                <a:cs typeface="Arial"/>
              </a:rPr>
              <a:t>feature.</a:t>
            </a:r>
            <a:endParaRPr sz="115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326639" y="5247386"/>
            <a:ext cx="3116580" cy="144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endParaRPr sz="8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42416" y="1418844"/>
            <a:ext cx="5744210" cy="3398520"/>
            <a:chOff x="1042416" y="1418844"/>
            <a:chExt cx="5744210" cy="3398520"/>
          </a:xfrm>
        </p:grpSpPr>
        <p:sp>
          <p:nvSpPr>
            <p:cNvPr id="3" name="object 3"/>
            <p:cNvSpPr/>
            <p:nvPr/>
          </p:nvSpPr>
          <p:spPr>
            <a:xfrm>
              <a:off x="1053084" y="1429512"/>
              <a:ext cx="5722620" cy="3377565"/>
            </a:xfrm>
            <a:custGeom>
              <a:avLst/>
              <a:gdLst/>
              <a:ahLst/>
              <a:cxnLst/>
              <a:rect l="l" t="t" r="r" b="b"/>
              <a:pathLst>
                <a:path w="5722620" h="3377565">
                  <a:moveTo>
                    <a:pt x="5722620" y="0"/>
                  </a:moveTo>
                  <a:lnTo>
                    <a:pt x="0" y="0"/>
                  </a:lnTo>
                  <a:lnTo>
                    <a:pt x="0" y="3377184"/>
                  </a:lnTo>
                  <a:lnTo>
                    <a:pt x="5722620" y="3377184"/>
                  </a:lnTo>
                  <a:lnTo>
                    <a:pt x="5722620" y="0"/>
                  </a:lnTo>
                  <a:close/>
                </a:path>
              </a:pathLst>
            </a:custGeom>
            <a:solidFill>
              <a:srgbClr val="DCDC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042416" y="1418844"/>
              <a:ext cx="5744210" cy="3398520"/>
            </a:xfrm>
            <a:custGeom>
              <a:avLst/>
              <a:gdLst/>
              <a:ahLst/>
              <a:cxnLst/>
              <a:rect l="l" t="t" r="r" b="b"/>
              <a:pathLst>
                <a:path w="5744209" h="3398520">
                  <a:moveTo>
                    <a:pt x="5739384" y="0"/>
                  </a:moveTo>
                  <a:lnTo>
                    <a:pt x="4572" y="0"/>
                  </a:lnTo>
                  <a:lnTo>
                    <a:pt x="0" y="4572"/>
                  </a:lnTo>
                  <a:lnTo>
                    <a:pt x="0" y="3393948"/>
                  </a:lnTo>
                  <a:lnTo>
                    <a:pt x="4572" y="3398520"/>
                  </a:lnTo>
                  <a:lnTo>
                    <a:pt x="5739384" y="3398520"/>
                  </a:lnTo>
                  <a:lnTo>
                    <a:pt x="5743956" y="3393948"/>
                  </a:lnTo>
                  <a:lnTo>
                    <a:pt x="5743956" y="3387852"/>
                  </a:lnTo>
                  <a:lnTo>
                    <a:pt x="21336" y="3387852"/>
                  </a:lnTo>
                  <a:lnTo>
                    <a:pt x="10668" y="3378708"/>
                  </a:lnTo>
                  <a:lnTo>
                    <a:pt x="21336" y="3378708"/>
                  </a:lnTo>
                  <a:lnTo>
                    <a:pt x="21336" y="19812"/>
                  </a:lnTo>
                  <a:lnTo>
                    <a:pt x="10667" y="19812"/>
                  </a:lnTo>
                  <a:lnTo>
                    <a:pt x="21336" y="10668"/>
                  </a:lnTo>
                  <a:lnTo>
                    <a:pt x="5743956" y="10668"/>
                  </a:lnTo>
                  <a:lnTo>
                    <a:pt x="5743956" y="4572"/>
                  </a:lnTo>
                  <a:lnTo>
                    <a:pt x="5739384" y="0"/>
                  </a:lnTo>
                  <a:close/>
                </a:path>
                <a:path w="5744209" h="3398520">
                  <a:moveTo>
                    <a:pt x="21336" y="3378708"/>
                  </a:moveTo>
                  <a:lnTo>
                    <a:pt x="10668" y="3378708"/>
                  </a:lnTo>
                  <a:lnTo>
                    <a:pt x="21336" y="3387852"/>
                  </a:lnTo>
                  <a:lnTo>
                    <a:pt x="21336" y="3378708"/>
                  </a:lnTo>
                  <a:close/>
                </a:path>
                <a:path w="5744209" h="3398520">
                  <a:moveTo>
                    <a:pt x="5722620" y="3378708"/>
                  </a:moveTo>
                  <a:lnTo>
                    <a:pt x="21336" y="3378708"/>
                  </a:lnTo>
                  <a:lnTo>
                    <a:pt x="21336" y="3387852"/>
                  </a:lnTo>
                  <a:lnTo>
                    <a:pt x="5722620" y="3387852"/>
                  </a:lnTo>
                  <a:lnTo>
                    <a:pt x="5722620" y="3378708"/>
                  </a:lnTo>
                  <a:close/>
                </a:path>
                <a:path w="5744209" h="3398520">
                  <a:moveTo>
                    <a:pt x="5722620" y="10668"/>
                  </a:moveTo>
                  <a:lnTo>
                    <a:pt x="5722620" y="3387852"/>
                  </a:lnTo>
                  <a:lnTo>
                    <a:pt x="5733288" y="3378708"/>
                  </a:lnTo>
                  <a:lnTo>
                    <a:pt x="5743956" y="3378708"/>
                  </a:lnTo>
                  <a:lnTo>
                    <a:pt x="5743956" y="19812"/>
                  </a:lnTo>
                  <a:lnTo>
                    <a:pt x="5733288" y="19812"/>
                  </a:lnTo>
                  <a:lnTo>
                    <a:pt x="5722620" y="10668"/>
                  </a:lnTo>
                  <a:close/>
                </a:path>
                <a:path w="5744209" h="3398520">
                  <a:moveTo>
                    <a:pt x="5743956" y="3378708"/>
                  </a:moveTo>
                  <a:lnTo>
                    <a:pt x="5733288" y="3378708"/>
                  </a:lnTo>
                  <a:lnTo>
                    <a:pt x="5722620" y="3387852"/>
                  </a:lnTo>
                  <a:lnTo>
                    <a:pt x="5743956" y="3387852"/>
                  </a:lnTo>
                  <a:lnTo>
                    <a:pt x="5743956" y="3378708"/>
                  </a:lnTo>
                  <a:close/>
                </a:path>
                <a:path w="5744209" h="3398520">
                  <a:moveTo>
                    <a:pt x="21336" y="10668"/>
                  </a:moveTo>
                  <a:lnTo>
                    <a:pt x="10667" y="19812"/>
                  </a:lnTo>
                  <a:lnTo>
                    <a:pt x="21336" y="19812"/>
                  </a:lnTo>
                  <a:lnTo>
                    <a:pt x="21336" y="10668"/>
                  </a:lnTo>
                  <a:close/>
                </a:path>
                <a:path w="5744209" h="3398520">
                  <a:moveTo>
                    <a:pt x="5722620" y="10668"/>
                  </a:moveTo>
                  <a:lnTo>
                    <a:pt x="21336" y="10668"/>
                  </a:lnTo>
                  <a:lnTo>
                    <a:pt x="21336" y="19812"/>
                  </a:lnTo>
                  <a:lnTo>
                    <a:pt x="5722620" y="19812"/>
                  </a:lnTo>
                  <a:lnTo>
                    <a:pt x="5722620" y="10668"/>
                  </a:lnTo>
                  <a:close/>
                </a:path>
                <a:path w="5744209" h="3398520">
                  <a:moveTo>
                    <a:pt x="5743956" y="10668"/>
                  </a:moveTo>
                  <a:lnTo>
                    <a:pt x="5722620" y="10668"/>
                  </a:lnTo>
                  <a:lnTo>
                    <a:pt x="5733288" y="19812"/>
                  </a:lnTo>
                  <a:lnTo>
                    <a:pt x="5743956" y="19812"/>
                  </a:lnTo>
                  <a:lnTo>
                    <a:pt x="5743956" y="1066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1656075" y="2043714"/>
            <a:ext cx="2459990" cy="6375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299"/>
              </a:lnSpc>
              <a:spcBef>
                <a:spcPts val="100"/>
              </a:spcBef>
            </a:pPr>
            <a:r>
              <a:rPr sz="1000" spc="165" dirty="0">
                <a:latin typeface="Times New Roman"/>
                <a:cs typeface="Times New Roman"/>
              </a:rPr>
              <a:t>partList.add(new</a:t>
            </a:r>
            <a:r>
              <a:rPr sz="1000" spc="375" dirty="0">
                <a:latin typeface="Times New Roman"/>
                <a:cs typeface="Times New Roman"/>
              </a:rPr>
              <a:t> </a:t>
            </a:r>
            <a:r>
              <a:rPr sz="1000" spc="175" dirty="0">
                <a:latin typeface="Times New Roman"/>
                <a:cs typeface="Times New Roman"/>
              </a:rPr>
              <a:t>Integer(1111)); </a:t>
            </a:r>
            <a:r>
              <a:rPr sz="1000" spc="165" dirty="0">
                <a:latin typeface="Times New Roman"/>
                <a:cs typeface="Times New Roman"/>
              </a:rPr>
              <a:t>partList.add(new</a:t>
            </a:r>
            <a:r>
              <a:rPr sz="1000" spc="375" dirty="0">
                <a:latin typeface="Times New Roman"/>
                <a:cs typeface="Times New Roman"/>
              </a:rPr>
              <a:t> </a:t>
            </a:r>
            <a:r>
              <a:rPr sz="1000" spc="175" dirty="0">
                <a:latin typeface="Times New Roman"/>
                <a:cs typeface="Times New Roman"/>
              </a:rPr>
              <a:t>Integer(2222)); </a:t>
            </a:r>
            <a:r>
              <a:rPr sz="1000" spc="165" dirty="0">
                <a:latin typeface="Times New Roman"/>
                <a:cs typeface="Times New Roman"/>
              </a:rPr>
              <a:t>partList.add(new</a:t>
            </a:r>
            <a:r>
              <a:rPr sz="1000" spc="375" dirty="0">
                <a:latin typeface="Times New Roman"/>
                <a:cs typeface="Times New Roman"/>
              </a:rPr>
              <a:t> </a:t>
            </a:r>
            <a:r>
              <a:rPr sz="1000" spc="175" dirty="0">
                <a:latin typeface="Times New Roman"/>
                <a:cs typeface="Times New Roman"/>
              </a:rPr>
              <a:t>Integer(3333)); </a:t>
            </a:r>
            <a:r>
              <a:rPr sz="1000" spc="165" dirty="0">
                <a:latin typeface="Times New Roman"/>
                <a:cs typeface="Times New Roman"/>
              </a:rPr>
              <a:t>partList.add("Oops</a:t>
            </a:r>
            <a:r>
              <a:rPr sz="1000" spc="390" dirty="0">
                <a:latin typeface="Times New Roman"/>
                <a:cs typeface="Times New Roman"/>
              </a:rPr>
              <a:t> </a:t>
            </a:r>
            <a:r>
              <a:rPr sz="1000" spc="145" dirty="0">
                <a:latin typeface="Times New Roman"/>
                <a:cs typeface="Times New Roman"/>
              </a:rPr>
              <a:t>a</a:t>
            </a:r>
            <a:r>
              <a:rPr sz="1000" spc="380" dirty="0">
                <a:latin typeface="Times New Roman"/>
                <a:cs typeface="Times New Roman"/>
              </a:rPr>
              <a:t> </a:t>
            </a:r>
            <a:r>
              <a:rPr sz="1000" spc="220" dirty="0">
                <a:latin typeface="Times New Roman"/>
                <a:cs typeface="Times New Roman"/>
              </a:rPr>
              <a:t>string!");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656087" y="2807248"/>
            <a:ext cx="306768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000" spc="220" dirty="0">
                <a:latin typeface="Times New Roman"/>
                <a:cs typeface="Times New Roman"/>
              </a:rPr>
              <a:t>Iterator</a:t>
            </a:r>
            <a:r>
              <a:rPr sz="1000" spc="370" dirty="0">
                <a:latin typeface="Times New Roman"/>
                <a:cs typeface="Times New Roman"/>
              </a:rPr>
              <a:t> </a:t>
            </a:r>
            <a:r>
              <a:rPr sz="1000" spc="150" dirty="0">
                <a:latin typeface="Times New Roman"/>
                <a:cs typeface="Times New Roman"/>
              </a:rPr>
              <a:t>elements</a:t>
            </a:r>
            <a:r>
              <a:rPr sz="1000" spc="375" dirty="0">
                <a:latin typeface="Times New Roman"/>
                <a:cs typeface="Times New Roman"/>
              </a:rPr>
              <a:t> </a:t>
            </a:r>
            <a:r>
              <a:rPr sz="1000" dirty="0">
                <a:latin typeface="Times New Roman"/>
                <a:cs typeface="Times New Roman"/>
              </a:rPr>
              <a:t>=</a:t>
            </a:r>
            <a:r>
              <a:rPr sz="1000" spc="370" dirty="0">
                <a:latin typeface="Times New Roman"/>
                <a:cs typeface="Times New Roman"/>
              </a:rPr>
              <a:t> </a:t>
            </a:r>
            <a:r>
              <a:rPr sz="1000" spc="220" dirty="0">
                <a:latin typeface="Times New Roman"/>
                <a:cs typeface="Times New Roman"/>
              </a:rPr>
              <a:t>partList.iterator(); </a:t>
            </a:r>
            <a:r>
              <a:rPr sz="1000" spc="150" dirty="0">
                <a:latin typeface="Times New Roman"/>
                <a:cs typeface="Times New Roman"/>
              </a:rPr>
              <a:t>while</a:t>
            </a:r>
            <a:r>
              <a:rPr sz="1000" spc="370" dirty="0">
                <a:latin typeface="Times New Roman"/>
                <a:cs typeface="Times New Roman"/>
              </a:rPr>
              <a:t> </a:t>
            </a:r>
            <a:r>
              <a:rPr sz="1000" spc="170" dirty="0">
                <a:latin typeface="Times New Roman"/>
                <a:cs typeface="Times New Roman"/>
              </a:rPr>
              <a:t>(elements.hasNext())</a:t>
            </a:r>
            <a:r>
              <a:rPr sz="1000" spc="375" dirty="0">
                <a:latin typeface="Times New Roman"/>
                <a:cs typeface="Times New Roman"/>
              </a:rPr>
              <a:t> </a:t>
            </a:r>
            <a:r>
              <a:rPr sz="1000" spc="70" dirty="0">
                <a:latin typeface="Times New Roman"/>
                <a:cs typeface="Times New Roman"/>
              </a:rPr>
              <a:t>{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808478" y="3112054"/>
            <a:ext cx="489521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000" spc="185" dirty="0">
                <a:latin typeface="Times New Roman"/>
                <a:cs typeface="Times New Roman"/>
              </a:rPr>
              <a:t>Integer</a:t>
            </a:r>
            <a:r>
              <a:rPr sz="1000" spc="385" dirty="0">
                <a:latin typeface="Times New Roman"/>
                <a:cs typeface="Times New Roman"/>
              </a:rPr>
              <a:t> </a:t>
            </a:r>
            <a:r>
              <a:rPr sz="1000" spc="120" dirty="0">
                <a:latin typeface="Times New Roman"/>
                <a:cs typeface="Times New Roman"/>
              </a:rPr>
              <a:t>partNumberObject</a:t>
            </a:r>
            <a:r>
              <a:rPr sz="1000" spc="390" dirty="0">
                <a:latin typeface="Times New Roman"/>
                <a:cs typeface="Times New Roman"/>
              </a:rPr>
              <a:t> </a:t>
            </a:r>
            <a:r>
              <a:rPr sz="1000" dirty="0">
                <a:latin typeface="Times New Roman"/>
                <a:cs typeface="Times New Roman"/>
              </a:rPr>
              <a:t>=</a:t>
            </a:r>
            <a:r>
              <a:rPr sz="1000" spc="390" dirty="0">
                <a:latin typeface="Times New Roman"/>
                <a:cs typeface="Times New Roman"/>
              </a:rPr>
              <a:t> </a:t>
            </a:r>
            <a:r>
              <a:rPr sz="1000" spc="195" dirty="0">
                <a:latin typeface="Times New Roman"/>
                <a:cs typeface="Times New Roman"/>
              </a:rPr>
              <a:t>(Integer)(elements.next());</a:t>
            </a:r>
            <a:r>
              <a:rPr sz="1000" spc="395" dirty="0">
                <a:latin typeface="Times New Roman"/>
                <a:cs typeface="Times New Roman"/>
              </a:rPr>
              <a:t> </a:t>
            </a:r>
            <a:r>
              <a:rPr sz="1000" spc="320" dirty="0">
                <a:latin typeface="Times New Roman"/>
                <a:cs typeface="Times New Roman"/>
              </a:rPr>
              <a:t>//</a:t>
            </a:r>
            <a:r>
              <a:rPr sz="1000" spc="380" dirty="0">
                <a:latin typeface="Times New Roman"/>
                <a:cs typeface="Times New Roman"/>
              </a:rPr>
              <a:t> </a:t>
            </a:r>
            <a:r>
              <a:rPr sz="1000" spc="180" dirty="0">
                <a:latin typeface="Times New Roman"/>
                <a:cs typeface="Times New Roman"/>
              </a:rPr>
              <a:t>error? </a:t>
            </a:r>
            <a:r>
              <a:rPr sz="1000" spc="245" dirty="0">
                <a:latin typeface="Times New Roman"/>
                <a:cs typeface="Times New Roman"/>
              </a:rPr>
              <a:t>int</a:t>
            </a:r>
            <a:r>
              <a:rPr sz="1000" spc="370" dirty="0">
                <a:latin typeface="Times New Roman"/>
                <a:cs typeface="Times New Roman"/>
              </a:rPr>
              <a:t> </a:t>
            </a:r>
            <a:r>
              <a:rPr sz="1000" spc="105" dirty="0">
                <a:latin typeface="Times New Roman"/>
                <a:cs typeface="Times New Roman"/>
              </a:rPr>
              <a:t>partNumber</a:t>
            </a:r>
            <a:r>
              <a:rPr sz="1000" spc="375" dirty="0">
                <a:latin typeface="Times New Roman"/>
                <a:cs typeface="Times New Roman"/>
              </a:rPr>
              <a:t> </a:t>
            </a:r>
            <a:r>
              <a:rPr sz="1000" dirty="0">
                <a:latin typeface="Times New Roman"/>
                <a:cs typeface="Times New Roman"/>
              </a:rPr>
              <a:t>=</a:t>
            </a:r>
            <a:r>
              <a:rPr sz="1000" spc="375" dirty="0">
                <a:latin typeface="Times New Roman"/>
                <a:cs typeface="Times New Roman"/>
              </a:rPr>
              <a:t> </a:t>
            </a:r>
            <a:r>
              <a:rPr sz="1000" spc="145" dirty="0">
                <a:latin typeface="Times New Roman"/>
                <a:cs typeface="Times New Roman"/>
              </a:rPr>
              <a:t>partNumberObject.intValue();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808478" y="3569264"/>
            <a:ext cx="3753485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185" dirty="0">
                <a:latin typeface="Times New Roman"/>
                <a:cs typeface="Times New Roman"/>
              </a:rPr>
              <a:t>System.out.println("Part</a:t>
            </a:r>
            <a:r>
              <a:rPr sz="1000" spc="375" dirty="0">
                <a:latin typeface="Times New Roman"/>
                <a:cs typeface="Times New Roman"/>
              </a:rPr>
              <a:t> </a:t>
            </a:r>
            <a:r>
              <a:rPr sz="1000" spc="114" dirty="0">
                <a:latin typeface="Times New Roman"/>
                <a:cs typeface="Times New Roman"/>
              </a:rPr>
              <a:t>number:</a:t>
            </a:r>
            <a:r>
              <a:rPr sz="1000" spc="370" dirty="0">
                <a:latin typeface="Times New Roman"/>
                <a:cs typeface="Times New Roman"/>
              </a:rPr>
              <a:t> </a:t>
            </a:r>
            <a:r>
              <a:rPr sz="1000" spc="185" dirty="0">
                <a:latin typeface="Times New Roman"/>
                <a:cs typeface="Times New Roman"/>
              </a:rPr>
              <a:t>"</a:t>
            </a:r>
            <a:r>
              <a:rPr sz="1000" spc="380" dirty="0">
                <a:latin typeface="Times New Roman"/>
                <a:cs typeface="Times New Roman"/>
              </a:rPr>
              <a:t> </a:t>
            </a:r>
            <a:r>
              <a:rPr sz="1000" dirty="0">
                <a:latin typeface="Times New Roman"/>
                <a:cs typeface="Times New Roman"/>
              </a:rPr>
              <a:t>+</a:t>
            </a:r>
            <a:r>
              <a:rPr sz="1000" spc="380" dirty="0">
                <a:latin typeface="Times New Roman"/>
                <a:cs typeface="Times New Roman"/>
              </a:rPr>
              <a:t> </a:t>
            </a:r>
            <a:r>
              <a:rPr sz="1000" spc="125" dirty="0">
                <a:latin typeface="Times New Roman"/>
                <a:cs typeface="Times New Roman"/>
              </a:rPr>
              <a:t>partNumber);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656087" y="3721667"/>
            <a:ext cx="102235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70" dirty="0">
                <a:latin typeface="Times New Roman"/>
                <a:cs typeface="Times New Roman"/>
              </a:rPr>
              <a:t>}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503683" y="3875588"/>
            <a:ext cx="102235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70" dirty="0">
                <a:latin typeface="Times New Roman"/>
                <a:cs typeface="Times New Roman"/>
              </a:rPr>
              <a:t>}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105916" y="1434100"/>
            <a:ext cx="3390900" cy="27724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7810" indent="-245110">
              <a:lnSpc>
                <a:spcPct val="100000"/>
              </a:lnSpc>
              <a:spcBef>
                <a:spcPts val="100"/>
              </a:spcBef>
              <a:buAutoNum type="arabicPlain"/>
              <a:tabLst>
                <a:tab pos="257810" algn="l"/>
              </a:tabLst>
            </a:pPr>
            <a:r>
              <a:rPr sz="1000" spc="175" dirty="0">
                <a:latin typeface="Times New Roman"/>
                <a:cs typeface="Times New Roman"/>
              </a:rPr>
              <a:t>public</a:t>
            </a:r>
            <a:r>
              <a:rPr sz="1000" spc="350" dirty="0">
                <a:latin typeface="Times New Roman"/>
                <a:cs typeface="Times New Roman"/>
              </a:rPr>
              <a:t> </a:t>
            </a:r>
            <a:r>
              <a:rPr sz="1000" spc="204" dirty="0">
                <a:latin typeface="Times New Roman"/>
                <a:cs typeface="Times New Roman"/>
              </a:rPr>
              <a:t>class</a:t>
            </a:r>
            <a:r>
              <a:rPr sz="1000" spc="355" dirty="0">
                <a:latin typeface="Times New Roman"/>
                <a:cs typeface="Times New Roman"/>
              </a:rPr>
              <a:t> </a:t>
            </a:r>
            <a:r>
              <a:rPr sz="1000" spc="155" dirty="0">
                <a:latin typeface="Times New Roman"/>
                <a:cs typeface="Times New Roman"/>
              </a:rPr>
              <a:t>OldStyleArrayList</a:t>
            </a:r>
            <a:r>
              <a:rPr sz="1000" spc="355" dirty="0">
                <a:latin typeface="Times New Roman"/>
                <a:cs typeface="Times New Roman"/>
              </a:rPr>
              <a:t> </a:t>
            </a:r>
            <a:r>
              <a:rPr sz="1000" spc="70" dirty="0">
                <a:latin typeface="Times New Roman"/>
                <a:cs typeface="Times New Roman"/>
              </a:rPr>
              <a:t>{</a:t>
            </a:r>
            <a:endParaRPr sz="1000">
              <a:latin typeface="Times New Roman"/>
              <a:cs typeface="Times New Roman"/>
            </a:endParaRPr>
          </a:p>
          <a:p>
            <a:pPr marL="410209" indent="-397510">
              <a:lnSpc>
                <a:spcPct val="100000"/>
              </a:lnSpc>
              <a:buAutoNum type="arabicPlain"/>
              <a:tabLst>
                <a:tab pos="410209" algn="l"/>
              </a:tabLst>
            </a:pPr>
            <a:r>
              <a:rPr sz="1000" spc="175" dirty="0">
                <a:latin typeface="Times New Roman"/>
                <a:cs typeface="Times New Roman"/>
              </a:rPr>
              <a:t>public</a:t>
            </a:r>
            <a:r>
              <a:rPr sz="1000" spc="370" dirty="0">
                <a:latin typeface="Times New Roman"/>
                <a:cs typeface="Times New Roman"/>
              </a:rPr>
              <a:t> </a:t>
            </a:r>
            <a:r>
              <a:rPr sz="1000" spc="240" dirty="0">
                <a:latin typeface="Times New Roman"/>
                <a:cs typeface="Times New Roman"/>
              </a:rPr>
              <a:t>static</a:t>
            </a:r>
            <a:r>
              <a:rPr sz="1000" spc="370" dirty="0">
                <a:latin typeface="Times New Roman"/>
                <a:cs typeface="Times New Roman"/>
              </a:rPr>
              <a:t> </a:t>
            </a:r>
            <a:r>
              <a:rPr sz="1000" spc="150" dirty="0">
                <a:latin typeface="Times New Roman"/>
                <a:cs typeface="Times New Roman"/>
              </a:rPr>
              <a:t>void</a:t>
            </a:r>
            <a:r>
              <a:rPr sz="1000" spc="370" dirty="0">
                <a:latin typeface="Times New Roman"/>
                <a:cs typeface="Times New Roman"/>
              </a:rPr>
              <a:t> </a:t>
            </a:r>
            <a:r>
              <a:rPr sz="1000" spc="155" dirty="0">
                <a:latin typeface="Times New Roman"/>
                <a:cs typeface="Times New Roman"/>
              </a:rPr>
              <a:t>main(String</a:t>
            </a:r>
            <a:r>
              <a:rPr sz="1000" spc="370" dirty="0">
                <a:latin typeface="Times New Roman"/>
                <a:cs typeface="Times New Roman"/>
              </a:rPr>
              <a:t> </a:t>
            </a:r>
            <a:r>
              <a:rPr sz="1000" spc="185" dirty="0">
                <a:latin typeface="Times New Roman"/>
                <a:cs typeface="Times New Roman"/>
              </a:rPr>
              <a:t>args[]){</a:t>
            </a:r>
            <a:endParaRPr sz="1000">
              <a:latin typeface="Times New Roman"/>
              <a:cs typeface="Times New Roman"/>
            </a:endParaRPr>
          </a:p>
          <a:p>
            <a:pPr marL="12700" marR="309880" indent="549910">
              <a:lnSpc>
                <a:spcPct val="100000"/>
              </a:lnSpc>
              <a:buAutoNum type="arabicPlain"/>
              <a:tabLst>
                <a:tab pos="562610" algn="l"/>
              </a:tabLst>
            </a:pPr>
            <a:r>
              <a:rPr sz="1000" spc="204" dirty="0">
                <a:latin typeface="Times New Roman"/>
                <a:cs typeface="Times New Roman"/>
              </a:rPr>
              <a:t>List</a:t>
            </a:r>
            <a:r>
              <a:rPr sz="1000" spc="375" dirty="0">
                <a:latin typeface="Times New Roman"/>
                <a:cs typeface="Times New Roman"/>
              </a:rPr>
              <a:t> </a:t>
            </a:r>
            <a:r>
              <a:rPr sz="1000" spc="204" dirty="0">
                <a:latin typeface="Times New Roman"/>
                <a:cs typeface="Times New Roman"/>
              </a:rPr>
              <a:t>partList</a:t>
            </a:r>
            <a:r>
              <a:rPr sz="1000" spc="390" dirty="0">
                <a:latin typeface="Times New Roman"/>
                <a:cs typeface="Times New Roman"/>
              </a:rPr>
              <a:t> </a:t>
            </a:r>
            <a:r>
              <a:rPr sz="1000" dirty="0">
                <a:latin typeface="Times New Roman"/>
                <a:cs typeface="Times New Roman"/>
              </a:rPr>
              <a:t>=</a:t>
            </a:r>
            <a:r>
              <a:rPr sz="1000" spc="390" dirty="0">
                <a:latin typeface="Times New Roman"/>
                <a:cs typeface="Times New Roman"/>
              </a:rPr>
              <a:t> </a:t>
            </a:r>
            <a:r>
              <a:rPr sz="1000" dirty="0">
                <a:latin typeface="Times New Roman"/>
                <a:cs typeface="Times New Roman"/>
              </a:rPr>
              <a:t>new</a:t>
            </a:r>
            <a:r>
              <a:rPr sz="1000" spc="390" dirty="0">
                <a:latin typeface="Times New Roman"/>
                <a:cs typeface="Times New Roman"/>
              </a:rPr>
              <a:t> </a:t>
            </a:r>
            <a:r>
              <a:rPr sz="1000" spc="170" dirty="0">
                <a:latin typeface="Times New Roman"/>
                <a:cs typeface="Times New Roman"/>
              </a:rPr>
              <a:t>ArrayList(3); </a:t>
            </a:r>
            <a:r>
              <a:rPr sz="1000" spc="50" dirty="0">
                <a:latin typeface="Times New Roman"/>
                <a:cs typeface="Times New Roman"/>
              </a:rPr>
              <a:t>4</a:t>
            </a:r>
            <a:endParaRPr sz="1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000" spc="50" dirty="0">
                <a:latin typeface="Times New Roman"/>
                <a:cs typeface="Times New Roman"/>
              </a:rPr>
              <a:t>5</a:t>
            </a:r>
            <a:endParaRPr sz="1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000" spc="50" dirty="0">
                <a:latin typeface="Times New Roman"/>
                <a:cs typeface="Times New Roman"/>
              </a:rPr>
              <a:t>6</a:t>
            </a:r>
            <a:endParaRPr sz="1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1000" spc="50" dirty="0">
                <a:latin typeface="Times New Roman"/>
                <a:cs typeface="Times New Roman"/>
              </a:rPr>
              <a:t>7</a:t>
            </a:r>
            <a:endParaRPr sz="1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000" spc="50" dirty="0">
                <a:latin typeface="Times New Roman"/>
                <a:cs typeface="Times New Roman"/>
              </a:rPr>
              <a:t>8</a:t>
            </a:r>
            <a:endParaRPr sz="1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000" spc="50" dirty="0">
                <a:latin typeface="Times New Roman"/>
                <a:cs typeface="Times New Roman"/>
              </a:rPr>
              <a:t>9</a:t>
            </a:r>
            <a:endParaRPr sz="1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000" spc="70" dirty="0">
                <a:latin typeface="Times New Roman"/>
                <a:cs typeface="Times New Roman"/>
              </a:rPr>
              <a:t>10</a:t>
            </a:r>
            <a:endParaRPr sz="1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000" spc="70" dirty="0">
                <a:latin typeface="Times New Roman"/>
                <a:cs typeface="Times New Roman"/>
              </a:rPr>
              <a:t>11</a:t>
            </a:r>
            <a:endParaRPr sz="1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000" spc="70" dirty="0">
                <a:latin typeface="Times New Roman"/>
                <a:cs typeface="Times New Roman"/>
              </a:rPr>
              <a:t>12</a:t>
            </a:r>
            <a:endParaRPr sz="1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000" spc="70" dirty="0">
                <a:latin typeface="Times New Roman"/>
                <a:cs typeface="Times New Roman"/>
              </a:rPr>
              <a:t>13</a:t>
            </a:r>
            <a:endParaRPr sz="1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000" spc="70" dirty="0">
                <a:latin typeface="Times New Roman"/>
                <a:cs typeface="Times New Roman"/>
              </a:rPr>
              <a:t>14</a:t>
            </a:r>
            <a:endParaRPr sz="1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000" spc="70" dirty="0">
                <a:latin typeface="Times New Roman"/>
                <a:cs typeface="Times New Roman"/>
              </a:rPr>
              <a:t>15</a:t>
            </a:r>
            <a:endParaRPr sz="1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000" spc="70" dirty="0">
                <a:latin typeface="Times New Roman"/>
                <a:cs typeface="Times New Roman"/>
              </a:rPr>
              <a:t>16</a:t>
            </a:r>
            <a:endParaRPr sz="1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000" spc="70" dirty="0">
                <a:latin typeface="Times New Roman"/>
                <a:cs typeface="Times New Roman"/>
              </a:rPr>
              <a:t>17</a:t>
            </a:r>
            <a:endParaRPr sz="1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000" spc="95" dirty="0">
                <a:latin typeface="Times New Roman"/>
                <a:cs typeface="Times New Roman"/>
              </a:rPr>
              <a:t>18</a:t>
            </a:r>
            <a:r>
              <a:rPr sz="1000" spc="480" dirty="0">
                <a:latin typeface="Times New Roman"/>
                <a:cs typeface="Times New Roman"/>
              </a:rPr>
              <a:t> </a:t>
            </a:r>
            <a:r>
              <a:rPr sz="1000" spc="70" dirty="0">
                <a:latin typeface="Times New Roman"/>
                <a:cs typeface="Times New Roman"/>
              </a:rPr>
              <a:t>}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253488" y="790204"/>
            <a:ext cx="3328035" cy="3092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50" b="1" spc="220" dirty="0">
                <a:latin typeface="Times New Roman"/>
                <a:cs typeface="Times New Roman"/>
              </a:rPr>
              <a:t>ArrayList</a:t>
            </a:r>
            <a:r>
              <a:rPr sz="1850" b="1" spc="114" dirty="0">
                <a:latin typeface="Times New Roman"/>
                <a:cs typeface="Times New Roman"/>
              </a:rPr>
              <a:t> </a:t>
            </a:r>
            <a:r>
              <a:rPr sz="1850" b="1" dirty="0">
                <a:latin typeface="Arial"/>
                <a:cs typeface="Arial"/>
              </a:rPr>
              <a:t>Without</a:t>
            </a:r>
            <a:r>
              <a:rPr sz="1850" b="1" spc="10" dirty="0">
                <a:latin typeface="Arial"/>
                <a:cs typeface="Arial"/>
              </a:rPr>
              <a:t> </a:t>
            </a:r>
            <a:r>
              <a:rPr sz="1850" b="1" spc="-10" dirty="0">
                <a:latin typeface="Arial"/>
                <a:cs typeface="Arial"/>
              </a:rPr>
              <a:t>Generics</a:t>
            </a:r>
            <a:endParaRPr sz="1850">
              <a:latin typeface="Arial"/>
              <a:cs typeface="Arial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4015740" y="1534667"/>
            <a:ext cx="2435860" cy="483234"/>
            <a:chOff x="4015740" y="1534667"/>
            <a:chExt cx="2435860" cy="483234"/>
          </a:xfrm>
        </p:grpSpPr>
        <p:sp>
          <p:nvSpPr>
            <p:cNvPr id="14" name="object 14"/>
            <p:cNvSpPr/>
            <p:nvPr/>
          </p:nvSpPr>
          <p:spPr>
            <a:xfrm>
              <a:off x="4043172" y="1537715"/>
              <a:ext cx="2405380" cy="477520"/>
            </a:xfrm>
            <a:custGeom>
              <a:avLst/>
              <a:gdLst/>
              <a:ahLst/>
              <a:cxnLst/>
              <a:rect l="l" t="t" r="r" b="b"/>
              <a:pathLst>
                <a:path w="2405379" h="477519">
                  <a:moveTo>
                    <a:pt x="2404872" y="0"/>
                  </a:moveTo>
                  <a:lnTo>
                    <a:pt x="987551" y="0"/>
                  </a:lnTo>
                  <a:lnTo>
                    <a:pt x="987551" y="79248"/>
                  </a:lnTo>
                  <a:lnTo>
                    <a:pt x="0" y="35052"/>
                  </a:lnTo>
                  <a:lnTo>
                    <a:pt x="987551" y="198120"/>
                  </a:lnTo>
                  <a:lnTo>
                    <a:pt x="987551" y="477012"/>
                  </a:lnTo>
                  <a:lnTo>
                    <a:pt x="2404872" y="477012"/>
                  </a:lnTo>
                  <a:lnTo>
                    <a:pt x="2404872" y="0"/>
                  </a:lnTo>
                  <a:close/>
                </a:path>
              </a:pathLst>
            </a:custGeom>
            <a:solidFill>
              <a:srgbClr val="FFFF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015740" y="1534667"/>
              <a:ext cx="2435860" cy="483234"/>
            </a:xfrm>
            <a:custGeom>
              <a:avLst/>
              <a:gdLst/>
              <a:ahLst/>
              <a:cxnLst/>
              <a:rect l="l" t="t" r="r" b="b"/>
              <a:pathLst>
                <a:path w="2435860" h="483235">
                  <a:moveTo>
                    <a:pt x="1011936" y="205232"/>
                  </a:moveTo>
                  <a:lnTo>
                    <a:pt x="1011936" y="483108"/>
                  </a:lnTo>
                  <a:lnTo>
                    <a:pt x="2435352" y="483108"/>
                  </a:lnTo>
                  <a:lnTo>
                    <a:pt x="2435352" y="480059"/>
                  </a:lnTo>
                  <a:lnTo>
                    <a:pt x="1019556" y="480059"/>
                  </a:lnTo>
                  <a:lnTo>
                    <a:pt x="1014984" y="477012"/>
                  </a:lnTo>
                  <a:lnTo>
                    <a:pt x="1019556" y="477012"/>
                  </a:lnTo>
                  <a:lnTo>
                    <a:pt x="1019556" y="205740"/>
                  </a:lnTo>
                  <a:lnTo>
                    <a:pt x="1014984" y="205740"/>
                  </a:lnTo>
                  <a:lnTo>
                    <a:pt x="1011936" y="205232"/>
                  </a:lnTo>
                  <a:close/>
                </a:path>
                <a:path w="2435860" h="483235">
                  <a:moveTo>
                    <a:pt x="1019556" y="477012"/>
                  </a:moveTo>
                  <a:lnTo>
                    <a:pt x="1014984" y="477012"/>
                  </a:lnTo>
                  <a:lnTo>
                    <a:pt x="1019556" y="480059"/>
                  </a:lnTo>
                  <a:lnTo>
                    <a:pt x="1019556" y="477012"/>
                  </a:lnTo>
                  <a:close/>
                </a:path>
                <a:path w="2435860" h="483235">
                  <a:moveTo>
                    <a:pt x="2429256" y="477012"/>
                  </a:moveTo>
                  <a:lnTo>
                    <a:pt x="1019556" y="477012"/>
                  </a:lnTo>
                  <a:lnTo>
                    <a:pt x="1019556" y="480059"/>
                  </a:lnTo>
                  <a:lnTo>
                    <a:pt x="2429256" y="480059"/>
                  </a:lnTo>
                  <a:lnTo>
                    <a:pt x="2429256" y="477012"/>
                  </a:lnTo>
                  <a:close/>
                </a:path>
                <a:path w="2435860" h="483235">
                  <a:moveTo>
                    <a:pt x="2429256" y="3048"/>
                  </a:moveTo>
                  <a:lnTo>
                    <a:pt x="2429256" y="480059"/>
                  </a:lnTo>
                  <a:lnTo>
                    <a:pt x="2432304" y="477012"/>
                  </a:lnTo>
                  <a:lnTo>
                    <a:pt x="2435352" y="477012"/>
                  </a:lnTo>
                  <a:lnTo>
                    <a:pt x="2435352" y="6096"/>
                  </a:lnTo>
                  <a:lnTo>
                    <a:pt x="2432304" y="6096"/>
                  </a:lnTo>
                  <a:lnTo>
                    <a:pt x="2429256" y="3048"/>
                  </a:lnTo>
                  <a:close/>
                </a:path>
                <a:path w="2435860" h="483235">
                  <a:moveTo>
                    <a:pt x="2435352" y="477012"/>
                  </a:moveTo>
                  <a:lnTo>
                    <a:pt x="2432304" y="477012"/>
                  </a:lnTo>
                  <a:lnTo>
                    <a:pt x="2429256" y="480059"/>
                  </a:lnTo>
                  <a:lnTo>
                    <a:pt x="2435352" y="480059"/>
                  </a:lnTo>
                  <a:lnTo>
                    <a:pt x="2435352" y="477012"/>
                  </a:lnTo>
                  <a:close/>
                </a:path>
                <a:path w="2435860" h="483235">
                  <a:moveTo>
                    <a:pt x="1011936" y="201168"/>
                  </a:moveTo>
                  <a:lnTo>
                    <a:pt x="1011936" y="205232"/>
                  </a:lnTo>
                  <a:lnTo>
                    <a:pt x="1014984" y="205740"/>
                  </a:lnTo>
                  <a:lnTo>
                    <a:pt x="1011936" y="201168"/>
                  </a:lnTo>
                  <a:close/>
                </a:path>
                <a:path w="2435860" h="483235">
                  <a:moveTo>
                    <a:pt x="1019556" y="201168"/>
                  </a:moveTo>
                  <a:lnTo>
                    <a:pt x="1011936" y="201168"/>
                  </a:lnTo>
                  <a:lnTo>
                    <a:pt x="1014984" y="205740"/>
                  </a:lnTo>
                  <a:lnTo>
                    <a:pt x="1019556" y="205740"/>
                  </a:lnTo>
                  <a:lnTo>
                    <a:pt x="1019556" y="201168"/>
                  </a:lnTo>
                  <a:close/>
                </a:path>
                <a:path w="2435860" h="483235">
                  <a:moveTo>
                    <a:pt x="27432" y="41148"/>
                  </a:moveTo>
                  <a:lnTo>
                    <a:pt x="1011936" y="205232"/>
                  </a:lnTo>
                  <a:lnTo>
                    <a:pt x="1011936" y="201168"/>
                  </a:lnTo>
                  <a:lnTo>
                    <a:pt x="1019556" y="201168"/>
                  </a:lnTo>
                  <a:lnTo>
                    <a:pt x="1019556" y="198120"/>
                  </a:lnTo>
                  <a:lnTo>
                    <a:pt x="80977" y="43615"/>
                  </a:lnTo>
                  <a:lnTo>
                    <a:pt x="27432" y="41148"/>
                  </a:lnTo>
                  <a:close/>
                </a:path>
                <a:path w="2435860" h="483235">
                  <a:moveTo>
                    <a:pt x="35356" y="35052"/>
                  </a:moveTo>
                  <a:lnTo>
                    <a:pt x="28956" y="35052"/>
                  </a:lnTo>
                  <a:lnTo>
                    <a:pt x="80977" y="43615"/>
                  </a:lnTo>
                  <a:lnTo>
                    <a:pt x="1019556" y="86868"/>
                  </a:lnTo>
                  <a:lnTo>
                    <a:pt x="1019556" y="82296"/>
                  </a:lnTo>
                  <a:lnTo>
                    <a:pt x="1011936" y="82296"/>
                  </a:lnTo>
                  <a:lnTo>
                    <a:pt x="1011936" y="79042"/>
                  </a:lnTo>
                  <a:lnTo>
                    <a:pt x="35356" y="35052"/>
                  </a:lnTo>
                  <a:close/>
                </a:path>
                <a:path w="2435860" h="483235">
                  <a:moveTo>
                    <a:pt x="1011936" y="79042"/>
                  </a:moveTo>
                  <a:lnTo>
                    <a:pt x="1011936" y="82296"/>
                  </a:lnTo>
                  <a:lnTo>
                    <a:pt x="1016508" y="79248"/>
                  </a:lnTo>
                  <a:lnTo>
                    <a:pt x="1011936" y="79042"/>
                  </a:lnTo>
                  <a:close/>
                </a:path>
                <a:path w="2435860" h="483235">
                  <a:moveTo>
                    <a:pt x="2435352" y="0"/>
                  </a:moveTo>
                  <a:lnTo>
                    <a:pt x="1011936" y="0"/>
                  </a:lnTo>
                  <a:lnTo>
                    <a:pt x="1011936" y="79042"/>
                  </a:lnTo>
                  <a:lnTo>
                    <a:pt x="1016508" y="79248"/>
                  </a:lnTo>
                  <a:lnTo>
                    <a:pt x="1011936" y="82296"/>
                  </a:lnTo>
                  <a:lnTo>
                    <a:pt x="1019556" y="82296"/>
                  </a:lnTo>
                  <a:lnTo>
                    <a:pt x="1019556" y="6096"/>
                  </a:lnTo>
                  <a:lnTo>
                    <a:pt x="1014984" y="6096"/>
                  </a:lnTo>
                  <a:lnTo>
                    <a:pt x="1019556" y="3048"/>
                  </a:lnTo>
                  <a:lnTo>
                    <a:pt x="2435352" y="3048"/>
                  </a:lnTo>
                  <a:lnTo>
                    <a:pt x="2435352" y="0"/>
                  </a:lnTo>
                  <a:close/>
                </a:path>
                <a:path w="2435860" h="483235">
                  <a:moveTo>
                    <a:pt x="28956" y="35052"/>
                  </a:moveTo>
                  <a:lnTo>
                    <a:pt x="27432" y="41148"/>
                  </a:lnTo>
                  <a:lnTo>
                    <a:pt x="80977" y="43615"/>
                  </a:lnTo>
                  <a:lnTo>
                    <a:pt x="28956" y="35052"/>
                  </a:lnTo>
                  <a:close/>
                </a:path>
                <a:path w="2435860" h="483235">
                  <a:moveTo>
                    <a:pt x="1524" y="33528"/>
                  </a:moveTo>
                  <a:lnTo>
                    <a:pt x="0" y="36576"/>
                  </a:lnTo>
                  <a:lnTo>
                    <a:pt x="27432" y="41148"/>
                  </a:lnTo>
                  <a:lnTo>
                    <a:pt x="28956" y="35052"/>
                  </a:lnTo>
                  <a:lnTo>
                    <a:pt x="35356" y="35052"/>
                  </a:lnTo>
                  <a:lnTo>
                    <a:pt x="1524" y="33528"/>
                  </a:lnTo>
                  <a:close/>
                </a:path>
                <a:path w="2435860" h="483235">
                  <a:moveTo>
                    <a:pt x="1019556" y="3048"/>
                  </a:moveTo>
                  <a:lnTo>
                    <a:pt x="1014984" y="6096"/>
                  </a:lnTo>
                  <a:lnTo>
                    <a:pt x="1019556" y="6096"/>
                  </a:lnTo>
                  <a:lnTo>
                    <a:pt x="1019556" y="3048"/>
                  </a:lnTo>
                  <a:close/>
                </a:path>
                <a:path w="2435860" h="483235">
                  <a:moveTo>
                    <a:pt x="2429256" y="3048"/>
                  </a:moveTo>
                  <a:lnTo>
                    <a:pt x="1019556" y="3048"/>
                  </a:lnTo>
                  <a:lnTo>
                    <a:pt x="1019556" y="6096"/>
                  </a:lnTo>
                  <a:lnTo>
                    <a:pt x="2429256" y="6096"/>
                  </a:lnTo>
                  <a:lnTo>
                    <a:pt x="2429256" y="3048"/>
                  </a:lnTo>
                  <a:close/>
                </a:path>
                <a:path w="2435860" h="483235">
                  <a:moveTo>
                    <a:pt x="2435352" y="3048"/>
                  </a:moveTo>
                  <a:lnTo>
                    <a:pt x="2429256" y="3048"/>
                  </a:lnTo>
                  <a:lnTo>
                    <a:pt x="2432304" y="6096"/>
                  </a:lnTo>
                  <a:lnTo>
                    <a:pt x="2435352" y="6096"/>
                  </a:lnTo>
                  <a:lnTo>
                    <a:pt x="2435352" y="3048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5167376" y="1530112"/>
            <a:ext cx="1146810" cy="4851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Arial"/>
                <a:cs typeface="Arial"/>
              </a:rPr>
              <a:t>Java</a:t>
            </a:r>
            <a:r>
              <a:rPr sz="1000" spc="-3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example</a:t>
            </a:r>
            <a:r>
              <a:rPr sz="1000" spc="-30" dirty="0">
                <a:latin typeface="Arial"/>
                <a:cs typeface="Arial"/>
              </a:rPr>
              <a:t> </a:t>
            </a:r>
            <a:r>
              <a:rPr sz="1000" spc="-20" dirty="0">
                <a:latin typeface="Arial"/>
                <a:cs typeface="Arial"/>
              </a:rPr>
              <a:t>using </a:t>
            </a:r>
            <a:r>
              <a:rPr sz="1000" dirty="0">
                <a:latin typeface="Arial"/>
                <a:cs typeface="Arial"/>
              </a:rPr>
              <a:t>syntax</a:t>
            </a:r>
            <a:r>
              <a:rPr sz="1000" spc="-2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prior</a:t>
            </a:r>
            <a:r>
              <a:rPr sz="1000" spc="-30" dirty="0">
                <a:latin typeface="Arial"/>
                <a:cs typeface="Arial"/>
              </a:rPr>
              <a:t> </a:t>
            </a:r>
            <a:r>
              <a:rPr sz="1000" spc="-25" dirty="0">
                <a:latin typeface="Arial"/>
                <a:cs typeface="Arial"/>
              </a:rPr>
              <a:t>to</a:t>
            </a:r>
            <a:endParaRPr sz="10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15"/>
              </a:spcBef>
            </a:pPr>
            <a:r>
              <a:rPr sz="1000" dirty="0">
                <a:latin typeface="Arial"/>
                <a:cs typeface="Arial"/>
              </a:rPr>
              <a:t>Java</a:t>
            </a:r>
            <a:r>
              <a:rPr sz="1000" spc="-30" dirty="0">
                <a:latin typeface="Arial"/>
                <a:cs typeface="Arial"/>
              </a:rPr>
              <a:t> </a:t>
            </a:r>
            <a:r>
              <a:rPr sz="1000" spc="-25" dirty="0">
                <a:latin typeface="Arial"/>
                <a:cs typeface="Arial"/>
              </a:rPr>
              <a:t>1.5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4826508" y="2787395"/>
            <a:ext cx="1844039" cy="629920"/>
            <a:chOff x="4826508" y="2787395"/>
            <a:chExt cx="1844039" cy="629920"/>
          </a:xfrm>
        </p:grpSpPr>
        <p:sp>
          <p:nvSpPr>
            <p:cNvPr id="18" name="object 18"/>
            <p:cNvSpPr/>
            <p:nvPr/>
          </p:nvSpPr>
          <p:spPr>
            <a:xfrm>
              <a:off x="4852416" y="2790443"/>
              <a:ext cx="1813560" cy="617220"/>
            </a:xfrm>
            <a:custGeom>
              <a:avLst/>
              <a:gdLst/>
              <a:ahLst/>
              <a:cxnLst/>
              <a:rect l="l" t="t" r="r" b="b"/>
              <a:pathLst>
                <a:path w="1813559" h="617220">
                  <a:moveTo>
                    <a:pt x="1813560" y="0"/>
                  </a:moveTo>
                  <a:lnTo>
                    <a:pt x="288036" y="0"/>
                  </a:lnTo>
                  <a:lnTo>
                    <a:pt x="288036" y="422148"/>
                  </a:lnTo>
                  <a:lnTo>
                    <a:pt x="542544" y="422148"/>
                  </a:lnTo>
                  <a:lnTo>
                    <a:pt x="0" y="617220"/>
                  </a:lnTo>
                  <a:lnTo>
                    <a:pt x="923544" y="422148"/>
                  </a:lnTo>
                  <a:lnTo>
                    <a:pt x="1813560" y="422148"/>
                  </a:lnTo>
                  <a:lnTo>
                    <a:pt x="1813560" y="0"/>
                  </a:lnTo>
                  <a:close/>
                </a:path>
              </a:pathLst>
            </a:custGeom>
            <a:solidFill>
              <a:srgbClr val="FFFF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4826508" y="2787395"/>
              <a:ext cx="1844039" cy="629920"/>
            </a:xfrm>
            <a:custGeom>
              <a:avLst/>
              <a:gdLst/>
              <a:ahLst/>
              <a:cxnLst/>
              <a:rect l="l" t="t" r="r" b="b"/>
              <a:pathLst>
                <a:path w="1844040" h="629920">
                  <a:moveTo>
                    <a:pt x="566928" y="422148"/>
                  </a:moveTo>
                  <a:lnTo>
                    <a:pt x="0" y="626364"/>
                  </a:lnTo>
                  <a:lnTo>
                    <a:pt x="0" y="629412"/>
                  </a:lnTo>
                  <a:lnTo>
                    <a:pt x="29037" y="623316"/>
                  </a:lnTo>
                  <a:lnTo>
                    <a:pt x="27432" y="623316"/>
                  </a:lnTo>
                  <a:lnTo>
                    <a:pt x="25908" y="617220"/>
                  </a:lnTo>
                  <a:lnTo>
                    <a:pt x="70950" y="607706"/>
                  </a:lnTo>
                  <a:lnTo>
                    <a:pt x="568356" y="429288"/>
                  </a:lnTo>
                  <a:lnTo>
                    <a:pt x="566928" y="422148"/>
                  </a:lnTo>
                  <a:close/>
                </a:path>
                <a:path w="1844040" h="629920">
                  <a:moveTo>
                    <a:pt x="70950" y="607706"/>
                  </a:moveTo>
                  <a:lnTo>
                    <a:pt x="25908" y="617220"/>
                  </a:lnTo>
                  <a:lnTo>
                    <a:pt x="27432" y="623316"/>
                  </a:lnTo>
                  <a:lnTo>
                    <a:pt x="70950" y="607706"/>
                  </a:lnTo>
                  <a:close/>
                </a:path>
                <a:path w="1844040" h="629920">
                  <a:moveTo>
                    <a:pt x="1836420" y="422148"/>
                  </a:moveTo>
                  <a:lnTo>
                    <a:pt x="949452" y="422148"/>
                  </a:lnTo>
                  <a:lnTo>
                    <a:pt x="70950" y="607706"/>
                  </a:lnTo>
                  <a:lnTo>
                    <a:pt x="27432" y="623316"/>
                  </a:lnTo>
                  <a:lnTo>
                    <a:pt x="29037" y="623316"/>
                  </a:lnTo>
                  <a:lnTo>
                    <a:pt x="950976" y="429768"/>
                  </a:lnTo>
                  <a:lnTo>
                    <a:pt x="1844040" y="429768"/>
                  </a:lnTo>
                  <a:lnTo>
                    <a:pt x="1844040" y="425196"/>
                  </a:lnTo>
                  <a:lnTo>
                    <a:pt x="1836420" y="425195"/>
                  </a:lnTo>
                  <a:lnTo>
                    <a:pt x="1836420" y="422148"/>
                  </a:lnTo>
                  <a:close/>
                </a:path>
                <a:path w="1844040" h="629920">
                  <a:moveTo>
                    <a:pt x="1844040" y="0"/>
                  </a:moveTo>
                  <a:lnTo>
                    <a:pt x="310896" y="0"/>
                  </a:lnTo>
                  <a:lnTo>
                    <a:pt x="310896" y="429768"/>
                  </a:lnTo>
                  <a:lnTo>
                    <a:pt x="545773" y="429768"/>
                  </a:lnTo>
                  <a:lnTo>
                    <a:pt x="558466" y="425195"/>
                  </a:lnTo>
                  <a:lnTo>
                    <a:pt x="316992" y="425195"/>
                  </a:lnTo>
                  <a:lnTo>
                    <a:pt x="313944" y="422148"/>
                  </a:lnTo>
                  <a:lnTo>
                    <a:pt x="316992" y="422148"/>
                  </a:lnTo>
                  <a:lnTo>
                    <a:pt x="316992" y="7620"/>
                  </a:lnTo>
                  <a:lnTo>
                    <a:pt x="313944" y="7620"/>
                  </a:lnTo>
                  <a:lnTo>
                    <a:pt x="316992" y="3048"/>
                  </a:lnTo>
                  <a:lnTo>
                    <a:pt x="1844040" y="3048"/>
                  </a:lnTo>
                  <a:lnTo>
                    <a:pt x="1844040" y="0"/>
                  </a:lnTo>
                  <a:close/>
                </a:path>
                <a:path w="1844040" h="629920">
                  <a:moveTo>
                    <a:pt x="568356" y="429288"/>
                  </a:moveTo>
                  <a:lnTo>
                    <a:pt x="567020" y="429768"/>
                  </a:lnTo>
                  <a:lnTo>
                    <a:pt x="568452" y="429768"/>
                  </a:lnTo>
                  <a:lnTo>
                    <a:pt x="568356" y="429288"/>
                  </a:lnTo>
                  <a:close/>
                </a:path>
                <a:path w="1844040" h="629920">
                  <a:moveTo>
                    <a:pt x="588264" y="422148"/>
                  </a:moveTo>
                  <a:lnTo>
                    <a:pt x="566928" y="422148"/>
                  </a:lnTo>
                  <a:lnTo>
                    <a:pt x="568356" y="429288"/>
                  </a:lnTo>
                  <a:lnTo>
                    <a:pt x="588264" y="422148"/>
                  </a:lnTo>
                  <a:close/>
                </a:path>
                <a:path w="1844040" h="629920">
                  <a:moveTo>
                    <a:pt x="316992" y="422148"/>
                  </a:moveTo>
                  <a:lnTo>
                    <a:pt x="313944" y="422148"/>
                  </a:lnTo>
                  <a:lnTo>
                    <a:pt x="316992" y="425195"/>
                  </a:lnTo>
                  <a:lnTo>
                    <a:pt x="316992" y="422148"/>
                  </a:lnTo>
                  <a:close/>
                </a:path>
                <a:path w="1844040" h="629920">
                  <a:moveTo>
                    <a:pt x="566928" y="422148"/>
                  </a:moveTo>
                  <a:lnTo>
                    <a:pt x="316992" y="422148"/>
                  </a:lnTo>
                  <a:lnTo>
                    <a:pt x="316992" y="425195"/>
                  </a:lnTo>
                  <a:lnTo>
                    <a:pt x="558466" y="425195"/>
                  </a:lnTo>
                  <a:lnTo>
                    <a:pt x="566928" y="422148"/>
                  </a:lnTo>
                  <a:close/>
                </a:path>
                <a:path w="1844040" h="629920">
                  <a:moveTo>
                    <a:pt x="1836420" y="3048"/>
                  </a:moveTo>
                  <a:lnTo>
                    <a:pt x="1836420" y="425195"/>
                  </a:lnTo>
                  <a:lnTo>
                    <a:pt x="1839468" y="422148"/>
                  </a:lnTo>
                  <a:lnTo>
                    <a:pt x="1844040" y="422148"/>
                  </a:lnTo>
                  <a:lnTo>
                    <a:pt x="1844040" y="7620"/>
                  </a:lnTo>
                  <a:lnTo>
                    <a:pt x="1839468" y="7620"/>
                  </a:lnTo>
                  <a:lnTo>
                    <a:pt x="1836420" y="3048"/>
                  </a:lnTo>
                  <a:close/>
                </a:path>
                <a:path w="1844040" h="629920">
                  <a:moveTo>
                    <a:pt x="1844040" y="422148"/>
                  </a:moveTo>
                  <a:lnTo>
                    <a:pt x="1839468" y="422148"/>
                  </a:lnTo>
                  <a:lnTo>
                    <a:pt x="1836420" y="425195"/>
                  </a:lnTo>
                  <a:lnTo>
                    <a:pt x="1844040" y="425196"/>
                  </a:lnTo>
                  <a:lnTo>
                    <a:pt x="1844040" y="422148"/>
                  </a:lnTo>
                  <a:close/>
                </a:path>
                <a:path w="1844040" h="629920">
                  <a:moveTo>
                    <a:pt x="316992" y="3048"/>
                  </a:moveTo>
                  <a:lnTo>
                    <a:pt x="313944" y="7620"/>
                  </a:lnTo>
                  <a:lnTo>
                    <a:pt x="316992" y="7620"/>
                  </a:lnTo>
                  <a:lnTo>
                    <a:pt x="316992" y="3048"/>
                  </a:lnTo>
                  <a:close/>
                </a:path>
                <a:path w="1844040" h="629920">
                  <a:moveTo>
                    <a:pt x="1836420" y="3048"/>
                  </a:moveTo>
                  <a:lnTo>
                    <a:pt x="316992" y="3048"/>
                  </a:lnTo>
                  <a:lnTo>
                    <a:pt x="316992" y="7620"/>
                  </a:lnTo>
                  <a:lnTo>
                    <a:pt x="1836420" y="7620"/>
                  </a:lnTo>
                  <a:lnTo>
                    <a:pt x="1836420" y="3048"/>
                  </a:lnTo>
                  <a:close/>
                </a:path>
                <a:path w="1844040" h="629920">
                  <a:moveTo>
                    <a:pt x="1844040" y="3048"/>
                  </a:moveTo>
                  <a:lnTo>
                    <a:pt x="1836420" y="3048"/>
                  </a:lnTo>
                  <a:lnTo>
                    <a:pt x="1839468" y="7620"/>
                  </a:lnTo>
                  <a:lnTo>
                    <a:pt x="1844040" y="7620"/>
                  </a:lnTo>
                  <a:lnTo>
                    <a:pt x="1844040" y="3048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5206999" y="2833132"/>
            <a:ext cx="1396365" cy="320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1160"/>
              </a:lnSpc>
              <a:spcBef>
                <a:spcPts val="100"/>
              </a:spcBef>
            </a:pPr>
            <a:r>
              <a:rPr sz="1000" dirty="0">
                <a:latin typeface="Arial"/>
                <a:cs typeface="Arial"/>
              </a:rPr>
              <a:t>Runtime</a:t>
            </a:r>
            <a:r>
              <a:rPr sz="1000" spc="-5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error:</a:t>
            </a:r>
            <a:endParaRPr sz="1000">
              <a:latin typeface="Arial"/>
              <a:cs typeface="Arial"/>
            </a:endParaRPr>
          </a:p>
          <a:p>
            <a:pPr algn="ctr">
              <a:lnSpc>
                <a:spcPts val="1160"/>
              </a:lnSpc>
            </a:pPr>
            <a:r>
              <a:rPr sz="1000" spc="140" dirty="0">
                <a:latin typeface="Times New Roman"/>
                <a:cs typeface="Times New Roman"/>
              </a:rPr>
              <a:t>ClassCastException</a:t>
            </a:r>
            <a:endParaRPr sz="1000">
              <a:latin typeface="Times New Roman"/>
              <a:cs typeface="Times New Roman"/>
            </a:endParaRPr>
          </a:p>
        </p:txBody>
      </p:sp>
      <p:graphicFrame>
        <p:nvGraphicFramePr>
          <p:cNvPr id="21" name="object 21"/>
          <p:cNvGraphicFramePr>
            <a:graphicFrameLocks noGrp="1"/>
          </p:cNvGraphicFramePr>
          <p:nvPr/>
        </p:nvGraphicFramePr>
        <p:xfrm>
          <a:off x="798799" y="7931891"/>
          <a:ext cx="1614168" cy="6934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419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96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25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marR="6350"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150" spc="225" dirty="0">
                          <a:latin typeface="Times New Roman"/>
                          <a:cs typeface="Times New Roman"/>
                        </a:rPr>
                        <a:t>Part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T="6350" marB="0"/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150" spc="150" dirty="0">
                          <a:latin typeface="Times New Roman"/>
                          <a:cs typeface="Times New Roman"/>
                        </a:rPr>
                        <a:t>number: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T="6350" marB="0"/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150" spc="114" dirty="0">
                          <a:latin typeface="Times New Roman"/>
                          <a:cs typeface="Times New Roman"/>
                        </a:rPr>
                        <a:t>1111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T="635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6220">
                <a:tc>
                  <a:txBody>
                    <a:bodyPr/>
                    <a:lstStyle/>
                    <a:p>
                      <a:pPr marR="6350" algn="ctr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1150" spc="225" dirty="0">
                          <a:latin typeface="Times New Roman"/>
                          <a:cs typeface="Times New Roman"/>
                        </a:rPr>
                        <a:t>Part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T="13970" marB="0"/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1150" spc="150" dirty="0">
                          <a:latin typeface="Times New Roman"/>
                          <a:cs typeface="Times New Roman"/>
                        </a:rPr>
                        <a:t>number: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T="13970" marB="0"/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1150" spc="114" dirty="0">
                          <a:latin typeface="Times New Roman"/>
                          <a:cs typeface="Times New Roman"/>
                        </a:rPr>
                        <a:t>2222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T="1397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R="6350" algn="ctr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1150" spc="225" dirty="0">
                          <a:latin typeface="Times New Roman"/>
                          <a:cs typeface="Times New Roman"/>
                        </a:rPr>
                        <a:t>Part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T="13970" marB="0"/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1150" spc="150" dirty="0">
                          <a:latin typeface="Times New Roman"/>
                          <a:cs typeface="Times New Roman"/>
                        </a:rPr>
                        <a:t>number: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T="13970" marB="0"/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1150" spc="114" dirty="0">
                          <a:latin typeface="Times New Roman"/>
                          <a:cs typeface="Times New Roman"/>
                        </a:rPr>
                        <a:t>3333</a:t>
                      </a:r>
                      <a:endParaRPr sz="115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1397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8" name="object 23">
            <a:extLst>
              <a:ext uri="{FF2B5EF4-FFF2-40B4-BE49-F238E27FC236}">
                <a16:creationId xmlns:a16="http://schemas.microsoft.com/office/drawing/2014/main" id="{690A01CB-2531-4F0A-DDA1-626C03633C3E}"/>
              </a:ext>
            </a:extLst>
          </p:cNvPr>
          <p:cNvSpPr txBox="1"/>
          <p:nvPr/>
        </p:nvSpPr>
        <p:spPr>
          <a:xfrm>
            <a:off x="817849" y="5247386"/>
            <a:ext cx="6240145" cy="26581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R="97790" algn="ctr">
              <a:lnSpc>
                <a:spcPct val="100000"/>
              </a:lnSpc>
              <a:spcBef>
                <a:spcPts val="105"/>
              </a:spcBef>
            </a:pPr>
            <a:r>
              <a:rPr sz="850" spc="-10" dirty="0">
                <a:latin typeface="Arial"/>
                <a:cs typeface="Arial"/>
              </a:rPr>
              <a:t>.</a:t>
            </a:r>
            <a:endParaRPr sz="850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85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625"/>
              </a:spcBef>
            </a:pPr>
            <a:endParaRPr sz="850" dirty="0">
              <a:latin typeface="Arial"/>
              <a:cs typeface="Arial"/>
            </a:endParaRPr>
          </a:p>
          <a:p>
            <a:pPr marL="12700" marR="5080">
              <a:lnSpc>
                <a:spcPct val="103499"/>
              </a:lnSpc>
            </a:pPr>
            <a:r>
              <a:rPr sz="1150" dirty="0">
                <a:latin typeface="Arial"/>
                <a:cs typeface="Arial"/>
              </a:rPr>
              <a:t>In</a:t>
            </a:r>
            <a:r>
              <a:rPr sz="1150" spc="1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example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in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slide,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part</a:t>
            </a:r>
            <a:r>
              <a:rPr sz="1150" spc="4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number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list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is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created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by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using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an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spc="190" dirty="0">
                <a:latin typeface="Times New Roman"/>
                <a:cs typeface="Times New Roman"/>
              </a:rPr>
              <a:t>ArrayList</a:t>
            </a:r>
            <a:r>
              <a:rPr sz="1150" spc="190" dirty="0">
                <a:latin typeface="Arial"/>
                <a:cs typeface="Arial"/>
              </a:rPr>
              <a:t>.</a:t>
            </a:r>
            <a:r>
              <a:rPr sz="1150" spc="10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There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is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spc="-25" dirty="0">
                <a:latin typeface="Arial"/>
                <a:cs typeface="Arial"/>
              </a:rPr>
              <a:t>no </a:t>
            </a:r>
            <a:r>
              <a:rPr sz="1150" dirty="0">
                <a:latin typeface="Arial"/>
                <a:cs typeface="Arial"/>
              </a:rPr>
              <a:t>type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definition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when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using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syntax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prior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to</a:t>
            </a:r>
            <a:r>
              <a:rPr sz="1150" spc="4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Java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version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1.5.</a:t>
            </a:r>
            <a:r>
              <a:rPr sz="1150" spc="3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So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any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type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can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be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added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to</a:t>
            </a:r>
            <a:r>
              <a:rPr sz="1150" spc="40" dirty="0">
                <a:latin typeface="Arial"/>
                <a:cs typeface="Arial"/>
              </a:rPr>
              <a:t> </a:t>
            </a:r>
            <a:r>
              <a:rPr sz="1150" spc="-25" dirty="0">
                <a:latin typeface="Arial"/>
                <a:cs typeface="Arial"/>
              </a:rPr>
              <a:t>the </a:t>
            </a:r>
            <a:r>
              <a:rPr sz="1150" dirty="0">
                <a:latin typeface="Arial"/>
                <a:cs typeface="Arial"/>
              </a:rPr>
              <a:t>list</a:t>
            </a:r>
            <a:r>
              <a:rPr sz="1150" spc="4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as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shown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on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line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8.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It</a:t>
            </a:r>
            <a:r>
              <a:rPr sz="1150" spc="3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is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up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to</a:t>
            </a:r>
            <a:r>
              <a:rPr sz="1150" spc="3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programmer</a:t>
            </a:r>
            <a:r>
              <a:rPr sz="1150" spc="1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to</a:t>
            </a:r>
            <a:r>
              <a:rPr sz="1150" spc="4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know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what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objects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are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in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list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and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spc="-25" dirty="0">
                <a:latin typeface="Arial"/>
                <a:cs typeface="Arial"/>
              </a:rPr>
              <a:t>in </a:t>
            </a:r>
            <a:r>
              <a:rPr sz="1150" dirty="0">
                <a:latin typeface="Arial"/>
                <a:cs typeface="Arial"/>
              </a:rPr>
              <a:t>what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order.</a:t>
            </a:r>
            <a:r>
              <a:rPr sz="1150" spc="4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If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3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list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was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only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for</a:t>
            </a:r>
            <a:r>
              <a:rPr sz="1150" spc="20" dirty="0">
                <a:latin typeface="Arial"/>
                <a:cs typeface="Arial"/>
              </a:rPr>
              <a:t> </a:t>
            </a:r>
            <a:r>
              <a:rPr sz="1150" spc="240" dirty="0">
                <a:latin typeface="Times New Roman"/>
                <a:cs typeface="Times New Roman"/>
              </a:rPr>
              <a:t>Integer</a:t>
            </a:r>
            <a:r>
              <a:rPr sz="1150" spc="150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Arial"/>
                <a:cs typeface="Arial"/>
              </a:rPr>
              <a:t>objects,</a:t>
            </a:r>
            <a:r>
              <a:rPr sz="1150" spc="4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runtime</a:t>
            </a:r>
            <a:r>
              <a:rPr sz="1150" spc="4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error</a:t>
            </a:r>
            <a:r>
              <a:rPr sz="1150" spc="3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would</a:t>
            </a:r>
            <a:r>
              <a:rPr sz="1150" spc="9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occur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on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line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spc="-25" dirty="0">
                <a:latin typeface="Arial"/>
                <a:cs typeface="Arial"/>
              </a:rPr>
              <a:t>12.</a:t>
            </a:r>
            <a:endParaRPr sz="1150" dirty="0">
              <a:latin typeface="Arial"/>
              <a:cs typeface="Arial"/>
            </a:endParaRPr>
          </a:p>
          <a:p>
            <a:pPr marL="12700" marR="57150">
              <a:lnSpc>
                <a:spcPct val="106500"/>
              </a:lnSpc>
              <a:spcBef>
                <a:spcPts val="405"/>
              </a:spcBef>
            </a:pPr>
            <a:r>
              <a:rPr sz="1150" dirty="0">
                <a:latin typeface="Arial"/>
                <a:cs typeface="Arial"/>
              </a:rPr>
              <a:t>On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lines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10–16,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with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nongeneric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collection,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an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spc="280" dirty="0">
                <a:latin typeface="Times New Roman"/>
                <a:cs typeface="Times New Roman"/>
              </a:rPr>
              <a:t>Iterator</a:t>
            </a:r>
            <a:r>
              <a:rPr sz="1150" spc="140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Arial"/>
                <a:cs typeface="Arial"/>
              </a:rPr>
              <a:t>is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used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to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iterate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through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spc="-20" dirty="0">
                <a:latin typeface="Arial"/>
                <a:cs typeface="Arial"/>
              </a:rPr>
              <a:t>list </a:t>
            </a:r>
            <a:r>
              <a:rPr sz="1150" dirty="0">
                <a:latin typeface="Arial"/>
                <a:cs typeface="Arial"/>
              </a:rPr>
              <a:t>of</a:t>
            </a:r>
            <a:r>
              <a:rPr sz="1150" spc="3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items.</a:t>
            </a:r>
            <a:r>
              <a:rPr sz="1150" spc="3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Notice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that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lot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of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casting</a:t>
            </a:r>
            <a:r>
              <a:rPr sz="1150" spc="4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is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required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to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get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3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objects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back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out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of</a:t>
            </a:r>
            <a:r>
              <a:rPr sz="1150" spc="4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list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so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spc="-25" dirty="0">
                <a:latin typeface="Arial"/>
                <a:cs typeface="Arial"/>
              </a:rPr>
              <a:t>you </a:t>
            </a:r>
            <a:r>
              <a:rPr sz="1150" dirty="0">
                <a:latin typeface="Arial"/>
                <a:cs typeface="Arial"/>
              </a:rPr>
              <a:t>can</a:t>
            </a:r>
            <a:r>
              <a:rPr sz="1150" spc="3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print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spc="-10" dirty="0">
                <a:latin typeface="Arial"/>
                <a:cs typeface="Arial"/>
              </a:rPr>
              <a:t>data.</a:t>
            </a:r>
            <a:endParaRPr sz="1150" dirty="0">
              <a:latin typeface="Arial"/>
              <a:cs typeface="Arial"/>
            </a:endParaRPr>
          </a:p>
          <a:p>
            <a:pPr marL="12700" marR="53340">
              <a:lnSpc>
                <a:spcPct val="103499"/>
              </a:lnSpc>
              <a:spcBef>
                <a:spcPts val="430"/>
              </a:spcBef>
            </a:pPr>
            <a:r>
              <a:rPr sz="1150" dirty="0">
                <a:latin typeface="Arial"/>
                <a:cs typeface="Arial"/>
              </a:rPr>
              <a:t>In</a:t>
            </a:r>
            <a:r>
              <a:rPr sz="1150" spc="3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end,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there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is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lot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of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needless</a:t>
            </a:r>
            <a:r>
              <a:rPr sz="1150" spc="9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“syntactic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sugar”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(extra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code)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working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with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collections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spc="-25" dirty="0">
                <a:latin typeface="Arial"/>
                <a:cs typeface="Arial"/>
              </a:rPr>
              <a:t>in </a:t>
            </a:r>
            <a:r>
              <a:rPr sz="1150" dirty="0">
                <a:latin typeface="Arial"/>
                <a:cs typeface="Arial"/>
              </a:rPr>
              <a:t>this</a:t>
            </a:r>
            <a:r>
              <a:rPr sz="1150" spc="30" dirty="0">
                <a:latin typeface="Arial"/>
                <a:cs typeface="Arial"/>
              </a:rPr>
              <a:t> </a:t>
            </a:r>
            <a:r>
              <a:rPr sz="1150" spc="-20" dirty="0">
                <a:latin typeface="Arial"/>
                <a:cs typeface="Arial"/>
              </a:rPr>
              <a:t>way.</a:t>
            </a:r>
            <a:endParaRPr sz="1150" dirty="0">
              <a:latin typeface="Arial"/>
              <a:cs typeface="Arial"/>
            </a:endParaRPr>
          </a:p>
          <a:p>
            <a:pPr marL="12700" marR="36195">
              <a:lnSpc>
                <a:spcPct val="109600"/>
              </a:lnSpc>
              <a:spcBef>
                <a:spcPts val="275"/>
              </a:spcBef>
            </a:pPr>
            <a:r>
              <a:rPr sz="1150" dirty="0">
                <a:latin typeface="Arial"/>
                <a:cs typeface="Arial"/>
              </a:rPr>
              <a:t>If</a:t>
            </a:r>
            <a:r>
              <a:rPr sz="1150" spc="1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line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that</a:t>
            </a:r>
            <a:r>
              <a:rPr sz="1150" spc="4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adds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spc="235" dirty="0">
                <a:latin typeface="Times New Roman"/>
                <a:cs typeface="Times New Roman"/>
              </a:rPr>
              <a:t>String</a:t>
            </a:r>
            <a:r>
              <a:rPr sz="1150" spc="125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Arial"/>
                <a:cs typeface="Arial"/>
              </a:rPr>
              <a:t>to</a:t>
            </a:r>
            <a:r>
              <a:rPr sz="1150" spc="4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spc="210" dirty="0">
                <a:latin typeface="Times New Roman"/>
                <a:cs typeface="Times New Roman"/>
              </a:rPr>
              <a:t>ArrayList</a:t>
            </a:r>
            <a:r>
              <a:rPr sz="1150" spc="145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Arial"/>
                <a:cs typeface="Arial"/>
              </a:rPr>
              <a:t>is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commented</a:t>
            </a:r>
            <a:r>
              <a:rPr sz="1150" spc="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out,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program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spc="-10" dirty="0">
                <a:latin typeface="Arial"/>
                <a:cs typeface="Arial"/>
              </a:rPr>
              <a:t>produces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following</a:t>
            </a:r>
            <a:r>
              <a:rPr sz="1150" spc="120" dirty="0">
                <a:latin typeface="Arial"/>
                <a:cs typeface="Arial"/>
              </a:rPr>
              <a:t> </a:t>
            </a:r>
            <a:r>
              <a:rPr sz="1150" spc="-10" dirty="0">
                <a:latin typeface="Arial"/>
                <a:cs typeface="Arial"/>
              </a:rPr>
              <a:t>output:</a:t>
            </a:r>
            <a:endParaRPr sz="115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36319" y="1418844"/>
            <a:ext cx="5750560" cy="2962910"/>
            <a:chOff x="1036319" y="1418844"/>
            <a:chExt cx="5750560" cy="2962910"/>
          </a:xfrm>
        </p:grpSpPr>
        <p:sp>
          <p:nvSpPr>
            <p:cNvPr id="3" name="object 3"/>
            <p:cNvSpPr/>
            <p:nvPr/>
          </p:nvSpPr>
          <p:spPr>
            <a:xfrm>
              <a:off x="1045463" y="1429512"/>
              <a:ext cx="5730240" cy="2941320"/>
            </a:xfrm>
            <a:custGeom>
              <a:avLst/>
              <a:gdLst/>
              <a:ahLst/>
              <a:cxnLst/>
              <a:rect l="l" t="t" r="r" b="b"/>
              <a:pathLst>
                <a:path w="5730240" h="2941320">
                  <a:moveTo>
                    <a:pt x="5730240" y="0"/>
                  </a:moveTo>
                  <a:lnTo>
                    <a:pt x="0" y="0"/>
                  </a:lnTo>
                  <a:lnTo>
                    <a:pt x="0" y="2941319"/>
                  </a:lnTo>
                  <a:lnTo>
                    <a:pt x="5730240" y="2941319"/>
                  </a:lnTo>
                  <a:lnTo>
                    <a:pt x="5730240" y="0"/>
                  </a:lnTo>
                  <a:close/>
                </a:path>
              </a:pathLst>
            </a:custGeom>
            <a:solidFill>
              <a:srgbClr val="DCDC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036319" y="1418844"/>
              <a:ext cx="5750560" cy="2962910"/>
            </a:xfrm>
            <a:custGeom>
              <a:avLst/>
              <a:gdLst/>
              <a:ahLst/>
              <a:cxnLst/>
              <a:rect l="l" t="t" r="r" b="b"/>
              <a:pathLst>
                <a:path w="5750559" h="2962910">
                  <a:moveTo>
                    <a:pt x="5745480" y="0"/>
                  </a:moveTo>
                  <a:lnTo>
                    <a:pt x="4572" y="0"/>
                  </a:lnTo>
                  <a:lnTo>
                    <a:pt x="0" y="4572"/>
                  </a:lnTo>
                  <a:lnTo>
                    <a:pt x="0" y="2958084"/>
                  </a:lnTo>
                  <a:lnTo>
                    <a:pt x="4572" y="2962656"/>
                  </a:lnTo>
                  <a:lnTo>
                    <a:pt x="5745480" y="2962656"/>
                  </a:lnTo>
                  <a:lnTo>
                    <a:pt x="5750052" y="2958084"/>
                  </a:lnTo>
                  <a:lnTo>
                    <a:pt x="5750052" y="2951988"/>
                  </a:lnTo>
                  <a:lnTo>
                    <a:pt x="19812" y="2951988"/>
                  </a:lnTo>
                  <a:lnTo>
                    <a:pt x="9144" y="2941320"/>
                  </a:lnTo>
                  <a:lnTo>
                    <a:pt x="19812" y="2941320"/>
                  </a:lnTo>
                  <a:lnTo>
                    <a:pt x="19812" y="19812"/>
                  </a:lnTo>
                  <a:lnTo>
                    <a:pt x="9144" y="19812"/>
                  </a:lnTo>
                  <a:lnTo>
                    <a:pt x="19812" y="10668"/>
                  </a:lnTo>
                  <a:lnTo>
                    <a:pt x="5750052" y="10668"/>
                  </a:lnTo>
                  <a:lnTo>
                    <a:pt x="5750052" y="4572"/>
                  </a:lnTo>
                  <a:lnTo>
                    <a:pt x="5745480" y="0"/>
                  </a:lnTo>
                  <a:close/>
                </a:path>
                <a:path w="5750559" h="2962910">
                  <a:moveTo>
                    <a:pt x="19812" y="2941320"/>
                  </a:moveTo>
                  <a:lnTo>
                    <a:pt x="9144" y="2941320"/>
                  </a:lnTo>
                  <a:lnTo>
                    <a:pt x="19812" y="2951988"/>
                  </a:lnTo>
                  <a:lnTo>
                    <a:pt x="19812" y="2941320"/>
                  </a:lnTo>
                  <a:close/>
                </a:path>
                <a:path w="5750559" h="2962910">
                  <a:moveTo>
                    <a:pt x="5728716" y="2941320"/>
                  </a:moveTo>
                  <a:lnTo>
                    <a:pt x="19812" y="2941320"/>
                  </a:lnTo>
                  <a:lnTo>
                    <a:pt x="19812" y="2951988"/>
                  </a:lnTo>
                  <a:lnTo>
                    <a:pt x="5728716" y="2951988"/>
                  </a:lnTo>
                  <a:lnTo>
                    <a:pt x="5728716" y="2941320"/>
                  </a:lnTo>
                  <a:close/>
                </a:path>
                <a:path w="5750559" h="2962910">
                  <a:moveTo>
                    <a:pt x="5728716" y="10668"/>
                  </a:moveTo>
                  <a:lnTo>
                    <a:pt x="5728716" y="2951988"/>
                  </a:lnTo>
                  <a:lnTo>
                    <a:pt x="5739384" y="2941320"/>
                  </a:lnTo>
                  <a:lnTo>
                    <a:pt x="5750052" y="2941320"/>
                  </a:lnTo>
                  <a:lnTo>
                    <a:pt x="5750052" y="19812"/>
                  </a:lnTo>
                  <a:lnTo>
                    <a:pt x="5739384" y="19812"/>
                  </a:lnTo>
                  <a:lnTo>
                    <a:pt x="5728716" y="10668"/>
                  </a:lnTo>
                  <a:close/>
                </a:path>
                <a:path w="5750559" h="2962910">
                  <a:moveTo>
                    <a:pt x="5750052" y="2941320"/>
                  </a:moveTo>
                  <a:lnTo>
                    <a:pt x="5739384" y="2941320"/>
                  </a:lnTo>
                  <a:lnTo>
                    <a:pt x="5728716" y="2951988"/>
                  </a:lnTo>
                  <a:lnTo>
                    <a:pt x="5750052" y="2951988"/>
                  </a:lnTo>
                  <a:lnTo>
                    <a:pt x="5750052" y="2941320"/>
                  </a:lnTo>
                  <a:close/>
                </a:path>
                <a:path w="5750559" h="2962910">
                  <a:moveTo>
                    <a:pt x="19812" y="10668"/>
                  </a:moveTo>
                  <a:lnTo>
                    <a:pt x="9144" y="19812"/>
                  </a:lnTo>
                  <a:lnTo>
                    <a:pt x="19812" y="19812"/>
                  </a:lnTo>
                  <a:lnTo>
                    <a:pt x="19812" y="10668"/>
                  </a:lnTo>
                  <a:close/>
                </a:path>
                <a:path w="5750559" h="2962910">
                  <a:moveTo>
                    <a:pt x="5728716" y="10668"/>
                  </a:moveTo>
                  <a:lnTo>
                    <a:pt x="19812" y="10668"/>
                  </a:lnTo>
                  <a:lnTo>
                    <a:pt x="19812" y="19812"/>
                  </a:lnTo>
                  <a:lnTo>
                    <a:pt x="5728716" y="19812"/>
                  </a:lnTo>
                  <a:lnTo>
                    <a:pt x="5728716" y="10668"/>
                  </a:lnTo>
                  <a:close/>
                </a:path>
                <a:path w="5750559" h="2962910">
                  <a:moveTo>
                    <a:pt x="5750052" y="10668"/>
                  </a:moveTo>
                  <a:lnTo>
                    <a:pt x="5728716" y="10668"/>
                  </a:lnTo>
                  <a:lnTo>
                    <a:pt x="5739384" y="19812"/>
                  </a:lnTo>
                  <a:lnTo>
                    <a:pt x="5750052" y="19812"/>
                  </a:lnTo>
                  <a:lnTo>
                    <a:pt x="5750052" y="1066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1649979" y="2043714"/>
            <a:ext cx="3677285" cy="6375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299"/>
              </a:lnSpc>
              <a:spcBef>
                <a:spcPts val="100"/>
              </a:spcBef>
              <a:tabLst>
                <a:tab pos="2065020" algn="l"/>
              </a:tabLst>
            </a:pPr>
            <a:r>
              <a:rPr sz="1000" spc="165" dirty="0">
                <a:latin typeface="Times New Roman"/>
                <a:cs typeface="Times New Roman"/>
              </a:rPr>
              <a:t>partList.add(new</a:t>
            </a:r>
            <a:r>
              <a:rPr sz="1000" spc="400" dirty="0">
                <a:latin typeface="Times New Roman"/>
                <a:cs typeface="Times New Roman"/>
              </a:rPr>
              <a:t> </a:t>
            </a:r>
            <a:r>
              <a:rPr sz="1000" spc="175" dirty="0">
                <a:latin typeface="Times New Roman"/>
                <a:cs typeface="Times New Roman"/>
              </a:rPr>
              <a:t>Integer(1111));</a:t>
            </a:r>
            <a:r>
              <a:rPr sz="1000" spc="500" dirty="0">
                <a:latin typeface="Times New Roman"/>
                <a:cs typeface="Times New Roman"/>
              </a:rPr>
              <a:t> </a:t>
            </a:r>
            <a:r>
              <a:rPr sz="1000" spc="165" dirty="0">
                <a:latin typeface="Times New Roman"/>
                <a:cs typeface="Times New Roman"/>
              </a:rPr>
              <a:t>partList.add(new</a:t>
            </a:r>
            <a:r>
              <a:rPr sz="1000" spc="400" dirty="0">
                <a:latin typeface="Times New Roman"/>
                <a:cs typeface="Times New Roman"/>
              </a:rPr>
              <a:t> </a:t>
            </a:r>
            <a:r>
              <a:rPr sz="1000" spc="175" dirty="0">
                <a:latin typeface="Times New Roman"/>
                <a:cs typeface="Times New Roman"/>
              </a:rPr>
              <a:t>Integer(2222));</a:t>
            </a:r>
            <a:r>
              <a:rPr sz="1000" spc="500" dirty="0">
                <a:latin typeface="Times New Roman"/>
                <a:cs typeface="Times New Roman"/>
              </a:rPr>
              <a:t> </a:t>
            </a:r>
            <a:r>
              <a:rPr sz="1000" spc="165" dirty="0">
                <a:latin typeface="Times New Roman"/>
                <a:cs typeface="Times New Roman"/>
              </a:rPr>
              <a:t>partList.add(new</a:t>
            </a:r>
            <a:r>
              <a:rPr sz="1000" spc="400" dirty="0">
                <a:latin typeface="Times New Roman"/>
                <a:cs typeface="Times New Roman"/>
              </a:rPr>
              <a:t> </a:t>
            </a:r>
            <a:r>
              <a:rPr sz="1000" spc="175" dirty="0">
                <a:latin typeface="Times New Roman"/>
                <a:cs typeface="Times New Roman"/>
              </a:rPr>
              <a:t>Integer(3333)); </a:t>
            </a:r>
            <a:r>
              <a:rPr sz="1000" spc="170" dirty="0">
                <a:latin typeface="Times New Roman"/>
                <a:cs typeface="Times New Roman"/>
              </a:rPr>
              <a:t>partList.add("Bad</a:t>
            </a:r>
            <a:r>
              <a:rPr sz="1000" spc="409" dirty="0">
                <a:latin typeface="Times New Roman"/>
                <a:cs typeface="Times New Roman"/>
              </a:rPr>
              <a:t> </a:t>
            </a:r>
            <a:r>
              <a:rPr sz="1000" spc="165" dirty="0">
                <a:latin typeface="Times New Roman"/>
                <a:cs typeface="Times New Roman"/>
              </a:rPr>
              <a:t>Data");</a:t>
            </a:r>
            <a:r>
              <a:rPr sz="1000" dirty="0">
                <a:latin typeface="Times New Roman"/>
                <a:cs typeface="Times New Roman"/>
              </a:rPr>
              <a:t>	</a:t>
            </a:r>
            <a:r>
              <a:rPr sz="1000" spc="320" dirty="0">
                <a:latin typeface="Times New Roman"/>
                <a:cs typeface="Times New Roman"/>
              </a:rPr>
              <a:t>//</a:t>
            </a:r>
            <a:r>
              <a:rPr sz="1000" spc="375" dirty="0">
                <a:latin typeface="Times New Roman"/>
                <a:cs typeface="Times New Roman"/>
              </a:rPr>
              <a:t> </a:t>
            </a:r>
            <a:r>
              <a:rPr sz="1000" spc="145" dirty="0">
                <a:latin typeface="Times New Roman"/>
                <a:cs typeface="Times New Roman"/>
              </a:rPr>
              <a:t>compiler</a:t>
            </a:r>
            <a:r>
              <a:rPr sz="1000" spc="355" dirty="0">
                <a:latin typeface="Times New Roman"/>
                <a:cs typeface="Times New Roman"/>
              </a:rPr>
              <a:t> </a:t>
            </a:r>
            <a:r>
              <a:rPr sz="1000" spc="200" dirty="0">
                <a:latin typeface="Times New Roman"/>
                <a:cs typeface="Times New Roman"/>
              </a:rPr>
              <a:t>error</a:t>
            </a:r>
            <a:r>
              <a:rPr sz="1000" spc="365" dirty="0">
                <a:latin typeface="Times New Roman"/>
                <a:cs typeface="Times New Roman"/>
              </a:rPr>
              <a:t> </a:t>
            </a:r>
            <a:r>
              <a:rPr sz="1000" spc="-25" dirty="0">
                <a:latin typeface="Times New Roman"/>
                <a:cs typeface="Times New Roman"/>
              </a:rPr>
              <a:t>now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649979" y="2807248"/>
            <a:ext cx="3753485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635">
              <a:lnSpc>
                <a:spcPct val="100000"/>
              </a:lnSpc>
              <a:spcBef>
                <a:spcPts val="100"/>
              </a:spcBef>
            </a:pPr>
            <a:r>
              <a:rPr sz="1000" b="1" spc="140" dirty="0">
                <a:latin typeface="Times New Roman"/>
                <a:cs typeface="Times New Roman"/>
              </a:rPr>
              <a:t>Iterator&lt;Integer&gt;</a:t>
            </a:r>
            <a:r>
              <a:rPr sz="1000" b="1" spc="375" dirty="0">
                <a:latin typeface="Times New Roman"/>
                <a:cs typeface="Times New Roman"/>
              </a:rPr>
              <a:t> </a:t>
            </a:r>
            <a:r>
              <a:rPr sz="1000" b="1" spc="125" dirty="0">
                <a:latin typeface="Times New Roman"/>
                <a:cs typeface="Times New Roman"/>
              </a:rPr>
              <a:t>elements</a:t>
            </a:r>
            <a:r>
              <a:rPr sz="1000" b="1" spc="385" dirty="0">
                <a:latin typeface="Times New Roman"/>
                <a:cs typeface="Times New Roman"/>
              </a:rPr>
              <a:t> </a:t>
            </a:r>
            <a:r>
              <a:rPr sz="1000" dirty="0">
                <a:latin typeface="Times New Roman"/>
                <a:cs typeface="Times New Roman"/>
              </a:rPr>
              <a:t>=</a:t>
            </a:r>
            <a:r>
              <a:rPr sz="1000" spc="395" dirty="0">
                <a:latin typeface="Times New Roman"/>
                <a:cs typeface="Times New Roman"/>
              </a:rPr>
              <a:t> </a:t>
            </a:r>
            <a:r>
              <a:rPr sz="1000" spc="220" dirty="0">
                <a:latin typeface="Times New Roman"/>
                <a:cs typeface="Times New Roman"/>
              </a:rPr>
              <a:t>partList.iterator(); </a:t>
            </a:r>
            <a:r>
              <a:rPr sz="1000" spc="145" dirty="0">
                <a:latin typeface="Times New Roman"/>
                <a:cs typeface="Times New Roman"/>
              </a:rPr>
              <a:t>while</a:t>
            </a:r>
            <a:r>
              <a:rPr sz="1000" spc="365" dirty="0">
                <a:latin typeface="Times New Roman"/>
                <a:cs typeface="Times New Roman"/>
              </a:rPr>
              <a:t> </a:t>
            </a:r>
            <a:r>
              <a:rPr sz="1000" spc="170" dirty="0">
                <a:latin typeface="Times New Roman"/>
                <a:cs typeface="Times New Roman"/>
              </a:rPr>
              <a:t>(elements.hasNext())</a:t>
            </a:r>
            <a:r>
              <a:rPr sz="1000" spc="370" dirty="0">
                <a:latin typeface="Times New Roman"/>
                <a:cs typeface="Times New Roman"/>
              </a:rPr>
              <a:t> </a:t>
            </a:r>
            <a:r>
              <a:rPr sz="1000" spc="70" dirty="0">
                <a:latin typeface="Times New Roman"/>
                <a:cs typeface="Times New Roman"/>
              </a:rPr>
              <a:t>{</a:t>
            </a:r>
            <a:endParaRPr sz="1000">
              <a:latin typeface="Times New Roman"/>
              <a:cs typeface="Times New Roman"/>
            </a:endParaRPr>
          </a:p>
          <a:p>
            <a:pPr marL="165100" marR="157480">
              <a:lnSpc>
                <a:spcPct val="100000"/>
              </a:lnSpc>
            </a:pPr>
            <a:r>
              <a:rPr sz="1000" spc="185" dirty="0">
                <a:latin typeface="Times New Roman"/>
                <a:cs typeface="Times New Roman"/>
              </a:rPr>
              <a:t>Integer</a:t>
            </a:r>
            <a:r>
              <a:rPr sz="1000" spc="375" dirty="0">
                <a:latin typeface="Times New Roman"/>
                <a:cs typeface="Times New Roman"/>
              </a:rPr>
              <a:t> </a:t>
            </a:r>
            <a:r>
              <a:rPr sz="1000" spc="120" dirty="0">
                <a:latin typeface="Times New Roman"/>
                <a:cs typeface="Times New Roman"/>
              </a:rPr>
              <a:t>partNumberObject</a:t>
            </a:r>
            <a:r>
              <a:rPr sz="1000" spc="390" dirty="0">
                <a:latin typeface="Times New Roman"/>
                <a:cs typeface="Times New Roman"/>
              </a:rPr>
              <a:t> </a:t>
            </a:r>
            <a:r>
              <a:rPr sz="1000" dirty="0">
                <a:latin typeface="Times New Roman"/>
                <a:cs typeface="Times New Roman"/>
              </a:rPr>
              <a:t>=</a:t>
            </a:r>
            <a:r>
              <a:rPr sz="1000" spc="400" dirty="0">
                <a:latin typeface="Times New Roman"/>
                <a:cs typeface="Times New Roman"/>
              </a:rPr>
              <a:t> </a:t>
            </a:r>
            <a:r>
              <a:rPr sz="1000" spc="175" dirty="0">
                <a:latin typeface="Times New Roman"/>
                <a:cs typeface="Times New Roman"/>
              </a:rPr>
              <a:t>elements.next(); </a:t>
            </a:r>
            <a:r>
              <a:rPr sz="1000" spc="240" dirty="0">
                <a:latin typeface="Times New Roman"/>
                <a:cs typeface="Times New Roman"/>
              </a:rPr>
              <a:t>int</a:t>
            </a:r>
            <a:r>
              <a:rPr sz="1000" spc="385" dirty="0">
                <a:latin typeface="Times New Roman"/>
                <a:cs typeface="Times New Roman"/>
              </a:rPr>
              <a:t> </a:t>
            </a:r>
            <a:r>
              <a:rPr sz="1000" spc="105" dirty="0">
                <a:latin typeface="Times New Roman"/>
                <a:cs typeface="Times New Roman"/>
              </a:rPr>
              <a:t>partNumber</a:t>
            </a:r>
            <a:r>
              <a:rPr sz="1000" spc="365" dirty="0">
                <a:latin typeface="Times New Roman"/>
                <a:cs typeface="Times New Roman"/>
              </a:rPr>
              <a:t> </a:t>
            </a:r>
            <a:r>
              <a:rPr sz="1000" dirty="0">
                <a:latin typeface="Times New Roman"/>
                <a:cs typeface="Times New Roman"/>
              </a:rPr>
              <a:t>=</a:t>
            </a:r>
            <a:r>
              <a:rPr sz="1000" spc="380" dirty="0">
                <a:latin typeface="Times New Roman"/>
                <a:cs typeface="Times New Roman"/>
              </a:rPr>
              <a:t> </a:t>
            </a:r>
            <a:r>
              <a:rPr sz="1000" spc="145" dirty="0">
                <a:latin typeface="Times New Roman"/>
                <a:cs typeface="Times New Roman"/>
              </a:rPr>
              <a:t>partNumberObject.intValue();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802383" y="3569264"/>
            <a:ext cx="3752215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185" dirty="0">
                <a:latin typeface="Times New Roman"/>
                <a:cs typeface="Times New Roman"/>
              </a:rPr>
              <a:t>System.out.println("Part</a:t>
            </a:r>
            <a:r>
              <a:rPr sz="1000" spc="380" dirty="0">
                <a:latin typeface="Times New Roman"/>
                <a:cs typeface="Times New Roman"/>
              </a:rPr>
              <a:t> </a:t>
            </a:r>
            <a:r>
              <a:rPr sz="1000" spc="114" dirty="0">
                <a:latin typeface="Times New Roman"/>
                <a:cs typeface="Times New Roman"/>
              </a:rPr>
              <a:t>number:</a:t>
            </a:r>
            <a:r>
              <a:rPr sz="1000" spc="385" dirty="0">
                <a:latin typeface="Times New Roman"/>
                <a:cs typeface="Times New Roman"/>
              </a:rPr>
              <a:t> </a:t>
            </a:r>
            <a:r>
              <a:rPr sz="1000" spc="185" dirty="0">
                <a:latin typeface="Times New Roman"/>
                <a:cs typeface="Times New Roman"/>
              </a:rPr>
              <a:t>"</a:t>
            </a:r>
            <a:r>
              <a:rPr sz="1000" spc="385" dirty="0">
                <a:latin typeface="Times New Roman"/>
                <a:cs typeface="Times New Roman"/>
              </a:rPr>
              <a:t> </a:t>
            </a:r>
            <a:r>
              <a:rPr sz="1000" dirty="0">
                <a:latin typeface="Times New Roman"/>
                <a:cs typeface="Times New Roman"/>
              </a:rPr>
              <a:t>+</a:t>
            </a:r>
            <a:r>
              <a:rPr sz="1000" spc="370" dirty="0">
                <a:latin typeface="Times New Roman"/>
                <a:cs typeface="Times New Roman"/>
              </a:rPr>
              <a:t> </a:t>
            </a:r>
            <a:r>
              <a:rPr sz="1000" spc="130" dirty="0">
                <a:latin typeface="Times New Roman"/>
                <a:cs typeface="Times New Roman"/>
              </a:rPr>
              <a:t>partNumber);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649991" y="3721667"/>
            <a:ext cx="102235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70" dirty="0">
                <a:latin typeface="Times New Roman"/>
                <a:cs typeface="Times New Roman"/>
              </a:rPr>
              <a:t>}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497587" y="3875588"/>
            <a:ext cx="102235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70" dirty="0">
                <a:latin typeface="Times New Roman"/>
                <a:cs typeface="Times New Roman"/>
              </a:rPr>
              <a:t>}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99819" y="1434100"/>
            <a:ext cx="3922395" cy="27724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7810" indent="-245110">
              <a:lnSpc>
                <a:spcPct val="100000"/>
              </a:lnSpc>
              <a:spcBef>
                <a:spcPts val="100"/>
              </a:spcBef>
              <a:buAutoNum type="arabicPlain"/>
              <a:tabLst>
                <a:tab pos="257810" algn="l"/>
              </a:tabLst>
            </a:pPr>
            <a:r>
              <a:rPr sz="1000" spc="175" dirty="0">
                <a:latin typeface="Times New Roman"/>
                <a:cs typeface="Times New Roman"/>
              </a:rPr>
              <a:t>public</a:t>
            </a:r>
            <a:r>
              <a:rPr sz="1000" spc="350" dirty="0">
                <a:latin typeface="Times New Roman"/>
                <a:cs typeface="Times New Roman"/>
              </a:rPr>
              <a:t> </a:t>
            </a:r>
            <a:r>
              <a:rPr sz="1000" spc="204" dirty="0">
                <a:latin typeface="Times New Roman"/>
                <a:cs typeface="Times New Roman"/>
              </a:rPr>
              <a:t>class</a:t>
            </a:r>
            <a:r>
              <a:rPr sz="1000" spc="365" dirty="0">
                <a:latin typeface="Times New Roman"/>
                <a:cs typeface="Times New Roman"/>
              </a:rPr>
              <a:t> </a:t>
            </a:r>
            <a:r>
              <a:rPr sz="1000" spc="150" dirty="0">
                <a:latin typeface="Times New Roman"/>
                <a:cs typeface="Times New Roman"/>
              </a:rPr>
              <a:t>GenericArrayList</a:t>
            </a:r>
            <a:r>
              <a:rPr sz="1000" spc="365" dirty="0">
                <a:latin typeface="Times New Roman"/>
                <a:cs typeface="Times New Roman"/>
              </a:rPr>
              <a:t> </a:t>
            </a:r>
            <a:r>
              <a:rPr sz="1000" spc="70" dirty="0">
                <a:latin typeface="Times New Roman"/>
                <a:cs typeface="Times New Roman"/>
              </a:rPr>
              <a:t>{</a:t>
            </a:r>
            <a:endParaRPr sz="1000">
              <a:latin typeface="Times New Roman"/>
              <a:cs typeface="Times New Roman"/>
            </a:endParaRPr>
          </a:p>
          <a:p>
            <a:pPr marL="410209" indent="-397510">
              <a:lnSpc>
                <a:spcPct val="100000"/>
              </a:lnSpc>
              <a:buAutoNum type="arabicPlain"/>
              <a:tabLst>
                <a:tab pos="410209" algn="l"/>
              </a:tabLst>
            </a:pPr>
            <a:r>
              <a:rPr sz="1000" spc="175" dirty="0">
                <a:latin typeface="Times New Roman"/>
                <a:cs typeface="Times New Roman"/>
              </a:rPr>
              <a:t>public</a:t>
            </a:r>
            <a:r>
              <a:rPr sz="1000" spc="355" dirty="0">
                <a:latin typeface="Times New Roman"/>
                <a:cs typeface="Times New Roman"/>
              </a:rPr>
              <a:t> </a:t>
            </a:r>
            <a:r>
              <a:rPr sz="1000" spc="240" dirty="0">
                <a:latin typeface="Times New Roman"/>
                <a:cs typeface="Times New Roman"/>
              </a:rPr>
              <a:t>static</a:t>
            </a:r>
            <a:r>
              <a:rPr sz="1000" spc="355" dirty="0">
                <a:latin typeface="Times New Roman"/>
                <a:cs typeface="Times New Roman"/>
              </a:rPr>
              <a:t> </a:t>
            </a:r>
            <a:r>
              <a:rPr sz="1000" spc="150" dirty="0">
                <a:latin typeface="Times New Roman"/>
                <a:cs typeface="Times New Roman"/>
              </a:rPr>
              <a:t>void</a:t>
            </a:r>
            <a:r>
              <a:rPr sz="1000" spc="350" dirty="0">
                <a:latin typeface="Times New Roman"/>
                <a:cs typeface="Times New Roman"/>
              </a:rPr>
              <a:t> </a:t>
            </a:r>
            <a:r>
              <a:rPr sz="1000" spc="160" dirty="0">
                <a:latin typeface="Times New Roman"/>
                <a:cs typeface="Times New Roman"/>
              </a:rPr>
              <a:t>main(String</a:t>
            </a:r>
            <a:r>
              <a:rPr sz="1000" spc="365" dirty="0">
                <a:latin typeface="Times New Roman"/>
                <a:cs typeface="Times New Roman"/>
              </a:rPr>
              <a:t> </a:t>
            </a:r>
            <a:r>
              <a:rPr sz="1000" spc="210" dirty="0">
                <a:latin typeface="Times New Roman"/>
                <a:cs typeface="Times New Roman"/>
              </a:rPr>
              <a:t>args[])</a:t>
            </a:r>
            <a:r>
              <a:rPr sz="1000" spc="370" dirty="0">
                <a:latin typeface="Times New Roman"/>
                <a:cs typeface="Times New Roman"/>
              </a:rPr>
              <a:t> </a:t>
            </a:r>
            <a:r>
              <a:rPr sz="1000" spc="70" dirty="0">
                <a:latin typeface="Times New Roman"/>
                <a:cs typeface="Times New Roman"/>
              </a:rPr>
              <a:t>{</a:t>
            </a:r>
            <a:endParaRPr sz="1000">
              <a:latin typeface="Times New Roman"/>
              <a:cs typeface="Times New Roman"/>
            </a:endParaRPr>
          </a:p>
          <a:p>
            <a:pPr marL="562610" indent="-549910">
              <a:lnSpc>
                <a:spcPct val="100000"/>
              </a:lnSpc>
              <a:buFont typeface="Times New Roman"/>
              <a:buAutoNum type="arabicPlain"/>
              <a:tabLst>
                <a:tab pos="562610" algn="l"/>
              </a:tabLst>
            </a:pPr>
            <a:r>
              <a:rPr sz="1000" b="1" spc="135" dirty="0">
                <a:latin typeface="Times New Roman"/>
                <a:cs typeface="Times New Roman"/>
              </a:rPr>
              <a:t>List&lt;Integer&gt;</a:t>
            </a:r>
            <a:r>
              <a:rPr sz="1000" b="1" spc="385" dirty="0">
                <a:latin typeface="Times New Roman"/>
                <a:cs typeface="Times New Roman"/>
              </a:rPr>
              <a:t> </a:t>
            </a:r>
            <a:r>
              <a:rPr sz="1000" b="1" spc="155" dirty="0">
                <a:latin typeface="Times New Roman"/>
                <a:cs typeface="Times New Roman"/>
              </a:rPr>
              <a:t>partList</a:t>
            </a:r>
            <a:r>
              <a:rPr sz="1000" b="1" spc="380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=</a:t>
            </a:r>
            <a:r>
              <a:rPr sz="1000" b="1" spc="365" dirty="0">
                <a:latin typeface="Times New Roman"/>
                <a:cs typeface="Times New Roman"/>
              </a:rPr>
              <a:t> </a:t>
            </a:r>
            <a:r>
              <a:rPr sz="1000" b="1" dirty="0">
                <a:latin typeface="Times New Roman"/>
                <a:cs typeface="Times New Roman"/>
              </a:rPr>
              <a:t>new</a:t>
            </a:r>
            <a:r>
              <a:rPr sz="1000" b="1" spc="390" dirty="0">
                <a:latin typeface="Times New Roman"/>
                <a:cs typeface="Times New Roman"/>
              </a:rPr>
              <a:t> </a:t>
            </a:r>
            <a:r>
              <a:rPr sz="1000" b="1" spc="120" dirty="0">
                <a:latin typeface="Times New Roman"/>
                <a:cs typeface="Times New Roman"/>
              </a:rPr>
              <a:t>ArrayList&lt;&gt;(3);</a:t>
            </a:r>
            <a:endParaRPr sz="1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000" spc="50" dirty="0">
                <a:latin typeface="Times New Roman"/>
                <a:cs typeface="Times New Roman"/>
              </a:rPr>
              <a:t>4</a:t>
            </a:r>
            <a:endParaRPr sz="1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000" spc="50" dirty="0">
                <a:latin typeface="Times New Roman"/>
                <a:cs typeface="Times New Roman"/>
              </a:rPr>
              <a:t>5</a:t>
            </a:r>
            <a:endParaRPr sz="1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000" spc="50" dirty="0">
                <a:latin typeface="Times New Roman"/>
                <a:cs typeface="Times New Roman"/>
              </a:rPr>
              <a:t>6</a:t>
            </a:r>
            <a:endParaRPr sz="1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1000" spc="50" dirty="0">
                <a:latin typeface="Times New Roman"/>
                <a:cs typeface="Times New Roman"/>
              </a:rPr>
              <a:t>7</a:t>
            </a:r>
            <a:endParaRPr sz="1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000" spc="50" dirty="0">
                <a:latin typeface="Times New Roman"/>
                <a:cs typeface="Times New Roman"/>
              </a:rPr>
              <a:t>8</a:t>
            </a:r>
            <a:endParaRPr sz="1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000" spc="50" dirty="0">
                <a:latin typeface="Times New Roman"/>
                <a:cs typeface="Times New Roman"/>
              </a:rPr>
              <a:t>9</a:t>
            </a:r>
            <a:endParaRPr sz="1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000" spc="70" dirty="0">
                <a:latin typeface="Times New Roman"/>
                <a:cs typeface="Times New Roman"/>
              </a:rPr>
              <a:t>10</a:t>
            </a:r>
            <a:endParaRPr sz="1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000" spc="70" dirty="0">
                <a:latin typeface="Times New Roman"/>
                <a:cs typeface="Times New Roman"/>
              </a:rPr>
              <a:t>11</a:t>
            </a:r>
            <a:endParaRPr sz="1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000" spc="70" dirty="0">
                <a:latin typeface="Times New Roman"/>
                <a:cs typeface="Times New Roman"/>
              </a:rPr>
              <a:t>12</a:t>
            </a:r>
            <a:endParaRPr sz="1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000" spc="70" dirty="0">
                <a:latin typeface="Times New Roman"/>
                <a:cs typeface="Times New Roman"/>
              </a:rPr>
              <a:t>13</a:t>
            </a:r>
            <a:endParaRPr sz="1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000" spc="70" dirty="0">
                <a:latin typeface="Times New Roman"/>
                <a:cs typeface="Times New Roman"/>
              </a:rPr>
              <a:t>14</a:t>
            </a:r>
            <a:endParaRPr sz="1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000" spc="70" dirty="0">
                <a:latin typeface="Times New Roman"/>
                <a:cs typeface="Times New Roman"/>
              </a:rPr>
              <a:t>15</a:t>
            </a:r>
            <a:endParaRPr sz="1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000" spc="70" dirty="0">
                <a:latin typeface="Times New Roman"/>
                <a:cs typeface="Times New Roman"/>
              </a:rPr>
              <a:t>16</a:t>
            </a:r>
            <a:endParaRPr sz="1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000" spc="70" dirty="0">
                <a:latin typeface="Times New Roman"/>
                <a:cs typeface="Times New Roman"/>
              </a:rPr>
              <a:t>17</a:t>
            </a:r>
            <a:endParaRPr sz="1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000" spc="95" dirty="0">
                <a:latin typeface="Times New Roman"/>
                <a:cs typeface="Times New Roman"/>
              </a:rPr>
              <a:t>18</a:t>
            </a:r>
            <a:r>
              <a:rPr sz="1000" spc="480" dirty="0">
                <a:latin typeface="Times New Roman"/>
                <a:cs typeface="Times New Roman"/>
              </a:rPr>
              <a:t> </a:t>
            </a:r>
            <a:r>
              <a:rPr sz="1000" spc="70" dirty="0">
                <a:latin typeface="Times New Roman"/>
                <a:cs typeface="Times New Roman"/>
              </a:rPr>
              <a:t>}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760979" y="790204"/>
            <a:ext cx="2247900" cy="3092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50" b="1" dirty="0">
                <a:latin typeface="Arial"/>
                <a:cs typeface="Arial"/>
              </a:rPr>
              <a:t>Generic</a:t>
            </a:r>
            <a:r>
              <a:rPr sz="1850" b="1" spc="-15" dirty="0">
                <a:latin typeface="Arial"/>
                <a:cs typeface="Arial"/>
              </a:rPr>
              <a:t> </a:t>
            </a:r>
            <a:r>
              <a:rPr sz="1850" b="1" spc="210" dirty="0">
                <a:latin typeface="Times New Roman"/>
                <a:cs typeface="Times New Roman"/>
              </a:rPr>
              <a:t>ArrayList</a:t>
            </a:r>
            <a:endParaRPr sz="1850">
              <a:latin typeface="Times New Roman"/>
              <a:cs typeface="Times New Roman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5282184" y="2897123"/>
            <a:ext cx="1442085" cy="472440"/>
            <a:chOff x="5282184" y="2897123"/>
            <a:chExt cx="1442085" cy="472440"/>
          </a:xfrm>
        </p:grpSpPr>
        <p:sp>
          <p:nvSpPr>
            <p:cNvPr id="13" name="object 13"/>
            <p:cNvSpPr/>
            <p:nvPr/>
          </p:nvSpPr>
          <p:spPr>
            <a:xfrm>
              <a:off x="5308092" y="2900171"/>
              <a:ext cx="1412875" cy="460375"/>
            </a:xfrm>
            <a:custGeom>
              <a:avLst/>
              <a:gdLst/>
              <a:ahLst/>
              <a:cxnLst/>
              <a:rect l="l" t="t" r="r" b="b"/>
              <a:pathLst>
                <a:path w="1412875" h="460375">
                  <a:moveTo>
                    <a:pt x="1412747" y="0"/>
                  </a:moveTo>
                  <a:lnTo>
                    <a:pt x="105155" y="0"/>
                  </a:lnTo>
                  <a:lnTo>
                    <a:pt x="105155" y="312420"/>
                  </a:lnTo>
                  <a:lnTo>
                    <a:pt x="323087" y="312420"/>
                  </a:lnTo>
                  <a:lnTo>
                    <a:pt x="0" y="460248"/>
                  </a:lnTo>
                  <a:lnTo>
                    <a:pt x="649223" y="312420"/>
                  </a:lnTo>
                  <a:lnTo>
                    <a:pt x="1412747" y="312420"/>
                  </a:lnTo>
                  <a:lnTo>
                    <a:pt x="1412747" y="0"/>
                  </a:lnTo>
                  <a:close/>
                </a:path>
              </a:pathLst>
            </a:custGeom>
            <a:solidFill>
              <a:srgbClr val="FFFF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282184" y="2897123"/>
              <a:ext cx="1442085" cy="472440"/>
            </a:xfrm>
            <a:custGeom>
              <a:avLst/>
              <a:gdLst/>
              <a:ahLst/>
              <a:cxnLst/>
              <a:rect l="l" t="t" r="r" b="b"/>
              <a:pathLst>
                <a:path w="1442084" h="472439">
                  <a:moveTo>
                    <a:pt x="347471" y="312420"/>
                  </a:moveTo>
                  <a:lnTo>
                    <a:pt x="0" y="470916"/>
                  </a:lnTo>
                  <a:lnTo>
                    <a:pt x="0" y="472440"/>
                  </a:lnTo>
                  <a:lnTo>
                    <a:pt x="27394" y="466269"/>
                  </a:lnTo>
                  <a:lnTo>
                    <a:pt x="24383" y="460248"/>
                  </a:lnTo>
                  <a:lnTo>
                    <a:pt x="56966" y="452846"/>
                  </a:lnTo>
                  <a:lnTo>
                    <a:pt x="348875" y="319439"/>
                  </a:lnTo>
                  <a:lnTo>
                    <a:pt x="347471" y="312420"/>
                  </a:lnTo>
                  <a:close/>
                </a:path>
                <a:path w="1442084" h="472439">
                  <a:moveTo>
                    <a:pt x="27787" y="466181"/>
                  </a:moveTo>
                  <a:lnTo>
                    <a:pt x="27394" y="466269"/>
                  </a:lnTo>
                  <a:lnTo>
                    <a:pt x="27787" y="466181"/>
                  </a:lnTo>
                  <a:close/>
                </a:path>
                <a:path w="1442084" h="472439">
                  <a:moveTo>
                    <a:pt x="56966" y="452846"/>
                  </a:moveTo>
                  <a:lnTo>
                    <a:pt x="24383" y="460248"/>
                  </a:lnTo>
                  <a:lnTo>
                    <a:pt x="27394" y="466269"/>
                  </a:lnTo>
                  <a:lnTo>
                    <a:pt x="27787" y="466181"/>
                  </a:lnTo>
                  <a:lnTo>
                    <a:pt x="56966" y="452846"/>
                  </a:lnTo>
                  <a:close/>
                </a:path>
                <a:path w="1442084" h="472439">
                  <a:moveTo>
                    <a:pt x="1435607" y="312420"/>
                  </a:moveTo>
                  <a:lnTo>
                    <a:pt x="675131" y="312420"/>
                  </a:lnTo>
                  <a:lnTo>
                    <a:pt x="56966" y="452846"/>
                  </a:lnTo>
                  <a:lnTo>
                    <a:pt x="27787" y="466181"/>
                  </a:lnTo>
                  <a:lnTo>
                    <a:pt x="676655" y="320040"/>
                  </a:lnTo>
                  <a:lnTo>
                    <a:pt x="1441703" y="320040"/>
                  </a:lnTo>
                  <a:lnTo>
                    <a:pt x="1441703" y="315467"/>
                  </a:lnTo>
                  <a:lnTo>
                    <a:pt x="1435607" y="315468"/>
                  </a:lnTo>
                  <a:lnTo>
                    <a:pt x="1435607" y="312420"/>
                  </a:lnTo>
                  <a:close/>
                </a:path>
                <a:path w="1442084" h="472439">
                  <a:moveTo>
                    <a:pt x="1441703" y="0"/>
                  </a:moveTo>
                  <a:lnTo>
                    <a:pt x="128015" y="0"/>
                  </a:lnTo>
                  <a:lnTo>
                    <a:pt x="128015" y="320040"/>
                  </a:lnTo>
                  <a:lnTo>
                    <a:pt x="330766" y="320040"/>
                  </a:lnTo>
                  <a:lnTo>
                    <a:pt x="340789" y="315468"/>
                  </a:lnTo>
                  <a:lnTo>
                    <a:pt x="134111" y="315468"/>
                  </a:lnTo>
                  <a:lnTo>
                    <a:pt x="131063" y="312420"/>
                  </a:lnTo>
                  <a:lnTo>
                    <a:pt x="134111" y="312420"/>
                  </a:lnTo>
                  <a:lnTo>
                    <a:pt x="134111" y="6096"/>
                  </a:lnTo>
                  <a:lnTo>
                    <a:pt x="131063" y="6096"/>
                  </a:lnTo>
                  <a:lnTo>
                    <a:pt x="134111" y="3048"/>
                  </a:lnTo>
                  <a:lnTo>
                    <a:pt x="1441703" y="3047"/>
                  </a:lnTo>
                  <a:lnTo>
                    <a:pt x="1441703" y="0"/>
                  </a:lnTo>
                  <a:close/>
                </a:path>
                <a:path w="1442084" h="472439">
                  <a:moveTo>
                    <a:pt x="348875" y="319439"/>
                  </a:moveTo>
                  <a:lnTo>
                    <a:pt x="347562" y="320040"/>
                  </a:lnTo>
                  <a:lnTo>
                    <a:pt x="348995" y="320040"/>
                  </a:lnTo>
                  <a:lnTo>
                    <a:pt x="348875" y="319439"/>
                  </a:lnTo>
                  <a:close/>
                </a:path>
                <a:path w="1442084" h="472439">
                  <a:moveTo>
                    <a:pt x="364235" y="312420"/>
                  </a:moveTo>
                  <a:lnTo>
                    <a:pt x="347471" y="312420"/>
                  </a:lnTo>
                  <a:lnTo>
                    <a:pt x="348875" y="319439"/>
                  </a:lnTo>
                  <a:lnTo>
                    <a:pt x="364235" y="312420"/>
                  </a:lnTo>
                  <a:close/>
                </a:path>
                <a:path w="1442084" h="472439">
                  <a:moveTo>
                    <a:pt x="134111" y="312420"/>
                  </a:moveTo>
                  <a:lnTo>
                    <a:pt x="131063" y="312420"/>
                  </a:lnTo>
                  <a:lnTo>
                    <a:pt x="134111" y="315468"/>
                  </a:lnTo>
                  <a:lnTo>
                    <a:pt x="134111" y="312420"/>
                  </a:lnTo>
                  <a:close/>
                </a:path>
                <a:path w="1442084" h="472439">
                  <a:moveTo>
                    <a:pt x="347471" y="312420"/>
                  </a:moveTo>
                  <a:lnTo>
                    <a:pt x="134111" y="312420"/>
                  </a:lnTo>
                  <a:lnTo>
                    <a:pt x="134111" y="315468"/>
                  </a:lnTo>
                  <a:lnTo>
                    <a:pt x="340789" y="315468"/>
                  </a:lnTo>
                  <a:lnTo>
                    <a:pt x="347471" y="312420"/>
                  </a:lnTo>
                  <a:close/>
                </a:path>
                <a:path w="1442084" h="472439">
                  <a:moveTo>
                    <a:pt x="1435607" y="3048"/>
                  </a:moveTo>
                  <a:lnTo>
                    <a:pt x="1435607" y="315468"/>
                  </a:lnTo>
                  <a:lnTo>
                    <a:pt x="1438655" y="312420"/>
                  </a:lnTo>
                  <a:lnTo>
                    <a:pt x="1441703" y="312420"/>
                  </a:lnTo>
                  <a:lnTo>
                    <a:pt x="1441703" y="6096"/>
                  </a:lnTo>
                  <a:lnTo>
                    <a:pt x="1438655" y="6096"/>
                  </a:lnTo>
                  <a:lnTo>
                    <a:pt x="1435607" y="3048"/>
                  </a:lnTo>
                  <a:close/>
                </a:path>
                <a:path w="1442084" h="472439">
                  <a:moveTo>
                    <a:pt x="1441703" y="312420"/>
                  </a:moveTo>
                  <a:lnTo>
                    <a:pt x="1438655" y="312420"/>
                  </a:lnTo>
                  <a:lnTo>
                    <a:pt x="1435607" y="315468"/>
                  </a:lnTo>
                  <a:lnTo>
                    <a:pt x="1441703" y="315467"/>
                  </a:lnTo>
                  <a:lnTo>
                    <a:pt x="1441703" y="312420"/>
                  </a:lnTo>
                  <a:close/>
                </a:path>
                <a:path w="1442084" h="472439">
                  <a:moveTo>
                    <a:pt x="134111" y="3048"/>
                  </a:moveTo>
                  <a:lnTo>
                    <a:pt x="131063" y="6096"/>
                  </a:lnTo>
                  <a:lnTo>
                    <a:pt x="134111" y="6096"/>
                  </a:lnTo>
                  <a:lnTo>
                    <a:pt x="134111" y="3048"/>
                  </a:lnTo>
                  <a:close/>
                </a:path>
                <a:path w="1442084" h="472439">
                  <a:moveTo>
                    <a:pt x="1435607" y="3048"/>
                  </a:moveTo>
                  <a:lnTo>
                    <a:pt x="134111" y="3048"/>
                  </a:lnTo>
                  <a:lnTo>
                    <a:pt x="134111" y="6096"/>
                  </a:lnTo>
                  <a:lnTo>
                    <a:pt x="1435607" y="6096"/>
                  </a:lnTo>
                  <a:lnTo>
                    <a:pt x="1435607" y="3048"/>
                  </a:lnTo>
                  <a:close/>
                </a:path>
                <a:path w="1442084" h="472439">
                  <a:moveTo>
                    <a:pt x="1441703" y="3047"/>
                  </a:moveTo>
                  <a:lnTo>
                    <a:pt x="1435607" y="3048"/>
                  </a:lnTo>
                  <a:lnTo>
                    <a:pt x="1438655" y="6096"/>
                  </a:lnTo>
                  <a:lnTo>
                    <a:pt x="1441703" y="6096"/>
                  </a:lnTo>
                  <a:lnTo>
                    <a:pt x="1441703" y="3047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5569711" y="2956576"/>
            <a:ext cx="994410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Arial"/>
                <a:cs typeface="Arial"/>
              </a:rPr>
              <a:t>No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cast</a:t>
            </a:r>
            <a:r>
              <a:rPr sz="1000" spc="-20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required.</a:t>
            </a:r>
            <a:endParaRPr sz="10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17849" y="5247386"/>
            <a:ext cx="6162675" cy="12649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R="20320" algn="ctr">
              <a:lnSpc>
                <a:spcPct val="100000"/>
              </a:lnSpc>
              <a:spcBef>
                <a:spcPts val="105"/>
              </a:spcBef>
            </a:pPr>
            <a:endParaRPr sz="8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8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40"/>
              </a:spcBef>
            </a:pPr>
            <a:endParaRPr sz="850">
              <a:latin typeface="Arial"/>
              <a:cs typeface="Arial"/>
            </a:endParaRPr>
          </a:p>
          <a:p>
            <a:pPr marL="12700" marR="189865">
              <a:lnSpc>
                <a:spcPct val="109600"/>
              </a:lnSpc>
            </a:pPr>
            <a:r>
              <a:rPr sz="1150" dirty="0">
                <a:latin typeface="Arial"/>
                <a:cs typeface="Arial"/>
              </a:rPr>
              <a:t>With</a:t>
            </a:r>
            <a:r>
              <a:rPr sz="1150" spc="2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generics,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things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are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much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simpler.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When</a:t>
            </a:r>
            <a:r>
              <a:rPr sz="1150" spc="2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spc="210" dirty="0">
                <a:latin typeface="Times New Roman"/>
                <a:cs typeface="Times New Roman"/>
              </a:rPr>
              <a:t>ArrayList</a:t>
            </a:r>
            <a:r>
              <a:rPr sz="1150" spc="150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Arial"/>
                <a:cs typeface="Arial"/>
              </a:rPr>
              <a:t>is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initialized</a:t>
            </a:r>
            <a:r>
              <a:rPr sz="1150" spc="10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on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line</a:t>
            </a:r>
            <a:r>
              <a:rPr sz="1150" spc="10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3,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spc="-25" dirty="0">
                <a:latin typeface="Arial"/>
                <a:cs typeface="Arial"/>
              </a:rPr>
              <a:t>any </a:t>
            </a:r>
            <a:r>
              <a:rPr sz="1150" dirty="0">
                <a:latin typeface="Arial"/>
                <a:cs typeface="Arial"/>
              </a:rPr>
              <a:t>attempt</a:t>
            </a:r>
            <a:r>
              <a:rPr sz="1150" spc="1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to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add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an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invalid</a:t>
            </a:r>
            <a:r>
              <a:rPr sz="1150" spc="10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value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(line</a:t>
            </a:r>
            <a:r>
              <a:rPr sz="1150" spc="9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8)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results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in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compile-time</a:t>
            </a:r>
            <a:r>
              <a:rPr sz="1150" spc="35" dirty="0">
                <a:latin typeface="Arial"/>
                <a:cs typeface="Arial"/>
              </a:rPr>
              <a:t> </a:t>
            </a:r>
            <a:r>
              <a:rPr sz="1150" spc="-10" dirty="0">
                <a:latin typeface="Arial"/>
                <a:cs typeface="Arial"/>
              </a:rPr>
              <a:t>error.</a:t>
            </a:r>
            <a:endParaRPr sz="1150">
              <a:latin typeface="Arial"/>
              <a:cs typeface="Arial"/>
            </a:endParaRPr>
          </a:p>
          <a:p>
            <a:pPr marL="12700" marR="5080">
              <a:lnSpc>
                <a:spcPct val="103499"/>
              </a:lnSpc>
              <a:spcBef>
                <a:spcPts val="350"/>
              </a:spcBef>
            </a:pPr>
            <a:r>
              <a:rPr sz="1150" b="1" dirty="0">
                <a:latin typeface="Arial"/>
                <a:cs typeface="Arial"/>
              </a:rPr>
              <a:t>Note:</a:t>
            </a:r>
            <a:r>
              <a:rPr sz="1150" b="1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On</a:t>
            </a:r>
            <a:r>
              <a:rPr sz="1150" spc="4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line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3,</a:t>
            </a:r>
            <a:r>
              <a:rPr sz="1150" spc="3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spc="210" dirty="0">
                <a:latin typeface="Times New Roman"/>
                <a:cs typeface="Times New Roman"/>
              </a:rPr>
              <a:t>ArrayList</a:t>
            </a:r>
            <a:r>
              <a:rPr sz="1150" spc="135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Arial"/>
                <a:cs typeface="Arial"/>
              </a:rPr>
              <a:t>is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assigned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to</a:t>
            </a:r>
            <a:r>
              <a:rPr sz="1150" spc="4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spc="254" dirty="0">
                <a:latin typeface="Times New Roman"/>
                <a:cs typeface="Times New Roman"/>
              </a:rPr>
              <a:t>List</a:t>
            </a:r>
            <a:r>
              <a:rPr sz="1150" spc="110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Arial"/>
                <a:cs typeface="Arial"/>
              </a:rPr>
              <a:t>type.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Using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this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style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enables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you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spc="-25" dirty="0">
                <a:latin typeface="Arial"/>
                <a:cs typeface="Arial"/>
              </a:rPr>
              <a:t>to </a:t>
            </a:r>
            <a:r>
              <a:rPr sz="1150" dirty="0">
                <a:latin typeface="Arial"/>
                <a:cs typeface="Arial"/>
              </a:rPr>
              <a:t>swap</a:t>
            </a:r>
            <a:r>
              <a:rPr sz="1150" spc="9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out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spc="254" dirty="0">
                <a:latin typeface="Times New Roman"/>
                <a:cs typeface="Times New Roman"/>
              </a:rPr>
              <a:t>List</a:t>
            </a:r>
            <a:r>
              <a:rPr sz="1150" spc="150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Arial"/>
                <a:cs typeface="Arial"/>
              </a:rPr>
              <a:t>implementation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without</a:t>
            </a:r>
            <a:r>
              <a:rPr sz="1150" spc="10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changing</a:t>
            </a:r>
            <a:r>
              <a:rPr sz="1150" spc="11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other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spc="-10" dirty="0">
                <a:latin typeface="Arial"/>
                <a:cs typeface="Arial"/>
              </a:rPr>
              <a:t>code.</a:t>
            </a:r>
            <a:endParaRPr sz="11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34796" y="1581911"/>
            <a:ext cx="5689600" cy="1056640"/>
            <a:chOff x="1034796" y="1581911"/>
            <a:chExt cx="5689600" cy="1056640"/>
          </a:xfrm>
        </p:grpSpPr>
        <p:sp>
          <p:nvSpPr>
            <p:cNvPr id="3" name="object 3"/>
            <p:cNvSpPr/>
            <p:nvPr/>
          </p:nvSpPr>
          <p:spPr>
            <a:xfrm>
              <a:off x="1045464" y="1592579"/>
              <a:ext cx="5668010" cy="1035050"/>
            </a:xfrm>
            <a:custGeom>
              <a:avLst/>
              <a:gdLst/>
              <a:ahLst/>
              <a:cxnLst/>
              <a:rect l="l" t="t" r="r" b="b"/>
              <a:pathLst>
                <a:path w="5668009" h="1035050">
                  <a:moveTo>
                    <a:pt x="5667755" y="0"/>
                  </a:moveTo>
                  <a:lnTo>
                    <a:pt x="0" y="0"/>
                  </a:lnTo>
                  <a:lnTo>
                    <a:pt x="0" y="1034796"/>
                  </a:lnTo>
                  <a:lnTo>
                    <a:pt x="5667755" y="1034796"/>
                  </a:lnTo>
                  <a:lnTo>
                    <a:pt x="5667755" y="0"/>
                  </a:lnTo>
                  <a:close/>
                </a:path>
              </a:pathLst>
            </a:custGeom>
            <a:solidFill>
              <a:srgbClr val="DCDC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034796" y="1581911"/>
              <a:ext cx="5689600" cy="1056640"/>
            </a:xfrm>
            <a:custGeom>
              <a:avLst/>
              <a:gdLst/>
              <a:ahLst/>
              <a:cxnLst/>
              <a:rect l="l" t="t" r="r" b="b"/>
              <a:pathLst>
                <a:path w="5689600" h="1056639">
                  <a:moveTo>
                    <a:pt x="5684520" y="0"/>
                  </a:moveTo>
                  <a:lnTo>
                    <a:pt x="4572" y="0"/>
                  </a:lnTo>
                  <a:lnTo>
                    <a:pt x="0" y="4572"/>
                  </a:lnTo>
                  <a:lnTo>
                    <a:pt x="0" y="1051560"/>
                  </a:lnTo>
                  <a:lnTo>
                    <a:pt x="4572" y="1056132"/>
                  </a:lnTo>
                  <a:lnTo>
                    <a:pt x="5684520" y="1056132"/>
                  </a:lnTo>
                  <a:lnTo>
                    <a:pt x="5689092" y="1051560"/>
                  </a:lnTo>
                  <a:lnTo>
                    <a:pt x="5689092" y="1045464"/>
                  </a:lnTo>
                  <a:lnTo>
                    <a:pt x="19812" y="1045464"/>
                  </a:lnTo>
                  <a:lnTo>
                    <a:pt x="10668" y="1034796"/>
                  </a:lnTo>
                  <a:lnTo>
                    <a:pt x="19812" y="1034796"/>
                  </a:lnTo>
                  <a:lnTo>
                    <a:pt x="19812" y="19812"/>
                  </a:lnTo>
                  <a:lnTo>
                    <a:pt x="10667" y="19812"/>
                  </a:lnTo>
                  <a:lnTo>
                    <a:pt x="19812" y="10668"/>
                  </a:lnTo>
                  <a:lnTo>
                    <a:pt x="5689092" y="10668"/>
                  </a:lnTo>
                  <a:lnTo>
                    <a:pt x="5689092" y="4572"/>
                  </a:lnTo>
                  <a:lnTo>
                    <a:pt x="5684520" y="0"/>
                  </a:lnTo>
                  <a:close/>
                </a:path>
                <a:path w="5689600" h="1056639">
                  <a:moveTo>
                    <a:pt x="19812" y="1034796"/>
                  </a:moveTo>
                  <a:lnTo>
                    <a:pt x="10668" y="1034796"/>
                  </a:lnTo>
                  <a:lnTo>
                    <a:pt x="19812" y="1045464"/>
                  </a:lnTo>
                  <a:lnTo>
                    <a:pt x="19812" y="1034796"/>
                  </a:lnTo>
                  <a:close/>
                </a:path>
                <a:path w="5689600" h="1056639">
                  <a:moveTo>
                    <a:pt x="5667756" y="1034796"/>
                  </a:moveTo>
                  <a:lnTo>
                    <a:pt x="19812" y="1034796"/>
                  </a:lnTo>
                  <a:lnTo>
                    <a:pt x="19812" y="1045464"/>
                  </a:lnTo>
                  <a:lnTo>
                    <a:pt x="5667756" y="1045464"/>
                  </a:lnTo>
                  <a:lnTo>
                    <a:pt x="5667756" y="1034796"/>
                  </a:lnTo>
                  <a:close/>
                </a:path>
                <a:path w="5689600" h="1056639">
                  <a:moveTo>
                    <a:pt x="5667756" y="10668"/>
                  </a:moveTo>
                  <a:lnTo>
                    <a:pt x="5667756" y="1045464"/>
                  </a:lnTo>
                  <a:lnTo>
                    <a:pt x="5678424" y="1034796"/>
                  </a:lnTo>
                  <a:lnTo>
                    <a:pt x="5689092" y="1034796"/>
                  </a:lnTo>
                  <a:lnTo>
                    <a:pt x="5689092" y="19812"/>
                  </a:lnTo>
                  <a:lnTo>
                    <a:pt x="5678424" y="19812"/>
                  </a:lnTo>
                  <a:lnTo>
                    <a:pt x="5667756" y="10668"/>
                  </a:lnTo>
                  <a:close/>
                </a:path>
                <a:path w="5689600" h="1056639">
                  <a:moveTo>
                    <a:pt x="5689092" y="1034796"/>
                  </a:moveTo>
                  <a:lnTo>
                    <a:pt x="5678424" y="1034796"/>
                  </a:lnTo>
                  <a:lnTo>
                    <a:pt x="5667756" y="1045464"/>
                  </a:lnTo>
                  <a:lnTo>
                    <a:pt x="5689092" y="1045464"/>
                  </a:lnTo>
                  <a:lnTo>
                    <a:pt x="5689092" y="1034796"/>
                  </a:lnTo>
                  <a:close/>
                </a:path>
                <a:path w="5689600" h="1056639">
                  <a:moveTo>
                    <a:pt x="19812" y="10668"/>
                  </a:moveTo>
                  <a:lnTo>
                    <a:pt x="10667" y="19812"/>
                  </a:lnTo>
                  <a:lnTo>
                    <a:pt x="19812" y="19812"/>
                  </a:lnTo>
                  <a:lnTo>
                    <a:pt x="19812" y="10668"/>
                  </a:lnTo>
                  <a:close/>
                </a:path>
                <a:path w="5689600" h="1056639">
                  <a:moveTo>
                    <a:pt x="5667756" y="10668"/>
                  </a:moveTo>
                  <a:lnTo>
                    <a:pt x="19812" y="10668"/>
                  </a:lnTo>
                  <a:lnTo>
                    <a:pt x="19812" y="19812"/>
                  </a:lnTo>
                  <a:lnTo>
                    <a:pt x="5667756" y="19812"/>
                  </a:lnTo>
                  <a:lnTo>
                    <a:pt x="5667756" y="10668"/>
                  </a:lnTo>
                  <a:close/>
                </a:path>
                <a:path w="5689600" h="1056639">
                  <a:moveTo>
                    <a:pt x="5689092" y="10668"/>
                  </a:moveTo>
                  <a:lnTo>
                    <a:pt x="5667756" y="10668"/>
                  </a:lnTo>
                  <a:lnTo>
                    <a:pt x="5678424" y="19812"/>
                  </a:lnTo>
                  <a:lnTo>
                    <a:pt x="5689092" y="19812"/>
                  </a:lnTo>
                  <a:lnTo>
                    <a:pt x="5689092" y="1066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1544827" y="790204"/>
            <a:ext cx="4681220" cy="3092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50" b="1" dirty="0">
                <a:latin typeface="Arial"/>
                <a:cs typeface="Arial"/>
              </a:rPr>
              <a:t>Generic</a:t>
            </a:r>
            <a:r>
              <a:rPr sz="1850" b="1" spc="15" dirty="0">
                <a:latin typeface="Arial"/>
                <a:cs typeface="Arial"/>
              </a:rPr>
              <a:t> </a:t>
            </a:r>
            <a:r>
              <a:rPr sz="1850" b="1" spc="200" dirty="0">
                <a:latin typeface="Times New Roman"/>
                <a:cs typeface="Times New Roman"/>
              </a:rPr>
              <a:t>ArrayList</a:t>
            </a:r>
            <a:r>
              <a:rPr sz="1850" b="1" spc="200" dirty="0">
                <a:latin typeface="Arial"/>
                <a:cs typeface="Arial"/>
              </a:rPr>
              <a:t>:</a:t>
            </a:r>
            <a:r>
              <a:rPr sz="1850" b="1" spc="20" dirty="0">
                <a:latin typeface="Arial"/>
                <a:cs typeface="Arial"/>
              </a:rPr>
              <a:t> </a:t>
            </a:r>
            <a:r>
              <a:rPr sz="1850" b="1" dirty="0">
                <a:latin typeface="Arial"/>
                <a:cs typeface="Arial"/>
              </a:rPr>
              <a:t>Iteration</a:t>
            </a:r>
            <a:r>
              <a:rPr sz="1850" b="1" spc="10" dirty="0">
                <a:latin typeface="Arial"/>
                <a:cs typeface="Arial"/>
              </a:rPr>
              <a:t> </a:t>
            </a:r>
            <a:r>
              <a:rPr sz="1850" b="1" dirty="0">
                <a:latin typeface="Arial"/>
                <a:cs typeface="Arial"/>
              </a:rPr>
              <a:t>and</a:t>
            </a:r>
            <a:r>
              <a:rPr sz="1850" b="1" spc="5" dirty="0">
                <a:latin typeface="Arial"/>
                <a:cs typeface="Arial"/>
              </a:rPr>
              <a:t> </a:t>
            </a:r>
            <a:r>
              <a:rPr sz="1850" b="1" spc="-10" dirty="0">
                <a:latin typeface="Arial"/>
                <a:cs typeface="Arial"/>
              </a:rPr>
              <a:t>Boxing</a:t>
            </a:r>
            <a:endParaRPr sz="18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31804" y="1692504"/>
            <a:ext cx="5380990" cy="18840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08585">
              <a:lnSpc>
                <a:spcPts val="1375"/>
              </a:lnSpc>
              <a:spcBef>
                <a:spcPts val="90"/>
              </a:spcBef>
            </a:pPr>
            <a:r>
              <a:rPr sz="1150" spc="229" dirty="0">
                <a:latin typeface="Times New Roman"/>
                <a:cs typeface="Times New Roman"/>
              </a:rPr>
              <a:t>for</a:t>
            </a:r>
            <a:r>
              <a:rPr sz="1150" spc="400" dirty="0">
                <a:latin typeface="Times New Roman"/>
                <a:cs typeface="Times New Roman"/>
              </a:rPr>
              <a:t> </a:t>
            </a:r>
            <a:r>
              <a:rPr sz="1150" spc="225" dirty="0">
                <a:latin typeface="Times New Roman"/>
                <a:cs typeface="Times New Roman"/>
              </a:rPr>
              <a:t>(Integer</a:t>
            </a:r>
            <a:r>
              <a:rPr sz="1150" spc="420" dirty="0">
                <a:latin typeface="Times New Roman"/>
                <a:cs typeface="Times New Roman"/>
              </a:rPr>
              <a:t> </a:t>
            </a:r>
            <a:r>
              <a:rPr sz="1150" spc="165" dirty="0">
                <a:latin typeface="Times New Roman"/>
                <a:cs typeface="Times New Roman"/>
              </a:rPr>
              <a:t>partNumberObj:partList){</a:t>
            </a:r>
            <a:endParaRPr sz="1150">
              <a:latin typeface="Times New Roman"/>
              <a:cs typeface="Times New Roman"/>
            </a:endParaRPr>
          </a:p>
          <a:p>
            <a:pPr marL="632460" marR="21590">
              <a:lnSpc>
                <a:spcPts val="1380"/>
              </a:lnSpc>
              <a:spcBef>
                <a:spcPts val="40"/>
              </a:spcBef>
            </a:pPr>
            <a:r>
              <a:rPr sz="1150" spc="275" dirty="0">
                <a:latin typeface="Times New Roman"/>
                <a:cs typeface="Times New Roman"/>
              </a:rPr>
              <a:t>int</a:t>
            </a:r>
            <a:r>
              <a:rPr sz="1150" spc="425" dirty="0">
                <a:latin typeface="Times New Roman"/>
                <a:cs typeface="Times New Roman"/>
              </a:rPr>
              <a:t> </a:t>
            </a:r>
            <a:r>
              <a:rPr sz="1150" spc="125" dirty="0">
                <a:latin typeface="Times New Roman"/>
                <a:cs typeface="Times New Roman"/>
              </a:rPr>
              <a:t>partNumber</a:t>
            </a:r>
            <a:r>
              <a:rPr sz="1150" spc="425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Times New Roman"/>
                <a:cs typeface="Times New Roman"/>
              </a:rPr>
              <a:t>=</a:t>
            </a:r>
            <a:r>
              <a:rPr sz="1150" spc="440" dirty="0">
                <a:latin typeface="Times New Roman"/>
                <a:cs typeface="Times New Roman"/>
              </a:rPr>
              <a:t> </a:t>
            </a:r>
            <a:r>
              <a:rPr sz="1150" spc="135" dirty="0">
                <a:latin typeface="Times New Roman"/>
                <a:cs typeface="Times New Roman"/>
              </a:rPr>
              <a:t>partNumberObj;</a:t>
            </a:r>
            <a:r>
              <a:rPr sz="1150" spc="430" dirty="0">
                <a:latin typeface="Times New Roman"/>
                <a:cs typeface="Times New Roman"/>
              </a:rPr>
              <a:t> </a:t>
            </a:r>
            <a:r>
              <a:rPr sz="1150" spc="355" dirty="0">
                <a:latin typeface="Times New Roman"/>
                <a:cs typeface="Times New Roman"/>
              </a:rPr>
              <a:t>//</a:t>
            </a:r>
            <a:r>
              <a:rPr sz="1150" spc="440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Times New Roman"/>
                <a:cs typeface="Times New Roman"/>
              </a:rPr>
              <a:t>Demos</a:t>
            </a:r>
            <a:r>
              <a:rPr sz="1150" spc="425" dirty="0">
                <a:latin typeface="Times New Roman"/>
                <a:cs typeface="Times New Roman"/>
              </a:rPr>
              <a:t> </a:t>
            </a:r>
            <a:r>
              <a:rPr sz="1150" spc="185" dirty="0">
                <a:latin typeface="Times New Roman"/>
                <a:cs typeface="Times New Roman"/>
              </a:rPr>
              <a:t>auto</a:t>
            </a:r>
            <a:r>
              <a:rPr sz="1150" spc="445" dirty="0">
                <a:latin typeface="Times New Roman"/>
                <a:cs typeface="Times New Roman"/>
              </a:rPr>
              <a:t> </a:t>
            </a:r>
            <a:r>
              <a:rPr sz="1150" spc="125" dirty="0">
                <a:latin typeface="Times New Roman"/>
                <a:cs typeface="Times New Roman"/>
              </a:rPr>
              <a:t>unboxing </a:t>
            </a:r>
            <a:r>
              <a:rPr sz="1150" spc="210" dirty="0">
                <a:latin typeface="Times New Roman"/>
                <a:cs typeface="Times New Roman"/>
              </a:rPr>
              <a:t>System.out.println("Part</a:t>
            </a:r>
            <a:r>
              <a:rPr sz="1150" spc="445" dirty="0">
                <a:latin typeface="Times New Roman"/>
                <a:cs typeface="Times New Roman"/>
              </a:rPr>
              <a:t> </a:t>
            </a:r>
            <a:r>
              <a:rPr sz="1150" spc="130" dirty="0">
                <a:latin typeface="Times New Roman"/>
                <a:cs typeface="Times New Roman"/>
              </a:rPr>
              <a:t>number:</a:t>
            </a:r>
            <a:r>
              <a:rPr sz="1150" spc="430" dirty="0">
                <a:latin typeface="Times New Roman"/>
                <a:cs typeface="Times New Roman"/>
              </a:rPr>
              <a:t> </a:t>
            </a:r>
            <a:r>
              <a:rPr sz="1150" spc="204" dirty="0">
                <a:latin typeface="Times New Roman"/>
                <a:cs typeface="Times New Roman"/>
              </a:rPr>
              <a:t>"</a:t>
            </a:r>
            <a:r>
              <a:rPr sz="1150" spc="450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Times New Roman"/>
                <a:cs typeface="Times New Roman"/>
              </a:rPr>
              <a:t>+</a:t>
            </a:r>
            <a:r>
              <a:rPr sz="1150" spc="445" dirty="0">
                <a:latin typeface="Times New Roman"/>
                <a:cs typeface="Times New Roman"/>
              </a:rPr>
              <a:t> </a:t>
            </a:r>
            <a:r>
              <a:rPr sz="1150" spc="145" dirty="0">
                <a:latin typeface="Times New Roman"/>
                <a:cs typeface="Times New Roman"/>
              </a:rPr>
              <a:t>partNumber);</a:t>
            </a:r>
            <a:endParaRPr sz="1150">
              <a:latin typeface="Times New Roman"/>
              <a:cs typeface="Times New Roman"/>
            </a:endParaRPr>
          </a:p>
          <a:p>
            <a:pPr marL="108585">
              <a:lnSpc>
                <a:spcPts val="1320"/>
              </a:lnSpc>
            </a:pPr>
            <a:r>
              <a:rPr sz="1150" spc="80" dirty="0">
                <a:latin typeface="Times New Roman"/>
                <a:cs typeface="Times New Roman"/>
              </a:rPr>
              <a:t>}</a:t>
            </a:r>
            <a:endParaRPr sz="11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40"/>
              </a:spcBef>
            </a:pPr>
            <a:endParaRPr sz="1150">
              <a:latin typeface="Times New Roman"/>
              <a:cs typeface="Times New Roman"/>
            </a:endParaRPr>
          </a:p>
          <a:p>
            <a:pPr marL="341630" marR="293370" indent="-329565">
              <a:lnSpc>
                <a:spcPct val="107100"/>
              </a:lnSpc>
              <a:spcBef>
                <a:spcPts val="5"/>
              </a:spcBef>
              <a:buClr>
                <a:srgbClr val="FF0000"/>
              </a:buClr>
              <a:buChar char="•"/>
              <a:tabLst>
                <a:tab pos="341630" algn="l"/>
              </a:tabLst>
            </a:pPr>
            <a:r>
              <a:rPr sz="1550" dirty="0">
                <a:latin typeface="Arial"/>
                <a:cs typeface="Arial"/>
              </a:rPr>
              <a:t>The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enhanced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spc="345" dirty="0">
                <a:latin typeface="Times New Roman"/>
                <a:cs typeface="Times New Roman"/>
              </a:rPr>
              <a:t>for</a:t>
            </a:r>
            <a:r>
              <a:rPr sz="1550" spc="80" dirty="0">
                <a:latin typeface="Times New Roman"/>
                <a:cs typeface="Times New Roman"/>
              </a:rPr>
              <a:t> </a:t>
            </a:r>
            <a:r>
              <a:rPr sz="1550" dirty="0">
                <a:latin typeface="Arial"/>
                <a:cs typeface="Arial"/>
              </a:rPr>
              <a:t>loop,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or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spc="315" dirty="0">
                <a:latin typeface="Times New Roman"/>
                <a:cs typeface="Times New Roman"/>
              </a:rPr>
              <a:t>for-</a:t>
            </a:r>
            <a:r>
              <a:rPr sz="1550" spc="275" dirty="0">
                <a:latin typeface="Times New Roman"/>
                <a:cs typeface="Times New Roman"/>
              </a:rPr>
              <a:t>each</a:t>
            </a:r>
            <a:r>
              <a:rPr sz="1550" spc="100" dirty="0">
                <a:latin typeface="Times New Roman"/>
                <a:cs typeface="Times New Roman"/>
              </a:rPr>
              <a:t> </a:t>
            </a:r>
            <a:r>
              <a:rPr sz="1550" dirty="0">
                <a:latin typeface="Arial"/>
                <a:cs typeface="Arial"/>
              </a:rPr>
              <a:t>loop,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provides </a:t>
            </a:r>
            <a:r>
              <a:rPr sz="1550" dirty="0">
                <a:latin typeface="Arial"/>
                <a:cs typeface="Arial"/>
              </a:rPr>
              <a:t>cleaner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code.</a:t>
            </a:r>
            <a:endParaRPr sz="1550">
              <a:latin typeface="Arial"/>
              <a:cs typeface="Arial"/>
            </a:endParaRPr>
          </a:p>
          <a:p>
            <a:pPr marL="341630" indent="-328930">
              <a:lnSpc>
                <a:spcPct val="100000"/>
              </a:lnSpc>
              <a:spcBef>
                <a:spcPts val="405"/>
              </a:spcBef>
              <a:buClr>
                <a:srgbClr val="FF0000"/>
              </a:buClr>
              <a:buChar char="•"/>
              <a:tabLst>
                <a:tab pos="341630" algn="l"/>
              </a:tabLst>
            </a:pPr>
            <a:r>
              <a:rPr sz="1550" dirty="0">
                <a:latin typeface="Arial"/>
                <a:cs typeface="Arial"/>
              </a:rPr>
              <a:t>No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casting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is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done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because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of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autoboxing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and</a:t>
            </a:r>
            <a:r>
              <a:rPr sz="1550" spc="60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unboxing.</a:t>
            </a:r>
            <a:endParaRPr sz="155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17880" y="5247386"/>
            <a:ext cx="5935980" cy="85851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98120" algn="ctr">
              <a:lnSpc>
                <a:spcPct val="100000"/>
              </a:lnSpc>
              <a:spcBef>
                <a:spcPts val="105"/>
              </a:spcBef>
            </a:pPr>
            <a:endParaRPr sz="8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8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40"/>
              </a:spcBef>
            </a:pPr>
            <a:endParaRPr sz="850">
              <a:latin typeface="Arial"/>
              <a:cs typeface="Arial"/>
            </a:endParaRPr>
          </a:p>
          <a:p>
            <a:pPr marL="12700" marR="5080">
              <a:lnSpc>
                <a:spcPct val="109600"/>
              </a:lnSpc>
            </a:pPr>
            <a:r>
              <a:rPr sz="1150" dirty="0">
                <a:latin typeface="Arial"/>
                <a:cs typeface="Arial"/>
              </a:rPr>
              <a:t>Using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spc="245" dirty="0">
                <a:latin typeface="Times New Roman"/>
                <a:cs typeface="Times New Roman"/>
              </a:rPr>
              <a:t>for-</a:t>
            </a:r>
            <a:r>
              <a:rPr sz="1150" spc="204" dirty="0">
                <a:latin typeface="Times New Roman"/>
                <a:cs typeface="Times New Roman"/>
              </a:rPr>
              <a:t>each</a:t>
            </a:r>
            <a:r>
              <a:rPr sz="1150" spc="145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Arial"/>
                <a:cs typeface="Arial"/>
              </a:rPr>
              <a:t>loop</a:t>
            </a:r>
            <a:r>
              <a:rPr sz="1150" spc="9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is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much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easier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and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provides</a:t>
            </a:r>
            <a:r>
              <a:rPr sz="1150" spc="10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much</a:t>
            </a:r>
            <a:r>
              <a:rPr sz="1150" spc="3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cleaner</a:t>
            </a:r>
            <a:r>
              <a:rPr sz="1150" spc="9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code.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No</a:t>
            </a:r>
            <a:r>
              <a:rPr sz="1150" spc="9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casts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spc="-25" dirty="0">
                <a:latin typeface="Arial"/>
                <a:cs typeface="Arial"/>
              </a:rPr>
              <a:t>are </a:t>
            </a:r>
            <a:r>
              <a:rPr sz="1150" dirty="0">
                <a:latin typeface="Arial"/>
                <a:cs typeface="Arial"/>
              </a:rPr>
              <a:t>done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because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of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autounboxing</a:t>
            </a:r>
            <a:r>
              <a:rPr sz="1150" spc="114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feature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of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spc="-10" dirty="0">
                <a:latin typeface="Arial"/>
                <a:cs typeface="Arial"/>
              </a:rPr>
              <a:t>Java.</a:t>
            </a:r>
            <a:endParaRPr sz="11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21791" y="3497579"/>
            <a:ext cx="6535420" cy="1754505"/>
            <a:chOff x="621791" y="3497579"/>
            <a:chExt cx="6535420" cy="175450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065776" y="3497579"/>
              <a:ext cx="1540764" cy="58978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75988" y="4073651"/>
              <a:ext cx="2418588" cy="3429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94276" y="4398263"/>
              <a:ext cx="2400300" cy="63550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1791" y="5059679"/>
              <a:ext cx="6534911" cy="192024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817880" y="5706871"/>
            <a:ext cx="6083300" cy="5803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150" dirty="0">
                <a:latin typeface="Arial"/>
                <a:cs typeface="Arial"/>
              </a:rPr>
              <a:t>The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main</a:t>
            </a:r>
            <a:r>
              <a:rPr sz="1150" spc="4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difference</a:t>
            </a:r>
            <a:r>
              <a:rPr sz="1150" spc="2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between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spc="254" dirty="0">
                <a:latin typeface="Times New Roman"/>
                <a:cs typeface="Times New Roman"/>
              </a:rPr>
              <a:t>List</a:t>
            </a:r>
            <a:r>
              <a:rPr sz="1150" spc="120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Arial"/>
                <a:cs typeface="Arial"/>
              </a:rPr>
              <a:t>and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spc="210" dirty="0">
                <a:latin typeface="Times New Roman"/>
                <a:cs typeface="Times New Roman"/>
              </a:rPr>
              <a:t>Set</a:t>
            </a:r>
            <a:r>
              <a:rPr sz="1150" spc="120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Arial"/>
                <a:cs typeface="Arial"/>
              </a:rPr>
              <a:t>in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Java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is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that</a:t>
            </a:r>
            <a:r>
              <a:rPr sz="1150" spc="40" dirty="0">
                <a:latin typeface="Arial"/>
                <a:cs typeface="Arial"/>
              </a:rPr>
              <a:t> </a:t>
            </a:r>
            <a:r>
              <a:rPr sz="1150" spc="254" dirty="0">
                <a:latin typeface="Times New Roman"/>
                <a:cs typeface="Times New Roman"/>
              </a:rPr>
              <a:t>List</a:t>
            </a:r>
            <a:r>
              <a:rPr sz="1150" spc="114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Arial"/>
                <a:cs typeface="Arial"/>
              </a:rPr>
              <a:t>is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spc="-25" dirty="0">
                <a:latin typeface="Arial"/>
                <a:cs typeface="Arial"/>
              </a:rPr>
              <a:t>an</a:t>
            </a:r>
            <a:endParaRPr sz="11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sz="1150" dirty="0">
                <a:latin typeface="Arial"/>
                <a:cs typeface="Arial"/>
              </a:rPr>
              <a:t>ordered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collection,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which</a:t>
            </a:r>
            <a:r>
              <a:rPr sz="1150" spc="12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allows</a:t>
            </a:r>
            <a:r>
              <a:rPr sz="1150" spc="114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duplicates,</a:t>
            </a:r>
            <a:r>
              <a:rPr sz="1150" spc="9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whereas</a:t>
            </a:r>
            <a:r>
              <a:rPr sz="1150" spc="125" dirty="0">
                <a:latin typeface="Arial"/>
                <a:cs typeface="Arial"/>
              </a:rPr>
              <a:t> </a:t>
            </a:r>
            <a:r>
              <a:rPr sz="1150" spc="210" dirty="0">
                <a:latin typeface="Times New Roman"/>
                <a:cs typeface="Times New Roman"/>
              </a:rPr>
              <a:t>Set</a:t>
            </a:r>
            <a:r>
              <a:rPr sz="1150" spc="150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Arial"/>
                <a:cs typeface="Arial"/>
              </a:rPr>
              <a:t>is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an</a:t>
            </a:r>
            <a:r>
              <a:rPr sz="1150" spc="10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unordered</a:t>
            </a:r>
            <a:r>
              <a:rPr sz="1150" spc="10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collection,</a:t>
            </a:r>
            <a:r>
              <a:rPr sz="1150" spc="105" dirty="0">
                <a:latin typeface="Arial"/>
                <a:cs typeface="Arial"/>
              </a:rPr>
              <a:t> </a:t>
            </a:r>
            <a:r>
              <a:rPr sz="1150" spc="-10" dirty="0">
                <a:latin typeface="Arial"/>
                <a:cs typeface="Arial"/>
              </a:rPr>
              <a:t>which</a:t>
            </a:r>
            <a:endParaRPr sz="11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150" dirty="0">
                <a:latin typeface="Arial"/>
                <a:cs typeface="Arial"/>
              </a:rPr>
              <a:t>does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not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allow</a:t>
            </a:r>
            <a:r>
              <a:rPr sz="1150" spc="100" dirty="0">
                <a:latin typeface="Arial"/>
                <a:cs typeface="Arial"/>
              </a:rPr>
              <a:t> </a:t>
            </a:r>
            <a:r>
              <a:rPr sz="1150" spc="-10" dirty="0">
                <a:latin typeface="Arial"/>
                <a:cs typeface="Arial"/>
              </a:rPr>
              <a:t>duplicates.</a:t>
            </a:r>
            <a:endParaRPr sz="115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326639" y="5247386"/>
            <a:ext cx="3116580" cy="144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endParaRPr sz="850">
              <a:latin typeface="Arial"/>
              <a:cs typeface="Arial"/>
            </a:endParaRPr>
          </a:p>
        </p:txBody>
      </p:sp>
      <p:sp>
        <p:nvSpPr>
          <p:cNvPr id="14" name="object 7">
            <a:extLst>
              <a:ext uri="{FF2B5EF4-FFF2-40B4-BE49-F238E27FC236}">
                <a16:creationId xmlns:a16="http://schemas.microsoft.com/office/drawing/2014/main" id="{EA205561-D54F-AA63-8F10-63193597B509}"/>
              </a:ext>
            </a:extLst>
          </p:cNvPr>
          <p:cNvSpPr txBox="1"/>
          <p:nvPr/>
        </p:nvSpPr>
        <p:spPr>
          <a:xfrm>
            <a:off x="1131824" y="790204"/>
            <a:ext cx="5393055" cy="21412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12395" algn="ctr">
              <a:lnSpc>
                <a:spcPct val="100000"/>
              </a:lnSpc>
              <a:spcBef>
                <a:spcPts val="110"/>
              </a:spcBef>
            </a:pPr>
            <a:r>
              <a:rPr sz="1850" b="1" spc="290" dirty="0">
                <a:latin typeface="Times New Roman"/>
                <a:cs typeface="Times New Roman"/>
              </a:rPr>
              <a:t>Set</a:t>
            </a:r>
            <a:r>
              <a:rPr sz="1850" b="1" spc="55" dirty="0">
                <a:latin typeface="Times New Roman"/>
                <a:cs typeface="Times New Roman"/>
              </a:rPr>
              <a:t> </a:t>
            </a:r>
            <a:r>
              <a:rPr sz="1850" b="1" spc="-10" dirty="0">
                <a:latin typeface="Arial"/>
                <a:cs typeface="Arial"/>
              </a:rPr>
              <a:t>Interface</a:t>
            </a:r>
            <a:endParaRPr sz="185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375"/>
              </a:spcBef>
            </a:pPr>
            <a:endParaRPr sz="1850" dirty="0">
              <a:latin typeface="Arial"/>
              <a:cs typeface="Arial"/>
            </a:endParaRPr>
          </a:p>
          <a:p>
            <a:pPr marL="341630" indent="-328930">
              <a:lnSpc>
                <a:spcPct val="100000"/>
              </a:lnSpc>
              <a:buClr>
                <a:srgbClr val="FF0000"/>
              </a:buClr>
              <a:buChar char="•"/>
              <a:tabLst>
                <a:tab pos="341630" algn="l"/>
              </a:tabLst>
            </a:pPr>
            <a:r>
              <a:rPr sz="1550" dirty="0">
                <a:latin typeface="Arial"/>
                <a:cs typeface="Arial"/>
              </a:rPr>
              <a:t>A</a:t>
            </a:r>
            <a:r>
              <a:rPr sz="1550" spc="20" dirty="0">
                <a:latin typeface="Arial"/>
                <a:cs typeface="Arial"/>
              </a:rPr>
              <a:t> </a:t>
            </a:r>
            <a:r>
              <a:rPr sz="1550" spc="275" dirty="0">
                <a:latin typeface="Times New Roman"/>
                <a:cs typeface="Times New Roman"/>
              </a:rPr>
              <a:t>Set</a:t>
            </a:r>
            <a:r>
              <a:rPr sz="1550" spc="85" dirty="0">
                <a:latin typeface="Times New Roman"/>
                <a:cs typeface="Times New Roman"/>
              </a:rPr>
              <a:t> </a:t>
            </a:r>
            <a:r>
              <a:rPr sz="1550" dirty="0">
                <a:latin typeface="Arial"/>
                <a:cs typeface="Arial"/>
              </a:rPr>
              <a:t>is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an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interface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that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contains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only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unique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elements.</a:t>
            </a:r>
            <a:endParaRPr sz="1550" dirty="0">
              <a:latin typeface="Arial"/>
              <a:cs typeface="Arial"/>
            </a:endParaRPr>
          </a:p>
          <a:p>
            <a:pPr marL="341630" indent="-328930">
              <a:lnSpc>
                <a:spcPct val="100000"/>
              </a:lnSpc>
              <a:spcBef>
                <a:spcPts val="409"/>
              </a:spcBef>
              <a:buClr>
                <a:srgbClr val="FF0000"/>
              </a:buClr>
              <a:buChar char="•"/>
              <a:tabLst>
                <a:tab pos="341630" algn="l"/>
              </a:tabLst>
            </a:pPr>
            <a:r>
              <a:rPr sz="1550" dirty="0">
                <a:latin typeface="Arial"/>
                <a:cs typeface="Arial"/>
              </a:rPr>
              <a:t>A</a:t>
            </a:r>
            <a:r>
              <a:rPr sz="1550" spc="5" dirty="0">
                <a:latin typeface="Arial"/>
                <a:cs typeface="Arial"/>
              </a:rPr>
              <a:t> </a:t>
            </a:r>
            <a:r>
              <a:rPr sz="1550" spc="275" dirty="0">
                <a:latin typeface="Times New Roman"/>
                <a:cs typeface="Times New Roman"/>
              </a:rPr>
              <a:t>Set</a:t>
            </a:r>
            <a:r>
              <a:rPr sz="1550" spc="75" dirty="0">
                <a:latin typeface="Times New Roman"/>
                <a:cs typeface="Times New Roman"/>
              </a:rPr>
              <a:t> </a:t>
            </a:r>
            <a:r>
              <a:rPr sz="1550" dirty="0">
                <a:latin typeface="Arial"/>
                <a:cs typeface="Arial"/>
              </a:rPr>
              <a:t>has</a:t>
            </a:r>
            <a:r>
              <a:rPr sz="1550" spc="1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no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index.</a:t>
            </a:r>
            <a:endParaRPr sz="1550" dirty="0">
              <a:latin typeface="Arial"/>
              <a:cs typeface="Arial"/>
            </a:endParaRPr>
          </a:p>
          <a:p>
            <a:pPr marL="341630" indent="-328930">
              <a:lnSpc>
                <a:spcPct val="100000"/>
              </a:lnSpc>
              <a:spcBef>
                <a:spcPts val="505"/>
              </a:spcBef>
              <a:buClr>
                <a:srgbClr val="FF0000"/>
              </a:buClr>
              <a:buChar char="•"/>
              <a:tabLst>
                <a:tab pos="341630" algn="l"/>
              </a:tabLst>
            </a:pPr>
            <a:r>
              <a:rPr sz="1550" dirty="0">
                <a:latin typeface="Arial"/>
                <a:cs typeface="Arial"/>
              </a:rPr>
              <a:t>Duplicate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elements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are</a:t>
            </a:r>
            <a:r>
              <a:rPr sz="1550" spc="5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not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allowed.</a:t>
            </a:r>
            <a:endParaRPr sz="1550" dirty="0">
              <a:latin typeface="Arial"/>
              <a:cs typeface="Arial"/>
            </a:endParaRPr>
          </a:p>
          <a:p>
            <a:pPr marL="341630" indent="-328930">
              <a:lnSpc>
                <a:spcPct val="100000"/>
              </a:lnSpc>
              <a:spcBef>
                <a:spcPts val="405"/>
              </a:spcBef>
              <a:buClr>
                <a:srgbClr val="FF0000"/>
              </a:buClr>
              <a:buChar char="•"/>
              <a:tabLst>
                <a:tab pos="341630" algn="l"/>
              </a:tabLst>
            </a:pPr>
            <a:r>
              <a:rPr sz="1550" dirty="0">
                <a:latin typeface="Arial"/>
                <a:cs typeface="Arial"/>
              </a:rPr>
              <a:t>You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can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iterate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through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elements</a:t>
            </a:r>
            <a:r>
              <a:rPr sz="1550" spc="6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to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access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them.</a:t>
            </a:r>
            <a:endParaRPr sz="1550" dirty="0">
              <a:latin typeface="Arial"/>
              <a:cs typeface="Arial"/>
            </a:endParaRPr>
          </a:p>
          <a:p>
            <a:pPr marL="341630" indent="-328930">
              <a:lnSpc>
                <a:spcPct val="100000"/>
              </a:lnSpc>
              <a:spcBef>
                <a:spcPts val="300"/>
              </a:spcBef>
              <a:buClr>
                <a:srgbClr val="FF0000"/>
              </a:buClr>
              <a:buFont typeface="Arial"/>
              <a:buChar char="•"/>
              <a:tabLst>
                <a:tab pos="341630" algn="l"/>
              </a:tabLst>
            </a:pPr>
            <a:r>
              <a:rPr sz="1550" spc="250" dirty="0">
                <a:latin typeface="Times New Roman"/>
                <a:cs typeface="Times New Roman"/>
              </a:rPr>
              <a:t>TreeSet</a:t>
            </a:r>
            <a:r>
              <a:rPr sz="1550" spc="100" dirty="0">
                <a:latin typeface="Times New Roman"/>
                <a:cs typeface="Times New Roman"/>
              </a:rPr>
              <a:t> </a:t>
            </a:r>
            <a:r>
              <a:rPr sz="1550" dirty="0">
                <a:latin typeface="Arial"/>
                <a:cs typeface="Arial"/>
              </a:rPr>
              <a:t>provides</a:t>
            </a:r>
            <a:r>
              <a:rPr sz="1550" spc="6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sorted</a:t>
            </a:r>
            <a:r>
              <a:rPr sz="1550" spc="55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implementation.</a:t>
            </a:r>
            <a:endParaRPr sz="155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34796" y="1691639"/>
            <a:ext cx="5697220" cy="3070860"/>
            <a:chOff x="1034796" y="1691639"/>
            <a:chExt cx="5697220" cy="3070860"/>
          </a:xfrm>
        </p:grpSpPr>
        <p:sp>
          <p:nvSpPr>
            <p:cNvPr id="3" name="object 3"/>
            <p:cNvSpPr/>
            <p:nvPr/>
          </p:nvSpPr>
          <p:spPr>
            <a:xfrm>
              <a:off x="1045464" y="1700783"/>
              <a:ext cx="5675630" cy="3051175"/>
            </a:xfrm>
            <a:custGeom>
              <a:avLst/>
              <a:gdLst/>
              <a:ahLst/>
              <a:cxnLst/>
              <a:rect l="l" t="t" r="r" b="b"/>
              <a:pathLst>
                <a:path w="5675630" h="3051175">
                  <a:moveTo>
                    <a:pt x="5675376" y="0"/>
                  </a:moveTo>
                  <a:lnTo>
                    <a:pt x="0" y="0"/>
                  </a:lnTo>
                  <a:lnTo>
                    <a:pt x="0" y="3051047"/>
                  </a:lnTo>
                  <a:lnTo>
                    <a:pt x="5675376" y="3051047"/>
                  </a:lnTo>
                  <a:lnTo>
                    <a:pt x="5675376" y="0"/>
                  </a:lnTo>
                  <a:close/>
                </a:path>
              </a:pathLst>
            </a:custGeom>
            <a:solidFill>
              <a:srgbClr val="DCDC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034796" y="1691639"/>
              <a:ext cx="5697220" cy="3070860"/>
            </a:xfrm>
            <a:custGeom>
              <a:avLst/>
              <a:gdLst/>
              <a:ahLst/>
              <a:cxnLst/>
              <a:rect l="l" t="t" r="r" b="b"/>
              <a:pathLst>
                <a:path w="5697220" h="3070860">
                  <a:moveTo>
                    <a:pt x="5692140" y="0"/>
                  </a:moveTo>
                  <a:lnTo>
                    <a:pt x="4572" y="0"/>
                  </a:lnTo>
                  <a:lnTo>
                    <a:pt x="0" y="4572"/>
                  </a:lnTo>
                  <a:lnTo>
                    <a:pt x="0" y="3066288"/>
                  </a:lnTo>
                  <a:lnTo>
                    <a:pt x="4572" y="3070860"/>
                  </a:lnTo>
                  <a:lnTo>
                    <a:pt x="5692140" y="3070860"/>
                  </a:lnTo>
                  <a:lnTo>
                    <a:pt x="5696712" y="3066288"/>
                  </a:lnTo>
                  <a:lnTo>
                    <a:pt x="5696712" y="3060192"/>
                  </a:lnTo>
                  <a:lnTo>
                    <a:pt x="19812" y="3060192"/>
                  </a:lnTo>
                  <a:lnTo>
                    <a:pt x="10668" y="3051048"/>
                  </a:lnTo>
                  <a:lnTo>
                    <a:pt x="19812" y="3051048"/>
                  </a:lnTo>
                  <a:lnTo>
                    <a:pt x="19812" y="19812"/>
                  </a:lnTo>
                  <a:lnTo>
                    <a:pt x="10667" y="19812"/>
                  </a:lnTo>
                  <a:lnTo>
                    <a:pt x="19812" y="9144"/>
                  </a:lnTo>
                  <a:lnTo>
                    <a:pt x="5696712" y="9144"/>
                  </a:lnTo>
                  <a:lnTo>
                    <a:pt x="5696712" y="4572"/>
                  </a:lnTo>
                  <a:lnTo>
                    <a:pt x="5692140" y="0"/>
                  </a:lnTo>
                  <a:close/>
                </a:path>
                <a:path w="5697220" h="3070860">
                  <a:moveTo>
                    <a:pt x="19812" y="3051048"/>
                  </a:moveTo>
                  <a:lnTo>
                    <a:pt x="10668" y="3051048"/>
                  </a:lnTo>
                  <a:lnTo>
                    <a:pt x="19812" y="3060192"/>
                  </a:lnTo>
                  <a:lnTo>
                    <a:pt x="19812" y="3051048"/>
                  </a:lnTo>
                  <a:close/>
                </a:path>
                <a:path w="5697220" h="3070860">
                  <a:moveTo>
                    <a:pt x="5675376" y="3051048"/>
                  </a:moveTo>
                  <a:lnTo>
                    <a:pt x="19812" y="3051048"/>
                  </a:lnTo>
                  <a:lnTo>
                    <a:pt x="19812" y="3060192"/>
                  </a:lnTo>
                  <a:lnTo>
                    <a:pt x="5675376" y="3060192"/>
                  </a:lnTo>
                  <a:lnTo>
                    <a:pt x="5675376" y="3051048"/>
                  </a:lnTo>
                  <a:close/>
                </a:path>
                <a:path w="5697220" h="3070860">
                  <a:moveTo>
                    <a:pt x="5675376" y="9144"/>
                  </a:moveTo>
                  <a:lnTo>
                    <a:pt x="5675376" y="3060192"/>
                  </a:lnTo>
                  <a:lnTo>
                    <a:pt x="5686044" y="3051048"/>
                  </a:lnTo>
                  <a:lnTo>
                    <a:pt x="5696712" y="3051048"/>
                  </a:lnTo>
                  <a:lnTo>
                    <a:pt x="5696712" y="19812"/>
                  </a:lnTo>
                  <a:lnTo>
                    <a:pt x="5686044" y="19812"/>
                  </a:lnTo>
                  <a:lnTo>
                    <a:pt x="5675376" y="9144"/>
                  </a:lnTo>
                  <a:close/>
                </a:path>
                <a:path w="5697220" h="3070860">
                  <a:moveTo>
                    <a:pt x="5696712" y="3051048"/>
                  </a:moveTo>
                  <a:lnTo>
                    <a:pt x="5686044" y="3051048"/>
                  </a:lnTo>
                  <a:lnTo>
                    <a:pt x="5675376" y="3060192"/>
                  </a:lnTo>
                  <a:lnTo>
                    <a:pt x="5696712" y="3060192"/>
                  </a:lnTo>
                  <a:lnTo>
                    <a:pt x="5696712" y="3051048"/>
                  </a:lnTo>
                  <a:close/>
                </a:path>
                <a:path w="5697220" h="3070860">
                  <a:moveTo>
                    <a:pt x="19812" y="9144"/>
                  </a:moveTo>
                  <a:lnTo>
                    <a:pt x="10667" y="19812"/>
                  </a:lnTo>
                  <a:lnTo>
                    <a:pt x="19812" y="19812"/>
                  </a:lnTo>
                  <a:lnTo>
                    <a:pt x="19812" y="9144"/>
                  </a:lnTo>
                  <a:close/>
                </a:path>
                <a:path w="5697220" h="3070860">
                  <a:moveTo>
                    <a:pt x="5675376" y="9144"/>
                  </a:moveTo>
                  <a:lnTo>
                    <a:pt x="19812" y="9144"/>
                  </a:lnTo>
                  <a:lnTo>
                    <a:pt x="19812" y="19812"/>
                  </a:lnTo>
                  <a:lnTo>
                    <a:pt x="5675376" y="19812"/>
                  </a:lnTo>
                  <a:lnTo>
                    <a:pt x="5675376" y="9144"/>
                  </a:lnTo>
                  <a:close/>
                </a:path>
                <a:path w="5697220" h="3070860">
                  <a:moveTo>
                    <a:pt x="5696712" y="9144"/>
                  </a:moveTo>
                  <a:lnTo>
                    <a:pt x="5675376" y="9144"/>
                  </a:lnTo>
                  <a:lnTo>
                    <a:pt x="5686044" y="19812"/>
                  </a:lnTo>
                  <a:lnTo>
                    <a:pt x="5696712" y="19812"/>
                  </a:lnTo>
                  <a:lnTo>
                    <a:pt x="5696712" y="914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2040127" y="790204"/>
            <a:ext cx="3689350" cy="3092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50" spc="254" dirty="0">
                <a:latin typeface="Times New Roman"/>
                <a:cs typeface="Times New Roman"/>
              </a:rPr>
              <a:t>TreeSet</a:t>
            </a:r>
            <a:r>
              <a:rPr sz="1850" b="1" spc="254" dirty="0">
                <a:latin typeface="Arial"/>
                <a:cs typeface="Arial"/>
              </a:rPr>
              <a:t>:</a:t>
            </a:r>
            <a:r>
              <a:rPr sz="1850" b="1" spc="15" dirty="0">
                <a:latin typeface="Arial"/>
                <a:cs typeface="Arial"/>
              </a:rPr>
              <a:t> </a:t>
            </a:r>
            <a:r>
              <a:rPr sz="1850" b="1" dirty="0">
                <a:latin typeface="Arial"/>
                <a:cs typeface="Arial"/>
              </a:rPr>
              <a:t>Implementation</a:t>
            </a:r>
            <a:r>
              <a:rPr sz="1850" b="1" spc="-5" dirty="0">
                <a:latin typeface="Arial"/>
                <a:cs typeface="Arial"/>
              </a:rPr>
              <a:t> </a:t>
            </a:r>
            <a:r>
              <a:rPr sz="1850" b="1" dirty="0">
                <a:latin typeface="Arial"/>
                <a:cs typeface="Arial"/>
              </a:rPr>
              <a:t>of</a:t>
            </a:r>
            <a:r>
              <a:rPr sz="1850" b="1" spc="15" dirty="0">
                <a:latin typeface="Arial"/>
                <a:cs typeface="Arial"/>
              </a:rPr>
              <a:t> </a:t>
            </a:r>
            <a:r>
              <a:rPr sz="1850" spc="290" dirty="0">
                <a:latin typeface="Times New Roman"/>
                <a:cs typeface="Times New Roman"/>
              </a:rPr>
              <a:t>Set</a:t>
            </a:r>
            <a:endParaRPr sz="185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215644" y="1782422"/>
            <a:ext cx="2383790" cy="1993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50" spc="105" dirty="0">
                <a:latin typeface="Times New Roman"/>
                <a:cs typeface="Times New Roman"/>
              </a:rPr>
              <a:t>1</a:t>
            </a:r>
            <a:r>
              <a:rPr sz="1150" spc="400" dirty="0">
                <a:latin typeface="Times New Roman"/>
                <a:cs typeface="Times New Roman"/>
              </a:rPr>
              <a:t> </a:t>
            </a:r>
            <a:r>
              <a:rPr sz="1150" spc="200" dirty="0">
                <a:latin typeface="Times New Roman"/>
                <a:cs typeface="Times New Roman"/>
              </a:rPr>
              <a:t>public</a:t>
            </a:r>
            <a:r>
              <a:rPr sz="1150" spc="430" dirty="0">
                <a:latin typeface="Times New Roman"/>
                <a:cs typeface="Times New Roman"/>
              </a:rPr>
              <a:t> </a:t>
            </a:r>
            <a:r>
              <a:rPr sz="1150" spc="229" dirty="0">
                <a:latin typeface="Times New Roman"/>
                <a:cs typeface="Times New Roman"/>
              </a:rPr>
              <a:t>class</a:t>
            </a:r>
            <a:r>
              <a:rPr sz="1150" spc="420" dirty="0">
                <a:latin typeface="Times New Roman"/>
                <a:cs typeface="Times New Roman"/>
              </a:rPr>
              <a:t> </a:t>
            </a:r>
            <a:r>
              <a:rPr sz="1150" spc="120" dirty="0">
                <a:latin typeface="Times New Roman"/>
                <a:cs typeface="Times New Roman"/>
              </a:rPr>
              <a:t>SetExample</a:t>
            </a:r>
            <a:r>
              <a:rPr sz="1150" spc="420" dirty="0">
                <a:latin typeface="Times New Roman"/>
                <a:cs typeface="Times New Roman"/>
              </a:rPr>
              <a:t> </a:t>
            </a:r>
            <a:r>
              <a:rPr sz="1150" spc="80" dirty="0">
                <a:latin typeface="Times New Roman"/>
                <a:cs typeface="Times New Roman"/>
              </a:rPr>
              <a:t>{</a:t>
            </a:r>
            <a:endParaRPr sz="115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651502" y="1956338"/>
            <a:ext cx="3433445" cy="4432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63220" marR="5080" indent="-350520">
              <a:lnSpc>
                <a:spcPct val="119100"/>
              </a:lnSpc>
              <a:spcBef>
                <a:spcPts val="100"/>
              </a:spcBef>
            </a:pPr>
            <a:r>
              <a:rPr sz="1150" spc="200" dirty="0">
                <a:latin typeface="Times New Roman"/>
                <a:cs typeface="Times New Roman"/>
              </a:rPr>
              <a:t>public</a:t>
            </a:r>
            <a:r>
              <a:rPr sz="1150" spc="409" dirty="0">
                <a:latin typeface="Times New Roman"/>
                <a:cs typeface="Times New Roman"/>
              </a:rPr>
              <a:t> </a:t>
            </a:r>
            <a:r>
              <a:rPr sz="1150" spc="270" dirty="0">
                <a:latin typeface="Times New Roman"/>
                <a:cs typeface="Times New Roman"/>
              </a:rPr>
              <a:t>static</a:t>
            </a:r>
            <a:r>
              <a:rPr sz="1150" spc="415" dirty="0">
                <a:latin typeface="Times New Roman"/>
                <a:cs typeface="Times New Roman"/>
              </a:rPr>
              <a:t> </a:t>
            </a:r>
            <a:r>
              <a:rPr sz="1150" spc="175" dirty="0">
                <a:latin typeface="Times New Roman"/>
                <a:cs typeface="Times New Roman"/>
              </a:rPr>
              <a:t>void</a:t>
            </a:r>
            <a:r>
              <a:rPr sz="1150" spc="415" dirty="0">
                <a:latin typeface="Times New Roman"/>
                <a:cs typeface="Times New Roman"/>
              </a:rPr>
              <a:t> </a:t>
            </a:r>
            <a:r>
              <a:rPr sz="1150" spc="195" dirty="0">
                <a:latin typeface="Times New Roman"/>
                <a:cs typeface="Times New Roman"/>
              </a:rPr>
              <a:t>main(String[]</a:t>
            </a:r>
            <a:r>
              <a:rPr sz="1150" spc="440" dirty="0">
                <a:latin typeface="Times New Roman"/>
                <a:cs typeface="Times New Roman"/>
              </a:rPr>
              <a:t> </a:t>
            </a:r>
            <a:r>
              <a:rPr sz="1150" spc="195" dirty="0">
                <a:latin typeface="Times New Roman"/>
                <a:cs typeface="Times New Roman"/>
              </a:rPr>
              <a:t>args){ </a:t>
            </a:r>
            <a:r>
              <a:rPr sz="1150" spc="170" dirty="0">
                <a:latin typeface="Times New Roman"/>
                <a:cs typeface="Times New Roman"/>
              </a:rPr>
              <a:t>Set&lt;String&gt;</a:t>
            </a:r>
            <a:r>
              <a:rPr sz="1150" spc="459" dirty="0">
                <a:latin typeface="Times New Roman"/>
                <a:cs typeface="Times New Roman"/>
              </a:rPr>
              <a:t> </a:t>
            </a:r>
            <a:r>
              <a:rPr sz="1150" spc="245" dirty="0">
                <a:latin typeface="Times New Roman"/>
                <a:cs typeface="Times New Roman"/>
              </a:rPr>
              <a:t>set</a:t>
            </a:r>
            <a:r>
              <a:rPr sz="1150" spc="450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Times New Roman"/>
                <a:cs typeface="Times New Roman"/>
              </a:rPr>
              <a:t>=</a:t>
            </a:r>
            <a:r>
              <a:rPr sz="1150" spc="450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Times New Roman"/>
                <a:cs typeface="Times New Roman"/>
              </a:rPr>
              <a:t>new</a:t>
            </a:r>
            <a:r>
              <a:rPr sz="1150" spc="445" dirty="0">
                <a:latin typeface="Times New Roman"/>
                <a:cs typeface="Times New Roman"/>
              </a:rPr>
              <a:t> </a:t>
            </a:r>
            <a:r>
              <a:rPr sz="1150" b="1" spc="150" dirty="0">
                <a:latin typeface="Times New Roman"/>
                <a:cs typeface="Times New Roman"/>
              </a:rPr>
              <a:t>TreeSet&lt;</a:t>
            </a:r>
            <a:r>
              <a:rPr sz="1150" spc="150" dirty="0">
                <a:latin typeface="Times New Roman"/>
                <a:cs typeface="Times New Roman"/>
              </a:rPr>
              <a:t>&gt;();</a:t>
            </a:r>
            <a:endParaRPr sz="115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088897" y="3628147"/>
            <a:ext cx="3520440" cy="655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63220" marR="5080" indent="-350520">
              <a:lnSpc>
                <a:spcPct val="120000"/>
              </a:lnSpc>
              <a:spcBef>
                <a:spcPts val="100"/>
              </a:spcBef>
            </a:pPr>
            <a:r>
              <a:rPr sz="1150" spc="229" dirty="0">
                <a:latin typeface="Times New Roman"/>
                <a:cs typeface="Times New Roman"/>
              </a:rPr>
              <a:t>for</a:t>
            </a:r>
            <a:r>
              <a:rPr sz="1150" spc="415" dirty="0">
                <a:latin typeface="Times New Roman"/>
                <a:cs typeface="Times New Roman"/>
              </a:rPr>
              <a:t> </a:t>
            </a:r>
            <a:r>
              <a:rPr sz="1150" spc="220" dirty="0">
                <a:latin typeface="Times New Roman"/>
                <a:cs typeface="Times New Roman"/>
              </a:rPr>
              <a:t>(String</a:t>
            </a:r>
            <a:r>
              <a:rPr sz="1150" spc="425" dirty="0">
                <a:latin typeface="Times New Roman"/>
                <a:cs typeface="Times New Roman"/>
              </a:rPr>
              <a:t> </a:t>
            </a:r>
            <a:r>
              <a:rPr sz="1150" spc="204" dirty="0">
                <a:latin typeface="Times New Roman"/>
                <a:cs typeface="Times New Roman"/>
              </a:rPr>
              <a:t>item:set){ System.out.println("Item:</a:t>
            </a:r>
            <a:r>
              <a:rPr sz="1150" spc="445" dirty="0">
                <a:latin typeface="Times New Roman"/>
                <a:cs typeface="Times New Roman"/>
              </a:rPr>
              <a:t> </a:t>
            </a:r>
            <a:r>
              <a:rPr sz="1150" spc="204" dirty="0">
                <a:latin typeface="Times New Roman"/>
                <a:cs typeface="Times New Roman"/>
              </a:rPr>
              <a:t>"</a:t>
            </a:r>
            <a:r>
              <a:rPr sz="1150" spc="430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Times New Roman"/>
                <a:cs typeface="Times New Roman"/>
              </a:rPr>
              <a:t>+</a:t>
            </a:r>
            <a:r>
              <a:rPr sz="1150" spc="445" dirty="0">
                <a:latin typeface="Times New Roman"/>
                <a:cs typeface="Times New Roman"/>
              </a:rPr>
              <a:t> </a:t>
            </a:r>
            <a:r>
              <a:rPr sz="1150" spc="204" dirty="0">
                <a:latin typeface="Times New Roman"/>
                <a:cs typeface="Times New Roman"/>
              </a:rPr>
              <a:t>item);</a:t>
            </a:r>
            <a:endParaRPr sz="11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65"/>
              </a:spcBef>
            </a:pPr>
            <a:r>
              <a:rPr sz="1150" spc="80" dirty="0">
                <a:latin typeface="Times New Roman"/>
                <a:cs typeface="Times New Roman"/>
              </a:rPr>
              <a:t>}</a:t>
            </a:r>
            <a:endParaRPr sz="115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739909" y="4292419"/>
            <a:ext cx="112395" cy="1993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50" spc="80" dirty="0">
                <a:latin typeface="Times New Roman"/>
                <a:cs typeface="Times New Roman"/>
              </a:rPr>
              <a:t>}</a:t>
            </a:r>
            <a:endParaRPr sz="115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215644" y="1956338"/>
            <a:ext cx="374650" cy="2744470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65"/>
              </a:spcBef>
            </a:pPr>
            <a:r>
              <a:rPr sz="1150" spc="55" dirty="0">
                <a:latin typeface="Times New Roman"/>
                <a:cs typeface="Times New Roman"/>
              </a:rPr>
              <a:t>2</a:t>
            </a:r>
            <a:endParaRPr sz="11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65"/>
              </a:spcBef>
            </a:pPr>
            <a:r>
              <a:rPr sz="1150" spc="55" dirty="0">
                <a:latin typeface="Times New Roman"/>
                <a:cs typeface="Times New Roman"/>
              </a:rPr>
              <a:t>3</a:t>
            </a:r>
            <a:endParaRPr sz="11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75"/>
              </a:spcBef>
            </a:pPr>
            <a:r>
              <a:rPr sz="1150" spc="55" dirty="0">
                <a:latin typeface="Times New Roman"/>
                <a:cs typeface="Times New Roman"/>
              </a:rPr>
              <a:t>4</a:t>
            </a:r>
            <a:endParaRPr sz="11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65"/>
              </a:spcBef>
            </a:pPr>
            <a:r>
              <a:rPr sz="1150" spc="55" dirty="0">
                <a:latin typeface="Times New Roman"/>
                <a:cs typeface="Times New Roman"/>
              </a:rPr>
              <a:t>5</a:t>
            </a:r>
            <a:endParaRPr sz="11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60"/>
              </a:spcBef>
            </a:pPr>
            <a:r>
              <a:rPr sz="1150" spc="55" dirty="0">
                <a:latin typeface="Times New Roman"/>
                <a:cs typeface="Times New Roman"/>
              </a:rPr>
              <a:t>6</a:t>
            </a:r>
            <a:endParaRPr sz="11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65"/>
              </a:spcBef>
            </a:pPr>
            <a:r>
              <a:rPr sz="1150" spc="55" dirty="0">
                <a:latin typeface="Times New Roman"/>
                <a:cs typeface="Times New Roman"/>
              </a:rPr>
              <a:t>7</a:t>
            </a:r>
            <a:endParaRPr sz="11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75"/>
              </a:spcBef>
            </a:pPr>
            <a:r>
              <a:rPr sz="1150" spc="55" dirty="0">
                <a:latin typeface="Times New Roman"/>
                <a:cs typeface="Times New Roman"/>
              </a:rPr>
              <a:t>8</a:t>
            </a:r>
            <a:endParaRPr sz="11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65"/>
              </a:spcBef>
            </a:pPr>
            <a:r>
              <a:rPr sz="1150" spc="55" dirty="0">
                <a:latin typeface="Times New Roman"/>
                <a:cs typeface="Times New Roman"/>
              </a:rPr>
              <a:t>9</a:t>
            </a:r>
            <a:endParaRPr sz="11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65"/>
              </a:spcBef>
            </a:pPr>
            <a:r>
              <a:rPr sz="1150" spc="75" dirty="0">
                <a:latin typeface="Times New Roman"/>
                <a:cs typeface="Times New Roman"/>
              </a:rPr>
              <a:t>10</a:t>
            </a:r>
            <a:endParaRPr sz="11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75"/>
              </a:spcBef>
            </a:pPr>
            <a:r>
              <a:rPr sz="1150" spc="75" dirty="0">
                <a:latin typeface="Times New Roman"/>
                <a:cs typeface="Times New Roman"/>
              </a:rPr>
              <a:t>11</a:t>
            </a:r>
            <a:endParaRPr sz="11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65"/>
              </a:spcBef>
            </a:pPr>
            <a:r>
              <a:rPr sz="1150" spc="75" dirty="0">
                <a:latin typeface="Times New Roman"/>
                <a:cs typeface="Times New Roman"/>
              </a:rPr>
              <a:t>12</a:t>
            </a:r>
            <a:endParaRPr sz="11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65"/>
              </a:spcBef>
            </a:pPr>
            <a:r>
              <a:rPr sz="1150" spc="75" dirty="0">
                <a:latin typeface="Times New Roman"/>
                <a:cs typeface="Times New Roman"/>
              </a:rPr>
              <a:t>13</a:t>
            </a:r>
            <a:endParaRPr sz="11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65"/>
              </a:spcBef>
            </a:pPr>
            <a:r>
              <a:rPr sz="1150" spc="105" dirty="0">
                <a:latin typeface="Times New Roman"/>
                <a:cs typeface="Times New Roman"/>
              </a:rPr>
              <a:t>14</a:t>
            </a:r>
            <a:r>
              <a:rPr sz="1150" spc="405" dirty="0">
                <a:latin typeface="Times New Roman"/>
                <a:cs typeface="Times New Roman"/>
              </a:rPr>
              <a:t> </a:t>
            </a:r>
            <a:r>
              <a:rPr sz="1150" spc="80" dirty="0">
                <a:latin typeface="Times New Roman"/>
                <a:cs typeface="Times New Roman"/>
              </a:rPr>
              <a:t>}</a:t>
            </a:r>
            <a:endParaRPr sz="115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17880" y="5247386"/>
            <a:ext cx="6219825" cy="157491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R="77470" algn="ctr">
              <a:lnSpc>
                <a:spcPct val="100000"/>
              </a:lnSpc>
              <a:spcBef>
                <a:spcPts val="105"/>
              </a:spcBef>
            </a:pPr>
            <a:endParaRPr sz="8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8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40"/>
              </a:spcBef>
            </a:pPr>
            <a:endParaRPr sz="850">
              <a:latin typeface="Arial"/>
              <a:cs typeface="Arial"/>
            </a:endParaRPr>
          </a:p>
          <a:p>
            <a:pPr marL="12700" marR="5080">
              <a:lnSpc>
                <a:spcPct val="109600"/>
              </a:lnSpc>
            </a:pPr>
            <a:r>
              <a:rPr sz="1150" dirty="0">
                <a:latin typeface="Arial"/>
                <a:cs typeface="Arial"/>
              </a:rPr>
              <a:t>The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example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in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slide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uses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spc="170" dirty="0">
                <a:latin typeface="Times New Roman"/>
                <a:cs typeface="Times New Roman"/>
              </a:rPr>
              <a:t>TreeSet</a:t>
            </a:r>
            <a:r>
              <a:rPr sz="1150" spc="170" dirty="0">
                <a:latin typeface="Arial"/>
                <a:cs typeface="Arial"/>
              </a:rPr>
              <a:t>,</a:t>
            </a:r>
            <a:r>
              <a:rPr sz="1150" spc="10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which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sorts</a:t>
            </a:r>
            <a:r>
              <a:rPr sz="1150" spc="3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items</a:t>
            </a:r>
            <a:r>
              <a:rPr sz="1150" spc="3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in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spc="204" dirty="0">
                <a:latin typeface="Times New Roman"/>
                <a:cs typeface="Times New Roman"/>
              </a:rPr>
              <a:t>set</a:t>
            </a:r>
            <a:r>
              <a:rPr sz="1150" spc="204" dirty="0">
                <a:latin typeface="Arial"/>
                <a:cs typeface="Arial"/>
              </a:rPr>
              <a:t>.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If</a:t>
            </a:r>
            <a:r>
              <a:rPr sz="1150" spc="3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program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spc="-25" dirty="0">
                <a:latin typeface="Arial"/>
                <a:cs typeface="Arial"/>
              </a:rPr>
              <a:t>is </a:t>
            </a:r>
            <a:r>
              <a:rPr sz="1150" dirty="0">
                <a:latin typeface="Arial"/>
                <a:cs typeface="Arial"/>
              </a:rPr>
              <a:t>run,</a:t>
            </a:r>
            <a:r>
              <a:rPr sz="1150" spc="2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4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output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is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as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spc="-10" dirty="0">
                <a:latin typeface="Arial"/>
                <a:cs typeface="Arial"/>
              </a:rPr>
              <a:t>follows:</a:t>
            </a:r>
            <a:endParaRPr sz="1150">
              <a:latin typeface="Arial"/>
              <a:cs typeface="Arial"/>
            </a:endParaRPr>
          </a:p>
          <a:p>
            <a:pPr marL="12700" marR="5196205">
              <a:lnSpc>
                <a:spcPts val="1860"/>
              </a:lnSpc>
              <a:spcBef>
                <a:spcPts val="35"/>
              </a:spcBef>
            </a:pPr>
            <a:r>
              <a:rPr sz="1150" spc="220" dirty="0">
                <a:latin typeface="Times New Roman"/>
                <a:cs typeface="Times New Roman"/>
              </a:rPr>
              <a:t>Item:</a:t>
            </a:r>
            <a:r>
              <a:rPr sz="1150" spc="455" dirty="0">
                <a:latin typeface="Times New Roman"/>
                <a:cs typeface="Times New Roman"/>
              </a:rPr>
              <a:t> </a:t>
            </a:r>
            <a:r>
              <a:rPr sz="1150" spc="125" dirty="0">
                <a:latin typeface="Times New Roman"/>
                <a:cs typeface="Times New Roman"/>
              </a:rPr>
              <a:t>one </a:t>
            </a:r>
            <a:r>
              <a:rPr sz="1150" spc="220" dirty="0">
                <a:latin typeface="Times New Roman"/>
                <a:cs typeface="Times New Roman"/>
              </a:rPr>
              <a:t>Item:</a:t>
            </a:r>
            <a:r>
              <a:rPr sz="1150" spc="455" dirty="0">
                <a:latin typeface="Times New Roman"/>
                <a:cs typeface="Times New Roman"/>
              </a:rPr>
              <a:t> </a:t>
            </a:r>
            <a:r>
              <a:rPr sz="1150" spc="240" dirty="0">
                <a:latin typeface="Times New Roman"/>
                <a:cs typeface="Times New Roman"/>
              </a:rPr>
              <a:t>three</a:t>
            </a:r>
            <a:endParaRPr sz="11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50"/>
              </a:spcBef>
            </a:pPr>
            <a:r>
              <a:rPr sz="1150" spc="220" dirty="0">
                <a:latin typeface="Times New Roman"/>
                <a:cs typeface="Times New Roman"/>
              </a:rPr>
              <a:t>Item:</a:t>
            </a:r>
            <a:r>
              <a:rPr sz="1150" spc="455" dirty="0">
                <a:latin typeface="Times New Roman"/>
                <a:cs typeface="Times New Roman"/>
              </a:rPr>
              <a:t> </a:t>
            </a:r>
            <a:r>
              <a:rPr sz="1150" spc="105" dirty="0">
                <a:latin typeface="Times New Roman"/>
                <a:cs typeface="Times New Roman"/>
              </a:rPr>
              <a:t>two</a:t>
            </a:r>
            <a:endParaRPr sz="115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60196" y="806967"/>
            <a:ext cx="5528945" cy="24250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0014" algn="ctr">
              <a:lnSpc>
                <a:spcPct val="100000"/>
              </a:lnSpc>
              <a:spcBef>
                <a:spcPts val="110"/>
              </a:spcBef>
            </a:pPr>
            <a:r>
              <a:rPr sz="1850" b="1" dirty="0">
                <a:latin typeface="Arial"/>
                <a:cs typeface="Arial"/>
              </a:rPr>
              <a:t>Class</a:t>
            </a:r>
            <a:r>
              <a:rPr sz="1850" b="1" spc="-10" dirty="0">
                <a:latin typeface="Arial"/>
                <a:cs typeface="Arial"/>
              </a:rPr>
              <a:t> Introductions</a:t>
            </a:r>
            <a:endParaRPr sz="18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350"/>
              </a:spcBef>
            </a:pPr>
            <a:endParaRPr sz="18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550" dirty="0">
                <a:latin typeface="Arial"/>
                <a:cs typeface="Arial"/>
              </a:rPr>
              <a:t>Briefly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introduce</a:t>
            </a:r>
            <a:r>
              <a:rPr sz="1550" spc="60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yourself:</a:t>
            </a:r>
            <a:endParaRPr sz="1550">
              <a:latin typeface="Arial"/>
              <a:cs typeface="Arial"/>
            </a:endParaRPr>
          </a:p>
          <a:p>
            <a:pPr marL="413384" indent="-329565">
              <a:lnSpc>
                <a:spcPct val="100000"/>
              </a:lnSpc>
              <a:spcBef>
                <a:spcPts val="395"/>
              </a:spcBef>
              <a:buClr>
                <a:srgbClr val="FF0000"/>
              </a:buClr>
              <a:buChar char="•"/>
              <a:tabLst>
                <a:tab pos="413384" algn="l"/>
              </a:tabLst>
            </a:pPr>
            <a:r>
              <a:rPr sz="1550" spc="-20" dirty="0">
                <a:latin typeface="Arial"/>
                <a:cs typeface="Arial"/>
              </a:rPr>
              <a:t>Name</a:t>
            </a:r>
            <a:endParaRPr sz="1550">
              <a:latin typeface="Arial"/>
              <a:cs typeface="Arial"/>
            </a:endParaRPr>
          </a:p>
          <a:p>
            <a:pPr marL="413384" indent="-329565">
              <a:lnSpc>
                <a:spcPct val="100000"/>
              </a:lnSpc>
              <a:spcBef>
                <a:spcPts val="405"/>
              </a:spcBef>
              <a:buClr>
                <a:srgbClr val="FF0000"/>
              </a:buClr>
              <a:buChar char="•"/>
              <a:tabLst>
                <a:tab pos="413384" algn="l"/>
              </a:tabLst>
            </a:pPr>
            <a:r>
              <a:rPr sz="1550" dirty="0">
                <a:latin typeface="Arial"/>
                <a:cs typeface="Arial"/>
              </a:rPr>
              <a:t>Title</a:t>
            </a:r>
            <a:r>
              <a:rPr sz="1550" spc="2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or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position</a:t>
            </a:r>
            <a:endParaRPr sz="1550">
              <a:latin typeface="Arial"/>
              <a:cs typeface="Arial"/>
            </a:endParaRPr>
          </a:p>
          <a:p>
            <a:pPr marL="413384" indent="-329565">
              <a:lnSpc>
                <a:spcPct val="100000"/>
              </a:lnSpc>
              <a:spcBef>
                <a:spcPts val="409"/>
              </a:spcBef>
              <a:buClr>
                <a:srgbClr val="FF0000"/>
              </a:buClr>
              <a:buChar char="•"/>
              <a:tabLst>
                <a:tab pos="413384" algn="l"/>
              </a:tabLst>
            </a:pPr>
            <a:r>
              <a:rPr sz="1550" spc="-10" dirty="0">
                <a:latin typeface="Arial"/>
                <a:cs typeface="Arial"/>
              </a:rPr>
              <a:t>Company</a:t>
            </a:r>
            <a:endParaRPr sz="1550">
              <a:latin typeface="Arial"/>
              <a:cs typeface="Arial"/>
            </a:endParaRPr>
          </a:p>
          <a:p>
            <a:pPr marL="413384" indent="-329565">
              <a:lnSpc>
                <a:spcPct val="100000"/>
              </a:lnSpc>
              <a:spcBef>
                <a:spcPts val="409"/>
              </a:spcBef>
              <a:buClr>
                <a:srgbClr val="FF0000"/>
              </a:buClr>
              <a:buChar char="•"/>
              <a:tabLst>
                <a:tab pos="413384" algn="l"/>
              </a:tabLst>
            </a:pPr>
            <a:r>
              <a:rPr sz="1550" dirty="0">
                <a:latin typeface="Arial"/>
                <a:cs typeface="Arial"/>
              </a:rPr>
              <a:t>Experience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with</a:t>
            </a:r>
            <a:r>
              <a:rPr sz="1550" spc="6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Java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programming</a:t>
            </a:r>
            <a:r>
              <a:rPr sz="1550" spc="8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and</a:t>
            </a:r>
            <a:r>
              <a:rPr sz="1550" spc="6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Java</a:t>
            </a:r>
            <a:r>
              <a:rPr sz="1550" spc="70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applications</a:t>
            </a:r>
            <a:endParaRPr sz="1550">
              <a:latin typeface="Arial"/>
              <a:cs typeface="Arial"/>
            </a:endParaRPr>
          </a:p>
          <a:p>
            <a:pPr marL="413384" indent="-329565">
              <a:lnSpc>
                <a:spcPct val="100000"/>
              </a:lnSpc>
              <a:spcBef>
                <a:spcPts val="395"/>
              </a:spcBef>
              <a:buClr>
                <a:srgbClr val="FF0000"/>
              </a:buClr>
              <a:buChar char="•"/>
              <a:tabLst>
                <a:tab pos="413384" algn="l"/>
              </a:tabLst>
            </a:pPr>
            <a:r>
              <a:rPr sz="1550" dirty="0">
                <a:latin typeface="Arial"/>
                <a:cs typeface="Arial"/>
              </a:rPr>
              <a:t>Reasons</a:t>
            </a:r>
            <a:r>
              <a:rPr sz="1550" spc="1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for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attending</a:t>
            </a:r>
            <a:endParaRPr sz="15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326639" y="5247386"/>
            <a:ext cx="3116580" cy="144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endParaRPr sz="8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31824" y="790204"/>
            <a:ext cx="5516245" cy="181546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R="2540" algn="ctr">
              <a:lnSpc>
                <a:spcPct val="100000"/>
              </a:lnSpc>
              <a:spcBef>
                <a:spcPts val="110"/>
              </a:spcBef>
            </a:pPr>
            <a:r>
              <a:rPr sz="1850" b="1" spc="-110" dirty="0">
                <a:latin typeface="Times New Roman"/>
                <a:cs typeface="Times New Roman"/>
              </a:rPr>
              <a:t>Map</a:t>
            </a:r>
            <a:r>
              <a:rPr sz="1850" b="1" dirty="0">
                <a:latin typeface="Times New Roman"/>
                <a:cs typeface="Times New Roman"/>
              </a:rPr>
              <a:t> </a:t>
            </a:r>
            <a:r>
              <a:rPr sz="1850" b="1" spc="-10" dirty="0">
                <a:latin typeface="Arial"/>
                <a:cs typeface="Arial"/>
              </a:rPr>
              <a:t>Interface</a:t>
            </a:r>
            <a:endParaRPr sz="18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485"/>
              </a:spcBef>
            </a:pPr>
            <a:endParaRPr sz="1850">
              <a:latin typeface="Arial"/>
              <a:cs typeface="Arial"/>
            </a:endParaRPr>
          </a:p>
          <a:p>
            <a:pPr marL="341630" indent="-328930">
              <a:lnSpc>
                <a:spcPct val="100000"/>
              </a:lnSpc>
              <a:buClr>
                <a:srgbClr val="FF0000"/>
              </a:buClr>
              <a:buChar char="•"/>
              <a:tabLst>
                <a:tab pos="341630" algn="l"/>
              </a:tabLst>
            </a:pPr>
            <a:r>
              <a:rPr sz="1550" dirty="0">
                <a:latin typeface="Arial"/>
                <a:cs typeface="Arial"/>
              </a:rPr>
              <a:t>A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collection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that</a:t>
            </a:r>
            <a:r>
              <a:rPr sz="1550" spc="6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stores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multiple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key-value</a:t>
            </a:r>
            <a:r>
              <a:rPr sz="1550" spc="70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pairs</a:t>
            </a:r>
            <a:endParaRPr sz="1550">
              <a:latin typeface="Arial"/>
              <a:cs typeface="Arial"/>
            </a:endParaRPr>
          </a:p>
          <a:p>
            <a:pPr marL="659765" lvl="1" indent="-237490">
              <a:lnSpc>
                <a:spcPct val="100000"/>
              </a:lnSpc>
              <a:spcBef>
                <a:spcPts val="380"/>
              </a:spcBef>
              <a:buClr>
                <a:srgbClr val="FF0000"/>
              </a:buClr>
              <a:buChar char="–"/>
              <a:tabLst>
                <a:tab pos="659765" algn="l"/>
              </a:tabLst>
            </a:pPr>
            <a:r>
              <a:rPr sz="1400" dirty="0">
                <a:latin typeface="Arial"/>
                <a:cs typeface="Arial"/>
              </a:rPr>
              <a:t>Key:</a:t>
            </a:r>
            <a:r>
              <a:rPr sz="1400" spc="4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Unique</a:t>
            </a:r>
            <a:r>
              <a:rPr sz="1400" spc="5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identifier</a:t>
            </a:r>
            <a:r>
              <a:rPr sz="1400" spc="5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for</a:t>
            </a:r>
            <a:r>
              <a:rPr sz="1400" spc="5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each</a:t>
            </a:r>
            <a:r>
              <a:rPr sz="1400" spc="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element</a:t>
            </a:r>
            <a:r>
              <a:rPr sz="1400" spc="4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in</a:t>
            </a:r>
            <a:r>
              <a:rPr sz="1400" spc="5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</a:t>
            </a:r>
            <a:r>
              <a:rPr sz="1400" spc="5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collection</a:t>
            </a:r>
            <a:endParaRPr sz="1400">
              <a:latin typeface="Arial"/>
              <a:cs typeface="Arial"/>
            </a:endParaRPr>
          </a:p>
          <a:p>
            <a:pPr marL="659765" lvl="1" indent="-237490">
              <a:lnSpc>
                <a:spcPct val="100000"/>
              </a:lnSpc>
              <a:spcBef>
                <a:spcPts val="380"/>
              </a:spcBef>
              <a:buClr>
                <a:srgbClr val="FF0000"/>
              </a:buClr>
              <a:buChar char="–"/>
              <a:tabLst>
                <a:tab pos="659765" algn="l"/>
              </a:tabLst>
            </a:pPr>
            <a:r>
              <a:rPr sz="1400" dirty="0">
                <a:latin typeface="Arial"/>
                <a:cs typeface="Arial"/>
              </a:rPr>
              <a:t>Value:</a:t>
            </a:r>
            <a:r>
              <a:rPr sz="1400" spc="4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</a:t>
            </a:r>
            <a:r>
              <a:rPr sz="1400" spc="5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value</a:t>
            </a:r>
            <a:r>
              <a:rPr sz="1400" spc="5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stored</a:t>
            </a:r>
            <a:r>
              <a:rPr sz="1400" spc="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in</a:t>
            </a:r>
            <a:r>
              <a:rPr sz="1400" spc="6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the</a:t>
            </a:r>
            <a:r>
              <a:rPr sz="1400" spc="6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element</a:t>
            </a:r>
            <a:r>
              <a:rPr sz="1400" spc="4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associated</a:t>
            </a:r>
            <a:r>
              <a:rPr sz="1400" spc="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with</a:t>
            </a:r>
            <a:r>
              <a:rPr sz="1400" spc="4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the</a:t>
            </a:r>
            <a:r>
              <a:rPr sz="1400" spc="60" dirty="0">
                <a:latin typeface="Arial"/>
                <a:cs typeface="Arial"/>
              </a:rPr>
              <a:t> </a:t>
            </a:r>
            <a:r>
              <a:rPr sz="1400" spc="-25" dirty="0">
                <a:latin typeface="Arial"/>
                <a:cs typeface="Arial"/>
              </a:rPr>
              <a:t>key</a:t>
            </a:r>
            <a:endParaRPr sz="1400">
              <a:latin typeface="Arial"/>
              <a:cs typeface="Arial"/>
            </a:endParaRPr>
          </a:p>
          <a:p>
            <a:pPr marL="341630" indent="-328930">
              <a:lnSpc>
                <a:spcPct val="100000"/>
              </a:lnSpc>
              <a:spcBef>
                <a:spcPts val="405"/>
              </a:spcBef>
              <a:buClr>
                <a:srgbClr val="FF0000"/>
              </a:buClr>
              <a:buChar char="•"/>
              <a:tabLst>
                <a:tab pos="341630" algn="l"/>
              </a:tabLst>
            </a:pPr>
            <a:r>
              <a:rPr sz="1550" dirty="0">
                <a:latin typeface="Arial"/>
                <a:cs typeface="Arial"/>
              </a:rPr>
              <a:t>Called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“associative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arrays”</a:t>
            </a:r>
            <a:r>
              <a:rPr sz="1550" spc="6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in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other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languages</a:t>
            </a:r>
            <a:endParaRPr sz="155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5071871" y="3157727"/>
            <a:ext cx="1725295" cy="1713230"/>
            <a:chOff x="5071871" y="3157727"/>
            <a:chExt cx="1725295" cy="171323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071871" y="3157727"/>
              <a:ext cx="1725168" cy="131673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510783" y="4456175"/>
              <a:ext cx="1286256" cy="414527"/>
            </a:xfrm>
            <a:prstGeom prst="rect">
              <a:avLst/>
            </a:prstGeom>
          </p:spPr>
        </p:pic>
      </p:grp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1096517" y="3598164"/>
          <a:ext cx="3324860" cy="11620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995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253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0830">
                <a:tc>
                  <a:txBody>
                    <a:bodyPr/>
                    <a:lstStyle/>
                    <a:p>
                      <a:pPr marL="6604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250" b="1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Key</a:t>
                      </a:r>
                      <a:endParaRPr sz="1250">
                        <a:latin typeface="Arial"/>
                        <a:cs typeface="Arial"/>
                      </a:endParaRPr>
                    </a:p>
                  </a:txBody>
                  <a:tcPr marL="0" marR="0" marT="3365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57150">
                      <a:solidFill>
                        <a:srgbClr val="000000"/>
                      </a:solidFill>
                      <a:prstDash val="soli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6604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25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Value</a:t>
                      </a:r>
                      <a:endParaRPr sz="1250">
                        <a:latin typeface="Arial"/>
                        <a:cs typeface="Arial"/>
                      </a:endParaRPr>
                    </a:p>
                  </a:txBody>
                  <a:tcPr marL="0" marR="0" marT="3365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57150">
                      <a:solidFill>
                        <a:srgbClr val="000000"/>
                      </a:solidFill>
                      <a:prstDash val="soli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0195">
                <a:tc>
                  <a:txBody>
                    <a:bodyPr/>
                    <a:lstStyle/>
                    <a:p>
                      <a:pPr marL="6604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250" spc="-25" dirty="0">
                          <a:latin typeface="Arial"/>
                          <a:cs typeface="Arial"/>
                        </a:rPr>
                        <a:t>101</a:t>
                      </a:r>
                      <a:endParaRPr sz="1250">
                        <a:latin typeface="Arial"/>
                        <a:cs typeface="Arial"/>
                      </a:endParaRPr>
                    </a:p>
                  </a:txBody>
                  <a:tcPr marL="0" marR="0" marT="32384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5715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marL="6604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250" dirty="0">
                          <a:latin typeface="Arial"/>
                          <a:cs typeface="Arial"/>
                        </a:rPr>
                        <a:t>Blue</a:t>
                      </a:r>
                      <a:r>
                        <a:rPr sz="1250" spc="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50" spc="-10" dirty="0">
                          <a:latin typeface="Arial"/>
                          <a:cs typeface="Arial"/>
                        </a:rPr>
                        <a:t>Shirt</a:t>
                      </a:r>
                      <a:endParaRPr sz="1250">
                        <a:latin typeface="Arial"/>
                        <a:cs typeface="Arial"/>
                      </a:endParaRPr>
                    </a:p>
                  </a:txBody>
                  <a:tcPr marL="0" marR="0" marT="32384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5715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DCDC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0195">
                <a:tc>
                  <a:txBody>
                    <a:bodyPr/>
                    <a:lstStyle/>
                    <a:p>
                      <a:pPr marL="66040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250" spc="-25" dirty="0">
                          <a:latin typeface="Arial"/>
                          <a:cs typeface="Arial"/>
                        </a:rPr>
                        <a:t>102</a:t>
                      </a:r>
                      <a:endParaRPr sz="1250">
                        <a:latin typeface="Arial"/>
                        <a:cs typeface="Arial"/>
                      </a:endParaRPr>
                    </a:p>
                  </a:txBody>
                  <a:tcPr marL="0" marR="0" marT="3302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marL="66040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250" dirty="0">
                          <a:latin typeface="Arial"/>
                          <a:cs typeface="Arial"/>
                        </a:rPr>
                        <a:t>Black</a:t>
                      </a:r>
                      <a:r>
                        <a:rPr sz="1250" spc="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50" spc="-10" dirty="0">
                          <a:latin typeface="Arial"/>
                          <a:cs typeface="Arial"/>
                        </a:rPr>
                        <a:t>Shirt</a:t>
                      </a:r>
                      <a:endParaRPr sz="1250">
                        <a:latin typeface="Arial"/>
                        <a:cs typeface="Arial"/>
                      </a:endParaRPr>
                    </a:p>
                  </a:txBody>
                  <a:tcPr marL="0" marR="0" marT="3302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DCDC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0830">
                <a:tc>
                  <a:txBody>
                    <a:bodyPr/>
                    <a:lstStyle/>
                    <a:p>
                      <a:pPr marL="6604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250" spc="-25" dirty="0">
                          <a:latin typeface="Arial"/>
                          <a:cs typeface="Arial"/>
                        </a:rPr>
                        <a:t>103</a:t>
                      </a:r>
                      <a:endParaRPr sz="1250">
                        <a:latin typeface="Arial"/>
                        <a:cs typeface="Arial"/>
                      </a:endParaRPr>
                    </a:p>
                  </a:txBody>
                  <a:tcPr marL="0" marR="0" marT="3365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marL="6604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250" dirty="0">
                          <a:latin typeface="Arial"/>
                          <a:cs typeface="Arial"/>
                        </a:rPr>
                        <a:t>Gray</a:t>
                      </a:r>
                      <a:r>
                        <a:rPr sz="1250" spc="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50" spc="-10" dirty="0">
                          <a:latin typeface="Arial"/>
                          <a:cs typeface="Arial"/>
                        </a:rPr>
                        <a:t>Shirt</a:t>
                      </a:r>
                      <a:endParaRPr sz="1250" dirty="0">
                        <a:latin typeface="Arial"/>
                        <a:cs typeface="Arial"/>
                      </a:endParaRPr>
                    </a:p>
                  </a:txBody>
                  <a:tcPr marL="0" marR="0" marT="3365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DCDC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8" name="object 8"/>
          <p:cNvSpPr txBox="1"/>
          <p:nvPr/>
        </p:nvSpPr>
        <p:spPr>
          <a:xfrm>
            <a:off x="817880" y="5247386"/>
            <a:ext cx="5988685" cy="85851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45415" algn="ctr">
              <a:lnSpc>
                <a:spcPct val="100000"/>
              </a:lnSpc>
              <a:spcBef>
                <a:spcPts val="105"/>
              </a:spcBef>
            </a:pPr>
            <a:endParaRPr sz="8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8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40"/>
              </a:spcBef>
            </a:pPr>
            <a:endParaRPr sz="850">
              <a:latin typeface="Arial"/>
              <a:cs typeface="Arial"/>
            </a:endParaRPr>
          </a:p>
          <a:p>
            <a:pPr marL="12700" marR="5080">
              <a:lnSpc>
                <a:spcPct val="109600"/>
              </a:lnSpc>
            </a:pPr>
            <a:r>
              <a:rPr sz="1150" dirty="0">
                <a:latin typeface="Arial"/>
                <a:cs typeface="Arial"/>
              </a:rPr>
              <a:t>A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Times New Roman"/>
                <a:cs typeface="Times New Roman"/>
              </a:rPr>
              <a:t>Map</a:t>
            </a:r>
            <a:r>
              <a:rPr sz="1150" spc="110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Arial"/>
                <a:cs typeface="Arial"/>
              </a:rPr>
              <a:t>is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good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for</a:t>
            </a:r>
            <a:r>
              <a:rPr sz="1150" spc="3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tracking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things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such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as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part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lists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and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their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descriptions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(as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shown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in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spc="-25" dirty="0">
                <a:latin typeface="Arial"/>
                <a:cs typeface="Arial"/>
              </a:rPr>
              <a:t>the </a:t>
            </a:r>
            <a:r>
              <a:rPr sz="1150" spc="-10" dirty="0">
                <a:latin typeface="Arial"/>
                <a:cs typeface="Arial"/>
              </a:rPr>
              <a:t>slide).</a:t>
            </a:r>
            <a:endParaRPr sz="11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207008" y="2726435"/>
            <a:ext cx="1600200" cy="673735"/>
            <a:chOff x="1207008" y="2726435"/>
            <a:chExt cx="1600200" cy="673735"/>
          </a:xfrm>
        </p:grpSpPr>
        <p:sp>
          <p:nvSpPr>
            <p:cNvPr id="3" name="object 3"/>
            <p:cNvSpPr/>
            <p:nvPr/>
          </p:nvSpPr>
          <p:spPr>
            <a:xfrm>
              <a:off x="1216152" y="2737103"/>
              <a:ext cx="1580515" cy="654050"/>
            </a:xfrm>
            <a:custGeom>
              <a:avLst/>
              <a:gdLst/>
              <a:ahLst/>
              <a:cxnLst/>
              <a:rect l="l" t="t" r="r" b="b"/>
              <a:pathLst>
                <a:path w="1580514" h="654050">
                  <a:moveTo>
                    <a:pt x="1580387" y="0"/>
                  </a:moveTo>
                  <a:lnTo>
                    <a:pt x="0" y="0"/>
                  </a:lnTo>
                  <a:lnTo>
                    <a:pt x="0" y="653796"/>
                  </a:lnTo>
                  <a:lnTo>
                    <a:pt x="1580387" y="653796"/>
                  </a:lnTo>
                  <a:lnTo>
                    <a:pt x="1580387" y="0"/>
                  </a:lnTo>
                  <a:close/>
                </a:path>
              </a:pathLst>
            </a:custGeom>
            <a:solidFill>
              <a:srgbClr val="D8D8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207008" y="2726435"/>
              <a:ext cx="1600200" cy="673735"/>
            </a:xfrm>
            <a:custGeom>
              <a:avLst/>
              <a:gdLst/>
              <a:ahLst/>
              <a:cxnLst/>
              <a:rect l="l" t="t" r="r" b="b"/>
              <a:pathLst>
                <a:path w="1600200" h="673735">
                  <a:moveTo>
                    <a:pt x="1595628" y="0"/>
                  </a:moveTo>
                  <a:lnTo>
                    <a:pt x="4572" y="0"/>
                  </a:lnTo>
                  <a:lnTo>
                    <a:pt x="0" y="4572"/>
                  </a:lnTo>
                  <a:lnTo>
                    <a:pt x="0" y="669036"/>
                  </a:lnTo>
                  <a:lnTo>
                    <a:pt x="4572" y="673608"/>
                  </a:lnTo>
                  <a:lnTo>
                    <a:pt x="1595628" y="673608"/>
                  </a:lnTo>
                  <a:lnTo>
                    <a:pt x="1600200" y="669036"/>
                  </a:lnTo>
                  <a:lnTo>
                    <a:pt x="1600200" y="664464"/>
                  </a:lnTo>
                  <a:lnTo>
                    <a:pt x="19812" y="664464"/>
                  </a:lnTo>
                  <a:lnTo>
                    <a:pt x="9144" y="653796"/>
                  </a:lnTo>
                  <a:lnTo>
                    <a:pt x="19812" y="653796"/>
                  </a:lnTo>
                  <a:lnTo>
                    <a:pt x="19812" y="19812"/>
                  </a:lnTo>
                  <a:lnTo>
                    <a:pt x="9143" y="19812"/>
                  </a:lnTo>
                  <a:lnTo>
                    <a:pt x="19812" y="10668"/>
                  </a:lnTo>
                  <a:lnTo>
                    <a:pt x="1600200" y="10668"/>
                  </a:lnTo>
                  <a:lnTo>
                    <a:pt x="1600200" y="4572"/>
                  </a:lnTo>
                  <a:lnTo>
                    <a:pt x="1595628" y="0"/>
                  </a:lnTo>
                  <a:close/>
                </a:path>
                <a:path w="1600200" h="673735">
                  <a:moveTo>
                    <a:pt x="19812" y="653796"/>
                  </a:moveTo>
                  <a:lnTo>
                    <a:pt x="9144" y="653796"/>
                  </a:lnTo>
                  <a:lnTo>
                    <a:pt x="19812" y="664464"/>
                  </a:lnTo>
                  <a:lnTo>
                    <a:pt x="19812" y="653796"/>
                  </a:lnTo>
                  <a:close/>
                </a:path>
                <a:path w="1600200" h="673735">
                  <a:moveTo>
                    <a:pt x="1580388" y="653796"/>
                  </a:moveTo>
                  <a:lnTo>
                    <a:pt x="19812" y="653796"/>
                  </a:lnTo>
                  <a:lnTo>
                    <a:pt x="19812" y="664464"/>
                  </a:lnTo>
                  <a:lnTo>
                    <a:pt x="1580388" y="664464"/>
                  </a:lnTo>
                  <a:lnTo>
                    <a:pt x="1580388" y="653796"/>
                  </a:lnTo>
                  <a:close/>
                </a:path>
                <a:path w="1600200" h="673735">
                  <a:moveTo>
                    <a:pt x="1580388" y="10668"/>
                  </a:moveTo>
                  <a:lnTo>
                    <a:pt x="1580388" y="664464"/>
                  </a:lnTo>
                  <a:lnTo>
                    <a:pt x="1589532" y="653796"/>
                  </a:lnTo>
                  <a:lnTo>
                    <a:pt x="1600200" y="653796"/>
                  </a:lnTo>
                  <a:lnTo>
                    <a:pt x="1600200" y="19812"/>
                  </a:lnTo>
                  <a:lnTo>
                    <a:pt x="1589532" y="19812"/>
                  </a:lnTo>
                  <a:lnTo>
                    <a:pt x="1580388" y="10668"/>
                  </a:lnTo>
                  <a:close/>
                </a:path>
                <a:path w="1600200" h="673735">
                  <a:moveTo>
                    <a:pt x="1600200" y="653796"/>
                  </a:moveTo>
                  <a:lnTo>
                    <a:pt x="1589532" y="653796"/>
                  </a:lnTo>
                  <a:lnTo>
                    <a:pt x="1580388" y="664464"/>
                  </a:lnTo>
                  <a:lnTo>
                    <a:pt x="1600200" y="664464"/>
                  </a:lnTo>
                  <a:lnTo>
                    <a:pt x="1600200" y="653796"/>
                  </a:lnTo>
                  <a:close/>
                </a:path>
                <a:path w="1600200" h="673735">
                  <a:moveTo>
                    <a:pt x="19812" y="10668"/>
                  </a:moveTo>
                  <a:lnTo>
                    <a:pt x="9143" y="19812"/>
                  </a:lnTo>
                  <a:lnTo>
                    <a:pt x="19812" y="19812"/>
                  </a:lnTo>
                  <a:lnTo>
                    <a:pt x="19812" y="10668"/>
                  </a:lnTo>
                  <a:close/>
                </a:path>
                <a:path w="1600200" h="673735">
                  <a:moveTo>
                    <a:pt x="1580388" y="10668"/>
                  </a:moveTo>
                  <a:lnTo>
                    <a:pt x="19812" y="10668"/>
                  </a:lnTo>
                  <a:lnTo>
                    <a:pt x="19812" y="19812"/>
                  </a:lnTo>
                  <a:lnTo>
                    <a:pt x="1580388" y="19812"/>
                  </a:lnTo>
                  <a:lnTo>
                    <a:pt x="1580388" y="10668"/>
                  </a:lnTo>
                  <a:close/>
                </a:path>
                <a:path w="1600200" h="673735">
                  <a:moveTo>
                    <a:pt x="1600200" y="10668"/>
                  </a:moveTo>
                  <a:lnTo>
                    <a:pt x="1580388" y="10668"/>
                  </a:lnTo>
                  <a:lnTo>
                    <a:pt x="1589532" y="19812"/>
                  </a:lnTo>
                  <a:lnTo>
                    <a:pt x="1600200" y="19812"/>
                  </a:lnTo>
                  <a:lnTo>
                    <a:pt x="1600200" y="1066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1553967" y="2752972"/>
            <a:ext cx="905510" cy="4019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40005">
              <a:lnSpc>
                <a:spcPts val="1460"/>
              </a:lnSpc>
              <a:spcBef>
                <a:spcPts val="135"/>
              </a:spcBef>
            </a:pPr>
            <a:r>
              <a:rPr sz="1250" spc="-10" dirty="0">
                <a:solidFill>
                  <a:srgbClr val="FF0000"/>
                </a:solidFill>
                <a:latin typeface="Arial"/>
                <a:cs typeface="Arial"/>
              </a:rPr>
              <a:t>&lt;Interface&gt;</a:t>
            </a:r>
            <a:endParaRPr sz="1250">
              <a:latin typeface="Arial"/>
              <a:cs typeface="Arial"/>
            </a:endParaRPr>
          </a:p>
          <a:p>
            <a:pPr marL="12700">
              <a:lnSpc>
                <a:spcPts val="1460"/>
              </a:lnSpc>
            </a:pPr>
            <a:r>
              <a:rPr sz="1250" spc="140" dirty="0">
                <a:latin typeface="Times New Roman"/>
                <a:cs typeface="Times New Roman"/>
              </a:rPr>
              <a:t>SortedMap</a:t>
            </a:r>
            <a:endParaRPr sz="1250">
              <a:latin typeface="Times New Roman"/>
              <a:cs typeface="Times New Roman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4803647" y="2781300"/>
            <a:ext cx="1219200" cy="347980"/>
            <a:chOff x="4803647" y="2781300"/>
            <a:chExt cx="1219200" cy="347980"/>
          </a:xfrm>
        </p:grpSpPr>
        <p:sp>
          <p:nvSpPr>
            <p:cNvPr id="7" name="object 7"/>
            <p:cNvSpPr/>
            <p:nvPr/>
          </p:nvSpPr>
          <p:spPr>
            <a:xfrm>
              <a:off x="4812791" y="2790444"/>
              <a:ext cx="1199515" cy="327660"/>
            </a:xfrm>
            <a:custGeom>
              <a:avLst/>
              <a:gdLst/>
              <a:ahLst/>
              <a:cxnLst/>
              <a:rect l="l" t="t" r="r" b="b"/>
              <a:pathLst>
                <a:path w="1199514" h="327660">
                  <a:moveTo>
                    <a:pt x="1199388" y="0"/>
                  </a:moveTo>
                  <a:lnTo>
                    <a:pt x="0" y="0"/>
                  </a:lnTo>
                  <a:lnTo>
                    <a:pt x="0" y="327659"/>
                  </a:lnTo>
                  <a:lnTo>
                    <a:pt x="1199388" y="327659"/>
                  </a:lnTo>
                  <a:lnTo>
                    <a:pt x="1199388" y="0"/>
                  </a:lnTo>
                  <a:close/>
                </a:path>
              </a:pathLst>
            </a:custGeom>
            <a:solidFill>
              <a:srgbClr val="D8D8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803647" y="2781300"/>
              <a:ext cx="1219200" cy="347980"/>
            </a:xfrm>
            <a:custGeom>
              <a:avLst/>
              <a:gdLst/>
              <a:ahLst/>
              <a:cxnLst/>
              <a:rect l="l" t="t" r="r" b="b"/>
              <a:pathLst>
                <a:path w="1219200" h="347980">
                  <a:moveTo>
                    <a:pt x="1214628" y="0"/>
                  </a:moveTo>
                  <a:lnTo>
                    <a:pt x="4572" y="0"/>
                  </a:lnTo>
                  <a:lnTo>
                    <a:pt x="0" y="4572"/>
                  </a:lnTo>
                  <a:lnTo>
                    <a:pt x="0" y="342900"/>
                  </a:lnTo>
                  <a:lnTo>
                    <a:pt x="4572" y="347472"/>
                  </a:lnTo>
                  <a:lnTo>
                    <a:pt x="1214628" y="347472"/>
                  </a:lnTo>
                  <a:lnTo>
                    <a:pt x="1219200" y="342900"/>
                  </a:lnTo>
                  <a:lnTo>
                    <a:pt x="1219200" y="336804"/>
                  </a:lnTo>
                  <a:lnTo>
                    <a:pt x="19812" y="336804"/>
                  </a:lnTo>
                  <a:lnTo>
                    <a:pt x="9144" y="326136"/>
                  </a:lnTo>
                  <a:lnTo>
                    <a:pt x="19812" y="326136"/>
                  </a:lnTo>
                  <a:lnTo>
                    <a:pt x="19812" y="19812"/>
                  </a:lnTo>
                  <a:lnTo>
                    <a:pt x="9144" y="19812"/>
                  </a:lnTo>
                  <a:lnTo>
                    <a:pt x="19812" y="9144"/>
                  </a:lnTo>
                  <a:lnTo>
                    <a:pt x="1219200" y="9144"/>
                  </a:lnTo>
                  <a:lnTo>
                    <a:pt x="1219200" y="4572"/>
                  </a:lnTo>
                  <a:lnTo>
                    <a:pt x="1214628" y="0"/>
                  </a:lnTo>
                  <a:close/>
                </a:path>
                <a:path w="1219200" h="347980">
                  <a:moveTo>
                    <a:pt x="19812" y="326136"/>
                  </a:moveTo>
                  <a:lnTo>
                    <a:pt x="9144" y="326136"/>
                  </a:lnTo>
                  <a:lnTo>
                    <a:pt x="19812" y="336804"/>
                  </a:lnTo>
                  <a:lnTo>
                    <a:pt x="19812" y="326136"/>
                  </a:lnTo>
                  <a:close/>
                </a:path>
                <a:path w="1219200" h="347980">
                  <a:moveTo>
                    <a:pt x="1197864" y="326136"/>
                  </a:moveTo>
                  <a:lnTo>
                    <a:pt x="19812" y="326136"/>
                  </a:lnTo>
                  <a:lnTo>
                    <a:pt x="19812" y="336804"/>
                  </a:lnTo>
                  <a:lnTo>
                    <a:pt x="1197864" y="336804"/>
                  </a:lnTo>
                  <a:lnTo>
                    <a:pt x="1197864" y="326136"/>
                  </a:lnTo>
                  <a:close/>
                </a:path>
                <a:path w="1219200" h="347980">
                  <a:moveTo>
                    <a:pt x="1197864" y="9144"/>
                  </a:moveTo>
                  <a:lnTo>
                    <a:pt x="1197864" y="336804"/>
                  </a:lnTo>
                  <a:lnTo>
                    <a:pt x="1208532" y="326136"/>
                  </a:lnTo>
                  <a:lnTo>
                    <a:pt x="1219200" y="326136"/>
                  </a:lnTo>
                  <a:lnTo>
                    <a:pt x="1219200" y="19812"/>
                  </a:lnTo>
                  <a:lnTo>
                    <a:pt x="1208532" y="19812"/>
                  </a:lnTo>
                  <a:lnTo>
                    <a:pt x="1197864" y="9144"/>
                  </a:lnTo>
                  <a:close/>
                </a:path>
                <a:path w="1219200" h="347980">
                  <a:moveTo>
                    <a:pt x="1219200" y="326136"/>
                  </a:moveTo>
                  <a:lnTo>
                    <a:pt x="1208532" y="326136"/>
                  </a:lnTo>
                  <a:lnTo>
                    <a:pt x="1197864" y="336804"/>
                  </a:lnTo>
                  <a:lnTo>
                    <a:pt x="1219200" y="336804"/>
                  </a:lnTo>
                  <a:lnTo>
                    <a:pt x="1219200" y="326136"/>
                  </a:lnTo>
                  <a:close/>
                </a:path>
                <a:path w="1219200" h="347980">
                  <a:moveTo>
                    <a:pt x="19812" y="9144"/>
                  </a:moveTo>
                  <a:lnTo>
                    <a:pt x="9144" y="19812"/>
                  </a:lnTo>
                  <a:lnTo>
                    <a:pt x="19812" y="19812"/>
                  </a:lnTo>
                  <a:lnTo>
                    <a:pt x="19812" y="9144"/>
                  </a:lnTo>
                  <a:close/>
                </a:path>
                <a:path w="1219200" h="347980">
                  <a:moveTo>
                    <a:pt x="1197864" y="9144"/>
                  </a:moveTo>
                  <a:lnTo>
                    <a:pt x="19812" y="9144"/>
                  </a:lnTo>
                  <a:lnTo>
                    <a:pt x="19812" y="19812"/>
                  </a:lnTo>
                  <a:lnTo>
                    <a:pt x="1197864" y="19812"/>
                  </a:lnTo>
                  <a:lnTo>
                    <a:pt x="1197864" y="9144"/>
                  </a:lnTo>
                  <a:close/>
                </a:path>
                <a:path w="1219200" h="347980">
                  <a:moveTo>
                    <a:pt x="1219200" y="9144"/>
                  </a:moveTo>
                  <a:lnTo>
                    <a:pt x="1197864" y="9144"/>
                  </a:lnTo>
                  <a:lnTo>
                    <a:pt x="1208532" y="19812"/>
                  </a:lnTo>
                  <a:lnTo>
                    <a:pt x="1219200" y="19812"/>
                  </a:lnTo>
                  <a:lnTo>
                    <a:pt x="1219200" y="914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5059171" y="2791072"/>
            <a:ext cx="710565" cy="2216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250" spc="55" dirty="0">
                <a:latin typeface="Times New Roman"/>
                <a:cs typeface="Times New Roman"/>
              </a:rPr>
              <a:t>HashMap</a:t>
            </a:r>
            <a:endParaRPr sz="1250">
              <a:latin typeface="Times New Roman"/>
              <a:cs typeface="Times New Roman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1424939" y="4088891"/>
            <a:ext cx="1219200" cy="347980"/>
            <a:chOff x="1424939" y="4088891"/>
            <a:chExt cx="1219200" cy="347980"/>
          </a:xfrm>
        </p:grpSpPr>
        <p:sp>
          <p:nvSpPr>
            <p:cNvPr id="11" name="object 11"/>
            <p:cNvSpPr/>
            <p:nvPr/>
          </p:nvSpPr>
          <p:spPr>
            <a:xfrm>
              <a:off x="1434083" y="4098035"/>
              <a:ext cx="1199515" cy="327660"/>
            </a:xfrm>
            <a:custGeom>
              <a:avLst/>
              <a:gdLst/>
              <a:ahLst/>
              <a:cxnLst/>
              <a:rect l="l" t="t" r="r" b="b"/>
              <a:pathLst>
                <a:path w="1199514" h="327660">
                  <a:moveTo>
                    <a:pt x="1199388" y="0"/>
                  </a:moveTo>
                  <a:lnTo>
                    <a:pt x="0" y="0"/>
                  </a:lnTo>
                  <a:lnTo>
                    <a:pt x="0" y="327660"/>
                  </a:lnTo>
                  <a:lnTo>
                    <a:pt x="1199388" y="327660"/>
                  </a:lnTo>
                  <a:lnTo>
                    <a:pt x="1199388" y="0"/>
                  </a:lnTo>
                  <a:close/>
                </a:path>
              </a:pathLst>
            </a:custGeom>
            <a:solidFill>
              <a:srgbClr val="D8D8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424939" y="4088891"/>
              <a:ext cx="1219200" cy="347980"/>
            </a:xfrm>
            <a:custGeom>
              <a:avLst/>
              <a:gdLst/>
              <a:ahLst/>
              <a:cxnLst/>
              <a:rect l="l" t="t" r="r" b="b"/>
              <a:pathLst>
                <a:path w="1219200" h="347979">
                  <a:moveTo>
                    <a:pt x="1214628" y="0"/>
                  </a:moveTo>
                  <a:lnTo>
                    <a:pt x="4572" y="0"/>
                  </a:lnTo>
                  <a:lnTo>
                    <a:pt x="0" y="4572"/>
                  </a:lnTo>
                  <a:lnTo>
                    <a:pt x="0" y="342900"/>
                  </a:lnTo>
                  <a:lnTo>
                    <a:pt x="4572" y="347472"/>
                  </a:lnTo>
                  <a:lnTo>
                    <a:pt x="1214628" y="347472"/>
                  </a:lnTo>
                  <a:lnTo>
                    <a:pt x="1219200" y="342900"/>
                  </a:lnTo>
                  <a:lnTo>
                    <a:pt x="1219200" y="336804"/>
                  </a:lnTo>
                  <a:lnTo>
                    <a:pt x="19812" y="336804"/>
                  </a:lnTo>
                  <a:lnTo>
                    <a:pt x="9144" y="326136"/>
                  </a:lnTo>
                  <a:lnTo>
                    <a:pt x="19812" y="326136"/>
                  </a:lnTo>
                  <a:lnTo>
                    <a:pt x="19812" y="19812"/>
                  </a:lnTo>
                  <a:lnTo>
                    <a:pt x="9144" y="19812"/>
                  </a:lnTo>
                  <a:lnTo>
                    <a:pt x="19812" y="9144"/>
                  </a:lnTo>
                  <a:lnTo>
                    <a:pt x="1219200" y="9144"/>
                  </a:lnTo>
                  <a:lnTo>
                    <a:pt x="1219200" y="4572"/>
                  </a:lnTo>
                  <a:lnTo>
                    <a:pt x="1214628" y="0"/>
                  </a:lnTo>
                  <a:close/>
                </a:path>
                <a:path w="1219200" h="347979">
                  <a:moveTo>
                    <a:pt x="19812" y="326136"/>
                  </a:moveTo>
                  <a:lnTo>
                    <a:pt x="9144" y="326136"/>
                  </a:lnTo>
                  <a:lnTo>
                    <a:pt x="19812" y="336804"/>
                  </a:lnTo>
                  <a:lnTo>
                    <a:pt x="19812" y="326136"/>
                  </a:lnTo>
                  <a:close/>
                </a:path>
                <a:path w="1219200" h="347979">
                  <a:moveTo>
                    <a:pt x="1197864" y="326136"/>
                  </a:moveTo>
                  <a:lnTo>
                    <a:pt x="19812" y="326136"/>
                  </a:lnTo>
                  <a:lnTo>
                    <a:pt x="19812" y="336804"/>
                  </a:lnTo>
                  <a:lnTo>
                    <a:pt x="1197864" y="336804"/>
                  </a:lnTo>
                  <a:lnTo>
                    <a:pt x="1197864" y="326136"/>
                  </a:lnTo>
                  <a:close/>
                </a:path>
                <a:path w="1219200" h="347979">
                  <a:moveTo>
                    <a:pt x="1197864" y="9144"/>
                  </a:moveTo>
                  <a:lnTo>
                    <a:pt x="1197864" y="336804"/>
                  </a:lnTo>
                  <a:lnTo>
                    <a:pt x="1208532" y="326136"/>
                  </a:lnTo>
                  <a:lnTo>
                    <a:pt x="1219200" y="326136"/>
                  </a:lnTo>
                  <a:lnTo>
                    <a:pt x="1219200" y="19812"/>
                  </a:lnTo>
                  <a:lnTo>
                    <a:pt x="1208532" y="19812"/>
                  </a:lnTo>
                  <a:lnTo>
                    <a:pt x="1197864" y="9144"/>
                  </a:lnTo>
                  <a:close/>
                </a:path>
                <a:path w="1219200" h="347979">
                  <a:moveTo>
                    <a:pt x="1219200" y="326136"/>
                  </a:moveTo>
                  <a:lnTo>
                    <a:pt x="1208532" y="326136"/>
                  </a:lnTo>
                  <a:lnTo>
                    <a:pt x="1197864" y="336804"/>
                  </a:lnTo>
                  <a:lnTo>
                    <a:pt x="1219200" y="336804"/>
                  </a:lnTo>
                  <a:lnTo>
                    <a:pt x="1219200" y="326136"/>
                  </a:lnTo>
                  <a:close/>
                </a:path>
                <a:path w="1219200" h="347979">
                  <a:moveTo>
                    <a:pt x="19812" y="9144"/>
                  </a:moveTo>
                  <a:lnTo>
                    <a:pt x="9144" y="19812"/>
                  </a:lnTo>
                  <a:lnTo>
                    <a:pt x="19812" y="19812"/>
                  </a:lnTo>
                  <a:lnTo>
                    <a:pt x="19812" y="9144"/>
                  </a:lnTo>
                  <a:close/>
                </a:path>
                <a:path w="1219200" h="347979">
                  <a:moveTo>
                    <a:pt x="1197864" y="9144"/>
                  </a:moveTo>
                  <a:lnTo>
                    <a:pt x="19812" y="9144"/>
                  </a:lnTo>
                  <a:lnTo>
                    <a:pt x="19812" y="19812"/>
                  </a:lnTo>
                  <a:lnTo>
                    <a:pt x="1197864" y="19812"/>
                  </a:lnTo>
                  <a:lnTo>
                    <a:pt x="1197864" y="9144"/>
                  </a:lnTo>
                  <a:close/>
                </a:path>
                <a:path w="1219200" h="347979">
                  <a:moveTo>
                    <a:pt x="1219200" y="9144"/>
                  </a:moveTo>
                  <a:lnTo>
                    <a:pt x="1197864" y="9144"/>
                  </a:lnTo>
                  <a:lnTo>
                    <a:pt x="1208532" y="19812"/>
                  </a:lnTo>
                  <a:lnTo>
                    <a:pt x="1219200" y="19812"/>
                  </a:lnTo>
                  <a:lnTo>
                    <a:pt x="1219200" y="914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1680464" y="4098664"/>
            <a:ext cx="708660" cy="2216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250" spc="100" dirty="0">
                <a:latin typeface="Times New Roman"/>
                <a:cs typeface="Times New Roman"/>
              </a:rPr>
              <a:t>TreeMap</a:t>
            </a:r>
            <a:endParaRPr sz="1250">
              <a:latin typeface="Times New Roman"/>
              <a:cs typeface="Times New Roman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2459735" y="1581911"/>
            <a:ext cx="2308860" cy="728980"/>
            <a:chOff x="2459735" y="1581911"/>
            <a:chExt cx="2308860" cy="728980"/>
          </a:xfrm>
        </p:grpSpPr>
        <p:sp>
          <p:nvSpPr>
            <p:cNvPr id="15" name="object 15"/>
            <p:cNvSpPr/>
            <p:nvPr/>
          </p:nvSpPr>
          <p:spPr>
            <a:xfrm>
              <a:off x="2470403" y="1592579"/>
              <a:ext cx="2289175" cy="708660"/>
            </a:xfrm>
            <a:custGeom>
              <a:avLst/>
              <a:gdLst/>
              <a:ahLst/>
              <a:cxnLst/>
              <a:rect l="l" t="t" r="r" b="b"/>
              <a:pathLst>
                <a:path w="2289175" h="708660">
                  <a:moveTo>
                    <a:pt x="2289047" y="0"/>
                  </a:moveTo>
                  <a:lnTo>
                    <a:pt x="0" y="0"/>
                  </a:lnTo>
                  <a:lnTo>
                    <a:pt x="0" y="708659"/>
                  </a:lnTo>
                  <a:lnTo>
                    <a:pt x="2289047" y="708659"/>
                  </a:lnTo>
                  <a:lnTo>
                    <a:pt x="2289047" y="0"/>
                  </a:lnTo>
                  <a:close/>
                </a:path>
              </a:pathLst>
            </a:custGeom>
            <a:solidFill>
              <a:srgbClr val="D8D8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459735" y="1581911"/>
              <a:ext cx="2308860" cy="728980"/>
            </a:xfrm>
            <a:custGeom>
              <a:avLst/>
              <a:gdLst/>
              <a:ahLst/>
              <a:cxnLst/>
              <a:rect l="l" t="t" r="r" b="b"/>
              <a:pathLst>
                <a:path w="2308860" h="728980">
                  <a:moveTo>
                    <a:pt x="2304288" y="0"/>
                  </a:moveTo>
                  <a:lnTo>
                    <a:pt x="4572" y="0"/>
                  </a:lnTo>
                  <a:lnTo>
                    <a:pt x="0" y="4572"/>
                  </a:lnTo>
                  <a:lnTo>
                    <a:pt x="0" y="723900"/>
                  </a:lnTo>
                  <a:lnTo>
                    <a:pt x="4572" y="728472"/>
                  </a:lnTo>
                  <a:lnTo>
                    <a:pt x="2304288" y="728472"/>
                  </a:lnTo>
                  <a:lnTo>
                    <a:pt x="2308860" y="723900"/>
                  </a:lnTo>
                  <a:lnTo>
                    <a:pt x="2308860" y="719328"/>
                  </a:lnTo>
                  <a:lnTo>
                    <a:pt x="19812" y="719328"/>
                  </a:lnTo>
                  <a:lnTo>
                    <a:pt x="10668" y="708660"/>
                  </a:lnTo>
                  <a:lnTo>
                    <a:pt x="19812" y="708660"/>
                  </a:lnTo>
                  <a:lnTo>
                    <a:pt x="19812" y="19812"/>
                  </a:lnTo>
                  <a:lnTo>
                    <a:pt x="10668" y="19812"/>
                  </a:lnTo>
                  <a:lnTo>
                    <a:pt x="19812" y="10668"/>
                  </a:lnTo>
                  <a:lnTo>
                    <a:pt x="2308860" y="10668"/>
                  </a:lnTo>
                  <a:lnTo>
                    <a:pt x="2308860" y="4572"/>
                  </a:lnTo>
                  <a:lnTo>
                    <a:pt x="2304288" y="0"/>
                  </a:lnTo>
                  <a:close/>
                </a:path>
                <a:path w="2308860" h="728980">
                  <a:moveTo>
                    <a:pt x="19812" y="708660"/>
                  </a:moveTo>
                  <a:lnTo>
                    <a:pt x="10668" y="708660"/>
                  </a:lnTo>
                  <a:lnTo>
                    <a:pt x="19812" y="719328"/>
                  </a:lnTo>
                  <a:lnTo>
                    <a:pt x="19812" y="708660"/>
                  </a:lnTo>
                  <a:close/>
                </a:path>
                <a:path w="2308860" h="728980">
                  <a:moveTo>
                    <a:pt x="2289048" y="708660"/>
                  </a:moveTo>
                  <a:lnTo>
                    <a:pt x="19812" y="708660"/>
                  </a:lnTo>
                  <a:lnTo>
                    <a:pt x="19812" y="719328"/>
                  </a:lnTo>
                  <a:lnTo>
                    <a:pt x="2289048" y="719328"/>
                  </a:lnTo>
                  <a:lnTo>
                    <a:pt x="2289048" y="708660"/>
                  </a:lnTo>
                  <a:close/>
                </a:path>
                <a:path w="2308860" h="728980">
                  <a:moveTo>
                    <a:pt x="2289048" y="10668"/>
                  </a:moveTo>
                  <a:lnTo>
                    <a:pt x="2289048" y="719328"/>
                  </a:lnTo>
                  <a:lnTo>
                    <a:pt x="2299716" y="708660"/>
                  </a:lnTo>
                  <a:lnTo>
                    <a:pt x="2308860" y="708660"/>
                  </a:lnTo>
                  <a:lnTo>
                    <a:pt x="2308860" y="19812"/>
                  </a:lnTo>
                  <a:lnTo>
                    <a:pt x="2299716" y="19812"/>
                  </a:lnTo>
                  <a:lnTo>
                    <a:pt x="2289048" y="10668"/>
                  </a:lnTo>
                  <a:close/>
                </a:path>
                <a:path w="2308860" h="728980">
                  <a:moveTo>
                    <a:pt x="2308860" y="708660"/>
                  </a:moveTo>
                  <a:lnTo>
                    <a:pt x="2299716" y="708660"/>
                  </a:lnTo>
                  <a:lnTo>
                    <a:pt x="2289048" y="719328"/>
                  </a:lnTo>
                  <a:lnTo>
                    <a:pt x="2308860" y="719328"/>
                  </a:lnTo>
                  <a:lnTo>
                    <a:pt x="2308860" y="708660"/>
                  </a:lnTo>
                  <a:close/>
                </a:path>
                <a:path w="2308860" h="728980">
                  <a:moveTo>
                    <a:pt x="19812" y="10668"/>
                  </a:moveTo>
                  <a:lnTo>
                    <a:pt x="10668" y="19812"/>
                  </a:lnTo>
                  <a:lnTo>
                    <a:pt x="19812" y="19812"/>
                  </a:lnTo>
                  <a:lnTo>
                    <a:pt x="19812" y="10668"/>
                  </a:lnTo>
                  <a:close/>
                </a:path>
                <a:path w="2308860" h="728980">
                  <a:moveTo>
                    <a:pt x="2289048" y="10668"/>
                  </a:moveTo>
                  <a:lnTo>
                    <a:pt x="19812" y="10668"/>
                  </a:lnTo>
                  <a:lnTo>
                    <a:pt x="19812" y="19812"/>
                  </a:lnTo>
                  <a:lnTo>
                    <a:pt x="2289048" y="19812"/>
                  </a:lnTo>
                  <a:lnTo>
                    <a:pt x="2289048" y="10668"/>
                  </a:lnTo>
                  <a:close/>
                </a:path>
                <a:path w="2308860" h="728980">
                  <a:moveTo>
                    <a:pt x="2308860" y="10668"/>
                  </a:moveTo>
                  <a:lnTo>
                    <a:pt x="2289048" y="10668"/>
                  </a:lnTo>
                  <a:lnTo>
                    <a:pt x="2299716" y="19812"/>
                  </a:lnTo>
                  <a:lnTo>
                    <a:pt x="2308860" y="19812"/>
                  </a:lnTo>
                  <a:lnTo>
                    <a:pt x="2308860" y="1066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3050539" y="790204"/>
            <a:ext cx="1434465" cy="139700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247015">
              <a:lnSpc>
                <a:spcPct val="100000"/>
              </a:lnSpc>
              <a:spcBef>
                <a:spcPts val="110"/>
              </a:spcBef>
            </a:pPr>
            <a:r>
              <a:rPr sz="1850" b="1" spc="-110" dirty="0">
                <a:latin typeface="Times New Roman"/>
                <a:cs typeface="Times New Roman"/>
              </a:rPr>
              <a:t>Map</a:t>
            </a:r>
            <a:r>
              <a:rPr sz="1850" b="1" dirty="0">
                <a:latin typeface="Times New Roman"/>
                <a:cs typeface="Times New Roman"/>
              </a:rPr>
              <a:t> </a:t>
            </a:r>
            <a:r>
              <a:rPr sz="1850" b="1" spc="-10" dirty="0">
                <a:latin typeface="Arial"/>
                <a:cs typeface="Arial"/>
              </a:rPr>
              <a:t>Types</a:t>
            </a:r>
            <a:endParaRPr sz="18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90"/>
              </a:spcBef>
            </a:pPr>
            <a:endParaRPr sz="1850">
              <a:latin typeface="Arial"/>
              <a:cs typeface="Arial"/>
            </a:endParaRPr>
          </a:p>
          <a:p>
            <a:pPr marR="296545" algn="ctr">
              <a:lnSpc>
                <a:spcPct val="100000"/>
              </a:lnSpc>
            </a:pPr>
            <a:r>
              <a:rPr sz="1700" spc="-10" dirty="0">
                <a:solidFill>
                  <a:srgbClr val="FF0000"/>
                </a:solidFill>
                <a:latin typeface="Arial"/>
                <a:cs typeface="Arial"/>
              </a:rPr>
              <a:t>&lt;Interface&gt;</a:t>
            </a:r>
            <a:endParaRPr sz="1700">
              <a:latin typeface="Arial"/>
              <a:cs typeface="Arial"/>
            </a:endParaRPr>
          </a:p>
          <a:p>
            <a:pPr marR="295910" algn="ctr">
              <a:lnSpc>
                <a:spcPct val="100000"/>
              </a:lnSpc>
              <a:spcBef>
                <a:spcPts val="265"/>
              </a:spcBef>
            </a:pPr>
            <a:r>
              <a:rPr sz="1700" spc="-25" dirty="0">
                <a:latin typeface="Times New Roman"/>
                <a:cs typeface="Times New Roman"/>
              </a:rPr>
              <a:t>Map</a:t>
            </a:r>
            <a:endParaRPr sz="1700">
              <a:latin typeface="Times New Roman"/>
              <a:cs typeface="Times New Roman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1996439" y="1915667"/>
            <a:ext cx="3512820" cy="2118360"/>
            <a:chOff x="1996439" y="1915667"/>
            <a:chExt cx="3512820" cy="2118360"/>
          </a:xfrm>
        </p:grpSpPr>
        <p:sp>
          <p:nvSpPr>
            <p:cNvPr id="19" name="object 19"/>
            <p:cNvSpPr/>
            <p:nvPr/>
          </p:nvSpPr>
          <p:spPr>
            <a:xfrm>
              <a:off x="1996440" y="1915667"/>
              <a:ext cx="3512820" cy="2118360"/>
            </a:xfrm>
            <a:custGeom>
              <a:avLst/>
              <a:gdLst/>
              <a:ahLst/>
              <a:cxnLst/>
              <a:rect l="l" t="t" r="r" b="b"/>
              <a:pathLst>
                <a:path w="3512820" h="2118360">
                  <a:moveTo>
                    <a:pt x="47244" y="2098548"/>
                  </a:moveTo>
                  <a:lnTo>
                    <a:pt x="27432" y="2098548"/>
                  </a:lnTo>
                  <a:lnTo>
                    <a:pt x="27432" y="2118360"/>
                  </a:lnTo>
                  <a:lnTo>
                    <a:pt x="47244" y="2118360"/>
                  </a:lnTo>
                  <a:lnTo>
                    <a:pt x="47244" y="2098548"/>
                  </a:lnTo>
                  <a:close/>
                </a:path>
                <a:path w="3512820" h="2118360">
                  <a:moveTo>
                    <a:pt x="47244" y="2057400"/>
                  </a:moveTo>
                  <a:lnTo>
                    <a:pt x="27432" y="2057400"/>
                  </a:lnTo>
                  <a:lnTo>
                    <a:pt x="27432" y="2077212"/>
                  </a:lnTo>
                  <a:lnTo>
                    <a:pt x="47244" y="2077212"/>
                  </a:lnTo>
                  <a:lnTo>
                    <a:pt x="47244" y="2057400"/>
                  </a:lnTo>
                  <a:close/>
                </a:path>
                <a:path w="3512820" h="2118360">
                  <a:moveTo>
                    <a:pt x="47244" y="2016252"/>
                  </a:moveTo>
                  <a:lnTo>
                    <a:pt x="27432" y="2016252"/>
                  </a:lnTo>
                  <a:lnTo>
                    <a:pt x="27432" y="2036064"/>
                  </a:lnTo>
                  <a:lnTo>
                    <a:pt x="47244" y="2036064"/>
                  </a:lnTo>
                  <a:lnTo>
                    <a:pt x="47244" y="2016252"/>
                  </a:lnTo>
                  <a:close/>
                </a:path>
                <a:path w="3512820" h="2118360">
                  <a:moveTo>
                    <a:pt x="47244" y="1975104"/>
                  </a:moveTo>
                  <a:lnTo>
                    <a:pt x="27432" y="1975104"/>
                  </a:lnTo>
                  <a:lnTo>
                    <a:pt x="27432" y="1996440"/>
                  </a:lnTo>
                  <a:lnTo>
                    <a:pt x="47244" y="1996440"/>
                  </a:lnTo>
                  <a:lnTo>
                    <a:pt x="47244" y="1975104"/>
                  </a:lnTo>
                  <a:close/>
                </a:path>
                <a:path w="3512820" h="2118360">
                  <a:moveTo>
                    <a:pt x="47244" y="1933956"/>
                  </a:moveTo>
                  <a:lnTo>
                    <a:pt x="27432" y="1933956"/>
                  </a:lnTo>
                  <a:lnTo>
                    <a:pt x="27432" y="1955292"/>
                  </a:lnTo>
                  <a:lnTo>
                    <a:pt x="47244" y="1955292"/>
                  </a:lnTo>
                  <a:lnTo>
                    <a:pt x="47244" y="1933956"/>
                  </a:lnTo>
                  <a:close/>
                </a:path>
                <a:path w="3512820" h="2118360">
                  <a:moveTo>
                    <a:pt x="47244" y="1892808"/>
                  </a:moveTo>
                  <a:lnTo>
                    <a:pt x="27432" y="1892808"/>
                  </a:lnTo>
                  <a:lnTo>
                    <a:pt x="27432" y="1914144"/>
                  </a:lnTo>
                  <a:lnTo>
                    <a:pt x="47244" y="1914144"/>
                  </a:lnTo>
                  <a:lnTo>
                    <a:pt x="47244" y="1892808"/>
                  </a:lnTo>
                  <a:close/>
                </a:path>
                <a:path w="3512820" h="2118360">
                  <a:moveTo>
                    <a:pt x="47244" y="1853184"/>
                  </a:moveTo>
                  <a:lnTo>
                    <a:pt x="27432" y="1853184"/>
                  </a:lnTo>
                  <a:lnTo>
                    <a:pt x="27432" y="1872996"/>
                  </a:lnTo>
                  <a:lnTo>
                    <a:pt x="47244" y="1872996"/>
                  </a:lnTo>
                  <a:lnTo>
                    <a:pt x="47244" y="1853184"/>
                  </a:lnTo>
                  <a:close/>
                </a:path>
                <a:path w="3512820" h="2118360">
                  <a:moveTo>
                    <a:pt x="47244" y="1812036"/>
                  </a:moveTo>
                  <a:lnTo>
                    <a:pt x="27432" y="1812036"/>
                  </a:lnTo>
                  <a:lnTo>
                    <a:pt x="27432" y="1831848"/>
                  </a:lnTo>
                  <a:lnTo>
                    <a:pt x="47244" y="1831848"/>
                  </a:lnTo>
                  <a:lnTo>
                    <a:pt x="47244" y="1812036"/>
                  </a:lnTo>
                  <a:close/>
                </a:path>
                <a:path w="3512820" h="2118360">
                  <a:moveTo>
                    <a:pt x="47244" y="1770888"/>
                  </a:moveTo>
                  <a:lnTo>
                    <a:pt x="27432" y="1770888"/>
                  </a:lnTo>
                  <a:lnTo>
                    <a:pt x="27432" y="1790700"/>
                  </a:lnTo>
                  <a:lnTo>
                    <a:pt x="47244" y="1790700"/>
                  </a:lnTo>
                  <a:lnTo>
                    <a:pt x="47244" y="1770888"/>
                  </a:lnTo>
                  <a:close/>
                </a:path>
                <a:path w="3512820" h="2118360">
                  <a:moveTo>
                    <a:pt x="47244" y="1729740"/>
                  </a:moveTo>
                  <a:lnTo>
                    <a:pt x="27432" y="1729740"/>
                  </a:lnTo>
                  <a:lnTo>
                    <a:pt x="27432" y="1751076"/>
                  </a:lnTo>
                  <a:lnTo>
                    <a:pt x="47244" y="1751076"/>
                  </a:lnTo>
                  <a:lnTo>
                    <a:pt x="47244" y="1729740"/>
                  </a:lnTo>
                  <a:close/>
                </a:path>
                <a:path w="3512820" h="2118360">
                  <a:moveTo>
                    <a:pt x="47244" y="1688592"/>
                  </a:moveTo>
                  <a:lnTo>
                    <a:pt x="27432" y="1688592"/>
                  </a:lnTo>
                  <a:lnTo>
                    <a:pt x="27432" y="1709928"/>
                  </a:lnTo>
                  <a:lnTo>
                    <a:pt x="47244" y="1709928"/>
                  </a:lnTo>
                  <a:lnTo>
                    <a:pt x="47244" y="1688592"/>
                  </a:lnTo>
                  <a:close/>
                </a:path>
                <a:path w="3512820" h="2118360">
                  <a:moveTo>
                    <a:pt x="47244" y="1648968"/>
                  </a:moveTo>
                  <a:lnTo>
                    <a:pt x="27432" y="1648968"/>
                  </a:lnTo>
                  <a:lnTo>
                    <a:pt x="27432" y="1668780"/>
                  </a:lnTo>
                  <a:lnTo>
                    <a:pt x="47244" y="1668780"/>
                  </a:lnTo>
                  <a:lnTo>
                    <a:pt x="47244" y="1648968"/>
                  </a:lnTo>
                  <a:close/>
                </a:path>
                <a:path w="3512820" h="2118360">
                  <a:moveTo>
                    <a:pt x="47244" y="1607832"/>
                  </a:moveTo>
                  <a:lnTo>
                    <a:pt x="27432" y="1607832"/>
                  </a:lnTo>
                  <a:lnTo>
                    <a:pt x="27432" y="1627644"/>
                  </a:lnTo>
                  <a:lnTo>
                    <a:pt x="47244" y="1627644"/>
                  </a:lnTo>
                  <a:lnTo>
                    <a:pt x="47244" y="1607832"/>
                  </a:lnTo>
                  <a:close/>
                </a:path>
                <a:path w="3512820" h="2118360">
                  <a:moveTo>
                    <a:pt x="47244" y="1566684"/>
                  </a:moveTo>
                  <a:lnTo>
                    <a:pt x="27432" y="1566684"/>
                  </a:lnTo>
                  <a:lnTo>
                    <a:pt x="27432" y="1586484"/>
                  </a:lnTo>
                  <a:lnTo>
                    <a:pt x="47244" y="1586484"/>
                  </a:lnTo>
                  <a:lnTo>
                    <a:pt x="47244" y="1566684"/>
                  </a:lnTo>
                  <a:close/>
                </a:path>
                <a:path w="3512820" h="2118360">
                  <a:moveTo>
                    <a:pt x="68580" y="1536192"/>
                  </a:moveTo>
                  <a:lnTo>
                    <a:pt x="63246" y="1525536"/>
                  </a:lnTo>
                  <a:lnTo>
                    <a:pt x="38100" y="1475232"/>
                  </a:lnTo>
                  <a:lnTo>
                    <a:pt x="7620" y="1536192"/>
                  </a:lnTo>
                  <a:lnTo>
                    <a:pt x="27432" y="1536192"/>
                  </a:lnTo>
                  <a:lnTo>
                    <a:pt x="27432" y="1546860"/>
                  </a:lnTo>
                  <a:lnTo>
                    <a:pt x="47244" y="1546860"/>
                  </a:lnTo>
                  <a:lnTo>
                    <a:pt x="47244" y="1536192"/>
                  </a:lnTo>
                  <a:lnTo>
                    <a:pt x="68580" y="1536192"/>
                  </a:lnTo>
                  <a:close/>
                </a:path>
                <a:path w="3512820" h="2118360">
                  <a:moveTo>
                    <a:pt x="473964" y="30480"/>
                  </a:moveTo>
                  <a:lnTo>
                    <a:pt x="452628" y="19812"/>
                  </a:lnTo>
                  <a:lnTo>
                    <a:pt x="413004" y="0"/>
                  </a:lnTo>
                  <a:lnTo>
                    <a:pt x="413004" y="19812"/>
                  </a:lnTo>
                  <a:lnTo>
                    <a:pt x="4572" y="19812"/>
                  </a:lnTo>
                  <a:lnTo>
                    <a:pt x="0" y="24384"/>
                  </a:lnTo>
                  <a:lnTo>
                    <a:pt x="0" y="821436"/>
                  </a:lnTo>
                  <a:lnTo>
                    <a:pt x="19812" y="821436"/>
                  </a:lnTo>
                  <a:lnTo>
                    <a:pt x="19812" y="41148"/>
                  </a:lnTo>
                  <a:lnTo>
                    <a:pt x="413004" y="41148"/>
                  </a:lnTo>
                  <a:lnTo>
                    <a:pt x="413004" y="60960"/>
                  </a:lnTo>
                  <a:lnTo>
                    <a:pt x="452628" y="41148"/>
                  </a:lnTo>
                  <a:lnTo>
                    <a:pt x="473964" y="30480"/>
                  </a:lnTo>
                  <a:close/>
                </a:path>
                <a:path w="3512820" h="2118360">
                  <a:moveTo>
                    <a:pt x="2889504" y="102108"/>
                  </a:moveTo>
                  <a:lnTo>
                    <a:pt x="2878836" y="102108"/>
                  </a:lnTo>
                  <a:lnTo>
                    <a:pt x="2878836" y="82296"/>
                  </a:lnTo>
                  <a:lnTo>
                    <a:pt x="2816352" y="112776"/>
                  </a:lnTo>
                  <a:lnTo>
                    <a:pt x="2878836" y="143256"/>
                  </a:lnTo>
                  <a:lnTo>
                    <a:pt x="2878836" y="123444"/>
                  </a:lnTo>
                  <a:lnTo>
                    <a:pt x="2889504" y="123444"/>
                  </a:lnTo>
                  <a:lnTo>
                    <a:pt x="2889504" y="102108"/>
                  </a:lnTo>
                  <a:close/>
                </a:path>
                <a:path w="3512820" h="2118360">
                  <a:moveTo>
                    <a:pt x="2930652" y="102108"/>
                  </a:moveTo>
                  <a:lnTo>
                    <a:pt x="2910840" y="102108"/>
                  </a:lnTo>
                  <a:lnTo>
                    <a:pt x="2910840" y="123444"/>
                  </a:lnTo>
                  <a:lnTo>
                    <a:pt x="2930652" y="123444"/>
                  </a:lnTo>
                  <a:lnTo>
                    <a:pt x="2930652" y="102108"/>
                  </a:lnTo>
                  <a:close/>
                </a:path>
                <a:path w="3512820" h="2118360">
                  <a:moveTo>
                    <a:pt x="2971800" y="102108"/>
                  </a:moveTo>
                  <a:lnTo>
                    <a:pt x="2950464" y="102108"/>
                  </a:lnTo>
                  <a:lnTo>
                    <a:pt x="2950464" y="123444"/>
                  </a:lnTo>
                  <a:lnTo>
                    <a:pt x="2971800" y="123444"/>
                  </a:lnTo>
                  <a:lnTo>
                    <a:pt x="2971800" y="102108"/>
                  </a:lnTo>
                  <a:close/>
                </a:path>
                <a:path w="3512820" h="2118360">
                  <a:moveTo>
                    <a:pt x="3012948" y="102108"/>
                  </a:moveTo>
                  <a:lnTo>
                    <a:pt x="2991612" y="102108"/>
                  </a:lnTo>
                  <a:lnTo>
                    <a:pt x="2991612" y="123444"/>
                  </a:lnTo>
                  <a:lnTo>
                    <a:pt x="3012948" y="123444"/>
                  </a:lnTo>
                  <a:lnTo>
                    <a:pt x="3012948" y="102108"/>
                  </a:lnTo>
                  <a:close/>
                </a:path>
                <a:path w="3512820" h="2118360">
                  <a:moveTo>
                    <a:pt x="3052572" y="102108"/>
                  </a:moveTo>
                  <a:lnTo>
                    <a:pt x="3032760" y="102108"/>
                  </a:lnTo>
                  <a:lnTo>
                    <a:pt x="3032760" y="123444"/>
                  </a:lnTo>
                  <a:lnTo>
                    <a:pt x="3052572" y="123444"/>
                  </a:lnTo>
                  <a:lnTo>
                    <a:pt x="3052572" y="102108"/>
                  </a:lnTo>
                  <a:close/>
                </a:path>
                <a:path w="3512820" h="2118360">
                  <a:moveTo>
                    <a:pt x="3093720" y="102108"/>
                  </a:moveTo>
                  <a:lnTo>
                    <a:pt x="3073908" y="102108"/>
                  </a:lnTo>
                  <a:lnTo>
                    <a:pt x="3073908" y="123444"/>
                  </a:lnTo>
                  <a:lnTo>
                    <a:pt x="3093720" y="123444"/>
                  </a:lnTo>
                  <a:lnTo>
                    <a:pt x="3093720" y="102108"/>
                  </a:lnTo>
                  <a:close/>
                </a:path>
                <a:path w="3512820" h="2118360">
                  <a:moveTo>
                    <a:pt x="3134868" y="102108"/>
                  </a:moveTo>
                  <a:lnTo>
                    <a:pt x="3115056" y="102108"/>
                  </a:lnTo>
                  <a:lnTo>
                    <a:pt x="3115056" y="123444"/>
                  </a:lnTo>
                  <a:lnTo>
                    <a:pt x="3134868" y="123444"/>
                  </a:lnTo>
                  <a:lnTo>
                    <a:pt x="3134868" y="102108"/>
                  </a:lnTo>
                  <a:close/>
                </a:path>
                <a:path w="3512820" h="2118360">
                  <a:moveTo>
                    <a:pt x="3176016" y="102108"/>
                  </a:moveTo>
                  <a:lnTo>
                    <a:pt x="3154667" y="102108"/>
                  </a:lnTo>
                  <a:lnTo>
                    <a:pt x="3154667" y="123444"/>
                  </a:lnTo>
                  <a:lnTo>
                    <a:pt x="3176016" y="123444"/>
                  </a:lnTo>
                  <a:lnTo>
                    <a:pt x="3176016" y="102108"/>
                  </a:lnTo>
                  <a:close/>
                </a:path>
                <a:path w="3512820" h="2118360">
                  <a:moveTo>
                    <a:pt x="3217164" y="102108"/>
                  </a:moveTo>
                  <a:lnTo>
                    <a:pt x="3195828" y="102108"/>
                  </a:lnTo>
                  <a:lnTo>
                    <a:pt x="3195828" y="123444"/>
                  </a:lnTo>
                  <a:lnTo>
                    <a:pt x="3217164" y="123444"/>
                  </a:lnTo>
                  <a:lnTo>
                    <a:pt x="3217164" y="102108"/>
                  </a:lnTo>
                  <a:close/>
                </a:path>
                <a:path w="3512820" h="2118360">
                  <a:moveTo>
                    <a:pt x="3258312" y="102108"/>
                  </a:moveTo>
                  <a:lnTo>
                    <a:pt x="3236976" y="102108"/>
                  </a:lnTo>
                  <a:lnTo>
                    <a:pt x="3236976" y="123444"/>
                  </a:lnTo>
                  <a:lnTo>
                    <a:pt x="3258312" y="123444"/>
                  </a:lnTo>
                  <a:lnTo>
                    <a:pt x="3258312" y="102108"/>
                  </a:lnTo>
                  <a:close/>
                </a:path>
                <a:path w="3512820" h="2118360">
                  <a:moveTo>
                    <a:pt x="3297936" y="102108"/>
                  </a:moveTo>
                  <a:lnTo>
                    <a:pt x="3278124" y="102108"/>
                  </a:lnTo>
                  <a:lnTo>
                    <a:pt x="3278124" y="123444"/>
                  </a:lnTo>
                  <a:lnTo>
                    <a:pt x="3297936" y="123444"/>
                  </a:lnTo>
                  <a:lnTo>
                    <a:pt x="3297936" y="102108"/>
                  </a:lnTo>
                  <a:close/>
                </a:path>
                <a:path w="3512820" h="2118360">
                  <a:moveTo>
                    <a:pt x="3339084" y="102108"/>
                  </a:moveTo>
                  <a:lnTo>
                    <a:pt x="3319272" y="102108"/>
                  </a:lnTo>
                  <a:lnTo>
                    <a:pt x="3319272" y="123444"/>
                  </a:lnTo>
                  <a:lnTo>
                    <a:pt x="3339084" y="123444"/>
                  </a:lnTo>
                  <a:lnTo>
                    <a:pt x="3339084" y="102108"/>
                  </a:lnTo>
                  <a:close/>
                </a:path>
                <a:path w="3512820" h="2118360">
                  <a:moveTo>
                    <a:pt x="3380232" y="102108"/>
                  </a:moveTo>
                  <a:lnTo>
                    <a:pt x="3360420" y="102108"/>
                  </a:lnTo>
                  <a:lnTo>
                    <a:pt x="3360420" y="123444"/>
                  </a:lnTo>
                  <a:lnTo>
                    <a:pt x="3380232" y="123444"/>
                  </a:lnTo>
                  <a:lnTo>
                    <a:pt x="3380232" y="102108"/>
                  </a:lnTo>
                  <a:close/>
                </a:path>
                <a:path w="3512820" h="2118360">
                  <a:moveTo>
                    <a:pt x="3421380" y="102108"/>
                  </a:moveTo>
                  <a:lnTo>
                    <a:pt x="3400044" y="102108"/>
                  </a:lnTo>
                  <a:lnTo>
                    <a:pt x="3400044" y="123444"/>
                  </a:lnTo>
                  <a:lnTo>
                    <a:pt x="3421380" y="123444"/>
                  </a:lnTo>
                  <a:lnTo>
                    <a:pt x="3421380" y="102108"/>
                  </a:lnTo>
                  <a:close/>
                </a:path>
                <a:path w="3512820" h="2118360">
                  <a:moveTo>
                    <a:pt x="3462528" y="102108"/>
                  </a:moveTo>
                  <a:lnTo>
                    <a:pt x="3441179" y="102108"/>
                  </a:lnTo>
                  <a:lnTo>
                    <a:pt x="3441179" y="123444"/>
                  </a:lnTo>
                  <a:lnTo>
                    <a:pt x="3462528" y="123444"/>
                  </a:lnTo>
                  <a:lnTo>
                    <a:pt x="3462528" y="102108"/>
                  </a:lnTo>
                  <a:close/>
                </a:path>
                <a:path w="3512820" h="2118360">
                  <a:moveTo>
                    <a:pt x="3502152" y="102108"/>
                  </a:moveTo>
                  <a:lnTo>
                    <a:pt x="3482340" y="102108"/>
                  </a:lnTo>
                  <a:lnTo>
                    <a:pt x="3482340" y="123444"/>
                  </a:lnTo>
                  <a:lnTo>
                    <a:pt x="3502152" y="123444"/>
                  </a:lnTo>
                  <a:lnTo>
                    <a:pt x="3502152" y="102108"/>
                  </a:lnTo>
                  <a:close/>
                </a:path>
                <a:path w="3512820" h="2118360">
                  <a:moveTo>
                    <a:pt x="3512820" y="827532"/>
                  </a:moveTo>
                  <a:lnTo>
                    <a:pt x="3493008" y="827532"/>
                  </a:lnTo>
                  <a:lnTo>
                    <a:pt x="3493008" y="847344"/>
                  </a:lnTo>
                  <a:lnTo>
                    <a:pt x="3512820" y="847344"/>
                  </a:lnTo>
                  <a:lnTo>
                    <a:pt x="3512820" y="827532"/>
                  </a:lnTo>
                  <a:close/>
                </a:path>
                <a:path w="3512820" h="2118360">
                  <a:moveTo>
                    <a:pt x="3512820" y="786396"/>
                  </a:moveTo>
                  <a:lnTo>
                    <a:pt x="3493008" y="786396"/>
                  </a:lnTo>
                  <a:lnTo>
                    <a:pt x="3493008" y="807720"/>
                  </a:lnTo>
                  <a:lnTo>
                    <a:pt x="3512820" y="807720"/>
                  </a:lnTo>
                  <a:lnTo>
                    <a:pt x="3512820" y="786396"/>
                  </a:lnTo>
                  <a:close/>
                </a:path>
                <a:path w="3512820" h="2118360">
                  <a:moveTo>
                    <a:pt x="3512820" y="745248"/>
                  </a:moveTo>
                  <a:lnTo>
                    <a:pt x="3493008" y="745248"/>
                  </a:lnTo>
                  <a:lnTo>
                    <a:pt x="3493008" y="766572"/>
                  </a:lnTo>
                  <a:lnTo>
                    <a:pt x="3512820" y="766572"/>
                  </a:lnTo>
                  <a:lnTo>
                    <a:pt x="3512820" y="745248"/>
                  </a:lnTo>
                  <a:close/>
                </a:path>
                <a:path w="3512820" h="2118360">
                  <a:moveTo>
                    <a:pt x="3512820" y="705624"/>
                  </a:moveTo>
                  <a:lnTo>
                    <a:pt x="3493008" y="705624"/>
                  </a:lnTo>
                  <a:lnTo>
                    <a:pt x="3493008" y="725424"/>
                  </a:lnTo>
                  <a:lnTo>
                    <a:pt x="3512820" y="725424"/>
                  </a:lnTo>
                  <a:lnTo>
                    <a:pt x="3512820" y="705624"/>
                  </a:lnTo>
                  <a:close/>
                </a:path>
                <a:path w="3512820" h="2118360">
                  <a:moveTo>
                    <a:pt x="3512820" y="664476"/>
                  </a:moveTo>
                  <a:lnTo>
                    <a:pt x="3493008" y="664476"/>
                  </a:lnTo>
                  <a:lnTo>
                    <a:pt x="3493008" y="684276"/>
                  </a:lnTo>
                  <a:lnTo>
                    <a:pt x="3512820" y="684276"/>
                  </a:lnTo>
                  <a:lnTo>
                    <a:pt x="3512820" y="664476"/>
                  </a:lnTo>
                  <a:close/>
                </a:path>
                <a:path w="3512820" h="2118360">
                  <a:moveTo>
                    <a:pt x="3512820" y="623328"/>
                  </a:moveTo>
                  <a:lnTo>
                    <a:pt x="3493008" y="623328"/>
                  </a:lnTo>
                  <a:lnTo>
                    <a:pt x="3493008" y="643128"/>
                  </a:lnTo>
                  <a:lnTo>
                    <a:pt x="3512820" y="643128"/>
                  </a:lnTo>
                  <a:lnTo>
                    <a:pt x="3512820" y="623328"/>
                  </a:lnTo>
                  <a:close/>
                </a:path>
                <a:path w="3512820" h="2118360">
                  <a:moveTo>
                    <a:pt x="3512820" y="582180"/>
                  </a:moveTo>
                  <a:lnTo>
                    <a:pt x="3493008" y="582180"/>
                  </a:lnTo>
                  <a:lnTo>
                    <a:pt x="3493008" y="603504"/>
                  </a:lnTo>
                  <a:lnTo>
                    <a:pt x="3512820" y="603504"/>
                  </a:lnTo>
                  <a:lnTo>
                    <a:pt x="3512820" y="582180"/>
                  </a:lnTo>
                  <a:close/>
                </a:path>
                <a:path w="3512820" h="2118360">
                  <a:moveTo>
                    <a:pt x="3512820" y="541020"/>
                  </a:moveTo>
                  <a:lnTo>
                    <a:pt x="3493008" y="541020"/>
                  </a:lnTo>
                  <a:lnTo>
                    <a:pt x="3493008" y="562356"/>
                  </a:lnTo>
                  <a:lnTo>
                    <a:pt x="3512820" y="562356"/>
                  </a:lnTo>
                  <a:lnTo>
                    <a:pt x="3512820" y="541020"/>
                  </a:lnTo>
                  <a:close/>
                </a:path>
                <a:path w="3512820" h="2118360">
                  <a:moveTo>
                    <a:pt x="3512820" y="501396"/>
                  </a:moveTo>
                  <a:lnTo>
                    <a:pt x="3493008" y="501396"/>
                  </a:lnTo>
                  <a:lnTo>
                    <a:pt x="3493008" y="521208"/>
                  </a:lnTo>
                  <a:lnTo>
                    <a:pt x="3512820" y="521208"/>
                  </a:lnTo>
                  <a:lnTo>
                    <a:pt x="3512820" y="501396"/>
                  </a:lnTo>
                  <a:close/>
                </a:path>
                <a:path w="3512820" h="2118360">
                  <a:moveTo>
                    <a:pt x="3512820" y="460248"/>
                  </a:moveTo>
                  <a:lnTo>
                    <a:pt x="3493008" y="460248"/>
                  </a:lnTo>
                  <a:lnTo>
                    <a:pt x="3493008" y="480060"/>
                  </a:lnTo>
                  <a:lnTo>
                    <a:pt x="3512820" y="480060"/>
                  </a:lnTo>
                  <a:lnTo>
                    <a:pt x="3512820" y="460248"/>
                  </a:lnTo>
                  <a:close/>
                </a:path>
                <a:path w="3512820" h="2118360">
                  <a:moveTo>
                    <a:pt x="3512820" y="419100"/>
                  </a:moveTo>
                  <a:lnTo>
                    <a:pt x="3493008" y="419100"/>
                  </a:lnTo>
                  <a:lnTo>
                    <a:pt x="3493008" y="438912"/>
                  </a:lnTo>
                  <a:lnTo>
                    <a:pt x="3512820" y="438912"/>
                  </a:lnTo>
                  <a:lnTo>
                    <a:pt x="3512820" y="419100"/>
                  </a:lnTo>
                  <a:close/>
                </a:path>
                <a:path w="3512820" h="2118360">
                  <a:moveTo>
                    <a:pt x="3512820" y="377952"/>
                  </a:moveTo>
                  <a:lnTo>
                    <a:pt x="3493008" y="377952"/>
                  </a:lnTo>
                  <a:lnTo>
                    <a:pt x="3493008" y="399288"/>
                  </a:lnTo>
                  <a:lnTo>
                    <a:pt x="3512820" y="399288"/>
                  </a:lnTo>
                  <a:lnTo>
                    <a:pt x="3512820" y="377952"/>
                  </a:lnTo>
                  <a:close/>
                </a:path>
                <a:path w="3512820" h="2118360">
                  <a:moveTo>
                    <a:pt x="3512820" y="336804"/>
                  </a:moveTo>
                  <a:lnTo>
                    <a:pt x="3493008" y="336804"/>
                  </a:lnTo>
                  <a:lnTo>
                    <a:pt x="3493008" y="358140"/>
                  </a:lnTo>
                  <a:lnTo>
                    <a:pt x="3512820" y="358140"/>
                  </a:lnTo>
                  <a:lnTo>
                    <a:pt x="3512820" y="336804"/>
                  </a:lnTo>
                  <a:close/>
                </a:path>
                <a:path w="3512820" h="2118360">
                  <a:moveTo>
                    <a:pt x="3512820" y="295656"/>
                  </a:moveTo>
                  <a:lnTo>
                    <a:pt x="3493008" y="295656"/>
                  </a:lnTo>
                  <a:lnTo>
                    <a:pt x="3493008" y="316992"/>
                  </a:lnTo>
                  <a:lnTo>
                    <a:pt x="3512820" y="316992"/>
                  </a:lnTo>
                  <a:lnTo>
                    <a:pt x="3512820" y="295656"/>
                  </a:lnTo>
                  <a:close/>
                </a:path>
                <a:path w="3512820" h="2118360">
                  <a:moveTo>
                    <a:pt x="3512820" y="256032"/>
                  </a:moveTo>
                  <a:lnTo>
                    <a:pt x="3493008" y="256032"/>
                  </a:lnTo>
                  <a:lnTo>
                    <a:pt x="3493008" y="275844"/>
                  </a:lnTo>
                  <a:lnTo>
                    <a:pt x="3512820" y="275844"/>
                  </a:lnTo>
                  <a:lnTo>
                    <a:pt x="3512820" y="256032"/>
                  </a:lnTo>
                  <a:close/>
                </a:path>
                <a:path w="3512820" h="2118360">
                  <a:moveTo>
                    <a:pt x="3512820" y="214896"/>
                  </a:moveTo>
                  <a:lnTo>
                    <a:pt x="3493008" y="214896"/>
                  </a:lnTo>
                  <a:lnTo>
                    <a:pt x="3493008" y="234696"/>
                  </a:lnTo>
                  <a:lnTo>
                    <a:pt x="3512820" y="234696"/>
                  </a:lnTo>
                  <a:lnTo>
                    <a:pt x="3512820" y="214896"/>
                  </a:lnTo>
                  <a:close/>
                </a:path>
                <a:path w="3512820" h="2118360">
                  <a:moveTo>
                    <a:pt x="3512820" y="173748"/>
                  </a:moveTo>
                  <a:lnTo>
                    <a:pt x="3493008" y="173748"/>
                  </a:lnTo>
                  <a:lnTo>
                    <a:pt x="3493008" y="193548"/>
                  </a:lnTo>
                  <a:lnTo>
                    <a:pt x="3512820" y="193548"/>
                  </a:lnTo>
                  <a:lnTo>
                    <a:pt x="3512820" y="173748"/>
                  </a:lnTo>
                  <a:close/>
                </a:path>
                <a:path w="3512820" h="2118360">
                  <a:moveTo>
                    <a:pt x="3512820" y="132600"/>
                  </a:moveTo>
                  <a:lnTo>
                    <a:pt x="3493008" y="132600"/>
                  </a:lnTo>
                  <a:lnTo>
                    <a:pt x="3493008" y="153924"/>
                  </a:lnTo>
                  <a:lnTo>
                    <a:pt x="3512820" y="153924"/>
                  </a:lnTo>
                  <a:lnTo>
                    <a:pt x="3512820" y="1326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3124200" y="2790443"/>
              <a:ext cx="1199515" cy="327660"/>
            </a:xfrm>
            <a:custGeom>
              <a:avLst/>
              <a:gdLst/>
              <a:ahLst/>
              <a:cxnLst/>
              <a:rect l="l" t="t" r="r" b="b"/>
              <a:pathLst>
                <a:path w="1199514" h="327660">
                  <a:moveTo>
                    <a:pt x="1199388" y="0"/>
                  </a:moveTo>
                  <a:lnTo>
                    <a:pt x="0" y="0"/>
                  </a:lnTo>
                  <a:lnTo>
                    <a:pt x="0" y="327659"/>
                  </a:lnTo>
                  <a:lnTo>
                    <a:pt x="1199388" y="327659"/>
                  </a:lnTo>
                  <a:lnTo>
                    <a:pt x="1199388" y="0"/>
                  </a:lnTo>
                  <a:close/>
                </a:path>
              </a:pathLst>
            </a:custGeom>
            <a:solidFill>
              <a:srgbClr val="D8D8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3113531" y="2781300"/>
              <a:ext cx="1219200" cy="347980"/>
            </a:xfrm>
            <a:custGeom>
              <a:avLst/>
              <a:gdLst/>
              <a:ahLst/>
              <a:cxnLst/>
              <a:rect l="l" t="t" r="r" b="b"/>
              <a:pathLst>
                <a:path w="1219200" h="347980">
                  <a:moveTo>
                    <a:pt x="1214628" y="0"/>
                  </a:moveTo>
                  <a:lnTo>
                    <a:pt x="4572" y="0"/>
                  </a:lnTo>
                  <a:lnTo>
                    <a:pt x="0" y="4572"/>
                  </a:lnTo>
                  <a:lnTo>
                    <a:pt x="0" y="342900"/>
                  </a:lnTo>
                  <a:lnTo>
                    <a:pt x="4572" y="347472"/>
                  </a:lnTo>
                  <a:lnTo>
                    <a:pt x="1214628" y="347472"/>
                  </a:lnTo>
                  <a:lnTo>
                    <a:pt x="1219200" y="342900"/>
                  </a:lnTo>
                  <a:lnTo>
                    <a:pt x="1219200" y="336804"/>
                  </a:lnTo>
                  <a:lnTo>
                    <a:pt x="21336" y="336804"/>
                  </a:lnTo>
                  <a:lnTo>
                    <a:pt x="10668" y="326136"/>
                  </a:lnTo>
                  <a:lnTo>
                    <a:pt x="21336" y="326136"/>
                  </a:lnTo>
                  <a:lnTo>
                    <a:pt x="21336" y="19812"/>
                  </a:lnTo>
                  <a:lnTo>
                    <a:pt x="10668" y="19812"/>
                  </a:lnTo>
                  <a:lnTo>
                    <a:pt x="21336" y="9144"/>
                  </a:lnTo>
                  <a:lnTo>
                    <a:pt x="1219200" y="9144"/>
                  </a:lnTo>
                  <a:lnTo>
                    <a:pt x="1219200" y="4572"/>
                  </a:lnTo>
                  <a:lnTo>
                    <a:pt x="1214628" y="0"/>
                  </a:lnTo>
                  <a:close/>
                </a:path>
                <a:path w="1219200" h="347980">
                  <a:moveTo>
                    <a:pt x="21336" y="326136"/>
                  </a:moveTo>
                  <a:lnTo>
                    <a:pt x="10668" y="326136"/>
                  </a:lnTo>
                  <a:lnTo>
                    <a:pt x="21336" y="336804"/>
                  </a:lnTo>
                  <a:lnTo>
                    <a:pt x="21336" y="326136"/>
                  </a:lnTo>
                  <a:close/>
                </a:path>
                <a:path w="1219200" h="347980">
                  <a:moveTo>
                    <a:pt x="1199388" y="326136"/>
                  </a:moveTo>
                  <a:lnTo>
                    <a:pt x="21336" y="326136"/>
                  </a:lnTo>
                  <a:lnTo>
                    <a:pt x="21336" y="336804"/>
                  </a:lnTo>
                  <a:lnTo>
                    <a:pt x="1199388" y="336804"/>
                  </a:lnTo>
                  <a:lnTo>
                    <a:pt x="1199388" y="326136"/>
                  </a:lnTo>
                  <a:close/>
                </a:path>
                <a:path w="1219200" h="347980">
                  <a:moveTo>
                    <a:pt x="1199388" y="9144"/>
                  </a:moveTo>
                  <a:lnTo>
                    <a:pt x="1199388" y="336804"/>
                  </a:lnTo>
                  <a:lnTo>
                    <a:pt x="1210056" y="326136"/>
                  </a:lnTo>
                  <a:lnTo>
                    <a:pt x="1219200" y="326136"/>
                  </a:lnTo>
                  <a:lnTo>
                    <a:pt x="1219200" y="19812"/>
                  </a:lnTo>
                  <a:lnTo>
                    <a:pt x="1210056" y="19812"/>
                  </a:lnTo>
                  <a:lnTo>
                    <a:pt x="1199388" y="9144"/>
                  </a:lnTo>
                  <a:close/>
                </a:path>
                <a:path w="1219200" h="347980">
                  <a:moveTo>
                    <a:pt x="1219200" y="326136"/>
                  </a:moveTo>
                  <a:lnTo>
                    <a:pt x="1210056" y="326136"/>
                  </a:lnTo>
                  <a:lnTo>
                    <a:pt x="1199388" y="336804"/>
                  </a:lnTo>
                  <a:lnTo>
                    <a:pt x="1219200" y="336804"/>
                  </a:lnTo>
                  <a:lnTo>
                    <a:pt x="1219200" y="326136"/>
                  </a:lnTo>
                  <a:close/>
                </a:path>
                <a:path w="1219200" h="347980">
                  <a:moveTo>
                    <a:pt x="21336" y="9144"/>
                  </a:moveTo>
                  <a:lnTo>
                    <a:pt x="10668" y="19812"/>
                  </a:lnTo>
                  <a:lnTo>
                    <a:pt x="21336" y="19812"/>
                  </a:lnTo>
                  <a:lnTo>
                    <a:pt x="21336" y="9144"/>
                  </a:lnTo>
                  <a:close/>
                </a:path>
                <a:path w="1219200" h="347980">
                  <a:moveTo>
                    <a:pt x="1199388" y="9144"/>
                  </a:moveTo>
                  <a:lnTo>
                    <a:pt x="21336" y="9144"/>
                  </a:lnTo>
                  <a:lnTo>
                    <a:pt x="21336" y="19812"/>
                  </a:lnTo>
                  <a:lnTo>
                    <a:pt x="1199388" y="19812"/>
                  </a:lnTo>
                  <a:lnTo>
                    <a:pt x="1199388" y="9144"/>
                  </a:lnTo>
                  <a:close/>
                </a:path>
                <a:path w="1219200" h="347980">
                  <a:moveTo>
                    <a:pt x="1219200" y="9144"/>
                  </a:moveTo>
                  <a:lnTo>
                    <a:pt x="1199388" y="9144"/>
                  </a:lnTo>
                  <a:lnTo>
                    <a:pt x="1210056" y="19812"/>
                  </a:lnTo>
                  <a:lnTo>
                    <a:pt x="1219200" y="19812"/>
                  </a:lnTo>
                  <a:lnTo>
                    <a:pt x="1219200" y="914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3271520" y="2791072"/>
            <a:ext cx="904875" cy="2216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250" spc="195" dirty="0">
                <a:latin typeface="Times New Roman"/>
                <a:cs typeface="Times New Roman"/>
              </a:rPr>
              <a:t>Hashtable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3637788" y="2301239"/>
            <a:ext cx="62865" cy="480059"/>
          </a:xfrm>
          <a:custGeom>
            <a:avLst/>
            <a:gdLst/>
            <a:ahLst/>
            <a:cxnLst/>
            <a:rect l="l" t="t" r="r" b="b"/>
            <a:pathLst>
              <a:path w="62864" h="480060">
                <a:moveTo>
                  <a:pt x="41148" y="50291"/>
                </a:moveTo>
                <a:lnTo>
                  <a:pt x="21336" y="50291"/>
                </a:lnTo>
                <a:lnTo>
                  <a:pt x="21336" y="70103"/>
                </a:lnTo>
                <a:lnTo>
                  <a:pt x="41148" y="70103"/>
                </a:lnTo>
                <a:lnTo>
                  <a:pt x="41148" y="50291"/>
                </a:lnTo>
                <a:close/>
              </a:path>
              <a:path w="62864" h="480060">
                <a:moveTo>
                  <a:pt x="30479" y="0"/>
                </a:moveTo>
                <a:lnTo>
                  <a:pt x="0" y="60959"/>
                </a:lnTo>
                <a:lnTo>
                  <a:pt x="21336" y="60959"/>
                </a:lnTo>
                <a:lnTo>
                  <a:pt x="21336" y="50291"/>
                </a:lnTo>
                <a:lnTo>
                  <a:pt x="56883" y="50291"/>
                </a:lnTo>
                <a:lnTo>
                  <a:pt x="30479" y="0"/>
                </a:lnTo>
                <a:close/>
              </a:path>
              <a:path w="62864" h="480060">
                <a:moveTo>
                  <a:pt x="56883" y="50291"/>
                </a:moveTo>
                <a:lnTo>
                  <a:pt x="41148" y="50291"/>
                </a:lnTo>
                <a:lnTo>
                  <a:pt x="41148" y="60959"/>
                </a:lnTo>
                <a:lnTo>
                  <a:pt x="62484" y="60959"/>
                </a:lnTo>
                <a:lnTo>
                  <a:pt x="56883" y="50291"/>
                </a:lnTo>
                <a:close/>
              </a:path>
              <a:path w="62864" h="480060">
                <a:moveTo>
                  <a:pt x="41148" y="91439"/>
                </a:moveTo>
                <a:lnTo>
                  <a:pt x="21336" y="91439"/>
                </a:lnTo>
                <a:lnTo>
                  <a:pt x="21336" y="111251"/>
                </a:lnTo>
                <a:lnTo>
                  <a:pt x="41148" y="111251"/>
                </a:lnTo>
                <a:lnTo>
                  <a:pt x="41148" y="91439"/>
                </a:lnTo>
                <a:close/>
              </a:path>
              <a:path w="62864" h="480060">
                <a:moveTo>
                  <a:pt x="41148" y="132587"/>
                </a:moveTo>
                <a:lnTo>
                  <a:pt x="21336" y="132587"/>
                </a:lnTo>
                <a:lnTo>
                  <a:pt x="21336" y="152398"/>
                </a:lnTo>
                <a:lnTo>
                  <a:pt x="41148" y="152398"/>
                </a:lnTo>
                <a:lnTo>
                  <a:pt x="41148" y="132587"/>
                </a:lnTo>
                <a:close/>
              </a:path>
              <a:path w="62864" h="480060">
                <a:moveTo>
                  <a:pt x="41148" y="173735"/>
                </a:moveTo>
                <a:lnTo>
                  <a:pt x="21336" y="173735"/>
                </a:lnTo>
                <a:lnTo>
                  <a:pt x="21336" y="193546"/>
                </a:lnTo>
                <a:lnTo>
                  <a:pt x="41148" y="193546"/>
                </a:lnTo>
                <a:lnTo>
                  <a:pt x="41148" y="173735"/>
                </a:lnTo>
                <a:close/>
              </a:path>
              <a:path w="62864" h="480060">
                <a:moveTo>
                  <a:pt x="41148" y="213359"/>
                </a:moveTo>
                <a:lnTo>
                  <a:pt x="21336" y="213359"/>
                </a:lnTo>
                <a:lnTo>
                  <a:pt x="21336" y="234695"/>
                </a:lnTo>
                <a:lnTo>
                  <a:pt x="41148" y="234695"/>
                </a:lnTo>
                <a:lnTo>
                  <a:pt x="41148" y="213359"/>
                </a:lnTo>
                <a:close/>
              </a:path>
              <a:path w="62864" h="480060">
                <a:moveTo>
                  <a:pt x="41148" y="254507"/>
                </a:moveTo>
                <a:lnTo>
                  <a:pt x="21336" y="254507"/>
                </a:lnTo>
                <a:lnTo>
                  <a:pt x="21336" y="275843"/>
                </a:lnTo>
                <a:lnTo>
                  <a:pt x="41148" y="275843"/>
                </a:lnTo>
                <a:lnTo>
                  <a:pt x="41148" y="254507"/>
                </a:lnTo>
                <a:close/>
              </a:path>
              <a:path w="62864" h="480060">
                <a:moveTo>
                  <a:pt x="41148" y="295655"/>
                </a:moveTo>
                <a:lnTo>
                  <a:pt x="21336" y="295655"/>
                </a:lnTo>
                <a:lnTo>
                  <a:pt x="21336" y="315467"/>
                </a:lnTo>
                <a:lnTo>
                  <a:pt x="41148" y="315467"/>
                </a:lnTo>
                <a:lnTo>
                  <a:pt x="41148" y="295655"/>
                </a:lnTo>
                <a:close/>
              </a:path>
              <a:path w="62864" h="480060">
                <a:moveTo>
                  <a:pt x="41148" y="336803"/>
                </a:moveTo>
                <a:lnTo>
                  <a:pt x="21336" y="336803"/>
                </a:lnTo>
                <a:lnTo>
                  <a:pt x="21336" y="356615"/>
                </a:lnTo>
                <a:lnTo>
                  <a:pt x="41148" y="356615"/>
                </a:lnTo>
                <a:lnTo>
                  <a:pt x="41148" y="336803"/>
                </a:lnTo>
                <a:close/>
              </a:path>
              <a:path w="62864" h="480060">
                <a:moveTo>
                  <a:pt x="41148" y="377951"/>
                </a:moveTo>
                <a:lnTo>
                  <a:pt x="21336" y="377951"/>
                </a:lnTo>
                <a:lnTo>
                  <a:pt x="21336" y="397763"/>
                </a:lnTo>
                <a:lnTo>
                  <a:pt x="41148" y="397763"/>
                </a:lnTo>
                <a:lnTo>
                  <a:pt x="41148" y="377951"/>
                </a:lnTo>
                <a:close/>
              </a:path>
              <a:path w="62864" h="480060">
                <a:moveTo>
                  <a:pt x="41148" y="417575"/>
                </a:moveTo>
                <a:lnTo>
                  <a:pt x="21336" y="417575"/>
                </a:lnTo>
                <a:lnTo>
                  <a:pt x="21336" y="438913"/>
                </a:lnTo>
                <a:lnTo>
                  <a:pt x="41148" y="438913"/>
                </a:lnTo>
                <a:lnTo>
                  <a:pt x="41148" y="417575"/>
                </a:lnTo>
                <a:close/>
              </a:path>
              <a:path w="62864" h="480060">
                <a:moveTo>
                  <a:pt x="41148" y="458724"/>
                </a:moveTo>
                <a:lnTo>
                  <a:pt x="21336" y="458724"/>
                </a:lnTo>
                <a:lnTo>
                  <a:pt x="21336" y="480061"/>
                </a:lnTo>
                <a:lnTo>
                  <a:pt x="41148" y="480061"/>
                </a:lnTo>
                <a:lnTo>
                  <a:pt x="41148" y="4587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817864" y="5247386"/>
            <a:ext cx="6160770" cy="188976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R="19050" algn="ctr">
              <a:lnSpc>
                <a:spcPct val="100000"/>
              </a:lnSpc>
              <a:spcBef>
                <a:spcPts val="105"/>
              </a:spcBef>
            </a:pPr>
            <a:endParaRPr sz="8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8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40"/>
              </a:spcBef>
            </a:pPr>
            <a:endParaRPr sz="850">
              <a:latin typeface="Arial"/>
              <a:cs typeface="Arial"/>
            </a:endParaRPr>
          </a:p>
          <a:p>
            <a:pPr marL="12700" marR="103505">
              <a:lnSpc>
                <a:spcPct val="109600"/>
              </a:lnSpc>
            </a:pPr>
            <a:r>
              <a:rPr sz="1150" dirty="0">
                <a:latin typeface="Arial"/>
                <a:cs typeface="Arial"/>
              </a:rPr>
              <a:t>The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Times New Roman"/>
                <a:cs typeface="Times New Roman"/>
              </a:rPr>
              <a:t>Map</a:t>
            </a:r>
            <a:r>
              <a:rPr sz="1150" spc="120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Arial"/>
                <a:cs typeface="Arial"/>
              </a:rPr>
              <a:t>interface</a:t>
            </a:r>
            <a:r>
              <a:rPr sz="1150" spc="3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does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not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extend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spc="225" dirty="0">
                <a:latin typeface="Times New Roman"/>
                <a:cs typeface="Times New Roman"/>
              </a:rPr>
              <a:t>Collection</a:t>
            </a:r>
            <a:r>
              <a:rPr sz="1150" spc="145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Arial"/>
                <a:cs typeface="Arial"/>
              </a:rPr>
              <a:t>interface</a:t>
            </a:r>
            <a:r>
              <a:rPr sz="1150" spc="3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because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it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spc="-10" dirty="0">
                <a:latin typeface="Arial"/>
                <a:cs typeface="Arial"/>
              </a:rPr>
              <a:t>represents </a:t>
            </a:r>
            <a:r>
              <a:rPr sz="1150" dirty="0">
                <a:latin typeface="Arial"/>
                <a:cs typeface="Arial"/>
              </a:rPr>
              <a:t>mappings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and</a:t>
            </a:r>
            <a:r>
              <a:rPr sz="1150" spc="9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not</a:t>
            </a:r>
            <a:r>
              <a:rPr sz="1150" spc="9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collection</a:t>
            </a:r>
            <a:r>
              <a:rPr sz="1150" spc="11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of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objects.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Some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of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key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implementation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classes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spc="-10" dirty="0">
                <a:latin typeface="Arial"/>
                <a:cs typeface="Arial"/>
              </a:rPr>
              <a:t>include:</a:t>
            </a:r>
            <a:endParaRPr sz="1150">
              <a:latin typeface="Arial"/>
              <a:cs typeface="Arial"/>
            </a:endParaRPr>
          </a:p>
          <a:p>
            <a:pPr marL="384175" indent="-247015">
              <a:lnSpc>
                <a:spcPct val="100000"/>
              </a:lnSpc>
              <a:spcBef>
                <a:spcPts val="290"/>
              </a:spcBef>
              <a:buFont typeface="Arial"/>
              <a:buChar char="•"/>
              <a:tabLst>
                <a:tab pos="384175" algn="l"/>
              </a:tabLst>
            </a:pPr>
            <a:r>
              <a:rPr sz="1150" spc="90" dirty="0">
                <a:latin typeface="Times New Roman"/>
                <a:cs typeface="Times New Roman"/>
              </a:rPr>
              <a:t>TreeMap</a:t>
            </a:r>
            <a:r>
              <a:rPr sz="1150" spc="90" dirty="0">
                <a:latin typeface="Arial"/>
                <a:cs typeface="Arial"/>
              </a:rPr>
              <a:t>:</a:t>
            </a:r>
            <a:r>
              <a:rPr sz="1150" spc="11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map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where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keys</a:t>
            </a:r>
            <a:r>
              <a:rPr sz="1150" spc="11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are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automatically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spc="-10" dirty="0">
                <a:latin typeface="Arial"/>
                <a:cs typeface="Arial"/>
              </a:rPr>
              <a:t>sorted</a:t>
            </a:r>
            <a:endParaRPr sz="1150">
              <a:latin typeface="Arial"/>
              <a:cs typeface="Arial"/>
            </a:endParaRPr>
          </a:p>
          <a:p>
            <a:pPr marL="384175" indent="-247015">
              <a:lnSpc>
                <a:spcPct val="100000"/>
              </a:lnSpc>
              <a:spcBef>
                <a:spcPts val="370"/>
              </a:spcBef>
              <a:buFont typeface="Arial"/>
              <a:buChar char="•"/>
              <a:tabLst>
                <a:tab pos="384175" algn="l"/>
              </a:tabLst>
            </a:pPr>
            <a:r>
              <a:rPr sz="1150" spc="175" dirty="0">
                <a:latin typeface="Times New Roman"/>
                <a:cs typeface="Times New Roman"/>
              </a:rPr>
              <a:t>Hashtable</a:t>
            </a:r>
            <a:r>
              <a:rPr sz="1150" spc="175" dirty="0">
                <a:latin typeface="Arial"/>
                <a:cs typeface="Arial"/>
              </a:rPr>
              <a:t>:</a:t>
            </a:r>
            <a:r>
              <a:rPr sz="1150" spc="13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classic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associative</a:t>
            </a:r>
            <a:r>
              <a:rPr sz="1150" spc="9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array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implementation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with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keys</a:t>
            </a:r>
            <a:r>
              <a:rPr sz="1150" spc="114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and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spc="-10" dirty="0">
                <a:latin typeface="Arial"/>
                <a:cs typeface="Arial"/>
              </a:rPr>
              <a:t>values.</a:t>
            </a:r>
            <a:endParaRPr sz="1150">
              <a:latin typeface="Arial"/>
              <a:cs typeface="Arial"/>
            </a:endParaRPr>
          </a:p>
          <a:p>
            <a:pPr marL="384175">
              <a:lnSpc>
                <a:spcPct val="100000"/>
              </a:lnSpc>
              <a:spcBef>
                <a:spcPts val="60"/>
              </a:spcBef>
            </a:pPr>
            <a:r>
              <a:rPr sz="1150" spc="195" dirty="0">
                <a:latin typeface="Times New Roman"/>
                <a:cs typeface="Times New Roman"/>
              </a:rPr>
              <a:t>Hashtable</a:t>
            </a:r>
            <a:r>
              <a:rPr sz="1150" spc="85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Arial"/>
                <a:cs typeface="Arial"/>
              </a:rPr>
              <a:t>is</a:t>
            </a:r>
            <a:r>
              <a:rPr sz="1150" spc="30" dirty="0">
                <a:latin typeface="Arial"/>
                <a:cs typeface="Arial"/>
              </a:rPr>
              <a:t> </a:t>
            </a:r>
            <a:r>
              <a:rPr sz="1150" spc="-10" dirty="0">
                <a:latin typeface="Arial"/>
                <a:cs typeface="Arial"/>
              </a:rPr>
              <a:t>synchronized.</a:t>
            </a:r>
            <a:endParaRPr sz="1150">
              <a:latin typeface="Arial"/>
              <a:cs typeface="Arial"/>
            </a:endParaRPr>
          </a:p>
          <a:p>
            <a:pPr marL="384175" marR="5080" indent="-247015">
              <a:lnSpc>
                <a:spcPct val="109600"/>
              </a:lnSpc>
              <a:spcBef>
                <a:spcPts val="240"/>
              </a:spcBef>
              <a:buFont typeface="Arial"/>
              <a:buChar char="•"/>
              <a:tabLst>
                <a:tab pos="384175" algn="l"/>
              </a:tabLst>
            </a:pPr>
            <a:r>
              <a:rPr sz="1150" spc="55" dirty="0">
                <a:latin typeface="Times New Roman"/>
                <a:cs typeface="Times New Roman"/>
              </a:rPr>
              <a:t>HashMap</a:t>
            </a:r>
            <a:r>
              <a:rPr sz="1150" spc="55" dirty="0">
                <a:latin typeface="Arial"/>
                <a:cs typeface="Arial"/>
              </a:rPr>
              <a:t>:</a:t>
            </a:r>
            <a:r>
              <a:rPr sz="1150" spc="11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An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implementation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just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like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spc="195" dirty="0">
                <a:latin typeface="Times New Roman"/>
                <a:cs typeface="Times New Roman"/>
              </a:rPr>
              <a:t>Hashtable</a:t>
            </a:r>
            <a:r>
              <a:rPr sz="1150" spc="145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Arial"/>
                <a:cs typeface="Arial"/>
              </a:rPr>
              <a:t>except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that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it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accepts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null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keys</a:t>
            </a:r>
            <a:r>
              <a:rPr sz="1150" spc="100" dirty="0">
                <a:latin typeface="Arial"/>
                <a:cs typeface="Arial"/>
              </a:rPr>
              <a:t> </a:t>
            </a:r>
            <a:r>
              <a:rPr sz="1150" spc="-25" dirty="0">
                <a:latin typeface="Arial"/>
                <a:cs typeface="Arial"/>
              </a:rPr>
              <a:t>and </a:t>
            </a:r>
            <a:r>
              <a:rPr sz="1150" dirty="0">
                <a:latin typeface="Arial"/>
                <a:cs typeface="Arial"/>
              </a:rPr>
              <a:t>values.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Also,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it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is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not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spc="-10" dirty="0">
                <a:latin typeface="Arial"/>
                <a:cs typeface="Arial"/>
              </a:rPr>
              <a:t>synchronized.</a:t>
            </a:r>
            <a:endParaRPr sz="11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34796" y="1473708"/>
            <a:ext cx="5697220" cy="3234055"/>
            <a:chOff x="1034796" y="1473708"/>
            <a:chExt cx="5697220" cy="3234055"/>
          </a:xfrm>
        </p:grpSpPr>
        <p:sp>
          <p:nvSpPr>
            <p:cNvPr id="3" name="object 3"/>
            <p:cNvSpPr/>
            <p:nvPr/>
          </p:nvSpPr>
          <p:spPr>
            <a:xfrm>
              <a:off x="1045464" y="1482852"/>
              <a:ext cx="5675630" cy="3215640"/>
            </a:xfrm>
            <a:custGeom>
              <a:avLst/>
              <a:gdLst/>
              <a:ahLst/>
              <a:cxnLst/>
              <a:rect l="l" t="t" r="r" b="b"/>
              <a:pathLst>
                <a:path w="5675630" h="3215640">
                  <a:moveTo>
                    <a:pt x="5675376" y="0"/>
                  </a:moveTo>
                  <a:lnTo>
                    <a:pt x="0" y="0"/>
                  </a:lnTo>
                  <a:lnTo>
                    <a:pt x="0" y="3215640"/>
                  </a:lnTo>
                  <a:lnTo>
                    <a:pt x="5675376" y="3215640"/>
                  </a:lnTo>
                  <a:lnTo>
                    <a:pt x="5675376" y="0"/>
                  </a:lnTo>
                  <a:close/>
                </a:path>
              </a:pathLst>
            </a:custGeom>
            <a:solidFill>
              <a:srgbClr val="DCDC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034796" y="1473708"/>
              <a:ext cx="5697220" cy="3234055"/>
            </a:xfrm>
            <a:custGeom>
              <a:avLst/>
              <a:gdLst/>
              <a:ahLst/>
              <a:cxnLst/>
              <a:rect l="l" t="t" r="r" b="b"/>
              <a:pathLst>
                <a:path w="5697220" h="3234054">
                  <a:moveTo>
                    <a:pt x="5692140" y="0"/>
                  </a:moveTo>
                  <a:lnTo>
                    <a:pt x="4572" y="0"/>
                  </a:lnTo>
                  <a:lnTo>
                    <a:pt x="0" y="4572"/>
                  </a:lnTo>
                  <a:lnTo>
                    <a:pt x="0" y="3229356"/>
                  </a:lnTo>
                  <a:lnTo>
                    <a:pt x="4572" y="3233928"/>
                  </a:lnTo>
                  <a:lnTo>
                    <a:pt x="5692140" y="3233928"/>
                  </a:lnTo>
                  <a:lnTo>
                    <a:pt x="5696712" y="3229356"/>
                  </a:lnTo>
                  <a:lnTo>
                    <a:pt x="5696712" y="3224784"/>
                  </a:lnTo>
                  <a:lnTo>
                    <a:pt x="19812" y="3224784"/>
                  </a:lnTo>
                  <a:lnTo>
                    <a:pt x="10668" y="3214116"/>
                  </a:lnTo>
                  <a:lnTo>
                    <a:pt x="19812" y="3214116"/>
                  </a:lnTo>
                  <a:lnTo>
                    <a:pt x="19812" y="19812"/>
                  </a:lnTo>
                  <a:lnTo>
                    <a:pt x="10667" y="19812"/>
                  </a:lnTo>
                  <a:lnTo>
                    <a:pt x="19812" y="9144"/>
                  </a:lnTo>
                  <a:lnTo>
                    <a:pt x="5696712" y="9144"/>
                  </a:lnTo>
                  <a:lnTo>
                    <a:pt x="5696712" y="4572"/>
                  </a:lnTo>
                  <a:lnTo>
                    <a:pt x="5692140" y="0"/>
                  </a:lnTo>
                  <a:close/>
                </a:path>
                <a:path w="5697220" h="3234054">
                  <a:moveTo>
                    <a:pt x="19812" y="3214116"/>
                  </a:moveTo>
                  <a:lnTo>
                    <a:pt x="10668" y="3214116"/>
                  </a:lnTo>
                  <a:lnTo>
                    <a:pt x="19812" y="3224784"/>
                  </a:lnTo>
                  <a:lnTo>
                    <a:pt x="19812" y="3214116"/>
                  </a:lnTo>
                  <a:close/>
                </a:path>
                <a:path w="5697220" h="3234054">
                  <a:moveTo>
                    <a:pt x="5675376" y="3214116"/>
                  </a:moveTo>
                  <a:lnTo>
                    <a:pt x="19812" y="3214116"/>
                  </a:lnTo>
                  <a:lnTo>
                    <a:pt x="19812" y="3224784"/>
                  </a:lnTo>
                  <a:lnTo>
                    <a:pt x="5675376" y="3224784"/>
                  </a:lnTo>
                  <a:lnTo>
                    <a:pt x="5675376" y="3214116"/>
                  </a:lnTo>
                  <a:close/>
                </a:path>
                <a:path w="5697220" h="3234054">
                  <a:moveTo>
                    <a:pt x="5675376" y="9144"/>
                  </a:moveTo>
                  <a:lnTo>
                    <a:pt x="5675376" y="3224784"/>
                  </a:lnTo>
                  <a:lnTo>
                    <a:pt x="5686044" y="3214116"/>
                  </a:lnTo>
                  <a:lnTo>
                    <a:pt x="5696712" y="3214116"/>
                  </a:lnTo>
                  <a:lnTo>
                    <a:pt x="5696712" y="19812"/>
                  </a:lnTo>
                  <a:lnTo>
                    <a:pt x="5686044" y="19812"/>
                  </a:lnTo>
                  <a:lnTo>
                    <a:pt x="5675376" y="9144"/>
                  </a:lnTo>
                  <a:close/>
                </a:path>
                <a:path w="5697220" h="3234054">
                  <a:moveTo>
                    <a:pt x="5696712" y="3214116"/>
                  </a:moveTo>
                  <a:lnTo>
                    <a:pt x="5686044" y="3214116"/>
                  </a:lnTo>
                  <a:lnTo>
                    <a:pt x="5675376" y="3224784"/>
                  </a:lnTo>
                  <a:lnTo>
                    <a:pt x="5696712" y="3224784"/>
                  </a:lnTo>
                  <a:lnTo>
                    <a:pt x="5696712" y="3214116"/>
                  </a:lnTo>
                  <a:close/>
                </a:path>
                <a:path w="5697220" h="3234054">
                  <a:moveTo>
                    <a:pt x="19812" y="9144"/>
                  </a:moveTo>
                  <a:lnTo>
                    <a:pt x="10667" y="19812"/>
                  </a:lnTo>
                  <a:lnTo>
                    <a:pt x="19812" y="19812"/>
                  </a:lnTo>
                  <a:lnTo>
                    <a:pt x="19812" y="9144"/>
                  </a:lnTo>
                  <a:close/>
                </a:path>
                <a:path w="5697220" h="3234054">
                  <a:moveTo>
                    <a:pt x="5675376" y="9144"/>
                  </a:moveTo>
                  <a:lnTo>
                    <a:pt x="19812" y="9144"/>
                  </a:lnTo>
                  <a:lnTo>
                    <a:pt x="19812" y="19812"/>
                  </a:lnTo>
                  <a:lnTo>
                    <a:pt x="5675376" y="19812"/>
                  </a:lnTo>
                  <a:lnTo>
                    <a:pt x="5675376" y="9144"/>
                  </a:lnTo>
                  <a:close/>
                </a:path>
                <a:path w="5697220" h="3234054">
                  <a:moveTo>
                    <a:pt x="5696712" y="9144"/>
                  </a:moveTo>
                  <a:lnTo>
                    <a:pt x="5675376" y="9144"/>
                  </a:lnTo>
                  <a:lnTo>
                    <a:pt x="5686044" y="19812"/>
                  </a:lnTo>
                  <a:lnTo>
                    <a:pt x="5696712" y="19812"/>
                  </a:lnTo>
                  <a:lnTo>
                    <a:pt x="5696712" y="914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2040127" y="790204"/>
            <a:ext cx="3689350" cy="3092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50" b="1" dirty="0">
                <a:latin typeface="Times New Roman"/>
                <a:cs typeface="Times New Roman"/>
              </a:rPr>
              <a:t>TreeMap</a:t>
            </a:r>
            <a:r>
              <a:rPr sz="1850" b="1" dirty="0">
                <a:latin typeface="Arial"/>
                <a:cs typeface="Arial"/>
              </a:rPr>
              <a:t>:</a:t>
            </a:r>
            <a:r>
              <a:rPr sz="1850" b="1" spc="130" dirty="0">
                <a:latin typeface="Arial"/>
                <a:cs typeface="Arial"/>
              </a:rPr>
              <a:t> </a:t>
            </a:r>
            <a:r>
              <a:rPr sz="1850" b="1" dirty="0">
                <a:latin typeface="Arial"/>
                <a:cs typeface="Arial"/>
              </a:rPr>
              <a:t>Implementation</a:t>
            </a:r>
            <a:r>
              <a:rPr sz="1850" b="1" spc="105" dirty="0">
                <a:latin typeface="Arial"/>
                <a:cs typeface="Arial"/>
              </a:rPr>
              <a:t> </a:t>
            </a:r>
            <a:r>
              <a:rPr sz="1850" b="1" dirty="0">
                <a:latin typeface="Arial"/>
                <a:cs typeface="Arial"/>
              </a:rPr>
              <a:t>of</a:t>
            </a:r>
            <a:r>
              <a:rPr sz="1850" b="1" spc="130" dirty="0">
                <a:latin typeface="Arial"/>
                <a:cs typeface="Arial"/>
              </a:rPr>
              <a:t> </a:t>
            </a:r>
            <a:r>
              <a:rPr sz="1850" b="1" spc="-45" dirty="0">
                <a:latin typeface="Times New Roman"/>
                <a:cs typeface="Times New Roman"/>
              </a:rPr>
              <a:t>Map</a:t>
            </a:r>
            <a:endParaRPr sz="185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55624" y="1539256"/>
            <a:ext cx="2080260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100" dirty="0">
                <a:latin typeface="Times New Roman"/>
                <a:cs typeface="Times New Roman"/>
              </a:rPr>
              <a:t>1</a:t>
            </a:r>
            <a:r>
              <a:rPr sz="1000" spc="355" dirty="0">
                <a:latin typeface="Times New Roman"/>
                <a:cs typeface="Times New Roman"/>
              </a:rPr>
              <a:t> </a:t>
            </a:r>
            <a:r>
              <a:rPr sz="1000" spc="175" dirty="0">
                <a:latin typeface="Times New Roman"/>
                <a:cs typeface="Times New Roman"/>
              </a:rPr>
              <a:t>public</a:t>
            </a:r>
            <a:r>
              <a:rPr sz="1000" spc="360" dirty="0">
                <a:latin typeface="Times New Roman"/>
                <a:cs typeface="Times New Roman"/>
              </a:rPr>
              <a:t> </a:t>
            </a:r>
            <a:r>
              <a:rPr sz="1000" spc="200" dirty="0">
                <a:latin typeface="Times New Roman"/>
                <a:cs typeface="Times New Roman"/>
              </a:rPr>
              <a:t>class</a:t>
            </a:r>
            <a:r>
              <a:rPr sz="1000" spc="360" dirty="0">
                <a:latin typeface="Times New Roman"/>
                <a:cs typeface="Times New Roman"/>
              </a:rPr>
              <a:t> </a:t>
            </a:r>
            <a:r>
              <a:rPr sz="1000" spc="55" dirty="0">
                <a:latin typeface="Times New Roman"/>
                <a:cs typeface="Times New Roman"/>
              </a:rPr>
              <a:t>MapExample</a:t>
            </a:r>
            <a:r>
              <a:rPr sz="1000" spc="360" dirty="0">
                <a:latin typeface="Times New Roman"/>
                <a:cs typeface="Times New Roman"/>
              </a:rPr>
              <a:t> </a:t>
            </a:r>
            <a:r>
              <a:rPr sz="1000" spc="70" dirty="0">
                <a:latin typeface="Times New Roman"/>
                <a:cs typeface="Times New Roman"/>
              </a:rPr>
              <a:t>{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436621" y="1692246"/>
            <a:ext cx="3982085" cy="944880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40"/>
              </a:spcBef>
            </a:pPr>
            <a:r>
              <a:rPr sz="1000" spc="175" dirty="0">
                <a:latin typeface="Times New Roman"/>
                <a:cs typeface="Times New Roman"/>
              </a:rPr>
              <a:t>public</a:t>
            </a:r>
            <a:r>
              <a:rPr sz="1000" spc="345" dirty="0">
                <a:latin typeface="Times New Roman"/>
                <a:cs typeface="Times New Roman"/>
              </a:rPr>
              <a:t> </a:t>
            </a:r>
            <a:r>
              <a:rPr sz="1000" spc="245" dirty="0">
                <a:latin typeface="Times New Roman"/>
                <a:cs typeface="Times New Roman"/>
              </a:rPr>
              <a:t>static</a:t>
            </a:r>
            <a:r>
              <a:rPr sz="1000" spc="360" dirty="0">
                <a:latin typeface="Times New Roman"/>
                <a:cs typeface="Times New Roman"/>
              </a:rPr>
              <a:t> </a:t>
            </a:r>
            <a:r>
              <a:rPr sz="1000" spc="145" dirty="0">
                <a:latin typeface="Times New Roman"/>
                <a:cs typeface="Times New Roman"/>
              </a:rPr>
              <a:t>void</a:t>
            </a:r>
            <a:r>
              <a:rPr sz="1000" spc="360" dirty="0">
                <a:latin typeface="Times New Roman"/>
                <a:cs typeface="Times New Roman"/>
              </a:rPr>
              <a:t> </a:t>
            </a:r>
            <a:r>
              <a:rPr sz="1000" spc="175" dirty="0">
                <a:latin typeface="Times New Roman"/>
                <a:cs typeface="Times New Roman"/>
              </a:rPr>
              <a:t>main(String[]</a:t>
            </a:r>
            <a:r>
              <a:rPr sz="1000" spc="360" dirty="0">
                <a:latin typeface="Times New Roman"/>
                <a:cs typeface="Times New Roman"/>
              </a:rPr>
              <a:t> </a:t>
            </a:r>
            <a:r>
              <a:rPr sz="1000" spc="165" dirty="0">
                <a:latin typeface="Times New Roman"/>
                <a:cs typeface="Times New Roman"/>
              </a:rPr>
              <a:t>args){</a:t>
            </a:r>
            <a:endParaRPr sz="1000">
              <a:latin typeface="Times New Roman"/>
              <a:cs typeface="Times New Roman"/>
            </a:endParaRPr>
          </a:p>
          <a:p>
            <a:pPr marL="317500">
              <a:lnSpc>
                <a:spcPct val="100000"/>
              </a:lnSpc>
              <a:spcBef>
                <a:spcPts val="240"/>
              </a:spcBef>
            </a:pPr>
            <a:r>
              <a:rPr sz="1000" dirty="0">
                <a:latin typeface="Times New Roman"/>
                <a:cs typeface="Times New Roman"/>
              </a:rPr>
              <a:t>Map</a:t>
            </a:r>
            <a:r>
              <a:rPr sz="1000" spc="355" dirty="0">
                <a:latin typeface="Times New Roman"/>
                <a:cs typeface="Times New Roman"/>
              </a:rPr>
              <a:t> </a:t>
            </a:r>
            <a:r>
              <a:rPr sz="1000" spc="190" dirty="0">
                <a:latin typeface="Times New Roman"/>
                <a:cs typeface="Times New Roman"/>
              </a:rPr>
              <a:t>&lt;String,</a:t>
            </a:r>
            <a:r>
              <a:rPr sz="1000" spc="355" dirty="0">
                <a:latin typeface="Times New Roman"/>
                <a:cs typeface="Times New Roman"/>
              </a:rPr>
              <a:t> </a:t>
            </a:r>
            <a:r>
              <a:rPr sz="1000" spc="165" dirty="0">
                <a:latin typeface="Times New Roman"/>
                <a:cs typeface="Times New Roman"/>
              </a:rPr>
              <a:t>String&gt;</a:t>
            </a:r>
            <a:r>
              <a:rPr sz="1000" spc="360" dirty="0">
                <a:latin typeface="Times New Roman"/>
                <a:cs typeface="Times New Roman"/>
              </a:rPr>
              <a:t> </a:t>
            </a:r>
            <a:r>
              <a:rPr sz="1000" spc="204" dirty="0">
                <a:latin typeface="Times New Roman"/>
                <a:cs typeface="Times New Roman"/>
              </a:rPr>
              <a:t>partList</a:t>
            </a:r>
            <a:r>
              <a:rPr sz="1000" spc="365" dirty="0">
                <a:latin typeface="Times New Roman"/>
                <a:cs typeface="Times New Roman"/>
              </a:rPr>
              <a:t> </a:t>
            </a:r>
            <a:r>
              <a:rPr sz="1000" dirty="0">
                <a:latin typeface="Times New Roman"/>
                <a:cs typeface="Times New Roman"/>
              </a:rPr>
              <a:t>=</a:t>
            </a:r>
            <a:r>
              <a:rPr sz="1000" spc="365" dirty="0">
                <a:latin typeface="Times New Roman"/>
                <a:cs typeface="Times New Roman"/>
              </a:rPr>
              <a:t> </a:t>
            </a:r>
            <a:r>
              <a:rPr sz="1000" dirty="0">
                <a:latin typeface="Times New Roman"/>
                <a:cs typeface="Times New Roman"/>
              </a:rPr>
              <a:t>new</a:t>
            </a:r>
            <a:r>
              <a:rPr sz="1000" spc="370" dirty="0">
                <a:latin typeface="Times New Roman"/>
                <a:cs typeface="Times New Roman"/>
              </a:rPr>
              <a:t> </a:t>
            </a:r>
            <a:r>
              <a:rPr sz="1000" b="1" spc="70" dirty="0">
                <a:latin typeface="Times New Roman"/>
                <a:cs typeface="Times New Roman"/>
              </a:rPr>
              <a:t>TreeMap&lt;&gt;();</a:t>
            </a:r>
            <a:endParaRPr sz="1000">
              <a:latin typeface="Times New Roman"/>
              <a:cs typeface="Times New Roman"/>
            </a:endParaRPr>
          </a:p>
          <a:p>
            <a:pPr marL="314325" marR="550545">
              <a:lnSpc>
                <a:spcPct val="120000"/>
              </a:lnSpc>
              <a:spcBef>
                <a:spcPts val="35"/>
              </a:spcBef>
            </a:pPr>
            <a:r>
              <a:rPr sz="1000" spc="190" dirty="0">
                <a:latin typeface="Times New Roman"/>
                <a:cs typeface="Times New Roman"/>
              </a:rPr>
              <a:t>partList.put(</a:t>
            </a:r>
            <a:r>
              <a:rPr sz="1000" spc="190" dirty="0">
                <a:latin typeface="Arial"/>
                <a:cs typeface="Arial"/>
              </a:rPr>
              <a:t>“</a:t>
            </a:r>
            <a:r>
              <a:rPr sz="1000" spc="190" dirty="0">
                <a:latin typeface="Times New Roman"/>
                <a:cs typeface="Times New Roman"/>
              </a:rPr>
              <a:t>S001",</a:t>
            </a:r>
            <a:r>
              <a:rPr sz="1000" spc="325" dirty="0">
                <a:latin typeface="Times New Roman"/>
                <a:cs typeface="Times New Roman"/>
              </a:rPr>
              <a:t> </a:t>
            </a:r>
            <a:r>
              <a:rPr sz="1000" spc="130" dirty="0">
                <a:latin typeface="Times New Roman"/>
                <a:cs typeface="Times New Roman"/>
              </a:rPr>
              <a:t>"Blue</a:t>
            </a:r>
            <a:r>
              <a:rPr sz="1000" spc="355" dirty="0">
                <a:latin typeface="Times New Roman"/>
                <a:cs typeface="Times New Roman"/>
              </a:rPr>
              <a:t> </a:t>
            </a:r>
            <a:r>
              <a:rPr sz="1000" spc="140" dirty="0">
                <a:latin typeface="Times New Roman"/>
                <a:cs typeface="Times New Roman"/>
              </a:rPr>
              <a:t>Polo</a:t>
            </a:r>
            <a:r>
              <a:rPr sz="1000" spc="355" dirty="0">
                <a:latin typeface="Times New Roman"/>
                <a:cs typeface="Times New Roman"/>
              </a:rPr>
              <a:t> </a:t>
            </a:r>
            <a:r>
              <a:rPr sz="1000" spc="215" dirty="0">
                <a:latin typeface="Times New Roman"/>
                <a:cs typeface="Times New Roman"/>
              </a:rPr>
              <a:t>Shirt"); </a:t>
            </a:r>
            <a:r>
              <a:rPr sz="1000" spc="190" dirty="0">
                <a:latin typeface="Times New Roman"/>
                <a:cs typeface="Times New Roman"/>
              </a:rPr>
              <a:t>partList.put(</a:t>
            </a:r>
            <a:r>
              <a:rPr sz="1000" spc="190" dirty="0">
                <a:latin typeface="Arial"/>
                <a:cs typeface="Arial"/>
              </a:rPr>
              <a:t>“</a:t>
            </a:r>
            <a:r>
              <a:rPr sz="1000" spc="190" dirty="0">
                <a:latin typeface="Times New Roman"/>
                <a:cs typeface="Times New Roman"/>
              </a:rPr>
              <a:t>S002",</a:t>
            </a:r>
            <a:r>
              <a:rPr sz="1000" spc="325" dirty="0">
                <a:latin typeface="Times New Roman"/>
                <a:cs typeface="Times New Roman"/>
              </a:rPr>
              <a:t> </a:t>
            </a:r>
            <a:r>
              <a:rPr sz="1000" spc="135" dirty="0">
                <a:latin typeface="Times New Roman"/>
                <a:cs typeface="Times New Roman"/>
              </a:rPr>
              <a:t>"Black</a:t>
            </a:r>
            <a:r>
              <a:rPr sz="1000" spc="355" dirty="0">
                <a:latin typeface="Times New Roman"/>
                <a:cs typeface="Times New Roman"/>
              </a:rPr>
              <a:t> </a:t>
            </a:r>
            <a:r>
              <a:rPr sz="1000" spc="140" dirty="0">
                <a:latin typeface="Times New Roman"/>
                <a:cs typeface="Times New Roman"/>
              </a:rPr>
              <a:t>Polo</a:t>
            </a:r>
            <a:r>
              <a:rPr sz="1000" spc="365" dirty="0">
                <a:latin typeface="Times New Roman"/>
                <a:cs typeface="Times New Roman"/>
              </a:rPr>
              <a:t> </a:t>
            </a:r>
            <a:r>
              <a:rPr sz="1000" spc="210" dirty="0">
                <a:latin typeface="Times New Roman"/>
                <a:cs typeface="Times New Roman"/>
              </a:rPr>
              <a:t>Shirt"); </a:t>
            </a:r>
            <a:r>
              <a:rPr sz="1000" spc="180" dirty="0">
                <a:latin typeface="Times New Roman"/>
                <a:cs typeface="Times New Roman"/>
              </a:rPr>
              <a:t>partList.put(</a:t>
            </a:r>
            <a:r>
              <a:rPr sz="1000" spc="180" dirty="0">
                <a:latin typeface="Arial"/>
                <a:cs typeface="Arial"/>
              </a:rPr>
              <a:t>“</a:t>
            </a:r>
            <a:r>
              <a:rPr sz="1000" spc="180" dirty="0">
                <a:latin typeface="Times New Roman"/>
                <a:cs typeface="Times New Roman"/>
              </a:rPr>
              <a:t>H001",</a:t>
            </a:r>
            <a:r>
              <a:rPr sz="1000" spc="345" dirty="0">
                <a:latin typeface="Times New Roman"/>
                <a:cs typeface="Times New Roman"/>
              </a:rPr>
              <a:t> </a:t>
            </a:r>
            <a:r>
              <a:rPr sz="1000" spc="75" dirty="0">
                <a:latin typeface="Times New Roman"/>
                <a:cs typeface="Times New Roman"/>
              </a:rPr>
              <a:t>"Duke</a:t>
            </a:r>
            <a:r>
              <a:rPr sz="1000" spc="375" dirty="0">
                <a:latin typeface="Times New Roman"/>
                <a:cs typeface="Times New Roman"/>
              </a:rPr>
              <a:t> </a:t>
            </a:r>
            <a:r>
              <a:rPr sz="1000" spc="170" dirty="0">
                <a:latin typeface="Times New Roman"/>
                <a:cs typeface="Times New Roman"/>
              </a:rPr>
              <a:t>Hat");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738380" y="2797125"/>
            <a:ext cx="4351020" cy="3854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240" marR="5080" indent="-3175">
              <a:lnSpc>
                <a:spcPct val="118000"/>
              </a:lnSpc>
              <a:spcBef>
                <a:spcPts val="100"/>
              </a:spcBef>
            </a:pPr>
            <a:r>
              <a:rPr sz="1000" spc="190" dirty="0">
                <a:latin typeface="Times New Roman"/>
                <a:cs typeface="Times New Roman"/>
              </a:rPr>
              <a:t>partList.put(</a:t>
            </a:r>
            <a:r>
              <a:rPr sz="1000" spc="190" dirty="0">
                <a:latin typeface="Arial"/>
                <a:cs typeface="Arial"/>
              </a:rPr>
              <a:t>“</a:t>
            </a:r>
            <a:r>
              <a:rPr sz="1000" spc="190" dirty="0">
                <a:latin typeface="Times New Roman"/>
                <a:cs typeface="Times New Roman"/>
              </a:rPr>
              <a:t>S002",</a:t>
            </a:r>
            <a:r>
              <a:rPr sz="1000" spc="325" dirty="0">
                <a:latin typeface="Times New Roman"/>
                <a:cs typeface="Times New Roman"/>
              </a:rPr>
              <a:t> </a:t>
            </a:r>
            <a:r>
              <a:rPr sz="1000" spc="135" dirty="0">
                <a:latin typeface="Times New Roman"/>
                <a:cs typeface="Times New Roman"/>
              </a:rPr>
              <a:t>"Black</a:t>
            </a:r>
            <a:r>
              <a:rPr sz="1000" spc="350" dirty="0">
                <a:latin typeface="Times New Roman"/>
                <a:cs typeface="Times New Roman"/>
              </a:rPr>
              <a:t> </a:t>
            </a:r>
            <a:r>
              <a:rPr sz="1000" spc="225" dirty="0">
                <a:latin typeface="Times New Roman"/>
                <a:cs typeface="Times New Roman"/>
              </a:rPr>
              <a:t>T-</a:t>
            </a:r>
            <a:r>
              <a:rPr sz="1000" spc="200" dirty="0">
                <a:latin typeface="Times New Roman"/>
                <a:cs typeface="Times New Roman"/>
              </a:rPr>
              <a:t>Shirt");</a:t>
            </a:r>
            <a:r>
              <a:rPr sz="1000" spc="335" dirty="0">
                <a:latin typeface="Times New Roman"/>
                <a:cs typeface="Times New Roman"/>
              </a:rPr>
              <a:t> </a:t>
            </a:r>
            <a:r>
              <a:rPr sz="1000" spc="320" dirty="0">
                <a:latin typeface="Times New Roman"/>
                <a:cs typeface="Times New Roman"/>
              </a:rPr>
              <a:t>//</a:t>
            </a:r>
            <a:r>
              <a:rPr sz="1000" spc="360" dirty="0">
                <a:latin typeface="Times New Roman"/>
                <a:cs typeface="Times New Roman"/>
              </a:rPr>
              <a:t> </a:t>
            </a:r>
            <a:r>
              <a:rPr sz="1000" spc="145" dirty="0">
                <a:latin typeface="Times New Roman"/>
                <a:cs typeface="Times New Roman"/>
              </a:rPr>
              <a:t>Overwrite</a:t>
            </a:r>
            <a:r>
              <a:rPr sz="1000" spc="355" dirty="0">
                <a:latin typeface="Times New Roman"/>
                <a:cs typeface="Times New Roman"/>
              </a:rPr>
              <a:t> </a:t>
            </a:r>
            <a:r>
              <a:rPr sz="1000" spc="150" dirty="0">
                <a:latin typeface="Times New Roman"/>
                <a:cs typeface="Times New Roman"/>
              </a:rPr>
              <a:t>value </a:t>
            </a:r>
            <a:r>
              <a:rPr sz="1000" spc="155" dirty="0">
                <a:latin typeface="Times New Roman"/>
                <a:cs typeface="Times New Roman"/>
              </a:rPr>
              <a:t>Set&lt;String&gt;</a:t>
            </a:r>
            <a:r>
              <a:rPr sz="1000" spc="360" dirty="0">
                <a:latin typeface="Times New Roman"/>
                <a:cs typeface="Times New Roman"/>
              </a:rPr>
              <a:t> </a:t>
            </a:r>
            <a:r>
              <a:rPr sz="1000" spc="135" dirty="0">
                <a:latin typeface="Times New Roman"/>
                <a:cs typeface="Times New Roman"/>
              </a:rPr>
              <a:t>keys</a:t>
            </a:r>
            <a:r>
              <a:rPr sz="1000" spc="360" dirty="0">
                <a:latin typeface="Times New Roman"/>
                <a:cs typeface="Times New Roman"/>
              </a:rPr>
              <a:t> </a:t>
            </a:r>
            <a:r>
              <a:rPr sz="1000" dirty="0">
                <a:latin typeface="Times New Roman"/>
                <a:cs typeface="Times New Roman"/>
              </a:rPr>
              <a:t>=</a:t>
            </a:r>
            <a:r>
              <a:rPr sz="1000" spc="360" dirty="0">
                <a:latin typeface="Times New Roman"/>
                <a:cs typeface="Times New Roman"/>
              </a:rPr>
              <a:t> </a:t>
            </a:r>
            <a:r>
              <a:rPr sz="1000" spc="190" dirty="0">
                <a:latin typeface="Times New Roman"/>
                <a:cs typeface="Times New Roman"/>
              </a:rPr>
              <a:t>partList.keySet();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817630" y="3339652"/>
            <a:ext cx="3524885" cy="9417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461009">
              <a:lnSpc>
                <a:spcPct val="120000"/>
              </a:lnSpc>
              <a:spcBef>
                <a:spcPts val="100"/>
              </a:spcBef>
            </a:pPr>
            <a:r>
              <a:rPr sz="1000" spc="165" dirty="0">
                <a:latin typeface="Times New Roman"/>
                <a:cs typeface="Times New Roman"/>
              </a:rPr>
              <a:t>System.out.println("===</a:t>
            </a:r>
            <a:r>
              <a:rPr sz="1000" spc="375" dirty="0">
                <a:latin typeface="Times New Roman"/>
                <a:cs typeface="Times New Roman"/>
              </a:rPr>
              <a:t> </a:t>
            </a:r>
            <a:r>
              <a:rPr sz="1000" spc="190" dirty="0">
                <a:latin typeface="Times New Roman"/>
                <a:cs typeface="Times New Roman"/>
              </a:rPr>
              <a:t>Part</a:t>
            </a:r>
            <a:r>
              <a:rPr sz="1000" spc="380" dirty="0">
                <a:latin typeface="Times New Roman"/>
                <a:cs typeface="Times New Roman"/>
              </a:rPr>
              <a:t> </a:t>
            </a:r>
            <a:r>
              <a:rPr sz="1000" spc="204" dirty="0">
                <a:latin typeface="Times New Roman"/>
                <a:cs typeface="Times New Roman"/>
              </a:rPr>
              <a:t>List</a:t>
            </a:r>
            <a:r>
              <a:rPr sz="1000" spc="370" dirty="0">
                <a:latin typeface="Times New Roman"/>
                <a:cs typeface="Times New Roman"/>
              </a:rPr>
              <a:t> </a:t>
            </a:r>
            <a:r>
              <a:rPr sz="1000" spc="130" dirty="0">
                <a:latin typeface="Times New Roman"/>
                <a:cs typeface="Times New Roman"/>
              </a:rPr>
              <a:t>==="); </a:t>
            </a:r>
            <a:r>
              <a:rPr sz="1000" spc="200" dirty="0">
                <a:latin typeface="Times New Roman"/>
                <a:cs typeface="Times New Roman"/>
              </a:rPr>
              <a:t>for</a:t>
            </a:r>
            <a:r>
              <a:rPr sz="1000" spc="350" dirty="0">
                <a:latin typeface="Times New Roman"/>
                <a:cs typeface="Times New Roman"/>
              </a:rPr>
              <a:t> </a:t>
            </a:r>
            <a:r>
              <a:rPr sz="1000" spc="195" dirty="0">
                <a:latin typeface="Times New Roman"/>
                <a:cs typeface="Times New Roman"/>
              </a:rPr>
              <a:t>(String</a:t>
            </a:r>
            <a:r>
              <a:rPr sz="1000" spc="360" dirty="0">
                <a:latin typeface="Times New Roman"/>
                <a:cs typeface="Times New Roman"/>
              </a:rPr>
              <a:t> </a:t>
            </a:r>
            <a:r>
              <a:rPr sz="1000" spc="145" dirty="0">
                <a:latin typeface="Times New Roman"/>
                <a:cs typeface="Times New Roman"/>
              </a:rPr>
              <a:t>key:keys){</a:t>
            </a:r>
            <a:endParaRPr sz="1000">
              <a:latin typeface="Times New Roman"/>
              <a:cs typeface="Times New Roman"/>
            </a:endParaRPr>
          </a:p>
          <a:p>
            <a:pPr marL="315595">
              <a:lnSpc>
                <a:spcPct val="100000"/>
              </a:lnSpc>
              <a:spcBef>
                <a:spcPts val="240"/>
              </a:spcBef>
            </a:pPr>
            <a:r>
              <a:rPr sz="1000" spc="190" dirty="0">
                <a:latin typeface="Times New Roman"/>
                <a:cs typeface="Times New Roman"/>
              </a:rPr>
              <a:t>System.out.println("Part#:</a:t>
            </a:r>
            <a:r>
              <a:rPr sz="1000" spc="360" dirty="0">
                <a:latin typeface="Times New Roman"/>
                <a:cs typeface="Times New Roman"/>
              </a:rPr>
              <a:t> </a:t>
            </a:r>
            <a:r>
              <a:rPr sz="1000" spc="185" dirty="0">
                <a:latin typeface="Times New Roman"/>
                <a:cs typeface="Times New Roman"/>
              </a:rPr>
              <a:t>"</a:t>
            </a:r>
            <a:r>
              <a:rPr sz="1000" spc="360" dirty="0">
                <a:latin typeface="Times New Roman"/>
                <a:cs typeface="Times New Roman"/>
              </a:rPr>
              <a:t> </a:t>
            </a:r>
            <a:r>
              <a:rPr sz="1000" dirty="0">
                <a:latin typeface="Times New Roman"/>
                <a:cs typeface="Times New Roman"/>
              </a:rPr>
              <a:t>+</a:t>
            </a:r>
            <a:r>
              <a:rPr sz="1000" spc="350" dirty="0">
                <a:latin typeface="Times New Roman"/>
                <a:cs typeface="Times New Roman"/>
              </a:rPr>
              <a:t> </a:t>
            </a:r>
            <a:r>
              <a:rPr sz="1000" spc="110" dirty="0">
                <a:latin typeface="Times New Roman"/>
                <a:cs typeface="Times New Roman"/>
              </a:rPr>
              <a:t>key</a:t>
            </a:r>
            <a:r>
              <a:rPr sz="1000" spc="375" dirty="0">
                <a:latin typeface="Times New Roman"/>
                <a:cs typeface="Times New Roman"/>
              </a:rPr>
              <a:t> </a:t>
            </a:r>
            <a:r>
              <a:rPr sz="1000" dirty="0">
                <a:latin typeface="Times New Roman"/>
                <a:cs typeface="Times New Roman"/>
              </a:rPr>
              <a:t>+</a:t>
            </a:r>
            <a:r>
              <a:rPr sz="1000" spc="350" dirty="0">
                <a:latin typeface="Times New Roman"/>
                <a:cs typeface="Times New Roman"/>
              </a:rPr>
              <a:t> </a:t>
            </a:r>
            <a:r>
              <a:rPr sz="1000" spc="185" dirty="0">
                <a:latin typeface="Times New Roman"/>
                <a:cs typeface="Times New Roman"/>
              </a:rPr>
              <a:t>"</a:t>
            </a:r>
            <a:r>
              <a:rPr sz="1000" spc="360" dirty="0">
                <a:latin typeface="Times New Roman"/>
                <a:cs typeface="Times New Roman"/>
              </a:rPr>
              <a:t> </a:t>
            </a:r>
            <a:r>
              <a:rPr sz="1000" spc="185" dirty="0">
                <a:latin typeface="Times New Roman"/>
                <a:cs typeface="Times New Roman"/>
              </a:rPr>
              <a:t>"</a:t>
            </a:r>
            <a:r>
              <a:rPr sz="1000" spc="365" dirty="0">
                <a:latin typeface="Times New Roman"/>
                <a:cs typeface="Times New Roman"/>
              </a:rPr>
              <a:t> </a:t>
            </a:r>
            <a:r>
              <a:rPr sz="1000" spc="-50" dirty="0">
                <a:latin typeface="Times New Roman"/>
                <a:cs typeface="Times New Roman"/>
              </a:rPr>
              <a:t>+</a:t>
            </a:r>
            <a:endParaRPr sz="1000">
              <a:latin typeface="Times New Roman"/>
              <a:cs typeface="Times New Roman"/>
            </a:endParaRPr>
          </a:p>
          <a:p>
            <a:pPr marL="1838325">
              <a:lnSpc>
                <a:spcPct val="100000"/>
              </a:lnSpc>
              <a:spcBef>
                <a:spcPts val="240"/>
              </a:spcBef>
            </a:pPr>
            <a:r>
              <a:rPr sz="1000" spc="195" dirty="0">
                <a:latin typeface="Times New Roman"/>
                <a:cs typeface="Times New Roman"/>
              </a:rPr>
              <a:t>partList.get(key));</a:t>
            </a:r>
            <a:endParaRPr sz="1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50"/>
              </a:spcBef>
            </a:pPr>
            <a:r>
              <a:rPr sz="1000" spc="70" dirty="0">
                <a:latin typeface="Times New Roman"/>
                <a:cs typeface="Times New Roman"/>
              </a:rPr>
              <a:t>}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512823" y="4285436"/>
            <a:ext cx="102235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70" dirty="0">
                <a:latin typeface="Times New Roman"/>
                <a:cs typeface="Times New Roman"/>
              </a:rPr>
              <a:t>}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055624" y="1692246"/>
            <a:ext cx="330835" cy="2954655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40"/>
              </a:spcBef>
            </a:pPr>
            <a:r>
              <a:rPr sz="1000" spc="50" dirty="0">
                <a:latin typeface="Times New Roman"/>
                <a:cs typeface="Times New Roman"/>
              </a:rPr>
              <a:t>2</a:t>
            </a:r>
            <a:endParaRPr sz="1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sz="1000" spc="50" dirty="0">
                <a:latin typeface="Times New Roman"/>
                <a:cs typeface="Times New Roman"/>
              </a:rPr>
              <a:t>3</a:t>
            </a:r>
            <a:endParaRPr sz="1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75"/>
              </a:spcBef>
            </a:pPr>
            <a:r>
              <a:rPr sz="1000" spc="50" dirty="0">
                <a:latin typeface="Times New Roman"/>
                <a:cs typeface="Times New Roman"/>
              </a:rPr>
              <a:t>4</a:t>
            </a:r>
            <a:endParaRPr sz="1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sz="1000" spc="50" dirty="0">
                <a:latin typeface="Times New Roman"/>
                <a:cs typeface="Times New Roman"/>
              </a:rPr>
              <a:t>5</a:t>
            </a:r>
            <a:endParaRPr sz="1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sz="1000" spc="50" dirty="0">
                <a:latin typeface="Times New Roman"/>
                <a:cs typeface="Times New Roman"/>
              </a:rPr>
              <a:t>6</a:t>
            </a:r>
            <a:endParaRPr sz="1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15"/>
              </a:spcBef>
            </a:pPr>
            <a:r>
              <a:rPr sz="1000" spc="50" dirty="0">
                <a:latin typeface="Times New Roman"/>
                <a:cs typeface="Times New Roman"/>
              </a:rPr>
              <a:t>7</a:t>
            </a:r>
            <a:endParaRPr sz="1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65"/>
              </a:spcBef>
            </a:pPr>
            <a:r>
              <a:rPr sz="1000" spc="50" dirty="0">
                <a:latin typeface="Times New Roman"/>
                <a:cs typeface="Times New Roman"/>
              </a:rPr>
              <a:t>8</a:t>
            </a:r>
            <a:endParaRPr sz="1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15"/>
              </a:spcBef>
            </a:pPr>
            <a:r>
              <a:rPr sz="1000" spc="50" dirty="0">
                <a:latin typeface="Times New Roman"/>
                <a:cs typeface="Times New Roman"/>
              </a:rPr>
              <a:t>9</a:t>
            </a:r>
            <a:endParaRPr sz="1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sz="1000" spc="70" dirty="0">
                <a:latin typeface="Times New Roman"/>
                <a:cs typeface="Times New Roman"/>
              </a:rPr>
              <a:t>10</a:t>
            </a:r>
            <a:endParaRPr sz="1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sz="1000" spc="70" dirty="0">
                <a:latin typeface="Times New Roman"/>
                <a:cs typeface="Times New Roman"/>
              </a:rPr>
              <a:t>11</a:t>
            </a:r>
            <a:endParaRPr sz="1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sz="1000" spc="70" dirty="0">
                <a:latin typeface="Times New Roman"/>
                <a:cs typeface="Times New Roman"/>
              </a:rPr>
              <a:t>12</a:t>
            </a:r>
            <a:endParaRPr sz="1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sz="1000" spc="70" dirty="0">
                <a:latin typeface="Times New Roman"/>
                <a:cs typeface="Times New Roman"/>
              </a:rPr>
              <a:t>13</a:t>
            </a:r>
            <a:endParaRPr sz="1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sz="1000" spc="70" dirty="0">
                <a:latin typeface="Times New Roman"/>
                <a:cs typeface="Times New Roman"/>
              </a:rPr>
              <a:t>14</a:t>
            </a:r>
            <a:endParaRPr sz="1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50"/>
              </a:spcBef>
            </a:pPr>
            <a:r>
              <a:rPr sz="1000" spc="70" dirty="0">
                <a:latin typeface="Times New Roman"/>
                <a:cs typeface="Times New Roman"/>
              </a:rPr>
              <a:t>15</a:t>
            </a:r>
            <a:endParaRPr sz="1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sz="1000" spc="70" dirty="0">
                <a:latin typeface="Times New Roman"/>
                <a:cs typeface="Times New Roman"/>
              </a:rPr>
              <a:t>16</a:t>
            </a:r>
            <a:endParaRPr sz="1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sz="1000" spc="95" dirty="0">
                <a:latin typeface="Times New Roman"/>
                <a:cs typeface="Times New Roman"/>
              </a:rPr>
              <a:t>17</a:t>
            </a:r>
            <a:r>
              <a:rPr sz="1000" spc="350" dirty="0">
                <a:latin typeface="Times New Roman"/>
                <a:cs typeface="Times New Roman"/>
              </a:rPr>
              <a:t> </a:t>
            </a:r>
            <a:r>
              <a:rPr sz="1000" spc="60" dirty="0">
                <a:latin typeface="Times New Roman"/>
                <a:cs typeface="Times New Roman"/>
              </a:rPr>
              <a:t>}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17880" y="5706871"/>
            <a:ext cx="6125845" cy="6210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3499"/>
              </a:lnSpc>
              <a:spcBef>
                <a:spcPts val="90"/>
              </a:spcBef>
            </a:pPr>
            <a:r>
              <a:rPr sz="1150" dirty="0">
                <a:latin typeface="Arial"/>
                <a:cs typeface="Arial"/>
              </a:rPr>
              <a:t>The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example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in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slide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shows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how</a:t>
            </a:r>
            <a:r>
              <a:rPr sz="1150" spc="9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to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create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Times New Roman"/>
                <a:cs typeface="Times New Roman"/>
              </a:rPr>
              <a:t>Map</a:t>
            </a:r>
            <a:r>
              <a:rPr sz="1150" spc="135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Arial"/>
                <a:cs typeface="Arial"/>
              </a:rPr>
              <a:t>and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perform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standard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operations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on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spc="-25" dirty="0">
                <a:latin typeface="Arial"/>
                <a:cs typeface="Arial"/>
              </a:rPr>
              <a:t>it.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output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from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program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spc="-25" dirty="0">
                <a:latin typeface="Arial"/>
                <a:cs typeface="Arial"/>
              </a:rPr>
              <a:t>is:</a:t>
            </a:r>
            <a:endParaRPr sz="11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55"/>
              </a:spcBef>
            </a:pPr>
            <a:r>
              <a:rPr sz="1150" spc="55" dirty="0">
                <a:latin typeface="Times New Roman"/>
                <a:cs typeface="Times New Roman"/>
              </a:rPr>
              <a:t>===</a:t>
            </a:r>
            <a:r>
              <a:rPr sz="1150" spc="445" dirty="0">
                <a:latin typeface="Times New Roman"/>
                <a:cs typeface="Times New Roman"/>
              </a:rPr>
              <a:t> </a:t>
            </a:r>
            <a:r>
              <a:rPr sz="1150" spc="245" dirty="0">
                <a:latin typeface="Times New Roman"/>
                <a:cs typeface="Times New Roman"/>
              </a:rPr>
              <a:t>Part</a:t>
            </a:r>
            <a:r>
              <a:rPr sz="1150" spc="450" dirty="0">
                <a:latin typeface="Times New Roman"/>
                <a:cs typeface="Times New Roman"/>
              </a:rPr>
              <a:t> </a:t>
            </a:r>
            <a:r>
              <a:rPr sz="1150" spc="260" dirty="0">
                <a:latin typeface="Times New Roman"/>
                <a:cs typeface="Times New Roman"/>
              </a:rPr>
              <a:t>List</a:t>
            </a:r>
            <a:r>
              <a:rPr sz="1150" spc="440" dirty="0">
                <a:latin typeface="Times New Roman"/>
                <a:cs typeface="Times New Roman"/>
              </a:rPr>
              <a:t> </a:t>
            </a:r>
            <a:r>
              <a:rPr sz="1150" spc="35" dirty="0">
                <a:latin typeface="Times New Roman"/>
                <a:cs typeface="Times New Roman"/>
              </a:rPr>
              <a:t>===</a:t>
            </a:r>
            <a:endParaRPr sz="115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17880" y="6300930"/>
            <a:ext cx="572770" cy="7372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35200"/>
              </a:lnSpc>
              <a:spcBef>
                <a:spcPts val="95"/>
              </a:spcBef>
            </a:pPr>
            <a:r>
              <a:rPr sz="1150" spc="240" dirty="0">
                <a:latin typeface="Times New Roman"/>
                <a:cs typeface="Times New Roman"/>
              </a:rPr>
              <a:t>Part#: Part#: Part#:</a:t>
            </a:r>
            <a:endParaRPr sz="115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454953" y="6300930"/>
            <a:ext cx="391795" cy="7372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35200"/>
              </a:lnSpc>
              <a:spcBef>
                <a:spcPts val="95"/>
              </a:spcBef>
            </a:pPr>
            <a:r>
              <a:rPr sz="1150" spc="55" dirty="0">
                <a:latin typeface="Times New Roman"/>
                <a:cs typeface="Times New Roman"/>
              </a:rPr>
              <a:t>H002 </a:t>
            </a:r>
            <a:r>
              <a:rPr sz="1150" spc="100" dirty="0">
                <a:latin typeface="Times New Roman"/>
                <a:cs typeface="Times New Roman"/>
              </a:rPr>
              <a:t>S001 S002</a:t>
            </a:r>
            <a:endParaRPr sz="115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912183" y="6300930"/>
            <a:ext cx="1392555" cy="737235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85"/>
              </a:spcBef>
            </a:pPr>
            <a:r>
              <a:rPr sz="1150" spc="85" dirty="0">
                <a:latin typeface="Times New Roman"/>
                <a:cs typeface="Times New Roman"/>
              </a:rPr>
              <a:t>Duke</a:t>
            </a:r>
            <a:r>
              <a:rPr sz="1150" spc="450" dirty="0">
                <a:latin typeface="Times New Roman"/>
                <a:cs typeface="Times New Roman"/>
              </a:rPr>
              <a:t> </a:t>
            </a:r>
            <a:r>
              <a:rPr sz="1150" spc="130" dirty="0">
                <a:latin typeface="Times New Roman"/>
                <a:cs typeface="Times New Roman"/>
              </a:rPr>
              <a:t>Hat</a:t>
            </a:r>
            <a:endParaRPr sz="1150">
              <a:latin typeface="Times New Roman"/>
              <a:cs typeface="Times New Roman"/>
            </a:endParaRPr>
          </a:p>
          <a:p>
            <a:pPr marL="12700" marR="5080">
              <a:lnSpc>
                <a:spcPct val="134800"/>
              </a:lnSpc>
              <a:spcBef>
                <a:spcPts val="10"/>
              </a:spcBef>
            </a:pPr>
            <a:r>
              <a:rPr sz="1150" spc="165" dirty="0">
                <a:latin typeface="Times New Roman"/>
                <a:cs typeface="Times New Roman"/>
              </a:rPr>
              <a:t>Blue</a:t>
            </a:r>
            <a:r>
              <a:rPr sz="1150" spc="445" dirty="0">
                <a:latin typeface="Times New Roman"/>
                <a:cs typeface="Times New Roman"/>
              </a:rPr>
              <a:t> </a:t>
            </a:r>
            <a:r>
              <a:rPr sz="1150" spc="180" dirty="0">
                <a:latin typeface="Times New Roman"/>
                <a:cs typeface="Times New Roman"/>
              </a:rPr>
              <a:t>Polo</a:t>
            </a:r>
            <a:r>
              <a:rPr sz="1150" spc="450" dirty="0">
                <a:latin typeface="Times New Roman"/>
                <a:cs typeface="Times New Roman"/>
              </a:rPr>
              <a:t> </a:t>
            </a:r>
            <a:r>
              <a:rPr sz="1150" spc="240" dirty="0">
                <a:latin typeface="Times New Roman"/>
                <a:cs typeface="Times New Roman"/>
              </a:rPr>
              <a:t>Shirt </a:t>
            </a:r>
            <a:r>
              <a:rPr sz="1150" spc="175" dirty="0">
                <a:latin typeface="Times New Roman"/>
                <a:cs typeface="Times New Roman"/>
              </a:rPr>
              <a:t>Black</a:t>
            </a:r>
            <a:r>
              <a:rPr sz="1150" spc="445" dirty="0">
                <a:latin typeface="Times New Roman"/>
                <a:cs typeface="Times New Roman"/>
              </a:rPr>
              <a:t> </a:t>
            </a:r>
            <a:r>
              <a:rPr sz="1150" spc="105" dirty="0">
                <a:latin typeface="Times New Roman"/>
                <a:cs typeface="Times New Roman"/>
              </a:rPr>
              <a:t>T-</a:t>
            </a:r>
            <a:r>
              <a:rPr sz="1150" spc="265" dirty="0">
                <a:latin typeface="Times New Roman"/>
                <a:cs typeface="Times New Roman"/>
              </a:rPr>
              <a:t>Shirt</a:t>
            </a:r>
            <a:endParaRPr sz="115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326639" y="5247386"/>
            <a:ext cx="3116580" cy="144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endParaRPr sz="8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706367" y="3108960"/>
            <a:ext cx="3133725" cy="1932939"/>
            <a:chOff x="3706367" y="3108960"/>
            <a:chExt cx="3133725" cy="1932939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74463" y="3108960"/>
              <a:ext cx="1999488" cy="743712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06367" y="3834384"/>
              <a:ext cx="3133343" cy="432815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730751" y="4242816"/>
              <a:ext cx="3108959" cy="798576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5285231" y="5023866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0" y="0"/>
                  </a:moveTo>
                  <a:lnTo>
                    <a:pt x="12191" y="0"/>
                  </a:lnTo>
                </a:path>
              </a:pathLst>
            </a:custGeom>
            <a:ln w="3175">
              <a:solidFill>
                <a:srgbClr val="FDFDF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049527" y="790204"/>
            <a:ext cx="5164455" cy="26181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506095" algn="ctr">
              <a:lnSpc>
                <a:spcPct val="100000"/>
              </a:lnSpc>
              <a:spcBef>
                <a:spcPts val="110"/>
              </a:spcBef>
            </a:pPr>
            <a:r>
              <a:rPr sz="1850" b="1" spc="95" dirty="0">
                <a:latin typeface="Times New Roman"/>
                <a:cs typeface="Times New Roman"/>
              </a:rPr>
              <a:t>Deque</a:t>
            </a:r>
            <a:r>
              <a:rPr sz="1850" b="1" spc="55" dirty="0">
                <a:latin typeface="Times New Roman"/>
                <a:cs typeface="Times New Roman"/>
              </a:rPr>
              <a:t> </a:t>
            </a:r>
            <a:r>
              <a:rPr sz="1850" b="1" spc="-10" dirty="0">
                <a:latin typeface="Arial"/>
                <a:cs typeface="Arial"/>
              </a:rPr>
              <a:t>Interface</a:t>
            </a:r>
            <a:endParaRPr sz="18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485"/>
              </a:spcBef>
            </a:pPr>
            <a:endParaRPr sz="18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550" dirty="0">
                <a:latin typeface="Arial"/>
                <a:cs typeface="Arial"/>
              </a:rPr>
              <a:t>A</a:t>
            </a:r>
            <a:r>
              <a:rPr sz="1550" spc="2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collection</a:t>
            </a:r>
            <a:r>
              <a:rPr sz="1550" spc="2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that</a:t>
            </a:r>
            <a:r>
              <a:rPr sz="1550" spc="2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can</a:t>
            </a:r>
            <a:r>
              <a:rPr sz="1550" spc="2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be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used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as</a:t>
            </a:r>
            <a:r>
              <a:rPr sz="1550" spc="2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stack</a:t>
            </a:r>
            <a:r>
              <a:rPr sz="1550" spc="2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or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</a:t>
            </a:r>
            <a:r>
              <a:rPr sz="1550" spc="20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queue</a:t>
            </a:r>
            <a:endParaRPr sz="1550">
              <a:latin typeface="Arial"/>
              <a:cs typeface="Arial"/>
            </a:endParaRPr>
          </a:p>
          <a:p>
            <a:pPr marL="423545" marR="5080" indent="-329565">
              <a:lnSpc>
                <a:spcPct val="101899"/>
              </a:lnSpc>
              <a:spcBef>
                <a:spcPts val="360"/>
              </a:spcBef>
              <a:buClr>
                <a:srgbClr val="FF0000"/>
              </a:buClr>
              <a:buChar char="•"/>
              <a:tabLst>
                <a:tab pos="423545" algn="l"/>
              </a:tabLst>
            </a:pPr>
            <a:r>
              <a:rPr sz="1550" dirty="0">
                <a:latin typeface="Arial"/>
                <a:cs typeface="Arial"/>
              </a:rPr>
              <a:t>It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means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“double-ended</a:t>
            </a:r>
            <a:r>
              <a:rPr sz="1550" spc="6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queue”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(and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is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pronounced “deck”).</a:t>
            </a:r>
            <a:endParaRPr sz="1550">
              <a:latin typeface="Arial"/>
              <a:cs typeface="Arial"/>
            </a:endParaRPr>
          </a:p>
          <a:p>
            <a:pPr marL="423545" indent="-328930">
              <a:lnSpc>
                <a:spcPct val="100000"/>
              </a:lnSpc>
              <a:spcBef>
                <a:spcPts val="395"/>
              </a:spcBef>
              <a:buClr>
                <a:srgbClr val="FF0000"/>
              </a:buClr>
              <a:buChar char="•"/>
              <a:tabLst>
                <a:tab pos="423545" algn="l"/>
              </a:tabLst>
            </a:pPr>
            <a:r>
              <a:rPr sz="1550" dirty="0">
                <a:latin typeface="Arial"/>
                <a:cs typeface="Arial"/>
              </a:rPr>
              <a:t>A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queue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provides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FIFO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(first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in,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first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out)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operations:</a:t>
            </a:r>
            <a:endParaRPr sz="1550">
              <a:latin typeface="Arial"/>
              <a:cs typeface="Arial"/>
            </a:endParaRPr>
          </a:p>
          <a:p>
            <a:pPr marL="742315" lvl="1" indent="-237490">
              <a:lnSpc>
                <a:spcPct val="100000"/>
              </a:lnSpc>
              <a:spcBef>
                <a:spcPts val="295"/>
              </a:spcBef>
              <a:buClr>
                <a:srgbClr val="FF0000"/>
              </a:buClr>
              <a:buFont typeface="Arial"/>
              <a:buChar char="–"/>
              <a:tabLst>
                <a:tab pos="742315" algn="l"/>
              </a:tabLst>
            </a:pPr>
            <a:r>
              <a:rPr sz="1400" spc="254" dirty="0">
                <a:latin typeface="Times New Roman"/>
                <a:cs typeface="Times New Roman"/>
              </a:rPr>
              <a:t>add(e)</a:t>
            </a:r>
            <a:r>
              <a:rPr sz="1400" spc="5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Arial"/>
                <a:cs typeface="Arial"/>
              </a:rPr>
              <a:t>and</a:t>
            </a:r>
            <a:r>
              <a:rPr sz="1400" spc="5" dirty="0">
                <a:latin typeface="Arial"/>
                <a:cs typeface="Arial"/>
              </a:rPr>
              <a:t> </a:t>
            </a:r>
            <a:r>
              <a:rPr sz="1400" spc="210" dirty="0">
                <a:latin typeface="Times New Roman"/>
                <a:cs typeface="Times New Roman"/>
              </a:rPr>
              <a:t>remove()</a:t>
            </a:r>
            <a:r>
              <a:rPr sz="1400" spc="95" dirty="0">
                <a:latin typeface="Times New Roman"/>
                <a:cs typeface="Times New Roman"/>
              </a:rPr>
              <a:t>  </a:t>
            </a:r>
            <a:r>
              <a:rPr sz="1400" spc="-10" dirty="0">
                <a:latin typeface="Arial"/>
                <a:cs typeface="Arial"/>
              </a:rPr>
              <a:t>methods</a:t>
            </a:r>
            <a:endParaRPr sz="1400">
              <a:latin typeface="Arial"/>
              <a:cs typeface="Arial"/>
            </a:endParaRPr>
          </a:p>
          <a:p>
            <a:pPr marL="423545" indent="-328930">
              <a:lnSpc>
                <a:spcPct val="100000"/>
              </a:lnSpc>
              <a:spcBef>
                <a:spcPts val="500"/>
              </a:spcBef>
              <a:buClr>
                <a:srgbClr val="FF0000"/>
              </a:buClr>
              <a:buChar char="•"/>
              <a:tabLst>
                <a:tab pos="423545" algn="l"/>
              </a:tabLst>
            </a:pPr>
            <a:r>
              <a:rPr sz="1550" dirty="0">
                <a:latin typeface="Arial"/>
                <a:cs typeface="Arial"/>
              </a:rPr>
              <a:t>A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stack</a:t>
            </a:r>
            <a:r>
              <a:rPr sz="1550" spc="1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provides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LIFO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(last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in,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first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out)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operations:</a:t>
            </a:r>
            <a:endParaRPr sz="1550">
              <a:latin typeface="Arial"/>
              <a:cs typeface="Arial"/>
            </a:endParaRPr>
          </a:p>
          <a:p>
            <a:pPr marL="742315" lvl="1" indent="-237490">
              <a:lnSpc>
                <a:spcPct val="100000"/>
              </a:lnSpc>
              <a:spcBef>
                <a:spcPts val="280"/>
              </a:spcBef>
              <a:buClr>
                <a:srgbClr val="FF0000"/>
              </a:buClr>
              <a:buFont typeface="Arial"/>
              <a:buChar char="–"/>
              <a:tabLst>
                <a:tab pos="742315" algn="l"/>
              </a:tabLst>
            </a:pPr>
            <a:r>
              <a:rPr sz="1400" spc="250" dirty="0">
                <a:latin typeface="Times New Roman"/>
                <a:cs typeface="Times New Roman"/>
              </a:rPr>
              <a:t>push(e)</a:t>
            </a:r>
            <a:r>
              <a:rPr sz="1400" spc="4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Arial"/>
                <a:cs typeface="Arial"/>
              </a:rPr>
              <a:t>and</a:t>
            </a:r>
            <a:r>
              <a:rPr sz="1400" spc="20" dirty="0">
                <a:latin typeface="Arial"/>
                <a:cs typeface="Arial"/>
              </a:rPr>
              <a:t> </a:t>
            </a:r>
            <a:r>
              <a:rPr sz="1400" spc="245" dirty="0">
                <a:latin typeface="Times New Roman"/>
                <a:cs typeface="Times New Roman"/>
              </a:rPr>
              <a:t>pop()</a:t>
            </a:r>
            <a:r>
              <a:rPr sz="1400" spc="95" dirty="0">
                <a:latin typeface="Times New Roman"/>
                <a:cs typeface="Times New Roman"/>
              </a:rPr>
              <a:t>  </a:t>
            </a:r>
            <a:r>
              <a:rPr sz="1400" spc="-10" dirty="0">
                <a:latin typeface="Arial"/>
                <a:cs typeface="Arial"/>
              </a:rPr>
              <a:t>methods</a:t>
            </a:r>
            <a:endParaRPr sz="14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99060" y="5028438"/>
            <a:ext cx="7576184" cy="5029200"/>
          </a:xfrm>
          <a:custGeom>
            <a:avLst/>
            <a:gdLst/>
            <a:ahLst/>
            <a:cxnLst/>
            <a:rect l="l" t="t" r="r" b="b"/>
            <a:pathLst>
              <a:path w="7576184" h="5029200">
                <a:moveTo>
                  <a:pt x="7575804" y="0"/>
                </a:moveTo>
                <a:lnTo>
                  <a:pt x="0" y="0"/>
                </a:lnTo>
                <a:lnTo>
                  <a:pt x="0" y="5029200"/>
                </a:lnTo>
                <a:lnTo>
                  <a:pt x="7575804" y="5029200"/>
                </a:lnTo>
                <a:lnTo>
                  <a:pt x="757580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817864" y="5247386"/>
            <a:ext cx="6252210" cy="171187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R="110489" algn="ctr">
              <a:lnSpc>
                <a:spcPct val="100000"/>
              </a:lnSpc>
              <a:spcBef>
                <a:spcPts val="105"/>
              </a:spcBef>
            </a:pPr>
            <a:endParaRPr sz="8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8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675"/>
              </a:spcBef>
            </a:pPr>
            <a:endParaRPr sz="8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150" spc="100" dirty="0">
                <a:latin typeface="Times New Roman"/>
                <a:cs typeface="Times New Roman"/>
              </a:rPr>
              <a:t>Deque</a:t>
            </a:r>
            <a:r>
              <a:rPr sz="1150" spc="105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Arial"/>
                <a:cs typeface="Arial"/>
              </a:rPr>
              <a:t>is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child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interface</a:t>
            </a:r>
            <a:r>
              <a:rPr sz="1150" spc="3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of</a:t>
            </a:r>
            <a:r>
              <a:rPr sz="1150" spc="40" dirty="0">
                <a:latin typeface="Arial"/>
                <a:cs typeface="Arial"/>
              </a:rPr>
              <a:t> </a:t>
            </a:r>
            <a:r>
              <a:rPr sz="1150" spc="225" dirty="0">
                <a:latin typeface="Times New Roman"/>
                <a:cs typeface="Times New Roman"/>
              </a:rPr>
              <a:t>Collection</a:t>
            </a:r>
            <a:r>
              <a:rPr sz="1150" spc="120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Arial"/>
                <a:cs typeface="Arial"/>
              </a:rPr>
              <a:t>(just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like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spc="210" dirty="0">
                <a:latin typeface="Times New Roman"/>
                <a:cs typeface="Times New Roman"/>
              </a:rPr>
              <a:t>Set</a:t>
            </a:r>
            <a:r>
              <a:rPr sz="1150" spc="95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Arial"/>
                <a:cs typeface="Arial"/>
              </a:rPr>
              <a:t>and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spc="160" dirty="0">
                <a:latin typeface="Times New Roman"/>
                <a:cs typeface="Times New Roman"/>
              </a:rPr>
              <a:t>List</a:t>
            </a:r>
            <a:r>
              <a:rPr sz="1150" spc="160" dirty="0">
                <a:latin typeface="Arial"/>
                <a:cs typeface="Arial"/>
              </a:rPr>
              <a:t>).</a:t>
            </a:r>
            <a:endParaRPr sz="1150">
              <a:latin typeface="Arial"/>
              <a:cs typeface="Arial"/>
            </a:endParaRPr>
          </a:p>
          <a:p>
            <a:pPr marL="12700" marR="55880">
              <a:lnSpc>
                <a:spcPct val="103499"/>
              </a:lnSpc>
              <a:spcBef>
                <a:spcPts val="515"/>
              </a:spcBef>
            </a:pPr>
            <a:r>
              <a:rPr sz="1150" dirty="0">
                <a:latin typeface="Arial"/>
                <a:cs typeface="Arial"/>
              </a:rPr>
              <a:t>A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queue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is</a:t>
            </a:r>
            <a:r>
              <a:rPr sz="1150" spc="9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often</a:t>
            </a:r>
            <a:r>
              <a:rPr sz="1150" spc="4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used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to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track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asynchronous</a:t>
            </a:r>
            <a:r>
              <a:rPr sz="1150" spc="13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message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requests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so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they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can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be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processed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spc="-25" dirty="0">
                <a:latin typeface="Arial"/>
                <a:cs typeface="Arial"/>
              </a:rPr>
              <a:t>in </a:t>
            </a:r>
            <a:r>
              <a:rPr sz="1150" dirty="0">
                <a:latin typeface="Arial"/>
                <a:cs typeface="Arial"/>
              </a:rPr>
              <a:t>order.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stack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can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be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very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useful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for</a:t>
            </a:r>
            <a:r>
              <a:rPr sz="1150" spc="3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traversing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directory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tree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or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similar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spc="-10" dirty="0">
                <a:latin typeface="Arial"/>
                <a:cs typeface="Arial"/>
              </a:rPr>
              <a:t>structures.</a:t>
            </a:r>
            <a:endParaRPr sz="1150">
              <a:latin typeface="Arial"/>
              <a:cs typeface="Arial"/>
            </a:endParaRPr>
          </a:p>
          <a:p>
            <a:pPr marL="12700" marR="5080">
              <a:lnSpc>
                <a:spcPct val="107800"/>
              </a:lnSpc>
              <a:spcBef>
                <a:spcPts val="315"/>
              </a:spcBef>
            </a:pPr>
            <a:r>
              <a:rPr sz="1150" dirty="0">
                <a:latin typeface="Arial"/>
                <a:cs typeface="Arial"/>
              </a:rPr>
              <a:t>A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spc="100" dirty="0">
                <a:latin typeface="Times New Roman"/>
                <a:cs typeface="Times New Roman"/>
              </a:rPr>
              <a:t>Deque</a:t>
            </a:r>
            <a:r>
              <a:rPr sz="1150" spc="160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Arial"/>
                <a:cs typeface="Arial"/>
              </a:rPr>
              <a:t>is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“doubled-ended</a:t>
            </a:r>
            <a:r>
              <a:rPr sz="1150" spc="14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queue.”</a:t>
            </a:r>
            <a:r>
              <a:rPr sz="1150" spc="9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Essentially</a:t>
            </a:r>
            <a:r>
              <a:rPr sz="1150" spc="10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this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means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that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spc="100" dirty="0">
                <a:latin typeface="Times New Roman"/>
                <a:cs typeface="Times New Roman"/>
              </a:rPr>
              <a:t>Deque</a:t>
            </a:r>
            <a:r>
              <a:rPr sz="1150" spc="165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Arial"/>
                <a:cs typeface="Arial"/>
              </a:rPr>
              <a:t>can</a:t>
            </a:r>
            <a:r>
              <a:rPr sz="1150" spc="10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be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used</a:t>
            </a:r>
            <a:r>
              <a:rPr sz="1150" spc="9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as</a:t>
            </a:r>
            <a:r>
              <a:rPr sz="1150" spc="95" dirty="0">
                <a:latin typeface="Arial"/>
                <a:cs typeface="Arial"/>
              </a:rPr>
              <a:t> </a:t>
            </a:r>
            <a:r>
              <a:rPr sz="1150" spc="-50" dirty="0">
                <a:latin typeface="Arial"/>
                <a:cs typeface="Arial"/>
              </a:rPr>
              <a:t>a </a:t>
            </a:r>
            <a:r>
              <a:rPr sz="1150" dirty="0">
                <a:latin typeface="Arial"/>
                <a:cs typeface="Arial"/>
              </a:rPr>
              <a:t>queue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(first</a:t>
            </a:r>
            <a:r>
              <a:rPr sz="1150" spc="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in,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first</a:t>
            </a:r>
            <a:r>
              <a:rPr sz="1150" spc="2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out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[FIFO]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operations)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or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as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stack</a:t>
            </a:r>
            <a:r>
              <a:rPr sz="1150" spc="3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(last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spc="-25" dirty="0">
                <a:latin typeface="Arial"/>
                <a:cs typeface="Arial"/>
              </a:rPr>
              <a:t>in,</a:t>
            </a:r>
            <a:endParaRPr sz="11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sz="1150" dirty="0">
                <a:latin typeface="Arial"/>
                <a:cs typeface="Arial"/>
              </a:rPr>
              <a:t>first</a:t>
            </a:r>
            <a:r>
              <a:rPr sz="1150" spc="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out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[LIFO]</a:t>
            </a:r>
            <a:r>
              <a:rPr sz="1150" spc="35" dirty="0">
                <a:latin typeface="Arial"/>
                <a:cs typeface="Arial"/>
              </a:rPr>
              <a:t> </a:t>
            </a:r>
            <a:r>
              <a:rPr sz="1150" spc="-10" dirty="0">
                <a:latin typeface="Arial"/>
                <a:cs typeface="Arial"/>
              </a:rPr>
              <a:t>operations).</a:t>
            </a:r>
            <a:endParaRPr sz="11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34796" y="1581911"/>
            <a:ext cx="5694045" cy="3180715"/>
            <a:chOff x="1034796" y="1581911"/>
            <a:chExt cx="5694045" cy="3180715"/>
          </a:xfrm>
        </p:grpSpPr>
        <p:sp>
          <p:nvSpPr>
            <p:cNvPr id="3" name="object 3"/>
            <p:cNvSpPr/>
            <p:nvPr/>
          </p:nvSpPr>
          <p:spPr>
            <a:xfrm>
              <a:off x="1045464" y="1592579"/>
              <a:ext cx="5672455" cy="3159760"/>
            </a:xfrm>
            <a:custGeom>
              <a:avLst/>
              <a:gdLst/>
              <a:ahLst/>
              <a:cxnLst/>
              <a:rect l="l" t="t" r="r" b="b"/>
              <a:pathLst>
                <a:path w="5672455" h="3159760">
                  <a:moveTo>
                    <a:pt x="5672328" y="0"/>
                  </a:moveTo>
                  <a:lnTo>
                    <a:pt x="0" y="0"/>
                  </a:lnTo>
                  <a:lnTo>
                    <a:pt x="0" y="3159251"/>
                  </a:lnTo>
                  <a:lnTo>
                    <a:pt x="5672328" y="3159251"/>
                  </a:lnTo>
                  <a:lnTo>
                    <a:pt x="5672328" y="0"/>
                  </a:lnTo>
                  <a:close/>
                </a:path>
              </a:pathLst>
            </a:custGeom>
            <a:solidFill>
              <a:srgbClr val="DCDC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034796" y="1581911"/>
              <a:ext cx="5694045" cy="3180715"/>
            </a:xfrm>
            <a:custGeom>
              <a:avLst/>
              <a:gdLst/>
              <a:ahLst/>
              <a:cxnLst/>
              <a:rect l="l" t="t" r="r" b="b"/>
              <a:pathLst>
                <a:path w="5694045" h="3180715">
                  <a:moveTo>
                    <a:pt x="5689092" y="0"/>
                  </a:moveTo>
                  <a:lnTo>
                    <a:pt x="4572" y="0"/>
                  </a:lnTo>
                  <a:lnTo>
                    <a:pt x="0" y="4572"/>
                  </a:lnTo>
                  <a:lnTo>
                    <a:pt x="0" y="3176016"/>
                  </a:lnTo>
                  <a:lnTo>
                    <a:pt x="4572" y="3180588"/>
                  </a:lnTo>
                  <a:lnTo>
                    <a:pt x="5689092" y="3180588"/>
                  </a:lnTo>
                  <a:lnTo>
                    <a:pt x="5693664" y="3176016"/>
                  </a:lnTo>
                  <a:lnTo>
                    <a:pt x="5693664" y="3169920"/>
                  </a:lnTo>
                  <a:lnTo>
                    <a:pt x="19812" y="3169920"/>
                  </a:lnTo>
                  <a:lnTo>
                    <a:pt x="10668" y="3160776"/>
                  </a:lnTo>
                  <a:lnTo>
                    <a:pt x="19812" y="3160776"/>
                  </a:lnTo>
                  <a:lnTo>
                    <a:pt x="19812" y="19812"/>
                  </a:lnTo>
                  <a:lnTo>
                    <a:pt x="10668" y="19812"/>
                  </a:lnTo>
                  <a:lnTo>
                    <a:pt x="19812" y="10668"/>
                  </a:lnTo>
                  <a:lnTo>
                    <a:pt x="5693664" y="10668"/>
                  </a:lnTo>
                  <a:lnTo>
                    <a:pt x="5693664" y="4572"/>
                  </a:lnTo>
                  <a:lnTo>
                    <a:pt x="5689092" y="0"/>
                  </a:lnTo>
                  <a:close/>
                </a:path>
                <a:path w="5694045" h="3180715">
                  <a:moveTo>
                    <a:pt x="19812" y="3160776"/>
                  </a:moveTo>
                  <a:lnTo>
                    <a:pt x="10668" y="3160776"/>
                  </a:lnTo>
                  <a:lnTo>
                    <a:pt x="19812" y="3169920"/>
                  </a:lnTo>
                  <a:lnTo>
                    <a:pt x="19812" y="3160776"/>
                  </a:lnTo>
                  <a:close/>
                </a:path>
                <a:path w="5694045" h="3180715">
                  <a:moveTo>
                    <a:pt x="5672328" y="3160776"/>
                  </a:moveTo>
                  <a:lnTo>
                    <a:pt x="19812" y="3160776"/>
                  </a:lnTo>
                  <a:lnTo>
                    <a:pt x="19812" y="3169920"/>
                  </a:lnTo>
                  <a:lnTo>
                    <a:pt x="5672328" y="3169920"/>
                  </a:lnTo>
                  <a:lnTo>
                    <a:pt x="5672328" y="3160776"/>
                  </a:lnTo>
                  <a:close/>
                </a:path>
                <a:path w="5694045" h="3180715">
                  <a:moveTo>
                    <a:pt x="5672328" y="10668"/>
                  </a:moveTo>
                  <a:lnTo>
                    <a:pt x="5672328" y="3169920"/>
                  </a:lnTo>
                  <a:lnTo>
                    <a:pt x="5682996" y="3160776"/>
                  </a:lnTo>
                  <a:lnTo>
                    <a:pt x="5693664" y="3160776"/>
                  </a:lnTo>
                  <a:lnTo>
                    <a:pt x="5693664" y="19812"/>
                  </a:lnTo>
                  <a:lnTo>
                    <a:pt x="5682996" y="19812"/>
                  </a:lnTo>
                  <a:lnTo>
                    <a:pt x="5672328" y="10668"/>
                  </a:lnTo>
                  <a:close/>
                </a:path>
                <a:path w="5694045" h="3180715">
                  <a:moveTo>
                    <a:pt x="5693664" y="3160776"/>
                  </a:moveTo>
                  <a:lnTo>
                    <a:pt x="5682996" y="3160776"/>
                  </a:lnTo>
                  <a:lnTo>
                    <a:pt x="5672328" y="3169920"/>
                  </a:lnTo>
                  <a:lnTo>
                    <a:pt x="5693664" y="3169920"/>
                  </a:lnTo>
                  <a:lnTo>
                    <a:pt x="5693664" y="3160776"/>
                  </a:lnTo>
                  <a:close/>
                </a:path>
                <a:path w="5694045" h="3180715">
                  <a:moveTo>
                    <a:pt x="19812" y="10668"/>
                  </a:moveTo>
                  <a:lnTo>
                    <a:pt x="10668" y="19812"/>
                  </a:lnTo>
                  <a:lnTo>
                    <a:pt x="19812" y="19812"/>
                  </a:lnTo>
                  <a:lnTo>
                    <a:pt x="19812" y="10668"/>
                  </a:lnTo>
                  <a:close/>
                </a:path>
                <a:path w="5694045" h="3180715">
                  <a:moveTo>
                    <a:pt x="5672328" y="10668"/>
                  </a:moveTo>
                  <a:lnTo>
                    <a:pt x="19812" y="10668"/>
                  </a:lnTo>
                  <a:lnTo>
                    <a:pt x="19812" y="19812"/>
                  </a:lnTo>
                  <a:lnTo>
                    <a:pt x="5672328" y="19812"/>
                  </a:lnTo>
                  <a:lnTo>
                    <a:pt x="5672328" y="10668"/>
                  </a:lnTo>
                  <a:close/>
                </a:path>
                <a:path w="5694045" h="3180715">
                  <a:moveTo>
                    <a:pt x="5693664" y="10668"/>
                  </a:moveTo>
                  <a:lnTo>
                    <a:pt x="5672328" y="10668"/>
                  </a:lnTo>
                  <a:lnTo>
                    <a:pt x="5682996" y="19812"/>
                  </a:lnTo>
                  <a:lnTo>
                    <a:pt x="5693664" y="19812"/>
                  </a:lnTo>
                  <a:lnTo>
                    <a:pt x="5693664" y="1066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2340355" y="790204"/>
            <a:ext cx="3088005" cy="3092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50" b="1" dirty="0">
                <a:latin typeface="Arial"/>
                <a:cs typeface="Arial"/>
              </a:rPr>
              <a:t>Stack</a:t>
            </a:r>
            <a:r>
              <a:rPr sz="1850" b="1" spc="10" dirty="0">
                <a:latin typeface="Arial"/>
                <a:cs typeface="Arial"/>
              </a:rPr>
              <a:t> </a:t>
            </a:r>
            <a:r>
              <a:rPr sz="1850" b="1" dirty="0">
                <a:latin typeface="Arial"/>
                <a:cs typeface="Arial"/>
              </a:rPr>
              <a:t>with</a:t>
            </a:r>
            <a:r>
              <a:rPr sz="1850" b="1" spc="-5" dirty="0">
                <a:latin typeface="Arial"/>
                <a:cs typeface="Arial"/>
              </a:rPr>
              <a:t> </a:t>
            </a:r>
            <a:r>
              <a:rPr sz="1850" b="1" spc="80" dirty="0">
                <a:latin typeface="Times New Roman"/>
                <a:cs typeface="Times New Roman"/>
              </a:rPr>
              <a:t>Deque</a:t>
            </a:r>
            <a:r>
              <a:rPr sz="1850" b="1" spc="80" dirty="0">
                <a:latin typeface="Arial"/>
                <a:cs typeface="Arial"/>
              </a:rPr>
              <a:t>:</a:t>
            </a:r>
            <a:r>
              <a:rPr sz="1850" b="1" spc="25" dirty="0">
                <a:latin typeface="Arial"/>
                <a:cs typeface="Arial"/>
              </a:rPr>
              <a:t> </a:t>
            </a:r>
            <a:r>
              <a:rPr sz="1850" b="1" spc="-10" dirty="0">
                <a:latin typeface="Arial"/>
                <a:cs typeface="Arial"/>
              </a:rPr>
              <a:t>Example</a:t>
            </a:r>
            <a:endParaRPr sz="18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901441" y="3058172"/>
            <a:ext cx="3258185" cy="10712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791210">
              <a:lnSpc>
                <a:spcPct val="119100"/>
              </a:lnSpc>
              <a:spcBef>
                <a:spcPts val="100"/>
              </a:spcBef>
            </a:pPr>
            <a:r>
              <a:rPr sz="1150" spc="270" dirty="0">
                <a:latin typeface="Times New Roman"/>
                <a:cs typeface="Times New Roman"/>
              </a:rPr>
              <a:t>int</a:t>
            </a:r>
            <a:r>
              <a:rPr sz="1150" spc="415" dirty="0">
                <a:latin typeface="Times New Roman"/>
                <a:cs typeface="Times New Roman"/>
              </a:rPr>
              <a:t> </a:t>
            </a:r>
            <a:r>
              <a:rPr sz="1150" spc="229" dirty="0">
                <a:latin typeface="Times New Roman"/>
                <a:cs typeface="Times New Roman"/>
              </a:rPr>
              <a:t>size</a:t>
            </a:r>
            <a:r>
              <a:rPr sz="1150" spc="420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Times New Roman"/>
                <a:cs typeface="Times New Roman"/>
              </a:rPr>
              <a:t>=</a:t>
            </a:r>
            <a:r>
              <a:rPr sz="1150" spc="420" dirty="0">
                <a:latin typeface="Times New Roman"/>
                <a:cs typeface="Times New Roman"/>
              </a:rPr>
              <a:t> </a:t>
            </a:r>
            <a:r>
              <a:rPr sz="1150" spc="245" dirty="0">
                <a:latin typeface="Times New Roman"/>
                <a:cs typeface="Times New Roman"/>
              </a:rPr>
              <a:t>stack.size()</a:t>
            </a:r>
            <a:r>
              <a:rPr sz="1150" spc="420" dirty="0">
                <a:latin typeface="Times New Roman"/>
                <a:cs typeface="Times New Roman"/>
              </a:rPr>
              <a:t> </a:t>
            </a:r>
            <a:r>
              <a:rPr sz="1150" spc="290" dirty="0">
                <a:latin typeface="Times New Roman"/>
                <a:cs typeface="Times New Roman"/>
              </a:rPr>
              <a:t>-</a:t>
            </a:r>
            <a:r>
              <a:rPr sz="1150" spc="405" dirty="0">
                <a:latin typeface="Times New Roman"/>
                <a:cs typeface="Times New Roman"/>
              </a:rPr>
              <a:t> </a:t>
            </a:r>
            <a:r>
              <a:rPr sz="1150" spc="210" dirty="0">
                <a:latin typeface="Times New Roman"/>
                <a:cs typeface="Times New Roman"/>
              </a:rPr>
              <a:t>1; </a:t>
            </a:r>
            <a:r>
              <a:rPr sz="1150" spc="170" dirty="0">
                <a:latin typeface="Times New Roman"/>
                <a:cs typeface="Times New Roman"/>
              </a:rPr>
              <a:t>while</a:t>
            </a:r>
            <a:r>
              <a:rPr sz="1150" spc="420" dirty="0">
                <a:latin typeface="Times New Roman"/>
                <a:cs typeface="Times New Roman"/>
              </a:rPr>
              <a:t> </a:t>
            </a:r>
            <a:r>
              <a:rPr sz="1150" spc="240" dirty="0">
                <a:latin typeface="Times New Roman"/>
                <a:cs typeface="Times New Roman"/>
              </a:rPr>
              <a:t>(size</a:t>
            </a:r>
            <a:r>
              <a:rPr sz="1150" spc="420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Times New Roman"/>
                <a:cs typeface="Times New Roman"/>
              </a:rPr>
              <a:t>&gt;=</a:t>
            </a:r>
            <a:r>
              <a:rPr sz="1150" spc="425" dirty="0">
                <a:latin typeface="Times New Roman"/>
                <a:cs typeface="Times New Roman"/>
              </a:rPr>
              <a:t> </a:t>
            </a:r>
            <a:r>
              <a:rPr sz="1150" spc="105" dirty="0">
                <a:latin typeface="Times New Roman"/>
                <a:cs typeface="Times New Roman"/>
              </a:rPr>
              <a:t>0</a:t>
            </a:r>
            <a:r>
              <a:rPr sz="1150" spc="420" dirty="0">
                <a:latin typeface="Times New Roman"/>
                <a:cs typeface="Times New Roman"/>
              </a:rPr>
              <a:t> </a:t>
            </a:r>
            <a:r>
              <a:rPr sz="1150" spc="290" dirty="0">
                <a:latin typeface="Times New Roman"/>
                <a:cs typeface="Times New Roman"/>
              </a:rPr>
              <a:t>)</a:t>
            </a:r>
            <a:r>
              <a:rPr sz="1150" spc="409" dirty="0">
                <a:latin typeface="Times New Roman"/>
                <a:cs typeface="Times New Roman"/>
              </a:rPr>
              <a:t> </a:t>
            </a:r>
            <a:r>
              <a:rPr sz="1150" spc="80" dirty="0">
                <a:latin typeface="Times New Roman"/>
                <a:cs typeface="Times New Roman"/>
              </a:rPr>
              <a:t>{</a:t>
            </a:r>
            <a:endParaRPr sz="1150">
              <a:latin typeface="Times New Roman"/>
              <a:cs typeface="Times New Roman"/>
            </a:endParaRPr>
          </a:p>
          <a:p>
            <a:pPr marL="449580" marR="5080">
              <a:lnSpc>
                <a:spcPts val="1660"/>
              </a:lnSpc>
              <a:spcBef>
                <a:spcPts val="85"/>
              </a:spcBef>
            </a:pPr>
            <a:r>
              <a:rPr sz="1150" spc="204" dirty="0">
                <a:latin typeface="Times New Roman"/>
                <a:cs typeface="Times New Roman"/>
              </a:rPr>
              <a:t>System.out.println(stack.pop()); </a:t>
            </a:r>
            <a:r>
              <a:rPr sz="1150" spc="250" dirty="0">
                <a:latin typeface="Times New Roman"/>
                <a:cs typeface="Times New Roman"/>
              </a:rPr>
              <a:t>size-</a:t>
            </a:r>
            <a:r>
              <a:rPr sz="1150" spc="325" dirty="0">
                <a:latin typeface="Times New Roman"/>
                <a:cs typeface="Times New Roman"/>
              </a:rPr>
              <a:t>-</a:t>
            </a:r>
            <a:r>
              <a:rPr sz="1150" spc="220" dirty="0">
                <a:latin typeface="Times New Roman"/>
                <a:cs typeface="Times New Roman"/>
              </a:rPr>
              <a:t>;</a:t>
            </a:r>
            <a:endParaRPr sz="1150">
              <a:latin typeface="Times New Roman"/>
              <a:cs typeface="Times New Roman"/>
            </a:endParaRPr>
          </a:p>
          <a:p>
            <a:pPr marL="99060">
              <a:lnSpc>
                <a:spcPct val="100000"/>
              </a:lnSpc>
              <a:spcBef>
                <a:spcPts val="160"/>
              </a:spcBef>
            </a:pPr>
            <a:r>
              <a:rPr sz="1150" spc="80" dirty="0">
                <a:latin typeface="Times New Roman"/>
                <a:cs typeface="Times New Roman"/>
              </a:rPr>
              <a:t>}</a:t>
            </a:r>
            <a:endParaRPr sz="115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13536" y="1593628"/>
            <a:ext cx="4396740" cy="2744470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188595" indent="-175895">
              <a:lnSpc>
                <a:spcPct val="100000"/>
              </a:lnSpc>
              <a:spcBef>
                <a:spcPts val="365"/>
              </a:spcBef>
              <a:buAutoNum type="arabicPlain"/>
              <a:tabLst>
                <a:tab pos="188595" algn="l"/>
              </a:tabLst>
            </a:pPr>
            <a:r>
              <a:rPr sz="1150" spc="200" dirty="0">
                <a:latin typeface="Times New Roman"/>
                <a:cs typeface="Times New Roman"/>
              </a:rPr>
              <a:t>public</a:t>
            </a:r>
            <a:r>
              <a:rPr sz="1150" spc="409" dirty="0">
                <a:latin typeface="Times New Roman"/>
                <a:cs typeface="Times New Roman"/>
              </a:rPr>
              <a:t> </a:t>
            </a:r>
            <a:r>
              <a:rPr sz="1150" spc="229" dirty="0">
                <a:latin typeface="Times New Roman"/>
                <a:cs typeface="Times New Roman"/>
              </a:rPr>
              <a:t>class</a:t>
            </a:r>
            <a:r>
              <a:rPr sz="1150" spc="415" dirty="0">
                <a:latin typeface="Times New Roman"/>
                <a:cs typeface="Times New Roman"/>
              </a:rPr>
              <a:t> </a:t>
            </a:r>
            <a:r>
              <a:rPr sz="1150" spc="175" dirty="0">
                <a:latin typeface="Times New Roman"/>
                <a:cs typeface="Times New Roman"/>
              </a:rPr>
              <a:t>TestStack</a:t>
            </a:r>
            <a:r>
              <a:rPr sz="1150" spc="425" dirty="0">
                <a:latin typeface="Times New Roman"/>
                <a:cs typeface="Times New Roman"/>
              </a:rPr>
              <a:t> </a:t>
            </a:r>
            <a:r>
              <a:rPr sz="1150" spc="80" dirty="0">
                <a:latin typeface="Times New Roman"/>
                <a:cs typeface="Times New Roman"/>
              </a:rPr>
              <a:t>{</a:t>
            </a:r>
            <a:endParaRPr sz="1150">
              <a:latin typeface="Times New Roman"/>
              <a:cs typeface="Times New Roman"/>
            </a:endParaRPr>
          </a:p>
          <a:p>
            <a:pPr marL="449580" indent="-436880">
              <a:lnSpc>
                <a:spcPct val="100000"/>
              </a:lnSpc>
              <a:spcBef>
                <a:spcPts val="265"/>
              </a:spcBef>
              <a:buAutoNum type="arabicPlain"/>
              <a:tabLst>
                <a:tab pos="449580" algn="l"/>
              </a:tabLst>
            </a:pPr>
            <a:r>
              <a:rPr sz="1150" spc="200" dirty="0">
                <a:latin typeface="Times New Roman"/>
                <a:cs typeface="Times New Roman"/>
              </a:rPr>
              <a:t>public</a:t>
            </a:r>
            <a:r>
              <a:rPr sz="1150" spc="405" dirty="0">
                <a:latin typeface="Times New Roman"/>
                <a:cs typeface="Times New Roman"/>
              </a:rPr>
              <a:t> </a:t>
            </a:r>
            <a:r>
              <a:rPr sz="1150" spc="275" dirty="0">
                <a:latin typeface="Times New Roman"/>
                <a:cs typeface="Times New Roman"/>
              </a:rPr>
              <a:t>static</a:t>
            </a:r>
            <a:r>
              <a:rPr sz="1150" spc="425" dirty="0">
                <a:latin typeface="Times New Roman"/>
                <a:cs typeface="Times New Roman"/>
              </a:rPr>
              <a:t> </a:t>
            </a:r>
            <a:r>
              <a:rPr sz="1150" spc="170" dirty="0">
                <a:latin typeface="Times New Roman"/>
                <a:cs typeface="Times New Roman"/>
              </a:rPr>
              <a:t>void</a:t>
            </a:r>
            <a:r>
              <a:rPr sz="1150" spc="420" dirty="0">
                <a:latin typeface="Times New Roman"/>
                <a:cs typeface="Times New Roman"/>
              </a:rPr>
              <a:t> </a:t>
            </a:r>
            <a:r>
              <a:rPr sz="1150" spc="195" dirty="0">
                <a:latin typeface="Times New Roman"/>
                <a:cs typeface="Times New Roman"/>
              </a:rPr>
              <a:t>main(String[]</a:t>
            </a:r>
            <a:r>
              <a:rPr sz="1150" spc="425" dirty="0">
                <a:latin typeface="Times New Roman"/>
                <a:cs typeface="Times New Roman"/>
              </a:rPr>
              <a:t> </a:t>
            </a:r>
            <a:r>
              <a:rPr sz="1150" spc="190" dirty="0">
                <a:latin typeface="Times New Roman"/>
                <a:cs typeface="Times New Roman"/>
              </a:rPr>
              <a:t>args){</a:t>
            </a:r>
            <a:endParaRPr sz="1150">
              <a:latin typeface="Times New Roman"/>
              <a:cs typeface="Times New Roman"/>
            </a:endParaRPr>
          </a:p>
          <a:p>
            <a:pPr marL="800100" indent="-787400">
              <a:lnSpc>
                <a:spcPct val="100000"/>
              </a:lnSpc>
              <a:spcBef>
                <a:spcPts val="260"/>
              </a:spcBef>
              <a:buAutoNum type="arabicPlain"/>
              <a:tabLst>
                <a:tab pos="800100" algn="l"/>
              </a:tabLst>
            </a:pPr>
            <a:r>
              <a:rPr sz="1150" spc="130" dirty="0">
                <a:latin typeface="Times New Roman"/>
                <a:cs typeface="Times New Roman"/>
              </a:rPr>
              <a:t>Deque&lt;String&gt;</a:t>
            </a:r>
            <a:r>
              <a:rPr sz="1150" spc="445" dirty="0">
                <a:latin typeface="Times New Roman"/>
                <a:cs typeface="Times New Roman"/>
              </a:rPr>
              <a:t> </a:t>
            </a:r>
            <a:r>
              <a:rPr sz="1150" spc="204" dirty="0">
                <a:latin typeface="Times New Roman"/>
                <a:cs typeface="Times New Roman"/>
              </a:rPr>
              <a:t>stack</a:t>
            </a:r>
            <a:r>
              <a:rPr sz="1150" spc="450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Times New Roman"/>
                <a:cs typeface="Times New Roman"/>
              </a:rPr>
              <a:t>=</a:t>
            </a:r>
            <a:r>
              <a:rPr sz="1150" spc="465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Times New Roman"/>
                <a:cs typeface="Times New Roman"/>
              </a:rPr>
              <a:t>new</a:t>
            </a:r>
            <a:r>
              <a:rPr sz="1150" spc="450" dirty="0">
                <a:latin typeface="Times New Roman"/>
                <a:cs typeface="Times New Roman"/>
              </a:rPr>
              <a:t> </a:t>
            </a:r>
            <a:r>
              <a:rPr sz="1150" spc="135" dirty="0">
                <a:latin typeface="Times New Roman"/>
                <a:cs typeface="Times New Roman"/>
              </a:rPr>
              <a:t>ArrayDeque&lt;&gt;();</a:t>
            </a:r>
            <a:endParaRPr sz="1150">
              <a:latin typeface="Times New Roman"/>
              <a:cs typeface="Times New Roman"/>
            </a:endParaRPr>
          </a:p>
          <a:p>
            <a:pPr marL="800100" indent="-787400">
              <a:lnSpc>
                <a:spcPct val="100000"/>
              </a:lnSpc>
              <a:spcBef>
                <a:spcPts val="280"/>
              </a:spcBef>
              <a:buAutoNum type="arabicPlain"/>
              <a:tabLst>
                <a:tab pos="800100" algn="l"/>
              </a:tabLst>
            </a:pPr>
            <a:r>
              <a:rPr sz="1150" spc="195" dirty="0">
                <a:latin typeface="Times New Roman"/>
                <a:cs typeface="Times New Roman"/>
              </a:rPr>
              <a:t>stack.push("one");</a:t>
            </a:r>
            <a:endParaRPr sz="1150">
              <a:latin typeface="Times New Roman"/>
              <a:cs typeface="Times New Roman"/>
            </a:endParaRPr>
          </a:p>
          <a:p>
            <a:pPr marL="800100" indent="-787400">
              <a:lnSpc>
                <a:spcPct val="100000"/>
              </a:lnSpc>
              <a:spcBef>
                <a:spcPts val="260"/>
              </a:spcBef>
              <a:buAutoNum type="arabicPlain"/>
              <a:tabLst>
                <a:tab pos="800100" algn="l"/>
              </a:tabLst>
            </a:pPr>
            <a:r>
              <a:rPr sz="1150" spc="190" dirty="0">
                <a:latin typeface="Times New Roman"/>
                <a:cs typeface="Times New Roman"/>
              </a:rPr>
              <a:t>stack.push("two");</a:t>
            </a:r>
            <a:endParaRPr sz="1150">
              <a:latin typeface="Times New Roman"/>
              <a:cs typeface="Times New Roman"/>
            </a:endParaRPr>
          </a:p>
          <a:p>
            <a:pPr marL="800100" indent="-787400">
              <a:lnSpc>
                <a:spcPct val="100000"/>
              </a:lnSpc>
              <a:spcBef>
                <a:spcPts val="265"/>
              </a:spcBef>
              <a:buAutoNum type="arabicPlain"/>
              <a:tabLst>
                <a:tab pos="800100" algn="l"/>
              </a:tabLst>
            </a:pPr>
            <a:r>
              <a:rPr sz="1150" spc="210" dirty="0">
                <a:latin typeface="Times New Roman"/>
                <a:cs typeface="Times New Roman"/>
              </a:rPr>
              <a:t>stack.push("three");</a:t>
            </a:r>
            <a:endParaRPr sz="11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75"/>
              </a:spcBef>
            </a:pPr>
            <a:r>
              <a:rPr sz="1150" spc="55" dirty="0">
                <a:latin typeface="Times New Roman"/>
                <a:cs typeface="Times New Roman"/>
              </a:rPr>
              <a:t>7</a:t>
            </a:r>
            <a:endParaRPr sz="11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65"/>
              </a:spcBef>
            </a:pPr>
            <a:r>
              <a:rPr sz="1150" spc="55" dirty="0">
                <a:latin typeface="Times New Roman"/>
                <a:cs typeface="Times New Roman"/>
              </a:rPr>
              <a:t>8</a:t>
            </a:r>
            <a:endParaRPr sz="11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65"/>
              </a:spcBef>
            </a:pPr>
            <a:r>
              <a:rPr sz="1150" spc="55" dirty="0">
                <a:latin typeface="Times New Roman"/>
                <a:cs typeface="Times New Roman"/>
              </a:rPr>
              <a:t>9</a:t>
            </a:r>
            <a:endParaRPr sz="11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65"/>
              </a:spcBef>
            </a:pPr>
            <a:r>
              <a:rPr sz="1150" spc="85" dirty="0">
                <a:latin typeface="Times New Roman"/>
                <a:cs typeface="Times New Roman"/>
              </a:rPr>
              <a:t>10</a:t>
            </a:r>
            <a:endParaRPr sz="11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75"/>
              </a:spcBef>
            </a:pPr>
            <a:r>
              <a:rPr sz="1150" spc="85" dirty="0">
                <a:latin typeface="Times New Roman"/>
                <a:cs typeface="Times New Roman"/>
              </a:rPr>
              <a:t>11</a:t>
            </a:r>
            <a:endParaRPr sz="11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65"/>
              </a:spcBef>
            </a:pPr>
            <a:r>
              <a:rPr sz="1150" spc="85" dirty="0">
                <a:latin typeface="Times New Roman"/>
                <a:cs typeface="Times New Roman"/>
              </a:rPr>
              <a:t>12</a:t>
            </a:r>
            <a:endParaRPr sz="11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65"/>
              </a:spcBef>
            </a:pPr>
            <a:r>
              <a:rPr sz="1150" spc="90" dirty="0">
                <a:latin typeface="Times New Roman"/>
                <a:cs typeface="Times New Roman"/>
              </a:rPr>
              <a:t>13</a:t>
            </a:r>
            <a:endParaRPr sz="115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637786" y="4138494"/>
            <a:ext cx="112395" cy="1993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50" spc="80" dirty="0">
                <a:latin typeface="Times New Roman"/>
                <a:cs typeface="Times New Roman"/>
              </a:rPr>
              <a:t>}</a:t>
            </a:r>
            <a:endParaRPr sz="115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13536" y="4348802"/>
            <a:ext cx="376555" cy="1993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50" spc="110" dirty="0">
                <a:latin typeface="Times New Roman"/>
                <a:cs typeface="Times New Roman"/>
              </a:rPr>
              <a:t>14</a:t>
            </a:r>
            <a:r>
              <a:rPr sz="1150" spc="409" dirty="0">
                <a:latin typeface="Times New Roman"/>
                <a:cs typeface="Times New Roman"/>
              </a:rPr>
              <a:t> </a:t>
            </a:r>
            <a:r>
              <a:rPr sz="1150" spc="70" dirty="0">
                <a:latin typeface="Times New Roman"/>
                <a:cs typeface="Times New Roman"/>
              </a:rPr>
              <a:t>}</a:t>
            </a:r>
            <a:endParaRPr sz="115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326639" y="5247386"/>
            <a:ext cx="3116580" cy="144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endParaRPr sz="8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817880" y="5706871"/>
            <a:ext cx="6186805" cy="143383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150" dirty="0">
                <a:latin typeface="Arial"/>
                <a:cs typeface="Arial"/>
              </a:rPr>
              <a:t>The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Collections</a:t>
            </a:r>
            <a:r>
              <a:rPr sz="1150" spc="114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API</a:t>
            </a:r>
            <a:r>
              <a:rPr sz="1150" spc="10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provides</a:t>
            </a:r>
            <a:r>
              <a:rPr sz="1150" spc="10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two</a:t>
            </a:r>
            <a:r>
              <a:rPr sz="1150" spc="9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interfaces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for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ordering</a:t>
            </a:r>
            <a:r>
              <a:rPr sz="1150" spc="11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elements: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spc="145" dirty="0">
                <a:latin typeface="Times New Roman"/>
                <a:cs typeface="Times New Roman"/>
              </a:rPr>
              <a:t>Comparable</a:t>
            </a:r>
            <a:r>
              <a:rPr sz="1150" spc="160" dirty="0">
                <a:latin typeface="Times New Roman"/>
                <a:cs typeface="Times New Roman"/>
              </a:rPr>
              <a:t> </a:t>
            </a:r>
            <a:r>
              <a:rPr sz="1150" spc="-25" dirty="0">
                <a:latin typeface="Arial"/>
                <a:cs typeface="Arial"/>
              </a:rPr>
              <a:t>and</a:t>
            </a:r>
            <a:endParaRPr sz="11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sz="1150" spc="130" dirty="0">
                <a:latin typeface="Times New Roman"/>
                <a:cs typeface="Times New Roman"/>
              </a:rPr>
              <a:t>Comparator</a:t>
            </a:r>
            <a:r>
              <a:rPr sz="1150" spc="130" dirty="0">
                <a:latin typeface="Arial"/>
                <a:cs typeface="Arial"/>
              </a:rPr>
              <a:t>.</a:t>
            </a:r>
            <a:endParaRPr sz="1150">
              <a:latin typeface="Arial"/>
              <a:cs typeface="Arial"/>
            </a:endParaRPr>
          </a:p>
          <a:p>
            <a:pPr marL="384175" marR="214629" indent="-247015">
              <a:lnSpc>
                <a:spcPct val="109600"/>
              </a:lnSpc>
              <a:spcBef>
                <a:spcPts val="240"/>
              </a:spcBef>
              <a:buFont typeface="Arial"/>
              <a:buChar char="•"/>
              <a:tabLst>
                <a:tab pos="384175" algn="l"/>
              </a:tabLst>
            </a:pPr>
            <a:r>
              <a:rPr sz="1150" b="1" spc="85" dirty="0">
                <a:latin typeface="Times New Roman"/>
                <a:cs typeface="Times New Roman"/>
              </a:rPr>
              <a:t>Comparable</a:t>
            </a:r>
            <a:r>
              <a:rPr sz="1150" spc="85" dirty="0">
                <a:latin typeface="Arial"/>
                <a:cs typeface="Arial"/>
              </a:rPr>
              <a:t>:</a:t>
            </a:r>
            <a:r>
              <a:rPr sz="1150" spc="11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Is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implemented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in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class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and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provides</a:t>
            </a:r>
            <a:r>
              <a:rPr sz="1150" spc="9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single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sorting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option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for</a:t>
            </a:r>
            <a:r>
              <a:rPr sz="1150" spc="35" dirty="0">
                <a:latin typeface="Arial"/>
                <a:cs typeface="Arial"/>
              </a:rPr>
              <a:t> </a:t>
            </a:r>
            <a:r>
              <a:rPr sz="1150" spc="-25" dirty="0">
                <a:latin typeface="Arial"/>
                <a:cs typeface="Arial"/>
              </a:rPr>
              <a:t>the </a:t>
            </a:r>
            <a:r>
              <a:rPr sz="1150" spc="-10" dirty="0">
                <a:latin typeface="Arial"/>
                <a:cs typeface="Arial"/>
              </a:rPr>
              <a:t>class</a:t>
            </a:r>
            <a:endParaRPr sz="1150">
              <a:latin typeface="Arial"/>
              <a:cs typeface="Arial"/>
            </a:endParaRPr>
          </a:p>
          <a:p>
            <a:pPr marL="384175" marR="5080" indent="-247015">
              <a:lnSpc>
                <a:spcPct val="109600"/>
              </a:lnSpc>
              <a:spcBef>
                <a:spcPts val="165"/>
              </a:spcBef>
              <a:buFont typeface="Arial"/>
              <a:buChar char="•"/>
              <a:tabLst>
                <a:tab pos="384175" algn="l"/>
              </a:tabLst>
            </a:pPr>
            <a:r>
              <a:rPr sz="1150" b="1" spc="85" dirty="0">
                <a:latin typeface="Times New Roman"/>
                <a:cs typeface="Times New Roman"/>
              </a:rPr>
              <a:t>Comparator</a:t>
            </a:r>
            <a:r>
              <a:rPr sz="1150" spc="85" dirty="0">
                <a:latin typeface="Arial"/>
                <a:cs typeface="Arial"/>
              </a:rPr>
              <a:t>:</a:t>
            </a:r>
            <a:r>
              <a:rPr sz="1150" spc="10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Enables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you</a:t>
            </a:r>
            <a:r>
              <a:rPr sz="1150" spc="114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to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create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multiple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sorting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options.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You</a:t>
            </a:r>
            <a:r>
              <a:rPr sz="1150" spc="9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plug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in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spc="-10" dirty="0">
                <a:latin typeface="Arial"/>
                <a:cs typeface="Arial"/>
              </a:rPr>
              <a:t>designed </a:t>
            </a:r>
            <a:r>
              <a:rPr sz="1150" dirty="0">
                <a:latin typeface="Arial"/>
                <a:cs typeface="Arial"/>
              </a:rPr>
              <a:t>option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whenever</a:t>
            </a:r>
            <a:r>
              <a:rPr sz="1150" spc="11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you</a:t>
            </a:r>
            <a:r>
              <a:rPr sz="1150" spc="105" dirty="0">
                <a:latin typeface="Arial"/>
                <a:cs typeface="Arial"/>
              </a:rPr>
              <a:t> </a:t>
            </a:r>
            <a:r>
              <a:rPr sz="1150" spc="-20" dirty="0">
                <a:latin typeface="Arial"/>
                <a:cs typeface="Arial"/>
              </a:rPr>
              <a:t>want</a:t>
            </a:r>
            <a:endParaRPr sz="11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95"/>
              </a:spcBef>
            </a:pPr>
            <a:r>
              <a:rPr sz="1150" dirty="0">
                <a:latin typeface="Arial"/>
                <a:cs typeface="Arial"/>
              </a:rPr>
              <a:t>Both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interfaces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can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be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used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with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sorted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collections,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such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as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spc="190" dirty="0">
                <a:latin typeface="Times New Roman"/>
                <a:cs typeface="Times New Roman"/>
              </a:rPr>
              <a:t>TreeSet</a:t>
            </a:r>
            <a:r>
              <a:rPr sz="1150" spc="170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Arial"/>
                <a:cs typeface="Arial"/>
              </a:rPr>
              <a:t>and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spc="75" dirty="0">
                <a:latin typeface="Times New Roman"/>
                <a:cs typeface="Times New Roman"/>
              </a:rPr>
              <a:t>TreeMap</a:t>
            </a:r>
            <a:r>
              <a:rPr sz="1150" spc="75" dirty="0">
                <a:latin typeface="Arial"/>
                <a:cs typeface="Arial"/>
              </a:rPr>
              <a:t>.</a:t>
            </a:r>
            <a:endParaRPr sz="11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326639" y="5247386"/>
            <a:ext cx="3116580" cy="144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endParaRPr sz="850">
              <a:latin typeface="Arial"/>
              <a:cs typeface="Arial"/>
            </a:endParaRPr>
          </a:p>
        </p:txBody>
      </p:sp>
      <p:sp>
        <p:nvSpPr>
          <p:cNvPr id="10" name="object 2">
            <a:extLst>
              <a:ext uri="{FF2B5EF4-FFF2-40B4-BE49-F238E27FC236}">
                <a16:creationId xmlns:a16="http://schemas.microsoft.com/office/drawing/2014/main" id="{9ACE4A30-7ED3-65F4-C109-9BFFA431BEFF}"/>
              </a:ext>
            </a:extLst>
          </p:cNvPr>
          <p:cNvSpPr txBox="1"/>
          <p:nvPr/>
        </p:nvSpPr>
        <p:spPr>
          <a:xfrm>
            <a:off x="1131824" y="806967"/>
            <a:ext cx="5586730" cy="33724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R="73660" algn="ctr">
              <a:lnSpc>
                <a:spcPct val="100000"/>
              </a:lnSpc>
              <a:spcBef>
                <a:spcPts val="110"/>
              </a:spcBef>
            </a:pPr>
            <a:r>
              <a:rPr sz="1850" b="1" dirty="0">
                <a:latin typeface="Arial"/>
                <a:cs typeface="Arial"/>
              </a:rPr>
              <a:t>Ordering</a:t>
            </a:r>
            <a:r>
              <a:rPr sz="1850" b="1" spc="5" dirty="0">
                <a:latin typeface="Arial"/>
                <a:cs typeface="Arial"/>
              </a:rPr>
              <a:t> </a:t>
            </a:r>
            <a:r>
              <a:rPr sz="1850" b="1" spc="-10" dirty="0">
                <a:latin typeface="Arial"/>
                <a:cs typeface="Arial"/>
              </a:rPr>
              <a:t>Collections</a:t>
            </a:r>
            <a:endParaRPr sz="185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110"/>
              </a:spcBef>
            </a:pPr>
            <a:endParaRPr sz="1850" dirty="0">
              <a:latin typeface="Arial"/>
              <a:cs typeface="Arial"/>
            </a:endParaRPr>
          </a:p>
          <a:p>
            <a:pPr marL="341630" marR="5080" indent="-329565">
              <a:lnSpc>
                <a:spcPct val="107100"/>
              </a:lnSpc>
              <a:spcBef>
                <a:spcPts val="5"/>
              </a:spcBef>
              <a:buClr>
                <a:srgbClr val="FF0000"/>
              </a:buClr>
              <a:buChar char="•"/>
              <a:tabLst>
                <a:tab pos="341630" algn="l"/>
              </a:tabLst>
            </a:pPr>
            <a:r>
              <a:rPr sz="1550" dirty="0">
                <a:latin typeface="Arial"/>
                <a:cs typeface="Arial"/>
              </a:rPr>
              <a:t>The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spc="180" dirty="0">
                <a:latin typeface="Times New Roman"/>
                <a:cs typeface="Times New Roman"/>
              </a:rPr>
              <a:t>Comparable</a:t>
            </a:r>
            <a:r>
              <a:rPr sz="1550" spc="120" dirty="0">
                <a:latin typeface="Times New Roman"/>
                <a:cs typeface="Times New Roman"/>
              </a:rPr>
              <a:t> </a:t>
            </a:r>
            <a:r>
              <a:rPr sz="1550" dirty="0">
                <a:latin typeface="Arial"/>
                <a:cs typeface="Arial"/>
              </a:rPr>
              <a:t>and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spc="195" dirty="0">
                <a:latin typeface="Times New Roman"/>
                <a:cs typeface="Times New Roman"/>
              </a:rPr>
              <a:t>Comparator</a:t>
            </a:r>
            <a:r>
              <a:rPr sz="1550" spc="114" dirty="0">
                <a:latin typeface="Times New Roman"/>
                <a:cs typeface="Times New Roman"/>
              </a:rPr>
              <a:t> </a:t>
            </a:r>
            <a:r>
              <a:rPr sz="1550" dirty="0">
                <a:latin typeface="Arial"/>
                <a:cs typeface="Arial"/>
              </a:rPr>
              <a:t>interfaces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are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used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spc="-25" dirty="0">
                <a:latin typeface="Arial"/>
                <a:cs typeface="Arial"/>
              </a:rPr>
              <a:t>to </a:t>
            </a:r>
            <a:r>
              <a:rPr sz="1550" dirty="0">
                <a:latin typeface="Arial"/>
                <a:cs typeface="Arial"/>
              </a:rPr>
              <a:t>sort</a:t>
            </a:r>
            <a:r>
              <a:rPr sz="1550" spc="15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collections.</a:t>
            </a:r>
            <a:endParaRPr sz="1550" dirty="0">
              <a:latin typeface="Arial"/>
              <a:cs typeface="Arial"/>
            </a:endParaRPr>
          </a:p>
          <a:p>
            <a:pPr marL="659765" lvl="1" indent="-237490">
              <a:lnSpc>
                <a:spcPct val="100000"/>
              </a:lnSpc>
              <a:spcBef>
                <a:spcPts val="375"/>
              </a:spcBef>
              <a:buClr>
                <a:srgbClr val="FF0000"/>
              </a:buClr>
              <a:buChar char="–"/>
              <a:tabLst>
                <a:tab pos="659765" algn="l"/>
              </a:tabLst>
            </a:pPr>
            <a:r>
              <a:rPr sz="1400" dirty="0">
                <a:latin typeface="Arial"/>
                <a:cs typeface="Arial"/>
              </a:rPr>
              <a:t>Both</a:t>
            </a:r>
            <a:r>
              <a:rPr sz="1400" spc="5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are</a:t>
            </a:r>
            <a:r>
              <a:rPr sz="1400" spc="4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implemented</a:t>
            </a:r>
            <a:r>
              <a:rPr sz="1400" spc="4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by</a:t>
            </a:r>
            <a:r>
              <a:rPr sz="1400" spc="6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using</a:t>
            </a:r>
            <a:r>
              <a:rPr sz="1400" spc="6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generics.</a:t>
            </a:r>
            <a:endParaRPr sz="1400" dirty="0">
              <a:latin typeface="Arial"/>
              <a:cs typeface="Arial"/>
            </a:endParaRPr>
          </a:p>
          <a:p>
            <a:pPr marL="341630" indent="-328930">
              <a:lnSpc>
                <a:spcPct val="100000"/>
              </a:lnSpc>
              <a:spcBef>
                <a:spcPts val="305"/>
              </a:spcBef>
              <a:buClr>
                <a:srgbClr val="FF0000"/>
              </a:buClr>
              <a:buChar char="•"/>
              <a:tabLst>
                <a:tab pos="341630" algn="l"/>
              </a:tabLst>
            </a:pPr>
            <a:r>
              <a:rPr sz="1550" dirty="0">
                <a:latin typeface="Arial"/>
                <a:cs typeface="Arial"/>
              </a:rPr>
              <a:t>Using</a:t>
            </a:r>
            <a:r>
              <a:rPr sz="1550" spc="2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the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spc="180" dirty="0">
                <a:latin typeface="Times New Roman"/>
                <a:cs typeface="Times New Roman"/>
              </a:rPr>
              <a:t>Comparable</a:t>
            </a:r>
            <a:r>
              <a:rPr sz="1550" spc="114" dirty="0">
                <a:latin typeface="Times New Roman"/>
                <a:cs typeface="Times New Roman"/>
              </a:rPr>
              <a:t> </a:t>
            </a:r>
            <a:r>
              <a:rPr sz="1550" spc="-10" dirty="0">
                <a:latin typeface="Arial"/>
                <a:cs typeface="Arial"/>
              </a:rPr>
              <a:t>interface:</a:t>
            </a:r>
            <a:endParaRPr sz="1550" dirty="0">
              <a:latin typeface="Arial"/>
              <a:cs typeface="Arial"/>
            </a:endParaRPr>
          </a:p>
          <a:p>
            <a:pPr marL="659765" lvl="1" indent="-237490">
              <a:lnSpc>
                <a:spcPct val="100000"/>
              </a:lnSpc>
              <a:spcBef>
                <a:spcPts val="390"/>
              </a:spcBef>
              <a:buClr>
                <a:srgbClr val="FF0000"/>
              </a:buClr>
              <a:buChar char="–"/>
              <a:tabLst>
                <a:tab pos="659765" algn="l"/>
              </a:tabLst>
            </a:pPr>
            <a:r>
              <a:rPr sz="1400" dirty="0">
                <a:latin typeface="Arial"/>
                <a:cs typeface="Arial"/>
              </a:rPr>
              <a:t>Overrides</a:t>
            </a:r>
            <a:r>
              <a:rPr sz="1400" spc="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the</a:t>
            </a:r>
            <a:r>
              <a:rPr sz="1400" spc="50" dirty="0">
                <a:latin typeface="Arial"/>
                <a:cs typeface="Arial"/>
              </a:rPr>
              <a:t> </a:t>
            </a:r>
            <a:r>
              <a:rPr sz="1400" spc="140" dirty="0">
                <a:latin typeface="Times New Roman"/>
                <a:cs typeface="Times New Roman"/>
              </a:rPr>
              <a:t>compareTo</a:t>
            </a:r>
            <a:r>
              <a:rPr sz="1400" spc="10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Arial"/>
                <a:cs typeface="Arial"/>
              </a:rPr>
              <a:t>method</a:t>
            </a:r>
            <a:endParaRPr sz="1400" dirty="0">
              <a:latin typeface="Arial"/>
              <a:cs typeface="Arial"/>
            </a:endParaRPr>
          </a:p>
          <a:p>
            <a:pPr marL="659765" lvl="1" indent="-237490">
              <a:lnSpc>
                <a:spcPct val="100000"/>
              </a:lnSpc>
              <a:spcBef>
                <a:spcPts val="470"/>
              </a:spcBef>
              <a:buClr>
                <a:srgbClr val="FF0000"/>
              </a:buClr>
              <a:buChar char="–"/>
              <a:tabLst>
                <a:tab pos="659765" algn="l"/>
              </a:tabLst>
            </a:pPr>
            <a:r>
              <a:rPr sz="1400" dirty="0">
                <a:latin typeface="Arial"/>
                <a:cs typeface="Arial"/>
              </a:rPr>
              <a:t>Provides</a:t>
            </a:r>
            <a:r>
              <a:rPr sz="1400" spc="5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only</a:t>
            </a:r>
            <a:r>
              <a:rPr sz="1400" spc="7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one</a:t>
            </a:r>
            <a:r>
              <a:rPr sz="1400" spc="4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sort</a:t>
            </a:r>
            <a:r>
              <a:rPr sz="1400" spc="3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option</a:t>
            </a:r>
            <a:endParaRPr sz="1400" dirty="0">
              <a:latin typeface="Arial"/>
              <a:cs typeface="Arial"/>
            </a:endParaRPr>
          </a:p>
          <a:p>
            <a:pPr marL="341630" indent="-328930">
              <a:lnSpc>
                <a:spcPct val="100000"/>
              </a:lnSpc>
              <a:spcBef>
                <a:spcPts val="305"/>
              </a:spcBef>
              <a:buClr>
                <a:srgbClr val="FF0000"/>
              </a:buClr>
              <a:buChar char="•"/>
              <a:tabLst>
                <a:tab pos="341630" algn="l"/>
              </a:tabLst>
            </a:pPr>
            <a:r>
              <a:rPr sz="1550" dirty="0">
                <a:latin typeface="Arial"/>
                <a:cs typeface="Arial"/>
              </a:rPr>
              <a:t>The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spc="195" dirty="0">
                <a:latin typeface="Times New Roman"/>
                <a:cs typeface="Times New Roman"/>
              </a:rPr>
              <a:t>Comparator</a:t>
            </a:r>
            <a:r>
              <a:rPr sz="1550" spc="120" dirty="0">
                <a:latin typeface="Times New Roman"/>
                <a:cs typeface="Times New Roman"/>
              </a:rPr>
              <a:t> </a:t>
            </a:r>
            <a:r>
              <a:rPr sz="1550" spc="-10" dirty="0">
                <a:latin typeface="Arial"/>
                <a:cs typeface="Arial"/>
              </a:rPr>
              <a:t>interface:</a:t>
            </a:r>
            <a:endParaRPr sz="1550" dirty="0">
              <a:latin typeface="Arial"/>
              <a:cs typeface="Arial"/>
            </a:endParaRPr>
          </a:p>
          <a:p>
            <a:pPr marL="659765" lvl="1" indent="-237490">
              <a:lnSpc>
                <a:spcPct val="100000"/>
              </a:lnSpc>
              <a:spcBef>
                <a:spcPts val="390"/>
              </a:spcBef>
              <a:buClr>
                <a:srgbClr val="FF0000"/>
              </a:buClr>
              <a:buChar char="–"/>
              <a:tabLst>
                <a:tab pos="659765" algn="l"/>
              </a:tabLst>
            </a:pPr>
            <a:r>
              <a:rPr sz="1400" dirty="0">
                <a:latin typeface="Arial"/>
                <a:cs typeface="Arial"/>
              </a:rPr>
              <a:t>Is</a:t>
            </a:r>
            <a:r>
              <a:rPr sz="1400" spc="4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implemented</a:t>
            </a:r>
            <a:r>
              <a:rPr sz="1400" spc="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by</a:t>
            </a:r>
            <a:r>
              <a:rPr sz="1400" spc="5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using</a:t>
            </a:r>
            <a:r>
              <a:rPr sz="1400" spc="5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the</a:t>
            </a:r>
            <a:r>
              <a:rPr sz="1400" spc="40" dirty="0">
                <a:latin typeface="Arial"/>
                <a:cs typeface="Arial"/>
              </a:rPr>
              <a:t> </a:t>
            </a:r>
            <a:r>
              <a:rPr sz="1400" spc="160" dirty="0">
                <a:latin typeface="Times New Roman"/>
                <a:cs typeface="Times New Roman"/>
              </a:rPr>
              <a:t>compare</a:t>
            </a:r>
            <a:r>
              <a:rPr sz="1400" spc="10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Arial"/>
                <a:cs typeface="Arial"/>
              </a:rPr>
              <a:t>method</a:t>
            </a:r>
            <a:endParaRPr sz="1400" dirty="0">
              <a:latin typeface="Arial"/>
              <a:cs typeface="Arial"/>
            </a:endParaRPr>
          </a:p>
          <a:p>
            <a:pPr marL="659765" lvl="1" indent="-237490">
              <a:lnSpc>
                <a:spcPct val="100000"/>
              </a:lnSpc>
              <a:spcBef>
                <a:spcPts val="375"/>
              </a:spcBef>
              <a:buClr>
                <a:srgbClr val="FF0000"/>
              </a:buClr>
              <a:buChar char="–"/>
              <a:tabLst>
                <a:tab pos="659765" algn="l"/>
              </a:tabLst>
            </a:pPr>
            <a:r>
              <a:rPr sz="1400" dirty="0">
                <a:latin typeface="Arial"/>
                <a:cs typeface="Arial"/>
              </a:rPr>
              <a:t>Enables</a:t>
            </a:r>
            <a:r>
              <a:rPr sz="1400" spc="5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you</a:t>
            </a:r>
            <a:r>
              <a:rPr sz="1400" spc="5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to</a:t>
            </a:r>
            <a:r>
              <a:rPr sz="1400" spc="5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create</a:t>
            </a:r>
            <a:r>
              <a:rPr sz="1400" spc="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multiple</a:t>
            </a:r>
            <a:r>
              <a:rPr sz="1400" spc="50" dirty="0">
                <a:latin typeface="Arial"/>
                <a:cs typeface="Arial"/>
              </a:rPr>
              <a:t> </a:t>
            </a:r>
            <a:r>
              <a:rPr sz="1400" spc="180" dirty="0">
                <a:latin typeface="Times New Roman"/>
                <a:cs typeface="Times New Roman"/>
              </a:rPr>
              <a:t>Comparator</a:t>
            </a:r>
            <a:r>
              <a:rPr sz="1400" spc="8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Arial"/>
                <a:cs typeface="Arial"/>
              </a:rPr>
              <a:t>classes</a:t>
            </a:r>
            <a:endParaRPr sz="1400" dirty="0">
              <a:latin typeface="Arial"/>
              <a:cs typeface="Arial"/>
            </a:endParaRPr>
          </a:p>
          <a:p>
            <a:pPr marL="659765" lvl="1" indent="-237490">
              <a:lnSpc>
                <a:spcPct val="100000"/>
              </a:lnSpc>
              <a:spcBef>
                <a:spcPts val="480"/>
              </a:spcBef>
              <a:buClr>
                <a:srgbClr val="FF0000"/>
              </a:buClr>
              <a:buChar char="–"/>
              <a:tabLst>
                <a:tab pos="659765" algn="l"/>
              </a:tabLst>
            </a:pPr>
            <a:r>
              <a:rPr sz="1400" dirty="0">
                <a:latin typeface="Arial"/>
                <a:cs typeface="Arial"/>
              </a:rPr>
              <a:t>Enables</a:t>
            </a:r>
            <a:r>
              <a:rPr sz="1400" spc="5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you</a:t>
            </a:r>
            <a:r>
              <a:rPr sz="1400" spc="6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to</a:t>
            </a:r>
            <a:r>
              <a:rPr sz="1400" spc="6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create</a:t>
            </a:r>
            <a:r>
              <a:rPr sz="1400" spc="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and</a:t>
            </a:r>
            <a:r>
              <a:rPr sz="1400" spc="6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use</a:t>
            </a:r>
            <a:r>
              <a:rPr sz="1400" spc="6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numerous</a:t>
            </a:r>
            <a:r>
              <a:rPr sz="1400" spc="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sorting</a:t>
            </a:r>
            <a:r>
              <a:rPr sz="1400" spc="4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options</a:t>
            </a:r>
            <a:endParaRPr sz="14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34796" y="1473708"/>
            <a:ext cx="5805170" cy="3126105"/>
            <a:chOff x="1034796" y="1473708"/>
            <a:chExt cx="5805170" cy="3126105"/>
          </a:xfrm>
        </p:grpSpPr>
        <p:sp>
          <p:nvSpPr>
            <p:cNvPr id="3" name="object 3"/>
            <p:cNvSpPr/>
            <p:nvPr/>
          </p:nvSpPr>
          <p:spPr>
            <a:xfrm>
              <a:off x="1045464" y="1482852"/>
              <a:ext cx="5785485" cy="3106420"/>
            </a:xfrm>
            <a:custGeom>
              <a:avLst/>
              <a:gdLst/>
              <a:ahLst/>
              <a:cxnLst/>
              <a:rect l="l" t="t" r="r" b="b"/>
              <a:pathLst>
                <a:path w="5785484" h="3106420">
                  <a:moveTo>
                    <a:pt x="5785103" y="0"/>
                  </a:moveTo>
                  <a:lnTo>
                    <a:pt x="0" y="0"/>
                  </a:lnTo>
                  <a:lnTo>
                    <a:pt x="0" y="3105912"/>
                  </a:lnTo>
                  <a:lnTo>
                    <a:pt x="5785103" y="3105912"/>
                  </a:lnTo>
                  <a:lnTo>
                    <a:pt x="5785103" y="0"/>
                  </a:lnTo>
                  <a:close/>
                </a:path>
              </a:pathLst>
            </a:custGeom>
            <a:solidFill>
              <a:srgbClr val="DCDC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034796" y="1473708"/>
              <a:ext cx="5805170" cy="3126105"/>
            </a:xfrm>
            <a:custGeom>
              <a:avLst/>
              <a:gdLst/>
              <a:ahLst/>
              <a:cxnLst/>
              <a:rect l="l" t="t" r="r" b="b"/>
              <a:pathLst>
                <a:path w="5805170" h="3126104">
                  <a:moveTo>
                    <a:pt x="5800344" y="0"/>
                  </a:moveTo>
                  <a:lnTo>
                    <a:pt x="4572" y="0"/>
                  </a:lnTo>
                  <a:lnTo>
                    <a:pt x="0" y="4572"/>
                  </a:lnTo>
                  <a:lnTo>
                    <a:pt x="0" y="3121152"/>
                  </a:lnTo>
                  <a:lnTo>
                    <a:pt x="4572" y="3125724"/>
                  </a:lnTo>
                  <a:lnTo>
                    <a:pt x="5800344" y="3125724"/>
                  </a:lnTo>
                  <a:lnTo>
                    <a:pt x="5804916" y="3121152"/>
                  </a:lnTo>
                  <a:lnTo>
                    <a:pt x="5804916" y="3115056"/>
                  </a:lnTo>
                  <a:lnTo>
                    <a:pt x="19812" y="3115056"/>
                  </a:lnTo>
                  <a:lnTo>
                    <a:pt x="10668" y="3105912"/>
                  </a:lnTo>
                  <a:lnTo>
                    <a:pt x="19812" y="3105912"/>
                  </a:lnTo>
                  <a:lnTo>
                    <a:pt x="19812" y="19812"/>
                  </a:lnTo>
                  <a:lnTo>
                    <a:pt x="10667" y="19812"/>
                  </a:lnTo>
                  <a:lnTo>
                    <a:pt x="19812" y="9144"/>
                  </a:lnTo>
                  <a:lnTo>
                    <a:pt x="5804916" y="9144"/>
                  </a:lnTo>
                  <a:lnTo>
                    <a:pt x="5804916" y="4572"/>
                  </a:lnTo>
                  <a:lnTo>
                    <a:pt x="5800344" y="0"/>
                  </a:lnTo>
                  <a:close/>
                </a:path>
                <a:path w="5805170" h="3126104">
                  <a:moveTo>
                    <a:pt x="19812" y="3105912"/>
                  </a:moveTo>
                  <a:lnTo>
                    <a:pt x="10668" y="3105912"/>
                  </a:lnTo>
                  <a:lnTo>
                    <a:pt x="19812" y="3115056"/>
                  </a:lnTo>
                  <a:lnTo>
                    <a:pt x="19812" y="3105912"/>
                  </a:lnTo>
                  <a:close/>
                </a:path>
                <a:path w="5805170" h="3126104">
                  <a:moveTo>
                    <a:pt x="5785104" y="3105912"/>
                  </a:moveTo>
                  <a:lnTo>
                    <a:pt x="19812" y="3105912"/>
                  </a:lnTo>
                  <a:lnTo>
                    <a:pt x="19812" y="3115056"/>
                  </a:lnTo>
                  <a:lnTo>
                    <a:pt x="5785104" y="3115056"/>
                  </a:lnTo>
                  <a:lnTo>
                    <a:pt x="5785104" y="3105912"/>
                  </a:lnTo>
                  <a:close/>
                </a:path>
                <a:path w="5805170" h="3126104">
                  <a:moveTo>
                    <a:pt x="5785104" y="9144"/>
                  </a:moveTo>
                  <a:lnTo>
                    <a:pt x="5785104" y="3115056"/>
                  </a:lnTo>
                  <a:lnTo>
                    <a:pt x="5795772" y="3105912"/>
                  </a:lnTo>
                  <a:lnTo>
                    <a:pt x="5804916" y="3105912"/>
                  </a:lnTo>
                  <a:lnTo>
                    <a:pt x="5804916" y="19812"/>
                  </a:lnTo>
                  <a:lnTo>
                    <a:pt x="5795772" y="19812"/>
                  </a:lnTo>
                  <a:lnTo>
                    <a:pt x="5785104" y="9144"/>
                  </a:lnTo>
                  <a:close/>
                </a:path>
                <a:path w="5805170" h="3126104">
                  <a:moveTo>
                    <a:pt x="5804916" y="3105912"/>
                  </a:moveTo>
                  <a:lnTo>
                    <a:pt x="5795772" y="3105912"/>
                  </a:lnTo>
                  <a:lnTo>
                    <a:pt x="5785104" y="3115056"/>
                  </a:lnTo>
                  <a:lnTo>
                    <a:pt x="5804916" y="3115056"/>
                  </a:lnTo>
                  <a:lnTo>
                    <a:pt x="5804916" y="3105912"/>
                  </a:lnTo>
                  <a:close/>
                </a:path>
                <a:path w="5805170" h="3126104">
                  <a:moveTo>
                    <a:pt x="19812" y="9144"/>
                  </a:moveTo>
                  <a:lnTo>
                    <a:pt x="10667" y="19812"/>
                  </a:lnTo>
                  <a:lnTo>
                    <a:pt x="19812" y="19812"/>
                  </a:lnTo>
                  <a:lnTo>
                    <a:pt x="19812" y="9144"/>
                  </a:lnTo>
                  <a:close/>
                </a:path>
                <a:path w="5805170" h="3126104">
                  <a:moveTo>
                    <a:pt x="5785104" y="9144"/>
                  </a:moveTo>
                  <a:lnTo>
                    <a:pt x="19812" y="9144"/>
                  </a:lnTo>
                  <a:lnTo>
                    <a:pt x="19812" y="19812"/>
                  </a:lnTo>
                  <a:lnTo>
                    <a:pt x="5785104" y="19812"/>
                  </a:lnTo>
                  <a:lnTo>
                    <a:pt x="5785104" y="9144"/>
                  </a:lnTo>
                  <a:close/>
                </a:path>
                <a:path w="5805170" h="3126104">
                  <a:moveTo>
                    <a:pt x="5804916" y="9144"/>
                  </a:moveTo>
                  <a:lnTo>
                    <a:pt x="5785104" y="9144"/>
                  </a:lnTo>
                  <a:lnTo>
                    <a:pt x="5795772" y="19812"/>
                  </a:lnTo>
                  <a:lnTo>
                    <a:pt x="5804916" y="19812"/>
                  </a:lnTo>
                  <a:lnTo>
                    <a:pt x="5804916" y="914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2604007" y="790204"/>
            <a:ext cx="2562225" cy="3092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50" b="1" spc="110" dirty="0">
                <a:latin typeface="Times New Roman"/>
                <a:cs typeface="Times New Roman"/>
              </a:rPr>
              <a:t>Comparable</a:t>
            </a:r>
            <a:r>
              <a:rPr sz="1850" b="1" spc="110" dirty="0">
                <a:latin typeface="Arial"/>
                <a:cs typeface="Arial"/>
              </a:rPr>
              <a:t>:</a:t>
            </a:r>
            <a:r>
              <a:rPr sz="1850" b="1" spc="30" dirty="0">
                <a:latin typeface="Arial"/>
                <a:cs typeface="Arial"/>
              </a:rPr>
              <a:t> </a:t>
            </a:r>
            <a:r>
              <a:rPr sz="1850" b="1" spc="-10" dirty="0">
                <a:latin typeface="Arial"/>
                <a:cs typeface="Arial"/>
              </a:rPr>
              <a:t>Example</a:t>
            </a:r>
            <a:endParaRPr sz="18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55624" y="1519442"/>
            <a:ext cx="5655310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100" dirty="0">
                <a:latin typeface="Times New Roman"/>
                <a:cs typeface="Times New Roman"/>
              </a:rPr>
              <a:t>1</a:t>
            </a:r>
            <a:r>
              <a:rPr sz="1000" spc="360" dirty="0">
                <a:latin typeface="Times New Roman"/>
                <a:cs typeface="Times New Roman"/>
              </a:rPr>
              <a:t> </a:t>
            </a:r>
            <a:r>
              <a:rPr sz="1000" spc="175" dirty="0">
                <a:latin typeface="Times New Roman"/>
                <a:cs typeface="Times New Roman"/>
              </a:rPr>
              <a:t>public</a:t>
            </a:r>
            <a:r>
              <a:rPr sz="1000" spc="365" dirty="0">
                <a:latin typeface="Times New Roman"/>
                <a:cs typeface="Times New Roman"/>
              </a:rPr>
              <a:t> </a:t>
            </a:r>
            <a:r>
              <a:rPr sz="1000" spc="200" dirty="0">
                <a:latin typeface="Times New Roman"/>
                <a:cs typeface="Times New Roman"/>
              </a:rPr>
              <a:t>class</a:t>
            </a:r>
            <a:r>
              <a:rPr sz="1000" spc="360" dirty="0">
                <a:latin typeface="Times New Roman"/>
                <a:cs typeface="Times New Roman"/>
              </a:rPr>
              <a:t> </a:t>
            </a:r>
            <a:r>
              <a:rPr sz="1000" spc="125" dirty="0">
                <a:latin typeface="Times New Roman"/>
                <a:cs typeface="Times New Roman"/>
              </a:rPr>
              <a:t>ComparableStudent</a:t>
            </a:r>
            <a:r>
              <a:rPr sz="1000" spc="375" dirty="0">
                <a:latin typeface="Times New Roman"/>
                <a:cs typeface="Times New Roman"/>
              </a:rPr>
              <a:t> </a:t>
            </a:r>
            <a:r>
              <a:rPr sz="1000" spc="125" dirty="0">
                <a:latin typeface="Times New Roman"/>
                <a:cs typeface="Times New Roman"/>
              </a:rPr>
              <a:t>implements</a:t>
            </a:r>
            <a:r>
              <a:rPr sz="1000" spc="350" dirty="0">
                <a:latin typeface="Times New Roman"/>
                <a:cs typeface="Times New Roman"/>
              </a:rPr>
              <a:t> </a:t>
            </a:r>
            <a:r>
              <a:rPr sz="1000" spc="100" dirty="0">
                <a:latin typeface="Times New Roman"/>
                <a:cs typeface="Times New Roman"/>
              </a:rPr>
              <a:t>Comparable&lt;ComparableStudent&gt;{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436621" y="1702317"/>
            <a:ext cx="5122545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195" dirty="0">
                <a:latin typeface="Times New Roman"/>
                <a:cs typeface="Times New Roman"/>
              </a:rPr>
              <a:t>private</a:t>
            </a:r>
            <a:r>
              <a:rPr sz="1000" spc="350" dirty="0">
                <a:latin typeface="Times New Roman"/>
                <a:cs typeface="Times New Roman"/>
              </a:rPr>
              <a:t> </a:t>
            </a:r>
            <a:r>
              <a:rPr sz="1000" spc="190" dirty="0">
                <a:latin typeface="Times New Roman"/>
                <a:cs typeface="Times New Roman"/>
              </a:rPr>
              <a:t>String</a:t>
            </a:r>
            <a:r>
              <a:rPr sz="1000" spc="360" dirty="0">
                <a:latin typeface="Times New Roman"/>
                <a:cs typeface="Times New Roman"/>
              </a:rPr>
              <a:t> </a:t>
            </a:r>
            <a:r>
              <a:rPr sz="1000" spc="100" dirty="0">
                <a:latin typeface="Times New Roman"/>
                <a:cs typeface="Times New Roman"/>
              </a:rPr>
              <a:t>name;</a:t>
            </a:r>
            <a:r>
              <a:rPr sz="1000" spc="365" dirty="0">
                <a:latin typeface="Times New Roman"/>
                <a:cs typeface="Times New Roman"/>
              </a:rPr>
              <a:t> </a:t>
            </a:r>
            <a:r>
              <a:rPr sz="1000" spc="195" dirty="0">
                <a:latin typeface="Times New Roman"/>
                <a:cs typeface="Times New Roman"/>
              </a:rPr>
              <a:t>private</a:t>
            </a:r>
            <a:r>
              <a:rPr sz="1000" spc="360" dirty="0">
                <a:latin typeface="Times New Roman"/>
                <a:cs typeface="Times New Roman"/>
              </a:rPr>
              <a:t> </a:t>
            </a:r>
            <a:r>
              <a:rPr sz="1000" spc="150" dirty="0">
                <a:latin typeface="Times New Roman"/>
                <a:cs typeface="Times New Roman"/>
              </a:rPr>
              <a:t>long</a:t>
            </a:r>
            <a:r>
              <a:rPr sz="1000" spc="360" dirty="0">
                <a:latin typeface="Times New Roman"/>
                <a:cs typeface="Times New Roman"/>
              </a:rPr>
              <a:t> </a:t>
            </a:r>
            <a:r>
              <a:rPr sz="1000" spc="210" dirty="0">
                <a:latin typeface="Times New Roman"/>
                <a:cs typeface="Times New Roman"/>
              </a:rPr>
              <a:t>id</a:t>
            </a:r>
            <a:r>
              <a:rPr sz="1000" spc="365" dirty="0">
                <a:latin typeface="Times New Roman"/>
                <a:cs typeface="Times New Roman"/>
              </a:rPr>
              <a:t> </a:t>
            </a:r>
            <a:r>
              <a:rPr sz="1000" dirty="0">
                <a:latin typeface="Times New Roman"/>
                <a:cs typeface="Times New Roman"/>
              </a:rPr>
              <a:t>=</a:t>
            </a:r>
            <a:r>
              <a:rPr sz="1000" spc="350" dirty="0">
                <a:latin typeface="Times New Roman"/>
                <a:cs typeface="Times New Roman"/>
              </a:rPr>
              <a:t> </a:t>
            </a:r>
            <a:r>
              <a:rPr sz="1000" spc="210" dirty="0">
                <a:latin typeface="Times New Roman"/>
                <a:cs typeface="Times New Roman"/>
              </a:rPr>
              <a:t>0;</a:t>
            </a:r>
            <a:r>
              <a:rPr sz="1000" spc="365" dirty="0">
                <a:latin typeface="Times New Roman"/>
                <a:cs typeface="Times New Roman"/>
              </a:rPr>
              <a:t> </a:t>
            </a:r>
            <a:r>
              <a:rPr sz="1000" spc="195" dirty="0">
                <a:latin typeface="Times New Roman"/>
                <a:cs typeface="Times New Roman"/>
              </a:rPr>
              <a:t>private</a:t>
            </a:r>
            <a:r>
              <a:rPr sz="1000" spc="360" dirty="0">
                <a:latin typeface="Times New Roman"/>
                <a:cs typeface="Times New Roman"/>
              </a:rPr>
              <a:t> </a:t>
            </a:r>
            <a:r>
              <a:rPr sz="1000" spc="135" dirty="0">
                <a:latin typeface="Times New Roman"/>
                <a:cs typeface="Times New Roman"/>
              </a:rPr>
              <a:t>double</a:t>
            </a:r>
            <a:r>
              <a:rPr sz="1000" spc="360" dirty="0">
                <a:latin typeface="Times New Roman"/>
                <a:cs typeface="Times New Roman"/>
              </a:rPr>
              <a:t> </a:t>
            </a:r>
            <a:r>
              <a:rPr sz="1000" spc="110" dirty="0">
                <a:latin typeface="Times New Roman"/>
                <a:cs typeface="Times New Roman"/>
              </a:rPr>
              <a:t>gpa</a:t>
            </a:r>
            <a:r>
              <a:rPr sz="1000" spc="365" dirty="0">
                <a:latin typeface="Times New Roman"/>
                <a:cs typeface="Times New Roman"/>
              </a:rPr>
              <a:t> </a:t>
            </a:r>
            <a:r>
              <a:rPr sz="1000" dirty="0">
                <a:latin typeface="Times New Roman"/>
                <a:cs typeface="Times New Roman"/>
              </a:rPr>
              <a:t>=</a:t>
            </a:r>
            <a:r>
              <a:rPr sz="1000" spc="350" dirty="0">
                <a:latin typeface="Times New Roman"/>
                <a:cs typeface="Times New Roman"/>
              </a:rPr>
              <a:t> </a:t>
            </a:r>
            <a:r>
              <a:rPr sz="1000" spc="195" dirty="0">
                <a:latin typeface="Times New Roman"/>
                <a:cs typeface="Times New Roman"/>
              </a:rPr>
              <a:t>0.0;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436621" y="2038180"/>
            <a:ext cx="4514215" cy="941705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40"/>
              </a:spcBef>
            </a:pPr>
            <a:r>
              <a:rPr sz="1000" spc="175" dirty="0">
                <a:latin typeface="Times New Roman"/>
                <a:cs typeface="Times New Roman"/>
              </a:rPr>
              <a:t>public</a:t>
            </a:r>
            <a:r>
              <a:rPr sz="1000" spc="350" dirty="0">
                <a:latin typeface="Times New Roman"/>
                <a:cs typeface="Times New Roman"/>
              </a:rPr>
              <a:t> </a:t>
            </a:r>
            <a:r>
              <a:rPr sz="1000" spc="145" dirty="0">
                <a:latin typeface="Times New Roman"/>
                <a:cs typeface="Times New Roman"/>
              </a:rPr>
              <a:t>ComparableStudent(String</a:t>
            </a:r>
            <a:r>
              <a:rPr sz="1000" spc="350" dirty="0">
                <a:latin typeface="Times New Roman"/>
                <a:cs typeface="Times New Roman"/>
              </a:rPr>
              <a:t> </a:t>
            </a:r>
            <a:r>
              <a:rPr sz="1000" spc="110" dirty="0">
                <a:latin typeface="Times New Roman"/>
                <a:cs typeface="Times New Roman"/>
              </a:rPr>
              <a:t>name,</a:t>
            </a:r>
            <a:r>
              <a:rPr sz="1000" spc="355" dirty="0">
                <a:latin typeface="Times New Roman"/>
                <a:cs typeface="Times New Roman"/>
              </a:rPr>
              <a:t> </a:t>
            </a:r>
            <a:r>
              <a:rPr sz="1000" spc="150" dirty="0">
                <a:latin typeface="Times New Roman"/>
                <a:cs typeface="Times New Roman"/>
              </a:rPr>
              <a:t>long</a:t>
            </a:r>
            <a:r>
              <a:rPr sz="1000" spc="370" dirty="0">
                <a:latin typeface="Times New Roman"/>
                <a:cs typeface="Times New Roman"/>
              </a:rPr>
              <a:t> </a:t>
            </a:r>
            <a:r>
              <a:rPr sz="1000" spc="250" dirty="0">
                <a:latin typeface="Times New Roman"/>
                <a:cs typeface="Times New Roman"/>
              </a:rPr>
              <a:t>id,</a:t>
            </a:r>
            <a:r>
              <a:rPr sz="1000" spc="365" dirty="0">
                <a:latin typeface="Times New Roman"/>
                <a:cs typeface="Times New Roman"/>
              </a:rPr>
              <a:t> </a:t>
            </a:r>
            <a:r>
              <a:rPr sz="1000" spc="140" dirty="0">
                <a:latin typeface="Times New Roman"/>
                <a:cs typeface="Times New Roman"/>
              </a:rPr>
              <a:t>double</a:t>
            </a:r>
            <a:r>
              <a:rPr sz="1000" spc="360" dirty="0">
                <a:latin typeface="Times New Roman"/>
                <a:cs typeface="Times New Roman"/>
              </a:rPr>
              <a:t> </a:t>
            </a:r>
            <a:r>
              <a:rPr sz="1000" spc="130" dirty="0">
                <a:latin typeface="Times New Roman"/>
                <a:cs typeface="Times New Roman"/>
              </a:rPr>
              <a:t>gpa){</a:t>
            </a:r>
            <a:endParaRPr sz="1000">
              <a:latin typeface="Times New Roman"/>
              <a:cs typeface="Times New Roman"/>
            </a:endParaRPr>
          </a:p>
          <a:p>
            <a:pPr marL="241300">
              <a:lnSpc>
                <a:spcPct val="100000"/>
              </a:lnSpc>
              <a:spcBef>
                <a:spcPts val="240"/>
              </a:spcBef>
            </a:pPr>
            <a:r>
              <a:rPr sz="1000" spc="320" dirty="0">
                <a:latin typeface="Times New Roman"/>
                <a:cs typeface="Times New Roman"/>
              </a:rPr>
              <a:t>//</a:t>
            </a:r>
            <a:r>
              <a:rPr sz="1000" spc="355" dirty="0">
                <a:latin typeface="Times New Roman"/>
                <a:cs typeface="Times New Roman"/>
              </a:rPr>
              <a:t> </a:t>
            </a:r>
            <a:r>
              <a:rPr sz="1000" spc="165" dirty="0">
                <a:latin typeface="Times New Roman"/>
                <a:cs typeface="Times New Roman"/>
              </a:rPr>
              <a:t>Additional</a:t>
            </a:r>
            <a:r>
              <a:rPr sz="1000" spc="350" dirty="0">
                <a:latin typeface="Times New Roman"/>
                <a:cs typeface="Times New Roman"/>
              </a:rPr>
              <a:t> </a:t>
            </a:r>
            <a:r>
              <a:rPr sz="1000" spc="120" dirty="0">
                <a:latin typeface="Times New Roman"/>
                <a:cs typeface="Times New Roman"/>
              </a:rPr>
              <a:t>code</a:t>
            </a:r>
            <a:r>
              <a:rPr sz="1000" spc="345" dirty="0">
                <a:latin typeface="Times New Roman"/>
                <a:cs typeface="Times New Roman"/>
              </a:rPr>
              <a:t> </a:t>
            </a:r>
            <a:r>
              <a:rPr sz="1000" spc="135" dirty="0">
                <a:latin typeface="Times New Roman"/>
                <a:cs typeface="Times New Roman"/>
              </a:rPr>
              <a:t>here</a:t>
            </a:r>
            <a:endParaRPr sz="1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50"/>
              </a:spcBef>
            </a:pPr>
            <a:r>
              <a:rPr sz="1000" spc="70" dirty="0">
                <a:latin typeface="Times New Roman"/>
                <a:cs typeface="Times New Roman"/>
              </a:rPr>
              <a:t>}</a:t>
            </a:r>
            <a:endParaRPr sz="1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sz="1000" spc="175" dirty="0">
                <a:latin typeface="Times New Roman"/>
                <a:cs typeface="Times New Roman"/>
              </a:rPr>
              <a:t>public</a:t>
            </a:r>
            <a:r>
              <a:rPr sz="1000" spc="350" dirty="0">
                <a:latin typeface="Times New Roman"/>
                <a:cs typeface="Times New Roman"/>
              </a:rPr>
              <a:t> </a:t>
            </a:r>
            <a:r>
              <a:rPr sz="1000" spc="190" dirty="0">
                <a:latin typeface="Times New Roman"/>
                <a:cs typeface="Times New Roman"/>
              </a:rPr>
              <a:t>String</a:t>
            </a:r>
            <a:r>
              <a:rPr sz="1000" spc="365" dirty="0">
                <a:latin typeface="Times New Roman"/>
                <a:cs typeface="Times New Roman"/>
              </a:rPr>
              <a:t> </a:t>
            </a:r>
            <a:r>
              <a:rPr sz="1000" spc="114" dirty="0">
                <a:latin typeface="Times New Roman"/>
                <a:cs typeface="Times New Roman"/>
              </a:rPr>
              <a:t>getName(){</a:t>
            </a:r>
            <a:r>
              <a:rPr sz="1000" spc="350" dirty="0">
                <a:latin typeface="Times New Roman"/>
                <a:cs typeface="Times New Roman"/>
              </a:rPr>
              <a:t> </a:t>
            </a:r>
            <a:r>
              <a:rPr sz="1000" spc="195" dirty="0">
                <a:latin typeface="Times New Roman"/>
                <a:cs typeface="Times New Roman"/>
              </a:rPr>
              <a:t>return</a:t>
            </a:r>
            <a:r>
              <a:rPr sz="1000" spc="355" dirty="0">
                <a:latin typeface="Times New Roman"/>
                <a:cs typeface="Times New Roman"/>
              </a:rPr>
              <a:t> </a:t>
            </a:r>
            <a:r>
              <a:rPr sz="1000" spc="180" dirty="0">
                <a:latin typeface="Times New Roman"/>
                <a:cs typeface="Times New Roman"/>
              </a:rPr>
              <a:t>this.name;</a:t>
            </a:r>
            <a:r>
              <a:rPr sz="1000" spc="375" dirty="0">
                <a:latin typeface="Times New Roman"/>
                <a:cs typeface="Times New Roman"/>
              </a:rPr>
              <a:t> </a:t>
            </a:r>
            <a:r>
              <a:rPr sz="1000" spc="70" dirty="0">
                <a:latin typeface="Times New Roman"/>
                <a:cs typeface="Times New Roman"/>
              </a:rPr>
              <a:t>}</a:t>
            </a:r>
            <a:endParaRPr sz="1000">
              <a:latin typeface="Times New Roman"/>
              <a:cs typeface="Times New Roman"/>
            </a:endParaRPr>
          </a:p>
          <a:p>
            <a:pPr marL="241300">
              <a:lnSpc>
                <a:spcPct val="100000"/>
              </a:lnSpc>
              <a:spcBef>
                <a:spcPts val="240"/>
              </a:spcBef>
            </a:pPr>
            <a:r>
              <a:rPr sz="1000" spc="320" dirty="0">
                <a:latin typeface="Times New Roman"/>
                <a:cs typeface="Times New Roman"/>
              </a:rPr>
              <a:t>//</a:t>
            </a:r>
            <a:r>
              <a:rPr sz="1000" spc="355" dirty="0">
                <a:latin typeface="Times New Roman"/>
                <a:cs typeface="Times New Roman"/>
              </a:rPr>
              <a:t> </a:t>
            </a:r>
            <a:r>
              <a:rPr sz="1000" spc="165" dirty="0">
                <a:latin typeface="Times New Roman"/>
                <a:cs typeface="Times New Roman"/>
              </a:rPr>
              <a:t>Additional</a:t>
            </a:r>
            <a:r>
              <a:rPr sz="1000" spc="350" dirty="0">
                <a:latin typeface="Times New Roman"/>
                <a:cs typeface="Times New Roman"/>
              </a:rPr>
              <a:t> </a:t>
            </a:r>
            <a:r>
              <a:rPr sz="1000" spc="120" dirty="0">
                <a:latin typeface="Times New Roman"/>
                <a:cs typeface="Times New Roman"/>
              </a:rPr>
              <a:t>code</a:t>
            </a:r>
            <a:r>
              <a:rPr sz="1000" spc="345" dirty="0">
                <a:latin typeface="Times New Roman"/>
                <a:cs typeface="Times New Roman"/>
              </a:rPr>
              <a:t> </a:t>
            </a:r>
            <a:r>
              <a:rPr sz="1000" spc="135" dirty="0">
                <a:latin typeface="Times New Roman"/>
                <a:cs typeface="Times New Roman"/>
              </a:rPr>
              <a:t>here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512823" y="3136954"/>
            <a:ext cx="3829685" cy="1124585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40"/>
              </a:spcBef>
            </a:pPr>
            <a:r>
              <a:rPr sz="1000" spc="175" dirty="0">
                <a:latin typeface="Times New Roman"/>
                <a:cs typeface="Times New Roman"/>
              </a:rPr>
              <a:t>public</a:t>
            </a:r>
            <a:r>
              <a:rPr sz="1000" spc="380" dirty="0">
                <a:latin typeface="Times New Roman"/>
                <a:cs typeface="Times New Roman"/>
              </a:rPr>
              <a:t> </a:t>
            </a:r>
            <a:r>
              <a:rPr sz="1000" spc="245" dirty="0">
                <a:latin typeface="Times New Roman"/>
                <a:cs typeface="Times New Roman"/>
              </a:rPr>
              <a:t>int</a:t>
            </a:r>
            <a:r>
              <a:rPr sz="1000" spc="390" dirty="0">
                <a:latin typeface="Times New Roman"/>
                <a:cs typeface="Times New Roman"/>
              </a:rPr>
              <a:t> </a:t>
            </a:r>
            <a:r>
              <a:rPr sz="1000" spc="114" dirty="0">
                <a:latin typeface="Times New Roman"/>
                <a:cs typeface="Times New Roman"/>
              </a:rPr>
              <a:t>compareTo(ComparableStudent</a:t>
            </a:r>
            <a:r>
              <a:rPr sz="1000" spc="380" dirty="0">
                <a:latin typeface="Times New Roman"/>
                <a:cs typeface="Times New Roman"/>
              </a:rPr>
              <a:t> </a:t>
            </a:r>
            <a:r>
              <a:rPr sz="1000" spc="170" dirty="0">
                <a:latin typeface="Times New Roman"/>
                <a:cs typeface="Times New Roman"/>
              </a:rPr>
              <a:t>s){</a:t>
            </a:r>
            <a:endParaRPr sz="1000">
              <a:latin typeface="Times New Roman"/>
              <a:cs typeface="Times New Roman"/>
            </a:endParaRPr>
          </a:p>
          <a:p>
            <a:pPr marL="317500" marR="5080">
              <a:lnSpc>
                <a:spcPct val="120000"/>
              </a:lnSpc>
            </a:pPr>
            <a:r>
              <a:rPr sz="1000" spc="245" dirty="0">
                <a:latin typeface="Times New Roman"/>
                <a:cs typeface="Times New Roman"/>
              </a:rPr>
              <a:t>int</a:t>
            </a:r>
            <a:r>
              <a:rPr sz="1000" spc="350" dirty="0">
                <a:latin typeface="Times New Roman"/>
                <a:cs typeface="Times New Roman"/>
              </a:rPr>
              <a:t> </a:t>
            </a:r>
            <a:r>
              <a:rPr sz="1000" spc="225" dirty="0">
                <a:latin typeface="Times New Roman"/>
                <a:cs typeface="Times New Roman"/>
              </a:rPr>
              <a:t>result</a:t>
            </a:r>
            <a:r>
              <a:rPr sz="1000" spc="365" dirty="0">
                <a:latin typeface="Times New Roman"/>
                <a:cs typeface="Times New Roman"/>
              </a:rPr>
              <a:t> </a:t>
            </a:r>
            <a:r>
              <a:rPr sz="1000" dirty="0">
                <a:latin typeface="Times New Roman"/>
                <a:cs typeface="Times New Roman"/>
              </a:rPr>
              <a:t>=</a:t>
            </a:r>
            <a:r>
              <a:rPr sz="1000" spc="350" dirty="0">
                <a:latin typeface="Times New Roman"/>
                <a:cs typeface="Times New Roman"/>
              </a:rPr>
              <a:t> </a:t>
            </a:r>
            <a:r>
              <a:rPr sz="1000" spc="140" dirty="0">
                <a:latin typeface="Times New Roman"/>
                <a:cs typeface="Times New Roman"/>
              </a:rPr>
              <a:t>this.name.compareTo(s.getName()); </a:t>
            </a:r>
            <a:r>
              <a:rPr sz="1000" spc="290" dirty="0">
                <a:latin typeface="Times New Roman"/>
                <a:cs typeface="Times New Roman"/>
              </a:rPr>
              <a:t>if</a:t>
            </a:r>
            <a:r>
              <a:rPr sz="1000" spc="330" dirty="0">
                <a:latin typeface="Times New Roman"/>
                <a:cs typeface="Times New Roman"/>
              </a:rPr>
              <a:t> </a:t>
            </a:r>
            <a:r>
              <a:rPr sz="1000" spc="229" dirty="0">
                <a:latin typeface="Times New Roman"/>
                <a:cs typeface="Times New Roman"/>
              </a:rPr>
              <a:t>(result</a:t>
            </a:r>
            <a:r>
              <a:rPr sz="1000" spc="360" dirty="0">
                <a:latin typeface="Times New Roman"/>
                <a:cs typeface="Times New Roman"/>
              </a:rPr>
              <a:t> </a:t>
            </a:r>
            <a:r>
              <a:rPr sz="1000" dirty="0">
                <a:latin typeface="Times New Roman"/>
                <a:cs typeface="Times New Roman"/>
              </a:rPr>
              <a:t>&gt;</a:t>
            </a:r>
            <a:r>
              <a:rPr sz="1000" spc="340" dirty="0">
                <a:latin typeface="Times New Roman"/>
                <a:cs typeface="Times New Roman"/>
              </a:rPr>
              <a:t> </a:t>
            </a:r>
            <a:r>
              <a:rPr sz="1000" spc="175" dirty="0">
                <a:latin typeface="Times New Roman"/>
                <a:cs typeface="Times New Roman"/>
              </a:rPr>
              <a:t>0)</a:t>
            </a:r>
            <a:r>
              <a:rPr sz="1000" spc="370" dirty="0">
                <a:latin typeface="Times New Roman"/>
                <a:cs typeface="Times New Roman"/>
              </a:rPr>
              <a:t> </a:t>
            </a:r>
            <a:r>
              <a:rPr sz="1000" spc="120" dirty="0">
                <a:latin typeface="Times New Roman"/>
                <a:cs typeface="Times New Roman"/>
              </a:rPr>
              <a:t>{</a:t>
            </a:r>
            <a:r>
              <a:rPr sz="1000" spc="345" dirty="0">
                <a:latin typeface="Times New Roman"/>
                <a:cs typeface="Times New Roman"/>
              </a:rPr>
              <a:t> </a:t>
            </a:r>
            <a:r>
              <a:rPr sz="1000" spc="195" dirty="0">
                <a:latin typeface="Times New Roman"/>
                <a:cs typeface="Times New Roman"/>
              </a:rPr>
              <a:t>return</a:t>
            </a:r>
            <a:r>
              <a:rPr sz="1000" spc="355" dirty="0">
                <a:latin typeface="Times New Roman"/>
                <a:cs typeface="Times New Roman"/>
              </a:rPr>
              <a:t> </a:t>
            </a:r>
            <a:r>
              <a:rPr sz="1000" spc="210" dirty="0">
                <a:latin typeface="Times New Roman"/>
                <a:cs typeface="Times New Roman"/>
              </a:rPr>
              <a:t>1;</a:t>
            </a:r>
            <a:r>
              <a:rPr sz="1000" spc="345" dirty="0">
                <a:latin typeface="Times New Roman"/>
                <a:cs typeface="Times New Roman"/>
              </a:rPr>
              <a:t> </a:t>
            </a:r>
            <a:r>
              <a:rPr sz="1000" spc="70" dirty="0">
                <a:latin typeface="Times New Roman"/>
                <a:cs typeface="Times New Roman"/>
              </a:rPr>
              <a:t>}</a:t>
            </a:r>
            <a:endParaRPr sz="1000">
              <a:latin typeface="Times New Roman"/>
              <a:cs typeface="Times New Roman"/>
            </a:endParaRPr>
          </a:p>
          <a:p>
            <a:pPr marL="317500" marR="917575">
              <a:lnSpc>
                <a:spcPts val="1450"/>
              </a:lnSpc>
              <a:spcBef>
                <a:spcPts val="80"/>
              </a:spcBef>
            </a:pPr>
            <a:r>
              <a:rPr sz="1000" spc="200" dirty="0">
                <a:latin typeface="Times New Roman"/>
                <a:cs typeface="Times New Roman"/>
              </a:rPr>
              <a:t>else</a:t>
            </a:r>
            <a:r>
              <a:rPr sz="1000" spc="360" dirty="0">
                <a:latin typeface="Times New Roman"/>
                <a:cs typeface="Times New Roman"/>
              </a:rPr>
              <a:t> </a:t>
            </a:r>
            <a:r>
              <a:rPr sz="1000" spc="290" dirty="0">
                <a:latin typeface="Times New Roman"/>
                <a:cs typeface="Times New Roman"/>
              </a:rPr>
              <a:t>if</a:t>
            </a:r>
            <a:r>
              <a:rPr sz="1000" spc="365" dirty="0">
                <a:latin typeface="Times New Roman"/>
                <a:cs typeface="Times New Roman"/>
              </a:rPr>
              <a:t> </a:t>
            </a:r>
            <a:r>
              <a:rPr sz="1000" spc="225" dirty="0">
                <a:latin typeface="Times New Roman"/>
                <a:cs typeface="Times New Roman"/>
              </a:rPr>
              <a:t>(result</a:t>
            </a:r>
            <a:r>
              <a:rPr sz="1000" spc="375" dirty="0">
                <a:latin typeface="Times New Roman"/>
                <a:cs typeface="Times New Roman"/>
              </a:rPr>
              <a:t> </a:t>
            </a:r>
            <a:r>
              <a:rPr sz="1000" dirty="0">
                <a:latin typeface="Times New Roman"/>
                <a:cs typeface="Times New Roman"/>
              </a:rPr>
              <a:t>&lt;</a:t>
            </a:r>
            <a:r>
              <a:rPr sz="1000" spc="355" dirty="0">
                <a:latin typeface="Times New Roman"/>
                <a:cs typeface="Times New Roman"/>
              </a:rPr>
              <a:t> </a:t>
            </a:r>
            <a:r>
              <a:rPr sz="1000" spc="150" dirty="0">
                <a:latin typeface="Times New Roman"/>
                <a:cs typeface="Times New Roman"/>
              </a:rPr>
              <a:t>0){</a:t>
            </a:r>
            <a:r>
              <a:rPr sz="1000" spc="370" dirty="0">
                <a:latin typeface="Times New Roman"/>
                <a:cs typeface="Times New Roman"/>
              </a:rPr>
              <a:t> </a:t>
            </a:r>
            <a:r>
              <a:rPr sz="1000" spc="190" dirty="0">
                <a:latin typeface="Times New Roman"/>
                <a:cs typeface="Times New Roman"/>
              </a:rPr>
              <a:t>return</a:t>
            </a:r>
            <a:r>
              <a:rPr sz="1000" spc="365" dirty="0">
                <a:latin typeface="Times New Roman"/>
                <a:cs typeface="Times New Roman"/>
              </a:rPr>
              <a:t> </a:t>
            </a:r>
            <a:r>
              <a:rPr sz="1000" spc="200" dirty="0">
                <a:latin typeface="Times New Roman"/>
                <a:cs typeface="Times New Roman"/>
              </a:rPr>
              <a:t>-</a:t>
            </a:r>
            <a:r>
              <a:rPr sz="1000" spc="235" dirty="0">
                <a:latin typeface="Times New Roman"/>
                <a:cs typeface="Times New Roman"/>
              </a:rPr>
              <a:t>1;</a:t>
            </a:r>
            <a:r>
              <a:rPr sz="1000" spc="365" dirty="0">
                <a:latin typeface="Times New Roman"/>
                <a:cs typeface="Times New Roman"/>
              </a:rPr>
              <a:t> </a:t>
            </a:r>
            <a:r>
              <a:rPr sz="1000" spc="70" dirty="0">
                <a:latin typeface="Times New Roman"/>
                <a:cs typeface="Times New Roman"/>
              </a:rPr>
              <a:t>} </a:t>
            </a:r>
            <a:r>
              <a:rPr sz="1000" spc="200" dirty="0">
                <a:latin typeface="Times New Roman"/>
                <a:cs typeface="Times New Roman"/>
              </a:rPr>
              <a:t>else</a:t>
            </a:r>
            <a:r>
              <a:rPr sz="1000" spc="350" dirty="0">
                <a:latin typeface="Times New Roman"/>
                <a:cs typeface="Times New Roman"/>
              </a:rPr>
              <a:t> </a:t>
            </a:r>
            <a:r>
              <a:rPr sz="1000" spc="120" dirty="0">
                <a:latin typeface="Times New Roman"/>
                <a:cs typeface="Times New Roman"/>
              </a:rPr>
              <a:t>{</a:t>
            </a:r>
            <a:r>
              <a:rPr sz="1000" spc="350" dirty="0">
                <a:latin typeface="Times New Roman"/>
                <a:cs typeface="Times New Roman"/>
              </a:rPr>
              <a:t> </a:t>
            </a:r>
            <a:r>
              <a:rPr sz="1000" spc="195" dirty="0">
                <a:latin typeface="Times New Roman"/>
                <a:cs typeface="Times New Roman"/>
              </a:rPr>
              <a:t>return</a:t>
            </a:r>
            <a:r>
              <a:rPr sz="1000" spc="340" dirty="0">
                <a:latin typeface="Times New Roman"/>
                <a:cs typeface="Times New Roman"/>
              </a:rPr>
              <a:t> </a:t>
            </a:r>
            <a:r>
              <a:rPr sz="1000" spc="215" dirty="0">
                <a:latin typeface="Times New Roman"/>
                <a:cs typeface="Times New Roman"/>
              </a:rPr>
              <a:t>0;</a:t>
            </a:r>
            <a:r>
              <a:rPr sz="1000" spc="340" dirty="0">
                <a:latin typeface="Times New Roman"/>
                <a:cs typeface="Times New Roman"/>
              </a:rPr>
              <a:t> </a:t>
            </a:r>
            <a:r>
              <a:rPr sz="1000" spc="70" dirty="0">
                <a:latin typeface="Times New Roman"/>
                <a:cs typeface="Times New Roman"/>
              </a:rPr>
              <a:t>}</a:t>
            </a:r>
            <a:endParaRPr sz="1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sz="1000" spc="70" dirty="0">
                <a:latin typeface="Times New Roman"/>
                <a:cs typeface="Times New Roman"/>
              </a:rPr>
              <a:t>}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55624" y="1672432"/>
            <a:ext cx="330835" cy="2771775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40"/>
              </a:spcBef>
            </a:pPr>
            <a:r>
              <a:rPr sz="1000" spc="50" dirty="0">
                <a:latin typeface="Times New Roman"/>
                <a:cs typeface="Times New Roman"/>
              </a:rPr>
              <a:t>2</a:t>
            </a:r>
            <a:endParaRPr sz="1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sz="1000" spc="50" dirty="0">
                <a:latin typeface="Times New Roman"/>
                <a:cs typeface="Times New Roman"/>
              </a:rPr>
              <a:t>3</a:t>
            </a:r>
            <a:endParaRPr sz="1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sz="1000" spc="50" dirty="0">
                <a:latin typeface="Times New Roman"/>
                <a:cs typeface="Times New Roman"/>
              </a:rPr>
              <a:t>4</a:t>
            </a:r>
            <a:endParaRPr sz="1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sz="1000" spc="50" dirty="0">
                <a:latin typeface="Times New Roman"/>
                <a:cs typeface="Times New Roman"/>
              </a:rPr>
              <a:t>5</a:t>
            </a:r>
            <a:endParaRPr sz="1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50"/>
              </a:spcBef>
            </a:pPr>
            <a:r>
              <a:rPr sz="1000" spc="50" dirty="0">
                <a:latin typeface="Times New Roman"/>
                <a:cs typeface="Times New Roman"/>
              </a:rPr>
              <a:t>6</a:t>
            </a:r>
            <a:endParaRPr sz="1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sz="1000" spc="50" dirty="0">
                <a:latin typeface="Times New Roman"/>
                <a:cs typeface="Times New Roman"/>
              </a:rPr>
              <a:t>7</a:t>
            </a:r>
            <a:endParaRPr sz="1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sz="1000" spc="50" dirty="0">
                <a:latin typeface="Times New Roman"/>
                <a:cs typeface="Times New Roman"/>
              </a:rPr>
              <a:t>8</a:t>
            </a:r>
            <a:endParaRPr sz="1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sz="1000" spc="50" dirty="0">
                <a:latin typeface="Times New Roman"/>
                <a:cs typeface="Times New Roman"/>
              </a:rPr>
              <a:t>9</a:t>
            </a:r>
            <a:endParaRPr sz="1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sz="1000" spc="70" dirty="0">
                <a:latin typeface="Times New Roman"/>
                <a:cs typeface="Times New Roman"/>
              </a:rPr>
              <a:t>10</a:t>
            </a:r>
            <a:endParaRPr sz="1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sz="1000" spc="70" dirty="0">
                <a:latin typeface="Times New Roman"/>
                <a:cs typeface="Times New Roman"/>
              </a:rPr>
              <a:t>11</a:t>
            </a:r>
            <a:endParaRPr sz="1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sz="1000" spc="70" dirty="0">
                <a:latin typeface="Times New Roman"/>
                <a:cs typeface="Times New Roman"/>
              </a:rPr>
              <a:t>12</a:t>
            </a:r>
            <a:endParaRPr sz="1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sz="1000" spc="70" dirty="0">
                <a:latin typeface="Times New Roman"/>
                <a:cs typeface="Times New Roman"/>
              </a:rPr>
              <a:t>13</a:t>
            </a:r>
            <a:endParaRPr sz="1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50"/>
              </a:spcBef>
            </a:pPr>
            <a:r>
              <a:rPr sz="1000" spc="70" dirty="0">
                <a:latin typeface="Times New Roman"/>
                <a:cs typeface="Times New Roman"/>
              </a:rPr>
              <a:t>14</a:t>
            </a:r>
            <a:endParaRPr sz="1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sz="1000" spc="70" dirty="0">
                <a:latin typeface="Times New Roman"/>
                <a:cs typeface="Times New Roman"/>
              </a:rPr>
              <a:t>15</a:t>
            </a:r>
            <a:endParaRPr sz="1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sz="1000" spc="95" dirty="0">
                <a:latin typeface="Times New Roman"/>
                <a:cs typeface="Times New Roman"/>
              </a:rPr>
              <a:t>16</a:t>
            </a:r>
            <a:r>
              <a:rPr sz="1000" spc="350" dirty="0">
                <a:latin typeface="Times New Roman"/>
                <a:cs typeface="Times New Roman"/>
              </a:rPr>
              <a:t> </a:t>
            </a:r>
            <a:r>
              <a:rPr sz="1000" spc="60" dirty="0">
                <a:latin typeface="Times New Roman"/>
                <a:cs typeface="Times New Roman"/>
              </a:rPr>
              <a:t>}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17834" y="5247386"/>
            <a:ext cx="6283960" cy="254508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R="141605" algn="ctr">
              <a:lnSpc>
                <a:spcPct val="100000"/>
              </a:lnSpc>
              <a:spcBef>
                <a:spcPts val="105"/>
              </a:spcBef>
            </a:pPr>
            <a:endParaRPr sz="8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8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sz="850">
              <a:latin typeface="Arial"/>
              <a:cs typeface="Arial"/>
            </a:endParaRPr>
          </a:p>
          <a:p>
            <a:pPr marL="12700" marR="5080">
              <a:lnSpc>
                <a:spcPct val="105500"/>
              </a:lnSpc>
            </a:pPr>
            <a:r>
              <a:rPr sz="1150" dirty="0">
                <a:latin typeface="Arial"/>
                <a:cs typeface="Arial"/>
              </a:rPr>
              <a:t>The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example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in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slide</a:t>
            </a:r>
            <a:r>
              <a:rPr sz="1150" spc="9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implements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spc="145" dirty="0">
                <a:latin typeface="Times New Roman"/>
                <a:cs typeface="Times New Roman"/>
              </a:rPr>
              <a:t>Comparable</a:t>
            </a:r>
            <a:r>
              <a:rPr sz="1150" spc="150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Arial"/>
                <a:cs typeface="Arial"/>
              </a:rPr>
              <a:t>interface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and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its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spc="120" dirty="0">
                <a:latin typeface="Times New Roman"/>
                <a:cs typeface="Times New Roman"/>
              </a:rPr>
              <a:t>compareTo</a:t>
            </a:r>
            <a:r>
              <a:rPr sz="1150" spc="170" dirty="0">
                <a:latin typeface="Times New Roman"/>
                <a:cs typeface="Times New Roman"/>
              </a:rPr>
              <a:t> </a:t>
            </a:r>
            <a:r>
              <a:rPr sz="1150" spc="-10" dirty="0">
                <a:latin typeface="Arial"/>
                <a:cs typeface="Arial"/>
              </a:rPr>
              <a:t>method. </a:t>
            </a:r>
            <a:r>
              <a:rPr sz="1150" dirty="0">
                <a:latin typeface="Arial"/>
                <a:cs typeface="Arial"/>
              </a:rPr>
              <a:t>Notice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that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because</a:t>
            </a:r>
            <a:r>
              <a:rPr sz="1150" spc="9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interface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is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designed</a:t>
            </a:r>
            <a:r>
              <a:rPr sz="1150" spc="11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by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using</a:t>
            </a:r>
            <a:r>
              <a:rPr sz="1150" spc="10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generics,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angle</a:t>
            </a:r>
            <a:r>
              <a:rPr sz="1150" spc="11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brackets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define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spc="-25" dirty="0">
                <a:latin typeface="Arial"/>
                <a:cs typeface="Arial"/>
              </a:rPr>
              <a:t>the </a:t>
            </a:r>
            <a:r>
              <a:rPr sz="1150" dirty="0">
                <a:latin typeface="Arial"/>
                <a:cs typeface="Arial"/>
              </a:rPr>
              <a:t>class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type</a:t>
            </a:r>
            <a:r>
              <a:rPr sz="1150" spc="9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that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is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passed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into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spc="120" dirty="0">
                <a:latin typeface="Times New Roman"/>
                <a:cs typeface="Times New Roman"/>
              </a:rPr>
              <a:t>compareTo</a:t>
            </a:r>
            <a:r>
              <a:rPr sz="1150" spc="145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Arial"/>
                <a:cs typeface="Arial"/>
              </a:rPr>
              <a:t>method.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spc="350" dirty="0">
                <a:latin typeface="Times New Roman"/>
                <a:cs typeface="Times New Roman"/>
              </a:rPr>
              <a:t>if</a:t>
            </a:r>
            <a:r>
              <a:rPr sz="1150" spc="125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Arial"/>
                <a:cs typeface="Arial"/>
              </a:rPr>
              <a:t>statements</a:t>
            </a:r>
            <a:r>
              <a:rPr sz="1150" spc="1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are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included</a:t>
            </a:r>
            <a:r>
              <a:rPr sz="1150" spc="105" dirty="0">
                <a:latin typeface="Arial"/>
                <a:cs typeface="Arial"/>
              </a:rPr>
              <a:t> </a:t>
            </a:r>
            <a:r>
              <a:rPr sz="1150" spc="-25" dirty="0">
                <a:latin typeface="Arial"/>
                <a:cs typeface="Arial"/>
              </a:rPr>
              <a:t>to </a:t>
            </a:r>
            <a:r>
              <a:rPr sz="1150" dirty="0">
                <a:latin typeface="Arial"/>
                <a:cs typeface="Arial"/>
              </a:rPr>
              <a:t>demonstrate</a:t>
            </a:r>
            <a:r>
              <a:rPr sz="1150" spc="3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comparisons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that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take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place.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You</a:t>
            </a:r>
            <a:r>
              <a:rPr sz="1150" spc="114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can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also</a:t>
            </a:r>
            <a:r>
              <a:rPr sz="1150" spc="9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merely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return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</a:t>
            </a:r>
            <a:r>
              <a:rPr sz="1150" spc="95" dirty="0">
                <a:latin typeface="Arial"/>
                <a:cs typeface="Arial"/>
              </a:rPr>
              <a:t> </a:t>
            </a:r>
            <a:r>
              <a:rPr sz="1150" spc="-10" dirty="0">
                <a:latin typeface="Arial"/>
                <a:cs typeface="Arial"/>
              </a:rPr>
              <a:t>result.</a:t>
            </a:r>
            <a:endParaRPr sz="11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sz="1150" dirty="0">
                <a:latin typeface="Arial"/>
                <a:cs typeface="Arial"/>
              </a:rPr>
              <a:t>The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returned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numbers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have</a:t>
            </a:r>
            <a:r>
              <a:rPr sz="1150" spc="10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following</a:t>
            </a:r>
            <a:r>
              <a:rPr sz="1150" spc="114" dirty="0">
                <a:latin typeface="Arial"/>
                <a:cs typeface="Arial"/>
              </a:rPr>
              <a:t> </a:t>
            </a:r>
            <a:r>
              <a:rPr sz="1150" spc="-10" dirty="0">
                <a:latin typeface="Arial"/>
                <a:cs typeface="Arial"/>
              </a:rPr>
              <a:t>meaning.</a:t>
            </a:r>
            <a:endParaRPr sz="1150">
              <a:latin typeface="Arial"/>
              <a:cs typeface="Arial"/>
            </a:endParaRPr>
          </a:p>
          <a:p>
            <a:pPr marL="384175" indent="-247015">
              <a:lnSpc>
                <a:spcPct val="100000"/>
              </a:lnSpc>
              <a:spcBef>
                <a:spcPts val="300"/>
              </a:spcBef>
              <a:buFont typeface="Times New Roman"/>
              <a:buChar char="•"/>
              <a:tabLst>
                <a:tab pos="384175" algn="l"/>
              </a:tabLst>
            </a:pPr>
            <a:r>
              <a:rPr sz="1150" b="1" dirty="0">
                <a:latin typeface="Arial"/>
                <a:cs typeface="Arial"/>
              </a:rPr>
              <a:t>Negative</a:t>
            </a:r>
            <a:r>
              <a:rPr sz="1150" b="1" spc="100" dirty="0">
                <a:latin typeface="Arial"/>
                <a:cs typeface="Arial"/>
              </a:rPr>
              <a:t> </a:t>
            </a:r>
            <a:r>
              <a:rPr sz="1150" b="1" dirty="0">
                <a:latin typeface="Arial"/>
                <a:cs typeface="Arial"/>
              </a:rPr>
              <a:t>number:</a:t>
            </a:r>
            <a:r>
              <a:rPr sz="1150" b="1" spc="125" dirty="0">
                <a:latin typeface="Arial"/>
                <a:cs typeface="Arial"/>
              </a:rPr>
              <a:t> </a:t>
            </a:r>
            <a:r>
              <a:rPr sz="1150" spc="260" dirty="0">
                <a:latin typeface="Times New Roman"/>
                <a:cs typeface="Times New Roman"/>
              </a:rPr>
              <a:t>s</a:t>
            </a:r>
            <a:r>
              <a:rPr sz="1150" spc="100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Arial"/>
                <a:cs typeface="Arial"/>
              </a:rPr>
              <a:t>comes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before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current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spc="-10" dirty="0">
                <a:latin typeface="Arial"/>
                <a:cs typeface="Arial"/>
              </a:rPr>
              <a:t>element.</a:t>
            </a:r>
            <a:endParaRPr sz="1150">
              <a:latin typeface="Arial"/>
              <a:cs typeface="Arial"/>
            </a:endParaRPr>
          </a:p>
          <a:p>
            <a:pPr marL="384175" indent="-247015">
              <a:lnSpc>
                <a:spcPct val="100000"/>
              </a:lnSpc>
              <a:spcBef>
                <a:spcPts val="370"/>
              </a:spcBef>
              <a:buFont typeface="Times New Roman"/>
              <a:buChar char="•"/>
              <a:tabLst>
                <a:tab pos="384175" algn="l"/>
              </a:tabLst>
            </a:pPr>
            <a:r>
              <a:rPr sz="1150" b="1" dirty="0">
                <a:latin typeface="Arial"/>
                <a:cs typeface="Arial"/>
              </a:rPr>
              <a:t>Positive</a:t>
            </a:r>
            <a:r>
              <a:rPr sz="1150" b="1" spc="65" dirty="0">
                <a:latin typeface="Arial"/>
                <a:cs typeface="Arial"/>
              </a:rPr>
              <a:t> </a:t>
            </a:r>
            <a:r>
              <a:rPr sz="1150" b="1" dirty="0">
                <a:latin typeface="Arial"/>
                <a:cs typeface="Arial"/>
              </a:rPr>
              <a:t>number:</a:t>
            </a:r>
            <a:r>
              <a:rPr sz="1150" b="1" spc="120" dirty="0">
                <a:latin typeface="Arial"/>
                <a:cs typeface="Arial"/>
              </a:rPr>
              <a:t> </a:t>
            </a:r>
            <a:r>
              <a:rPr sz="1150" spc="260" dirty="0">
                <a:latin typeface="Times New Roman"/>
                <a:cs typeface="Times New Roman"/>
              </a:rPr>
              <a:t>s</a:t>
            </a:r>
            <a:r>
              <a:rPr sz="1150" spc="110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Arial"/>
                <a:cs typeface="Arial"/>
              </a:rPr>
              <a:t>comes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after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current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spc="-10" dirty="0">
                <a:latin typeface="Arial"/>
                <a:cs typeface="Arial"/>
              </a:rPr>
              <a:t>element.</a:t>
            </a:r>
            <a:endParaRPr sz="1150">
              <a:latin typeface="Arial"/>
              <a:cs typeface="Arial"/>
            </a:endParaRPr>
          </a:p>
          <a:p>
            <a:pPr marL="384175" indent="-247015">
              <a:lnSpc>
                <a:spcPct val="100000"/>
              </a:lnSpc>
              <a:spcBef>
                <a:spcPts val="375"/>
              </a:spcBef>
              <a:buFont typeface="Times New Roman"/>
              <a:buChar char="•"/>
              <a:tabLst>
                <a:tab pos="384175" algn="l"/>
              </a:tabLst>
            </a:pPr>
            <a:r>
              <a:rPr sz="1150" b="1" dirty="0">
                <a:latin typeface="Arial"/>
                <a:cs typeface="Arial"/>
              </a:rPr>
              <a:t>Zero:</a:t>
            </a:r>
            <a:r>
              <a:rPr sz="1150" b="1" spc="45" dirty="0">
                <a:latin typeface="Arial"/>
                <a:cs typeface="Arial"/>
              </a:rPr>
              <a:t> </a:t>
            </a:r>
            <a:r>
              <a:rPr sz="1150" spc="260" dirty="0">
                <a:latin typeface="Times New Roman"/>
                <a:cs typeface="Times New Roman"/>
              </a:rPr>
              <a:t>s</a:t>
            </a:r>
            <a:r>
              <a:rPr sz="1150" spc="80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Arial"/>
                <a:cs typeface="Arial"/>
              </a:rPr>
              <a:t>is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equal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to</a:t>
            </a:r>
            <a:r>
              <a:rPr sz="1150" spc="4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4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current</a:t>
            </a:r>
            <a:r>
              <a:rPr sz="1150" spc="30" dirty="0">
                <a:latin typeface="Arial"/>
                <a:cs typeface="Arial"/>
              </a:rPr>
              <a:t> </a:t>
            </a:r>
            <a:r>
              <a:rPr sz="1150" spc="-10" dirty="0">
                <a:latin typeface="Arial"/>
                <a:cs typeface="Arial"/>
              </a:rPr>
              <a:t>element.</a:t>
            </a:r>
            <a:endParaRPr sz="1150">
              <a:latin typeface="Arial"/>
              <a:cs typeface="Arial"/>
            </a:endParaRPr>
          </a:p>
          <a:p>
            <a:pPr marL="12700" marR="163830">
              <a:lnSpc>
                <a:spcPct val="104299"/>
              </a:lnSpc>
              <a:spcBef>
                <a:spcPts val="500"/>
              </a:spcBef>
            </a:pPr>
            <a:r>
              <a:rPr sz="1150" dirty="0">
                <a:latin typeface="Arial"/>
                <a:cs typeface="Arial"/>
              </a:rPr>
              <a:t>In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cases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where</a:t>
            </a:r>
            <a:r>
              <a:rPr sz="1150" spc="10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collection</a:t>
            </a:r>
            <a:r>
              <a:rPr sz="1150" spc="9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contains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equivalent</a:t>
            </a:r>
            <a:r>
              <a:rPr sz="1150" spc="13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values,</a:t>
            </a:r>
            <a:r>
              <a:rPr sz="1150" spc="10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replace</a:t>
            </a:r>
            <a:r>
              <a:rPr sz="1150" spc="9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code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that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returns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spc="-20" dirty="0">
                <a:latin typeface="Arial"/>
                <a:cs typeface="Arial"/>
              </a:rPr>
              <a:t>zero </a:t>
            </a:r>
            <a:r>
              <a:rPr sz="1150" dirty="0">
                <a:latin typeface="Arial"/>
                <a:cs typeface="Arial"/>
              </a:rPr>
              <a:t>with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additional</a:t>
            </a:r>
            <a:r>
              <a:rPr sz="1150" spc="10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code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that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returns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negative</a:t>
            </a:r>
            <a:r>
              <a:rPr sz="1150" spc="9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or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positive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spc="-10" dirty="0">
                <a:latin typeface="Arial"/>
                <a:cs typeface="Arial"/>
              </a:rPr>
              <a:t>number.</a:t>
            </a:r>
            <a:endParaRPr sz="11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39367" y="1527047"/>
            <a:ext cx="5965190" cy="2418715"/>
            <a:chOff x="1039367" y="1527047"/>
            <a:chExt cx="5965190" cy="2418715"/>
          </a:xfrm>
        </p:grpSpPr>
        <p:sp>
          <p:nvSpPr>
            <p:cNvPr id="3" name="object 3"/>
            <p:cNvSpPr/>
            <p:nvPr/>
          </p:nvSpPr>
          <p:spPr>
            <a:xfrm>
              <a:off x="1050035" y="1537715"/>
              <a:ext cx="5943600" cy="2397760"/>
            </a:xfrm>
            <a:custGeom>
              <a:avLst/>
              <a:gdLst/>
              <a:ahLst/>
              <a:cxnLst/>
              <a:rect l="l" t="t" r="r" b="b"/>
              <a:pathLst>
                <a:path w="5943600" h="2397760">
                  <a:moveTo>
                    <a:pt x="5943600" y="0"/>
                  </a:moveTo>
                  <a:lnTo>
                    <a:pt x="0" y="0"/>
                  </a:lnTo>
                  <a:lnTo>
                    <a:pt x="0" y="2397252"/>
                  </a:lnTo>
                  <a:lnTo>
                    <a:pt x="5943600" y="2397252"/>
                  </a:lnTo>
                  <a:lnTo>
                    <a:pt x="5943600" y="0"/>
                  </a:lnTo>
                  <a:close/>
                </a:path>
              </a:pathLst>
            </a:custGeom>
            <a:solidFill>
              <a:srgbClr val="DCDC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039367" y="1527047"/>
              <a:ext cx="5965190" cy="2418715"/>
            </a:xfrm>
            <a:custGeom>
              <a:avLst/>
              <a:gdLst/>
              <a:ahLst/>
              <a:cxnLst/>
              <a:rect l="l" t="t" r="r" b="b"/>
              <a:pathLst>
                <a:path w="5965190" h="2418715">
                  <a:moveTo>
                    <a:pt x="5960364" y="0"/>
                  </a:moveTo>
                  <a:lnTo>
                    <a:pt x="4572" y="0"/>
                  </a:lnTo>
                  <a:lnTo>
                    <a:pt x="0" y="4572"/>
                  </a:lnTo>
                  <a:lnTo>
                    <a:pt x="0" y="2414016"/>
                  </a:lnTo>
                  <a:lnTo>
                    <a:pt x="4572" y="2418588"/>
                  </a:lnTo>
                  <a:lnTo>
                    <a:pt x="5960364" y="2418588"/>
                  </a:lnTo>
                  <a:lnTo>
                    <a:pt x="5964936" y="2414016"/>
                  </a:lnTo>
                  <a:lnTo>
                    <a:pt x="5964936" y="2407920"/>
                  </a:lnTo>
                  <a:lnTo>
                    <a:pt x="19812" y="2407920"/>
                  </a:lnTo>
                  <a:lnTo>
                    <a:pt x="10668" y="2397252"/>
                  </a:lnTo>
                  <a:lnTo>
                    <a:pt x="19812" y="2397252"/>
                  </a:lnTo>
                  <a:lnTo>
                    <a:pt x="19812" y="21336"/>
                  </a:lnTo>
                  <a:lnTo>
                    <a:pt x="10667" y="21336"/>
                  </a:lnTo>
                  <a:lnTo>
                    <a:pt x="19812" y="10668"/>
                  </a:lnTo>
                  <a:lnTo>
                    <a:pt x="5964936" y="10668"/>
                  </a:lnTo>
                  <a:lnTo>
                    <a:pt x="5964936" y="4572"/>
                  </a:lnTo>
                  <a:lnTo>
                    <a:pt x="5960364" y="0"/>
                  </a:lnTo>
                  <a:close/>
                </a:path>
                <a:path w="5965190" h="2418715">
                  <a:moveTo>
                    <a:pt x="19812" y="2397252"/>
                  </a:moveTo>
                  <a:lnTo>
                    <a:pt x="10668" y="2397252"/>
                  </a:lnTo>
                  <a:lnTo>
                    <a:pt x="19812" y="2407920"/>
                  </a:lnTo>
                  <a:lnTo>
                    <a:pt x="19812" y="2397252"/>
                  </a:lnTo>
                  <a:close/>
                </a:path>
                <a:path w="5965190" h="2418715">
                  <a:moveTo>
                    <a:pt x="5943600" y="2397252"/>
                  </a:moveTo>
                  <a:lnTo>
                    <a:pt x="19812" y="2397252"/>
                  </a:lnTo>
                  <a:lnTo>
                    <a:pt x="19812" y="2407920"/>
                  </a:lnTo>
                  <a:lnTo>
                    <a:pt x="5943600" y="2407920"/>
                  </a:lnTo>
                  <a:lnTo>
                    <a:pt x="5943600" y="2397252"/>
                  </a:lnTo>
                  <a:close/>
                </a:path>
                <a:path w="5965190" h="2418715">
                  <a:moveTo>
                    <a:pt x="5943600" y="10668"/>
                  </a:moveTo>
                  <a:lnTo>
                    <a:pt x="5943600" y="2407920"/>
                  </a:lnTo>
                  <a:lnTo>
                    <a:pt x="5954268" y="2397252"/>
                  </a:lnTo>
                  <a:lnTo>
                    <a:pt x="5964936" y="2397252"/>
                  </a:lnTo>
                  <a:lnTo>
                    <a:pt x="5964936" y="21336"/>
                  </a:lnTo>
                  <a:lnTo>
                    <a:pt x="5954268" y="21336"/>
                  </a:lnTo>
                  <a:lnTo>
                    <a:pt x="5943600" y="10668"/>
                  </a:lnTo>
                  <a:close/>
                </a:path>
                <a:path w="5965190" h="2418715">
                  <a:moveTo>
                    <a:pt x="5964936" y="2397252"/>
                  </a:moveTo>
                  <a:lnTo>
                    <a:pt x="5954268" y="2397252"/>
                  </a:lnTo>
                  <a:lnTo>
                    <a:pt x="5943600" y="2407920"/>
                  </a:lnTo>
                  <a:lnTo>
                    <a:pt x="5964936" y="2407920"/>
                  </a:lnTo>
                  <a:lnTo>
                    <a:pt x="5964936" y="2397252"/>
                  </a:lnTo>
                  <a:close/>
                </a:path>
                <a:path w="5965190" h="2418715">
                  <a:moveTo>
                    <a:pt x="19812" y="10668"/>
                  </a:moveTo>
                  <a:lnTo>
                    <a:pt x="10667" y="21336"/>
                  </a:lnTo>
                  <a:lnTo>
                    <a:pt x="19812" y="21336"/>
                  </a:lnTo>
                  <a:lnTo>
                    <a:pt x="19812" y="10668"/>
                  </a:lnTo>
                  <a:close/>
                </a:path>
                <a:path w="5965190" h="2418715">
                  <a:moveTo>
                    <a:pt x="5943600" y="10668"/>
                  </a:moveTo>
                  <a:lnTo>
                    <a:pt x="19812" y="10668"/>
                  </a:lnTo>
                  <a:lnTo>
                    <a:pt x="19812" y="21336"/>
                  </a:lnTo>
                  <a:lnTo>
                    <a:pt x="5943600" y="21336"/>
                  </a:lnTo>
                  <a:lnTo>
                    <a:pt x="5943600" y="10668"/>
                  </a:lnTo>
                  <a:close/>
                </a:path>
                <a:path w="5965190" h="2418715">
                  <a:moveTo>
                    <a:pt x="5964936" y="10668"/>
                  </a:moveTo>
                  <a:lnTo>
                    <a:pt x="5943600" y="10668"/>
                  </a:lnTo>
                  <a:lnTo>
                    <a:pt x="5954268" y="21336"/>
                  </a:lnTo>
                  <a:lnTo>
                    <a:pt x="5964936" y="21336"/>
                  </a:lnTo>
                  <a:lnTo>
                    <a:pt x="5964936" y="1066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1102867" y="1542304"/>
            <a:ext cx="5731510" cy="20104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175" dirty="0">
                <a:latin typeface="Times New Roman"/>
                <a:cs typeface="Times New Roman"/>
              </a:rPr>
              <a:t>public</a:t>
            </a:r>
            <a:r>
              <a:rPr sz="1000" spc="355" dirty="0">
                <a:latin typeface="Times New Roman"/>
                <a:cs typeface="Times New Roman"/>
              </a:rPr>
              <a:t> </a:t>
            </a:r>
            <a:r>
              <a:rPr sz="1000" spc="204" dirty="0">
                <a:latin typeface="Times New Roman"/>
                <a:cs typeface="Times New Roman"/>
              </a:rPr>
              <a:t>class</a:t>
            </a:r>
            <a:r>
              <a:rPr sz="1000" spc="360" dirty="0">
                <a:latin typeface="Times New Roman"/>
                <a:cs typeface="Times New Roman"/>
              </a:rPr>
              <a:t> </a:t>
            </a:r>
            <a:r>
              <a:rPr sz="1000" spc="120" dirty="0">
                <a:latin typeface="Times New Roman"/>
                <a:cs typeface="Times New Roman"/>
              </a:rPr>
              <a:t>TestComparable</a:t>
            </a:r>
            <a:r>
              <a:rPr sz="1000" spc="345" dirty="0">
                <a:latin typeface="Times New Roman"/>
                <a:cs typeface="Times New Roman"/>
              </a:rPr>
              <a:t> </a:t>
            </a:r>
            <a:r>
              <a:rPr sz="1000" spc="70" dirty="0">
                <a:latin typeface="Times New Roman"/>
                <a:cs typeface="Times New Roman"/>
              </a:rPr>
              <a:t>{</a:t>
            </a:r>
            <a:endParaRPr sz="1000">
              <a:latin typeface="Times New Roman"/>
              <a:cs typeface="Times New Roman"/>
            </a:endParaRPr>
          </a:p>
          <a:p>
            <a:pPr marL="317500" marR="1374775" indent="-152400">
              <a:lnSpc>
                <a:spcPts val="1210"/>
              </a:lnSpc>
              <a:spcBef>
                <a:spcPts val="35"/>
              </a:spcBef>
            </a:pPr>
            <a:r>
              <a:rPr sz="1000" spc="175" dirty="0">
                <a:latin typeface="Times New Roman"/>
                <a:cs typeface="Times New Roman"/>
              </a:rPr>
              <a:t>public</a:t>
            </a:r>
            <a:r>
              <a:rPr sz="1000" spc="360" dirty="0">
                <a:latin typeface="Times New Roman"/>
                <a:cs typeface="Times New Roman"/>
              </a:rPr>
              <a:t> </a:t>
            </a:r>
            <a:r>
              <a:rPr sz="1000" spc="240" dirty="0">
                <a:latin typeface="Times New Roman"/>
                <a:cs typeface="Times New Roman"/>
              </a:rPr>
              <a:t>static</a:t>
            </a:r>
            <a:r>
              <a:rPr sz="1000" spc="365" dirty="0">
                <a:latin typeface="Times New Roman"/>
                <a:cs typeface="Times New Roman"/>
              </a:rPr>
              <a:t> </a:t>
            </a:r>
            <a:r>
              <a:rPr sz="1000" spc="150" dirty="0">
                <a:latin typeface="Times New Roman"/>
                <a:cs typeface="Times New Roman"/>
              </a:rPr>
              <a:t>void</a:t>
            </a:r>
            <a:r>
              <a:rPr sz="1000" spc="350" dirty="0">
                <a:latin typeface="Times New Roman"/>
                <a:cs typeface="Times New Roman"/>
              </a:rPr>
              <a:t> </a:t>
            </a:r>
            <a:r>
              <a:rPr sz="1000" spc="175" dirty="0">
                <a:latin typeface="Times New Roman"/>
                <a:cs typeface="Times New Roman"/>
              </a:rPr>
              <a:t>main(String[]</a:t>
            </a:r>
            <a:r>
              <a:rPr sz="1000" spc="355" dirty="0">
                <a:latin typeface="Times New Roman"/>
                <a:cs typeface="Times New Roman"/>
              </a:rPr>
              <a:t> </a:t>
            </a:r>
            <a:r>
              <a:rPr sz="1000" spc="170" dirty="0">
                <a:latin typeface="Times New Roman"/>
                <a:cs typeface="Times New Roman"/>
              </a:rPr>
              <a:t>args){ </a:t>
            </a:r>
            <a:r>
              <a:rPr sz="1000" spc="120" dirty="0">
                <a:latin typeface="Times New Roman"/>
                <a:cs typeface="Times New Roman"/>
              </a:rPr>
              <a:t>Set&lt;ComparableStudent&gt;</a:t>
            </a:r>
            <a:r>
              <a:rPr sz="1000" spc="400" dirty="0">
                <a:latin typeface="Times New Roman"/>
                <a:cs typeface="Times New Roman"/>
              </a:rPr>
              <a:t> </a:t>
            </a:r>
            <a:r>
              <a:rPr sz="1000" spc="190" dirty="0">
                <a:latin typeface="Times New Roman"/>
                <a:cs typeface="Times New Roman"/>
              </a:rPr>
              <a:t>studentList</a:t>
            </a:r>
            <a:r>
              <a:rPr sz="1000" spc="405" dirty="0">
                <a:latin typeface="Times New Roman"/>
                <a:cs typeface="Times New Roman"/>
              </a:rPr>
              <a:t> </a:t>
            </a:r>
            <a:r>
              <a:rPr sz="1000" dirty="0">
                <a:latin typeface="Times New Roman"/>
                <a:cs typeface="Times New Roman"/>
              </a:rPr>
              <a:t>=</a:t>
            </a:r>
            <a:r>
              <a:rPr sz="1000" spc="405" dirty="0">
                <a:latin typeface="Times New Roman"/>
                <a:cs typeface="Times New Roman"/>
              </a:rPr>
              <a:t> </a:t>
            </a:r>
            <a:r>
              <a:rPr sz="1000" dirty="0">
                <a:latin typeface="Times New Roman"/>
                <a:cs typeface="Times New Roman"/>
              </a:rPr>
              <a:t>new</a:t>
            </a:r>
            <a:r>
              <a:rPr sz="1000" spc="405" dirty="0">
                <a:latin typeface="Times New Roman"/>
                <a:cs typeface="Times New Roman"/>
              </a:rPr>
              <a:t> </a:t>
            </a:r>
            <a:r>
              <a:rPr sz="1000" spc="150" dirty="0">
                <a:latin typeface="Times New Roman"/>
                <a:cs typeface="Times New Roman"/>
              </a:rPr>
              <a:t>TreeSet&lt;&gt;();</a:t>
            </a: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000">
              <a:latin typeface="Times New Roman"/>
              <a:cs typeface="Times New Roman"/>
            </a:endParaRPr>
          </a:p>
          <a:p>
            <a:pPr marL="317500">
              <a:lnSpc>
                <a:spcPct val="100000"/>
              </a:lnSpc>
            </a:pPr>
            <a:r>
              <a:rPr sz="1000" spc="165" dirty="0">
                <a:latin typeface="Times New Roman"/>
                <a:cs typeface="Times New Roman"/>
              </a:rPr>
              <a:t>studentList.add(new</a:t>
            </a:r>
            <a:r>
              <a:rPr sz="1000" spc="395" dirty="0">
                <a:latin typeface="Times New Roman"/>
                <a:cs typeface="Times New Roman"/>
              </a:rPr>
              <a:t> </a:t>
            </a:r>
            <a:r>
              <a:rPr sz="1000" spc="114" dirty="0">
                <a:latin typeface="Times New Roman"/>
                <a:cs typeface="Times New Roman"/>
              </a:rPr>
              <a:t>ComparableStudent("Thomas</a:t>
            </a:r>
            <a:r>
              <a:rPr sz="1000" spc="375" dirty="0">
                <a:latin typeface="Times New Roman"/>
                <a:cs typeface="Times New Roman"/>
              </a:rPr>
              <a:t> </a:t>
            </a:r>
            <a:r>
              <a:rPr sz="1000" spc="195" dirty="0">
                <a:latin typeface="Times New Roman"/>
                <a:cs typeface="Times New Roman"/>
              </a:rPr>
              <a:t>Jefferson",</a:t>
            </a:r>
            <a:r>
              <a:rPr sz="1000" spc="400" dirty="0">
                <a:latin typeface="Times New Roman"/>
                <a:cs typeface="Times New Roman"/>
              </a:rPr>
              <a:t> </a:t>
            </a:r>
            <a:r>
              <a:rPr sz="1000" spc="140" dirty="0">
                <a:latin typeface="Times New Roman"/>
                <a:cs typeface="Times New Roman"/>
              </a:rPr>
              <a:t>1111,</a:t>
            </a:r>
            <a:r>
              <a:rPr sz="1000" spc="390" dirty="0">
                <a:latin typeface="Times New Roman"/>
                <a:cs typeface="Times New Roman"/>
              </a:rPr>
              <a:t> </a:t>
            </a:r>
            <a:r>
              <a:rPr sz="1000" spc="215" dirty="0">
                <a:latin typeface="Times New Roman"/>
                <a:cs typeface="Times New Roman"/>
              </a:rPr>
              <a:t>3.8));</a:t>
            </a:r>
            <a:endParaRPr sz="1000">
              <a:latin typeface="Times New Roman"/>
              <a:cs typeface="Times New Roman"/>
            </a:endParaRPr>
          </a:p>
          <a:p>
            <a:pPr marL="317500">
              <a:lnSpc>
                <a:spcPct val="100000"/>
              </a:lnSpc>
            </a:pPr>
            <a:r>
              <a:rPr sz="1000" spc="165" dirty="0">
                <a:latin typeface="Times New Roman"/>
                <a:cs typeface="Times New Roman"/>
              </a:rPr>
              <a:t>studentList.add(new</a:t>
            </a:r>
            <a:r>
              <a:rPr sz="1000" spc="390" dirty="0">
                <a:latin typeface="Times New Roman"/>
                <a:cs typeface="Times New Roman"/>
              </a:rPr>
              <a:t> </a:t>
            </a:r>
            <a:r>
              <a:rPr sz="1000" spc="130" dirty="0">
                <a:latin typeface="Times New Roman"/>
                <a:cs typeface="Times New Roman"/>
              </a:rPr>
              <a:t>ComparableStudent("John</a:t>
            </a:r>
            <a:r>
              <a:rPr sz="1000" spc="380" dirty="0">
                <a:latin typeface="Times New Roman"/>
                <a:cs typeface="Times New Roman"/>
              </a:rPr>
              <a:t> </a:t>
            </a:r>
            <a:r>
              <a:rPr sz="1000" spc="95" dirty="0">
                <a:latin typeface="Times New Roman"/>
                <a:cs typeface="Times New Roman"/>
              </a:rPr>
              <a:t>Adams",</a:t>
            </a:r>
            <a:r>
              <a:rPr sz="1000" spc="370" dirty="0">
                <a:latin typeface="Times New Roman"/>
                <a:cs typeface="Times New Roman"/>
              </a:rPr>
              <a:t> </a:t>
            </a:r>
            <a:r>
              <a:rPr sz="1000" spc="140" dirty="0">
                <a:latin typeface="Times New Roman"/>
                <a:cs typeface="Times New Roman"/>
              </a:rPr>
              <a:t>2222,</a:t>
            </a:r>
            <a:r>
              <a:rPr sz="1000" spc="390" dirty="0">
                <a:latin typeface="Times New Roman"/>
                <a:cs typeface="Times New Roman"/>
              </a:rPr>
              <a:t> </a:t>
            </a:r>
            <a:r>
              <a:rPr sz="1000" spc="215" dirty="0">
                <a:latin typeface="Times New Roman"/>
                <a:cs typeface="Times New Roman"/>
              </a:rPr>
              <a:t>3.9));</a:t>
            </a:r>
            <a:endParaRPr sz="1000">
              <a:latin typeface="Times New Roman"/>
              <a:cs typeface="Times New Roman"/>
            </a:endParaRPr>
          </a:p>
          <a:p>
            <a:pPr marL="317500">
              <a:lnSpc>
                <a:spcPct val="100000"/>
              </a:lnSpc>
            </a:pPr>
            <a:r>
              <a:rPr sz="1000" spc="165" dirty="0">
                <a:latin typeface="Times New Roman"/>
                <a:cs typeface="Times New Roman"/>
              </a:rPr>
              <a:t>studentList.add(new</a:t>
            </a:r>
            <a:r>
              <a:rPr sz="1000" spc="395" dirty="0">
                <a:latin typeface="Times New Roman"/>
                <a:cs typeface="Times New Roman"/>
              </a:rPr>
              <a:t> </a:t>
            </a:r>
            <a:r>
              <a:rPr sz="1000" spc="125" dirty="0">
                <a:latin typeface="Times New Roman"/>
                <a:cs typeface="Times New Roman"/>
              </a:rPr>
              <a:t>ComparableStudent("George</a:t>
            </a:r>
            <a:r>
              <a:rPr sz="1000" spc="375" dirty="0">
                <a:latin typeface="Times New Roman"/>
                <a:cs typeface="Times New Roman"/>
              </a:rPr>
              <a:t> </a:t>
            </a:r>
            <a:r>
              <a:rPr sz="1000" spc="135" dirty="0">
                <a:latin typeface="Times New Roman"/>
                <a:cs typeface="Times New Roman"/>
              </a:rPr>
              <a:t>Washington",</a:t>
            </a:r>
            <a:r>
              <a:rPr sz="1000" spc="385" dirty="0">
                <a:latin typeface="Times New Roman"/>
                <a:cs typeface="Times New Roman"/>
              </a:rPr>
              <a:t> </a:t>
            </a:r>
            <a:r>
              <a:rPr sz="1000" spc="140" dirty="0">
                <a:latin typeface="Times New Roman"/>
                <a:cs typeface="Times New Roman"/>
              </a:rPr>
              <a:t>3333,</a:t>
            </a:r>
            <a:r>
              <a:rPr sz="1000" spc="395" dirty="0">
                <a:latin typeface="Times New Roman"/>
                <a:cs typeface="Times New Roman"/>
              </a:rPr>
              <a:t> </a:t>
            </a:r>
            <a:r>
              <a:rPr sz="1000" spc="215" dirty="0">
                <a:latin typeface="Times New Roman"/>
                <a:cs typeface="Times New Roman"/>
              </a:rPr>
              <a:t>3.4));</a:t>
            </a: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00">
              <a:latin typeface="Times New Roman"/>
              <a:cs typeface="Times New Roman"/>
            </a:endParaRPr>
          </a:p>
          <a:p>
            <a:pPr marL="469900" marR="2133600" indent="-152400">
              <a:lnSpc>
                <a:spcPct val="100000"/>
              </a:lnSpc>
            </a:pPr>
            <a:r>
              <a:rPr sz="1000" spc="140" dirty="0">
                <a:latin typeface="Times New Roman"/>
                <a:cs typeface="Times New Roman"/>
              </a:rPr>
              <a:t>for(ComparableStudent</a:t>
            </a:r>
            <a:r>
              <a:rPr sz="1000" spc="430" dirty="0">
                <a:latin typeface="Times New Roman"/>
                <a:cs typeface="Times New Roman"/>
              </a:rPr>
              <a:t> </a:t>
            </a:r>
            <a:r>
              <a:rPr sz="1000" spc="180" dirty="0">
                <a:latin typeface="Times New Roman"/>
                <a:cs typeface="Times New Roman"/>
              </a:rPr>
              <a:t>student:studentList){ System.out.println(student);</a:t>
            </a:r>
            <a:endParaRPr sz="1000">
              <a:latin typeface="Times New Roman"/>
              <a:cs typeface="Times New Roman"/>
            </a:endParaRPr>
          </a:p>
          <a:p>
            <a:pPr marL="317500">
              <a:lnSpc>
                <a:spcPct val="100000"/>
              </a:lnSpc>
            </a:pPr>
            <a:r>
              <a:rPr sz="1000" spc="70" dirty="0">
                <a:latin typeface="Times New Roman"/>
                <a:cs typeface="Times New Roman"/>
              </a:rPr>
              <a:t>}</a:t>
            </a:r>
            <a:endParaRPr sz="1000">
              <a:latin typeface="Times New Roman"/>
              <a:cs typeface="Times New Roman"/>
            </a:endParaRPr>
          </a:p>
          <a:p>
            <a:pPr marL="165100">
              <a:lnSpc>
                <a:spcPct val="100000"/>
              </a:lnSpc>
              <a:spcBef>
                <a:spcPts val="10"/>
              </a:spcBef>
            </a:pPr>
            <a:r>
              <a:rPr sz="1000" spc="70" dirty="0">
                <a:latin typeface="Times New Roman"/>
                <a:cs typeface="Times New Roman"/>
              </a:rPr>
              <a:t>}</a:t>
            </a:r>
            <a:endParaRPr sz="1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000" spc="70" dirty="0">
                <a:latin typeface="Times New Roman"/>
                <a:cs typeface="Times New Roman"/>
              </a:rPr>
              <a:t>}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326639" y="790204"/>
            <a:ext cx="3115310" cy="3092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50" b="1" spc="120" dirty="0">
                <a:latin typeface="Times New Roman"/>
                <a:cs typeface="Times New Roman"/>
              </a:rPr>
              <a:t>Comparable</a:t>
            </a:r>
            <a:r>
              <a:rPr sz="1850" b="1" spc="105" dirty="0">
                <a:latin typeface="Times New Roman"/>
                <a:cs typeface="Times New Roman"/>
              </a:rPr>
              <a:t> </a:t>
            </a:r>
            <a:r>
              <a:rPr sz="1850" b="1" dirty="0">
                <a:latin typeface="Arial"/>
                <a:cs typeface="Arial"/>
              </a:rPr>
              <a:t>Test:</a:t>
            </a:r>
            <a:r>
              <a:rPr sz="1850" b="1" spc="25" dirty="0">
                <a:latin typeface="Arial"/>
                <a:cs typeface="Arial"/>
              </a:rPr>
              <a:t> </a:t>
            </a:r>
            <a:r>
              <a:rPr sz="1850" b="1" spc="-10" dirty="0">
                <a:latin typeface="Arial"/>
                <a:cs typeface="Arial"/>
              </a:rPr>
              <a:t>Example</a:t>
            </a:r>
            <a:endParaRPr sz="18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17864" y="5706871"/>
            <a:ext cx="6062980" cy="56959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just">
              <a:lnSpc>
                <a:spcPct val="103499"/>
              </a:lnSpc>
              <a:spcBef>
                <a:spcPts val="90"/>
              </a:spcBef>
            </a:pPr>
            <a:r>
              <a:rPr sz="1150" dirty="0">
                <a:latin typeface="Arial"/>
                <a:cs typeface="Arial"/>
              </a:rPr>
              <a:t>In</a:t>
            </a:r>
            <a:r>
              <a:rPr sz="1150" spc="1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example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in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slide,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an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spc="210" dirty="0">
                <a:latin typeface="Times New Roman"/>
                <a:cs typeface="Times New Roman"/>
              </a:rPr>
              <a:t>ArrayList</a:t>
            </a:r>
            <a:r>
              <a:rPr sz="1150" spc="130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Arial"/>
                <a:cs typeface="Arial"/>
              </a:rPr>
              <a:t>of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spc="170" dirty="0">
                <a:latin typeface="Times New Roman"/>
                <a:cs typeface="Times New Roman"/>
              </a:rPr>
              <a:t>ComparableStudent</a:t>
            </a:r>
            <a:r>
              <a:rPr sz="1150" spc="125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Arial"/>
                <a:cs typeface="Arial"/>
              </a:rPr>
              <a:t>elements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is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spc="-10" dirty="0">
                <a:latin typeface="Arial"/>
                <a:cs typeface="Arial"/>
              </a:rPr>
              <a:t>created. </a:t>
            </a:r>
            <a:r>
              <a:rPr sz="1150" dirty="0">
                <a:latin typeface="Arial"/>
                <a:cs typeface="Arial"/>
              </a:rPr>
              <a:t>After</a:t>
            </a:r>
            <a:r>
              <a:rPr sz="1150" spc="1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list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is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initialized,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it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is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sorted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by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using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spc="145" dirty="0">
                <a:latin typeface="Times New Roman"/>
                <a:cs typeface="Times New Roman"/>
              </a:rPr>
              <a:t>Comparable</a:t>
            </a:r>
            <a:r>
              <a:rPr sz="1150" spc="140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Arial"/>
                <a:cs typeface="Arial"/>
              </a:rPr>
              <a:t>interface.</a:t>
            </a:r>
            <a:r>
              <a:rPr sz="1150" spc="3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output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of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spc="-25" dirty="0">
                <a:latin typeface="Arial"/>
                <a:cs typeface="Arial"/>
              </a:rPr>
              <a:t>the </a:t>
            </a:r>
            <a:r>
              <a:rPr sz="1150" dirty="0">
                <a:latin typeface="Arial"/>
                <a:cs typeface="Arial"/>
              </a:rPr>
              <a:t>program</a:t>
            </a:r>
            <a:r>
              <a:rPr sz="1150" spc="4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is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as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spc="-10" dirty="0">
                <a:latin typeface="Arial"/>
                <a:cs typeface="Arial"/>
              </a:rPr>
              <a:t>follows:</a:t>
            </a:r>
            <a:endParaRPr sz="115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365016" y="6247581"/>
            <a:ext cx="3306445" cy="49847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34800"/>
              </a:lnSpc>
              <a:spcBef>
                <a:spcPts val="90"/>
              </a:spcBef>
              <a:tabLst>
                <a:tab pos="1106805" algn="l"/>
                <a:tab pos="1743710" algn="l"/>
                <a:tab pos="2018030" algn="l"/>
                <a:tab pos="2656840" algn="l"/>
              </a:tabLst>
            </a:pPr>
            <a:r>
              <a:rPr sz="1150" spc="145" dirty="0">
                <a:latin typeface="Times New Roman"/>
                <a:cs typeface="Times New Roman"/>
              </a:rPr>
              <a:t>George</a:t>
            </a:r>
            <a:r>
              <a:rPr sz="1150" spc="450" dirty="0">
                <a:latin typeface="Times New Roman"/>
                <a:cs typeface="Times New Roman"/>
              </a:rPr>
              <a:t> </a:t>
            </a:r>
            <a:r>
              <a:rPr sz="1150" spc="145" dirty="0">
                <a:latin typeface="Times New Roman"/>
                <a:cs typeface="Times New Roman"/>
              </a:rPr>
              <a:t>Washington</a:t>
            </a:r>
            <a:r>
              <a:rPr sz="1150" dirty="0">
                <a:latin typeface="Times New Roman"/>
                <a:cs typeface="Times New Roman"/>
              </a:rPr>
              <a:t>	</a:t>
            </a:r>
            <a:r>
              <a:rPr sz="1150" spc="200" dirty="0">
                <a:latin typeface="Times New Roman"/>
                <a:cs typeface="Times New Roman"/>
              </a:rPr>
              <a:t>ID:</a:t>
            </a:r>
            <a:r>
              <a:rPr sz="1150" spc="440" dirty="0">
                <a:latin typeface="Times New Roman"/>
                <a:cs typeface="Times New Roman"/>
              </a:rPr>
              <a:t> </a:t>
            </a:r>
            <a:r>
              <a:rPr sz="1150" spc="110" dirty="0">
                <a:latin typeface="Times New Roman"/>
                <a:cs typeface="Times New Roman"/>
              </a:rPr>
              <a:t>3333</a:t>
            </a:r>
            <a:r>
              <a:rPr sz="1150" dirty="0">
                <a:latin typeface="Times New Roman"/>
                <a:cs typeface="Times New Roman"/>
              </a:rPr>
              <a:t>	</a:t>
            </a:r>
            <a:r>
              <a:rPr sz="1150" spc="120" dirty="0">
                <a:latin typeface="Times New Roman"/>
                <a:cs typeface="Times New Roman"/>
              </a:rPr>
              <a:t>GPA:3.4 </a:t>
            </a:r>
            <a:r>
              <a:rPr sz="1150" spc="165" dirty="0">
                <a:latin typeface="Times New Roman"/>
                <a:cs typeface="Times New Roman"/>
              </a:rPr>
              <a:t>John</a:t>
            </a:r>
            <a:r>
              <a:rPr sz="1150" spc="434" dirty="0">
                <a:latin typeface="Times New Roman"/>
                <a:cs typeface="Times New Roman"/>
              </a:rPr>
              <a:t> </a:t>
            </a:r>
            <a:r>
              <a:rPr sz="1150" spc="45" dirty="0">
                <a:latin typeface="Times New Roman"/>
                <a:cs typeface="Times New Roman"/>
              </a:rPr>
              <a:t>Adams</a:t>
            </a:r>
            <a:r>
              <a:rPr sz="1150" dirty="0">
                <a:latin typeface="Times New Roman"/>
                <a:cs typeface="Times New Roman"/>
              </a:rPr>
              <a:t>	</a:t>
            </a:r>
            <a:r>
              <a:rPr sz="1150" spc="195" dirty="0">
                <a:latin typeface="Times New Roman"/>
                <a:cs typeface="Times New Roman"/>
              </a:rPr>
              <a:t>ID:</a:t>
            </a:r>
            <a:r>
              <a:rPr sz="1150" spc="434" dirty="0">
                <a:latin typeface="Times New Roman"/>
                <a:cs typeface="Times New Roman"/>
              </a:rPr>
              <a:t> </a:t>
            </a:r>
            <a:r>
              <a:rPr sz="1150" spc="110" dirty="0">
                <a:latin typeface="Times New Roman"/>
                <a:cs typeface="Times New Roman"/>
              </a:rPr>
              <a:t>2222</a:t>
            </a:r>
            <a:r>
              <a:rPr sz="1150" dirty="0">
                <a:latin typeface="Times New Roman"/>
                <a:cs typeface="Times New Roman"/>
              </a:rPr>
              <a:t>	</a:t>
            </a:r>
            <a:r>
              <a:rPr sz="1150" spc="120" dirty="0">
                <a:latin typeface="Times New Roman"/>
                <a:cs typeface="Times New Roman"/>
              </a:rPr>
              <a:t>GPA:3.9</a:t>
            </a:r>
            <a:endParaRPr sz="115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17864" y="6247581"/>
            <a:ext cx="481330" cy="73914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 algn="just">
              <a:lnSpc>
                <a:spcPct val="136100"/>
              </a:lnSpc>
              <a:spcBef>
                <a:spcPts val="75"/>
              </a:spcBef>
            </a:pPr>
            <a:r>
              <a:rPr sz="1150" spc="85" dirty="0">
                <a:latin typeface="Times New Roman"/>
                <a:cs typeface="Times New Roman"/>
              </a:rPr>
              <a:t>Name: Name: Name:</a:t>
            </a:r>
            <a:endParaRPr sz="115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365016" y="6779781"/>
            <a:ext cx="3216910" cy="20701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1652270" algn="l"/>
                <a:tab pos="2565400" algn="l"/>
              </a:tabLst>
            </a:pPr>
            <a:r>
              <a:rPr sz="1150" spc="90" dirty="0">
                <a:latin typeface="Times New Roman"/>
                <a:cs typeface="Times New Roman"/>
              </a:rPr>
              <a:t>Thomas</a:t>
            </a:r>
            <a:r>
              <a:rPr sz="1150" spc="445" dirty="0">
                <a:latin typeface="Times New Roman"/>
                <a:cs typeface="Times New Roman"/>
              </a:rPr>
              <a:t> </a:t>
            </a:r>
            <a:r>
              <a:rPr sz="1150" spc="229" dirty="0">
                <a:latin typeface="Times New Roman"/>
                <a:cs typeface="Times New Roman"/>
              </a:rPr>
              <a:t>Jefferson</a:t>
            </a:r>
            <a:r>
              <a:rPr sz="1150" dirty="0">
                <a:latin typeface="Times New Roman"/>
                <a:cs typeface="Times New Roman"/>
              </a:rPr>
              <a:t>	</a:t>
            </a:r>
            <a:r>
              <a:rPr sz="1150" spc="200" dirty="0">
                <a:latin typeface="Times New Roman"/>
                <a:cs typeface="Times New Roman"/>
              </a:rPr>
              <a:t>ID:</a:t>
            </a:r>
            <a:r>
              <a:rPr sz="1150" spc="440" dirty="0">
                <a:latin typeface="Times New Roman"/>
                <a:cs typeface="Times New Roman"/>
              </a:rPr>
              <a:t> </a:t>
            </a:r>
            <a:r>
              <a:rPr sz="1150" spc="110" dirty="0">
                <a:latin typeface="Times New Roman"/>
                <a:cs typeface="Times New Roman"/>
              </a:rPr>
              <a:t>1111</a:t>
            </a:r>
            <a:r>
              <a:rPr sz="1150" dirty="0">
                <a:latin typeface="Times New Roman"/>
                <a:cs typeface="Times New Roman"/>
              </a:rPr>
              <a:t>	</a:t>
            </a:r>
            <a:r>
              <a:rPr sz="1150" spc="120" dirty="0">
                <a:latin typeface="Times New Roman"/>
                <a:cs typeface="Times New Roman"/>
              </a:rPr>
              <a:t>GPA:3.8</a:t>
            </a:r>
            <a:endParaRPr sz="115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17864" y="7016008"/>
            <a:ext cx="5526405" cy="20701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150" b="1" dirty="0">
                <a:latin typeface="Arial"/>
                <a:cs typeface="Arial"/>
              </a:rPr>
              <a:t>Note:</a:t>
            </a:r>
            <a:r>
              <a:rPr sz="1150" b="1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spc="170" dirty="0">
                <a:latin typeface="Times New Roman"/>
                <a:cs typeface="Times New Roman"/>
              </a:rPr>
              <a:t>ComparableStudent</a:t>
            </a:r>
            <a:r>
              <a:rPr sz="1150" spc="135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Arial"/>
                <a:cs typeface="Arial"/>
              </a:rPr>
              <a:t>class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has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overridden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spc="254" dirty="0">
                <a:latin typeface="Times New Roman"/>
                <a:cs typeface="Times New Roman"/>
              </a:rPr>
              <a:t>toString()</a:t>
            </a:r>
            <a:r>
              <a:rPr sz="1150" spc="140" dirty="0">
                <a:latin typeface="Times New Roman"/>
                <a:cs typeface="Times New Roman"/>
              </a:rPr>
              <a:t> </a:t>
            </a:r>
            <a:r>
              <a:rPr sz="1150" spc="-10" dirty="0">
                <a:latin typeface="Arial"/>
                <a:cs typeface="Arial"/>
              </a:rPr>
              <a:t>method.</a:t>
            </a:r>
            <a:endParaRPr sz="115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326639" y="5247386"/>
            <a:ext cx="3116580" cy="144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endParaRPr sz="8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31804" y="790204"/>
            <a:ext cx="5358765" cy="15792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46685" algn="ctr">
              <a:lnSpc>
                <a:spcPct val="100000"/>
              </a:lnSpc>
              <a:spcBef>
                <a:spcPts val="110"/>
              </a:spcBef>
            </a:pPr>
            <a:r>
              <a:rPr sz="1850" b="1" spc="120" dirty="0">
                <a:latin typeface="Times New Roman"/>
                <a:cs typeface="Times New Roman"/>
              </a:rPr>
              <a:t>Comparator </a:t>
            </a:r>
            <a:r>
              <a:rPr sz="1850" b="1" spc="-10" dirty="0">
                <a:latin typeface="Arial"/>
                <a:cs typeface="Arial"/>
              </a:rPr>
              <a:t>Interface</a:t>
            </a:r>
            <a:endParaRPr sz="18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375"/>
              </a:spcBef>
            </a:pPr>
            <a:endParaRPr sz="1850">
              <a:latin typeface="Arial"/>
              <a:cs typeface="Arial"/>
            </a:endParaRPr>
          </a:p>
          <a:p>
            <a:pPr marL="341630" indent="-328930">
              <a:lnSpc>
                <a:spcPct val="100000"/>
              </a:lnSpc>
              <a:buClr>
                <a:srgbClr val="FF0000"/>
              </a:buClr>
              <a:buChar char="•"/>
              <a:tabLst>
                <a:tab pos="341630" algn="l"/>
              </a:tabLst>
            </a:pPr>
            <a:r>
              <a:rPr sz="1550" dirty="0">
                <a:latin typeface="Arial"/>
                <a:cs typeface="Arial"/>
              </a:rPr>
              <a:t>Is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implemented</a:t>
            </a:r>
            <a:r>
              <a:rPr sz="1550" spc="6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by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using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the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spc="175" dirty="0">
                <a:latin typeface="Times New Roman"/>
                <a:cs typeface="Times New Roman"/>
              </a:rPr>
              <a:t>compare</a:t>
            </a:r>
            <a:r>
              <a:rPr sz="1550" spc="105" dirty="0">
                <a:latin typeface="Times New Roman"/>
                <a:cs typeface="Times New Roman"/>
              </a:rPr>
              <a:t> </a:t>
            </a:r>
            <a:r>
              <a:rPr sz="1550" spc="-10" dirty="0">
                <a:latin typeface="Arial"/>
                <a:cs typeface="Arial"/>
              </a:rPr>
              <a:t>method</a:t>
            </a:r>
            <a:endParaRPr sz="1550">
              <a:latin typeface="Arial"/>
              <a:cs typeface="Arial"/>
            </a:endParaRPr>
          </a:p>
          <a:p>
            <a:pPr marL="341630" indent="-328930">
              <a:lnSpc>
                <a:spcPct val="100000"/>
              </a:lnSpc>
              <a:spcBef>
                <a:spcPts val="409"/>
              </a:spcBef>
              <a:buClr>
                <a:srgbClr val="FF0000"/>
              </a:buClr>
              <a:buChar char="•"/>
              <a:tabLst>
                <a:tab pos="341630" algn="l"/>
              </a:tabLst>
            </a:pPr>
            <a:r>
              <a:rPr sz="1550" dirty="0">
                <a:latin typeface="Arial"/>
                <a:cs typeface="Arial"/>
              </a:rPr>
              <a:t>Enables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you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to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create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multiple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spc="195" dirty="0">
                <a:latin typeface="Times New Roman"/>
                <a:cs typeface="Times New Roman"/>
              </a:rPr>
              <a:t>Comparator</a:t>
            </a:r>
            <a:r>
              <a:rPr sz="1550" spc="135" dirty="0">
                <a:latin typeface="Times New Roman"/>
                <a:cs typeface="Times New Roman"/>
              </a:rPr>
              <a:t> </a:t>
            </a:r>
            <a:r>
              <a:rPr sz="1550" spc="-10" dirty="0">
                <a:latin typeface="Arial"/>
                <a:cs typeface="Arial"/>
              </a:rPr>
              <a:t>classes</a:t>
            </a:r>
            <a:endParaRPr sz="1550">
              <a:latin typeface="Arial"/>
              <a:cs typeface="Arial"/>
            </a:endParaRPr>
          </a:p>
          <a:p>
            <a:pPr marL="341630" indent="-328930">
              <a:lnSpc>
                <a:spcPct val="100000"/>
              </a:lnSpc>
              <a:spcBef>
                <a:spcPts val="505"/>
              </a:spcBef>
              <a:buClr>
                <a:srgbClr val="FF0000"/>
              </a:buClr>
              <a:buChar char="•"/>
              <a:tabLst>
                <a:tab pos="341630" algn="l"/>
              </a:tabLst>
            </a:pPr>
            <a:r>
              <a:rPr sz="1550" dirty="0">
                <a:latin typeface="Arial"/>
                <a:cs typeface="Arial"/>
              </a:rPr>
              <a:t>Enables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you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to</a:t>
            </a:r>
            <a:r>
              <a:rPr sz="1550" spc="5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create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and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use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numerous</a:t>
            </a:r>
            <a:r>
              <a:rPr sz="1550" spc="6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sorting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options</a:t>
            </a:r>
            <a:endParaRPr sz="155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17880" y="5706871"/>
            <a:ext cx="5962015" cy="3879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3499"/>
              </a:lnSpc>
              <a:spcBef>
                <a:spcPts val="90"/>
              </a:spcBef>
            </a:pPr>
            <a:r>
              <a:rPr sz="1150" dirty="0">
                <a:latin typeface="Arial"/>
                <a:cs typeface="Arial"/>
              </a:rPr>
              <a:t>The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example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in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next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slide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shows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how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to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use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spc="155" dirty="0">
                <a:latin typeface="Times New Roman"/>
                <a:cs typeface="Times New Roman"/>
              </a:rPr>
              <a:t>Comparator</a:t>
            </a:r>
            <a:r>
              <a:rPr sz="1150" spc="135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Arial"/>
                <a:cs typeface="Arial"/>
              </a:rPr>
              <a:t>with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an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unsorted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spc="-10" dirty="0">
                <a:latin typeface="Arial"/>
                <a:cs typeface="Arial"/>
              </a:rPr>
              <a:t>interface </a:t>
            </a:r>
            <a:r>
              <a:rPr sz="1150" dirty="0">
                <a:latin typeface="Arial"/>
                <a:cs typeface="Arial"/>
              </a:rPr>
              <a:t>such</a:t>
            </a:r>
            <a:r>
              <a:rPr sz="1150" spc="3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as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spc="210" dirty="0">
                <a:latin typeface="Times New Roman"/>
                <a:cs typeface="Times New Roman"/>
              </a:rPr>
              <a:t>ArrayList</a:t>
            </a:r>
            <a:r>
              <a:rPr sz="1150" spc="125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Arial"/>
                <a:cs typeface="Arial"/>
              </a:rPr>
              <a:t>by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using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30" dirty="0">
                <a:latin typeface="Arial"/>
                <a:cs typeface="Arial"/>
              </a:rPr>
              <a:t> </a:t>
            </a:r>
            <a:r>
              <a:rPr sz="1150" spc="229" dirty="0">
                <a:latin typeface="Times New Roman"/>
                <a:cs typeface="Times New Roman"/>
              </a:rPr>
              <a:t>Collections</a:t>
            </a:r>
            <a:r>
              <a:rPr sz="1150" spc="125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Arial"/>
                <a:cs typeface="Arial"/>
              </a:rPr>
              <a:t>utility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spc="-10" dirty="0">
                <a:latin typeface="Arial"/>
                <a:cs typeface="Arial"/>
              </a:rPr>
              <a:t>class.</a:t>
            </a:r>
            <a:endParaRPr sz="11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326639" y="5247386"/>
            <a:ext cx="3116580" cy="144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endParaRPr sz="8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42416" y="1418844"/>
            <a:ext cx="5689600" cy="1710055"/>
            <a:chOff x="1042416" y="1418844"/>
            <a:chExt cx="5689600" cy="1710055"/>
          </a:xfrm>
        </p:grpSpPr>
        <p:sp>
          <p:nvSpPr>
            <p:cNvPr id="3" name="object 3"/>
            <p:cNvSpPr/>
            <p:nvPr/>
          </p:nvSpPr>
          <p:spPr>
            <a:xfrm>
              <a:off x="1053084" y="1429512"/>
              <a:ext cx="5668010" cy="1689100"/>
            </a:xfrm>
            <a:custGeom>
              <a:avLst/>
              <a:gdLst/>
              <a:ahLst/>
              <a:cxnLst/>
              <a:rect l="l" t="t" r="r" b="b"/>
              <a:pathLst>
                <a:path w="5668009" h="1689100">
                  <a:moveTo>
                    <a:pt x="5667755" y="0"/>
                  </a:moveTo>
                  <a:lnTo>
                    <a:pt x="0" y="0"/>
                  </a:lnTo>
                  <a:lnTo>
                    <a:pt x="0" y="1688592"/>
                  </a:lnTo>
                  <a:lnTo>
                    <a:pt x="5667755" y="1688592"/>
                  </a:lnTo>
                  <a:lnTo>
                    <a:pt x="5667755" y="0"/>
                  </a:lnTo>
                  <a:close/>
                </a:path>
              </a:pathLst>
            </a:custGeom>
            <a:solidFill>
              <a:srgbClr val="DCDC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042416" y="1418844"/>
              <a:ext cx="5689600" cy="1710055"/>
            </a:xfrm>
            <a:custGeom>
              <a:avLst/>
              <a:gdLst/>
              <a:ahLst/>
              <a:cxnLst/>
              <a:rect l="l" t="t" r="r" b="b"/>
              <a:pathLst>
                <a:path w="5689600" h="1710055">
                  <a:moveTo>
                    <a:pt x="5684520" y="0"/>
                  </a:moveTo>
                  <a:lnTo>
                    <a:pt x="4572" y="0"/>
                  </a:lnTo>
                  <a:lnTo>
                    <a:pt x="0" y="4572"/>
                  </a:lnTo>
                  <a:lnTo>
                    <a:pt x="0" y="1705356"/>
                  </a:lnTo>
                  <a:lnTo>
                    <a:pt x="4572" y="1709928"/>
                  </a:lnTo>
                  <a:lnTo>
                    <a:pt x="5684520" y="1709928"/>
                  </a:lnTo>
                  <a:lnTo>
                    <a:pt x="5689092" y="1705356"/>
                  </a:lnTo>
                  <a:lnTo>
                    <a:pt x="5689092" y="1699260"/>
                  </a:lnTo>
                  <a:lnTo>
                    <a:pt x="21336" y="1699260"/>
                  </a:lnTo>
                  <a:lnTo>
                    <a:pt x="10668" y="1688592"/>
                  </a:lnTo>
                  <a:lnTo>
                    <a:pt x="21336" y="1688592"/>
                  </a:lnTo>
                  <a:lnTo>
                    <a:pt x="21336" y="19812"/>
                  </a:lnTo>
                  <a:lnTo>
                    <a:pt x="10668" y="19812"/>
                  </a:lnTo>
                  <a:lnTo>
                    <a:pt x="21336" y="10668"/>
                  </a:lnTo>
                  <a:lnTo>
                    <a:pt x="5689092" y="10668"/>
                  </a:lnTo>
                  <a:lnTo>
                    <a:pt x="5689092" y="4572"/>
                  </a:lnTo>
                  <a:lnTo>
                    <a:pt x="5684520" y="0"/>
                  </a:lnTo>
                  <a:close/>
                </a:path>
                <a:path w="5689600" h="1710055">
                  <a:moveTo>
                    <a:pt x="21336" y="1688592"/>
                  </a:moveTo>
                  <a:lnTo>
                    <a:pt x="10668" y="1688592"/>
                  </a:lnTo>
                  <a:lnTo>
                    <a:pt x="21336" y="1699260"/>
                  </a:lnTo>
                  <a:lnTo>
                    <a:pt x="21336" y="1688592"/>
                  </a:lnTo>
                  <a:close/>
                </a:path>
                <a:path w="5689600" h="1710055">
                  <a:moveTo>
                    <a:pt x="5667756" y="1688592"/>
                  </a:moveTo>
                  <a:lnTo>
                    <a:pt x="21336" y="1688592"/>
                  </a:lnTo>
                  <a:lnTo>
                    <a:pt x="21336" y="1699260"/>
                  </a:lnTo>
                  <a:lnTo>
                    <a:pt x="5667756" y="1699260"/>
                  </a:lnTo>
                  <a:lnTo>
                    <a:pt x="5667756" y="1688592"/>
                  </a:lnTo>
                  <a:close/>
                </a:path>
                <a:path w="5689600" h="1710055">
                  <a:moveTo>
                    <a:pt x="5667756" y="10668"/>
                  </a:moveTo>
                  <a:lnTo>
                    <a:pt x="5667756" y="1699260"/>
                  </a:lnTo>
                  <a:lnTo>
                    <a:pt x="5678424" y="1688592"/>
                  </a:lnTo>
                  <a:lnTo>
                    <a:pt x="5689092" y="1688592"/>
                  </a:lnTo>
                  <a:lnTo>
                    <a:pt x="5689092" y="19812"/>
                  </a:lnTo>
                  <a:lnTo>
                    <a:pt x="5678424" y="19812"/>
                  </a:lnTo>
                  <a:lnTo>
                    <a:pt x="5667756" y="10668"/>
                  </a:lnTo>
                  <a:close/>
                </a:path>
                <a:path w="5689600" h="1710055">
                  <a:moveTo>
                    <a:pt x="5689092" y="1688592"/>
                  </a:moveTo>
                  <a:lnTo>
                    <a:pt x="5678424" y="1688592"/>
                  </a:lnTo>
                  <a:lnTo>
                    <a:pt x="5667756" y="1699260"/>
                  </a:lnTo>
                  <a:lnTo>
                    <a:pt x="5689092" y="1699260"/>
                  </a:lnTo>
                  <a:lnTo>
                    <a:pt x="5689092" y="1688592"/>
                  </a:lnTo>
                  <a:close/>
                </a:path>
                <a:path w="5689600" h="1710055">
                  <a:moveTo>
                    <a:pt x="21336" y="10668"/>
                  </a:moveTo>
                  <a:lnTo>
                    <a:pt x="10668" y="19812"/>
                  </a:lnTo>
                  <a:lnTo>
                    <a:pt x="21336" y="19812"/>
                  </a:lnTo>
                  <a:lnTo>
                    <a:pt x="21336" y="10668"/>
                  </a:lnTo>
                  <a:close/>
                </a:path>
                <a:path w="5689600" h="1710055">
                  <a:moveTo>
                    <a:pt x="5667756" y="10668"/>
                  </a:moveTo>
                  <a:lnTo>
                    <a:pt x="21336" y="10668"/>
                  </a:lnTo>
                  <a:lnTo>
                    <a:pt x="21336" y="19812"/>
                  </a:lnTo>
                  <a:lnTo>
                    <a:pt x="5667756" y="19812"/>
                  </a:lnTo>
                  <a:lnTo>
                    <a:pt x="5667756" y="10668"/>
                  </a:lnTo>
                  <a:close/>
                </a:path>
                <a:path w="5689600" h="1710055">
                  <a:moveTo>
                    <a:pt x="5689092" y="10668"/>
                  </a:moveTo>
                  <a:lnTo>
                    <a:pt x="5667756" y="10668"/>
                  </a:lnTo>
                  <a:lnTo>
                    <a:pt x="5678424" y="19812"/>
                  </a:lnTo>
                  <a:lnTo>
                    <a:pt x="5689092" y="19812"/>
                  </a:lnTo>
                  <a:lnTo>
                    <a:pt x="5689092" y="1066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1042416" y="3217164"/>
            <a:ext cx="5689600" cy="1600200"/>
            <a:chOff x="1042416" y="3217164"/>
            <a:chExt cx="5689600" cy="1600200"/>
          </a:xfrm>
        </p:grpSpPr>
        <p:sp>
          <p:nvSpPr>
            <p:cNvPr id="6" name="object 6"/>
            <p:cNvSpPr/>
            <p:nvPr/>
          </p:nvSpPr>
          <p:spPr>
            <a:xfrm>
              <a:off x="1053084" y="3226308"/>
              <a:ext cx="5668010" cy="1580515"/>
            </a:xfrm>
            <a:custGeom>
              <a:avLst/>
              <a:gdLst/>
              <a:ahLst/>
              <a:cxnLst/>
              <a:rect l="l" t="t" r="r" b="b"/>
              <a:pathLst>
                <a:path w="5668009" h="1580514">
                  <a:moveTo>
                    <a:pt x="5667755" y="0"/>
                  </a:moveTo>
                  <a:lnTo>
                    <a:pt x="0" y="0"/>
                  </a:lnTo>
                  <a:lnTo>
                    <a:pt x="0" y="1580388"/>
                  </a:lnTo>
                  <a:lnTo>
                    <a:pt x="5667755" y="1580388"/>
                  </a:lnTo>
                  <a:lnTo>
                    <a:pt x="5667755" y="0"/>
                  </a:lnTo>
                  <a:close/>
                </a:path>
              </a:pathLst>
            </a:custGeom>
            <a:solidFill>
              <a:srgbClr val="DCDC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042416" y="3217164"/>
              <a:ext cx="5689600" cy="1600200"/>
            </a:xfrm>
            <a:custGeom>
              <a:avLst/>
              <a:gdLst/>
              <a:ahLst/>
              <a:cxnLst/>
              <a:rect l="l" t="t" r="r" b="b"/>
              <a:pathLst>
                <a:path w="5689600" h="1600200">
                  <a:moveTo>
                    <a:pt x="5684520" y="0"/>
                  </a:moveTo>
                  <a:lnTo>
                    <a:pt x="4572" y="0"/>
                  </a:lnTo>
                  <a:lnTo>
                    <a:pt x="0" y="4572"/>
                  </a:lnTo>
                  <a:lnTo>
                    <a:pt x="0" y="1595628"/>
                  </a:lnTo>
                  <a:lnTo>
                    <a:pt x="4572" y="1600200"/>
                  </a:lnTo>
                  <a:lnTo>
                    <a:pt x="5684520" y="1600200"/>
                  </a:lnTo>
                  <a:lnTo>
                    <a:pt x="5689092" y="1595628"/>
                  </a:lnTo>
                  <a:lnTo>
                    <a:pt x="5689092" y="1589532"/>
                  </a:lnTo>
                  <a:lnTo>
                    <a:pt x="21336" y="1589532"/>
                  </a:lnTo>
                  <a:lnTo>
                    <a:pt x="10668" y="1580388"/>
                  </a:lnTo>
                  <a:lnTo>
                    <a:pt x="21336" y="1580388"/>
                  </a:lnTo>
                  <a:lnTo>
                    <a:pt x="21336" y="19812"/>
                  </a:lnTo>
                  <a:lnTo>
                    <a:pt x="10667" y="19812"/>
                  </a:lnTo>
                  <a:lnTo>
                    <a:pt x="21336" y="9144"/>
                  </a:lnTo>
                  <a:lnTo>
                    <a:pt x="5689092" y="9144"/>
                  </a:lnTo>
                  <a:lnTo>
                    <a:pt x="5689092" y="4572"/>
                  </a:lnTo>
                  <a:lnTo>
                    <a:pt x="5684520" y="0"/>
                  </a:lnTo>
                  <a:close/>
                </a:path>
                <a:path w="5689600" h="1600200">
                  <a:moveTo>
                    <a:pt x="21336" y="1580388"/>
                  </a:moveTo>
                  <a:lnTo>
                    <a:pt x="10668" y="1580388"/>
                  </a:lnTo>
                  <a:lnTo>
                    <a:pt x="21336" y="1589532"/>
                  </a:lnTo>
                  <a:lnTo>
                    <a:pt x="21336" y="1580388"/>
                  </a:lnTo>
                  <a:close/>
                </a:path>
                <a:path w="5689600" h="1600200">
                  <a:moveTo>
                    <a:pt x="5667756" y="1580388"/>
                  </a:moveTo>
                  <a:lnTo>
                    <a:pt x="21336" y="1580388"/>
                  </a:lnTo>
                  <a:lnTo>
                    <a:pt x="21336" y="1589532"/>
                  </a:lnTo>
                  <a:lnTo>
                    <a:pt x="5667756" y="1589532"/>
                  </a:lnTo>
                  <a:lnTo>
                    <a:pt x="5667756" y="1580388"/>
                  </a:lnTo>
                  <a:close/>
                </a:path>
                <a:path w="5689600" h="1600200">
                  <a:moveTo>
                    <a:pt x="5667756" y="9144"/>
                  </a:moveTo>
                  <a:lnTo>
                    <a:pt x="5667756" y="1589532"/>
                  </a:lnTo>
                  <a:lnTo>
                    <a:pt x="5678424" y="1580388"/>
                  </a:lnTo>
                  <a:lnTo>
                    <a:pt x="5689092" y="1580388"/>
                  </a:lnTo>
                  <a:lnTo>
                    <a:pt x="5689092" y="19812"/>
                  </a:lnTo>
                  <a:lnTo>
                    <a:pt x="5678424" y="19812"/>
                  </a:lnTo>
                  <a:lnTo>
                    <a:pt x="5667756" y="9144"/>
                  </a:lnTo>
                  <a:close/>
                </a:path>
                <a:path w="5689600" h="1600200">
                  <a:moveTo>
                    <a:pt x="5689092" y="1580388"/>
                  </a:moveTo>
                  <a:lnTo>
                    <a:pt x="5678424" y="1580388"/>
                  </a:lnTo>
                  <a:lnTo>
                    <a:pt x="5667756" y="1589532"/>
                  </a:lnTo>
                  <a:lnTo>
                    <a:pt x="5689092" y="1589532"/>
                  </a:lnTo>
                  <a:lnTo>
                    <a:pt x="5689092" y="1580388"/>
                  </a:lnTo>
                  <a:close/>
                </a:path>
                <a:path w="5689600" h="1600200">
                  <a:moveTo>
                    <a:pt x="21336" y="9144"/>
                  </a:moveTo>
                  <a:lnTo>
                    <a:pt x="10667" y="19812"/>
                  </a:lnTo>
                  <a:lnTo>
                    <a:pt x="21336" y="19812"/>
                  </a:lnTo>
                  <a:lnTo>
                    <a:pt x="21336" y="9144"/>
                  </a:lnTo>
                  <a:close/>
                </a:path>
                <a:path w="5689600" h="1600200">
                  <a:moveTo>
                    <a:pt x="5667756" y="9144"/>
                  </a:moveTo>
                  <a:lnTo>
                    <a:pt x="21336" y="9144"/>
                  </a:lnTo>
                  <a:lnTo>
                    <a:pt x="21336" y="19812"/>
                  </a:lnTo>
                  <a:lnTo>
                    <a:pt x="5667756" y="19812"/>
                  </a:lnTo>
                  <a:lnTo>
                    <a:pt x="5667756" y="9144"/>
                  </a:lnTo>
                  <a:close/>
                </a:path>
                <a:path w="5689600" h="1600200">
                  <a:moveTo>
                    <a:pt x="5689092" y="9144"/>
                  </a:moveTo>
                  <a:lnTo>
                    <a:pt x="5667756" y="9144"/>
                  </a:lnTo>
                  <a:lnTo>
                    <a:pt x="5678424" y="19812"/>
                  </a:lnTo>
                  <a:lnTo>
                    <a:pt x="5689092" y="19812"/>
                  </a:lnTo>
                  <a:lnTo>
                    <a:pt x="5689092" y="914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2604007" y="790204"/>
            <a:ext cx="2562225" cy="3092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50" b="1" spc="110" dirty="0">
                <a:latin typeface="Times New Roman"/>
                <a:cs typeface="Times New Roman"/>
              </a:rPr>
              <a:t>Comparator</a:t>
            </a:r>
            <a:r>
              <a:rPr sz="1850" b="1" spc="110" dirty="0">
                <a:latin typeface="Arial"/>
                <a:cs typeface="Arial"/>
              </a:rPr>
              <a:t>:</a:t>
            </a:r>
            <a:r>
              <a:rPr sz="1850" b="1" spc="30" dirty="0">
                <a:latin typeface="Arial"/>
                <a:cs typeface="Arial"/>
              </a:rPr>
              <a:t> </a:t>
            </a:r>
            <a:r>
              <a:rPr sz="1850" b="1" spc="-10" dirty="0">
                <a:latin typeface="Arial"/>
                <a:cs typeface="Arial"/>
              </a:rPr>
              <a:t>Example</a:t>
            </a:r>
            <a:endParaRPr sz="185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60196" y="1378301"/>
            <a:ext cx="4591685" cy="2773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8770" marR="5080" indent="-306705">
              <a:lnSpc>
                <a:spcPct val="121000"/>
              </a:lnSpc>
              <a:spcBef>
                <a:spcPts val="100"/>
              </a:spcBef>
            </a:pPr>
            <a:r>
              <a:rPr sz="1000" spc="175" dirty="0">
                <a:latin typeface="Times New Roman"/>
                <a:cs typeface="Times New Roman"/>
              </a:rPr>
              <a:t>public</a:t>
            </a:r>
            <a:r>
              <a:rPr sz="1000" spc="345" dirty="0">
                <a:latin typeface="Times New Roman"/>
                <a:cs typeface="Times New Roman"/>
              </a:rPr>
              <a:t> </a:t>
            </a:r>
            <a:r>
              <a:rPr sz="1000" spc="204" dirty="0">
                <a:latin typeface="Times New Roman"/>
                <a:cs typeface="Times New Roman"/>
              </a:rPr>
              <a:t>class</a:t>
            </a:r>
            <a:r>
              <a:rPr sz="1000" spc="355" dirty="0">
                <a:latin typeface="Times New Roman"/>
                <a:cs typeface="Times New Roman"/>
              </a:rPr>
              <a:t> </a:t>
            </a:r>
            <a:r>
              <a:rPr sz="1000" spc="120" dirty="0">
                <a:latin typeface="Times New Roman"/>
                <a:cs typeface="Times New Roman"/>
              </a:rPr>
              <a:t>StudentSortName</a:t>
            </a:r>
            <a:r>
              <a:rPr sz="1000" spc="345" dirty="0">
                <a:latin typeface="Times New Roman"/>
                <a:cs typeface="Times New Roman"/>
              </a:rPr>
              <a:t> </a:t>
            </a:r>
            <a:r>
              <a:rPr sz="1000" spc="130" dirty="0">
                <a:latin typeface="Times New Roman"/>
                <a:cs typeface="Times New Roman"/>
              </a:rPr>
              <a:t>implements</a:t>
            </a:r>
            <a:r>
              <a:rPr sz="1000" spc="350" dirty="0">
                <a:latin typeface="Times New Roman"/>
                <a:cs typeface="Times New Roman"/>
              </a:rPr>
              <a:t> </a:t>
            </a:r>
            <a:r>
              <a:rPr sz="1000" spc="110" dirty="0">
                <a:latin typeface="Times New Roman"/>
                <a:cs typeface="Times New Roman"/>
              </a:rPr>
              <a:t>Comparator&lt;Student&gt;{ </a:t>
            </a:r>
            <a:r>
              <a:rPr sz="1000" spc="175" dirty="0">
                <a:latin typeface="Times New Roman"/>
                <a:cs typeface="Times New Roman"/>
              </a:rPr>
              <a:t>public</a:t>
            </a:r>
            <a:r>
              <a:rPr sz="1000" spc="360" dirty="0">
                <a:latin typeface="Times New Roman"/>
                <a:cs typeface="Times New Roman"/>
              </a:rPr>
              <a:t> </a:t>
            </a:r>
            <a:r>
              <a:rPr sz="1000" spc="245" dirty="0">
                <a:latin typeface="Times New Roman"/>
                <a:cs typeface="Times New Roman"/>
              </a:rPr>
              <a:t>int</a:t>
            </a:r>
            <a:r>
              <a:rPr sz="1000" spc="350" dirty="0">
                <a:latin typeface="Times New Roman"/>
                <a:cs typeface="Times New Roman"/>
              </a:rPr>
              <a:t> </a:t>
            </a:r>
            <a:r>
              <a:rPr sz="1000" spc="135" dirty="0">
                <a:latin typeface="Times New Roman"/>
                <a:cs typeface="Times New Roman"/>
              </a:rPr>
              <a:t>compare(Student</a:t>
            </a:r>
            <a:r>
              <a:rPr sz="1000" spc="365" dirty="0">
                <a:latin typeface="Times New Roman"/>
                <a:cs typeface="Times New Roman"/>
              </a:rPr>
              <a:t> </a:t>
            </a:r>
            <a:r>
              <a:rPr sz="1000" spc="215" dirty="0">
                <a:latin typeface="Times New Roman"/>
                <a:cs typeface="Times New Roman"/>
              </a:rPr>
              <a:t>s1,</a:t>
            </a:r>
            <a:r>
              <a:rPr sz="1000" spc="365" dirty="0">
                <a:latin typeface="Times New Roman"/>
                <a:cs typeface="Times New Roman"/>
              </a:rPr>
              <a:t> </a:t>
            </a:r>
            <a:r>
              <a:rPr sz="1000" spc="160" dirty="0">
                <a:latin typeface="Times New Roman"/>
                <a:cs typeface="Times New Roman"/>
              </a:rPr>
              <a:t>Student</a:t>
            </a:r>
            <a:r>
              <a:rPr sz="1000" spc="360" dirty="0">
                <a:latin typeface="Times New Roman"/>
                <a:cs typeface="Times New Roman"/>
              </a:rPr>
              <a:t> </a:t>
            </a:r>
            <a:r>
              <a:rPr sz="1000" spc="145" dirty="0">
                <a:latin typeface="Times New Roman"/>
                <a:cs typeface="Times New Roman"/>
              </a:rPr>
              <a:t>s2){</a:t>
            </a:r>
            <a:endParaRPr sz="1000">
              <a:latin typeface="Times New Roman"/>
              <a:cs typeface="Times New Roman"/>
            </a:endParaRPr>
          </a:p>
          <a:p>
            <a:pPr marL="622300" marR="157480">
              <a:lnSpc>
                <a:spcPct val="120000"/>
              </a:lnSpc>
            </a:pPr>
            <a:r>
              <a:rPr sz="1000" spc="245" dirty="0">
                <a:latin typeface="Times New Roman"/>
                <a:cs typeface="Times New Roman"/>
              </a:rPr>
              <a:t>int</a:t>
            </a:r>
            <a:r>
              <a:rPr sz="1000" spc="370" dirty="0">
                <a:latin typeface="Times New Roman"/>
                <a:cs typeface="Times New Roman"/>
              </a:rPr>
              <a:t> </a:t>
            </a:r>
            <a:r>
              <a:rPr sz="1000" spc="220" dirty="0">
                <a:latin typeface="Times New Roman"/>
                <a:cs typeface="Times New Roman"/>
              </a:rPr>
              <a:t>result</a:t>
            </a:r>
            <a:r>
              <a:rPr sz="1000" spc="370" dirty="0">
                <a:latin typeface="Times New Roman"/>
                <a:cs typeface="Times New Roman"/>
              </a:rPr>
              <a:t> </a:t>
            </a:r>
            <a:r>
              <a:rPr sz="1000" dirty="0">
                <a:latin typeface="Times New Roman"/>
                <a:cs typeface="Times New Roman"/>
              </a:rPr>
              <a:t>=</a:t>
            </a:r>
            <a:r>
              <a:rPr sz="1000" spc="370" dirty="0">
                <a:latin typeface="Times New Roman"/>
                <a:cs typeface="Times New Roman"/>
              </a:rPr>
              <a:t> </a:t>
            </a:r>
            <a:r>
              <a:rPr sz="1000" spc="130" dirty="0">
                <a:latin typeface="Times New Roman"/>
                <a:cs typeface="Times New Roman"/>
              </a:rPr>
              <a:t>s1.getName().compareTo(s2.getName()); </a:t>
            </a:r>
            <a:r>
              <a:rPr sz="1000" spc="290" dirty="0">
                <a:latin typeface="Times New Roman"/>
                <a:cs typeface="Times New Roman"/>
              </a:rPr>
              <a:t>if</a:t>
            </a:r>
            <a:r>
              <a:rPr sz="1000" spc="350" dirty="0">
                <a:latin typeface="Times New Roman"/>
                <a:cs typeface="Times New Roman"/>
              </a:rPr>
              <a:t> </a:t>
            </a:r>
            <a:r>
              <a:rPr sz="1000" spc="225" dirty="0">
                <a:latin typeface="Times New Roman"/>
                <a:cs typeface="Times New Roman"/>
              </a:rPr>
              <a:t>(result</a:t>
            </a:r>
            <a:r>
              <a:rPr sz="1000" spc="355" dirty="0">
                <a:latin typeface="Times New Roman"/>
                <a:cs typeface="Times New Roman"/>
              </a:rPr>
              <a:t> </a:t>
            </a:r>
            <a:r>
              <a:rPr sz="1000" spc="145" dirty="0">
                <a:latin typeface="Times New Roman"/>
                <a:cs typeface="Times New Roman"/>
              </a:rPr>
              <a:t>!=</a:t>
            </a:r>
            <a:r>
              <a:rPr sz="1000" spc="355" dirty="0">
                <a:latin typeface="Times New Roman"/>
                <a:cs typeface="Times New Roman"/>
              </a:rPr>
              <a:t> </a:t>
            </a:r>
            <a:r>
              <a:rPr sz="1000" spc="175" dirty="0">
                <a:latin typeface="Times New Roman"/>
                <a:cs typeface="Times New Roman"/>
              </a:rPr>
              <a:t>0)</a:t>
            </a:r>
            <a:r>
              <a:rPr sz="1000" spc="345" dirty="0">
                <a:latin typeface="Times New Roman"/>
                <a:cs typeface="Times New Roman"/>
              </a:rPr>
              <a:t> </a:t>
            </a:r>
            <a:r>
              <a:rPr sz="1000" spc="120" dirty="0">
                <a:latin typeface="Times New Roman"/>
                <a:cs typeface="Times New Roman"/>
              </a:rPr>
              <a:t>{</a:t>
            </a:r>
            <a:r>
              <a:rPr sz="1000" spc="365" dirty="0">
                <a:latin typeface="Times New Roman"/>
                <a:cs typeface="Times New Roman"/>
              </a:rPr>
              <a:t> </a:t>
            </a:r>
            <a:r>
              <a:rPr sz="1000" spc="195" dirty="0">
                <a:latin typeface="Times New Roman"/>
                <a:cs typeface="Times New Roman"/>
              </a:rPr>
              <a:t>return</a:t>
            </a:r>
            <a:r>
              <a:rPr sz="1000" spc="355" dirty="0">
                <a:latin typeface="Times New Roman"/>
                <a:cs typeface="Times New Roman"/>
              </a:rPr>
              <a:t> </a:t>
            </a:r>
            <a:r>
              <a:rPr sz="1000" spc="235" dirty="0">
                <a:latin typeface="Times New Roman"/>
                <a:cs typeface="Times New Roman"/>
              </a:rPr>
              <a:t>result;</a:t>
            </a:r>
            <a:r>
              <a:rPr sz="1000" spc="355" dirty="0">
                <a:latin typeface="Times New Roman"/>
                <a:cs typeface="Times New Roman"/>
              </a:rPr>
              <a:t> </a:t>
            </a:r>
            <a:r>
              <a:rPr sz="1000" spc="70" dirty="0">
                <a:latin typeface="Times New Roman"/>
                <a:cs typeface="Times New Roman"/>
              </a:rPr>
              <a:t>}</a:t>
            </a:r>
            <a:endParaRPr sz="1000">
              <a:latin typeface="Times New Roman"/>
              <a:cs typeface="Times New Roman"/>
            </a:endParaRPr>
          </a:p>
          <a:p>
            <a:pPr marL="622300">
              <a:lnSpc>
                <a:spcPct val="100000"/>
              </a:lnSpc>
              <a:spcBef>
                <a:spcPts val="240"/>
              </a:spcBef>
            </a:pPr>
            <a:r>
              <a:rPr sz="1000" spc="204" dirty="0">
                <a:latin typeface="Times New Roman"/>
                <a:cs typeface="Times New Roman"/>
              </a:rPr>
              <a:t>else</a:t>
            </a:r>
            <a:r>
              <a:rPr sz="1000" spc="350" dirty="0">
                <a:latin typeface="Times New Roman"/>
                <a:cs typeface="Times New Roman"/>
              </a:rPr>
              <a:t> </a:t>
            </a:r>
            <a:r>
              <a:rPr sz="1000" spc="70" dirty="0">
                <a:latin typeface="Times New Roman"/>
                <a:cs typeface="Times New Roman"/>
              </a:rPr>
              <a:t>{</a:t>
            </a:r>
            <a:endParaRPr sz="1000">
              <a:latin typeface="Times New Roman"/>
              <a:cs typeface="Times New Roman"/>
            </a:endParaRPr>
          </a:p>
          <a:p>
            <a:pPr marL="926465">
              <a:lnSpc>
                <a:spcPct val="100000"/>
              </a:lnSpc>
              <a:spcBef>
                <a:spcPts val="240"/>
              </a:spcBef>
              <a:tabLst>
                <a:tab pos="1763395" algn="l"/>
              </a:tabLst>
            </a:pPr>
            <a:r>
              <a:rPr sz="1000" spc="195" dirty="0">
                <a:latin typeface="Times New Roman"/>
                <a:cs typeface="Times New Roman"/>
              </a:rPr>
              <a:t>return</a:t>
            </a:r>
            <a:r>
              <a:rPr sz="1000" spc="345" dirty="0">
                <a:latin typeface="Times New Roman"/>
                <a:cs typeface="Times New Roman"/>
              </a:rPr>
              <a:t> </a:t>
            </a:r>
            <a:r>
              <a:rPr sz="1000" spc="185" dirty="0">
                <a:latin typeface="Times New Roman"/>
                <a:cs typeface="Times New Roman"/>
              </a:rPr>
              <a:t>0;</a:t>
            </a:r>
            <a:r>
              <a:rPr sz="1000" dirty="0">
                <a:latin typeface="Times New Roman"/>
                <a:cs typeface="Times New Roman"/>
              </a:rPr>
              <a:t>	</a:t>
            </a:r>
            <a:r>
              <a:rPr sz="1000" spc="320" dirty="0">
                <a:latin typeface="Times New Roman"/>
                <a:cs typeface="Times New Roman"/>
              </a:rPr>
              <a:t>//</a:t>
            </a:r>
            <a:r>
              <a:rPr sz="1000" spc="340" dirty="0">
                <a:latin typeface="Times New Roman"/>
                <a:cs typeface="Times New Roman"/>
              </a:rPr>
              <a:t> </a:t>
            </a:r>
            <a:r>
              <a:rPr sz="1000" spc="70" dirty="0">
                <a:latin typeface="Times New Roman"/>
                <a:cs typeface="Times New Roman"/>
              </a:rPr>
              <a:t>Or</a:t>
            </a:r>
            <a:r>
              <a:rPr sz="1000" spc="345" dirty="0">
                <a:latin typeface="Times New Roman"/>
                <a:cs typeface="Times New Roman"/>
              </a:rPr>
              <a:t> </a:t>
            </a:r>
            <a:r>
              <a:rPr sz="1000" spc="95" dirty="0">
                <a:latin typeface="Times New Roman"/>
                <a:cs typeface="Times New Roman"/>
              </a:rPr>
              <a:t>do</a:t>
            </a:r>
            <a:r>
              <a:rPr sz="1000" spc="355" dirty="0">
                <a:latin typeface="Times New Roman"/>
                <a:cs typeface="Times New Roman"/>
              </a:rPr>
              <a:t> </a:t>
            </a:r>
            <a:r>
              <a:rPr sz="1000" spc="75" dirty="0">
                <a:latin typeface="Times New Roman"/>
                <a:cs typeface="Times New Roman"/>
              </a:rPr>
              <a:t>more</a:t>
            </a:r>
            <a:r>
              <a:rPr sz="1000" spc="350" dirty="0">
                <a:latin typeface="Times New Roman"/>
                <a:cs typeface="Times New Roman"/>
              </a:rPr>
              <a:t> </a:t>
            </a:r>
            <a:r>
              <a:rPr sz="1000" spc="105" dirty="0">
                <a:latin typeface="Times New Roman"/>
                <a:cs typeface="Times New Roman"/>
              </a:rPr>
              <a:t>comparing</a:t>
            </a:r>
            <a:endParaRPr sz="1000">
              <a:latin typeface="Times New Roman"/>
              <a:cs typeface="Times New Roman"/>
            </a:endParaRPr>
          </a:p>
          <a:p>
            <a:pPr marL="622300">
              <a:lnSpc>
                <a:spcPct val="100000"/>
              </a:lnSpc>
              <a:spcBef>
                <a:spcPts val="240"/>
              </a:spcBef>
            </a:pPr>
            <a:r>
              <a:rPr sz="1000" spc="70" dirty="0">
                <a:latin typeface="Times New Roman"/>
                <a:cs typeface="Times New Roman"/>
              </a:rPr>
              <a:t>}</a:t>
            </a:r>
            <a:endParaRPr sz="1000">
              <a:latin typeface="Times New Roman"/>
              <a:cs typeface="Times New Roman"/>
            </a:endParaRPr>
          </a:p>
          <a:p>
            <a:pPr marL="318770">
              <a:lnSpc>
                <a:spcPct val="100000"/>
              </a:lnSpc>
              <a:spcBef>
                <a:spcPts val="235"/>
              </a:spcBef>
            </a:pPr>
            <a:r>
              <a:rPr sz="1000" spc="70" dirty="0">
                <a:latin typeface="Times New Roman"/>
                <a:cs typeface="Times New Roman"/>
              </a:rPr>
              <a:t>}</a:t>
            </a:r>
            <a:endParaRPr sz="1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sz="1000" spc="70" dirty="0">
                <a:latin typeface="Times New Roman"/>
                <a:cs typeface="Times New Roman"/>
              </a:rPr>
              <a:t>}</a:t>
            </a: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5"/>
              </a:spcBef>
            </a:pPr>
            <a:endParaRPr sz="1000">
              <a:latin typeface="Times New Roman"/>
              <a:cs typeface="Times New Roman"/>
            </a:endParaRPr>
          </a:p>
          <a:p>
            <a:pPr marL="318770" marR="81280" indent="-306705">
              <a:lnSpc>
                <a:spcPct val="120000"/>
              </a:lnSpc>
            </a:pPr>
            <a:r>
              <a:rPr sz="1000" spc="175" dirty="0">
                <a:latin typeface="Times New Roman"/>
                <a:cs typeface="Times New Roman"/>
              </a:rPr>
              <a:t>public</a:t>
            </a:r>
            <a:r>
              <a:rPr sz="1000" spc="350" dirty="0">
                <a:latin typeface="Times New Roman"/>
                <a:cs typeface="Times New Roman"/>
              </a:rPr>
              <a:t> </a:t>
            </a:r>
            <a:r>
              <a:rPr sz="1000" spc="204" dirty="0">
                <a:latin typeface="Times New Roman"/>
                <a:cs typeface="Times New Roman"/>
              </a:rPr>
              <a:t>class</a:t>
            </a:r>
            <a:r>
              <a:rPr sz="1000" spc="365" dirty="0">
                <a:latin typeface="Times New Roman"/>
                <a:cs typeface="Times New Roman"/>
              </a:rPr>
              <a:t> </a:t>
            </a:r>
            <a:r>
              <a:rPr sz="1000" spc="135" dirty="0">
                <a:latin typeface="Times New Roman"/>
                <a:cs typeface="Times New Roman"/>
              </a:rPr>
              <a:t>StudentSortGpa</a:t>
            </a:r>
            <a:r>
              <a:rPr sz="1000" spc="365" dirty="0">
                <a:latin typeface="Times New Roman"/>
                <a:cs typeface="Times New Roman"/>
              </a:rPr>
              <a:t> </a:t>
            </a:r>
            <a:r>
              <a:rPr sz="1000" spc="130" dirty="0">
                <a:latin typeface="Times New Roman"/>
                <a:cs typeface="Times New Roman"/>
              </a:rPr>
              <a:t>implements</a:t>
            </a:r>
            <a:r>
              <a:rPr sz="1000" spc="350" dirty="0">
                <a:latin typeface="Times New Roman"/>
                <a:cs typeface="Times New Roman"/>
              </a:rPr>
              <a:t> </a:t>
            </a:r>
            <a:r>
              <a:rPr sz="1000" spc="110" dirty="0">
                <a:latin typeface="Times New Roman"/>
                <a:cs typeface="Times New Roman"/>
              </a:rPr>
              <a:t>Comparator&lt;Student&gt;{ </a:t>
            </a:r>
            <a:r>
              <a:rPr sz="1000" spc="175" dirty="0">
                <a:latin typeface="Times New Roman"/>
                <a:cs typeface="Times New Roman"/>
              </a:rPr>
              <a:t>public</a:t>
            </a:r>
            <a:r>
              <a:rPr sz="1000" spc="360" dirty="0">
                <a:latin typeface="Times New Roman"/>
                <a:cs typeface="Times New Roman"/>
              </a:rPr>
              <a:t> </a:t>
            </a:r>
            <a:r>
              <a:rPr sz="1000" spc="245" dirty="0">
                <a:latin typeface="Times New Roman"/>
                <a:cs typeface="Times New Roman"/>
              </a:rPr>
              <a:t>int</a:t>
            </a:r>
            <a:r>
              <a:rPr sz="1000" spc="350" dirty="0">
                <a:latin typeface="Times New Roman"/>
                <a:cs typeface="Times New Roman"/>
              </a:rPr>
              <a:t> </a:t>
            </a:r>
            <a:r>
              <a:rPr sz="1000" spc="135" dirty="0">
                <a:latin typeface="Times New Roman"/>
                <a:cs typeface="Times New Roman"/>
              </a:rPr>
              <a:t>compare(Student</a:t>
            </a:r>
            <a:r>
              <a:rPr sz="1000" spc="365" dirty="0">
                <a:latin typeface="Times New Roman"/>
                <a:cs typeface="Times New Roman"/>
              </a:rPr>
              <a:t> </a:t>
            </a:r>
            <a:r>
              <a:rPr sz="1000" spc="215" dirty="0">
                <a:latin typeface="Times New Roman"/>
                <a:cs typeface="Times New Roman"/>
              </a:rPr>
              <a:t>s1,</a:t>
            </a:r>
            <a:r>
              <a:rPr sz="1000" spc="365" dirty="0">
                <a:latin typeface="Times New Roman"/>
                <a:cs typeface="Times New Roman"/>
              </a:rPr>
              <a:t> </a:t>
            </a:r>
            <a:r>
              <a:rPr sz="1000" spc="160" dirty="0">
                <a:latin typeface="Times New Roman"/>
                <a:cs typeface="Times New Roman"/>
              </a:rPr>
              <a:t>Student</a:t>
            </a:r>
            <a:r>
              <a:rPr sz="1000" spc="360" dirty="0">
                <a:latin typeface="Times New Roman"/>
                <a:cs typeface="Times New Roman"/>
              </a:rPr>
              <a:t> </a:t>
            </a:r>
            <a:r>
              <a:rPr sz="1000" spc="145" dirty="0">
                <a:latin typeface="Times New Roman"/>
                <a:cs typeface="Times New Roman"/>
              </a:rPr>
              <a:t>s2){</a:t>
            </a:r>
            <a:endParaRPr sz="1000">
              <a:latin typeface="Times New Roman"/>
              <a:cs typeface="Times New Roman"/>
            </a:endParaRPr>
          </a:p>
          <a:p>
            <a:pPr marL="622300">
              <a:lnSpc>
                <a:spcPct val="100000"/>
              </a:lnSpc>
              <a:spcBef>
                <a:spcPts val="240"/>
              </a:spcBef>
            </a:pPr>
            <a:r>
              <a:rPr sz="1000" spc="290" dirty="0">
                <a:latin typeface="Times New Roman"/>
                <a:cs typeface="Times New Roman"/>
              </a:rPr>
              <a:t>if</a:t>
            </a:r>
            <a:r>
              <a:rPr sz="1000" spc="365" dirty="0">
                <a:latin typeface="Times New Roman"/>
                <a:cs typeface="Times New Roman"/>
              </a:rPr>
              <a:t> </a:t>
            </a:r>
            <a:r>
              <a:rPr sz="1000" spc="170" dirty="0">
                <a:latin typeface="Times New Roman"/>
                <a:cs typeface="Times New Roman"/>
              </a:rPr>
              <a:t>(s1.getGpa()</a:t>
            </a:r>
            <a:r>
              <a:rPr sz="1000" spc="365" dirty="0">
                <a:latin typeface="Times New Roman"/>
                <a:cs typeface="Times New Roman"/>
              </a:rPr>
              <a:t> </a:t>
            </a:r>
            <a:r>
              <a:rPr sz="1000" dirty="0">
                <a:latin typeface="Times New Roman"/>
                <a:cs typeface="Times New Roman"/>
              </a:rPr>
              <a:t>&lt;</a:t>
            </a:r>
            <a:r>
              <a:rPr sz="1000" spc="355" dirty="0">
                <a:latin typeface="Times New Roman"/>
                <a:cs typeface="Times New Roman"/>
              </a:rPr>
              <a:t> </a:t>
            </a:r>
            <a:r>
              <a:rPr sz="1000" spc="170" dirty="0">
                <a:latin typeface="Times New Roman"/>
                <a:cs typeface="Times New Roman"/>
              </a:rPr>
              <a:t>s2.getGpa())</a:t>
            </a:r>
            <a:r>
              <a:rPr sz="1000" spc="355" dirty="0">
                <a:latin typeface="Times New Roman"/>
                <a:cs typeface="Times New Roman"/>
              </a:rPr>
              <a:t> </a:t>
            </a:r>
            <a:r>
              <a:rPr sz="1000" spc="120" dirty="0">
                <a:latin typeface="Times New Roman"/>
                <a:cs typeface="Times New Roman"/>
              </a:rPr>
              <a:t>{</a:t>
            </a:r>
            <a:r>
              <a:rPr sz="1000" spc="365" dirty="0">
                <a:latin typeface="Times New Roman"/>
                <a:cs typeface="Times New Roman"/>
              </a:rPr>
              <a:t> </a:t>
            </a:r>
            <a:r>
              <a:rPr sz="1000" spc="195" dirty="0">
                <a:latin typeface="Times New Roman"/>
                <a:cs typeface="Times New Roman"/>
              </a:rPr>
              <a:t>return</a:t>
            </a:r>
            <a:r>
              <a:rPr sz="1000" spc="365" dirty="0">
                <a:latin typeface="Times New Roman"/>
                <a:cs typeface="Times New Roman"/>
              </a:rPr>
              <a:t> </a:t>
            </a:r>
            <a:r>
              <a:rPr sz="1000" spc="204" dirty="0">
                <a:latin typeface="Times New Roman"/>
                <a:cs typeface="Times New Roman"/>
              </a:rPr>
              <a:t>1;</a:t>
            </a:r>
            <a:r>
              <a:rPr sz="1000" spc="375" dirty="0">
                <a:latin typeface="Times New Roman"/>
                <a:cs typeface="Times New Roman"/>
              </a:rPr>
              <a:t> </a:t>
            </a:r>
            <a:r>
              <a:rPr sz="1000" spc="70" dirty="0">
                <a:latin typeface="Times New Roman"/>
                <a:cs typeface="Times New Roman"/>
              </a:rPr>
              <a:t>}</a:t>
            </a:r>
            <a:endParaRPr sz="1000">
              <a:latin typeface="Times New Roman"/>
              <a:cs typeface="Times New Roman"/>
            </a:endParaRPr>
          </a:p>
          <a:p>
            <a:pPr marL="622300" marR="156845">
              <a:lnSpc>
                <a:spcPct val="120000"/>
              </a:lnSpc>
            </a:pPr>
            <a:r>
              <a:rPr sz="1000" spc="204" dirty="0">
                <a:latin typeface="Times New Roman"/>
                <a:cs typeface="Times New Roman"/>
              </a:rPr>
              <a:t>else</a:t>
            </a:r>
            <a:r>
              <a:rPr sz="1000" spc="360" dirty="0">
                <a:latin typeface="Times New Roman"/>
                <a:cs typeface="Times New Roman"/>
              </a:rPr>
              <a:t> </a:t>
            </a:r>
            <a:r>
              <a:rPr sz="1000" spc="285" dirty="0">
                <a:latin typeface="Times New Roman"/>
                <a:cs typeface="Times New Roman"/>
              </a:rPr>
              <a:t>if</a:t>
            </a:r>
            <a:r>
              <a:rPr sz="1000" spc="365" dirty="0">
                <a:latin typeface="Times New Roman"/>
                <a:cs typeface="Times New Roman"/>
              </a:rPr>
              <a:t> </a:t>
            </a:r>
            <a:r>
              <a:rPr sz="1000" spc="175" dirty="0">
                <a:latin typeface="Times New Roman"/>
                <a:cs typeface="Times New Roman"/>
              </a:rPr>
              <a:t>(s1.getGpa()</a:t>
            </a:r>
            <a:r>
              <a:rPr sz="1000" spc="350" dirty="0">
                <a:latin typeface="Times New Roman"/>
                <a:cs typeface="Times New Roman"/>
              </a:rPr>
              <a:t> </a:t>
            </a:r>
            <a:r>
              <a:rPr sz="1000" dirty="0">
                <a:latin typeface="Times New Roman"/>
                <a:cs typeface="Times New Roman"/>
              </a:rPr>
              <a:t>&gt;</a:t>
            </a:r>
            <a:r>
              <a:rPr sz="1000" spc="365" dirty="0">
                <a:latin typeface="Times New Roman"/>
                <a:cs typeface="Times New Roman"/>
              </a:rPr>
              <a:t> </a:t>
            </a:r>
            <a:r>
              <a:rPr sz="1000" spc="170" dirty="0">
                <a:latin typeface="Times New Roman"/>
                <a:cs typeface="Times New Roman"/>
              </a:rPr>
              <a:t>s2.getGpa())</a:t>
            </a:r>
            <a:r>
              <a:rPr sz="1000" spc="360" dirty="0">
                <a:latin typeface="Times New Roman"/>
                <a:cs typeface="Times New Roman"/>
              </a:rPr>
              <a:t> </a:t>
            </a:r>
            <a:r>
              <a:rPr sz="1000" spc="120" dirty="0">
                <a:latin typeface="Times New Roman"/>
                <a:cs typeface="Times New Roman"/>
              </a:rPr>
              <a:t>{</a:t>
            </a:r>
            <a:r>
              <a:rPr sz="1000" spc="365" dirty="0">
                <a:latin typeface="Times New Roman"/>
                <a:cs typeface="Times New Roman"/>
              </a:rPr>
              <a:t> </a:t>
            </a:r>
            <a:r>
              <a:rPr sz="1000" spc="195" dirty="0">
                <a:latin typeface="Times New Roman"/>
                <a:cs typeface="Times New Roman"/>
              </a:rPr>
              <a:t>return</a:t>
            </a:r>
            <a:r>
              <a:rPr sz="1000" spc="355" dirty="0">
                <a:latin typeface="Times New Roman"/>
                <a:cs typeface="Times New Roman"/>
              </a:rPr>
              <a:t> </a:t>
            </a:r>
            <a:r>
              <a:rPr sz="1000" spc="200" dirty="0">
                <a:latin typeface="Times New Roman"/>
                <a:cs typeface="Times New Roman"/>
              </a:rPr>
              <a:t>-</a:t>
            </a:r>
            <a:r>
              <a:rPr sz="1000" spc="235" dirty="0">
                <a:latin typeface="Times New Roman"/>
                <a:cs typeface="Times New Roman"/>
              </a:rPr>
              <a:t>1;</a:t>
            </a:r>
            <a:r>
              <a:rPr sz="1000" spc="360" dirty="0">
                <a:latin typeface="Times New Roman"/>
                <a:cs typeface="Times New Roman"/>
              </a:rPr>
              <a:t> </a:t>
            </a:r>
            <a:r>
              <a:rPr sz="1000" spc="70" dirty="0">
                <a:latin typeface="Times New Roman"/>
                <a:cs typeface="Times New Roman"/>
              </a:rPr>
              <a:t>} </a:t>
            </a:r>
            <a:r>
              <a:rPr sz="1000" spc="204" dirty="0">
                <a:latin typeface="Times New Roman"/>
                <a:cs typeface="Times New Roman"/>
              </a:rPr>
              <a:t>else</a:t>
            </a:r>
            <a:r>
              <a:rPr sz="1000" spc="345" dirty="0">
                <a:latin typeface="Times New Roman"/>
                <a:cs typeface="Times New Roman"/>
              </a:rPr>
              <a:t> </a:t>
            </a:r>
            <a:r>
              <a:rPr sz="1000" spc="120" dirty="0">
                <a:latin typeface="Times New Roman"/>
                <a:cs typeface="Times New Roman"/>
              </a:rPr>
              <a:t>{</a:t>
            </a:r>
            <a:r>
              <a:rPr sz="1000" spc="340" dirty="0">
                <a:latin typeface="Times New Roman"/>
                <a:cs typeface="Times New Roman"/>
              </a:rPr>
              <a:t> </a:t>
            </a:r>
            <a:r>
              <a:rPr sz="1000" spc="195" dirty="0">
                <a:latin typeface="Times New Roman"/>
                <a:cs typeface="Times New Roman"/>
              </a:rPr>
              <a:t>return</a:t>
            </a:r>
            <a:r>
              <a:rPr sz="1000" spc="350" dirty="0">
                <a:latin typeface="Times New Roman"/>
                <a:cs typeface="Times New Roman"/>
              </a:rPr>
              <a:t> </a:t>
            </a:r>
            <a:r>
              <a:rPr sz="1000" spc="210" dirty="0">
                <a:latin typeface="Times New Roman"/>
                <a:cs typeface="Times New Roman"/>
              </a:rPr>
              <a:t>0;</a:t>
            </a:r>
            <a:r>
              <a:rPr sz="1000" spc="340" dirty="0">
                <a:latin typeface="Times New Roman"/>
                <a:cs typeface="Times New Roman"/>
              </a:rPr>
              <a:t> </a:t>
            </a:r>
            <a:r>
              <a:rPr sz="1000" spc="70" dirty="0">
                <a:latin typeface="Times New Roman"/>
                <a:cs typeface="Times New Roman"/>
              </a:rPr>
              <a:t>}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366521" y="4155883"/>
            <a:ext cx="102235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70" dirty="0">
                <a:latin typeface="Times New Roman"/>
                <a:cs typeface="Times New Roman"/>
              </a:rPr>
              <a:t>}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060196" y="4338756"/>
            <a:ext cx="102235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70" dirty="0">
                <a:latin typeface="Times New Roman"/>
                <a:cs typeface="Times New Roman"/>
              </a:rPr>
              <a:t>}</a:t>
            </a:r>
            <a:endParaRPr sz="1000">
              <a:latin typeface="Times New Roman"/>
              <a:cs typeface="Times New Roman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4373879" y="4073652"/>
            <a:ext cx="1708785" cy="683260"/>
            <a:chOff x="4373879" y="4073652"/>
            <a:chExt cx="1708785" cy="683260"/>
          </a:xfrm>
        </p:grpSpPr>
        <p:sp>
          <p:nvSpPr>
            <p:cNvPr id="13" name="object 13"/>
            <p:cNvSpPr/>
            <p:nvPr/>
          </p:nvSpPr>
          <p:spPr>
            <a:xfrm>
              <a:off x="4376927" y="4078224"/>
              <a:ext cx="1702435" cy="673735"/>
            </a:xfrm>
            <a:custGeom>
              <a:avLst/>
              <a:gdLst/>
              <a:ahLst/>
              <a:cxnLst/>
              <a:rect l="l" t="t" r="r" b="b"/>
              <a:pathLst>
                <a:path w="1702435" h="673735">
                  <a:moveTo>
                    <a:pt x="464820" y="0"/>
                  </a:moveTo>
                  <a:lnTo>
                    <a:pt x="283464" y="129539"/>
                  </a:lnTo>
                  <a:lnTo>
                    <a:pt x="0" y="129539"/>
                  </a:lnTo>
                  <a:lnTo>
                    <a:pt x="0" y="673607"/>
                  </a:lnTo>
                  <a:lnTo>
                    <a:pt x="1702308" y="673607"/>
                  </a:lnTo>
                  <a:lnTo>
                    <a:pt x="1702308" y="129539"/>
                  </a:lnTo>
                  <a:lnTo>
                    <a:pt x="710184" y="129539"/>
                  </a:lnTo>
                  <a:lnTo>
                    <a:pt x="464820" y="0"/>
                  </a:lnTo>
                  <a:close/>
                </a:path>
              </a:pathLst>
            </a:custGeom>
            <a:solidFill>
              <a:srgbClr val="FFFF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373879" y="4073652"/>
              <a:ext cx="1708785" cy="683260"/>
            </a:xfrm>
            <a:custGeom>
              <a:avLst/>
              <a:gdLst/>
              <a:ahLst/>
              <a:cxnLst/>
              <a:rect l="l" t="t" r="r" b="b"/>
              <a:pathLst>
                <a:path w="1708785" h="683260">
                  <a:moveTo>
                    <a:pt x="467868" y="0"/>
                  </a:moveTo>
                  <a:lnTo>
                    <a:pt x="284988" y="131063"/>
                  </a:lnTo>
                  <a:lnTo>
                    <a:pt x="0" y="131063"/>
                  </a:lnTo>
                  <a:lnTo>
                    <a:pt x="0" y="682751"/>
                  </a:lnTo>
                  <a:lnTo>
                    <a:pt x="1708404" y="682751"/>
                  </a:lnTo>
                  <a:lnTo>
                    <a:pt x="1708404" y="678179"/>
                  </a:lnTo>
                  <a:lnTo>
                    <a:pt x="7620" y="678179"/>
                  </a:lnTo>
                  <a:lnTo>
                    <a:pt x="3048" y="675132"/>
                  </a:lnTo>
                  <a:lnTo>
                    <a:pt x="7620" y="675132"/>
                  </a:lnTo>
                  <a:lnTo>
                    <a:pt x="7620" y="137159"/>
                  </a:lnTo>
                  <a:lnTo>
                    <a:pt x="3047" y="137159"/>
                  </a:lnTo>
                  <a:lnTo>
                    <a:pt x="7620" y="134111"/>
                  </a:lnTo>
                  <a:lnTo>
                    <a:pt x="292303" y="134111"/>
                  </a:lnTo>
                  <a:lnTo>
                    <a:pt x="468096" y="8545"/>
                  </a:lnTo>
                  <a:lnTo>
                    <a:pt x="466344" y="7619"/>
                  </a:lnTo>
                  <a:lnTo>
                    <a:pt x="482221" y="7619"/>
                  </a:lnTo>
                  <a:lnTo>
                    <a:pt x="467868" y="0"/>
                  </a:lnTo>
                  <a:close/>
                </a:path>
                <a:path w="1708785" h="683260">
                  <a:moveTo>
                    <a:pt x="7620" y="675132"/>
                  </a:moveTo>
                  <a:lnTo>
                    <a:pt x="3048" y="675132"/>
                  </a:lnTo>
                  <a:lnTo>
                    <a:pt x="7620" y="678179"/>
                  </a:lnTo>
                  <a:lnTo>
                    <a:pt x="7620" y="675132"/>
                  </a:lnTo>
                  <a:close/>
                </a:path>
                <a:path w="1708785" h="683260">
                  <a:moveTo>
                    <a:pt x="1702308" y="675132"/>
                  </a:moveTo>
                  <a:lnTo>
                    <a:pt x="7620" y="675132"/>
                  </a:lnTo>
                  <a:lnTo>
                    <a:pt x="7620" y="678179"/>
                  </a:lnTo>
                  <a:lnTo>
                    <a:pt x="1702308" y="678179"/>
                  </a:lnTo>
                  <a:lnTo>
                    <a:pt x="1702308" y="675132"/>
                  </a:lnTo>
                  <a:close/>
                </a:path>
                <a:path w="1708785" h="683260">
                  <a:moveTo>
                    <a:pt x="1702308" y="134111"/>
                  </a:moveTo>
                  <a:lnTo>
                    <a:pt x="1702308" y="678179"/>
                  </a:lnTo>
                  <a:lnTo>
                    <a:pt x="1705356" y="675132"/>
                  </a:lnTo>
                  <a:lnTo>
                    <a:pt x="1708404" y="675132"/>
                  </a:lnTo>
                  <a:lnTo>
                    <a:pt x="1708404" y="137159"/>
                  </a:lnTo>
                  <a:lnTo>
                    <a:pt x="1705356" y="137159"/>
                  </a:lnTo>
                  <a:lnTo>
                    <a:pt x="1702308" y="134111"/>
                  </a:lnTo>
                  <a:close/>
                </a:path>
                <a:path w="1708785" h="683260">
                  <a:moveTo>
                    <a:pt x="1708404" y="675132"/>
                  </a:moveTo>
                  <a:lnTo>
                    <a:pt x="1705356" y="675132"/>
                  </a:lnTo>
                  <a:lnTo>
                    <a:pt x="1702308" y="678179"/>
                  </a:lnTo>
                  <a:lnTo>
                    <a:pt x="1708404" y="678179"/>
                  </a:lnTo>
                  <a:lnTo>
                    <a:pt x="1708404" y="675132"/>
                  </a:lnTo>
                  <a:close/>
                </a:path>
                <a:path w="1708785" h="683260">
                  <a:moveTo>
                    <a:pt x="7620" y="134111"/>
                  </a:moveTo>
                  <a:lnTo>
                    <a:pt x="3047" y="137159"/>
                  </a:lnTo>
                  <a:lnTo>
                    <a:pt x="7620" y="137159"/>
                  </a:lnTo>
                  <a:lnTo>
                    <a:pt x="7620" y="134111"/>
                  </a:lnTo>
                  <a:close/>
                </a:path>
                <a:path w="1708785" h="683260">
                  <a:moveTo>
                    <a:pt x="292303" y="134111"/>
                  </a:moveTo>
                  <a:lnTo>
                    <a:pt x="7620" y="134111"/>
                  </a:lnTo>
                  <a:lnTo>
                    <a:pt x="7620" y="137159"/>
                  </a:lnTo>
                  <a:lnTo>
                    <a:pt x="288035" y="137159"/>
                  </a:lnTo>
                  <a:lnTo>
                    <a:pt x="292303" y="134111"/>
                  </a:lnTo>
                  <a:close/>
                </a:path>
                <a:path w="1708785" h="683260">
                  <a:moveTo>
                    <a:pt x="482221" y="7619"/>
                  </a:moveTo>
                  <a:lnTo>
                    <a:pt x="469392" y="7619"/>
                  </a:lnTo>
                  <a:lnTo>
                    <a:pt x="468096" y="8545"/>
                  </a:lnTo>
                  <a:lnTo>
                    <a:pt x="711708" y="137159"/>
                  </a:lnTo>
                  <a:lnTo>
                    <a:pt x="1702308" y="137159"/>
                  </a:lnTo>
                  <a:lnTo>
                    <a:pt x="1702308" y="134111"/>
                  </a:lnTo>
                  <a:lnTo>
                    <a:pt x="1708404" y="134111"/>
                  </a:lnTo>
                  <a:lnTo>
                    <a:pt x="1708404" y="131063"/>
                  </a:lnTo>
                  <a:lnTo>
                    <a:pt x="714756" y="131063"/>
                  </a:lnTo>
                  <a:lnTo>
                    <a:pt x="482221" y="7619"/>
                  </a:lnTo>
                  <a:close/>
                </a:path>
                <a:path w="1708785" h="683260">
                  <a:moveTo>
                    <a:pt x="1708404" y="134111"/>
                  </a:moveTo>
                  <a:lnTo>
                    <a:pt x="1702308" y="134111"/>
                  </a:lnTo>
                  <a:lnTo>
                    <a:pt x="1705356" y="137159"/>
                  </a:lnTo>
                  <a:lnTo>
                    <a:pt x="1708404" y="137159"/>
                  </a:lnTo>
                  <a:lnTo>
                    <a:pt x="1708404" y="134111"/>
                  </a:lnTo>
                  <a:close/>
                </a:path>
                <a:path w="1708785" h="683260">
                  <a:moveTo>
                    <a:pt x="469392" y="7619"/>
                  </a:moveTo>
                  <a:lnTo>
                    <a:pt x="466344" y="7619"/>
                  </a:lnTo>
                  <a:lnTo>
                    <a:pt x="468096" y="8545"/>
                  </a:lnTo>
                  <a:lnTo>
                    <a:pt x="469392" y="7619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4496815" y="4235212"/>
            <a:ext cx="1462405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Arial"/>
                <a:cs typeface="Arial"/>
              </a:rPr>
              <a:t>Here</a:t>
            </a:r>
            <a:r>
              <a:rPr sz="1000" spc="-3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the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compare</a:t>
            </a:r>
            <a:r>
              <a:rPr sz="1000" spc="-4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logic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spc="-25" dirty="0">
                <a:latin typeface="Arial"/>
                <a:cs typeface="Arial"/>
              </a:rPr>
              <a:t>is </a:t>
            </a:r>
            <a:r>
              <a:rPr sz="1000" dirty="0">
                <a:latin typeface="Arial"/>
                <a:cs typeface="Arial"/>
              </a:rPr>
              <a:t>reversed</a:t>
            </a:r>
            <a:r>
              <a:rPr sz="1000" spc="-4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and</a:t>
            </a:r>
            <a:r>
              <a:rPr sz="1000" spc="-2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results</a:t>
            </a:r>
            <a:r>
              <a:rPr sz="1000" spc="-30" dirty="0">
                <a:latin typeface="Arial"/>
                <a:cs typeface="Arial"/>
              </a:rPr>
              <a:t> </a:t>
            </a:r>
            <a:r>
              <a:rPr sz="1000" spc="-25" dirty="0">
                <a:latin typeface="Arial"/>
                <a:cs typeface="Arial"/>
              </a:rPr>
              <a:t>in </a:t>
            </a:r>
            <a:r>
              <a:rPr sz="1000" dirty="0">
                <a:latin typeface="Arial"/>
                <a:cs typeface="Arial"/>
              </a:rPr>
              <a:t>descending</a:t>
            </a:r>
            <a:r>
              <a:rPr sz="1000" spc="-30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order.</a:t>
            </a:r>
            <a:endParaRPr sz="10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17880" y="5706871"/>
            <a:ext cx="6106795" cy="3879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3499"/>
              </a:lnSpc>
              <a:spcBef>
                <a:spcPts val="90"/>
              </a:spcBef>
            </a:pPr>
            <a:r>
              <a:rPr sz="1150" dirty="0">
                <a:latin typeface="Arial"/>
                <a:cs typeface="Arial"/>
              </a:rPr>
              <a:t>The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example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in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slide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shows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spc="155" dirty="0">
                <a:latin typeface="Times New Roman"/>
                <a:cs typeface="Times New Roman"/>
              </a:rPr>
              <a:t>Comparator</a:t>
            </a:r>
            <a:r>
              <a:rPr sz="1150" spc="145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Arial"/>
                <a:cs typeface="Arial"/>
              </a:rPr>
              <a:t>classes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that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are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created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to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sort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based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spc="-25" dirty="0">
                <a:latin typeface="Arial"/>
                <a:cs typeface="Arial"/>
              </a:rPr>
              <a:t>on </a:t>
            </a:r>
            <a:r>
              <a:rPr sz="1150" dirty="0">
                <a:latin typeface="Arial"/>
                <a:cs typeface="Arial"/>
              </a:rPr>
              <a:t>Name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and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GPA.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For</a:t>
            </a:r>
            <a:r>
              <a:rPr sz="1150" spc="9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name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comparison,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spc="350" dirty="0">
                <a:latin typeface="Times New Roman"/>
                <a:cs typeface="Times New Roman"/>
              </a:rPr>
              <a:t>if</a:t>
            </a:r>
            <a:r>
              <a:rPr sz="1150" spc="135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Arial"/>
                <a:cs typeface="Arial"/>
              </a:rPr>
              <a:t>statements</a:t>
            </a:r>
            <a:r>
              <a:rPr sz="1150" spc="2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have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been</a:t>
            </a:r>
            <a:r>
              <a:rPr sz="1150" spc="105" dirty="0">
                <a:latin typeface="Arial"/>
                <a:cs typeface="Arial"/>
              </a:rPr>
              <a:t> </a:t>
            </a:r>
            <a:r>
              <a:rPr sz="1150" spc="-10" dirty="0">
                <a:latin typeface="Arial"/>
                <a:cs typeface="Arial"/>
              </a:rPr>
              <a:t>simplified.</a:t>
            </a:r>
            <a:endParaRPr sz="115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326639" y="5247386"/>
            <a:ext cx="3116580" cy="144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endParaRPr sz="8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709164" y="806967"/>
            <a:ext cx="2352040" cy="3092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50" b="1" dirty="0">
                <a:latin typeface="Arial"/>
                <a:cs typeface="Arial"/>
              </a:rPr>
              <a:t>Course</a:t>
            </a:r>
            <a:r>
              <a:rPr sz="1850" b="1" spc="-25" dirty="0">
                <a:latin typeface="Arial"/>
                <a:cs typeface="Arial"/>
              </a:rPr>
              <a:t> </a:t>
            </a:r>
            <a:r>
              <a:rPr sz="1850" b="1" spc="-10" dirty="0">
                <a:latin typeface="Arial"/>
                <a:cs typeface="Arial"/>
              </a:rPr>
              <a:t>Environment</a:t>
            </a:r>
            <a:endParaRPr sz="185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097280" y="1700783"/>
            <a:ext cx="5568950" cy="3225165"/>
            <a:chOff x="1097280" y="1700783"/>
            <a:chExt cx="5568950" cy="322516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07948" y="1700783"/>
              <a:ext cx="5558028" cy="38252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07948" y="2083307"/>
              <a:ext cx="5504687" cy="2833116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097280" y="2072639"/>
              <a:ext cx="5524500" cy="2853055"/>
            </a:xfrm>
            <a:custGeom>
              <a:avLst/>
              <a:gdLst/>
              <a:ahLst/>
              <a:cxnLst/>
              <a:rect l="l" t="t" r="r" b="b"/>
              <a:pathLst>
                <a:path w="5524500" h="2853054">
                  <a:moveTo>
                    <a:pt x="5519928" y="0"/>
                  </a:moveTo>
                  <a:lnTo>
                    <a:pt x="4572" y="0"/>
                  </a:lnTo>
                  <a:lnTo>
                    <a:pt x="0" y="4572"/>
                  </a:lnTo>
                  <a:lnTo>
                    <a:pt x="0" y="2848356"/>
                  </a:lnTo>
                  <a:lnTo>
                    <a:pt x="4572" y="2852928"/>
                  </a:lnTo>
                  <a:lnTo>
                    <a:pt x="5519928" y="2852928"/>
                  </a:lnTo>
                  <a:lnTo>
                    <a:pt x="5524500" y="2848356"/>
                  </a:lnTo>
                  <a:lnTo>
                    <a:pt x="5524500" y="2843784"/>
                  </a:lnTo>
                  <a:lnTo>
                    <a:pt x="19812" y="2843784"/>
                  </a:lnTo>
                  <a:lnTo>
                    <a:pt x="10668" y="2833116"/>
                  </a:lnTo>
                  <a:lnTo>
                    <a:pt x="19812" y="2833116"/>
                  </a:lnTo>
                  <a:lnTo>
                    <a:pt x="19812" y="19812"/>
                  </a:lnTo>
                  <a:lnTo>
                    <a:pt x="10668" y="19812"/>
                  </a:lnTo>
                  <a:lnTo>
                    <a:pt x="19812" y="10668"/>
                  </a:lnTo>
                  <a:lnTo>
                    <a:pt x="5524500" y="10668"/>
                  </a:lnTo>
                  <a:lnTo>
                    <a:pt x="5524500" y="4572"/>
                  </a:lnTo>
                  <a:lnTo>
                    <a:pt x="5519928" y="0"/>
                  </a:lnTo>
                  <a:close/>
                </a:path>
                <a:path w="5524500" h="2853054">
                  <a:moveTo>
                    <a:pt x="19812" y="2833116"/>
                  </a:moveTo>
                  <a:lnTo>
                    <a:pt x="10668" y="2833116"/>
                  </a:lnTo>
                  <a:lnTo>
                    <a:pt x="19812" y="2843784"/>
                  </a:lnTo>
                  <a:lnTo>
                    <a:pt x="19812" y="2833116"/>
                  </a:lnTo>
                  <a:close/>
                </a:path>
                <a:path w="5524500" h="2853054">
                  <a:moveTo>
                    <a:pt x="5504688" y="2833116"/>
                  </a:moveTo>
                  <a:lnTo>
                    <a:pt x="19812" y="2833116"/>
                  </a:lnTo>
                  <a:lnTo>
                    <a:pt x="19812" y="2843784"/>
                  </a:lnTo>
                  <a:lnTo>
                    <a:pt x="5504688" y="2843784"/>
                  </a:lnTo>
                  <a:lnTo>
                    <a:pt x="5504688" y="2833116"/>
                  </a:lnTo>
                  <a:close/>
                </a:path>
                <a:path w="5524500" h="2853054">
                  <a:moveTo>
                    <a:pt x="5504688" y="10668"/>
                  </a:moveTo>
                  <a:lnTo>
                    <a:pt x="5504688" y="2843784"/>
                  </a:lnTo>
                  <a:lnTo>
                    <a:pt x="5515356" y="2833116"/>
                  </a:lnTo>
                  <a:lnTo>
                    <a:pt x="5524500" y="2833116"/>
                  </a:lnTo>
                  <a:lnTo>
                    <a:pt x="5524500" y="19812"/>
                  </a:lnTo>
                  <a:lnTo>
                    <a:pt x="5515356" y="19812"/>
                  </a:lnTo>
                  <a:lnTo>
                    <a:pt x="5504688" y="10668"/>
                  </a:lnTo>
                  <a:close/>
                </a:path>
                <a:path w="5524500" h="2853054">
                  <a:moveTo>
                    <a:pt x="5524500" y="2833116"/>
                  </a:moveTo>
                  <a:lnTo>
                    <a:pt x="5515356" y="2833116"/>
                  </a:lnTo>
                  <a:lnTo>
                    <a:pt x="5504688" y="2843784"/>
                  </a:lnTo>
                  <a:lnTo>
                    <a:pt x="5524500" y="2843784"/>
                  </a:lnTo>
                  <a:lnTo>
                    <a:pt x="5524500" y="2833116"/>
                  </a:lnTo>
                  <a:close/>
                </a:path>
                <a:path w="5524500" h="2853054">
                  <a:moveTo>
                    <a:pt x="19812" y="10668"/>
                  </a:moveTo>
                  <a:lnTo>
                    <a:pt x="10668" y="19812"/>
                  </a:lnTo>
                  <a:lnTo>
                    <a:pt x="19812" y="19812"/>
                  </a:lnTo>
                  <a:lnTo>
                    <a:pt x="19812" y="10668"/>
                  </a:lnTo>
                  <a:close/>
                </a:path>
                <a:path w="5524500" h="2853054">
                  <a:moveTo>
                    <a:pt x="5504688" y="10668"/>
                  </a:moveTo>
                  <a:lnTo>
                    <a:pt x="19812" y="10668"/>
                  </a:lnTo>
                  <a:lnTo>
                    <a:pt x="19812" y="19812"/>
                  </a:lnTo>
                  <a:lnTo>
                    <a:pt x="5504688" y="19812"/>
                  </a:lnTo>
                  <a:lnTo>
                    <a:pt x="5504688" y="10668"/>
                  </a:lnTo>
                  <a:close/>
                </a:path>
                <a:path w="5524500" h="2853054">
                  <a:moveTo>
                    <a:pt x="5524500" y="10668"/>
                  </a:moveTo>
                  <a:lnTo>
                    <a:pt x="5504688" y="10668"/>
                  </a:lnTo>
                  <a:lnTo>
                    <a:pt x="5515356" y="19812"/>
                  </a:lnTo>
                  <a:lnTo>
                    <a:pt x="5524500" y="19812"/>
                  </a:lnTo>
                  <a:lnTo>
                    <a:pt x="5524500" y="1066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859024" y="2161031"/>
              <a:ext cx="3676015" cy="2670175"/>
            </a:xfrm>
            <a:custGeom>
              <a:avLst/>
              <a:gdLst/>
              <a:ahLst/>
              <a:cxnLst/>
              <a:rect l="l" t="t" r="r" b="b"/>
              <a:pathLst>
                <a:path w="3676015" h="2670175">
                  <a:moveTo>
                    <a:pt x="3675887" y="0"/>
                  </a:moveTo>
                  <a:lnTo>
                    <a:pt x="0" y="0"/>
                  </a:lnTo>
                  <a:lnTo>
                    <a:pt x="0" y="2670048"/>
                  </a:lnTo>
                  <a:lnTo>
                    <a:pt x="3675887" y="2670048"/>
                  </a:lnTo>
                  <a:lnTo>
                    <a:pt x="3675887" y="0"/>
                  </a:lnTo>
                  <a:close/>
                </a:path>
              </a:pathLst>
            </a:custGeom>
            <a:solidFill>
              <a:srgbClr val="D8D8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849880" y="2150363"/>
              <a:ext cx="3695700" cy="2691765"/>
            </a:xfrm>
            <a:custGeom>
              <a:avLst/>
              <a:gdLst/>
              <a:ahLst/>
              <a:cxnLst/>
              <a:rect l="l" t="t" r="r" b="b"/>
              <a:pathLst>
                <a:path w="3695700" h="2691765">
                  <a:moveTo>
                    <a:pt x="3695700" y="0"/>
                  </a:moveTo>
                  <a:lnTo>
                    <a:pt x="0" y="0"/>
                  </a:lnTo>
                  <a:lnTo>
                    <a:pt x="0" y="2691383"/>
                  </a:lnTo>
                  <a:lnTo>
                    <a:pt x="3695700" y="2691383"/>
                  </a:lnTo>
                  <a:lnTo>
                    <a:pt x="3695700" y="2680715"/>
                  </a:lnTo>
                  <a:lnTo>
                    <a:pt x="19812" y="2680715"/>
                  </a:lnTo>
                  <a:lnTo>
                    <a:pt x="9143" y="2670047"/>
                  </a:lnTo>
                  <a:lnTo>
                    <a:pt x="19812" y="2670047"/>
                  </a:lnTo>
                  <a:lnTo>
                    <a:pt x="19812" y="21335"/>
                  </a:lnTo>
                  <a:lnTo>
                    <a:pt x="9143" y="21335"/>
                  </a:lnTo>
                  <a:lnTo>
                    <a:pt x="19812" y="10667"/>
                  </a:lnTo>
                  <a:lnTo>
                    <a:pt x="3695700" y="10667"/>
                  </a:lnTo>
                  <a:lnTo>
                    <a:pt x="3695700" y="0"/>
                  </a:lnTo>
                  <a:close/>
                </a:path>
                <a:path w="3695700" h="2691765">
                  <a:moveTo>
                    <a:pt x="19812" y="2670047"/>
                  </a:moveTo>
                  <a:lnTo>
                    <a:pt x="9143" y="2670047"/>
                  </a:lnTo>
                  <a:lnTo>
                    <a:pt x="19812" y="2680715"/>
                  </a:lnTo>
                  <a:lnTo>
                    <a:pt x="19812" y="2670047"/>
                  </a:lnTo>
                  <a:close/>
                </a:path>
                <a:path w="3695700" h="2691765">
                  <a:moveTo>
                    <a:pt x="3674364" y="2670047"/>
                  </a:moveTo>
                  <a:lnTo>
                    <a:pt x="19812" y="2670047"/>
                  </a:lnTo>
                  <a:lnTo>
                    <a:pt x="19812" y="2680715"/>
                  </a:lnTo>
                  <a:lnTo>
                    <a:pt x="3674364" y="2680715"/>
                  </a:lnTo>
                  <a:lnTo>
                    <a:pt x="3674364" y="2670047"/>
                  </a:lnTo>
                  <a:close/>
                </a:path>
                <a:path w="3695700" h="2691765">
                  <a:moveTo>
                    <a:pt x="3674364" y="10667"/>
                  </a:moveTo>
                  <a:lnTo>
                    <a:pt x="3674364" y="2680715"/>
                  </a:lnTo>
                  <a:lnTo>
                    <a:pt x="3685031" y="2670047"/>
                  </a:lnTo>
                  <a:lnTo>
                    <a:pt x="3695700" y="2670047"/>
                  </a:lnTo>
                  <a:lnTo>
                    <a:pt x="3695700" y="21335"/>
                  </a:lnTo>
                  <a:lnTo>
                    <a:pt x="3685031" y="21335"/>
                  </a:lnTo>
                  <a:lnTo>
                    <a:pt x="3674364" y="10667"/>
                  </a:lnTo>
                  <a:close/>
                </a:path>
                <a:path w="3695700" h="2691765">
                  <a:moveTo>
                    <a:pt x="3695700" y="2670047"/>
                  </a:moveTo>
                  <a:lnTo>
                    <a:pt x="3685031" y="2670047"/>
                  </a:lnTo>
                  <a:lnTo>
                    <a:pt x="3674364" y="2680715"/>
                  </a:lnTo>
                  <a:lnTo>
                    <a:pt x="3695700" y="2680715"/>
                  </a:lnTo>
                  <a:lnTo>
                    <a:pt x="3695700" y="2670047"/>
                  </a:lnTo>
                  <a:close/>
                </a:path>
                <a:path w="3695700" h="2691765">
                  <a:moveTo>
                    <a:pt x="19812" y="10667"/>
                  </a:moveTo>
                  <a:lnTo>
                    <a:pt x="9143" y="21335"/>
                  </a:lnTo>
                  <a:lnTo>
                    <a:pt x="19812" y="21335"/>
                  </a:lnTo>
                  <a:lnTo>
                    <a:pt x="19812" y="10667"/>
                  </a:lnTo>
                  <a:close/>
                </a:path>
                <a:path w="3695700" h="2691765">
                  <a:moveTo>
                    <a:pt x="3674364" y="10667"/>
                  </a:moveTo>
                  <a:lnTo>
                    <a:pt x="19812" y="10667"/>
                  </a:lnTo>
                  <a:lnTo>
                    <a:pt x="19812" y="21335"/>
                  </a:lnTo>
                  <a:lnTo>
                    <a:pt x="3674364" y="21335"/>
                  </a:lnTo>
                  <a:lnTo>
                    <a:pt x="3674364" y="10667"/>
                  </a:lnTo>
                  <a:close/>
                </a:path>
                <a:path w="3695700" h="2691765">
                  <a:moveTo>
                    <a:pt x="3695700" y="10667"/>
                  </a:moveTo>
                  <a:lnTo>
                    <a:pt x="3674364" y="10667"/>
                  </a:lnTo>
                  <a:lnTo>
                    <a:pt x="3685031" y="21335"/>
                  </a:lnTo>
                  <a:lnTo>
                    <a:pt x="3695700" y="21335"/>
                  </a:lnTo>
                  <a:lnTo>
                    <a:pt x="3695700" y="1066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2911855" y="2176901"/>
            <a:ext cx="1166495" cy="2216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250" dirty="0">
                <a:latin typeface="Arial"/>
                <a:cs typeface="Arial"/>
              </a:rPr>
              <a:t>Additional</a:t>
            </a:r>
            <a:r>
              <a:rPr sz="1250" spc="70" dirty="0">
                <a:latin typeface="Arial"/>
                <a:cs typeface="Arial"/>
              </a:rPr>
              <a:t> </a:t>
            </a:r>
            <a:r>
              <a:rPr sz="1250" spc="-10" dirty="0">
                <a:latin typeface="Arial"/>
                <a:cs typeface="Arial"/>
              </a:rPr>
              <a:t>Tools</a:t>
            </a:r>
            <a:endParaRPr sz="125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997207" y="2373504"/>
            <a:ext cx="1436370" cy="61341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217804" indent="-205104">
              <a:lnSpc>
                <a:spcPct val="100000"/>
              </a:lnSpc>
              <a:spcBef>
                <a:spcPts val="135"/>
              </a:spcBef>
              <a:buClr>
                <a:srgbClr val="FF0000"/>
              </a:buClr>
              <a:buChar char="•"/>
              <a:tabLst>
                <a:tab pos="217804" algn="l"/>
              </a:tabLst>
            </a:pPr>
            <a:r>
              <a:rPr sz="1250" spc="-10" dirty="0">
                <a:latin typeface="Arial"/>
                <a:cs typeface="Arial"/>
              </a:rPr>
              <a:t>Firefox</a:t>
            </a:r>
            <a:endParaRPr sz="1250">
              <a:latin typeface="Arial"/>
              <a:cs typeface="Arial"/>
            </a:endParaRPr>
          </a:p>
          <a:p>
            <a:pPr marL="217804" indent="-205104">
              <a:lnSpc>
                <a:spcPct val="100000"/>
              </a:lnSpc>
              <a:spcBef>
                <a:spcPts val="35"/>
              </a:spcBef>
              <a:buClr>
                <a:srgbClr val="FF0000"/>
              </a:buClr>
              <a:buChar char="•"/>
              <a:tabLst>
                <a:tab pos="217804" algn="l"/>
              </a:tabLst>
            </a:pPr>
            <a:r>
              <a:rPr sz="1250" dirty="0">
                <a:latin typeface="Arial"/>
                <a:cs typeface="Arial"/>
              </a:rPr>
              <a:t>Java</a:t>
            </a:r>
            <a:r>
              <a:rPr sz="1250" spc="50" dirty="0">
                <a:latin typeface="Arial"/>
                <a:cs typeface="Arial"/>
              </a:rPr>
              <a:t> </a:t>
            </a:r>
            <a:r>
              <a:rPr sz="1250" dirty="0">
                <a:latin typeface="Arial"/>
                <a:cs typeface="Arial"/>
              </a:rPr>
              <a:t>DB</a:t>
            </a:r>
            <a:r>
              <a:rPr sz="1250" spc="45" dirty="0">
                <a:latin typeface="Arial"/>
                <a:cs typeface="Arial"/>
              </a:rPr>
              <a:t> </a:t>
            </a:r>
            <a:r>
              <a:rPr sz="1250" spc="-10" dirty="0">
                <a:latin typeface="Arial"/>
                <a:cs typeface="Arial"/>
              </a:rPr>
              <a:t>(Derby)</a:t>
            </a:r>
            <a:endParaRPr sz="1250">
              <a:latin typeface="Arial"/>
              <a:cs typeface="Arial"/>
            </a:endParaRPr>
          </a:p>
          <a:p>
            <a:pPr marL="174625" indent="-161925">
              <a:lnSpc>
                <a:spcPct val="100000"/>
              </a:lnSpc>
              <a:spcBef>
                <a:spcPts val="50"/>
              </a:spcBef>
              <a:buClr>
                <a:srgbClr val="FF0000"/>
              </a:buClr>
              <a:buChar char="•"/>
              <a:tabLst>
                <a:tab pos="174625" algn="l"/>
              </a:tabLst>
            </a:pPr>
            <a:r>
              <a:rPr sz="1250" dirty="0">
                <a:latin typeface="Arial"/>
                <a:cs typeface="Arial"/>
              </a:rPr>
              <a:t>Oracle</a:t>
            </a:r>
            <a:r>
              <a:rPr sz="1250" spc="60" dirty="0">
                <a:latin typeface="Arial"/>
                <a:cs typeface="Arial"/>
              </a:rPr>
              <a:t> </a:t>
            </a:r>
            <a:r>
              <a:rPr sz="1250" spc="-10" dirty="0">
                <a:latin typeface="Arial"/>
                <a:cs typeface="Arial"/>
              </a:rPr>
              <a:t>Linux</a:t>
            </a:r>
            <a:endParaRPr sz="12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549403" y="1826386"/>
            <a:ext cx="1142365" cy="2216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250" b="1" dirty="0">
                <a:latin typeface="Arial"/>
                <a:cs typeface="Arial"/>
              </a:rPr>
              <a:t>Classroom</a:t>
            </a:r>
            <a:r>
              <a:rPr sz="1250" b="1" spc="110" dirty="0">
                <a:latin typeface="Arial"/>
                <a:cs typeface="Arial"/>
              </a:rPr>
              <a:t> </a:t>
            </a:r>
            <a:r>
              <a:rPr sz="1250" b="1" spc="-25" dirty="0">
                <a:latin typeface="Arial"/>
                <a:cs typeface="Arial"/>
              </a:rPr>
              <a:t>PC</a:t>
            </a:r>
            <a:endParaRPr sz="1250">
              <a:latin typeface="Arial"/>
              <a:cs typeface="Arial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1184147" y="2150364"/>
            <a:ext cx="1600200" cy="2691765"/>
            <a:chOff x="1184147" y="2150364"/>
            <a:chExt cx="1600200" cy="2691765"/>
          </a:xfrm>
        </p:grpSpPr>
        <p:sp>
          <p:nvSpPr>
            <p:cNvPr id="13" name="object 13"/>
            <p:cNvSpPr/>
            <p:nvPr/>
          </p:nvSpPr>
          <p:spPr>
            <a:xfrm>
              <a:off x="1193291" y="2161032"/>
              <a:ext cx="1580515" cy="2670175"/>
            </a:xfrm>
            <a:custGeom>
              <a:avLst/>
              <a:gdLst/>
              <a:ahLst/>
              <a:cxnLst/>
              <a:rect l="l" t="t" r="r" b="b"/>
              <a:pathLst>
                <a:path w="1580514" h="2670175">
                  <a:moveTo>
                    <a:pt x="1580387" y="0"/>
                  </a:moveTo>
                  <a:lnTo>
                    <a:pt x="0" y="0"/>
                  </a:lnTo>
                  <a:lnTo>
                    <a:pt x="0" y="2670048"/>
                  </a:lnTo>
                  <a:lnTo>
                    <a:pt x="1580387" y="2670048"/>
                  </a:lnTo>
                  <a:lnTo>
                    <a:pt x="1580387" y="0"/>
                  </a:lnTo>
                  <a:close/>
                </a:path>
              </a:pathLst>
            </a:custGeom>
            <a:solidFill>
              <a:srgbClr val="FFFF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184147" y="2150364"/>
              <a:ext cx="1600200" cy="2691765"/>
            </a:xfrm>
            <a:custGeom>
              <a:avLst/>
              <a:gdLst/>
              <a:ahLst/>
              <a:cxnLst/>
              <a:rect l="l" t="t" r="r" b="b"/>
              <a:pathLst>
                <a:path w="1600200" h="2691765">
                  <a:moveTo>
                    <a:pt x="1600200" y="0"/>
                  </a:moveTo>
                  <a:lnTo>
                    <a:pt x="0" y="0"/>
                  </a:lnTo>
                  <a:lnTo>
                    <a:pt x="0" y="2691383"/>
                  </a:lnTo>
                  <a:lnTo>
                    <a:pt x="1600200" y="2691383"/>
                  </a:lnTo>
                  <a:lnTo>
                    <a:pt x="1600200" y="2680715"/>
                  </a:lnTo>
                  <a:lnTo>
                    <a:pt x="19812" y="2680715"/>
                  </a:lnTo>
                  <a:lnTo>
                    <a:pt x="9144" y="2670048"/>
                  </a:lnTo>
                  <a:lnTo>
                    <a:pt x="19812" y="2670048"/>
                  </a:lnTo>
                  <a:lnTo>
                    <a:pt x="19812" y="21335"/>
                  </a:lnTo>
                  <a:lnTo>
                    <a:pt x="9143" y="21335"/>
                  </a:lnTo>
                  <a:lnTo>
                    <a:pt x="19812" y="10667"/>
                  </a:lnTo>
                  <a:lnTo>
                    <a:pt x="1600200" y="10667"/>
                  </a:lnTo>
                  <a:lnTo>
                    <a:pt x="1600200" y="0"/>
                  </a:lnTo>
                  <a:close/>
                </a:path>
                <a:path w="1600200" h="2691765">
                  <a:moveTo>
                    <a:pt x="19812" y="2670048"/>
                  </a:moveTo>
                  <a:lnTo>
                    <a:pt x="9144" y="2670048"/>
                  </a:lnTo>
                  <a:lnTo>
                    <a:pt x="19812" y="2680715"/>
                  </a:lnTo>
                  <a:lnTo>
                    <a:pt x="19812" y="2670048"/>
                  </a:lnTo>
                  <a:close/>
                </a:path>
                <a:path w="1600200" h="2691765">
                  <a:moveTo>
                    <a:pt x="1580388" y="2670048"/>
                  </a:moveTo>
                  <a:lnTo>
                    <a:pt x="19812" y="2670048"/>
                  </a:lnTo>
                  <a:lnTo>
                    <a:pt x="19812" y="2680715"/>
                  </a:lnTo>
                  <a:lnTo>
                    <a:pt x="1580388" y="2680715"/>
                  </a:lnTo>
                  <a:lnTo>
                    <a:pt x="1580388" y="2670048"/>
                  </a:lnTo>
                  <a:close/>
                </a:path>
                <a:path w="1600200" h="2691765">
                  <a:moveTo>
                    <a:pt x="1580388" y="10667"/>
                  </a:moveTo>
                  <a:lnTo>
                    <a:pt x="1580388" y="2680715"/>
                  </a:lnTo>
                  <a:lnTo>
                    <a:pt x="1589531" y="2670048"/>
                  </a:lnTo>
                  <a:lnTo>
                    <a:pt x="1600200" y="2670048"/>
                  </a:lnTo>
                  <a:lnTo>
                    <a:pt x="1600200" y="21335"/>
                  </a:lnTo>
                  <a:lnTo>
                    <a:pt x="1589532" y="21335"/>
                  </a:lnTo>
                  <a:lnTo>
                    <a:pt x="1580388" y="10667"/>
                  </a:lnTo>
                  <a:close/>
                </a:path>
                <a:path w="1600200" h="2691765">
                  <a:moveTo>
                    <a:pt x="1600200" y="2670048"/>
                  </a:moveTo>
                  <a:lnTo>
                    <a:pt x="1589531" y="2670048"/>
                  </a:lnTo>
                  <a:lnTo>
                    <a:pt x="1580388" y="2680715"/>
                  </a:lnTo>
                  <a:lnTo>
                    <a:pt x="1600200" y="2680715"/>
                  </a:lnTo>
                  <a:lnTo>
                    <a:pt x="1600200" y="2670048"/>
                  </a:lnTo>
                  <a:close/>
                </a:path>
                <a:path w="1600200" h="2691765">
                  <a:moveTo>
                    <a:pt x="19812" y="10667"/>
                  </a:moveTo>
                  <a:lnTo>
                    <a:pt x="9143" y="21335"/>
                  </a:lnTo>
                  <a:lnTo>
                    <a:pt x="19812" y="21335"/>
                  </a:lnTo>
                  <a:lnTo>
                    <a:pt x="19812" y="10667"/>
                  </a:lnTo>
                  <a:close/>
                </a:path>
                <a:path w="1600200" h="2691765">
                  <a:moveTo>
                    <a:pt x="1580388" y="10667"/>
                  </a:moveTo>
                  <a:lnTo>
                    <a:pt x="19812" y="10667"/>
                  </a:lnTo>
                  <a:lnTo>
                    <a:pt x="19812" y="21335"/>
                  </a:lnTo>
                  <a:lnTo>
                    <a:pt x="1580388" y="21335"/>
                  </a:lnTo>
                  <a:lnTo>
                    <a:pt x="1580388" y="10667"/>
                  </a:lnTo>
                  <a:close/>
                </a:path>
                <a:path w="1600200" h="2691765">
                  <a:moveTo>
                    <a:pt x="1600200" y="10667"/>
                  </a:moveTo>
                  <a:lnTo>
                    <a:pt x="1580388" y="10667"/>
                  </a:lnTo>
                  <a:lnTo>
                    <a:pt x="1589532" y="21335"/>
                  </a:lnTo>
                  <a:lnTo>
                    <a:pt x="1600200" y="21335"/>
                  </a:lnTo>
                  <a:lnTo>
                    <a:pt x="1600200" y="1066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1246124" y="2176901"/>
            <a:ext cx="787400" cy="2216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250" dirty="0">
                <a:latin typeface="Arial"/>
                <a:cs typeface="Arial"/>
              </a:rPr>
              <a:t>Core</a:t>
            </a:r>
            <a:r>
              <a:rPr sz="1250" spc="-30" dirty="0">
                <a:latin typeface="Arial"/>
                <a:cs typeface="Arial"/>
              </a:rPr>
              <a:t> </a:t>
            </a:r>
            <a:r>
              <a:rPr sz="1250" spc="-20" dirty="0">
                <a:latin typeface="Arial"/>
                <a:cs typeface="Arial"/>
              </a:rPr>
              <a:t>Apps</a:t>
            </a:r>
            <a:endParaRPr sz="125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285742" y="2373504"/>
            <a:ext cx="1269365" cy="4171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263525" indent="-250825">
              <a:lnSpc>
                <a:spcPct val="100000"/>
              </a:lnSpc>
              <a:spcBef>
                <a:spcPts val="135"/>
              </a:spcBef>
              <a:buClr>
                <a:srgbClr val="FF0000"/>
              </a:buClr>
              <a:buChar char="•"/>
              <a:tabLst>
                <a:tab pos="263525" algn="l"/>
              </a:tabLst>
            </a:pPr>
            <a:r>
              <a:rPr sz="1250" dirty="0">
                <a:latin typeface="Arial"/>
                <a:cs typeface="Arial"/>
              </a:rPr>
              <a:t>JDK</a:t>
            </a:r>
            <a:r>
              <a:rPr sz="1250" spc="65" dirty="0">
                <a:latin typeface="Arial"/>
                <a:cs typeface="Arial"/>
              </a:rPr>
              <a:t> </a:t>
            </a:r>
            <a:r>
              <a:rPr sz="1250" spc="-50" dirty="0">
                <a:latin typeface="Arial"/>
                <a:cs typeface="Arial"/>
              </a:rPr>
              <a:t>8</a:t>
            </a:r>
            <a:endParaRPr sz="1250">
              <a:latin typeface="Arial"/>
              <a:cs typeface="Arial"/>
            </a:endParaRPr>
          </a:p>
          <a:p>
            <a:pPr marL="263525" indent="-250825">
              <a:lnSpc>
                <a:spcPct val="100000"/>
              </a:lnSpc>
              <a:spcBef>
                <a:spcPts val="35"/>
              </a:spcBef>
              <a:buClr>
                <a:srgbClr val="FF0000"/>
              </a:buClr>
              <a:buChar char="•"/>
              <a:tabLst>
                <a:tab pos="263525" algn="l"/>
              </a:tabLst>
            </a:pPr>
            <a:r>
              <a:rPr sz="1250" dirty="0">
                <a:latin typeface="Arial"/>
                <a:cs typeface="Arial"/>
              </a:rPr>
              <a:t>NetBeans</a:t>
            </a:r>
            <a:r>
              <a:rPr sz="1250" spc="95" dirty="0">
                <a:latin typeface="Arial"/>
                <a:cs typeface="Arial"/>
              </a:rPr>
              <a:t> </a:t>
            </a:r>
            <a:r>
              <a:rPr sz="1250" spc="-25" dirty="0">
                <a:latin typeface="Arial"/>
                <a:cs typeface="Arial"/>
              </a:rPr>
              <a:t>8.0</a:t>
            </a:r>
            <a:endParaRPr sz="1250">
              <a:latin typeface="Arial"/>
              <a:cs typeface="Arial"/>
            </a:endParaRPr>
          </a:p>
        </p:txBody>
      </p:sp>
      <p:pic>
        <p:nvPicPr>
          <p:cNvPr id="17" name="object 1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65860" y="1234439"/>
            <a:ext cx="454152" cy="544068"/>
          </a:xfrm>
          <a:prstGeom prst="rect">
            <a:avLst/>
          </a:prstGeom>
        </p:spPr>
      </p:pic>
      <p:sp>
        <p:nvSpPr>
          <p:cNvPr id="20" name="object 20"/>
          <p:cNvSpPr txBox="1"/>
          <p:nvPr/>
        </p:nvSpPr>
        <p:spPr>
          <a:xfrm>
            <a:off x="2326639" y="5247386"/>
            <a:ext cx="3116580" cy="144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endParaRPr sz="8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42416" y="1309116"/>
            <a:ext cx="5689600" cy="3563620"/>
            <a:chOff x="1042416" y="1309116"/>
            <a:chExt cx="5689600" cy="3563620"/>
          </a:xfrm>
        </p:grpSpPr>
        <p:sp>
          <p:nvSpPr>
            <p:cNvPr id="3" name="object 3"/>
            <p:cNvSpPr/>
            <p:nvPr/>
          </p:nvSpPr>
          <p:spPr>
            <a:xfrm>
              <a:off x="1053084" y="1319784"/>
              <a:ext cx="5668010" cy="3542029"/>
            </a:xfrm>
            <a:custGeom>
              <a:avLst/>
              <a:gdLst/>
              <a:ahLst/>
              <a:cxnLst/>
              <a:rect l="l" t="t" r="r" b="b"/>
              <a:pathLst>
                <a:path w="5668009" h="3542029">
                  <a:moveTo>
                    <a:pt x="5667755" y="0"/>
                  </a:moveTo>
                  <a:lnTo>
                    <a:pt x="0" y="0"/>
                  </a:lnTo>
                  <a:lnTo>
                    <a:pt x="0" y="3541775"/>
                  </a:lnTo>
                  <a:lnTo>
                    <a:pt x="5667755" y="3541775"/>
                  </a:lnTo>
                  <a:lnTo>
                    <a:pt x="5667755" y="0"/>
                  </a:lnTo>
                  <a:close/>
                </a:path>
              </a:pathLst>
            </a:custGeom>
            <a:solidFill>
              <a:srgbClr val="DCDC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042416" y="1309116"/>
              <a:ext cx="5689600" cy="3563620"/>
            </a:xfrm>
            <a:custGeom>
              <a:avLst/>
              <a:gdLst/>
              <a:ahLst/>
              <a:cxnLst/>
              <a:rect l="l" t="t" r="r" b="b"/>
              <a:pathLst>
                <a:path w="5689600" h="3563620">
                  <a:moveTo>
                    <a:pt x="5684520" y="0"/>
                  </a:moveTo>
                  <a:lnTo>
                    <a:pt x="4572" y="0"/>
                  </a:lnTo>
                  <a:lnTo>
                    <a:pt x="0" y="4572"/>
                  </a:lnTo>
                  <a:lnTo>
                    <a:pt x="0" y="3558540"/>
                  </a:lnTo>
                  <a:lnTo>
                    <a:pt x="4572" y="3563112"/>
                  </a:lnTo>
                  <a:lnTo>
                    <a:pt x="5684520" y="3563112"/>
                  </a:lnTo>
                  <a:lnTo>
                    <a:pt x="5689092" y="3558540"/>
                  </a:lnTo>
                  <a:lnTo>
                    <a:pt x="5689092" y="3552444"/>
                  </a:lnTo>
                  <a:lnTo>
                    <a:pt x="21336" y="3552444"/>
                  </a:lnTo>
                  <a:lnTo>
                    <a:pt x="10668" y="3541776"/>
                  </a:lnTo>
                  <a:lnTo>
                    <a:pt x="21336" y="3541776"/>
                  </a:lnTo>
                  <a:lnTo>
                    <a:pt x="21336" y="21336"/>
                  </a:lnTo>
                  <a:lnTo>
                    <a:pt x="10668" y="21336"/>
                  </a:lnTo>
                  <a:lnTo>
                    <a:pt x="21336" y="10668"/>
                  </a:lnTo>
                  <a:lnTo>
                    <a:pt x="5689092" y="10668"/>
                  </a:lnTo>
                  <a:lnTo>
                    <a:pt x="5689092" y="4572"/>
                  </a:lnTo>
                  <a:lnTo>
                    <a:pt x="5684520" y="0"/>
                  </a:lnTo>
                  <a:close/>
                </a:path>
                <a:path w="5689600" h="3563620">
                  <a:moveTo>
                    <a:pt x="21336" y="3541776"/>
                  </a:moveTo>
                  <a:lnTo>
                    <a:pt x="10668" y="3541776"/>
                  </a:lnTo>
                  <a:lnTo>
                    <a:pt x="21336" y="3552444"/>
                  </a:lnTo>
                  <a:lnTo>
                    <a:pt x="21336" y="3541776"/>
                  </a:lnTo>
                  <a:close/>
                </a:path>
                <a:path w="5689600" h="3563620">
                  <a:moveTo>
                    <a:pt x="5667756" y="3541776"/>
                  </a:moveTo>
                  <a:lnTo>
                    <a:pt x="21336" y="3541776"/>
                  </a:lnTo>
                  <a:lnTo>
                    <a:pt x="21336" y="3552444"/>
                  </a:lnTo>
                  <a:lnTo>
                    <a:pt x="5667756" y="3552444"/>
                  </a:lnTo>
                  <a:lnTo>
                    <a:pt x="5667756" y="3541776"/>
                  </a:lnTo>
                  <a:close/>
                </a:path>
                <a:path w="5689600" h="3563620">
                  <a:moveTo>
                    <a:pt x="5667756" y="10668"/>
                  </a:moveTo>
                  <a:lnTo>
                    <a:pt x="5667756" y="3552444"/>
                  </a:lnTo>
                  <a:lnTo>
                    <a:pt x="5678424" y="3541776"/>
                  </a:lnTo>
                  <a:lnTo>
                    <a:pt x="5689092" y="3541776"/>
                  </a:lnTo>
                  <a:lnTo>
                    <a:pt x="5689092" y="21336"/>
                  </a:lnTo>
                  <a:lnTo>
                    <a:pt x="5678424" y="21336"/>
                  </a:lnTo>
                  <a:lnTo>
                    <a:pt x="5667756" y="10668"/>
                  </a:lnTo>
                  <a:close/>
                </a:path>
                <a:path w="5689600" h="3563620">
                  <a:moveTo>
                    <a:pt x="5689092" y="3541776"/>
                  </a:moveTo>
                  <a:lnTo>
                    <a:pt x="5678424" y="3541776"/>
                  </a:lnTo>
                  <a:lnTo>
                    <a:pt x="5667756" y="3552444"/>
                  </a:lnTo>
                  <a:lnTo>
                    <a:pt x="5689092" y="3552444"/>
                  </a:lnTo>
                  <a:lnTo>
                    <a:pt x="5689092" y="3541776"/>
                  </a:lnTo>
                  <a:close/>
                </a:path>
                <a:path w="5689600" h="3563620">
                  <a:moveTo>
                    <a:pt x="21336" y="10668"/>
                  </a:moveTo>
                  <a:lnTo>
                    <a:pt x="10668" y="21336"/>
                  </a:lnTo>
                  <a:lnTo>
                    <a:pt x="21336" y="21336"/>
                  </a:lnTo>
                  <a:lnTo>
                    <a:pt x="21336" y="10668"/>
                  </a:lnTo>
                  <a:close/>
                </a:path>
                <a:path w="5689600" h="3563620">
                  <a:moveTo>
                    <a:pt x="5667756" y="10668"/>
                  </a:moveTo>
                  <a:lnTo>
                    <a:pt x="21336" y="10668"/>
                  </a:lnTo>
                  <a:lnTo>
                    <a:pt x="21336" y="21336"/>
                  </a:lnTo>
                  <a:lnTo>
                    <a:pt x="5667756" y="21336"/>
                  </a:lnTo>
                  <a:lnTo>
                    <a:pt x="5667756" y="10668"/>
                  </a:lnTo>
                  <a:close/>
                </a:path>
                <a:path w="5689600" h="3563620">
                  <a:moveTo>
                    <a:pt x="5689092" y="10668"/>
                  </a:moveTo>
                  <a:lnTo>
                    <a:pt x="5667756" y="10668"/>
                  </a:lnTo>
                  <a:lnTo>
                    <a:pt x="5678424" y="21336"/>
                  </a:lnTo>
                  <a:lnTo>
                    <a:pt x="5689092" y="21336"/>
                  </a:lnTo>
                  <a:lnTo>
                    <a:pt x="5689092" y="1066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2326639" y="790204"/>
            <a:ext cx="3115310" cy="3092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50" b="1" spc="120" dirty="0">
                <a:latin typeface="Times New Roman"/>
                <a:cs typeface="Times New Roman"/>
              </a:rPr>
              <a:t>Comparator</a:t>
            </a:r>
            <a:r>
              <a:rPr sz="1850" b="1" spc="105" dirty="0">
                <a:latin typeface="Times New Roman"/>
                <a:cs typeface="Times New Roman"/>
              </a:rPr>
              <a:t> </a:t>
            </a:r>
            <a:r>
              <a:rPr sz="1850" b="1" dirty="0">
                <a:latin typeface="Arial"/>
                <a:cs typeface="Arial"/>
              </a:rPr>
              <a:t>Test:</a:t>
            </a:r>
            <a:r>
              <a:rPr sz="1850" b="1" spc="25" dirty="0">
                <a:latin typeface="Arial"/>
                <a:cs typeface="Arial"/>
              </a:rPr>
              <a:t> </a:t>
            </a:r>
            <a:r>
              <a:rPr sz="1850" b="1" spc="-10" dirty="0">
                <a:latin typeface="Arial"/>
                <a:cs typeface="Arial"/>
              </a:rPr>
              <a:t>Example</a:t>
            </a:r>
            <a:endParaRPr sz="18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741428" y="2453619"/>
            <a:ext cx="1775460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320" dirty="0">
                <a:latin typeface="Times New Roman"/>
                <a:cs typeface="Times New Roman"/>
              </a:rPr>
              <a:t>//</a:t>
            </a:r>
            <a:r>
              <a:rPr sz="1000" spc="340" dirty="0">
                <a:latin typeface="Times New Roman"/>
                <a:cs typeface="Times New Roman"/>
              </a:rPr>
              <a:t> </a:t>
            </a:r>
            <a:r>
              <a:rPr sz="1000" spc="240" dirty="0">
                <a:latin typeface="Times New Roman"/>
                <a:cs typeface="Times New Roman"/>
              </a:rPr>
              <a:t>Initialize</a:t>
            </a:r>
            <a:r>
              <a:rPr sz="1000" spc="340" dirty="0">
                <a:latin typeface="Times New Roman"/>
                <a:cs typeface="Times New Roman"/>
              </a:rPr>
              <a:t> </a:t>
            </a:r>
            <a:r>
              <a:rPr sz="1000" spc="295" dirty="0">
                <a:latin typeface="Times New Roman"/>
                <a:cs typeface="Times New Roman"/>
              </a:rPr>
              <a:t>list</a:t>
            </a:r>
            <a:r>
              <a:rPr sz="1000" spc="355" dirty="0">
                <a:latin typeface="Times New Roman"/>
                <a:cs typeface="Times New Roman"/>
              </a:rPr>
              <a:t> </a:t>
            </a:r>
            <a:r>
              <a:rPr sz="1000" spc="140" dirty="0">
                <a:latin typeface="Times New Roman"/>
                <a:cs typeface="Times New Roman"/>
              </a:rPr>
              <a:t>here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741428" y="2791012"/>
            <a:ext cx="306959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8900" marR="5080" indent="-76200">
              <a:lnSpc>
                <a:spcPct val="120000"/>
              </a:lnSpc>
              <a:spcBef>
                <a:spcPts val="100"/>
              </a:spcBef>
            </a:pPr>
            <a:r>
              <a:rPr sz="1000" spc="200" dirty="0">
                <a:latin typeface="Times New Roman"/>
                <a:cs typeface="Times New Roman"/>
              </a:rPr>
              <a:t>Collections.sort(studentList,</a:t>
            </a:r>
            <a:r>
              <a:rPr sz="1000" spc="440" dirty="0">
                <a:latin typeface="Times New Roman"/>
                <a:cs typeface="Times New Roman"/>
              </a:rPr>
              <a:t> </a:t>
            </a:r>
            <a:r>
              <a:rPr sz="1000" spc="135" dirty="0">
                <a:latin typeface="Times New Roman"/>
                <a:cs typeface="Times New Roman"/>
              </a:rPr>
              <a:t>sortName); </a:t>
            </a:r>
            <a:r>
              <a:rPr sz="1000" spc="180" dirty="0">
                <a:latin typeface="Times New Roman"/>
                <a:cs typeface="Times New Roman"/>
              </a:rPr>
              <a:t>for(Student</a:t>
            </a:r>
            <a:r>
              <a:rPr sz="1000" spc="350" dirty="0">
                <a:latin typeface="Times New Roman"/>
                <a:cs typeface="Times New Roman"/>
              </a:rPr>
              <a:t> </a:t>
            </a:r>
            <a:r>
              <a:rPr sz="1000" spc="180" dirty="0">
                <a:latin typeface="Times New Roman"/>
                <a:cs typeface="Times New Roman"/>
              </a:rPr>
              <a:t>student:studentList){</a:t>
            </a:r>
            <a:endParaRPr sz="1000">
              <a:latin typeface="Times New Roman"/>
              <a:cs typeface="Times New Roman"/>
            </a:endParaRPr>
          </a:p>
          <a:p>
            <a:pPr marL="391795">
              <a:lnSpc>
                <a:spcPct val="100000"/>
              </a:lnSpc>
              <a:spcBef>
                <a:spcPts val="240"/>
              </a:spcBef>
            </a:pPr>
            <a:r>
              <a:rPr sz="1000" spc="180" dirty="0">
                <a:latin typeface="Times New Roman"/>
                <a:cs typeface="Times New Roman"/>
              </a:rPr>
              <a:t>System.out.println(student);</a:t>
            </a:r>
            <a:endParaRPr sz="1000">
              <a:latin typeface="Times New Roman"/>
              <a:cs typeface="Times New Roman"/>
            </a:endParaRPr>
          </a:p>
          <a:p>
            <a:pPr marL="88900">
              <a:lnSpc>
                <a:spcPct val="100000"/>
              </a:lnSpc>
              <a:spcBef>
                <a:spcPts val="240"/>
              </a:spcBef>
            </a:pPr>
            <a:r>
              <a:rPr sz="1000" spc="70" dirty="0">
                <a:latin typeface="Times New Roman"/>
                <a:cs typeface="Times New Roman"/>
              </a:rPr>
              <a:t>}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817630" y="3705381"/>
            <a:ext cx="2993390" cy="7588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0000"/>
              </a:lnSpc>
              <a:spcBef>
                <a:spcPts val="100"/>
              </a:spcBef>
            </a:pPr>
            <a:r>
              <a:rPr sz="1000" spc="200" dirty="0">
                <a:latin typeface="Times New Roman"/>
                <a:cs typeface="Times New Roman"/>
              </a:rPr>
              <a:t>Collections.sort(studentList,</a:t>
            </a:r>
            <a:r>
              <a:rPr sz="1000" spc="445" dirty="0">
                <a:latin typeface="Times New Roman"/>
                <a:cs typeface="Times New Roman"/>
              </a:rPr>
              <a:t> </a:t>
            </a:r>
            <a:r>
              <a:rPr sz="1000" spc="160" dirty="0">
                <a:latin typeface="Times New Roman"/>
                <a:cs typeface="Times New Roman"/>
              </a:rPr>
              <a:t>sortGpa); </a:t>
            </a:r>
            <a:r>
              <a:rPr sz="1000" spc="180" dirty="0">
                <a:latin typeface="Times New Roman"/>
                <a:cs typeface="Times New Roman"/>
              </a:rPr>
              <a:t>for(Student</a:t>
            </a:r>
            <a:r>
              <a:rPr sz="1000" spc="350" dirty="0">
                <a:latin typeface="Times New Roman"/>
                <a:cs typeface="Times New Roman"/>
              </a:rPr>
              <a:t> </a:t>
            </a:r>
            <a:r>
              <a:rPr sz="1000" spc="180" dirty="0">
                <a:latin typeface="Times New Roman"/>
                <a:cs typeface="Times New Roman"/>
              </a:rPr>
              <a:t>student:studentList){</a:t>
            </a:r>
            <a:endParaRPr sz="1000">
              <a:latin typeface="Times New Roman"/>
              <a:cs typeface="Times New Roman"/>
            </a:endParaRPr>
          </a:p>
          <a:p>
            <a:pPr marL="315595">
              <a:lnSpc>
                <a:spcPct val="100000"/>
              </a:lnSpc>
              <a:spcBef>
                <a:spcPts val="250"/>
              </a:spcBef>
            </a:pPr>
            <a:r>
              <a:rPr sz="1000" spc="180" dirty="0">
                <a:latin typeface="Times New Roman"/>
                <a:cs typeface="Times New Roman"/>
              </a:rPr>
              <a:t>System.out.println(student);</a:t>
            </a:r>
            <a:endParaRPr sz="1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sz="1000" spc="70" dirty="0">
                <a:latin typeface="Times New Roman"/>
                <a:cs typeface="Times New Roman"/>
              </a:rPr>
              <a:t>}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55624" y="1326493"/>
            <a:ext cx="4742815" cy="3320415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340"/>
              </a:spcBef>
              <a:buAutoNum type="arabicPlain"/>
              <a:tabLst>
                <a:tab pos="240665" algn="l"/>
              </a:tabLst>
            </a:pPr>
            <a:r>
              <a:rPr sz="1000" spc="175" dirty="0">
                <a:latin typeface="Times New Roman"/>
                <a:cs typeface="Times New Roman"/>
              </a:rPr>
              <a:t>public</a:t>
            </a:r>
            <a:r>
              <a:rPr sz="1000" spc="380" dirty="0">
                <a:latin typeface="Times New Roman"/>
                <a:cs typeface="Times New Roman"/>
              </a:rPr>
              <a:t> </a:t>
            </a:r>
            <a:r>
              <a:rPr sz="1000" spc="200" dirty="0">
                <a:latin typeface="Times New Roman"/>
                <a:cs typeface="Times New Roman"/>
              </a:rPr>
              <a:t>class</a:t>
            </a:r>
            <a:r>
              <a:rPr sz="1000" spc="380" dirty="0">
                <a:latin typeface="Times New Roman"/>
                <a:cs typeface="Times New Roman"/>
              </a:rPr>
              <a:t> </a:t>
            </a:r>
            <a:r>
              <a:rPr sz="1000" spc="125" dirty="0">
                <a:latin typeface="Times New Roman"/>
                <a:cs typeface="Times New Roman"/>
              </a:rPr>
              <a:t>TestComparator</a:t>
            </a:r>
            <a:r>
              <a:rPr sz="1000" spc="390" dirty="0">
                <a:latin typeface="Times New Roman"/>
                <a:cs typeface="Times New Roman"/>
              </a:rPr>
              <a:t> </a:t>
            </a:r>
            <a:r>
              <a:rPr sz="1000" spc="70" dirty="0">
                <a:latin typeface="Times New Roman"/>
                <a:cs typeface="Times New Roman"/>
              </a:rPr>
              <a:t>{</a:t>
            </a:r>
            <a:endParaRPr sz="1000">
              <a:latin typeface="Times New Roman"/>
              <a:cs typeface="Times New Roman"/>
            </a:endParaRPr>
          </a:p>
          <a:p>
            <a:pPr marL="393065" indent="-380365">
              <a:lnSpc>
                <a:spcPct val="100000"/>
              </a:lnSpc>
              <a:spcBef>
                <a:spcPts val="240"/>
              </a:spcBef>
              <a:buAutoNum type="arabicPlain"/>
              <a:tabLst>
                <a:tab pos="393065" algn="l"/>
              </a:tabLst>
            </a:pPr>
            <a:r>
              <a:rPr sz="1000" spc="175" dirty="0">
                <a:latin typeface="Times New Roman"/>
                <a:cs typeface="Times New Roman"/>
              </a:rPr>
              <a:t>public</a:t>
            </a:r>
            <a:r>
              <a:rPr sz="1000" spc="345" dirty="0">
                <a:latin typeface="Times New Roman"/>
                <a:cs typeface="Times New Roman"/>
              </a:rPr>
              <a:t> </a:t>
            </a:r>
            <a:r>
              <a:rPr sz="1000" spc="245" dirty="0">
                <a:latin typeface="Times New Roman"/>
                <a:cs typeface="Times New Roman"/>
              </a:rPr>
              <a:t>static</a:t>
            </a:r>
            <a:r>
              <a:rPr sz="1000" spc="360" dirty="0">
                <a:latin typeface="Times New Roman"/>
                <a:cs typeface="Times New Roman"/>
              </a:rPr>
              <a:t> </a:t>
            </a:r>
            <a:r>
              <a:rPr sz="1000" spc="145" dirty="0">
                <a:latin typeface="Times New Roman"/>
                <a:cs typeface="Times New Roman"/>
              </a:rPr>
              <a:t>void</a:t>
            </a:r>
            <a:r>
              <a:rPr sz="1000" spc="360" dirty="0">
                <a:latin typeface="Times New Roman"/>
                <a:cs typeface="Times New Roman"/>
              </a:rPr>
              <a:t> </a:t>
            </a:r>
            <a:r>
              <a:rPr sz="1000" spc="175" dirty="0">
                <a:latin typeface="Times New Roman"/>
                <a:cs typeface="Times New Roman"/>
              </a:rPr>
              <a:t>main(String[]</a:t>
            </a:r>
            <a:r>
              <a:rPr sz="1000" spc="360" dirty="0">
                <a:latin typeface="Times New Roman"/>
                <a:cs typeface="Times New Roman"/>
              </a:rPr>
              <a:t> </a:t>
            </a:r>
            <a:r>
              <a:rPr sz="1000" spc="165" dirty="0">
                <a:latin typeface="Times New Roman"/>
                <a:cs typeface="Times New Roman"/>
              </a:rPr>
              <a:t>args){</a:t>
            </a:r>
            <a:endParaRPr sz="1000">
              <a:latin typeface="Times New Roman"/>
              <a:cs typeface="Times New Roman"/>
            </a:endParaRPr>
          </a:p>
          <a:p>
            <a:pPr marL="697865" indent="-685165">
              <a:lnSpc>
                <a:spcPct val="100000"/>
              </a:lnSpc>
              <a:spcBef>
                <a:spcPts val="240"/>
              </a:spcBef>
              <a:buAutoNum type="arabicPlain"/>
              <a:tabLst>
                <a:tab pos="697865" algn="l"/>
              </a:tabLst>
            </a:pPr>
            <a:r>
              <a:rPr sz="1000" spc="150" dirty="0">
                <a:latin typeface="Times New Roman"/>
                <a:cs typeface="Times New Roman"/>
              </a:rPr>
              <a:t>List&lt;Student&gt;</a:t>
            </a:r>
            <a:r>
              <a:rPr sz="1000" spc="390" dirty="0">
                <a:latin typeface="Times New Roman"/>
                <a:cs typeface="Times New Roman"/>
              </a:rPr>
              <a:t> </a:t>
            </a:r>
            <a:r>
              <a:rPr sz="1000" spc="190" dirty="0">
                <a:latin typeface="Times New Roman"/>
                <a:cs typeface="Times New Roman"/>
              </a:rPr>
              <a:t>studentList</a:t>
            </a:r>
            <a:r>
              <a:rPr sz="1000" spc="400" dirty="0">
                <a:latin typeface="Times New Roman"/>
                <a:cs typeface="Times New Roman"/>
              </a:rPr>
              <a:t> </a:t>
            </a:r>
            <a:r>
              <a:rPr sz="1000" dirty="0">
                <a:latin typeface="Times New Roman"/>
                <a:cs typeface="Times New Roman"/>
              </a:rPr>
              <a:t>=</a:t>
            </a:r>
            <a:r>
              <a:rPr sz="1000" spc="390" dirty="0">
                <a:latin typeface="Times New Roman"/>
                <a:cs typeface="Times New Roman"/>
              </a:rPr>
              <a:t> </a:t>
            </a:r>
            <a:r>
              <a:rPr sz="1000" dirty="0">
                <a:latin typeface="Times New Roman"/>
                <a:cs typeface="Times New Roman"/>
              </a:rPr>
              <a:t>new</a:t>
            </a:r>
            <a:r>
              <a:rPr sz="1000" spc="400" dirty="0">
                <a:latin typeface="Times New Roman"/>
                <a:cs typeface="Times New Roman"/>
              </a:rPr>
              <a:t> </a:t>
            </a:r>
            <a:r>
              <a:rPr sz="1000" spc="150" dirty="0">
                <a:latin typeface="Times New Roman"/>
                <a:cs typeface="Times New Roman"/>
              </a:rPr>
              <a:t>ArrayList&lt;&gt;(3);</a:t>
            </a:r>
            <a:endParaRPr sz="1000">
              <a:latin typeface="Times New Roman"/>
              <a:cs typeface="Times New Roman"/>
            </a:endParaRPr>
          </a:p>
          <a:p>
            <a:pPr marL="697865" indent="-685165">
              <a:lnSpc>
                <a:spcPct val="100000"/>
              </a:lnSpc>
              <a:spcBef>
                <a:spcPts val="240"/>
              </a:spcBef>
              <a:buAutoNum type="arabicPlain"/>
              <a:tabLst>
                <a:tab pos="697865" algn="l"/>
              </a:tabLst>
            </a:pPr>
            <a:r>
              <a:rPr sz="1000" spc="120" dirty="0">
                <a:latin typeface="Times New Roman"/>
                <a:cs typeface="Times New Roman"/>
              </a:rPr>
              <a:t>Comparator&lt;Student&gt;</a:t>
            </a:r>
            <a:r>
              <a:rPr sz="1000" spc="390" dirty="0">
                <a:latin typeface="Times New Roman"/>
                <a:cs typeface="Times New Roman"/>
              </a:rPr>
              <a:t> </a:t>
            </a:r>
            <a:r>
              <a:rPr sz="1000" spc="105" dirty="0">
                <a:latin typeface="Times New Roman"/>
                <a:cs typeface="Times New Roman"/>
              </a:rPr>
              <a:t>sortName</a:t>
            </a:r>
            <a:r>
              <a:rPr sz="1000" spc="400" dirty="0">
                <a:latin typeface="Times New Roman"/>
                <a:cs typeface="Times New Roman"/>
              </a:rPr>
              <a:t> </a:t>
            </a:r>
            <a:r>
              <a:rPr sz="1000" dirty="0">
                <a:latin typeface="Times New Roman"/>
                <a:cs typeface="Times New Roman"/>
              </a:rPr>
              <a:t>=</a:t>
            </a:r>
            <a:r>
              <a:rPr sz="1000" spc="405" dirty="0">
                <a:latin typeface="Times New Roman"/>
                <a:cs typeface="Times New Roman"/>
              </a:rPr>
              <a:t> </a:t>
            </a:r>
            <a:r>
              <a:rPr sz="1000" dirty="0">
                <a:latin typeface="Times New Roman"/>
                <a:cs typeface="Times New Roman"/>
              </a:rPr>
              <a:t>new</a:t>
            </a:r>
            <a:r>
              <a:rPr sz="1000" spc="390" dirty="0">
                <a:latin typeface="Times New Roman"/>
                <a:cs typeface="Times New Roman"/>
              </a:rPr>
              <a:t> </a:t>
            </a:r>
            <a:r>
              <a:rPr sz="1000" spc="135" dirty="0">
                <a:latin typeface="Times New Roman"/>
                <a:cs typeface="Times New Roman"/>
              </a:rPr>
              <a:t>StudentSortName();</a:t>
            </a:r>
            <a:endParaRPr sz="1000">
              <a:latin typeface="Times New Roman"/>
              <a:cs typeface="Times New Roman"/>
            </a:endParaRPr>
          </a:p>
          <a:p>
            <a:pPr marL="12700" marR="157480" indent="685165">
              <a:lnSpc>
                <a:spcPct val="120000"/>
              </a:lnSpc>
              <a:buAutoNum type="arabicPlain"/>
              <a:tabLst>
                <a:tab pos="697865" algn="l"/>
              </a:tabLst>
            </a:pPr>
            <a:r>
              <a:rPr sz="1000" spc="120" dirty="0">
                <a:latin typeface="Times New Roman"/>
                <a:cs typeface="Times New Roman"/>
              </a:rPr>
              <a:t>Comparator&lt;Student&gt;</a:t>
            </a:r>
            <a:r>
              <a:rPr sz="1000" spc="390" dirty="0">
                <a:latin typeface="Times New Roman"/>
                <a:cs typeface="Times New Roman"/>
              </a:rPr>
              <a:t> </a:t>
            </a:r>
            <a:r>
              <a:rPr sz="1000" spc="140" dirty="0">
                <a:latin typeface="Times New Roman"/>
                <a:cs typeface="Times New Roman"/>
              </a:rPr>
              <a:t>sortGpa</a:t>
            </a:r>
            <a:r>
              <a:rPr sz="1000" spc="390" dirty="0">
                <a:latin typeface="Times New Roman"/>
                <a:cs typeface="Times New Roman"/>
              </a:rPr>
              <a:t> </a:t>
            </a:r>
            <a:r>
              <a:rPr sz="1000" dirty="0">
                <a:latin typeface="Times New Roman"/>
                <a:cs typeface="Times New Roman"/>
              </a:rPr>
              <a:t>=</a:t>
            </a:r>
            <a:r>
              <a:rPr sz="1000" spc="405" dirty="0">
                <a:latin typeface="Times New Roman"/>
                <a:cs typeface="Times New Roman"/>
              </a:rPr>
              <a:t> </a:t>
            </a:r>
            <a:r>
              <a:rPr sz="1000" dirty="0">
                <a:latin typeface="Times New Roman"/>
                <a:cs typeface="Times New Roman"/>
              </a:rPr>
              <a:t>new</a:t>
            </a:r>
            <a:r>
              <a:rPr sz="1000" spc="390" dirty="0">
                <a:latin typeface="Times New Roman"/>
                <a:cs typeface="Times New Roman"/>
              </a:rPr>
              <a:t> </a:t>
            </a:r>
            <a:r>
              <a:rPr sz="1000" spc="150" dirty="0">
                <a:latin typeface="Times New Roman"/>
                <a:cs typeface="Times New Roman"/>
              </a:rPr>
              <a:t>StudentSortGpa(); </a:t>
            </a:r>
            <a:r>
              <a:rPr sz="1000" spc="50" dirty="0">
                <a:latin typeface="Times New Roman"/>
                <a:cs typeface="Times New Roman"/>
              </a:rPr>
              <a:t>6</a:t>
            </a:r>
            <a:endParaRPr sz="1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35"/>
              </a:spcBef>
            </a:pPr>
            <a:r>
              <a:rPr sz="1000" spc="50" dirty="0">
                <a:latin typeface="Times New Roman"/>
                <a:cs typeface="Times New Roman"/>
              </a:rPr>
              <a:t>7</a:t>
            </a:r>
            <a:endParaRPr sz="1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54"/>
              </a:spcBef>
            </a:pPr>
            <a:r>
              <a:rPr sz="1000" spc="50" dirty="0">
                <a:latin typeface="Times New Roman"/>
                <a:cs typeface="Times New Roman"/>
              </a:rPr>
              <a:t>8</a:t>
            </a:r>
            <a:endParaRPr sz="1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sz="1000" spc="50" dirty="0">
                <a:latin typeface="Times New Roman"/>
                <a:cs typeface="Times New Roman"/>
              </a:rPr>
              <a:t>9</a:t>
            </a:r>
            <a:endParaRPr sz="1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sz="1000" spc="70" dirty="0">
                <a:latin typeface="Times New Roman"/>
                <a:cs typeface="Times New Roman"/>
              </a:rPr>
              <a:t>10</a:t>
            </a:r>
            <a:endParaRPr sz="1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sz="1000" spc="70" dirty="0">
                <a:latin typeface="Times New Roman"/>
                <a:cs typeface="Times New Roman"/>
              </a:rPr>
              <a:t>11</a:t>
            </a:r>
            <a:endParaRPr sz="1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sz="1000" spc="70" dirty="0">
                <a:latin typeface="Times New Roman"/>
                <a:cs typeface="Times New Roman"/>
              </a:rPr>
              <a:t>12</a:t>
            </a:r>
            <a:endParaRPr sz="1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sz="1000" spc="70" dirty="0">
                <a:latin typeface="Times New Roman"/>
                <a:cs typeface="Times New Roman"/>
              </a:rPr>
              <a:t>13</a:t>
            </a:r>
            <a:endParaRPr sz="1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sz="1000" spc="70" dirty="0">
                <a:latin typeface="Times New Roman"/>
                <a:cs typeface="Times New Roman"/>
              </a:rPr>
              <a:t>14</a:t>
            </a:r>
            <a:endParaRPr sz="1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sz="1000" spc="70" dirty="0">
                <a:latin typeface="Times New Roman"/>
                <a:cs typeface="Times New Roman"/>
              </a:rPr>
              <a:t>15</a:t>
            </a:r>
            <a:endParaRPr sz="1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50"/>
              </a:spcBef>
            </a:pPr>
            <a:r>
              <a:rPr sz="1000" spc="70" dirty="0">
                <a:latin typeface="Times New Roman"/>
                <a:cs typeface="Times New Roman"/>
              </a:rPr>
              <a:t>16</a:t>
            </a:r>
            <a:endParaRPr sz="1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sz="1000" spc="70" dirty="0">
                <a:latin typeface="Times New Roman"/>
                <a:cs typeface="Times New Roman"/>
              </a:rPr>
              <a:t>17</a:t>
            </a:r>
            <a:endParaRPr sz="1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sz="1000" spc="70" dirty="0">
                <a:latin typeface="Times New Roman"/>
                <a:cs typeface="Times New Roman"/>
              </a:rPr>
              <a:t>18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512823" y="4468290"/>
            <a:ext cx="102235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70" dirty="0">
                <a:latin typeface="Times New Roman"/>
                <a:cs typeface="Times New Roman"/>
              </a:rPr>
              <a:t>}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055624" y="4651164"/>
            <a:ext cx="330835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95" dirty="0">
                <a:latin typeface="Times New Roman"/>
                <a:cs typeface="Times New Roman"/>
              </a:rPr>
              <a:t>19</a:t>
            </a:r>
            <a:r>
              <a:rPr sz="1000" spc="350" dirty="0">
                <a:latin typeface="Times New Roman"/>
                <a:cs typeface="Times New Roman"/>
              </a:rPr>
              <a:t> </a:t>
            </a:r>
            <a:r>
              <a:rPr sz="1000" spc="60" dirty="0">
                <a:latin typeface="Times New Roman"/>
                <a:cs typeface="Times New Roman"/>
              </a:rPr>
              <a:t>}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489987" y="6721543"/>
            <a:ext cx="3306445" cy="47053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27000"/>
              </a:lnSpc>
              <a:spcBef>
                <a:spcPts val="90"/>
              </a:spcBef>
              <a:tabLst>
                <a:tab pos="1106805" algn="l"/>
                <a:tab pos="1743710" algn="l"/>
                <a:tab pos="2018030" algn="l"/>
                <a:tab pos="2656840" algn="l"/>
              </a:tabLst>
            </a:pPr>
            <a:r>
              <a:rPr sz="1150" spc="145" dirty="0">
                <a:latin typeface="Times New Roman"/>
                <a:cs typeface="Times New Roman"/>
              </a:rPr>
              <a:t>George</a:t>
            </a:r>
            <a:r>
              <a:rPr sz="1150" spc="450" dirty="0">
                <a:latin typeface="Times New Roman"/>
                <a:cs typeface="Times New Roman"/>
              </a:rPr>
              <a:t> </a:t>
            </a:r>
            <a:r>
              <a:rPr sz="1150" spc="145" dirty="0">
                <a:latin typeface="Times New Roman"/>
                <a:cs typeface="Times New Roman"/>
              </a:rPr>
              <a:t>Washington</a:t>
            </a:r>
            <a:r>
              <a:rPr sz="1150" dirty="0">
                <a:latin typeface="Times New Roman"/>
                <a:cs typeface="Times New Roman"/>
              </a:rPr>
              <a:t>	</a:t>
            </a:r>
            <a:r>
              <a:rPr sz="1150" spc="200" dirty="0">
                <a:latin typeface="Times New Roman"/>
                <a:cs typeface="Times New Roman"/>
              </a:rPr>
              <a:t>ID:</a:t>
            </a:r>
            <a:r>
              <a:rPr sz="1150" spc="440" dirty="0">
                <a:latin typeface="Times New Roman"/>
                <a:cs typeface="Times New Roman"/>
              </a:rPr>
              <a:t> </a:t>
            </a:r>
            <a:r>
              <a:rPr sz="1150" spc="110" dirty="0">
                <a:latin typeface="Times New Roman"/>
                <a:cs typeface="Times New Roman"/>
              </a:rPr>
              <a:t>3333</a:t>
            </a:r>
            <a:r>
              <a:rPr sz="1150" dirty="0">
                <a:latin typeface="Times New Roman"/>
                <a:cs typeface="Times New Roman"/>
              </a:rPr>
              <a:t>	</a:t>
            </a:r>
            <a:r>
              <a:rPr sz="1150" spc="120" dirty="0">
                <a:latin typeface="Times New Roman"/>
                <a:cs typeface="Times New Roman"/>
              </a:rPr>
              <a:t>GPA:3.4 </a:t>
            </a:r>
            <a:r>
              <a:rPr sz="1150" spc="165" dirty="0">
                <a:latin typeface="Times New Roman"/>
                <a:cs typeface="Times New Roman"/>
              </a:rPr>
              <a:t>John</a:t>
            </a:r>
            <a:r>
              <a:rPr sz="1150" spc="434" dirty="0">
                <a:latin typeface="Times New Roman"/>
                <a:cs typeface="Times New Roman"/>
              </a:rPr>
              <a:t> </a:t>
            </a:r>
            <a:r>
              <a:rPr sz="1150" spc="45" dirty="0">
                <a:latin typeface="Times New Roman"/>
                <a:cs typeface="Times New Roman"/>
              </a:rPr>
              <a:t>Adams</a:t>
            </a:r>
            <a:r>
              <a:rPr sz="1150" dirty="0">
                <a:latin typeface="Times New Roman"/>
                <a:cs typeface="Times New Roman"/>
              </a:rPr>
              <a:t>	</a:t>
            </a:r>
            <a:r>
              <a:rPr sz="1150" spc="195" dirty="0">
                <a:latin typeface="Times New Roman"/>
                <a:cs typeface="Times New Roman"/>
              </a:rPr>
              <a:t>ID:</a:t>
            </a:r>
            <a:r>
              <a:rPr sz="1150" spc="434" dirty="0">
                <a:latin typeface="Times New Roman"/>
                <a:cs typeface="Times New Roman"/>
              </a:rPr>
              <a:t> </a:t>
            </a:r>
            <a:r>
              <a:rPr sz="1150" spc="110" dirty="0">
                <a:latin typeface="Times New Roman"/>
                <a:cs typeface="Times New Roman"/>
              </a:rPr>
              <a:t>2222</a:t>
            </a:r>
            <a:r>
              <a:rPr sz="1150" dirty="0">
                <a:latin typeface="Times New Roman"/>
                <a:cs typeface="Times New Roman"/>
              </a:rPr>
              <a:t>	</a:t>
            </a:r>
            <a:r>
              <a:rPr sz="1150" spc="120" dirty="0">
                <a:latin typeface="Times New Roman"/>
                <a:cs typeface="Times New Roman"/>
              </a:rPr>
              <a:t>GPA:3.9</a:t>
            </a:r>
            <a:endParaRPr sz="115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17864" y="6721543"/>
            <a:ext cx="606425" cy="16122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37160" marR="5080" algn="just">
              <a:lnSpc>
                <a:spcPct val="127099"/>
              </a:lnSpc>
              <a:spcBef>
                <a:spcPts val="90"/>
              </a:spcBef>
            </a:pPr>
            <a:r>
              <a:rPr sz="1150" spc="85" dirty="0">
                <a:latin typeface="Times New Roman"/>
                <a:cs typeface="Times New Roman"/>
              </a:rPr>
              <a:t>Name: Name: Name: Name: Name: Name:</a:t>
            </a:r>
            <a:endParaRPr sz="11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85"/>
              </a:spcBef>
            </a:pPr>
            <a:r>
              <a:rPr sz="1150" b="1" spc="-10" dirty="0">
                <a:latin typeface="Arial"/>
                <a:cs typeface="Arial"/>
              </a:rPr>
              <a:t>Notes:</a:t>
            </a:r>
            <a:endParaRPr sz="115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489987" y="7207982"/>
            <a:ext cx="3216910" cy="20701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1652270" algn="l"/>
                <a:tab pos="2565400" algn="l"/>
              </a:tabLst>
            </a:pPr>
            <a:r>
              <a:rPr sz="1150" spc="90" dirty="0">
                <a:latin typeface="Times New Roman"/>
                <a:cs typeface="Times New Roman"/>
              </a:rPr>
              <a:t>Thomas</a:t>
            </a:r>
            <a:r>
              <a:rPr sz="1150" spc="445" dirty="0">
                <a:latin typeface="Times New Roman"/>
                <a:cs typeface="Times New Roman"/>
              </a:rPr>
              <a:t> </a:t>
            </a:r>
            <a:r>
              <a:rPr sz="1150" spc="229" dirty="0">
                <a:latin typeface="Times New Roman"/>
                <a:cs typeface="Times New Roman"/>
              </a:rPr>
              <a:t>Jefferson</a:t>
            </a:r>
            <a:r>
              <a:rPr sz="1150" dirty="0">
                <a:latin typeface="Times New Roman"/>
                <a:cs typeface="Times New Roman"/>
              </a:rPr>
              <a:t>	</a:t>
            </a:r>
            <a:r>
              <a:rPr sz="1150" spc="200" dirty="0">
                <a:latin typeface="Times New Roman"/>
                <a:cs typeface="Times New Roman"/>
              </a:rPr>
              <a:t>ID:</a:t>
            </a:r>
            <a:r>
              <a:rPr sz="1150" spc="440" dirty="0">
                <a:latin typeface="Times New Roman"/>
                <a:cs typeface="Times New Roman"/>
              </a:rPr>
              <a:t> </a:t>
            </a:r>
            <a:r>
              <a:rPr sz="1150" spc="110" dirty="0">
                <a:latin typeface="Times New Roman"/>
                <a:cs typeface="Times New Roman"/>
              </a:rPr>
              <a:t>1111</a:t>
            </a:r>
            <a:r>
              <a:rPr sz="1150" dirty="0">
                <a:latin typeface="Times New Roman"/>
                <a:cs typeface="Times New Roman"/>
              </a:rPr>
              <a:t>	</a:t>
            </a:r>
            <a:r>
              <a:rPr sz="1150" spc="120" dirty="0">
                <a:latin typeface="Times New Roman"/>
                <a:cs typeface="Times New Roman"/>
              </a:rPr>
              <a:t>GPA:3.8</a:t>
            </a:r>
            <a:endParaRPr sz="115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489987" y="7387510"/>
            <a:ext cx="1939925" cy="47370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27800"/>
              </a:lnSpc>
              <a:spcBef>
                <a:spcPts val="90"/>
              </a:spcBef>
              <a:tabLst>
                <a:tab pos="1106805" algn="l"/>
                <a:tab pos="1652270" algn="l"/>
              </a:tabLst>
            </a:pPr>
            <a:r>
              <a:rPr sz="1150" spc="165" dirty="0">
                <a:latin typeface="Times New Roman"/>
                <a:cs typeface="Times New Roman"/>
              </a:rPr>
              <a:t>John</a:t>
            </a:r>
            <a:r>
              <a:rPr sz="1150" spc="434" dirty="0">
                <a:latin typeface="Times New Roman"/>
                <a:cs typeface="Times New Roman"/>
              </a:rPr>
              <a:t> </a:t>
            </a:r>
            <a:r>
              <a:rPr sz="1150" spc="45" dirty="0">
                <a:latin typeface="Times New Roman"/>
                <a:cs typeface="Times New Roman"/>
              </a:rPr>
              <a:t>Adams</a:t>
            </a:r>
            <a:r>
              <a:rPr sz="1150" dirty="0">
                <a:latin typeface="Times New Roman"/>
                <a:cs typeface="Times New Roman"/>
              </a:rPr>
              <a:t>	</a:t>
            </a:r>
            <a:r>
              <a:rPr sz="1150" spc="195" dirty="0">
                <a:latin typeface="Times New Roman"/>
                <a:cs typeface="Times New Roman"/>
              </a:rPr>
              <a:t>ID:</a:t>
            </a:r>
            <a:r>
              <a:rPr sz="1150" spc="434" dirty="0">
                <a:latin typeface="Times New Roman"/>
                <a:cs typeface="Times New Roman"/>
              </a:rPr>
              <a:t> </a:t>
            </a:r>
            <a:r>
              <a:rPr sz="1150" spc="110" dirty="0">
                <a:latin typeface="Times New Roman"/>
                <a:cs typeface="Times New Roman"/>
              </a:rPr>
              <a:t>2222 </a:t>
            </a:r>
            <a:r>
              <a:rPr sz="1150" spc="90" dirty="0">
                <a:latin typeface="Times New Roman"/>
                <a:cs typeface="Times New Roman"/>
              </a:rPr>
              <a:t>Thomas</a:t>
            </a:r>
            <a:r>
              <a:rPr sz="1150" spc="445" dirty="0">
                <a:latin typeface="Times New Roman"/>
                <a:cs typeface="Times New Roman"/>
              </a:rPr>
              <a:t> </a:t>
            </a:r>
            <a:r>
              <a:rPr sz="1150" spc="229" dirty="0">
                <a:latin typeface="Times New Roman"/>
                <a:cs typeface="Times New Roman"/>
              </a:rPr>
              <a:t>Jefferson</a:t>
            </a:r>
            <a:r>
              <a:rPr sz="1150" dirty="0">
                <a:latin typeface="Times New Roman"/>
                <a:cs typeface="Times New Roman"/>
              </a:rPr>
              <a:t>	</a:t>
            </a:r>
            <a:r>
              <a:rPr sz="1150" spc="175" dirty="0">
                <a:latin typeface="Times New Roman"/>
                <a:cs typeface="Times New Roman"/>
              </a:rPr>
              <a:t>ID:</a:t>
            </a:r>
            <a:endParaRPr sz="115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495702" y="7387510"/>
            <a:ext cx="1211580" cy="473709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75"/>
              </a:spcBef>
            </a:pPr>
            <a:r>
              <a:rPr sz="1150" spc="120" dirty="0">
                <a:latin typeface="Times New Roman"/>
                <a:cs typeface="Times New Roman"/>
              </a:rPr>
              <a:t>GPA:3.9</a:t>
            </a:r>
            <a:endParaRPr sz="11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85"/>
              </a:spcBef>
              <a:tabLst>
                <a:tab pos="559435" algn="l"/>
              </a:tabLst>
            </a:pPr>
            <a:r>
              <a:rPr sz="1150" spc="110" dirty="0">
                <a:latin typeface="Times New Roman"/>
                <a:cs typeface="Times New Roman"/>
              </a:rPr>
              <a:t>1111</a:t>
            </a:r>
            <a:r>
              <a:rPr sz="1150" dirty="0">
                <a:latin typeface="Times New Roman"/>
                <a:cs typeface="Times New Roman"/>
              </a:rPr>
              <a:t>	</a:t>
            </a:r>
            <a:r>
              <a:rPr sz="1150" spc="120" dirty="0">
                <a:latin typeface="Times New Roman"/>
                <a:cs typeface="Times New Roman"/>
              </a:rPr>
              <a:t>GPA:3.8</a:t>
            </a:r>
            <a:endParaRPr sz="115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489987" y="7876996"/>
            <a:ext cx="3306445" cy="20701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1743710" algn="l"/>
                <a:tab pos="2656840" algn="l"/>
              </a:tabLst>
            </a:pPr>
            <a:r>
              <a:rPr sz="1150" spc="145" dirty="0">
                <a:latin typeface="Times New Roman"/>
                <a:cs typeface="Times New Roman"/>
              </a:rPr>
              <a:t>George</a:t>
            </a:r>
            <a:r>
              <a:rPr sz="1150" spc="450" dirty="0">
                <a:latin typeface="Times New Roman"/>
                <a:cs typeface="Times New Roman"/>
              </a:rPr>
              <a:t> </a:t>
            </a:r>
            <a:r>
              <a:rPr sz="1150" spc="145" dirty="0">
                <a:latin typeface="Times New Roman"/>
                <a:cs typeface="Times New Roman"/>
              </a:rPr>
              <a:t>Washington</a:t>
            </a:r>
            <a:r>
              <a:rPr sz="1150" dirty="0">
                <a:latin typeface="Times New Roman"/>
                <a:cs typeface="Times New Roman"/>
              </a:rPr>
              <a:t>	</a:t>
            </a:r>
            <a:r>
              <a:rPr sz="1150" spc="200" dirty="0">
                <a:latin typeface="Times New Roman"/>
                <a:cs typeface="Times New Roman"/>
              </a:rPr>
              <a:t>ID:</a:t>
            </a:r>
            <a:r>
              <a:rPr sz="1150" spc="440" dirty="0">
                <a:latin typeface="Times New Roman"/>
                <a:cs typeface="Times New Roman"/>
              </a:rPr>
              <a:t> </a:t>
            </a:r>
            <a:r>
              <a:rPr sz="1150" spc="110" dirty="0">
                <a:latin typeface="Times New Roman"/>
                <a:cs typeface="Times New Roman"/>
              </a:rPr>
              <a:t>3333</a:t>
            </a:r>
            <a:r>
              <a:rPr sz="1150" dirty="0">
                <a:latin typeface="Times New Roman"/>
                <a:cs typeface="Times New Roman"/>
              </a:rPr>
              <a:t>	</a:t>
            </a:r>
            <a:r>
              <a:rPr sz="1150" spc="120" dirty="0">
                <a:latin typeface="Times New Roman"/>
                <a:cs typeface="Times New Roman"/>
              </a:rPr>
              <a:t>GPA:3.4</a:t>
            </a:r>
            <a:endParaRPr sz="115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942835" y="8340291"/>
            <a:ext cx="5619750" cy="6108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59079" marR="5080" indent="-247015">
              <a:lnSpc>
                <a:spcPct val="103499"/>
              </a:lnSpc>
              <a:spcBef>
                <a:spcPts val="90"/>
              </a:spcBef>
              <a:buChar char="•"/>
              <a:tabLst>
                <a:tab pos="259079" algn="l"/>
              </a:tabLst>
            </a:pPr>
            <a:r>
              <a:rPr sz="1150" dirty="0">
                <a:latin typeface="Arial"/>
                <a:cs typeface="Arial"/>
              </a:rPr>
              <a:t>The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spc="229" dirty="0">
                <a:latin typeface="Times New Roman"/>
                <a:cs typeface="Times New Roman"/>
              </a:rPr>
              <a:t>Collections</a:t>
            </a:r>
            <a:r>
              <a:rPr sz="1150" spc="150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Arial"/>
                <a:cs typeface="Arial"/>
              </a:rPr>
              <a:t>utility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class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provides</a:t>
            </a:r>
            <a:r>
              <a:rPr sz="1150" spc="10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number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of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useful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methods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for</a:t>
            </a:r>
            <a:r>
              <a:rPr sz="1150" spc="35" dirty="0">
                <a:latin typeface="Arial"/>
                <a:cs typeface="Arial"/>
              </a:rPr>
              <a:t> </a:t>
            </a:r>
            <a:r>
              <a:rPr sz="1150" spc="-10" dirty="0">
                <a:latin typeface="Arial"/>
                <a:cs typeface="Arial"/>
              </a:rPr>
              <a:t>various </a:t>
            </a:r>
            <a:r>
              <a:rPr sz="1150" dirty="0">
                <a:latin typeface="Arial"/>
                <a:cs typeface="Arial"/>
              </a:rPr>
              <a:t>collections.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Methods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include</a:t>
            </a:r>
            <a:r>
              <a:rPr sz="1150" spc="105" dirty="0">
                <a:latin typeface="Arial"/>
                <a:cs typeface="Arial"/>
              </a:rPr>
              <a:t> </a:t>
            </a:r>
            <a:r>
              <a:rPr sz="1150" spc="155" dirty="0">
                <a:latin typeface="Times New Roman"/>
                <a:cs typeface="Times New Roman"/>
              </a:rPr>
              <a:t>min()</a:t>
            </a:r>
            <a:r>
              <a:rPr sz="1150" spc="155" dirty="0">
                <a:latin typeface="Arial"/>
                <a:cs typeface="Arial"/>
              </a:rPr>
              <a:t>,</a:t>
            </a:r>
            <a:r>
              <a:rPr sz="1150" spc="114" dirty="0">
                <a:latin typeface="Arial"/>
                <a:cs typeface="Arial"/>
              </a:rPr>
              <a:t> </a:t>
            </a:r>
            <a:r>
              <a:rPr sz="1150" spc="125" dirty="0">
                <a:latin typeface="Times New Roman"/>
                <a:cs typeface="Times New Roman"/>
              </a:rPr>
              <a:t>max()</a:t>
            </a:r>
            <a:r>
              <a:rPr sz="1150" spc="125" dirty="0">
                <a:latin typeface="Arial"/>
                <a:cs typeface="Arial"/>
              </a:rPr>
              <a:t>,</a:t>
            </a:r>
            <a:r>
              <a:rPr sz="1150" spc="114" dirty="0">
                <a:latin typeface="Arial"/>
                <a:cs typeface="Arial"/>
              </a:rPr>
              <a:t> </a:t>
            </a:r>
            <a:r>
              <a:rPr sz="1150" spc="170" dirty="0">
                <a:latin typeface="Times New Roman"/>
                <a:cs typeface="Times New Roman"/>
              </a:rPr>
              <a:t>copy()</a:t>
            </a:r>
            <a:r>
              <a:rPr sz="1150" spc="170" dirty="0">
                <a:latin typeface="Arial"/>
                <a:cs typeface="Arial"/>
              </a:rPr>
              <a:t>,</a:t>
            </a:r>
            <a:r>
              <a:rPr sz="1150" spc="114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and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spc="235" dirty="0">
                <a:latin typeface="Times New Roman"/>
                <a:cs typeface="Times New Roman"/>
              </a:rPr>
              <a:t>sort()</a:t>
            </a:r>
            <a:r>
              <a:rPr sz="1150" spc="235" dirty="0">
                <a:latin typeface="Arial"/>
                <a:cs typeface="Arial"/>
              </a:rPr>
              <a:t>.</a:t>
            </a:r>
            <a:endParaRPr sz="1150">
              <a:latin typeface="Arial"/>
              <a:cs typeface="Arial"/>
            </a:endParaRPr>
          </a:p>
          <a:p>
            <a:pPr marL="259079" indent="-246379">
              <a:lnSpc>
                <a:spcPct val="100000"/>
              </a:lnSpc>
              <a:spcBef>
                <a:spcPts val="370"/>
              </a:spcBef>
              <a:buChar char="•"/>
              <a:tabLst>
                <a:tab pos="259079" algn="l"/>
              </a:tabLst>
            </a:pPr>
            <a:r>
              <a:rPr sz="1150" dirty="0">
                <a:latin typeface="Arial"/>
                <a:cs typeface="Arial"/>
              </a:rPr>
              <a:t>The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spc="200" dirty="0">
                <a:latin typeface="Times New Roman"/>
                <a:cs typeface="Times New Roman"/>
              </a:rPr>
              <a:t>Student</a:t>
            </a:r>
            <a:r>
              <a:rPr sz="1150" spc="135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Arial"/>
                <a:cs typeface="Arial"/>
              </a:rPr>
              <a:t>class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has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overridden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spc="254" dirty="0">
                <a:latin typeface="Times New Roman"/>
                <a:cs typeface="Times New Roman"/>
              </a:rPr>
              <a:t>toString()</a:t>
            </a:r>
            <a:r>
              <a:rPr sz="1150" spc="135" dirty="0">
                <a:latin typeface="Times New Roman"/>
                <a:cs typeface="Times New Roman"/>
              </a:rPr>
              <a:t> </a:t>
            </a:r>
            <a:r>
              <a:rPr sz="1150" spc="-10" dirty="0">
                <a:latin typeface="Arial"/>
                <a:cs typeface="Arial"/>
              </a:rPr>
              <a:t>method.</a:t>
            </a:r>
            <a:endParaRPr sz="115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817864" y="5247386"/>
            <a:ext cx="6249670" cy="15119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R="107314" algn="ctr">
              <a:lnSpc>
                <a:spcPct val="100000"/>
              </a:lnSpc>
              <a:spcBef>
                <a:spcPts val="105"/>
              </a:spcBef>
            </a:pPr>
            <a:endParaRPr sz="8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8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675"/>
              </a:spcBef>
            </a:pPr>
            <a:endParaRPr sz="8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150" dirty="0">
                <a:latin typeface="Arial"/>
                <a:cs typeface="Arial"/>
              </a:rPr>
              <a:t>The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example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in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slide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shows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how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two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spc="155" dirty="0">
                <a:latin typeface="Times New Roman"/>
                <a:cs typeface="Times New Roman"/>
              </a:rPr>
              <a:t>Comparator</a:t>
            </a:r>
            <a:r>
              <a:rPr sz="1150" spc="140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Arial"/>
                <a:cs typeface="Arial"/>
              </a:rPr>
              <a:t>objects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are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used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with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spc="-10" dirty="0">
                <a:latin typeface="Arial"/>
                <a:cs typeface="Arial"/>
              </a:rPr>
              <a:t>collection.</a:t>
            </a:r>
            <a:endParaRPr sz="11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65"/>
              </a:spcBef>
            </a:pPr>
            <a:r>
              <a:rPr sz="1150" b="1" dirty="0">
                <a:latin typeface="Arial"/>
                <a:cs typeface="Arial"/>
              </a:rPr>
              <a:t>Note:</a:t>
            </a:r>
            <a:r>
              <a:rPr sz="1150" b="1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Some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code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has</a:t>
            </a:r>
            <a:r>
              <a:rPr sz="1150" spc="9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been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commented</a:t>
            </a:r>
            <a:r>
              <a:rPr sz="1150" spc="2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out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to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save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spc="-10" dirty="0">
                <a:latin typeface="Arial"/>
                <a:cs typeface="Arial"/>
              </a:rPr>
              <a:t>space.</a:t>
            </a:r>
            <a:endParaRPr sz="11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95"/>
              </a:spcBef>
            </a:pPr>
            <a:r>
              <a:rPr sz="1150" dirty="0">
                <a:latin typeface="Arial"/>
                <a:cs typeface="Arial"/>
              </a:rPr>
              <a:t>Notice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how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spc="155" dirty="0">
                <a:latin typeface="Times New Roman"/>
                <a:cs typeface="Times New Roman"/>
              </a:rPr>
              <a:t>Comparator</a:t>
            </a:r>
            <a:r>
              <a:rPr sz="1150" spc="130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Arial"/>
                <a:cs typeface="Arial"/>
              </a:rPr>
              <a:t>objects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are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initialized</a:t>
            </a:r>
            <a:r>
              <a:rPr sz="1150" spc="10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on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lines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4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and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5.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After</a:t>
            </a:r>
            <a:r>
              <a:rPr sz="1150" spc="2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spc="145" dirty="0">
                <a:latin typeface="Times New Roman"/>
                <a:cs typeface="Times New Roman"/>
              </a:rPr>
              <a:t>sortName</a:t>
            </a:r>
            <a:r>
              <a:rPr sz="1150" spc="130" dirty="0">
                <a:latin typeface="Times New Roman"/>
                <a:cs typeface="Times New Roman"/>
              </a:rPr>
              <a:t> </a:t>
            </a:r>
            <a:r>
              <a:rPr sz="1150" spc="-25" dirty="0">
                <a:latin typeface="Arial"/>
                <a:cs typeface="Arial"/>
              </a:rPr>
              <a:t>and</a:t>
            </a:r>
            <a:endParaRPr sz="1150">
              <a:latin typeface="Arial"/>
              <a:cs typeface="Arial"/>
            </a:endParaRPr>
          </a:p>
          <a:p>
            <a:pPr marL="12700" marR="531495">
              <a:lnSpc>
                <a:spcPts val="1500"/>
              </a:lnSpc>
              <a:spcBef>
                <a:spcPts val="10"/>
              </a:spcBef>
            </a:pPr>
            <a:r>
              <a:rPr sz="1150" spc="185" dirty="0">
                <a:latin typeface="Times New Roman"/>
                <a:cs typeface="Times New Roman"/>
              </a:rPr>
              <a:t>sortGpa</a:t>
            </a:r>
            <a:r>
              <a:rPr sz="1150" spc="135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Arial"/>
                <a:cs typeface="Arial"/>
              </a:rPr>
              <a:t>variables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are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created,</a:t>
            </a:r>
            <a:r>
              <a:rPr sz="1150" spc="4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they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can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be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passed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to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spc="285" dirty="0">
                <a:latin typeface="Times New Roman"/>
                <a:cs typeface="Times New Roman"/>
              </a:rPr>
              <a:t>sort()</a:t>
            </a:r>
            <a:r>
              <a:rPr sz="1150" spc="155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Arial"/>
                <a:cs typeface="Arial"/>
              </a:rPr>
              <a:t>method</a:t>
            </a:r>
            <a:r>
              <a:rPr sz="1150" spc="2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by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spc="-10" dirty="0">
                <a:latin typeface="Arial"/>
                <a:cs typeface="Arial"/>
              </a:rPr>
              <a:t>name. </a:t>
            </a:r>
            <a:r>
              <a:rPr sz="1150" dirty="0">
                <a:latin typeface="Arial"/>
                <a:cs typeface="Arial"/>
              </a:rPr>
              <a:t>Running</a:t>
            </a:r>
            <a:r>
              <a:rPr sz="1150" spc="114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program</a:t>
            </a:r>
            <a:r>
              <a:rPr sz="1150" spc="10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produces</a:t>
            </a:r>
            <a:r>
              <a:rPr sz="1150" spc="11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following</a:t>
            </a:r>
            <a:r>
              <a:rPr sz="1150" spc="114" dirty="0">
                <a:latin typeface="Arial"/>
                <a:cs typeface="Arial"/>
              </a:rPr>
              <a:t> </a:t>
            </a:r>
            <a:r>
              <a:rPr sz="1150" spc="-10" dirty="0">
                <a:latin typeface="Arial"/>
                <a:cs typeface="Arial"/>
              </a:rPr>
              <a:t>output.</a:t>
            </a:r>
            <a:endParaRPr sz="11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27320" y="3895344"/>
            <a:ext cx="1502664" cy="108203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060196" y="806967"/>
            <a:ext cx="4953000" cy="35756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2286000">
              <a:lnSpc>
                <a:spcPct val="100000"/>
              </a:lnSpc>
              <a:spcBef>
                <a:spcPts val="110"/>
              </a:spcBef>
            </a:pPr>
            <a:r>
              <a:rPr sz="1850" b="1" spc="-10" dirty="0">
                <a:latin typeface="Arial"/>
                <a:cs typeface="Arial"/>
              </a:rPr>
              <a:t>Summary</a:t>
            </a:r>
            <a:endParaRPr sz="18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350"/>
              </a:spcBef>
            </a:pPr>
            <a:endParaRPr sz="18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550" dirty="0">
                <a:latin typeface="Arial"/>
                <a:cs typeface="Arial"/>
              </a:rPr>
              <a:t>In</a:t>
            </a:r>
            <a:r>
              <a:rPr sz="1550" spc="1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this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lesson,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you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should</a:t>
            </a:r>
            <a:r>
              <a:rPr sz="1550" spc="1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have</a:t>
            </a:r>
            <a:r>
              <a:rPr sz="1550" spc="6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learned</a:t>
            </a:r>
            <a:r>
              <a:rPr sz="1550" spc="5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how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spc="-25" dirty="0">
                <a:latin typeface="Arial"/>
                <a:cs typeface="Arial"/>
              </a:rPr>
              <a:t>to:</a:t>
            </a:r>
            <a:endParaRPr sz="1550">
              <a:latin typeface="Arial"/>
              <a:cs typeface="Arial"/>
            </a:endParaRPr>
          </a:p>
          <a:p>
            <a:pPr marL="413384" indent="-329565">
              <a:lnSpc>
                <a:spcPct val="100000"/>
              </a:lnSpc>
              <a:spcBef>
                <a:spcPts val="395"/>
              </a:spcBef>
              <a:buClr>
                <a:srgbClr val="FF0000"/>
              </a:buClr>
              <a:buChar char="•"/>
              <a:tabLst>
                <a:tab pos="413384" algn="l"/>
              </a:tabLst>
            </a:pPr>
            <a:r>
              <a:rPr sz="1550" dirty="0">
                <a:latin typeface="Arial"/>
                <a:cs typeface="Arial"/>
              </a:rPr>
              <a:t>Create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custom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generic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class</a:t>
            </a:r>
            <a:endParaRPr sz="1550">
              <a:latin typeface="Arial"/>
              <a:cs typeface="Arial"/>
            </a:endParaRPr>
          </a:p>
          <a:p>
            <a:pPr marL="413384" indent="-329565">
              <a:lnSpc>
                <a:spcPct val="100000"/>
              </a:lnSpc>
              <a:spcBef>
                <a:spcPts val="405"/>
              </a:spcBef>
              <a:buClr>
                <a:srgbClr val="FF0000"/>
              </a:buClr>
              <a:buChar char="•"/>
              <a:tabLst>
                <a:tab pos="413384" algn="l"/>
              </a:tabLst>
            </a:pPr>
            <a:r>
              <a:rPr sz="1550" dirty="0">
                <a:latin typeface="Arial"/>
                <a:cs typeface="Arial"/>
              </a:rPr>
              <a:t>Use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the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type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inference</a:t>
            </a:r>
            <a:r>
              <a:rPr sz="1550" spc="5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diamond</a:t>
            </a:r>
            <a:r>
              <a:rPr sz="1550" spc="6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to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create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an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object</a:t>
            </a:r>
            <a:endParaRPr sz="1550">
              <a:latin typeface="Arial"/>
              <a:cs typeface="Arial"/>
            </a:endParaRPr>
          </a:p>
          <a:p>
            <a:pPr marL="413384" indent="-329565">
              <a:lnSpc>
                <a:spcPct val="100000"/>
              </a:lnSpc>
              <a:spcBef>
                <a:spcPts val="409"/>
              </a:spcBef>
              <a:buClr>
                <a:srgbClr val="FF0000"/>
              </a:buClr>
              <a:buChar char="•"/>
              <a:tabLst>
                <a:tab pos="413384" algn="l"/>
              </a:tabLst>
            </a:pPr>
            <a:r>
              <a:rPr sz="1550" dirty="0">
                <a:latin typeface="Arial"/>
                <a:cs typeface="Arial"/>
              </a:rPr>
              <a:t>Create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collection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without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using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generics</a:t>
            </a:r>
            <a:endParaRPr sz="1550">
              <a:latin typeface="Arial"/>
              <a:cs typeface="Arial"/>
            </a:endParaRPr>
          </a:p>
          <a:p>
            <a:pPr marL="413384" indent="-329565">
              <a:lnSpc>
                <a:spcPct val="100000"/>
              </a:lnSpc>
              <a:spcBef>
                <a:spcPts val="409"/>
              </a:spcBef>
              <a:buClr>
                <a:srgbClr val="FF0000"/>
              </a:buClr>
              <a:buChar char="•"/>
              <a:tabLst>
                <a:tab pos="413384" algn="l"/>
              </a:tabLst>
            </a:pPr>
            <a:r>
              <a:rPr sz="1550" dirty="0">
                <a:latin typeface="Arial"/>
                <a:cs typeface="Arial"/>
              </a:rPr>
              <a:t>Create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collection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by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using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generics</a:t>
            </a:r>
            <a:endParaRPr sz="1550">
              <a:latin typeface="Arial"/>
              <a:cs typeface="Arial"/>
            </a:endParaRPr>
          </a:p>
          <a:p>
            <a:pPr marL="413384" indent="-329565">
              <a:lnSpc>
                <a:spcPct val="100000"/>
              </a:lnSpc>
              <a:spcBef>
                <a:spcPts val="300"/>
              </a:spcBef>
              <a:buClr>
                <a:srgbClr val="FF0000"/>
              </a:buClr>
              <a:buChar char="•"/>
              <a:tabLst>
                <a:tab pos="413384" algn="l"/>
              </a:tabLst>
            </a:pPr>
            <a:r>
              <a:rPr sz="1550" dirty="0">
                <a:latin typeface="Arial"/>
                <a:cs typeface="Arial"/>
              </a:rPr>
              <a:t>Implement</a:t>
            </a:r>
            <a:r>
              <a:rPr sz="1550" spc="6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an</a:t>
            </a:r>
            <a:r>
              <a:rPr sz="1550" spc="65" dirty="0">
                <a:latin typeface="Arial"/>
                <a:cs typeface="Arial"/>
              </a:rPr>
              <a:t> </a:t>
            </a:r>
            <a:r>
              <a:rPr sz="1550" spc="260" dirty="0">
                <a:latin typeface="Times New Roman"/>
                <a:cs typeface="Times New Roman"/>
              </a:rPr>
              <a:t>ArrayList</a:t>
            </a:r>
            <a:endParaRPr sz="1550">
              <a:latin typeface="Times New Roman"/>
              <a:cs typeface="Times New Roman"/>
            </a:endParaRPr>
          </a:p>
          <a:p>
            <a:pPr marL="413384" indent="-329565">
              <a:lnSpc>
                <a:spcPct val="100000"/>
              </a:lnSpc>
              <a:spcBef>
                <a:spcPts val="405"/>
              </a:spcBef>
              <a:buClr>
                <a:srgbClr val="FF0000"/>
              </a:buClr>
              <a:buChar char="•"/>
              <a:tabLst>
                <a:tab pos="413384" algn="l"/>
              </a:tabLst>
            </a:pPr>
            <a:r>
              <a:rPr sz="1550" dirty="0">
                <a:latin typeface="Arial"/>
                <a:cs typeface="Arial"/>
              </a:rPr>
              <a:t>Implement</a:t>
            </a:r>
            <a:r>
              <a:rPr sz="1550" spc="6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spc="250" dirty="0">
                <a:latin typeface="Times New Roman"/>
                <a:cs typeface="Times New Roman"/>
              </a:rPr>
              <a:t>Set</a:t>
            </a:r>
            <a:endParaRPr sz="1550">
              <a:latin typeface="Times New Roman"/>
              <a:cs typeface="Times New Roman"/>
            </a:endParaRPr>
          </a:p>
          <a:p>
            <a:pPr marL="413384" indent="-329565">
              <a:lnSpc>
                <a:spcPct val="100000"/>
              </a:lnSpc>
              <a:spcBef>
                <a:spcPts val="395"/>
              </a:spcBef>
              <a:buClr>
                <a:srgbClr val="FF0000"/>
              </a:buClr>
              <a:buChar char="•"/>
              <a:tabLst>
                <a:tab pos="413384" algn="l"/>
              </a:tabLst>
            </a:pPr>
            <a:r>
              <a:rPr sz="1550" dirty="0">
                <a:latin typeface="Arial"/>
                <a:cs typeface="Arial"/>
              </a:rPr>
              <a:t>Implement</a:t>
            </a:r>
            <a:r>
              <a:rPr sz="1550" spc="6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spc="60" dirty="0">
                <a:latin typeface="Times New Roman"/>
                <a:cs typeface="Times New Roman"/>
              </a:rPr>
              <a:t>HashMap</a:t>
            </a:r>
            <a:endParaRPr sz="1550">
              <a:latin typeface="Times New Roman"/>
              <a:cs typeface="Times New Roman"/>
            </a:endParaRPr>
          </a:p>
          <a:p>
            <a:pPr marL="413384" indent="-329565">
              <a:lnSpc>
                <a:spcPct val="100000"/>
              </a:lnSpc>
              <a:spcBef>
                <a:spcPts val="409"/>
              </a:spcBef>
              <a:buClr>
                <a:srgbClr val="FF0000"/>
              </a:buClr>
              <a:buChar char="•"/>
              <a:tabLst>
                <a:tab pos="413384" algn="l"/>
              </a:tabLst>
            </a:pPr>
            <a:r>
              <a:rPr sz="1550" dirty="0">
                <a:latin typeface="Arial"/>
                <a:cs typeface="Arial"/>
              </a:rPr>
              <a:t>Implement</a:t>
            </a:r>
            <a:r>
              <a:rPr sz="1550" spc="6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spc="105" dirty="0">
                <a:latin typeface="Times New Roman"/>
                <a:cs typeface="Times New Roman"/>
              </a:rPr>
              <a:t>Deque</a:t>
            </a:r>
            <a:endParaRPr sz="1550">
              <a:latin typeface="Times New Roman"/>
              <a:cs typeface="Times New Roman"/>
            </a:endParaRPr>
          </a:p>
          <a:p>
            <a:pPr marL="413384" indent="-329565">
              <a:lnSpc>
                <a:spcPct val="100000"/>
              </a:lnSpc>
              <a:spcBef>
                <a:spcPts val="505"/>
              </a:spcBef>
              <a:buClr>
                <a:srgbClr val="FF0000"/>
              </a:buClr>
              <a:buChar char="•"/>
              <a:tabLst>
                <a:tab pos="413384" algn="l"/>
              </a:tabLst>
            </a:pPr>
            <a:r>
              <a:rPr sz="1550" dirty="0">
                <a:latin typeface="Arial"/>
                <a:cs typeface="Arial"/>
              </a:rPr>
              <a:t>Order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collections</a:t>
            </a:r>
            <a:endParaRPr sz="15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326639" y="5247386"/>
            <a:ext cx="3116580" cy="144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endParaRPr sz="8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99532" y="3598164"/>
            <a:ext cx="1335023" cy="1362455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060196" y="806967"/>
            <a:ext cx="5459730" cy="1850389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1697989" marR="5080" indent="-1495425">
              <a:lnSpc>
                <a:spcPts val="2100"/>
              </a:lnSpc>
              <a:spcBef>
                <a:spcPts val="280"/>
              </a:spcBef>
            </a:pPr>
            <a:r>
              <a:rPr sz="1850" b="1" dirty="0">
                <a:latin typeface="Arial"/>
                <a:cs typeface="Arial"/>
              </a:rPr>
              <a:t>Practice</a:t>
            </a:r>
            <a:r>
              <a:rPr sz="1850" b="1" spc="10" dirty="0">
                <a:latin typeface="Arial"/>
                <a:cs typeface="Arial"/>
              </a:rPr>
              <a:t> </a:t>
            </a:r>
            <a:r>
              <a:rPr sz="1850" b="1" dirty="0">
                <a:latin typeface="Arial"/>
                <a:cs typeface="Arial"/>
              </a:rPr>
              <a:t>7-1</a:t>
            </a:r>
            <a:r>
              <a:rPr sz="1850" b="1" spc="35" dirty="0">
                <a:latin typeface="Arial"/>
                <a:cs typeface="Arial"/>
              </a:rPr>
              <a:t> </a:t>
            </a:r>
            <a:r>
              <a:rPr sz="1850" b="1" dirty="0">
                <a:latin typeface="Arial"/>
                <a:cs typeface="Arial"/>
              </a:rPr>
              <a:t>Overview:</a:t>
            </a:r>
            <a:r>
              <a:rPr sz="1850" b="1" spc="10" dirty="0">
                <a:latin typeface="Arial"/>
                <a:cs typeface="Arial"/>
              </a:rPr>
              <a:t> </a:t>
            </a:r>
            <a:r>
              <a:rPr sz="1850" b="1" dirty="0">
                <a:latin typeface="Arial"/>
                <a:cs typeface="Arial"/>
              </a:rPr>
              <a:t>Counting Part</a:t>
            </a:r>
            <a:r>
              <a:rPr sz="1850" b="1" spc="15" dirty="0">
                <a:latin typeface="Arial"/>
                <a:cs typeface="Arial"/>
              </a:rPr>
              <a:t> </a:t>
            </a:r>
            <a:r>
              <a:rPr sz="1850" b="1" spc="-10" dirty="0">
                <a:latin typeface="Arial"/>
                <a:cs typeface="Arial"/>
              </a:rPr>
              <a:t>Numbers </a:t>
            </a:r>
            <a:r>
              <a:rPr sz="1850" b="1" dirty="0">
                <a:latin typeface="Arial"/>
                <a:cs typeface="Arial"/>
              </a:rPr>
              <a:t>by</a:t>
            </a:r>
            <a:r>
              <a:rPr sz="1850" b="1" spc="5" dirty="0">
                <a:latin typeface="Arial"/>
                <a:cs typeface="Arial"/>
              </a:rPr>
              <a:t> </a:t>
            </a:r>
            <a:r>
              <a:rPr sz="1850" b="1" dirty="0">
                <a:latin typeface="Arial"/>
                <a:cs typeface="Arial"/>
              </a:rPr>
              <a:t>Using</a:t>
            </a:r>
            <a:r>
              <a:rPr sz="1850" b="1" spc="-10" dirty="0">
                <a:latin typeface="Arial"/>
                <a:cs typeface="Arial"/>
              </a:rPr>
              <a:t> </a:t>
            </a:r>
            <a:r>
              <a:rPr sz="1850" b="1" dirty="0">
                <a:latin typeface="Arial"/>
                <a:cs typeface="Arial"/>
              </a:rPr>
              <a:t>a</a:t>
            </a:r>
            <a:r>
              <a:rPr sz="1850" b="1" spc="5" dirty="0">
                <a:latin typeface="Arial"/>
                <a:cs typeface="Arial"/>
              </a:rPr>
              <a:t> </a:t>
            </a:r>
            <a:r>
              <a:rPr sz="1850" b="1" spc="-10" dirty="0">
                <a:latin typeface="Times New Roman"/>
                <a:cs typeface="Times New Roman"/>
              </a:rPr>
              <a:t>HashMap</a:t>
            </a:r>
            <a:endParaRPr sz="18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330"/>
              </a:spcBef>
            </a:pPr>
            <a:r>
              <a:rPr sz="1550" dirty="0">
                <a:latin typeface="Arial"/>
                <a:cs typeface="Arial"/>
              </a:rPr>
              <a:t>This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practice</a:t>
            </a:r>
            <a:r>
              <a:rPr sz="1550" spc="5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covers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the</a:t>
            </a:r>
            <a:r>
              <a:rPr sz="1550" spc="5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following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topics:</a:t>
            </a:r>
            <a:endParaRPr sz="1550">
              <a:latin typeface="Arial"/>
              <a:cs typeface="Arial"/>
            </a:endParaRPr>
          </a:p>
          <a:p>
            <a:pPr marL="413384" indent="-329565">
              <a:lnSpc>
                <a:spcPct val="100000"/>
              </a:lnSpc>
              <a:spcBef>
                <a:spcPts val="395"/>
              </a:spcBef>
              <a:buClr>
                <a:srgbClr val="FF0000"/>
              </a:buClr>
              <a:buChar char="•"/>
              <a:tabLst>
                <a:tab pos="413384" algn="l"/>
              </a:tabLst>
            </a:pPr>
            <a:r>
              <a:rPr sz="1550" dirty="0">
                <a:latin typeface="Arial"/>
                <a:cs typeface="Arial"/>
              </a:rPr>
              <a:t>Creating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map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to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store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part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number</a:t>
            </a:r>
            <a:r>
              <a:rPr sz="1550" spc="5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and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count</a:t>
            </a:r>
            <a:endParaRPr sz="1550">
              <a:latin typeface="Arial"/>
              <a:cs typeface="Arial"/>
            </a:endParaRPr>
          </a:p>
          <a:p>
            <a:pPr marL="413384" indent="-329565">
              <a:lnSpc>
                <a:spcPct val="100000"/>
              </a:lnSpc>
              <a:spcBef>
                <a:spcPts val="409"/>
              </a:spcBef>
              <a:buClr>
                <a:srgbClr val="FF0000"/>
              </a:buClr>
              <a:buChar char="•"/>
              <a:tabLst>
                <a:tab pos="413384" algn="l"/>
              </a:tabLst>
            </a:pPr>
            <a:r>
              <a:rPr sz="1550" dirty="0">
                <a:latin typeface="Arial"/>
                <a:cs typeface="Arial"/>
              </a:rPr>
              <a:t>Creating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map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to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store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part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number</a:t>
            </a:r>
            <a:r>
              <a:rPr sz="1550" spc="5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and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description</a:t>
            </a:r>
            <a:endParaRPr sz="1550">
              <a:latin typeface="Arial"/>
              <a:cs typeface="Arial"/>
            </a:endParaRPr>
          </a:p>
          <a:p>
            <a:pPr marL="413384" indent="-329565">
              <a:lnSpc>
                <a:spcPct val="100000"/>
              </a:lnSpc>
              <a:spcBef>
                <a:spcPts val="405"/>
              </a:spcBef>
              <a:buClr>
                <a:srgbClr val="FF0000"/>
              </a:buClr>
              <a:buChar char="•"/>
              <a:tabLst>
                <a:tab pos="413384" algn="l"/>
              </a:tabLst>
            </a:pPr>
            <a:r>
              <a:rPr sz="1550" dirty="0">
                <a:latin typeface="Arial"/>
                <a:cs typeface="Arial"/>
              </a:rPr>
              <a:t>Processing</a:t>
            </a:r>
            <a:r>
              <a:rPr sz="1550" spc="2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the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list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of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parts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and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producing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report</a:t>
            </a:r>
            <a:endParaRPr sz="15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326639" y="5247386"/>
            <a:ext cx="3116580" cy="144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endParaRPr sz="8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55627" y="806967"/>
            <a:ext cx="5426075" cy="1226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06550" marR="5080" indent="-1359535">
              <a:lnSpc>
                <a:spcPct val="100499"/>
              </a:lnSpc>
              <a:spcBef>
                <a:spcPts val="100"/>
              </a:spcBef>
            </a:pPr>
            <a:r>
              <a:rPr sz="1850" b="1" dirty="0">
                <a:latin typeface="Arial"/>
                <a:cs typeface="Arial"/>
              </a:rPr>
              <a:t>Practice</a:t>
            </a:r>
            <a:r>
              <a:rPr sz="1850" b="1" spc="30" dirty="0">
                <a:latin typeface="Arial"/>
                <a:cs typeface="Arial"/>
              </a:rPr>
              <a:t> </a:t>
            </a:r>
            <a:r>
              <a:rPr sz="1850" b="1" dirty="0">
                <a:latin typeface="Arial"/>
                <a:cs typeface="Arial"/>
              </a:rPr>
              <a:t>7-2</a:t>
            </a:r>
            <a:r>
              <a:rPr sz="1850" b="1" spc="35" dirty="0">
                <a:latin typeface="Arial"/>
                <a:cs typeface="Arial"/>
              </a:rPr>
              <a:t> </a:t>
            </a:r>
            <a:r>
              <a:rPr sz="1850" b="1" dirty="0">
                <a:latin typeface="Arial"/>
                <a:cs typeface="Arial"/>
              </a:rPr>
              <a:t>Overview:</a:t>
            </a:r>
            <a:r>
              <a:rPr sz="1850" b="1" spc="15" dirty="0">
                <a:latin typeface="Arial"/>
                <a:cs typeface="Arial"/>
              </a:rPr>
              <a:t> </a:t>
            </a:r>
            <a:r>
              <a:rPr sz="1850" b="1" dirty="0">
                <a:latin typeface="Arial"/>
                <a:cs typeface="Arial"/>
              </a:rPr>
              <a:t>Implementing</a:t>
            </a:r>
            <a:r>
              <a:rPr sz="1850" b="1" spc="15" dirty="0">
                <a:latin typeface="Arial"/>
                <a:cs typeface="Arial"/>
              </a:rPr>
              <a:t> </a:t>
            </a:r>
            <a:r>
              <a:rPr sz="1850" b="1" dirty="0">
                <a:latin typeface="Arial"/>
                <a:cs typeface="Arial"/>
              </a:rPr>
              <a:t>Stack</a:t>
            </a:r>
            <a:r>
              <a:rPr sz="1850" b="1" spc="35" dirty="0">
                <a:latin typeface="Arial"/>
                <a:cs typeface="Arial"/>
              </a:rPr>
              <a:t> </a:t>
            </a:r>
            <a:r>
              <a:rPr sz="1850" b="1" spc="-25" dirty="0">
                <a:latin typeface="Arial"/>
                <a:cs typeface="Arial"/>
              </a:rPr>
              <a:t>by </a:t>
            </a:r>
            <a:r>
              <a:rPr sz="1850" b="1" dirty="0">
                <a:latin typeface="Arial"/>
                <a:cs typeface="Arial"/>
              </a:rPr>
              <a:t>Using</a:t>
            </a:r>
            <a:r>
              <a:rPr sz="1850" b="1" spc="-20" dirty="0">
                <a:latin typeface="Arial"/>
                <a:cs typeface="Arial"/>
              </a:rPr>
              <a:t> </a:t>
            </a:r>
            <a:r>
              <a:rPr sz="1850" b="1" dirty="0">
                <a:latin typeface="Arial"/>
                <a:cs typeface="Arial"/>
              </a:rPr>
              <a:t>a</a:t>
            </a:r>
            <a:r>
              <a:rPr sz="1850" b="1" spc="20" dirty="0">
                <a:latin typeface="Arial"/>
                <a:cs typeface="Arial"/>
              </a:rPr>
              <a:t> </a:t>
            </a:r>
            <a:r>
              <a:rPr sz="1850" b="1" dirty="0">
                <a:latin typeface="Arial"/>
                <a:cs typeface="Arial"/>
              </a:rPr>
              <a:t>Deque</a:t>
            </a:r>
            <a:r>
              <a:rPr sz="1850" b="1" spc="-20" dirty="0">
                <a:latin typeface="Arial"/>
                <a:cs typeface="Arial"/>
              </a:rPr>
              <a:t> </a:t>
            </a:r>
            <a:r>
              <a:rPr sz="1850" b="1" spc="-10" dirty="0">
                <a:latin typeface="Arial"/>
                <a:cs typeface="Arial"/>
              </a:rPr>
              <a:t>Object</a:t>
            </a:r>
            <a:endParaRPr sz="1850">
              <a:latin typeface="Arial"/>
              <a:cs typeface="Arial"/>
            </a:endParaRPr>
          </a:p>
          <a:p>
            <a:pPr marL="12700" marR="137795" indent="4445">
              <a:lnSpc>
                <a:spcPct val="107100"/>
              </a:lnSpc>
              <a:spcBef>
                <a:spcPts val="1005"/>
              </a:spcBef>
            </a:pPr>
            <a:r>
              <a:rPr sz="1550" dirty="0">
                <a:latin typeface="Arial"/>
                <a:cs typeface="Arial"/>
              </a:rPr>
              <a:t>This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practice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covers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using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the</a:t>
            </a:r>
            <a:r>
              <a:rPr sz="1550" spc="55" dirty="0">
                <a:latin typeface="Arial"/>
                <a:cs typeface="Arial"/>
              </a:rPr>
              <a:t> </a:t>
            </a:r>
            <a:r>
              <a:rPr sz="1550" spc="125" dirty="0">
                <a:latin typeface="Times New Roman"/>
                <a:cs typeface="Times New Roman"/>
              </a:rPr>
              <a:t>Deque</a:t>
            </a:r>
            <a:r>
              <a:rPr sz="1550" spc="105" dirty="0">
                <a:latin typeface="Times New Roman"/>
                <a:cs typeface="Times New Roman"/>
              </a:rPr>
              <a:t> </a:t>
            </a:r>
            <a:r>
              <a:rPr sz="1550" dirty="0">
                <a:latin typeface="Arial"/>
                <a:cs typeface="Arial"/>
              </a:rPr>
              <a:t>object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to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implement</a:t>
            </a:r>
            <a:r>
              <a:rPr sz="1550" spc="60" dirty="0">
                <a:latin typeface="Arial"/>
                <a:cs typeface="Arial"/>
              </a:rPr>
              <a:t> </a:t>
            </a:r>
            <a:r>
              <a:rPr sz="1550" spc="-50" dirty="0">
                <a:latin typeface="Arial"/>
                <a:cs typeface="Arial"/>
              </a:rPr>
              <a:t>a </a:t>
            </a:r>
            <a:r>
              <a:rPr sz="1550" spc="-10" dirty="0">
                <a:latin typeface="Arial"/>
                <a:cs typeface="Arial"/>
              </a:rPr>
              <a:t>stack.</a:t>
            </a:r>
            <a:endParaRPr sz="155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99532" y="3598164"/>
            <a:ext cx="1335023" cy="1362455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2326639" y="5247386"/>
            <a:ext cx="3116580" cy="144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endParaRPr sz="8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55607" y="806967"/>
            <a:ext cx="5287010" cy="23641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72110" algn="ctr">
              <a:lnSpc>
                <a:spcPct val="100000"/>
              </a:lnSpc>
              <a:spcBef>
                <a:spcPts val="110"/>
              </a:spcBef>
            </a:pPr>
            <a:r>
              <a:rPr sz="1850" b="1" spc="-20" dirty="0">
                <a:latin typeface="Arial"/>
                <a:cs typeface="Arial"/>
              </a:rPr>
              <a:t>Quiz</a:t>
            </a:r>
            <a:endParaRPr sz="18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330"/>
              </a:spcBef>
            </a:pPr>
            <a:endParaRPr sz="1850">
              <a:latin typeface="Arial"/>
              <a:cs typeface="Arial"/>
            </a:endParaRPr>
          </a:p>
          <a:p>
            <a:pPr marL="12700" marR="5080" indent="4445">
              <a:lnSpc>
                <a:spcPct val="101299"/>
              </a:lnSpc>
            </a:pPr>
            <a:r>
              <a:rPr sz="1550" dirty="0">
                <a:latin typeface="Arial"/>
                <a:cs typeface="Arial"/>
              </a:rPr>
              <a:t>Which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of</a:t>
            </a:r>
            <a:r>
              <a:rPr sz="1550" spc="6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the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following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is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i="1" dirty="0">
                <a:latin typeface="Arial"/>
                <a:cs typeface="Arial"/>
              </a:rPr>
              <a:t>not</a:t>
            </a:r>
            <a:r>
              <a:rPr sz="1550" i="1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conventional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abbreviation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spc="-25" dirty="0">
                <a:latin typeface="Arial"/>
                <a:cs typeface="Arial"/>
              </a:rPr>
              <a:t>for </a:t>
            </a:r>
            <a:r>
              <a:rPr sz="1550" dirty="0">
                <a:latin typeface="Arial"/>
                <a:cs typeface="Arial"/>
              </a:rPr>
              <a:t>use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with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generics?</a:t>
            </a:r>
            <a:endParaRPr sz="1550">
              <a:latin typeface="Arial"/>
              <a:cs typeface="Arial"/>
            </a:endParaRPr>
          </a:p>
          <a:p>
            <a:pPr marL="410845" indent="-320675">
              <a:lnSpc>
                <a:spcPct val="100000"/>
              </a:lnSpc>
              <a:spcBef>
                <a:spcPts val="300"/>
              </a:spcBef>
              <a:buClr>
                <a:srgbClr val="FF0000"/>
              </a:buClr>
              <a:buAutoNum type="alphaLcPeriod"/>
              <a:tabLst>
                <a:tab pos="410845" algn="l"/>
              </a:tabLst>
            </a:pPr>
            <a:r>
              <a:rPr sz="1550" dirty="0">
                <a:latin typeface="Times New Roman"/>
                <a:cs typeface="Times New Roman"/>
              </a:rPr>
              <a:t>T</a:t>
            </a:r>
            <a:r>
              <a:rPr sz="1550" dirty="0">
                <a:latin typeface="Arial"/>
                <a:cs typeface="Arial"/>
              </a:rPr>
              <a:t>: </a:t>
            </a:r>
            <a:r>
              <a:rPr sz="1550" spc="-10" dirty="0">
                <a:latin typeface="Arial"/>
                <a:cs typeface="Arial"/>
              </a:rPr>
              <a:t>Table</a:t>
            </a:r>
            <a:endParaRPr sz="1550">
              <a:latin typeface="Arial"/>
              <a:cs typeface="Arial"/>
            </a:endParaRPr>
          </a:p>
          <a:p>
            <a:pPr marL="410845" indent="-320675">
              <a:lnSpc>
                <a:spcPct val="100000"/>
              </a:lnSpc>
              <a:spcBef>
                <a:spcPts val="405"/>
              </a:spcBef>
              <a:buClr>
                <a:srgbClr val="FF0000"/>
              </a:buClr>
              <a:buAutoNum type="alphaLcPeriod"/>
              <a:tabLst>
                <a:tab pos="410845" algn="l"/>
              </a:tabLst>
            </a:pPr>
            <a:r>
              <a:rPr sz="1550" dirty="0">
                <a:latin typeface="Times New Roman"/>
                <a:cs typeface="Times New Roman"/>
              </a:rPr>
              <a:t>E</a:t>
            </a:r>
            <a:r>
              <a:rPr sz="1550" dirty="0">
                <a:latin typeface="Arial"/>
                <a:cs typeface="Arial"/>
              </a:rPr>
              <a:t>: </a:t>
            </a:r>
            <a:r>
              <a:rPr sz="1550" spc="-10" dirty="0">
                <a:latin typeface="Arial"/>
                <a:cs typeface="Arial"/>
              </a:rPr>
              <a:t>Element</a:t>
            </a:r>
            <a:endParaRPr sz="1550">
              <a:latin typeface="Arial"/>
              <a:cs typeface="Arial"/>
            </a:endParaRPr>
          </a:p>
          <a:p>
            <a:pPr marL="410845" indent="-320675">
              <a:lnSpc>
                <a:spcPct val="100000"/>
              </a:lnSpc>
              <a:spcBef>
                <a:spcPts val="409"/>
              </a:spcBef>
              <a:buClr>
                <a:srgbClr val="FF0000"/>
              </a:buClr>
              <a:buAutoNum type="alphaLcPeriod"/>
              <a:tabLst>
                <a:tab pos="410845" algn="l"/>
              </a:tabLst>
            </a:pPr>
            <a:r>
              <a:rPr sz="1550" spc="-85" dirty="0">
                <a:latin typeface="Times New Roman"/>
                <a:cs typeface="Times New Roman"/>
              </a:rPr>
              <a:t>K</a:t>
            </a:r>
            <a:r>
              <a:rPr sz="1550" spc="-85" dirty="0">
                <a:latin typeface="Arial"/>
                <a:cs typeface="Arial"/>
              </a:rPr>
              <a:t>:</a:t>
            </a:r>
            <a:r>
              <a:rPr sz="1550" spc="-15" dirty="0">
                <a:latin typeface="Arial"/>
                <a:cs typeface="Arial"/>
              </a:rPr>
              <a:t> </a:t>
            </a:r>
            <a:r>
              <a:rPr sz="1550" spc="-25" dirty="0">
                <a:latin typeface="Arial"/>
                <a:cs typeface="Arial"/>
              </a:rPr>
              <a:t>Key</a:t>
            </a:r>
            <a:endParaRPr sz="1550">
              <a:latin typeface="Arial"/>
              <a:cs typeface="Arial"/>
            </a:endParaRPr>
          </a:p>
          <a:p>
            <a:pPr marL="410845" indent="-320675">
              <a:lnSpc>
                <a:spcPct val="100000"/>
              </a:lnSpc>
              <a:spcBef>
                <a:spcPts val="395"/>
              </a:spcBef>
              <a:buClr>
                <a:srgbClr val="FF0000"/>
              </a:buClr>
              <a:buAutoNum type="alphaLcPeriod"/>
              <a:tabLst>
                <a:tab pos="410845" algn="l"/>
              </a:tabLst>
            </a:pPr>
            <a:r>
              <a:rPr sz="1550" spc="-85" dirty="0">
                <a:latin typeface="Times New Roman"/>
                <a:cs typeface="Times New Roman"/>
              </a:rPr>
              <a:t>V</a:t>
            </a:r>
            <a:r>
              <a:rPr sz="1550" spc="-85" dirty="0">
                <a:latin typeface="Arial"/>
                <a:cs typeface="Arial"/>
              </a:rPr>
              <a:t>:</a:t>
            </a:r>
            <a:r>
              <a:rPr sz="1550" spc="-15" dirty="0">
                <a:latin typeface="Arial"/>
                <a:cs typeface="Arial"/>
              </a:rPr>
              <a:t> </a:t>
            </a:r>
            <a:r>
              <a:rPr sz="1550" spc="-20" dirty="0">
                <a:latin typeface="Arial"/>
                <a:cs typeface="Arial"/>
              </a:rPr>
              <a:t>Value</a:t>
            </a:r>
            <a:endParaRPr sz="15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326639" y="5247386"/>
            <a:ext cx="3116580" cy="144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endParaRPr sz="8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55627" y="806967"/>
            <a:ext cx="5410835" cy="23596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247650" algn="ctr">
              <a:lnSpc>
                <a:spcPct val="100000"/>
              </a:lnSpc>
              <a:spcBef>
                <a:spcPts val="110"/>
              </a:spcBef>
            </a:pPr>
            <a:r>
              <a:rPr sz="1850" b="1" spc="-20" dirty="0">
                <a:latin typeface="Arial"/>
                <a:cs typeface="Arial"/>
              </a:rPr>
              <a:t>Quiz</a:t>
            </a:r>
            <a:endParaRPr sz="18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330"/>
              </a:spcBef>
            </a:pPr>
            <a:endParaRPr sz="1850">
              <a:latin typeface="Arial"/>
              <a:cs typeface="Arial"/>
            </a:endParaRPr>
          </a:p>
          <a:p>
            <a:pPr marL="12700" marR="5080" indent="4445">
              <a:lnSpc>
                <a:spcPct val="101299"/>
              </a:lnSpc>
            </a:pPr>
            <a:r>
              <a:rPr sz="1550" dirty="0">
                <a:latin typeface="Arial"/>
                <a:cs typeface="Arial"/>
              </a:rPr>
              <a:t>Which</a:t>
            </a:r>
            <a:r>
              <a:rPr sz="1550" spc="2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interface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would</a:t>
            </a:r>
            <a:r>
              <a:rPr sz="1550" spc="5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you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use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to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create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multiple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sort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options </a:t>
            </a:r>
            <a:r>
              <a:rPr sz="1550" dirty="0">
                <a:latin typeface="Arial"/>
                <a:cs typeface="Arial"/>
              </a:rPr>
              <a:t>for</a:t>
            </a:r>
            <a:r>
              <a:rPr sz="1550" spc="1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collection?</a:t>
            </a:r>
            <a:endParaRPr sz="1550">
              <a:latin typeface="Arial"/>
              <a:cs typeface="Arial"/>
            </a:endParaRPr>
          </a:p>
          <a:p>
            <a:pPr marL="410845" indent="-320675">
              <a:lnSpc>
                <a:spcPct val="100000"/>
              </a:lnSpc>
              <a:spcBef>
                <a:spcPts val="265"/>
              </a:spcBef>
              <a:buClr>
                <a:srgbClr val="FF0000"/>
              </a:buClr>
              <a:buAutoNum type="alphaLcPeriod"/>
              <a:tabLst>
                <a:tab pos="410845" algn="l"/>
              </a:tabLst>
            </a:pPr>
            <a:r>
              <a:rPr sz="1550" spc="175" dirty="0">
                <a:latin typeface="Times New Roman"/>
                <a:cs typeface="Times New Roman"/>
              </a:rPr>
              <a:t>Comparable</a:t>
            </a:r>
            <a:endParaRPr sz="1550">
              <a:latin typeface="Times New Roman"/>
              <a:cs typeface="Times New Roman"/>
            </a:endParaRPr>
          </a:p>
          <a:p>
            <a:pPr marL="410845" indent="-320675">
              <a:lnSpc>
                <a:spcPct val="100000"/>
              </a:lnSpc>
              <a:spcBef>
                <a:spcPts val="405"/>
              </a:spcBef>
              <a:buClr>
                <a:srgbClr val="FF0000"/>
              </a:buClr>
              <a:buAutoNum type="alphaLcPeriod"/>
              <a:tabLst>
                <a:tab pos="410845" algn="l"/>
              </a:tabLst>
            </a:pPr>
            <a:r>
              <a:rPr sz="1550" spc="175" dirty="0">
                <a:latin typeface="Times New Roman"/>
                <a:cs typeface="Times New Roman"/>
              </a:rPr>
              <a:t>Comparison</a:t>
            </a:r>
            <a:endParaRPr sz="1550">
              <a:latin typeface="Times New Roman"/>
              <a:cs typeface="Times New Roman"/>
            </a:endParaRPr>
          </a:p>
          <a:p>
            <a:pPr marL="410845" indent="-320675">
              <a:lnSpc>
                <a:spcPct val="100000"/>
              </a:lnSpc>
              <a:spcBef>
                <a:spcPts val="409"/>
              </a:spcBef>
              <a:buClr>
                <a:srgbClr val="FF0000"/>
              </a:buClr>
              <a:buAutoNum type="alphaLcPeriod"/>
              <a:tabLst>
                <a:tab pos="410845" algn="l"/>
              </a:tabLst>
            </a:pPr>
            <a:r>
              <a:rPr sz="1550" spc="190" dirty="0">
                <a:latin typeface="Times New Roman"/>
                <a:cs typeface="Times New Roman"/>
              </a:rPr>
              <a:t>Comparator</a:t>
            </a:r>
            <a:endParaRPr sz="1550">
              <a:latin typeface="Times New Roman"/>
              <a:cs typeface="Times New Roman"/>
            </a:endParaRPr>
          </a:p>
          <a:p>
            <a:pPr marL="410845" indent="-320675">
              <a:lnSpc>
                <a:spcPct val="100000"/>
              </a:lnSpc>
              <a:spcBef>
                <a:spcPts val="395"/>
              </a:spcBef>
              <a:buClr>
                <a:srgbClr val="FF0000"/>
              </a:buClr>
              <a:buAutoNum type="alphaLcPeriod"/>
              <a:tabLst>
                <a:tab pos="410845" algn="l"/>
              </a:tabLst>
            </a:pPr>
            <a:r>
              <a:rPr sz="1550" spc="215" dirty="0">
                <a:latin typeface="Times New Roman"/>
                <a:cs typeface="Times New Roman"/>
              </a:rPr>
              <a:t>Comparinator</a:t>
            </a:r>
            <a:endParaRPr sz="155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326639" y="5247386"/>
            <a:ext cx="3116580" cy="144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endParaRPr sz="8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319271" y="1953767"/>
            <a:ext cx="1080770" cy="1728470"/>
          </a:xfrm>
          <a:custGeom>
            <a:avLst/>
            <a:gdLst/>
            <a:ahLst/>
            <a:cxnLst/>
            <a:rect l="l" t="t" r="r" b="b"/>
            <a:pathLst>
              <a:path w="1080770" h="1728470">
                <a:moveTo>
                  <a:pt x="557784" y="0"/>
                </a:moveTo>
                <a:lnTo>
                  <a:pt x="497705" y="1997"/>
                </a:lnTo>
                <a:lnTo>
                  <a:pt x="440912" y="7977"/>
                </a:lnTo>
                <a:lnTo>
                  <a:pt x="387405" y="17921"/>
                </a:lnTo>
                <a:lnTo>
                  <a:pt x="337185" y="31813"/>
                </a:lnTo>
                <a:lnTo>
                  <a:pt x="290250" y="49634"/>
                </a:lnTo>
                <a:lnTo>
                  <a:pt x="246602" y="71366"/>
                </a:lnTo>
                <a:lnTo>
                  <a:pt x="206240" y="96991"/>
                </a:lnTo>
                <a:lnTo>
                  <a:pt x="169164" y="126491"/>
                </a:lnTo>
                <a:lnTo>
                  <a:pt x="131561" y="163818"/>
                </a:lnTo>
                <a:lnTo>
                  <a:pt x="99744" y="202665"/>
                </a:lnTo>
                <a:lnTo>
                  <a:pt x="73711" y="243058"/>
                </a:lnTo>
                <a:lnTo>
                  <a:pt x="53464" y="285023"/>
                </a:lnTo>
                <a:lnTo>
                  <a:pt x="39001" y="328588"/>
                </a:lnTo>
                <a:lnTo>
                  <a:pt x="30324" y="373779"/>
                </a:lnTo>
                <a:lnTo>
                  <a:pt x="27432" y="420623"/>
                </a:lnTo>
                <a:lnTo>
                  <a:pt x="29638" y="470391"/>
                </a:lnTo>
                <a:lnTo>
                  <a:pt x="36307" y="517379"/>
                </a:lnTo>
                <a:lnTo>
                  <a:pt x="47512" y="561734"/>
                </a:lnTo>
                <a:lnTo>
                  <a:pt x="63325" y="603601"/>
                </a:lnTo>
                <a:lnTo>
                  <a:pt x="83820" y="643127"/>
                </a:lnTo>
                <a:lnTo>
                  <a:pt x="127042" y="702470"/>
                </a:lnTo>
                <a:lnTo>
                  <a:pt x="157478" y="735501"/>
                </a:lnTo>
                <a:lnTo>
                  <a:pt x="193725" y="770770"/>
                </a:lnTo>
                <a:lnTo>
                  <a:pt x="235731" y="808279"/>
                </a:lnTo>
                <a:lnTo>
                  <a:pt x="283441" y="848028"/>
                </a:lnTo>
                <a:lnTo>
                  <a:pt x="336804" y="890015"/>
                </a:lnTo>
                <a:lnTo>
                  <a:pt x="279407" y="918598"/>
                </a:lnTo>
                <a:lnTo>
                  <a:pt x="227640" y="947984"/>
                </a:lnTo>
                <a:lnTo>
                  <a:pt x="181546" y="978217"/>
                </a:lnTo>
                <a:lnTo>
                  <a:pt x="141167" y="1009339"/>
                </a:lnTo>
                <a:lnTo>
                  <a:pt x="106545" y="1041392"/>
                </a:lnTo>
                <a:lnTo>
                  <a:pt x="77724" y="1074419"/>
                </a:lnTo>
                <a:lnTo>
                  <a:pt x="49743" y="1115945"/>
                </a:lnTo>
                <a:lnTo>
                  <a:pt x="27980" y="1160105"/>
                </a:lnTo>
                <a:lnTo>
                  <a:pt x="12435" y="1206971"/>
                </a:lnTo>
                <a:lnTo>
                  <a:pt x="3108" y="1256617"/>
                </a:lnTo>
                <a:lnTo>
                  <a:pt x="0" y="1309115"/>
                </a:lnTo>
                <a:lnTo>
                  <a:pt x="2710" y="1358288"/>
                </a:lnTo>
                <a:lnTo>
                  <a:pt x="10859" y="1405221"/>
                </a:lnTo>
                <a:lnTo>
                  <a:pt x="24472" y="1449914"/>
                </a:lnTo>
                <a:lnTo>
                  <a:pt x="43578" y="1492369"/>
                </a:lnTo>
                <a:lnTo>
                  <a:pt x="68202" y="1532584"/>
                </a:lnTo>
                <a:lnTo>
                  <a:pt x="98371" y="1570559"/>
                </a:lnTo>
                <a:lnTo>
                  <a:pt x="134112" y="1606295"/>
                </a:lnTo>
                <a:lnTo>
                  <a:pt x="169613" y="1634725"/>
                </a:lnTo>
                <a:lnTo>
                  <a:pt x="208668" y="1659421"/>
                </a:lnTo>
                <a:lnTo>
                  <a:pt x="251260" y="1680367"/>
                </a:lnTo>
                <a:lnTo>
                  <a:pt x="297370" y="1697545"/>
                </a:lnTo>
                <a:lnTo>
                  <a:pt x="346980" y="1710937"/>
                </a:lnTo>
                <a:lnTo>
                  <a:pt x="400073" y="1720524"/>
                </a:lnTo>
                <a:lnTo>
                  <a:pt x="456631" y="1726290"/>
                </a:lnTo>
                <a:lnTo>
                  <a:pt x="516636" y="1728215"/>
                </a:lnTo>
                <a:lnTo>
                  <a:pt x="573193" y="1726468"/>
                </a:lnTo>
                <a:lnTo>
                  <a:pt x="627041" y="1721233"/>
                </a:lnTo>
                <a:lnTo>
                  <a:pt x="678180" y="1712524"/>
                </a:lnTo>
                <a:lnTo>
                  <a:pt x="726609" y="1700353"/>
                </a:lnTo>
                <a:lnTo>
                  <a:pt x="772329" y="1684732"/>
                </a:lnTo>
                <a:lnTo>
                  <a:pt x="815340" y="1665675"/>
                </a:lnTo>
                <a:lnTo>
                  <a:pt x="845290" y="1648967"/>
                </a:lnTo>
                <a:lnTo>
                  <a:pt x="537972" y="1648967"/>
                </a:lnTo>
                <a:lnTo>
                  <a:pt x="508777" y="1646943"/>
                </a:lnTo>
                <a:lnTo>
                  <a:pt x="452675" y="1630322"/>
                </a:lnTo>
                <a:lnTo>
                  <a:pt x="399240" y="1595461"/>
                </a:lnTo>
                <a:lnTo>
                  <a:pt x="357044" y="1538930"/>
                </a:lnTo>
                <a:lnTo>
                  <a:pt x="341376" y="1502663"/>
                </a:lnTo>
                <a:lnTo>
                  <a:pt x="328255" y="1461277"/>
                </a:lnTo>
                <a:lnTo>
                  <a:pt x="318706" y="1415033"/>
                </a:lnTo>
                <a:lnTo>
                  <a:pt x="312868" y="1364108"/>
                </a:lnTo>
                <a:lnTo>
                  <a:pt x="310896" y="1309115"/>
                </a:lnTo>
                <a:lnTo>
                  <a:pt x="312277" y="1264848"/>
                </a:lnTo>
                <a:lnTo>
                  <a:pt x="316230" y="1221295"/>
                </a:lnTo>
                <a:lnTo>
                  <a:pt x="322468" y="1178599"/>
                </a:lnTo>
                <a:lnTo>
                  <a:pt x="330708" y="1136903"/>
                </a:lnTo>
                <a:lnTo>
                  <a:pt x="341042" y="1098303"/>
                </a:lnTo>
                <a:lnTo>
                  <a:pt x="362854" y="1035962"/>
                </a:lnTo>
                <a:lnTo>
                  <a:pt x="384333" y="997672"/>
                </a:lnTo>
                <a:lnTo>
                  <a:pt x="411765" y="966287"/>
                </a:lnTo>
                <a:lnTo>
                  <a:pt x="429768" y="949451"/>
                </a:lnTo>
                <a:lnTo>
                  <a:pt x="981529" y="949451"/>
                </a:lnTo>
                <a:lnTo>
                  <a:pt x="964127" y="927627"/>
                </a:lnTo>
                <a:lnTo>
                  <a:pt x="933718" y="894112"/>
                </a:lnTo>
                <a:lnTo>
                  <a:pt x="898937" y="859824"/>
                </a:lnTo>
                <a:lnTo>
                  <a:pt x="859758" y="824817"/>
                </a:lnTo>
                <a:lnTo>
                  <a:pt x="816153" y="789143"/>
                </a:lnTo>
                <a:lnTo>
                  <a:pt x="768096" y="752855"/>
                </a:lnTo>
                <a:lnTo>
                  <a:pt x="823520" y="723022"/>
                </a:lnTo>
                <a:lnTo>
                  <a:pt x="872800" y="691944"/>
                </a:lnTo>
                <a:lnTo>
                  <a:pt x="874893" y="690371"/>
                </a:lnTo>
                <a:lnTo>
                  <a:pt x="675132" y="690371"/>
                </a:lnTo>
                <a:lnTo>
                  <a:pt x="623444" y="655577"/>
                </a:lnTo>
                <a:lnTo>
                  <a:pt x="576822" y="621769"/>
                </a:lnTo>
                <a:lnTo>
                  <a:pt x="535292" y="589001"/>
                </a:lnTo>
                <a:lnTo>
                  <a:pt x="498881" y="557326"/>
                </a:lnTo>
                <a:lnTo>
                  <a:pt x="467614" y="526797"/>
                </a:lnTo>
                <a:lnTo>
                  <a:pt x="441520" y="497468"/>
                </a:lnTo>
                <a:lnTo>
                  <a:pt x="391739" y="421695"/>
                </a:lnTo>
                <a:lnTo>
                  <a:pt x="371284" y="374713"/>
                </a:lnTo>
                <a:lnTo>
                  <a:pt x="359116" y="328588"/>
                </a:lnTo>
                <a:lnTo>
                  <a:pt x="355092" y="283463"/>
                </a:lnTo>
                <a:lnTo>
                  <a:pt x="358782" y="240863"/>
                </a:lnTo>
                <a:lnTo>
                  <a:pt x="369760" y="202120"/>
                </a:lnTo>
                <a:lnTo>
                  <a:pt x="387881" y="167092"/>
                </a:lnTo>
                <a:lnTo>
                  <a:pt x="413004" y="135635"/>
                </a:lnTo>
                <a:lnTo>
                  <a:pt x="443269" y="109632"/>
                </a:lnTo>
                <a:lnTo>
                  <a:pt x="476821" y="91058"/>
                </a:lnTo>
                <a:lnTo>
                  <a:pt x="513516" y="79914"/>
                </a:lnTo>
                <a:lnTo>
                  <a:pt x="553212" y="76199"/>
                </a:lnTo>
                <a:lnTo>
                  <a:pt x="875328" y="76199"/>
                </a:lnTo>
                <a:lnTo>
                  <a:pt x="853963" y="63007"/>
                </a:lnTo>
                <a:lnTo>
                  <a:pt x="813143" y="43606"/>
                </a:lnTo>
                <a:lnTo>
                  <a:pt x="768858" y="27812"/>
                </a:lnTo>
                <a:lnTo>
                  <a:pt x="721143" y="15591"/>
                </a:lnTo>
                <a:lnTo>
                  <a:pt x="670036" y="6905"/>
                </a:lnTo>
                <a:lnTo>
                  <a:pt x="615570" y="1720"/>
                </a:lnTo>
                <a:lnTo>
                  <a:pt x="557784" y="0"/>
                </a:lnTo>
                <a:close/>
              </a:path>
              <a:path w="1080770" h="1728470">
                <a:moveTo>
                  <a:pt x="981529" y="949451"/>
                </a:moveTo>
                <a:lnTo>
                  <a:pt x="429768" y="949451"/>
                </a:lnTo>
                <a:lnTo>
                  <a:pt x="480885" y="985454"/>
                </a:lnTo>
                <a:lnTo>
                  <a:pt x="527558" y="1021827"/>
                </a:lnTo>
                <a:lnTo>
                  <a:pt x="569785" y="1058560"/>
                </a:lnTo>
                <a:lnTo>
                  <a:pt x="607568" y="1095643"/>
                </a:lnTo>
                <a:lnTo>
                  <a:pt x="640905" y="1133064"/>
                </a:lnTo>
                <a:lnTo>
                  <a:pt x="669798" y="1170812"/>
                </a:lnTo>
                <a:lnTo>
                  <a:pt x="694245" y="1208879"/>
                </a:lnTo>
                <a:lnTo>
                  <a:pt x="714248" y="1247252"/>
                </a:lnTo>
                <a:lnTo>
                  <a:pt x="729805" y="1285922"/>
                </a:lnTo>
                <a:lnTo>
                  <a:pt x="740918" y="1324878"/>
                </a:lnTo>
                <a:lnTo>
                  <a:pt x="747591" y="1364218"/>
                </a:lnTo>
                <a:lnTo>
                  <a:pt x="749808" y="1403603"/>
                </a:lnTo>
                <a:lnTo>
                  <a:pt x="746069" y="1457634"/>
                </a:lnTo>
                <a:lnTo>
                  <a:pt x="734758" y="1505521"/>
                </a:lnTo>
                <a:lnTo>
                  <a:pt x="715732" y="1547407"/>
                </a:lnTo>
                <a:lnTo>
                  <a:pt x="688848" y="1583435"/>
                </a:lnTo>
                <a:lnTo>
                  <a:pt x="656272" y="1612320"/>
                </a:lnTo>
                <a:lnTo>
                  <a:pt x="620268" y="1632775"/>
                </a:lnTo>
                <a:lnTo>
                  <a:pt x="580834" y="1644943"/>
                </a:lnTo>
                <a:lnTo>
                  <a:pt x="537972" y="1648967"/>
                </a:lnTo>
                <a:lnTo>
                  <a:pt x="845290" y="1648967"/>
                </a:lnTo>
                <a:lnTo>
                  <a:pt x="893233" y="1617300"/>
                </a:lnTo>
                <a:lnTo>
                  <a:pt x="928116" y="1588007"/>
                </a:lnTo>
                <a:lnTo>
                  <a:pt x="963980" y="1552214"/>
                </a:lnTo>
                <a:lnTo>
                  <a:pt x="995005" y="1514546"/>
                </a:lnTo>
                <a:lnTo>
                  <a:pt x="1021207" y="1474984"/>
                </a:lnTo>
                <a:lnTo>
                  <a:pt x="1042606" y="1433512"/>
                </a:lnTo>
                <a:lnTo>
                  <a:pt x="1059218" y="1390111"/>
                </a:lnTo>
                <a:lnTo>
                  <a:pt x="1071062" y="1344763"/>
                </a:lnTo>
                <a:lnTo>
                  <a:pt x="1078155" y="1297450"/>
                </a:lnTo>
                <a:lnTo>
                  <a:pt x="1080516" y="1248155"/>
                </a:lnTo>
                <a:lnTo>
                  <a:pt x="1077772" y="1191828"/>
                </a:lnTo>
                <a:lnTo>
                  <a:pt x="1069543" y="1138062"/>
                </a:lnTo>
                <a:lnTo>
                  <a:pt x="1055827" y="1086855"/>
                </a:lnTo>
                <a:lnTo>
                  <a:pt x="1036624" y="1038209"/>
                </a:lnTo>
                <a:lnTo>
                  <a:pt x="1011936" y="992123"/>
                </a:lnTo>
                <a:lnTo>
                  <a:pt x="990191" y="960315"/>
                </a:lnTo>
                <a:lnTo>
                  <a:pt x="981529" y="949451"/>
                </a:lnTo>
                <a:close/>
              </a:path>
              <a:path w="1080770" h="1728470">
                <a:moveTo>
                  <a:pt x="875328" y="76199"/>
                </a:moveTo>
                <a:lnTo>
                  <a:pt x="553212" y="76199"/>
                </a:lnTo>
                <a:lnTo>
                  <a:pt x="596384" y="80224"/>
                </a:lnTo>
                <a:lnTo>
                  <a:pt x="634555" y="92392"/>
                </a:lnTo>
                <a:lnTo>
                  <a:pt x="667869" y="112847"/>
                </a:lnTo>
                <a:lnTo>
                  <a:pt x="696468" y="141731"/>
                </a:lnTo>
                <a:lnTo>
                  <a:pt x="721156" y="178503"/>
                </a:lnTo>
                <a:lnTo>
                  <a:pt x="740359" y="221199"/>
                </a:lnTo>
                <a:lnTo>
                  <a:pt x="754075" y="269894"/>
                </a:lnTo>
                <a:lnTo>
                  <a:pt x="762304" y="324660"/>
                </a:lnTo>
                <a:lnTo>
                  <a:pt x="765048" y="385571"/>
                </a:lnTo>
                <a:lnTo>
                  <a:pt x="763619" y="430196"/>
                </a:lnTo>
                <a:lnTo>
                  <a:pt x="759333" y="472820"/>
                </a:lnTo>
                <a:lnTo>
                  <a:pt x="752189" y="513730"/>
                </a:lnTo>
                <a:lnTo>
                  <a:pt x="742188" y="553211"/>
                </a:lnTo>
                <a:lnTo>
                  <a:pt x="729567" y="590073"/>
                </a:lnTo>
                <a:lnTo>
                  <a:pt x="714375" y="625220"/>
                </a:lnTo>
                <a:lnTo>
                  <a:pt x="675132" y="690371"/>
                </a:lnTo>
                <a:lnTo>
                  <a:pt x="874893" y="690371"/>
                </a:lnTo>
                <a:lnTo>
                  <a:pt x="916009" y="659477"/>
                </a:lnTo>
                <a:lnTo>
                  <a:pt x="953219" y="625473"/>
                </a:lnTo>
                <a:lnTo>
                  <a:pt x="984504" y="589787"/>
                </a:lnTo>
                <a:lnTo>
                  <a:pt x="1014507" y="543258"/>
                </a:lnTo>
                <a:lnTo>
                  <a:pt x="1035939" y="493013"/>
                </a:lnTo>
                <a:lnTo>
                  <a:pt x="1048797" y="439340"/>
                </a:lnTo>
                <a:lnTo>
                  <a:pt x="1053084" y="382523"/>
                </a:lnTo>
                <a:lnTo>
                  <a:pt x="1049528" y="331215"/>
                </a:lnTo>
                <a:lnTo>
                  <a:pt x="1038860" y="282447"/>
                </a:lnTo>
                <a:lnTo>
                  <a:pt x="1021080" y="236219"/>
                </a:lnTo>
                <a:lnTo>
                  <a:pt x="996188" y="192531"/>
                </a:lnTo>
                <a:lnTo>
                  <a:pt x="964184" y="151383"/>
                </a:lnTo>
                <a:lnTo>
                  <a:pt x="925068" y="112775"/>
                </a:lnTo>
                <a:lnTo>
                  <a:pt x="891284" y="86052"/>
                </a:lnTo>
                <a:lnTo>
                  <a:pt x="875328" y="76199"/>
                </a:lnTo>
                <a:close/>
              </a:path>
            </a:pathLst>
          </a:custGeom>
          <a:solidFill>
            <a:srgbClr val="CBCBC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041651" y="2399548"/>
            <a:ext cx="3690620" cy="3092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50" b="1" dirty="0">
                <a:latin typeface="Arial"/>
                <a:cs typeface="Arial"/>
              </a:rPr>
              <a:t>Collections,</a:t>
            </a:r>
            <a:r>
              <a:rPr sz="1850" b="1" spc="-20" dirty="0">
                <a:latin typeface="Arial"/>
                <a:cs typeface="Arial"/>
              </a:rPr>
              <a:t> </a:t>
            </a:r>
            <a:r>
              <a:rPr sz="1850" b="1" dirty="0">
                <a:latin typeface="Arial"/>
                <a:cs typeface="Arial"/>
              </a:rPr>
              <a:t>Streams,</a:t>
            </a:r>
            <a:r>
              <a:rPr sz="1850" b="1" spc="10" dirty="0">
                <a:latin typeface="Arial"/>
                <a:cs typeface="Arial"/>
              </a:rPr>
              <a:t> </a:t>
            </a:r>
            <a:r>
              <a:rPr sz="1850" b="1" dirty="0">
                <a:latin typeface="Arial"/>
                <a:cs typeface="Arial"/>
              </a:rPr>
              <a:t>and</a:t>
            </a:r>
            <a:r>
              <a:rPr sz="1850" b="1" spc="15" dirty="0">
                <a:latin typeface="Arial"/>
                <a:cs typeface="Arial"/>
              </a:rPr>
              <a:t> </a:t>
            </a:r>
            <a:r>
              <a:rPr sz="1850" b="1" spc="-10" dirty="0">
                <a:latin typeface="Arial"/>
                <a:cs typeface="Arial"/>
              </a:rPr>
              <a:t>Filters</a:t>
            </a:r>
            <a:endParaRPr sz="18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326639" y="5247386"/>
            <a:ext cx="3116580" cy="144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endParaRPr sz="8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60196" y="806967"/>
            <a:ext cx="5093970" cy="300101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2225040">
              <a:lnSpc>
                <a:spcPct val="100000"/>
              </a:lnSpc>
              <a:spcBef>
                <a:spcPts val="110"/>
              </a:spcBef>
            </a:pPr>
            <a:r>
              <a:rPr sz="1850" b="1" spc="-10" dirty="0">
                <a:latin typeface="Arial"/>
                <a:cs typeface="Arial"/>
              </a:rPr>
              <a:t>Objectives</a:t>
            </a:r>
            <a:endParaRPr sz="18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350"/>
              </a:spcBef>
            </a:pPr>
            <a:endParaRPr sz="18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550" dirty="0">
                <a:latin typeface="Arial"/>
                <a:cs typeface="Arial"/>
              </a:rPr>
              <a:t>After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completing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this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lesson,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you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should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be</a:t>
            </a:r>
            <a:r>
              <a:rPr sz="1550" spc="6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able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spc="-25" dirty="0">
                <a:latin typeface="Arial"/>
                <a:cs typeface="Arial"/>
              </a:rPr>
              <a:t>to:</a:t>
            </a:r>
            <a:endParaRPr sz="1550">
              <a:latin typeface="Arial"/>
              <a:cs typeface="Arial"/>
            </a:endParaRPr>
          </a:p>
          <a:p>
            <a:pPr marL="413384" indent="-329565">
              <a:lnSpc>
                <a:spcPct val="100000"/>
              </a:lnSpc>
              <a:spcBef>
                <a:spcPts val="395"/>
              </a:spcBef>
              <a:buClr>
                <a:srgbClr val="FF0000"/>
              </a:buClr>
              <a:buChar char="•"/>
              <a:tabLst>
                <a:tab pos="413384" algn="l"/>
              </a:tabLst>
            </a:pPr>
            <a:r>
              <a:rPr sz="1550" dirty="0">
                <a:latin typeface="Arial"/>
                <a:cs typeface="Arial"/>
              </a:rPr>
              <a:t>Describe</a:t>
            </a:r>
            <a:r>
              <a:rPr sz="1550" spc="1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the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Builder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pattern</a:t>
            </a:r>
            <a:endParaRPr sz="1550">
              <a:latin typeface="Arial"/>
              <a:cs typeface="Arial"/>
            </a:endParaRPr>
          </a:p>
          <a:p>
            <a:pPr marL="413384" indent="-329565">
              <a:lnSpc>
                <a:spcPct val="100000"/>
              </a:lnSpc>
              <a:spcBef>
                <a:spcPts val="405"/>
              </a:spcBef>
              <a:buClr>
                <a:srgbClr val="FF0000"/>
              </a:buClr>
              <a:buChar char="•"/>
              <a:tabLst>
                <a:tab pos="413384" algn="l"/>
              </a:tabLst>
            </a:pPr>
            <a:r>
              <a:rPr sz="1550" dirty="0">
                <a:latin typeface="Arial"/>
                <a:cs typeface="Arial"/>
              </a:rPr>
              <a:t>Iterate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through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collection</a:t>
            </a:r>
            <a:r>
              <a:rPr sz="1550" spc="2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by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using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lambda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syntax</a:t>
            </a:r>
            <a:endParaRPr sz="1550">
              <a:latin typeface="Arial"/>
              <a:cs typeface="Arial"/>
            </a:endParaRPr>
          </a:p>
          <a:p>
            <a:pPr marL="413384" indent="-329565">
              <a:lnSpc>
                <a:spcPct val="100000"/>
              </a:lnSpc>
              <a:spcBef>
                <a:spcPts val="409"/>
              </a:spcBef>
              <a:buClr>
                <a:srgbClr val="FF0000"/>
              </a:buClr>
              <a:buChar char="•"/>
              <a:tabLst>
                <a:tab pos="413384" algn="l"/>
              </a:tabLst>
            </a:pPr>
            <a:r>
              <a:rPr sz="1550" dirty="0">
                <a:latin typeface="Arial"/>
                <a:cs typeface="Arial"/>
              </a:rPr>
              <a:t>Describe</a:t>
            </a:r>
            <a:r>
              <a:rPr sz="1550" spc="2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the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Stream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interface</a:t>
            </a:r>
            <a:endParaRPr sz="1550">
              <a:latin typeface="Arial"/>
              <a:cs typeface="Arial"/>
            </a:endParaRPr>
          </a:p>
          <a:p>
            <a:pPr marL="413384" indent="-329565">
              <a:lnSpc>
                <a:spcPct val="100000"/>
              </a:lnSpc>
              <a:spcBef>
                <a:spcPts val="409"/>
              </a:spcBef>
              <a:buClr>
                <a:srgbClr val="FF0000"/>
              </a:buClr>
              <a:buChar char="•"/>
              <a:tabLst>
                <a:tab pos="413384" algn="l"/>
              </a:tabLst>
            </a:pPr>
            <a:r>
              <a:rPr sz="1550" dirty="0">
                <a:latin typeface="Arial"/>
                <a:cs typeface="Arial"/>
              </a:rPr>
              <a:t>Filter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collection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by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using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lambda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expressions</a:t>
            </a:r>
            <a:endParaRPr sz="1550">
              <a:latin typeface="Arial"/>
              <a:cs typeface="Arial"/>
            </a:endParaRPr>
          </a:p>
          <a:p>
            <a:pPr marL="413384" indent="-329565">
              <a:lnSpc>
                <a:spcPct val="100000"/>
              </a:lnSpc>
              <a:spcBef>
                <a:spcPts val="395"/>
              </a:spcBef>
              <a:buClr>
                <a:srgbClr val="FF0000"/>
              </a:buClr>
              <a:buChar char="•"/>
              <a:tabLst>
                <a:tab pos="413384" algn="l"/>
              </a:tabLst>
            </a:pPr>
            <a:r>
              <a:rPr sz="1550" dirty="0">
                <a:latin typeface="Arial"/>
                <a:cs typeface="Arial"/>
              </a:rPr>
              <a:t>Call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an</a:t>
            </a:r>
            <a:r>
              <a:rPr sz="1550" spc="2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existing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method</a:t>
            </a:r>
            <a:r>
              <a:rPr sz="1550" spc="5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by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using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method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reference</a:t>
            </a:r>
            <a:endParaRPr sz="1550">
              <a:latin typeface="Arial"/>
              <a:cs typeface="Arial"/>
            </a:endParaRPr>
          </a:p>
          <a:p>
            <a:pPr marL="413384" indent="-329565">
              <a:lnSpc>
                <a:spcPct val="100000"/>
              </a:lnSpc>
              <a:spcBef>
                <a:spcPts val="405"/>
              </a:spcBef>
              <a:buClr>
                <a:srgbClr val="FF0000"/>
              </a:buClr>
              <a:buChar char="•"/>
              <a:tabLst>
                <a:tab pos="413384" algn="l"/>
              </a:tabLst>
            </a:pPr>
            <a:r>
              <a:rPr sz="1550" dirty="0">
                <a:latin typeface="Arial"/>
                <a:cs typeface="Arial"/>
              </a:rPr>
              <a:t>Chain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multiple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methods</a:t>
            </a:r>
            <a:endParaRPr sz="1550">
              <a:latin typeface="Arial"/>
              <a:cs typeface="Arial"/>
            </a:endParaRPr>
          </a:p>
          <a:p>
            <a:pPr marL="413384" indent="-329565">
              <a:lnSpc>
                <a:spcPct val="100000"/>
              </a:lnSpc>
              <a:spcBef>
                <a:spcPts val="409"/>
              </a:spcBef>
              <a:buClr>
                <a:srgbClr val="FF0000"/>
              </a:buClr>
              <a:buChar char="•"/>
              <a:tabLst>
                <a:tab pos="413384" algn="l"/>
              </a:tabLst>
            </a:pPr>
            <a:r>
              <a:rPr sz="1550" dirty="0">
                <a:latin typeface="Arial"/>
                <a:cs typeface="Arial"/>
              </a:rPr>
              <a:t>Define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pipelines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in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terms</a:t>
            </a:r>
            <a:r>
              <a:rPr sz="1550" spc="5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of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lambdas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and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collections</a:t>
            </a:r>
            <a:endParaRPr sz="155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90415" y="3864864"/>
            <a:ext cx="2767584" cy="999744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2326639" y="5247386"/>
            <a:ext cx="3116580" cy="144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endParaRPr sz="8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31824" y="806967"/>
            <a:ext cx="4597400" cy="12744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920750">
              <a:lnSpc>
                <a:spcPct val="100000"/>
              </a:lnSpc>
              <a:spcBef>
                <a:spcPts val="110"/>
              </a:spcBef>
            </a:pPr>
            <a:r>
              <a:rPr sz="1850" b="1" dirty="0">
                <a:latin typeface="Arial"/>
                <a:cs typeface="Arial"/>
              </a:rPr>
              <a:t>Collections,</a:t>
            </a:r>
            <a:r>
              <a:rPr sz="1850" b="1" spc="-5" dirty="0">
                <a:latin typeface="Arial"/>
                <a:cs typeface="Arial"/>
              </a:rPr>
              <a:t> </a:t>
            </a:r>
            <a:r>
              <a:rPr sz="1850" b="1" dirty="0">
                <a:latin typeface="Arial"/>
                <a:cs typeface="Arial"/>
              </a:rPr>
              <a:t>Streams,</a:t>
            </a:r>
            <a:r>
              <a:rPr sz="1850" b="1" spc="-5" dirty="0">
                <a:latin typeface="Arial"/>
                <a:cs typeface="Arial"/>
              </a:rPr>
              <a:t> </a:t>
            </a:r>
            <a:r>
              <a:rPr sz="1850" b="1" dirty="0">
                <a:latin typeface="Arial"/>
                <a:cs typeface="Arial"/>
              </a:rPr>
              <a:t>and </a:t>
            </a:r>
            <a:r>
              <a:rPr sz="1850" b="1" spc="-10" dirty="0">
                <a:latin typeface="Arial"/>
                <a:cs typeface="Arial"/>
              </a:rPr>
              <a:t>Filters</a:t>
            </a:r>
            <a:endParaRPr sz="18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350"/>
              </a:spcBef>
            </a:pPr>
            <a:endParaRPr sz="1850">
              <a:latin typeface="Arial"/>
              <a:cs typeface="Arial"/>
            </a:endParaRPr>
          </a:p>
          <a:p>
            <a:pPr marL="341630" indent="-328930">
              <a:lnSpc>
                <a:spcPct val="100000"/>
              </a:lnSpc>
              <a:spcBef>
                <a:spcPts val="5"/>
              </a:spcBef>
              <a:buClr>
                <a:srgbClr val="FF0000"/>
              </a:buClr>
              <a:buChar char="•"/>
              <a:tabLst>
                <a:tab pos="341630" algn="l"/>
              </a:tabLst>
            </a:pPr>
            <a:r>
              <a:rPr sz="1550" dirty="0">
                <a:latin typeface="Arial"/>
                <a:cs typeface="Arial"/>
              </a:rPr>
              <a:t>Iterate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through</a:t>
            </a:r>
            <a:r>
              <a:rPr sz="1550" spc="6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collections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using</a:t>
            </a:r>
            <a:r>
              <a:rPr sz="1550" spc="60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forEach</a:t>
            </a:r>
            <a:endParaRPr sz="1550">
              <a:latin typeface="Arial"/>
              <a:cs typeface="Arial"/>
            </a:endParaRPr>
          </a:p>
          <a:p>
            <a:pPr marL="341630" indent="-328930">
              <a:lnSpc>
                <a:spcPct val="100000"/>
              </a:lnSpc>
              <a:spcBef>
                <a:spcPts val="395"/>
              </a:spcBef>
              <a:buClr>
                <a:srgbClr val="FF0000"/>
              </a:buClr>
              <a:buChar char="•"/>
              <a:tabLst>
                <a:tab pos="341630" algn="l"/>
              </a:tabLst>
            </a:pPr>
            <a:r>
              <a:rPr sz="1550" dirty="0">
                <a:latin typeface="Arial"/>
                <a:cs typeface="Arial"/>
              </a:rPr>
              <a:t>Streams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and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Filters</a:t>
            </a:r>
            <a:endParaRPr sz="155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472183" y="3115055"/>
            <a:ext cx="5142230" cy="1386840"/>
            <a:chOff x="1472183" y="3115055"/>
            <a:chExt cx="5142230" cy="138684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67200" y="3115055"/>
              <a:ext cx="996696" cy="42062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72183" y="3227831"/>
              <a:ext cx="5141975" cy="1274063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2326639" y="5247386"/>
            <a:ext cx="3116580" cy="144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endParaRPr sz="8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38732" y="806967"/>
            <a:ext cx="4692650" cy="3092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50" b="1" dirty="0">
                <a:latin typeface="Arial"/>
                <a:cs typeface="Arial"/>
              </a:rPr>
              <a:t>Java</a:t>
            </a:r>
            <a:r>
              <a:rPr sz="1850" b="1" spc="20" dirty="0">
                <a:latin typeface="Arial"/>
                <a:cs typeface="Arial"/>
              </a:rPr>
              <a:t> </a:t>
            </a:r>
            <a:r>
              <a:rPr sz="1850" b="1" dirty="0">
                <a:latin typeface="Arial"/>
                <a:cs typeface="Arial"/>
              </a:rPr>
              <a:t>Programs</a:t>
            </a:r>
            <a:r>
              <a:rPr sz="1850" b="1" spc="10" dirty="0">
                <a:latin typeface="Arial"/>
                <a:cs typeface="Arial"/>
              </a:rPr>
              <a:t> </a:t>
            </a:r>
            <a:r>
              <a:rPr sz="1850" b="1" dirty="0">
                <a:latin typeface="Arial"/>
                <a:cs typeface="Arial"/>
              </a:rPr>
              <a:t>Are</a:t>
            </a:r>
            <a:r>
              <a:rPr sz="1850" b="1" spc="20" dirty="0">
                <a:latin typeface="Arial"/>
                <a:cs typeface="Arial"/>
              </a:rPr>
              <a:t> </a:t>
            </a:r>
            <a:r>
              <a:rPr sz="1850" b="1" dirty="0">
                <a:latin typeface="Arial"/>
                <a:cs typeface="Arial"/>
              </a:rPr>
              <a:t>Platform-</a:t>
            </a:r>
            <a:r>
              <a:rPr sz="1850" b="1" spc="-10" dirty="0">
                <a:latin typeface="Arial"/>
                <a:cs typeface="Arial"/>
              </a:rPr>
              <a:t>Independent</a:t>
            </a:r>
            <a:endParaRPr sz="185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836675" y="1755648"/>
            <a:ext cx="6156960" cy="2240280"/>
            <a:chOff x="836675" y="1755648"/>
            <a:chExt cx="6156960" cy="224028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6675" y="1755648"/>
              <a:ext cx="6156960" cy="217931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3941063" y="3226308"/>
              <a:ext cx="165100" cy="763905"/>
            </a:xfrm>
            <a:custGeom>
              <a:avLst/>
              <a:gdLst/>
              <a:ahLst/>
              <a:cxnLst/>
              <a:rect l="l" t="t" r="r" b="b"/>
              <a:pathLst>
                <a:path w="165100" h="763904">
                  <a:moveTo>
                    <a:pt x="123444" y="0"/>
                  </a:moveTo>
                  <a:lnTo>
                    <a:pt x="41148" y="0"/>
                  </a:lnTo>
                  <a:lnTo>
                    <a:pt x="41148" y="681228"/>
                  </a:lnTo>
                  <a:lnTo>
                    <a:pt x="0" y="681228"/>
                  </a:lnTo>
                  <a:lnTo>
                    <a:pt x="82296" y="763524"/>
                  </a:lnTo>
                  <a:lnTo>
                    <a:pt x="164592" y="681228"/>
                  </a:lnTo>
                  <a:lnTo>
                    <a:pt x="123444" y="681228"/>
                  </a:lnTo>
                  <a:lnTo>
                    <a:pt x="123444" y="0"/>
                  </a:lnTo>
                  <a:close/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930396" y="3221736"/>
              <a:ext cx="186055" cy="774700"/>
            </a:xfrm>
            <a:custGeom>
              <a:avLst/>
              <a:gdLst/>
              <a:ahLst/>
              <a:cxnLst/>
              <a:rect l="l" t="t" r="r" b="b"/>
              <a:pathLst>
                <a:path w="186054" h="774700">
                  <a:moveTo>
                    <a:pt x="47244" y="681228"/>
                  </a:moveTo>
                  <a:lnTo>
                    <a:pt x="0" y="681228"/>
                  </a:lnTo>
                  <a:lnTo>
                    <a:pt x="92964" y="774192"/>
                  </a:lnTo>
                  <a:lnTo>
                    <a:pt x="102108" y="765048"/>
                  </a:lnTo>
                  <a:lnTo>
                    <a:pt x="89916" y="765048"/>
                  </a:lnTo>
                  <a:lnTo>
                    <a:pt x="92935" y="761971"/>
                  </a:lnTo>
                  <a:lnTo>
                    <a:pt x="21336" y="690372"/>
                  </a:lnTo>
                  <a:lnTo>
                    <a:pt x="10668" y="690372"/>
                  </a:lnTo>
                  <a:lnTo>
                    <a:pt x="13716" y="682752"/>
                  </a:lnTo>
                  <a:lnTo>
                    <a:pt x="47244" y="682752"/>
                  </a:lnTo>
                  <a:lnTo>
                    <a:pt x="47244" y="681228"/>
                  </a:lnTo>
                  <a:close/>
                </a:path>
                <a:path w="186054" h="774700">
                  <a:moveTo>
                    <a:pt x="92935" y="761971"/>
                  </a:moveTo>
                  <a:lnTo>
                    <a:pt x="89916" y="765048"/>
                  </a:lnTo>
                  <a:lnTo>
                    <a:pt x="96012" y="765048"/>
                  </a:lnTo>
                  <a:lnTo>
                    <a:pt x="92935" y="761971"/>
                  </a:lnTo>
                  <a:close/>
                </a:path>
                <a:path w="186054" h="774700">
                  <a:moveTo>
                    <a:pt x="170688" y="682752"/>
                  </a:moveTo>
                  <a:lnTo>
                    <a:pt x="92935" y="761971"/>
                  </a:lnTo>
                  <a:lnTo>
                    <a:pt x="96012" y="765048"/>
                  </a:lnTo>
                  <a:lnTo>
                    <a:pt x="102108" y="765048"/>
                  </a:lnTo>
                  <a:lnTo>
                    <a:pt x="176784" y="690372"/>
                  </a:lnTo>
                  <a:lnTo>
                    <a:pt x="175260" y="690372"/>
                  </a:lnTo>
                  <a:lnTo>
                    <a:pt x="170688" y="682752"/>
                  </a:lnTo>
                  <a:close/>
                </a:path>
                <a:path w="186054" h="774700">
                  <a:moveTo>
                    <a:pt x="13716" y="682752"/>
                  </a:moveTo>
                  <a:lnTo>
                    <a:pt x="10668" y="690372"/>
                  </a:lnTo>
                  <a:lnTo>
                    <a:pt x="21336" y="690372"/>
                  </a:lnTo>
                  <a:lnTo>
                    <a:pt x="13716" y="682752"/>
                  </a:lnTo>
                  <a:close/>
                </a:path>
                <a:path w="186054" h="774700">
                  <a:moveTo>
                    <a:pt x="47244" y="682752"/>
                  </a:moveTo>
                  <a:lnTo>
                    <a:pt x="13716" y="682752"/>
                  </a:lnTo>
                  <a:lnTo>
                    <a:pt x="21336" y="690372"/>
                  </a:lnTo>
                  <a:lnTo>
                    <a:pt x="56388" y="690372"/>
                  </a:lnTo>
                  <a:lnTo>
                    <a:pt x="56388" y="685800"/>
                  </a:lnTo>
                  <a:lnTo>
                    <a:pt x="47244" y="685800"/>
                  </a:lnTo>
                  <a:lnTo>
                    <a:pt x="47244" y="682752"/>
                  </a:lnTo>
                  <a:close/>
                </a:path>
                <a:path w="186054" h="774700">
                  <a:moveTo>
                    <a:pt x="129539" y="4572"/>
                  </a:moveTo>
                  <a:lnTo>
                    <a:pt x="129539" y="690372"/>
                  </a:lnTo>
                  <a:lnTo>
                    <a:pt x="163209" y="690372"/>
                  </a:lnTo>
                  <a:lnTo>
                    <a:pt x="167696" y="685800"/>
                  </a:lnTo>
                  <a:lnTo>
                    <a:pt x="138684" y="685800"/>
                  </a:lnTo>
                  <a:lnTo>
                    <a:pt x="134112" y="681228"/>
                  </a:lnTo>
                  <a:lnTo>
                    <a:pt x="138684" y="681228"/>
                  </a:lnTo>
                  <a:lnTo>
                    <a:pt x="138684" y="9144"/>
                  </a:lnTo>
                  <a:lnTo>
                    <a:pt x="134112" y="9144"/>
                  </a:lnTo>
                  <a:lnTo>
                    <a:pt x="129539" y="4572"/>
                  </a:lnTo>
                  <a:close/>
                </a:path>
                <a:path w="186054" h="774700">
                  <a:moveTo>
                    <a:pt x="184404" y="682752"/>
                  </a:moveTo>
                  <a:lnTo>
                    <a:pt x="170688" y="682752"/>
                  </a:lnTo>
                  <a:lnTo>
                    <a:pt x="175260" y="690372"/>
                  </a:lnTo>
                  <a:lnTo>
                    <a:pt x="176784" y="690372"/>
                  </a:lnTo>
                  <a:lnTo>
                    <a:pt x="184404" y="682752"/>
                  </a:lnTo>
                  <a:close/>
                </a:path>
                <a:path w="186054" h="774700">
                  <a:moveTo>
                    <a:pt x="138684" y="0"/>
                  </a:moveTo>
                  <a:lnTo>
                    <a:pt x="47244" y="0"/>
                  </a:lnTo>
                  <a:lnTo>
                    <a:pt x="47244" y="685800"/>
                  </a:lnTo>
                  <a:lnTo>
                    <a:pt x="51816" y="681228"/>
                  </a:lnTo>
                  <a:lnTo>
                    <a:pt x="56388" y="681228"/>
                  </a:lnTo>
                  <a:lnTo>
                    <a:pt x="56388" y="9144"/>
                  </a:lnTo>
                  <a:lnTo>
                    <a:pt x="51816" y="9144"/>
                  </a:lnTo>
                  <a:lnTo>
                    <a:pt x="56388" y="4572"/>
                  </a:lnTo>
                  <a:lnTo>
                    <a:pt x="138684" y="4572"/>
                  </a:lnTo>
                  <a:lnTo>
                    <a:pt x="138684" y="0"/>
                  </a:lnTo>
                  <a:close/>
                </a:path>
                <a:path w="186054" h="774700">
                  <a:moveTo>
                    <a:pt x="56388" y="681228"/>
                  </a:moveTo>
                  <a:lnTo>
                    <a:pt x="51816" y="681228"/>
                  </a:lnTo>
                  <a:lnTo>
                    <a:pt x="47244" y="685800"/>
                  </a:lnTo>
                  <a:lnTo>
                    <a:pt x="56388" y="685800"/>
                  </a:lnTo>
                  <a:lnTo>
                    <a:pt x="56388" y="681228"/>
                  </a:lnTo>
                  <a:close/>
                </a:path>
                <a:path w="186054" h="774700">
                  <a:moveTo>
                    <a:pt x="138684" y="681228"/>
                  </a:moveTo>
                  <a:lnTo>
                    <a:pt x="134112" y="681228"/>
                  </a:lnTo>
                  <a:lnTo>
                    <a:pt x="138684" y="685800"/>
                  </a:lnTo>
                  <a:lnTo>
                    <a:pt x="138684" y="681228"/>
                  </a:lnTo>
                  <a:close/>
                </a:path>
                <a:path w="186054" h="774700">
                  <a:moveTo>
                    <a:pt x="185928" y="681228"/>
                  </a:moveTo>
                  <a:lnTo>
                    <a:pt x="138684" y="681228"/>
                  </a:lnTo>
                  <a:lnTo>
                    <a:pt x="138684" y="685800"/>
                  </a:lnTo>
                  <a:lnTo>
                    <a:pt x="167696" y="685800"/>
                  </a:lnTo>
                  <a:lnTo>
                    <a:pt x="170688" y="682752"/>
                  </a:lnTo>
                  <a:lnTo>
                    <a:pt x="184404" y="682752"/>
                  </a:lnTo>
                  <a:lnTo>
                    <a:pt x="185928" y="681228"/>
                  </a:lnTo>
                  <a:close/>
                </a:path>
                <a:path w="186054" h="774700">
                  <a:moveTo>
                    <a:pt x="56388" y="4572"/>
                  </a:moveTo>
                  <a:lnTo>
                    <a:pt x="51816" y="9144"/>
                  </a:lnTo>
                  <a:lnTo>
                    <a:pt x="56388" y="9144"/>
                  </a:lnTo>
                  <a:lnTo>
                    <a:pt x="56388" y="4572"/>
                  </a:lnTo>
                  <a:close/>
                </a:path>
                <a:path w="186054" h="774700">
                  <a:moveTo>
                    <a:pt x="129539" y="4572"/>
                  </a:moveTo>
                  <a:lnTo>
                    <a:pt x="56388" y="4572"/>
                  </a:lnTo>
                  <a:lnTo>
                    <a:pt x="56388" y="9144"/>
                  </a:lnTo>
                  <a:lnTo>
                    <a:pt x="129539" y="9144"/>
                  </a:lnTo>
                  <a:lnTo>
                    <a:pt x="129539" y="4572"/>
                  </a:lnTo>
                  <a:close/>
                </a:path>
                <a:path w="186054" h="774700">
                  <a:moveTo>
                    <a:pt x="138684" y="4572"/>
                  </a:moveTo>
                  <a:lnTo>
                    <a:pt x="129539" y="4572"/>
                  </a:lnTo>
                  <a:lnTo>
                    <a:pt x="134112" y="9144"/>
                  </a:lnTo>
                  <a:lnTo>
                    <a:pt x="138684" y="9144"/>
                  </a:lnTo>
                  <a:lnTo>
                    <a:pt x="138684" y="457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560064" y="4044696"/>
            <a:ext cx="1046988" cy="560831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4376420" y="4389611"/>
            <a:ext cx="746760" cy="1339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700" dirty="0">
                <a:latin typeface="Arial"/>
                <a:cs typeface="Arial"/>
              </a:rPr>
              <a:t>Embedded</a:t>
            </a:r>
            <a:r>
              <a:rPr sz="700" spc="15" dirty="0">
                <a:latin typeface="Arial"/>
                <a:cs typeface="Arial"/>
              </a:rPr>
              <a:t> </a:t>
            </a:r>
            <a:r>
              <a:rPr sz="700" spc="-10" dirty="0">
                <a:latin typeface="Arial"/>
                <a:cs typeface="Arial"/>
              </a:rPr>
              <a:t>device</a:t>
            </a:r>
            <a:endParaRPr sz="7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94436" y="5247386"/>
            <a:ext cx="6329045" cy="165544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51435" algn="ctr">
              <a:lnSpc>
                <a:spcPct val="100000"/>
              </a:lnSpc>
              <a:spcBef>
                <a:spcPts val="105"/>
              </a:spcBef>
            </a:pPr>
            <a:endParaRPr sz="8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8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705"/>
              </a:spcBef>
            </a:pPr>
            <a:endParaRPr sz="8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300" b="1" spc="-10" dirty="0">
                <a:latin typeface="Arial"/>
                <a:cs typeface="Arial"/>
              </a:rPr>
              <a:t>Platform-</a:t>
            </a:r>
            <a:r>
              <a:rPr sz="1300" b="1" dirty="0">
                <a:latin typeface="Arial"/>
                <a:cs typeface="Arial"/>
              </a:rPr>
              <a:t>Independent </a:t>
            </a:r>
            <a:r>
              <a:rPr sz="1300" b="1" spc="-10" dirty="0">
                <a:latin typeface="Arial"/>
                <a:cs typeface="Arial"/>
              </a:rPr>
              <a:t>Programs</a:t>
            </a:r>
            <a:endParaRPr sz="1300">
              <a:latin typeface="Arial"/>
              <a:cs typeface="Arial"/>
            </a:endParaRPr>
          </a:p>
          <a:p>
            <a:pPr marL="135890" marR="5080">
              <a:lnSpc>
                <a:spcPct val="103499"/>
              </a:lnSpc>
              <a:spcBef>
                <a:spcPts val="434"/>
              </a:spcBef>
            </a:pPr>
            <a:r>
              <a:rPr sz="1150" dirty="0">
                <a:latin typeface="Arial"/>
                <a:cs typeface="Arial"/>
              </a:rPr>
              <a:t>Java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technology</a:t>
            </a:r>
            <a:r>
              <a:rPr sz="1150" spc="114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applications</a:t>
            </a:r>
            <a:r>
              <a:rPr sz="1150" spc="12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are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written</a:t>
            </a:r>
            <a:r>
              <a:rPr sz="1150" spc="10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in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Java</a:t>
            </a:r>
            <a:r>
              <a:rPr sz="1150" spc="11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programming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language</a:t>
            </a:r>
            <a:r>
              <a:rPr sz="1150" spc="13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and</a:t>
            </a:r>
            <a:r>
              <a:rPr sz="1150" spc="10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compiled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spc="-25" dirty="0">
                <a:latin typeface="Arial"/>
                <a:cs typeface="Arial"/>
              </a:rPr>
              <a:t>to </a:t>
            </a:r>
            <a:r>
              <a:rPr sz="1150" dirty="0">
                <a:latin typeface="Arial"/>
                <a:cs typeface="Arial"/>
              </a:rPr>
              <a:t>Java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bytecode.</a:t>
            </a:r>
            <a:r>
              <a:rPr sz="1150" spc="11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Bytecode</a:t>
            </a:r>
            <a:r>
              <a:rPr sz="1150" spc="114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is</a:t>
            </a:r>
            <a:r>
              <a:rPr sz="1150" spc="10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executed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on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Java</a:t>
            </a:r>
            <a:r>
              <a:rPr sz="1150" spc="9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platform.</a:t>
            </a:r>
            <a:r>
              <a:rPr sz="1150" spc="2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software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that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provides</a:t>
            </a:r>
            <a:r>
              <a:rPr sz="1150" spc="110" dirty="0">
                <a:latin typeface="Arial"/>
                <a:cs typeface="Arial"/>
              </a:rPr>
              <a:t> </a:t>
            </a:r>
            <a:r>
              <a:rPr sz="1150" spc="-25" dirty="0">
                <a:latin typeface="Arial"/>
                <a:cs typeface="Arial"/>
              </a:rPr>
              <a:t>you </a:t>
            </a:r>
            <a:r>
              <a:rPr sz="1150" dirty="0">
                <a:latin typeface="Arial"/>
                <a:cs typeface="Arial"/>
              </a:rPr>
              <a:t>with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runnable</a:t>
            </a:r>
            <a:r>
              <a:rPr sz="1150" spc="10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Java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platform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is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called</a:t>
            </a:r>
            <a:r>
              <a:rPr sz="1150" spc="10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Java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Runtime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Environment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(JRE).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spc="-10" dirty="0">
                <a:latin typeface="Arial"/>
                <a:cs typeface="Arial"/>
              </a:rPr>
              <a:t>compiler, </a:t>
            </a:r>
            <a:r>
              <a:rPr sz="1150" dirty="0">
                <a:latin typeface="Arial"/>
                <a:cs typeface="Arial"/>
              </a:rPr>
              <a:t>included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in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Java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SE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Development</a:t>
            </a:r>
            <a:r>
              <a:rPr sz="1150" spc="10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Kit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(JDK),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is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used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to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convert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Java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source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code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to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spc="-20" dirty="0">
                <a:latin typeface="Arial"/>
                <a:cs typeface="Arial"/>
              </a:rPr>
              <a:t>Java </a:t>
            </a:r>
            <a:r>
              <a:rPr sz="1150" spc="-10" dirty="0">
                <a:latin typeface="Arial"/>
                <a:cs typeface="Arial"/>
              </a:rPr>
              <a:t>bytecode.</a:t>
            </a:r>
            <a:endParaRPr sz="11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31824" y="806967"/>
            <a:ext cx="4928870" cy="39439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760220">
              <a:lnSpc>
                <a:spcPct val="100000"/>
              </a:lnSpc>
              <a:spcBef>
                <a:spcPts val="110"/>
              </a:spcBef>
            </a:pPr>
            <a:r>
              <a:rPr sz="1850" b="1" dirty="0">
                <a:latin typeface="Arial"/>
                <a:cs typeface="Arial"/>
              </a:rPr>
              <a:t>The</a:t>
            </a:r>
            <a:r>
              <a:rPr sz="1850" b="1" spc="-10" dirty="0">
                <a:latin typeface="Arial"/>
                <a:cs typeface="Arial"/>
              </a:rPr>
              <a:t> </a:t>
            </a:r>
            <a:r>
              <a:rPr sz="1850" b="1" dirty="0">
                <a:latin typeface="Arial"/>
                <a:cs typeface="Arial"/>
              </a:rPr>
              <a:t>Person</a:t>
            </a:r>
            <a:r>
              <a:rPr sz="1850" b="1" spc="15" dirty="0">
                <a:latin typeface="Arial"/>
                <a:cs typeface="Arial"/>
              </a:rPr>
              <a:t> </a:t>
            </a:r>
            <a:r>
              <a:rPr sz="1850" b="1" spc="-10" dirty="0">
                <a:latin typeface="Arial"/>
                <a:cs typeface="Arial"/>
              </a:rPr>
              <a:t>Class</a:t>
            </a:r>
            <a:endParaRPr sz="18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350"/>
              </a:spcBef>
            </a:pPr>
            <a:endParaRPr sz="1850">
              <a:latin typeface="Arial"/>
              <a:cs typeface="Arial"/>
            </a:endParaRPr>
          </a:p>
          <a:p>
            <a:pPr marL="341630" indent="-328930">
              <a:lnSpc>
                <a:spcPct val="100000"/>
              </a:lnSpc>
              <a:spcBef>
                <a:spcPts val="5"/>
              </a:spcBef>
              <a:buClr>
                <a:srgbClr val="FF0000"/>
              </a:buClr>
              <a:buChar char="•"/>
              <a:tabLst>
                <a:tab pos="341630" algn="l"/>
              </a:tabLst>
            </a:pPr>
            <a:r>
              <a:rPr sz="1550" dirty="0">
                <a:latin typeface="Arial"/>
                <a:cs typeface="Arial"/>
              </a:rPr>
              <a:t>Person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class</a:t>
            </a:r>
            <a:endParaRPr sz="1550">
              <a:latin typeface="Arial"/>
              <a:cs typeface="Arial"/>
            </a:endParaRPr>
          </a:p>
          <a:p>
            <a:pPr marL="659765" lvl="1" indent="-237490">
              <a:lnSpc>
                <a:spcPct val="100000"/>
              </a:lnSpc>
              <a:spcBef>
                <a:spcPts val="375"/>
              </a:spcBef>
              <a:buClr>
                <a:srgbClr val="FF0000"/>
              </a:buClr>
              <a:buChar char="–"/>
              <a:tabLst>
                <a:tab pos="659765" algn="l"/>
              </a:tabLst>
            </a:pPr>
            <a:r>
              <a:rPr sz="1400" dirty="0">
                <a:latin typeface="Arial"/>
                <a:cs typeface="Arial"/>
              </a:rPr>
              <a:t>Attributes</a:t>
            </a:r>
            <a:r>
              <a:rPr sz="1400" spc="4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like</a:t>
            </a:r>
            <a:r>
              <a:rPr sz="1400" spc="9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name,</a:t>
            </a:r>
            <a:r>
              <a:rPr sz="1400" spc="5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age,</a:t>
            </a:r>
            <a:r>
              <a:rPr sz="1400" spc="6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address,</a:t>
            </a:r>
            <a:r>
              <a:rPr sz="1400" spc="35" dirty="0">
                <a:latin typeface="Arial"/>
                <a:cs typeface="Arial"/>
              </a:rPr>
              <a:t> </a:t>
            </a:r>
            <a:r>
              <a:rPr sz="1400" spc="-20" dirty="0">
                <a:latin typeface="Arial"/>
                <a:cs typeface="Arial"/>
              </a:rPr>
              <a:t>etc.</a:t>
            </a:r>
            <a:endParaRPr sz="1400">
              <a:latin typeface="Arial"/>
              <a:cs typeface="Arial"/>
            </a:endParaRPr>
          </a:p>
          <a:p>
            <a:pPr marL="341630" indent="-328930">
              <a:lnSpc>
                <a:spcPct val="100000"/>
              </a:lnSpc>
              <a:spcBef>
                <a:spcPts val="405"/>
              </a:spcBef>
              <a:buClr>
                <a:srgbClr val="FF0000"/>
              </a:buClr>
              <a:buChar char="•"/>
              <a:tabLst>
                <a:tab pos="341630" algn="l"/>
              </a:tabLst>
            </a:pPr>
            <a:r>
              <a:rPr sz="1550" dirty="0">
                <a:latin typeface="Arial"/>
                <a:cs typeface="Arial"/>
              </a:rPr>
              <a:t>Class</a:t>
            </a:r>
            <a:r>
              <a:rPr sz="1550" spc="1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created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by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using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the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Builder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pattern</a:t>
            </a:r>
            <a:endParaRPr sz="1550">
              <a:latin typeface="Arial"/>
              <a:cs typeface="Arial"/>
            </a:endParaRPr>
          </a:p>
          <a:p>
            <a:pPr marL="659765" lvl="1" indent="-237490">
              <a:lnSpc>
                <a:spcPct val="100000"/>
              </a:lnSpc>
              <a:spcBef>
                <a:spcPts val="375"/>
              </a:spcBef>
              <a:buClr>
                <a:srgbClr val="FF0000"/>
              </a:buClr>
              <a:buChar char="–"/>
              <a:tabLst>
                <a:tab pos="659765" algn="l"/>
              </a:tabLst>
            </a:pPr>
            <a:r>
              <a:rPr sz="1400" dirty="0">
                <a:latin typeface="Arial"/>
                <a:cs typeface="Arial"/>
              </a:rPr>
              <a:t>Generates</a:t>
            </a:r>
            <a:r>
              <a:rPr sz="1400" spc="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</a:t>
            </a:r>
            <a:r>
              <a:rPr sz="1400" spc="8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collection</a:t>
            </a:r>
            <a:r>
              <a:rPr sz="1400" spc="7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persons</a:t>
            </a:r>
            <a:r>
              <a:rPr sz="1400" spc="6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for</a:t>
            </a:r>
            <a:r>
              <a:rPr sz="1400" spc="7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examples</a:t>
            </a:r>
            <a:endParaRPr sz="1400">
              <a:latin typeface="Arial"/>
              <a:cs typeface="Arial"/>
            </a:endParaRPr>
          </a:p>
          <a:p>
            <a:pPr marL="341630" indent="-328930">
              <a:lnSpc>
                <a:spcPct val="100000"/>
              </a:lnSpc>
              <a:spcBef>
                <a:spcPts val="405"/>
              </a:spcBef>
              <a:buClr>
                <a:srgbClr val="FF0000"/>
              </a:buClr>
              <a:buChar char="•"/>
              <a:tabLst>
                <a:tab pos="341630" algn="l"/>
              </a:tabLst>
            </a:pPr>
            <a:r>
              <a:rPr sz="1550" dirty="0">
                <a:latin typeface="Arial"/>
                <a:cs typeface="Arial"/>
              </a:rPr>
              <a:t>RoboCall</a:t>
            </a:r>
            <a:r>
              <a:rPr sz="1550" spc="20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Example</a:t>
            </a:r>
            <a:endParaRPr sz="1550">
              <a:latin typeface="Arial"/>
              <a:cs typeface="Arial"/>
            </a:endParaRPr>
          </a:p>
          <a:p>
            <a:pPr marL="659765" lvl="1" indent="-237490">
              <a:lnSpc>
                <a:spcPct val="100000"/>
              </a:lnSpc>
              <a:spcBef>
                <a:spcPts val="390"/>
              </a:spcBef>
              <a:buClr>
                <a:srgbClr val="FF0000"/>
              </a:buClr>
              <a:buChar char="–"/>
              <a:tabLst>
                <a:tab pos="659765" algn="l"/>
              </a:tabLst>
            </a:pPr>
            <a:r>
              <a:rPr sz="1400" dirty="0">
                <a:latin typeface="Arial"/>
                <a:cs typeface="Arial"/>
              </a:rPr>
              <a:t>An</a:t>
            </a:r>
            <a:r>
              <a:rPr sz="1400" spc="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app</a:t>
            </a:r>
            <a:r>
              <a:rPr sz="1400" spc="5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for</a:t>
            </a:r>
            <a:r>
              <a:rPr sz="1400" spc="4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contacting</a:t>
            </a:r>
            <a:r>
              <a:rPr sz="1400" spc="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people</a:t>
            </a:r>
            <a:r>
              <a:rPr sz="1400" spc="5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via</a:t>
            </a:r>
            <a:r>
              <a:rPr sz="1400" spc="5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mail,</a:t>
            </a:r>
            <a:r>
              <a:rPr sz="1400" spc="5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phone,</a:t>
            </a:r>
            <a:r>
              <a:rPr sz="1400" spc="4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email</a:t>
            </a:r>
            <a:endParaRPr sz="1400">
              <a:latin typeface="Arial"/>
              <a:cs typeface="Arial"/>
            </a:endParaRPr>
          </a:p>
          <a:p>
            <a:pPr marL="659765" lvl="1" indent="-237490">
              <a:lnSpc>
                <a:spcPct val="100000"/>
              </a:lnSpc>
              <a:spcBef>
                <a:spcPts val="370"/>
              </a:spcBef>
              <a:buClr>
                <a:srgbClr val="FF0000"/>
              </a:buClr>
              <a:buChar char="–"/>
              <a:tabLst>
                <a:tab pos="659765" algn="l"/>
              </a:tabLst>
            </a:pPr>
            <a:r>
              <a:rPr sz="1400" dirty="0">
                <a:latin typeface="Arial"/>
                <a:cs typeface="Arial"/>
              </a:rPr>
              <a:t>Given</a:t>
            </a:r>
            <a:r>
              <a:rPr sz="1400" spc="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</a:t>
            </a:r>
            <a:r>
              <a:rPr sz="1400" spc="4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list</a:t>
            </a:r>
            <a:r>
              <a:rPr sz="1400" spc="5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of</a:t>
            </a:r>
            <a:r>
              <a:rPr sz="1400" spc="4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people</a:t>
            </a:r>
            <a:r>
              <a:rPr sz="1400" spc="5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query</a:t>
            </a:r>
            <a:r>
              <a:rPr sz="1400" spc="4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for</a:t>
            </a:r>
            <a:r>
              <a:rPr sz="1400" spc="4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certain</a:t>
            </a:r>
            <a:r>
              <a:rPr sz="1400" spc="3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groups</a:t>
            </a:r>
            <a:endParaRPr sz="1400">
              <a:latin typeface="Arial"/>
              <a:cs typeface="Arial"/>
            </a:endParaRPr>
          </a:p>
          <a:p>
            <a:pPr marL="659765" lvl="1" indent="-237490">
              <a:lnSpc>
                <a:spcPct val="100000"/>
              </a:lnSpc>
              <a:spcBef>
                <a:spcPts val="385"/>
              </a:spcBef>
              <a:buClr>
                <a:srgbClr val="FF0000"/>
              </a:buClr>
              <a:buChar char="–"/>
              <a:tabLst>
                <a:tab pos="659765" algn="l"/>
              </a:tabLst>
            </a:pPr>
            <a:r>
              <a:rPr sz="1400" dirty="0">
                <a:latin typeface="Arial"/>
                <a:cs typeface="Arial"/>
              </a:rPr>
              <a:t>Used</a:t>
            </a:r>
            <a:r>
              <a:rPr sz="1400" spc="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for</a:t>
            </a:r>
            <a:r>
              <a:rPr sz="1400" spc="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test</a:t>
            </a:r>
            <a:r>
              <a:rPr sz="1400" spc="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and</a:t>
            </a:r>
            <a:r>
              <a:rPr sz="1400" spc="40" dirty="0">
                <a:latin typeface="Arial"/>
                <a:cs typeface="Arial"/>
              </a:rPr>
              <a:t> </a:t>
            </a:r>
            <a:r>
              <a:rPr sz="1400" spc="-20" dirty="0">
                <a:latin typeface="Arial"/>
                <a:cs typeface="Arial"/>
              </a:rPr>
              <a:t>demo</a:t>
            </a:r>
            <a:endParaRPr sz="1400">
              <a:latin typeface="Arial"/>
              <a:cs typeface="Arial"/>
            </a:endParaRPr>
          </a:p>
          <a:p>
            <a:pPr marL="341630" indent="-328930">
              <a:lnSpc>
                <a:spcPct val="100000"/>
              </a:lnSpc>
              <a:spcBef>
                <a:spcPts val="400"/>
              </a:spcBef>
              <a:buClr>
                <a:srgbClr val="FF0000"/>
              </a:buClr>
              <a:buChar char="•"/>
              <a:tabLst>
                <a:tab pos="341630" algn="l"/>
              </a:tabLst>
            </a:pPr>
            <a:r>
              <a:rPr sz="1550" dirty="0">
                <a:latin typeface="Arial"/>
                <a:cs typeface="Arial"/>
              </a:rPr>
              <a:t>Groups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queried</a:t>
            </a:r>
            <a:r>
              <a:rPr sz="1550" spc="65" dirty="0">
                <a:latin typeface="Arial"/>
                <a:cs typeface="Arial"/>
              </a:rPr>
              <a:t> </a:t>
            </a:r>
            <a:r>
              <a:rPr sz="1550" spc="-25" dirty="0">
                <a:latin typeface="Arial"/>
                <a:cs typeface="Arial"/>
              </a:rPr>
              <a:t>for</a:t>
            </a:r>
            <a:endParaRPr sz="1550">
              <a:latin typeface="Arial"/>
              <a:cs typeface="Arial"/>
            </a:endParaRPr>
          </a:p>
          <a:p>
            <a:pPr marL="659765" lvl="1" indent="-237490">
              <a:lnSpc>
                <a:spcPct val="100000"/>
              </a:lnSpc>
              <a:spcBef>
                <a:spcPts val="380"/>
              </a:spcBef>
              <a:buClr>
                <a:srgbClr val="FF0000"/>
              </a:buClr>
              <a:buChar char="–"/>
              <a:tabLst>
                <a:tab pos="659765" algn="l"/>
              </a:tabLst>
            </a:pPr>
            <a:r>
              <a:rPr sz="1400" dirty="0">
                <a:latin typeface="Arial"/>
                <a:cs typeface="Arial"/>
              </a:rPr>
              <a:t>Drivers:</a:t>
            </a:r>
            <a:r>
              <a:rPr sz="1400" spc="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Persons</a:t>
            </a:r>
            <a:r>
              <a:rPr sz="1400" spc="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over</a:t>
            </a:r>
            <a:r>
              <a:rPr sz="1400" spc="5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the</a:t>
            </a:r>
            <a:r>
              <a:rPr sz="1400" spc="5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age</a:t>
            </a:r>
            <a:r>
              <a:rPr sz="1400" spc="5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of</a:t>
            </a:r>
            <a:r>
              <a:rPr sz="1400" spc="40" dirty="0">
                <a:latin typeface="Arial"/>
                <a:cs typeface="Arial"/>
              </a:rPr>
              <a:t> </a:t>
            </a:r>
            <a:r>
              <a:rPr sz="1400" spc="-25" dirty="0">
                <a:latin typeface="Arial"/>
                <a:cs typeface="Arial"/>
              </a:rPr>
              <a:t>16</a:t>
            </a:r>
            <a:endParaRPr sz="1400">
              <a:latin typeface="Arial"/>
              <a:cs typeface="Arial"/>
            </a:endParaRPr>
          </a:p>
          <a:p>
            <a:pPr marL="659765" lvl="1" indent="-237490">
              <a:lnSpc>
                <a:spcPct val="100000"/>
              </a:lnSpc>
              <a:spcBef>
                <a:spcPts val="384"/>
              </a:spcBef>
              <a:buClr>
                <a:srgbClr val="FF0000"/>
              </a:buClr>
              <a:buChar char="–"/>
              <a:tabLst>
                <a:tab pos="659765" algn="l"/>
              </a:tabLst>
            </a:pPr>
            <a:r>
              <a:rPr sz="1400" dirty="0">
                <a:latin typeface="Arial"/>
                <a:cs typeface="Arial"/>
              </a:rPr>
              <a:t>Draftees:</a:t>
            </a:r>
            <a:r>
              <a:rPr sz="1400" spc="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Male</a:t>
            </a:r>
            <a:r>
              <a:rPr sz="1400" spc="5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persons</a:t>
            </a:r>
            <a:r>
              <a:rPr sz="1400" spc="5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between</a:t>
            </a:r>
            <a:r>
              <a:rPr sz="1400" spc="5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18</a:t>
            </a:r>
            <a:r>
              <a:rPr sz="1400" spc="5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and</a:t>
            </a:r>
            <a:r>
              <a:rPr sz="1400" spc="7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25</a:t>
            </a:r>
            <a:r>
              <a:rPr sz="1400" spc="5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years</a:t>
            </a:r>
            <a:r>
              <a:rPr sz="1400" spc="50" dirty="0">
                <a:latin typeface="Arial"/>
                <a:cs typeface="Arial"/>
              </a:rPr>
              <a:t> </a:t>
            </a:r>
            <a:r>
              <a:rPr sz="1400" spc="-25" dirty="0">
                <a:latin typeface="Arial"/>
                <a:cs typeface="Arial"/>
              </a:rPr>
              <a:t>old</a:t>
            </a:r>
            <a:endParaRPr sz="1400">
              <a:latin typeface="Arial"/>
              <a:cs typeface="Arial"/>
            </a:endParaRPr>
          </a:p>
          <a:p>
            <a:pPr marL="659765" lvl="1" indent="-237490">
              <a:lnSpc>
                <a:spcPct val="100000"/>
              </a:lnSpc>
              <a:spcBef>
                <a:spcPts val="380"/>
              </a:spcBef>
              <a:buClr>
                <a:srgbClr val="FF0000"/>
              </a:buClr>
              <a:buChar char="–"/>
              <a:tabLst>
                <a:tab pos="659765" algn="l"/>
              </a:tabLst>
            </a:pPr>
            <a:r>
              <a:rPr sz="1400" dirty="0">
                <a:latin typeface="Arial"/>
                <a:cs typeface="Arial"/>
              </a:rPr>
              <a:t>Pilots:</a:t>
            </a:r>
            <a:r>
              <a:rPr sz="1400" spc="4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Persons</a:t>
            </a:r>
            <a:r>
              <a:rPr sz="1400" spc="4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between</a:t>
            </a:r>
            <a:r>
              <a:rPr sz="1400" spc="4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23</a:t>
            </a:r>
            <a:r>
              <a:rPr sz="1400" spc="7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and</a:t>
            </a:r>
            <a:r>
              <a:rPr sz="1400" spc="4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65</a:t>
            </a:r>
            <a:r>
              <a:rPr sz="1400" spc="5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years</a:t>
            </a:r>
            <a:r>
              <a:rPr sz="1400" spc="55" dirty="0">
                <a:latin typeface="Arial"/>
                <a:cs typeface="Arial"/>
              </a:rPr>
              <a:t> </a:t>
            </a:r>
            <a:r>
              <a:rPr sz="1400" spc="-25" dirty="0">
                <a:latin typeface="Arial"/>
                <a:cs typeface="Arial"/>
              </a:rPr>
              <a:t>old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94436" y="5660548"/>
            <a:ext cx="6276340" cy="2590800"/>
          </a:xfrm>
          <a:prstGeom prst="rect">
            <a:avLst/>
          </a:prstGeom>
        </p:spPr>
        <p:txBody>
          <a:bodyPr vert="horz" wrap="square" lIns="0" tIns="673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30"/>
              </a:spcBef>
            </a:pPr>
            <a:r>
              <a:rPr sz="1300" b="1" dirty="0">
                <a:latin typeface="Arial"/>
                <a:cs typeface="Arial"/>
              </a:rPr>
              <a:t>The</a:t>
            </a:r>
            <a:r>
              <a:rPr sz="1300" b="1" spc="-55" dirty="0">
                <a:latin typeface="Arial"/>
                <a:cs typeface="Arial"/>
              </a:rPr>
              <a:t> </a:t>
            </a:r>
            <a:r>
              <a:rPr sz="1300" b="1" dirty="0">
                <a:latin typeface="Arial"/>
                <a:cs typeface="Arial"/>
              </a:rPr>
              <a:t>RoboCall</a:t>
            </a:r>
            <a:r>
              <a:rPr sz="1300" b="1" spc="-60" dirty="0">
                <a:latin typeface="Arial"/>
                <a:cs typeface="Arial"/>
              </a:rPr>
              <a:t> </a:t>
            </a:r>
            <a:r>
              <a:rPr sz="1300" b="1" spc="-25" dirty="0">
                <a:latin typeface="Arial"/>
                <a:cs typeface="Arial"/>
              </a:rPr>
              <a:t>App</a:t>
            </a:r>
            <a:endParaRPr sz="13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spcBef>
                <a:spcPts val="434"/>
              </a:spcBef>
            </a:pPr>
            <a:r>
              <a:rPr sz="1300" dirty="0">
                <a:latin typeface="Arial"/>
                <a:cs typeface="Arial"/>
              </a:rPr>
              <a:t>The</a:t>
            </a:r>
            <a:r>
              <a:rPr sz="1300" spc="-40" dirty="0">
                <a:latin typeface="Arial"/>
                <a:cs typeface="Arial"/>
              </a:rPr>
              <a:t> </a:t>
            </a:r>
            <a:r>
              <a:rPr sz="1300" spc="-10" dirty="0">
                <a:latin typeface="Arial"/>
                <a:cs typeface="Arial"/>
              </a:rPr>
              <a:t>RoboCall</a:t>
            </a:r>
            <a:r>
              <a:rPr sz="1300" spc="-55" dirty="0">
                <a:latin typeface="Arial"/>
                <a:cs typeface="Arial"/>
              </a:rPr>
              <a:t> </a:t>
            </a:r>
            <a:r>
              <a:rPr sz="1300" dirty="0">
                <a:latin typeface="Arial"/>
                <a:cs typeface="Arial"/>
              </a:rPr>
              <a:t>app</a:t>
            </a:r>
            <a:r>
              <a:rPr sz="1300" spc="-30" dirty="0">
                <a:latin typeface="Arial"/>
                <a:cs typeface="Arial"/>
              </a:rPr>
              <a:t> </a:t>
            </a:r>
            <a:r>
              <a:rPr sz="1300" dirty="0">
                <a:latin typeface="Arial"/>
                <a:cs typeface="Arial"/>
              </a:rPr>
              <a:t>is</a:t>
            </a:r>
            <a:r>
              <a:rPr sz="1300" spc="-15" dirty="0">
                <a:latin typeface="Arial"/>
                <a:cs typeface="Arial"/>
              </a:rPr>
              <a:t> </a:t>
            </a:r>
            <a:r>
              <a:rPr sz="1300" dirty="0">
                <a:latin typeface="Arial"/>
                <a:cs typeface="Arial"/>
              </a:rPr>
              <a:t>an</a:t>
            </a:r>
            <a:r>
              <a:rPr sz="1300" spc="-30" dirty="0">
                <a:latin typeface="Arial"/>
                <a:cs typeface="Arial"/>
              </a:rPr>
              <a:t> </a:t>
            </a:r>
            <a:r>
              <a:rPr sz="1300" spc="-10" dirty="0">
                <a:latin typeface="Arial"/>
                <a:cs typeface="Arial"/>
              </a:rPr>
              <a:t>application</a:t>
            </a:r>
            <a:r>
              <a:rPr sz="1300" spc="-35" dirty="0">
                <a:latin typeface="Arial"/>
                <a:cs typeface="Arial"/>
              </a:rPr>
              <a:t> </a:t>
            </a:r>
            <a:r>
              <a:rPr sz="1300" dirty="0">
                <a:latin typeface="Arial"/>
                <a:cs typeface="Arial"/>
              </a:rPr>
              <a:t>for</a:t>
            </a:r>
            <a:r>
              <a:rPr sz="1300" spc="-15" dirty="0">
                <a:latin typeface="Arial"/>
                <a:cs typeface="Arial"/>
              </a:rPr>
              <a:t> </a:t>
            </a:r>
            <a:r>
              <a:rPr sz="1300" spc="-10" dirty="0">
                <a:latin typeface="Arial"/>
                <a:cs typeface="Arial"/>
              </a:rPr>
              <a:t>automating</a:t>
            </a:r>
            <a:r>
              <a:rPr sz="1300" spc="-30" dirty="0">
                <a:latin typeface="Arial"/>
                <a:cs typeface="Arial"/>
              </a:rPr>
              <a:t> </a:t>
            </a:r>
            <a:r>
              <a:rPr sz="1300" dirty="0">
                <a:latin typeface="Arial"/>
                <a:cs typeface="Arial"/>
              </a:rPr>
              <a:t>the</a:t>
            </a:r>
            <a:r>
              <a:rPr sz="1300" spc="-15" dirty="0">
                <a:latin typeface="Arial"/>
                <a:cs typeface="Arial"/>
              </a:rPr>
              <a:t> </a:t>
            </a:r>
            <a:r>
              <a:rPr sz="1300" spc="-10" dirty="0">
                <a:latin typeface="Arial"/>
                <a:cs typeface="Arial"/>
              </a:rPr>
              <a:t>communication</a:t>
            </a:r>
            <a:r>
              <a:rPr sz="1300" spc="-30" dirty="0">
                <a:latin typeface="Arial"/>
                <a:cs typeface="Arial"/>
              </a:rPr>
              <a:t> </a:t>
            </a:r>
            <a:r>
              <a:rPr sz="1300" dirty="0">
                <a:latin typeface="Arial"/>
                <a:cs typeface="Arial"/>
              </a:rPr>
              <a:t>with</a:t>
            </a:r>
            <a:r>
              <a:rPr sz="1300" spc="-15" dirty="0">
                <a:latin typeface="Arial"/>
                <a:cs typeface="Arial"/>
              </a:rPr>
              <a:t> </a:t>
            </a:r>
            <a:r>
              <a:rPr sz="1300" dirty="0">
                <a:latin typeface="Arial"/>
                <a:cs typeface="Arial"/>
              </a:rPr>
              <a:t>groups</a:t>
            </a:r>
            <a:r>
              <a:rPr sz="1300" spc="-30" dirty="0">
                <a:latin typeface="Arial"/>
                <a:cs typeface="Arial"/>
              </a:rPr>
              <a:t> </a:t>
            </a:r>
            <a:r>
              <a:rPr sz="1300" spc="-25" dirty="0">
                <a:latin typeface="Arial"/>
                <a:cs typeface="Arial"/>
              </a:rPr>
              <a:t>of </a:t>
            </a:r>
            <a:r>
              <a:rPr sz="1300" dirty="0">
                <a:latin typeface="Arial"/>
                <a:cs typeface="Arial"/>
              </a:rPr>
              <a:t>people.</a:t>
            </a:r>
            <a:r>
              <a:rPr sz="1300" spc="-60" dirty="0">
                <a:latin typeface="Arial"/>
                <a:cs typeface="Arial"/>
              </a:rPr>
              <a:t> </a:t>
            </a:r>
            <a:r>
              <a:rPr sz="1300" dirty="0">
                <a:latin typeface="Arial"/>
                <a:cs typeface="Arial"/>
              </a:rPr>
              <a:t>It</a:t>
            </a:r>
            <a:r>
              <a:rPr sz="1300" spc="-35" dirty="0">
                <a:latin typeface="Arial"/>
                <a:cs typeface="Arial"/>
              </a:rPr>
              <a:t> </a:t>
            </a:r>
            <a:r>
              <a:rPr sz="1300" dirty="0">
                <a:latin typeface="Arial"/>
                <a:cs typeface="Arial"/>
              </a:rPr>
              <a:t>can</a:t>
            </a:r>
            <a:r>
              <a:rPr sz="1300" spc="-50" dirty="0">
                <a:latin typeface="Arial"/>
                <a:cs typeface="Arial"/>
              </a:rPr>
              <a:t> </a:t>
            </a:r>
            <a:r>
              <a:rPr sz="1300" dirty="0">
                <a:latin typeface="Arial"/>
                <a:cs typeface="Arial"/>
              </a:rPr>
              <a:t>contact</a:t>
            </a:r>
            <a:r>
              <a:rPr sz="1300" spc="-25" dirty="0">
                <a:latin typeface="Arial"/>
                <a:cs typeface="Arial"/>
              </a:rPr>
              <a:t> </a:t>
            </a:r>
            <a:r>
              <a:rPr sz="1300" spc="-10" dirty="0">
                <a:latin typeface="Arial"/>
                <a:cs typeface="Arial"/>
              </a:rPr>
              <a:t>individuals</a:t>
            </a:r>
            <a:r>
              <a:rPr sz="1300" spc="-60" dirty="0">
                <a:latin typeface="Arial"/>
                <a:cs typeface="Arial"/>
              </a:rPr>
              <a:t> </a:t>
            </a:r>
            <a:r>
              <a:rPr sz="1300" dirty="0">
                <a:latin typeface="Arial"/>
                <a:cs typeface="Arial"/>
              </a:rPr>
              <a:t>by</a:t>
            </a:r>
            <a:r>
              <a:rPr sz="1300" spc="-35" dirty="0">
                <a:latin typeface="Arial"/>
                <a:cs typeface="Arial"/>
              </a:rPr>
              <a:t> </a:t>
            </a:r>
            <a:r>
              <a:rPr sz="1300" dirty="0">
                <a:latin typeface="Arial"/>
                <a:cs typeface="Arial"/>
              </a:rPr>
              <a:t>phone,</a:t>
            </a:r>
            <a:r>
              <a:rPr sz="1300" spc="-50" dirty="0">
                <a:latin typeface="Arial"/>
                <a:cs typeface="Arial"/>
              </a:rPr>
              <a:t> </a:t>
            </a:r>
            <a:r>
              <a:rPr sz="1300" dirty="0">
                <a:latin typeface="Arial"/>
                <a:cs typeface="Arial"/>
              </a:rPr>
              <a:t>email,</a:t>
            </a:r>
            <a:r>
              <a:rPr sz="1300" spc="-45" dirty="0">
                <a:latin typeface="Arial"/>
                <a:cs typeface="Arial"/>
              </a:rPr>
              <a:t> </a:t>
            </a:r>
            <a:r>
              <a:rPr sz="1300" dirty="0">
                <a:latin typeface="Arial"/>
                <a:cs typeface="Arial"/>
              </a:rPr>
              <a:t>or</a:t>
            </a:r>
            <a:r>
              <a:rPr sz="1300" spc="-50" dirty="0">
                <a:latin typeface="Arial"/>
                <a:cs typeface="Arial"/>
              </a:rPr>
              <a:t> </a:t>
            </a:r>
            <a:r>
              <a:rPr sz="1300" dirty="0">
                <a:latin typeface="Arial"/>
                <a:cs typeface="Arial"/>
              </a:rPr>
              <a:t>regular</a:t>
            </a:r>
            <a:r>
              <a:rPr sz="1300" spc="-50" dirty="0">
                <a:latin typeface="Arial"/>
                <a:cs typeface="Arial"/>
              </a:rPr>
              <a:t> </a:t>
            </a:r>
            <a:r>
              <a:rPr sz="1300" dirty="0">
                <a:latin typeface="Arial"/>
                <a:cs typeface="Arial"/>
              </a:rPr>
              <a:t>mail.</a:t>
            </a:r>
            <a:r>
              <a:rPr sz="1300" spc="-50" dirty="0">
                <a:latin typeface="Arial"/>
                <a:cs typeface="Arial"/>
              </a:rPr>
              <a:t> </a:t>
            </a:r>
            <a:r>
              <a:rPr sz="1300" dirty="0">
                <a:latin typeface="Arial"/>
                <a:cs typeface="Arial"/>
              </a:rPr>
              <a:t>In</a:t>
            </a:r>
            <a:r>
              <a:rPr sz="1300" spc="-35" dirty="0">
                <a:latin typeface="Arial"/>
                <a:cs typeface="Arial"/>
              </a:rPr>
              <a:t> </a:t>
            </a:r>
            <a:r>
              <a:rPr sz="1300" dirty="0">
                <a:latin typeface="Arial"/>
                <a:cs typeface="Arial"/>
              </a:rPr>
              <a:t>this</a:t>
            </a:r>
            <a:r>
              <a:rPr sz="1300" spc="-35" dirty="0">
                <a:latin typeface="Arial"/>
                <a:cs typeface="Arial"/>
              </a:rPr>
              <a:t> </a:t>
            </a:r>
            <a:r>
              <a:rPr sz="1300" dirty="0">
                <a:latin typeface="Arial"/>
                <a:cs typeface="Arial"/>
              </a:rPr>
              <a:t>example,</a:t>
            </a:r>
            <a:r>
              <a:rPr sz="1300" spc="-35" dirty="0">
                <a:latin typeface="Arial"/>
                <a:cs typeface="Arial"/>
              </a:rPr>
              <a:t> </a:t>
            </a:r>
            <a:r>
              <a:rPr sz="1300" spc="-25" dirty="0">
                <a:latin typeface="Arial"/>
                <a:cs typeface="Arial"/>
              </a:rPr>
              <a:t>the </a:t>
            </a:r>
            <a:r>
              <a:rPr sz="1300" dirty="0">
                <a:latin typeface="Arial"/>
                <a:cs typeface="Arial"/>
              </a:rPr>
              <a:t>app</a:t>
            </a:r>
            <a:r>
              <a:rPr sz="1300" spc="-55" dirty="0">
                <a:latin typeface="Arial"/>
                <a:cs typeface="Arial"/>
              </a:rPr>
              <a:t> </a:t>
            </a:r>
            <a:r>
              <a:rPr sz="1300" dirty="0">
                <a:latin typeface="Arial"/>
                <a:cs typeface="Arial"/>
              </a:rPr>
              <a:t>will</a:t>
            </a:r>
            <a:r>
              <a:rPr sz="1300" spc="-40" dirty="0">
                <a:latin typeface="Arial"/>
                <a:cs typeface="Arial"/>
              </a:rPr>
              <a:t> </a:t>
            </a:r>
            <a:r>
              <a:rPr sz="1300" dirty="0">
                <a:latin typeface="Arial"/>
                <a:cs typeface="Arial"/>
              </a:rPr>
              <a:t>be</a:t>
            </a:r>
            <a:r>
              <a:rPr sz="1300" spc="-45" dirty="0">
                <a:latin typeface="Arial"/>
                <a:cs typeface="Arial"/>
              </a:rPr>
              <a:t> </a:t>
            </a:r>
            <a:r>
              <a:rPr sz="1300" dirty="0">
                <a:latin typeface="Arial"/>
                <a:cs typeface="Arial"/>
              </a:rPr>
              <a:t>used</a:t>
            </a:r>
            <a:r>
              <a:rPr sz="1300" spc="-45" dirty="0">
                <a:latin typeface="Arial"/>
                <a:cs typeface="Arial"/>
              </a:rPr>
              <a:t> </a:t>
            </a:r>
            <a:r>
              <a:rPr sz="1300" dirty="0">
                <a:latin typeface="Arial"/>
                <a:cs typeface="Arial"/>
              </a:rPr>
              <a:t>to</a:t>
            </a:r>
            <a:r>
              <a:rPr sz="1300" spc="-30" dirty="0">
                <a:latin typeface="Arial"/>
                <a:cs typeface="Arial"/>
              </a:rPr>
              <a:t> </a:t>
            </a:r>
            <a:r>
              <a:rPr sz="1300" dirty="0">
                <a:latin typeface="Arial"/>
                <a:cs typeface="Arial"/>
              </a:rPr>
              <a:t>contact</a:t>
            </a:r>
            <a:r>
              <a:rPr sz="1300" spc="-30" dirty="0">
                <a:latin typeface="Arial"/>
                <a:cs typeface="Arial"/>
              </a:rPr>
              <a:t> </a:t>
            </a:r>
            <a:r>
              <a:rPr sz="1300" dirty="0">
                <a:latin typeface="Arial"/>
                <a:cs typeface="Arial"/>
              </a:rPr>
              <a:t>three</a:t>
            </a:r>
            <a:r>
              <a:rPr sz="1300" spc="-25" dirty="0">
                <a:latin typeface="Arial"/>
                <a:cs typeface="Arial"/>
              </a:rPr>
              <a:t> </a:t>
            </a:r>
            <a:r>
              <a:rPr sz="1300" dirty="0">
                <a:latin typeface="Arial"/>
                <a:cs typeface="Arial"/>
              </a:rPr>
              <a:t>groups</a:t>
            </a:r>
            <a:r>
              <a:rPr sz="1300" spc="-45" dirty="0">
                <a:latin typeface="Arial"/>
                <a:cs typeface="Arial"/>
              </a:rPr>
              <a:t> </a:t>
            </a:r>
            <a:r>
              <a:rPr sz="1300" dirty="0">
                <a:latin typeface="Arial"/>
                <a:cs typeface="Arial"/>
              </a:rPr>
              <a:t>of</a:t>
            </a:r>
            <a:r>
              <a:rPr sz="1300" spc="-30" dirty="0">
                <a:latin typeface="Arial"/>
                <a:cs typeface="Arial"/>
              </a:rPr>
              <a:t> </a:t>
            </a:r>
            <a:r>
              <a:rPr sz="1300" spc="-10" dirty="0">
                <a:latin typeface="Arial"/>
                <a:cs typeface="Arial"/>
              </a:rPr>
              <a:t>people.</a:t>
            </a:r>
            <a:endParaRPr sz="1300">
              <a:latin typeface="Arial"/>
              <a:cs typeface="Arial"/>
            </a:endParaRPr>
          </a:p>
          <a:p>
            <a:pPr marL="196850">
              <a:lnSpc>
                <a:spcPct val="100000"/>
              </a:lnSpc>
              <a:spcBef>
                <a:spcPts val="440"/>
              </a:spcBef>
            </a:pPr>
            <a:r>
              <a:rPr sz="1300" dirty="0">
                <a:latin typeface="Arial"/>
                <a:cs typeface="Arial"/>
              </a:rPr>
              <a:t>Drivers:</a:t>
            </a:r>
            <a:r>
              <a:rPr sz="1300" spc="-35" dirty="0">
                <a:latin typeface="Arial"/>
                <a:cs typeface="Arial"/>
              </a:rPr>
              <a:t> </a:t>
            </a:r>
            <a:r>
              <a:rPr sz="1300" dirty="0">
                <a:latin typeface="Arial"/>
                <a:cs typeface="Arial"/>
              </a:rPr>
              <a:t>Persons</a:t>
            </a:r>
            <a:r>
              <a:rPr sz="1300" spc="-50" dirty="0">
                <a:latin typeface="Arial"/>
                <a:cs typeface="Arial"/>
              </a:rPr>
              <a:t> </a:t>
            </a:r>
            <a:r>
              <a:rPr sz="1300" dirty="0">
                <a:latin typeface="Arial"/>
                <a:cs typeface="Arial"/>
              </a:rPr>
              <a:t>over</a:t>
            </a:r>
            <a:r>
              <a:rPr sz="1300" spc="-30" dirty="0">
                <a:latin typeface="Arial"/>
                <a:cs typeface="Arial"/>
              </a:rPr>
              <a:t> </a:t>
            </a:r>
            <a:r>
              <a:rPr sz="1300" dirty="0">
                <a:latin typeface="Arial"/>
                <a:cs typeface="Arial"/>
              </a:rPr>
              <a:t>the</a:t>
            </a:r>
            <a:r>
              <a:rPr sz="1300" spc="-55" dirty="0">
                <a:latin typeface="Arial"/>
                <a:cs typeface="Arial"/>
              </a:rPr>
              <a:t> </a:t>
            </a:r>
            <a:r>
              <a:rPr sz="1300" dirty="0">
                <a:latin typeface="Arial"/>
                <a:cs typeface="Arial"/>
              </a:rPr>
              <a:t>age</a:t>
            </a:r>
            <a:r>
              <a:rPr sz="1300" spc="-50" dirty="0">
                <a:latin typeface="Arial"/>
                <a:cs typeface="Arial"/>
              </a:rPr>
              <a:t> </a:t>
            </a:r>
            <a:r>
              <a:rPr sz="1300" dirty="0">
                <a:latin typeface="Arial"/>
                <a:cs typeface="Arial"/>
              </a:rPr>
              <a:t>of</a:t>
            </a:r>
            <a:r>
              <a:rPr sz="1300" spc="-40" dirty="0">
                <a:latin typeface="Arial"/>
                <a:cs typeface="Arial"/>
              </a:rPr>
              <a:t> </a:t>
            </a:r>
            <a:r>
              <a:rPr sz="1300" spc="-25" dirty="0">
                <a:latin typeface="Arial"/>
                <a:cs typeface="Arial"/>
              </a:rPr>
              <a:t>16</a:t>
            </a:r>
            <a:endParaRPr sz="1300">
              <a:latin typeface="Arial"/>
              <a:cs typeface="Arial"/>
            </a:endParaRPr>
          </a:p>
          <a:p>
            <a:pPr marL="196850">
              <a:lnSpc>
                <a:spcPct val="100000"/>
              </a:lnSpc>
              <a:spcBef>
                <a:spcPts val="434"/>
              </a:spcBef>
            </a:pPr>
            <a:r>
              <a:rPr sz="1300" dirty="0">
                <a:latin typeface="Arial"/>
                <a:cs typeface="Arial"/>
              </a:rPr>
              <a:t>Draftees:</a:t>
            </a:r>
            <a:r>
              <a:rPr sz="1300" spc="-35" dirty="0">
                <a:latin typeface="Arial"/>
                <a:cs typeface="Arial"/>
              </a:rPr>
              <a:t> </a:t>
            </a:r>
            <a:r>
              <a:rPr sz="1300" dirty="0">
                <a:latin typeface="Arial"/>
                <a:cs typeface="Arial"/>
              </a:rPr>
              <a:t>Male</a:t>
            </a:r>
            <a:r>
              <a:rPr sz="1300" spc="-35" dirty="0">
                <a:latin typeface="Arial"/>
                <a:cs typeface="Arial"/>
              </a:rPr>
              <a:t> </a:t>
            </a:r>
            <a:r>
              <a:rPr sz="1300" dirty="0">
                <a:latin typeface="Arial"/>
                <a:cs typeface="Arial"/>
              </a:rPr>
              <a:t>persons</a:t>
            </a:r>
            <a:r>
              <a:rPr sz="1300" spc="-30" dirty="0">
                <a:latin typeface="Arial"/>
                <a:cs typeface="Arial"/>
              </a:rPr>
              <a:t> </a:t>
            </a:r>
            <a:r>
              <a:rPr sz="1300" spc="-10" dirty="0">
                <a:latin typeface="Arial"/>
                <a:cs typeface="Arial"/>
              </a:rPr>
              <a:t>between</a:t>
            </a:r>
            <a:r>
              <a:rPr sz="1300" spc="-50" dirty="0">
                <a:latin typeface="Arial"/>
                <a:cs typeface="Arial"/>
              </a:rPr>
              <a:t> </a:t>
            </a:r>
            <a:r>
              <a:rPr sz="1300" dirty="0">
                <a:latin typeface="Arial"/>
                <a:cs typeface="Arial"/>
              </a:rPr>
              <a:t>the</a:t>
            </a:r>
            <a:r>
              <a:rPr sz="1300" spc="-30" dirty="0">
                <a:latin typeface="Arial"/>
                <a:cs typeface="Arial"/>
              </a:rPr>
              <a:t> </a:t>
            </a:r>
            <a:r>
              <a:rPr sz="1300" dirty="0">
                <a:latin typeface="Arial"/>
                <a:cs typeface="Arial"/>
              </a:rPr>
              <a:t>ages</a:t>
            </a:r>
            <a:r>
              <a:rPr sz="1300" spc="-45" dirty="0">
                <a:latin typeface="Arial"/>
                <a:cs typeface="Arial"/>
              </a:rPr>
              <a:t> </a:t>
            </a:r>
            <a:r>
              <a:rPr sz="1300" dirty="0">
                <a:latin typeface="Arial"/>
                <a:cs typeface="Arial"/>
              </a:rPr>
              <a:t>of</a:t>
            </a:r>
            <a:r>
              <a:rPr sz="1300" spc="-35" dirty="0">
                <a:latin typeface="Arial"/>
                <a:cs typeface="Arial"/>
              </a:rPr>
              <a:t> </a:t>
            </a:r>
            <a:r>
              <a:rPr sz="1300" dirty="0">
                <a:latin typeface="Arial"/>
                <a:cs typeface="Arial"/>
              </a:rPr>
              <a:t>18</a:t>
            </a:r>
            <a:r>
              <a:rPr sz="1300" spc="-45" dirty="0">
                <a:latin typeface="Arial"/>
                <a:cs typeface="Arial"/>
              </a:rPr>
              <a:t> </a:t>
            </a:r>
            <a:r>
              <a:rPr sz="1300" dirty="0">
                <a:latin typeface="Arial"/>
                <a:cs typeface="Arial"/>
              </a:rPr>
              <a:t>and</a:t>
            </a:r>
            <a:r>
              <a:rPr sz="1300" spc="-50" dirty="0">
                <a:latin typeface="Arial"/>
                <a:cs typeface="Arial"/>
              </a:rPr>
              <a:t> </a:t>
            </a:r>
            <a:r>
              <a:rPr sz="1300" spc="-25" dirty="0">
                <a:latin typeface="Arial"/>
                <a:cs typeface="Arial"/>
              </a:rPr>
              <a:t>25</a:t>
            </a:r>
            <a:endParaRPr sz="1300">
              <a:latin typeface="Arial"/>
              <a:cs typeface="Arial"/>
            </a:endParaRPr>
          </a:p>
          <a:p>
            <a:pPr marL="196850">
              <a:lnSpc>
                <a:spcPct val="100000"/>
              </a:lnSpc>
              <a:spcBef>
                <a:spcPts val="430"/>
              </a:spcBef>
            </a:pPr>
            <a:r>
              <a:rPr sz="1300" dirty="0">
                <a:latin typeface="Arial"/>
                <a:cs typeface="Arial"/>
              </a:rPr>
              <a:t>Pilots</a:t>
            </a:r>
            <a:r>
              <a:rPr sz="1300" spc="-45" dirty="0">
                <a:latin typeface="Arial"/>
                <a:cs typeface="Arial"/>
              </a:rPr>
              <a:t> </a:t>
            </a:r>
            <a:r>
              <a:rPr sz="1300" spc="-10" dirty="0">
                <a:latin typeface="Arial"/>
                <a:cs typeface="Arial"/>
              </a:rPr>
              <a:t>(specifically</a:t>
            </a:r>
            <a:r>
              <a:rPr sz="1300" spc="-45" dirty="0">
                <a:latin typeface="Arial"/>
                <a:cs typeface="Arial"/>
              </a:rPr>
              <a:t> </a:t>
            </a:r>
            <a:r>
              <a:rPr sz="1300" spc="-10" dirty="0">
                <a:latin typeface="Arial"/>
                <a:cs typeface="Arial"/>
              </a:rPr>
              <a:t>commercial</a:t>
            </a:r>
            <a:r>
              <a:rPr sz="1300" spc="-35" dirty="0">
                <a:latin typeface="Arial"/>
                <a:cs typeface="Arial"/>
              </a:rPr>
              <a:t> </a:t>
            </a:r>
            <a:r>
              <a:rPr sz="1300" dirty="0">
                <a:latin typeface="Arial"/>
                <a:cs typeface="Arial"/>
              </a:rPr>
              <a:t>pilots):</a:t>
            </a:r>
            <a:r>
              <a:rPr sz="1300" spc="-45" dirty="0">
                <a:latin typeface="Arial"/>
                <a:cs typeface="Arial"/>
              </a:rPr>
              <a:t> </a:t>
            </a:r>
            <a:r>
              <a:rPr sz="1300" dirty="0">
                <a:latin typeface="Arial"/>
                <a:cs typeface="Arial"/>
              </a:rPr>
              <a:t>Persons</a:t>
            </a:r>
            <a:r>
              <a:rPr sz="1300" spc="-30" dirty="0">
                <a:latin typeface="Arial"/>
                <a:cs typeface="Arial"/>
              </a:rPr>
              <a:t> </a:t>
            </a:r>
            <a:r>
              <a:rPr sz="1300" dirty="0">
                <a:latin typeface="Arial"/>
                <a:cs typeface="Arial"/>
              </a:rPr>
              <a:t>between</a:t>
            </a:r>
            <a:r>
              <a:rPr sz="1300" spc="-30" dirty="0">
                <a:latin typeface="Arial"/>
                <a:cs typeface="Arial"/>
              </a:rPr>
              <a:t> </a:t>
            </a:r>
            <a:r>
              <a:rPr sz="1300" dirty="0">
                <a:latin typeface="Arial"/>
                <a:cs typeface="Arial"/>
              </a:rPr>
              <a:t>the</a:t>
            </a:r>
            <a:r>
              <a:rPr sz="1300" spc="-45" dirty="0">
                <a:latin typeface="Arial"/>
                <a:cs typeface="Arial"/>
              </a:rPr>
              <a:t> </a:t>
            </a:r>
            <a:r>
              <a:rPr sz="1300" dirty="0">
                <a:latin typeface="Arial"/>
                <a:cs typeface="Arial"/>
              </a:rPr>
              <a:t>ages</a:t>
            </a:r>
            <a:r>
              <a:rPr sz="1300" spc="-45" dirty="0">
                <a:latin typeface="Arial"/>
                <a:cs typeface="Arial"/>
              </a:rPr>
              <a:t> </a:t>
            </a:r>
            <a:r>
              <a:rPr sz="1300" dirty="0">
                <a:latin typeface="Arial"/>
                <a:cs typeface="Arial"/>
              </a:rPr>
              <a:t>of</a:t>
            </a:r>
            <a:r>
              <a:rPr sz="1300" spc="-30" dirty="0">
                <a:latin typeface="Arial"/>
                <a:cs typeface="Arial"/>
              </a:rPr>
              <a:t> </a:t>
            </a:r>
            <a:r>
              <a:rPr sz="1300" dirty="0">
                <a:latin typeface="Arial"/>
                <a:cs typeface="Arial"/>
              </a:rPr>
              <a:t>23</a:t>
            </a:r>
            <a:r>
              <a:rPr sz="1300" spc="-45" dirty="0">
                <a:latin typeface="Arial"/>
                <a:cs typeface="Arial"/>
              </a:rPr>
              <a:t> </a:t>
            </a:r>
            <a:r>
              <a:rPr sz="1300" dirty="0">
                <a:latin typeface="Arial"/>
                <a:cs typeface="Arial"/>
              </a:rPr>
              <a:t>and</a:t>
            </a:r>
            <a:r>
              <a:rPr sz="1300" spc="-45" dirty="0">
                <a:latin typeface="Arial"/>
                <a:cs typeface="Arial"/>
              </a:rPr>
              <a:t> </a:t>
            </a:r>
            <a:r>
              <a:rPr sz="1300" spc="-25" dirty="0">
                <a:latin typeface="Arial"/>
                <a:cs typeface="Arial"/>
              </a:rPr>
              <a:t>65</a:t>
            </a:r>
            <a:endParaRPr sz="13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34"/>
              </a:spcBef>
            </a:pPr>
            <a:r>
              <a:rPr sz="1300" b="1" spc="-10" dirty="0">
                <a:latin typeface="Arial"/>
                <a:cs typeface="Arial"/>
              </a:rPr>
              <a:t>Person</a:t>
            </a:r>
            <a:endParaRPr sz="1300">
              <a:latin typeface="Arial"/>
              <a:cs typeface="Arial"/>
            </a:endParaRPr>
          </a:p>
          <a:p>
            <a:pPr marL="12700" marR="142875" algn="just">
              <a:lnSpc>
                <a:spcPct val="102699"/>
              </a:lnSpc>
              <a:spcBef>
                <a:spcPts val="305"/>
              </a:spcBef>
            </a:pPr>
            <a:r>
              <a:rPr sz="1300" dirty="0">
                <a:latin typeface="Arial"/>
                <a:cs typeface="Arial"/>
              </a:rPr>
              <a:t>The</a:t>
            </a:r>
            <a:r>
              <a:rPr sz="1300" spc="-50" dirty="0">
                <a:latin typeface="Arial"/>
                <a:cs typeface="Arial"/>
              </a:rPr>
              <a:t> </a:t>
            </a:r>
            <a:r>
              <a:rPr sz="1300" spc="180" dirty="0">
                <a:latin typeface="Times New Roman"/>
                <a:cs typeface="Times New Roman"/>
              </a:rPr>
              <a:t>Person</a:t>
            </a:r>
            <a:r>
              <a:rPr sz="1300" spc="30" dirty="0">
                <a:latin typeface="Times New Roman"/>
                <a:cs typeface="Times New Roman"/>
              </a:rPr>
              <a:t> </a:t>
            </a:r>
            <a:r>
              <a:rPr sz="1300" dirty="0">
                <a:latin typeface="Arial"/>
                <a:cs typeface="Arial"/>
              </a:rPr>
              <a:t>class</a:t>
            </a:r>
            <a:r>
              <a:rPr sz="1300" spc="-40" dirty="0">
                <a:latin typeface="Arial"/>
                <a:cs typeface="Arial"/>
              </a:rPr>
              <a:t> </a:t>
            </a:r>
            <a:r>
              <a:rPr sz="1300" dirty="0">
                <a:latin typeface="Arial"/>
                <a:cs typeface="Arial"/>
              </a:rPr>
              <a:t>creates</a:t>
            </a:r>
            <a:r>
              <a:rPr sz="1300" spc="-25" dirty="0">
                <a:latin typeface="Arial"/>
                <a:cs typeface="Arial"/>
              </a:rPr>
              <a:t> </a:t>
            </a:r>
            <a:r>
              <a:rPr sz="1300" dirty="0">
                <a:latin typeface="Arial"/>
                <a:cs typeface="Arial"/>
              </a:rPr>
              <a:t>the</a:t>
            </a:r>
            <a:r>
              <a:rPr sz="1300" spc="-25" dirty="0">
                <a:latin typeface="Arial"/>
                <a:cs typeface="Arial"/>
              </a:rPr>
              <a:t> </a:t>
            </a:r>
            <a:r>
              <a:rPr sz="1300" dirty="0">
                <a:latin typeface="Arial"/>
                <a:cs typeface="Arial"/>
              </a:rPr>
              <a:t>master</a:t>
            </a:r>
            <a:r>
              <a:rPr sz="1300" spc="-25" dirty="0">
                <a:latin typeface="Arial"/>
                <a:cs typeface="Arial"/>
              </a:rPr>
              <a:t> </a:t>
            </a:r>
            <a:r>
              <a:rPr sz="1300" dirty="0">
                <a:latin typeface="Arial"/>
                <a:cs typeface="Arial"/>
              </a:rPr>
              <a:t>list</a:t>
            </a:r>
            <a:r>
              <a:rPr sz="1300" spc="-40" dirty="0">
                <a:latin typeface="Arial"/>
                <a:cs typeface="Arial"/>
              </a:rPr>
              <a:t> </a:t>
            </a:r>
            <a:r>
              <a:rPr sz="1300" dirty="0">
                <a:latin typeface="Arial"/>
                <a:cs typeface="Arial"/>
              </a:rPr>
              <a:t>of</a:t>
            </a:r>
            <a:r>
              <a:rPr sz="1300" spc="-30" dirty="0">
                <a:latin typeface="Arial"/>
                <a:cs typeface="Arial"/>
              </a:rPr>
              <a:t> </a:t>
            </a:r>
            <a:r>
              <a:rPr sz="1300" dirty="0">
                <a:latin typeface="Arial"/>
                <a:cs typeface="Arial"/>
              </a:rPr>
              <a:t>persons</a:t>
            </a:r>
            <a:r>
              <a:rPr sz="1300" spc="-40" dirty="0">
                <a:latin typeface="Arial"/>
                <a:cs typeface="Arial"/>
              </a:rPr>
              <a:t> </a:t>
            </a:r>
            <a:r>
              <a:rPr sz="1300" dirty="0">
                <a:latin typeface="Arial"/>
                <a:cs typeface="Arial"/>
              </a:rPr>
              <a:t>you</a:t>
            </a:r>
            <a:r>
              <a:rPr sz="1300" spc="-25" dirty="0">
                <a:latin typeface="Arial"/>
                <a:cs typeface="Arial"/>
              </a:rPr>
              <a:t> </a:t>
            </a:r>
            <a:r>
              <a:rPr sz="1300" dirty="0">
                <a:latin typeface="Arial"/>
                <a:cs typeface="Arial"/>
              </a:rPr>
              <a:t>want</a:t>
            </a:r>
            <a:r>
              <a:rPr sz="1300" spc="-15" dirty="0">
                <a:latin typeface="Arial"/>
                <a:cs typeface="Arial"/>
              </a:rPr>
              <a:t> </a:t>
            </a:r>
            <a:r>
              <a:rPr sz="1300" dirty="0">
                <a:latin typeface="Arial"/>
                <a:cs typeface="Arial"/>
              </a:rPr>
              <a:t>to</a:t>
            </a:r>
            <a:r>
              <a:rPr sz="1300" spc="-25" dirty="0">
                <a:latin typeface="Arial"/>
                <a:cs typeface="Arial"/>
              </a:rPr>
              <a:t> </a:t>
            </a:r>
            <a:r>
              <a:rPr sz="1300" dirty="0">
                <a:latin typeface="Arial"/>
                <a:cs typeface="Arial"/>
              </a:rPr>
              <a:t>contact.</a:t>
            </a:r>
            <a:r>
              <a:rPr sz="1300" spc="-50" dirty="0">
                <a:latin typeface="Arial"/>
                <a:cs typeface="Arial"/>
              </a:rPr>
              <a:t> </a:t>
            </a:r>
            <a:r>
              <a:rPr sz="1300" dirty="0">
                <a:latin typeface="Arial"/>
                <a:cs typeface="Arial"/>
              </a:rPr>
              <a:t>The</a:t>
            </a:r>
            <a:r>
              <a:rPr sz="1300" spc="-40" dirty="0">
                <a:latin typeface="Arial"/>
                <a:cs typeface="Arial"/>
              </a:rPr>
              <a:t> </a:t>
            </a:r>
            <a:r>
              <a:rPr sz="1300" spc="-10" dirty="0">
                <a:latin typeface="Arial"/>
                <a:cs typeface="Arial"/>
              </a:rPr>
              <a:t>class </a:t>
            </a:r>
            <a:r>
              <a:rPr sz="1300" dirty="0">
                <a:latin typeface="Arial"/>
                <a:cs typeface="Arial"/>
              </a:rPr>
              <a:t>uses</a:t>
            </a:r>
            <a:r>
              <a:rPr sz="1300" spc="-55" dirty="0">
                <a:latin typeface="Arial"/>
                <a:cs typeface="Arial"/>
              </a:rPr>
              <a:t> </a:t>
            </a:r>
            <a:r>
              <a:rPr sz="1300" dirty="0">
                <a:latin typeface="Arial"/>
                <a:cs typeface="Arial"/>
              </a:rPr>
              <a:t>the</a:t>
            </a:r>
            <a:r>
              <a:rPr sz="1300" spc="-20" dirty="0">
                <a:latin typeface="Arial"/>
                <a:cs typeface="Arial"/>
              </a:rPr>
              <a:t> </a:t>
            </a:r>
            <a:r>
              <a:rPr sz="1300" dirty="0">
                <a:latin typeface="Arial"/>
                <a:cs typeface="Arial"/>
              </a:rPr>
              <a:t>builder</a:t>
            </a:r>
            <a:r>
              <a:rPr sz="1300" spc="-40" dirty="0">
                <a:latin typeface="Arial"/>
                <a:cs typeface="Arial"/>
              </a:rPr>
              <a:t> </a:t>
            </a:r>
            <a:r>
              <a:rPr sz="1300" dirty="0">
                <a:latin typeface="Arial"/>
                <a:cs typeface="Arial"/>
              </a:rPr>
              <a:t>pattern</a:t>
            </a:r>
            <a:r>
              <a:rPr sz="1300" spc="-20" dirty="0">
                <a:latin typeface="Arial"/>
                <a:cs typeface="Arial"/>
              </a:rPr>
              <a:t> </a:t>
            </a:r>
            <a:r>
              <a:rPr sz="1300" dirty="0">
                <a:latin typeface="Arial"/>
                <a:cs typeface="Arial"/>
              </a:rPr>
              <a:t>to</a:t>
            </a:r>
            <a:r>
              <a:rPr sz="1300" spc="-20" dirty="0">
                <a:latin typeface="Arial"/>
                <a:cs typeface="Arial"/>
              </a:rPr>
              <a:t> </a:t>
            </a:r>
            <a:r>
              <a:rPr sz="1300" dirty="0">
                <a:latin typeface="Arial"/>
                <a:cs typeface="Arial"/>
              </a:rPr>
              <a:t>create</a:t>
            </a:r>
            <a:r>
              <a:rPr sz="1300" spc="-35" dirty="0">
                <a:latin typeface="Arial"/>
                <a:cs typeface="Arial"/>
              </a:rPr>
              <a:t> </a:t>
            </a:r>
            <a:r>
              <a:rPr sz="1300" dirty="0">
                <a:latin typeface="Arial"/>
                <a:cs typeface="Arial"/>
              </a:rPr>
              <a:t>new</a:t>
            </a:r>
            <a:r>
              <a:rPr sz="1300" spc="-35" dirty="0">
                <a:latin typeface="Arial"/>
                <a:cs typeface="Arial"/>
              </a:rPr>
              <a:t> </a:t>
            </a:r>
            <a:r>
              <a:rPr sz="1300" spc="-10" dirty="0">
                <a:latin typeface="Arial"/>
                <a:cs typeface="Arial"/>
              </a:rPr>
              <a:t>objects.</a:t>
            </a:r>
            <a:r>
              <a:rPr sz="1300" spc="-80" dirty="0">
                <a:latin typeface="Arial"/>
                <a:cs typeface="Arial"/>
              </a:rPr>
              <a:t> </a:t>
            </a:r>
            <a:r>
              <a:rPr sz="1300" dirty="0">
                <a:latin typeface="Arial"/>
                <a:cs typeface="Arial"/>
              </a:rPr>
              <a:t>An</a:t>
            </a:r>
            <a:r>
              <a:rPr sz="1300" spc="-20" dirty="0">
                <a:latin typeface="Arial"/>
                <a:cs typeface="Arial"/>
              </a:rPr>
              <a:t> </a:t>
            </a:r>
            <a:r>
              <a:rPr sz="1300" spc="210" dirty="0">
                <a:latin typeface="Times New Roman"/>
                <a:cs typeface="Times New Roman"/>
              </a:rPr>
              <a:t>ArrayList</a:t>
            </a:r>
            <a:r>
              <a:rPr sz="1300" spc="50" dirty="0">
                <a:latin typeface="Times New Roman"/>
                <a:cs typeface="Times New Roman"/>
              </a:rPr>
              <a:t> </a:t>
            </a:r>
            <a:r>
              <a:rPr sz="1300" dirty="0">
                <a:latin typeface="Arial"/>
                <a:cs typeface="Arial"/>
              </a:rPr>
              <a:t>of</a:t>
            </a:r>
            <a:r>
              <a:rPr sz="1300" spc="-20" dirty="0">
                <a:latin typeface="Arial"/>
                <a:cs typeface="Arial"/>
              </a:rPr>
              <a:t> </a:t>
            </a:r>
            <a:r>
              <a:rPr sz="1300" spc="180" dirty="0">
                <a:latin typeface="Times New Roman"/>
                <a:cs typeface="Times New Roman"/>
              </a:rPr>
              <a:t>Person</a:t>
            </a:r>
            <a:r>
              <a:rPr sz="1300" spc="40" dirty="0">
                <a:latin typeface="Times New Roman"/>
                <a:cs typeface="Times New Roman"/>
              </a:rPr>
              <a:t> </a:t>
            </a:r>
            <a:r>
              <a:rPr sz="1300" dirty="0">
                <a:latin typeface="Arial"/>
                <a:cs typeface="Arial"/>
              </a:rPr>
              <a:t>objects</a:t>
            </a:r>
            <a:r>
              <a:rPr sz="1300" spc="-20" dirty="0">
                <a:latin typeface="Arial"/>
                <a:cs typeface="Arial"/>
              </a:rPr>
              <a:t> </a:t>
            </a:r>
            <a:r>
              <a:rPr sz="1300" spc="-25" dirty="0">
                <a:latin typeface="Arial"/>
                <a:cs typeface="Arial"/>
              </a:rPr>
              <a:t>is </a:t>
            </a:r>
            <a:r>
              <a:rPr sz="1300" dirty="0">
                <a:latin typeface="Arial"/>
                <a:cs typeface="Arial"/>
              </a:rPr>
              <a:t>used</a:t>
            </a:r>
            <a:r>
              <a:rPr sz="1300" spc="-45" dirty="0">
                <a:latin typeface="Arial"/>
                <a:cs typeface="Arial"/>
              </a:rPr>
              <a:t> </a:t>
            </a:r>
            <a:r>
              <a:rPr sz="1300" dirty="0">
                <a:latin typeface="Arial"/>
                <a:cs typeface="Arial"/>
              </a:rPr>
              <a:t>for</a:t>
            </a:r>
            <a:r>
              <a:rPr sz="1300" spc="-25" dirty="0">
                <a:latin typeface="Arial"/>
                <a:cs typeface="Arial"/>
              </a:rPr>
              <a:t> </a:t>
            </a:r>
            <a:r>
              <a:rPr sz="1300" dirty="0">
                <a:latin typeface="Arial"/>
                <a:cs typeface="Arial"/>
              </a:rPr>
              <a:t>the</a:t>
            </a:r>
            <a:r>
              <a:rPr sz="1300" spc="-35" dirty="0">
                <a:latin typeface="Arial"/>
                <a:cs typeface="Arial"/>
              </a:rPr>
              <a:t> </a:t>
            </a:r>
            <a:r>
              <a:rPr sz="1300" spc="-10" dirty="0">
                <a:latin typeface="Arial"/>
                <a:cs typeface="Arial"/>
              </a:rPr>
              <a:t>examples</a:t>
            </a:r>
            <a:r>
              <a:rPr sz="1300" spc="-20" dirty="0">
                <a:latin typeface="Arial"/>
                <a:cs typeface="Arial"/>
              </a:rPr>
              <a:t> </a:t>
            </a:r>
            <a:r>
              <a:rPr sz="1300" dirty="0">
                <a:latin typeface="Arial"/>
                <a:cs typeface="Arial"/>
              </a:rPr>
              <a:t>that</a:t>
            </a:r>
            <a:r>
              <a:rPr sz="1300" spc="-10" dirty="0">
                <a:latin typeface="Arial"/>
                <a:cs typeface="Arial"/>
              </a:rPr>
              <a:t> follow.</a:t>
            </a:r>
            <a:endParaRPr sz="13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326639" y="5247386"/>
            <a:ext cx="3116580" cy="144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endParaRPr sz="8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45463" y="1799844"/>
            <a:ext cx="5686425" cy="2689860"/>
            <a:chOff x="1045463" y="1799844"/>
            <a:chExt cx="5686425" cy="2689860"/>
          </a:xfrm>
        </p:grpSpPr>
        <p:sp>
          <p:nvSpPr>
            <p:cNvPr id="3" name="object 3"/>
            <p:cNvSpPr/>
            <p:nvPr/>
          </p:nvSpPr>
          <p:spPr>
            <a:xfrm>
              <a:off x="1056131" y="1810512"/>
              <a:ext cx="5664835" cy="2670175"/>
            </a:xfrm>
            <a:custGeom>
              <a:avLst/>
              <a:gdLst/>
              <a:ahLst/>
              <a:cxnLst/>
              <a:rect l="l" t="t" r="r" b="b"/>
              <a:pathLst>
                <a:path w="5664834" h="2670175">
                  <a:moveTo>
                    <a:pt x="5664708" y="0"/>
                  </a:moveTo>
                  <a:lnTo>
                    <a:pt x="0" y="0"/>
                  </a:lnTo>
                  <a:lnTo>
                    <a:pt x="0" y="2670048"/>
                  </a:lnTo>
                  <a:lnTo>
                    <a:pt x="5664708" y="2670048"/>
                  </a:lnTo>
                  <a:lnTo>
                    <a:pt x="5664708" y="0"/>
                  </a:lnTo>
                  <a:close/>
                </a:path>
              </a:pathLst>
            </a:custGeom>
            <a:solidFill>
              <a:srgbClr val="DCDC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045463" y="1799844"/>
              <a:ext cx="5686425" cy="2689860"/>
            </a:xfrm>
            <a:custGeom>
              <a:avLst/>
              <a:gdLst/>
              <a:ahLst/>
              <a:cxnLst/>
              <a:rect l="l" t="t" r="r" b="b"/>
              <a:pathLst>
                <a:path w="5686425" h="2689860">
                  <a:moveTo>
                    <a:pt x="5681472" y="0"/>
                  </a:moveTo>
                  <a:lnTo>
                    <a:pt x="4572" y="0"/>
                  </a:lnTo>
                  <a:lnTo>
                    <a:pt x="0" y="4572"/>
                  </a:lnTo>
                  <a:lnTo>
                    <a:pt x="0" y="2685288"/>
                  </a:lnTo>
                  <a:lnTo>
                    <a:pt x="4572" y="2689860"/>
                  </a:lnTo>
                  <a:lnTo>
                    <a:pt x="5681472" y="2689860"/>
                  </a:lnTo>
                  <a:lnTo>
                    <a:pt x="5686044" y="2685288"/>
                  </a:lnTo>
                  <a:lnTo>
                    <a:pt x="5686044" y="2680716"/>
                  </a:lnTo>
                  <a:lnTo>
                    <a:pt x="21336" y="2680716"/>
                  </a:lnTo>
                  <a:lnTo>
                    <a:pt x="10668" y="2670048"/>
                  </a:lnTo>
                  <a:lnTo>
                    <a:pt x="21336" y="2670048"/>
                  </a:lnTo>
                  <a:lnTo>
                    <a:pt x="21336" y="19812"/>
                  </a:lnTo>
                  <a:lnTo>
                    <a:pt x="10668" y="19812"/>
                  </a:lnTo>
                  <a:lnTo>
                    <a:pt x="21336" y="10668"/>
                  </a:lnTo>
                  <a:lnTo>
                    <a:pt x="5686044" y="10668"/>
                  </a:lnTo>
                  <a:lnTo>
                    <a:pt x="5686044" y="4572"/>
                  </a:lnTo>
                  <a:lnTo>
                    <a:pt x="5681472" y="0"/>
                  </a:lnTo>
                  <a:close/>
                </a:path>
                <a:path w="5686425" h="2689860">
                  <a:moveTo>
                    <a:pt x="21336" y="2670048"/>
                  </a:moveTo>
                  <a:lnTo>
                    <a:pt x="10668" y="2670048"/>
                  </a:lnTo>
                  <a:lnTo>
                    <a:pt x="21336" y="2680716"/>
                  </a:lnTo>
                  <a:lnTo>
                    <a:pt x="21336" y="2670048"/>
                  </a:lnTo>
                  <a:close/>
                </a:path>
                <a:path w="5686425" h="2689860">
                  <a:moveTo>
                    <a:pt x="5664708" y="2670048"/>
                  </a:moveTo>
                  <a:lnTo>
                    <a:pt x="21336" y="2670048"/>
                  </a:lnTo>
                  <a:lnTo>
                    <a:pt x="21336" y="2680716"/>
                  </a:lnTo>
                  <a:lnTo>
                    <a:pt x="5664708" y="2680716"/>
                  </a:lnTo>
                  <a:lnTo>
                    <a:pt x="5664708" y="2670048"/>
                  </a:lnTo>
                  <a:close/>
                </a:path>
                <a:path w="5686425" h="2689860">
                  <a:moveTo>
                    <a:pt x="5664708" y="10668"/>
                  </a:moveTo>
                  <a:lnTo>
                    <a:pt x="5664708" y="2680716"/>
                  </a:lnTo>
                  <a:lnTo>
                    <a:pt x="5675376" y="2670048"/>
                  </a:lnTo>
                  <a:lnTo>
                    <a:pt x="5686044" y="2670048"/>
                  </a:lnTo>
                  <a:lnTo>
                    <a:pt x="5686044" y="19812"/>
                  </a:lnTo>
                  <a:lnTo>
                    <a:pt x="5675376" y="19812"/>
                  </a:lnTo>
                  <a:lnTo>
                    <a:pt x="5664708" y="10668"/>
                  </a:lnTo>
                  <a:close/>
                </a:path>
                <a:path w="5686425" h="2689860">
                  <a:moveTo>
                    <a:pt x="5686044" y="2670048"/>
                  </a:moveTo>
                  <a:lnTo>
                    <a:pt x="5675376" y="2670048"/>
                  </a:lnTo>
                  <a:lnTo>
                    <a:pt x="5664708" y="2680716"/>
                  </a:lnTo>
                  <a:lnTo>
                    <a:pt x="5686044" y="2680716"/>
                  </a:lnTo>
                  <a:lnTo>
                    <a:pt x="5686044" y="2670048"/>
                  </a:lnTo>
                  <a:close/>
                </a:path>
                <a:path w="5686425" h="2689860">
                  <a:moveTo>
                    <a:pt x="21336" y="10668"/>
                  </a:moveTo>
                  <a:lnTo>
                    <a:pt x="10668" y="19812"/>
                  </a:lnTo>
                  <a:lnTo>
                    <a:pt x="21336" y="19812"/>
                  </a:lnTo>
                  <a:lnTo>
                    <a:pt x="21336" y="10668"/>
                  </a:lnTo>
                  <a:close/>
                </a:path>
                <a:path w="5686425" h="2689860">
                  <a:moveTo>
                    <a:pt x="5664708" y="10668"/>
                  </a:moveTo>
                  <a:lnTo>
                    <a:pt x="21336" y="10668"/>
                  </a:lnTo>
                  <a:lnTo>
                    <a:pt x="21336" y="19812"/>
                  </a:lnTo>
                  <a:lnTo>
                    <a:pt x="5664708" y="19812"/>
                  </a:lnTo>
                  <a:lnTo>
                    <a:pt x="5664708" y="10668"/>
                  </a:lnTo>
                  <a:close/>
                </a:path>
                <a:path w="5686425" h="2689860">
                  <a:moveTo>
                    <a:pt x="5686044" y="10668"/>
                  </a:moveTo>
                  <a:lnTo>
                    <a:pt x="5664708" y="10668"/>
                  </a:lnTo>
                  <a:lnTo>
                    <a:pt x="5675376" y="19812"/>
                  </a:lnTo>
                  <a:lnTo>
                    <a:pt x="5686044" y="19812"/>
                  </a:lnTo>
                  <a:lnTo>
                    <a:pt x="5686044" y="1066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1108963" y="806967"/>
            <a:ext cx="3807460" cy="123825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757680">
              <a:lnSpc>
                <a:spcPct val="100000"/>
              </a:lnSpc>
              <a:spcBef>
                <a:spcPts val="110"/>
              </a:spcBef>
            </a:pPr>
            <a:r>
              <a:rPr sz="1850" b="1" dirty="0">
                <a:latin typeface="Arial"/>
                <a:cs typeface="Arial"/>
              </a:rPr>
              <a:t>Person</a:t>
            </a:r>
            <a:r>
              <a:rPr sz="1850" b="1" spc="-25" dirty="0">
                <a:latin typeface="Arial"/>
                <a:cs typeface="Arial"/>
              </a:rPr>
              <a:t> </a:t>
            </a:r>
            <a:r>
              <a:rPr sz="1850" b="1" spc="-10" dirty="0">
                <a:latin typeface="Arial"/>
                <a:cs typeface="Arial"/>
              </a:rPr>
              <a:t>Properties</a:t>
            </a:r>
            <a:endParaRPr sz="18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245"/>
              </a:spcBef>
            </a:pPr>
            <a:endParaRPr sz="1850">
              <a:latin typeface="Arial"/>
              <a:cs typeface="Arial"/>
            </a:endParaRPr>
          </a:p>
          <a:p>
            <a:pPr marL="364490" indent="-328930">
              <a:lnSpc>
                <a:spcPct val="100000"/>
              </a:lnSpc>
              <a:buClr>
                <a:srgbClr val="FF0000"/>
              </a:buClr>
              <a:buChar char="•"/>
              <a:tabLst>
                <a:tab pos="364490" algn="l"/>
              </a:tabLst>
            </a:pPr>
            <a:r>
              <a:rPr sz="1550" dirty="0">
                <a:latin typeface="Arial"/>
                <a:cs typeface="Arial"/>
              </a:rPr>
              <a:t>A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Person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has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the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following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properties:</a:t>
            </a:r>
            <a:endParaRPr sz="15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75"/>
              </a:spcBef>
            </a:pPr>
            <a:r>
              <a:rPr sz="1250" spc="140" dirty="0">
                <a:latin typeface="Times New Roman"/>
                <a:cs typeface="Times New Roman"/>
              </a:rPr>
              <a:t>9</a:t>
            </a:r>
            <a:r>
              <a:rPr sz="1250" spc="450" dirty="0">
                <a:latin typeface="Times New Roman"/>
                <a:cs typeface="Times New Roman"/>
              </a:rPr>
              <a:t> </a:t>
            </a:r>
            <a:r>
              <a:rPr sz="1250" spc="245" dirty="0">
                <a:latin typeface="Times New Roman"/>
                <a:cs typeface="Times New Roman"/>
              </a:rPr>
              <a:t>public</a:t>
            </a:r>
            <a:r>
              <a:rPr sz="1250" spc="445" dirty="0">
                <a:latin typeface="Times New Roman"/>
                <a:cs typeface="Times New Roman"/>
              </a:rPr>
              <a:t> </a:t>
            </a:r>
            <a:r>
              <a:rPr sz="1250" spc="280" dirty="0">
                <a:latin typeface="Times New Roman"/>
                <a:cs typeface="Times New Roman"/>
              </a:rPr>
              <a:t>class</a:t>
            </a:r>
            <a:r>
              <a:rPr sz="1250" spc="455" dirty="0">
                <a:latin typeface="Times New Roman"/>
                <a:cs typeface="Times New Roman"/>
              </a:rPr>
              <a:t> </a:t>
            </a:r>
            <a:r>
              <a:rPr sz="1250" spc="200" dirty="0">
                <a:latin typeface="Times New Roman"/>
                <a:cs typeface="Times New Roman"/>
              </a:rPr>
              <a:t>Person</a:t>
            </a:r>
            <a:r>
              <a:rPr sz="1250" spc="430" dirty="0">
                <a:latin typeface="Times New Roman"/>
                <a:cs typeface="Times New Roman"/>
              </a:rPr>
              <a:t> </a:t>
            </a:r>
            <a:r>
              <a:rPr sz="1250" spc="114" dirty="0">
                <a:latin typeface="Times New Roman"/>
                <a:cs typeface="Times New Roman"/>
              </a:rPr>
              <a:t>{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331158" y="2014901"/>
            <a:ext cx="1684020" cy="7327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23600"/>
              </a:lnSpc>
              <a:spcBef>
                <a:spcPts val="95"/>
              </a:spcBef>
            </a:pPr>
            <a:r>
              <a:rPr sz="1250" spc="250" dirty="0">
                <a:latin typeface="Times New Roman"/>
                <a:cs typeface="Times New Roman"/>
              </a:rPr>
              <a:t>String</a:t>
            </a:r>
            <a:r>
              <a:rPr sz="1250" spc="465" dirty="0">
                <a:latin typeface="Times New Roman"/>
                <a:cs typeface="Times New Roman"/>
              </a:rPr>
              <a:t> </a:t>
            </a:r>
            <a:r>
              <a:rPr sz="1250" spc="145" dirty="0">
                <a:latin typeface="Times New Roman"/>
                <a:cs typeface="Times New Roman"/>
              </a:rPr>
              <a:t>givenName; </a:t>
            </a:r>
            <a:r>
              <a:rPr sz="1250" spc="250" dirty="0">
                <a:latin typeface="Times New Roman"/>
                <a:cs typeface="Times New Roman"/>
              </a:rPr>
              <a:t>String</a:t>
            </a:r>
            <a:r>
              <a:rPr sz="1250" spc="465" dirty="0">
                <a:latin typeface="Times New Roman"/>
                <a:cs typeface="Times New Roman"/>
              </a:rPr>
              <a:t> </a:t>
            </a:r>
            <a:r>
              <a:rPr sz="1250" spc="145" dirty="0">
                <a:latin typeface="Times New Roman"/>
                <a:cs typeface="Times New Roman"/>
              </a:rPr>
              <a:t>surName; </a:t>
            </a:r>
            <a:r>
              <a:rPr sz="1250" spc="320" dirty="0">
                <a:latin typeface="Times New Roman"/>
                <a:cs typeface="Times New Roman"/>
              </a:rPr>
              <a:t>int</a:t>
            </a:r>
            <a:r>
              <a:rPr sz="1250" spc="450" dirty="0">
                <a:latin typeface="Times New Roman"/>
                <a:cs typeface="Times New Roman"/>
              </a:rPr>
              <a:t> </a:t>
            </a:r>
            <a:r>
              <a:rPr sz="1250" spc="220" dirty="0">
                <a:latin typeface="Times New Roman"/>
                <a:cs typeface="Times New Roman"/>
              </a:rPr>
              <a:t>age;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60189" y="2014901"/>
            <a:ext cx="1197610" cy="2379980"/>
          </a:xfrm>
          <a:prstGeom prst="rect">
            <a:avLst/>
          </a:prstGeom>
        </p:spPr>
        <p:txBody>
          <a:bodyPr vert="horz" wrap="square" lIns="0" tIns="57150" rIns="0" bIns="0" rtlCol="0">
            <a:spAutoFit/>
          </a:bodyPr>
          <a:lstStyle/>
          <a:p>
            <a:pPr marL="501650" indent="-488950">
              <a:lnSpc>
                <a:spcPct val="100000"/>
              </a:lnSpc>
              <a:spcBef>
                <a:spcPts val="450"/>
              </a:spcBef>
              <a:buAutoNum type="arabicPlain" startAt="10"/>
              <a:tabLst>
                <a:tab pos="501650" algn="l"/>
              </a:tabLst>
            </a:pPr>
            <a:r>
              <a:rPr sz="1250" spc="260" dirty="0">
                <a:latin typeface="Times New Roman"/>
                <a:cs typeface="Times New Roman"/>
              </a:rPr>
              <a:t>private</a:t>
            </a:r>
            <a:endParaRPr sz="1250">
              <a:latin typeface="Times New Roman"/>
              <a:cs typeface="Times New Roman"/>
            </a:endParaRPr>
          </a:p>
          <a:p>
            <a:pPr marL="501650" indent="-488950">
              <a:lnSpc>
                <a:spcPct val="100000"/>
              </a:lnSpc>
              <a:spcBef>
                <a:spcPts val="360"/>
              </a:spcBef>
              <a:buAutoNum type="arabicPlain" startAt="10"/>
              <a:tabLst>
                <a:tab pos="501650" algn="l"/>
              </a:tabLst>
            </a:pPr>
            <a:r>
              <a:rPr sz="1250" spc="260" dirty="0">
                <a:latin typeface="Times New Roman"/>
                <a:cs typeface="Times New Roman"/>
              </a:rPr>
              <a:t>private</a:t>
            </a:r>
            <a:endParaRPr sz="1250">
              <a:latin typeface="Times New Roman"/>
              <a:cs typeface="Times New Roman"/>
            </a:endParaRPr>
          </a:p>
          <a:p>
            <a:pPr marL="501650" indent="-488950">
              <a:lnSpc>
                <a:spcPct val="100000"/>
              </a:lnSpc>
              <a:spcBef>
                <a:spcPts val="350"/>
              </a:spcBef>
              <a:buAutoNum type="arabicPlain" startAt="10"/>
              <a:tabLst>
                <a:tab pos="501650" algn="l"/>
              </a:tabLst>
            </a:pPr>
            <a:r>
              <a:rPr sz="1250" spc="260" dirty="0">
                <a:latin typeface="Times New Roman"/>
                <a:cs typeface="Times New Roman"/>
              </a:rPr>
              <a:t>private</a:t>
            </a:r>
            <a:endParaRPr sz="1250">
              <a:latin typeface="Times New Roman"/>
              <a:cs typeface="Times New Roman"/>
            </a:endParaRPr>
          </a:p>
          <a:p>
            <a:pPr marL="501650" indent="-488950">
              <a:lnSpc>
                <a:spcPct val="100000"/>
              </a:lnSpc>
              <a:spcBef>
                <a:spcPts val="360"/>
              </a:spcBef>
              <a:buAutoNum type="arabicPlain" startAt="10"/>
              <a:tabLst>
                <a:tab pos="501650" algn="l"/>
              </a:tabLst>
            </a:pPr>
            <a:r>
              <a:rPr sz="1250" spc="260" dirty="0">
                <a:latin typeface="Times New Roman"/>
                <a:cs typeface="Times New Roman"/>
              </a:rPr>
              <a:t>private</a:t>
            </a:r>
            <a:endParaRPr sz="1250">
              <a:latin typeface="Times New Roman"/>
              <a:cs typeface="Times New Roman"/>
            </a:endParaRPr>
          </a:p>
          <a:p>
            <a:pPr marL="501650" indent="-488950">
              <a:lnSpc>
                <a:spcPct val="100000"/>
              </a:lnSpc>
              <a:spcBef>
                <a:spcPts val="345"/>
              </a:spcBef>
              <a:buAutoNum type="arabicPlain" startAt="10"/>
              <a:tabLst>
                <a:tab pos="501650" algn="l"/>
              </a:tabLst>
            </a:pPr>
            <a:r>
              <a:rPr sz="1250" spc="260" dirty="0">
                <a:latin typeface="Times New Roman"/>
                <a:cs typeface="Times New Roman"/>
              </a:rPr>
              <a:t>private</a:t>
            </a:r>
            <a:endParaRPr sz="1250">
              <a:latin typeface="Times New Roman"/>
              <a:cs typeface="Times New Roman"/>
            </a:endParaRPr>
          </a:p>
          <a:p>
            <a:pPr marL="501650" indent="-488950">
              <a:lnSpc>
                <a:spcPct val="100000"/>
              </a:lnSpc>
              <a:spcBef>
                <a:spcPts val="360"/>
              </a:spcBef>
              <a:buAutoNum type="arabicPlain" startAt="10"/>
              <a:tabLst>
                <a:tab pos="501650" algn="l"/>
              </a:tabLst>
            </a:pPr>
            <a:r>
              <a:rPr sz="1250" spc="260" dirty="0">
                <a:latin typeface="Times New Roman"/>
                <a:cs typeface="Times New Roman"/>
              </a:rPr>
              <a:t>private</a:t>
            </a:r>
            <a:endParaRPr sz="1250">
              <a:latin typeface="Times New Roman"/>
              <a:cs typeface="Times New Roman"/>
            </a:endParaRPr>
          </a:p>
          <a:p>
            <a:pPr marL="501650" indent="-488950">
              <a:lnSpc>
                <a:spcPct val="100000"/>
              </a:lnSpc>
              <a:spcBef>
                <a:spcPts val="350"/>
              </a:spcBef>
              <a:buAutoNum type="arabicPlain" startAt="10"/>
              <a:tabLst>
                <a:tab pos="501650" algn="l"/>
              </a:tabLst>
            </a:pPr>
            <a:r>
              <a:rPr sz="1250" spc="260" dirty="0">
                <a:latin typeface="Times New Roman"/>
                <a:cs typeface="Times New Roman"/>
              </a:rPr>
              <a:t>private</a:t>
            </a:r>
            <a:endParaRPr sz="1250">
              <a:latin typeface="Times New Roman"/>
              <a:cs typeface="Times New Roman"/>
            </a:endParaRPr>
          </a:p>
          <a:p>
            <a:pPr marL="501650" indent="-488950">
              <a:lnSpc>
                <a:spcPct val="100000"/>
              </a:lnSpc>
              <a:spcBef>
                <a:spcPts val="350"/>
              </a:spcBef>
              <a:buAutoNum type="arabicPlain" startAt="10"/>
              <a:tabLst>
                <a:tab pos="501650" algn="l"/>
              </a:tabLst>
            </a:pPr>
            <a:r>
              <a:rPr sz="1250" spc="260" dirty="0">
                <a:latin typeface="Times New Roman"/>
                <a:cs typeface="Times New Roman"/>
              </a:rPr>
              <a:t>private</a:t>
            </a:r>
            <a:endParaRPr sz="1250">
              <a:latin typeface="Times New Roman"/>
              <a:cs typeface="Times New Roman"/>
            </a:endParaRPr>
          </a:p>
          <a:p>
            <a:pPr marL="501650" indent="-488950">
              <a:lnSpc>
                <a:spcPct val="100000"/>
              </a:lnSpc>
              <a:spcBef>
                <a:spcPts val="359"/>
              </a:spcBef>
              <a:buAutoNum type="arabicPlain" startAt="10"/>
              <a:tabLst>
                <a:tab pos="501650" algn="l"/>
              </a:tabLst>
            </a:pPr>
            <a:r>
              <a:rPr sz="1250" spc="260" dirty="0">
                <a:latin typeface="Times New Roman"/>
                <a:cs typeface="Times New Roman"/>
              </a:rPr>
              <a:t>private</a:t>
            </a:r>
            <a:endParaRPr sz="1250">
              <a:latin typeface="Times New Roman"/>
              <a:cs typeface="Times New Roman"/>
            </a:endParaRPr>
          </a:p>
          <a:p>
            <a:pPr marL="501650" indent="-488950">
              <a:lnSpc>
                <a:spcPct val="100000"/>
              </a:lnSpc>
              <a:spcBef>
                <a:spcPts val="345"/>
              </a:spcBef>
              <a:buAutoNum type="arabicPlain" startAt="10"/>
              <a:tabLst>
                <a:tab pos="501650" algn="l"/>
              </a:tabLst>
            </a:pPr>
            <a:r>
              <a:rPr sz="1250" spc="260" dirty="0">
                <a:latin typeface="Times New Roman"/>
                <a:cs typeface="Times New Roman"/>
              </a:rPr>
              <a:t>private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331158" y="2723578"/>
            <a:ext cx="610870" cy="167132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 algn="just">
              <a:lnSpc>
                <a:spcPct val="123500"/>
              </a:lnSpc>
              <a:spcBef>
                <a:spcPts val="85"/>
              </a:spcBef>
            </a:pPr>
            <a:r>
              <a:rPr sz="1250" spc="140" dirty="0">
                <a:latin typeface="Times New Roman"/>
                <a:cs typeface="Times New Roman"/>
              </a:rPr>
              <a:t>Gender </a:t>
            </a:r>
            <a:r>
              <a:rPr sz="1250" spc="240" dirty="0">
                <a:latin typeface="Times New Roman"/>
                <a:cs typeface="Times New Roman"/>
              </a:rPr>
              <a:t>String String String String String String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013889" y="2723578"/>
            <a:ext cx="805815" cy="167132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23500"/>
              </a:lnSpc>
              <a:spcBef>
                <a:spcPts val="85"/>
              </a:spcBef>
            </a:pPr>
            <a:r>
              <a:rPr sz="1250" spc="220" dirty="0">
                <a:latin typeface="Times New Roman"/>
                <a:cs typeface="Times New Roman"/>
              </a:rPr>
              <a:t>gender; </a:t>
            </a:r>
            <a:r>
              <a:rPr sz="1250" spc="204" dirty="0">
                <a:latin typeface="Times New Roman"/>
                <a:cs typeface="Times New Roman"/>
              </a:rPr>
              <a:t>eMail; </a:t>
            </a:r>
            <a:r>
              <a:rPr sz="1250" spc="185" dirty="0">
                <a:latin typeface="Times New Roman"/>
                <a:cs typeface="Times New Roman"/>
              </a:rPr>
              <a:t>phone; </a:t>
            </a:r>
            <a:r>
              <a:rPr sz="1250" spc="240" dirty="0">
                <a:latin typeface="Times New Roman"/>
                <a:cs typeface="Times New Roman"/>
              </a:rPr>
              <a:t>address; </a:t>
            </a:r>
            <a:r>
              <a:rPr sz="1250" spc="305" dirty="0">
                <a:latin typeface="Times New Roman"/>
                <a:cs typeface="Times New Roman"/>
              </a:rPr>
              <a:t>city; </a:t>
            </a:r>
            <a:r>
              <a:rPr sz="1250" spc="315" dirty="0">
                <a:latin typeface="Times New Roman"/>
                <a:cs typeface="Times New Roman"/>
              </a:rPr>
              <a:t>state; </a:t>
            </a:r>
            <a:r>
              <a:rPr sz="1250" spc="210" dirty="0">
                <a:latin typeface="Times New Roman"/>
                <a:cs typeface="Times New Roman"/>
              </a:rPr>
              <a:t>code;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94436" y="5716016"/>
            <a:ext cx="4919980" cy="223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300" dirty="0">
                <a:latin typeface="Arial"/>
                <a:cs typeface="Arial"/>
              </a:rPr>
              <a:t>These</a:t>
            </a:r>
            <a:r>
              <a:rPr sz="1300" spc="-55" dirty="0">
                <a:latin typeface="Arial"/>
                <a:cs typeface="Arial"/>
              </a:rPr>
              <a:t> </a:t>
            </a:r>
            <a:r>
              <a:rPr sz="1300" dirty="0">
                <a:latin typeface="Arial"/>
                <a:cs typeface="Arial"/>
              </a:rPr>
              <a:t>fields</a:t>
            </a:r>
            <a:r>
              <a:rPr sz="1300" spc="-45" dirty="0">
                <a:latin typeface="Arial"/>
                <a:cs typeface="Arial"/>
              </a:rPr>
              <a:t> </a:t>
            </a:r>
            <a:r>
              <a:rPr sz="1300" dirty="0">
                <a:latin typeface="Arial"/>
                <a:cs typeface="Arial"/>
              </a:rPr>
              <a:t>are</a:t>
            </a:r>
            <a:r>
              <a:rPr sz="1300" spc="-45" dirty="0">
                <a:latin typeface="Arial"/>
                <a:cs typeface="Arial"/>
              </a:rPr>
              <a:t> </a:t>
            </a:r>
            <a:r>
              <a:rPr sz="1300" dirty="0">
                <a:latin typeface="Arial"/>
                <a:cs typeface="Arial"/>
              </a:rPr>
              <a:t>used</a:t>
            </a:r>
            <a:r>
              <a:rPr sz="1300" spc="-40" dirty="0">
                <a:latin typeface="Arial"/>
                <a:cs typeface="Arial"/>
              </a:rPr>
              <a:t> </a:t>
            </a:r>
            <a:r>
              <a:rPr sz="1300" dirty="0">
                <a:latin typeface="Arial"/>
                <a:cs typeface="Arial"/>
              </a:rPr>
              <a:t>as</a:t>
            </a:r>
            <a:r>
              <a:rPr sz="1300" spc="-45" dirty="0">
                <a:latin typeface="Arial"/>
                <a:cs typeface="Arial"/>
              </a:rPr>
              <a:t> </a:t>
            </a:r>
            <a:r>
              <a:rPr sz="1300" dirty="0">
                <a:latin typeface="Arial"/>
                <a:cs typeface="Arial"/>
              </a:rPr>
              <a:t>criteria</a:t>
            </a:r>
            <a:r>
              <a:rPr sz="1300" spc="-30" dirty="0">
                <a:latin typeface="Arial"/>
                <a:cs typeface="Arial"/>
              </a:rPr>
              <a:t> </a:t>
            </a:r>
            <a:r>
              <a:rPr sz="1300" dirty="0">
                <a:latin typeface="Arial"/>
                <a:cs typeface="Arial"/>
              </a:rPr>
              <a:t>in</a:t>
            </a:r>
            <a:r>
              <a:rPr sz="1300" spc="-45" dirty="0">
                <a:latin typeface="Arial"/>
                <a:cs typeface="Arial"/>
              </a:rPr>
              <a:t> </a:t>
            </a:r>
            <a:r>
              <a:rPr sz="1300" dirty="0">
                <a:latin typeface="Arial"/>
                <a:cs typeface="Arial"/>
              </a:rPr>
              <a:t>the</a:t>
            </a:r>
            <a:r>
              <a:rPr sz="1300" spc="-45" dirty="0">
                <a:latin typeface="Arial"/>
                <a:cs typeface="Arial"/>
              </a:rPr>
              <a:t> </a:t>
            </a:r>
            <a:r>
              <a:rPr sz="1300" dirty="0">
                <a:latin typeface="Arial"/>
                <a:cs typeface="Arial"/>
              </a:rPr>
              <a:t>search</a:t>
            </a:r>
            <a:r>
              <a:rPr sz="1300" spc="-30" dirty="0">
                <a:latin typeface="Arial"/>
                <a:cs typeface="Arial"/>
              </a:rPr>
              <a:t> </a:t>
            </a:r>
            <a:r>
              <a:rPr sz="1300" spc="-10" dirty="0">
                <a:latin typeface="Arial"/>
                <a:cs typeface="Arial"/>
              </a:rPr>
              <a:t>examples</a:t>
            </a:r>
            <a:r>
              <a:rPr sz="1300" spc="-30" dirty="0">
                <a:latin typeface="Arial"/>
                <a:cs typeface="Arial"/>
              </a:rPr>
              <a:t> </a:t>
            </a:r>
            <a:r>
              <a:rPr sz="1300" dirty="0">
                <a:latin typeface="Arial"/>
                <a:cs typeface="Arial"/>
              </a:rPr>
              <a:t>that</a:t>
            </a:r>
            <a:r>
              <a:rPr sz="1300" spc="-30" dirty="0">
                <a:latin typeface="Arial"/>
                <a:cs typeface="Arial"/>
              </a:rPr>
              <a:t> </a:t>
            </a:r>
            <a:r>
              <a:rPr sz="1300" spc="-10" dirty="0">
                <a:latin typeface="Arial"/>
                <a:cs typeface="Arial"/>
              </a:rPr>
              <a:t>follow.</a:t>
            </a:r>
            <a:endParaRPr sz="13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326639" y="5247386"/>
            <a:ext cx="3116580" cy="144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endParaRPr sz="8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45463" y="2927604"/>
            <a:ext cx="5686425" cy="2091055"/>
            <a:chOff x="1045463" y="2927604"/>
            <a:chExt cx="5686425" cy="2091055"/>
          </a:xfrm>
        </p:grpSpPr>
        <p:sp>
          <p:nvSpPr>
            <p:cNvPr id="3" name="object 3"/>
            <p:cNvSpPr/>
            <p:nvPr/>
          </p:nvSpPr>
          <p:spPr>
            <a:xfrm>
              <a:off x="1056131" y="2936748"/>
              <a:ext cx="5664835" cy="2071370"/>
            </a:xfrm>
            <a:custGeom>
              <a:avLst/>
              <a:gdLst/>
              <a:ahLst/>
              <a:cxnLst/>
              <a:rect l="l" t="t" r="r" b="b"/>
              <a:pathLst>
                <a:path w="5664834" h="2071370">
                  <a:moveTo>
                    <a:pt x="5664708" y="0"/>
                  </a:moveTo>
                  <a:lnTo>
                    <a:pt x="0" y="0"/>
                  </a:lnTo>
                  <a:lnTo>
                    <a:pt x="0" y="2071115"/>
                  </a:lnTo>
                  <a:lnTo>
                    <a:pt x="5664708" y="2071115"/>
                  </a:lnTo>
                  <a:lnTo>
                    <a:pt x="5664708" y="0"/>
                  </a:lnTo>
                  <a:close/>
                </a:path>
              </a:pathLst>
            </a:custGeom>
            <a:solidFill>
              <a:srgbClr val="DCDC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045463" y="2927604"/>
              <a:ext cx="5686425" cy="2091055"/>
            </a:xfrm>
            <a:custGeom>
              <a:avLst/>
              <a:gdLst/>
              <a:ahLst/>
              <a:cxnLst/>
              <a:rect l="l" t="t" r="r" b="b"/>
              <a:pathLst>
                <a:path w="5686425" h="2091054">
                  <a:moveTo>
                    <a:pt x="5681472" y="0"/>
                  </a:moveTo>
                  <a:lnTo>
                    <a:pt x="4572" y="0"/>
                  </a:lnTo>
                  <a:lnTo>
                    <a:pt x="0" y="4572"/>
                  </a:lnTo>
                  <a:lnTo>
                    <a:pt x="0" y="2086356"/>
                  </a:lnTo>
                  <a:lnTo>
                    <a:pt x="4572" y="2090928"/>
                  </a:lnTo>
                  <a:lnTo>
                    <a:pt x="5681472" y="2090928"/>
                  </a:lnTo>
                  <a:lnTo>
                    <a:pt x="5686044" y="2086356"/>
                  </a:lnTo>
                  <a:lnTo>
                    <a:pt x="5686044" y="2080260"/>
                  </a:lnTo>
                  <a:lnTo>
                    <a:pt x="21336" y="2080260"/>
                  </a:lnTo>
                  <a:lnTo>
                    <a:pt x="10668" y="2069592"/>
                  </a:lnTo>
                  <a:lnTo>
                    <a:pt x="21336" y="2069592"/>
                  </a:lnTo>
                  <a:lnTo>
                    <a:pt x="21336" y="19812"/>
                  </a:lnTo>
                  <a:lnTo>
                    <a:pt x="10667" y="19812"/>
                  </a:lnTo>
                  <a:lnTo>
                    <a:pt x="21336" y="9144"/>
                  </a:lnTo>
                  <a:lnTo>
                    <a:pt x="5686044" y="9144"/>
                  </a:lnTo>
                  <a:lnTo>
                    <a:pt x="5686044" y="4572"/>
                  </a:lnTo>
                  <a:lnTo>
                    <a:pt x="5681472" y="0"/>
                  </a:lnTo>
                  <a:close/>
                </a:path>
                <a:path w="5686425" h="2091054">
                  <a:moveTo>
                    <a:pt x="21336" y="2069592"/>
                  </a:moveTo>
                  <a:lnTo>
                    <a:pt x="10668" y="2069592"/>
                  </a:lnTo>
                  <a:lnTo>
                    <a:pt x="21336" y="2080260"/>
                  </a:lnTo>
                  <a:lnTo>
                    <a:pt x="21336" y="2069592"/>
                  </a:lnTo>
                  <a:close/>
                </a:path>
                <a:path w="5686425" h="2091054">
                  <a:moveTo>
                    <a:pt x="5664708" y="2069592"/>
                  </a:moveTo>
                  <a:lnTo>
                    <a:pt x="21336" y="2069592"/>
                  </a:lnTo>
                  <a:lnTo>
                    <a:pt x="21336" y="2080260"/>
                  </a:lnTo>
                  <a:lnTo>
                    <a:pt x="5664708" y="2080260"/>
                  </a:lnTo>
                  <a:lnTo>
                    <a:pt x="5664708" y="2069592"/>
                  </a:lnTo>
                  <a:close/>
                </a:path>
                <a:path w="5686425" h="2091054">
                  <a:moveTo>
                    <a:pt x="5664708" y="9144"/>
                  </a:moveTo>
                  <a:lnTo>
                    <a:pt x="5664708" y="2080260"/>
                  </a:lnTo>
                  <a:lnTo>
                    <a:pt x="5675376" y="2069592"/>
                  </a:lnTo>
                  <a:lnTo>
                    <a:pt x="5686044" y="2069592"/>
                  </a:lnTo>
                  <a:lnTo>
                    <a:pt x="5686044" y="19812"/>
                  </a:lnTo>
                  <a:lnTo>
                    <a:pt x="5675376" y="19812"/>
                  </a:lnTo>
                  <a:lnTo>
                    <a:pt x="5664708" y="9144"/>
                  </a:lnTo>
                  <a:close/>
                </a:path>
                <a:path w="5686425" h="2091054">
                  <a:moveTo>
                    <a:pt x="5686044" y="2069592"/>
                  </a:moveTo>
                  <a:lnTo>
                    <a:pt x="5675376" y="2069592"/>
                  </a:lnTo>
                  <a:lnTo>
                    <a:pt x="5664708" y="2080260"/>
                  </a:lnTo>
                  <a:lnTo>
                    <a:pt x="5686044" y="2080260"/>
                  </a:lnTo>
                  <a:lnTo>
                    <a:pt x="5686044" y="2069592"/>
                  </a:lnTo>
                  <a:close/>
                </a:path>
                <a:path w="5686425" h="2091054">
                  <a:moveTo>
                    <a:pt x="21336" y="9144"/>
                  </a:moveTo>
                  <a:lnTo>
                    <a:pt x="10667" y="19812"/>
                  </a:lnTo>
                  <a:lnTo>
                    <a:pt x="21336" y="19812"/>
                  </a:lnTo>
                  <a:lnTo>
                    <a:pt x="21336" y="9144"/>
                  </a:lnTo>
                  <a:close/>
                </a:path>
                <a:path w="5686425" h="2091054">
                  <a:moveTo>
                    <a:pt x="5664708" y="9144"/>
                  </a:moveTo>
                  <a:lnTo>
                    <a:pt x="21336" y="9144"/>
                  </a:lnTo>
                  <a:lnTo>
                    <a:pt x="21336" y="19812"/>
                  </a:lnTo>
                  <a:lnTo>
                    <a:pt x="5664708" y="19812"/>
                  </a:lnTo>
                  <a:lnTo>
                    <a:pt x="5664708" y="9144"/>
                  </a:lnTo>
                  <a:close/>
                </a:path>
                <a:path w="5686425" h="2091054">
                  <a:moveTo>
                    <a:pt x="5686044" y="9144"/>
                  </a:moveTo>
                  <a:lnTo>
                    <a:pt x="5664708" y="9144"/>
                  </a:lnTo>
                  <a:lnTo>
                    <a:pt x="5675376" y="19812"/>
                  </a:lnTo>
                  <a:lnTo>
                    <a:pt x="5686044" y="19812"/>
                  </a:lnTo>
                  <a:lnTo>
                    <a:pt x="5686044" y="914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1131824" y="806967"/>
            <a:ext cx="4612005" cy="181673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905000">
              <a:lnSpc>
                <a:spcPct val="100000"/>
              </a:lnSpc>
              <a:spcBef>
                <a:spcPts val="110"/>
              </a:spcBef>
            </a:pPr>
            <a:r>
              <a:rPr sz="1850" b="1" dirty="0">
                <a:latin typeface="Arial"/>
                <a:cs typeface="Arial"/>
              </a:rPr>
              <a:t>Builder</a:t>
            </a:r>
            <a:r>
              <a:rPr sz="1850" b="1" spc="-15" dirty="0">
                <a:latin typeface="Arial"/>
                <a:cs typeface="Arial"/>
              </a:rPr>
              <a:t> </a:t>
            </a:r>
            <a:r>
              <a:rPr sz="1850" b="1" spc="-10" dirty="0">
                <a:latin typeface="Arial"/>
                <a:cs typeface="Arial"/>
              </a:rPr>
              <a:t>Pattern</a:t>
            </a:r>
            <a:endParaRPr sz="1850">
              <a:latin typeface="Arial"/>
              <a:cs typeface="Arial"/>
            </a:endParaRPr>
          </a:p>
          <a:p>
            <a:pPr marL="341630" indent="-328930">
              <a:lnSpc>
                <a:spcPct val="100000"/>
              </a:lnSpc>
              <a:spcBef>
                <a:spcPts val="1764"/>
              </a:spcBef>
              <a:buClr>
                <a:srgbClr val="FF0000"/>
              </a:buClr>
              <a:buChar char="•"/>
              <a:tabLst>
                <a:tab pos="341630" algn="l"/>
              </a:tabLst>
            </a:pPr>
            <a:r>
              <a:rPr sz="1550" dirty="0">
                <a:latin typeface="Arial"/>
                <a:cs typeface="Arial"/>
              </a:rPr>
              <a:t>Allows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object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creation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by</a:t>
            </a:r>
            <a:r>
              <a:rPr sz="1550" spc="6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using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method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chaining</a:t>
            </a:r>
            <a:endParaRPr sz="1550">
              <a:latin typeface="Arial"/>
              <a:cs typeface="Arial"/>
            </a:endParaRPr>
          </a:p>
          <a:p>
            <a:pPr marL="659765" lvl="1" indent="-237490">
              <a:lnSpc>
                <a:spcPct val="100000"/>
              </a:lnSpc>
              <a:spcBef>
                <a:spcPts val="375"/>
              </a:spcBef>
              <a:buClr>
                <a:srgbClr val="FF0000"/>
              </a:buClr>
              <a:buChar char="–"/>
              <a:tabLst>
                <a:tab pos="659765" algn="l"/>
              </a:tabLst>
            </a:pPr>
            <a:r>
              <a:rPr sz="1400" dirty="0">
                <a:latin typeface="Arial"/>
                <a:cs typeface="Arial"/>
              </a:rPr>
              <a:t>Easier-to-read</a:t>
            </a:r>
            <a:r>
              <a:rPr sz="1400" spc="100" dirty="0">
                <a:latin typeface="Arial"/>
                <a:cs typeface="Arial"/>
              </a:rPr>
              <a:t> </a:t>
            </a:r>
            <a:r>
              <a:rPr sz="1400" spc="-20" dirty="0">
                <a:latin typeface="Arial"/>
                <a:cs typeface="Arial"/>
              </a:rPr>
              <a:t>code</a:t>
            </a:r>
            <a:endParaRPr sz="1400">
              <a:latin typeface="Arial"/>
              <a:cs typeface="Arial"/>
            </a:endParaRPr>
          </a:p>
          <a:p>
            <a:pPr marL="659765" lvl="1" indent="-237490">
              <a:lnSpc>
                <a:spcPct val="100000"/>
              </a:lnSpc>
              <a:spcBef>
                <a:spcPts val="385"/>
              </a:spcBef>
              <a:buClr>
                <a:srgbClr val="FF0000"/>
              </a:buClr>
              <a:buChar char="–"/>
              <a:tabLst>
                <a:tab pos="659765" algn="l"/>
              </a:tabLst>
            </a:pPr>
            <a:r>
              <a:rPr sz="1400" dirty="0">
                <a:latin typeface="Arial"/>
                <a:cs typeface="Arial"/>
              </a:rPr>
              <a:t>More</a:t>
            </a:r>
            <a:r>
              <a:rPr sz="1400" spc="4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flexible</a:t>
            </a:r>
            <a:r>
              <a:rPr sz="1400" spc="7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object</a:t>
            </a:r>
            <a:r>
              <a:rPr sz="1400" spc="4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creation</a:t>
            </a:r>
            <a:endParaRPr sz="1400">
              <a:latin typeface="Arial"/>
              <a:cs typeface="Arial"/>
            </a:endParaRPr>
          </a:p>
          <a:p>
            <a:pPr marL="659765" lvl="1" indent="-237490">
              <a:lnSpc>
                <a:spcPct val="100000"/>
              </a:lnSpc>
              <a:spcBef>
                <a:spcPts val="375"/>
              </a:spcBef>
              <a:buClr>
                <a:srgbClr val="FF0000"/>
              </a:buClr>
              <a:buChar char="–"/>
              <a:tabLst>
                <a:tab pos="659765" algn="l"/>
              </a:tabLst>
            </a:pPr>
            <a:r>
              <a:rPr sz="1400" dirty="0">
                <a:latin typeface="Arial"/>
                <a:cs typeface="Arial"/>
              </a:rPr>
              <a:t>Object</a:t>
            </a:r>
            <a:r>
              <a:rPr sz="1400" spc="5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returns</a:t>
            </a:r>
            <a:r>
              <a:rPr sz="1400" spc="5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itself</a:t>
            </a:r>
            <a:endParaRPr sz="1400">
              <a:latin typeface="Arial"/>
              <a:cs typeface="Arial"/>
            </a:endParaRPr>
          </a:p>
          <a:p>
            <a:pPr marL="659765" lvl="1" indent="-237490">
              <a:lnSpc>
                <a:spcPct val="100000"/>
              </a:lnSpc>
              <a:spcBef>
                <a:spcPts val="384"/>
              </a:spcBef>
              <a:buClr>
                <a:srgbClr val="FF0000"/>
              </a:buClr>
              <a:buChar char="–"/>
              <a:tabLst>
                <a:tab pos="659765" algn="l"/>
              </a:tabLst>
            </a:pPr>
            <a:r>
              <a:rPr sz="1400" dirty="0">
                <a:latin typeface="Arial"/>
                <a:cs typeface="Arial"/>
              </a:rPr>
              <a:t>A</a:t>
            </a:r>
            <a:r>
              <a:rPr sz="1400" spc="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fluent</a:t>
            </a:r>
            <a:r>
              <a:rPr sz="1400" spc="1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approach</a:t>
            </a:r>
            <a:endParaRPr sz="1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44524" y="2873788"/>
            <a:ext cx="260985" cy="2118360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65"/>
              </a:spcBef>
            </a:pPr>
            <a:r>
              <a:rPr sz="1150" spc="75" dirty="0">
                <a:latin typeface="Times New Roman"/>
                <a:cs typeface="Times New Roman"/>
              </a:rPr>
              <a:t>260</a:t>
            </a:r>
            <a:endParaRPr sz="11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65"/>
              </a:spcBef>
            </a:pPr>
            <a:r>
              <a:rPr sz="1150" spc="75" dirty="0">
                <a:latin typeface="Times New Roman"/>
                <a:cs typeface="Times New Roman"/>
              </a:rPr>
              <a:t>261</a:t>
            </a:r>
            <a:endParaRPr sz="11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75"/>
              </a:spcBef>
            </a:pPr>
            <a:r>
              <a:rPr sz="1150" spc="75" dirty="0">
                <a:latin typeface="Times New Roman"/>
                <a:cs typeface="Times New Roman"/>
              </a:rPr>
              <a:t>262</a:t>
            </a:r>
            <a:endParaRPr sz="11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65"/>
              </a:spcBef>
            </a:pPr>
            <a:r>
              <a:rPr sz="1150" spc="75" dirty="0">
                <a:latin typeface="Times New Roman"/>
                <a:cs typeface="Times New Roman"/>
              </a:rPr>
              <a:t>263</a:t>
            </a:r>
            <a:endParaRPr sz="11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60"/>
              </a:spcBef>
            </a:pPr>
            <a:r>
              <a:rPr sz="1150" spc="75" dirty="0">
                <a:latin typeface="Times New Roman"/>
                <a:cs typeface="Times New Roman"/>
              </a:rPr>
              <a:t>264</a:t>
            </a:r>
            <a:endParaRPr sz="11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65"/>
              </a:spcBef>
            </a:pPr>
            <a:r>
              <a:rPr sz="1150" spc="75" dirty="0">
                <a:latin typeface="Times New Roman"/>
                <a:cs typeface="Times New Roman"/>
              </a:rPr>
              <a:t>265</a:t>
            </a:r>
            <a:endParaRPr sz="11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75"/>
              </a:spcBef>
            </a:pPr>
            <a:r>
              <a:rPr sz="1150" spc="75" dirty="0">
                <a:latin typeface="Times New Roman"/>
                <a:cs typeface="Times New Roman"/>
              </a:rPr>
              <a:t>266</a:t>
            </a:r>
            <a:endParaRPr sz="11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65"/>
              </a:spcBef>
            </a:pPr>
            <a:r>
              <a:rPr sz="1150" spc="75" dirty="0">
                <a:latin typeface="Times New Roman"/>
                <a:cs typeface="Times New Roman"/>
              </a:rPr>
              <a:t>267</a:t>
            </a:r>
            <a:endParaRPr sz="11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65"/>
              </a:spcBef>
            </a:pPr>
            <a:r>
              <a:rPr sz="1150" spc="75" dirty="0">
                <a:latin typeface="Times New Roman"/>
                <a:cs typeface="Times New Roman"/>
              </a:rPr>
              <a:t>272</a:t>
            </a:r>
            <a:endParaRPr sz="11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75"/>
              </a:spcBef>
            </a:pPr>
            <a:r>
              <a:rPr sz="1150" spc="75" dirty="0">
                <a:latin typeface="Times New Roman"/>
                <a:cs typeface="Times New Roman"/>
              </a:rPr>
              <a:t>273</a:t>
            </a:r>
            <a:endParaRPr sz="115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44524" y="2612398"/>
            <a:ext cx="4293870" cy="2379345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328930" indent="-328930">
              <a:lnSpc>
                <a:spcPct val="100000"/>
              </a:lnSpc>
              <a:spcBef>
                <a:spcPts val="380"/>
              </a:spcBef>
              <a:buClr>
                <a:srgbClr val="FF0000"/>
              </a:buClr>
              <a:buChar char="•"/>
              <a:tabLst>
                <a:tab pos="328930" algn="l"/>
              </a:tabLst>
            </a:pPr>
            <a:r>
              <a:rPr sz="1550" spc="-10" dirty="0">
                <a:latin typeface="Arial"/>
                <a:cs typeface="Arial"/>
              </a:rPr>
              <a:t>Example</a:t>
            </a:r>
            <a:endParaRPr sz="1550">
              <a:latin typeface="Arial"/>
              <a:cs typeface="Arial"/>
            </a:endParaRPr>
          </a:p>
          <a:p>
            <a:pPr marL="697865">
              <a:lnSpc>
                <a:spcPct val="100000"/>
              </a:lnSpc>
              <a:spcBef>
                <a:spcPts val="180"/>
              </a:spcBef>
            </a:pPr>
            <a:r>
              <a:rPr sz="1150" spc="175" dirty="0">
                <a:latin typeface="Times New Roman"/>
                <a:cs typeface="Times New Roman"/>
              </a:rPr>
              <a:t>people.add(</a:t>
            </a:r>
            <a:endParaRPr sz="1150">
              <a:latin typeface="Times New Roman"/>
              <a:cs typeface="Times New Roman"/>
            </a:endParaRPr>
          </a:p>
          <a:p>
            <a:pPr marL="873125">
              <a:lnSpc>
                <a:spcPct val="100000"/>
              </a:lnSpc>
              <a:spcBef>
                <a:spcPts val="265"/>
              </a:spcBef>
            </a:pPr>
            <a:r>
              <a:rPr sz="1150" dirty="0">
                <a:latin typeface="Times New Roman"/>
                <a:cs typeface="Times New Roman"/>
              </a:rPr>
              <a:t>new</a:t>
            </a:r>
            <a:r>
              <a:rPr sz="1150" spc="114" dirty="0">
                <a:latin typeface="Times New Roman"/>
                <a:cs typeface="Times New Roman"/>
              </a:rPr>
              <a:t>  </a:t>
            </a:r>
            <a:r>
              <a:rPr sz="1150" spc="190" dirty="0">
                <a:latin typeface="Times New Roman"/>
                <a:cs typeface="Times New Roman"/>
              </a:rPr>
              <a:t>Person.Builder()</a:t>
            </a:r>
            <a:endParaRPr sz="1150">
              <a:latin typeface="Times New Roman"/>
              <a:cs typeface="Times New Roman"/>
            </a:endParaRPr>
          </a:p>
          <a:p>
            <a:pPr marL="1397000">
              <a:lnSpc>
                <a:spcPct val="100000"/>
              </a:lnSpc>
              <a:spcBef>
                <a:spcPts val="275"/>
              </a:spcBef>
            </a:pPr>
            <a:r>
              <a:rPr sz="1150" spc="155" dirty="0">
                <a:latin typeface="Times New Roman"/>
                <a:cs typeface="Times New Roman"/>
              </a:rPr>
              <a:t>.givenName("Betty")</a:t>
            </a:r>
            <a:endParaRPr sz="1150">
              <a:latin typeface="Times New Roman"/>
              <a:cs typeface="Times New Roman"/>
            </a:endParaRPr>
          </a:p>
          <a:p>
            <a:pPr marL="1397000">
              <a:lnSpc>
                <a:spcPct val="100000"/>
              </a:lnSpc>
              <a:spcBef>
                <a:spcPts val="265"/>
              </a:spcBef>
            </a:pPr>
            <a:r>
              <a:rPr sz="1150" spc="155" dirty="0">
                <a:latin typeface="Times New Roman"/>
                <a:cs typeface="Times New Roman"/>
              </a:rPr>
              <a:t>.surName("Jones")</a:t>
            </a:r>
            <a:endParaRPr sz="1150">
              <a:latin typeface="Times New Roman"/>
              <a:cs typeface="Times New Roman"/>
            </a:endParaRPr>
          </a:p>
          <a:p>
            <a:pPr marL="1397000">
              <a:lnSpc>
                <a:spcPct val="100000"/>
              </a:lnSpc>
              <a:spcBef>
                <a:spcPts val="265"/>
              </a:spcBef>
            </a:pPr>
            <a:r>
              <a:rPr sz="1150" spc="190" dirty="0">
                <a:latin typeface="Times New Roman"/>
                <a:cs typeface="Times New Roman"/>
              </a:rPr>
              <a:t>.age(85)</a:t>
            </a:r>
            <a:endParaRPr sz="1150">
              <a:latin typeface="Times New Roman"/>
              <a:cs typeface="Times New Roman"/>
            </a:endParaRPr>
          </a:p>
          <a:p>
            <a:pPr marL="1397000">
              <a:lnSpc>
                <a:spcPct val="100000"/>
              </a:lnSpc>
              <a:spcBef>
                <a:spcPts val="265"/>
              </a:spcBef>
            </a:pPr>
            <a:r>
              <a:rPr sz="1150" spc="105" dirty="0">
                <a:latin typeface="Times New Roman"/>
                <a:cs typeface="Times New Roman"/>
              </a:rPr>
              <a:t>.gender(Gender.FEMALE)</a:t>
            </a:r>
            <a:endParaRPr sz="1150">
              <a:latin typeface="Times New Roman"/>
              <a:cs typeface="Times New Roman"/>
            </a:endParaRPr>
          </a:p>
          <a:p>
            <a:pPr marL="1397000">
              <a:lnSpc>
                <a:spcPct val="100000"/>
              </a:lnSpc>
              <a:spcBef>
                <a:spcPts val="275"/>
              </a:spcBef>
            </a:pPr>
            <a:r>
              <a:rPr sz="1150" spc="160" dirty="0">
                <a:latin typeface="Times New Roman"/>
                <a:cs typeface="Times New Roman"/>
              </a:rPr>
              <a:t>.email("</a:t>
            </a:r>
            <a:r>
              <a:rPr sz="1150" spc="160" dirty="0">
                <a:latin typeface="Times New Roman"/>
                <a:cs typeface="Times New Roman"/>
                <a:hlinkClick r:id="rId2"/>
              </a:rPr>
              <a:t>betty.jones@example.com"</a:t>
            </a:r>
            <a:r>
              <a:rPr sz="1150" spc="160" dirty="0">
                <a:latin typeface="Times New Roman"/>
                <a:cs typeface="Times New Roman"/>
              </a:rPr>
              <a:t>)</a:t>
            </a:r>
            <a:endParaRPr sz="1150">
              <a:latin typeface="Times New Roman"/>
              <a:cs typeface="Times New Roman"/>
            </a:endParaRPr>
          </a:p>
          <a:p>
            <a:pPr marL="1397000">
              <a:lnSpc>
                <a:spcPct val="100000"/>
              </a:lnSpc>
              <a:spcBef>
                <a:spcPts val="265"/>
              </a:spcBef>
            </a:pPr>
            <a:r>
              <a:rPr sz="1150" spc="125" dirty="0">
                <a:latin typeface="Times New Roman"/>
                <a:cs typeface="Times New Roman"/>
              </a:rPr>
              <a:t>.phoneNumber("211-</a:t>
            </a:r>
            <a:r>
              <a:rPr sz="1150" spc="165" dirty="0">
                <a:latin typeface="Times New Roman"/>
                <a:cs typeface="Times New Roman"/>
              </a:rPr>
              <a:t>33-</a:t>
            </a:r>
            <a:r>
              <a:rPr sz="1150" spc="170" dirty="0">
                <a:latin typeface="Times New Roman"/>
                <a:cs typeface="Times New Roman"/>
              </a:rPr>
              <a:t>1234")</a:t>
            </a:r>
            <a:endParaRPr sz="1150">
              <a:latin typeface="Times New Roman"/>
              <a:cs typeface="Times New Roman"/>
            </a:endParaRPr>
          </a:p>
          <a:p>
            <a:pPr marL="1397000">
              <a:lnSpc>
                <a:spcPct val="100000"/>
              </a:lnSpc>
              <a:spcBef>
                <a:spcPts val="265"/>
              </a:spcBef>
            </a:pPr>
            <a:r>
              <a:rPr sz="1150" spc="240" dirty="0">
                <a:latin typeface="Times New Roman"/>
                <a:cs typeface="Times New Roman"/>
              </a:rPr>
              <a:t>.build()</a:t>
            </a:r>
            <a:endParaRPr sz="1150">
              <a:latin typeface="Times New Roman"/>
              <a:cs typeface="Times New Roman"/>
            </a:endParaRPr>
          </a:p>
          <a:p>
            <a:pPr marL="697865">
              <a:lnSpc>
                <a:spcPct val="100000"/>
              </a:lnSpc>
              <a:spcBef>
                <a:spcPts val="275"/>
              </a:spcBef>
            </a:pPr>
            <a:r>
              <a:rPr sz="1150" spc="295" dirty="0">
                <a:latin typeface="Times New Roman"/>
                <a:cs typeface="Times New Roman"/>
              </a:rPr>
              <a:t>);</a:t>
            </a:r>
            <a:endParaRPr sz="115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17880" y="5717539"/>
            <a:ext cx="5955665" cy="56959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3499"/>
              </a:lnSpc>
              <a:spcBef>
                <a:spcPts val="90"/>
              </a:spcBef>
            </a:pPr>
            <a:r>
              <a:rPr sz="1150" dirty="0">
                <a:latin typeface="Arial"/>
                <a:cs typeface="Arial"/>
              </a:rPr>
              <a:t>The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builder</a:t>
            </a:r>
            <a:r>
              <a:rPr sz="1150" spc="9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pattern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has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been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used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in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all</a:t>
            </a:r>
            <a:r>
              <a:rPr sz="1150" spc="10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our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collection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objects.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pattern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uses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spc="-10" dirty="0">
                <a:latin typeface="Arial"/>
                <a:cs typeface="Arial"/>
              </a:rPr>
              <a:t>method </a:t>
            </a:r>
            <a:r>
              <a:rPr sz="1150" dirty="0">
                <a:latin typeface="Arial"/>
                <a:cs typeface="Arial"/>
              </a:rPr>
              <a:t>chaining</a:t>
            </a:r>
            <a:r>
              <a:rPr sz="1150" spc="9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to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provide</a:t>
            </a:r>
            <a:r>
              <a:rPr sz="1150" spc="11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an</a:t>
            </a:r>
            <a:r>
              <a:rPr sz="1150" spc="10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easy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way</a:t>
            </a:r>
            <a:r>
              <a:rPr sz="1150" spc="10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to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create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objects.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Working</a:t>
            </a:r>
            <a:r>
              <a:rPr sz="1150" spc="3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with</a:t>
            </a:r>
            <a:r>
              <a:rPr sz="1150" spc="11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lambda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expressions</a:t>
            </a:r>
            <a:r>
              <a:rPr sz="1150" spc="105" dirty="0">
                <a:latin typeface="Arial"/>
                <a:cs typeface="Arial"/>
              </a:rPr>
              <a:t> </a:t>
            </a:r>
            <a:r>
              <a:rPr sz="1150" spc="-25" dirty="0">
                <a:latin typeface="Arial"/>
                <a:cs typeface="Arial"/>
              </a:rPr>
              <a:t>and </a:t>
            </a:r>
            <a:r>
              <a:rPr sz="1150" dirty="0">
                <a:latin typeface="Arial"/>
                <a:cs typeface="Arial"/>
              </a:rPr>
              <a:t>streams</a:t>
            </a:r>
            <a:r>
              <a:rPr sz="1150" spc="1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is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similar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to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builder</a:t>
            </a:r>
            <a:r>
              <a:rPr sz="1150" spc="95" dirty="0">
                <a:latin typeface="Arial"/>
                <a:cs typeface="Arial"/>
              </a:rPr>
              <a:t> </a:t>
            </a:r>
            <a:r>
              <a:rPr sz="1150" spc="-10" dirty="0">
                <a:latin typeface="Arial"/>
                <a:cs typeface="Arial"/>
              </a:rPr>
              <a:t>pattern.</a:t>
            </a:r>
            <a:endParaRPr sz="115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326639" y="5247386"/>
            <a:ext cx="3116580" cy="144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endParaRPr sz="8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45463" y="1833372"/>
            <a:ext cx="5686425" cy="2874645"/>
            <a:chOff x="1045463" y="1833372"/>
            <a:chExt cx="5686425" cy="2874645"/>
          </a:xfrm>
        </p:grpSpPr>
        <p:sp>
          <p:nvSpPr>
            <p:cNvPr id="3" name="object 3"/>
            <p:cNvSpPr/>
            <p:nvPr/>
          </p:nvSpPr>
          <p:spPr>
            <a:xfrm>
              <a:off x="1056131" y="1844040"/>
              <a:ext cx="5664835" cy="2854960"/>
            </a:xfrm>
            <a:custGeom>
              <a:avLst/>
              <a:gdLst/>
              <a:ahLst/>
              <a:cxnLst/>
              <a:rect l="l" t="t" r="r" b="b"/>
              <a:pathLst>
                <a:path w="5664834" h="2854960">
                  <a:moveTo>
                    <a:pt x="5664708" y="0"/>
                  </a:moveTo>
                  <a:lnTo>
                    <a:pt x="0" y="0"/>
                  </a:lnTo>
                  <a:lnTo>
                    <a:pt x="0" y="2854451"/>
                  </a:lnTo>
                  <a:lnTo>
                    <a:pt x="5664708" y="2854451"/>
                  </a:lnTo>
                  <a:lnTo>
                    <a:pt x="5664708" y="0"/>
                  </a:lnTo>
                  <a:close/>
                </a:path>
              </a:pathLst>
            </a:custGeom>
            <a:solidFill>
              <a:srgbClr val="DCDC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045463" y="1833372"/>
              <a:ext cx="5686425" cy="2874645"/>
            </a:xfrm>
            <a:custGeom>
              <a:avLst/>
              <a:gdLst/>
              <a:ahLst/>
              <a:cxnLst/>
              <a:rect l="l" t="t" r="r" b="b"/>
              <a:pathLst>
                <a:path w="5686425" h="2874645">
                  <a:moveTo>
                    <a:pt x="5681472" y="0"/>
                  </a:moveTo>
                  <a:lnTo>
                    <a:pt x="4572" y="0"/>
                  </a:lnTo>
                  <a:lnTo>
                    <a:pt x="0" y="4572"/>
                  </a:lnTo>
                  <a:lnTo>
                    <a:pt x="0" y="2869692"/>
                  </a:lnTo>
                  <a:lnTo>
                    <a:pt x="4572" y="2874264"/>
                  </a:lnTo>
                  <a:lnTo>
                    <a:pt x="5681472" y="2874264"/>
                  </a:lnTo>
                  <a:lnTo>
                    <a:pt x="5686044" y="2869692"/>
                  </a:lnTo>
                  <a:lnTo>
                    <a:pt x="5686044" y="2865120"/>
                  </a:lnTo>
                  <a:lnTo>
                    <a:pt x="21336" y="2865120"/>
                  </a:lnTo>
                  <a:lnTo>
                    <a:pt x="10668" y="2854452"/>
                  </a:lnTo>
                  <a:lnTo>
                    <a:pt x="21336" y="2854452"/>
                  </a:lnTo>
                  <a:lnTo>
                    <a:pt x="21336" y="21336"/>
                  </a:lnTo>
                  <a:lnTo>
                    <a:pt x="10667" y="21336"/>
                  </a:lnTo>
                  <a:lnTo>
                    <a:pt x="21336" y="10668"/>
                  </a:lnTo>
                  <a:lnTo>
                    <a:pt x="5686044" y="10668"/>
                  </a:lnTo>
                  <a:lnTo>
                    <a:pt x="5686044" y="4572"/>
                  </a:lnTo>
                  <a:lnTo>
                    <a:pt x="5681472" y="0"/>
                  </a:lnTo>
                  <a:close/>
                </a:path>
                <a:path w="5686425" h="2874645">
                  <a:moveTo>
                    <a:pt x="21336" y="2854452"/>
                  </a:moveTo>
                  <a:lnTo>
                    <a:pt x="10668" y="2854452"/>
                  </a:lnTo>
                  <a:lnTo>
                    <a:pt x="21336" y="2865120"/>
                  </a:lnTo>
                  <a:lnTo>
                    <a:pt x="21336" y="2854452"/>
                  </a:lnTo>
                  <a:close/>
                </a:path>
                <a:path w="5686425" h="2874645">
                  <a:moveTo>
                    <a:pt x="5664708" y="2854452"/>
                  </a:moveTo>
                  <a:lnTo>
                    <a:pt x="21336" y="2854452"/>
                  </a:lnTo>
                  <a:lnTo>
                    <a:pt x="21336" y="2865120"/>
                  </a:lnTo>
                  <a:lnTo>
                    <a:pt x="5664708" y="2865120"/>
                  </a:lnTo>
                  <a:lnTo>
                    <a:pt x="5664708" y="2854452"/>
                  </a:lnTo>
                  <a:close/>
                </a:path>
                <a:path w="5686425" h="2874645">
                  <a:moveTo>
                    <a:pt x="5664708" y="10668"/>
                  </a:moveTo>
                  <a:lnTo>
                    <a:pt x="5664708" y="2865120"/>
                  </a:lnTo>
                  <a:lnTo>
                    <a:pt x="5675376" y="2854452"/>
                  </a:lnTo>
                  <a:lnTo>
                    <a:pt x="5686044" y="2854452"/>
                  </a:lnTo>
                  <a:lnTo>
                    <a:pt x="5686044" y="21336"/>
                  </a:lnTo>
                  <a:lnTo>
                    <a:pt x="5675376" y="21336"/>
                  </a:lnTo>
                  <a:lnTo>
                    <a:pt x="5664708" y="10668"/>
                  </a:lnTo>
                  <a:close/>
                </a:path>
                <a:path w="5686425" h="2874645">
                  <a:moveTo>
                    <a:pt x="5686044" y="2854452"/>
                  </a:moveTo>
                  <a:lnTo>
                    <a:pt x="5675376" y="2854452"/>
                  </a:lnTo>
                  <a:lnTo>
                    <a:pt x="5664708" y="2865120"/>
                  </a:lnTo>
                  <a:lnTo>
                    <a:pt x="5686044" y="2865120"/>
                  </a:lnTo>
                  <a:lnTo>
                    <a:pt x="5686044" y="2854452"/>
                  </a:lnTo>
                  <a:close/>
                </a:path>
                <a:path w="5686425" h="2874645">
                  <a:moveTo>
                    <a:pt x="21336" y="10668"/>
                  </a:moveTo>
                  <a:lnTo>
                    <a:pt x="10667" y="21336"/>
                  </a:lnTo>
                  <a:lnTo>
                    <a:pt x="21336" y="21336"/>
                  </a:lnTo>
                  <a:lnTo>
                    <a:pt x="21336" y="10668"/>
                  </a:lnTo>
                  <a:close/>
                </a:path>
                <a:path w="5686425" h="2874645">
                  <a:moveTo>
                    <a:pt x="5664708" y="10668"/>
                  </a:moveTo>
                  <a:lnTo>
                    <a:pt x="21336" y="10668"/>
                  </a:lnTo>
                  <a:lnTo>
                    <a:pt x="21336" y="21336"/>
                  </a:lnTo>
                  <a:lnTo>
                    <a:pt x="5664708" y="21336"/>
                  </a:lnTo>
                  <a:lnTo>
                    <a:pt x="5664708" y="10668"/>
                  </a:lnTo>
                  <a:close/>
                </a:path>
                <a:path w="5686425" h="2874645">
                  <a:moveTo>
                    <a:pt x="5686044" y="10668"/>
                  </a:moveTo>
                  <a:lnTo>
                    <a:pt x="5664708" y="10668"/>
                  </a:lnTo>
                  <a:lnTo>
                    <a:pt x="5675376" y="21336"/>
                  </a:lnTo>
                  <a:lnTo>
                    <a:pt x="5686044" y="21336"/>
                  </a:lnTo>
                  <a:lnTo>
                    <a:pt x="5686044" y="1066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1060189" y="806967"/>
            <a:ext cx="4705350" cy="149479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957580">
              <a:lnSpc>
                <a:spcPct val="100000"/>
              </a:lnSpc>
              <a:spcBef>
                <a:spcPts val="110"/>
              </a:spcBef>
            </a:pPr>
            <a:r>
              <a:rPr sz="1850" b="1" dirty="0">
                <a:latin typeface="Arial"/>
                <a:cs typeface="Arial"/>
              </a:rPr>
              <a:t>Collection Iteration</a:t>
            </a:r>
            <a:r>
              <a:rPr sz="1850" b="1" spc="30" dirty="0">
                <a:latin typeface="Arial"/>
                <a:cs typeface="Arial"/>
              </a:rPr>
              <a:t> </a:t>
            </a:r>
            <a:r>
              <a:rPr sz="1850" b="1" dirty="0">
                <a:latin typeface="Arial"/>
                <a:cs typeface="Arial"/>
              </a:rPr>
              <a:t>and</a:t>
            </a:r>
            <a:r>
              <a:rPr sz="1850" b="1" spc="10" dirty="0">
                <a:latin typeface="Arial"/>
                <a:cs typeface="Arial"/>
              </a:rPr>
              <a:t> </a:t>
            </a:r>
            <a:r>
              <a:rPr sz="1850" b="1" spc="-10" dirty="0">
                <a:latin typeface="Arial"/>
                <a:cs typeface="Arial"/>
              </a:rPr>
              <a:t>Lambdas</a:t>
            </a:r>
            <a:endParaRPr sz="18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245"/>
              </a:spcBef>
            </a:pPr>
            <a:endParaRPr sz="1850">
              <a:latin typeface="Arial"/>
              <a:cs typeface="Arial"/>
            </a:endParaRPr>
          </a:p>
          <a:p>
            <a:pPr marL="413384" indent="-329565">
              <a:lnSpc>
                <a:spcPct val="100000"/>
              </a:lnSpc>
              <a:buClr>
                <a:srgbClr val="FF0000"/>
              </a:buClr>
              <a:buFont typeface="Arial"/>
              <a:buChar char="•"/>
              <a:tabLst>
                <a:tab pos="413384" algn="l"/>
              </a:tabLst>
            </a:pPr>
            <a:r>
              <a:rPr sz="1550" spc="190" dirty="0">
                <a:latin typeface="Times New Roman"/>
                <a:cs typeface="Times New Roman"/>
              </a:rPr>
              <a:t>RoboCall06</a:t>
            </a:r>
            <a:r>
              <a:rPr sz="1550" spc="85" dirty="0">
                <a:latin typeface="Times New Roman"/>
                <a:cs typeface="Times New Roman"/>
              </a:rPr>
              <a:t> </a:t>
            </a:r>
            <a:r>
              <a:rPr sz="1550" dirty="0">
                <a:latin typeface="Arial"/>
                <a:cs typeface="Arial"/>
              </a:rPr>
              <a:t>Iterating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with</a:t>
            </a:r>
            <a:r>
              <a:rPr sz="1550" spc="20" dirty="0">
                <a:latin typeface="Arial"/>
                <a:cs typeface="Arial"/>
              </a:rPr>
              <a:t> </a:t>
            </a:r>
            <a:r>
              <a:rPr sz="1550" spc="225" dirty="0">
                <a:latin typeface="Times New Roman"/>
                <a:cs typeface="Times New Roman"/>
              </a:rPr>
              <a:t>forEach</a:t>
            </a:r>
            <a:endParaRPr sz="1550">
              <a:latin typeface="Times New Roman"/>
              <a:cs typeface="Times New Roman"/>
            </a:endParaRPr>
          </a:p>
          <a:p>
            <a:pPr marL="12700" marR="1194435" indent="109220">
              <a:lnSpc>
                <a:spcPts val="2060"/>
              </a:lnSpc>
              <a:spcBef>
                <a:spcPts val="85"/>
              </a:spcBef>
            </a:pPr>
            <a:r>
              <a:rPr sz="1400" spc="150" dirty="0">
                <a:latin typeface="Times New Roman"/>
                <a:cs typeface="Times New Roman"/>
              </a:rPr>
              <a:t>9</a:t>
            </a:r>
            <a:r>
              <a:rPr sz="1400" spc="80" dirty="0">
                <a:latin typeface="Times New Roman"/>
                <a:cs typeface="Times New Roman"/>
              </a:rPr>
              <a:t>  </a:t>
            </a:r>
            <a:r>
              <a:rPr sz="1400" spc="265" dirty="0">
                <a:latin typeface="Times New Roman"/>
                <a:cs typeface="Times New Roman"/>
              </a:rPr>
              <a:t>public</a:t>
            </a:r>
            <a:r>
              <a:rPr sz="1400" spc="85" dirty="0">
                <a:latin typeface="Times New Roman"/>
                <a:cs typeface="Times New Roman"/>
              </a:rPr>
              <a:t>  </a:t>
            </a:r>
            <a:r>
              <a:rPr sz="1400" spc="305" dirty="0">
                <a:latin typeface="Times New Roman"/>
                <a:cs typeface="Times New Roman"/>
              </a:rPr>
              <a:t>class</a:t>
            </a:r>
            <a:r>
              <a:rPr sz="1400" spc="85" dirty="0">
                <a:latin typeface="Times New Roman"/>
                <a:cs typeface="Times New Roman"/>
              </a:rPr>
              <a:t>  </a:t>
            </a:r>
            <a:r>
              <a:rPr sz="1400" spc="195" dirty="0">
                <a:latin typeface="Times New Roman"/>
                <a:cs typeface="Times New Roman"/>
              </a:rPr>
              <a:t>RoboCallTest06</a:t>
            </a:r>
            <a:r>
              <a:rPr sz="1400" spc="80" dirty="0">
                <a:latin typeface="Times New Roman"/>
                <a:cs typeface="Times New Roman"/>
              </a:rPr>
              <a:t>  </a:t>
            </a:r>
            <a:r>
              <a:rPr sz="1400" spc="130" dirty="0">
                <a:latin typeface="Times New Roman"/>
                <a:cs typeface="Times New Roman"/>
              </a:rPr>
              <a:t>{ </a:t>
            </a:r>
            <a:r>
              <a:rPr sz="1400" spc="125" dirty="0">
                <a:latin typeface="Times New Roman"/>
                <a:cs typeface="Times New Roman"/>
              </a:rPr>
              <a:t>10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823740" y="2842678"/>
            <a:ext cx="4712970" cy="2438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400" spc="220" dirty="0">
                <a:latin typeface="Times New Roman"/>
                <a:cs typeface="Times New Roman"/>
              </a:rPr>
              <a:t>List&lt;Person&gt;</a:t>
            </a:r>
            <a:r>
              <a:rPr sz="1400" spc="80" dirty="0">
                <a:latin typeface="Times New Roman"/>
                <a:cs typeface="Times New Roman"/>
              </a:rPr>
              <a:t>  </a:t>
            </a:r>
            <a:r>
              <a:rPr sz="1400" spc="305" dirty="0">
                <a:latin typeface="Times New Roman"/>
                <a:cs typeface="Times New Roman"/>
              </a:rPr>
              <a:t>pl</a:t>
            </a:r>
            <a:r>
              <a:rPr sz="1400" spc="85" dirty="0">
                <a:latin typeface="Times New Roman"/>
                <a:cs typeface="Times New Roman"/>
              </a:rPr>
              <a:t>  </a:t>
            </a:r>
            <a:r>
              <a:rPr sz="1400" spc="70" dirty="0">
                <a:latin typeface="Times New Roman"/>
                <a:cs typeface="Times New Roman"/>
              </a:rPr>
              <a:t>=</a:t>
            </a:r>
            <a:r>
              <a:rPr sz="1400" spc="85" dirty="0">
                <a:latin typeface="Times New Roman"/>
                <a:cs typeface="Times New Roman"/>
              </a:rPr>
              <a:t>  </a:t>
            </a:r>
            <a:r>
              <a:rPr sz="1400" spc="280" dirty="0">
                <a:latin typeface="Times New Roman"/>
                <a:cs typeface="Times New Roman"/>
              </a:rPr>
              <a:t>Person.createShortList();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823740" y="3321653"/>
            <a:ext cx="4712970" cy="5499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22900"/>
              </a:lnSpc>
              <a:spcBef>
                <a:spcPts val="90"/>
              </a:spcBef>
            </a:pPr>
            <a:r>
              <a:rPr sz="1400" spc="254" dirty="0">
                <a:latin typeface="Times New Roman"/>
                <a:cs typeface="Times New Roman"/>
              </a:rPr>
              <a:t>System.out.println("\n===</a:t>
            </a:r>
            <a:r>
              <a:rPr sz="1400" spc="100" dirty="0">
                <a:latin typeface="Times New Roman"/>
                <a:cs typeface="Times New Roman"/>
              </a:rPr>
              <a:t>  </a:t>
            </a:r>
            <a:r>
              <a:rPr sz="1400" spc="305" dirty="0">
                <a:latin typeface="Times New Roman"/>
                <a:cs typeface="Times New Roman"/>
              </a:rPr>
              <a:t>Print</a:t>
            </a:r>
            <a:r>
              <a:rPr sz="1400" spc="100" dirty="0">
                <a:latin typeface="Times New Roman"/>
                <a:cs typeface="Times New Roman"/>
              </a:rPr>
              <a:t>  </a:t>
            </a:r>
            <a:r>
              <a:rPr sz="1400" spc="305" dirty="0">
                <a:latin typeface="Times New Roman"/>
                <a:cs typeface="Times New Roman"/>
              </a:rPr>
              <a:t>List</a:t>
            </a:r>
            <a:r>
              <a:rPr sz="1400" spc="100" dirty="0">
                <a:latin typeface="Times New Roman"/>
                <a:cs typeface="Times New Roman"/>
              </a:rPr>
              <a:t>  </a:t>
            </a:r>
            <a:r>
              <a:rPr sz="1400" spc="210" dirty="0">
                <a:latin typeface="Times New Roman"/>
                <a:cs typeface="Times New Roman"/>
              </a:rPr>
              <a:t>==="); </a:t>
            </a:r>
            <a:r>
              <a:rPr sz="1400" spc="229" dirty="0">
                <a:latin typeface="Times New Roman"/>
                <a:cs typeface="Times New Roman"/>
              </a:rPr>
              <a:t>pl.</a:t>
            </a:r>
            <a:r>
              <a:rPr sz="1400" b="1" spc="229" dirty="0">
                <a:latin typeface="Times New Roman"/>
                <a:cs typeface="Times New Roman"/>
              </a:rPr>
              <a:t>forEach</a:t>
            </a:r>
            <a:r>
              <a:rPr sz="1400" spc="229" dirty="0">
                <a:latin typeface="Times New Roman"/>
                <a:cs typeface="Times New Roman"/>
              </a:rPr>
              <a:t>(p</a:t>
            </a:r>
            <a:r>
              <a:rPr sz="1400" spc="85" dirty="0">
                <a:latin typeface="Times New Roman"/>
                <a:cs typeface="Times New Roman"/>
              </a:rPr>
              <a:t>  </a:t>
            </a:r>
            <a:r>
              <a:rPr sz="1400" spc="380" dirty="0">
                <a:latin typeface="Times New Roman"/>
                <a:cs typeface="Times New Roman"/>
              </a:rPr>
              <a:t>-</a:t>
            </a:r>
            <a:r>
              <a:rPr sz="1400" spc="70" dirty="0">
                <a:latin typeface="Times New Roman"/>
                <a:cs typeface="Times New Roman"/>
              </a:rPr>
              <a:t>&gt;</a:t>
            </a:r>
            <a:r>
              <a:rPr sz="1400" spc="85" dirty="0">
                <a:latin typeface="Times New Roman"/>
                <a:cs typeface="Times New Roman"/>
              </a:rPr>
              <a:t>  </a:t>
            </a:r>
            <a:r>
              <a:rPr sz="1400" spc="285" dirty="0">
                <a:latin typeface="Times New Roman"/>
                <a:cs typeface="Times New Roman"/>
              </a:rPr>
              <a:t>System.out.println(p));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60189" y="2274644"/>
            <a:ext cx="4823460" cy="238061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22900"/>
              </a:lnSpc>
              <a:spcBef>
                <a:spcPts val="90"/>
              </a:spcBef>
              <a:tabLst>
                <a:tab pos="558165" algn="l"/>
              </a:tabLst>
            </a:pPr>
            <a:r>
              <a:rPr sz="1400" spc="125" dirty="0">
                <a:latin typeface="Times New Roman"/>
                <a:cs typeface="Times New Roman"/>
              </a:rPr>
              <a:t>11</a:t>
            </a:r>
            <a:r>
              <a:rPr sz="1400" dirty="0">
                <a:latin typeface="Times New Roman"/>
                <a:cs typeface="Times New Roman"/>
              </a:rPr>
              <a:t>	</a:t>
            </a:r>
            <a:r>
              <a:rPr sz="1400" spc="265" dirty="0">
                <a:latin typeface="Times New Roman"/>
                <a:cs typeface="Times New Roman"/>
              </a:rPr>
              <a:t>public</a:t>
            </a:r>
            <a:r>
              <a:rPr sz="1400" spc="90" dirty="0">
                <a:latin typeface="Times New Roman"/>
                <a:cs typeface="Times New Roman"/>
              </a:rPr>
              <a:t>  </a:t>
            </a:r>
            <a:r>
              <a:rPr sz="1400" spc="355" dirty="0">
                <a:latin typeface="Times New Roman"/>
                <a:cs typeface="Times New Roman"/>
              </a:rPr>
              <a:t>static</a:t>
            </a:r>
            <a:r>
              <a:rPr sz="1400" spc="90" dirty="0">
                <a:latin typeface="Times New Roman"/>
                <a:cs typeface="Times New Roman"/>
              </a:rPr>
              <a:t>  </a:t>
            </a:r>
            <a:r>
              <a:rPr sz="1400" spc="229" dirty="0">
                <a:latin typeface="Times New Roman"/>
                <a:cs typeface="Times New Roman"/>
              </a:rPr>
              <a:t>void</a:t>
            </a:r>
            <a:r>
              <a:rPr sz="1400" spc="85" dirty="0">
                <a:latin typeface="Times New Roman"/>
                <a:cs typeface="Times New Roman"/>
              </a:rPr>
              <a:t>  </a:t>
            </a:r>
            <a:r>
              <a:rPr sz="1400" spc="265" dirty="0">
                <a:latin typeface="Times New Roman"/>
                <a:cs typeface="Times New Roman"/>
              </a:rPr>
              <a:t>main(String[]</a:t>
            </a:r>
            <a:r>
              <a:rPr sz="1400" spc="90" dirty="0">
                <a:latin typeface="Times New Roman"/>
                <a:cs typeface="Times New Roman"/>
              </a:rPr>
              <a:t>  </a:t>
            </a:r>
            <a:r>
              <a:rPr sz="1400" spc="265" dirty="0">
                <a:latin typeface="Times New Roman"/>
                <a:cs typeface="Times New Roman"/>
              </a:rPr>
              <a:t>args){ </a:t>
            </a:r>
            <a:r>
              <a:rPr sz="1400" spc="125" dirty="0">
                <a:latin typeface="Times New Roman"/>
                <a:cs typeface="Times New Roman"/>
              </a:rPr>
              <a:t>12</a:t>
            </a:r>
            <a:endParaRPr sz="1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85"/>
              </a:spcBef>
            </a:pPr>
            <a:r>
              <a:rPr sz="1400" spc="125" dirty="0">
                <a:latin typeface="Times New Roman"/>
                <a:cs typeface="Times New Roman"/>
              </a:rPr>
              <a:t>13</a:t>
            </a:r>
            <a:endParaRPr sz="1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70"/>
              </a:spcBef>
            </a:pPr>
            <a:r>
              <a:rPr sz="1400" spc="125" dirty="0">
                <a:latin typeface="Times New Roman"/>
                <a:cs typeface="Times New Roman"/>
              </a:rPr>
              <a:t>14</a:t>
            </a:r>
            <a:endParaRPr sz="1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85"/>
              </a:spcBef>
            </a:pPr>
            <a:r>
              <a:rPr sz="1400" spc="125" dirty="0">
                <a:latin typeface="Times New Roman"/>
                <a:cs typeface="Times New Roman"/>
              </a:rPr>
              <a:t>15</a:t>
            </a:r>
            <a:endParaRPr sz="1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85"/>
              </a:spcBef>
            </a:pPr>
            <a:r>
              <a:rPr sz="1400" spc="125" dirty="0">
                <a:latin typeface="Times New Roman"/>
                <a:cs typeface="Times New Roman"/>
              </a:rPr>
              <a:t>16</a:t>
            </a:r>
            <a:endParaRPr sz="1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70"/>
              </a:spcBef>
            </a:pPr>
            <a:r>
              <a:rPr sz="1400" spc="125" dirty="0">
                <a:latin typeface="Times New Roman"/>
                <a:cs typeface="Times New Roman"/>
              </a:rPr>
              <a:t>17</a:t>
            </a:r>
            <a:endParaRPr sz="1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85"/>
              </a:spcBef>
              <a:tabLst>
                <a:tab pos="558165" algn="l"/>
              </a:tabLst>
            </a:pPr>
            <a:r>
              <a:rPr sz="1400" spc="125" dirty="0">
                <a:latin typeface="Times New Roman"/>
                <a:cs typeface="Times New Roman"/>
              </a:rPr>
              <a:t>18</a:t>
            </a:r>
            <a:r>
              <a:rPr sz="1400" dirty="0">
                <a:latin typeface="Times New Roman"/>
                <a:cs typeface="Times New Roman"/>
              </a:rPr>
              <a:t>	</a:t>
            </a:r>
            <a:r>
              <a:rPr sz="1400" spc="130" dirty="0">
                <a:latin typeface="Times New Roman"/>
                <a:cs typeface="Times New Roman"/>
              </a:rPr>
              <a:t>}</a:t>
            </a:r>
            <a:endParaRPr sz="1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75"/>
              </a:spcBef>
            </a:pPr>
            <a:r>
              <a:rPr sz="1400" spc="150" dirty="0">
                <a:latin typeface="Times New Roman"/>
                <a:cs typeface="Times New Roman"/>
              </a:rPr>
              <a:t>19</a:t>
            </a:r>
            <a:r>
              <a:rPr sz="1400" spc="80" dirty="0">
                <a:latin typeface="Times New Roman"/>
                <a:cs typeface="Times New Roman"/>
              </a:rPr>
              <a:t>  </a:t>
            </a:r>
            <a:r>
              <a:rPr sz="1400" spc="130" dirty="0">
                <a:latin typeface="Times New Roman"/>
                <a:cs typeface="Times New Roman"/>
              </a:rPr>
              <a:t>}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17880" y="5247386"/>
            <a:ext cx="6257925" cy="144780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R="115570" algn="ctr">
              <a:lnSpc>
                <a:spcPct val="100000"/>
              </a:lnSpc>
              <a:spcBef>
                <a:spcPts val="105"/>
              </a:spcBef>
            </a:pPr>
            <a:endParaRPr sz="8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8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85"/>
              </a:spcBef>
            </a:pPr>
            <a:endParaRPr sz="850">
              <a:latin typeface="Arial"/>
              <a:cs typeface="Arial"/>
            </a:endParaRPr>
          </a:p>
          <a:p>
            <a:pPr marL="12700" marR="5080">
              <a:lnSpc>
                <a:spcPct val="106500"/>
              </a:lnSpc>
            </a:pPr>
            <a:r>
              <a:rPr sz="1150" dirty="0">
                <a:latin typeface="Arial"/>
                <a:cs typeface="Arial"/>
              </a:rPr>
              <a:t>The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spc="185" dirty="0">
                <a:latin typeface="Times New Roman"/>
                <a:cs typeface="Times New Roman"/>
              </a:rPr>
              <a:t>forEach</a:t>
            </a:r>
            <a:r>
              <a:rPr sz="1150" spc="155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Arial"/>
                <a:cs typeface="Arial"/>
              </a:rPr>
              <a:t>method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has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been</a:t>
            </a:r>
            <a:r>
              <a:rPr sz="1150" spc="10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added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to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all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collections.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This</a:t>
            </a:r>
            <a:r>
              <a:rPr sz="1150" spc="9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makes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iteration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much</a:t>
            </a:r>
            <a:r>
              <a:rPr sz="1150" spc="35" dirty="0">
                <a:latin typeface="Arial"/>
                <a:cs typeface="Arial"/>
              </a:rPr>
              <a:t> </a:t>
            </a:r>
            <a:r>
              <a:rPr sz="1150" spc="-10" dirty="0">
                <a:latin typeface="Arial"/>
                <a:cs typeface="Arial"/>
              </a:rPr>
              <a:t>easier</a:t>
            </a:r>
            <a:r>
              <a:rPr sz="1150" spc="50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and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provides</a:t>
            </a:r>
            <a:r>
              <a:rPr sz="1150" spc="11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number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of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benefits.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This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example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merely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prints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all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Person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instances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in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spc="-25" dirty="0">
                <a:latin typeface="Arial"/>
                <a:cs typeface="Arial"/>
              </a:rPr>
              <a:t>the </a:t>
            </a:r>
            <a:r>
              <a:rPr sz="1150" spc="-10" dirty="0">
                <a:latin typeface="Arial"/>
                <a:cs typeface="Arial"/>
              </a:rPr>
              <a:t>list.</a:t>
            </a:r>
            <a:endParaRPr sz="1150">
              <a:latin typeface="Arial"/>
              <a:cs typeface="Arial"/>
            </a:endParaRPr>
          </a:p>
          <a:p>
            <a:pPr marL="12700" marR="452755">
              <a:lnSpc>
                <a:spcPct val="104299"/>
              </a:lnSpc>
              <a:spcBef>
                <a:spcPts val="335"/>
              </a:spcBef>
            </a:pPr>
            <a:r>
              <a:rPr sz="1150" dirty="0">
                <a:latin typeface="Arial"/>
                <a:cs typeface="Arial"/>
              </a:rPr>
              <a:t>The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spc="225" dirty="0">
                <a:latin typeface="Times New Roman"/>
                <a:cs typeface="Times New Roman"/>
              </a:rPr>
              <a:t>Collection</a:t>
            </a:r>
            <a:r>
              <a:rPr sz="1150" spc="145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Arial"/>
                <a:cs typeface="Arial"/>
              </a:rPr>
              <a:t>interface</a:t>
            </a:r>
            <a:r>
              <a:rPr sz="1150" spc="3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extends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spc="265" dirty="0">
                <a:latin typeface="Times New Roman"/>
                <a:cs typeface="Times New Roman"/>
              </a:rPr>
              <a:t>Iterable</a:t>
            </a:r>
            <a:r>
              <a:rPr sz="1150" spc="145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Arial"/>
                <a:cs typeface="Arial"/>
              </a:rPr>
              <a:t>interface.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spc="265" dirty="0">
                <a:latin typeface="Times New Roman"/>
                <a:cs typeface="Times New Roman"/>
              </a:rPr>
              <a:t>Iterable</a:t>
            </a:r>
            <a:r>
              <a:rPr sz="1150" spc="145" dirty="0">
                <a:latin typeface="Times New Roman"/>
                <a:cs typeface="Times New Roman"/>
              </a:rPr>
              <a:t> </a:t>
            </a:r>
            <a:r>
              <a:rPr sz="1150" spc="-10" dirty="0">
                <a:latin typeface="Arial"/>
                <a:cs typeface="Arial"/>
              </a:rPr>
              <a:t>interface </a:t>
            </a:r>
            <a:r>
              <a:rPr sz="1150" dirty="0">
                <a:latin typeface="Arial"/>
                <a:cs typeface="Arial"/>
              </a:rPr>
              <a:t>defines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spc="185" dirty="0">
                <a:latin typeface="Times New Roman"/>
                <a:cs typeface="Times New Roman"/>
              </a:rPr>
              <a:t>forEach</a:t>
            </a:r>
            <a:r>
              <a:rPr sz="1150" spc="135" dirty="0">
                <a:latin typeface="Times New Roman"/>
                <a:cs typeface="Times New Roman"/>
              </a:rPr>
              <a:t> </a:t>
            </a:r>
            <a:r>
              <a:rPr sz="1150" spc="-10" dirty="0">
                <a:latin typeface="Arial"/>
                <a:cs typeface="Arial"/>
              </a:rPr>
              <a:t>method.</a:t>
            </a:r>
            <a:endParaRPr sz="11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45463" y="1581911"/>
            <a:ext cx="5686425" cy="3180715"/>
            <a:chOff x="1045463" y="1581911"/>
            <a:chExt cx="5686425" cy="3180715"/>
          </a:xfrm>
        </p:grpSpPr>
        <p:sp>
          <p:nvSpPr>
            <p:cNvPr id="3" name="object 3"/>
            <p:cNvSpPr/>
            <p:nvPr/>
          </p:nvSpPr>
          <p:spPr>
            <a:xfrm>
              <a:off x="1056131" y="1592579"/>
              <a:ext cx="5664835" cy="3159760"/>
            </a:xfrm>
            <a:custGeom>
              <a:avLst/>
              <a:gdLst/>
              <a:ahLst/>
              <a:cxnLst/>
              <a:rect l="l" t="t" r="r" b="b"/>
              <a:pathLst>
                <a:path w="5664834" h="3159760">
                  <a:moveTo>
                    <a:pt x="5664708" y="0"/>
                  </a:moveTo>
                  <a:lnTo>
                    <a:pt x="0" y="0"/>
                  </a:lnTo>
                  <a:lnTo>
                    <a:pt x="0" y="3159251"/>
                  </a:lnTo>
                  <a:lnTo>
                    <a:pt x="5664708" y="3159251"/>
                  </a:lnTo>
                  <a:lnTo>
                    <a:pt x="5664708" y="0"/>
                  </a:lnTo>
                  <a:close/>
                </a:path>
              </a:pathLst>
            </a:custGeom>
            <a:solidFill>
              <a:srgbClr val="DCDC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045463" y="1581911"/>
              <a:ext cx="5686425" cy="3180715"/>
            </a:xfrm>
            <a:custGeom>
              <a:avLst/>
              <a:gdLst/>
              <a:ahLst/>
              <a:cxnLst/>
              <a:rect l="l" t="t" r="r" b="b"/>
              <a:pathLst>
                <a:path w="5686425" h="3180715">
                  <a:moveTo>
                    <a:pt x="5681472" y="0"/>
                  </a:moveTo>
                  <a:lnTo>
                    <a:pt x="4572" y="0"/>
                  </a:lnTo>
                  <a:lnTo>
                    <a:pt x="0" y="4572"/>
                  </a:lnTo>
                  <a:lnTo>
                    <a:pt x="0" y="3176016"/>
                  </a:lnTo>
                  <a:lnTo>
                    <a:pt x="4572" y="3180588"/>
                  </a:lnTo>
                  <a:lnTo>
                    <a:pt x="5681472" y="3180588"/>
                  </a:lnTo>
                  <a:lnTo>
                    <a:pt x="5686044" y="3176016"/>
                  </a:lnTo>
                  <a:lnTo>
                    <a:pt x="5686044" y="3169920"/>
                  </a:lnTo>
                  <a:lnTo>
                    <a:pt x="21336" y="3169920"/>
                  </a:lnTo>
                  <a:lnTo>
                    <a:pt x="10668" y="3160776"/>
                  </a:lnTo>
                  <a:lnTo>
                    <a:pt x="21336" y="3160776"/>
                  </a:lnTo>
                  <a:lnTo>
                    <a:pt x="21336" y="19812"/>
                  </a:lnTo>
                  <a:lnTo>
                    <a:pt x="10667" y="19812"/>
                  </a:lnTo>
                  <a:lnTo>
                    <a:pt x="21336" y="10668"/>
                  </a:lnTo>
                  <a:lnTo>
                    <a:pt x="5686044" y="10668"/>
                  </a:lnTo>
                  <a:lnTo>
                    <a:pt x="5686044" y="4572"/>
                  </a:lnTo>
                  <a:lnTo>
                    <a:pt x="5681472" y="0"/>
                  </a:lnTo>
                  <a:close/>
                </a:path>
                <a:path w="5686425" h="3180715">
                  <a:moveTo>
                    <a:pt x="21336" y="3160776"/>
                  </a:moveTo>
                  <a:lnTo>
                    <a:pt x="10668" y="3160776"/>
                  </a:lnTo>
                  <a:lnTo>
                    <a:pt x="21336" y="3169920"/>
                  </a:lnTo>
                  <a:lnTo>
                    <a:pt x="21336" y="3160776"/>
                  </a:lnTo>
                  <a:close/>
                </a:path>
                <a:path w="5686425" h="3180715">
                  <a:moveTo>
                    <a:pt x="5664708" y="3160776"/>
                  </a:moveTo>
                  <a:lnTo>
                    <a:pt x="21336" y="3160776"/>
                  </a:lnTo>
                  <a:lnTo>
                    <a:pt x="21336" y="3169920"/>
                  </a:lnTo>
                  <a:lnTo>
                    <a:pt x="5664708" y="3169920"/>
                  </a:lnTo>
                  <a:lnTo>
                    <a:pt x="5664708" y="3160776"/>
                  </a:lnTo>
                  <a:close/>
                </a:path>
                <a:path w="5686425" h="3180715">
                  <a:moveTo>
                    <a:pt x="5664708" y="10668"/>
                  </a:moveTo>
                  <a:lnTo>
                    <a:pt x="5664708" y="3169920"/>
                  </a:lnTo>
                  <a:lnTo>
                    <a:pt x="5675376" y="3160776"/>
                  </a:lnTo>
                  <a:lnTo>
                    <a:pt x="5686044" y="3160776"/>
                  </a:lnTo>
                  <a:lnTo>
                    <a:pt x="5686044" y="19812"/>
                  </a:lnTo>
                  <a:lnTo>
                    <a:pt x="5675376" y="19812"/>
                  </a:lnTo>
                  <a:lnTo>
                    <a:pt x="5664708" y="10668"/>
                  </a:lnTo>
                  <a:close/>
                </a:path>
                <a:path w="5686425" h="3180715">
                  <a:moveTo>
                    <a:pt x="5686044" y="3160776"/>
                  </a:moveTo>
                  <a:lnTo>
                    <a:pt x="5675376" y="3160776"/>
                  </a:lnTo>
                  <a:lnTo>
                    <a:pt x="5664708" y="3169920"/>
                  </a:lnTo>
                  <a:lnTo>
                    <a:pt x="5686044" y="3169920"/>
                  </a:lnTo>
                  <a:lnTo>
                    <a:pt x="5686044" y="3160776"/>
                  </a:lnTo>
                  <a:close/>
                </a:path>
                <a:path w="5686425" h="3180715">
                  <a:moveTo>
                    <a:pt x="21336" y="10668"/>
                  </a:moveTo>
                  <a:lnTo>
                    <a:pt x="10667" y="19812"/>
                  </a:lnTo>
                  <a:lnTo>
                    <a:pt x="21336" y="19812"/>
                  </a:lnTo>
                  <a:lnTo>
                    <a:pt x="21336" y="10668"/>
                  </a:lnTo>
                  <a:close/>
                </a:path>
                <a:path w="5686425" h="3180715">
                  <a:moveTo>
                    <a:pt x="5664708" y="10668"/>
                  </a:moveTo>
                  <a:lnTo>
                    <a:pt x="21336" y="10668"/>
                  </a:lnTo>
                  <a:lnTo>
                    <a:pt x="21336" y="19812"/>
                  </a:lnTo>
                  <a:lnTo>
                    <a:pt x="5664708" y="19812"/>
                  </a:lnTo>
                  <a:lnTo>
                    <a:pt x="5664708" y="10668"/>
                  </a:lnTo>
                  <a:close/>
                </a:path>
                <a:path w="5686425" h="3180715">
                  <a:moveTo>
                    <a:pt x="5686044" y="10668"/>
                  </a:moveTo>
                  <a:lnTo>
                    <a:pt x="5664708" y="10668"/>
                  </a:lnTo>
                  <a:lnTo>
                    <a:pt x="5675376" y="19812"/>
                  </a:lnTo>
                  <a:lnTo>
                    <a:pt x="5686044" y="19812"/>
                  </a:lnTo>
                  <a:lnTo>
                    <a:pt x="5686044" y="1066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1941067" y="806967"/>
            <a:ext cx="3888740" cy="3092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50" b="1" dirty="0">
                <a:latin typeface="Arial"/>
                <a:cs typeface="Arial"/>
              </a:rPr>
              <a:t>RoboCallTest07:</a:t>
            </a:r>
            <a:r>
              <a:rPr sz="1850" b="1" spc="15" dirty="0">
                <a:latin typeface="Arial"/>
                <a:cs typeface="Arial"/>
              </a:rPr>
              <a:t> </a:t>
            </a:r>
            <a:r>
              <a:rPr sz="1850" b="1" dirty="0">
                <a:latin typeface="Arial"/>
                <a:cs typeface="Arial"/>
              </a:rPr>
              <a:t>Stream</a:t>
            </a:r>
            <a:r>
              <a:rPr sz="1850" b="1" spc="10" dirty="0">
                <a:latin typeface="Arial"/>
                <a:cs typeface="Arial"/>
              </a:rPr>
              <a:t> </a:t>
            </a:r>
            <a:r>
              <a:rPr sz="1850" b="1" dirty="0">
                <a:latin typeface="Arial"/>
                <a:cs typeface="Arial"/>
              </a:rPr>
              <a:t>and</a:t>
            </a:r>
            <a:r>
              <a:rPr sz="1850" b="1" spc="40" dirty="0">
                <a:latin typeface="Arial"/>
                <a:cs typeface="Arial"/>
              </a:rPr>
              <a:t> </a:t>
            </a:r>
            <a:r>
              <a:rPr sz="1850" b="1" spc="-10" dirty="0">
                <a:latin typeface="Arial"/>
                <a:cs typeface="Arial"/>
              </a:rPr>
              <a:t>Filter</a:t>
            </a:r>
            <a:endParaRPr sz="18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60196" y="1592104"/>
            <a:ext cx="2822575" cy="4432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9100"/>
              </a:lnSpc>
              <a:spcBef>
                <a:spcPts val="100"/>
              </a:spcBef>
            </a:pPr>
            <a:r>
              <a:rPr sz="1150" spc="105" dirty="0">
                <a:latin typeface="Times New Roman"/>
                <a:cs typeface="Times New Roman"/>
              </a:rPr>
              <a:t>10</a:t>
            </a:r>
            <a:r>
              <a:rPr sz="1150" spc="420" dirty="0">
                <a:latin typeface="Times New Roman"/>
                <a:cs typeface="Times New Roman"/>
              </a:rPr>
              <a:t> </a:t>
            </a:r>
            <a:r>
              <a:rPr sz="1150" spc="200" dirty="0">
                <a:latin typeface="Times New Roman"/>
                <a:cs typeface="Times New Roman"/>
              </a:rPr>
              <a:t>public</a:t>
            </a:r>
            <a:r>
              <a:rPr sz="1150" spc="405" dirty="0">
                <a:latin typeface="Times New Roman"/>
                <a:cs typeface="Times New Roman"/>
              </a:rPr>
              <a:t> </a:t>
            </a:r>
            <a:r>
              <a:rPr sz="1150" spc="235" dirty="0">
                <a:latin typeface="Times New Roman"/>
                <a:cs typeface="Times New Roman"/>
              </a:rPr>
              <a:t>class</a:t>
            </a:r>
            <a:r>
              <a:rPr sz="1150" spc="409" dirty="0">
                <a:latin typeface="Times New Roman"/>
                <a:cs typeface="Times New Roman"/>
              </a:rPr>
              <a:t> </a:t>
            </a:r>
            <a:r>
              <a:rPr sz="1150" spc="140" dirty="0">
                <a:latin typeface="Times New Roman"/>
                <a:cs typeface="Times New Roman"/>
              </a:rPr>
              <a:t>RoboCallTest07</a:t>
            </a:r>
            <a:r>
              <a:rPr sz="1150" spc="420" dirty="0">
                <a:latin typeface="Times New Roman"/>
                <a:cs typeface="Times New Roman"/>
              </a:rPr>
              <a:t> </a:t>
            </a:r>
            <a:r>
              <a:rPr sz="1150" spc="80" dirty="0">
                <a:latin typeface="Times New Roman"/>
                <a:cs typeface="Times New Roman"/>
              </a:rPr>
              <a:t>{ </a:t>
            </a:r>
            <a:r>
              <a:rPr sz="1150" spc="75" dirty="0">
                <a:latin typeface="Times New Roman"/>
                <a:cs typeface="Times New Roman"/>
              </a:rPr>
              <a:t>11</a:t>
            </a:r>
            <a:endParaRPr sz="115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671331" y="2427247"/>
            <a:ext cx="3783965" cy="4464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0000"/>
              </a:lnSpc>
              <a:spcBef>
                <a:spcPts val="100"/>
              </a:spcBef>
            </a:pPr>
            <a:r>
              <a:rPr sz="1150" spc="160" dirty="0">
                <a:latin typeface="Times New Roman"/>
                <a:cs typeface="Times New Roman"/>
              </a:rPr>
              <a:t>List&lt;Person&gt;</a:t>
            </a:r>
            <a:r>
              <a:rPr sz="1150" spc="420" dirty="0">
                <a:latin typeface="Times New Roman"/>
                <a:cs typeface="Times New Roman"/>
              </a:rPr>
              <a:t> </a:t>
            </a:r>
            <a:r>
              <a:rPr sz="1150" spc="229" dirty="0">
                <a:latin typeface="Times New Roman"/>
                <a:cs typeface="Times New Roman"/>
              </a:rPr>
              <a:t>pl</a:t>
            </a:r>
            <a:r>
              <a:rPr sz="1150" spc="409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Times New Roman"/>
                <a:cs typeface="Times New Roman"/>
              </a:rPr>
              <a:t>=</a:t>
            </a:r>
            <a:r>
              <a:rPr sz="1150" spc="434" dirty="0">
                <a:latin typeface="Times New Roman"/>
                <a:cs typeface="Times New Roman"/>
              </a:rPr>
              <a:t> </a:t>
            </a:r>
            <a:r>
              <a:rPr sz="1150" spc="204" dirty="0">
                <a:latin typeface="Times New Roman"/>
                <a:cs typeface="Times New Roman"/>
              </a:rPr>
              <a:t>Person.createShortList(); </a:t>
            </a:r>
            <a:r>
              <a:rPr sz="1150" spc="125" dirty="0">
                <a:latin typeface="Times New Roman"/>
                <a:cs typeface="Times New Roman"/>
              </a:rPr>
              <a:t>RoboCall05</a:t>
            </a:r>
            <a:r>
              <a:rPr sz="1150" spc="445" dirty="0">
                <a:latin typeface="Times New Roman"/>
                <a:cs typeface="Times New Roman"/>
              </a:rPr>
              <a:t> </a:t>
            </a:r>
            <a:r>
              <a:rPr sz="1150" spc="155" dirty="0">
                <a:latin typeface="Times New Roman"/>
                <a:cs typeface="Times New Roman"/>
              </a:rPr>
              <a:t>robo</a:t>
            </a:r>
            <a:r>
              <a:rPr sz="1150" spc="434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Times New Roman"/>
                <a:cs typeface="Times New Roman"/>
              </a:rPr>
              <a:t>=</a:t>
            </a:r>
            <a:r>
              <a:rPr sz="1150" spc="459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Times New Roman"/>
                <a:cs typeface="Times New Roman"/>
              </a:rPr>
              <a:t>new</a:t>
            </a:r>
            <a:r>
              <a:rPr sz="1150" spc="450" dirty="0">
                <a:latin typeface="Times New Roman"/>
                <a:cs typeface="Times New Roman"/>
              </a:rPr>
              <a:t> </a:t>
            </a:r>
            <a:r>
              <a:rPr sz="1150" spc="155" dirty="0">
                <a:latin typeface="Times New Roman"/>
                <a:cs typeface="Times New Roman"/>
              </a:rPr>
              <a:t>RoboCall05();</a:t>
            </a:r>
            <a:endParaRPr sz="115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60196" y="2011198"/>
            <a:ext cx="3870960" cy="1280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9100"/>
              </a:lnSpc>
              <a:spcBef>
                <a:spcPts val="100"/>
              </a:spcBef>
              <a:tabLst>
                <a:tab pos="448309" algn="l"/>
              </a:tabLst>
            </a:pPr>
            <a:r>
              <a:rPr sz="1150" spc="80" dirty="0">
                <a:latin typeface="Times New Roman"/>
                <a:cs typeface="Times New Roman"/>
              </a:rPr>
              <a:t>12</a:t>
            </a:r>
            <a:r>
              <a:rPr sz="1150" dirty="0">
                <a:latin typeface="Times New Roman"/>
                <a:cs typeface="Times New Roman"/>
              </a:rPr>
              <a:t>	</a:t>
            </a:r>
            <a:r>
              <a:rPr sz="1150" spc="200" dirty="0">
                <a:latin typeface="Times New Roman"/>
                <a:cs typeface="Times New Roman"/>
              </a:rPr>
              <a:t>public</a:t>
            </a:r>
            <a:r>
              <a:rPr sz="1150" spc="425" dirty="0">
                <a:latin typeface="Times New Roman"/>
                <a:cs typeface="Times New Roman"/>
              </a:rPr>
              <a:t> </a:t>
            </a:r>
            <a:r>
              <a:rPr sz="1150" spc="270" dirty="0">
                <a:latin typeface="Times New Roman"/>
                <a:cs typeface="Times New Roman"/>
              </a:rPr>
              <a:t>static</a:t>
            </a:r>
            <a:r>
              <a:rPr sz="1150" spc="440" dirty="0">
                <a:latin typeface="Times New Roman"/>
                <a:cs typeface="Times New Roman"/>
              </a:rPr>
              <a:t> </a:t>
            </a:r>
            <a:r>
              <a:rPr sz="1150" spc="165" dirty="0">
                <a:latin typeface="Times New Roman"/>
                <a:cs typeface="Times New Roman"/>
              </a:rPr>
              <a:t>void</a:t>
            </a:r>
            <a:r>
              <a:rPr sz="1150" spc="430" dirty="0">
                <a:latin typeface="Times New Roman"/>
                <a:cs typeface="Times New Roman"/>
              </a:rPr>
              <a:t> </a:t>
            </a:r>
            <a:r>
              <a:rPr sz="1150" spc="195" dirty="0">
                <a:latin typeface="Times New Roman"/>
                <a:cs typeface="Times New Roman"/>
              </a:rPr>
              <a:t>main(String[]</a:t>
            </a:r>
            <a:r>
              <a:rPr sz="1150" spc="430" dirty="0">
                <a:latin typeface="Times New Roman"/>
                <a:cs typeface="Times New Roman"/>
              </a:rPr>
              <a:t> </a:t>
            </a:r>
            <a:r>
              <a:rPr sz="1150" spc="195" dirty="0">
                <a:latin typeface="Times New Roman"/>
                <a:cs typeface="Times New Roman"/>
              </a:rPr>
              <a:t>args){ </a:t>
            </a:r>
            <a:r>
              <a:rPr sz="1150" spc="75" dirty="0">
                <a:latin typeface="Times New Roman"/>
                <a:cs typeface="Times New Roman"/>
              </a:rPr>
              <a:t>13</a:t>
            </a:r>
            <a:endParaRPr sz="11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65"/>
              </a:spcBef>
            </a:pPr>
            <a:r>
              <a:rPr sz="1150" spc="75" dirty="0">
                <a:latin typeface="Times New Roman"/>
                <a:cs typeface="Times New Roman"/>
              </a:rPr>
              <a:t>14</a:t>
            </a:r>
            <a:endParaRPr sz="11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75"/>
              </a:spcBef>
            </a:pPr>
            <a:r>
              <a:rPr sz="1150" spc="75" dirty="0">
                <a:latin typeface="Times New Roman"/>
                <a:cs typeface="Times New Roman"/>
              </a:rPr>
              <a:t>15</a:t>
            </a:r>
            <a:endParaRPr sz="11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65"/>
              </a:spcBef>
            </a:pPr>
            <a:r>
              <a:rPr sz="1150" spc="75" dirty="0">
                <a:latin typeface="Times New Roman"/>
                <a:cs typeface="Times New Roman"/>
              </a:rPr>
              <a:t>16</a:t>
            </a:r>
            <a:endParaRPr sz="11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65"/>
              </a:spcBef>
            </a:pPr>
            <a:r>
              <a:rPr sz="1150" spc="75" dirty="0">
                <a:latin typeface="Times New Roman"/>
                <a:cs typeface="Times New Roman"/>
              </a:rPr>
              <a:t>17</a:t>
            </a:r>
            <a:endParaRPr sz="115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671331" y="3091519"/>
            <a:ext cx="4570730" cy="1993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50" spc="190" dirty="0">
                <a:latin typeface="Times New Roman"/>
                <a:cs typeface="Times New Roman"/>
              </a:rPr>
              <a:t>System.out.println("\n===</a:t>
            </a:r>
            <a:r>
              <a:rPr sz="1150" spc="420" dirty="0">
                <a:latin typeface="Times New Roman"/>
                <a:cs typeface="Times New Roman"/>
              </a:rPr>
              <a:t> </a:t>
            </a:r>
            <a:r>
              <a:rPr sz="1150" spc="195" dirty="0">
                <a:latin typeface="Times New Roman"/>
                <a:cs typeface="Times New Roman"/>
              </a:rPr>
              <a:t>Calling</a:t>
            </a:r>
            <a:r>
              <a:rPr sz="1150" spc="440" dirty="0">
                <a:latin typeface="Times New Roman"/>
                <a:cs typeface="Times New Roman"/>
              </a:rPr>
              <a:t> </a:t>
            </a:r>
            <a:r>
              <a:rPr sz="1150" spc="295" dirty="0">
                <a:latin typeface="Times New Roman"/>
                <a:cs typeface="Times New Roman"/>
              </a:rPr>
              <a:t>all</a:t>
            </a:r>
            <a:r>
              <a:rPr sz="1150" spc="425" dirty="0">
                <a:latin typeface="Times New Roman"/>
                <a:cs typeface="Times New Roman"/>
              </a:rPr>
              <a:t> </a:t>
            </a:r>
            <a:r>
              <a:rPr sz="1150" spc="185" dirty="0">
                <a:latin typeface="Times New Roman"/>
                <a:cs typeface="Times New Roman"/>
              </a:rPr>
              <a:t>Drivers</a:t>
            </a:r>
            <a:r>
              <a:rPr sz="1150" spc="440" dirty="0">
                <a:latin typeface="Times New Roman"/>
                <a:cs typeface="Times New Roman"/>
              </a:rPr>
              <a:t> </a:t>
            </a:r>
            <a:r>
              <a:rPr sz="1150" spc="40" dirty="0">
                <a:latin typeface="Times New Roman"/>
                <a:cs typeface="Times New Roman"/>
              </a:rPr>
              <a:t>Lambda</a:t>
            </a:r>
            <a:endParaRPr sz="115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671331" y="3440698"/>
            <a:ext cx="4745990" cy="652145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65"/>
              </a:spcBef>
            </a:pPr>
            <a:r>
              <a:rPr sz="1150" spc="180" dirty="0">
                <a:latin typeface="Times New Roman"/>
                <a:cs typeface="Times New Roman"/>
              </a:rPr>
              <a:t>pl.</a:t>
            </a:r>
            <a:r>
              <a:rPr sz="1150" b="1" spc="180" dirty="0">
                <a:latin typeface="Times New Roman"/>
                <a:cs typeface="Times New Roman"/>
              </a:rPr>
              <a:t>stream()</a:t>
            </a:r>
            <a:endParaRPr sz="1150">
              <a:latin typeface="Times New Roman"/>
              <a:cs typeface="Times New Roman"/>
            </a:endParaRPr>
          </a:p>
          <a:p>
            <a:pPr marL="361315">
              <a:lnSpc>
                <a:spcPct val="100000"/>
              </a:lnSpc>
              <a:spcBef>
                <a:spcPts val="265"/>
              </a:spcBef>
            </a:pPr>
            <a:r>
              <a:rPr sz="1150" b="1" spc="265" dirty="0">
                <a:latin typeface="Times New Roman"/>
                <a:cs typeface="Times New Roman"/>
              </a:rPr>
              <a:t>.filter(p</a:t>
            </a:r>
            <a:r>
              <a:rPr sz="1150" b="1" spc="420" dirty="0">
                <a:latin typeface="Times New Roman"/>
                <a:cs typeface="Times New Roman"/>
              </a:rPr>
              <a:t> </a:t>
            </a:r>
            <a:r>
              <a:rPr sz="1150" b="1" spc="114" dirty="0">
                <a:latin typeface="Times New Roman"/>
                <a:cs typeface="Times New Roman"/>
              </a:rPr>
              <a:t>-</a:t>
            </a:r>
            <a:r>
              <a:rPr sz="1150" b="1" spc="204" dirty="0">
                <a:latin typeface="Times New Roman"/>
                <a:cs typeface="Times New Roman"/>
              </a:rPr>
              <a:t>&gt;</a:t>
            </a:r>
            <a:r>
              <a:rPr sz="1150" b="1" spc="434" dirty="0">
                <a:latin typeface="Times New Roman"/>
                <a:cs typeface="Times New Roman"/>
              </a:rPr>
              <a:t> </a:t>
            </a:r>
            <a:r>
              <a:rPr sz="1150" b="1" spc="170" dirty="0">
                <a:latin typeface="Times New Roman"/>
                <a:cs typeface="Times New Roman"/>
              </a:rPr>
              <a:t>p.getAge()</a:t>
            </a:r>
            <a:r>
              <a:rPr sz="1150" b="1" spc="434" dirty="0">
                <a:latin typeface="Times New Roman"/>
                <a:cs typeface="Times New Roman"/>
              </a:rPr>
              <a:t> </a:t>
            </a:r>
            <a:r>
              <a:rPr sz="1150" b="1" dirty="0">
                <a:latin typeface="Times New Roman"/>
                <a:cs typeface="Times New Roman"/>
              </a:rPr>
              <a:t>&gt;=</a:t>
            </a:r>
            <a:r>
              <a:rPr sz="1150" b="1" spc="420" dirty="0">
                <a:latin typeface="Times New Roman"/>
                <a:cs typeface="Times New Roman"/>
              </a:rPr>
              <a:t> </a:t>
            </a:r>
            <a:r>
              <a:rPr sz="1150" b="1" spc="105" dirty="0">
                <a:latin typeface="Times New Roman"/>
                <a:cs typeface="Times New Roman"/>
              </a:rPr>
              <a:t>23</a:t>
            </a:r>
            <a:r>
              <a:rPr sz="1150" b="1" spc="434" dirty="0">
                <a:latin typeface="Times New Roman"/>
                <a:cs typeface="Times New Roman"/>
              </a:rPr>
              <a:t> </a:t>
            </a:r>
            <a:r>
              <a:rPr sz="1150" b="1" spc="-285" dirty="0">
                <a:latin typeface="Times New Roman"/>
                <a:cs typeface="Times New Roman"/>
              </a:rPr>
              <a:t>&amp;&amp;</a:t>
            </a:r>
            <a:r>
              <a:rPr sz="1150" b="1" spc="434" dirty="0">
                <a:latin typeface="Times New Roman"/>
                <a:cs typeface="Times New Roman"/>
              </a:rPr>
              <a:t> </a:t>
            </a:r>
            <a:r>
              <a:rPr sz="1150" b="1" spc="170" dirty="0">
                <a:latin typeface="Times New Roman"/>
                <a:cs typeface="Times New Roman"/>
              </a:rPr>
              <a:t>p.getAge()</a:t>
            </a:r>
            <a:r>
              <a:rPr sz="1150" b="1" spc="434" dirty="0">
                <a:latin typeface="Times New Roman"/>
                <a:cs typeface="Times New Roman"/>
              </a:rPr>
              <a:t> </a:t>
            </a:r>
            <a:r>
              <a:rPr sz="1150" b="1" dirty="0">
                <a:latin typeface="Times New Roman"/>
                <a:cs typeface="Times New Roman"/>
              </a:rPr>
              <a:t>&lt;=</a:t>
            </a:r>
            <a:r>
              <a:rPr sz="1150" b="1" spc="440" dirty="0">
                <a:latin typeface="Times New Roman"/>
                <a:cs typeface="Times New Roman"/>
              </a:rPr>
              <a:t> </a:t>
            </a:r>
            <a:r>
              <a:rPr sz="1150" b="1" spc="145" dirty="0">
                <a:latin typeface="Times New Roman"/>
                <a:cs typeface="Times New Roman"/>
              </a:rPr>
              <a:t>65)</a:t>
            </a:r>
            <a:endParaRPr sz="1150">
              <a:latin typeface="Times New Roman"/>
              <a:cs typeface="Times New Roman"/>
            </a:endParaRPr>
          </a:p>
          <a:p>
            <a:pPr marL="361315">
              <a:lnSpc>
                <a:spcPct val="100000"/>
              </a:lnSpc>
              <a:spcBef>
                <a:spcPts val="260"/>
              </a:spcBef>
            </a:pPr>
            <a:r>
              <a:rPr sz="1150" b="1" spc="155" dirty="0">
                <a:latin typeface="Times New Roman"/>
                <a:cs typeface="Times New Roman"/>
              </a:rPr>
              <a:t>.forEach(p</a:t>
            </a:r>
            <a:r>
              <a:rPr sz="1150" b="1" spc="395" dirty="0">
                <a:latin typeface="Times New Roman"/>
                <a:cs typeface="Times New Roman"/>
              </a:rPr>
              <a:t> </a:t>
            </a:r>
            <a:r>
              <a:rPr sz="1150" b="1" spc="114" dirty="0">
                <a:latin typeface="Times New Roman"/>
                <a:cs typeface="Times New Roman"/>
              </a:rPr>
              <a:t>-</a:t>
            </a:r>
            <a:r>
              <a:rPr sz="1150" b="1" spc="204" dirty="0">
                <a:latin typeface="Times New Roman"/>
                <a:cs typeface="Times New Roman"/>
              </a:rPr>
              <a:t>&gt;</a:t>
            </a:r>
            <a:r>
              <a:rPr sz="1150" b="1" spc="425" dirty="0">
                <a:latin typeface="Times New Roman"/>
                <a:cs typeface="Times New Roman"/>
              </a:rPr>
              <a:t> </a:t>
            </a:r>
            <a:r>
              <a:rPr sz="1150" b="1" spc="160" dirty="0">
                <a:latin typeface="Times New Roman"/>
                <a:cs typeface="Times New Roman"/>
              </a:rPr>
              <a:t>robo.roboCall(p));</a:t>
            </a:r>
            <a:endParaRPr sz="115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055629" y="3231912"/>
            <a:ext cx="548640" cy="10712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145" marR="5080" indent="-5080">
              <a:lnSpc>
                <a:spcPct val="119100"/>
              </a:lnSpc>
              <a:spcBef>
                <a:spcPts val="100"/>
              </a:spcBef>
            </a:pPr>
            <a:r>
              <a:rPr sz="1150" spc="145" dirty="0">
                <a:latin typeface="Times New Roman"/>
                <a:cs typeface="Times New Roman"/>
              </a:rPr>
              <a:t>==="); </a:t>
            </a:r>
            <a:r>
              <a:rPr sz="1150" spc="75" dirty="0">
                <a:latin typeface="Times New Roman"/>
                <a:cs typeface="Times New Roman"/>
              </a:rPr>
              <a:t>18</a:t>
            </a:r>
            <a:endParaRPr sz="1150">
              <a:latin typeface="Times New Roman"/>
              <a:cs typeface="Times New Roman"/>
            </a:endParaRPr>
          </a:p>
          <a:p>
            <a:pPr marL="17145">
              <a:lnSpc>
                <a:spcPct val="100000"/>
              </a:lnSpc>
              <a:spcBef>
                <a:spcPts val="265"/>
              </a:spcBef>
            </a:pPr>
            <a:r>
              <a:rPr sz="1150" spc="75" dirty="0">
                <a:latin typeface="Times New Roman"/>
                <a:cs typeface="Times New Roman"/>
              </a:rPr>
              <a:t>19</a:t>
            </a:r>
            <a:endParaRPr sz="1150">
              <a:latin typeface="Times New Roman"/>
              <a:cs typeface="Times New Roman"/>
            </a:endParaRPr>
          </a:p>
          <a:p>
            <a:pPr marL="17145">
              <a:lnSpc>
                <a:spcPct val="100000"/>
              </a:lnSpc>
              <a:spcBef>
                <a:spcPts val="265"/>
              </a:spcBef>
            </a:pPr>
            <a:r>
              <a:rPr sz="1150" spc="75" dirty="0">
                <a:latin typeface="Times New Roman"/>
                <a:cs typeface="Times New Roman"/>
              </a:rPr>
              <a:t>20</a:t>
            </a:r>
            <a:endParaRPr sz="1150">
              <a:latin typeface="Times New Roman"/>
              <a:cs typeface="Times New Roman"/>
            </a:endParaRPr>
          </a:p>
          <a:p>
            <a:pPr marL="17145">
              <a:lnSpc>
                <a:spcPct val="100000"/>
              </a:lnSpc>
              <a:spcBef>
                <a:spcPts val="275"/>
              </a:spcBef>
            </a:pPr>
            <a:r>
              <a:rPr sz="1150" spc="75" dirty="0">
                <a:latin typeface="Times New Roman"/>
                <a:cs typeface="Times New Roman"/>
              </a:rPr>
              <a:t>21</a:t>
            </a:r>
            <a:endParaRPr sz="115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060196" y="4277364"/>
            <a:ext cx="548640" cy="443230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65"/>
              </a:spcBef>
              <a:tabLst>
                <a:tab pos="448309" algn="l"/>
              </a:tabLst>
            </a:pPr>
            <a:r>
              <a:rPr sz="1150" spc="80" dirty="0">
                <a:latin typeface="Times New Roman"/>
                <a:cs typeface="Times New Roman"/>
              </a:rPr>
              <a:t>22</a:t>
            </a:r>
            <a:r>
              <a:rPr sz="1150" dirty="0">
                <a:latin typeface="Times New Roman"/>
                <a:cs typeface="Times New Roman"/>
              </a:rPr>
              <a:t>	</a:t>
            </a:r>
            <a:r>
              <a:rPr sz="1150" spc="80" dirty="0">
                <a:latin typeface="Times New Roman"/>
                <a:cs typeface="Times New Roman"/>
              </a:rPr>
              <a:t>}</a:t>
            </a:r>
            <a:endParaRPr sz="11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65"/>
              </a:spcBef>
            </a:pPr>
            <a:r>
              <a:rPr sz="1150" spc="105" dirty="0">
                <a:latin typeface="Times New Roman"/>
                <a:cs typeface="Times New Roman"/>
              </a:rPr>
              <a:t>23</a:t>
            </a:r>
            <a:r>
              <a:rPr sz="1150" spc="405" dirty="0">
                <a:latin typeface="Times New Roman"/>
                <a:cs typeface="Times New Roman"/>
              </a:rPr>
              <a:t> </a:t>
            </a:r>
            <a:r>
              <a:rPr sz="1150" spc="80" dirty="0">
                <a:latin typeface="Times New Roman"/>
                <a:cs typeface="Times New Roman"/>
              </a:rPr>
              <a:t>}</a:t>
            </a:r>
            <a:endParaRPr sz="115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326639" y="5247386"/>
            <a:ext cx="3116580" cy="144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endParaRPr sz="850">
              <a:latin typeface="Arial"/>
              <a:cs typeface="Arial"/>
            </a:endParaRPr>
          </a:p>
        </p:txBody>
      </p:sp>
      <p:sp>
        <p:nvSpPr>
          <p:cNvPr id="20" name="object 13">
            <a:extLst>
              <a:ext uri="{FF2B5EF4-FFF2-40B4-BE49-F238E27FC236}">
                <a16:creationId xmlns:a16="http://schemas.microsoft.com/office/drawing/2014/main" id="{ABA788AB-9BD9-E60E-8A0A-586186C32E48}"/>
              </a:ext>
            </a:extLst>
          </p:cNvPr>
          <p:cNvSpPr txBox="1"/>
          <p:nvPr/>
        </p:nvSpPr>
        <p:spPr>
          <a:xfrm>
            <a:off x="970264" y="5859271"/>
            <a:ext cx="6287135" cy="15430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47625">
              <a:lnSpc>
                <a:spcPct val="103499"/>
              </a:lnSpc>
              <a:spcBef>
                <a:spcPts val="90"/>
              </a:spcBef>
            </a:pPr>
            <a:r>
              <a:rPr sz="1150" dirty="0">
                <a:latin typeface="Arial"/>
                <a:cs typeface="Arial"/>
              </a:rPr>
              <a:t>Adding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spc="225" dirty="0">
                <a:latin typeface="Times New Roman"/>
                <a:cs typeface="Times New Roman"/>
              </a:rPr>
              <a:t>stream()</a:t>
            </a:r>
            <a:r>
              <a:rPr sz="1150" spc="140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Arial"/>
                <a:cs typeface="Arial"/>
              </a:rPr>
              <a:t>method</a:t>
            </a:r>
            <a:r>
              <a:rPr sz="1150" spc="3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to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statement</a:t>
            </a:r>
            <a:r>
              <a:rPr sz="1150" spc="1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opens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up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whole</a:t>
            </a:r>
            <a:r>
              <a:rPr sz="1150" spc="10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host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of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new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operations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spc="-25" dirty="0">
                <a:latin typeface="Arial"/>
                <a:cs typeface="Arial"/>
              </a:rPr>
              <a:t>on </a:t>
            </a:r>
            <a:r>
              <a:rPr sz="1150" dirty="0">
                <a:latin typeface="Arial"/>
                <a:cs typeface="Arial"/>
              </a:rPr>
              <a:t>collections.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spc="325" dirty="0">
                <a:latin typeface="Times New Roman"/>
                <a:cs typeface="Times New Roman"/>
              </a:rPr>
              <a:t>filter()</a:t>
            </a:r>
            <a:r>
              <a:rPr sz="1150" spc="145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Arial"/>
                <a:cs typeface="Arial"/>
              </a:rPr>
              <a:t>method,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shown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in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slide,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is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an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example.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It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takes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spc="220" dirty="0">
                <a:latin typeface="Times New Roman"/>
                <a:cs typeface="Times New Roman"/>
              </a:rPr>
              <a:t>Predicate </a:t>
            </a:r>
            <a:r>
              <a:rPr sz="1150" dirty="0">
                <a:latin typeface="Arial"/>
                <a:cs typeface="Arial"/>
              </a:rPr>
              <a:t>as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parameter,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and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filters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result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so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that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only</a:t>
            </a:r>
            <a:r>
              <a:rPr sz="1150" spc="9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collection</a:t>
            </a:r>
            <a:r>
              <a:rPr sz="1150" spc="10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elements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that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match</a:t>
            </a:r>
            <a:r>
              <a:rPr sz="1150" spc="40" dirty="0">
                <a:latin typeface="Arial"/>
                <a:cs typeface="Arial"/>
              </a:rPr>
              <a:t> </a:t>
            </a:r>
            <a:r>
              <a:rPr sz="1150" spc="-25" dirty="0">
                <a:latin typeface="Arial"/>
                <a:cs typeface="Arial"/>
              </a:rPr>
              <a:t>the </a:t>
            </a:r>
            <a:r>
              <a:rPr sz="1150" spc="225" dirty="0">
                <a:latin typeface="Times New Roman"/>
                <a:cs typeface="Times New Roman"/>
              </a:rPr>
              <a:t>Predicate</a:t>
            </a:r>
            <a:r>
              <a:rPr sz="1150" spc="135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Arial"/>
                <a:cs typeface="Arial"/>
              </a:rPr>
              <a:t>criteria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are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returned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to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spc="150" dirty="0">
                <a:latin typeface="Times New Roman"/>
                <a:cs typeface="Times New Roman"/>
              </a:rPr>
              <a:t>forEach</a:t>
            </a:r>
            <a:r>
              <a:rPr sz="1150" spc="150" dirty="0">
                <a:latin typeface="Arial"/>
                <a:cs typeface="Arial"/>
              </a:rPr>
              <a:t>.</a:t>
            </a:r>
            <a:endParaRPr sz="1150" dirty="0">
              <a:latin typeface="Arial"/>
              <a:cs typeface="Arial"/>
            </a:endParaRPr>
          </a:p>
          <a:p>
            <a:pPr marL="12700" marR="5080">
              <a:lnSpc>
                <a:spcPct val="103800"/>
              </a:lnSpc>
              <a:spcBef>
                <a:spcPts val="509"/>
              </a:spcBef>
            </a:pPr>
            <a:r>
              <a:rPr sz="1150" dirty="0">
                <a:latin typeface="Arial"/>
                <a:cs typeface="Arial"/>
              </a:rPr>
              <a:t>This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is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big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improvement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on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looping</a:t>
            </a:r>
            <a:r>
              <a:rPr sz="1150" spc="11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from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before.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First,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collection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statement</a:t>
            </a:r>
            <a:r>
              <a:rPr sz="1150" spc="3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with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spc="-10" dirty="0">
                <a:latin typeface="Arial"/>
                <a:cs typeface="Arial"/>
              </a:rPr>
              <a:t>stream </a:t>
            </a:r>
            <a:r>
              <a:rPr sz="1150" dirty="0">
                <a:latin typeface="Arial"/>
                <a:cs typeface="Arial"/>
              </a:rPr>
              <a:t>really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describes</a:t>
            </a:r>
            <a:r>
              <a:rPr sz="1150" spc="10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what</a:t>
            </a:r>
            <a:r>
              <a:rPr sz="1150" spc="10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is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happening</a:t>
            </a:r>
            <a:r>
              <a:rPr sz="1150" spc="114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(take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this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collection,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filter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out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these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elements,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and</a:t>
            </a:r>
            <a:r>
              <a:rPr sz="1150" spc="95" dirty="0">
                <a:latin typeface="Arial"/>
                <a:cs typeface="Arial"/>
              </a:rPr>
              <a:t> </a:t>
            </a:r>
            <a:r>
              <a:rPr sz="1150" spc="-10" dirty="0">
                <a:latin typeface="Arial"/>
                <a:cs typeface="Arial"/>
              </a:rPr>
              <a:t>return</a:t>
            </a:r>
            <a:r>
              <a:rPr sz="1150" spc="50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results.)</a:t>
            </a:r>
            <a:r>
              <a:rPr sz="1150" spc="4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Second,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looping</a:t>
            </a:r>
            <a:r>
              <a:rPr sz="1150" spc="11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methods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in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spc="150" dirty="0">
                <a:latin typeface="Times New Roman"/>
                <a:cs typeface="Times New Roman"/>
              </a:rPr>
              <a:t>RoboCall05</a:t>
            </a:r>
            <a:r>
              <a:rPr sz="1150" spc="145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Arial"/>
                <a:cs typeface="Arial"/>
              </a:rPr>
              <a:t>are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no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longer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needed.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spc="-25" dirty="0">
                <a:latin typeface="Arial"/>
                <a:cs typeface="Arial"/>
              </a:rPr>
              <a:t>The</a:t>
            </a:r>
            <a:r>
              <a:rPr sz="1150" spc="50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selection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of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elements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and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their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output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are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handled</a:t>
            </a:r>
            <a:r>
              <a:rPr sz="1150" spc="9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in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one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spc="-10" dirty="0">
                <a:latin typeface="Arial"/>
                <a:cs typeface="Arial"/>
              </a:rPr>
              <a:t>statement.</a:t>
            </a:r>
            <a:endParaRPr sz="115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45463" y="1527047"/>
            <a:ext cx="5686425" cy="3345179"/>
            <a:chOff x="1045463" y="1527047"/>
            <a:chExt cx="5686425" cy="3345179"/>
          </a:xfrm>
        </p:grpSpPr>
        <p:sp>
          <p:nvSpPr>
            <p:cNvPr id="3" name="object 3"/>
            <p:cNvSpPr/>
            <p:nvPr/>
          </p:nvSpPr>
          <p:spPr>
            <a:xfrm>
              <a:off x="1056131" y="1537715"/>
              <a:ext cx="5664835" cy="3324225"/>
            </a:xfrm>
            <a:custGeom>
              <a:avLst/>
              <a:gdLst/>
              <a:ahLst/>
              <a:cxnLst/>
              <a:rect l="l" t="t" r="r" b="b"/>
              <a:pathLst>
                <a:path w="5664834" h="3324225">
                  <a:moveTo>
                    <a:pt x="5664708" y="0"/>
                  </a:moveTo>
                  <a:lnTo>
                    <a:pt x="0" y="0"/>
                  </a:lnTo>
                  <a:lnTo>
                    <a:pt x="0" y="3323844"/>
                  </a:lnTo>
                  <a:lnTo>
                    <a:pt x="5664708" y="3323844"/>
                  </a:lnTo>
                  <a:lnTo>
                    <a:pt x="5664708" y="0"/>
                  </a:lnTo>
                  <a:close/>
                </a:path>
              </a:pathLst>
            </a:custGeom>
            <a:solidFill>
              <a:srgbClr val="DCDC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045463" y="1527047"/>
              <a:ext cx="5686425" cy="3345179"/>
            </a:xfrm>
            <a:custGeom>
              <a:avLst/>
              <a:gdLst/>
              <a:ahLst/>
              <a:cxnLst/>
              <a:rect l="l" t="t" r="r" b="b"/>
              <a:pathLst>
                <a:path w="5686425" h="3345179">
                  <a:moveTo>
                    <a:pt x="5681472" y="0"/>
                  </a:moveTo>
                  <a:lnTo>
                    <a:pt x="4572" y="0"/>
                  </a:lnTo>
                  <a:lnTo>
                    <a:pt x="0" y="4572"/>
                  </a:lnTo>
                  <a:lnTo>
                    <a:pt x="0" y="3340608"/>
                  </a:lnTo>
                  <a:lnTo>
                    <a:pt x="4572" y="3345180"/>
                  </a:lnTo>
                  <a:lnTo>
                    <a:pt x="5681472" y="3345180"/>
                  </a:lnTo>
                  <a:lnTo>
                    <a:pt x="5686044" y="3340608"/>
                  </a:lnTo>
                  <a:lnTo>
                    <a:pt x="5686044" y="3334512"/>
                  </a:lnTo>
                  <a:lnTo>
                    <a:pt x="21336" y="3334512"/>
                  </a:lnTo>
                  <a:lnTo>
                    <a:pt x="10668" y="3323844"/>
                  </a:lnTo>
                  <a:lnTo>
                    <a:pt x="21336" y="3323844"/>
                  </a:lnTo>
                  <a:lnTo>
                    <a:pt x="21336" y="21336"/>
                  </a:lnTo>
                  <a:lnTo>
                    <a:pt x="10668" y="21336"/>
                  </a:lnTo>
                  <a:lnTo>
                    <a:pt x="21336" y="10668"/>
                  </a:lnTo>
                  <a:lnTo>
                    <a:pt x="5686044" y="10668"/>
                  </a:lnTo>
                  <a:lnTo>
                    <a:pt x="5686044" y="4572"/>
                  </a:lnTo>
                  <a:lnTo>
                    <a:pt x="5681472" y="0"/>
                  </a:lnTo>
                  <a:close/>
                </a:path>
                <a:path w="5686425" h="3345179">
                  <a:moveTo>
                    <a:pt x="21336" y="3323844"/>
                  </a:moveTo>
                  <a:lnTo>
                    <a:pt x="10668" y="3323844"/>
                  </a:lnTo>
                  <a:lnTo>
                    <a:pt x="21336" y="3334512"/>
                  </a:lnTo>
                  <a:lnTo>
                    <a:pt x="21336" y="3323844"/>
                  </a:lnTo>
                  <a:close/>
                </a:path>
                <a:path w="5686425" h="3345179">
                  <a:moveTo>
                    <a:pt x="5664708" y="3323844"/>
                  </a:moveTo>
                  <a:lnTo>
                    <a:pt x="21336" y="3323844"/>
                  </a:lnTo>
                  <a:lnTo>
                    <a:pt x="21336" y="3334512"/>
                  </a:lnTo>
                  <a:lnTo>
                    <a:pt x="5664708" y="3334512"/>
                  </a:lnTo>
                  <a:lnTo>
                    <a:pt x="5664708" y="3323844"/>
                  </a:lnTo>
                  <a:close/>
                </a:path>
                <a:path w="5686425" h="3345179">
                  <a:moveTo>
                    <a:pt x="5664708" y="10668"/>
                  </a:moveTo>
                  <a:lnTo>
                    <a:pt x="5664708" y="3334512"/>
                  </a:lnTo>
                  <a:lnTo>
                    <a:pt x="5675376" y="3323844"/>
                  </a:lnTo>
                  <a:lnTo>
                    <a:pt x="5686044" y="3323844"/>
                  </a:lnTo>
                  <a:lnTo>
                    <a:pt x="5686044" y="21336"/>
                  </a:lnTo>
                  <a:lnTo>
                    <a:pt x="5675376" y="21336"/>
                  </a:lnTo>
                  <a:lnTo>
                    <a:pt x="5664708" y="10668"/>
                  </a:lnTo>
                  <a:close/>
                </a:path>
                <a:path w="5686425" h="3345179">
                  <a:moveTo>
                    <a:pt x="5686044" y="3323844"/>
                  </a:moveTo>
                  <a:lnTo>
                    <a:pt x="5675376" y="3323844"/>
                  </a:lnTo>
                  <a:lnTo>
                    <a:pt x="5664708" y="3334512"/>
                  </a:lnTo>
                  <a:lnTo>
                    <a:pt x="5686044" y="3334512"/>
                  </a:lnTo>
                  <a:lnTo>
                    <a:pt x="5686044" y="3323844"/>
                  </a:lnTo>
                  <a:close/>
                </a:path>
                <a:path w="5686425" h="3345179">
                  <a:moveTo>
                    <a:pt x="21336" y="10668"/>
                  </a:moveTo>
                  <a:lnTo>
                    <a:pt x="10668" y="21336"/>
                  </a:lnTo>
                  <a:lnTo>
                    <a:pt x="21336" y="21336"/>
                  </a:lnTo>
                  <a:lnTo>
                    <a:pt x="21336" y="10668"/>
                  </a:lnTo>
                  <a:close/>
                </a:path>
                <a:path w="5686425" h="3345179">
                  <a:moveTo>
                    <a:pt x="5664708" y="10668"/>
                  </a:moveTo>
                  <a:lnTo>
                    <a:pt x="21336" y="10668"/>
                  </a:lnTo>
                  <a:lnTo>
                    <a:pt x="21336" y="21336"/>
                  </a:lnTo>
                  <a:lnTo>
                    <a:pt x="5664708" y="21336"/>
                  </a:lnTo>
                  <a:lnTo>
                    <a:pt x="5664708" y="10668"/>
                  </a:lnTo>
                  <a:close/>
                </a:path>
                <a:path w="5686425" h="3345179">
                  <a:moveTo>
                    <a:pt x="5686044" y="10668"/>
                  </a:moveTo>
                  <a:lnTo>
                    <a:pt x="5664708" y="10668"/>
                  </a:lnTo>
                  <a:lnTo>
                    <a:pt x="5675376" y="21336"/>
                  </a:lnTo>
                  <a:lnTo>
                    <a:pt x="5686044" y="21336"/>
                  </a:lnTo>
                  <a:lnTo>
                    <a:pt x="5686044" y="1066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1566163" y="806967"/>
            <a:ext cx="4636135" cy="3092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1969135" algn="l"/>
              </a:tabLst>
            </a:pPr>
            <a:r>
              <a:rPr sz="1850" b="1" spc="-10" dirty="0">
                <a:latin typeface="Arial"/>
                <a:cs typeface="Arial"/>
              </a:rPr>
              <a:t>RobocallTest08:</a:t>
            </a:r>
            <a:r>
              <a:rPr sz="1850" b="1" dirty="0">
                <a:latin typeface="Arial"/>
                <a:cs typeface="Arial"/>
              </a:rPr>
              <a:t>	Stream</a:t>
            </a:r>
            <a:r>
              <a:rPr sz="1850" b="1" spc="5" dirty="0">
                <a:latin typeface="Arial"/>
                <a:cs typeface="Arial"/>
              </a:rPr>
              <a:t> </a:t>
            </a:r>
            <a:r>
              <a:rPr sz="1850" b="1" dirty="0">
                <a:latin typeface="Arial"/>
                <a:cs typeface="Arial"/>
              </a:rPr>
              <a:t>and</a:t>
            </a:r>
            <a:r>
              <a:rPr sz="1850" b="1" spc="-10" dirty="0">
                <a:latin typeface="Arial"/>
                <a:cs typeface="Arial"/>
              </a:rPr>
              <a:t> </a:t>
            </a:r>
            <a:r>
              <a:rPr sz="1850" b="1" dirty="0">
                <a:latin typeface="Arial"/>
                <a:cs typeface="Arial"/>
              </a:rPr>
              <a:t>Filter</a:t>
            </a:r>
            <a:r>
              <a:rPr sz="1850" b="1" spc="5" dirty="0">
                <a:latin typeface="Arial"/>
                <a:cs typeface="Arial"/>
              </a:rPr>
              <a:t> </a:t>
            </a:r>
            <a:r>
              <a:rPr sz="1850" b="1" spc="-10" dirty="0">
                <a:latin typeface="Arial"/>
                <a:cs typeface="Arial"/>
              </a:rPr>
              <a:t>Again</a:t>
            </a:r>
            <a:endParaRPr sz="18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60196" y="1483900"/>
            <a:ext cx="2822575" cy="4432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9100"/>
              </a:lnSpc>
              <a:spcBef>
                <a:spcPts val="100"/>
              </a:spcBef>
            </a:pPr>
            <a:r>
              <a:rPr sz="1150" spc="105" dirty="0">
                <a:latin typeface="Times New Roman"/>
                <a:cs typeface="Times New Roman"/>
              </a:rPr>
              <a:t>10</a:t>
            </a:r>
            <a:r>
              <a:rPr sz="1150" spc="420" dirty="0">
                <a:latin typeface="Times New Roman"/>
                <a:cs typeface="Times New Roman"/>
              </a:rPr>
              <a:t> </a:t>
            </a:r>
            <a:r>
              <a:rPr sz="1150" spc="200" dirty="0">
                <a:latin typeface="Times New Roman"/>
                <a:cs typeface="Times New Roman"/>
              </a:rPr>
              <a:t>public</a:t>
            </a:r>
            <a:r>
              <a:rPr sz="1150" spc="405" dirty="0">
                <a:latin typeface="Times New Roman"/>
                <a:cs typeface="Times New Roman"/>
              </a:rPr>
              <a:t> </a:t>
            </a:r>
            <a:r>
              <a:rPr sz="1150" spc="235" dirty="0">
                <a:latin typeface="Times New Roman"/>
                <a:cs typeface="Times New Roman"/>
              </a:rPr>
              <a:t>class</a:t>
            </a:r>
            <a:r>
              <a:rPr sz="1150" spc="409" dirty="0">
                <a:latin typeface="Times New Roman"/>
                <a:cs typeface="Times New Roman"/>
              </a:rPr>
              <a:t> </a:t>
            </a:r>
            <a:r>
              <a:rPr sz="1150" spc="140" dirty="0">
                <a:latin typeface="Times New Roman"/>
                <a:cs typeface="Times New Roman"/>
              </a:rPr>
              <a:t>RoboCallTest08</a:t>
            </a:r>
            <a:r>
              <a:rPr sz="1150" spc="420" dirty="0">
                <a:latin typeface="Times New Roman"/>
                <a:cs typeface="Times New Roman"/>
              </a:rPr>
              <a:t> </a:t>
            </a:r>
            <a:r>
              <a:rPr sz="1150" spc="80" dirty="0">
                <a:latin typeface="Times New Roman"/>
                <a:cs typeface="Times New Roman"/>
              </a:rPr>
              <a:t>{ </a:t>
            </a:r>
            <a:r>
              <a:rPr sz="1150" spc="75" dirty="0">
                <a:latin typeface="Times New Roman"/>
                <a:cs typeface="Times New Roman"/>
              </a:rPr>
              <a:t>11</a:t>
            </a:r>
            <a:endParaRPr sz="115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671331" y="2320564"/>
            <a:ext cx="3783965" cy="4432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9100"/>
              </a:lnSpc>
              <a:spcBef>
                <a:spcPts val="100"/>
              </a:spcBef>
            </a:pPr>
            <a:r>
              <a:rPr sz="1150" spc="160" dirty="0">
                <a:latin typeface="Times New Roman"/>
                <a:cs typeface="Times New Roman"/>
              </a:rPr>
              <a:t>List&lt;Person&gt;</a:t>
            </a:r>
            <a:r>
              <a:rPr sz="1150" spc="420" dirty="0">
                <a:latin typeface="Times New Roman"/>
                <a:cs typeface="Times New Roman"/>
              </a:rPr>
              <a:t> </a:t>
            </a:r>
            <a:r>
              <a:rPr sz="1150" spc="229" dirty="0">
                <a:latin typeface="Times New Roman"/>
                <a:cs typeface="Times New Roman"/>
              </a:rPr>
              <a:t>pl</a:t>
            </a:r>
            <a:r>
              <a:rPr sz="1150" spc="409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Times New Roman"/>
                <a:cs typeface="Times New Roman"/>
              </a:rPr>
              <a:t>=</a:t>
            </a:r>
            <a:r>
              <a:rPr sz="1150" spc="434" dirty="0">
                <a:latin typeface="Times New Roman"/>
                <a:cs typeface="Times New Roman"/>
              </a:rPr>
              <a:t> </a:t>
            </a:r>
            <a:r>
              <a:rPr sz="1150" spc="204" dirty="0">
                <a:latin typeface="Times New Roman"/>
                <a:cs typeface="Times New Roman"/>
              </a:rPr>
              <a:t>Person.createShortList(); </a:t>
            </a:r>
            <a:r>
              <a:rPr sz="1150" spc="125" dirty="0">
                <a:latin typeface="Times New Roman"/>
                <a:cs typeface="Times New Roman"/>
              </a:rPr>
              <a:t>RoboCall05</a:t>
            </a:r>
            <a:r>
              <a:rPr sz="1150" spc="445" dirty="0">
                <a:latin typeface="Times New Roman"/>
                <a:cs typeface="Times New Roman"/>
              </a:rPr>
              <a:t> </a:t>
            </a:r>
            <a:r>
              <a:rPr sz="1150" spc="155" dirty="0">
                <a:latin typeface="Times New Roman"/>
                <a:cs typeface="Times New Roman"/>
              </a:rPr>
              <a:t>robo</a:t>
            </a:r>
            <a:r>
              <a:rPr sz="1150" spc="434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Times New Roman"/>
                <a:cs typeface="Times New Roman"/>
              </a:rPr>
              <a:t>=</a:t>
            </a:r>
            <a:r>
              <a:rPr sz="1150" spc="459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Times New Roman"/>
                <a:cs typeface="Times New Roman"/>
              </a:rPr>
              <a:t>new</a:t>
            </a:r>
            <a:r>
              <a:rPr sz="1150" spc="450" dirty="0">
                <a:latin typeface="Times New Roman"/>
                <a:cs typeface="Times New Roman"/>
              </a:rPr>
              <a:t> </a:t>
            </a:r>
            <a:r>
              <a:rPr sz="1150" spc="155" dirty="0">
                <a:latin typeface="Times New Roman"/>
                <a:cs typeface="Times New Roman"/>
              </a:rPr>
              <a:t>RoboCall05();</a:t>
            </a:r>
            <a:endParaRPr sz="115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671331" y="2948445"/>
            <a:ext cx="4046220" cy="652145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65"/>
              </a:spcBef>
            </a:pPr>
            <a:r>
              <a:rPr sz="1150" spc="360" dirty="0">
                <a:latin typeface="Times New Roman"/>
                <a:cs typeface="Times New Roman"/>
              </a:rPr>
              <a:t>//</a:t>
            </a:r>
            <a:r>
              <a:rPr sz="1150" spc="395" dirty="0">
                <a:latin typeface="Times New Roman"/>
                <a:cs typeface="Times New Roman"/>
              </a:rPr>
              <a:t> </a:t>
            </a:r>
            <a:r>
              <a:rPr sz="1150" spc="195" dirty="0">
                <a:latin typeface="Times New Roman"/>
                <a:cs typeface="Times New Roman"/>
              </a:rPr>
              <a:t>Predicates</a:t>
            </a:r>
            <a:endParaRPr sz="1150">
              <a:latin typeface="Times New Roman"/>
              <a:cs typeface="Times New Roman"/>
            </a:endParaRPr>
          </a:p>
          <a:p>
            <a:pPr marL="13970">
              <a:lnSpc>
                <a:spcPct val="100000"/>
              </a:lnSpc>
              <a:spcBef>
                <a:spcPts val="265"/>
              </a:spcBef>
            </a:pPr>
            <a:r>
              <a:rPr sz="1150" b="1" spc="130" dirty="0">
                <a:latin typeface="Times New Roman"/>
                <a:cs typeface="Times New Roman"/>
              </a:rPr>
              <a:t>Predicate&lt;Person&gt;</a:t>
            </a:r>
            <a:r>
              <a:rPr sz="1150" b="1" spc="430" dirty="0">
                <a:latin typeface="Times New Roman"/>
                <a:cs typeface="Times New Roman"/>
              </a:rPr>
              <a:t> </a:t>
            </a:r>
            <a:r>
              <a:rPr sz="1150" b="1" spc="235" dirty="0">
                <a:latin typeface="Times New Roman"/>
                <a:cs typeface="Times New Roman"/>
              </a:rPr>
              <a:t>allPilots</a:t>
            </a:r>
            <a:r>
              <a:rPr sz="1150" b="1" spc="430" dirty="0">
                <a:latin typeface="Times New Roman"/>
                <a:cs typeface="Times New Roman"/>
              </a:rPr>
              <a:t> </a:t>
            </a:r>
            <a:r>
              <a:rPr sz="1150" b="1" spc="-50" dirty="0">
                <a:latin typeface="Times New Roman"/>
                <a:cs typeface="Times New Roman"/>
              </a:rPr>
              <a:t>=</a:t>
            </a:r>
            <a:endParaRPr sz="1150">
              <a:latin typeface="Times New Roman"/>
              <a:cs typeface="Times New Roman"/>
            </a:endParaRPr>
          </a:p>
          <a:p>
            <a:pPr marL="361315">
              <a:lnSpc>
                <a:spcPct val="100000"/>
              </a:lnSpc>
              <a:spcBef>
                <a:spcPts val="260"/>
              </a:spcBef>
            </a:pPr>
            <a:r>
              <a:rPr sz="1150" b="1" dirty="0">
                <a:latin typeface="Times New Roman"/>
                <a:cs typeface="Times New Roman"/>
              </a:rPr>
              <a:t>p</a:t>
            </a:r>
            <a:r>
              <a:rPr sz="1150" b="1" spc="445" dirty="0">
                <a:latin typeface="Times New Roman"/>
                <a:cs typeface="Times New Roman"/>
              </a:rPr>
              <a:t> </a:t>
            </a:r>
            <a:r>
              <a:rPr sz="1150" b="1" spc="114" dirty="0">
                <a:latin typeface="Times New Roman"/>
                <a:cs typeface="Times New Roman"/>
              </a:rPr>
              <a:t>-</a:t>
            </a:r>
            <a:r>
              <a:rPr sz="1150" b="1" spc="204" dirty="0">
                <a:latin typeface="Times New Roman"/>
                <a:cs typeface="Times New Roman"/>
              </a:rPr>
              <a:t>&gt;</a:t>
            </a:r>
            <a:r>
              <a:rPr sz="1150" b="1" spc="425" dirty="0">
                <a:latin typeface="Times New Roman"/>
                <a:cs typeface="Times New Roman"/>
              </a:rPr>
              <a:t> </a:t>
            </a:r>
            <a:r>
              <a:rPr sz="1150" b="1" spc="170" dirty="0">
                <a:latin typeface="Times New Roman"/>
                <a:cs typeface="Times New Roman"/>
              </a:rPr>
              <a:t>p.getAge()</a:t>
            </a:r>
            <a:r>
              <a:rPr sz="1150" b="1" spc="420" dirty="0">
                <a:latin typeface="Times New Roman"/>
                <a:cs typeface="Times New Roman"/>
              </a:rPr>
              <a:t> </a:t>
            </a:r>
            <a:r>
              <a:rPr sz="1150" b="1" dirty="0">
                <a:latin typeface="Times New Roman"/>
                <a:cs typeface="Times New Roman"/>
              </a:rPr>
              <a:t>&gt;=</a:t>
            </a:r>
            <a:r>
              <a:rPr sz="1150" b="1" spc="440" dirty="0">
                <a:latin typeface="Times New Roman"/>
                <a:cs typeface="Times New Roman"/>
              </a:rPr>
              <a:t> </a:t>
            </a:r>
            <a:r>
              <a:rPr sz="1150" b="1" spc="110" dirty="0">
                <a:latin typeface="Times New Roman"/>
                <a:cs typeface="Times New Roman"/>
              </a:rPr>
              <a:t>23</a:t>
            </a:r>
            <a:r>
              <a:rPr sz="1150" b="1" spc="420" dirty="0">
                <a:latin typeface="Times New Roman"/>
                <a:cs typeface="Times New Roman"/>
              </a:rPr>
              <a:t> </a:t>
            </a:r>
            <a:r>
              <a:rPr sz="1150" b="1" spc="-285" dirty="0">
                <a:latin typeface="Times New Roman"/>
                <a:cs typeface="Times New Roman"/>
              </a:rPr>
              <a:t>&amp;&amp;</a:t>
            </a:r>
            <a:r>
              <a:rPr sz="1150" b="1" spc="450" dirty="0">
                <a:latin typeface="Times New Roman"/>
                <a:cs typeface="Times New Roman"/>
              </a:rPr>
              <a:t> </a:t>
            </a:r>
            <a:r>
              <a:rPr sz="1150" b="1" spc="170" dirty="0">
                <a:latin typeface="Times New Roman"/>
                <a:cs typeface="Times New Roman"/>
              </a:rPr>
              <a:t>p.getAge()</a:t>
            </a:r>
            <a:r>
              <a:rPr sz="1150" b="1" spc="434" dirty="0">
                <a:latin typeface="Times New Roman"/>
                <a:cs typeface="Times New Roman"/>
              </a:rPr>
              <a:t> </a:t>
            </a:r>
            <a:r>
              <a:rPr sz="1150" b="1" dirty="0">
                <a:latin typeface="Times New Roman"/>
                <a:cs typeface="Times New Roman"/>
              </a:rPr>
              <a:t>&lt;=</a:t>
            </a:r>
            <a:r>
              <a:rPr sz="1150" b="1" spc="425" dirty="0">
                <a:latin typeface="Times New Roman"/>
                <a:cs typeface="Times New Roman"/>
              </a:rPr>
              <a:t> </a:t>
            </a:r>
            <a:r>
              <a:rPr sz="1150" b="1" spc="145" dirty="0">
                <a:latin typeface="Times New Roman"/>
                <a:cs typeface="Times New Roman"/>
              </a:rPr>
              <a:t>65;</a:t>
            </a:r>
            <a:endParaRPr sz="115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60196" y="1901472"/>
            <a:ext cx="3870960" cy="211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9100"/>
              </a:lnSpc>
              <a:spcBef>
                <a:spcPts val="100"/>
              </a:spcBef>
              <a:tabLst>
                <a:tab pos="448309" algn="l"/>
              </a:tabLst>
            </a:pPr>
            <a:r>
              <a:rPr sz="1150" spc="80" dirty="0">
                <a:latin typeface="Times New Roman"/>
                <a:cs typeface="Times New Roman"/>
              </a:rPr>
              <a:t>12</a:t>
            </a:r>
            <a:r>
              <a:rPr sz="1150" dirty="0">
                <a:latin typeface="Times New Roman"/>
                <a:cs typeface="Times New Roman"/>
              </a:rPr>
              <a:t>	</a:t>
            </a:r>
            <a:r>
              <a:rPr sz="1150" spc="200" dirty="0">
                <a:latin typeface="Times New Roman"/>
                <a:cs typeface="Times New Roman"/>
              </a:rPr>
              <a:t>public</a:t>
            </a:r>
            <a:r>
              <a:rPr sz="1150" spc="425" dirty="0">
                <a:latin typeface="Times New Roman"/>
                <a:cs typeface="Times New Roman"/>
              </a:rPr>
              <a:t> </a:t>
            </a:r>
            <a:r>
              <a:rPr sz="1150" spc="270" dirty="0">
                <a:latin typeface="Times New Roman"/>
                <a:cs typeface="Times New Roman"/>
              </a:rPr>
              <a:t>static</a:t>
            </a:r>
            <a:r>
              <a:rPr sz="1150" spc="440" dirty="0">
                <a:latin typeface="Times New Roman"/>
                <a:cs typeface="Times New Roman"/>
              </a:rPr>
              <a:t> </a:t>
            </a:r>
            <a:r>
              <a:rPr sz="1150" spc="165" dirty="0">
                <a:latin typeface="Times New Roman"/>
                <a:cs typeface="Times New Roman"/>
              </a:rPr>
              <a:t>void</a:t>
            </a:r>
            <a:r>
              <a:rPr sz="1150" spc="430" dirty="0">
                <a:latin typeface="Times New Roman"/>
                <a:cs typeface="Times New Roman"/>
              </a:rPr>
              <a:t> </a:t>
            </a:r>
            <a:r>
              <a:rPr sz="1150" spc="195" dirty="0">
                <a:latin typeface="Times New Roman"/>
                <a:cs typeface="Times New Roman"/>
              </a:rPr>
              <a:t>main(String[]</a:t>
            </a:r>
            <a:r>
              <a:rPr sz="1150" spc="430" dirty="0">
                <a:latin typeface="Times New Roman"/>
                <a:cs typeface="Times New Roman"/>
              </a:rPr>
              <a:t> </a:t>
            </a:r>
            <a:r>
              <a:rPr sz="1150" spc="195" dirty="0">
                <a:latin typeface="Times New Roman"/>
                <a:cs typeface="Times New Roman"/>
              </a:rPr>
              <a:t>args){ </a:t>
            </a:r>
            <a:r>
              <a:rPr sz="1150" spc="75" dirty="0">
                <a:latin typeface="Times New Roman"/>
                <a:cs typeface="Times New Roman"/>
              </a:rPr>
              <a:t>13</a:t>
            </a:r>
            <a:endParaRPr sz="11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75"/>
              </a:spcBef>
            </a:pPr>
            <a:r>
              <a:rPr sz="1150" spc="75" dirty="0">
                <a:latin typeface="Times New Roman"/>
                <a:cs typeface="Times New Roman"/>
              </a:rPr>
              <a:t>14</a:t>
            </a:r>
            <a:endParaRPr sz="11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65"/>
              </a:spcBef>
            </a:pPr>
            <a:r>
              <a:rPr sz="1150" spc="75" dirty="0">
                <a:latin typeface="Times New Roman"/>
                <a:cs typeface="Times New Roman"/>
              </a:rPr>
              <a:t>15</a:t>
            </a:r>
            <a:endParaRPr sz="11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65"/>
              </a:spcBef>
            </a:pPr>
            <a:r>
              <a:rPr sz="1150" spc="75" dirty="0">
                <a:latin typeface="Times New Roman"/>
                <a:cs typeface="Times New Roman"/>
              </a:rPr>
              <a:t>16</a:t>
            </a:r>
            <a:endParaRPr sz="11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75"/>
              </a:spcBef>
            </a:pPr>
            <a:r>
              <a:rPr sz="1150" spc="75" dirty="0">
                <a:latin typeface="Times New Roman"/>
                <a:cs typeface="Times New Roman"/>
              </a:rPr>
              <a:t>17</a:t>
            </a:r>
            <a:endParaRPr sz="11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65"/>
              </a:spcBef>
            </a:pPr>
            <a:r>
              <a:rPr sz="1150" spc="75" dirty="0">
                <a:latin typeface="Times New Roman"/>
                <a:cs typeface="Times New Roman"/>
              </a:rPr>
              <a:t>18</a:t>
            </a:r>
            <a:endParaRPr sz="11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65"/>
              </a:spcBef>
            </a:pPr>
            <a:r>
              <a:rPr sz="1150" b="1" spc="75" dirty="0">
                <a:latin typeface="Times New Roman"/>
                <a:cs typeface="Times New Roman"/>
              </a:rPr>
              <a:t>19</a:t>
            </a:r>
            <a:endParaRPr sz="11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65"/>
              </a:spcBef>
            </a:pPr>
            <a:r>
              <a:rPr sz="1150" spc="75" dirty="0">
                <a:latin typeface="Times New Roman"/>
                <a:cs typeface="Times New Roman"/>
              </a:rPr>
              <a:t>20</a:t>
            </a:r>
            <a:endParaRPr sz="11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75"/>
              </a:spcBef>
            </a:pPr>
            <a:r>
              <a:rPr sz="1150" spc="75" dirty="0">
                <a:latin typeface="Times New Roman"/>
                <a:cs typeface="Times New Roman"/>
              </a:rPr>
              <a:t>21</a:t>
            </a:r>
            <a:endParaRPr sz="115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671331" y="3819980"/>
            <a:ext cx="4745990" cy="1993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50" spc="190" dirty="0">
                <a:latin typeface="Times New Roman"/>
                <a:cs typeface="Times New Roman"/>
              </a:rPr>
              <a:t>System.out.println("\n===</a:t>
            </a:r>
            <a:r>
              <a:rPr sz="1150" spc="420" dirty="0">
                <a:latin typeface="Times New Roman"/>
                <a:cs typeface="Times New Roman"/>
              </a:rPr>
              <a:t> </a:t>
            </a:r>
            <a:r>
              <a:rPr sz="1150" spc="195" dirty="0">
                <a:latin typeface="Times New Roman"/>
                <a:cs typeface="Times New Roman"/>
              </a:rPr>
              <a:t>Calling</a:t>
            </a:r>
            <a:r>
              <a:rPr sz="1150" spc="440" dirty="0">
                <a:latin typeface="Times New Roman"/>
                <a:cs typeface="Times New Roman"/>
              </a:rPr>
              <a:t> </a:t>
            </a:r>
            <a:r>
              <a:rPr sz="1150" spc="295" dirty="0">
                <a:latin typeface="Times New Roman"/>
                <a:cs typeface="Times New Roman"/>
              </a:rPr>
              <a:t>all</a:t>
            </a:r>
            <a:r>
              <a:rPr sz="1150" spc="425" dirty="0">
                <a:latin typeface="Times New Roman"/>
                <a:cs typeface="Times New Roman"/>
              </a:rPr>
              <a:t> </a:t>
            </a:r>
            <a:r>
              <a:rPr sz="1150" spc="185" dirty="0">
                <a:latin typeface="Times New Roman"/>
                <a:cs typeface="Times New Roman"/>
              </a:rPr>
              <a:t>Drivers</a:t>
            </a:r>
            <a:r>
              <a:rPr sz="1150" spc="440" dirty="0">
                <a:latin typeface="Times New Roman"/>
                <a:cs typeface="Times New Roman"/>
              </a:rPr>
              <a:t> </a:t>
            </a:r>
            <a:r>
              <a:rPr sz="1150" spc="175" dirty="0">
                <a:latin typeface="Times New Roman"/>
                <a:cs typeface="Times New Roman"/>
              </a:rPr>
              <a:t>Variable</a:t>
            </a:r>
            <a:endParaRPr sz="115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055629" y="3958852"/>
            <a:ext cx="548640" cy="6534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145" marR="5080" indent="-5080">
              <a:lnSpc>
                <a:spcPct val="119100"/>
              </a:lnSpc>
              <a:spcBef>
                <a:spcPts val="100"/>
              </a:spcBef>
            </a:pPr>
            <a:r>
              <a:rPr sz="1150" spc="145" dirty="0">
                <a:latin typeface="Times New Roman"/>
                <a:cs typeface="Times New Roman"/>
              </a:rPr>
              <a:t>==="); </a:t>
            </a:r>
            <a:r>
              <a:rPr sz="1150" spc="75" dirty="0">
                <a:latin typeface="Times New Roman"/>
                <a:cs typeface="Times New Roman"/>
              </a:rPr>
              <a:t>22</a:t>
            </a:r>
            <a:endParaRPr sz="1150">
              <a:latin typeface="Times New Roman"/>
              <a:cs typeface="Times New Roman"/>
            </a:endParaRPr>
          </a:p>
          <a:p>
            <a:pPr marL="17145">
              <a:lnSpc>
                <a:spcPct val="100000"/>
              </a:lnSpc>
              <a:spcBef>
                <a:spcPts val="275"/>
              </a:spcBef>
            </a:pPr>
            <a:r>
              <a:rPr sz="1150" spc="75" dirty="0">
                <a:latin typeface="Times New Roman"/>
                <a:cs typeface="Times New Roman"/>
              </a:rPr>
              <a:t>23</a:t>
            </a:r>
            <a:endParaRPr sz="115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671331" y="4166116"/>
            <a:ext cx="3171190" cy="446405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75"/>
              </a:spcBef>
            </a:pPr>
            <a:r>
              <a:rPr sz="1150" spc="235" dirty="0">
                <a:latin typeface="Times New Roman"/>
                <a:cs typeface="Times New Roman"/>
              </a:rPr>
              <a:t>pl.stream().</a:t>
            </a:r>
            <a:r>
              <a:rPr sz="1150" b="1" spc="235" dirty="0">
                <a:latin typeface="Times New Roman"/>
                <a:cs typeface="Times New Roman"/>
              </a:rPr>
              <a:t>filter(allPilots)</a:t>
            </a:r>
            <a:endParaRPr sz="1150">
              <a:latin typeface="Times New Roman"/>
              <a:cs typeface="Times New Roman"/>
            </a:endParaRPr>
          </a:p>
          <a:p>
            <a:pPr marL="361315">
              <a:lnSpc>
                <a:spcPct val="100000"/>
              </a:lnSpc>
              <a:spcBef>
                <a:spcPts val="275"/>
              </a:spcBef>
            </a:pPr>
            <a:r>
              <a:rPr sz="1150" spc="190" dirty="0">
                <a:latin typeface="Times New Roman"/>
                <a:cs typeface="Times New Roman"/>
              </a:rPr>
              <a:t>.forEach(p</a:t>
            </a:r>
            <a:r>
              <a:rPr sz="1150" spc="415" dirty="0">
                <a:latin typeface="Times New Roman"/>
                <a:cs typeface="Times New Roman"/>
              </a:rPr>
              <a:t> </a:t>
            </a:r>
            <a:r>
              <a:rPr sz="1150" spc="114" dirty="0">
                <a:latin typeface="Times New Roman"/>
                <a:cs typeface="Times New Roman"/>
              </a:rPr>
              <a:t>-</a:t>
            </a:r>
            <a:r>
              <a:rPr sz="1150" spc="204" dirty="0">
                <a:latin typeface="Times New Roman"/>
                <a:cs typeface="Times New Roman"/>
              </a:rPr>
              <a:t>&gt;</a:t>
            </a:r>
            <a:r>
              <a:rPr sz="1150" spc="440" dirty="0">
                <a:latin typeface="Times New Roman"/>
                <a:cs typeface="Times New Roman"/>
              </a:rPr>
              <a:t> </a:t>
            </a:r>
            <a:r>
              <a:rPr sz="1150" spc="195" dirty="0">
                <a:latin typeface="Times New Roman"/>
                <a:cs typeface="Times New Roman"/>
              </a:rPr>
              <a:t>robo.roboCall(p));</a:t>
            </a:r>
            <a:endParaRPr sz="115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060196" y="4621602"/>
            <a:ext cx="548640" cy="1993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448309" algn="l"/>
              </a:tabLst>
            </a:pPr>
            <a:r>
              <a:rPr sz="1150" spc="80" dirty="0">
                <a:latin typeface="Times New Roman"/>
                <a:cs typeface="Times New Roman"/>
              </a:rPr>
              <a:t>24</a:t>
            </a:r>
            <a:r>
              <a:rPr sz="1150" dirty="0">
                <a:latin typeface="Times New Roman"/>
                <a:cs typeface="Times New Roman"/>
              </a:rPr>
              <a:t>	</a:t>
            </a:r>
            <a:r>
              <a:rPr sz="1150" spc="80" dirty="0">
                <a:latin typeface="Times New Roman"/>
                <a:cs typeface="Times New Roman"/>
              </a:rPr>
              <a:t>}</a:t>
            </a:r>
            <a:endParaRPr sz="115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17880" y="5717539"/>
            <a:ext cx="6156960" cy="3879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3499"/>
              </a:lnSpc>
              <a:spcBef>
                <a:spcPts val="90"/>
              </a:spcBef>
            </a:pPr>
            <a:r>
              <a:rPr sz="1150" dirty="0">
                <a:latin typeface="Arial"/>
                <a:cs typeface="Arial"/>
              </a:rPr>
              <a:t>This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once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again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shows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that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lambda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expression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can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be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stored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in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variable</a:t>
            </a:r>
            <a:r>
              <a:rPr sz="1150" spc="10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used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or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spc="-10" dirty="0">
                <a:latin typeface="Arial"/>
                <a:cs typeface="Arial"/>
              </a:rPr>
              <a:t>reused </a:t>
            </a:r>
            <a:r>
              <a:rPr sz="1150" dirty="0">
                <a:latin typeface="Arial"/>
                <a:cs typeface="Arial"/>
              </a:rPr>
              <a:t>later.</a:t>
            </a:r>
            <a:r>
              <a:rPr sz="1150" spc="4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resulting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statements</a:t>
            </a:r>
            <a:r>
              <a:rPr sz="1150" spc="1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on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lines</a:t>
            </a:r>
            <a:r>
              <a:rPr sz="1150" spc="9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22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and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23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read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very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spc="-10" dirty="0">
                <a:latin typeface="Arial"/>
                <a:cs typeface="Arial"/>
              </a:rPr>
              <a:t>clearly.</a:t>
            </a:r>
            <a:endParaRPr sz="115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326639" y="5247386"/>
            <a:ext cx="3116580" cy="144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endParaRPr sz="8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31824" y="790204"/>
            <a:ext cx="5428615" cy="394271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77470" algn="ctr">
              <a:lnSpc>
                <a:spcPct val="100000"/>
              </a:lnSpc>
              <a:spcBef>
                <a:spcPts val="110"/>
              </a:spcBef>
            </a:pPr>
            <a:r>
              <a:rPr sz="1850" b="1" spc="210" dirty="0">
                <a:latin typeface="Times New Roman"/>
                <a:cs typeface="Times New Roman"/>
              </a:rPr>
              <a:t>SalesTxn</a:t>
            </a:r>
            <a:r>
              <a:rPr sz="1850" b="1" spc="70" dirty="0">
                <a:latin typeface="Times New Roman"/>
                <a:cs typeface="Times New Roman"/>
              </a:rPr>
              <a:t> </a:t>
            </a:r>
            <a:r>
              <a:rPr sz="1850" b="1" spc="-10" dirty="0">
                <a:latin typeface="Arial"/>
                <a:cs typeface="Arial"/>
              </a:rPr>
              <a:t>Class</a:t>
            </a:r>
            <a:endParaRPr sz="18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485"/>
              </a:spcBef>
            </a:pPr>
            <a:endParaRPr sz="1850">
              <a:latin typeface="Arial"/>
              <a:cs typeface="Arial"/>
            </a:endParaRPr>
          </a:p>
          <a:p>
            <a:pPr marL="341630" indent="-328930">
              <a:lnSpc>
                <a:spcPct val="100000"/>
              </a:lnSpc>
              <a:buClr>
                <a:srgbClr val="FF0000"/>
              </a:buClr>
              <a:buChar char="•"/>
              <a:tabLst>
                <a:tab pos="341630" algn="l"/>
              </a:tabLst>
            </a:pPr>
            <a:r>
              <a:rPr sz="1550" dirty="0">
                <a:latin typeface="Arial"/>
                <a:cs typeface="Arial"/>
              </a:rPr>
              <a:t>Class</a:t>
            </a:r>
            <a:r>
              <a:rPr sz="1550" spc="2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used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in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examples</a:t>
            </a:r>
            <a:r>
              <a:rPr sz="1550" spc="5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and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practices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to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follow</a:t>
            </a:r>
            <a:endParaRPr sz="1550">
              <a:latin typeface="Arial"/>
              <a:cs typeface="Arial"/>
            </a:endParaRPr>
          </a:p>
          <a:p>
            <a:pPr marL="341630" indent="-328930">
              <a:lnSpc>
                <a:spcPct val="100000"/>
              </a:lnSpc>
              <a:spcBef>
                <a:spcPts val="395"/>
              </a:spcBef>
              <a:buClr>
                <a:srgbClr val="FF0000"/>
              </a:buClr>
              <a:buChar char="•"/>
              <a:tabLst>
                <a:tab pos="341630" algn="l"/>
              </a:tabLst>
            </a:pPr>
            <a:r>
              <a:rPr sz="1550" dirty="0">
                <a:latin typeface="Arial"/>
                <a:cs typeface="Arial"/>
              </a:rPr>
              <a:t>Stores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information</a:t>
            </a:r>
            <a:r>
              <a:rPr sz="1550" spc="7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about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sales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transactions</a:t>
            </a:r>
            <a:endParaRPr sz="1550">
              <a:latin typeface="Arial"/>
              <a:cs typeface="Arial"/>
            </a:endParaRPr>
          </a:p>
          <a:p>
            <a:pPr marL="659765" lvl="1" indent="-237490">
              <a:lnSpc>
                <a:spcPct val="100000"/>
              </a:lnSpc>
              <a:spcBef>
                <a:spcPts val="390"/>
              </a:spcBef>
              <a:buClr>
                <a:srgbClr val="FF0000"/>
              </a:buClr>
              <a:buChar char="–"/>
              <a:tabLst>
                <a:tab pos="659765" algn="l"/>
              </a:tabLst>
            </a:pPr>
            <a:r>
              <a:rPr sz="1400" dirty="0">
                <a:latin typeface="Arial"/>
                <a:cs typeface="Arial"/>
              </a:rPr>
              <a:t>Seller</a:t>
            </a:r>
            <a:r>
              <a:rPr sz="1400" spc="5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and</a:t>
            </a:r>
            <a:r>
              <a:rPr sz="1400" spc="50" dirty="0">
                <a:latin typeface="Arial"/>
                <a:cs typeface="Arial"/>
              </a:rPr>
              <a:t> </a:t>
            </a:r>
            <a:r>
              <a:rPr sz="1400" spc="-20" dirty="0">
                <a:latin typeface="Arial"/>
                <a:cs typeface="Arial"/>
              </a:rPr>
              <a:t>buyer</a:t>
            </a:r>
            <a:endParaRPr sz="1400">
              <a:latin typeface="Arial"/>
              <a:cs typeface="Arial"/>
            </a:endParaRPr>
          </a:p>
          <a:p>
            <a:pPr marL="659765" lvl="1" indent="-237490">
              <a:lnSpc>
                <a:spcPct val="100000"/>
              </a:lnSpc>
              <a:spcBef>
                <a:spcPts val="375"/>
              </a:spcBef>
              <a:buClr>
                <a:srgbClr val="FF0000"/>
              </a:buClr>
              <a:buChar char="–"/>
              <a:tabLst>
                <a:tab pos="659765" algn="l"/>
              </a:tabLst>
            </a:pPr>
            <a:r>
              <a:rPr sz="1400" dirty="0">
                <a:latin typeface="Arial"/>
                <a:cs typeface="Arial"/>
              </a:rPr>
              <a:t>Product</a:t>
            </a:r>
            <a:r>
              <a:rPr sz="1400" spc="4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quantity</a:t>
            </a:r>
            <a:r>
              <a:rPr sz="1400" spc="6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and</a:t>
            </a:r>
            <a:r>
              <a:rPr sz="1400" spc="7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price</a:t>
            </a:r>
            <a:endParaRPr sz="1400">
              <a:latin typeface="Arial"/>
              <a:cs typeface="Arial"/>
            </a:endParaRPr>
          </a:p>
          <a:p>
            <a:pPr marL="341630" indent="-328930">
              <a:lnSpc>
                <a:spcPct val="100000"/>
              </a:lnSpc>
              <a:spcBef>
                <a:spcPts val="400"/>
              </a:spcBef>
              <a:buClr>
                <a:srgbClr val="FF0000"/>
              </a:buClr>
              <a:buChar char="•"/>
              <a:tabLst>
                <a:tab pos="341630" algn="l"/>
              </a:tabLst>
            </a:pPr>
            <a:r>
              <a:rPr sz="1550" dirty="0">
                <a:latin typeface="Arial"/>
                <a:cs typeface="Arial"/>
              </a:rPr>
              <a:t>Implemented</a:t>
            </a:r>
            <a:r>
              <a:rPr sz="1550" spc="6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with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Builder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class</a:t>
            </a:r>
            <a:endParaRPr sz="1550">
              <a:latin typeface="Arial"/>
              <a:cs typeface="Arial"/>
            </a:endParaRPr>
          </a:p>
          <a:p>
            <a:pPr marL="341630" indent="-328930">
              <a:lnSpc>
                <a:spcPct val="100000"/>
              </a:lnSpc>
              <a:spcBef>
                <a:spcPts val="409"/>
              </a:spcBef>
              <a:buClr>
                <a:srgbClr val="FF0000"/>
              </a:buClr>
              <a:buChar char="•"/>
              <a:tabLst>
                <a:tab pos="341630" algn="l"/>
              </a:tabLst>
            </a:pPr>
            <a:r>
              <a:rPr sz="1550" dirty="0">
                <a:latin typeface="Arial"/>
                <a:cs typeface="Arial"/>
              </a:rPr>
              <a:t>Buyer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spc="-20" dirty="0">
                <a:latin typeface="Arial"/>
                <a:cs typeface="Arial"/>
              </a:rPr>
              <a:t>class</a:t>
            </a:r>
            <a:endParaRPr sz="1550">
              <a:latin typeface="Arial"/>
              <a:cs typeface="Arial"/>
            </a:endParaRPr>
          </a:p>
          <a:p>
            <a:pPr marL="660400" marR="5080" lvl="1" indent="-238125">
              <a:lnSpc>
                <a:spcPct val="102099"/>
              </a:lnSpc>
              <a:spcBef>
                <a:spcPts val="355"/>
              </a:spcBef>
              <a:buClr>
                <a:srgbClr val="FF0000"/>
              </a:buClr>
              <a:buChar char="–"/>
              <a:tabLst>
                <a:tab pos="660400" algn="l"/>
              </a:tabLst>
            </a:pPr>
            <a:r>
              <a:rPr sz="1400" dirty="0">
                <a:latin typeface="Arial"/>
                <a:cs typeface="Arial"/>
              </a:rPr>
              <a:t>Simple</a:t>
            </a:r>
            <a:r>
              <a:rPr sz="1400" spc="4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class</a:t>
            </a:r>
            <a:r>
              <a:rPr sz="1400" spc="6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to</a:t>
            </a:r>
            <a:r>
              <a:rPr sz="1400" spc="6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represent</a:t>
            </a:r>
            <a:r>
              <a:rPr sz="1400" spc="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buyers</a:t>
            </a:r>
            <a:r>
              <a:rPr sz="1400" spc="4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and</a:t>
            </a:r>
            <a:r>
              <a:rPr sz="1400" spc="6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their</a:t>
            </a:r>
            <a:r>
              <a:rPr sz="1400" spc="6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volume</a:t>
            </a:r>
            <a:r>
              <a:rPr sz="1400" spc="6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discount level</a:t>
            </a:r>
            <a:endParaRPr sz="1400">
              <a:latin typeface="Arial"/>
              <a:cs typeface="Arial"/>
            </a:endParaRPr>
          </a:p>
          <a:p>
            <a:pPr marL="341630" indent="-328930">
              <a:lnSpc>
                <a:spcPct val="100000"/>
              </a:lnSpc>
              <a:spcBef>
                <a:spcPts val="390"/>
              </a:spcBef>
              <a:buClr>
                <a:srgbClr val="FF0000"/>
              </a:buClr>
              <a:buChar char="•"/>
              <a:tabLst>
                <a:tab pos="341630" algn="l"/>
              </a:tabLst>
            </a:pPr>
            <a:r>
              <a:rPr sz="1550" dirty="0">
                <a:latin typeface="Arial"/>
                <a:cs typeface="Arial"/>
              </a:rPr>
              <a:t>Helper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enums</a:t>
            </a:r>
            <a:endParaRPr sz="1550">
              <a:latin typeface="Arial"/>
              <a:cs typeface="Arial"/>
            </a:endParaRPr>
          </a:p>
          <a:p>
            <a:pPr marL="659765" lvl="1" indent="-237490">
              <a:lnSpc>
                <a:spcPct val="100000"/>
              </a:lnSpc>
              <a:spcBef>
                <a:spcPts val="390"/>
              </a:spcBef>
              <a:buClr>
                <a:srgbClr val="FF0000"/>
              </a:buClr>
              <a:buChar char="–"/>
              <a:tabLst>
                <a:tab pos="659765" algn="l"/>
              </a:tabLst>
            </a:pPr>
            <a:r>
              <a:rPr sz="1400" dirty="0">
                <a:latin typeface="Arial"/>
                <a:cs typeface="Arial"/>
              </a:rPr>
              <a:t>BuyerClass:</a:t>
            </a:r>
            <a:r>
              <a:rPr sz="1400" spc="6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Defines</a:t>
            </a:r>
            <a:r>
              <a:rPr sz="1400" spc="8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volume</a:t>
            </a:r>
            <a:r>
              <a:rPr sz="1400" spc="8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discount</a:t>
            </a:r>
            <a:r>
              <a:rPr sz="1400" spc="7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levels</a:t>
            </a:r>
            <a:endParaRPr sz="1400">
              <a:latin typeface="Arial"/>
              <a:cs typeface="Arial"/>
            </a:endParaRPr>
          </a:p>
          <a:p>
            <a:pPr marL="659765" lvl="1" indent="-237490">
              <a:lnSpc>
                <a:spcPct val="100000"/>
              </a:lnSpc>
              <a:spcBef>
                <a:spcPts val="380"/>
              </a:spcBef>
              <a:buClr>
                <a:srgbClr val="FF0000"/>
              </a:buClr>
              <a:buChar char="–"/>
              <a:tabLst>
                <a:tab pos="659765" algn="l"/>
              </a:tabLst>
            </a:pPr>
            <a:r>
              <a:rPr sz="1400" dirty="0">
                <a:latin typeface="Arial"/>
                <a:cs typeface="Arial"/>
              </a:rPr>
              <a:t>State:</a:t>
            </a:r>
            <a:r>
              <a:rPr sz="1400" spc="4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Lists</a:t>
            </a:r>
            <a:r>
              <a:rPr sz="1400" spc="6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the</a:t>
            </a:r>
            <a:r>
              <a:rPr sz="1400" spc="6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states</a:t>
            </a:r>
            <a:r>
              <a:rPr sz="1400" spc="5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where</a:t>
            </a:r>
            <a:r>
              <a:rPr sz="1400" spc="6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transactions</a:t>
            </a:r>
            <a:r>
              <a:rPr sz="1400" spc="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take</a:t>
            </a:r>
            <a:r>
              <a:rPr sz="1400" spc="7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place</a:t>
            </a:r>
            <a:endParaRPr sz="1400">
              <a:latin typeface="Arial"/>
              <a:cs typeface="Arial"/>
            </a:endParaRPr>
          </a:p>
          <a:p>
            <a:pPr marL="659765" lvl="1" indent="-237490">
              <a:lnSpc>
                <a:spcPct val="100000"/>
              </a:lnSpc>
              <a:spcBef>
                <a:spcPts val="375"/>
              </a:spcBef>
              <a:buClr>
                <a:srgbClr val="FF0000"/>
              </a:buClr>
              <a:buChar char="–"/>
              <a:tabLst>
                <a:tab pos="659765" algn="l"/>
              </a:tabLst>
            </a:pPr>
            <a:r>
              <a:rPr sz="1400" dirty="0">
                <a:latin typeface="Arial"/>
                <a:cs typeface="Arial"/>
              </a:rPr>
              <a:t>TaxRate:</a:t>
            </a:r>
            <a:r>
              <a:rPr sz="1400" spc="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Lists</a:t>
            </a:r>
            <a:r>
              <a:rPr sz="1400" spc="4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the</a:t>
            </a:r>
            <a:r>
              <a:rPr sz="1400" spc="4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sales</a:t>
            </a:r>
            <a:r>
              <a:rPr sz="1400" spc="5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tax</a:t>
            </a:r>
            <a:r>
              <a:rPr sz="1400" spc="4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rates</a:t>
            </a:r>
            <a:r>
              <a:rPr sz="1400" spc="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for</a:t>
            </a:r>
            <a:r>
              <a:rPr sz="1400" spc="4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different</a:t>
            </a:r>
            <a:r>
              <a:rPr sz="1400" spc="4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states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94436" y="5694073"/>
            <a:ext cx="6414770" cy="17818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5400"/>
              </a:lnSpc>
              <a:spcBef>
                <a:spcPts val="100"/>
              </a:spcBef>
            </a:pPr>
            <a:r>
              <a:rPr sz="1300" dirty="0">
                <a:latin typeface="Arial"/>
                <a:cs typeface="Arial"/>
              </a:rPr>
              <a:t>The</a:t>
            </a:r>
            <a:r>
              <a:rPr sz="1300" spc="-45" dirty="0">
                <a:latin typeface="Arial"/>
                <a:cs typeface="Arial"/>
              </a:rPr>
              <a:t> </a:t>
            </a:r>
            <a:r>
              <a:rPr sz="1300" spc="165" dirty="0">
                <a:latin typeface="Times New Roman"/>
                <a:cs typeface="Times New Roman"/>
              </a:rPr>
              <a:t>SalesTxn</a:t>
            </a:r>
            <a:r>
              <a:rPr sz="1300" spc="45" dirty="0">
                <a:latin typeface="Times New Roman"/>
                <a:cs typeface="Times New Roman"/>
              </a:rPr>
              <a:t> </a:t>
            </a:r>
            <a:r>
              <a:rPr sz="1300" dirty="0">
                <a:latin typeface="Arial"/>
                <a:cs typeface="Arial"/>
              </a:rPr>
              <a:t>class</a:t>
            </a:r>
            <a:r>
              <a:rPr sz="1300" spc="-30" dirty="0">
                <a:latin typeface="Arial"/>
                <a:cs typeface="Arial"/>
              </a:rPr>
              <a:t> </a:t>
            </a:r>
            <a:r>
              <a:rPr sz="1300" dirty="0">
                <a:latin typeface="Arial"/>
                <a:cs typeface="Arial"/>
              </a:rPr>
              <a:t>is</a:t>
            </a:r>
            <a:r>
              <a:rPr sz="1300" spc="-20" dirty="0">
                <a:latin typeface="Arial"/>
                <a:cs typeface="Arial"/>
              </a:rPr>
              <a:t> </a:t>
            </a:r>
            <a:r>
              <a:rPr sz="1300" dirty="0">
                <a:latin typeface="Arial"/>
                <a:cs typeface="Arial"/>
              </a:rPr>
              <a:t>an</a:t>
            </a:r>
            <a:r>
              <a:rPr sz="1300" spc="-35" dirty="0">
                <a:latin typeface="Arial"/>
                <a:cs typeface="Arial"/>
              </a:rPr>
              <a:t> </a:t>
            </a:r>
            <a:r>
              <a:rPr sz="1300" spc="-10" dirty="0">
                <a:latin typeface="Arial"/>
                <a:cs typeface="Arial"/>
              </a:rPr>
              <a:t>additional</a:t>
            </a:r>
            <a:r>
              <a:rPr sz="1300" spc="-40" dirty="0">
                <a:latin typeface="Arial"/>
                <a:cs typeface="Arial"/>
              </a:rPr>
              <a:t> </a:t>
            </a:r>
            <a:r>
              <a:rPr sz="1300" dirty="0">
                <a:latin typeface="Arial"/>
                <a:cs typeface="Arial"/>
              </a:rPr>
              <a:t>data</a:t>
            </a:r>
            <a:r>
              <a:rPr sz="1300" spc="-35" dirty="0">
                <a:latin typeface="Arial"/>
                <a:cs typeface="Arial"/>
              </a:rPr>
              <a:t> </a:t>
            </a:r>
            <a:r>
              <a:rPr sz="1300" dirty="0">
                <a:latin typeface="Arial"/>
                <a:cs typeface="Arial"/>
              </a:rPr>
              <a:t>set</a:t>
            </a:r>
            <a:r>
              <a:rPr sz="1300" spc="-20" dirty="0">
                <a:latin typeface="Arial"/>
                <a:cs typeface="Arial"/>
              </a:rPr>
              <a:t> </a:t>
            </a:r>
            <a:r>
              <a:rPr sz="1300" dirty="0">
                <a:latin typeface="Arial"/>
                <a:cs typeface="Arial"/>
              </a:rPr>
              <a:t>used</a:t>
            </a:r>
            <a:r>
              <a:rPr sz="1300" spc="-35" dirty="0">
                <a:latin typeface="Arial"/>
                <a:cs typeface="Arial"/>
              </a:rPr>
              <a:t> </a:t>
            </a:r>
            <a:r>
              <a:rPr sz="1300" dirty="0">
                <a:latin typeface="Arial"/>
                <a:cs typeface="Arial"/>
              </a:rPr>
              <a:t>in</a:t>
            </a:r>
            <a:r>
              <a:rPr sz="1300" spc="-30" dirty="0">
                <a:latin typeface="Arial"/>
                <a:cs typeface="Arial"/>
              </a:rPr>
              <a:t> </a:t>
            </a:r>
            <a:r>
              <a:rPr sz="1300" dirty="0">
                <a:latin typeface="Arial"/>
                <a:cs typeface="Arial"/>
              </a:rPr>
              <a:t>the</a:t>
            </a:r>
            <a:r>
              <a:rPr sz="1300" spc="-35" dirty="0">
                <a:latin typeface="Arial"/>
                <a:cs typeface="Arial"/>
              </a:rPr>
              <a:t> </a:t>
            </a:r>
            <a:r>
              <a:rPr sz="1300" dirty="0">
                <a:latin typeface="Arial"/>
                <a:cs typeface="Arial"/>
              </a:rPr>
              <a:t>course.</a:t>
            </a:r>
            <a:r>
              <a:rPr sz="1300" spc="-20" dirty="0">
                <a:latin typeface="Arial"/>
                <a:cs typeface="Arial"/>
              </a:rPr>
              <a:t> </a:t>
            </a:r>
            <a:r>
              <a:rPr sz="1300" dirty="0">
                <a:latin typeface="Arial"/>
                <a:cs typeface="Arial"/>
              </a:rPr>
              <a:t>Each</a:t>
            </a:r>
            <a:r>
              <a:rPr sz="1300" spc="-20" dirty="0">
                <a:latin typeface="Arial"/>
                <a:cs typeface="Arial"/>
              </a:rPr>
              <a:t> </a:t>
            </a:r>
            <a:r>
              <a:rPr sz="1300" dirty="0">
                <a:latin typeface="Arial"/>
                <a:cs typeface="Arial"/>
              </a:rPr>
              <a:t>object</a:t>
            </a:r>
            <a:r>
              <a:rPr sz="1300" spc="-35" dirty="0">
                <a:latin typeface="Arial"/>
                <a:cs typeface="Arial"/>
              </a:rPr>
              <a:t> </a:t>
            </a:r>
            <a:r>
              <a:rPr sz="1300" spc="-10" dirty="0">
                <a:latin typeface="Arial"/>
                <a:cs typeface="Arial"/>
              </a:rPr>
              <a:t>includes </a:t>
            </a:r>
            <a:r>
              <a:rPr sz="1300" dirty="0">
                <a:latin typeface="Arial"/>
                <a:cs typeface="Arial"/>
              </a:rPr>
              <a:t>data</a:t>
            </a:r>
            <a:r>
              <a:rPr sz="1300" spc="-45" dirty="0">
                <a:latin typeface="Arial"/>
                <a:cs typeface="Arial"/>
              </a:rPr>
              <a:t> </a:t>
            </a:r>
            <a:r>
              <a:rPr sz="1300" dirty="0">
                <a:latin typeface="Arial"/>
                <a:cs typeface="Arial"/>
              </a:rPr>
              <a:t>about</a:t>
            </a:r>
            <a:r>
              <a:rPr sz="1300" spc="-20" dirty="0">
                <a:latin typeface="Arial"/>
                <a:cs typeface="Arial"/>
              </a:rPr>
              <a:t> </a:t>
            </a:r>
            <a:r>
              <a:rPr sz="1300" dirty="0">
                <a:latin typeface="Arial"/>
                <a:cs typeface="Arial"/>
              </a:rPr>
              <a:t>a</a:t>
            </a:r>
            <a:r>
              <a:rPr sz="1300" spc="-30" dirty="0">
                <a:latin typeface="Arial"/>
                <a:cs typeface="Arial"/>
              </a:rPr>
              <a:t> </a:t>
            </a:r>
            <a:r>
              <a:rPr sz="1300" dirty="0">
                <a:latin typeface="Arial"/>
                <a:cs typeface="Arial"/>
              </a:rPr>
              <a:t>sales</a:t>
            </a:r>
            <a:r>
              <a:rPr sz="1300" spc="-35" dirty="0">
                <a:latin typeface="Arial"/>
                <a:cs typeface="Arial"/>
              </a:rPr>
              <a:t> </a:t>
            </a:r>
            <a:r>
              <a:rPr sz="1300" spc="-10" dirty="0">
                <a:latin typeface="Arial"/>
                <a:cs typeface="Arial"/>
              </a:rPr>
              <a:t>transaction.</a:t>
            </a:r>
            <a:r>
              <a:rPr sz="1300" spc="-15" dirty="0">
                <a:latin typeface="Arial"/>
                <a:cs typeface="Arial"/>
              </a:rPr>
              <a:t> </a:t>
            </a:r>
            <a:r>
              <a:rPr sz="1300" dirty="0">
                <a:latin typeface="Arial"/>
                <a:cs typeface="Arial"/>
              </a:rPr>
              <a:t>Some</a:t>
            </a:r>
            <a:r>
              <a:rPr sz="1300" spc="-20" dirty="0">
                <a:latin typeface="Arial"/>
                <a:cs typeface="Arial"/>
              </a:rPr>
              <a:t> </a:t>
            </a:r>
            <a:r>
              <a:rPr sz="1300" dirty="0">
                <a:latin typeface="Arial"/>
                <a:cs typeface="Arial"/>
              </a:rPr>
              <a:t>of</a:t>
            </a:r>
            <a:r>
              <a:rPr sz="1300" spc="-30" dirty="0">
                <a:latin typeface="Arial"/>
                <a:cs typeface="Arial"/>
              </a:rPr>
              <a:t> </a:t>
            </a:r>
            <a:r>
              <a:rPr sz="1300" dirty="0">
                <a:latin typeface="Arial"/>
                <a:cs typeface="Arial"/>
              </a:rPr>
              <a:t>the</a:t>
            </a:r>
            <a:r>
              <a:rPr sz="1300" spc="-20" dirty="0">
                <a:latin typeface="Arial"/>
                <a:cs typeface="Arial"/>
              </a:rPr>
              <a:t> </a:t>
            </a:r>
            <a:r>
              <a:rPr sz="1300" dirty="0">
                <a:latin typeface="Arial"/>
                <a:cs typeface="Arial"/>
              </a:rPr>
              <a:t>data</a:t>
            </a:r>
            <a:r>
              <a:rPr sz="1300" spc="-35" dirty="0">
                <a:latin typeface="Arial"/>
                <a:cs typeface="Arial"/>
              </a:rPr>
              <a:t> </a:t>
            </a:r>
            <a:r>
              <a:rPr sz="1300" spc="-10" dirty="0">
                <a:latin typeface="Arial"/>
                <a:cs typeface="Arial"/>
              </a:rPr>
              <a:t>included</a:t>
            </a:r>
            <a:r>
              <a:rPr sz="1300" spc="-40" dirty="0">
                <a:latin typeface="Arial"/>
                <a:cs typeface="Arial"/>
              </a:rPr>
              <a:t> </a:t>
            </a:r>
            <a:r>
              <a:rPr sz="1300" dirty="0">
                <a:latin typeface="Arial"/>
                <a:cs typeface="Arial"/>
              </a:rPr>
              <a:t>for</a:t>
            </a:r>
            <a:r>
              <a:rPr sz="1300" spc="-20" dirty="0">
                <a:latin typeface="Arial"/>
                <a:cs typeface="Arial"/>
              </a:rPr>
              <a:t> </a:t>
            </a:r>
            <a:r>
              <a:rPr sz="1300" dirty="0">
                <a:latin typeface="Arial"/>
                <a:cs typeface="Arial"/>
              </a:rPr>
              <a:t>each</a:t>
            </a:r>
            <a:r>
              <a:rPr sz="1300" spc="-30" dirty="0">
                <a:latin typeface="Arial"/>
                <a:cs typeface="Arial"/>
              </a:rPr>
              <a:t> </a:t>
            </a:r>
            <a:r>
              <a:rPr sz="1300" spc="-10" dirty="0">
                <a:latin typeface="Arial"/>
                <a:cs typeface="Arial"/>
              </a:rPr>
              <a:t>transaction</a:t>
            </a:r>
            <a:r>
              <a:rPr sz="1300" spc="-20" dirty="0">
                <a:latin typeface="Arial"/>
                <a:cs typeface="Arial"/>
              </a:rPr>
              <a:t> </a:t>
            </a:r>
            <a:r>
              <a:rPr sz="1300" spc="-10" dirty="0">
                <a:latin typeface="Arial"/>
                <a:cs typeface="Arial"/>
              </a:rPr>
              <a:t>includes:</a:t>
            </a:r>
            <a:endParaRPr sz="1300">
              <a:latin typeface="Arial"/>
              <a:cs typeface="Arial"/>
            </a:endParaRPr>
          </a:p>
          <a:p>
            <a:pPr marL="507365" indent="-246379">
              <a:lnSpc>
                <a:spcPct val="100000"/>
              </a:lnSpc>
              <a:spcBef>
                <a:spcPts val="375"/>
              </a:spcBef>
              <a:buChar char="•"/>
              <a:tabLst>
                <a:tab pos="507365" algn="l"/>
              </a:tabLst>
            </a:pPr>
            <a:r>
              <a:rPr sz="1150" dirty="0">
                <a:latin typeface="Arial"/>
                <a:cs typeface="Arial"/>
              </a:rPr>
              <a:t>The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name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of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sales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person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who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sold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product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and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spc="-10" dirty="0">
                <a:latin typeface="Arial"/>
                <a:cs typeface="Arial"/>
              </a:rPr>
              <a:t>buyer</a:t>
            </a:r>
            <a:endParaRPr sz="1150">
              <a:latin typeface="Arial"/>
              <a:cs typeface="Arial"/>
            </a:endParaRPr>
          </a:p>
          <a:p>
            <a:pPr marL="507365" indent="-246379">
              <a:lnSpc>
                <a:spcPct val="100000"/>
              </a:lnSpc>
              <a:spcBef>
                <a:spcPts val="375"/>
              </a:spcBef>
              <a:buChar char="•"/>
              <a:tabLst>
                <a:tab pos="507365" algn="l"/>
              </a:tabLst>
            </a:pPr>
            <a:r>
              <a:rPr sz="1150" dirty="0">
                <a:latin typeface="Arial"/>
                <a:cs typeface="Arial"/>
              </a:rPr>
              <a:t>The</a:t>
            </a:r>
            <a:r>
              <a:rPr sz="1150" spc="10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transaction</a:t>
            </a:r>
            <a:r>
              <a:rPr sz="1150" spc="95" dirty="0">
                <a:latin typeface="Arial"/>
                <a:cs typeface="Arial"/>
              </a:rPr>
              <a:t> </a:t>
            </a:r>
            <a:r>
              <a:rPr sz="1150" spc="-20" dirty="0">
                <a:latin typeface="Arial"/>
                <a:cs typeface="Arial"/>
              </a:rPr>
              <a:t>date</a:t>
            </a:r>
            <a:endParaRPr sz="1150">
              <a:latin typeface="Arial"/>
              <a:cs typeface="Arial"/>
            </a:endParaRPr>
          </a:p>
          <a:p>
            <a:pPr marL="507365" indent="-246379">
              <a:lnSpc>
                <a:spcPct val="100000"/>
              </a:lnSpc>
              <a:spcBef>
                <a:spcPts val="370"/>
              </a:spcBef>
              <a:buChar char="•"/>
              <a:tabLst>
                <a:tab pos="507365" algn="l"/>
              </a:tabLst>
            </a:pPr>
            <a:r>
              <a:rPr sz="1150" dirty="0">
                <a:latin typeface="Arial"/>
                <a:cs typeface="Arial"/>
              </a:rPr>
              <a:t>The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number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of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units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spc="-20" dirty="0">
                <a:latin typeface="Arial"/>
                <a:cs typeface="Arial"/>
              </a:rPr>
              <a:t>sold</a:t>
            </a:r>
            <a:endParaRPr sz="1150">
              <a:latin typeface="Arial"/>
              <a:cs typeface="Arial"/>
            </a:endParaRPr>
          </a:p>
          <a:p>
            <a:pPr marL="507365" indent="-246379">
              <a:lnSpc>
                <a:spcPct val="100000"/>
              </a:lnSpc>
              <a:spcBef>
                <a:spcPts val="375"/>
              </a:spcBef>
              <a:buChar char="•"/>
              <a:tabLst>
                <a:tab pos="507365" algn="l"/>
              </a:tabLst>
            </a:pPr>
            <a:r>
              <a:rPr sz="1150" dirty="0">
                <a:latin typeface="Arial"/>
                <a:cs typeface="Arial"/>
              </a:rPr>
              <a:t>The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price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per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spc="-20" dirty="0">
                <a:latin typeface="Arial"/>
                <a:cs typeface="Arial"/>
              </a:rPr>
              <a:t>unit</a:t>
            </a:r>
            <a:endParaRPr sz="1150">
              <a:latin typeface="Arial"/>
              <a:cs typeface="Arial"/>
            </a:endParaRPr>
          </a:p>
          <a:p>
            <a:pPr marL="507365" indent="-246379">
              <a:lnSpc>
                <a:spcPct val="100000"/>
              </a:lnSpc>
              <a:spcBef>
                <a:spcPts val="380"/>
              </a:spcBef>
              <a:buChar char="•"/>
              <a:tabLst>
                <a:tab pos="507365" algn="l"/>
              </a:tabLst>
            </a:pPr>
            <a:r>
              <a:rPr sz="1150" dirty="0">
                <a:latin typeface="Arial"/>
                <a:cs typeface="Arial"/>
              </a:rPr>
              <a:t>Sales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tax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spc="-10" dirty="0">
                <a:latin typeface="Arial"/>
                <a:cs typeface="Arial"/>
              </a:rPr>
              <a:t>rates</a:t>
            </a:r>
            <a:endParaRPr sz="1150">
              <a:latin typeface="Arial"/>
              <a:cs typeface="Arial"/>
            </a:endParaRPr>
          </a:p>
          <a:p>
            <a:pPr marL="507365" indent="-246379">
              <a:lnSpc>
                <a:spcPct val="100000"/>
              </a:lnSpc>
              <a:spcBef>
                <a:spcPts val="375"/>
              </a:spcBef>
              <a:buChar char="•"/>
              <a:tabLst>
                <a:tab pos="507365" algn="l"/>
              </a:tabLst>
            </a:pPr>
            <a:r>
              <a:rPr sz="1150" dirty="0">
                <a:latin typeface="Arial"/>
                <a:cs typeface="Arial"/>
              </a:rPr>
              <a:t>Any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discounts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applied</a:t>
            </a:r>
            <a:r>
              <a:rPr sz="1150" spc="11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to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spc="-10" dirty="0">
                <a:latin typeface="Arial"/>
                <a:cs typeface="Arial"/>
              </a:rPr>
              <a:t>transaction</a:t>
            </a:r>
            <a:endParaRPr sz="11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326639" y="5247386"/>
            <a:ext cx="3116580" cy="144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endParaRPr sz="8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694436" y="5716016"/>
            <a:ext cx="6313170" cy="186308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162560">
              <a:lnSpc>
                <a:spcPct val="100000"/>
              </a:lnSpc>
              <a:spcBef>
                <a:spcPts val="95"/>
              </a:spcBef>
            </a:pPr>
            <a:r>
              <a:rPr sz="1300" dirty="0">
                <a:latin typeface="Arial"/>
                <a:cs typeface="Arial"/>
              </a:rPr>
              <a:t>Streams</a:t>
            </a:r>
            <a:r>
              <a:rPr sz="1300" spc="-40" dirty="0">
                <a:latin typeface="Arial"/>
                <a:cs typeface="Arial"/>
              </a:rPr>
              <a:t> </a:t>
            </a:r>
            <a:r>
              <a:rPr sz="1300" dirty="0">
                <a:latin typeface="Arial"/>
                <a:cs typeface="Arial"/>
              </a:rPr>
              <a:t>are</a:t>
            </a:r>
            <a:r>
              <a:rPr sz="1300" spc="-20" dirty="0">
                <a:latin typeface="Arial"/>
                <a:cs typeface="Arial"/>
              </a:rPr>
              <a:t> </a:t>
            </a:r>
            <a:r>
              <a:rPr sz="1300" dirty="0">
                <a:latin typeface="Arial"/>
                <a:cs typeface="Arial"/>
              </a:rPr>
              <a:t>a</a:t>
            </a:r>
            <a:r>
              <a:rPr sz="1300" spc="-35" dirty="0">
                <a:latin typeface="Arial"/>
                <a:cs typeface="Arial"/>
              </a:rPr>
              <a:t> </a:t>
            </a:r>
            <a:r>
              <a:rPr sz="1300" dirty="0">
                <a:latin typeface="Arial"/>
                <a:cs typeface="Arial"/>
              </a:rPr>
              <a:t>new</a:t>
            </a:r>
            <a:r>
              <a:rPr sz="1300" spc="-35" dirty="0">
                <a:latin typeface="Arial"/>
                <a:cs typeface="Arial"/>
              </a:rPr>
              <a:t> </a:t>
            </a:r>
            <a:r>
              <a:rPr sz="1300" dirty="0">
                <a:latin typeface="Arial"/>
                <a:cs typeface="Arial"/>
              </a:rPr>
              <a:t>type</a:t>
            </a:r>
            <a:r>
              <a:rPr sz="1300" spc="-25" dirty="0">
                <a:latin typeface="Arial"/>
                <a:cs typeface="Arial"/>
              </a:rPr>
              <a:t> </a:t>
            </a:r>
            <a:r>
              <a:rPr sz="1300" dirty="0">
                <a:latin typeface="Arial"/>
                <a:cs typeface="Arial"/>
              </a:rPr>
              <a:t>of</a:t>
            </a:r>
            <a:r>
              <a:rPr sz="1300" spc="-20" dirty="0">
                <a:latin typeface="Arial"/>
                <a:cs typeface="Arial"/>
              </a:rPr>
              <a:t> </a:t>
            </a:r>
            <a:r>
              <a:rPr sz="1300" dirty="0">
                <a:latin typeface="Arial"/>
                <a:cs typeface="Arial"/>
              </a:rPr>
              <a:t>object</a:t>
            </a:r>
            <a:r>
              <a:rPr sz="1300" spc="-35" dirty="0">
                <a:latin typeface="Arial"/>
                <a:cs typeface="Arial"/>
              </a:rPr>
              <a:t> </a:t>
            </a:r>
            <a:r>
              <a:rPr sz="1300" dirty="0">
                <a:latin typeface="Arial"/>
                <a:cs typeface="Arial"/>
              </a:rPr>
              <a:t>added</a:t>
            </a:r>
            <a:r>
              <a:rPr sz="1300" spc="-35" dirty="0">
                <a:latin typeface="Arial"/>
                <a:cs typeface="Arial"/>
              </a:rPr>
              <a:t> </a:t>
            </a:r>
            <a:r>
              <a:rPr sz="1300" dirty="0">
                <a:latin typeface="Arial"/>
                <a:cs typeface="Arial"/>
              </a:rPr>
              <a:t>to</a:t>
            </a:r>
            <a:r>
              <a:rPr sz="1300" spc="-20" dirty="0">
                <a:latin typeface="Arial"/>
                <a:cs typeface="Arial"/>
              </a:rPr>
              <a:t> </a:t>
            </a:r>
            <a:r>
              <a:rPr sz="1300" dirty="0">
                <a:latin typeface="Arial"/>
                <a:cs typeface="Arial"/>
              </a:rPr>
              <a:t>Java</a:t>
            </a:r>
            <a:r>
              <a:rPr sz="1300" spc="-25" dirty="0">
                <a:latin typeface="Arial"/>
                <a:cs typeface="Arial"/>
              </a:rPr>
              <a:t> </a:t>
            </a:r>
            <a:r>
              <a:rPr sz="1300" dirty="0">
                <a:latin typeface="Arial"/>
                <a:cs typeface="Arial"/>
              </a:rPr>
              <a:t>SE</a:t>
            </a:r>
            <a:r>
              <a:rPr sz="1300" spc="-20" dirty="0">
                <a:latin typeface="Arial"/>
                <a:cs typeface="Arial"/>
              </a:rPr>
              <a:t> </a:t>
            </a:r>
            <a:r>
              <a:rPr sz="1300" dirty="0">
                <a:latin typeface="Arial"/>
                <a:cs typeface="Arial"/>
              </a:rPr>
              <a:t>8.</a:t>
            </a:r>
            <a:r>
              <a:rPr sz="1300" spc="-90" dirty="0">
                <a:latin typeface="Arial"/>
                <a:cs typeface="Arial"/>
              </a:rPr>
              <a:t> </a:t>
            </a:r>
            <a:r>
              <a:rPr sz="1300" dirty="0">
                <a:latin typeface="Arial"/>
                <a:cs typeface="Arial"/>
              </a:rPr>
              <a:t>A</a:t>
            </a:r>
            <a:r>
              <a:rPr sz="1300" spc="-90" dirty="0">
                <a:latin typeface="Arial"/>
                <a:cs typeface="Arial"/>
              </a:rPr>
              <a:t> </a:t>
            </a:r>
            <a:r>
              <a:rPr sz="1300" dirty="0">
                <a:latin typeface="Arial"/>
                <a:cs typeface="Arial"/>
              </a:rPr>
              <a:t>stream</a:t>
            </a:r>
            <a:r>
              <a:rPr sz="1300" spc="-25" dirty="0">
                <a:latin typeface="Arial"/>
                <a:cs typeface="Arial"/>
              </a:rPr>
              <a:t> </a:t>
            </a:r>
            <a:r>
              <a:rPr sz="1300" dirty="0">
                <a:latin typeface="Arial"/>
                <a:cs typeface="Arial"/>
              </a:rPr>
              <a:t>is</a:t>
            </a:r>
            <a:r>
              <a:rPr sz="1300" spc="-35" dirty="0">
                <a:latin typeface="Arial"/>
                <a:cs typeface="Arial"/>
              </a:rPr>
              <a:t> </a:t>
            </a:r>
            <a:r>
              <a:rPr sz="1300" dirty="0">
                <a:latin typeface="Arial"/>
                <a:cs typeface="Arial"/>
              </a:rPr>
              <a:t>a</a:t>
            </a:r>
            <a:r>
              <a:rPr sz="1300" spc="-35" dirty="0">
                <a:latin typeface="Arial"/>
                <a:cs typeface="Arial"/>
              </a:rPr>
              <a:t> </a:t>
            </a:r>
            <a:r>
              <a:rPr sz="1300" spc="-10" dirty="0">
                <a:latin typeface="Arial"/>
                <a:cs typeface="Arial"/>
              </a:rPr>
              <a:t>sequence</a:t>
            </a:r>
            <a:r>
              <a:rPr sz="1300" spc="-35" dirty="0">
                <a:latin typeface="Arial"/>
                <a:cs typeface="Arial"/>
              </a:rPr>
              <a:t> </a:t>
            </a:r>
            <a:r>
              <a:rPr sz="1300" spc="-25" dirty="0">
                <a:latin typeface="Arial"/>
                <a:cs typeface="Arial"/>
              </a:rPr>
              <a:t>of </a:t>
            </a:r>
            <a:r>
              <a:rPr sz="1300" spc="-10" dirty="0">
                <a:latin typeface="Arial"/>
                <a:cs typeface="Arial"/>
              </a:rPr>
              <a:t>elements</a:t>
            </a:r>
            <a:r>
              <a:rPr sz="1300" spc="-30" dirty="0">
                <a:latin typeface="Arial"/>
                <a:cs typeface="Arial"/>
              </a:rPr>
              <a:t> </a:t>
            </a:r>
            <a:r>
              <a:rPr sz="1300" spc="-10" dirty="0">
                <a:latin typeface="Arial"/>
                <a:cs typeface="Arial"/>
              </a:rPr>
              <a:t>supporting</a:t>
            </a:r>
            <a:r>
              <a:rPr sz="1300" spc="-20" dirty="0">
                <a:latin typeface="Arial"/>
                <a:cs typeface="Arial"/>
              </a:rPr>
              <a:t> </a:t>
            </a:r>
            <a:r>
              <a:rPr sz="1300" spc="-10" dirty="0">
                <a:latin typeface="Arial"/>
                <a:cs typeface="Arial"/>
              </a:rPr>
              <a:t>sequential</a:t>
            </a:r>
            <a:r>
              <a:rPr sz="1300" spc="-30" dirty="0">
                <a:latin typeface="Arial"/>
                <a:cs typeface="Arial"/>
              </a:rPr>
              <a:t> </a:t>
            </a:r>
            <a:r>
              <a:rPr sz="1300" dirty="0">
                <a:latin typeface="Arial"/>
                <a:cs typeface="Arial"/>
              </a:rPr>
              <a:t>and</a:t>
            </a:r>
            <a:r>
              <a:rPr sz="1300" spc="-15" dirty="0">
                <a:latin typeface="Arial"/>
                <a:cs typeface="Arial"/>
              </a:rPr>
              <a:t> </a:t>
            </a:r>
            <a:r>
              <a:rPr sz="1300" spc="-10" dirty="0">
                <a:latin typeface="Arial"/>
                <a:cs typeface="Arial"/>
              </a:rPr>
              <a:t>parallel</a:t>
            </a:r>
            <a:r>
              <a:rPr sz="1300" spc="-30" dirty="0">
                <a:latin typeface="Arial"/>
                <a:cs typeface="Arial"/>
              </a:rPr>
              <a:t> </a:t>
            </a:r>
            <a:r>
              <a:rPr sz="1300" spc="-10" dirty="0">
                <a:latin typeface="Arial"/>
                <a:cs typeface="Arial"/>
              </a:rPr>
              <a:t>aggregate</a:t>
            </a:r>
            <a:r>
              <a:rPr sz="1300" spc="-20" dirty="0">
                <a:latin typeface="Arial"/>
                <a:cs typeface="Arial"/>
              </a:rPr>
              <a:t> </a:t>
            </a:r>
            <a:r>
              <a:rPr sz="1300" spc="-10" dirty="0">
                <a:latin typeface="Arial"/>
                <a:cs typeface="Arial"/>
              </a:rPr>
              <a:t>operations.</a:t>
            </a:r>
            <a:r>
              <a:rPr sz="1300" spc="-45" dirty="0">
                <a:latin typeface="Arial"/>
                <a:cs typeface="Arial"/>
              </a:rPr>
              <a:t> </a:t>
            </a:r>
            <a:r>
              <a:rPr sz="1300" dirty="0">
                <a:latin typeface="Arial"/>
                <a:cs typeface="Arial"/>
              </a:rPr>
              <a:t>These</a:t>
            </a:r>
            <a:r>
              <a:rPr sz="1300" spc="-15" dirty="0">
                <a:latin typeface="Arial"/>
                <a:cs typeface="Arial"/>
              </a:rPr>
              <a:t> </a:t>
            </a:r>
            <a:r>
              <a:rPr sz="1300" spc="-10" dirty="0">
                <a:latin typeface="Arial"/>
                <a:cs typeface="Arial"/>
              </a:rPr>
              <a:t>operations </a:t>
            </a:r>
            <a:r>
              <a:rPr sz="1300" dirty="0">
                <a:latin typeface="Arial"/>
                <a:cs typeface="Arial"/>
              </a:rPr>
              <a:t>can</a:t>
            </a:r>
            <a:r>
              <a:rPr sz="1300" spc="-50" dirty="0">
                <a:latin typeface="Arial"/>
                <a:cs typeface="Arial"/>
              </a:rPr>
              <a:t> </a:t>
            </a:r>
            <a:r>
              <a:rPr sz="1300" dirty="0">
                <a:latin typeface="Arial"/>
                <a:cs typeface="Arial"/>
              </a:rPr>
              <a:t>be</a:t>
            </a:r>
            <a:r>
              <a:rPr sz="1300" spc="-35" dirty="0">
                <a:latin typeface="Arial"/>
                <a:cs typeface="Arial"/>
              </a:rPr>
              <a:t> </a:t>
            </a:r>
            <a:r>
              <a:rPr sz="1300" dirty="0">
                <a:latin typeface="Arial"/>
                <a:cs typeface="Arial"/>
              </a:rPr>
              <a:t>called</a:t>
            </a:r>
            <a:r>
              <a:rPr sz="1300" spc="-40" dirty="0">
                <a:latin typeface="Arial"/>
                <a:cs typeface="Arial"/>
              </a:rPr>
              <a:t> </a:t>
            </a:r>
            <a:r>
              <a:rPr sz="1300" spc="-10" dirty="0">
                <a:latin typeface="Arial"/>
                <a:cs typeface="Arial"/>
              </a:rPr>
              <a:t>consecutively</a:t>
            </a:r>
            <a:r>
              <a:rPr sz="1300" spc="-25" dirty="0">
                <a:latin typeface="Arial"/>
                <a:cs typeface="Arial"/>
              </a:rPr>
              <a:t> </a:t>
            </a:r>
            <a:r>
              <a:rPr sz="1300" dirty="0">
                <a:latin typeface="Arial"/>
                <a:cs typeface="Arial"/>
              </a:rPr>
              <a:t>in</a:t>
            </a:r>
            <a:r>
              <a:rPr sz="1300" spc="-35" dirty="0">
                <a:latin typeface="Arial"/>
                <a:cs typeface="Arial"/>
              </a:rPr>
              <a:t> </a:t>
            </a:r>
            <a:r>
              <a:rPr sz="1300" dirty="0">
                <a:latin typeface="Arial"/>
                <a:cs typeface="Arial"/>
              </a:rPr>
              <a:t>a</a:t>
            </a:r>
            <a:r>
              <a:rPr sz="1300" spc="-40" dirty="0">
                <a:latin typeface="Arial"/>
                <a:cs typeface="Arial"/>
              </a:rPr>
              <a:t> </a:t>
            </a:r>
            <a:r>
              <a:rPr sz="1300" dirty="0">
                <a:latin typeface="Arial"/>
                <a:cs typeface="Arial"/>
              </a:rPr>
              <a:t>single</a:t>
            </a:r>
            <a:r>
              <a:rPr sz="1300" spc="-35" dirty="0">
                <a:latin typeface="Arial"/>
                <a:cs typeface="Arial"/>
              </a:rPr>
              <a:t> </a:t>
            </a:r>
            <a:r>
              <a:rPr sz="1300" spc="-10" dirty="0">
                <a:latin typeface="Arial"/>
                <a:cs typeface="Arial"/>
              </a:rPr>
              <a:t>statement.</a:t>
            </a:r>
            <a:r>
              <a:rPr sz="1300" spc="-40" dirty="0">
                <a:latin typeface="Arial"/>
                <a:cs typeface="Arial"/>
              </a:rPr>
              <a:t> </a:t>
            </a:r>
            <a:r>
              <a:rPr sz="1300" dirty="0">
                <a:latin typeface="Arial"/>
                <a:cs typeface="Arial"/>
              </a:rPr>
              <a:t>This</a:t>
            </a:r>
            <a:r>
              <a:rPr sz="1300" spc="-35" dirty="0">
                <a:latin typeface="Arial"/>
                <a:cs typeface="Arial"/>
              </a:rPr>
              <a:t> </a:t>
            </a:r>
            <a:r>
              <a:rPr sz="1300" dirty="0">
                <a:latin typeface="Arial"/>
                <a:cs typeface="Arial"/>
              </a:rPr>
              <a:t>feature</a:t>
            </a:r>
            <a:r>
              <a:rPr sz="1300" spc="-40" dirty="0">
                <a:latin typeface="Arial"/>
                <a:cs typeface="Arial"/>
              </a:rPr>
              <a:t> </a:t>
            </a:r>
            <a:r>
              <a:rPr sz="1300" dirty="0">
                <a:latin typeface="Arial"/>
                <a:cs typeface="Arial"/>
              </a:rPr>
              <a:t>is</a:t>
            </a:r>
            <a:r>
              <a:rPr sz="1300" spc="-20" dirty="0">
                <a:latin typeface="Arial"/>
                <a:cs typeface="Arial"/>
              </a:rPr>
              <a:t> </a:t>
            </a:r>
            <a:r>
              <a:rPr sz="1300" dirty="0">
                <a:latin typeface="Arial"/>
                <a:cs typeface="Arial"/>
              </a:rPr>
              <a:t>called</a:t>
            </a:r>
            <a:r>
              <a:rPr sz="1300" spc="-50" dirty="0">
                <a:latin typeface="Arial"/>
                <a:cs typeface="Arial"/>
              </a:rPr>
              <a:t> </a:t>
            </a:r>
            <a:r>
              <a:rPr sz="1300" spc="-10" dirty="0">
                <a:latin typeface="Arial"/>
                <a:cs typeface="Arial"/>
              </a:rPr>
              <a:t>“method chaining.”</a:t>
            </a:r>
            <a:endParaRPr sz="13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spcBef>
                <a:spcPts val="430"/>
              </a:spcBef>
            </a:pPr>
            <a:r>
              <a:rPr sz="1300" spc="-10" dirty="0">
                <a:latin typeface="Arial"/>
                <a:cs typeface="Arial"/>
              </a:rPr>
              <a:t>Collections</a:t>
            </a:r>
            <a:r>
              <a:rPr sz="1300" spc="-70" dirty="0">
                <a:latin typeface="Arial"/>
                <a:cs typeface="Arial"/>
              </a:rPr>
              <a:t> </a:t>
            </a:r>
            <a:r>
              <a:rPr sz="1300" dirty="0">
                <a:latin typeface="Arial"/>
                <a:cs typeface="Arial"/>
              </a:rPr>
              <a:t>and</a:t>
            </a:r>
            <a:r>
              <a:rPr sz="1300" spc="-50" dirty="0">
                <a:latin typeface="Arial"/>
                <a:cs typeface="Arial"/>
              </a:rPr>
              <a:t> </a:t>
            </a:r>
            <a:r>
              <a:rPr sz="1300" dirty="0">
                <a:latin typeface="Arial"/>
                <a:cs typeface="Arial"/>
              </a:rPr>
              <a:t>streams,</a:t>
            </a:r>
            <a:r>
              <a:rPr sz="1300" spc="-25" dirty="0">
                <a:latin typeface="Arial"/>
                <a:cs typeface="Arial"/>
              </a:rPr>
              <a:t> </a:t>
            </a:r>
            <a:r>
              <a:rPr sz="1300" dirty="0">
                <a:latin typeface="Arial"/>
                <a:cs typeface="Arial"/>
              </a:rPr>
              <a:t>while</a:t>
            </a:r>
            <a:r>
              <a:rPr sz="1300" spc="-45" dirty="0">
                <a:latin typeface="Arial"/>
                <a:cs typeface="Arial"/>
              </a:rPr>
              <a:t> </a:t>
            </a:r>
            <a:r>
              <a:rPr sz="1300" dirty="0">
                <a:latin typeface="Arial"/>
                <a:cs typeface="Arial"/>
              </a:rPr>
              <a:t>being</a:t>
            </a:r>
            <a:r>
              <a:rPr sz="1300" spc="-50" dirty="0">
                <a:latin typeface="Arial"/>
                <a:cs typeface="Arial"/>
              </a:rPr>
              <a:t> </a:t>
            </a:r>
            <a:r>
              <a:rPr sz="1300" spc="-10" dirty="0">
                <a:latin typeface="Arial"/>
                <a:cs typeface="Arial"/>
              </a:rPr>
              <a:t>similar,</a:t>
            </a:r>
            <a:r>
              <a:rPr sz="1300" spc="-45" dirty="0">
                <a:latin typeface="Arial"/>
                <a:cs typeface="Arial"/>
              </a:rPr>
              <a:t> </a:t>
            </a:r>
            <a:r>
              <a:rPr sz="1300" dirty="0">
                <a:latin typeface="Arial"/>
                <a:cs typeface="Arial"/>
              </a:rPr>
              <a:t>have</a:t>
            </a:r>
            <a:r>
              <a:rPr sz="1300" spc="-35" dirty="0">
                <a:latin typeface="Arial"/>
                <a:cs typeface="Arial"/>
              </a:rPr>
              <a:t> </a:t>
            </a:r>
            <a:r>
              <a:rPr sz="1300" spc="-10" dirty="0">
                <a:latin typeface="Arial"/>
                <a:cs typeface="Arial"/>
              </a:rPr>
              <a:t>different</a:t>
            </a:r>
            <a:r>
              <a:rPr sz="1300" spc="-35" dirty="0">
                <a:latin typeface="Arial"/>
                <a:cs typeface="Arial"/>
              </a:rPr>
              <a:t> </a:t>
            </a:r>
            <a:r>
              <a:rPr sz="1300" dirty="0">
                <a:latin typeface="Arial"/>
                <a:cs typeface="Arial"/>
              </a:rPr>
              <a:t>goals.</a:t>
            </a:r>
            <a:r>
              <a:rPr sz="1300" spc="-35" dirty="0">
                <a:latin typeface="Arial"/>
                <a:cs typeface="Arial"/>
              </a:rPr>
              <a:t> </a:t>
            </a:r>
            <a:r>
              <a:rPr sz="1300" spc="-10" dirty="0">
                <a:latin typeface="Arial"/>
                <a:cs typeface="Arial"/>
              </a:rPr>
              <a:t>Collections</a:t>
            </a:r>
            <a:r>
              <a:rPr sz="1300" spc="-55" dirty="0">
                <a:latin typeface="Arial"/>
                <a:cs typeface="Arial"/>
              </a:rPr>
              <a:t> </a:t>
            </a:r>
            <a:r>
              <a:rPr sz="1300" spc="-25" dirty="0">
                <a:latin typeface="Arial"/>
                <a:cs typeface="Arial"/>
              </a:rPr>
              <a:t>are </a:t>
            </a:r>
            <a:r>
              <a:rPr sz="1300" spc="-10" dirty="0">
                <a:latin typeface="Arial"/>
                <a:cs typeface="Arial"/>
              </a:rPr>
              <a:t>concerned</a:t>
            </a:r>
            <a:r>
              <a:rPr sz="1300" spc="-50" dirty="0">
                <a:latin typeface="Arial"/>
                <a:cs typeface="Arial"/>
              </a:rPr>
              <a:t> </a:t>
            </a:r>
            <a:r>
              <a:rPr sz="1300" dirty="0">
                <a:latin typeface="Arial"/>
                <a:cs typeface="Arial"/>
              </a:rPr>
              <a:t>with</a:t>
            </a:r>
            <a:r>
              <a:rPr sz="1300" spc="-20" dirty="0">
                <a:latin typeface="Arial"/>
                <a:cs typeface="Arial"/>
              </a:rPr>
              <a:t> </a:t>
            </a:r>
            <a:r>
              <a:rPr sz="1300" dirty="0">
                <a:latin typeface="Arial"/>
                <a:cs typeface="Arial"/>
              </a:rPr>
              <a:t>the</a:t>
            </a:r>
            <a:r>
              <a:rPr sz="1300" spc="-25" dirty="0">
                <a:latin typeface="Arial"/>
                <a:cs typeface="Arial"/>
              </a:rPr>
              <a:t> </a:t>
            </a:r>
            <a:r>
              <a:rPr sz="1300" spc="-10" dirty="0">
                <a:latin typeface="Arial"/>
                <a:cs typeface="Arial"/>
              </a:rPr>
              <a:t>efficient</a:t>
            </a:r>
            <a:r>
              <a:rPr sz="1300" spc="-25" dirty="0">
                <a:latin typeface="Arial"/>
                <a:cs typeface="Arial"/>
              </a:rPr>
              <a:t> </a:t>
            </a:r>
            <a:r>
              <a:rPr sz="1300" spc="-10" dirty="0">
                <a:latin typeface="Arial"/>
                <a:cs typeface="Arial"/>
              </a:rPr>
              <a:t>management</a:t>
            </a:r>
            <a:r>
              <a:rPr sz="1300" spc="-35" dirty="0">
                <a:latin typeface="Arial"/>
                <a:cs typeface="Arial"/>
              </a:rPr>
              <a:t> </a:t>
            </a:r>
            <a:r>
              <a:rPr sz="1300" dirty="0">
                <a:latin typeface="Arial"/>
                <a:cs typeface="Arial"/>
              </a:rPr>
              <a:t>of</a:t>
            </a:r>
            <a:r>
              <a:rPr sz="1300" spc="-40" dirty="0">
                <a:latin typeface="Arial"/>
                <a:cs typeface="Arial"/>
              </a:rPr>
              <a:t> </a:t>
            </a:r>
            <a:r>
              <a:rPr sz="1300" dirty="0">
                <a:latin typeface="Arial"/>
                <a:cs typeface="Arial"/>
              </a:rPr>
              <a:t>and</a:t>
            </a:r>
            <a:r>
              <a:rPr sz="1300" spc="-35" dirty="0">
                <a:latin typeface="Arial"/>
                <a:cs typeface="Arial"/>
              </a:rPr>
              <a:t> </a:t>
            </a:r>
            <a:r>
              <a:rPr sz="1300" dirty="0">
                <a:latin typeface="Arial"/>
                <a:cs typeface="Arial"/>
              </a:rPr>
              <a:t>access</a:t>
            </a:r>
            <a:r>
              <a:rPr sz="1300" spc="-25" dirty="0">
                <a:latin typeface="Arial"/>
                <a:cs typeface="Arial"/>
              </a:rPr>
              <a:t> </a:t>
            </a:r>
            <a:r>
              <a:rPr sz="1300" dirty="0">
                <a:latin typeface="Arial"/>
                <a:cs typeface="Arial"/>
              </a:rPr>
              <a:t>to</a:t>
            </a:r>
            <a:r>
              <a:rPr sz="1300" spc="-25" dirty="0">
                <a:latin typeface="Arial"/>
                <a:cs typeface="Arial"/>
              </a:rPr>
              <a:t> </a:t>
            </a:r>
            <a:r>
              <a:rPr sz="1300" dirty="0">
                <a:latin typeface="Arial"/>
                <a:cs typeface="Arial"/>
              </a:rPr>
              <a:t>their</a:t>
            </a:r>
            <a:r>
              <a:rPr sz="1300" spc="-35" dirty="0">
                <a:latin typeface="Arial"/>
                <a:cs typeface="Arial"/>
              </a:rPr>
              <a:t> </a:t>
            </a:r>
            <a:r>
              <a:rPr sz="1300" dirty="0">
                <a:latin typeface="Arial"/>
                <a:cs typeface="Arial"/>
              </a:rPr>
              <a:t>elements.</a:t>
            </a:r>
            <a:r>
              <a:rPr sz="1300" spc="-25" dirty="0">
                <a:latin typeface="Arial"/>
                <a:cs typeface="Arial"/>
              </a:rPr>
              <a:t> </a:t>
            </a:r>
            <a:r>
              <a:rPr sz="1300" dirty="0">
                <a:latin typeface="Arial"/>
                <a:cs typeface="Arial"/>
              </a:rPr>
              <a:t>By</a:t>
            </a:r>
            <a:r>
              <a:rPr sz="1300" spc="-25" dirty="0">
                <a:latin typeface="Arial"/>
                <a:cs typeface="Arial"/>
              </a:rPr>
              <a:t> </a:t>
            </a:r>
            <a:r>
              <a:rPr sz="1300" spc="-10" dirty="0">
                <a:latin typeface="Arial"/>
                <a:cs typeface="Arial"/>
              </a:rPr>
              <a:t>contrast, </a:t>
            </a:r>
            <a:r>
              <a:rPr sz="1300" dirty="0">
                <a:latin typeface="Arial"/>
                <a:cs typeface="Arial"/>
              </a:rPr>
              <a:t>streams</a:t>
            </a:r>
            <a:r>
              <a:rPr sz="1300" spc="-50" dirty="0">
                <a:latin typeface="Arial"/>
                <a:cs typeface="Arial"/>
              </a:rPr>
              <a:t> </a:t>
            </a:r>
            <a:r>
              <a:rPr sz="1300" dirty="0">
                <a:latin typeface="Arial"/>
                <a:cs typeface="Arial"/>
              </a:rPr>
              <a:t>do</a:t>
            </a:r>
            <a:r>
              <a:rPr sz="1300" spc="-45" dirty="0">
                <a:latin typeface="Arial"/>
                <a:cs typeface="Arial"/>
              </a:rPr>
              <a:t> </a:t>
            </a:r>
            <a:r>
              <a:rPr sz="1300" dirty="0">
                <a:latin typeface="Arial"/>
                <a:cs typeface="Arial"/>
              </a:rPr>
              <a:t>not</a:t>
            </a:r>
            <a:r>
              <a:rPr sz="1300" spc="-35" dirty="0">
                <a:latin typeface="Arial"/>
                <a:cs typeface="Arial"/>
              </a:rPr>
              <a:t> </a:t>
            </a:r>
            <a:r>
              <a:rPr sz="1300" dirty="0">
                <a:latin typeface="Arial"/>
                <a:cs typeface="Arial"/>
              </a:rPr>
              <a:t>provide</a:t>
            </a:r>
            <a:r>
              <a:rPr sz="1300" spc="-30" dirty="0">
                <a:latin typeface="Arial"/>
                <a:cs typeface="Arial"/>
              </a:rPr>
              <a:t> </a:t>
            </a:r>
            <a:r>
              <a:rPr sz="1300" dirty="0">
                <a:latin typeface="Arial"/>
                <a:cs typeface="Arial"/>
              </a:rPr>
              <a:t>a</a:t>
            </a:r>
            <a:r>
              <a:rPr sz="1300" spc="-45" dirty="0">
                <a:latin typeface="Arial"/>
                <a:cs typeface="Arial"/>
              </a:rPr>
              <a:t> </a:t>
            </a:r>
            <a:r>
              <a:rPr sz="1300" dirty="0">
                <a:latin typeface="Arial"/>
                <a:cs typeface="Arial"/>
              </a:rPr>
              <a:t>means</a:t>
            </a:r>
            <a:r>
              <a:rPr sz="1300" spc="-50" dirty="0">
                <a:latin typeface="Arial"/>
                <a:cs typeface="Arial"/>
              </a:rPr>
              <a:t> </a:t>
            </a:r>
            <a:r>
              <a:rPr sz="1300" dirty="0">
                <a:latin typeface="Arial"/>
                <a:cs typeface="Arial"/>
              </a:rPr>
              <a:t>to</a:t>
            </a:r>
            <a:r>
              <a:rPr sz="1300" spc="-30" dirty="0">
                <a:latin typeface="Arial"/>
                <a:cs typeface="Arial"/>
              </a:rPr>
              <a:t> </a:t>
            </a:r>
            <a:r>
              <a:rPr sz="1300" dirty="0">
                <a:latin typeface="Arial"/>
                <a:cs typeface="Arial"/>
              </a:rPr>
              <a:t>directly</a:t>
            </a:r>
            <a:r>
              <a:rPr sz="1300" spc="-45" dirty="0">
                <a:latin typeface="Arial"/>
                <a:cs typeface="Arial"/>
              </a:rPr>
              <a:t> </a:t>
            </a:r>
            <a:r>
              <a:rPr sz="1300" dirty="0">
                <a:latin typeface="Arial"/>
                <a:cs typeface="Arial"/>
              </a:rPr>
              <a:t>access</a:t>
            </a:r>
            <a:r>
              <a:rPr sz="1300" spc="-35" dirty="0">
                <a:latin typeface="Arial"/>
                <a:cs typeface="Arial"/>
              </a:rPr>
              <a:t> </a:t>
            </a:r>
            <a:r>
              <a:rPr sz="1300" dirty="0">
                <a:latin typeface="Arial"/>
                <a:cs typeface="Arial"/>
              </a:rPr>
              <a:t>or</a:t>
            </a:r>
            <a:r>
              <a:rPr sz="1300" spc="-35" dirty="0">
                <a:latin typeface="Arial"/>
                <a:cs typeface="Arial"/>
              </a:rPr>
              <a:t> </a:t>
            </a:r>
            <a:r>
              <a:rPr sz="1300" spc="-10" dirty="0">
                <a:latin typeface="Arial"/>
                <a:cs typeface="Arial"/>
              </a:rPr>
              <a:t>manipulate</a:t>
            </a:r>
            <a:r>
              <a:rPr sz="1300" spc="-55" dirty="0">
                <a:latin typeface="Arial"/>
                <a:cs typeface="Arial"/>
              </a:rPr>
              <a:t> </a:t>
            </a:r>
            <a:r>
              <a:rPr sz="1300" dirty="0">
                <a:latin typeface="Arial"/>
                <a:cs typeface="Arial"/>
              </a:rPr>
              <a:t>their</a:t>
            </a:r>
            <a:r>
              <a:rPr sz="1300" spc="-45" dirty="0">
                <a:latin typeface="Arial"/>
                <a:cs typeface="Arial"/>
              </a:rPr>
              <a:t> </a:t>
            </a:r>
            <a:r>
              <a:rPr sz="1300" spc="-10" dirty="0">
                <a:latin typeface="Arial"/>
                <a:cs typeface="Arial"/>
              </a:rPr>
              <a:t>elements.</a:t>
            </a:r>
            <a:endParaRPr sz="1300">
              <a:latin typeface="Arial"/>
              <a:cs typeface="Arial"/>
            </a:endParaRPr>
          </a:p>
          <a:p>
            <a:pPr marL="12700" marR="384175">
              <a:lnSpc>
                <a:spcPct val="100000"/>
              </a:lnSpc>
            </a:pPr>
            <a:r>
              <a:rPr sz="1300" dirty="0">
                <a:latin typeface="Arial"/>
                <a:cs typeface="Arial"/>
              </a:rPr>
              <a:t>Instead,</a:t>
            </a:r>
            <a:r>
              <a:rPr sz="1300" spc="-45" dirty="0">
                <a:latin typeface="Arial"/>
                <a:cs typeface="Arial"/>
              </a:rPr>
              <a:t> </a:t>
            </a:r>
            <a:r>
              <a:rPr sz="1300" dirty="0">
                <a:latin typeface="Arial"/>
                <a:cs typeface="Arial"/>
              </a:rPr>
              <a:t>streams</a:t>
            </a:r>
            <a:r>
              <a:rPr sz="1300" spc="-25" dirty="0">
                <a:latin typeface="Arial"/>
                <a:cs typeface="Arial"/>
              </a:rPr>
              <a:t> </a:t>
            </a:r>
            <a:r>
              <a:rPr sz="1300" dirty="0">
                <a:latin typeface="Arial"/>
                <a:cs typeface="Arial"/>
              </a:rPr>
              <a:t>are</a:t>
            </a:r>
            <a:r>
              <a:rPr sz="1300" spc="-45" dirty="0">
                <a:latin typeface="Arial"/>
                <a:cs typeface="Arial"/>
              </a:rPr>
              <a:t> </a:t>
            </a:r>
            <a:r>
              <a:rPr sz="1300" spc="-10" dirty="0">
                <a:latin typeface="Arial"/>
                <a:cs typeface="Arial"/>
              </a:rPr>
              <a:t>concerned</a:t>
            </a:r>
            <a:r>
              <a:rPr sz="1300" spc="-45" dirty="0">
                <a:latin typeface="Arial"/>
                <a:cs typeface="Arial"/>
              </a:rPr>
              <a:t> </a:t>
            </a:r>
            <a:r>
              <a:rPr sz="1300" dirty="0">
                <a:latin typeface="Arial"/>
                <a:cs typeface="Arial"/>
              </a:rPr>
              <a:t>with</a:t>
            </a:r>
            <a:r>
              <a:rPr sz="1300" spc="-30" dirty="0">
                <a:latin typeface="Arial"/>
                <a:cs typeface="Arial"/>
              </a:rPr>
              <a:t> </a:t>
            </a:r>
            <a:r>
              <a:rPr sz="1300" spc="-10" dirty="0">
                <a:latin typeface="Arial"/>
                <a:cs typeface="Arial"/>
              </a:rPr>
              <a:t>declaratively</a:t>
            </a:r>
            <a:r>
              <a:rPr sz="1300" spc="-30" dirty="0">
                <a:latin typeface="Arial"/>
                <a:cs typeface="Arial"/>
              </a:rPr>
              <a:t> </a:t>
            </a:r>
            <a:r>
              <a:rPr sz="1300" spc="-10" dirty="0">
                <a:latin typeface="Arial"/>
                <a:cs typeface="Arial"/>
              </a:rPr>
              <a:t>describing</a:t>
            </a:r>
            <a:r>
              <a:rPr sz="1300" spc="-55" dirty="0">
                <a:latin typeface="Arial"/>
                <a:cs typeface="Arial"/>
              </a:rPr>
              <a:t> </a:t>
            </a:r>
            <a:r>
              <a:rPr sz="1300" dirty="0">
                <a:latin typeface="Arial"/>
                <a:cs typeface="Arial"/>
              </a:rPr>
              <a:t>their</a:t>
            </a:r>
            <a:r>
              <a:rPr sz="1300" spc="-45" dirty="0">
                <a:latin typeface="Arial"/>
                <a:cs typeface="Arial"/>
              </a:rPr>
              <a:t> </a:t>
            </a:r>
            <a:r>
              <a:rPr sz="1300" dirty="0">
                <a:latin typeface="Arial"/>
                <a:cs typeface="Arial"/>
              </a:rPr>
              <a:t>source</a:t>
            </a:r>
            <a:r>
              <a:rPr sz="1300" spc="-30" dirty="0">
                <a:latin typeface="Arial"/>
                <a:cs typeface="Arial"/>
              </a:rPr>
              <a:t> </a:t>
            </a:r>
            <a:r>
              <a:rPr sz="1300" dirty="0">
                <a:latin typeface="Arial"/>
                <a:cs typeface="Arial"/>
              </a:rPr>
              <a:t>and</a:t>
            </a:r>
            <a:r>
              <a:rPr sz="1300" spc="-55" dirty="0">
                <a:latin typeface="Arial"/>
                <a:cs typeface="Arial"/>
              </a:rPr>
              <a:t> </a:t>
            </a:r>
            <a:r>
              <a:rPr sz="1300" spc="-25" dirty="0">
                <a:latin typeface="Arial"/>
                <a:cs typeface="Arial"/>
              </a:rPr>
              <a:t>the </a:t>
            </a:r>
            <a:r>
              <a:rPr sz="1300" spc="-10" dirty="0">
                <a:latin typeface="Arial"/>
                <a:cs typeface="Arial"/>
              </a:rPr>
              <a:t>computational</a:t>
            </a:r>
            <a:r>
              <a:rPr sz="1300" spc="-45" dirty="0">
                <a:latin typeface="Arial"/>
                <a:cs typeface="Arial"/>
              </a:rPr>
              <a:t> </a:t>
            </a:r>
            <a:r>
              <a:rPr sz="1300" spc="-10" dirty="0">
                <a:latin typeface="Arial"/>
                <a:cs typeface="Arial"/>
              </a:rPr>
              <a:t>operations</a:t>
            </a:r>
            <a:r>
              <a:rPr sz="1300" spc="-35" dirty="0">
                <a:latin typeface="Arial"/>
                <a:cs typeface="Arial"/>
              </a:rPr>
              <a:t> </a:t>
            </a:r>
            <a:r>
              <a:rPr sz="1300" dirty="0">
                <a:latin typeface="Arial"/>
                <a:cs typeface="Arial"/>
              </a:rPr>
              <a:t>that</a:t>
            </a:r>
            <a:r>
              <a:rPr sz="1300" spc="-20" dirty="0">
                <a:latin typeface="Arial"/>
                <a:cs typeface="Arial"/>
              </a:rPr>
              <a:t> </a:t>
            </a:r>
            <a:r>
              <a:rPr sz="1300" dirty="0">
                <a:latin typeface="Arial"/>
                <a:cs typeface="Arial"/>
              </a:rPr>
              <a:t>will</a:t>
            </a:r>
            <a:r>
              <a:rPr sz="1300" spc="-30" dirty="0">
                <a:latin typeface="Arial"/>
                <a:cs typeface="Arial"/>
              </a:rPr>
              <a:t> </a:t>
            </a:r>
            <a:r>
              <a:rPr sz="1300" dirty="0">
                <a:latin typeface="Arial"/>
                <a:cs typeface="Arial"/>
              </a:rPr>
              <a:t>be</a:t>
            </a:r>
            <a:r>
              <a:rPr sz="1300" spc="-35" dirty="0">
                <a:latin typeface="Arial"/>
                <a:cs typeface="Arial"/>
              </a:rPr>
              <a:t> </a:t>
            </a:r>
            <a:r>
              <a:rPr sz="1300" dirty="0">
                <a:latin typeface="Arial"/>
                <a:cs typeface="Arial"/>
              </a:rPr>
              <a:t>performed</a:t>
            </a:r>
            <a:r>
              <a:rPr sz="1300" spc="-20" dirty="0">
                <a:latin typeface="Arial"/>
                <a:cs typeface="Arial"/>
              </a:rPr>
              <a:t> </a:t>
            </a:r>
            <a:r>
              <a:rPr sz="1300" dirty="0">
                <a:latin typeface="Arial"/>
                <a:cs typeface="Arial"/>
              </a:rPr>
              <a:t>in</a:t>
            </a:r>
            <a:r>
              <a:rPr sz="1300" spc="-35" dirty="0">
                <a:latin typeface="Arial"/>
                <a:cs typeface="Arial"/>
              </a:rPr>
              <a:t> </a:t>
            </a:r>
            <a:r>
              <a:rPr sz="1300" spc="-10" dirty="0">
                <a:latin typeface="Arial"/>
                <a:cs typeface="Arial"/>
              </a:rPr>
              <a:t>aggregate</a:t>
            </a:r>
            <a:r>
              <a:rPr sz="1300" spc="-40" dirty="0">
                <a:latin typeface="Arial"/>
                <a:cs typeface="Arial"/>
              </a:rPr>
              <a:t> </a:t>
            </a:r>
            <a:r>
              <a:rPr sz="1300" dirty="0">
                <a:latin typeface="Arial"/>
                <a:cs typeface="Arial"/>
              </a:rPr>
              <a:t>on</a:t>
            </a:r>
            <a:r>
              <a:rPr sz="1300" spc="-35" dirty="0">
                <a:latin typeface="Arial"/>
                <a:cs typeface="Arial"/>
              </a:rPr>
              <a:t> </a:t>
            </a:r>
            <a:r>
              <a:rPr sz="1300" dirty="0">
                <a:latin typeface="Arial"/>
                <a:cs typeface="Arial"/>
              </a:rPr>
              <a:t>that</a:t>
            </a:r>
            <a:r>
              <a:rPr sz="1300" spc="-20" dirty="0">
                <a:latin typeface="Arial"/>
                <a:cs typeface="Arial"/>
              </a:rPr>
              <a:t> </a:t>
            </a:r>
            <a:r>
              <a:rPr sz="1300" spc="-10" dirty="0">
                <a:latin typeface="Arial"/>
                <a:cs typeface="Arial"/>
              </a:rPr>
              <a:t>source.</a:t>
            </a:r>
            <a:endParaRPr sz="13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326639" y="5247386"/>
            <a:ext cx="3116580" cy="144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endParaRPr sz="850">
              <a:latin typeface="Arial"/>
              <a:cs typeface="Arial"/>
            </a:endParaRPr>
          </a:p>
        </p:txBody>
      </p:sp>
      <p:sp>
        <p:nvSpPr>
          <p:cNvPr id="10" name="object 2">
            <a:extLst>
              <a:ext uri="{FF2B5EF4-FFF2-40B4-BE49-F238E27FC236}">
                <a16:creationId xmlns:a16="http://schemas.microsoft.com/office/drawing/2014/main" id="{34B29A87-2C68-E352-964F-CB2C3916D0BF}"/>
              </a:ext>
            </a:extLst>
          </p:cNvPr>
          <p:cNvSpPr txBox="1"/>
          <p:nvPr/>
        </p:nvSpPr>
        <p:spPr>
          <a:xfrm>
            <a:off x="1131824" y="806967"/>
            <a:ext cx="5364480" cy="404749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40970" algn="ctr">
              <a:lnSpc>
                <a:spcPct val="100000"/>
              </a:lnSpc>
              <a:spcBef>
                <a:spcPts val="110"/>
              </a:spcBef>
            </a:pPr>
            <a:r>
              <a:rPr sz="1850" b="1" dirty="0">
                <a:latin typeface="Arial"/>
                <a:cs typeface="Arial"/>
              </a:rPr>
              <a:t>Java</a:t>
            </a:r>
            <a:r>
              <a:rPr sz="1850" b="1" spc="40" dirty="0">
                <a:latin typeface="Arial"/>
                <a:cs typeface="Arial"/>
              </a:rPr>
              <a:t> </a:t>
            </a:r>
            <a:r>
              <a:rPr sz="1850" b="1" spc="-10" dirty="0">
                <a:latin typeface="Arial"/>
                <a:cs typeface="Arial"/>
              </a:rPr>
              <a:t>Streams</a:t>
            </a:r>
            <a:endParaRPr sz="185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350"/>
              </a:spcBef>
            </a:pPr>
            <a:endParaRPr sz="1850" dirty="0">
              <a:latin typeface="Arial"/>
              <a:cs typeface="Arial"/>
            </a:endParaRPr>
          </a:p>
          <a:p>
            <a:pPr marL="341630" indent="-328930">
              <a:lnSpc>
                <a:spcPct val="100000"/>
              </a:lnSpc>
              <a:spcBef>
                <a:spcPts val="5"/>
              </a:spcBef>
              <a:buClr>
                <a:srgbClr val="FF0000"/>
              </a:buClr>
              <a:buChar char="•"/>
              <a:tabLst>
                <a:tab pos="341630" algn="l"/>
              </a:tabLst>
            </a:pPr>
            <a:r>
              <a:rPr sz="1550" spc="-10" dirty="0">
                <a:latin typeface="Arial"/>
                <a:cs typeface="Arial"/>
              </a:rPr>
              <a:t>Streams</a:t>
            </a:r>
            <a:endParaRPr sz="1550" dirty="0">
              <a:latin typeface="Arial"/>
              <a:cs typeface="Arial"/>
            </a:endParaRPr>
          </a:p>
          <a:p>
            <a:pPr marL="659765" lvl="1" indent="-237490">
              <a:lnSpc>
                <a:spcPct val="100000"/>
              </a:lnSpc>
              <a:spcBef>
                <a:spcPts val="245"/>
              </a:spcBef>
              <a:buClr>
                <a:srgbClr val="FF0000"/>
              </a:buClr>
              <a:buFont typeface="Arial"/>
              <a:buChar char="–"/>
              <a:tabLst>
                <a:tab pos="659765" algn="l"/>
              </a:tabLst>
            </a:pPr>
            <a:r>
              <a:rPr sz="1400" spc="300" dirty="0">
                <a:latin typeface="Times New Roman"/>
                <a:cs typeface="Times New Roman"/>
              </a:rPr>
              <a:t>java.util.stream</a:t>
            </a:r>
            <a:endParaRPr sz="1400" dirty="0">
              <a:latin typeface="Times New Roman"/>
              <a:cs typeface="Times New Roman"/>
            </a:endParaRPr>
          </a:p>
          <a:p>
            <a:pPr marL="660400" marR="5080" lvl="1" indent="-238125">
              <a:lnSpc>
                <a:spcPct val="102099"/>
              </a:lnSpc>
              <a:spcBef>
                <a:spcPts val="480"/>
              </a:spcBef>
              <a:buClr>
                <a:srgbClr val="FF0000"/>
              </a:buClr>
              <a:buChar char="–"/>
              <a:tabLst>
                <a:tab pos="660400" algn="l"/>
              </a:tabLst>
            </a:pPr>
            <a:r>
              <a:rPr sz="1400" dirty="0">
                <a:latin typeface="Arial"/>
                <a:cs typeface="Arial"/>
              </a:rPr>
              <a:t>A</a:t>
            </a:r>
            <a:r>
              <a:rPr sz="1400" spc="6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sequence</a:t>
            </a:r>
            <a:r>
              <a:rPr sz="1400" spc="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of</a:t>
            </a:r>
            <a:r>
              <a:rPr sz="1400" spc="6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elements</a:t>
            </a:r>
            <a:r>
              <a:rPr sz="1400" spc="6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on</a:t>
            </a:r>
            <a:r>
              <a:rPr sz="1400" spc="6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which</a:t>
            </a:r>
            <a:r>
              <a:rPr sz="1400" spc="5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various</a:t>
            </a:r>
            <a:r>
              <a:rPr sz="1400" spc="6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methods</a:t>
            </a:r>
            <a:r>
              <a:rPr sz="1400" spc="5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can</a:t>
            </a:r>
            <a:r>
              <a:rPr sz="1400" spc="65" dirty="0">
                <a:latin typeface="Arial"/>
                <a:cs typeface="Arial"/>
              </a:rPr>
              <a:t> </a:t>
            </a:r>
            <a:r>
              <a:rPr sz="1400" spc="-25" dirty="0">
                <a:latin typeface="Arial"/>
                <a:cs typeface="Arial"/>
              </a:rPr>
              <a:t>be </a:t>
            </a:r>
            <a:r>
              <a:rPr sz="1400" spc="-10" dirty="0">
                <a:latin typeface="Arial"/>
                <a:cs typeface="Arial"/>
              </a:rPr>
              <a:t>chained</a:t>
            </a:r>
            <a:endParaRPr sz="1400" dirty="0">
              <a:latin typeface="Arial"/>
              <a:cs typeface="Arial"/>
            </a:endParaRPr>
          </a:p>
          <a:p>
            <a:pPr marL="341630" indent="-328930">
              <a:lnSpc>
                <a:spcPct val="100000"/>
              </a:lnSpc>
              <a:spcBef>
                <a:spcPts val="400"/>
              </a:spcBef>
              <a:buClr>
                <a:srgbClr val="FF0000"/>
              </a:buClr>
              <a:buChar char="•"/>
              <a:tabLst>
                <a:tab pos="341630" algn="l"/>
              </a:tabLst>
            </a:pPr>
            <a:r>
              <a:rPr sz="1550" dirty="0">
                <a:latin typeface="Arial"/>
                <a:cs typeface="Arial"/>
              </a:rPr>
              <a:t>Method</a:t>
            </a:r>
            <a:r>
              <a:rPr sz="1550" spc="55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chaining</a:t>
            </a:r>
            <a:endParaRPr sz="1550" dirty="0">
              <a:latin typeface="Arial"/>
              <a:cs typeface="Arial"/>
            </a:endParaRPr>
          </a:p>
          <a:p>
            <a:pPr marL="659765" lvl="1" indent="-237490">
              <a:lnSpc>
                <a:spcPct val="100000"/>
              </a:lnSpc>
              <a:spcBef>
                <a:spcPts val="380"/>
              </a:spcBef>
              <a:buClr>
                <a:srgbClr val="FF0000"/>
              </a:buClr>
              <a:buChar char="–"/>
              <a:tabLst>
                <a:tab pos="659765" algn="l"/>
              </a:tabLst>
            </a:pPr>
            <a:r>
              <a:rPr sz="1400" dirty="0">
                <a:latin typeface="Arial"/>
                <a:cs typeface="Arial"/>
              </a:rPr>
              <a:t>Multiple</a:t>
            </a:r>
            <a:r>
              <a:rPr sz="1400" spc="5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methods</a:t>
            </a:r>
            <a:r>
              <a:rPr sz="1400" spc="4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can</a:t>
            </a:r>
            <a:r>
              <a:rPr sz="1400" spc="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be</a:t>
            </a:r>
            <a:r>
              <a:rPr sz="1400" spc="5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called</a:t>
            </a:r>
            <a:r>
              <a:rPr sz="1400" spc="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in</a:t>
            </a:r>
            <a:r>
              <a:rPr sz="1400" spc="5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one</a:t>
            </a:r>
            <a:r>
              <a:rPr sz="1400" spc="5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statement</a:t>
            </a:r>
            <a:endParaRPr sz="1400" dirty="0">
              <a:latin typeface="Arial"/>
              <a:cs typeface="Arial"/>
            </a:endParaRPr>
          </a:p>
          <a:p>
            <a:pPr marL="341630" indent="-329565">
              <a:lnSpc>
                <a:spcPct val="100000"/>
              </a:lnSpc>
              <a:spcBef>
                <a:spcPts val="400"/>
              </a:spcBef>
              <a:buClr>
                <a:srgbClr val="FF0000"/>
              </a:buClr>
              <a:buChar char="•"/>
              <a:tabLst>
                <a:tab pos="341630" algn="l"/>
                <a:tab pos="422275" algn="l"/>
              </a:tabLst>
            </a:pPr>
            <a:r>
              <a:rPr sz="1550" dirty="0">
                <a:latin typeface="Arial"/>
                <a:cs typeface="Arial"/>
              </a:rPr>
              <a:t>Stream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characteristics</a:t>
            </a:r>
            <a:endParaRPr sz="1550" dirty="0">
              <a:latin typeface="Arial"/>
              <a:cs typeface="Arial"/>
            </a:endParaRPr>
          </a:p>
          <a:p>
            <a:pPr marL="659765" lvl="1" indent="-237490">
              <a:lnSpc>
                <a:spcPct val="100000"/>
              </a:lnSpc>
              <a:spcBef>
                <a:spcPts val="380"/>
              </a:spcBef>
              <a:buClr>
                <a:srgbClr val="FF0000"/>
              </a:buClr>
              <a:buChar char="–"/>
              <a:tabLst>
                <a:tab pos="659765" algn="l"/>
              </a:tabLst>
            </a:pPr>
            <a:r>
              <a:rPr sz="1400" dirty="0">
                <a:latin typeface="Arial"/>
                <a:cs typeface="Arial"/>
              </a:rPr>
              <a:t>They</a:t>
            </a:r>
            <a:r>
              <a:rPr sz="1400" spc="4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are</a:t>
            </a:r>
            <a:r>
              <a:rPr sz="1400" spc="3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immutable.</a:t>
            </a:r>
            <a:endParaRPr sz="1400" dirty="0">
              <a:latin typeface="Arial"/>
              <a:cs typeface="Arial"/>
            </a:endParaRPr>
          </a:p>
          <a:p>
            <a:pPr marL="660400" marR="462280" lvl="1" indent="-238125">
              <a:lnSpc>
                <a:spcPct val="102099"/>
              </a:lnSpc>
              <a:spcBef>
                <a:spcPts val="350"/>
              </a:spcBef>
              <a:buClr>
                <a:srgbClr val="FF0000"/>
              </a:buClr>
              <a:buChar char="–"/>
              <a:tabLst>
                <a:tab pos="660400" algn="l"/>
              </a:tabLst>
            </a:pPr>
            <a:r>
              <a:rPr sz="1400" dirty="0">
                <a:latin typeface="Arial"/>
                <a:cs typeface="Arial"/>
              </a:rPr>
              <a:t>After</a:t>
            </a:r>
            <a:r>
              <a:rPr sz="1400" spc="5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the</a:t>
            </a:r>
            <a:r>
              <a:rPr sz="1400" spc="6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elements</a:t>
            </a:r>
            <a:r>
              <a:rPr sz="1400" spc="4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are</a:t>
            </a:r>
            <a:r>
              <a:rPr sz="1400" spc="5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consumed,</a:t>
            </a:r>
            <a:r>
              <a:rPr sz="1400" spc="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they</a:t>
            </a:r>
            <a:r>
              <a:rPr sz="1400" spc="4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are</a:t>
            </a:r>
            <a:r>
              <a:rPr sz="1400" spc="5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no</a:t>
            </a:r>
            <a:r>
              <a:rPr sz="1400" spc="6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longer </a:t>
            </a:r>
            <a:r>
              <a:rPr sz="1400" dirty="0">
                <a:latin typeface="Arial"/>
                <a:cs typeface="Arial"/>
              </a:rPr>
              <a:t>available</a:t>
            </a:r>
            <a:r>
              <a:rPr sz="1400" spc="5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from</a:t>
            </a:r>
            <a:r>
              <a:rPr sz="1400" spc="4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the</a:t>
            </a:r>
            <a:r>
              <a:rPr sz="1400" spc="4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stream.</a:t>
            </a:r>
            <a:endParaRPr sz="1400" dirty="0">
              <a:latin typeface="Arial"/>
              <a:cs typeface="Arial"/>
            </a:endParaRPr>
          </a:p>
          <a:p>
            <a:pPr marL="660400" marR="124460" lvl="1" indent="-238125">
              <a:lnSpc>
                <a:spcPct val="102099"/>
              </a:lnSpc>
              <a:spcBef>
                <a:spcPts val="345"/>
              </a:spcBef>
              <a:buClr>
                <a:srgbClr val="FF0000"/>
              </a:buClr>
              <a:buChar char="–"/>
              <a:tabLst>
                <a:tab pos="660400" algn="l"/>
              </a:tabLst>
            </a:pPr>
            <a:r>
              <a:rPr sz="1400" dirty="0">
                <a:latin typeface="Arial"/>
                <a:cs typeface="Arial"/>
              </a:rPr>
              <a:t>A</a:t>
            </a:r>
            <a:r>
              <a:rPr sz="1400" spc="4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chain</a:t>
            </a:r>
            <a:r>
              <a:rPr sz="1400" spc="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of</a:t>
            </a:r>
            <a:r>
              <a:rPr sz="1400" spc="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operations</a:t>
            </a:r>
            <a:r>
              <a:rPr sz="1400" spc="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can</a:t>
            </a:r>
            <a:r>
              <a:rPr sz="1400" spc="5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occur</a:t>
            </a:r>
            <a:r>
              <a:rPr sz="1400" spc="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only</a:t>
            </a:r>
            <a:r>
              <a:rPr sz="1400" spc="5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once</a:t>
            </a:r>
            <a:r>
              <a:rPr sz="1400" spc="4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on</a:t>
            </a:r>
            <a:r>
              <a:rPr sz="1400" spc="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</a:t>
            </a:r>
            <a:r>
              <a:rPr sz="1400" spc="5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particular </a:t>
            </a:r>
            <a:r>
              <a:rPr sz="1400" dirty="0">
                <a:latin typeface="Arial"/>
                <a:cs typeface="Arial"/>
              </a:rPr>
              <a:t>stream</a:t>
            </a:r>
            <a:r>
              <a:rPr sz="1400" spc="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(a</a:t>
            </a:r>
            <a:r>
              <a:rPr sz="1400" spc="5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pipeline).</a:t>
            </a:r>
            <a:endParaRPr sz="1400" dirty="0">
              <a:latin typeface="Arial"/>
              <a:cs typeface="Arial"/>
            </a:endParaRPr>
          </a:p>
          <a:p>
            <a:pPr marL="659765" lvl="1" indent="-237490">
              <a:lnSpc>
                <a:spcPct val="100000"/>
              </a:lnSpc>
              <a:spcBef>
                <a:spcPts val="375"/>
              </a:spcBef>
              <a:buClr>
                <a:srgbClr val="FF0000"/>
              </a:buClr>
              <a:buChar char="–"/>
              <a:tabLst>
                <a:tab pos="659765" algn="l"/>
              </a:tabLst>
            </a:pPr>
            <a:r>
              <a:rPr sz="1400" dirty="0">
                <a:latin typeface="Arial"/>
                <a:cs typeface="Arial"/>
              </a:rPr>
              <a:t>They</a:t>
            </a:r>
            <a:r>
              <a:rPr sz="1400" spc="4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can</a:t>
            </a:r>
            <a:r>
              <a:rPr sz="1400" spc="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be</a:t>
            </a:r>
            <a:r>
              <a:rPr sz="1400" spc="5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serial</a:t>
            </a:r>
            <a:r>
              <a:rPr sz="1400" spc="5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(default)</a:t>
            </a:r>
            <a:r>
              <a:rPr sz="1400" spc="4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or</a:t>
            </a:r>
            <a:r>
              <a:rPr sz="1400" spc="4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parallel.</a:t>
            </a:r>
            <a:endParaRPr sz="14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45463" y="3052572"/>
            <a:ext cx="5686425" cy="1001394"/>
            <a:chOff x="1045463" y="3052572"/>
            <a:chExt cx="5686425" cy="1001394"/>
          </a:xfrm>
        </p:grpSpPr>
        <p:sp>
          <p:nvSpPr>
            <p:cNvPr id="3" name="object 3"/>
            <p:cNvSpPr/>
            <p:nvPr/>
          </p:nvSpPr>
          <p:spPr>
            <a:xfrm>
              <a:off x="1056131" y="3063240"/>
              <a:ext cx="5664835" cy="981710"/>
            </a:xfrm>
            <a:custGeom>
              <a:avLst/>
              <a:gdLst/>
              <a:ahLst/>
              <a:cxnLst/>
              <a:rect l="l" t="t" r="r" b="b"/>
              <a:pathLst>
                <a:path w="5664834" h="981710">
                  <a:moveTo>
                    <a:pt x="5664708" y="0"/>
                  </a:moveTo>
                  <a:lnTo>
                    <a:pt x="0" y="0"/>
                  </a:lnTo>
                  <a:lnTo>
                    <a:pt x="0" y="981455"/>
                  </a:lnTo>
                  <a:lnTo>
                    <a:pt x="5664708" y="981455"/>
                  </a:lnTo>
                  <a:lnTo>
                    <a:pt x="5664708" y="0"/>
                  </a:lnTo>
                  <a:close/>
                </a:path>
              </a:pathLst>
            </a:custGeom>
            <a:solidFill>
              <a:srgbClr val="DCDC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045463" y="3052572"/>
              <a:ext cx="5686425" cy="1001394"/>
            </a:xfrm>
            <a:custGeom>
              <a:avLst/>
              <a:gdLst/>
              <a:ahLst/>
              <a:cxnLst/>
              <a:rect l="l" t="t" r="r" b="b"/>
              <a:pathLst>
                <a:path w="5686425" h="1001395">
                  <a:moveTo>
                    <a:pt x="5681472" y="0"/>
                  </a:moveTo>
                  <a:lnTo>
                    <a:pt x="4572" y="0"/>
                  </a:lnTo>
                  <a:lnTo>
                    <a:pt x="0" y="4572"/>
                  </a:lnTo>
                  <a:lnTo>
                    <a:pt x="0" y="996696"/>
                  </a:lnTo>
                  <a:lnTo>
                    <a:pt x="4572" y="1001268"/>
                  </a:lnTo>
                  <a:lnTo>
                    <a:pt x="5681472" y="1001268"/>
                  </a:lnTo>
                  <a:lnTo>
                    <a:pt x="5686044" y="996696"/>
                  </a:lnTo>
                  <a:lnTo>
                    <a:pt x="5686044" y="992124"/>
                  </a:lnTo>
                  <a:lnTo>
                    <a:pt x="21336" y="992124"/>
                  </a:lnTo>
                  <a:lnTo>
                    <a:pt x="10668" y="981456"/>
                  </a:lnTo>
                  <a:lnTo>
                    <a:pt x="21336" y="981456"/>
                  </a:lnTo>
                  <a:lnTo>
                    <a:pt x="21336" y="21336"/>
                  </a:lnTo>
                  <a:lnTo>
                    <a:pt x="10667" y="21336"/>
                  </a:lnTo>
                  <a:lnTo>
                    <a:pt x="21336" y="10668"/>
                  </a:lnTo>
                  <a:lnTo>
                    <a:pt x="5686044" y="10668"/>
                  </a:lnTo>
                  <a:lnTo>
                    <a:pt x="5686044" y="4572"/>
                  </a:lnTo>
                  <a:lnTo>
                    <a:pt x="5681472" y="0"/>
                  </a:lnTo>
                  <a:close/>
                </a:path>
                <a:path w="5686425" h="1001395">
                  <a:moveTo>
                    <a:pt x="21336" y="981456"/>
                  </a:moveTo>
                  <a:lnTo>
                    <a:pt x="10668" y="981456"/>
                  </a:lnTo>
                  <a:lnTo>
                    <a:pt x="21336" y="992124"/>
                  </a:lnTo>
                  <a:lnTo>
                    <a:pt x="21336" y="981456"/>
                  </a:lnTo>
                  <a:close/>
                </a:path>
                <a:path w="5686425" h="1001395">
                  <a:moveTo>
                    <a:pt x="5664708" y="981456"/>
                  </a:moveTo>
                  <a:lnTo>
                    <a:pt x="21336" y="981456"/>
                  </a:lnTo>
                  <a:lnTo>
                    <a:pt x="21336" y="992124"/>
                  </a:lnTo>
                  <a:lnTo>
                    <a:pt x="5664708" y="992124"/>
                  </a:lnTo>
                  <a:lnTo>
                    <a:pt x="5664708" y="981456"/>
                  </a:lnTo>
                  <a:close/>
                </a:path>
                <a:path w="5686425" h="1001395">
                  <a:moveTo>
                    <a:pt x="5664708" y="10668"/>
                  </a:moveTo>
                  <a:lnTo>
                    <a:pt x="5664708" y="992124"/>
                  </a:lnTo>
                  <a:lnTo>
                    <a:pt x="5675376" y="981456"/>
                  </a:lnTo>
                  <a:lnTo>
                    <a:pt x="5686044" y="981456"/>
                  </a:lnTo>
                  <a:lnTo>
                    <a:pt x="5686044" y="21336"/>
                  </a:lnTo>
                  <a:lnTo>
                    <a:pt x="5675376" y="21336"/>
                  </a:lnTo>
                  <a:lnTo>
                    <a:pt x="5664708" y="10668"/>
                  </a:lnTo>
                  <a:close/>
                </a:path>
                <a:path w="5686425" h="1001395">
                  <a:moveTo>
                    <a:pt x="5686044" y="981456"/>
                  </a:moveTo>
                  <a:lnTo>
                    <a:pt x="5675376" y="981456"/>
                  </a:lnTo>
                  <a:lnTo>
                    <a:pt x="5664708" y="992124"/>
                  </a:lnTo>
                  <a:lnTo>
                    <a:pt x="5686044" y="992124"/>
                  </a:lnTo>
                  <a:lnTo>
                    <a:pt x="5686044" y="981456"/>
                  </a:lnTo>
                  <a:close/>
                </a:path>
                <a:path w="5686425" h="1001395">
                  <a:moveTo>
                    <a:pt x="21336" y="10668"/>
                  </a:moveTo>
                  <a:lnTo>
                    <a:pt x="10667" y="21336"/>
                  </a:lnTo>
                  <a:lnTo>
                    <a:pt x="21336" y="21336"/>
                  </a:lnTo>
                  <a:lnTo>
                    <a:pt x="21336" y="10668"/>
                  </a:lnTo>
                  <a:close/>
                </a:path>
                <a:path w="5686425" h="1001395">
                  <a:moveTo>
                    <a:pt x="5664708" y="10668"/>
                  </a:moveTo>
                  <a:lnTo>
                    <a:pt x="21336" y="10668"/>
                  </a:lnTo>
                  <a:lnTo>
                    <a:pt x="21336" y="21336"/>
                  </a:lnTo>
                  <a:lnTo>
                    <a:pt x="5664708" y="21336"/>
                  </a:lnTo>
                  <a:lnTo>
                    <a:pt x="5664708" y="10668"/>
                  </a:lnTo>
                  <a:close/>
                </a:path>
                <a:path w="5686425" h="1001395">
                  <a:moveTo>
                    <a:pt x="5686044" y="10668"/>
                  </a:moveTo>
                  <a:lnTo>
                    <a:pt x="5664708" y="10668"/>
                  </a:lnTo>
                  <a:lnTo>
                    <a:pt x="5675376" y="21336"/>
                  </a:lnTo>
                  <a:lnTo>
                    <a:pt x="5686044" y="21336"/>
                  </a:lnTo>
                  <a:lnTo>
                    <a:pt x="5686044" y="1066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1131824" y="3065809"/>
            <a:ext cx="199390" cy="862330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65"/>
              </a:spcBef>
            </a:pPr>
            <a:r>
              <a:rPr sz="1150" spc="75" dirty="0">
                <a:latin typeface="Times New Roman"/>
                <a:cs typeface="Times New Roman"/>
              </a:rPr>
              <a:t>15</a:t>
            </a:r>
            <a:endParaRPr sz="11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65"/>
              </a:spcBef>
            </a:pPr>
            <a:r>
              <a:rPr sz="1150" spc="75" dirty="0">
                <a:latin typeface="Times New Roman"/>
                <a:cs typeface="Times New Roman"/>
              </a:rPr>
              <a:t>16</a:t>
            </a:r>
            <a:endParaRPr sz="11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60"/>
              </a:spcBef>
            </a:pPr>
            <a:r>
              <a:rPr sz="1150" spc="75" dirty="0">
                <a:latin typeface="Times New Roman"/>
                <a:cs typeface="Times New Roman"/>
              </a:rPr>
              <a:t>17</a:t>
            </a:r>
            <a:endParaRPr sz="11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80"/>
              </a:spcBef>
            </a:pPr>
            <a:r>
              <a:rPr sz="1150" spc="75" dirty="0">
                <a:latin typeface="Times New Roman"/>
                <a:cs typeface="Times New Roman"/>
              </a:rPr>
              <a:t>18</a:t>
            </a:r>
            <a:endParaRPr sz="115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091962" y="3065809"/>
            <a:ext cx="4570730" cy="8623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9100"/>
              </a:lnSpc>
              <a:spcBef>
                <a:spcPts val="100"/>
              </a:spcBef>
            </a:pPr>
            <a:r>
              <a:rPr sz="1150" spc="195" dirty="0">
                <a:latin typeface="Times New Roman"/>
                <a:cs typeface="Times New Roman"/>
              </a:rPr>
              <a:t>System.out.println("\n==</a:t>
            </a:r>
            <a:r>
              <a:rPr sz="1150" spc="380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Times New Roman"/>
                <a:cs typeface="Times New Roman"/>
              </a:rPr>
              <a:t>CA</a:t>
            </a:r>
            <a:r>
              <a:rPr sz="1150" spc="385" dirty="0">
                <a:latin typeface="Times New Roman"/>
                <a:cs typeface="Times New Roman"/>
              </a:rPr>
              <a:t> </a:t>
            </a:r>
            <a:r>
              <a:rPr sz="1150" spc="190" dirty="0">
                <a:latin typeface="Times New Roman"/>
                <a:cs typeface="Times New Roman"/>
              </a:rPr>
              <a:t>Transations</a:t>
            </a:r>
            <a:r>
              <a:rPr sz="1150" spc="380" dirty="0">
                <a:latin typeface="Times New Roman"/>
                <a:cs typeface="Times New Roman"/>
              </a:rPr>
              <a:t> </a:t>
            </a:r>
            <a:r>
              <a:rPr sz="1150" spc="50" dirty="0">
                <a:latin typeface="Times New Roman"/>
                <a:cs typeface="Times New Roman"/>
              </a:rPr>
              <a:t>Lambda</a:t>
            </a:r>
            <a:r>
              <a:rPr sz="1150" spc="370" dirty="0">
                <a:latin typeface="Times New Roman"/>
                <a:cs typeface="Times New Roman"/>
              </a:rPr>
              <a:t> </a:t>
            </a:r>
            <a:r>
              <a:rPr sz="1150" spc="175" dirty="0">
                <a:latin typeface="Times New Roman"/>
                <a:cs typeface="Times New Roman"/>
              </a:rPr>
              <a:t>=="); </a:t>
            </a:r>
            <a:r>
              <a:rPr sz="1150" spc="225" dirty="0">
                <a:latin typeface="Times New Roman"/>
                <a:cs typeface="Times New Roman"/>
              </a:rPr>
              <a:t>tList.stream()</a:t>
            </a:r>
            <a:endParaRPr sz="1150">
              <a:latin typeface="Times New Roman"/>
              <a:cs typeface="Times New Roman"/>
            </a:endParaRPr>
          </a:p>
          <a:p>
            <a:pPr marL="361315">
              <a:lnSpc>
                <a:spcPct val="100000"/>
              </a:lnSpc>
              <a:spcBef>
                <a:spcPts val="265"/>
              </a:spcBef>
            </a:pPr>
            <a:r>
              <a:rPr sz="1150" b="1" spc="290" dirty="0">
                <a:latin typeface="Times New Roman"/>
                <a:cs typeface="Times New Roman"/>
              </a:rPr>
              <a:t>.filter(t</a:t>
            </a:r>
            <a:r>
              <a:rPr sz="1150" b="1" spc="425" dirty="0">
                <a:latin typeface="Times New Roman"/>
                <a:cs typeface="Times New Roman"/>
              </a:rPr>
              <a:t> </a:t>
            </a:r>
            <a:r>
              <a:rPr sz="1150" b="1" spc="114" dirty="0">
                <a:latin typeface="Times New Roman"/>
                <a:cs typeface="Times New Roman"/>
              </a:rPr>
              <a:t>-</a:t>
            </a:r>
            <a:r>
              <a:rPr sz="1150" b="1" spc="204" dirty="0">
                <a:latin typeface="Times New Roman"/>
                <a:cs typeface="Times New Roman"/>
              </a:rPr>
              <a:t>&gt;</a:t>
            </a:r>
            <a:r>
              <a:rPr sz="1150" b="1" spc="425" dirty="0">
                <a:latin typeface="Times New Roman"/>
                <a:cs typeface="Times New Roman"/>
              </a:rPr>
              <a:t> </a:t>
            </a:r>
            <a:r>
              <a:rPr sz="1150" b="1" spc="170" dirty="0">
                <a:latin typeface="Times New Roman"/>
                <a:cs typeface="Times New Roman"/>
              </a:rPr>
              <a:t>t.getState().equals("CA"))</a:t>
            </a:r>
            <a:endParaRPr sz="1150">
              <a:latin typeface="Times New Roman"/>
              <a:cs typeface="Times New Roman"/>
            </a:endParaRPr>
          </a:p>
          <a:p>
            <a:pPr marL="361315">
              <a:lnSpc>
                <a:spcPct val="100000"/>
              </a:lnSpc>
              <a:spcBef>
                <a:spcPts val="275"/>
              </a:spcBef>
            </a:pPr>
            <a:r>
              <a:rPr sz="1150" spc="165" dirty="0">
                <a:latin typeface="Times New Roman"/>
                <a:cs typeface="Times New Roman"/>
              </a:rPr>
              <a:t>.forEach(SalesTxn::printSummary);</a:t>
            </a:r>
            <a:endParaRPr sz="115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94419" y="5705348"/>
            <a:ext cx="6409690" cy="8178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300" dirty="0">
                <a:latin typeface="Arial"/>
                <a:cs typeface="Arial"/>
              </a:rPr>
              <a:t>The</a:t>
            </a:r>
            <a:r>
              <a:rPr sz="1300" spc="-45" dirty="0">
                <a:latin typeface="Arial"/>
                <a:cs typeface="Arial"/>
              </a:rPr>
              <a:t> </a:t>
            </a:r>
            <a:r>
              <a:rPr sz="1300" spc="350" dirty="0">
                <a:latin typeface="Times New Roman"/>
                <a:cs typeface="Times New Roman"/>
              </a:rPr>
              <a:t>filter</a:t>
            </a:r>
            <a:r>
              <a:rPr sz="1300" spc="35" dirty="0">
                <a:latin typeface="Times New Roman"/>
                <a:cs typeface="Times New Roman"/>
              </a:rPr>
              <a:t> </a:t>
            </a:r>
            <a:r>
              <a:rPr sz="1300" dirty="0">
                <a:latin typeface="Arial"/>
                <a:cs typeface="Arial"/>
              </a:rPr>
              <a:t>method</a:t>
            </a:r>
            <a:r>
              <a:rPr sz="1300" spc="-30" dirty="0">
                <a:latin typeface="Arial"/>
                <a:cs typeface="Arial"/>
              </a:rPr>
              <a:t> </a:t>
            </a:r>
            <a:r>
              <a:rPr sz="1300" dirty="0">
                <a:latin typeface="Arial"/>
                <a:cs typeface="Arial"/>
              </a:rPr>
              <a:t>takes</a:t>
            </a:r>
            <a:r>
              <a:rPr sz="1300" spc="-25" dirty="0">
                <a:latin typeface="Arial"/>
                <a:cs typeface="Arial"/>
              </a:rPr>
              <a:t> </a:t>
            </a:r>
            <a:r>
              <a:rPr sz="1300" dirty="0">
                <a:latin typeface="Arial"/>
                <a:cs typeface="Arial"/>
              </a:rPr>
              <a:t>a</a:t>
            </a:r>
            <a:r>
              <a:rPr sz="1300" spc="-30" dirty="0">
                <a:latin typeface="Arial"/>
                <a:cs typeface="Arial"/>
              </a:rPr>
              <a:t> </a:t>
            </a:r>
            <a:r>
              <a:rPr sz="1300" dirty="0">
                <a:latin typeface="Arial"/>
                <a:cs typeface="Arial"/>
              </a:rPr>
              <a:t>lambda</a:t>
            </a:r>
            <a:r>
              <a:rPr sz="1300" spc="-35" dirty="0">
                <a:latin typeface="Arial"/>
                <a:cs typeface="Arial"/>
              </a:rPr>
              <a:t> </a:t>
            </a:r>
            <a:r>
              <a:rPr sz="1300" spc="-10" dirty="0">
                <a:latin typeface="Arial"/>
                <a:cs typeface="Arial"/>
              </a:rPr>
              <a:t>expression</a:t>
            </a:r>
            <a:r>
              <a:rPr sz="1300" spc="-20" dirty="0">
                <a:latin typeface="Arial"/>
                <a:cs typeface="Arial"/>
              </a:rPr>
              <a:t> </a:t>
            </a:r>
            <a:r>
              <a:rPr sz="1300" dirty="0">
                <a:latin typeface="Arial"/>
                <a:cs typeface="Arial"/>
              </a:rPr>
              <a:t>as</a:t>
            </a:r>
            <a:r>
              <a:rPr sz="1300" spc="-35" dirty="0">
                <a:latin typeface="Arial"/>
                <a:cs typeface="Arial"/>
              </a:rPr>
              <a:t> </a:t>
            </a:r>
            <a:r>
              <a:rPr sz="1300" dirty="0">
                <a:latin typeface="Arial"/>
                <a:cs typeface="Arial"/>
              </a:rPr>
              <a:t>a</a:t>
            </a:r>
            <a:r>
              <a:rPr sz="1300" spc="-20" dirty="0">
                <a:latin typeface="Arial"/>
                <a:cs typeface="Arial"/>
              </a:rPr>
              <a:t> </a:t>
            </a:r>
            <a:r>
              <a:rPr sz="1300" spc="-10" dirty="0">
                <a:latin typeface="Arial"/>
                <a:cs typeface="Arial"/>
              </a:rPr>
              <a:t>parameter</a:t>
            </a:r>
            <a:r>
              <a:rPr sz="1300" spc="-35" dirty="0">
                <a:latin typeface="Arial"/>
                <a:cs typeface="Arial"/>
              </a:rPr>
              <a:t> </a:t>
            </a:r>
            <a:r>
              <a:rPr sz="1300" dirty="0">
                <a:latin typeface="Arial"/>
                <a:cs typeface="Arial"/>
              </a:rPr>
              <a:t>and</a:t>
            </a:r>
            <a:r>
              <a:rPr sz="1300" spc="-35" dirty="0">
                <a:latin typeface="Arial"/>
                <a:cs typeface="Arial"/>
              </a:rPr>
              <a:t> </a:t>
            </a:r>
            <a:r>
              <a:rPr sz="1300" dirty="0">
                <a:latin typeface="Arial"/>
                <a:cs typeface="Arial"/>
              </a:rPr>
              <a:t>filters</a:t>
            </a:r>
            <a:r>
              <a:rPr sz="1300" spc="-20" dirty="0">
                <a:latin typeface="Arial"/>
                <a:cs typeface="Arial"/>
              </a:rPr>
              <a:t> </a:t>
            </a:r>
            <a:r>
              <a:rPr sz="1300" dirty="0">
                <a:latin typeface="Arial"/>
                <a:cs typeface="Arial"/>
              </a:rPr>
              <a:t>the</a:t>
            </a:r>
            <a:r>
              <a:rPr sz="1300" spc="-20" dirty="0">
                <a:latin typeface="Arial"/>
                <a:cs typeface="Arial"/>
              </a:rPr>
              <a:t> data </a:t>
            </a:r>
            <a:r>
              <a:rPr sz="1300" dirty="0">
                <a:latin typeface="Arial"/>
                <a:cs typeface="Arial"/>
              </a:rPr>
              <a:t>based</a:t>
            </a:r>
            <a:r>
              <a:rPr sz="1300" spc="-40" dirty="0">
                <a:latin typeface="Arial"/>
                <a:cs typeface="Arial"/>
              </a:rPr>
              <a:t> </a:t>
            </a:r>
            <a:r>
              <a:rPr sz="1300" dirty="0">
                <a:latin typeface="Arial"/>
                <a:cs typeface="Arial"/>
              </a:rPr>
              <a:t>on</a:t>
            </a:r>
            <a:r>
              <a:rPr sz="1300" spc="-30" dirty="0">
                <a:latin typeface="Arial"/>
                <a:cs typeface="Arial"/>
              </a:rPr>
              <a:t> </a:t>
            </a:r>
            <a:r>
              <a:rPr sz="1300" dirty="0">
                <a:latin typeface="Arial"/>
                <a:cs typeface="Arial"/>
              </a:rPr>
              <a:t>the</a:t>
            </a:r>
            <a:r>
              <a:rPr sz="1300" spc="-15" dirty="0">
                <a:latin typeface="Arial"/>
                <a:cs typeface="Arial"/>
              </a:rPr>
              <a:t> </a:t>
            </a:r>
            <a:r>
              <a:rPr sz="1300" dirty="0">
                <a:latin typeface="Arial"/>
                <a:cs typeface="Arial"/>
              </a:rPr>
              <a:t>logical</a:t>
            </a:r>
            <a:r>
              <a:rPr sz="1300" spc="-35" dirty="0">
                <a:latin typeface="Arial"/>
                <a:cs typeface="Arial"/>
              </a:rPr>
              <a:t> </a:t>
            </a:r>
            <a:r>
              <a:rPr sz="1300" spc="-10" dirty="0">
                <a:latin typeface="Arial"/>
                <a:cs typeface="Arial"/>
              </a:rPr>
              <a:t>expression</a:t>
            </a:r>
            <a:r>
              <a:rPr sz="1300" spc="-30" dirty="0">
                <a:latin typeface="Arial"/>
                <a:cs typeface="Arial"/>
              </a:rPr>
              <a:t> </a:t>
            </a:r>
            <a:r>
              <a:rPr sz="1300" spc="-10" dirty="0">
                <a:latin typeface="Arial"/>
                <a:cs typeface="Arial"/>
              </a:rPr>
              <a:t>provided.</a:t>
            </a:r>
            <a:r>
              <a:rPr sz="1300" spc="-25" dirty="0">
                <a:latin typeface="Arial"/>
                <a:cs typeface="Arial"/>
              </a:rPr>
              <a:t> </a:t>
            </a:r>
            <a:r>
              <a:rPr sz="1300" dirty="0">
                <a:latin typeface="Arial"/>
                <a:cs typeface="Arial"/>
              </a:rPr>
              <a:t>This</a:t>
            </a:r>
            <a:r>
              <a:rPr sz="1300" spc="-40" dirty="0">
                <a:latin typeface="Arial"/>
                <a:cs typeface="Arial"/>
              </a:rPr>
              <a:t> </a:t>
            </a:r>
            <a:r>
              <a:rPr sz="1300" spc="-10" dirty="0">
                <a:latin typeface="Arial"/>
                <a:cs typeface="Arial"/>
              </a:rPr>
              <a:t>indicates</a:t>
            </a:r>
            <a:r>
              <a:rPr sz="1300" spc="-30" dirty="0">
                <a:latin typeface="Arial"/>
                <a:cs typeface="Arial"/>
              </a:rPr>
              <a:t> </a:t>
            </a:r>
            <a:r>
              <a:rPr sz="1300" dirty="0">
                <a:latin typeface="Arial"/>
                <a:cs typeface="Arial"/>
              </a:rPr>
              <a:t>that</a:t>
            </a:r>
            <a:r>
              <a:rPr sz="1300" spc="-15" dirty="0">
                <a:latin typeface="Arial"/>
                <a:cs typeface="Arial"/>
              </a:rPr>
              <a:t> </a:t>
            </a:r>
            <a:r>
              <a:rPr sz="1300" dirty="0">
                <a:latin typeface="Arial"/>
                <a:cs typeface="Arial"/>
              </a:rPr>
              <a:t>a</a:t>
            </a:r>
            <a:r>
              <a:rPr sz="1300" spc="-25" dirty="0">
                <a:latin typeface="Arial"/>
                <a:cs typeface="Arial"/>
              </a:rPr>
              <a:t> </a:t>
            </a:r>
            <a:r>
              <a:rPr sz="1300" spc="235" dirty="0">
                <a:latin typeface="Times New Roman"/>
                <a:cs typeface="Times New Roman"/>
              </a:rPr>
              <a:t>Predicate</a:t>
            </a:r>
            <a:r>
              <a:rPr sz="1300" spc="50" dirty="0">
                <a:latin typeface="Times New Roman"/>
                <a:cs typeface="Times New Roman"/>
              </a:rPr>
              <a:t> </a:t>
            </a:r>
            <a:r>
              <a:rPr sz="1300" dirty="0">
                <a:latin typeface="Arial"/>
                <a:cs typeface="Arial"/>
              </a:rPr>
              <a:t>is</a:t>
            </a:r>
            <a:r>
              <a:rPr sz="1300" spc="-25" dirty="0">
                <a:latin typeface="Arial"/>
                <a:cs typeface="Arial"/>
              </a:rPr>
              <a:t> </a:t>
            </a:r>
            <a:r>
              <a:rPr sz="1300" dirty="0">
                <a:latin typeface="Arial"/>
                <a:cs typeface="Arial"/>
              </a:rPr>
              <a:t>the</a:t>
            </a:r>
            <a:r>
              <a:rPr sz="1300" spc="-15" dirty="0">
                <a:latin typeface="Arial"/>
                <a:cs typeface="Arial"/>
              </a:rPr>
              <a:t> </a:t>
            </a:r>
            <a:r>
              <a:rPr sz="1300" spc="-10" dirty="0">
                <a:latin typeface="Arial"/>
                <a:cs typeface="Arial"/>
              </a:rPr>
              <a:t>target </a:t>
            </a:r>
            <a:r>
              <a:rPr sz="1300" dirty="0">
                <a:latin typeface="Arial"/>
                <a:cs typeface="Arial"/>
              </a:rPr>
              <a:t>type</a:t>
            </a:r>
            <a:r>
              <a:rPr sz="1300" spc="-30" dirty="0">
                <a:latin typeface="Arial"/>
                <a:cs typeface="Arial"/>
              </a:rPr>
              <a:t> </a:t>
            </a:r>
            <a:r>
              <a:rPr sz="1300" dirty="0">
                <a:latin typeface="Arial"/>
                <a:cs typeface="Arial"/>
              </a:rPr>
              <a:t>of</a:t>
            </a:r>
            <a:r>
              <a:rPr sz="1300" spc="-40" dirty="0">
                <a:latin typeface="Arial"/>
                <a:cs typeface="Arial"/>
              </a:rPr>
              <a:t> </a:t>
            </a:r>
            <a:r>
              <a:rPr sz="1300" dirty="0">
                <a:latin typeface="Arial"/>
                <a:cs typeface="Arial"/>
              </a:rPr>
              <a:t>the</a:t>
            </a:r>
            <a:r>
              <a:rPr sz="1300" spc="-30" dirty="0">
                <a:latin typeface="Arial"/>
                <a:cs typeface="Arial"/>
              </a:rPr>
              <a:t> </a:t>
            </a:r>
            <a:r>
              <a:rPr sz="1300" spc="-10" dirty="0">
                <a:latin typeface="Arial"/>
                <a:cs typeface="Arial"/>
              </a:rPr>
              <a:t>filter.</a:t>
            </a:r>
            <a:r>
              <a:rPr sz="1300" spc="-50" dirty="0">
                <a:latin typeface="Arial"/>
                <a:cs typeface="Arial"/>
              </a:rPr>
              <a:t> </a:t>
            </a:r>
            <a:r>
              <a:rPr sz="1300" dirty="0">
                <a:latin typeface="Arial"/>
                <a:cs typeface="Arial"/>
              </a:rPr>
              <a:t>The</a:t>
            </a:r>
            <a:r>
              <a:rPr sz="1300" spc="-40" dirty="0">
                <a:latin typeface="Arial"/>
                <a:cs typeface="Arial"/>
              </a:rPr>
              <a:t> </a:t>
            </a:r>
            <a:r>
              <a:rPr sz="1300" spc="-10" dirty="0">
                <a:latin typeface="Arial"/>
                <a:cs typeface="Arial"/>
              </a:rPr>
              <a:t>elements</a:t>
            </a:r>
            <a:r>
              <a:rPr sz="1300" spc="-45" dirty="0">
                <a:latin typeface="Arial"/>
                <a:cs typeface="Arial"/>
              </a:rPr>
              <a:t> </a:t>
            </a:r>
            <a:r>
              <a:rPr sz="1300" dirty="0">
                <a:latin typeface="Arial"/>
                <a:cs typeface="Arial"/>
              </a:rPr>
              <a:t>that</a:t>
            </a:r>
            <a:r>
              <a:rPr sz="1300" spc="-25" dirty="0">
                <a:latin typeface="Arial"/>
                <a:cs typeface="Arial"/>
              </a:rPr>
              <a:t> </a:t>
            </a:r>
            <a:r>
              <a:rPr sz="1300" dirty="0">
                <a:latin typeface="Arial"/>
                <a:cs typeface="Arial"/>
              </a:rPr>
              <a:t>meet</a:t>
            </a:r>
            <a:r>
              <a:rPr sz="1300" spc="-30" dirty="0">
                <a:latin typeface="Arial"/>
                <a:cs typeface="Arial"/>
              </a:rPr>
              <a:t> </a:t>
            </a:r>
            <a:r>
              <a:rPr sz="1300" dirty="0">
                <a:latin typeface="Arial"/>
                <a:cs typeface="Arial"/>
              </a:rPr>
              <a:t>the</a:t>
            </a:r>
            <a:r>
              <a:rPr sz="1300" spc="-30" dirty="0">
                <a:latin typeface="Arial"/>
                <a:cs typeface="Arial"/>
              </a:rPr>
              <a:t> </a:t>
            </a:r>
            <a:r>
              <a:rPr sz="1300" dirty="0">
                <a:latin typeface="Arial"/>
                <a:cs typeface="Arial"/>
              </a:rPr>
              <a:t>filter</a:t>
            </a:r>
            <a:r>
              <a:rPr sz="1300" spc="-40" dirty="0">
                <a:latin typeface="Arial"/>
                <a:cs typeface="Arial"/>
              </a:rPr>
              <a:t> </a:t>
            </a:r>
            <a:r>
              <a:rPr sz="1300" dirty="0">
                <a:latin typeface="Arial"/>
                <a:cs typeface="Arial"/>
              </a:rPr>
              <a:t>criteria</a:t>
            </a:r>
            <a:r>
              <a:rPr sz="1300" spc="-25" dirty="0">
                <a:latin typeface="Arial"/>
                <a:cs typeface="Arial"/>
              </a:rPr>
              <a:t> </a:t>
            </a:r>
            <a:r>
              <a:rPr sz="1300" dirty="0">
                <a:latin typeface="Arial"/>
                <a:cs typeface="Arial"/>
              </a:rPr>
              <a:t>are</a:t>
            </a:r>
            <a:r>
              <a:rPr sz="1300" spc="-45" dirty="0">
                <a:latin typeface="Arial"/>
                <a:cs typeface="Arial"/>
              </a:rPr>
              <a:t> </a:t>
            </a:r>
            <a:r>
              <a:rPr sz="1300" dirty="0">
                <a:latin typeface="Arial"/>
                <a:cs typeface="Arial"/>
              </a:rPr>
              <a:t>passed</a:t>
            </a:r>
            <a:r>
              <a:rPr sz="1300" spc="-40" dirty="0">
                <a:latin typeface="Arial"/>
                <a:cs typeface="Arial"/>
              </a:rPr>
              <a:t> </a:t>
            </a:r>
            <a:r>
              <a:rPr sz="1300" dirty="0">
                <a:latin typeface="Arial"/>
                <a:cs typeface="Arial"/>
              </a:rPr>
              <a:t>to</a:t>
            </a:r>
            <a:r>
              <a:rPr sz="1300" spc="-30" dirty="0">
                <a:latin typeface="Arial"/>
                <a:cs typeface="Arial"/>
              </a:rPr>
              <a:t> </a:t>
            </a:r>
            <a:r>
              <a:rPr sz="1300" dirty="0">
                <a:latin typeface="Arial"/>
                <a:cs typeface="Arial"/>
              </a:rPr>
              <a:t>the</a:t>
            </a:r>
            <a:r>
              <a:rPr sz="1300" spc="-35" dirty="0">
                <a:latin typeface="Arial"/>
                <a:cs typeface="Arial"/>
              </a:rPr>
              <a:t> </a:t>
            </a:r>
            <a:r>
              <a:rPr sz="1300" spc="170" dirty="0">
                <a:latin typeface="Times New Roman"/>
                <a:cs typeface="Times New Roman"/>
              </a:rPr>
              <a:t>forEach </a:t>
            </a:r>
            <a:r>
              <a:rPr sz="1300" dirty="0">
                <a:latin typeface="Arial"/>
                <a:cs typeface="Arial"/>
              </a:rPr>
              <a:t>method,</a:t>
            </a:r>
            <a:r>
              <a:rPr sz="1300" spc="-45" dirty="0">
                <a:latin typeface="Arial"/>
                <a:cs typeface="Arial"/>
              </a:rPr>
              <a:t> </a:t>
            </a:r>
            <a:r>
              <a:rPr sz="1300" dirty="0">
                <a:latin typeface="Arial"/>
                <a:cs typeface="Arial"/>
              </a:rPr>
              <a:t>which</a:t>
            </a:r>
            <a:r>
              <a:rPr sz="1300" spc="-25" dirty="0">
                <a:latin typeface="Arial"/>
                <a:cs typeface="Arial"/>
              </a:rPr>
              <a:t> </a:t>
            </a:r>
            <a:r>
              <a:rPr sz="1300" dirty="0">
                <a:latin typeface="Arial"/>
                <a:cs typeface="Arial"/>
              </a:rPr>
              <a:t>does</a:t>
            </a:r>
            <a:r>
              <a:rPr sz="1300" spc="-40" dirty="0">
                <a:latin typeface="Arial"/>
                <a:cs typeface="Arial"/>
              </a:rPr>
              <a:t> </a:t>
            </a:r>
            <a:r>
              <a:rPr sz="1300" dirty="0">
                <a:latin typeface="Arial"/>
                <a:cs typeface="Arial"/>
              </a:rPr>
              <a:t>a</a:t>
            </a:r>
            <a:r>
              <a:rPr sz="1300" spc="-45" dirty="0">
                <a:latin typeface="Arial"/>
                <a:cs typeface="Arial"/>
              </a:rPr>
              <a:t> </a:t>
            </a:r>
            <a:r>
              <a:rPr sz="1300" spc="200" dirty="0">
                <a:latin typeface="Times New Roman"/>
                <a:cs typeface="Times New Roman"/>
              </a:rPr>
              <a:t>roboCall</a:t>
            </a:r>
            <a:r>
              <a:rPr sz="1300" spc="40" dirty="0">
                <a:latin typeface="Times New Roman"/>
                <a:cs typeface="Times New Roman"/>
              </a:rPr>
              <a:t> </a:t>
            </a:r>
            <a:r>
              <a:rPr sz="1300" dirty="0">
                <a:latin typeface="Arial"/>
                <a:cs typeface="Arial"/>
              </a:rPr>
              <a:t>on</a:t>
            </a:r>
            <a:r>
              <a:rPr sz="1300" spc="-40" dirty="0">
                <a:latin typeface="Arial"/>
                <a:cs typeface="Arial"/>
              </a:rPr>
              <a:t> </a:t>
            </a:r>
            <a:r>
              <a:rPr sz="1300" dirty="0">
                <a:latin typeface="Arial"/>
                <a:cs typeface="Arial"/>
              </a:rPr>
              <a:t>matching</a:t>
            </a:r>
            <a:r>
              <a:rPr sz="1300" spc="-30" dirty="0">
                <a:latin typeface="Arial"/>
                <a:cs typeface="Arial"/>
              </a:rPr>
              <a:t> </a:t>
            </a:r>
            <a:r>
              <a:rPr sz="1300" spc="-10" dirty="0">
                <a:latin typeface="Arial"/>
                <a:cs typeface="Arial"/>
              </a:rPr>
              <a:t>elements.</a:t>
            </a:r>
            <a:endParaRPr sz="13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326639" y="5247386"/>
            <a:ext cx="3116580" cy="144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endParaRPr sz="850">
              <a:latin typeface="Arial"/>
              <a:cs typeface="Arial"/>
            </a:endParaRPr>
          </a:p>
        </p:txBody>
      </p:sp>
      <p:sp>
        <p:nvSpPr>
          <p:cNvPr id="15" name="object 5">
            <a:extLst>
              <a:ext uri="{FF2B5EF4-FFF2-40B4-BE49-F238E27FC236}">
                <a16:creationId xmlns:a16="http://schemas.microsoft.com/office/drawing/2014/main" id="{D3D99860-D821-BB44-0AF4-356592D2822F}"/>
              </a:ext>
            </a:extLst>
          </p:cNvPr>
          <p:cNvSpPr txBox="1"/>
          <p:nvPr/>
        </p:nvSpPr>
        <p:spPr>
          <a:xfrm>
            <a:off x="1131824" y="806967"/>
            <a:ext cx="5098415" cy="208533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405130" algn="ctr">
              <a:lnSpc>
                <a:spcPct val="100000"/>
              </a:lnSpc>
              <a:spcBef>
                <a:spcPts val="110"/>
              </a:spcBef>
            </a:pPr>
            <a:r>
              <a:rPr sz="1850" b="1" dirty="0">
                <a:latin typeface="Arial"/>
                <a:cs typeface="Arial"/>
              </a:rPr>
              <a:t>The</a:t>
            </a:r>
            <a:r>
              <a:rPr sz="1850" b="1" spc="15" dirty="0">
                <a:latin typeface="Arial"/>
                <a:cs typeface="Arial"/>
              </a:rPr>
              <a:t> </a:t>
            </a:r>
            <a:r>
              <a:rPr sz="1850" b="1" dirty="0">
                <a:latin typeface="Arial"/>
                <a:cs typeface="Arial"/>
              </a:rPr>
              <a:t>Filter</a:t>
            </a:r>
            <a:r>
              <a:rPr sz="1850" b="1" spc="35" dirty="0">
                <a:latin typeface="Arial"/>
                <a:cs typeface="Arial"/>
              </a:rPr>
              <a:t> </a:t>
            </a:r>
            <a:r>
              <a:rPr sz="1850" b="1" spc="-10" dirty="0">
                <a:latin typeface="Arial"/>
                <a:cs typeface="Arial"/>
              </a:rPr>
              <a:t>Method</a:t>
            </a:r>
            <a:endParaRPr sz="185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350"/>
              </a:spcBef>
            </a:pPr>
            <a:endParaRPr sz="1850" dirty="0">
              <a:latin typeface="Arial"/>
              <a:cs typeface="Arial"/>
            </a:endParaRPr>
          </a:p>
          <a:p>
            <a:pPr marL="341630" indent="-328930">
              <a:lnSpc>
                <a:spcPct val="100000"/>
              </a:lnSpc>
              <a:spcBef>
                <a:spcPts val="5"/>
              </a:spcBef>
              <a:buClr>
                <a:srgbClr val="FF0000"/>
              </a:buClr>
              <a:buChar char="•"/>
              <a:tabLst>
                <a:tab pos="341630" algn="l"/>
              </a:tabLst>
            </a:pPr>
            <a:r>
              <a:rPr sz="1550" dirty="0">
                <a:latin typeface="Arial"/>
                <a:cs typeface="Arial"/>
              </a:rPr>
              <a:t>The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Stream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class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converts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collection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to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</a:t>
            </a:r>
            <a:r>
              <a:rPr sz="1550" spc="55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pipeline</a:t>
            </a:r>
            <a:endParaRPr sz="1550" dirty="0">
              <a:latin typeface="Arial"/>
              <a:cs typeface="Arial"/>
            </a:endParaRPr>
          </a:p>
          <a:p>
            <a:pPr marL="659765" lvl="1" indent="-237490">
              <a:lnSpc>
                <a:spcPct val="100000"/>
              </a:lnSpc>
              <a:spcBef>
                <a:spcPts val="375"/>
              </a:spcBef>
              <a:buClr>
                <a:srgbClr val="FF0000"/>
              </a:buClr>
              <a:buChar char="–"/>
              <a:tabLst>
                <a:tab pos="659765" algn="l"/>
              </a:tabLst>
            </a:pPr>
            <a:r>
              <a:rPr sz="1400" dirty="0">
                <a:latin typeface="Arial"/>
                <a:cs typeface="Arial"/>
              </a:rPr>
              <a:t>Immutable</a:t>
            </a:r>
            <a:r>
              <a:rPr sz="1400" spc="80" dirty="0">
                <a:latin typeface="Arial"/>
                <a:cs typeface="Arial"/>
              </a:rPr>
              <a:t> </a:t>
            </a:r>
            <a:r>
              <a:rPr sz="1400" spc="-20" dirty="0">
                <a:latin typeface="Arial"/>
                <a:cs typeface="Arial"/>
              </a:rPr>
              <a:t>data</a:t>
            </a:r>
            <a:endParaRPr sz="1400" dirty="0">
              <a:latin typeface="Arial"/>
              <a:cs typeface="Arial"/>
            </a:endParaRPr>
          </a:p>
          <a:p>
            <a:pPr marL="659765" lvl="1" indent="-237490">
              <a:lnSpc>
                <a:spcPct val="100000"/>
              </a:lnSpc>
              <a:spcBef>
                <a:spcPts val="385"/>
              </a:spcBef>
              <a:buClr>
                <a:srgbClr val="FF0000"/>
              </a:buClr>
              <a:buChar char="–"/>
              <a:tabLst>
                <a:tab pos="659765" algn="l"/>
              </a:tabLst>
            </a:pPr>
            <a:r>
              <a:rPr sz="1400" dirty="0">
                <a:latin typeface="Arial"/>
                <a:cs typeface="Arial"/>
              </a:rPr>
              <a:t>Can</a:t>
            </a:r>
            <a:r>
              <a:rPr sz="1400" spc="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only</a:t>
            </a:r>
            <a:r>
              <a:rPr sz="1400" spc="4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be</a:t>
            </a:r>
            <a:r>
              <a:rPr sz="1400" spc="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used</a:t>
            </a:r>
            <a:r>
              <a:rPr sz="1400" spc="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once</a:t>
            </a:r>
            <a:r>
              <a:rPr sz="1400" spc="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and</a:t>
            </a:r>
            <a:r>
              <a:rPr sz="1400" spc="5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then</a:t>
            </a:r>
            <a:r>
              <a:rPr sz="1400" spc="5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tossed</a:t>
            </a:r>
            <a:endParaRPr sz="1400" dirty="0">
              <a:latin typeface="Arial"/>
              <a:cs typeface="Arial"/>
            </a:endParaRPr>
          </a:p>
          <a:p>
            <a:pPr marL="341630" indent="-328930">
              <a:lnSpc>
                <a:spcPct val="100000"/>
              </a:lnSpc>
              <a:spcBef>
                <a:spcPts val="400"/>
              </a:spcBef>
              <a:buClr>
                <a:srgbClr val="FF0000"/>
              </a:buClr>
              <a:buChar char="•"/>
              <a:tabLst>
                <a:tab pos="341630" algn="l"/>
              </a:tabLst>
            </a:pPr>
            <a:r>
              <a:rPr sz="1550" dirty="0">
                <a:latin typeface="Arial"/>
                <a:cs typeface="Arial"/>
              </a:rPr>
              <a:t>Filter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method</a:t>
            </a:r>
            <a:r>
              <a:rPr sz="1550" spc="6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uses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Predicate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lambdas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to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select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items.</a:t>
            </a:r>
            <a:endParaRPr sz="1550" dirty="0">
              <a:latin typeface="Arial"/>
              <a:cs typeface="Arial"/>
            </a:endParaRPr>
          </a:p>
          <a:p>
            <a:pPr marL="341630" indent="-328930">
              <a:lnSpc>
                <a:spcPct val="100000"/>
              </a:lnSpc>
              <a:spcBef>
                <a:spcPts val="400"/>
              </a:spcBef>
              <a:buClr>
                <a:srgbClr val="FF0000"/>
              </a:buClr>
              <a:buChar char="•"/>
              <a:tabLst>
                <a:tab pos="341630" algn="l"/>
              </a:tabLst>
            </a:pPr>
            <a:r>
              <a:rPr sz="1550" spc="-10" dirty="0">
                <a:latin typeface="Arial"/>
                <a:cs typeface="Arial"/>
              </a:rPr>
              <a:t>Syntax:</a:t>
            </a:r>
            <a:endParaRPr sz="155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9060" y="5028438"/>
            <a:ext cx="7576184" cy="5029200"/>
          </a:xfrm>
          <a:custGeom>
            <a:avLst/>
            <a:gdLst/>
            <a:ahLst/>
            <a:cxnLst/>
            <a:rect l="l" t="t" r="r" b="b"/>
            <a:pathLst>
              <a:path w="7576184" h="5029200">
                <a:moveTo>
                  <a:pt x="7575804" y="0"/>
                </a:moveTo>
                <a:lnTo>
                  <a:pt x="0" y="0"/>
                </a:lnTo>
                <a:lnTo>
                  <a:pt x="0" y="5029200"/>
                </a:lnTo>
                <a:lnTo>
                  <a:pt x="7575804" y="5029200"/>
                </a:lnTo>
                <a:lnTo>
                  <a:pt x="757580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817880" y="5717539"/>
            <a:ext cx="5846445" cy="56959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3499"/>
              </a:lnSpc>
              <a:spcBef>
                <a:spcPts val="90"/>
              </a:spcBef>
            </a:pPr>
            <a:r>
              <a:rPr sz="1150" dirty="0">
                <a:latin typeface="Arial"/>
                <a:cs typeface="Arial"/>
              </a:rPr>
              <a:t>In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many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situations,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</a:t>
            </a:r>
            <a:r>
              <a:rPr sz="1150" spc="9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method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reference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can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be</a:t>
            </a:r>
            <a:r>
              <a:rPr sz="1150" spc="9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substituted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for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lambda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expression.</a:t>
            </a:r>
            <a:r>
              <a:rPr sz="1150" spc="10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If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spc="-50" dirty="0">
                <a:latin typeface="Arial"/>
                <a:cs typeface="Arial"/>
              </a:rPr>
              <a:t>a </a:t>
            </a:r>
            <a:r>
              <a:rPr sz="1150" dirty="0">
                <a:latin typeface="Arial"/>
                <a:cs typeface="Arial"/>
              </a:rPr>
              <a:t>lambda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expression</a:t>
            </a:r>
            <a:r>
              <a:rPr sz="1150" spc="10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merely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calls</a:t>
            </a:r>
            <a:r>
              <a:rPr sz="1150" spc="10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method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on</a:t>
            </a:r>
            <a:r>
              <a:rPr sz="1150" spc="9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that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object,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Method</a:t>
            </a:r>
            <a:r>
              <a:rPr sz="1150" spc="10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Reference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can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spc="-25" dirty="0">
                <a:latin typeface="Arial"/>
                <a:cs typeface="Arial"/>
              </a:rPr>
              <a:t>be </a:t>
            </a:r>
            <a:r>
              <a:rPr sz="1150" spc="-10" dirty="0">
                <a:latin typeface="Arial"/>
                <a:cs typeface="Arial"/>
              </a:rPr>
              <a:t>substituted.</a:t>
            </a:r>
            <a:endParaRPr sz="11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326639" y="5247386"/>
            <a:ext cx="3116580" cy="144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endParaRPr sz="8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08955" y="806967"/>
            <a:ext cx="5479415" cy="429069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72390" algn="ctr">
              <a:lnSpc>
                <a:spcPct val="100000"/>
              </a:lnSpc>
              <a:spcBef>
                <a:spcPts val="110"/>
              </a:spcBef>
            </a:pPr>
            <a:r>
              <a:rPr sz="1850" b="1" dirty="0">
                <a:latin typeface="Arial"/>
                <a:cs typeface="Arial"/>
              </a:rPr>
              <a:t>Method</a:t>
            </a:r>
            <a:r>
              <a:rPr sz="1850" b="1" spc="35" dirty="0">
                <a:latin typeface="Arial"/>
                <a:cs typeface="Arial"/>
              </a:rPr>
              <a:t> </a:t>
            </a:r>
            <a:r>
              <a:rPr sz="1850" b="1" spc="-10" dirty="0">
                <a:latin typeface="Arial"/>
                <a:cs typeface="Arial"/>
              </a:rPr>
              <a:t>References</a:t>
            </a:r>
            <a:endParaRPr sz="18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65"/>
              </a:spcBef>
            </a:pPr>
            <a:endParaRPr sz="1850">
              <a:latin typeface="Arial"/>
              <a:cs typeface="Arial"/>
            </a:endParaRPr>
          </a:p>
          <a:p>
            <a:pPr marL="12700" marR="247015" indent="5715">
              <a:lnSpc>
                <a:spcPct val="101299"/>
              </a:lnSpc>
            </a:pPr>
            <a:r>
              <a:rPr sz="1550" dirty="0">
                <a:latin typeface="Arial"/>
                <a:cs typeface="Arial"/>
              </a:rPr>
              <a:t>In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some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cases,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the</a:t>
            </a:r>
            <a:r>
              <a:rPr sz="1550" spc="5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lambda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expression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merely</a:t>
            </a:r>
            <a:r>
              <a:rPr sz="1550" spc="6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calls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class method.</a:t>
            </a:r>
            <a:endParaRPr sz="1550">
              <a:latin typeface="Arial"/>
              <a:cs typeface="Arial"/>
            </a:endParaRPr>
          </a:p>
          <a:p>
            <a:pPr marL="500380">
              <a:lnSpc>
                <a:spcPct val="100000"/>
              </a:lnSpc>
              <a:spcBef>
                <a:spcPts val="195"/>
              </a:spcBef>
              <a:tabLst>
                <a:tab pos="737870" algn="l"/>
              </a:tabLst>
            </a:pPr>
            <a:r>
              <a:rPr sz="1150" spc="-50" dirty="0">
                <a:solidFill>
                  <a:srgbClr val="FF0000"/>
                </a:solidFill>
                <a:latin typeface="Arial"/>
                <a:cs typeface="Arial"/>
              </a:rPr>
              <a:t>–</a:t>
            </a:r>
            <a:r>
              <a:rPr sz="1150" dirty="0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sz="1150" spc="215" dirty="0">
                <a:latin typeface="Times New Roman"/>
                <a:cs typeface="Times New Roman"/>
              </a:rPr>
              <a:t>.forEach(t</a:t>
            </a:r>
            <a:r>
              <a:rPr sz="1150" spc="420" dirty="0">
                <a:latin typeface="Times New Roman"/>
                <a:cs typeface="Times New Roman"/>
              </a:rPr>
              <a:t> </a:t>
            </a:r>
            <a:r>
              <a:rPr sz="1150" spc="300" dirty="0">
                <a:latin typeface="Times New Roman"/>
                <a:cs typeface="Times New Roman"/>
              </a:rPr>
              <a:t>-</a:t>
            </a:r>
            <a:r>
              <a:rPr sz="1150" dirty="0">
                <a:latin typeface="Times New Roman"/>
                <a:cs typeface="Times New Roman"/>
              </a:rPr>
              <a:t>&gt;</a:t>
            </a:r>
            <a:r>
              <a:rPr sz="1150" spc="440" dirty="0">
                <a:latin typeface="Times New Roman"/>
                <a:cs typeface="Times New Roman"/>
              </a:rPr>
              <a:t> </a:t>
            </a:r>
            <a:r>
              <a:rPr sz="1150" spc="175" dirty="0">
                <a:latin typeface="Times New Roman"/>
                <a:cs typeface="Times New Roman"/>
              </a:rPr>
              <a:t>t.printSummary())</a:t>
            </a:r>
            <a:endParaRPr sz="1150">
              <a:latin typeface="Times New Roman"/>
              <a:cs typeface="Times New Roman"/>
            </a:endParaRPr>
          </a:p>
          <a:p>
            <a:pPr marL="419100" indent="-330200">
              <a:lnSpc>
                <a:spcPct val="100000"/>
              </a:lnSpc>
              <a:spcBef>
                <a:spcPts val="475"/>
              </a:spcBef>
              <a:buClr>
                <a:srgbClr val="FF0000"/>
              </a:buClr>
              <a:buChar char="•"/>
              <a:tabLst>
                <a:tab pos="419100" algn="l"/>
              </a:tabLst>
            </a:pPr>
            <a:r>
              <a:rPr sz="1550" dirty="0">
                <a:latin typeface="Arial"/>
                <a:cs typeface="Arial"/>
              </a:rPr>
              <a:t>Alternatively,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you</a:t>
            </a:r>
            <a:r>
              <a:rPr sz="1550" spc="6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can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use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method</a:t>
            </a:r>
            <a:r>
              <a:rPr sz="1550" spc="60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reference</a:t>
            </a:r>
            <a:endParaRPr sz="1550">
              <a:latin typeface="Arial"/>
              <a:cs typeface="Arial"/>
            </a:endParaRPr>
          </a:p>
          <a:p>
            <a:pPr marL="737870" lvl="1" indent="-237490">
              <a:lnSpc>
                <a:spcPct val="100000"/>
              </a:lnSpc>
              <a:spcBef>
                <a:spcPts val="200"/>
              </a:spcBef>
              <a:buClr>
                <a:srgbClr val="FF0000"/>
              </a:buClr>
              <a:buFont typeface="Arial"/>
              <a:buChar char="–"/>
              <a:tabLst>
                <a:tab pos="737870" algn="l"/>
              </a:tabLst>
            </a:pPr>
            <a:r>
              <a:rPr sz="1150" spc="170" dirty="0">
                <a:latin typeface="Times New Roman"/>
                <a:cs typeface="Times New Roman"/>
              </a:rPr>
              <a:t>.forEach(SalesTxn::printSummary));</a:t>
            </a:r>
            <a:endParaRPr sz="1150">
              <a:latin typeface="Times New Roman"/>
              <a:cs typeface="Times New Roman"/>
            </a:endParaRPr>
          </a:p>
          <a:p>
            <a:pPr marL="419100" marR="771525" indent="-330835">
              <a:lnSpc>
                <a:spcPct val="101899"/>
              </a:lnSpc>
              <a:spcBef>
                <a:spcPts val="440"/>
              </a:spcBef>
              <a:buClr>
                <a:srgbClr val="FF0000"/>
              </a:buClr>
              <a:buChar char="•"/>
              <a:tabLst>
                <a:tab pos="419100" algn="l"/>
              </a:tabLst>
            </a:pPr>
            <a:r>
              <a:rPr sz="1550" dirty="0">
                <a:latin typeface="Arial"/>
                <a:cs typeface="Arial"/>
              </a:rPr>
              <a:t>You</a:t>
            </a:r>
            <a:r>
              <a:rPr sz="1550" spc="1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can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use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method</a:t>
            </a:r>
            <a:r>
              <a:rPr sz="1550" spc="5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reference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in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the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following situations:</a:t>
            </a:r>
            <a:endParaRPr sz="1550">
              <a:latin typeface="Arial"/>
              <a:cs typeface="Arial"/>
            </a:endParaRPr>
          </a:p>
          <a:p>
            <a:pPr marL="737870" lvl="1" indent="-237490">
              <a:lnSpc>
                <a:spcPct val="100000"/>
              </a:lnSpc>
              <a:spcBef>
                <a:spcPts val="375"/>
              </a:spcBef>
              <a:buClr>
                <a:srgbClr val="FF0000"/>
              </a:buClr>
              <a:buChar char="–"/>
              <a:tabLst>
                <a:tab pos="737870" algn="l"/>
              </a:tabLst>
            </a:pPr>
            <a:r>
              <a:rPr sz="1400" dirty="0">
                <a:latin typeface="Arial"/>
                <a:cs typeface="Arial"/>
              </a:rPr>
              <a:t>Reference</a:t>
            </a:r>
            <a:r>
              <a:rPr sz="1400" spc="1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to</a:t>
            </a:r>
            <a:r>
              <a:rPr sz="1400" spc="5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</a:t>
            </a:r>
            <a:r>
              <a:rPr sz="1400" spc="5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static</a:t>
            </a:r>
            <a:r>
              <a:rPr sz="1400" spc="4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method</a:t>
            </a:r>
            <a:endParaRPr sz="1400">
              <a:latin typeface="Arial"/>
              <a:cs typeface="Arial"/>
            </a:endParaRPr>
          </a:p>
          <a:p>
            <a:pPr marL="820419">
              <a:lnSpc>
                <a:spcPct val="100000"/>
              </a:lnSpc>
              <a:spcBef>
                <a:spcPts val="250"/>
              </a:spcBef>
            </a:pPr>
            <a:r>
              <a:rPr sz="550" dirty="0">
                <a:solidFill>
                  <a:srgbClr val="FF0000"/>
                </a:solidFill>
                <a:latin typeface="Arial"/>
                <a:cs typeface="Arial"/>
              </a:rPr>
              <a:t>—</a:t>
            </a:r>
            <a:r>
              <a:rPr sz="550" spc="210" dirty="0">
                <a:solidFill>
                  <a:srgbClr val="FF0000"/>
                </a:solidFill>
                <a:latin typeface="Arial"/>
                <a:cs typeface="Arial"/>
              </a:rPr>
              <a:t>  </a:t>
            </a:r>
            <a:r>
              <a:rPr sz="1250" spc="195" dirty="0">
                <a:latin typeface="Times New Roman"/>
                <a:cs typeface="Times New Roman"/>
              </a:rPr>
              <a:t>ContainingClass::staticMethodName</a:t>
            </a:r>
            <a:endParaRPr sz="1250">
              <a:latin typeface="Times New Roman"/>
              <a:cs typeface="Times New Roman"/>
            </a:endParaRPr>
          </a:p>
          <a:p>
            <a:pPr marL="737870" lvl="1" indent="-237490">
              <a:lnSpc>
                <a:spcPct val="100000"/>
              </a:lnSpc>
              <a:spcBef>
                <a:spcPts val="484"/>
              </a:spcBef>
              <a:buClr>
                <a:srgbClr val="FF0000"/>
              </a:buClr>
              <a:buChar char="–"/>
              <a:tabLst>
                <a:tab pos="737870" algn="l"/>
              </a:tabLst>
            </a:pPr>
            <a:r>
              <a:rPr sz="1400" dirty="0">
                <a:latin typeface="Arial"/>
                <a:cs typeface="Arial"/>
              </a:rPr>
              <a:t>Reference</a:t>
            </a:r>
            <a:r>
              <a:rPr sz="1400" spc="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to</a:t>
            </a:r>
            <a:r>
              <a:rPr sz="1400" spc="6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an</a:t>
            </a:r>
            <a:r>
              <a:rPr sz="1400" spc="6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instance</a:t>
            </a:r>
            <a:r>
              <a:rPr sz="1400" spc="4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method</a:t>
            </a:r>
            <a:endParaRPr sz="1400">
              <a:latin typeface="Arial"/>
              <a:cs typeface="Arial"/>
            </a:endParaRPr>
          </a:p>
          <a:p>
            <a:pPr marL="737870" marR="5080" lvl="1" indent="-238125">
              <a:lnSpc>
                <a:spcPct val="99300"/>
              </a:lnSpc>
              <a:spcBef>
                <a:spcPts val="395"/>
              </a:spcBef>
              <a:buClr>
                <a:srgbClr val="FF0000"/>
              </a:buClr>
              <a:buChar char="–"/>
              <a:tabLst>
                <a:tab pos="737870" algn="l"/>
              </a:tabLst>
            </a:pPr>
            <a:r>
              <a:rPr sz="1400" dirty="0">
                <a:latin typeface="Arial"/>
                <a:cs typeface="Arial"/>
              </a:rPr>
              <a:t>Reference</a:t>
            </a:r>
            <a:r>
              <a:rPr sz="1400" spc="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to</a:t>
            </a:r>
            <a:r>
              <a:rPr sz="1400" spc="6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an</a:t>
            </a:r>
            <a:r>
              <a:rPr sz="1400" spc="6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instance</a:t>
            </a:r>
            <a:r>
              <a:rPr sz="1400" spc="4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method</a:t>
            </a:r>
            <a:r>
              <a:rPr sz="1400" spc="4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of</a:t>
            </a:r>
            <a:r>
              <a:rPr sz="1400" spc="5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an</a:t>
            </a:r>
            <a:r>
              <a:rPr sz="1400" spc="7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arbitrary</a:t>
            </a:r>
            <a:r>
              <a:rPr sz="1400" spc="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object</a:t>
            </a:r>
            <a:r>
              <a:rPr sz="1400" spc="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of</a:t>
            </a:r>
            <a:r>
              <a:rPr sz="1400" spc="70" dirty="0">
                <a:latin typeface="Arial"/>
                <a:cs typeface="Arial"/>
              </a:rPr>
              <a:t> </a:t>
            </a:r>
            <a:r>
              <a:rPr sz="1400" spc="-50" dirty="0">
                <a:latin typeface="Arial"/>
                <a:cs typeface="Arial"/>
              </a:rPr>
              <a:t>a </a:t>
            </a:r>
            <a:r>
              <a:rPr sz="1400" dirty="0">
                <a:latin typeface="Arial"/>
                <a:cs typeface="Arial"/>
              </a:rPr>
              <a:t>particular</a:t>
            </a:r>
            <a:r>
              <a:rPr sz="1400" spc="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type</a:t>
            </a:r>
            <a:r>
              <a:rPr sz="1400" spc="7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(for</a:t>
            </a:r>
            <a:r>
              <a:rPr sz="1400" spc="5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example, </a:t>
            </a:r>
            <a:r>
              <a:rPr sz="1400" spc="204" dirty="0">
                <a:latin typeface="Times New Roman"/>
                <a:cs typeface="Times New Roman"/>
              </a:rPr>
              <a:t>String::compareToIgnoreCase</a:t>
            </a:r>
            <a:r>
              <a:rPr sz="1400" spc="204" dirty="0">
                <a:latin typeface="Arial"/>
                <a:cs typeface="Arial"/>
              </a:rPr>
              <a:t>)</a:t>
            </a:r>
            <a:endParaRPr sz="1400">
              <a:latin typeface="Arial"/>
              <a:cs typeface="Arial"/>
            </a:endParaRPr>
          </a:p>
          <a:p>
            <a:pPr marL="737870" lvl="1" indent="-237490">
              <a:lnSpc>
                <a:spcPct val="100000"/>
              </a:lnSpc>
              <a:spcBef>
                <a:spcPts val="480"/>
              </a:spcBef>
              <a:buClr>
                <a:srgbClr val="FF0000"/>
              </a:buClr>
              <a:buChar char="–"/>
              <a:tabLst>
                <a:tab pos="737870" algn="l"/>
              </a:tabLst>
            </a:pPr>
            <a:r>
              <a:rPr sz="1400" dirty="0">
                <a:latin typeface="Arial"/>
                <a:cs typeface="Arial"/>
              </a:rPr>
              <a:t>Reference</a:t>
            </a:r>
            <a:r>
              <a:rPr sz="1400" spc="1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to</a:t>
            </a:r>
            <a:r>
              <a:rPr sz="1400" spc="5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</a:t>
            </a:r>
            <a:r>
              <a:rPr sz="1400" spc="5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constructor</a:t>
            </a:r>
            <a:endParaRPr sz="1400">
              <a:latin typeface="Arial"/>
              <a:cs typeface="Arial"/>
            </a:endParaRPr>
          </a:p>
          <a:p>
            <a:pPr marL="820419">
              <a:lnSpc>
                <a:spcPct val="100000"/>
              </a:lnSpc>
              <a:spcBef>
                <a:spcPts val="234"/>
              </a:spcBef>
            </a:pPr>
            <a:r>
              <a:rPr sz="550" dirty="0">
                <a:solidFill>
                  <a:srgbClr val="FF0000"/>
                </a:solidFill>
                <a:latin typeface="Arial"/>
                <a:cs typeface="Arial"/>
              </a:rPr>
              <a:t>—</a:t>
            </a:r>
            <a:r>
              <a:rPr sz="550" spc="210" dirty="0">
                <a:solidFill>
                  <a:srgbClr val="FF0000"/>
                </a:solidFill>
                <a:latin typeface="Arial"/>
                <a:cs typeface="Arial"/>
              </a:rPr>
              <a:t>  </a:t>
            </a:r>
            <a:r>
              <a:rPr sz="1250" spc="150" dirty="0">
                <a:latin typeface="Times New Roman"/>
                <a:cs typeface="Times New Roman"/>
              </a:rPr>
              <a:t>ClassName::new</a:t>
            </a:r>
            <a:endParaRPr sz="125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979167" y="806967"/>
            <a:ext cx="3809365" cy="3092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50" b="1" dirty="0">
                <a:latin typeface="Arial"/>
                <a:cs typeface="Arial"/>
              </a:rPr>
              <a:t>Java</a:t>
            </a:r>
            <a:r>
              <a:rPr sz="1850" b="1" spc="45" dirty="0">
                <a:latin typeface="Arial"/>
                <a:cs typeface="Arial"/>
              </a:rPr>
              <a:t> </a:t>
            </a:r>
            <a:r>
              <a:rPr sz="1850" b="1" dirty="0">
                <a:latin typeface="Arial"/>
                <a:cs typeface="Arial"/>
              </a:rPr>
              <a:t>Technology</a:t>
            </a:r>
            <a:r>
              <a:rPr sz="1850" b="1" spc="25" dirty="0">
                <a:latin typeface="Arial"/>
                <a:cs typeface="Arial"/>
              </a:rPr>
              <a:t> </a:t>
            </a:r>
            <a:r>
              <a:rPr sz="1850" b="1" dirty="0">
                <a:latin typeface="Arial"/>
                <a:cs typeface="Arial"/>
              </a:rPr>
              <a:t>Product</a:t>
            </a:r>
            <a:r>
              <a:rPr sz="1850" b="1" spc="25" dirty="0">
                <a:latin typeface="Arial"/>
                <a:cs typeface="Arial"/>
              </a:rPr>
              <a:t> </a:t>
            </a:r>
            <a:r>
              <a:rPr sz="1850" b="1" spc="-10" dirty="0">
                <a:latin typeface="Arial"/>
                <a:cs typeface="Arial"/>
              </a:rPr>
              <a:t>Groups</a:t>
            </a:r>
            <a:endParaRPr sz="185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891539" y="1255775"/>
            <a:ext cx="6030595" cy="3581400"/>
            <a:chOff x="891539" y="1255775"/>
            <a:chExt cx="6030595" cy="35814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91539" y="1312163"/>
              <a:ext cx="6030468" cy="2706624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003553" y="4005071"/>
              <a:ext cx="0" cy="5080"/>
            </a:xfrm>
            <a:custGeom>
              <a:avLst/>
              <a:gdLst/>
              <a:ahLst/>
              <a:cxnLst/>
              <a:rect l="l" t="t" r="r" b="b"/>
              <a:pathLst>
                <a:path h="5079">
                  <a:moveTo>
                    <a:pt x="0" y="4572"/>
                  </a:moveTo>
                  <a:lnTo>
                    <a:pt x="0" y="0"/>
                  </a:lnTo>
                </a:path>
              </a:pathLst>
            </a:custGeom>
            <a:ln w="4571">
              <a:solidFill>
                <a:srgbClr val="27272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08175" y="4005071"/>
              <a:ext cx="5404104" cy="16002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10411" y="4146803"/>
              <a:ext cx="5911595" cy="6857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08175" y="4197096"/>
              <a:ext cx="5404104" cy="9143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28699" y="4274819"/>
              <a:ext cx="5797296" cy="388620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033271" y="4656581"/>
              <a:ext cx="32384" cy="0"/>
            </a:xfrm>
            <a:custGeom>
              <a:avLst/>
              <a:gdLst/>
              <a:ahLst/>
              <a:cxnLst/>
              <a:rect l="l" t="t" r="r" b="b"/>
              <a:pathLst>
                <a:path w="32384">
                  <a:moveTo>
                    <a:pt x="0" y="0"/>
                  </a:moveTo>
                  <a:lnTo>
                    <a:pt x="32003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08175" y="4654296"/>
              <a:ext cx="5404104" cy="4572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82979" y="4645152"/>
              <a:ext cx="5843016" cy="12344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14399" y="4745735"/>
              <a:ext cx="5911596" cy="91439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2142743" y="1379219"/>
              <a:ext cx="3761740" cy="708660"/>
            </a:xfrm>
            <a:custGeom>
              <a:avLst/>
              <a:gdLst/>
              <a:ahLst/>
              <a:cxnLst/>
              <a:rect l="l" t="t" r="r" b="b"/>
              <a:pathLst>
                <a:path w="3761740" h="708660">
                  <a:moveTo>
                    <a:pt x="3761231" y="0"/>
                  </a:moveTo>
                  <a:lnTo>
                    <a:pt x="0" y="0"/>
                  </a:lnTo>
                  <a:lnTo>
                    <a:pt x="0" y="708659"/>
                  </a:lnTo>
                  <a:lnTo>
                    <a:pt x="3761231" y="708659"/>
                  </a:lnTo>
                  <a:lnTo>
                    <a:pt x="376123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429255" y="1362455"/>
              <a:ext cx="2987040" cy="731520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199887" y="1612391"/>
              <a:ext cx="207263" cy="228600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190743" y="1490471"/>
              <a:ext cx="472439" cy="460248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465063" y="1588007"/>
              <a:ext cx="188975" cy="286511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401567" y="1673351"/>
              <a:ext cx="2258567" cy="355092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175760" y="1633727"/>
              <a:ext cx="762000" cy="493775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276343" y="1255775"/>
              <a:ext cx="484631" cy="231648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273295" y="1478279"/>
              <a:ext cx="478536" cy="170688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264151" y="1639823"/>
              <a:ext cx="487679" cy="301751"/>
            </a:xfrm>
            <a:prstGeom prst="rect">
              <a:avLst/>
            </a:prstGeom>
          </p:spPr>
        </p:pic>
      </p:grpSp>
      <p:sp>
        <p:nvSpPr>
          <p:cNvPr id="25" name="object 25"/>
          <p:cNvSpPr txBox="1"/>
          <p:nvPr/>
        </p:nvSpPr>
        <p:spPr>
          <a:xfrm>
            <a:off x="694436" y="5247386"/>
            <a:ext cx="6400800" cy="374904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R="11430" algn="ctr">
              <a:lnSpc>
                <a:spcPct val="100000"/>
              </a:lnSpc>
              <a:spcBef>
                <a:spcPts val="105"/>
              </a:spcBef>
            </a:pPr>
            <a:endParaRPr sz="850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85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705"/>
              </a:spcBef>
            </a:pPr>
            <a:endParaRPr sz="85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300" b="1" spc="-10" dirty="0">
                <a:latin typeface="Arial"/>
                <a:cs typeface="Arial"/>
              </a:rPr>
              <a:t>Identifying</a:t>
            </a:r>
            <a:r>
              <a:rPr sz="1300" b="1" spc="-15" dirty="0">
                <a:latin typeface="Arial"/>
                <a:cs typeface="Arial"/>
              </a:rPr>
              <a:t> </a:t>
            </a:r>
            <a:r>
              <a:rPr sz="1300" b="1" dirty="0">
                <a:latin typeface="Arial"/>
                <a:cs typeface="Arial"/>
              </a:rPr>
              <a:t>Java</a:t>
            </a:r>
            <a:r>
              <a:rPr sz="1300" b="1" spc="-30" dirty="0">
                <a:latin typeface="Arial"/>
                <a:cs typeface="Arial"/>
              </a:rPr>
              <a:t> </a:t>
            </a:r>
            <a:r>
              <a:rPr sz="1300" b="1" spc="-10" dirty="0">
                <a:latin typeface="Arial"/>
                <a:cs typeface="Arial"/>
              </a:rPr>
              <a:t>Technology</a:t>
            </a:r>
            <a:r>
              <a:rPr sz="1300" b="1" spc="-25" dirty="0">
                <a:latin typeface="Arial"/>
                <a:cs typeface="Arial"/>
              </a:rPr>
              <a:t> </a:t>
            </a:r>
            <a:r>
              <a:rPr sz="1300" b="1" spc="-10" dirty="0">
                <a:latin typeface="Arial"/>
                <a:cs typeface="Arial"/>
              </a:rPr>
              <a:t>Groups</a:t>
            </a:r>
            <a:endParaRPr sz="1300" dirty="0">
              <a:latin typeface="Arial"/>
              <a:cs typeface="Arial"/>
            </a:endParaRPr>
          </a:p>
          <a:p>
            <a:pPr marL="135890" marR="5080">
              <a:lnSpc>
                <a:spcPct val="103600"/>
              </a:lnSpc>
              <a:spcBef>
                <a:spcPts val="434"/>
              </a:spcBef>
            </a:pPr>
            <a:r>
              <a:rPr sz="1150" dirty="0">
                <a:latin typeface="Arial"/>
                <a:cs typeface="Arial"/>
              </a:rPr>
              <a:t>Oracle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provides</a:t>
            </a:r>
            <a:r>
              <a:rPr sz="1150" spc="10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</a:t>
            </a:r>
            <a:r>
              <a:rPr sz="1150" spc="9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complete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line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of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Java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technology</a:t>
            </a:r>
            <a:r>
              <a:rPr sz="1150" spc="9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products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ranging</a:t>
            </a:r>
            <a:r>
              <a:rPr sz="1150" spc="10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from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kits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that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spc="-10" dirty="0">
                <a:latin typeface="Arial"/>
                <a:cs typeface="Arial"/>
              </a:rPr>
              <a:t>create</a:t>
            </a:r>
            <a:r>
              <a:rPr sz="1150" spc="50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Java</a:t>
            </a:r>
            <a:r>
              <a:rPr sz="1150" spc="10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technology</a:t>
            </a:r>
            <a:r>
              <a:rPr sz="1150" spc="13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programs</a:t>
            </a:r>
            <a:r>
              <a:rPr sz="1150" spc="10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to</a:t>
            </a:r>
            <a:r>
              <a:rPr sz="1150" spc="9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emulation</a:t>
            </a:r>
            <a:r>
              <a:rPr sz="1150" spc="10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(testing)</a:t>
            </a:r>
            <a:r>
              <a:rPr sz="1150" spc="9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environments</a:t>
            </a:r>
            <a:r>
              <a:rPr sz="1150" spc="114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for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consumer</a:t>
            </a:r>
            <a:r>
              <a:rPr sz="1150" spc="9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devices,</a:t>
            </a:r>
            <a:r>
              <a:rPr sz="1150" spc="114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such</a:t>
            </a:r>
            <a:r>
              <a:rPr sz="1150" spc="110" dirty="0">
                <a:latin typeface="Arial"/>
                <a:cs typeface="Arial"/>
              </a:rPr>
              <a:t> </a:t>
            </a:r>
            <a:r>
              <a:rPr sz="1150" spc="-25" dirty="0">
                <a:latin typeface="Arial"/>
                <a:cs typeface="Arial"/>
              </a:rPr>
              <a:t>as </a:t>
            </a:r>
            <a:r>
              <a:rPr sz="1150" dirty="0">
                <a:latin typeface="Arial"/>
                <a:cs typeface="Arial"/>
              </a:rPr>
              <a:t>cellular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phones.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As</a:t>
            </a:r>
            <a:r>
              <a:rPr sz="1150" spc="10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indicated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in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graphic,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all</a:t>
            </a:r>
            <a:r>
              <a:rPr sz="1150" spc="10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Java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technology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products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share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spc="-25" dirty="0">
                <a:latin typeface="Arial"/>
                <a:cs typeface="Arial"/>
              </a:rPr>
              <a:t>the</a:t>
            </a:r>
            <a:r>
              <a:rPr sz="1150" spc="500" dirty="0">
                <a:latin typeface="Arial"/>
                <a:cs typeface="Arial"/>
              </a:rPr>
              <a:t>  </a:t>
            </a:r>
            <a:r>
              <a:rPr sz="1150" dirty="0">
                <a:latin typeface="Arial"/>
                <a:cs typeface="Arial"/>
              </a:rPr>
              <a:t>foundation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of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Java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language.</a:t>
            </a:r>
            <a:r>
              <a:rPr sz="1150" spc="11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Java</a:t>
            </a:r>
            <a:r>
              <a:rPr sz="1150" spc="9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technologies,</a:t>
            </a:r>
            <a:r>
              <a:rPr sz="1150" spc="10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such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as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Java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Virtual</a:t>
            </a:r>
            <a:r>
              <a:rPr sz="1150" spc="10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Machine,</a:t>
            </a:r>
            <a:r>
              <a:rPr sz="1150" spc="110" dirty="0">
                <a:latin typeface="Arial"/>
                <a:cs typeface="Arial"/>
              </a:rPr>
              <a:t> </a:t>
            </a:r>
            <a:r>
              <a:rPr sz="1150" spc="-25" dirty="0">
                <a:latin typeface="Arial"/>
                <a:cs typeface="Arial"/>
              </a:rPr>
              <a:t>are </a:t>
            </a:r>
            <a:r>
              <a:rPr sz="1150" dirty="0">
                <a:latin typeface="Arial"/>
                <a:cs typeface="Arial"/>
              </a:rPr>
              <a:t>included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(in</a:t>
            </a:r>
            <a:r>
              <a:rPr sz="1150" spc="9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different</a:t>
            </a:r>
            <a:r>
              <a:rPr sz="1150" spc="3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forms)</a:t>
            </a:r>
            <a:r>
              <a:rPr sz="1150" spc="2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in</a:t>
            </a:r>
            <a:r>
              <a:rPr sz="1150" spc="9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three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different</a:t>
            </a:r>
            <a:r>
              <a:rPr sz="1150" spc="2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groups</a:t>
            </a:r>
            <a:r>
              <a:rPr sz="1150" spc="10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of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products,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each</a:t>
            </a:r>
            <a:r>
              <a:rPr sz="1150" spc="9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designed</a:t>
            </a:r>
            <a:r>
              <a:rPr sz="1150" spc="10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to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fulfill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spc="-25" dirty="0">
                <a:latin typeface="Arial"/>
                <a:cs typeface="Arial"/>
              </a:rPr>
              <a:t>the </a:t>
            </a:r>
            <a:r>
              <a:rPr sz="1150" dirty="0">
                <a:latin typeface="Arial"/>
                <a:cs typeface="Arial"/>
              </a:rPr>
              <a:t>needs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of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particular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target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market.</a:t>
            </a:r>
            <a:r>
              <a:rPr sz="1150" spc="3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figure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illustrates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three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Java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technology</a:t>
            </a:r>
            <a:r>
              <a:rPr sz="1150" spc="95" dirty="0">
                <a:latin typeface="Arial"/>
                <a:cs typeface="Arial"/>
              </a:rPr>
              <a:t> </a:t>
            </a:r>
            <a:r>
              <a:rPr sz="1150" spc="-10" dirty="0">
                <a:latin typeface="Arial"/>
                <a:cs typeface="Arial"/>
              </a:rPr>
              <a:t>product </a:t>
            </a:r>
            <a:r>
              <a:rPr sz="1150" dirty="0">
                <a:latin typeface="Arial"/>
                <a:cs typeface="Arial"/>
              </a:rPr>
              <a:t>groups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and</a:t>
            </a:r>
            <a:r>
              <a:rPr sz="1150" spc="9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their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target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device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types.</a:t>
            </a:r>
            <a:r>
              <a:rPr sz="1150" spc="114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Among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other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Java</a:t>
            </a:r>
            <a:r>
              <a:rPr sz="1150" spc="9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technologies,</a:t>
            </a:r>
            <a:r>
              <a:rPr sz="1150" spc="10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each</a:t>
            </a:r>
            <a:r>
              <a:rPr sz="1150" spc="9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edition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includes</a:t>
            </a:r>
            <a:r>
              <a:rPr sz="1150" spc="114" dirty="0">
                <a:latin typeface="Arial"/>
                <a:cs typeface="Arial"/>
              </a:rPr>
              <a:t> </a:t>
            </a:r>
            <a:r>
              <a:rPr sz="1150" spc="-50" dirty="0">
                <a:latin typeface="Arial"/>
                <a:cs typeface="Arial"/>
              </a:rPr>
              <a:t>a </a:t>
            </a:r>
            <a:r>
              <a:rPr sz="1150" dirty="0">
                <a:latin typeface="Arial"/>
                <a:cs typeface="Arial"/>
              </a:rPr>
              <a:t>Software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Development</a:t>
            </a:r>
            <a:r>
              <a:rPr sz="1150" spc="114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Kit</a:t>
            </a:r>
            <a:r>
              <a:rPr sz="1150" spc="11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(SDK)</a:t>
            </a:r>
            <a:r>
              <a:rPr sz="1150" spc="12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that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allows</a:t>
            </a:r>
            <a:r>
              <a:rPr sz="1150" spc="14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programmers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to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create,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compile,</a:t>
            </a:r>
            <a:r>
              <a:rPr sz="1150" spc="10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and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spc="-10" dirty="0">
                <a:latin typeface="Arial"/>
                <a:cs typeface="Arial"/>
              </a:rPr>
              <a:t>execute </a:t>
            </a:r>
            <a:r>
              <a:rPr sz="1150" dirty="0">
                <a:latin typeface="Arial"/>
                <a:cs typeface="Arial"/>
              </a:rPr>
              <a:t>Java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technology</a:t>
            </a:r>
            <a:r>
              <a:rPr sz="1150" spc="10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programs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on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</a:t>
            </a:r>
            <a:r>
              <a:rPr sz="1150" spc="10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particular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spc="-10" dirty="0">
                <a:latin typeface="Arial"/>
                <a:cs typeface="Arial"/>
              </a:rPr>
              <a:t>platform:</a:t>
            </a:r>
            <a:endParaRPr sz="1150" dirty="0">
              <a:latin typeface="Arial"/>
              <a:cs typeface="Arial"/>
            </a:endParaRPr>
          </a:p>
          <a:p>
            <a:pPr marL="508000" marR="22225" indent="-247015">
              <a:lnSpc>
                <a:spcPct val="103699"/>
              </a:lnSpc>
              <a:spcBef>
                <a:spcPts val="320"/>
              </a:spcBef>
              <a:buFont typeface="Times New Roman"/>
              <a:buChar char="•"/>
              <a:tabLst>
                <a:tab pos="508000" algn="l"/>
              </a:tabLst>
            </a:pPr>
            <a:r>
              <a:rPr sz="1150" b="1" dirty="0">
                <a:latin typeface="Arial"/>
                <a:cs typeface="Arial"/>
              </a:rPr>
              <a:t>Java</a:t>
            </a:r>
            <a:r>
              <a:rPr sz="1150" b="1" spc="100" dirty="0">
                <a:latin typeface="Arial"/>
                <a:cs typeface="Arial"/>
              </a:rPr>
              <a:t> </a:t>
            </a:r>
            <a:r>
              <a:rPr sz="1150" b="1" dirty="0">
                <a:latin typeface="Arial"/>
                <a:cs typeface="Arial"/>
              </a:rPr>
              <a:t>Platform,</a:t>
            </a:r>
            <a:r>
              <a:rPr sz="1150" b="1" spc="80" dirty="0">
                <a:latin typeface="Arial"/>
                <a:cs typeface="Arial"/>
              </a:rPr>
              <a:t> </a:t>
            </a:r>
            <a:r>
              <a:rPr sz="1150" b="1" dirty="0">
                <a:latin typeface="Arial"/>
                <a:cs typeface="Arial"/>
              </a:rPr>
              <a:t>Standard</a:t>
            </a:r>
            <a:r>
              <a:rPr sz="1150" b="1" spc="125" dirty="0">
                <a:latin typeface="Arial"/>
                <a:cs typeface="Arial"/>
              </a:rPr>
              <a:t> </a:t>
            </a:r>
            <a:r>
              <a:rPr sz="1150" b="1" dirty="0">
                <a:latin typeface="Arial"/>
                <a:cs typeface="Arial"/>
              </a:rPr>
              <a:t>Edition</a:t>
            </a:r>
            <a:r>
              <a:rPr sz="1150" b="1" spc="120" dirty="0">
                <a:latin typeface="Arial"/>
                <a:cs typeface="Arial"/>
              </a:rPr>
              <a:t> </a:t>
            </a:r>
            <a:r>
              <a:rPr sz="1150" b="1" dirty="0">
                <a:latin typeface="Arial"/>
                <a:cs typeface="Arial"/>
              </a:rPr>
              <a:t>(Java</a:t>
            </a:r>
            <a:r>
              <a:rPr sz="1150" b="1" spc="114" dirty="0">
                <a:latin typeface="Arial"/>
                <a:cs typeface="Arial"/>
              </a:rPr>
              <a:t> </a:t>
            </a:r>
            <a:r>
              <a:rPr sz="1150" b="1" dirty="0">
                <a:latin typeface="Arial"/>
                <a:cs typeface="Arial"/>
              </a:rPr>
              <a:t>SE):</a:t>
            </a:r>
            <a:r>
              <a:rPr sz="1150" b="1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Develops</a:t>
            </a:r>
            <a:r>
              <a:rPr sz="1150" spc="1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applets</a:t>
            </a:r>
            <a:r>
              <a:rPr sz="1150" spc="10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and</a:t>
            </a:r>
            <a:r>
              <a:rPr sz="1150" spc="10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applications</a:t>
            </a:r>
            <a:r>
              <a:rPr sz="1150" spc="125" dirty="0">
                <a:latin typeface="Arial"/>
                <a:cs typeface="Arial"/>
              </a:rPr>
              <a:t> </a:t>
            </a:r>
            <a:r>
              <a:rPr sz="1150" spc="-20" dirty="0">
                <a:latin typeface="Arial"/>
                <a:cs typeface="Arial"/>
              </a:rPr>
              <a:t>that</a:t>
            </a:r>
            <a:r>
              <a:rPr sz="1150" spc="50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run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within</a:t>
            </a:r>
            <a:r>
              <a:rPr sz="1150" spc="12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web</a:t>
            </a:r>
            <a:r>
              <a:rPr sz="1150" spc="9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browsers</a:t>
            </a:r>
            <a:r>
              <a:rPr sz="1150" spc="10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and</a:t>
            </a:r>
            <a:r>
              <a:rPr sz="1150" spc="9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on</a:t>
            </a:r>
            <a:r>
              <a:rPr sz="1150" spc="9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desktop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computers,</a:t>
            </a:r>
            <a:r>
              <a:rPr sz="1150" spc="2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respectively.</a:t>
            </a:r>
            <a:r>
              <a:rPr sz="1150" spc="13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For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example,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you</a:t>
            </a:r>
            <a:r>
              <a:rPr sz="1150" spc="140" dirty="0">
                <a:latin typeface="Arial"/>
                <a:cs typeface="Arial"/>
              </a:rPr>
              <a:t> </a:t>
            </a:r>
            <a:r>
              <a:rPr sz="1150" spc="-25" dirty="0">
                <a:latin typeface="Arial"/>
                <a:cs typeface="Arial"/>
              </a:rPr>
              <a:t>can </a:t>
            </a:r>
            <a:r>
              <a:rPr sz="1150" dirty="0">
                <a:latin typeface="Arial"/>
                <a:cs typeface="Arial"/>
              </a:rPr>
              <a:t>use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Java</a:t>
            </a:r>
            <a:r>
              <a:rPr sz="1150" spc="10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SE</a:t>
            </a:r>
            <a:r>
              <a:rPr sz="1150" spc="9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Software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Development</a:t>
            </a:r>
            <a:r>
              <a:rPr sz="1150" spc="114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Kit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(SDK)</a:t>
            </a:r>
            <a:r>
              <a:rPr sz="1150" spc="11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to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create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word-processing</a:t>
            </a:r>
            <a:r>
              <a:rPr sz="1150" spc="110" dirty="0">
                <a:latin typeface="Arial"/>
                <a:cs typeface="Arial"/>
              </a:rPr>
              <a:t> </a:t>
            </a:r>
            <a:r>
              <a:rPr sz="1150" spc="-10" dirty="0">
                <a:latin typeface="Arial"/>
                <a:cs typeface="Arial"/>
              </a:rPr>
              <a:t>program </a:t>
            </a:r>
            <a:r>
              <a:rPr sz="1150" dirty="0">
                <a:latin typeface="Arial"/>
                <a:cs typeface="Arial"/>
              </a:rPr>
              <a:t>for</a:t>
            </a:r>
            <a:r>
              <a:rPr sz="1150" spc="1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personal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computer.</a:t>
            </a:r>
            <a:r>
              <a:rPr sz="1150" spc="2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You</a:t>
            </a:r>
            <a:r>
              <a:rPr sz="1150" spc="10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can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also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use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Java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SE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to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create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an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application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spc="-20" dirty="0">
                <a:latin typeface="Arial"/>
                <a:cs typeface="Arial"/>
              </a:rPr>
              <a:t>that</a:t>
            </a:r>
            <a:r>
              <a:rPr sz="1150" spc="50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runs</a:t>
            </a:r>
            <a:r>
              <a:rPr sz="1150" spc="2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in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</a:t>
            </a:r>
            <a:r>
              <a:rPr sz="1150" spc="35" dirty="0">
                <a:latin typeface="Arial"/>
                <a:cs typeface="Arial"/>
              </a:rPr>
              <a:t> </a:t>
            </a:r>
            <a:r>
              <a:rPr sz="1150" spc="-10" dirty="0">
                <a:latin typeface="Arial"/>
                <a:cs typeface="Arial"/>
              </a:rPr>
              <a:t>browser.</a:t>
            </a:r>
            <a:endParaRPr sz="1150" dirty="0">
              <a:latin typeface="Arial"/>
              <a:cs typeface="Arial"/>
            </a:endParaRPr>
          </a:p>
          <a:p>
            <a:pPr marL="135890" marR="10795">
              <a:lnSpc>
                <a:spcPct val="103499"/>
              </a:lnSpc>
              <a:spcBef>
                <a:spcPts val="434"/>
              </a:spcBef>
            </a:pPr>
            <a:r>
              <a:rPr sz="1150" b="1" dirty="0">
                <a:latin typeface="Arial"/>
                <a:cs typeface="Arial"/>
              </a:rPr>
              <a:t>Note:</a:t>
            </a:r>
            <a:r>
              <a:rPr sz="1150" b="1" spc="9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Applets</a:t>
            </a:r>
            <a:r>
              <a:rPr sz="1150" spc="10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and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applications</a:t>
            </a:r>
            <a:r>
              <a:rPr sz="1150" spc="11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differ</a:t>
            </a:r>
            <a:r>
              <a:rPr sz="1150" spc="3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in</a:t>
            </a:r>
            <a:r>
              <a:rPr sz="1150" spc="9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several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ways.</a:t>
            </a:r>
            <a:r>
              <a:rPr sz="1150" spc="11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Primarily,</a:t>
            </a:r>
            <a:r>
              <a:rPr sz="1150" spc="13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applets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are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launched</a:t>
            </a:r>
            <a:r>
              <a:rPr sz="1150" spc="10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inside</a:t>
            </a:r>
            <a:r>
              <a:rPr sz="1150" spc="95" dirty="0">
                <a:latin typeface="Arial"/>
                <a:cs typeface="Arial"/>
              </a:rPr>
              <a:t> </a:t>
            </a:r>
            <a:r>
              <a:rPr sz="1150" spc="-50" dirty="0">
                <a:latin typeface="Arial"/>
                <a:cs typeface="Arial"/>
              </a:rPr>
              <a:t>a </a:t>
            </a:r>
            <a:r>
              <a:rPr sz="1150" dirty="0">
                <a:latin typeface="Arial"/>
                <a:cs typeface="Arial"/>
              </a:rPr>
              <a:t>web</a:t>
            </a:r>
            <a:r>
              <a:rPr sz="1150" spc="9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browser,</a:t>
            </a:r>
            <a:r>
              <a:rPr sz="1150" spc="9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whereas</a:t>
            </a:r>
            <a:r>
              <a:rPr sz="1150" spc="114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applications</a:t>
            </a:r>
            <a:r>
              <a:rPr sz="1150" spc="12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are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launched</a:t>
            </a:r>
            <a:r>
              <a:rPr sz="1150" spc="12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within</a:t>
            </a:r>
            <a:r>
              <a:rPr sz="1150" spc="11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an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operating</a:t>
            </a:r>
            <a:r>
              <a:rPr sz="1150" spc="114" dirty="0">
                <a:latin typeface="Arial"/>
                <a:cs typeface="Arial"/>
              </a:rPr>
              <a:t> </a:t>
            </a:r>
            <a:r>
              <a:rPr sz="1150" spc="-10" dirty="0">
                <a:latin typeface="Arial"/>
                <a:cs typeface="Arial"/>
              </a:rPr>
              <a:t>system.</a:t>
            </a:r>
            <a:endParaRPr sz="115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45463" y="2616707"/>
            <a:ext cx="5686425" cy="1274445"/>
            <a:chOff x="1045463" y="2616707"/>
            <a:chExt cx="5686425" cy="1274445"/>
          </a:xfrm>
        </p:grpSpPr>
        <p:sp>
          <p:nvSpPr>
            <p:cNvPr id="3" name="object 3"/>
            <p:cNvSpPr/>
            <p:nvPr/>
          </p:nvSpPr>
          <p:spPr>
            <a:xfrm>
              <a:off x="1056131" y="2627375"/>
              <a:ext cx="5664835" cy="1252855"/>
            </a:xfrm>
            <a:custGeom>
              <a:avLst/>
              <a:gdLst/>
              <a:ahLst/>
              <a:cxnLst/>
              <a:rect l="l" t="t" r="r" b="b"/>
              <a:pathLst>
                <a:path w="5664834" h="1252854">
                  <a:moveTo>
                    <a:pt x="5664708" y="0"/>
                  </a:moveTo>
                  <a:lnTo>
                    <a:pt x="0" y="0"/>
                  </a:lnTo>
                  <a:lnTo>
                    <a:pt x="0" y="1252727"/>
                  </a:lnTo>
                  <a:lnTo>
                    <a:pt x="5664708" y="1252727"/>
                  </a:lnTo>
                  <a:lnTo>
                    <a:pt x="5664708" y="0"/>
                  </a:lnTo>
                  <a:close/>
                </a:path>
              </a:pathLst>
            </a:custGeom>
            <a:solidFill>
              <a:srgbClr val="DCDC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045463" y="2616707"/>
              <a:ext cx="5686425" cy="1274445"/>
            </a:xfrm>
            <a:custGeom>
              <a:avLst/>
              <a:gdLst/>
              <a:ahLst/>
              <a:cxnLst/>
              <a:rect l="l" t="t" r="r" b="b"/>
              <a:pathLst>
                <a:path w="5686425" h="1274445">
                  <a:moveTo>
                    <a:pt x="5681472" y="0"/>
                  </a:moveTo>
                  <a:lnTo>
                    <a:pt x="4572" y="0"/>
                  </a:lnTo>
                  <a:lnTo>
                    <a:pt x="0" y="4572"/>
                  </a:lnTo>
                  <a:lnTo>
                    <a:pt x="0" y="1269492"/>
                  </a:lnTo>
                  <a:lnTo>
                    <a:pt x="4572" y="1274064"/>
                  </a:lnTo>
                  <a:lnTo>
                    <a:pt x="5681472" y="1274064"/>
                  </a:lnTo>
                  <a:lnTo>
                    <a:pt x="5686044" y="1269492"/>
                  </a:lnTo>
                  <a:lnTo>
                    <a:pt x="5686044" y="1263396"/>
                  </a:lnTo>
                  <a:lnTo>
                    <a:pt x="21336" y="1263396"/>
                  </a:lnTo>
                  <a:lnTo>
                    <a:pt x="10668" y="1254252"/>
                  </a:lnTo>
                  <a:lnTo>
                    <a:pt x="21336" y="1254252"/>
                  </a:lnTo>
                  <a:lnTo>
                    <a:pt x="21336" y="21336"/>
                  </a:lnTo>
                  <a:lnTo>
                    <a:pt x="10667" y="21336"/>
                  </a:lnTo>
                  <a:lnTo>
                    <a:pt x="21336" y="10668"/>
                  </a:lnTo>
                  <a:lnTo>
                    <a:pt x="5686044" y="10668"/>
                  </a:lnTo>
                  <a:lnTo>
                    <a:pt x="5686044" y="4572"/>
                  </a:lnTo>
                  <a:lnTo>
                    <a:pt x="5681472" y="0"/>
                  </a:lnTo>
                  <a:close/>
                </a:path>
                <a:path w="5686425" h="1274445">
                  <a:moveTo>
                    <a:pt x="21336" y="1254252"/>
                  </a:moveTo>
                  <a:lnTo>
                    <a:pt x="10668" y="1254252"/>
                  </a:lnTo>
                  <a:lnTo>
                    <a:pt x="21336" y="1263396"/>
                  </a:lnTo>
                  <a:lnTo>
                    <a:pt x="21336" y="1254252"/>
                  </a:lnTo>
                  <a:close/>
                </a:path>
                <a:path w="5686425" h="1274445">
                  <a:moveTo>
                    <a:pt x="5664708" y="1254252"/>
                  </a:moveTo>
                  <a:lnTo>
                    <a:pt x="21336" y="1254252"/>
                  </a:lnTo>
                  <a:lnTo>
                    <a:pt x="21336" y="1263396"/>
                  </a:lnTo>
                  <a:lnTo>
                    <a:pt x="5664708" y="1263396"/>
                  </a:lnTo>
                  <a:lnTo>
                    <a:pt x="5664708" y="1254252"/>
                  </a:lnTo>
                  <a:close/>
                </a:path>
                <a:path w="5686425" h="1274445">
                  <a:moveTo>
                    <a:pt x="5664708" y="10668"/>
                  </a:moveTo>
                  <a:lnTo>
                    <a:pt x="5664708" y="1263396"/>
                  </a:lnTo>
                  <a:lnTo>
                    <a:pt x="5675376" y="1254252"/>
                  </a:lnTo>
                  <a:lnTo>
                    <a:pt x="5686044" y="1254252"/>
                  </a:lnTo>
                  <a:lnTo>
                    <a:pt x="5686044" y="21336"/>
                  </a:lnTo>
                  <a:lnTo>
                    <a:pt x="5675376" y="21336"/>
                  </a:lnTo>
                  <a:lnTo>
                    <a:pt x="5664708" y="10668"/>
                  </a:lnTo>
                  <a:close/>
                </a:path>
                <a:path w="5686425" h="1274445">
                  <a:moveTo>
                    <a:pt x="5686044" y="1254252"/>
                  </a:moveTo>
                  <a:lnTo>
                    <a:pt x="5675376" y="1254252"/>
                  </a:lnTo>
                  <a:lnTo>
                    <a:pt x="5664708" y="1263396"/>
                  </a:lnTo>
                  <a:lnTo>
                    <a:pt x="5686044" y="1263396"/>
                  </a:lnTo>
                  <a:lnTo>
                    <a:pt x="5686044" y="1254252"/>
                  </a:lnTo>
                  <a:close/>
                </a:path>
                <a:path w="5686425" h="1274445">
                  <a:moveTo>
                    <a:pt x="21336" y="10668"/>
                  </a:moveTo>
                  <a:lnTo>
                    <a:pt x="10667" y="21336"/>
                  </a:lnTo>
                  <a:lnTo>
                    <a:pt x="21336" y="21336"/>
                  </a:lnTo>
                  <a:lnTo>
                    <a:pt x="21336" y="10668"/>
                  </a:lnTo>
                  <a:close/>
                </a:path>
                <a:path w="5686425" h="1274445">
                  <a:moveTo>
                    <a:pt x="5664708" y="10668"/>
                  </a:moveTo>
                  <a:lnTo>
                    <a:pt x="21336" y="10668"/>
                  </a:lnTo>
                  <a:lnTo>
                    <a:pt x="21336" y="21336"/>
                  </a:lnTo>
                  <a:lnTo>
                    <a:pt x="5664708" y="21336"/>
                  </a:lnTo>
                  <a:lnTo>
                    <a:pt x="5664708" y="10668"/>
                  </a:lnTo>
                  <a:close/>
                </a:path>
                <a:path w="5686425" h="1274445">
                  <a:moveTo>
                    <a:pt x="5686044" y="10668"/>
                  </a:moveTo>
                  <a:lnTo>
                    <a:pt x="5664708" y="10668"/>
                  </a:lnTo>
                  <a:lnTo>
                    <a:pt x="5675376" y="21336"/>
                  </a:lnTo>
                  <a:lnTo>
                    <a:pt x="5686044" y="21336"/>
                  </a:lnTo>
                  <a:lnTo>
                    <a:pt x="5686044" y="1066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1131824" y="806967"/>
            <a:ext cx="4566920" cy="156210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793875">
              <a:lnSpc>
                <a:spcPct val="100000"/>
              </a:lnSpc>
              <a:spcBef>
                <a:spcPts val="110"/>
              </a:spcBef>
            </a:pPr>
            <a:r>
              <a:rPr sz="1850" b="1" dirty="0">
                <a:latin typeface="Arial"/>
                <a:cs typeface="Arial"/>
              </a:rPr>
              <a:t>Method</a:t>
            </a:r>
            <a:r>
              <a:rPr sz="1850" b="1" spc="30" dirty="0">
                <a:latin typeface="Arial"/>
                <a:cs typeface="Arial"/>
              </a:rPr>
              <a:t> </a:t>
            </a:r>
            <a:r>
              <a:rPr sz="1850" b="1" spc="-10" dirty="0">
                <a:latin typeface="Arial"/>
                <a:cs typeface="Arial"/>
              </a:rPr>
              <a:t>Chaining</a:t>
            </a:r>
            <a:endParaRPr sz="18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350"/>
              </a:spcBef>
            </a:pPr>
            <a:endParaRPr sz="1850">
              <a:latin typeface="Arial"/>
              <a:cs typeface="Arial"/>
            </a:endParaRPr>
          </a:p>
          <a:p>
            <a:pPr marL="341630" indent="-328930">
              <a:lnSpc>
                <a:spcPct val="100000"/>
              </a:lnSpc>
              <a:spcBef>
                <a:spcPts val="5"/>
              </a:spcBef>
              <a:buClr>
                <a:srgbClr val="FF0000"/>
              </a:buClr>
              <a:buChar char="•"/>
              <a:tabLst>
                <a:tab pos="341630" algn="l"/>
              </a:tabLst>
            </a:pPr>
            <a:r>
              <a:rPr sz="1550" dirty="0">
                <a:latin typeface="Arial"/>
                <a:cs typeface="Arial"/>
              </a:rPr>
              <a:t>Pipelines</a:t>
            </a:r>
            <a:r>
              <a:rPr sz="1550" spc="1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allow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method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chaining</a:t>
            </a:r>
            <a:r>
              <a:rPr sz="1550" spc="2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(like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builder).</a:t>
            </a:r>
            <a:endParaRPr sz="1550">
              <a:latin typeface="Arial"/>
              <a:cs typeface="Arial"/>
            </a:endParaRPr>
          </a:p>
          <a:p>
            <a:pPr marL="341630" indent="-328930">
              <a:lnSpc>
                <a:spcPct val="100000"/>
              </a:lnSpc>
              <a:spcBef>
                <a:spcPts val="395"/>
              </a:spcBef>
              <a:buClr>
                <a:srgbClr val="FF0000"/>
              </a:buClr>
              <a:buChar char="•"/>
              <a:tabLst>
                <a:tab pos="341630" algn="l"/>
              </a:tabLst>
            </a:pPr>
            <a:r>
              <a:rPr sz="1550" dirty="0">
                <a:latin typeface="Arial"/>
                <a:cs typeface="Arial"/>
              </a:rPr>
              <a:t>Methods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include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filter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and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many</a:t>
            </a:r>
            <a:r>
              <a:rPr sz="1550" spc="60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others.</a:t>
            </a:r>
            <a:endParaRPr sz="1550">
              <a:latin typeface="Arial"/>
              <a:cs typeface="Arial"/>
            </a:endParaRPr>
          </a:p>
          <a:p>
            <a:pPr marL="341630" indent="-328930">
              <a:lnSpc>
                <a:spcPct val="100000"/>
              </a:lnSpc>
              <a:spcBef>
                <a:spcPts val="405"/>
              </a:spcBef>
              <a:buClr>
                <a:srgbClr val="FF0000"/>
              </a:buClr>
              <a:buChar char="•"/>
              <a:tabLst>
                <a:tab pos="341630" algn="l"/>
              </a:tabLst>
            </a:pPr>
            <a:r>
              <a:rPr sz="1550" dirty="0">
                <a:latin typeface="Arial"/>
                <a:cs typeface="Arial"/>
              </a:rPr>
              <a:t>For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example:</a:t>
            </a:r>
            <a:endParaRPr sz="15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31824" y="2618418"/>
            <a:ext cx="220979" cy="1202055"/>
          </a:xfrm>
          <a:prstGeom prst="rect">
            <a:avLst/>
          </a:prstGeom>
        </p:spPr>
        <p:txBody>
          <a:bodyPr vert="horz" wrap="square" lIns="0" tIns="558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40"/>
              </a:spcBef>
            </a:pPr>
            <a:r>
              <a:rPr sz="1250" spc="110" dirty="0">
                <a:latin typeface="Times New Roman"/>
                <a:cs typeface="Times New Roman"/>
              </a:rPr>
              <a:t>21</a:t>
            </a:r>
            <a:endParaRPr sz="12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45"/>
              </a:spcBef>
            </a:pPr>
            <a:r>
              <a:rPr sz="1250" spc="110" dirty="0">
                <a:latin typeface="Times New Roman"/>
                <a:cs typeface="Times New Roman"/>
              </a:rPr>
              <a:t>22</a:t>
            </a:r>
            <a:endParaRPr sz="12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60"/>
              </a:spcBef>
            </a:pPr>
            <a:r>
              <a:rPr sz="1250" spc="110" dirty="0">
                <a:latin typeface="Times New Roman"/>
                <a:cs typeface="Times New Roman"/>
              </a:rPr>
              <a:t>23</a:t>
            </a:r>
            <a:endParaRPr sz="12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50"/>
              </a:spcBef>
            </a:pPr>
            <a:r>
              <a:rPr sz="1250" spc="110" dirty="0">
                <a:latin typeface="Times New Roman"/>
                <a:cs typeface="Times New Roman"/>
              </a:rPr>
              <a:t>24</a:t>
            </a:r>
            <a:endParaRPr sz="12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60"/>
              </a:spcBef>
            </a:pPr>
            <a:r>
              <a:rPr sz="1250" spc="110" dirty="0">
                <a:latin typeface="Times New Roman"/>
                <a:cs typeface="Times New Roman"/>
              </a:rPr>
              <a:t>25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204686" y="2618418"/>
            <a:ext cx="4224020" cy="1202055"/>
          </a:xfrm>
          <a:prstGeom prst="rect">
            <a:avLst/>
          </a:prstGeom>
        </p:spPr>
        <p:txBody>
          <a:bodyPr vert="horz" wrap="square" lIns="0" tIns="558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40"/>
              </a:spcBef>
            </a:pPr>
            <a:r>
              <a:rPr sz="1250" spc="270" dirty="0">
                <a:latin typeface="Times New Roman"/>
                <a:cs typeface="Times New Roman"/>
              </a:rPr>
              <a:t>tList.stream()</a:t>
            </a:r>
            <a:endParaRPr sz="1250">
              <a:latin typeface="Times New Roman"/>
              <a:cs typeface="Times New Roman"/>
            </a:endParaRPr>
          </a:p>
          <a:p>
            <a:pPr marL="403860">
              <a:lnSpc>
                <a:spcPct val="100000"/>
              </a:lnSpc>
              <a:spcBef>
                <a:spcPts val="345"/>
              </a:spcBef>
            </a:pPr>
            <a:r>
              <a:rPr sz="1250" b="1" spc="345" dirty="0">
                <a:latin typeface="Times New Roman"/>
                <a:cs typeface="Times New Roman"/>
              </a:rPr>
              <a:t>.filter(t</a:t>
            </a:r>
            <a:r>
              <a:rPr sz="1250" b="1" spc="455" dirty="0">
                <a:latin typeface="Times New Roman"/>
                <a:cs typeface="Times New Roman"/>
              </a:rPr>
              <a:t> </a:t>
            </a:r>
            <a:r>
              <a:rPr sz="1250" b="1" spc="360" dirty="0">
                <a:latin typeface="Times New Roman"/>
                <a:cs typeface="Times New Roman"/>
              </a:rPr>
              <a:t>-</a:t>
            </a:r>
            <a:r>
              <a:rPr sz="1250" b="1" spc="55" dirty="0">
                <a:latin typeface="Times New Roman"/>
                <a:cs typeface="Times New Roman"/>
              </a:rPr>
              <a:t>&gt;</a:t>
            </a:r>
            <a:r>
              <a:rPr sz="1250" b="1" spc="455" dirty="0">
                <a:latin typeface="Times New Roman"/>
                <a:cs typeface="Times New Roman"/>
              </a:rPr>
              <a:t> </a:t>
            </a:r>
            <a:r>
              <a:rPr sz="1250" b="1" spc="215" dirty="0">
                <a:latin typeface="Times New Roman"/>
                <a:cs typeface="Times New Roman"/>
              </a:rPr>
              <a:t>t.getState().equals("CA"))</a:t>
            </a:r>
            <a:endParaRPr sz="1250">
              <a:latin typeface="Times New Roman"/>
              <a:cs typeface="Times New Roman"/>
            </a:endParaRPr>
          </a:p>
          <a:p>
            <a:pPr marL="403860">
              <a:lnSpc>
                <a:spcPct val="100000"/>
              </a:lnSpc>
              <a:spcBef>
                <a:spcPts val="360"/>
              </a:spcBef>
            </a:pPr>
            <a:r>
              <a:rPr sz="1250" b="1" spc="345" dirty="0">
                <a:latin typeface="Times New Roman"/>
                <a:cs typeface="Times New Roman"/>
              </a:rPr>
              <a:t>.filter(t</a:t>
            </a:r>
            <a:r>
              <a:rPr sz="1250" b="1" spc="455" dirty="0">
                <a:latin typeface="Times New Roman"/>
                <a:cs typeface="Times New Roman"/>
              </a:rPr>
              <a:t> </a:t>
            </a:r>
            <a:r>
              <a:rPr sz="1250" b="1" spc="360" dirty="0">
                <a:latin typeface="Times New Roman"/>
                <a:cs typeface="Times New Roman"/>
              </a:rPr>
              <a:t>-</a:t>
            </a:r>
            <a:r>
              <a:rPr sz="1250" b="1" spc="55" dirty="0">
                <a:latin typeface="Times New Roman"/>
                <a:cs typeface="Times New Roman"/>
              </a:rPr>
              <a:t>&gt;</a:t>
            </a:r>
            <a:r>
              <a:rPr sz="1250" b="1" spc="455" dirty="0">
                <a:latin typeface="Times New Roman"/>
                <a:cs typeface="Times New Roman"/>
              </a:rPr>
              <a:t> </a:t>
            </a:r>
            <a:r>
              <a:rPr sz="1250" b="1" spc="195" dirty="0">
                <a:latin typeface="Times New Roman"/>
                <a:cs typeface="Times New Roman"/>
              </a:rPr>
              <a:t>t.getBuyer().getName()</a:t>
            </a:r>
            <a:endParaRPr sz="1250">
              <a:latin typeface="Times New Roman"/>
              <a:cs typeface="Times New Roman"/>
            </a:endParaRPr>
          </a:p>
          <a:p>
            <a:pPr marL="794385">
              <a:lnSpc>
                <a:spcPct val="100000"/>
              </a:lnSpc>
              <a:spcBef>
                <a:spcPts val="350"/>
              </a:spcBef>
            </a:pPr>
            <a:r>
              <a:rPr sz="1250" b="1" spc="155" dirty="0">
                <a:latin typeface="Times New Roman"/>
                <a:cs typeface="Times New Roman"/>
              </a:rPr>
              <a:t>.equals("Acme</a:t>
            </a:r>
            <a:r>
              <a:rPr sz="1250" b="1" spc="475" dirty="0">
                <a:latin typeface="Times New Roman"/>
                <a:cs typeface="Times New Roman"/>
              </a:rPr>
              <a:t> </a:t>
            </a:r>
            <a:r>
              <a:rPr sz="1250" b="1" spc="220" dirty="0">
                <a:latin typeface="Times New Roman"/>
                <a:cs typeface="Times New Roman"/>
              </a:rPr>
              <a:t>Electronics"))</a:t>
            </a:r>
            <a:endParaRPr sz="1250">
              <a:latin typeface="Times New Roman"/>
              <a:cs typeface="Times New Roman"/>
            </a:endParaRPr>
          </a:p>
          <a:p>
            <a:pPr marL="403860">
              <a:lnSpc>
                <a:spcPct val="100000"/>
              </a:lnSpc>
              <a:spcBef>
                <a:spcPts val="360"/>
              </a:spcBef>
            </a:pPr>
            <a:r>
              <a:rPr sz="1250" spc="204" dirty="0">
                <a:latin typeface="Times New Roman"/>
                <a:cs typeface="Times New Roman"/>
              </a:rPr>
              <a:t>.forEach(SalesTxn::printSummary);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326639" y="5247386"/>
            <a:ext cx="3116580" cy="144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endParaRPr sz="850">
              <a:latin typeface="Arial"/>
              <a:cs typeface="Arial"/>
            </a:endParaRPr>
          </a:p>
        </p:txBody>
      </p:sp>
      <p:sp>
        <p:nvSpPr>
          <p:cNvPr id="15" name="object 8">
            <a:extLst>
              <a:ext uri="{FF2B5EF4-FFF2-40B4-BE49-F238E27FC236}">
                <a16:creationId xmlns:a16="http://schemas.microsoft.com/office/drawing/2014/main" id="{58BE0DF5-6FFD-259F-FA21-189EFC892609}"/>
              </a:ext>
            </a:extLst>
          </p:cNvPr>
          <p:cNvSpPr txBox="1"/>
          <p:nvPr/>
        </p:nvSpPr>
        <p:spPr>
          <a:xfrm>
            <a:off x="817880" y="5717539"/>
            <a:ext cx="6267450" cy="97790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3499"/>
              </a:lnSpc>
              <a:spcBef>
                <a:spcPts val="90"/>
              </a:spcBef>
            </a:pPr>
            <a:r>
              <a:rPr sz="1150" dirty="0">
                <a:latin typeface="Arial"/>
                <a:cs typeface="Arial"/>
              </a:rPr>
              <a:t>Developers</a:t>
            </a:r>
            <a:r>
              <a:rPr sz="1150" spc="10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are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not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limited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to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only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one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method</a:t>
            </a:r>
            <a:r>
              <a:rPr sz="1150" spc="3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call.</a:t>
            </a:r>
            <a:r>
              <a:rPr sz="1150" spc="9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Multiple</a:t>
            </a:r>
            <a:r>
              <a:rPr sz="1150" spc="11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methods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can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be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chained</a:t>
            </a:r>
            <a:r>
              <a:rPr sz="1150" spc="100" dirty="0">
                <a:latin typeface="Arial"/>
                <a:cs typeface="Arial"/>
              </a:rPr>
              <a:t> </a:t>
            </a:r>
            <a:r>
              <a:rPr sz="1150" spc="-10" dirty="0">
                <a:latin typeface="Arial"/>
                <a:cs typeface="Arial"/>
              </a:rPr>
              <a:t>together </a:t>
            </a:r>
            <a:r>
              <a:rPr sz="1150" dirty="0">
                <a:latin typeface="Arial"/>
                <a:cs typeface="Arial"/>
              </a:rPr>
              <a:t>in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single</a:t>
            </a:r>
            <a:r>
              <a:rPr sz="1150" spc="11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statement.</a:t>
            </a:r>
            <a:r>
              <a:rPr sz="1150" spc="3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This</a:t>
            </a:r>
            <a:r>
              <a:rPr sz="1150" spc="9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is</a:t>
            </a:r>
            <a:r>
              <a:rPr sz="1150" spc="11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called</a:t>
            </a:r>
            <a:r>
              <a:rPr sz="1150" spc="10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"method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chaining."</a:t>
            </a:r>
            <a:r>
              <a:rPr sz="1150" spc="10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10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statement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structure</a:t>
            </a:r>
            <a:r>
              <a:rPr sz="1150" spc="3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looks</a:t>
            </a:r>
            <a:r>
              <a:rPr sz="1150" spc="110" dirty="0">
                <a:latin typeface="Arial"/>
                <a:cs typeface="Arial"/>
              </a:rPr>
              <a:t> </a:t>
            </a:r>
            <a:r>
              <a:rPr sz="1150" spc="-10" dirty="0">
                <a:latin typeface="Arial"/>
                <a:cs typeface="Arial"/>
              </a:rPr>
              <a:t>similar</a:t>
            </a:r>
            <a:r>
              <a:rPr sz="1150" spc="50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to</a:t>
            </a:r>
            <a:r>
              <a:rPr sz="1150" spc="1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that</a:t>
            </a:r>
            <a:r>
              <a:rPr sz="1150" spc="3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of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4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builder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spc="-10" dirty="0">
                <a:latin typeface="Arial"/>
                <a:cs typeface="Arial"/>
              </a:rPr>
              <a:t>pattern.</a:t>
            </a:r>
            <a:endParaRPr sz="1150" dirty="0">
              <a:latin typeface="Arial"/>
              <a:cs typeface="Arial"/>
            </a:endParaRPr>
          </a:p>
          <a:p>
            <a:pPr marL="12700">
              <a:lnSpc>
                <a:spcPts val="1370"/>
              </a:lnSpc>
              <a:spcBef>
                <a:spcPts val="480"/>
              </a:spcBef>
            </a:pPr>
            <a:r>
              <a:rPr sz="1150" b="1" dirty="0">
                <a:latin typeface="Arial"/>
                <a:cs typeface="Arial"/>
              </a:rPr>
              <a:t>Analogy:</a:t>
            </a:r>
            <a:r>
              <a:rPr sz="1150" b="1" spc="12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If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you</a:t>
            </a:r>
            <a:r>
              <a:rPr sz="1150" spc="10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think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about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it,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these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statements</a:t>
            </a:r>
            <a:r>
              <a:rPr sz="1150" spc="2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are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very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similar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to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SQL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statements</a:t>
            </a:r>
            <a:r>
              <a:rPr sz="1150" spc="20" dirty="0">
                <a:latin typeface="Arial"/>
                <a:cs typeface="Arial"/>
              </a:rPr>
              <a:t> </a:t>
            </a:r>
            <a:r>
              <a:rPr sz="1150" spc="-20" dirty="0">
                <a:latin typeface="Arial"/>
                <a:cs typeface="Arial"/>
              </a:rPr>
              <a:t>with</a:t>
            </a:r>
            <a:endParaRPr sz="1150" dirty="0">
              <a:latin typeface="Arial"/>
              <a:cs typeface="Arial"/>
            </a:endParaRPr>
          </a:p>
          <a:p>
            <a:pPr marL="12700">
              <a:lnSpc>
                <a:spcPts val="1370"/>
              </a:lnSpc>
            </a:pPr>
            <a:r>
              <a:rPr sz="1150" spc="140" dirty="0">
                <a:latin typeface="Times New Roman"/>
                <a:cs typeface="Times New Roman"/>
              </a:rPr>
              <a:t>where</a:t>
            </a:r>
            <a:r>
              <a:rPr sz="1150" spc="114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Arial"/>
                <a:cs typeface="Arial"/>
              </a:rPr>
              <a:t>clauses.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syntax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is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different,</a:t>
            </a:r>
            <a:r>
              <a:rPr sz="1150" spc="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but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idea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is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very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spc="-10" dirty="0">
                <a:latin typeface="Arial"/>
                <a:cs typeface="Arial"/>
              </a:rPr>
              <a:t>similar.</a:t>
            </a:r>
            <a:endParaRPr sz="115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45463" y="2290572"/>
            <a:ext cx="5686425" cy="2199640"/>
            <a:chOff x="1045463" y="2290572"/>
            <a:chExt cx="5686425" cy="2199640"/>
          </a:xfrm>
        </p:grpSpPr>
        <p:sp>
          <p:nvSpPr>
            <p:cNvPr id="3" name="object 3"/>
            <p:cNvSpPr/>
            <p:nvPr/>
          </p:nvSpPr>
          <p:spPr>
            <a:xfrm>
              <a:off x="1056131" y="2301240"/>
              <a:ext cx="5664835" cy="2179320"/>
            </a:xfrm>
            <a:custGeom>
              <a:avLst/>
              <a:gdLst/>
              <a:ahLst/>
              <a:cxnLst/>
              <a:rect l="l" t="t" r="r" b="b"/>
              <a:pathLst>
                <a:path w="5664834" h="2179320">
                  <a:moveTo>
                    <a:pt x="5664708" y="0"/>
                  </a:moveTo>
                  <a:lnTo>
                    <a:pt x="0" y="0"/>
                  </a:lnTo>
                  <a:lnTo>
                    <a:pt x="0" y="2179319"/>
                  </a:lnTo>
                  <a:lnTo>
                    <a:pt x="5664708" y="2179319"/>
                  </a:lnTo>
                  <a:lnTo>
                    <a:pt x="5664708" y="0"/>
                  </a:lnTo>
                  <a:close/>
                </a:path>
              </a:pathLst>
            </a:custGeom>
            <a:solidFill>
              <a:srgbClr val="DCDC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045463" y="2290572"/>
              <a:ext cx="5686425" cy="2199640"/>
            </a:xfrm>
            <a:custGeom>
              <a:avLst/>
              <a:gdLst/>
              <a:ahLst/>
              <a:cxnLst/>
              <a:rect l="l" t="t" r="r" b="b"/>
              <a:pathLst>
                <a:path w="5686425" h="2199640">
                  <a:moveTo>
                    <a:pt x="5681472" y="0"/>
                  </a:moveTo>
                  <a:lnTo>
                    <a:pt x="4572" y="0"/>
                  </a:lnTo>
                  <a:lnTo>
                    <a:pt x="0" y="4572"/>
                  </a:lnTo>
                  <a:lnTo>
                    <a:pt x="0" y="2194560"/>
                  </a:lnTo>
                  <a:lnTo>
                    <a:pt x="4572" y="2199132"/>
                  </a:lnTo>
                  <a:lnTo>
                    <a:pt x="5681472" y="2199132"/>
                  </a:lnTo>
                  <a:lnTo>
                    <a:pt x="5686044" y="2194560"/>
                  </a:lnTo>
                  <a:lnTo>
                    <a:pt x="5686044" y="2189988"/>
                  </a:lnTo>
                  <a:lnTo>
                    <a:pt x="21336" y="2189988"/>
                  </a:lnTo>
                  <a:lnTo>
                    <a:pt x="10668" y="2179320"/>
                  </a:lnTo>
                  <a:lnTo>
                    <a:pt x="21336" y="2179320"/>
                  </a:lnTo>
                  <a:lnTo>
                    <a:pt x="21336" y="19812"/>
                  </a:lnTo>
                  <a:lnTo>
                    <a:pt x="10667" y="19812"/>
                  </a:lnTo>
                  <a:lnTo>
                    <a:pt x="21336" y="10668"/>
                  </a:lnTo>
                  <a:lnTo>
                    <a:pt x="5686044" y="10668"/>
                  </a:lnTo>
                  <a:lnTo>
                    <a:pt x="5686044" y="4572"/>
                  </a:lnTo>
                  <a:lnTo>
                    <a:pt x="5681472" y="0"/>
                  </a:lnTo>
                  <a:close/>
                </a:path>
                <a:path w="5686425" h="2199640">
                  <a:moveTo>
                    <a:pt x="21336" y="2179320"/>
                  </a:moveTo>
                  <a:lnTo>
                    <a:pt x="10668" y="2179320"/>
                  </a:lnTo>
                  <a:lnTo>
                    <a:pt x="21336" y="2189988"/>
                  </a:lnTo>
                  <a:lnTo>
                    <a:pt x="21336" y="2179320"/>
                  </a:lnTo>
                  <a:close/>
                </a:path>
                <a:path w="5686425" h="2199640">
                  <a:moveTo>
                    <a:pt x="5664708" y="2179320"/>
                  </a:moveTo>
                  <a:lnTo>
                    <a:pt x="21336" y="2179320"/>
                  </a:lnTo>
                  <a:lnTo>
                    <a:pt x="21336" y="2189988"/>
                  </a:lnTo>
                  <a:lnTo>
                    <a:pt x="5664708" y="2189988"/>
                  </a:lnTo>
                  <a:lnTo>
                    <a:pt x="5664708" y="2179320"/>
                  </a:lnTo>
                  <a:close/>
                </a:path>
                <a:path w="5686425" h="2199640">
                  <a:moveTo>
                    <a:pt x="5664708" y="10668"/>
                  </a:moveTo>
                  <a:lnTo>
                    <a:pt x="5664708" y="2189988"/>
                  </a:lnTo>
                  <a:lnTo>
                    <a:pt x="5675376" y="2179320"/>
                  </a:lnTo>
                  <a:lnTo>
                    <a:pt x="5686044" y="2179320"/>
                  </a:lnTo>
                  <a:lnTo>
                    <a:pt x="5686044" y="19812"/>
                  </a:lnTo>
                  <a:lnTo>
                    <a:pt x="5675376" y="19812"/>
                  </a:lnTo>
                  <a:lnTo>
                    <a:pt x="5664708" y="10668"/>
                  </a:lnTo>
                  <a:close/>
                </a:path>
                <a:path w="5686425" h="2199640">
                  <a:moveTo>
                    <a:pt x="5686044" y="2179320"/>
                  </a:moveTo>
                  <a:lnTo>
                    <a:pt x="5675376" y="2179320"/>
                  </a:lnTo>
                  <a:lnTo>
                    <a:pt x="5664708" y="2189988"/>
                  </a:lnTo>
                  <a:lnTo>
                    <a:pt x="5686044" y="2189988"/>
                  </a:lnTo>
                  <a:lnTo>
                    <a:pt x="5686044" y="2179320"/>
                  </a:lnTo>
                  <a:close/>
                </a:path>
                <a:path w="5686425" h="2199640">
                  <a:moveTo>
                    <a:pt x="21336" y="10668"/>
                  </a:moveTo>
                  <a:lnTo>
                    <a:pt x="10667" y="19812"/>
                  </a:lnTo>
                  <a:lnTo>
                    <a:pt x="21336" y="19812"/>
                  </a:lnTo>
                  <a:lnTo>
                    <a:pt x="21336" y="10668"/>
                  </a:lnTo>
                  <a:close/>
                </a:path>
                <a:path w="5686425" h="2199640">
                  <a:moveTo>
                    <a:pt x="5664708" y="10668"/>
                  </a:moveTo>
                  <a:lnTo>
                    <a:pt x="21336" y="10668"/>
                  </a:lnTo>
                  <a:lnTo>
                    <a:pt x="21336" y="19812"/>
                  </a:lnTo>
                  <a:lnTo>
                    <a:pt x="5664708" y="19812"/>
                  </a:lnTo>
                  <a:lnTo>
                    <a:pt x="5664708" y="10668"/>
                  </a:lnTo>
                  <a:close/>
                </a:path>
                <a:path w="5686425" h="2199640">
                  <a:moveTo>
                    <a:pt x="5686044" y="10668"/>
                  </a:moveTo>
                  <a:lnTo>
                    <a:pt x="5664708" y="10668"/>
                  </a:lnTo>
                  <a:lnTo>
                    <a:pt x="5675376" y="19812"/>
                  </a:lnTo>
                  <a:lnTo>
                    <a:pt x="5686044" y="19812"/>
                  </a:lnTo>
                  <a:lnTo>
                    <a:pt x="5686044" y="1066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1131824" y="806967"/>
            <a:ext cx="4166870" cy="12744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793875">
              <a:lnSpc>
                <a:spcPct val="100000"/>
              </a:lnSpc>
              <a:spcBef>
                <a:spcPts val="110"/>
              </a:spcBef>
            </a:pPr>
            <a:r>
              <a:rPr sz="1850" b="1" dirty="0">
                <a:latin typeface="Arial"/>
                <a:cs typeface="Arial"/>
              </a:rPr>
              <a:t>Method</a:t>
            </a:r>
            <a:r>
              <a:rPr sz="1850" b="1" spc="30" dirty="0">
                <a:latin typeface="Arial"/>
                <a:cs typeface="Arial"/>
              </a:rPr>
              <a:t> </a:t>
            </a:r>
            <a:r>
              <a:rPr sz="1850" b="1" spc="-10" dirty="0">
                <a:latin typeface="Arial"/>
                <a:cs typeface="Arial"/>
              </a:rPr>
              <a:t>Chaining</a:t>
            </a:r>
            <a:endParaRPr sz="18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350"/>
              </a:spcBef>
            </a:pPr>
            <a:endParaRPr sz="1850">
              <a:latin typeface="Arial"/>
              <a:cs typeface="Arial"/>
            </a:endParaRPr>
          </a:p>
          <a:p>
            <a:pPr marL="341630" indent="-328930">
              <a:lnSpc>
                <a:spcPct val="100000"/>
              </a:lnSpc>
              <a:spcBef>
                <a:spcPts val="5"/>
              </a:spcBef>
              <a:buClr>
                <a:srgbClr val="FF0000"/>
              </a:buClr>
              <a:buChar char="•"/>
              <a:tabLst>
                <a:tab pos="341630" algn="l"/>
              </a:tabLst>
            </a:pPr>
            <a:r>
              <a:rPr sz="1550" dirty="0">
                <a:latin typeface="Arial"/>
                <a:cs typeface="Arial"/>
              </a:rPr>
              <a:t>You</a:t>
            </a:r>
            <a:r>
              <a:rPr sz="1550" spc="1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can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use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compound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logical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statements.</a:t>
            </a:r>
            <a:endParaRPr sz="1550">
              <a:latin typeface="Arial"/>
              <a:cs typeface="Arial"/>
            </a:endParaRPr>
          </a:p>
          <a:p>
            <a:pPr marL="341630" indent="-328930">
              <a:lnSpc>
                <a:spcPct val="100000"/>
              </a:lnSpc>
              <a:spcBef>
                <a:spcPts val="395"/>
              </a:spcBef>
              <a:buClr>
                <a:srgbClr val="FF0000"/>
              </a:buClr>
              <a:buChar char="•"/>
              <a:tabLst>
                <a:tab pos="341630" algn="l"/>
              </a:tabLst>
            </a:pPr>
            <a:r>
              <a:rPr sz="1550" dirty="0">
                <a:latin typeface="Arial"/>
                <a:cs typeface="Arial"/>
              </a:rPr>
              <a:t>You</a:t>
            </a:r>
            <a:r>
              <a:rPr sz="1550" spc="1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select</a:t>
            </a:r>
            <a:r>
              <a:rPr sz="1550" spc="2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what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is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best</a:t>
            </a:r>
            <a:r>
              <a:rPr sz="1550" spc="2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for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the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situation.</a:t>
            </a:r>
            <a:endParaRPr sz="15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968502" y="2335381"/>
            <a:ext cx="4438015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307975">
              <a:lnSpc>
                <a:spcPct val="120000"/>
              </a:lnSpc>
              <a:spcBef>
                <a:spcPts val="100"/>
              </a:spcBef>
            </a:pPr>
            <a:r>
              <a:rPr sz="1000" spc="175" dirty="0">
                <a:latin typeface="Times New Roman"/>
                <a:cs typeface="Times New Roman"/>
              </a:rPr>
              <a:t>System.out.println("\n==</a:t>
            </a:r>
            <a:r>
              <a:rPr sz="1000" spc="280" dirty="0">
                <a:latin typeface="Times New Roman"/>
                <a:cs typeface="Times New Roman"/>
              </a:rPr>
              <a:t> </a:t>
            </a:r>
            <a:r>
              <a:rPr sz="1000" dirty="0">
                <a:latin typeface="Times New Roman"/>
                <a:cs typeface="Times New Roman"/>
              </a:rPr>
              <a:t>CA</a:t>
            </a:r>
            <a:r>
              <a:rPr sz="1000" spc="285" dirty="0">
                <a:latin typeface="Times New Roman"/>
                <a:cs typeface="Times New Roman"/>
              </a:rPr>
              <a:t> </a:t>
            </a:r>
            <a:r>
              <a:rPr sz="1000" spc="170" dirty="0">
                <a:latin typeface="Times New Roman"/>
                <a:cs typeface="Times New Roman"/>
              </a:rPr>
              <a:t>Transations</a:t>
            </a:r>
            <a:r>
              <a:rPr sz="1000" spc="290" dirty="0">
                <a:latin typeface="Times New Roman"/>
                <a:cs typeface="Times New Roman"/>
              </a:rPr>
              <a:t> </a:t>
            </a:r>
            <a:r>
              <a:rPr sz="1000" spc="200" dirty="0">
                <a:latin typeface="Times New Roman"/>
                <a:cs typeface="Times New Roman"/>
              </a:rPr>
              <a:t>for</a:t>
            </a:r>
            <a:r>
              <a:rPr sz="1000" spc="290" dirty="0">
                <a:latin typeface="Times New Roman"/>
                <a:cs typeface="Times New Roman"/>
              </a:rPr>
              <a:t> </a:t>
            </a:r>
            <a:r>
              <a:rPr sz="1000" spc="-85" dirty="0">
                <a:latin typeface="Times New Roman"/>
                <a:cs typeface="Times New Roman"/>
              </a:rPr>
              <a:t>ACME</a:t>
            </a:r>
            <a:r>
              <a:rPr sz="1000" spc="290" dirty="0">
                <a:latin typeface="Times New Roman"/>
                <a:cs typeface="Times New Roman"/>
              </a:rPr>
              <a:t> </a:t>
            </a:r>
            <a:r>
              <a:rPr sz="1000" spc="155" dirty="0">
                <a:latin typeface="Times New Roman"/>
                <a:cs typeface="Times New Roman"/>
              </a:rPr>
              <a:t>=="); </a:t>
            </a:r>
            <a:r>
              <a:rPr sz="1000" spc="195" dirty="0">
                <a:latin typeface="Times New Roman"/>
                <a:cs typeface="Times New Roman"/>
              </a:rPr>
              <a:t>tList.stream()</a:t>
            </a:r>
            <a:endParaRPr sz="1000">
              <a:latin typeface="Times New Roman"/>
              <a:cs typeface="Times New Roman"/>
            </a:endParaRPr>
          </a:p>
          <a:p>
            <a:pPr marL="622300" marR="5080" indent="-305435">
              <a:lnSpc>
                <a:spcPct val="120000"/>
              </a:lnSpc>
            </a:pPr>
            <a:r>
              <a:rPr sz="1000" b="1" spc="254" dirty="0">
                <a:latin typeface="Times New Roman"/>
                <a:cs typeface="Times New Roman"/>
              </a:rPr>
              <a:t>.filter(t</a:t>
            </a:r>
            <a:r>
              <a:rPr sz="1000" b="1" spc="385" dirty="0">
                <a:latin typeface="Times New Roman"/>
                <a:cs typeface="Times New Roman"/>
              </a:rPr>
              <a:t> </a:t>
            </a:r>
            <a:r>
              <a:rPr sz="1000" b="1" spc="100" dirty="0">
                <a:latin typeface="Times New Roman"/>
                <a:cs typeface="Times New Roman"/>
              </a:rPr>
              <a:t>-</a:t>
            </a:r>
            <a:r>
              <a:rPr sz="1000" b="1" spc="180" dirty="0">
                <a:latin typeface="Times New Roman"/>
                <a:cs typeface="Times New Roman"/>
              </a:rPr>
              <a:t>&gt;</a:t>
            </a:r>
            <a:r>
              <a:rPr sz="1000" b="1" spc="375" dirty="0">
                <a:latin typeface="Times New Roman"/>
                <a:cs typeface="Times New Roman"/>
              </a:rPr>
              <a:t> </a:t>
            </a:r>
            <a:r>
              <a:rPr sz="1000" b="1" spc="155" dirty="0">
                <a:latin typeface="Times New Roman"/>
                <a:cs typeface="Times New Roman"/>
              </a:rPr>
              <a:t>t.getState().equals("CA")</a:t>
            </a:r>
            <a:r>
              <a:rPr sz="1000" b="1" spc="385" dirty="0">
                <a:latin typeface="Times New Roman"/>
                <a:cs typeface="Times New Roman"/>
              </a:rPr>
              <a:t> </a:t>
            </a:r>
            <a:r>
              <a:rPr sz="1000" b="1" spc="-25" dirty="0">
                <a:latin typeface="Times New Roman"/>
                <a:cs typeface="Times New Roman"/>
              </a:rPr>
              <a:t>&amp;&amp; </a:t>
            </a:r>
            <a:r>
              <a:rPr sz="1000" b="1" spc="130" dirty="0">
                <a:latin typeface="Times New Roman"/>
                <a:cs typeface="Times New Roman"/>
              </a:rPr>
              <a:t>t.getBuyer().getName().equals("Acme</a:t>
            </a:r>
            <a:r>
              <a:rPr sz="1000" b="1" spc="409" dirty="0">
                <a:latin typeface="Times New Roman"/>
                <a:cs typeface="Times New Roman"/>
              </a:rPr>
              <a:t> </a:t>
            </a:r>
            <a:r>
              <a:rPr sz="1000" b="1" spc="150" dirty="0">
                <a:latin typeface="Times New Roman"/>
                <a:cs typeface="Times New Roman"/>
              </a:rPr>
              <a:t>Electronics"))</a:t>
            </a:r>
            <a:endParaRPr sz="1000">
              <a:latin typeface="Times New Roman"/>
              <a:cs typeface="Times New Roman"/>
            </a:endParaRPr>
          </a:p>
          <a:p>
            <a:pPr marL="316865">
              <a:lnSpc>
                <a:spcPct val="100000"/>
              </a:lnSpc>
              <a:spcBef>
                <a:spcPts val="240"/>
              </a:spcBef>
            </a:pPr>
            <a:r>
              <a:rPr sz="1000" b="1" spc="105" dirty="0">
                <a:latin typeface="Times New Roman"/>
                <a:cs typeface="Times New Roman"/>
              </a:rPr>
              <a:t>.forEach(SalesTxn::printSummary);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31824" y="2335381"/>
            <a:ext cx="177800" cy="2038985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40"/>
              </a:spcBef>
            </a:pPr>
            <a:r>
              <a:rPr sz="1000" spc="70" dirty="0">
                <a:latin typeface="Times New Roman"/>
                <a:cs typeface="Times New Roman"/>
              </a:rPr>
              <a:t>15</a:t>
            </a:r>
            <a:endParaRPr sz="1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sz="1000" spc="70" dirty="0">
                <a:latin typeface="Times New Roman"/>
                <a:cs typeface="Times New Roman"/>
              </a:rPr>
              <a:t>16</a:t>
            </a:r>
            <a:endParaRPr sz="1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sz="1000" spc="70" dirty="0">
                <a:latin typeface="Times New Roman"/>
                <a:cs typeface="Times New Roman"/>
              </a:rPr>
              <a:t>17</a:t>
            </a:r>
            <a:endParaRPr sz="1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sz="1000" spc="70" dirty="0">
                <a:latin typeface="Times New Roman"/>
                <a:cs typeface="Times New Roman"/>
              </a:rPr>
              <a:t>18</a:t>
            </a:r>
            <a:endParaRPr sz="1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35"/>
              </a:spcBef>
            </a:pPr>
            <a:r>
              <a:rPr sz="1000" spc="70" dirty="0">
                <a:latin typeface="Times New Roman"/>
                <a:cs typeface="Times New Roman"/>
              </a:rPr>
              <a:t>19</a:t>
            </a:r>
            <a:endParaRPr sz="1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sz="1000" spc="70" dirty="0">
                <a:latin typeface="Times New Roman"/>
                <a:cs typeface="Times New Roman"/>
              </a:rPr>
              <a:t>20</a:t>
            </a:r>
            <a:endParaRPr sz="1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54"/>
              </a:spcBef>
            </a:pPr>
            <a:r>
              <a:rPr sz="1000" spc="70" dirty="0">
                <a:latin typeface="Times New Roman"/>
                <a:cs typeface="Times New Roman"/>
              </a:rPr>
              <a:t>21</a:t>
            </a:r>
            <a:endParaRPr sz="1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sz="1000" spc="70" dirty="0">
                <a:latin typeface="Times New Roman"/>
                <a:cs typeface="Times New Roman"/>
              </a:rPr>
              <a:t>22</a:t>
            </a:r>
            <a:endParaRPr sz="1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sz="1000" spc="70" dirty="0">
                <a:latin typeface="Times New Roman"/>
                <a:cs typeface="Times New Roman"/>
              </a:rPr>
              <a:t>23</a:t>
            </a:r>
            <a:endParaRPr sz="1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sz="1000" spc="70" dirty="0">
                <a:latin typeface="Times New Roman"/>
                <a:cs typeface="Times New Roman"/>
              </a:rPr>
              <a:t>24</a:t>
            </a:r>
            <a:endParaRPr sz="1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sz="1000" spc="70" dirty="0">
                <a:latin typeface="Times New Roman"/>
                <a:cs typeface="Times New Roman"/>
              </a:rPr>
              <a:t>25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968502" y="3434153"/>
            <a:ext cx="3297554" cy="939800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40"/>
              </a:spcBef>
            </a:pPr>
            <a:r>
              <a:rPr sz="1000" spc="195" dirty="0">
                <a:latin typeface="Times New Roman"/>
                <a:cs typeface="Times New Roman"/>
              </a:rPr>
              <a:t>tList.stream()</a:t>
            </a:r>
            <a:endParaRPr sz="1000">
              <a:latin typeface="Times New Roman"/>
              <a:cs typeface="Times New Roman"/>
            </a:endParaRPr>
          </a:p>
          <a:p>
            <a:pPr marL="316865">
              <a:lnSpc>
                <a:spcPct val="100000"/>
              </a:lnSpc>
              <a:spcBef>
                <a:spcPts val="240"/>
              </a:spcBef>
            </a:pPr>
            <a:r>
              <a:rPr sz="1000" b="1" spc="254" dirty="0">
                <a:latin typeface="Times New Roman"/>
                <a:cs typeface="Times New Roman"/>
              </a:rPr>
              <a:t>.filter(t</a:t>
            </a:r>
            <a:r>
              <a:rPr sz="1000" b="1" spc="350" dirty="0">
                <a:latin typeface="Times New Roman"/>
                <a:cs typeface="Times New Roman"/>
              </a:rPr>
              <a:t> </a:t>
            </a:r>
            <a:r>
              <a:rPr sz="1000" b="1" spc="100" dirty="0">
                <a:latin typeface="Times New Roman"/>
                <a:cs typeface="Times New Roman"/>
              </a:rPr>
              <a:t>-</a:t>
            </a:r>
            <a:r>
              <a:rPr sz="1000" b="1" spc="180" dirty="0">
                <a:latin typeface="Times New Roman"/>
                <a:cs typeface="Times New Roman"/>
              </a:rPr>
              <a:t>&gt;</a:t>
            </a:r>
            <a:r>
              <a:rPr sz="1000" b="1" spc="340" dirty="0">
                <a:latin typeface="Times New Roman"/>
                <a:cs typeface="Times New Roman"/>
              </a:rPr>
              <a:t> </a:t>
            </a:r>
            <a:r>
              <a:rPr sz="1000" b="1" spc="150" dirty="0">
                <a:latin typeface="Times New Roman"/>
                <a:cs typeface="Times New Roman"/>
              </a:rPr>
              <a:t>t.getState().equals("CA"))</a:t>
            </a:r>
            <a:endParaRPr sz="1000">
              <a:latin typeface="Times New Roman"/>
              <a:cs typeface="Times New Roman"/>
            </a:endParaRPr>
          </a:p>
          <a:p>
            <a:pPr marL="316865">
              <a:lnSpc>
                <a:spcPct val="100000"/>
              </a:lnSpc>
              <a:spcBef>
                <a:spcPts val="240"/>
              </a:spcBef>
            </a:pPr>
            <a:r>
              <a:rPr sz="1000" b="1" spc="254" dirty="0">
                <a:latin typeface="Times New Roman"/>
                <a:cs typeface="Times New Roman"/>
              </a:rPr>
              <a:t>.filter(t</a:t>
            </a:r>
            <a:r>
              <a:rPr sz="1000" b="1" spc="350" dirty="0">
                <a:latin typeface="Times New Roman"/>
                <a:cs typeface="Times New Roman"/>
              </a:rPr>
              <a:t> </a:t>
            </a:r>
            <a:r>
              <a:rPr sz="1000" b="1" spc="100" dirty="0">
                <a:latin typeface="Times New Roman"/>
                <a:cs typeface="Times New Roman"/>
              </a:rPr>
              <a:t>-</a:t>
            </a:r>
            <a:r>
              <a:rPr sz="1000" b="1" spc="180" dirty="0">
                <a:latin typeface="Times New Roman"/>
                <a:cs typeface="Times New Roman"/>
              </a:rPr>
              <a:t>&gt;</a:t>
            </a:r>
            <a:r>
              <a:rPr sz="1000" b="1" spc="340" dirty="0">
                <a:latin typeface="Times New Roman"/>
                <a:cs typeface="Times New Roman"/>
              </a:rPr>
              <a:t> </a:t>
            </a:r>
            <a:r>
              <a:rPr sz="1000" b="1" spc="135" dirty="0">
                <a:latin typeface="Times New Roman"/>
                <a:cs typeface="Times New Roman"/>
              </a:rPr>
              <a:t>t.getBuyer().getName()</a:t>
            </a:r>
            <a:endParaRPr sz="1000">
              <a:latin typeface="Times New Roman"/>
              <a:cs typeface="Times New Roman"/>
            </a:endParaRPr>
          </a:p>
          <a:p>
            <a:pPr marL="622300">
              <a:lnSpc>
                <a:spcPct val="100000"/>
              </a:lnSpc>
              <a:spcBef>
                <a:spcPts val="240"/>
              </a:spcBef>
            </a:pPr>
            <a:r>
              <a:rPr sz="1000" b="1" spc="105" dirty="0">
                <a:latin typeface="Times New Roman"/>
                <a:cs typeface="Times New Roman"/>
              </a:rPr>
              <a:t>.equals("Acme</a:t>
            </a:r>
            <a:r>
              <a:rPr sz="1000" b="1" spc="385" dirty="0">
                <a:latin typeface="Times New Roman"/>
                <a:cs typeface="Times New Roman"/>
              </a:rPr>
              <a:t> </a:t>
            </a:r>
            <a:r>
              <a:rPr sz="1000" b="1" spc="155" dirty="0">
                <a:latin typeface="Times New Roman"/>
                <a:cs typeface="Times New Roman"/>
              </a:rPr>
              <a:t>Electronics"))</a:t>
            </a:r>
            <a:endParaRPr sz="1000">
              <a:latin typeface="Times New Roman"/>
              <a:cs typeface="Times New Roman"/>
            </a:endParaRPr>
          </a:p>
          <a:p>
            <a:pPr marL="317500">
              <a:lnSpc>
                <a:spcPct val="100000"/>
              </a:lnSpc>
              <a:spcBef>
                <a:spcPts val="235"/>
              </a:spcBef>
            </a:pPr>
            <a:r>
              <a:rPr sz="1000" spc="145" dirty="0">
                <a:latin typeface="Times New Roman"/>
                <a:cs typeface="Times New Roman"/>
              </a:rPr>
              <a:t>.forEach(SalesTxn::printSummary);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94436" y="5716016"/>
            <a:ext cx="5924550" cy="4216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300" spc="-10" dirty="0">
                <a:latin typeface="Arial"/>
                <a:cs typeface="Arial"/>
              </a:rPr>
              <a:t>Sometimes</a:t>
            </a:r>
            <a:r>
              <a:rPr sz="1300" spc="-50" dirty="0">
                <a:latin typeface="Arial"/>
                <a:cs typeface="Arial"/>
              </a:rPr>
              <a:t> </a:t>
            </a:r>
            <a:r>
              <a:rPr sz="1300" dirty="0">
                <a:latin typeface="Arial"/>
                <a:cs typeface="Arial"/>
              </a:rPr>
              <a:t>method</a:t>
            </a:r>
            <a:r>
              <a:rPr sz="1300" spc="-45" dirty="0">
                <a:latin typeface="Arial"/>
                <a:cs typeface="Arial"/>
              </a:rPr>
              <a:t> </a:t>
            </a:r>
            <a:r>
              <a:rPr sz="1300" dirty="0">
                <a:latin typeface="Arial"/>
                <a:cs typeface="Arial"/>
              </a:rPr>
              <a:t>chaining</a:t>
            </a:r>
            <a:r>
              <a:rPr sz="1300" spc="-50" dirty="0">
                <a:latin typeface="Arial"/>
                <a:cs typeface="Arial"/>
              </a:rPr>
              <a:t> </a:t>
            </a:r>
            <a:r>
              <a:rPr sz="1300" dirty="0">
                <a:latin typeface="Arial"/>
                <a:cs typeface="Arial"/>
              </a:rPr>
              <a:t>can</a:t>
            </a:r>
            <a:r>
              <a:rPr sz="1300" spc="-45" dirty="0">
                <a:latin typeface="Arial"/>
                <a:cs typeface="Arial"/>
              </a:rPr>
              <a:t> </a:t>
            </a:r>
            <a:r>
              <a:rPr sz="1300" dirty="0">
                <a:latin typeface="Arial"/>
                <a:cs typeface="Arial"/>
              </a:rPr>
              <a:t>be</a:t>
            </a:r>
            <a:r>
              <a:rPr sz="1300" spc="-45" dirty="0">
                <a:latin typeface="Arial"/>
                <a:cs typeface="Arial"/>
              </a:rPr>
              <a:t> </a:t>
            </a:r>
            <a:r>
              <a:rPr sz="1300" dirty="0">
                <a:latin typeface="Arial"/>
                <a:cs typeface="Arial"/>
              </a:rPr>
              <a:t>an</a:t>
            </a:r>
            <a:r>
              <a:rPr sz="1300" spc="-50" dirty="0">
                <a:latin typeface="Arial"/>
                <a:cs typeface="Arial"/>
              </a:rPr>
              <a:t> </a:t>
            </a:r>
            <a:r>
              <a:rPr sz="1300" dirty="0">
                <a:latin typeface="Arial"/>
                <a:cs typeface="Arial"/>
              </a:rPr>
              <a:t>aesthetic</a:t>
            </a:r>
            <a:r>
              <a:rPr sz="1300" spc="-35" dirty="0">
                <a:latin typeface="Arial"/>
                <a:cs typeface="Arial"/>
              </a:rPr>
              <a:t> </a:t>
            </a:r>
            <a:r>
              <a:rPr sz="1300" dirty="0">
                <a:latin typeface="Arial"/>
                <a:cs typeface="Arial"/>
              </a:rPr>
              <a:t>choice</a:t>
            </a:r>
            <a:r>
              <a:rPr sz="1300" spc="-45" dirty="0">
                <a:latin typeface="Arial"/>
                <a:cs typeface="Arial"/>
              </a:rPr>
              <a:t> </a:t>
            </a:r>
            <a:r>
              <a:rPr sz="1300" dirty="0">
                <a:latin typeface="Arial"/>
                <a:cs typeface="Arial"/>
              </a:rPr>
              <a:t>over</a:t>
            </a:r>
            <a:r>
              <a:rPr sz="1300" spc="-35" dirty="0">
                <a:latin typeface="Arial"/>
                <a:cs typeface="Arial"/>
              </a:rPr>
              <a:t> </a:t>
            </a:r>
            <a:r>
              <a:rPr sz="1300" dirty="0">
                <a:latin typeface="Arial"/>
                <a:cs typeface="Arial"/>
              </a:rPr>
              <a:t>a</a:t>
            </a:r>
            <a:r>
              <a:rPr sz="1300" spc="-45" dirty="0">
                <a:latin typeface="Arial"/>
                <a:cs typeface="Arial"/>
              </a:rPr>
              <a:t> </a:t>
            </a:r>
            <a:r>
              <a:rPr sz="1300" spc="-10" dirty="0">
                <a:latin typeface="Arial"/>
                <a:cs typeface="Arial"/>
              </a:rPr>
              <a:t>compound</a:t>
            </a:r>
            <a:r>
              <a:rPr sz="1300" spc="-50" dirty="0">
                <a:latin typeface="Arial"/>
                <a:cs typeface="Arial"/>
              </a:rPr>
              <a:t> </a:t>
            </a:r>
            <a:r>
              <a:rPr sz="1300" spc="-10" dirty="0">
                <a:latin typeface="Arial"/>
                <a:cs typeface="Arial"/>
              </a:rPr>
              <a:t>logical expression.</a:t>
            </a:r>
            <a:endParaRPr sz="13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326639" y="5247386"/>
            <a:ext cx="3116580" cy="144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endParaRPr sz="8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31824" y="806967"/>
            <a:ext cx="5313680" cy="283273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92405" algn="ctr">
              <a:lnSpc>
                <a:spcPct val="100000"/>
              </a:lnSpc>
              <a:spcBef>
                <a:spcPts val="110"/>
              </a:spcBef>
            </a:pPr>
            <a:r>
              <a:rPr sz="1850" b="1" dirty="0">
                <a:latin typeface="Arial"/>
                <a:cs typeface="Arial"/>
              </a:rPr>
              <a:t>Pipeline</a:t>
            </a:r>
            <a:r>
              <a:rPr sz="1850" b="1" spc="-10" dirty="0">
                <a:latin typeface="Arial"/>
                <a:cs typeface="Arial"/>
              </a:rPr>
              <a:t> Defined</a:t>
            </a:r>
            <a:endParaRPr sz="18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350"/>
              </a:spcBef>
            </a:pPr>
            <a:endParaRPr sz="1850">
              <a:latin typeface="Arial"/>
              <a:cs typeface="Arial"/>
            </a:endParaRPr>
          </a:p>
          <a:p>
            <a:pPr marL="341630" indent="-328930">
              <a:lnSpc>
                <a:spcPct val="100000"/>
              </a:lnSpc>
              <a:spcBef>
                <a:spcPts val="5"/>
              </a:spcBef>
              <a:buClr>
                <a:srgbClr val="FF0000"/>
              </a:buClr>
              <a:buChar char="•"/>
              <a:tabLst>
                <a:tab pos="341630" algn="l"/>
              </a:tabLst>
            </a:pPr>
            <a:r>
              <a:rPr sz="1550" dirty="0">
                <a:latin typeface="Arial"/>
                <a:cs typeface="Arial"/>
              </a:rPr>
              <a:t>A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stream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pipeline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consists</a:t>
            </a:r>
            <a:r>
              <a:rPr sz="1550" spc="15" dirty="0">
                <a:latin typeface="Arial"/>
                <a:cs typeface="Arial"/>
              </a:rPr>
              <a:t> </a:t>
            </a:r>
            <a:r>
              <a:rPr sz="1550" spc="-25" dirty="0">
                <a:latin typeface="Arial"/>
                <a:cs typeface="Arial"/>
              </a:rPr>
              <a:t>of:</a:t>
            </a:r>
            <a:endParaRPr sz="1550">
              <a:latin typeface="Arial"/>
              <a:cs typeface="Arial"/>
            </a:endParaRPr>
          </a:p>
          <a:p>
            <a:pPr marL="659765" lvl="1" indent="-237490">
              <a:lnSpc>
                <a:spcPct val="100000"/>
              </a:lnSpc>
              <a:spcBef>
                <a:spcPts val="375"/>
              </a:spcBef>
              <a:buClr>
                <a:srgbClr val="FF0000"/>
              </a:buClr>
              <a:buChar char="–"/>
              <a:tabLst>
                <a:tab pos="659765" algn="l"/>
              </a:tabLst>
            </a:pPr>
            <a:r>
              <a:rPr sz="1400" dirty="0">
                <a:latin typeface="Arial"/>
                <a:cs typeface="Arial"/>
              </a:rPr>
              <a:t>A </a:t>
            </a:r>
            <a:r>
              <a:rPr sz="1400" spc="-10" dirty="0">
                <a:latin typeface="Arial"/>
                <a:cs typeface="Arial"/>
              </a:rPr>
              <a:t>source</a:t>
            </a:r>
            <a:endParaRPr sz="1400">
              <a:latin typeface="Arial"/>
              <a:cs typeface="Arial"/>
            </a:endParaRPr>
          </a:p>
          <a:p>
            <a:pPr marL="659765" lvl="1" indent="-237490">
              <a:lnSpc>
                <a:spcPct val="100000"/>
              </a:lnSpc>
              <a:spcBef>
                <a:spcPts val="385"/>
              </a:spcBef>
              <a:buClr>
                <a:srgbClr val="FF0000"/>
              </a:buClr>
              <a:buChar char="–"/>
              <a:tabLst>
                <a:tab pos="659765" algn="l"/>
              </a:tabLst>
            </a:pPr>
            <a:r>
              <a:rPr sz="1400" dirty="0">
                <a:latin typeface="Arial"/>
                <a:cs typeface="Arial"/>
              </a:rPr>
              <a:t>Zero</a:t>
            </a:r>
            <a:r>
              <a:rPr sz="1400" spc="5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or</a:t>
            </a:r>
            <a:r>
              <a:rPr sz="1400" spc="6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more</a:t>
            </a:r>
            <a:r>
              <a:rPr sz="1400" spc="5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intermediate</a:t>
            </a:r>
            <a:r>
              <a:rPr sz="1400" spc="5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operations</a:t>
            </a:r>
            <a:endParaRPr sz="1400">
              <a:latin typeface="Arial"/>
              <a:cs typeface="Arial"/>
            </a:endParaRPr>
          </a:p>
          <a:p>
            <a:pPr marL="659765" lvl="1" indent="-237490">
              <a:lnSpc>
                <a:spcPct val="100000"/>
              </a:lnSpc>
              <a:spcBef>
                <a:spcPts val="370"/>
              </a:spcBef>
              <a:buClr>
                <a:srgbClr val="FF0000"/>
              </a:buClr>
              <a:buChar char="–"/>
              <a:tabLst>
                <a:tab pos="659765" algn="l"/>
              </a:tabLst>
            </a:pPr>
            <a:r>
              <a:rPr sz="1400" dirty="0">
                <a:latin typeface="Arial"/>
                <a:cs typeface="Arial"/>
              </a:rPr>
              <a:t>One</a:t>
            </a:r>
            <a:r>
              <a:rPr sz="1400" spc="5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terminal</a:t>
            </a:r>
            <a:r>
              <a:rPr sz="1400" spc="6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operation</a:t>
            </a:r>
            <a:endParaRPr sz="1400">
              <a:latin typeface="Arial"/>
              <a:cs typeface="Arial"/>
            </a:endParaRPr>
          </a:p>
          <a:p>
            <a:pPr marL="341630" indent="-328930">
              <a:lnSpc>
                <a:spcPct val="100000"/>
              </a:lnSpc>
              <a:spcBef>
                <a:spcPts val="405"/>
              </a:spcBef>
              <a:buClr>
                <a:srgbClr val="FF0000"/>
              </a:buClr>
              <a:buChar char="•"/>
              <a:tabLst>
                <a:tab pos="341630" algn="l"/>
              </a:tabLst>
            </a:pPr>
            <a:r>
              <a:rPr sz="1550" spc="-10" dirty="0">
                <a:latin typeface="Arial"/>
                <a:cs typeface="Arial"/>
              </a:rPr>
              <a:t>Examples</a:t>
            </a:r>
            <a:endParaRPr sz="1550">
              <a:latin typeface="Arial"/>
              <a:cs typeface="Arial"/>
            </a:endParaRPr>
          </a:p>
          <a:p>
            <a:pPr marL="659765" lvl="1" indent="-237490">
              <a:lnSpc>
                <a:spcPct val="100000"/>
              </a:lnSpc>
              <a:spcBef>
                <a:spcPts val="390"/>
              </a:spcBef>
              <a:buClr>
                <a:srgbClr val="FF0000"/>
              </a:buClr>
              <a:buChar char="–"/>
              <a:tabLst>
                <a:tab pos="659765" algn="l"/>
              </a:tabLst>
            </a:pPr>
            <a:r>
              <a:rPr sz="1400" dirty="0">
                <a:latin typeface="Arial"/>
                <a:cs typeface="Arial"/>
              </a:rPr>
              <a:t>Source:</a:t>
            </a:r>
            <a:r>
              <a:rPr sz="1400" spc="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</a:t>
            </a:r>
            <a:r>
              <a:rPr sz="1400" spc="4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Collection</a:t>
            </a:r>
            <a:r>
              <a:rPr sz="1400" spc="4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(could</a:t>
            </a:r>
            <a:r>
              <a:rPr sz="1400" spc="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be</a:t>
            </a:r>
            <a:r>
              <a:rPr sz="1400" spc="5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</a:t>
            </a:r>
            <a:r>
              <a:rPr sz="1400" spc="5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file,</a:t>
            </a:r>
            <a:r>
              <a:rPr sz="1400" spc="5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</a:t>
            </a:r>
            <a:r>
              <a:rPr sz="1400" spc="4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stream,</a:t>
            </a:r>
            <a:r>
              <a:rPr sz="1400" spc="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and</a:t>
            </a:r>
            <a:r>
              <a:rPr sz="1400" spc="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so</a:t>
            </a:r>
            <a:r>
              <a:rPr sz="1400" spc="50" dirty="0">
                <a:latin typeface="Arial"/>
                <a:cs typeface="Arial"/>
              </a:rPr>
              <a:t> </a:t>
            </a:r>
            <a:r>
              <a:rPr sz="1400" spc="-25" dirty="0">
                <a:latin typeface="Arial"/>
                <a:cs typeface="Arial"/>
              </a:rPr>
              <a:t>on)</a:t>
            </a:r>
            <a:endParaRPr sz="1400">
              <a:latin typeface="Arial"/>
              <a:cs typeface="Arial"/>
            </a:endParaRPr>
          </a:p>
          <a:p>
            <a:pPr marL="659765" lvl="1" indent="-237490">
              <a:lnSpc>
                <a:spcPct val="100000"/>
              </a:lnSpc>
              <a:spcBef>
                <a:spcPts val="370"/>
              </a:spcBef>
              <a:buClr>
                <a:srgbClr val="FF0000"/>
              </a:buClr>
              <a:buChar char="–"/>
              <a:tabLst>
                <a:tab pos="659765" algn="l"/>
              </a:tabLst>
            </a:pPr>
            <a:r>
              <a:rPr sz="1400" dirty="0">
                <a:latin typeface="Arial"/>
                <a:cs typeface="Arial"/>
              </a:rPr>
              <a:t>Intermediate:</a:t>
            </a:r>
            <a:r>
              <a:rPr sz="1400" spc="5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Filter,</a:t>
            </a:r>
            <a:r>
              <a:rPr sz="1400" spc="100" dirty="0">
                <a:latin typeface="Arial"/>
                <a:cs typeface="Arial"/>
              </a:rPr>
              <a:t> </a:t>
            </a:r>
            <a:r>
              <a:rPr sz="1400" spc="-25" dirty="0">
                <a:latin typeface="Arial"/>
                <a:cs typeface="Arial"/>
              </a:rPr>
              <a:t>Map</a:t>
            </a:r>
            <a:endParaRPr sz="1400">
              <a:latin typeface="Arial"/>
              <a:cs typeface="Arial"/>
            </a:endParaRPr>
          </a:p>
          <a:p>
            <a:pPr marL="659765" lvl="1" indent="-237490">
              <a:lnSpc>
                <a:spcPct val="100000"/>
              </a:lnSpc>
              <a:spcBef>
                <a:spcPts val="290"/>
              </a:spcBef>
              <a:buClr>
                <a:srgbClr val="FF0000"/>
              </a:buClr>
              <a:buChar char="–"/>
              <a:tabLst>
                <a:tab pos="659765" algn="l"/>
              </a:tabLst>
            </a:pPr>
            <a:r>
              <a:rPr sz="1400" dirty="0">
                <a:latin typeface="Arial"/>
                <a:cs typeface="Arial"/>
              </a:rPr>
              <a:t>Terminal:</a:t>
            </a:r>
            <a:r>
              <a:rPr sz="1400" spc="110" dirty="0">
                <a:latin typeface="Arial"/>
                <a:cs typeface="Arial"/>
              </a:rPr>
              <a:t> </a:t>
            </a:r>
            <a:r>
              <a:rPr sz="1400" spc="210" dirty="0">
                <a:latin typeface="Times New Roman"/>
                <a:cs typeface="Times New Roman"/>
              </a:rPr>
              <a:t>forEach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326639" y="5247386"/>
            <a:ext cx="3116580" cy="144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endParaRPr sz="850">
              <a:latin typeface="Arial"/>
              <a:cs typeface="Arial"/>
            </a:endParaRPr>
          </a:p>
        </p:txBody>
      </p:sp>
      <p:sp>
        <p:nvSpPr>
          <p:cNvPr id="10" name="object 3">
            <a:extLst>
              <a:ext uri="{FF2B5EF4-FFF2-40B4-BE49-F238E27FC236}">
                <a16:creationId xmlns:a16="http://schemas.microsoft.com/office/drawing/2014/main" id="{A04AFA38-1C2A-01B8-6802-8BC8CC1B5277}"/>
              </a:ext>
            </a:extLst>
          </p:cNvPr>
          <p:cNvSpPr txBox="1"/>
          <p:nvPr/>
        </p:nvSpPr>
        <p:spPr>
          <a:xfrm>
            <a:off x="694436" y="5716016"/>
            <a:ext cx="6282690" cy="20612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300" dirty="0">
                <a:latin typeface="Arial"/>
                <a:cs typeface="Arial"/>
              </a:rPr>
              <a:t>In</a:t>
            </a:r>
            <a:r>
              <a:rPr sz="1300" spc="-55" dirty="0">
                <a:latin typeface="Arial"/>
                <a:cs typeface="Arial"/>
              </a:rPr>
              <a:t> </a:t>
            </a:r>
            <a:r>
              <a:rPr sz="1300" dirty="0">
                <a:latin typeface="Arial"/>
                <a:cs typeface="Arial"/>
              </a:rPr>
              <a:t>this</a:t>
            </a:r>
            <a:r>
              <a:rPr sz="1300" spc="-50" dirty="0">
                <a:latin typeface="Arial"/>
                <a:cs typeface="Arial"/>
              </a:rPr>
              <a:t> </a:t>
            </a:r>
            <a:r>
              <a:rPr sz="1300" dirty="0">
                <a:latin typeface="Arial"/>
                <a:cs typeface="Arial"/>
              </a:rPr>
              <a:t>lesson,</a:t>
            </a:r>
            <a:r>
              <a:rPr sz="1300" spc="-35" dirty="0">
                <a:latin typeface="Arial"/>
                <a:cs typeface="Arial"/>
              </a:rPr>
              <a:t> </a:t>
            </a:r>
            <a:r>
              <a:rPr sz="1300" dirty="0">
                <a:latin typeface="Arial"/>
                <a:cs typeface="Arial"/>
              </a:rPr>
              <a:t>streams</a:t>
            </a:r>
            <a:r>
              <a:rPr sz="1300" spc="-35" dirty="0">
                <a:latin typeface="Arial"/>
                <a:cs typeface="Arial"/>
              </a:rPr>
              <a:t> </a:t>
            </a:r>
            <a:r>
              <a:rPr sz="1300" dirty="0">
                <a:latin typeface="Arial"/>
                <a:cs typeface="Arial"/>
              </a:rPr>
              <a:t>have</a:t>
            </a:r>
            <a:r>
              <a:rPr sz="1300" spc="-40" dirty="0">
                <a:latin typeface="Arial"/>
                <a:cs typeface="Arial"/>
              </a:rPr>
              <a:t> </a:t>
            </a:r>
            <a:r>
              <a:rPr sz="1300" dirty="0">
                <a:latin typeface="Arial"/>
                <a:cs typeface="Arial"/>
              </a:rPr>
              <a:t>only</a:t>
            </a:r>
            <a:r>
              <a:rPr sz="1300" spc="-50" dirty="0">
                <a:latin typeface="Arial"/>
                <a:cs typeface="Arial"/>
              </a:rPr>
              <a:t> </a:t>
            </a:r>
            <a:r>
              <a:rPr sz="1300" dirty="0">
                <a:latin typeface="Arial"/>
                <a:cs typeface="Arial"/>
              </a:rPr>
              <a:t>been</a:t>
            </a:r>
            <a:r>
              <a:rPr sz="1300" spc="-50" dirty="0">
                <a:latin typeface="Arial"/>
                <a:cs typeface="Arial"/>
              </a:rPr>
              <a:t> </a:t>
            </a:r>
            <a:r>
              <a:rPr sz="1300" dirty="0">
                <a:latin typeface="Arial"/>
                <a:cs typeface="Arial"/>
              </a:rPr>
              <a:t>filtered</a:t>
            </a:r>
            <a:r>
              <a:rPr sz="1300" spc="275" dirty="0">
                <a:latin typeface="Arial"/>
                <a:cs typeface="Arial"/>
              </a:rPr>
              <a:t> </a:t>
            </a:r>
            <a:r>
              <a:rPr sz="1300" dirty="0">
                <a:latin typeface="Arial"/>
                <a:cs typeface="Arial"/>
              </a:rPr>
              <a:t>and</a:t>
            </a:r>
            <a:r>
              <a:rPr sz="1300" spc="-60" dirty="0">
                <a:latin typeface="Arial"/>
                <a:cs typeface="Arial"/>
              </a:rPr>
              <a:t> </a:t>
            </a:r>
            <a:r>
              <a:rPr sz="1300" dirty="0">
                <a:latin typeface="Arial"/>
                <a:cs typeface="Arial"/>
              </a:rPr>
              <a:t>the</a:t>
            </a:r>
            <a:r>
              <a:rPr sz="1300" spc="-35" dirty="0">
                <a:latin typeface="Arial"/>
                <a:cs typeface="Arial"/>
              </a:rPr>
              <a:t> </a:t>
            </a:r>
            <a:r>
              <a:rPr sz="1300" dirty="0">
                <a:latin typeface="Arial"/>
                <a:cs typeface="Arial"/>
              </a:rPr>
              <a:t>results</a:t>
            </a:r>
            <a:r>
              <a:rPr sz="1300" spc="-40" dirty="0">
                <a:latin typeface="Arial"/>
                <a:cs typeface="Arial"/>
              </a:rPr>
              <a:t> </a:t>
            </a:r>
            <a:r>
              <a:rPr sz="1300" dirty="0">
                <a:latin typeface="Arial"/>
                <a:cs typeface="Arial"/>
              </a:rPr>
              <a:t>printed</a:t>
            </a:r>
            <a:r>
              <a:rPr sz="1300" spc="-50" dirty="0">
                <a:latin typeface="Arial"/>
                <a:cs typeface="Arial"/>
              </a:rPr>
              <a:t> </a:t>
            </a:r>
            <a:r>
              <a:rPr sz="1300" dirty="0">
                <a:latin typeface="Arial"/>
                <a:cs typeface="Arial"/>
              </a:rPr>
              <a:t>out.</a:t>
            </a:r>
            <a:r>
              <a:rPr sz="1300" spc="-35" dirty="0">
                <a:latin typeface="Arial"/>
                <a:cs typeface="Arial"/>
              </a:rPr>
              <a:t> </a:t>
            </a:r>
            <a:r>
              <a:rPr sz="1300" spc="-10" dirty="0">
                <a:latin typeface="Arial"/>
                <a:cs typeface="Arial"/>
              </a:rPr>
              <a:t>However, </a:t>
            </a:r>
            <a:r>
              <a:rPr sz="1300" dirty="0">
                <a:latin typeface="Arial"/>
                <a:cs typeface="Arial"/>
              </a:rPr>
              <a:t>some</a:t>
            </a:r>
            <a:r>
              <a:rPr sz="1300" spc="-40" dirty="0">
                <a:latin typeface="Arial"/>
                <a:cs typeface="Arial"/>
              </a:rPr>
              <a:t> </a:t>
            </a:r>
            <a:r>
              <a:rPr sz="1300" dirty="0">
                <a:latin typeface="Arial"/>
                <a:cs typeface="Arial"/>
              </a:rPr>
              <a:t>stream</a:t>
            </a:r>
            <a:r>
              <a:rPr sz="1300" spc="-30" dirty="0">
                <a:latin typeface="Arial"/>
                <a:cs typeface="Arial"/>
              </a:rPr>
              <a:t> </a:t>
            </a:r>
            <a:r>
              <a:rPr sz="1300" dirty="0">
                <a:latin typeface="Arial"/>
                <a:cs typeface="Arial"/>
              </a:rPr>
              <a:t>methods</a:t>
            </a:r>
            <a:r>
              <a:rPr sz="1300" spc="-40" dirty="0">
                <a:latin typeface="Arial"/>
                <a:cs typeface="Arial"/>
              </a:rPr>
              <a:t> </a:t>
            </a:r>
            <a:r>
              <a:rPr sz="1300" dirty="0">
                <a:latin typeface="Arial"/>
                <a:cs typeface="Arial"/>
              </a:rPr>
              <a:t>like</a:t>
            </a:r>
            <a:r>
              <a:rPr sz="1300" spc="-35" dirty="0">
                <a:latin typeface="Arial"/>
                <a:cs typeface="Arial"/>
              </a:rPr>
              <a:t> </a:t>
            </a:r>
            <a:r>
              <a:rPr sz="1300" dirty="0">
                <a:latin typeface="Times New Roman"/>
                <a:cs typeface="Times New Roman"/>
              </a:rPr>
              <a:t>map</a:t>
            </a:r>
            <a:r>
              <a:rPr sz="1300" spc="20" dirty="0">
                <a:latin typeface="Times New Roman"/>
                <a:cs typeface="Times New Roman"/>
              </a:rPr>
              <a:t> </a:t>
            </a:r>
            <a:r>
              <a:rPr sz="1300" dirty="0">
                <a:latin typeface="Arial"/>
                <a:cs typeface="Arial"/>
              </a:rPr>
              <a:t>can</a:t>
            </a:r>
            <a:r>
              <a:rPr sz="1300" spc="-40" dirty="0">
                <a:latin typeface="Arial"/>
                <a:cs typeface="Arial"/>
              </a:rPr>
              <a:t> </a:t>
            </a:r>
            <a:r>
              <a:rPr sz="1300" dirty="0">
                <a:latin typeface="Arial"/>
                <a:cs typeface="Arial"/>
              </a:rPr>
              <a:t>produce</a:t>
            </a:r>
            <a:r>
              <a:rPr sz="1300" spc="-40" dirty="0">
                <a:latin typeface="Arial"/>
                <a:cs typeface="Arial"/>
              </a:rPr>
              <a:t> </a:t>
            </a:r>
            <a:r>
              <a:rPr sz="1300" dirty="0">
                <a:latin typeface="Arial"/>
                <a:cs typeface="Arial"/>
              </a:rPr>
              <a:t>a</a:t>
            </a:r>
            <a:r>
              <a:rPr sz="1300" spc="-40" dirty="0">
                <a:latin typeface="Arial"/>
                <a:cs typeface="Arial"/>
              </a:rPr>
              <a:t> </a:t>
            </a:r>
            <a:r>
              <a:rPr sz="1300" dirty="0">
                <a:latin typeface="Arial"/>
                <a:cs typeface="Arial"/>
              </a:rPr>
              <a:t>new</a:t>
            </a:r>
            <a:r>
              <a:rPr sz="1300" spc="-40" dirty="0">
                <a:latin typeface="Arial"/>
                <a:cs typeface="Arial"/>
              </a:rPr>
              <a:t> </a:t>
            </a:r>
            <a:r>
              <a:rPr sz="1300" dirty="0">
                <a:latin typeface="Arial"/>
                <a:cs typeface="Arial"/>
              </a:rPr>
              <a:t>stream.</a:t>
            </a:r>
            <a:r>
              <a:rPr sz="1300" spc="-15" dirty="0">
                <a:latin typeface="Arial"/>
                <a:cs typeface="Arial"/>
              </a:rPr>
              <a:t> </a:t>
            </a:r>
            <a:r>
              <a:rPr sz="1300" spc="-10" dirty="0">
                <a:latin typeface="Arial"/>
                <a:cs typeface="Arial"/>
              </a:rPr>
              <a:t>Connecting</a:t>
            </a:r>
            <a:r>
              <a:rPr sz="1300" spc="-50" dirty="0">
                <a:latin typeface="Arial"/>
                <a:cs typeface="Arial"/>
              </a:rPr>
              <a:t> </a:t>
            </a:r>
            <a:r>
              <a:rPr sz="1300" dirty="0">
                <a:latin typeface="Arial"/>
                <a:cs typeface="Arial"/>
              </a:rPr>
              <a:t>these</a:t>
            </a:r>
            <a:r>
              <a:rPr sz="1300" spc="-25" dirty="0">
                <a:latin typeface="Arial"/>
                <a:cs typeface="Arial"/>
              </a:rPr>
              <a:t> </a:t>
            </a:r>
            <a:r>
              <a:rPr sz="1300" spc="-10" dirty="0">
                <a:latin typeface="Arial"/>
                <a:cs typeface="Arial"/>
              </a:rPr>
              <a:t>streams </a:t>
            </a:r>
            <a:r>
              <a:rPr sz="1300" dirty="0">
                <a:latin typeface="Arial"/>
                <a:cs typeface="Arial"/>
              </a:rPr>
              <a:t>of</a:t>
            </a:r>
            <a:r>
              <a:rPr sz="1300" spc="-50" dirty="0">
                <a:latin typeface="Arial"/>
                <a:cs typeface="Arial"/>
              </a:rPr>
              <a:t> </a:t>
            </a:r>
            <a:r>
              <a:rPr sz="1300" dirty="0">
                <a:latin typeface="Arial"/>
                <a:cs typeface="Arial"/>
              </a:rPr>
              <a:t>data</a:t>
            </a:r>
            <a:r>
              <a:rPr sz="1300" spc="-45" dirty="0">
                <a:latin typeface="Arial"/>
                <a:cs typeface="Arial"/>
              </a:rPr>
              <a:t> </a:t>
            </a:r>
            <a:r>
              <a:rPr sz="1300" dirty="0">
                <a:latin typeface="Arial"/>
                <a:cs typeface="Arial"/>
              </a:rPr>
              <a:t>together</a:t>
            </a:r>
            <a:r>
              <a:rPr sz="1300" spc="-35" dirty="0">
                <a:latin typeface="Arial"/>
                <a:cs typeface="Arial"/>
              </a:rPr>
              <a:t> </a:t>
            </a:r>
            <a:r>
              <a:rPr sz="1300" dirty="0">
                <a:latin typeface="Arial"/>
                <a:cs typeface="Arial"/>
              </a:rPr>
              <a:t>in</a:t>
            </a:r>
            <a:r>
              <a:rPr sz="1300" spc="-45" dirty="0">
                <a:latin typeface="Arial"/>
                <a:cs typeface="Arial"/>
              </a:rPr>
              <a:t> </a:t>
            </a:r>
            <a:r>
              <a:rPr sz="1300" dirty="0">
                <a:latin typeface="Arial"/>
                <a:cs typeface="Arial"/>
              </a:rPr>
              <a:t>a</a:t>
            </a:r>
            <a:r>
              <a:rPr sz="1300" spc="-45" dirty="0">
                <a:latin typeface="Arial"/>
                <a:cs typeface="Arial"/>
              </a:rPr>
              <a:t> </a:t>
            </a:r>
            <a:r>
              <a:rPr sz="1300" dirty="0">
                <a:latin typeface="Arial"/>
                <a:cs typeface="Arial"/>
              </a:rPr>
              <a:t>single</a:t>
            </a:r>
            <a:r>
              <a:rPr sz="1300" spc="-60" dirty="0">
                <a:latin typeface="Arial"/>
                <a:cs typeface="Arial"/>
              </a:rPr>
              <a:t> </a:t>
            </a:r>
            <a:r>
              <a:rPr sz="1300" dirty="0">
                <a:latin typeface="Arial"/>
                <a:cs typeface="Arial"/>
              </a:rPr>
              <a:t>statement</a:t>
            </a:r>
            <a:r>
              <a:rPr sz="1300" spc="-20" dirty="0">
                <a:latin typeface="Arial"/>
                <a:cs typeface="Arial"/>
              </a:rPr>
              <a:t> </a:t>
            </a:r>
            <a:r>
              <a:rPr sz="1300" dirty="0">
                <a:latin typeface="Arial"/>
                <a:cs typeface="Arial"/>
              </a:rPr>
              <a:t>is</a:t>
            </a:r>
            <a:r>
              <a:rPr sz="1300" spc="-50" dirty="0">
                <a:latin typeface="Arial"/>
                <a:cs typeface="Arial"/>
              </a:rPr>
              <a:t> </a:t>
            </a:r>
            <a:r>
              <a:rPr sz="1300" dirty="0">
                <a:latin typeface="Arial"/>
                <a:cs typeface="Arial"/>
              </a:rPr>
              <a:t>called</a:t>
            </a:r>
            <a:r>
              <a:rPr sz="1300" spc="-45" dirty="0">
                <a:latin typeface="Arial"/>
                <a:cs typeface="Arial"/>
              </a:rPr>
              <a:t> </a:t>
            </a:r>
            <a:r>
              <a:rPr sz="1300" dirty="0">
                <a:latin typeface="Arial"/>
                <a:cs typeface="Arial"/>
              </a:rPr>
              <a:t>a</a:t>
            </a:r>
            <a:r>
              <a:rPr sz="1300" spc="-45" dirty="0">
                <a:latin typeface="Arial"/>
                <a:cs typeface="Arial"/>
              </a:rPr>
              <a:t> </a:t>
            </a:r>
            <a:r>
              <a:rPr sz="1300" dirty="0">
                <a:latin typeface="Arial"/>
                <a:cs typeface="Arial"/>
              </a:rPr>
              <a:t>stream</a:t>
            </a:r>
            <a:r>
              <a:rPr sz="1300" spc="-35" dirty="0">
                <a:latin typeface="Arial"/>
                <a:cs typeface="Arial"/>
              </a:rPr>
              <a:t> </a:t>
            </a:r>
            <a:r>
              <a:rPr sz="1300" spc="-10" dirty="0">
                <a:latin typeface="Arial"/>
                <a:cs typeface="Arial"/>
              </a:rPr>
              <a:t>pipeline.</a:t>
            </a:r>
            <a:endParaRPr sz="1300" dirty="0">
              <a:latin typeface="Arial"/>
              <a:cs typeface="Arial"/>
            </a:endParaRPr>
          </a:p>
          <a:p>
            <a:pPr marL="12700" marR="46990">
              <a:lnSpc>
                <a:spcPct val="100000"/>
              </a:lnSpc>
              <a:spcBef>
                <a:spcPts val="430"/>
              </a:spcBef>
            </a:pPr>
            <a:r>
              <a:rPr sz="1300" dirty="0">
                <a:latin typeface="Arial"/>
                <a:cs typeface="Arial"/>
              </a:rPr>
              <a:t>A</a:t>
            </a:r>
            <a:r>
              <a:rPr sz="1300" spc="-95" dirty="0">
                <a:latin typeface="Arial"/>
                <a:cs typeface="Arial"/>
              </a:rPr>
              <a:t> </a:t>
            </a:r>
            <a:r>
              <a:rPr sz="1300" dirty="0">
                <a:latin typeface="Arial"/>
                <a:cs typeface="Arial"/>
              </a:rPr>
              <a:t>stream</a:t>
            </a:r>
            <a:r>
              <a:rPr sz="1300" spc="-30" dirty="0">
                <a:latin typeface="Arial"/>
                <a:cs typeface="Arial"/>
              </a:rPr>
              <a:t> </a:t>
            </a:r>
            <a:r>
              <a:rPr sz="1300" spc="-10" dirty="0">
                <a:latin typeface="Arial"/>
                <a:cs typeface="Arial"/>
              </a:rPr>
              <a:t>pipeline</a:t>
            </a:r>
            <a:r>
              <a:rPr sz="1300" spc="-60" dirty="0">
                <a:latin typeface="Arial"/>
                <a:cs typeface="Arial"/>
              </a:rPr>
              <a:t> </a:t>
            </a:r>
            <a:r>
              <a:rPr sz="1300" dirty="0">
                <a:latin typeface="Arial"/>
                <a:cs typeface="Arial"/>
              </a:rPr>
              <a:t>consists</a:t>
            </a:r>
            <a:r>
              <a:rPr sz="1300" spc="-25" dirty="0">
                <a:latin typeface="Arial"/>
                <a:cs typeface="Arial"/>
              </a:rPr>
              <a:t> </a:t>
            </a:r>
            <a:r>
              <a:rPr sz="1300" dirty="0">
                <a:latin typeface="Arial"/>
                <a:cs typeface="Arial"/>
              </a:rPr>
              <a:t>of</a:t>
            </a:r>
            <a:r>
              <a:rPr sz="1300" spc="-20" dirty="0">
                <a:latin typeface="Arial"/>
                <a:cs typeface="Arial"/>
              </a:rPr>
              <a:t> </a:t>
            </a:r>
            <a:r>
              <a:rPr sz="1300" dirty="0">
                <a:latin typeface="Arial"/>
                <a:cs typeface="Arial"/>
              </a:rPr>
              <a:t>a</a:t>
            </a:r>
            <a:r>
              <a:rPr sz="1300" spc="-40" dirty="0">
                <a:latin typeface="Arial"/>
                <a:cs typeface="Arial"/>
              </a:rPr>
              <a:t> </a:t>
            </a:r>
            <a:r>
              <a:rPr sz="1300" dirty="0">
                <a:latin typeface="Arial"/>
                <a:cs typeface="Arial"/>
              </a:rPr>
              <a:t>source</a:t>
            </a:r>
            <a:r>
              <a:rPr sz="1300" spc="-20" dirty="0">
                <a:latin typeface="Arial"/>
                <a:cs typeface="Arial"/>
              </a:rPr>
              <a:t> </a:t>
            </a:r>
            <a:r>
              <a:rPr sz="1300" dirty="0">
                <a:latin typeface="Arial"/>
                <a:cs typeface="Arial"/>
              </a:rPr>
              <a:t>(which</a:t>
            </a:r>
            <a:r>
              <a:rPr sz="1300" spc="-25" dirty="0">
                <a:latin typeface="Arial"/>
                <a:cs typeface="Arial"/>
              </a:rPr>
              <a:t> </a:t>
            </a:r>
            <a:r>
              <a:rPr sz="1300" dirty="0">
                <a:latin typeface="Arial"/>
                <a:cs typeface="Arial"/>
              </a:rPr>
              <a:t>might</a:t>
            </a:r>
            <a:r>
              <a:rPr sz="1300" spc="-35" dirty="0">
                <a:latin typeface="Arial"/>
                <a:cs typeface="Arial"/>
              </a:rPr>
              <a:t> </a:t>
            </a:r>
            <a:r>
              <a:rPr sz="1300" dirty="0">
                <a:latin typeface="Arial"/>
                <a:cs typeface="Arial"/>
              </a:rPr>
              <a:t>be</a:t>
            </a:r>
            <a:r>
              <a:rPr sz="1300" spc="-40" dirty="0">
                <a:latin typeface="Arial"/>
                <a:cs typeface="Arial"/>
              </a:rPr>
              <a:t> </a:t>
            </a:r>
            <a:r>
              <a:rPr sz="1300" dirty="0">
                <a:latin typeface="Arial"/>
                <a:cs typeface="Arial"/>
              </a:rPr>
              <a:t>an</a:t>
            </a:r>
            <a:r>
              <a:rPr sz="1300" spc="-35" dirty="0">
                <a:latin typeface="Arial"/>
                <a:cs typeface="Arial"/>
              </a:rPr>
              <a:t> </a:t>
            </a:r>
            <a:r>
              <a:rPr sz="1300" spc="-20" dirty="0">
                <a:latin typeface="Arial"/>
                <a:cs typeface="Arial"/>
              </a:rPr>
              <a:t>array,</a:t>
            </a:r>
            <a:r>
              <a:rPr sz="1300" spc="-15" dirty="0">
                <a:latin typeface="Arial"/>
                <a:cs typeface="Arial"/>
              </a:rPr>
              <a:t> </a:t>
            </a:r>
            <a:r>
              <a:rPr sz="1300" dirty="0">
                <a:latin typeface="Arial"/>
                <a:cs typeface="Arial"/>
              </a:rPr>
              <a:t>a</a:t>
            </a:r>
            <a:r>
              <a:rPr sz="1300" spc="-20" dirty="0">
                <a:latin typeface="Arial"/>
                <a:cs typeface="Arial"/>
              </a:rPr>
              <a:t> </a:t>
            </a:r>
            <a:r>
              <a:rPr sz="1300" spc="-10" dirty="0">
                <a:latin typeface="Arial"/>
                <a:cs typeface="Arial"/>
              </a:rPr>
              <a:t>collection,</a:t>
            </a:r>
            <a:r>
              <a:rPr sz="1300" spc="-40" dirty="0">
                <a:latin typeface="Arial"/>
                <a:cs typeface="Arial"/>
              </a:rPr>
              <a:t> </a:t>
            </a:r>
            <a:r>
              <a:rPr sz="1300" spc="-50" dirty="0">
                <a:latin typeface="Arial"/>
                <a:cs typeface="Arial"/>
              </a:rPr>
              <a:t>a </a:t>
            </a:r>
            <a:r>
              <a:rPr sz="1300" spc="-10" dirty="0">
                <a:latin typeface="Arial"/>
                <a:cs typeface="Arial"/>
              </a:rPr>
              <a:t>generator</a:t>
            </a:r>
            <a:r>
              <a:rPr sz="1300" spc="-50" dirty="0">
                <a:latin typeface="Arial"/>
                <a:cs typeface="Arial"/>
              </a:rPr>
              <a:t> </a:t>
            </a:r>
            <a:r>
              <a:rPr sz="1300" dirty="0">
                <a:latin typeface="Arial"/>
                <a:cs typeface="Arial"/>
              </a:rPr>
              <a:t>function,</a:t>
            </a:r>
            <a:r>
              <a:rPr sz="1300" spc="-30" dirty="0">
                <a:latin typeface="Arial"/>
                <a:cs typeface="Arial"/>
              </a:rPr>
              <a:t> </a:t>
            </a:r>
            <a:r>
              <a:rPr sz="1300" dirty="0">
                <a:latin typeface="Arial"/>
                <a:cs typeface="Arial"/>
              </a:rPr>
              <a:t>an</a:t>
            </a:r>
            <a:r>
              <a:rPr sz="1300" spc="-40" dirty="0">
                <a:latin typeface="Arial"/>
                <a:cs typeface="Arial"/>
              </a:rPr>
              <a:t> </a:t>
            </a:r>
            <a:r>
              <a:rPr sz="1300" dirty="0">
                <a:latin typeface="Arial"/>
                <a:cs typeface="Arial"/>
              </a:rPr>
              <a:t>I/O</a:t>
            </a:r>
            <a:r>
              <a:rPr sz="1300" spc="-15" dirty="0">
                <a:latin typeface="Arial"/>
                <a:cs typeface="Arial"/>
              </a:rPr>
              <a:t> </a:t>
            </a:r>
            <a:r>
              <a:rPr sz="1300" dirty="0">
                <a:latin typeface="Arial"/>
                <a:cs typeface="Arial"/>
              </a:rPr>
              <a:t>channel,</a:t>
            </a:r>
            <a:r>
              <a:rPr sz="1300" spc="-40" dirty="0">
                <a:latin typeface="Arial"/>
                <a:cs typeface="Arial"/>
              </a:rPr>
              <a:t> </a:t>
            </a:r>
            <a:r>
              <a:rPr sz="1300" dirty="0">
                <a:latin typeface="Arial"/>
                <a:cs typeface="Arial"/>
              </a:rPr>
              <a:t>etc.),</a:t>
            </a:r>
            <a:r>
              <a:rPr sz="1300" spc="-20" dirty="0">
                <a:latin typeface="Arial"/>
                <a:cs typeface="Arial"/>
              </a:rPr>
              <a:t> </a:t>
            </a:r>
            <a:r>
              <a:rPr sz="1300" dirty="0">
                <a:latin typeface="Arial"/>
                <a:cs typeface="Arial"/>
              </a:rPr>
              <a:t>zero</a:t>
            </a:r>
            <a:r>
              <a:rPr sz="1300" spc="-40" dirty="0">
                <a:latin typeface="Arial"/>
                <a:cs typeface="Arial"/>
              </a:rPr>
              <a:t> </a:t>
            </a:r>
            <a:r>
              <a:rPr sz="1300" dirty="0">
                <a:latin typeface="Arial"/>
                <a:cs typeface="Arial"/>
              </a:rPr>
              <a:t>or</a:t>
            </a:r>
            <a:r>
              <a:rPr sz="1300" spc="-25" dirty="0">
                <a:latin typeface="Arial"/>
                <a:cs typeface="Arial"/>
              </a:rPr>
              <a:t> </a:t>
            </a:r>
            <a:r>
              <a:rPr sz="1300" dirty="0">
                <a:latin typeface="Arial"/>
                <a:cs typeface="Arial"/>
              </a:rPr>
              <a:t>more</a:t>
            </a:r>
            <a:r>
              <a:rPr sz="1300" spc="-40" dirty="0">
                <a:latin typeface="Arial"/>
                <a:cs typeface="Arial"/>
              </a:rPr>
              <a:t> </a:t>
            </a:r>
            <a:r>
              <a:rPr sz="1300" spc="-10" dirty="0">
                <a:latin typeface="Arial"/>
                <a:cs typeface="Arial"/>
              </a:rPr>
              <a:t>intermediate</a:t>
            </a:r>
            <a:r>
              <a:rPr sz="1300" spc="-40" dirty="0">
                <a:latin typeface="Arial"/>
                <a:cs typeface="Arial"/>
              </a:rPr>
              <a:t> </a:t>
            </a:r>
            <a:r>
              <a:rPr sz="1300" spc="-10" dirty="0">
                <a:latin typeface="Arial"/>
                <a:cs typeface="Arial"/>
              </a:rPr>
              <a:t>operations</a:t>
            </a:r>
            <a:r>
              <a:rPr sz="1300" spc="-40" dirty="0">
                <a:latin typeface="Arial"/>
                <a:cs typeface="Arial"/>
              </a:rPr>
              <a:t> </a:t>
            </a:r>
            <a:r>
              <a:rPr sz="1300" spc="-10" dirty="0">
                <a:latin typeface="Arial"/>
                <a:cs typeface="Arial"/>
              </a:rPr>
              <a:t>(which transform</a:t>
            </a:r>
            <a:r>
              <a:rPr sz="1300" spc="-45" dirty="0">
                <a:latin typeface="Arial"/>
                <a:cs typeface="Arial"/>
              </a:rPr>
              <a:t> </a:t>
            </a:r>
            <a:r>
              <a:rPr sz="1300" dirty="0">
                <a:latin typeface="Arial"/>
                <a:cs typeface="Arial"/>
              </a:rPr>
              <a:t>a</a:t>
            </a:r>
            <a:r>
              <a:rPr sz="1300" spc="-30" dirty="0">
                <a:latin typeface="Arial"/>
                <a:cs typeface="Arial"/>
              </a:rPr>
              <a:t> </a:t>
            </a:r>
            <a:r>
              <a:rPr sz="1300" dirty="0">
                <a:latin typeface="Arial"/>
                <a:cs typeface="Arial"/>
              </a:rPr>
              <a:t>stream</a:t>
            </a:r>
            <a:r>
              <a:rPr sz="1300" spc="-30" dirty="0">
                <a:latin typeface="Arial"/>
                <a:cs typeface="Arial"/>
              </a:rPr>
              <a:t> </a:t>
            </a:r>
            <a:r>
              <a:rPr sz="1300" dirty="0">
                <a:latin typeface="Arial"/>
                <a:cs typeface="Arial"/>
              </a:rPr>
              <a:t>into</a:t>
            </a:r>
            <a:r>
              <a:rPr sz="1300" spc="-45" dirty="0">
                <a:latin typeface="Arial"/>
                <a:cs typeface="Arial"/>
              </a:rPr>
              <a:t> </a:t>
            </a:r>
            <a:r>
              <a:rPr sz="1300" dirty="0">
                <a:latin typeface="Arial"/>
                <a:cs typeface="Arial"/>
              </a:rPr>
              <a:t>another</a:t>
            </a:r>
            <a:r>
              <a:rPr sz="1300" spc="-40" dirty="0">
                <a:latin typeface="Arial"/>
                <a:cs typeface="Arial"/>
              </a:rPr>
              <a:t> </a:t>
            </a:r>
            <a:r>
              <a:rPr sz="1300" dirty="0">
                <a:latin typeface="Arial"/>
                <a:cs typeface="Arial"/>
              </a:rPr>
              <a:t>stream,</a:t>
            </a:r>
            <a:r>
              <a:rPr sz="1300" spc="-20" dirty="0">
                <a:latin typeface="Arial"/>
                <a:cs typeface="Arial"/>
              </a:rPr>
              <a:t> </a:t>
            </a:r>
            <a:r>
              <a:rPr sz="1300" dirty="0">
                <a:latin typeface="Arial"/>
                <a:cs typeface="Arial"/>
              </a:rPr>
              <a:t>such</a:t>
            </a:r>
            <a:r>
              <a:rPr sz="1300" spc="-45" dirty="0">
                <a:latin typeface="Arial"/>
                <a:cs typeface="Arial"/>
              </a:rPr>
              <a:t> </a:t>
            </a:r>
            <a:r>
              <a:rPr sz="1300" dirty="0">
                <a:latin typeface="Arial"/>
                <a:cs typeface="Arial"/>
              </a:rPr>
              <a:t>as</a:t>
            </a:r>
            <a:r>
              <a:rPr sz="1300" spc="-30" dirty="0">
                <a:latin typeface="Arial"/>
                <a:cs typeface="Arial"/>
              </a:rPr>
              <a:t> </a:t>
            </a:r>
            <a:r>
              <a:rPr sz="1300" dirty="0">
                <a:latin typeface="Arial"/>
                <a:cs typeface="Arial"/>
              </a:rPr>
              <a:t>filter(Predicate)),</a:t>
            </a:r>
            <a:r>
              <a:rPr sz="1300" spc="-30" dirty="0">
                <a:latin typeface="Arial"/>
                <a:cs typeface="Arial"/>
              </a:rPr>
              <a:t> </a:t>
            </a:r>
            <a:r>
              <a:rPr sz="1300" dirty="0">
                <a:latin typeface="Arial"/>
                <a:cs typeface="Arial"/>
              </a:rPr>
              <a:t>and</a:t>
            </a:r>
            <a:r>
              <a:rPr sz="1300" spc="-40" dirty="0">
                <a:latin typeface="Arial"/>
                <a:cs typeface="Arial"/>
              </a:rPr>
              <a:t> </a:t>
            </a:r>
            <a:r>
              <a:rPr sz="1300" dirty="0">
                <a:latin typeface="Arial"/>
                <a:cs typeface="Arial"/>
              </a:rPr>
              <a:t>a</a:t>
            </a:r>
            <a:r>
              <a:rPr sz="1300" spc="-45" dirty="0">
                <a:latin typeface="Arial"/>
                <a:cs typeface="Arial"/>
              </a:rPr>
              <a:t> </a:t>
            </a:r>
            <a:r>
              <a:rPr sz="1300" spc="-10" dirty="0">
                <a:latin typeface="Arial"/>
                <a:cs typeface="Arial"/>
              </a:rPr>
              <a:t>terminal operation</a:t>
            </a:r>
            <a:r>
              <a:rPr sz="1300" spc="-45" dirty="0">
                <a:latin typeface="Arial"/>
                <a:cs typeface="Arial"/>
              </a:rPr>
              <a:t> </a:t>
            </a:r>
            <a:r>
              <a:rPr sz="1300" dirty="0">
                <a:latin typeface="Arial"/>
                <a:cs typeface="Arial"/>
              </a:rPr>
              <a:t>(which</a:t>
            </a:r>
            <a:r>
              <a:rPr sz="1300" spc="-25" dirty="0">
                <a:latin typeface="Arial"/>
                <a:cs typeface="Arial"/>
              </a:rPr>
              <a:t> </a:t>
            </a:r>
            <a:r>
              <a:rPr sz="1300" spc="-10" dirty="0">
                <a:latin typeface="Arial"/>
                <a:cs typeface="Arial"/>
              </a:rPr>
              <a:t>produces</a:t>
            </a:r>
            <a:r>
              <a:rPr sz="1300" spc="-45" dirty="0">
                <a:latin typeface="Arial"/>
                <a:cs typeface="Arial"/>
              </a:rPr>
              <a:t> </a:t>
            </a:r>
            <a:r>
              <a:rPr sz="1300" dirty="0">
                <a:latin typeface="Arial"/>
                <a:cs typeface="Arial"/>
              </a:rPr>
              <a:t>a</a:t>
            </a:r>
            <a:r>
              <a:rPr sz="1300" spc="-20" dirty="0">
                <a:latin typeface="Arial"/>
                <a:cs typeface="Arial"/>
              </a:rPr>
              <a:t> </a:t>
            </a:r>
            <a:r>
              <a:rPr sz="1300" dirty="0">
                <a:latin typeface="Arial"/>
                <a:cs typeface="Arial"/>
              </a:rPr>
              <a:t>result</a:t>
            </a:r>
            <a:r>
              <a:rPr sz="1300" spc="-35" dirty="0">
                <a:latin typeface="Arial"/>
                <a:cs typeface="Arial"/>
              </a:rPr>
              <a:t> </a:t>
            </a:r>
            <a:r>
              <a:rPr sz="1300" dirty="0">
                <a:latin typeface="Arial"/>
                <a:cs typeface="Arial"/>
              </a:rPr>
              <a:t>or</a:t>
            </a:r>
            <a:r>
              <a:rPr sz="1300" spc="-25" dirty="0">
                <a:latin typeface="Arial"/>
                <a:cs typeface="Arial"/>
              </a:rPr>
              <a:t> </a:t>
            </a:r>
            <a:r>
              <a:rPr sz="1300" spc="-10" dirty="0">
                <a:latin typeface="Arial"/>
                <a:cs typeface="Arial"/>
              </a:rPr>
              <a:t>side-</a:t>
            </a:r>
            <a:r>
              <a:rPr sz="1300" dirty="0">
                <a:latin typeface="Arial"/>
                <a:cs typeface="Arial"/>
              </a:rPr>
              <a:t>effect,</a:t>
            </a:r>
            <a:r>
              <a:rPr sz="1300" spc="-20" dirty="0">
                <a:latin typeface="Arial"/>
                <a:cs typeface="Arial"/>
              </a:rPr>
              <a:t> </a:t>
            </a:r>
            <a:r>
              <a:rPr sz="1300" dirty="0">
                <a:latin typeface="Arial"/>
                <a:cs typeface="Arial"/>
              </a:rPr>
              <a:t>such</a:t>
            </a:r>
            <a:r>
              <a:rPr sz="1300" spc="-20" dirty="0">
                <a:latin typeface="Arial"/>
                <a:cs typeface="Arial"/>
              </a:rPr>
              <a:t> </a:t>
            </a:r>
            <a:r>
              <a:rPr sz="1300" dirty="0">
                <a:latin typeface="Arial"/>
                <a:cs typeface="Arial"/>
              </a:rPr>
              <a:t>as</a:t>
            </a:r>
            <a:r>
              <a:rPr sz="1300" spc="-40" dirty="0">
                <a:latin typeface="Arial"/>
                <a:cs typeface="Arial"/>
              </a:rPr>
              <a:t> </a:t>
            </a:r>
            <a:r>
              <a:rPr sz="1300" dirty="0">
                <a:latin typeface="Arial"/>
                <a:cs typeface="Arial"/>
              </a:rPr>
              <a:t>count()</a:t>
            </a:r>
            <a:r>
              <a:rPr sz="1300" spc="-20" dirty="0">
                <a:latin typeface="Arial"/>
                <a:cs typeface="Arial"/>
              </a:rPr>
              <a:t> </a:t>
            </a:r>
            <a:r>
              <a:rPr sz="1300" spc="-25" dirty="0">
                <a:latin typeface="Arial"/>
                <a:cs typeface="Arial"/>
              </a:rPr>
              <a:t>or </a:t>
            </a:r>
            <a:r>
              <a:rPr sz="1300" spc="-10" dirty="0">
                <a:latin typeface="Arial"/>
                <a:cs typeface="Arial"/>
              </a:rPr>
              <a:t>forEach(Consumer)).</a:t>
            </a:r>
            <a:r>
              <a:rPr sz="1300" spc="-45" dirty="0">
                <a:latin typeface="Arial"/>
                <a:cs typeface="Arial"/>
              </a:rPr>
              <a:t> </a:t>
            </a:r>
            <a:r>
              <a:rPr sz="1300" dirty="0">
                <a:latin typeface="Arial"/>
                <a:cs typeface="Arial"/>
              </a:rPr>
              <a:t>Streams</a:t>
            </a:r>
            <a:r>
              <a:rPr sz="1300" spc="-15" dirty="0">
                <a:latin typeface="Arial"/>
                <a:cs typeface="Arial"/>
              </a:rPr>
              <a:t> </a:t>
            </a:r>
            <a:r>
              <a:rPr sz="1300" dirty="0">
                <a:latin typeface="Arial"/>
                <a:cs typeface="Arial"/>
              </a:rPr>
              <a:t>are</a:t>
            </a:r>
            <a:r>
              <a:rPr sz="1300" spc="-40" dirty="0">
                <a:latin typeface="Arial"/>
                <a:cs typeface="Arial"/>
              </a:rPr>
              <a:t> </a:t>
            </a:r>
            <a:r>
              <a:rPr sz="1300" dirty="0">
                <a:latin typeface="Arial"/>
                <a:cs typeface="Arial"/>
              </a:rPr>
              <a:t>lazy;</a:t>
            </a:r>
            <a:r>
              <a:rPr sz="1300" spc="-20" dirty="0">
                <a:latin typeface="Arial"/>
                <a:cs typeface="Arial"/>
              </a:rPr>
              <a:t> </a:t>
            </a:r>
            <a:r>
              <a:rPr sz="1300" spc="-10" dirty="0">
                <a:latin typeface="Arial"/>
                <a:cs typeface="Arial"/>
              </a:rPr>
              <a:t>computation</a:t>
            </a:r>
            <a:r>
              <a:rPr sz="1300" spc="-40" dirty="0">
                <a:latin typeface="Arial"/>
                <a:cs typeface="Arial"/>
              </a:rPr>
              <a:t> </a:t>
            </a:r>
            <a:r>
              <a:rPr sz="1300" dirty="0">
                <a:latin typeface="Arial"/>
                <a:cs typeface="Arial"/>
              </a:rPr>
              <a:t>on</a:t>
            </a:r>
            <a:r>
              <a:rPr sz="1300" spc="-40" dirty="0">
                <a:latin typeface="Arial"/>
                <a:cs typeface="Arial"/>
              </a:rPr>
              <a:t> </a:t>
            </a:r>
            <a:r>
              <a:rPr sz="1300" dirty="0">
                <a:latin typeface="Arial"/>
                <a:cs typeface="Arial"/>
              </a:rPr>
              <a:t>the</a:t>
            </a:r>
            <a:r>
              <a:rPr sz="1300" spc="-30" dirty="0">
                <a:latin typeface="Arial"/>
                <a:cs typeface="Arial"/>
              </a:rPr>
              <a:t> </a:t>
            </a:r>
            <a:r>
              <a:rPr sz="1300" dirty="0">
                <a:latin typeface="Arial"/>
                <a:cs typeface="Arial"/>
              </a:rPr>
              <a:t>source</a:t>
            </a:r>
            <a:r>
              <a:rPr sz="1300" spc="-40" dirty="0">
                <a:latin typeface="Arial"/>
                <a:cs typeface="Arial"/>
              </a:rPr>
              <a:t> </a:t>
            </a:r>
            <a:r>
              <a:rPr sz="1300" dirty="0">
                <a:latin typeface="Arial"/>
                <a:cs typeface="Arial"/>
              </a:rPr>
              <a:t>data</a:t>
            </a:r>
            <a:r>
              <a:rPr sz="1300" spc="-40" dirty="0">
                <a:latin typeface="Arial"/>
                <a:cs typeface="Arial"/>
              </a:rPr>
              <a:t> </a:t>
            </a:r>
            <a:r>
              <a:rPr sz="1300" dirty="0">
                <a:latin typeface="Arial"/>
                <a:cs typeface="Arial"/>
              </a:rPr>
              <a:t>is</a:t>
            </a:r>
            <a:r>
              <a:rPr sz="1300" spc="-25" dirty="0">
                <a:latin typeface="Arial"/>
                <a:cs typeface="Arial"/>
              </a:rPr>
              <a:t> </a:t>
            </a:r>
            <a:r>
              <a:rPr sz="1300" spc="-10" dirty="0">
                <a:latin typeface="Arial"/>
                <a:cs typeface="Arial"/>
              </a:rPr>
              <a:t>performed </a:t>
            </a:r>
            <a:r>
              <a:rPr sz="1300" dirty="0">
                <a:latin typeface="Arial"/>
                <a:cs typeface="Arial"/>
              </a:rPr>
              <a:t>only</a:t>
            </a:r>
            <a:r>
              <a:rPr sz="1300" spc="-55" dirty="0">
                <a:latin typeface="Arial"/>
                <a:cs typeface="Arial"/>
              </a:rPr>
              <a:t> </a:t>
            </a:r>
            <a:r>
              <a:rPr sz="1300" dirty="0">
                <a:latin typeface="Arial"/>
                <a:cs typeface="Arial"/>
              </a:rPr>
              <a:t>when</a:t>
            </a:r>
            <a:r>
              <a:rPr sz="1300" spc="-30" dirty="0">
                <a:latin typeface="Arial"/>
                <a:cs typeface="Arial"/>
              </a:rPr>
              <a:t> </a:t>
            </a:r>
            <a:r>
              <a:rPr sz="1300" dirty="0">
                <a:latin typeface="Arial"/>
                <a:cs typeface="Arial"/>
              </a:rPr>
              <a:t>the</a:t>
            </a:r>
            <a:r>
              <a:rPr sz="1300" spc="-45" dirty="0">
                <a:latin typeface="Arial"/>
                <a:cs typeface="Arial"/>
              </a:rPr>
              <a:t> </a:t>
            </a:r>
            <a:r>
              <a:rPr sz="1300" dirty="0">
                <a:latin typeface="Arial"/>
                <a:cs typeface="Arial"/>
              </a:rPr>
              <a:t>terminal</a:t>
            </a:r>
            <a:r>
              <a:rPr sz="1300" spc="-40" dirty="0">
                <a:latin typeface="Arial"/>
                <a:cs typeface="Arial"/>
              </a:rPr>
              <a:t> </a:t>
            </a:r>
            <a:r>
              <a:rPr sz="1300" spc="-10" dirty="0">
                <a:latin typeface="Arial"/>
                <a:cs typeface="Arial"/>
              </a:rPr>
              <a:t>operation</a:t>
            </a:r>
            <a:r>
              <a:rPr sz="1300" spc="-45" dirty="0">
                <a:latin typeface="Arial"/>
                <a:cs typeface="Arial"/>
              </a:rPr>
              <a:t> </a:t>
            </a:r>
            <a:r>
              <a:rPr sz="1300" dirty="0">
                <a:latin typeface="Arial"/>
                <a:cs typeface="Arial"/>
              </a:rPr>
              <a:t>is</a:t>
            </a:r>
            <a:r>
              <a:rPr sz="1300" spc="-45" dirty="0">
                <a:latin typeface="Arial"/>
                <a:cs typeface="Arial"/>
              </a:rPr>
              <a:t> </a:t>
            </a:r>
            <a:r>
              <a:rPr sz="1300" dirty="0">
                <a:latin typeface="Arial"/>
                <a:cs typeface="Arial"/>
              </a:rPr>
              <a:t>initiated,</a:t>
            </a:r>
            <a:r>
              <a:rPr sz="1300" spc="-30" dirty="0">
                <a:latin typeface="Arial"/>
                <a:cs typeface="Arial"/>
              </a:rPr>
              <a:t> </a:t>
            </a:r>
            <a:r>
              <a:rPr sz="1300" dirty="0">
                <a:latin typeface="Arial"/>
                <a:cs typeface="Arial"/>
              </a:rPr>
              <a:t>and</a:t>
            </a:r>
            <a:r>
              <a:rPr sz="1300" spc="-50" dirty="0">
                <a:latin typeface="Arial"/>
                <a:cs typeface="Arial"/>
              </a:rPr>
              <a:t> </a:t>
            </a:r>
            <a:r>
              <a:rPr sz="1300" dirty="0">
                <a:latin typeface="Arial"/>
                <a:cs typeface="Arial"/>
              </a:rPr>
              <a:t>source</a:t>
            </a:r>
            <a:r>
              <a:rPr sz="1300" spc="-30" dirty="0">
                <a:latin typeface="Arial"/>
                <a:cs typeface="Arial"/>
              </a:rPr>
              <a:t> </a:t>
            </a:r>
            <a:r>
              <a:rPr sz="1300" spc="-10" dirty="0">
                <a:latin typeface="Arial"/>
                <a:cs typeface="Arial"/>
              </a:rPr>
              <a:t>elements</a:t>
            </a:r>
            <a:r>
              <a:rPr sz="1300" spc="-45" dirty="0">
                <a:latin typeface="Arial"/>
                <a:cs typeface="Arial"/>
              </a:rPr>
              <a:t> </a:t>
            </a:r>
            <a:r>
              <a:rPr sz="1300" dirty="0">
                <a:latin typeface="Arial"/>
                <a:cs typeface="Arial"/>
              </a:rPr>
              <a:t>are</a:t>
            </a:r>
            <a:r>
              <a:rPr sz="1300" spc="-45" dirty="0">
                <a:latin typeface="Arial"/>
                <a:cs typeface="Arial"/>
              </a:rPr>
              <a:t> </a:t>
            </a:r>
            <a:r>
              <a:rPr sz="1300" spc="-10" dirty="0">
                <a:latin typeface="Arial"/>
                <a:cs typeface="Arial"/>
              </a:rPr>
              <a:t>consumed</a:t>
            </a:r>
            <a:r>
              <a:rPr sz="1300" spc="-40" dirty="0">
                <a:latin typeface="Arial"/>
                <a:cs typeface="Arial"/>
              </a:rPr>
              <a:t> </a:t>
            </a:r>
            <a:r>
              <a:rPr sz="1300" spc="-20" dirty="0">
                <a:latin typeface="Arial"/>
                <a:cs typeface="Arial"/>
              </a:rPr>
              <a:t>only </a:t>
            </a:r>
            <a:r>
              <a:rPr sz="1300" dirty="0">
                <a:latin typeface="Arial"/>
                <a:cs typeface="Arial"/>
              </a:rPr>
              <a:t>as</a:t>
            </a:r>
            <a:r>
              <a:rPr sz="1300" spc="-35" dirty="0">
                <a:latin typeface="Arial"/>
                <a:cs typeface="Arial"/>
              </a:rPr>
              <a:t> </a:t>
            </a:r>
            <a:r>
              <a:rPr sz="1300" spc="-10" dirty="0">
                <a:latin typeface="Arial"/>
                <a:cs typeface="Arial"/>
              </a:rPr>
              <a:t>needed.</a:t>
            </a:r>
            <a:endParaRPr sz="13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60196" y="806967"/>
            <a:ext cx="5093970" cy="300101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556895" algn="ctr">
              <a:lnSpc>
                <a:spcPct val="100000"/>
              </a:lnSpc>
              <a:spcBef>
                <a:spcPts val="110"/>
              </a:spcBef>
            </a:pPr>
            <a:r>
              <a:rPr sz="1850" b="1" spc="-10" dirty="0">
                <a:latin typeface="Arial"/>
                <a:cs typeface="Arial"/>
              </a:rPr>
              <a:t>Summary</a:t>
            </a:r>
            <a:endParaRPr sz="18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350"/>
              </a:spcBef>
            </a:pPr>
            <a:endParaRPr sz="18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550" dirty="0">
                <a:latin typeface="Arial"/>
                <a:cs typeface="Arial"/>
              </a:rPr>
              <a:t>After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completing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this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lesson,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you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should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be</a:t>
            </a:r>
            <a:r>
              <a:rPr sz="1550" spc="6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able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spc="-25" dirty="0">
                <a:latin typeface="Arial"/>
                <a:cs typeface="Arial"/>
              </a:rPr>
              <a:t>to:</a:t>
            </a:r>
            <a:endParaRPr sz="1550">
              <a:latin typeface="Arial"/>
              <a:cs typeface="Arial"/>
            </a:endParaRPr>
          </a:p>
          <a:p>
            <a:pPr marL="413384" indent="-329565">
              <a:lnSpc>
                <a:spcPct val="100000"/>
              </a:lnSpc>
              <a:spcBef>
                <a:spcPts val="395"/>
              </a:spcBef>
              <a:buClr>
                <a:srgbClr val="FF0000"/>
              </a:buClr>
              <a:buChar char="•"/>
              <a:tabLst>
                <a:tab pos="413384" algn="l"/>
              </a:tabLst>
            </a:pPr>
            <a:r>
              <a:rPr sz="1550" dirty="0">
                <a:latin typeface="Arial"/>
                <a:cs typeface="Arial"/>
              </a:rPr>
              <a:t>Describe</a:t>
            </a:r>
            <a:r>
              <a:rPr sz="1550" spc="1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the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Builder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pattern</a:t>
            </a:r>
            <a:endParaRPr sz="1550">
              <a:latin typeface="Arial"/>
              <a:cs typeface="Arial"/>
            </a:endParaRPr>
          </a:p>
          <a:p>
            <a:pPr marL="413384" indent="-329565">
              <a:lnSpc>
                <a:spcPct val="100000"/>
              </a:lnSpc>
              <a:spcBef>
                <a:spcPts val="405"/>
              </a:spcBef>
              <a:buClr>
                <a:srgbClr val="FF0000"/>
              </a:buClr>
              <a:buChar char="•"/>
              <a:tabLst>
                <a:tab pos="413384" algn="l"/>
              </a:tabLst>
            </a:pPr>
            <a:r>
              <a:rPr sz="1550" dirty="0">
                <a:latin typeface="Arial"/>
                <a:cs typeface="Arial"/>
              </a:rPr>
              <a:t>Iterate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through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collection</a:t>
            </a:r>
            <a:r>
              <a:rPr sz="1550" spc="2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by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using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lambda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syntax</a:t>
            </a:r>
            <a:endParaRPr sz="1550">
              <a:latin typeface="Arial"/>
              <a:cs typeface="Arial"/>
            </a:endParaRPr>
          </a:p>
          <a:p>
            <a:pPr marL="413384" indent="-329565">
              <a:lnSpc>
                <a:spcPct val="100000"/>
              </a:lnSpc>
              <a:spcBef>
                <a:spcPts val="409"/>
              </a:spcBef>
              <a:buClr>
                <a:srgbClr val="FF0000"/>
              </a:buClr>
              <a:buChar char="•"/>
              <a:tabLst>
                <a:tab pos="413384" algn="l"/>
              </a:tabLst>
            </a:pPr>
            <a:r>
              <a:rPr sz="1550" dirty="0">
                <a:latin typeface="Arial"/>
                <a:cs typeface="Arial"/>
              </a:rPr>
              <a:t>Describe</a:t>
            </a:r>
            <a:r>
              <a:rPr sz="1550" spc="2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the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Stream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interface</a:t>
            </a:r>
            <a:endParaRPr sz="1550">
              <a:latin typeface="Arial"/>
              <a:cs typeface="Arial"/>
            </a:endParaRPr>
          </a:p>
          <a:p>
            <a:pPr marL="413384" indent="-329565">
              <a:lnSpc>
                <a:spcPct val="100000"/>
              </a:lnSpc>
              <a:spcBef>
                <a:spcPts val="409"/>
              </a:spcBef>
              <a:buClr>
                <a:srgbClr val="FF0000"/>
              </a:buClr>
              <a:buChar char="•"/>
              <a:tabLst>
                <a:tab pos="413384" algn="l"/>
              </a:tabLst>
            </a:pPr>
            <a:r>
              <a:rPr sz="1550" dirty="0">
                <a:latin typeface="Arial"/>
                <a:cs typeface="Arial"/>
              </a:rPr>
              <a:t>Filter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collection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by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using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lambda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expressions</a:t>
            </a:r>
            <a:endParaRPr sz="1550">
              <a:latin typeface="Arial"/>
              <a:cs typeface="Arial"/>
            </a:endParaRPr>
          </a:p>
          <a:p>
            <a:pPr marL="413384" indent="-329565">
              <a:lnSpc>
                <a:spcPct val="100000"/>
              </a:lnSpc>
              <a:spcBef>
                <a:spcPts val="395"/>
              </a:spcBef>
              <a:buClr>
                <a:srgbClr val="FF0000"/>
              </a:buClr>
              <a:buChar char="•"/>
              <a:tabLst>
                <a:tab pos="413384" algn="l"/>
              </a:tabLst>
            </a:pPr>
            <a:r>
              <a:rPr sz="1550" dirty="0">
                <a:latin typeface="Arial"/>
                <a:cs typeface="Arial"/>
              </a:rPr>
              <a:t>Call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an</a:t>
            </a:r>
            <a:r>
              <a:rPr sz="1550" spc="2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existing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method</a:t>
            </a:r>
            <a:r>
              <a:rPr sz="1550" spc="5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by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using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method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reference</a:t>
            </a:r>
            <a:endParaRPr sz="1550">
              <a:latin typeface="Arial"/>
              <a:cs typeface="Arial"/>
            </a:endParaRPr>
          </a:p>
          <a:p>
            <a:pPr marL="413384" indent="-329565">
              <a:lnSpc>
                <a:spcPct val="100000"/>
              </a:lnSpc>
              <a:spcBef>
                <a:spcPts val="405"/>
              </a:spcBef>
              <a:buClr>
                <a:srgbClr val="FF0000"/>
              </a:buClr>
              <a:buChar char="•"/>
              <a:tabLst>
                <a:tab pos="413384" algn="l"/>
              </a:tabLst>
            </a:pPr>
            <a:r>
              <a:rPr sz="1550" dirty="0">
                <a:latin typeface="Arial"/>
                <a:cs typeface="Arial"/>
              </a:rPr>
              <a:t>Chain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multiple</a:t>
            </a:r>
            <a:r>
              <a:rPr sz="1550" spc="6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methods</a:t>
            </a:r>
            <a:r>
              <a:rPr sz="1550" spc="55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together</a:t>
            </a:r>
            <a:endParaRPr sz="1550">
              <a:latin typeface="Arial"/>
              <a:cs typeface="Arial"/>
            </a:endParaRPr>
          </a:p>
          <a:p>
            <a:pPr marL="413384" indent="-329565">
              <a:lnSpc>
                <a:spcPct val="100000"/>
              </a:lnSpc>
              <a:spcBef>
                <a:spcPts val="409"/>
              </a:spcBef>
              <a:buClr>
                <a:srgbClr val="FF0000"/>
              </a:buClr>
              <a:buChar char="•"/>
              <a:tabLst>
                <a:tab pos="413384" algn="l"/>
              </a:tabLst>
            </a:pPr>
            <a:r>
              <a:rPr sz="1550" dirty="0">
                <a:latin typeface="Arial"/>
                <a:cs typeface="Arial"/>
              </a:rPr>
              <a:t>Define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pipelines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in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terms</a:t>
            </a:r>
            <a:r>
              <a:rPr sz="1550" spc="5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of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lambdas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and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collections</a:t>
            </a:r>
            <a:endParaRPr sz="15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326639" y="5247386"/>
            <a:ext cx="3116580" cy="144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endParaRPr sz="8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31824" y="806967"/>
            <a:ext cx="5577205" cy="232918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R="67310" algn="ctr">
              <a:lnSpc>
                <a:spcPct val="100000"/>
              </a:lnSpc>
              <a:spcBef>
                <a:spcPts val="110"/>
              </a:spcBef>
            </a:pPr>
            <a:r>
              <a:rPr sz="1850" b="1" dirty="0">
                <a:latin typeface="Arial"/>
                <a:cs typeface="Arial"/>
              </a:rPr>
              <a:t>Practice</a:t>
            </a:r>
            <a:r>
              <a:rPr sz="1850" b="1" spc="20" dirty="0">
                <a:latin typeface="Arial"/>
                <a:cs typeface="Arial"/>
              </a:rPr>
              <a:t> </a:t>
            </a:r>
            <a:r>
              <a:rPr sz="1850" b="1" spc="-10" dirty="0">
                <a:latin typeface="Arial"/>
                <a:cs typeface="Arial"/>
              </a:rPr>
              <a:t>Overview</a:t>
            </a:r>
            <a:endParaRPr sz="18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350"/>
              </a:spcBef>
            </a:pPr>
            <a:endParaRPr sz="1850">
              <a:latin typeface="Arial"/>
              <a:cs typeface="Arial"/>
            </a:endParaRPr>
          </a:p>
          <a:p>
            <a:pPr marL="341630" indent="-328930">
              <a:lnSpc>
                <a:spcPct val="100000"/>
              </a:lnSpc>
              <a:spcBef>
                <a:spcPts val="5"/>
              </a:spcBef>
              <a:buClr>
                <a:srgbClr val="FF0000"/>
              </a:buClr>
              <a:buChar char="•"/>
              <a:tabLst>
                <a:tab pos="341630" algn="l"/>
              </a:tabLst>
            </a:pPr>
            <a:r>
              <a:rPr sz="1550" dirty="0">
                <a:latin typeface="Arial"/>
                <a:cs typeface="Arial"/>
              </a:rPr>
              <a:t>Practice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8-1: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Update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RoboCall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to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use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Streams</a:t>
            </a:r>
            <a:endParaRPr sz="1550">
              <a:latin typeface="Arial"/>
              <a:cs typeface="Arial"/>
            </a:endParaRPr>
          </a:p>
          <a:p>
            <a:pPr marL="341630" indent="-328930">
              <a:lnSpc>
                <a:spcPct val="100000"/>
              </a:lnSpc>
              <a:spcBef>
                <a:spcPts val="395"/>
              </a:spcBef>
              <a:buClr>
                <a:srgbClr val="FF0000"/>
              </a:buClr>
              <a:buChar char="•"/>
              <a:tabLst>
                <a:tab pos="341630" algn="l"/>
              </a:tabLst>
            </a:pPr>
            <a:r>
              <a:rPr sz="1550" dirty="0">
                <a:latin typeface="Arial"/>
                <a:cs typeface="Arial"/>
              </a:rPr>
              <a:t>Practice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8-2: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Mail</a:t>
            </a:r>
            <a:r>
              <a:rPr sz="1550" spc="6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Sales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Executives</a:t>
            </a:r>
            <a:r>
              <a:rPr sz="1550" spc="6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using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Method</a:t>
            </a:r>
            <a:r>
              <a:rPr sz="1550" spc="55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Chaining</a:t>
            </a:r>
            <a:endParaRPr sz="1550">
              <a:latin typeface="Arial"/>
              <a:cs typeface="Arial"/>
            </a:endParaRPr>
          </a:p>
          <a:p>
            <a:pPr marL="341630" marR="102870" indent="-329565">
              <a:lnSpc>
                <a:spcPct val="101299"/>
              </a:lnSpc>
              <a:spcBef>
                <a:spcPts val="384"/>
              </a:spcBef>
              <a:buClr>
                <a:srgbClr val="FF0000"/>
              </a:buClr>
              <a:buChar char="•"/>
              <a:tabLst>
                <a:tab pos="341630" algn="l"/>
              </a:tabLst>
            </a:pPr>
            <a:r>
              <a:rPr sz="1550" dirty="0">
                <a:latin typeface="Arial"/>
                <a:cs typeface="Arial"/>
              </a:rPr>
              <a:t>Practice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8-3: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Mail</a:t>
            </a:r>
            <a:r>
              <a:rPr sz="1550" spc="6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Sales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Employees</a:t>
            </a:r>
            <a:r>
              <a:rPr sz="1550" spc="5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over</a:t>
            </a:r>
            <a:r>
              <a:rPr sz="1550" spc="6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50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using</a:t>
            </a:r>
            <a:r>
              <a:rPr sz="1550" spc="55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Method Chaining</a:t>
            </a:r>
            <a:endParaRPr sz="1550">
              <a:latin typeface="Arial"/>
              <a:cs typeface="Arial"/>
            </a:endParaRPr>
          </a:p>
          <a:p>
            <a:pPr marL="341630" marR="146685" indent="-329565">
              <a:lnSpc>
                <a:spcPct val="101299"/>
              </a:lnSpc>
              <a:spcBef>
                <a:spcPts val="380"/>
              </a:spcBef>
              <a:buClr>
                <a:srgbClr val="FF0000"/>
              </a:buClr>
              <a:buChar char="•"/>
              <a:tabLst>
                <a:tab pos="341630" algn="l"/>
              </a:tabLst>
            </a:pPr>
            <a:r>
              <a:rPr sz="1550" dirty="0">
                <a:latin typeface="Arial"/>
                <a:cs typeface="Arial"/>
              </a:rPr>
              <a:t>Practice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8-4: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Mail</a:t>
            </a:r>
            <a:r>
              <a:rPr sz="1550" spc="6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Male</a:t>
            </a:r>
            <a:r>
              <a:rPr sz="1550" spc="6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Engineering</a:t>
            </a:r>
            <a:r>
              <a:rPr sz="1550" spc="5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Employees</a:t>
            </a:r>
            <a:r>
              <a:rPr sz="1550" spc="6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Under</a:t>
            </a:r>
            <a:r>
              <a:rPr sz="1550" spc="60" dirty="0">
                <a:latin typeface="Arial"/>
                <a:cs typeface="Arial"/>
              </a:rPr>
              <a:t> </a:t>
            </a:r>
            <a:r>
              <a:rPr sz="1550" spc="-25" dirty="0">
                <a:latin typeface="Arial"/>
                <a:cs typeface="Arial"/>
              </a:rPr>
              <a:t>65 </a:t>
            </a:r>
            <a:r>
              <a:rPr sz="1550" dirty="0">
                <a:latin typeface="Arial"/>
                <a:cs typeface="Arial"/>
              </a:rPr>
              <a:t>Using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Method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Chaining</a:t>
            </a:r>
            <a:endParaRPr sz="15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326639" y="5247386"/>
            <a:ext cx="3116580" cy="144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endParaRPr sz="8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307079" y="1947672"/>
            <a:ext cx="1091565" cy="1734820"/>
          </a:xfrm>
          <a:custGeom>
            <a:avLst/>
            <a:gdLst/>
            <a:ahLst/>
            <a:cxnLst/>
            <a:rect l="l" t="t" r="r" b="b"/>
            <a:pathLst>
              <a:path w="1091564" h="1734820">
                <a:moveTo>
                  <a:pt x="1033757" y="1028700"/>
                </a:moveTo>
                <a:lnTo>
                  <a:pt x="687324" y="1028700"/>
                </a:lnTo>
                <a:lnTo>
                  <a:pt x="676589" y="1077583"/>
                </a:lnTo>
                <a:lnTo>
                  <a:pt x="663961" y="1124920"/>
                </a:lnTo>
                <a:lnTo>
                  <a:pt x="649415" y="1170658"/>
                </a:lnTo>
                <a:lnTo>
                  <a:pt x="632922" y="1214743"/>
                </a:lnTo>
                <a:lnTo>
                  <a:pt x="614456" y="1257122"/>
                </a:lnTo>
                <a:lnTo>
                  <a:pt x="593991" y="1297741"/>
                </a:lnTo>
                <a:lnTo>
                  <a:pt x="571500" y="1336548"/>
                </a:lnTo>
                <a:lnTo>
                  <a:pt x="541774" y="1380243"/>
                </a:lnTo>
                <a:lnTo>
                  <a:pt x="508959" y="1421440"/>
                </a:lnTo>
                <a:lnTo>
                  <a:pt x="473011" y="1460182"/>
                </a:lnTo>
                <a:lnTo>
                  <a:pt x="433888" y="1496511"/>
                </a:lnTo>
                <a:lnTo>
                  <a:pt x="391548" y="1530469"/>
                </a:lnTo>
                <a:lnTo>
                  <a:pt x="345948" y="1562100"/>
                </a:lnTo>
                <a:lnTo>
                  <a:pt x="304151" y="1587292"/>
                </a:lnTo>
                <a:lnTo>
                  <a:pt x="259768" y="1610619"/>
                </a:lnTo>
                <a:lnTo>
                  <a:pt x="212826" y="1632079"/>
                </a:lnTo>
                <a:lnTo>
                  <a:pt x="163352" y="1651673"/>
                </a:lnTo>
                <a:lnTo>
                  <a:pt x="111371" y="1669402"/>
                </a:lnTo>
                <a:lnTo>
                  <a:pt x="56912" y="1685264"/>
                </a:lnTo>
                <a:lnTo>
                  <a:pt x="0" y="1699260"/>
                </a:lnTo>
                <a:lnTo>
                  <a:pt x="0" y="1734312"/>
                </a:lnTo>
                <a:lnTo>
                  <a:pt x="56133" y="1731135"/>
                </a:lnTo>
                <a:lnTo>
                  <a:pt x="110997" y="1726169"/>
                </a:lnTo>
                <a:lnTo>
                  <a:pt x="164591" y="1719405"/>
                </a:lnTo>
                <a:lnTo>
                  <a:pt x="216915" y="1710831"/>
                </a:lnTo>
                <a:lnTo>
                  <a:pt x="267969" y="1700436"/>
                </a:lnTo>
                <a:lnTo>
                  <a:pt x="317753" y="1688211"/>
                </a:lnTo>
                <a:lnTo>
                  <a:pt x="366267" y="1674143"/>
                </a:lnTo>
                <a:lnTo>
                  <a:pt x="413511" y="1658224"/>
                </a:lnTo>
                <a:lnTo>
                  <a:pt x="459485" y="1640443"/>
                </a:lnTo>
                <a:lnTo>
                  <a:pt x="504189" y="1620788"/>
                </a:lnTo>
                <a:lnTo>
                  <a:pt x="547624" y="1599249"/>
                </a:lnTo>
                <a:lnTo>
                  <a:pt x="589788" y="1575816"/>
                </a:lnTo>
                <a:lnTo>
                  <a:pt x="634072" y="1548801"/>
                </a:lnTo>
                <a:lnTo>
                  <a:pt x="676315" y="1520139"/>
                </a:lnTo>
                <a:lnTo>
                  <a:pt x="716519" y="1489841"/>
                </a:lnTo>
                <a:lnTo>
                  <a:pt x="754682" y="1457921"/>
                </a:lnTo>
                <a:lnTo>
                  <a:pt x="790804" y="1424394"/>
                </a:lnTo>
                <a:lnTo>
                  <a:pt x="824887" y="1389274"/>
                </a:lnTo>
                <a:lnTo>
                  <a:pt x="856928" y="1352573"/>
                </a:lnTo>
                <a:lnTo>
                  <a:pt x="886930" y="1314306"/>
                </a:lnTo>
                <a:lnTo>
                  <a:pt x="914891" y="1274486"/>
                </a:lnTo>
                <a:lnTo>
                  <a:pt x="940811" y="1233127"/>
                </a:lnTo>
                <a:lnTo>
                  <a:pt x="964691" y="1190244"/>
                </a:lnTo>
                <a:lnTo>
                  <a:pt x="988602" y="1141596"/>
                </a:lnTo>
                <a:lnTo>
                  <a:pt x="1010034" y="1092573"/>
                </a:lnTo>
                <a:lnTo>
                  <a:pt x="1028978" y="1043167"/>
                </a:lnTo>
                <a:lnTo>
                  <a:pt x="1033757" y="1028700"/>
                </a:lnTo>
                <a:close/>
              </a:path>
              <a:path w="1091564" h="1734820">
                <a:moveTo>
                  <a:pt x="530352" y="0"/>
                </a:moveTo>
                <a:lnTo>
                  <a:pt x="484998" y="2039"/>
                </a:lnTo>
                <a:lnTo>
                  <a:pt x="440323" y="8184"/>
                </a:lnTo>
                <a:lnTo>
                  <a:pt x="396240" y="18478"/>
                </a:lnTo>
                <a:lnTo>
                  <a:pt x="352664" y="32963"/>
                </a:lnTo>
                <a:lnTo>
                  <a:pt x="309513" y="51681"/>
                </a:lnTo>
                <a:lnTo>
                  <a:pt x="266700" y="74675"/>
                </a:lnTo>
                <a:lnTo>
                  <a:pt x="226321" y="101592"/>
                </a:lnTo>
                <a:lnTo>
                  <a:pt x="189032" y="132023"/>
                </a:lnTo>
                <a:lnTo>
                  <a:pt x="154876" y="165925"/>
                </a:lnTo>
                <a:lnTo>
                  <a:pt x="123895" y="203256"/>
                </a:lnTo>
                <a:lnTo>
                  <a:pt x="96131" y="243974"/>
                </a:lnTo>
                <a:lnTo>
                  <a:pt x="71628" y="288036"/>
                </a:lnTo>
                <a:lnTo>
                  <a:pt x="51315" y="334518"/>
                </a:lnTo>
                <a:lnTo>
                  <a:pt x="34600" y="382524"/>
                </a:lnTo>
                <a:lnTo>
                  <a:pt x="21526" y="432053"/>
                </a:lnTo>
                <a:lnTo>
                  <a:pt x="12135" y="483107"/>
                </a:lnTo>
                <a:lnTo>
                  <a:pt x="6469" y="535685"/>
                </a:lnTo>
                <a:lnTo>
                  <a:pt x="4572" y="589788"/>
                </a:lnTo>
                <a:lnTo>
                  <a:pt x="6503" y="647149"/>
                </a:lnTo>
                <a:lnTo>
                  <a:pt x="12311" y="701492"/>
                </a:lnTo>
                <a:lnTo>
                  <a:pt x="22011" y="752799"/>
                </a:lnTo>
                <a:lnTo>
                  <a:pt x="35623" y="801052"/>
                </a:lnTo>
                <a:lnTo>
                  <a:pt x="53164" y="846233"/>
                </a:lnTo>
                <a:lnTo>
                  <a:pt x="74652" y="888325"/>
                </a:lnTo>
                <a:lnTo>
                  <a:pt x="100104" y="927309"/>
                </a:lnTo>
                <a:lnTo>
                  <a:pt x="129539" y="963168"/>
                </a:lnTo>
                <a:lnTo>
                  <a:pt x="166769" y="998993"/>
                </a:lnTo>
                <a:lnTo>
                  <a:pt x="206610" y="1029379"/>
                </a:lnTo>
                <a:lnTo>
                  <a:pt x="249065" y="1054301"/>
                </a:lnTo>
                <a:lnTo>
                  <a:pt x="294131" y="1073731"/>
                </a:lnTo>
                <a:lnTo>
                  <a:pt x="341811" y="1087642"/>
                </a:lnTo>
                <a:lnTo>
                  <a:pt x="392103" y="1096009"/>
                </a:lnTo>
                <a:lnTo>
                  <a:pt x="445008" y="1098804"/>
                </a:lnTo>
                <a:lnTo>
                  <a:pt x="474202" y="1097922"/>
                </a:lnTo>
                <a:lnTo>
                  <a:pt x="530304" y="1090445"/>
                </a:lnTo>
                <a:lnTo>
                  <a:pt x="585525" y="1074134"/>
                </a:lnTo>
                <a:lnTo>
                  <a:pt x="650152" y="1046702"/>
                </a:lnTo>
                <a:lnTo>
                  <a:pt x="687324" y="1028700"/>
                </a:lnTo>
                <a:lnTo>
                  <a:pt x="1033757" y="1028700"/>
                </a:lnTo>
                <a:lnTo>
                  <a:pt x="1045427" y="993367"/>
                </a:lnTo>
                <a:lnTo>
                  <a:pt x="1053391" y="964692"/>
                </a:lnTo>
                <a:lnTo>
                  <a:pt x="579120" y="964692"/>
                </a:lnTo>
                <a:lnTo>
                  <a:pt x="536590" y="959524"/>
                </a:lnTo>
                <a:lnTo>
                  <a:pt x="498347" y="943927"/>
                </a:lnTo>
                <a:lnTo>
                  <a:pt x="464677" y="917757"/>
                </a:lnTo>
                <a:lnTo>
                  <a:pt x="435864" y="880872"/>
                </a:lnTo>
                <a:lnTo>
                  <a:pt x="406981" y="821094"/>
                </a:lnTo>
                <a:lnTo>
                  <a:pt x="394894" y="784805"/>
                </a:lnTo>
                <a:lnTo>
                  <a:pt x="384389" y="744272"/>
                </a:lnTo>
                <a:lnTo>
                  <a:pt x="375475" y="699516"/>
                </a:lnTo>
                <a:lnTo>
                  <a:pt x="368161" y="650552"/>
                </a:lnTo>
                <a:lnTo>
                  <a:pt x="362457" y="597401"/>
                </a:lnTo>
                <a:lnTo>
                  <a:pt x="358371" y="540081"/>
                </a:lnTo>
                <a:lnTo>
                  <a:pt x="355913" y="478609"/>
                </a:lnTo>
                <a:lnTo>
                  <a:pt x="355092" y="413003"/>
                </a:lnTo>
                <a:lnTo>
                  <a:pt x="356481" y="348219"/>
                </a:lnTo>
                <a:lnTo>
                  <a:pt x="360623" y="290971"/>
                </a:lnTo>
                <a:lnTo>
                  <a:pt x="367474" y="241172"/>
                </a:lnTo>
                <a:lnTo>
                  <a:pt x="376992" y="198740"/>
                </a:lnTo>
                <a:lnTo>
                  <a:pt x="403860" y="135636"/>
                </a:lnTo>
                <a:lnTo>
                  <a:pt x="444817" y="96583"/>
                </a:lnTo>
                <a:lnTo>
                  <a:pt x="498348" y="83819"/>
                </a:lnTo>
                <a:lnTo>
                  <a:pt x="806196" y="83819"/>
                </a:lnTo>
                <a:lnTo>
                  <a:pt x="762373" y="58031"/>
                </a:lnTo>
                <a:lnTo>
                  <a:pt x="717747" y="37027"/>
                </a:lnTo>
                <a:lnTo>
                  <a:pt x="672274" y="20764"/>
                </a:lnTo>
                <a:lnTo>
                  <a:pt x="625912" y="9200"/>
                </a:lnTo>
                <a:lnTo>
                  <a:pt x="578619" y="2293"/>
                </a:lnTo>
                <a:lnTo>
                  <a:pt x="530352" y="0"/>
                </a:lnTo>
                <a:close/>
              </a:path>
              <a:path w="1091564" h="1734820">
                <a:moveTo>
                  <a:pt x="806196" y="83819"/>
                </a:moveTo>
                <a:lnTo>
                  <a:pt x="498348" y="83819"/>
                </a:lnTo>
                <a:lnTo>
                  <a:pt x="522112" y="85510"/>
                </a:lnTo>
                <a:lnTo>
                  <a:pt x="543306" y="90487"/>
                </a:lnTo>
                <a:lnTo>
                  <a:pt x="579120" y="109728"/>
                </a:lnTo>
                <a:lnTo>
                  <a:pt x="605980" y="138564"/>
                </a:lnTo>
                <a:lnTo>
                  <a:pt x="629412" y="174688"/>
                </a:lnTo>
                <a:lnTo>
                  <a:pt x="649414" y="217955"/>
                </a:lnTo>
                <a:lnTo>
                  <a:pt x="665988" y="268224"/>
                </a:lnTo>
                <a:lnTo>
                  <a:pt x="678278" y="316730"/>
                </a:lnTo>
                <a:lnTo>
                  <a:pt x="688871" y="366236"/>
                </a:lnTo>
                <a:lnTo>
                  <a:pt x="697786" y="416742"/>
                </a:lnTo>
                <a:lnTo>
                  <a:pt x="705040" y="468249"/>
                </a:lnTo>
                <a:lnTo>
                  <a:pt x="710664" y="520928"/>
                </a:lnTo>
                <a:lnTo>
                  <a:pt x="714636" y="574262"/>
                </a:lnTo>
                <a:lnTo>
                  <a:pt x="717020" y="629163"/>
                </a:lnTo>
                <a:lnTo>
                  <a:pt x="717804" y="684276"/>
                </a:lnTo>
                <a:lnTo>
                  <a:pt x="717267" y="726874"/>
                </a:lnTo>
                <a:lnTo>
                  <a:pt x="715706" y="772326"/>
                </a:lnTo>
                <a:lnTo>
                  <a:pt x="713159" y="821094"/>
                </a:lnTo>
                <a:lnTo>
                  <a:pt x="709806" y="871496"/>
                </a:lnTo>
                <a:lnTo>
                  <a:pt x="705612" y="925068"/>
                </a:lnTo>
                <a:lnTo>
                  <a:pt x="668488" y="942832"/>
                </a:lnTo>
                <a:lnTo>
                  <a:pt x="605099" y="962358"/>
                </a:lnTo>
                <a:lnTo>
                  <a:pt x="579120" y="964692"/>
                </a:lnTo>
                <a:lnTo>
                  <a:pt x="1053391" y="964692"/>
                </a:lnTo>
                <a:lnTo>
                  <a:pt x="1070798" y="892551"/>
                </a:lnTo>
                <a:lnTo>
                  <a:pt x="1079703" y="841517"/>
                </a:lnTo>
                <a:lnTo>
                  <a:pt x="1086075" y="790053"/>
                </a:lnTo>
                <a:lnTo>
                  <a:pt x="1089905" y="738150"/>
                </a:lnTo>
                <a:lnTo>
                  <a:pt x="1091184" y="685800"/>
                </a:lnTo>
                <a:lnTo>
                  <a:pt x="1089597" y="629163"/>
                </a:lnTo>
                <a:lnTo>
                  <a:pt x="1084839" y="574205"/>
                </a:lnTo>
                <a:lnTo>
                  <a:pt x="1076871" y="520755"/>
                </a:lnTo>
                <a:lnTo>
                  <a:pt x="1065804" y="469329"/>
                </a:lnTo>
                <a:lnTo>
                  <a:pt x="1051528" y="419411"/>
                </a:lnTo>
                <a:lnTo>
                  <a:pt x="1034080" y="371171"/>
                </a:lnTo>
                <a:lnTo>
                  <a:pt x="1013460" y="324612"/>
                </a:lnTo>
                <a:lnTo>
                  <a:pt x="986147" y="274073"/>
                </a:lnTo>
                <a:lnTo>
                  <a:pt x="955999" y="227640"/>
                </a:lnTo>
                <a:lnTo>
                  <a:pt x="922972" y="185356"/>
                </a:lnTo>
                <a:lnTo>
                  <a:pt x="887024" y="147263"/>
                </a:lnTo>
                <a:lnTo>
                  <a:pt x="848113" y="113403"/>
                </a:lnTo>
                <a:lnTo>
                  <a:pt x="806196" y="83819"/>
                </a:lnTo>
                <a:close/>
              </a:path>
            </a:pathLst>
          </a:custGeom>
          <a:solidFill>
            <a:srgbClr val="CBCBC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759711" y="2399548"/>
            <a:ext cx="4253230" cy="3092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50" b="1" dirty="0">
                <a:latin typeface="Arial"/>
                <a:cs typeface="Arial"/>
              </a:rPr>
              <a:t>Lambda</a:t>
            </a:r>
            <a:r>
              <a:rPr sz="1850" b="1" spc="35" dirty="0">
                <a:latin typeface="Arial"/>
                <a:cs typeface="Arial"/>
              </a:rPr>
              <a:t> </a:t>
            </a:r>
            <a:r>
              <a:rPr sz="1850" b="1" spc="-10" dirty="0">
                <a:latin typeface="Arial"/>
                <a:cs typeface="Arial"/>
              </a:rPr>
              <a:t>Built-</a:t>
            </a:r>
            <a:r>
              <a:rPr sz="1850" b="1" dirty="0">
                <a:latin typeface="Arial"/>
                <a:cs typeface="Arial"/>
              </a:rPr>
              <a:t>in</a:t>
            </a:r>
            <a:r>
              <a:rPr sz="1850" b="1" spc="50" dirty="0">
                <a:latin typeface="Arial"/>
                <a:cs typeface="Arial"/>
              </a:rPr>
              <a:t> </a:t>
            </a:r>
            <a:r>
              <a:rPr sz="1850" b="1" dirty="0">
                <a:latin typeface="Arial"/>
                <a:cs typeface="Arial"/>
              </a:rPr>
              <a:t>Functional</a:t>
            </a:r>
            <a:r>
              <a:rPr sz="1850" b="1" spc="40" dirty="0">
                <a:latin typeface="Arial"/>
                <a:cs typeface="Arial"/>
              </a:rPr>
              <a:t> </a:t>
            </a:r>
            <a:r>
              <a:rPr sz="1850" b="1" spc="-10" dirty="0">
                <a:latin typeface="Arial"/>
                <a:cs typeface="Arial"/>
              </a:rPr>
              <a:t>Interfaces</a:t>
            </a:r>
            <a:endParaRPr sz="18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326639" y="5247386"/>
            <a:ext cx="3116580" cy="144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endParaRPr sz="8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60196" y="806967"/>
            <a:ext cx="4538980" cy="20897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2225040">
              <a:lnSpc>
                <a:spcPct val="100000"/>
              </a:lnSpc>
              <a:spcBef>
                <a:spcPts val="110"/>
              </a:spcBef>
            </a:pPr>
            <a:r>
              <a:rPr sz="1850" b="1" spc="-10" dirty="0">
                <a:latin typeface="Arial"/>
                <a:cs typeface="Arial"/>
              </a:rPr>
              <a:t>Objectives</a:t>
            </a:r>
            <a:endParaRPr sz="18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350"/>
              </a:spcBef>
            </a:pPr>
            <a:endParaRPr sz="18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550" dirty="0">
                <a:latin typeface="Arial"/>
                <a:cs typeface="Arial"/>
              </a:rPr>
              <a:t>After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completing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this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lesson,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you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should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be</a:t>
            </a:r>
            <a:r>
              <a:rPr sz="1550" spc="6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able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spc="-25" dirty="0">
                <a:latin typeface="Arial"/>
                <a:cs typeface="Arial"/>
              </a:rPr>
              <a:t>to:</a:t>
            </a:r>
            <a:endParaRPr sz="1550">
              <a:latin typeface="Arial"/>
              <a:cs typeface="Arial"/>
            </a:endParaRPr>
          </a:p>
          <a:p>
            <a:pPr marL="413384" indent="-329565">
              <a:lnSpc>
                <a:spcPts val="1805"/>
              </a:lnSpc>
              <a:spcBef>
                <a:spcPts val="395"/>
              </a:spcBef>
              <a:buClr>
                <a:srgbClr val="FF0000"/>
              </a:buClr>
              <a:buChar char="•"/>
              <a:tabLst>
                <a:tab pos="413384" algn="l"/>
              </a:tabLst>
            </a:pPr>
            <a:r>
              <a:rPr sz="1550" dirty="0">
                <a:latin typeface="Arial"/>
                <a:cs typeface="Arial"/>
              </a:rPr>
              <a:t>List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the</a:t>
            </a:r>
            <a:r>
              <a:rPr sz="1550" spc="5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built-in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interfaces</a:t>
            </a:r>
            <a:r>
              <a:rPr sz="1550" spc="5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included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spc="-25" dirty="0">
                <a:latin typeface="Arial"/>
                <a:cs typeface="Arial"/>
              </a:rPr>
              <a:t>in</a:t>
            </a:r>
            <a:endParaRPr sz="1550">
              <a:latin typeface="Arial"/>
              <a:cs typeface="Arial"/>
            </a:endParaRPr>
          </a:p>
          <a:p>
            <a:pPr marL="413384">
              <a:lnSpc>
                <a:spcPts val="1805"/>
              </a:lnSpc>
            </a:pPr>
            <a:r>
              <a:rPr sz="1550" spc="345" dirty="0">
                <a:latin typeface="Times New Roman"/>
                <a:cs typeface="Times New Roman"/>
              </a:rPr>
              <a:t>java.util.function</a:t>
            </a:r>
            <a:endParaRPr sz="1550">
              <a:latin typeface="Times New Roman"/>
              <a:cs typeface="Times New Roman"/>
            </a:endParaRPr>
          </a:p>
          <a:p>
            <a:pPr marL="413384" indent="-329565">
              <a:lnSpc>
                <a:spcPct val="100000"/>
              </a:lnSpc>
              <a:spcBef>
                <a:spcPts val="540"/>
              </a:spcBef>
              <a:buClr>
                <a:srgbClr val="FF0000"/>
              </a:buClr>
              <a:buChar char="•"/>
              <a:tabLst>
                <a:tab pos="413384" algn="l"/>
              </a:tabLst>
            </a:pPr>
            <a:r>
              <a:rPr sz="1550" dirty="0">
                <a:latin typeface="Arial"/>
                <a:cs typeface="Arial"/>
              </a:rPr>
              <a:t>Use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primitive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versions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of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base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interfaces</a:t>
            </a:r>
            <a:endParaRPr sz="1550">
              <a:latin typeface="Arial"/>
              <a:cs typeface="Arial"/>
            </a:endParaRPr>
          </a:p>
          <a:p>
            <a:pPr marL="413384" indent="-329565">
              <a:lnSpc>
                <a:spcPct val="100000"/>
              </a:lnSpc>
              <a:spcBef>
                <a:spcPts val="405"/>
              </a:spcBef>
              <a:buClr>
                <a:srgbClr val="FF0000"/>
              </a:buClr>
              <a:buChar char="•"/>
              <a:tabLst>
                <a:tab pos="413384" algn="l"/>
              </a:tabLst>
            </a:pPr>
            <a:r>
              <a:rPr sz="1550" dirty="0">
                <a:latin typeface="Arial"/>
                <a:cs typeface="Arial"/>
              </a:rPr>
              <a:t>Use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binary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versions</a:t>
            </a:r>
            <a:r>
              <a:rPr sz="1550" spc="6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of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base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interfaces</a:t>
            </a:r>
            <a:endParaRPr sz="155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90415" y="3864864"/>
            <a:ext cx="2767584" cy="999744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2326639" y="5247386"/>
            <a:ext cx="3116580" cy="144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endParaRPr sz="8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31824" y="806967"/>
            <a:ext cx="4924425" cy="31362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123315">
              <a:lnSpc>
                <a:spcPct val="100000"/>
              </a:lnSpc>
              <a:spcBef>
                <a:spcPts val="110"/>
              </a:spcBef>
            </a:pPr>
            <a:r>
              <a:rPr sz="1850" b="1" spc="-10" dirty="0">
                <a:latin typeface="Arial"/>
                <a:cs typeface="Arial"/>
              </a:rPr>
              <a:t>Built-</a:t>
            </a:r>
            <a:r>
              <a:rPr sz="1850" b="1" dirty="0">
                <a:latin typeface="Arial"/>
                <a:cs typeface="Arial"/>
              </a:rPr>
              <a:t>in</a:t>
            </a:r>
            <a:r>
              <a:rPr sz="1850" b="1" spc="55" dirty="0">
                <a:latin typeface="Arial"/>
                <a:cs typeface="Arial"/>
              </a:rPr>
              <a:t> </a:t>
            </a:r>
            <a:r>
              <a:rPr sz="1850" b="1" dirty="0">
                <a:latin typeface="Arial"/>
                <a:cs typeface="Arial"/>
              </a:rPr>
              <a:t>Functional</a:t>
            </a:r>
            <a:r>
              <a:rPr sz="1850" b="1" spc="80" dirty="0">
                <a:latin typeface="Arial"/>
                <a:cs typeface="Arial"/>
              </a:rPr>
              <a:t> </a:t>
            </a:r>
            <a:r>
              <a:rPr sz="1850" b="1" spc="-10" dirty="0">
                <a:latin typeface="Arial"/>
                <a:cs typeface="Arial"/>
              </a:rPr>
              <a:t>Interfaces</a:t>
            </a:r>
            <a:endParaRPr sz="18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350"/>
              </a:spcBef>
            </a:pPr>
            <a:endParaRPr sz="1850">
              <a:latin typeface="Arial"/>
              <a:cs typeface="Arial"/>
            </a:endParaRPr>
          </a:p>
          <a:p>
            <a:pPr marL="341630" indent="-328930">
              <a:lnSpc>
                <a:spcPct val="100000"/>
              </a:lnSpc>
              <a:spcBef>
                <a:spcPts val="5"/>
              </a:spcBef>
              <a:buClr>
                <a:srgbClr val="FF0000"/>
              </a:buClr>
              <a:buChar char="•"/>
              <a:tabLst>
                <a:tab pos="341630" algn="l"/>
              </a:tabLst>
            </a:pPr>
            <a:r>
              <a:rPr sz="1550" dirty="0">
                <a:latin typeface="Arial"/>
                <a:cs typeface="Arial"/>
              </a:rPr>
              <a:t>Lambda</a:t>
            </a:r>
            <a:r>
              <a:rPr sz="1550" spc="6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expressions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rely</a:t>
            </a:r>
            <a:r>
              <a:rPr sz="1550" spc="6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on</a:t>
            </a:r>
            <a:r>
              <a:rPr sz="1550" spc="6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functional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interfaces</a:t>
            </a:r>
            <a:endParaRPr sz="1550">
              <a:latin typeface="Arial"/>
              <a:cs typeface="Arial"/>
            </a:endParaRPr>
          </a:p>
          <a:p>
            <a:pPr marL="659765" lvl="1" indent="-237490">
              <a:lnSpc>
                <a:spcPct val="100000"/>
              </a:lnSpc>
              <a:spcBef>
                <a:spcPts val="375"/>
              </a:spcBef>
              <a:buClr>
                <a:srgbClr val="FF0000"/>
              </a:buClr>
              <a:buChar char="–"/>
              <a:tabLst>
                <a:tab pos="659765" algn="l"/>
              </a:tabLst>
            </a:pPr>
            <a:r>
              <a:rPr sz="1400" dirty="0">
                <a:latin typeface="Arial"/>
                <a:cs typeface="Arial"/>
              </a:rPr>
              <a:t>Important</a:t>
            </a:r>
            <a:r>
              <a:rPr sz="1400" spc="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to</a:t>
            </a:r>
            <a:r>
              <a:rPr sz="1400" spc="6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understand</a:t>
            </a:r>
            <a:r>
              <a:rPr sz="1400" spc="5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what</a:t>
            </a:r>
            <a:r>
              <a:rPr sz="1400" spc="7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an</a:t>
            </a:r>
            <a:r>
              <a:rPr sz="1400" spc="9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interface</a:t>
            </a:r>
            <a:r>
              <a:rPr sz="1400" spc="50" dirty="0">
                <a:latin typeface="Arial"/>
                <a:cs typeface="Arial"/>
              </a:rPr>
              <a:t> </a:t>
            </a:r>
            <a:r>
              <a:rPr sz="1400" spc="-20" dirty="0">
                <a:latin typeface="Arial"/>
                <a:cs typeface="Arial"/>
              </a:rPr>
              <a:t>does</a:t>
            </a:r>
            <a:endParaRPr sz="1400">
              <a:latin typeface="Arial"/>
              <a:cs typeface="Arial"/>
            </a:endParaRPr>
          </a:p>
          <a:p>
            <a:pPr marL="659765" lvl="1" indent="-237490">
              <a:lnSpc>
                <a:spcPct val="100000"/>
              </a:lnSpc>
              <a:spcBef>
                <a:spcPts val="385"/>
              </a:spcBef>
              <a:buClr>
                <a:srgbClr val="FF0000"/>
              </a:buClr>
              <a:buChar char="–"/>
              <a:tabLst>
                <a:tab pos="659765" algn="l"/>
              </a:tabLst>
            </a:pPr>
            <a:r>
              <a:rPr sz="1400" dirty="0">
                <a:latin typeface="Arial"/>
                <a:cs typeface="Arial"/>
              </a:rPr>
              <a:t>Concepts</a:t>
            </a:r>
            <a:r>
              <a:rPr sz="1400" spc="5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make</a:t>
            </a:r>
            <a:r>
              <a:rPr sz="1400" spc="7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using</a:t>
            </a:r>
            <a:r>
              <a:rPr sz="1400" spc="7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lambdas</a:t>
            </a:r>
            <a:r>
              <a:rPr sz="1400" spc="9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easier</a:t>
            </a:r>
            <a:endParaRPr sz="1400">
              <a:latin typeface="Arial"/>
              <a:cs typeface="Arial"/>
            </a:endParaRPr>
          </a:p>
          <a:p>
            <a:pPr marL="341630" indent="-328930">
              <a:lnSpc>
                <a:spcPct val="100000"/>
              </a:lnSpc>
              <a:spcBef>
                <a:spcPts val="400"/>
              </a:spcBef>
              <a:buClr>
                <a:srgbClr val="FF0000"/>
              </a:buClr>
              <a:buChar char="•"/>
              <a:tabLst>
                <a:tab pos="341630" algn="l"/>
              </a:tabLst>
            </a:pPr>
            <a:r>
              <a:rPr sz="1550" dirty="0">
                <a:latin typeface="Arial"/>
                <a:cs typeface="Arial"/>
              </a:rPr>
              <a:t>Focus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on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the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purpose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of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main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functional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interfaces</a:t>
            </a:r>
            <a:endParaRPr sz="1550">
              <a:latin typeface="Arial"/>
              <a:cs typeface="Arial"/>
            </a:endParaRPr>
          </a:p>
          <a:p>
            <a:pPr marL="341630" indent="-328930">
              <a:lnSpc>
                <a:spcPct val="100000"/>
              </a:lnSpc>
              <a:spcBef>
                <a:spcPts val="400"/>
              </a:spcBef>
              <a:buClr>
                <a:srgbClr val="FF0000"/>
              </a:buClr>
              <a:buChar char="•"/>
              <a:tabLst>
                <a:tab pos="341630" algn="l"/>
              </a:tabLst>
            </a:pPr>
            <a:r>
              <a:rPr sz="1550" dirty="0">
                <a:latin typeface="Arial"/>
                <a:cs typeface="Arial"/>
              </a:rPr>
              <a:t>Become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aware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of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many</a:t>
            </a:r>
            <a:r>
              <a:rPr sz="1550" spc="5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primitive</a:t>
            </a:r>
            <a:r>
              <a:rPr sz="1550" spc="60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variations</a:t>
            </a:r>
            <a:endParaRPr sz="1550">
              <a:latin typeface="Arial"/>
              <a:cs typeface="Arial"/>
            </a:endParaRPr>
          </a:p>
          <a:p>
            <a:pPr marL="341630" marR="5080" indent="-329565">
              <a:lnSpc>
                <a:spcPct val="101299"/>
              </a:lnSpc>
              <a:spcBef>
                <a:spcPts val="380"/>
              </a:spcBef>
              <a:buClr>
                <a:srgbClr val="FF0000"/>
              </a:buClr>
              <a:buChar char="•"/>
              <a:tabLst>
                <a:tab pos="341630" algn="l"/>
              </a:tabLst>
            </a:pPr>
            <a:r>
              <a:rPr sz="1550" dirty="0">
                <a:latin typeface="Arial"/>
                <a:cs typeface="Arial"/>
              </a:rPr>
              <a:t>Lambda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expressions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have</a:t>
            </a:r>
            <a:r>
              <a:rPr sz="1550" spc="5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properties</a:t>
            </a:r>
            <a:r>
              <a:rPr sz="1550" spc="5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like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those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of</a:t>
            </a:r>
            <a:r>
              <a:rPr sz="1550" spc="55" dirty="0">
                <a:latin typeface="Arial"/>
                <a:cs typeface="Arial"/>
              </a:rPr>
              <a:t> </a:t>
            </a:r>
            <a:r>
              <a:rPr sz="1550" spc="-50" dirty="0">
                <a:latin typeface="Arial"/>
                <a:cs typeface="Arial"/>
              </a:rPr>
              <a:t>a </a:t>
            </a:r>
            <a:r>
              <a:rPr sz="1550" spc="-10" dirty="0">
                <a:latin typeface="Arial"/>
                <a:cs typeface="Arial"/>
              </a:rPr>
              <a:t>variable</a:t>
            </a:r>
            <a:endParaRPr sz="1550">
              <a:latin typeface="Arial"/>
              <a:cs typeface="Arial"/>
            </a:endParaRPr>
          </a:p>
          <a:p>
            <a:pPr marL="659765" lvl="1" indent="-237490">
              <a:lnSpc>
                <a:spcPct val="100000"/>
              </a:lnSpc>
              <a:spcBef>
                <a:spcPts val="390"/>
              </a:spcBef>
              <a:buClr>
                <a:srgbClr val="FF0000"/>
              </a:buClr>
              <a:buChar char="–"/>
              <a:tabLst>
                <a:tab pos="659765" algn="l"/>
              </a:tabLst>
            </a:pPr>
            <a:r>
              <a:rPr sz="1400" dirty="0">
                <a:latin typeface="Arial"/>
                <a:cs typeface="Arial"/>
              </a:rPr>
              <a:t>Use</a:t>
            </a:r>
            <a:r>
              <a:rPr sz="1400" spc="4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when</a:t>
            </a:r>
            <a:r>
              <a:rPr sz="1400" spc="4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needed</a:t>
            </a:r>
            <a:endParaRPr sz="1400">
              <a:latin typeface="Arial"/>
              <a:cs typeface="Arial"/>
            </a:endParaRPr>
          </a:p>
          <a:p>
            <a:pPr marL="659765" lvl="1" indent="-237490">
              <a:lnSpc>
                <a:spcPct val="100000"/>
              </a:lnSpc>
              <a:spcBef>
                <a:spcPts val="375"/>
              </a:spcBef>
              <a:buClr>
                <a:srgbClr val="FF0000"/>
              </a:buClr>
              <a:buChar char="–"/>
              <a:tabLst>
                <a:tab pos="659765" algn="l"/>
              </a:tabLst>
            </a:pPr>
            <a:r>
              <a:rPr sz="1400" dirty="0">
                <a:latin typeface="Arial"/>
                <a:cs typeface="Arial"/>
              </a:rPr>
              <a:t>Can</a:t>
            </a:r>
            <a:r>
              <a:rPr sz="1400" spc="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be</a:t>
            </a:r>
            <a:r>
              <a:rPr sz="1400" spc="5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stored</a:t>
            </a:r>
            <a:r>
              <a:rPr sz="1400" spc="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and</a:t>
            </a:r>
            <a:r>
              <a:rPr sz="1400" spc="3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reused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52288" y="3602735"/>
            <a:ext cx="1487423" cy="1292352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817880" y="5717539"/>
            <a:ext cx="6025515" cy="56959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3499"/>
              </a:lnSpc>
              <a:spcBef>
                <a:spcPts val="90"/>
              </a:spcBef>
            </a:pPr>
            <a:r>
              <a:rPr sz="1150" dirty="0">
                <a:latin typeface="Arial"/>
                <a:cs typeface="Arial"/>
              </a:rPr>
              <a:t>In</a:t>
            </a:r>
            <a:r>
              <a:rPr sz="1150" spc="2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Java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8,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there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are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lot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of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method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signatures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that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refer</a:t>
            </a:r>
            <a:r>
              <a:rPr sz="1150" spc="3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to</a:t>
            </a:r>
            <a:r>
              <a:rPr sz="1150" spc="4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interfaces</a:t>
            </a:r>
            <a:r>
              <a:rPr sz="1150" spc="40" dirty="0">
                <a:latin typeface="Arial"/>
                <a:cs typeface="Arial"/>
              </a:rPr>
              <a:t> </a:t>
            </a:r>
            <a:r>
              <a:rPr sz="1150" spc="-25" dirty="0">
                <a:latin typeface="Arial"/>
                <a:cs typeface="Arial"/>
              </a:rPr>
              <a:t>in </a:t>
            </a:r>
            <a:r>
              <a:rPr sz="1150" spc="254" dirty="0">
                <a:latin typeface="Times New Roman"/>
                <a:cs typeface="Times New Roman"/>
              </a:rPr>
              <a:t>java.util.function</a:t>
            </a:r>
            <a:r>
              <a:rPr sz="1150" spc="254" dirty="0">
                <a:latin typeface="Arial"/>
                <a:cs typeface="Arial"/>
              </a:rPr>
              <a:t>.</a:t>
            </a:r>
            <a:r>
              <a:rPr sz="1150" spc="13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Therefore,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it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is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important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to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understand</a:t>
            </a:r>
            <a:r>
              <a:rPr sz="1150" spc="9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what</a:t>
            </a:r>
            <a:r>
              <a:rPr sz="1150" spc="10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these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interfaces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spc="-25" dirty="0">
                <a:latin typeface="Arial"/>
                <a:cs typeface="Arial"/>
              </a:rPr>
              <a:t>do </a:t>
            </a:r>
            <a:r>
              <a:rPr sz="1150" dirty="0">
                <a:latin typeface="Arial"/>
                <a:cs typeface="Arial"/>
              </a:rPr>
              <a:t>and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what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variations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on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basics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exist.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It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makes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writing</a:t>
            </a:r>
            <a:r>
              <a:rPr sz="1150" spc="9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lambda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expressions</a:t>
            </a:r>
            <a:r>
              <a:rPr sz="1150" spc="10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lot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spc="-10" dirty="0">
                <a:latin typeface="Arial"/>
                <a:cs typeface="Arial"/>
              </a:rPr>
              <a:t>easier.</a:t>
            </a:r>
            <a:endParaRPr sz="11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326639" y="5247386"/>
            <a:ext cx="3116580" cy="144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endParaRPr sz="8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31824" y="790204"/>
            <a:ext cx="5554345" cy="268224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R="40640" algn="ctr">
              <a:lnSpc>
                <a:spcPct val="100000"/>
              </a:lnSpc>
              <a:spcBef>
                <a:spcPts val="110"/>
              </a:spcBef>
            </a:pPr>
            <a:r>
              <a:rPr sz="1850" b="1" dirty="0">
                <a:latin typeface="Arial"/>
                <a:cs typeface="Arial"/>
              </a:rPr>
              <a:t>The</a:t>
            </a:r>
            <a:r>
              <a:rPr sz="1850" b="1" spc="25" dirty="0">
                <a:latin typeface="Arial"/>
                <a:cs typeface="Arial"/>
              </a:rPr>
              <a:t> </a:t>
            </a:r>
            <a:r>
              <a:rPr sz="1850" b="1" spc="355" dirty="0">
                <a:latin typeface="Times New Roman"/>
                <a:cs typeface="Times New Roman"/>
              </a:rPr>
              <a:t>java.util.function</a:t>
            </a:r>
            <a:r>
              <a:rPr sz="1850" b="1" spc="130" dirty="0">
                <a:latin typeface="Times New Roman"/>
                <a:cs typeface="Times New Roman"/>
              </a:rPr>
              <a:t> </a:t>
            </a:r>
            <a:r>
              <a:rPr sz="1850" b="1" spc="-10" dirty="0">
                <a:latin typeface="Arial"/>
                <a:cs typeface="Arial"/>
              </a:rPr>
              <a:t>Package</a:t>
            </a:r>
            <a:endParaRPr sz="18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375"/>
              </a:spcBef>
            </a:pPr>
            <a:endParaRPr sz="1850">
              <a:latin typeface="Arial"/>
              <a:cs typeface="Arial"/>
            </a:endParaRPr>
          </a:p>
          <a:p>
            <a:pPr marL="341630" indent="-328930">
              <a:lnSpc>
                <a:spcPct val="100000"/>
              </a:lnSpc>
              <a:buClr>
                <a:srgbClr val="FF0000"/>
              </a:buClr>
              <a:buFont typeface="Arial"/>
              <a:buChar char="•"/>
              <a:tabLst>
                <a:tab pos="341630" algn="l"/>
              </a:tabLst>
            </a:pPr>
            <a:r>
              <a:rPr sz="1550" spc="270" dirty="0">
                <a:latin typeface="Times New Roman"/>
                <a:cs typeface="Times New Roman"/>
              </a:rPr>
              <a:t>Predicate</a:t>
            </a:r>
            <a:r>
              <a:rPr sz="1550" spc="270" dirty="0">
                <a:latin typeface="Arial"/>
                <a:cs typeface="Arial"/>
              </a:rPr>
              <a:t>:</a:t>
            </a:r>
            <a:r>
              <a:rPr sz="1550" spc="6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An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expression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that</a:t>
            </a:r>
            <a:r>
              <a:rPr sz="1550" spc="6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returns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spc="229" dirty="0">
                <a:latin typeface="Times New Roman"/>
                <a:cs typeface="Times New Roman"/>
              </a:rPr>
              <a:t>boolean</a:t>
            </a:r>
            <a:endParaRPr sz="1550">
              <a:latin typeface="Times New Roman"/>
              <a:cs typeface="Times New Roman"/>
            </a:endParaRPr>
          </a:p>
          <a:p>
            <a:pPr marL="341630" marR="83820" indent="-329565">
              <a:lnSpc>
                <a:spcPct val="107100"/>
              </a:lnSpc>
              <a:spcBef>
                <a:spcPts val="280"/>
              </a:spcBef>
              <a:buClr>
                <a:srgbClr val="FF0000"/>
              </a:buClr>
              <a:buFont typeface="Arial"/>
              <a:buChar char="•"/>
              <a:tabLst>
                <a:tab pos="341630" algn="l"/>
              </a:tabLst>
            </a:pPr>
            <a:r>
              <a:rPr sz="1550" spc="125" dirty="0">
                <a:latin typeface="Times New Roman"/>
                <a:cs typeface="Times New Roman"/>
              </a:rPr>
              <a:t>Consumer</a:t>
            </a:r>
            <a:r>
              <a:rPr sz="1550" spc="125" dirty="0">
                <a:latin typeface="Arial"/>
                <a:cs typeface="Arial"/>
              </a:rPr>
              <a:t>:</a:t>
            </a:r>
            <a:r>
              <a:rPr sz="1550" spc="6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An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expression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that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performs</a:t>
            </a:r>
            <a:r>
              <a:rPr sz="1550" spc="6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operations</a:t>
            </a:r>
            <a:r>
              <a:rPr sz="1550" spc="6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on</a:t>
            </a:r>
            <a:r>
              <a:rPr sz="1550" spc="55" dirty="0">
                <a:latin typeface="Arial"/>
                <a:cs typeface="Arial"/>
              </a:rPr>
              <a:t> </a:t>
            </a:r>
            <a:r>
              <a:rPr sz="1550" spc="-25" dirty="0">
                <a:latin typeface="Arial"/>
                <a:cs typeface="Arial"/>
              </a:rPr>
              <a:t>an </a:t>
            </a:r>
            <a:r>
              <a:rPr sz="1550" dirty="0">
                <a:latin typeface="Arial"/>
                <a:cs typeface="Arial"/>
              </a:rPr>
              <a:t>object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passed</a:t>
            </a:r>
            <a:r>
              <a:rPr sz="1550" spc="2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as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argument</a:t>
            </a:r>
            <a:r>
              <a:rPr sz="1550" spc="6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and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has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void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return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spc="-20" dirty="0">
                <a:latin typeface="Arial"/>
                <a:cs typeface="Arial"/>
              </a:rPr>
              <a:t>type</a:t>
            </a:r>
            <a:endParaRPr sz="1550">
              <a:latin typeface="Arial"/>
              <a:cs typeface="Arial"/>
            </a:endParaRPr>
          </a:p>
          <a:p>
            <a:pPr marL="341630" indent="-328930">
              <a:lnSpc>
                <a:spcPct val="100000"/>
              </a:lnSpc>
              <a:spcBef>
                <a:spcPts val="300"/>
              </a:spcBef>
              <a:buClr>
                <a:srgbClr val="FF0000"/>
              </a:buClr>
              <a:buFont typeface="Arial"/>
              <a:buChar char="•"/>
              <a:tabLst>
                <a:tab pos="341630" algn="l"/>
              </a:tabLst>
            </a:pPr>
            <a:r>
              <a:rPr sz="1550" spc="220" dirty="0">
                <a:latin typeface="Times New Roman"/>
                <a:cs typeface="Times New Roman"/>
              </a:rPr>
              <a:t>Function</a:t>
            </a:r>
            <a:r>
              <a:rPr sz="1550" spc="220" dirty="0">
                <a:latin typeface="Arial"/>
                <a:cs typeface="Arial"/>
              </a:rPr>
              <a:t>: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Transforms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to</a:t>
            </a:r>
            <a:r>
              <a:rPr sz="1550" spc="2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spc="-50" dirty="0">
                <a:latin typeface="Arial"/>
                <a:cs typeface="Arial"/>
              </a:rPr>
              <a:t>U</a:t>
            </a:r>
            <a:endParaRPr sz="1550">
              <a:latin typeface="Arial"/>
              <a:cs typeface="Arial"/>
            </a:endParaRPr>
          </a:p>
          <a:p>
            <a:pPr marL="341630" indent="-328930">
              <a:lnSpc>
                <a:spcPct val="100000"/>
              </a:lnSpc>
              <a:spcBef>
                <a:spcPts val="405"/>
              </a:spcBef>
              <a:buClr>
                <a:srgbClr val="FF0000"/>
              </a:buClr>
              <a:buFont typeface="Arial"/>
              <a:buChar char="•"/>
              <a:tabLst>
                <a:tab pos="341630" algn="l"/>
              </a:tabLst>
            </a:pPr>
            <a:r>
              <a:rPr sz="1550" spc="250" dirty="0">
                <a:latin typeface="Times New Roman"/>
                <a:cs typeface="Times New Roman"/>
              </a:rPr>
              <a:t>Supplier</a:t>
            </a:r>
            <a:r>
              <a:rPr sz="1550" spc="250" dirty="0">
                <a:latin typeface="Arial"/>
                <a:cs typeface="Arial"/>
              </a:rPr>
              <a:t>: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Provides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an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instance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of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(such</a:t>
            </a:r>
            <a:r>
              <a:rPr sz="1550" spc="2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as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factory)</a:t>
            </a:r>
            <a:endParaRPr sz="1550">
              <a:latin typeface="Arial"/>
              <a:cs typeface="Arial"/>
            </a:endParaRPr>
          </a:p>
          <a:p>
            <a:pPr marL="341630" indent="-328930">
              <a:lnSpc>
                <a:spcPct val="100000"/>
              </a:lnSpc>
              <a:spcBef>
                <a:spcPts val="505"/>
              </a:spcBef>
              <a:buClr>
                <a:srgbClr val="FF0000"/>
              </a:buClr>
              <a:buChar char="•"/>
              <a:tabLst>
                <a:tab pos="341630" algn="l"/>
              </a:tabLst>
            </a:pPr>
            <a:r>
              <a:rPr sz="1550" dirty="0">
                <a:latin typeface="Arial"/>
                <a:cs typeface="Arial"/>
              </a:rPr>
              <a:t>Primitive</a:t>
            </a:r>
            <a:r>
              <a:rPr sz="1550" spc="60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variations</a:t>
            </a:r>
            <a:endParaRPr sz="1550">
              <a:latin typeface="Arial"/>
              <a:cs typeface="Arial"/>
            </a:endParaRPr>
          </a:p>
          <a:p>
            <a:pPr marL="341630" indent="-328930">
              <a:lnSpc>
                <a:spcPct val="100000"/>
              </a:lnSpc>
              <a:spcBef>
                <a:spcPts val="409"/>
              </a:spcBef>
              <a:buClr>
                <a:srgbClr val="FF0000"/>
              </a:buClr>
              <a:buChar char="•"/>
              <a:tabLst>
                <a:tab pos="341630" algn="l"/>
              </a:tabLst>
            </a:pPr>
            <a:r>
              <a:rPr sz="1550" dirty="0">
                <a:latin typeface="Arial"/>
                <a:cs typeface="Arial"/>
              </a:rPr>
              <a:t>Binary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variations</a:t>
            </a:r>
            <a:endParaRPr sz="15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326639" y="5247386"/>
            <a:ext cx="3116580" cy="144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endParaRPr sz="850">
              <a:latin typeface="Arial"/>
              <a:cs typeface="Arial"/>
            </a:endParaRPr>
          </a:p>
        </p:txBody>
      </p:sp>
      <p:sp>
        <p:nvSpPr>
          <p:cNvPr id="10" name="object 3">
            <a:extLst>
              <a:ext uri="{FF2B5EF4-FFF2-40B4-BE49-F238E27FC236}">
                <a16:creationId xmlns:a16="http://schemas.microsoft.com/office/drawing/2014/main" id="{014F1AAC-0AEA-B438-09A4-CB9152FE590C}"/>
              </a:ext>
            </a:extLst>
          </p:cNvPr>
          <p:cNvSpPr txBox="1"/>
          <p:nvPr/>
        </p:nvSpPr>
        <p:spPr>
          <a:xfrm>
            <a:off x="817880" y="5717539"/>
            <a:ext cx="5776595" cy="3879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3499"/>
              </a:lnSpc>
              <a:spcBef>
                <a:spcPts val="90"/>
              </a:spcBef>
            </a:pPr>
            <a:r>
              <a:rPr sz="1150" dirty="0">
                <a:latin typeface="Arial"/>
                <a:cs typeface="Arial"/>
              </a:rPr>
              <a:t>Predicate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is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not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only</a:t>
            </a:r>
            <a:r>
              <a:rPr sz="1150" spc="9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functional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interface</a:t>
            </a:r>
            <a:r>
              <a:rPr sz="1150" spc="3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provided</a:t>
            </a:r>
            <a:r>
              <a:rPr sz="1150" spc="11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with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Java.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number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of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spc="-10" dirty="0">
                <a:latin typeface="Arial"/>
                <a:cs typeface="Arial"/>
              </a:rPr>
              <a:t>standard </a:t>
            </a:r>
            <a:r>
              <a:rPr sz="1150" dirty="0">
                <a:latin typeface="Arial"/>
                <a:cs typeface="Arial"/>
              </a:rPr>
              <a:t>interfaces</a:t>
            </a:r>
            <a:r>
              <a:rPr sz="1150" spc="2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are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designed</a:t>
            </a:r>
            <a:r>
              <a:rPr sz="1150" spc="10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as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starter</a:t>
            </a:r>
            <a:r>
              <a:rPr sz="1150" spc="4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set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for</a:t>
            </a:r>
            <a:r>
              <a:rPr sz="1150" spc="35" dirty="0">
                <a:latin typeface="Arial"/>
                <a:cs typeface="Arial"/>
              </a:rPr>
              <a:t> </a:t>
            </a:r>
            <a:r>
              <a:rPr sz="1150" spc="-10" dirty="0">
                <a:latin typeface="Arial"/>
                <a:cs typeface="Arial"/>
              </a:rPr>
              <a:t>developers.</a:t>
            </a:r>
            <a:endParaRPr sz="11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43939" y="2127504"/>
            <a:ext cx="5687695" cy="783590"/>
            <a:chOff x="1043939" y="2127504"/>
            <a:chExt cx="5687695" cy="783590"/>
          </a:xfrm>
        </p:grpSpPr>
        <p:sp>
          <p:nvSpPr>
            <p:cNvPr id="3" name="object 3"/>
            <p:cNvSpPr/>
            <p:nvPr/>
          </p:nvSpPr>
          <p:spPr>
            <a:xfrm>
              <a:off x="1054607" y="2136648"/>
              <a:ext cx="5666740" cy="763905"/>
            </a:xfrm>
            <a:custGeom>
              <a:avLst/>
              <a:gdLst/>
              <a:ahLst/>
              <a:cxnLst/>
              <a:rect l="l" t="t" r="r" b="b"/>
              <a:pathLst>
                <a:path w="5666740" h="763905">
                  <a:moveTo>
                    <a:pt x="5666232" y="0"/>
                  </a:moveTo>
                  <a:lnTo>
                    <a:pt x="0" y="0"/>
                  </a:lnTo>
                  <a:lnTo>
                    <a:pt x="0" y="763524"/>
                  </a:lnTo>
                  <a:lnTo>
                    <a:pt x="5666232" y="763524"/>
                  </a:lnTo>
                  <a:lnTo>
                    <a:pt x="5666232" y="0"/>
                  </a:lnTo>
                  <a:close/>
                </a:path>
              </a:pathLst>
            </a:custGeom>
            <a:solidFill>
              <a:srgbClr val="DCDC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043939" y="2127504"/>
              <a:ext cx="5687695" cy="783590"/>
            </a:xfrm>
            <a:custGeom>
              <a:avLst/>
              <a:gdLst/>
              <a:ahLst/>
              <a:cxnLst/>
              <a:rect l="l" t="t" r="r" b="b"/>
              <a:pathLst>
                <a:path w="5687695" h="783589">
                  <a:moveTo>
                    <a:pt x="5682996" y="0"/>
                  </a:moveTo>
                  <a:lnTo>
                    <a:pt x="4572" y="0"/>
                  </a:lnTo>
                  <a:lnTo>
                    <a:pt x="0" y="4572"/>
                  </a:lnTo>
                  <a:lnTo>
                    <a:pt x="0" y="778764"/>
                  </a:lnTo>
                  <a:lnTo>
                    <a:pt x="4572" y="783336"/>
                  </a:lnTo>
                  <a:lnTo>
                    <a:pt x="5682996" y="783336"/>
                  </a:lnTo>
                  <a:lnTo>
                    <a:pt x="5687568" y="778764"/>
                  </a:lnTo>
                  <a:lnTo>
                    <a:pt x="5687568" y="772668"/>
                  </a:lnTo>
                  <a:lnTo>
                    <a:pt x="19812" y="772668"/>
                  </a:lnTo>
                  <a:lnTo>
                    <a:pt x="10668" y="762000"/>
                  </a:lnTo>
                  <a:lnTo>
                    <a:pt x="19812" y="762000"/>
                  </a:lnTo>
                  <a:lnTo>
                    <a:pt x="19812" y="19812"/>
                  </a:lnTo>
                  <a:lnTo>
                    <a:pt x="10667" y="19812"/>
                  </a:lnTo>
                  <a:lnTo>
                    <a:pt x="19812" y="9144"/>
                  </a:lnTo>
                  <a:lnTo>
                    <a:pt x="5687568" y="9144"/>
                  </a:lnTo>
                  <a:lnTo>
                    <a:pt x="5687568" y="4572"/>
                  </a:lnTo>
                  <a:lnTo>
                    <a:pt x="5682996" y="0"/>
                  </a:lnTo>
                  <a:close/>
                </a:path>
                <a:path w="5687695" h="783589">
                  <a:moveTo>
                    <a:pt x="19812" y="762000"/>
                  </a:moveTo>
                  <a:lnTo>
                    <a:pt x="10668" y="762000"/>
                  </a:lnTo>
                  <a:lnTo>
                    <a:pt x="19812" y="772668"/>
                  </a:lnTo>
                  <a:lnTo>
                    <a:pt x="19812" y="762000"/>
                  </a:lnTo>
                  <a:close/>
                </a:path>
                <a:path w="5687695" h="783589">
                  <a:moveTo>
                    <a:pt x="5666232" y="762000"/>
                  </a:moveTo>
                  <a:lnTo>
                    <a:pt x="19812" y="762000"/>
                  </a:lnTo>
                  <a:lnTo>
                    <a:pt x="19812" y="772668"/>
                  </a:lnTo>
                  <a:lnTo>
                    <a:pt x="5666232" y="772668"/>
                  </a:lnTo>
                  <a:lnTo>
                    <a:pt x="5666232" y="762000"/>
                  </a:lnTo>
                  <a:close/>
                </a:path>
                <a:path w="5687695" h="783589">
                  <a:moveTo>
                    <a:pt x="5666232" y="9144"/>
                  </a:moveTo>
                  <a:lnTo>
                    <a:pt x="5666232" y="772668"/>
                  </a:lnTo>
                  <a:lnTo>
                    <a:pt x="5676900" y="762000"/>
                  </a:lnTo>
                  <a:lnTo>
                    <a:pt x="5687568" y="762000"/>
                  </a:lnTo>
                  <a:lnTo>
                    <a:pt x="5687568" y="19812"/>
                  </a:lnTo>
                  <a:lnTo>
                    <a:pt x="5676900" y="19812"/>
                  </a:lnTo>
                  <a:lnTo>
                    <a:pt x="5666232" y="9144"/>
                  </a:lnTo>
                  <a:close/>
                </a:path>
                <a:path w="5687695" h="783589">
                  <a:moveTo>
                    <a:pt x="5687568" y="762000"/>
                  </a:moveTo>
                  <a:lnTo>
                    <a:pt x="5676900" y="762000"/>
                  </a:lnTo>
                  <a:lnTo>
                    <a:pt x="5666232" y="772668"/>
                  </a:lnTo>
                  <a:lnTo>
                    <a:pt x="5687568" y="772668"/>
                  </a:lnTo>
                  <a:lnTo>
                    <a:pt x="5687568" y="762000"/>
                  </a:lnTo>
                  <a:close/>
                </a:path>
                <a:path w="5687695" h="783589">
                  <a:moveTo>
                    <a:pt x="19812" y="9144"/>
                  </a:moveTo>
                  <a:lnTo>
                    <a:pt x="10667" y="19812"/>
                  </a:lnTo>
                  <a:lnTo>
                    <a:pt x="19812" y="19812"/>
                  </a:lnTo>
                  <a:lnTo>
                    <a:pt x="19812" y="9144"/>
                  </a:lnTo>
                  <a:close/>
                </a:path>
                <a:path w="5687695" h="783589">
                  <a:moveTo>
                    <a:pt x="5666232" y="9144"/>
                  </a:moveTo>
                  <a:lnTo>
                    <a:pt x="19812" y="9144"/>
                  </a:lnTo>
                  <a:lnTo>
                    <a:pt x="19812" y="19812"/>
                  </a:lnTo>
                  <a:lnTo>
                    <a:pt x="5666232" y="19812"/>
                  </a:lnTo>
                  <a:lnTo>
                    <a:pt x="5666232" y="9144"/>
                  </a:lnTo>
                  <a:close/>
                </a:path>
                <a:path w="5687695" h="783589">
                  <a:moveTo>
                    <a:pt x="5687568" y="9144"/>
                  </a:moveTo>
                  <a:lnTo>
                    <a:pt x="5666232" y="9144"/>
                  </a:lnTo>
                  <a:lnTo>
                    <a:pt x="5676900" y="19812"/>
                  </a:lnTo>
                  <a:lnTo>
                    <a:pt x="5687568" y="19812"/>
                  </a:lnTo>
                  <a:lnTo>
                    <a:pt x="5687568" y="914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1131824" y="806967"/>
            <a:ext cx="4867910" cy="12268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482725">
              <a:lnSpc>
                <a:spcPct val="100000"/>
              </a:lnSpc>
              <a:spcBef>
                <a:spcPts val="110"/>
              </a:spcBef>
            </a:pPr>
            <a:r>
              <a:rPr sz="1850" b="1" dirty="0">
                <a:latin typeface="Arial"/>
                <a:cs typeface="Arial"/>
              </a:rPr>
              <a:t>Example</a:t>
            </a:r>
            <a:r>
              <a:rPr sz="1850" b="1" spc="5" dirty="0">
                <a:latin typeface="Arial"/>
                <a:cs typeface="Arial"/>
              </a:rPr>
              <a:t> </a:t>
            </a:r>
            <a:r>
              <a:rPr sz="1850" b="1" spc="-10" dirty="0">
                <a:latin typeface="Arial"/>
                <a:cs typeface="Arial"/>
              </a:rPr>
              <a:t>Assumptions</a:t>
            </a:r>
            <a:endParaRPr sz="18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330"/>
              </a:spcBef>
            </a:pPr>
            <a:endParaRPr sz="1850">
              <a:latin typeface="Arial"/>
              <a:cs typeface="Arial"/>
            </a:endParaRPr>
          </a:p>
          <a:p>
            <a:pPr marL="341630" marR="5080" indent="-329565">
              <a:lnSpc>
                <a:spcPct val="101299"/>
              </a:lnSpc>
              <a:buClr>
                <a:srgbClr val="FF0000"/>
              </a:buClr>
              <a:buChar char="•"/>
              <a:tabLst>
                <a:tab pos="341630" algn="l"/>
              </a:tabLst>
            </a:pPr>
            <a:r>
              <a:rPr sz="1550" dirty="0">
                <a:latin typeface="Arial"/>
                <a:cs typeface="Arial"/>
              </a:rPr>
              <a:t>The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following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two</a:t>
            </a:r>
            <a:r>
              <a:rPr sz="1550" spc="5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declarations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are</a:t>
            </a:r>
            <a:r>
              <a:rPr sz="1550" spc="5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assumed</a:t>
            </a:r>
            <a:r>
              <a:rPr sz="1550" spc="5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for</a:t>
            </a:r>
            <a:r>
              <a:rPr sz="1550" spc="55" dirty="0">
                <a:latin typeface="Arial"/>
                <a:cs typeface="Arial"/>
              </a:rPr>
              <a:t> </a:t>
            </a:r>
            <a:r>
              <a:rPr sz="1550" spc="-25" dirty="0">
                <a:latin typeface="Arial"/>
                <a:cs typeface="Arial"/>
              </a:rPr>
              <a:t>the </a:t>
            </a:r>
            <a:r>
              <a:rPr sz="1550" dirty="0">
                <a:latin typeface="Arial"/>
                <a:cs typeface="Arial"/>
              </a:rPr>
              <a:t>examples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that</a:t>
            </a:r>
            <a:r>
              <a:rPr sz="1550" spc="55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follow:</a:t>
            </a:r>
            <a:endParaRPr sz="15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60196" y="2228260"/>
            <a:ext cx="222885" cy="498475"/>
          </a:xfrm>
          <a:prstGeom prst="rect">
            <a:avLst/>
          </a:prstGeom>
        </p:spPr>
        <p:txBody>
          <a:bodyPr vert="horz" wrap="square" lIns="0" tIns="571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50"/>
              </a:spcBef>
            </a:pPr>
            <a:r>
              <a:rPr sz="1250" spc="120" dirty="0">
                <a:latin typeface="Times New Roman"/>
                <a:cs typeface="Times New Roman"/>
              </a:rPr>
              <a:t>14</a:t>
            </a:r>
            <a:endParaRPr sz="12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60"/>
              </a:spcBef>
            </a:pPr>
            <a:r>
              <a:rPr sz="1250" spc="120" dirty="0">
                <a:latin typeface="Times New Roman"/>
                <a:cs typeface="Times New Roman"/>
              </a:rPr>
              <a:t>15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744447" y="2228260"/>
            <a:ext cx="4711065" cy="49847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24000"/>
              </a:lnSpc>
              <a:spcBef>
                <a:spcPts val="90"/>
              </a:spcBef>
            </a:pPr>
            <a:r>
              <a:rPr sz="1250" spc="190" dirty="0">
                <a:latin typeface="Times New Roman"/>
                <a:cs typeface="Times New Roman"/>
              </a:rPr>
              <a:t>List&lt;SalesTxn&gt;</a:t>
            </a:r>
            <a:r>
              <a:rPr sz="1250" spc="450" dirty="0">
                <a:latin typeface="Times New Roman"/>
                <a:cs typeface="Times New Roman"/>
              </a:rPr>
              <a:t> </a:t>
            </a:r>
            <a:r>
              <a:rPr sz="1250" spc="305" dirty="0">
                <a:latin typeface="Times New Roman"/>
                <a:cs typeface="Times New Roman"/>
              </a:rPr>
              <a:t>tList</a:t>
            </a:r>
            <a:r>
              <a:rPr sz="1250" spc="465" dirty="0">
                <a:latin typeface="Times New Roman"/>
                <a:cs typeface="Times New Roman"/>
              </a:rPr>
              <a:t> </a:t>
            </a:r>
            <a:r>
              <a:rPr sz="1250" spc="70" dirty="0">
                <a:latin typeface="Times New Roman"/>
                <a:cs typeface="Times New Roman"/>
              </a:rPr>
              <a:t>=</a:t>
            </a:r>
            <a:r>
              <a:rPr sz="1250" spc="465" dirty="0">
                <a:latin typeface="Times New Roman"/>
                <a:cs typeface="Times New Roman"/>
              </a:rPr>
              <a:t> </a:t>
            </a:r>
            <a:r>
              <a:rPr sz="1250" spc="229" dirty="0">
                <a:latin typeface="Times New Roman"/>
                <a:cs typeface="Times New Roman"/>
              </a:rPr>
              <a:t>SalesTxn.createTxnList(); </a:t>
            </a:r>
            <a:r>
              <a:rPr sz="1250" spc="180" dirty="0">
                <a:latin typeface="Times New Roman"/>
                <a:cs typeface="Times New Roman"/>
              </a:rPr>
              <a:t>SalesTxn</a:t>
            </a:r>
            <a:r>
              <a:rPr sz="1250" spc="455" dirty="0">
                <a:latin typeface="Times New Roman"/>
                <a:cs typeface="Times New Roman"/>
              </a:rPr>
              <a:t> </a:t>
            </a:r>
            <a:r>
              <a:rPr sz="1250" spc="365" dirty="0">
                <a:latin typeface="Times New Roman"/>
                <a:cs typeface="Times New Roman"/>
              </a:rPr>
              <a:t>first</a:t>
            </a:r>
            <a:r>
              <a:rPr sz="1250" spc="450" dirty="0">
                <a:latin typeface="Times New Roman"/>
                <a:cs typeface="Times New Roman"/>
              </a:rPr>
              <a:t> </a:t>
            </a:r>
            <a:r>
              <a:rPr sz="1250" spc="70" dirty="0">
                <a:latin typeface="Times New Roman"/>
                <a:cs typeface="Times New Roman"/>
              </a:rPr>
              <a:t>=</a:t>
            </a:r>
            <a:r>
              <a:rPr sz="1250" spc="475" dirty="0">
                <a:latin typeface="Times New Roman"/>
                <a:cs typeface="Times New Roman"/>
              </a:rPr>
              <a:t> </a:t>
            </a:r>
            <a:r>
              <a:rPr sz="1250" spc="295" dirty="0">
                <a:latin typeface="Times New Roman"/>
                <a:cs typeface="Times New Roman"/>
              </a:rPr>
              <a:t>tList.get(0);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17880" y="5717539"/>
            <a:ext cx="5454015" cy="20701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150" dirty="0">
                <a:latin typeface="Arial"/>
                <a:cs typeface="Arial"/>
              </a:rPr>
              <a:t>One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or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both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of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declarations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pictured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are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assumed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in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examples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that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spc="-10" dirty="0">
                <a:latin typeface="Arial"/>
                <a:cs typeface="Arial"/>
              </a:rPr>
              <a:t>follow.</a:t>
            </a:r>
            <a:endParaRPr sz="115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326639" y="5247386"/>
            <a:ext cx="3116580" cy="144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endParaRPr sz="8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372360" y="806967"/>
            <a:ext cx="3024505" cy="3092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50" b="1" dirty="0">
                <a:latin typeface="Arial"/>
                <a:cs typeface="Arial"/>
              </a:rPr>
              <a:t>Java SE</a:t>
            </a:r>
            <a:r>
              <a:rPr sz="1850" b="1" spc="10" dirty="0">
                <a:latin typeface="Arial"/>
                <a:cs typeface="Arial"/>
              </a:rPr>
              <a:t> </a:t>
            </a:r>
            <a:r>
              <a:rPr sz="1850" b="1" dirty="0">
                <a:latin typeface="Arial"/>
                <a:cs typeface="Arial"/>
              </a:rPr>
              <a:t>Platform</a:t>
            </a:r>
            <a:r>
              <a:rPr sz="1850" b="1" spc="5" dirty="0">
                <a:latin typeface="Arial"/>
                <a:cs typeface="Arial"/>
              </a:rPr>
              <a:t> </a:t>
            </a:r>
            <a:r>
              <a:rPr sz="1850" b="1" spc="-10" dirty="0">
                <a:latin typeface="Arial"/>
                <a:cs typeface="Arial"/>
              </a:rPr>
              <a:t>Versions</a:t>
            </a:r>
            <a:endParaRPr sz="185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24811" y="2129027"/>
            <a:ext cx="3706367" cy="2156460"/>
          </a:xfrm>
          <a:prstGeom prst="rect">
            <a:avLst/>
          </a:prstGeom>
        </p:spPr>
      </p:pic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1914144" y="1581910"/>
          <a:ext cx="3706493" cy="268985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626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99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138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359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35"/>
                        </a:spcBef>
                      </a:pPr>
                      <a:r>
                        <a:rPr sz="1250" b="1" spc="-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Year</a:t>
                      </a:r>
                      <a:endParaRPr sz="1250">
                        <a:latin typeface="Arial"/>
                        <a:cs typeface="Arial"/>
                      </a:endParaRPr>
                    </a:p>
                  </a:txBody>
                  <a:tcPr marL="0" marR="0" marT="16954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57150">
                      <a:solidFill>
                        <a:srgbClr val="000000"/>
                      </a:solidFill>
                      <a:prstDash val="soli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80645" marR="71755" indent="141605">
                        <a:lnSpc>
                          <a:spcPct val="124000"/>
                        </a:lnSpc>
                        <a:spcBef>
                          <a:spcPts val="40"/>
                        </a:spcBef>
                      </a:pPr>
                      <a:r>
                        <a:rPr sz="125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Developer </a:t>
                      </a:r>
                      <a:r>
                        <a:rPr sz="125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Version</a:t>
                      </a:r>
                      <a:r>
                        <a:rPr sz="125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50" b="1" spc="-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(JDK)</a:t>
                      </a:r>
                      <a:endParaRPr sz="1250">
                        <a:latin typeface="Arial"/>
                        <a:cs typeface="Arial"/>
                      </a:endParaRPr>
                    </a:p>
                  </a:txBody>
                  <a:tcPr marL="0" marR="0" marT="508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57150">
                      <a:solidFill>
                        <a:srgbClr val="000000"/>
                      </a:solidFill>
                      <a:prstDash val="soli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35"/>
                        </a:spcBef>
                      </a:pPr>
                      <a:r>
                        <a:rPr sz="125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Platform</a:t>
                      </a:r>
                      <a:endParaRPr sz="1250">
                        <a:latin typeface="Arial"/>
                        <a:cs typeface="Arial"/>
                      </a:endParaRPr>
                    </a:p>
                  </a:txBody>
                  <a:tcPr marL="0" marR="0" marT="16954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57150">
                      <a:solidFill>
                        <a:srgbClr val="000000"/>
                      </a:solidFill>
                      <a:prstDash val="soli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0029"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1150" spc="-20" dirty="0">
                          <a:latin typeface="Arial"/>
                          <a:cs typeface="Arial"/>
                        </a:rPr>
                        <a:t>1996</a:t>
                      </a:r>
                      <a:endParaRPr sz="1150">
                        <a:latin typeface="Arial"/>
                        <a:cs typeface="Arial"/>
                      </a:endParaRPr>
                    </a:p>
                  </a:txBody>
                  <a:tcPr marL="0" marR="0" marT="1143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5715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150" spc="-25" dirty="0">
                          <a:latin typeface="Arial"/>
                          <a:cs typeface="Arial"/>
                        </a:rPr>
                        <a:t>1.0</a:t>
                      </a:r>
                      <a:endParaRPr sz="1150">
                        <a:latin typeface="Arial"/>
                        <a:cs typeface="Arial"/>
                      </a:endParaRPr>
                    </a:p>
                  </a:txBody>
                  <a:tcPr marL="0" marR="0" marT="2857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5715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150" spc="-50" dirty="0">
                          <a:latin typeface="Arial"/>
                          <a:cs typeface="Arial"/>
                        </a:rPr>
                        <a:t>1</a:t>
                      </a:r>
                      <a:endParaRPr sz="1150">
                        <a:latin typeface="Arial"/>
                        <a:cs typeface="Arial"/>
                      </a:endParaRPr>
                    </a:p>
                  </a:txBody>
                  <a:tcPr marL="0" marR="0" marT="2857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5715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9395"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1150" spc="-20" dirty="0">
                          <a:latin typeface="Arial"/>
                          <a:cs typeface="Arial"/>
                        </a:rPr>
                        <a:t>1997</a:t>
                      </a:r>
                      <a:endParaRPr sz="1150">
                        <a:latin typeface="Arial"/>
                        <a:cs typeface="Arial"/>
                      </a:endParaRPr>
                    </a:p>
                  </a:txBody>
                  <a:tcPr marL="0" marR="0" marT="1079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1150" spc="-25" dirty="0">
                          <a:latin typeface="Arial"/>
                          <a:cs typeface="Arial"/>
                        </a:rPr>
                        <a:t>1.1</a:t>
                      </a:r>
                      <a:endParaRPr sz="1150">
                        <a:latin typeface="Arial"/>
                        <a:cs typeface="Arial"/>
                      </a:endParaRPr>
                    </a:p>
                  </a:txBody>
                  <a:tcPr marL="0" marR="0" marT="29209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1150" spc="-50" dirty="0">
                          <a:latin typeface="Arial"/>
                          <a:cs typeface="Arial"/>
                        </a:rPr>
                        <a:t>1</a:t>
                      </a:r>
                      <a:endParaRPr sz="1150">
                        <a:latin typeface="Arial"/>
                        <a:cs typeface="Arial"/>
                      </a:endParaRPr>
                    </a:p>
                  </a:txBody>
                  <a:tcPr marL="0" marR="0" marT="29209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8760"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80"/>
                        </a:spcBef>
                      </a:pPr>
                      <a:r>
                        <a:rPr sz="1150" spc="-20" dirty="0">
                          <a:latin typeface="Arial"/>
                          <a:cs typeface="Arial"/>
                        </a:rPr>
                        <a:t>1998</a:t>
                      </a:r>
                      <a:endParaRPr sz="1150">
                        <a:latin typeface="Arial"/>
                        <a:cs typeface="Arial"/>
                      </a:endParaRPr>
                    </a:p>
                  </a:txBody>
                  <a:tcPr marL="0" marR="0" marT="1016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150" spc="-25" dirty="0">
                          <a:latin typeface="Arial"/>
                          <a:cs typeface="Arial"/>
                        </a:rPr>
                        <a:t>1.2</a:t>
                      </a:r>
                      <a:endParaRPr sz="1150">
                        <a:latin typeface="Arial"/>
                        <a:cs typeface="Arial"/>
                      </a:endParaRPr>
                    </a:p>
                  </a:txBody>
                  <a:tcPr marL="0" marR="0" marT="2857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150" spc="-50" dirty="0">
                          <a:latin typeface="Arial"/>
                          <a:cs typeface="Arial"/>
                        </a:rPr>
                        <a:t>2</a:t>
                      </a:r>
                      <a:endParaRPr sz="1150">
                        <a:latin typeface="Arial"/>
                        <a:cs typeface="Arial"/>
                      </a:endParaRPr>
                    </a:p>
                  </a:txBody>
                  <a:tcPr marL="0" marR="0" marT="2857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0029"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1150" spc="-20" dirty="0">
                          <a:latin typeface="Arial"/>
                          <a:cs typeface="Arial"/>
                        </a:rPr>
                        <a:t>2000</a:t>
                      </a:r>
                      <a:endParaRPr sz="1150">
                        <a:latin typeface="Arial"/>
                        <a:cs typeface="Arial"/>
                      </a:endParaRPr>
                    </a:p>
                  </a:txBody>
                  <a:tcPr marL="0" marR="0" marT="1143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150" spc="-25" dirty="0">
                          <a:latin typeface="Arial"/>
                          <a:cs typeface="Arial"/>
                        </a:rPr>
                        <a:t>1.3</a:t>
                      </a:r>
                      <a:endParaRPr sz="1150">
                        <a:latin typeface="Arial"/>
                        <a:cs typeface="Arial"/>
                      </a:endParaRPr>
                    </a:p>
                  </a:txBody>
                  <a:tcPr marL="0" marR="0" marT="2857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150" spc="-50" dirty="0">
                          <a:latin typeface="Arial"/>
                          <a:cs typeface="Arial"/>
                        </a:rPr>
                        <a:t>2</a:t>
                      </a:r>
                      <a:endParaRPr sz="1150">
                        <a:latin typeface="Arial"/>
                        <a:cs typeface="Arial"/>
                      </a:endParaRPr>
                    </a:p>
                  </a:txBody>
                  <a:tcPr marL="0" marR="0" marT="2857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8760"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1150" spc="-20" dirty="0">
                          <a:latin typeface="Arial"/>
                          <a:cs typeface="Arial"/>
                        </a:rPr>
                        <a:t>2002</a:t>
                      </a:r>
                      <a:endParaRPr sz="1150">
                        <a:latin typeface="Arial"/>
                        <a:cs typeface="Arial"/>
                      </a:endParaRPr>
                    </a:p>
                  </a:txBody>
                  <a:tcPr marL="0" marR="0" marT="1079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150" spc="-25" dirty="0">
                          <a:latin typeface="Arial"/>
                          <a:cs typeface="Arial"/>
                        </a:rPr>
                        <a:t>1.4</a:t>
                      </a:r>
                      <a:endParaRPr sz="1150">
                        <a:latin typeface="Arial"/>
                        <a:cs typeface="Arial"/>
                      </a:endParaRPr>
                    </a:p>
                  </a:txBody>
                  <a:tcPr marL="0" marR="0" marT="2730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150" spc="-50" dirty="0">
                          <a:latin typeface="Arial"/>
                          <a:cs typeface="Arial"/>
                        </a:rPr>
                        <a:t>2</a:t>
                      </a:r>
                      <a:endParaRPr sz="1150">
                        <a:latin typeface="Arial"/>
                        <a:cs typeface="Arial"/>
                      </a:endParaRPr>
                    </a:p>
                  </a:txBody>
                  <a:tcPr marL="0" marR="0" marT="2730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9395"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1150" spc="-20" dirty="0">
                          <a:latin typeface="Arial"/>
                          <a:cs typeface="Arial"/>
                        </a:rPr>
                        <a:t>2004</a:t>
                      </a:r>
                      <a:endParaRPr sz="1150">
                        <a:latin typeface="Arial"/>
                        <a:cs typeface="Arial"/>
                      </a:endParaRPr>
                    </a:p>
                  </a:txBody>
                  <a:tcPr marL="0" marR="0" marT="1079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1150" spc="-25" dirty="0">
                          <a:latin typeface="Arial"/>
                          <a:cs typeface="Arial"/>
                        </a:rPr>
                        <a:t>1.5</a:t>
                      </a:r>
                      <a:endParaRPr sz="1150">
                        <a:latin typeface="Arial"/>
                        <a:cs typeface="Arial"/>
                      </a:endParaRPr>
                    </a:p>
                  </a:txBody>
                  <a:tcPr marL="0" marR="0" marT="29209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1150" spc="-50" dirty="0">
                          <a:latin typeface="Arial"/>
                          <a:cs typeface="Arial"/>
                        </a:rPr>
                        <a:t>5</a:t>
                      </a:r>
                      <a:endParaRPr sz="1150">
                        <a:latin typeface="Arial"/>
                        <a:cs typeface="Arial"/>
                      </a:endParaRPr>
                    </a:p>
                  </a:txBody>
                  <a:tcPr marL="0" marR="0" marT="29209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8760"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1150" spc="-20" dirty="0">
                          <a:latin typeface="Arial"/>
                          <a:cs typeface="Arial"/>
                        </a:rPr>
                        <a:t>2006</a:t>
                      </a:r>
                      <a:endParaRPr sz="1150">
                        <a:latin typeface="Arial"/>
                        <a:cs typeface="Arial"/>
                      </a:endParaRPr>
                    </a:p>
                  </a:txBody>
                  <a:tcPr marL="0" marR="0" marT="1143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150" spc="-25" dirty="0">
                          <a:latin typeface="Arial"/>
                          <a:cs typeface="Arial"/>
                        </a:rPr>
                        <a:t>1.6</a:t>
                      </a:r>
                      <a:endParaRPr sz="1150">
                        <a:latin typeface="Arial"/>
                        <a:cs typeface="Arial"/>
                      </a:endParaRPr>
                    </a:p>
                  </a:txBody>
                  <a:tcPr marL="0" marR="0" marT="2857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150" spc="-50" dirty="0">
                          <a:latin typeface="Arial"/>
                          <a:cs typeface="Arial"/>
                        </a:rPr>
                        <a:t>6</a:t>
                      </a:r>
                      <a:endParaRPr sz="1150">
                        <a:latin typeface="Arial"/>
                        <a:cs typeface="Arial"/>
                      </a:endParaRPr>
                    </a:p>
                  </a:txBody>
                  <a:tcPr marL="0" marR="0" marT="2857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39395"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1150" spc="-20" dirty="0">
                          <a:latin typeface="Arial"/>
                          <a:cs typeface="Arial"/>
                        </a:rPr>
                        <a:t>2011</a:t>
                      </a:r>
                      <a:endParaRPr sz="1150">
                        <a:latin typeface="Arial"/>
                        <a:cs typeface="Arial"/>
                      </a:endParaRPr>
                    </a:p>
                  </a:txBody>
                  <a:tcPr marL="0" marR="0" marT="1143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150" spc="-25" dirty="0">
                          <a:latin typeface="Arial"/>
                          <a:cs typeface="Arial"/>
                        </a:rPr>
                        <a:t>1.7</a:t>
                      </a:r>
                      <a:endParaRPr sz="1150">
                        <a:latin typeface="Arial"/>
                        <a:cs typeface="Arial"/>
                      </a:endParaRPr>
                    </a:p>
                  </a:txBody>
                  <a:tcPr marL="0" marR="0" marT="2857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150" spc="-50" dirty="0">
                          <a:latin typeface="Arial"/>
                          <a:cs typeface="Arial"/>
                        </a:rPr>
                        <a:t>7</a:t>
                      </a:r>
                      <a:endParaRPr sz="1150">
                        <a:latin typeface="Arial"/>
                        <a:cs typeface="Arial"/>
                      </a:endParaRPr>
                    </a:p>
                  </a:txBody>
                  <a:tcPr marL="0" marR="0" marT="2857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39395"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1150" spc="-20" dirty="0">
                          <a:latin typeface="Arial"/>
                          <a:cs typeface="Arial"/>
                        </a:rPr>
                        <a:t>2014</a:t>
                      </a:r>
                      <a:endParaRPr sz="1150">
                        <a:latin typeface="Arial"/>
                        <a:cs typeface="Arial"/>
                      </a:endParaRPr>
                    </a:p>
                  </a:txBody>
                  <a:tcPr marL="0" marR="0" marT="1079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1150" spc="-25" dirty="0">
                          <a:latin typeface="Arial"/>
                          <a:cs typeface="Arial"/>
                        </a:rPr>
                        <a:t>1.8</a:t>
                      </a:r>
                      <a:endParaRPr sz="1150">
                        <a:latin typeface="Arial"/>
                        <a:cs typeface="Arial"/>
                      </a:endParaRPr>
                    </a:p>
                  </a:txBody>
                  <a:tcPr marL="0" marR="0" marT="29209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1150" spc="-50" dirty="0">
                          <a:latin typeface="Arial"/>
                          <a:cs typeface="Arial"/>
                        </a:rPr>
                        <a:t>8</a:t>
                      </a:r>
                      <a:endParaRPr sz="1150" dirty="0">
                        <a:latin typeface="Arial"/>
                        <a:cs typeface="Arial"/>
                      </a:endParaRPr>
                    </a:p>
                  </a:txBody>
                  <a:tcPr marL="0" marR="0" marT="29209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6" name="object 6"/>
          <p:cNvSpPr txBox="1"/>
          <p:nvPr/>
        </p:nvSpPr>
        <p:spPr>
          <a:xfrm>
            <a:off x="694436" y="5247386"/>
            <a:ext cx="6367780" cy="16703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endParaRPr sz="8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8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705"/>
              </a:spcBef>
            </a:pPr>
            <a:endParaRPr sz="8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300" b="1" dirty="0">
                <a:latin typeface="Arial"/>
                <a:cs typeface="Arial"/>
              </a:rPr>
              <a:t>How</a:t>
            </a:r>
            <a:r>
              <a:rPr sz="1300" b="1" spc="-30" dirty="0">
                <a:latin typeface="Arial"/>
                <a:cs typeface="Arial"/>
              </a:rPr>
              <a:t> </a:t>
            </a:r>
            <a:r>
              <a:rPr sz="1300" b="1" dirty="0">
                <a:latin typeface="Arial"/>
                <a:cs typeface="Arial"/>
              </a:rPr>
              <a:t>to</a:t>
            </a:r>
            <a:r>
              <a:rPr sz="1300" b="1" spc="-25" dirty="0">
                <a:latin typeface="Arial"/>
                <a:cs typeface="Arial"/>
              </a:rPr>
              <a:t> </a:t>
            </a:r>
            <a:r>
              <a:rPr sz="1300" b="1" dirty="0">
                <a:latin typeface="Arial"/>
                <a:cs typeface="Arial"/>
              </a:rPr>
              <a:t>Detect</a:t>
            </a:r>
            <a:r>
              <a:rPr sz="1300" b="1" spc="-60" dirty="0">
                <a:latin typeface="Arial"/>
                <a:cs typeface="Arial"/>
              </a:rPr>
              <a:t> </a:t>
            </a:r>
            <a:r>
              <a:rPr sz="1300" b="1" spc="-20" dirty="0">
                <a:latin typeface="Arial"/>
                <a:cs typeface="Arial"/>
              </a:rPr>
              <a:t>Your</a:t>
            </a:r>
            <a:r>
              <a:rPr sz="1300" b="1" spc="-25" dirty="0">
                <a:latin typeface="Arial"/>
                <a:cs typeface="Arial"/>
              </a:rPr>
              <a:t> </a:t>
            </a:r>
            <a:r>
              <a:rPr sz="1300" b="1" spc="-10" dirty="0">
                <a:latin typeface="Arial"/>
                <a:cs typeface="Arial"/>
              </a:rPr>
              <a:t>Version</a:t>
            </a:r>
            <a:endParaRPr sz="1300">
              <a:latin typeface="Arial"/>
              <a:cs typeface="Arial"/>
            </a:endParaRPr>
          </a:p>
          <a:p>
            <a:pPr marL="135890" marR="266065">
              <a:lnSpc>
                <a:spcPct val="100400"/>
              </a:lnSpc>
              <a:spcBef>
                <a:spcPts val="480"/>
              </a:spcBef>
            </a:pPr>
            <a:r>
              <a:rPr sz="1150" dirty="0">
                <a:latin typeface="Arial"/>
                <a:cs typeface="Arial"/>
              </a:rPr>
              <a:t>If</a:t>
            </a:r>
            <a:r>
              <a:rPr sz="1150" spc="1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Java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SE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is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installed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on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your</a:t>
            </a:r>
            <a:r>
              <a:rPr sz="1150" spc="10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system,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you</a:t>
            </a:r>
            <a:r>
              <a:rPr sz="1150" spc="9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can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detect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version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number</a:t>
            </a:r>
            <a:r>
              <a:rPr sz="1150" spc="4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by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spc="-10" dirty="0">
                <a:latin typeface="Arial"/>
                <a:cs typeface="Arial"/>
              </a:rPr>
              <a:t>running</a:t>
            </a:r>
            <a:r>
              <a:rPr sz="1150" spc="225" dirty="0">
                <a:latin typeface="Arial"/>
                <a:cs typeface="Arial"/>
              </a:rPr>
              <a:t> </a:t>
            </a:r>
            <a:r>
              <a:rPr sz="1150" spc="225" dirty="0">
                <a:latin typeface="Times New Roman"/>
                <a:cs typeface="Times New Roman"/>
              </a:rPr>
              <a:t>java</a:t>
            </a:r>
            <a:r>
              <a:rPr sz="1150" spc="130" dirty="0">
                <a:latin typeface="Times New Roman"/>
                <a:cs typeface="Times New Roman"/>
              </a:rPr>
              <a:t>  </a:t>
            </a:r>
            <a:r>
              <a:rPr sz="1150" spc="200" dirty="0">
                <a:latin typeface="Times New Roman"/>
                <a:cs typeface="Times New Roman"/>
              </a:rPr>
              <a:t>-</a:t>
            </a:r>
            <a:r>
              <a:rPr sz="1150" spc="210" dirty="0">
                <a:latin typeface="Times New Roman"/>
                <a:cs typeface="Times New Roman"/>
              </a:rPr>
              <a:t>version</a:t>
            </a:r>
            <a:r>
              <a:rPr sz="1150" spc="210" dirty="0">
                <a:latin typeface="Arial"/>
                <a:cs typeface="Arial"/>
              </a:rPr>
              <a:t>.</a:t>
            </a:r>
            <a:r>
              <a:rPr sz="1150" spc="10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Note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that</a:t>
            </a:r>
            <a:r>
              <a:rPr sz="1150" spc="4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30" dirty="0">
                <a:latin typeface="Arial"/>
                <a:cs typeface="Arial"/>
              </a:rPr>
              <a:t> </a:t>
            </a:r>
            <a:r>
              <a:rPr sz="1150" spc="225" dirty="0">
                <a:latin typeface="Times New Roman"/>
                <a:cs typeface="Times New Roman"/>
              </a:rPr>
              <a:t>java</a:t>
            </a:r>
            <a:r>
              <a:rPr sz="1150" spc="125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Arial"/>
                <a:cs typeface="Arial"/>
              </a:rPr>
              <a:t>command</a:t>
            </a:r>
            <a:r>
              <a:rPr sz="1150" spc="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is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included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with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Java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spc="-10" dirty="0">
                <a:latin typeface="Arial"/>
                <a:cs typeface="Arial"/>
              </a:rPr>
              <a:t>Runtime </a:t>
            </a:r>
            <a:r>
              <a:rPr sz="1150" dirty="0">
                <a:latin typeface="Arial"/>
                <a:cs typeface="Arial"/>
              </a:rPr>
              <a:t>Environment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(JRE).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As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developer,</a:t>
            </a:r>
            <a:r>
              <a:rPr sz="1150" spc="10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you</a:t>
            </a:r>
            <a:r>
              <a:rPr sz="1150" spc="12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also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need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Java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compiler,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typically</a:t>
            </a:r>
            <a:r>
              <a:rPr sz="1150" spc="110" dirty="0">
                <a:latin typeface="Arial"/>
                <a:cs typeface="Arial"/>
              </a:rPr>
              <a:t> </a:t>
            </a:r>
            <a:r>
              <a:rPr sz="1150" spc="180" dirty="0">
                <a:latin typeface="Times New Roman"/>
                <a:cs typeface="Times New Roman"/>
              </a:rPr>
              <a:t>javac</a:t>
            </a:r>
            <a:r>
              <a:rPr sz="1150" spc="180" dirty="0">
                <a:latin typeface="Arial"/>
                <a:cs typeface="Arial"/>
              </a:rPr>
              <a:t>.</a:t>
            </a:r>
            <a:r>
              <a:rPr sz="1150" spc="125" dirty="0">
                <a:latin typeface="Arial"/>
                <a:cs typeface="Arial"/>
              </a:rPr>
              <a:t> </a:t>
            </a:r>
            <a:r>
              <a:rPr sz="1150" spc="-25" dirty="0">
                <a:latin typeface="Arial"/>
                <a:cs typeface="Arial"/>
              </a:rPr>
              <a:t>The</a:t>
            </a:r>
            <a:endParaRPr sz="1150">
              <a:latin typeface="Arial"/>
              <a:cs typeface="Arial"/>
            </a:endParaRPr>
          </a:p>
          <a:p>
            <a:pPr marL="135890">
              <a:lnSpc>
                <a:spcPct val="100000"/>
              </a:lnSpc>
              <a:spcBef>
                <a:spcPts val="50"/>
              </a:spcBef>
            </a:pPr>
            <a:r>
              <a:rPr sz="1150" spc="220" dirty="0">
                <a:latin typeface="Times New Roman"/>
                <a:cs typeface="Times New Roman"/>
              </a:rPr>
              <a:t>javac</a:t>
            </a:r>
            <a:r>
              <a:rPr sz="1150" spc="135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Arial"/>
                <a:cs typeface="Arial"/>
              </a:rPr>
              <a:t>command</a:t>
            </a:r>
            <a:r>
              <a:rPr sz="1150" spc="3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is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included</a:t>
            </a:r>
            <a:r>
              <a:rPr sz="1150" spc="9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in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Java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SE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Development</a:t>
            </a:r>
            <a:r>
              <a:rPr sz="1150" spc="10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Kit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(JDK).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Your</a:t>
            </a:r>
            <a:r>
              <a:rPr sz="1150" spc="9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operation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spc="-10" dirty="0">
                <a:latin typeface="Arial"/>
                <a:cs typeface="Arial"/>
              </a:rPr>
              <a:t>system’s</a:t>
            </a:r>
            <a:endParaRPr sz="1150">
              <a:latin typeface="Arial"/>
              <a:cs typeface="Arial"/>
            </a:endParaRPr>
          </a:p>
          <a:p>
            <a:pPr marL="135890">
              <a:lnSpc>
                <a:spcPct val="100000"/>
              </a:lnSpc>
              <a:spcBef>
                <a:spcPts val="60"/>
              </a:spcBef>
            </a:pPr>
            <a:r>
              <a:rPr sz="1150" spc="-20" dirty="0">
                <a:latin typeface="Times New Roman"/>
                <a:cs typeface="Times New Roman"/>
              </a:rPr>
              <a:t>PATH</a:t>
            </a:r>
            <a:r>
              <a:rPr sz="1150" spc="100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Arial"/>
                <a:cs typeface="Arial"/>
              </a:rPr>
              <a:t>may</a:t>
            </a:r>
            <a:r>
              <a:rPr sz="1150" spc="3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need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to</a:t>
            </a:r>
            <a:r>
              <a:rPr sz="1150" spc="3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be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updated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to</a:t>
            </a:r>
            <a:r>
              <a:rPr sz="1150" spc="4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include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3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location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of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spc="170" dirty="0">
                <a:latin typeface="Times New Roman"/>
                <a:cs typeface="Times New Roman"/>
              </a:rPr>
              <a:t>javac</a:t>
            </a:r>
            <a:r>
              <a:rPr sz="1150" spc="170" dirty="0">
                <a:latin typeface="Arial"/>
                <a:cs typeface="Arial"/>
              </a:rPr>
              <a:t>.</a:t>
            </a:r>
            <a:endParaRPr sz="11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43939" y="1527047"/>
            <a:ext cx="5687695" cy="1873250"/>
            <a:chOff x="1043939" y="1527047"/>
            <a:chExt cx="5687695" cy="1873250"/>
          </a:xfrm>
        </p:grpSpPr>
        <p:sp>
          <p:nvSpPr>
            <p:cNvPr id="3" name="object 3"/>
            <p:cNvSpPr/>
            <p:nvPr/>
          </p:nvSpPr>
          <p:spPr>
            <a:xfrm>
              <a:off x="1054607" y="1537715"/>
              <a:ext cx="5666740" cy="1853564"/>
            </a:xfrm>
            <a:custGeom>
              <a:avLst/>
              <a:gdLst/>
              <a:ahLst/>
              <a:cxnLst/>
              <a:rect l="l" t="t" r="r" b="b"/>
              <a:pathLst>
                <a:path w="5666740" h="1853564">
                  <a:moveTo>
                    <a:pt x="5666232" y="0"/>
                  </a:moveTo>
                  <a:lnTo>
                    <a:pt x="0" y="0"/>
                  </a:lnTo>
                  <a:lnTo>
                    <a:pt x="0" y="1853183"/>
                  </a:lnTo>
                  <a:lnTo>
                    <a:pt x="5666232" y="1853183"/>
                  </a:lnTo>
                  <a:lnTo>
                    <a:pt x="5666232" y="0"/>
                  </a:lnTo>
                  <a:close/>
                </a:path>
              </a:pathLst>
            </a:custGeom>
            <a:solidFill>
              <a:srgbClr val="DCDC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043939" y="1527047"/>
              <a:ext cx="5687695" cy="1873250"/>
            </a:xfrm>
            <a:custGeom>
              <a:avLst/>
              <a:gdLst/>
              <a:ahLst/>
              <a:cxnLst/>
              <a:rect l="l" t="t" r="r" b="b"/>
              <a:pathLst>
                <a:path w="5687695" h="1873250">
                  <a:moveTo>
                    <a:pt x="5682996" y="0"/>
                  </a:moveTo>
                  <a:lnTo>
                    <a:pt x="4572" y="0"/>
                  </a:lnTo>
                  <a:lnTo>
                    <a:pt x="0" y="4572"/>
                  </a:lnTo>
                  <a:lnTo>
                    <a:pt x="0" y="1868424"/>
                  </a:lnTo>
                  <a:lnTo>
                    <a:pt x="4572" y="1872996"/>
                  </a:lnTo>
                  <a:lnTo>
                    <a:pt x="5682996" y="1872996"/>
                  </a:lnTo>
                  <a:lnTo>
                    <a:pt x="5687568" y="1868424"/>
                  </a:lnTo>
                  <a:lnTo>
                    <a:pt x="5687568" y="1863852"/>
                  </a:lnTo>
                  <a:lnTo>
                    <a:pt x="19812" y="1863852"/>
                  </a:lnTo>
                  <a:lnTo>
                    <a:pt x="10668" y="1853184"/>
                  </a:lnTo>
                  <a:lnTo>
                    <a:pt x="19812" y="1853184"/>
                  </a:lnTo>
                  <a:lnTo>
                    <a:pt x="19812" y="21336"/>
                  </a:lnTo>
                  <a:lnTo>
                    <a:pt x="10667" y="21336"/>
                  </a:lnTo>
                  <a:lnTo>
                    <a:pt x="19812" y="10668"/>
                  </a:lnTo>
                  <a:lnTo>
                    <a:pt x="5687568" y="10668"/>
                  </a:lnTo>
                  <a:lnTo>
                    <a:pt x="5687568" y="4572"/>
                  </a:lnTo>
                  <a:lnTo>
                    <a:pt x="5682996" y="0"/>
                  </a:lnTo>
                  <a:close/>
                </a:path>
                <a:path w="5687695" h="1873250">
                  <a:moveTo>
                    <a:pt x="19812" y="1853184"/>
                  </a:moveTo>
                  <a:lnTo>
                    <a:pt x="10668" y="1853184"/>
                  </a:lnTo>
                  <a:lnTo>
                    <a:pt x="19812" y="1863852"/>
                  </a:lnTo>
                  <a:lnTo>
                    <a:pt x="19812" y="1853184"/>
                  </a:lnTo>
                  <a:close/>
                </a:path>
                <a:path w="5687695" h="1873250">
                  <a:moveTo>
                    <a:pt x="5666232" y="1853184"/>
                  </a:moveTo>
                  <a:lnTo>
                    <a:pt x="19812" y="1853184"/>
                  </a:lnTo>
                  <a:lnTo>
                    <a:pt x="19812" y="1863852"/>
                  </a:lnTo>
                  <a:lnTo>
                    <a:pt x="5666232" y="1863852"/>
                  </a:lnTo>
                  <a:lnTo>
                    <a:pt x="5666232" y="1853184"/>
                  </a:lnTo>
                  <a:close/>
                </a:path>
                <a:path w="5687695" h="1873250">
                  <a:moveTo>
                    <a:pt x="5666232" y="10668"/>
                  </a:moveTo>
                  <a:lnTo>
                    <a:pt x="5666232" y="1863852"/>
                  </a:lnTo>
                  <a:lnTo>
                    <a:pt x="5676900" y="1853184"/>
                  </a:lnTo>
                  <a:lnTo>
                    <a:pt x="5687568" y="1853184"/>
                  </a:lnTo>
                  <a:lnTo>
                    <a:pt x="5687568" y="21336"/>
                  </a:lnTo>
                  <a:lnTo>
                    <a:pt x="5676900" y="21336"/>
                  </a:lnTo>
                  <a:lnTo>
                    <a:pt x="5666232" y="10668"/>
                  </a:lnTo>
                  <a:close/>
                </a:path>
                <a:path w="5687695" h="1873250">
                  <a:moveTo>
                    <a:pt x="5687568" y="1853184"/>
                  </a:moveTo>
                  <a:lnTo>
                    <a:pt x="5676900" y="1853184"/>
                  </a:lnTo>
                  <a:lnTo>
                    <a:pt x="5666232" y="1863852"/>
                  </a:lnTo>
                  <a:lnTo>
                    <a:pt x="5687568" y="1863852"/>
                  </a:lnTo>
                  <a:lnTo>
                    <a:pt x="5687568" y="1853184"/>
                  </a:lnTo>
                  <a:close/>
                </a:path>
                <a:path w="5687695" h="1873250">
                  <a:moveTo>
                    <a:pt x="19812" y="10668"/>
                  </a:moveTo>
                  <a:lnTo>
                    <a:pt x="10667" y="21336"/>
                  </a:lnTo>
                  <a:lnTo>
                    <a:pt x="19812" y="21336"/>
                  </a:lnTo>
                  <a:lnTo>
                    <a:pt x="19812" y="10668"/>
                  </a:lnTo>
                  <a:close/>
                </a:path>
                <a:path w="5687695" h="1873250">
                  <a:moveTo>
                    <a:pt x="5666232" y="10668"/>
                  </a:moveTo>
                  <a:lnTo>
                    <a:pt x="19812" y="10668"/>
                  </a:lnTo>
                  <a:lnTo>
                    <a:pt x="19812" y="21336"/>
                  </a:lnTo>
                  <a:lnTo>
                    <a:pt x="5666232" y="21336"/>
                  </a:lnTo>
                  <a:lnTo>
                    <a:pt x="5666232" y="10668"/>
                  </a:lnTo>
                  <a:close/>
                </a:path>
                <a:path w="5687695" h="1873250">
                  <a:moveTo>
                    <a:pt x="5687568" y="10668"/>
                  </a:moveTo>
                  <a:lnTo>
                    <a:pt x="5666232" y="10668"/>
                  </a:lnTo>
                  <a:lnTo>
                    <a:pt x="5676900" y="21336"/>
                  </a:lnTo>
                  <a:lnTo>
                    <a:pt x="5687568" y="21336"/>
                  </a:lnTo>
                  <a:lnTo>
                    <a:pt x="5687568" y="1066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1060196" y="806967"/>
            <a:ext cx="4333875" cy="255841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2290445">
              <a:lnSpc>
                <a:spcPct val="100000"/>
              </a:lnSpc>
              <a:spcBef>
                <a:spcPts val="110"/>
              </a:spcBef>
            </a:pPr>
            <a:r>
              <a:rPr sz="1850" b="1" spc="-10" dirty="0">
                <a:latin typeface="Arial"/>
                <a:cs typeface="Arial"/>
              </a:rPr>
              <a:t>Predicate</a:t>
            </a:r>
            <a:endParaRPr sz="18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180"/>
              </a:spcBef>
            </a:pPr>
            <a:endParaRPr sz="18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tabLst>
                <a:tab pos="274320" algn="l"/>
                <a:tab pos="1318260" algn="l"/>
              </a:tabLst>
            </a:pPr>
            <a:r>
              <a:rPr sz="1700" spc="125" dirty="0">
                <a:latin typeface="Times New Roman"/>
                <a:cs typeface="Times New Roman"/>
              </a:rPr>
              <a:t>1</a:t>
            </a:r>
            <a:r>
              <a:rPr sz="1700" dirty="0">
                <a:latin typeface="Times New Roman"/>
                <a:cs typeface="Times New Roman"/>
              </a:rPr>
              <a:t>	</a:t>
            </a:r>
            <a:r>
              <a:rPr sz="1700" spc="215" dirty="0">
                <a:latin typeface="Times New Roman"/>
                <a:cs typeface="Times New Roman"/>
              </a:rPr>
              <a:t>package</a:t>
            </a:r>
            <a:r>
              <a:rPr sz="1700" dirty="0">
                <a:latin typeface="Times New Roman"/>
                <a:cs typeface="Times New Roman"/>
              </a:rPr>
              <a:t>	</a:t>
            </a:r>
            <a:r>
              <a:rPr sz="1700" spc="375" dirty="0">
                <a:latin typeface="Times New Roman"/>
                <a:cs typeface="Times New Roman"/>
              </a:rPr>
              <a:t>java.util.function;</a:t>
            </a:r>
            <a:endParaRPr sz="17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430"/>
              </a:spcBef>
            </a:pPr>
            <a:r>
              <a:rPr sz="1700" spc="125" dirty="0">
                <a:latin typeface="Times New Roman"/>
                <a:cs typeface="Times New Roman"/>
              </a:rPr>
              <a:t>2</a:t>
            </a:r>
            <a:endParaRPr sz="17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434"/>
              </a:spcBef>
              <a:tabLst>
                <a:tab pos="274320" algn="l"/>
                <a:tab pos="1187450" algn="l"/>
                <a:tab pos="2493645" algn="l"/>
                <a:tab pos="4189729" algn="l"/>
              </a:tabLst>
            </a:pPr>
            <a:r>
              <a:rPr sz="1700" spc="125" dirty="0">
                <a:latin typeface="Times New Roman"/>
                <a:cs typeface="Times New Roman"/>
              </a:rPr>
              <a:t>3</a:t>
            </a:r>
            <a:r>
              <a:rPr sz="1700" dirty="0">
                <a:latin typeface="Times New Roman"/>
                <a:cs typeface="Times New Roman"/>
              </a:rPr>
              <a:t>	</a:t>
            </a:r>
            <a:r>
              <a:rPr sz="1700" spc="305" dirty="0">
                <a:latin typeface="Times New Roman"/>
                <a:cs typeface="Times New Roman"/>
              </a:rPr>
              <a:t>public</a:t>
            </a:r>
            <a:r>
              <a:rPr sz="1700" dirty="0">
                <a:latin typeface="Times New Roman"/>
                <a:cs typeface="Times New Roman"/>
              </a:rPr>
              <a:t>	</a:t>
            </a:r>
            <a:r>
              <a:rPr sz="1700" spc="355" dirty="0">
                <a:latin typeface="Times New Roman"/>
                <a:cs typeface="Times New Roman"/>
              </a:rPr>
              <a:t>interface</a:t>
            </a:r>
            <a:r>
              <a:rPr sz="1700" dirty="0">
                <a:latin typeface="Times New Roman"/>
                <a:cs typeface="Times New Roman"/>
              </a:rPr>
              <a:t>	</a:t>
            </a:r>
            <a:r>
              <a:rPr sz="1700" spc="235" dirty="0">
                <a:latin typeface="Times New Roman"/>
                <a:cs typeface="Times New Roman"/>
              </a:rPr>
              <a:t>Predicate&lt;T&gt;</a:t>
            </a:r>
            <a:r>
              <a:rPr sz="1700" dirty="0">
                <a:latin typeface="Times New Roman"/>
                <a:cs typeface="Times New Roman"/>
              </a:rPr>
              <a:t>	</a:t>
            </a:r>
            <a:r>
              <a:rPr sz="1700" spc="160" dirty="0">
                <a:latin typeface="Times New Roman"/>
                <a:cs typeface="Times New Roman"/>
              </a:rPr>
              <a:t>{</a:t>
            </a:r>
            <a:endParaRPr sz="17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430"/>
              </a:spcBef>
              <a:tabLst>
                <a:tab pos="536575" algn="l"/>
                <a:tab pos="1449705" algn="l"/>
                <a:tab pos="2493645" algn="l"/>
                <a:tab pos="3408045" algn="l"/>
              </a:tabLst>
            </a:pPr>
            <a:r>
              <a:rPr sz="1700" spc="125" dirty="0">
                <a:latin typeface="Times New Roman"/>
                <a:cs typeface="Times New Roman"/>
              </a:rPr>
              <a:t>4</a:t>
            </a:r>
            <a:r>
              <a:rPr sz="1700" dirty="0">
                <a:latin typeface="Times New Roman"/>
                <a:cs typeface="Times New Roman"/>
              </a:rPr>
              <a:t>	</a:t>
            </a:r>
            <a:r>
              <a:rPr sz="1700" spc="300" dirty="0">
                <a:latin typeface="Times New Roman"/>
                <a:cs typeface="Times New Roman"/>
              </a:rPr>
              <a:t>public</a:t>
            </a:r>
            <a:r>
              <a:rPr sz="1700" dirty="0">
                <a:latin typeface="Times New Roman"/>
                <a:cs typeface="Times New Roman"/>
              </a:rPr>
              <a:t>	</a:t>
            </a:r>
            <a:r>
              <a:rPr sz="1700" spc="245" dirty="0">
                <a:latin typeface="Times New Roman"/>
                <a:cs typeface="Times New Roman"/>
              </a:rPr>
              <a:t>boolean</a:t>
            </a:r>
            <a:r>
              <a:rPr sz="1700" dirty="0">
                <a:latin typeface="Times New Roman"/>
                <a:cs typeface="Times New Roman"/>
              </a:rPr>
              <a:t>	</a:t>
            </a:r>
            <a:r>
              <a:rPr sz="1700" spc="350" dirty="0">
                <a:latin typeface="Times New Roman"/>
                <a:cs typeface="Times New Roman"/>
              </a:rPr>
              <a:t>test(T</a:t>
            </a:r>
            <a:r>
              <a:rPr sz="1700" dirty="0">
                <a:latin typeface="Times New Roman"/>
                <a:cs typeface="Times New Roman"/>
              </a:rPr>
              <a:t>	</a:t>
            </a:r>
            <a:r>
              <a:rPr sz="1700" spc="490" dirty="0">
                <a:latin typeface="Times New Roman"/>
                <a:cs typeface="Times New Roman"/>
              </a:rPr>
              <a:t>t);</a:t>
            </a:r>
            <a:endParaRPr sz="17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430"/>
              </a:spcBef>
              <a:tabLst>
                <a:tab pos="274320" algn="l"/>
              </a:tabLst>
            </a:pPr>
            <a:r>
              <a:rPr sz="1700" spc="125" dirty="0">
                <a:latin typeface="Times New Roman"/>
                <a:cs typeface="Times New Roman"/>
              </a:rPr>
              <a:t>5</a:t>
            </a:r>
            <a:r>
              <a:rPr sz="1700" dirty="0">
                <a:latin typeface="Times New Roman"/>
                <a:cs typeface="Times New Roman"/>
              </a:rPr>
              <a:t>	</a:t>
            </a:r>
            <a:r>
              <a:rPr sz="1700" spc="160" dirty="0">
                <a:latin typeface="Times New Roman"/>
                <a:cs typeface="Times New Roman"/>
              </a:rPr>
              <a:t>}</a:t>
            </a:r>
            <a:endParaRPr sz="17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434"/>
              </a:spcBef>
            </a:pPr>
            <a:r>
              <a:rPr sz="1700" spc="125" dirty="0">
                <a:latin typeface="Times New Roman"/>
                <a:cs typeface="Times New Roman"/>
              </a:rPr>
              <a:t>6</a:t>
            </a:r>
            <a:endParaRPr sz="17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17880" y="5706871"/>
            <a:ext cx="6179820" cy="38798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150" dirty="0">
                <a:latin typeface="Arial"/>
                <a:cs typeface="Arial"/>
              </a:rPr>
              <a:t>A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spc="229" dirty="0">
                <a:latin typeface="Times New Roman"/>
                <a:cs typeface="Times New Roman"/>
              </a:rPr>
              <a:t>Predicate</a:t>
            </a:r>
            <a:r>
              <a:rPr sz="1150" spc="130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Arial"/>
                <a:cs typeface="Arial"/>
              </a:rPr>
              <a:t>takes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generic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class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and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returns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spc="160" dirty="0">
                <a:latin typeface="Times New Roman"/>
                <a:cs typeface="Times New Roman"/>
              </a:rPr>
              <a:t>boolean</a:t>
            </a:r>
            <a:r>
              <a:rPr sz="1150" spc="160" dirty="0">
                <a:latin typeface="Arial"/>
                <a:cs typeface="Arial"/>
              </a:rPr>
              <a:t>.</a:t>
            </a:r>
            <a:r>
              <a:rPr sz="1150" spc="10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It</a:t>
            </a:r>
            <a:r>
              <a:rPr sz="1150" spc="3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has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single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method,</a:t>
            </a:r>
            <a:r>
              <a:rPr sz="1150" spc="15" dirty="0">
                <a:latin typeface="Arial"/>
                <a:cs typeface="Arial"/>
              </a:rPr>
              <a:t> </a:t>
            </a:r>
            <a:r>
              <a:rPr sz="1150" spc="-10" dirty="0">
                <a:latin typeface="Arial"/>
                <a:cs typeface="Arial"/>
              </a:rPr>
              <a:t>namely</a:t>
            </a:r>
            <a:endParaRPr sz="11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sz="1150" spc="229" dirty="0">
                <a:latin typeface="Times New Roman"/>
                <a:cs typeface="Times New Roman"/>
              </a:rPr>
              <a:t>test</a:t>
            </a:r>
            <a:r>
              <a:rPr sz="1150" spc="229" dirty="0">
                <a:latin typeface="Arial"/>
                <a:cs typeface="Arial"/>
              </a:rPr>
              <a:t>.</a:t>
            </a:r>
            <a:endParaRPr sz="115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326639" y="5247386"/>
            <a:ext cx="3116580" cy="144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endParaRPr sz="8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43939" y="1473708"/>
            <a:ext cx="5687695" cy="3398520"/>
            <a:chOff x="1043939" y="1473708"/>
            <a:chExt cx="5687695" cy="3398520"/>
          </a:xfrm>
        </p:grpSpPr>
        <p:sp>
          <p:nvSpPr>
            <p:cNvPr id="3" name="object 3"/>
            <p:cNvSpPr/>
            <p:nvPr/>
          </p:nvSpPr>
          <p:spPr>
            <a:xfrm>
              <a:off x="1054607" y="1482852"/>
              <a:ext cx="5666740" cy="3378835"/>
            </a:xfrm>
            <a:custGeom>
              <a:avLst/>
              <a:gdLst/>
              <a:ahLst/>
              <a:cxnLst/>
              <a:rect l="l" t="t" r="r" b="b"/>
              <a:pathLst>
                <a:path w="5666740" h="3378835">
                  <a:moveTo>
                    <a:pt x="5666232" y="0"/>
                  </a:moveTo>
                  <a:lnTo>
                    <a:pt x="0" y="0"/>
                  </a:lnTo>
                  <a:lnTo>
                    <a:pt x="0" y="3378708"/>
                  </a:lnTo>
                  <a:lnTo>
                    <a:pt x="5666232" y="3378708"/>
                  </a:lnTo>
                  <a:lnTo>
                    <a:pt x="5666232" y="0"/>
                  </a:lnTo>
                  <a:close/>
                </a:path>
              </a:pathLst>
            </a:custGeom>
            <a:solidFill>
              <a:srgbClr val="DCDC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043939" y="1473708"/>
              <a:ext cx="5687695" cy="3398520"/>
            </a:xfrm>
            <a:custGeom>
              <a:avLst/>
              <a:gdLst/>
              <a:ahLst/>
              <a:cxnLst/>
              <a:rect l="l" t="t" r="r" b="b"/>
              <a:pathLst>
                <a:path w="5687695" h="3398520">
                  <a:moveTo>
                    <a:pt x="5682996" y="0"/>
                  </a:moveTo>
                  <a:lnTo>
                    <a:pt x="4572" y="0"/>
                  </a:lnTo>
                  <a:lnTo>
                    <a:pt x="0" y="4572"/>
                  </a:lnTo>
                  <a:lnTo>
                    <a:pt x="0" y="3393948"/>
                  </a:lnTo>
                  <a:lnTo>
                    <a:pt x="4572" y="3398520"/>
                  </a:lnTo>
                  <a:lnTo>
                    <a:pt x="5682996" y="3398520"/>
                  </a:lnTo>
                  <a:lnTo>
                    <a:pt x="5687568" y="3393948"/>
                  </a:lnTo>
                  <a:lnTo>
                    <a:pt x="5687568" y="3387852"/>
                  </a:lnTo>
                  <a:lnTo>
                    <a:pt x="19812" y="3387852"/>
                  </a:lnTo>
                  <a:lnTo>
                    <a:pt x="10668" y="3377184"/>
                  </a:lnTo>
                  <a:lnTo>
                    <a:pt x="19812" y="3377184"/>
                  </a:lnTo>
                  <a:lnTo>
                    <a:pt x="19812" y="19812"/>
                  </a:lnTo>
                  <a:lnTo>
                    <a:pt x="10668" y="19812"/>
                  </a:lnTo>
                  <a:lnTo>
                    <a:pt x="19812" y="9144"/>
                  </a:lnTo>
                  <a:lnTo>
                    <a:pt x="5687568" y="9144"/>
                  </a:lnTo>
                  <a:lnTo>
                    <a:pt x="5687568" y="4572"/>
                  </a:lnTo>
                  <a:lnTo>
                    <a:pt x="5682996" y="0"/>
                  </a:lnTo>
                  <a:close/>
                </a:path>
                <a:path w="5687695" h="3398520">
                  <a:moveTo>
                    <a:pt x="19812" y="3377184"/>
                  </a:moveTo>
                  <a:lnTo>
                    <a:pt x="10668" y="3377184"/>
                  </a:lnTo>
                  <a:lnTo>
                    <a:pt x="19812" y="3387852"/>
                  </a:lnTo>
                  <a:lnTo>
                    <a:pt x="19812" y="3377184"/>
                  </a:lnTo>
                  <a:close/>
                </a:path>
                <a:path w="5687695" h="3398520">
                  <a:moveTo>
                    <a:pt x="5666232" y="3377184"/>
                  </a:moveTo>
                  <a:lnTo>
                    <a:pt x="19812" y="3377184"/>
                  </a:lnTo>
                  <a:lnTo>
                    <a:pt x="19812" y="3387852"/>
                  </a:lnTo>
                  <a:lnTo>
                    <a:pt x="5666232" y="3387852"/>
                  </a:lnTo>
                  <a:lnTo>
                    <a:pt x="5666232" y="3377184"/>
                  </a:lnTo>
                  <a:close/>
                </a:path>
                <a:path w="5687695" h="3398520">
                  <a:moveTo>
                    <a:pt x="5666232" y="9144"/>
                  </a:moveTo>
                  <a:lnTo>
                    <a:pt x="5666232" y="3387852"/>
                  </a:lnTo>
                  <a:lnTo>
                    <a:pt x="5676900" y="3377184"/>
                  </a:lnTo>
                  <a:lnTo>
                    <a:pt x="5687568" y="3377184"/>
                  </a:lnTo>
                  <a:lnTo>
                    <a:pt x="5687568" y="19812"/>
                  </a:lnTo>
                  <a:lnTo>
                    <a:pt x="5676900" y="19812"/>
                  </a:lnTo>
                  <a:lnTo>
                    <a:pt x="5666232" y="9144"/>
                  </a:lnTo>
                  <a:close/>
                </a:path>
                <a:path w="5687695" h="3398520">
                  <a:moveTo>
                    <a:pt x="5687568" y="3377184"/>
                  </a:moveTo>
                  <a:lnTo>
                    <a:pt x="5676900" y="3377184"/>
                  </a:lnTo>
                  <a:lnTo>
                    <a:pt x="5666232" y="3387852"/>
                  </a:lnTo>
                  <a:lnTo>
                    <a:pt x="5687568" y="3387852"/>
                  </a:lnTo>
                  <a:lnTo>
                    <a:pt x="5687568" y="3377184"/>
                  </a:lnTo>
                  <a:close/>
                </a:path>
                <a:path w="5687695" h="3398520">
                  <a:moveTo>
                    <a:pt x="19812" y="9144"/>
                  </a:moveTo>
                  <a:lnTo>
                    <a:pt x="10668" y="19812"/>
                  </a:lnTo>
                  <a:lnTo>
                    <a:pt x="19812" y="19812"/>
                  </a:lnTo>
                  <a:lnTo>
                    <a:pt x="19812" y="9144"/>
                  </a:lnTo>
                  <a:close/>
                </a:path>
                <a:path w="5687695" h="3398520">
                  <a:moveTo>
                    <a:pt x="5666232" y="9144"/>
                  </a:moveTo>
                  <a:lnTo>
                    <a:pt x="19812" y="9144"/>
                  </a:lnTo>
                  <a:lnTo>
                    <a:pt x="19812" y="19812"/>
                  </a:lnTo>
                  <a:lnTo>
                    <a:pt x="5666232" y="19812"/>
                  </a:lnTo>
                  <a:lnTo>
                    <a:pt x="5666232" y="9144"/>
                  </a:lnTo>
                  <a:close/>
                </a:path>
                <a:path w="5687695" h="3398520">
                  <a:moveTo>
                    <a:pt x="5687568" y="9144"/>
                  </a:moveTo>
                  <a:lnTo>
                    <a:pt x="5666232" y="9144"/>
                  </a:lnTo>
                  <a:lnTo>
                    <a:pt x="5676900" y="19812"/>
                  </a:lnTo>
                  <a:lnTo>
                    <a:pt x="5687568" y="19812"/>
                  </a:lnTo>
                  <a:lnTo>
                    <a:pt x="5687568" y="914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2780792" y="806967"/>
            <a:ext cx="2206625" cy="3092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50" b="1" dirty="0">
                <a:latin typeface="Arial"/>
                <a:cs typeface="Arial"/>
              </a:rPr>
              <a:t>Predicate:</a:t>
            </a:r>
            <a:r>
              <a:rPr sz="1850" b="1" spc="10" dirty="0">
                <a:latin typeface="Arial"/>
                <a:cs typeface="Arial"/>
              </a:rPr>
              <a:t> </a:t>
            </a:r>
            <a:r>
              <a:rPr sz="1850" b="1" spc="-10" dirty="0">
                <a:latin typeface="Arial"/>
                <a:cs typeface="Arial"/>
              </a:rPr>
              <a:t>Example</a:t>
            </a:r>
            <a:endParaRPr sz="18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744479" y="1476942"/>
            <a:ext cx="3832860" cy="495300"/>
          </a:xfrm>
          <a:prstGeom prst="rect">
            <a:avLst/>
          </a:prstGeom>
        </p:spPr>
        <p:txBody>
          <a:bodyPr vert="horz" wrap="square" lIns="0" tIns="558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40"/>
              </a:spcBef>
            </a:pPr>
            <a:r>
              <a:rPr sz="1250" b="1" spc="165" dirty="0">
                <a:latin typeface="Times New Roman"/>
                <a:cs typeface="Times New Roman"/>
              </a:rPr>
              <a:t>Predicate&lt;SalesTxn&gt;</a:t>
            </a:r>
            <a:r>
              <a:rPr sz="1250" b="1" spc="475" dirty="0">
                <a:latin typeface="Times New Roman"/>
                <a:cs typeface="Times New Roman"/>
              </a:rPr>
              <a:t> </a:t>
            </a:r>
            <a:r>
              <a:rPr sz="1250" b="1" spc="165" dirty="0">
                <a:latin typeface="Times New Roman"/>
                <a:cs typeface="Times New Roman"/>
              </a:rPr>
              <a:t>massSales</a:t>
            </a:r>
            <a:r>
              <a:rPr sz="1250" b="1" spc="480" dirty="0">
                <a:latin typeface="Times New Roman"/>
                <a:cs typeface="Times New Roman"/>
              </a:rPr>
              <a:t> </a:t>
            </a:r>
            <a:r>
              <a:rPr sz="1250" b="1" spc="5" dirty="0">
                <a:latin typeface="Times New Roman"/>
                <a:cs typeface="Times New Roman"/>
              </a:rPr>
              <a:t>=</a:t>
            </a:r>
            <a:endParaRPr sz="1250">
              <a:latin typeface="Times New Roman"/>
              <a:cs typeface="Times New Roman"/>
            </a:endParaRPr>
          </a:p>
          <a:p>
            <a:pPr marL="402590">
              <a:lnSpc>
                <a:spcPct val="100000"/>
              </a:lnSpc>
              <a:spcBef>
                <a:spcPts val="345"/>
              </a:spcBef>
            </a:pPr>
            <a:r>
              <a:rPr sz="1250" b="1" spc="355" dirty="0">
                <a:latin typeface="Times New Roman"/>
                <a:cs typeface="Times New Roman"/>
              </a:rPr>
              <a:t>t</a:t>
            </a:r>
            <a:r>
              <a:rPr sz="1250" b="1" spc="459" dirty="0">
                <a:latin typeface="Times New Roman"/>
                <a:cs typeface="Times New Roman"/>
              </a:rPr>
              <a:t> </a:t>
            </a:r>
            <a:r>
              <a:rPr sz="1250" b="1" spc="335" dirty="0">
                <a:latin typeface="Times New Roman"/>
                <a:cs typeface="Times New Roman"/>
              </a:rPr>
              <a:t>-</a:t>
            </a:r>
            <a:r>
              <a:rPr sz="1250" b="1" spc="55" dirty="0">
                <a:latin typeface="Times New Roman"/>
                <a:cs typeface="Times New Roman"/>
              </a:rPr>
              <a:t>&gt;</a:t>
            </a:r>
            <a:r>
              <a:rPr sz="1250" b="1" spc="450" dirty="0">
                <a:latin typeface="Times New Roman"/>
                <a:cs typeface="Times New Roman"/>
              </a:rPr>
              <a:t> </a:t>
            </a:r>
            <a:r>
              <a:rPr sz="1250" b="1" spc="225" dirty="0">
                <a:latin typeface="Times New Roman"/>
                <a:cs typeface="Times New Roman"/>
              </a:rPr>
              <a:t>t.getState().equals(State.MA);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744447" y="2182546"/>
            <a:ext cx="4124960" cy="96583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23200"/>
              </a:lnSpc>
              <a:spcBef>
                <a:spcPts val="90"/>
              </a:spcBef>
            </a:pPr>
            <a:r>
              <a:rPr sz="1250" spc="240" dirty="0">
                <a:latin typeface="Times New Roman"/>
                <a:cs typeface="Times New Roman"/>
              </a:rPr>
              <a:t>System.out.println("\n==</a:t>
            </a:r>
            <a:r>
              <a:rPr sz="1250" spc="465" dirty="0">
                <a:latin typeface="Times New Roman"/>
                <a:cs typeface="Times New Roman"/>
              </a:rPr>
              <a:t> </a:t>
            </a:r>
            <a:r>
              <a:rPr sz="1250" spc="235" dirty="0">
                <a:latin typeface="Times New Roman"/>
                <a:cs typeface="Times New Roman"/>
              </a:rPr>
              <a:t>Sales</a:t>
            </a:r>
            <a:r>
              <a:rPr sz="1250" spc="465" dirty="0">
                <a:latin typeface="Times New Roman"/>
                <a:cs typeface="Times New Roman"/>
              </a:rPr>
              <a:t> </a:t>
            </a:r>
            <a:r>
              <a:rPr sz="1250" spc="355" dirty="0">
                <a:latin typeface="Times New Roman"/>
                <a:cs typeface="Times New Roman"/>
              </a:rPr>
              <a:t>-</a:t>
            </a:r>
            <a:r>
              <a:rPr sz="1250" spc="480" dirty="0">
                <a:latin typeface="Times New Roman"/>
                <a:cs typeface="Times New Roman"/>
              </a:rPr>
              <a:t> </a:t>
            </a:r>
            <a:r>
              <a:rPr sz="1250" spc="215" dirty="0">
                <a:latin typeface="Times New Roman"/>
                <a:cs typeface="Times New Roman"/>
              </a:rPr>
              <a:t>Stream"); </a:t>
            </a:r>
            <a:r>
              <a:rPr sz="1250" spc="270" dirty="0">
                <a:latin typeface="Times New Roman"/>
                <a:cs typeface="Times New Roman"/>
              </a:rPr>
              <a:t>tList.stream()</a:t>
            </a:r>
            <a:endParaRPr sz="1250">
              <a:latin typeface="Times New Roman"/>
              <a:cs typeface="Times New Roman"/>
            </a:endParaRPr>
          </a:p>
          <a:p>
            <a:pPr marL="402590">
              <a:lnSpc>
                <a:spcPct val="100000"/>
              </a:lnSpc>
              <a:spcBef>
                <a:spcPts val="360"/>
              </a:spcBef>
            </a:pPr>
            <a:r>
              <a:rPr sz="1250" b="1" spc="245" dirty="0">
                <a:latin typeface="Times New Roman"/>
                <a:cs typeface="Times New Roman"/>
              </a:rPr>
              <a:t>.filter(massSales)</a:t>
            </a:r>
            <a:endParaRPr sz="1250">
              <a:latin typeface="Times New Roman"/>
              <a:cs typeface="Times New Roman"/>
            </a:endParaRPr>
          </a:p>
          <a:p>
            <a:pPr marL="402590">
              <a:lnSpc>
                <a:spcPct val="100000"/>
              </a:lnSpc>
              <a:spcBef>
                <a:spcPts val="350"/>
              </a:spcBef>
            </a:pPr>
            <a:r>
              <a:rPr sz="1250" spc="260" dirty="0">
                <a:latin typeface="Times New Roman"/>
                <a:cs typeface="Times New Roman"/>
              </a:rPr>
              <a:t>.forEach(t</a:t>
            </a:r>
            <a:r>
              <a:rPr sz="1250" spc="459" dirty="0">
                <a:latin typeface="Times New Roman"/>
                <a:cs typeface="Times New Roman"/>
              </a:rPr>
              <a:t> </a:t>
            </a:r>
            <a:r>
              <a:rPr sz="1250" spc="360" dirty="0">
                <a:latin typeface="Times New Roman"/>
                <a:cs typeface="Times New Roman"/>
              </a:rPr>
              <a:t>-</a:t>
            </a:r>
            <a:r>
              <a:rPr sz="1250" spc="70" dirty="0">
                <a:latin typeface="Times New Roman"/>
                <a:cs typeface="Times New Roman"/>
              </a:rPr>
              <a:t>&gt;</a:t>
            </a:r>
            <a:r>
              <a:rPr sz="1250" spc="470" dirty="0">
                <a:latin typeface="Times New Roman"/>
                <a:cs typeface="Times New Roman"/>
              </a:rPr>
              <a:t> </a:t>
            </a:r>
            <a:r>
              <a:rPr sz="1250" spc="225" dirty="0">
                <a:latin typeface="Times New Roman"/>
                <a:cs typeface="Times New Roman"/>
              </a:rPr>
              <a:t>t.printSummary());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60179" y="1476942"/>
            <a:ext cx="222885" cy="3319145"/>
          </a:xfrm>
          <a:prstGeom prst="rect">
            <a:avLst/>
          </a:prstGeom>
        </p:spPr>
        <p:txBody>
          <a:bodyPr vert="horz" wrap="square" lIns="0" tIns="558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40"/>
              </a:spcBef>
            </a:pPr>
            <a:r>
              <a:rPr sz="1250" spc="120" dirty="0">
                <a:latin typeface="Times New Roman"/>
                <a:cs typeface="Times New Roman"/>
              </a:rPr>
              <a:t>16</a:t>
            </a:r>
            <a:endParaRPr sz="12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45"/>
              </a:spcBef>
            </a:pPr>
            <a:r>
              <a:rPr sz="1250" spc="120" dirty="0">
                <a:latin typeface="Times New Roman"/>
                <a:cs typeface="Times New Roman"/>
              </a:rPr>
              <a:t>17</a:t>
            </a:r>
            <a:endParaRPr sz="12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60"/>
              </a:spcBef>
            </a:pPr>
            <a:r>
              <a:rPr sz="1250" spc="120" dirty="0">
                <a:latin typeface="Times New Roman"/>
                <a:cs typeface="Times New Roman"/>
              </a:rPr>
              <a:t>18</a:t>
            </a:r>
            <a:endParaRPr sz="12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50"/>
              </a:spcBef>
            </a:pPr>
            <a:r>
              <a:rPr sz="1250" spc="120" dirty="0">
                <a:latin typeface="Times New Roman"/>
                <a:cs typeface="Times New Roman"/>
              </a:rPr>
              <a:t>19</a:t>
            </a:r>
            <a:endParaRPr sz="12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50"/>
              </a:spcBef>
            </a:pPr>
            <a:r>
              <a:rPr sz="1250" spc="120" dirty="0">
                <a:latin typeface="Times New Roman"/>
                <a:cs typeface="Times New Roman"/>
              </a:rPr>
              <a:t>20</a:t>
            </a:r>
            <a:endParaRPr sz="12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59"/>
              </a:spcBef>
            </a:pPr>
            <a:r>
              <a:rPr sz="1250" spc="120" dirty="0">
                <a:latin typeface="Times New Roman"/>
                <a:cs typeface="Times New Roman"/>
              </a:rPr>
              <a:t>21</a:t>
            </a:r>
            <a:endParaRPr sz="12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45"/>
              </a:spcBef>
            </a:pPr>
            <a:r>
              <a:rPr sz="1250" spc="120" dirty="0">
                <a:latin typeface="Times New Roman"/>
                <a:cs typeface="Times New Roman"/>
              </a:rPr>
              <a:t>22</a:t>
            </a:r>
            <a:endParaRPr sz="12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60"/>
              </a:spcBef>
            </a:pPr>
            <a:r>
              <a:rPr sz="1250" spc="120" dirty="0">
                <a:latin typeface="Times New Roman"/>
                <a:cs typeface="Times New Roman"/>
              </a:rPr>
              <a:t>23</a:t>
            </a:r>
            <a:endParaRPr sz="12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50"/>
              </a:spcBef>
            </a:pPr>
            <a:r>
              <a:rPr sz="1250" spc="120" dirty="0">
                <a:latin typeface="Times New Roman"/>
                <a:cs typeface="Times New Roman"/>
              </a:rPr>
              <a:t>24</a:t>
            </a:r>
            <a:endParaRPr sz="12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60"/>
              </a:spcBef>
            </a:pPr>
            <a:r>
              <a:rPr sz="1250" spc="120" dirty="0">
                <a:latin typeface="Times New Roman"/>
                <a:cs typeface="Times New Roman"/>
              </a:rPr>
              <a:t>25</a:t>
            </a:r>
            <a:endParaRPr sz="12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45"/>
              </a:spcBef>
            </a:pPr>
            <a:r>
              <a:rPr sz="1250" spc="120" dirty="0">
                <a:latin typeface="Times New Roman"/>
                <a:cs typeface="Times New Roman"/>
              </a:rPr>
              <a:t>26</a:t>
            </a:r>
            <a:endParaRPr sz="12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60"/>
              </a:spcBef>
            </a:pPr>
            <a:r>
              <a:rPr sz="1250" spc="120" dirty="0">
                <a:latin typeface="Times New Roman"/>
                <a:cs typeface="Times New Roman"/>
              </a:rPr>
              <a:t>27</a:t>
            </a:r>
            <a:endParaRPr sz="12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50"/>
              </a:spcBef>
            </a:pPr>
            <a:r>
              <a:rPr sz="1250" spc="120" dirty="0">
                <a:latin typeface="Times New Roman"/>
                <a:cs typeface="Times New Roman"/>
              </a:rPr>
              <a:t>28</a:t>
            </a:r>
            <a:endParaRPr sz="12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50"/>
              </a:spcBef>
            </a:pPr>
            <a:r>
              <a:rPr sz="1250" spc="120" dirty="0">
                <a:latin typeface="Times New Roman"/>
                <a:cs typeface="Times New Roman"/>
              </a:rPr>
              <a:t>29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744430" y="3357528"/>
            <a:ext cx="4615180" cy="143827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24000"/>
              </a:lnSpc>
              <a:spcBef>
                <a:spcPts val="90"/>
              </a:spcBef>
            </a:pPr>
            <a:r>
              <a:rPr sz="1250" spc="240" dirty="0">
                <a:latin typeface="Times New Roman"/>
                <a:cs typeface="Times New Roman"/>
              </a:rPr>
              <a:t>System.out.println("\n==</a:t>
            </a:r>
            <a:r>
              <a:rPr sz="1250" spc="459" dirty="0">
                <a:latin typeface="Times New Roman"/>
                <a:cs typeface="Times New Roman"/>
              </a:rPr>
              <a:t> </a:t>
            </a:r>
            <a:r>
              <a:rPr sz="1250" spc="235" dirty="0">
                <a:latin typeface="Times New Roman"/>
                <a:cs typeface="Times New Roman"/>
              </a:rPr>
              <a:t>Sales</a:t>
            </a:r>
            <a:r>
              <a:rPr sz="1250" spc="465" dirty="0">
                <a:latin typeface="Times New Roman"/>
                <a:cs typeface="Times New Roman"/>
              </a:rPr>
              <a:t> </a:t>
            </a:r>
            <a:r>
              <a:rPr sz="1250" spc="355" dirty="0">
                <a:latin typeface="Times New Roman"/>
                <a:cs typeface="Times New Roman"/>
              </a:rPr>
              <a:t>-</a:t>
            </a:r>
            <a:r>
              <a:rPr sz="1250" spc="480" dirty="0">
                <a:latin typeface="Times New Roman"/>
                <a:cs typeface="Times New Roman"/>
              </a:rPr>
              <a:t> </a:t>
            </a:r>
            <a:r>
              <a:rPr sz="1250" spc="114" dirty="0">
                <a:latin typeface="Times New Roman"/>
                <a:cs typeface="Times New Roman"/>
              </a:rPr>
              <a:t>Method</a:t>
            </a:r>
            <a:r>
              <a:rPr sz="1250" spc="465" dirty="0">
                <a:latin typeface="Times New Roman"/>
                <a:cs typeface="Times New Roman"/>
              </a:rPr>
              <a:t> </a:t>
            </a:r>
            <a:r>
              <a:rPr sz="1250" spc="275" dirty="0">
                <a:latin typeface="Times New Roman"/>
                <a:cs typeface="Times New Roman"/>
              </a:rPr>
              <a:t>Call"); </a:t>
            </a:r>
            <a:r>
              <a:rPr sz="1250" spc="220" dirty="0">
                <a:latin typeface="Times New Roman"/>
                <a:cs typeface="Times New Roman"/>
              </a:rPr>
              <a:t>for(SalesTxn</a:t>
            </a:r>
            <a:r>
              <a:rPr sz="1250" spc="459" dirty="0">
                <a:latin typeface="Times New Roman"/>
                <a:cs typeface="Times New Roman"/>
              </a:rPr>
              <a:t> </a:t>
            </a:r>
            <a:r>
              <a:rPr sz="1250" spc="305" dirty="0">
                <a:latin typeface="Times New Roman"/>
                <a:cs typeface="Times New Roman"/>
              </a:rPr>
              <a:t>t:tList){</a:t>
            </a:r>
            <a:endParaRPr sz="1250">
              <a:latin typeface="Times New Roman"/>
              <a:cs typeface="Times New Roman"/>
            </a:endParaRPr>
          </a:p>
          <a:p>
            <a:pPr marL="794385" marR="1958975" indent="-391795">
              <a:lnSpc>
                <a:spcPts val="1860"/>
              </a:lnSpc>
              <a:spcBef>
                <a:spcPts val="110"/>
              </a:spcBef>
            </a:pPr>
            <a:r>
              <a:rPr sz="1250" spc="385" dirty="0">
                <a:latin typeface="Times New Roman"/>
                <a:cs typeface="Times New Roman"/>
              </a:rPr>
              <a:t>if</a:t>
            </a:r>
            <a:r>
              <a:rPr sz="1250" spc="445" dirty="0">
                <a:latin typeface="Times New Roman"/>
                <a:cs typeface="Times New Roman"/>
              </a:rPr>
              <a:t> </a:t>
            </a:r>
            <a:r>
              <a:rPr sz="1250" spc="245" dirty="0">
                <a:latin typeface="Times New Roman"/>
                <a:cs typeface="Times New Roman"/>
              </a:rPr>
              <a:t>(</a:t>
            </a:r>
            <a:r>
              <a:rPr sz="1250" b="1" spc="245" dirty="0">
                <a:latin typeface="Times New Roman"/>
                <a:cs typeface="Times New Roman"/>
              </a:rPr>
              <a:t>massSales.test(t)</a:t>
            </a:r>
            <a:r>
              <a:rPr sz="1250" spc="245" dirty="0">
                <a:latin typeface="Times New Roman"/>
                <a:cs typeface="Times New Roman"/>
              </a:rPr>
              <a:t>){ </a:t>
            </a:r>
            <a:r>
              <a:rPr sz="1250" spc="220" dirty="0">
                <a:latin typeface="Times New Roman"/>
                <a:cs typeface="Times New Roman"/>
              </a:rPr>
              <a:t>t.printSummary();</a:t>
            </a:r>
            <a:endParaRPr sz="1250">
              <a:latin typeface="Times New Roman"/>
              <a:cs typeface="Times New Roman"/>
            </a:endParaRPr>
          </a:p>
          <a:p>
            <a:pPr marL="402590">
              <a:lnSpc>
                <a:spcPct val="100000"/>
              </a:lnSpc>
              <a:spcBef>
                <a:spcPts val="225"/>
              </a:spcBef>
            </a:pPr>
            <a:r>
              <a:rPr sz="1250" spc="114" dirty="0">
                <a:latin typeface="Times New Roman"/>
                <a:cs typeface="Times New Roman"/>
              </a:rPr>
              <a:t>}</a:t>
            </a:r>
            <a:endParaRPr sz="12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50"/>
              </a:spcBef>
            </a:pPr>
            <a:r>
              <a:rPr sz="1250" spc="114" dirty="0">
                <a:latin typeface="Times New Roman"/>
                <a:cs typeface="Times New Roman"/>
              </a:rPr>
              <a:t>}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17880" y="5706871"/>
            <a:ext cx="6266815" cy="7505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3499"/>
              </a:lnSpc>
              <a:spcBef>
                <a:spcPts val="90"/>
              </a:spcBef>
            </a:pPr>
            <a:r>
              <a:rPr sz="1150" dirty="0">
                <a:latin typeface="Arial"/>
                <a:cs typeface="Arial"/>
              </a:rPr>
              <a:t>In</a:t>
            </a:r>
            <a:r>
              <a:rPr sz="1150" spc="1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this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example,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spc="170" dirty="0">
                <a:latin typeface="Times New Roman"/>
                <a:cs typeface="Times New Roman"/>
              </a:rPr>
              <a:t>SalesTxn</a:t>
            </a:r>
            <a:r>
              <a:rPr sz="1150" spc="125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Arial"/>
                <a:cs typeface="Arial"/>
              </a:rPr>
              <a:t>is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tested</a:t>
            </a:r>
            <a:r>
              <a:rPr sz="1150" spc="3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to</a:t>
            </a:r>
            <a:r>
              <a:rPr sz="1150" spc="4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see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if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it</a:t>
            </a:r>
            <a:r>
              <a:rPr sz="1150" spc="3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was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executed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in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3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state</a:t>
            </a:r>
            <a:r>
              <a:rPr sz="1150" spc="3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of</a:t>
            </a:r>
            <a:r>
              <a:rPr sz="1150" spc="4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MA.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spc="-25" dirty="0">
                <a:latin typeface="Arial"/>
                <a:cs typeface="Arial"/>
              </a:rPr>
              <a:t>The </a:t>
            </a:r>
            <a:r>
              <a:rPr sz="1150" spc="330" dirty="0">
                <a:latin typeface="Times New Roman"/>
                <a:cs typeface="Times New Roman"/>
              </a:rPr>
              <a:t>filter</a:t>
            </a:r>
            <a:r>
              <a:rPr sz="1150" spc="145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Arial"/>
                <a:cs typeface="Arial"/>
              </a:rPr>
              <a:t>method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takes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predicate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as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parameter.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In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second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example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(starting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on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spc="-20" dirty="0">
                <a:latin typeface="Arial"/>
                <a:cs typeface="Arial"/>
              </a:rPr>
              <a:t>line</a:t>
            </a:r>
            <a:r>
              <a:rPr sz="1150" spc="50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24),</a:t>
            </a:r>
            <a:r>
              <a:rPr sz="1150" spc="3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notice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that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4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predicate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can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call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its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spc="300" dirty="0">
                <a:latin typeface="Times New Roman"/>
                <a:cs typeface="Times New Roman"/>
              </a:rPr>
              <a:t>test</a:t>
            </a:r>
            <a:r>
              <a:rPr sz="1150" spc="120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Arial"/>
                <a:cs typeface="Arial"/>
              </a:rPr>
              <a:t>method</a:t>
            </a:r>
            <a:r>
              <a:rPr sz="1150" spc="4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with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spc="170" dirty="0">
                <a:latin typeface="Times New Roman"/>
                <a:cs typeface="Times New Roman"/>
              </a:rPr>
              <a:t>SalesTxn</a:t>
            </a:r>
            <a:r>
              <a:rPr sz="1150" spc="130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Arial"/>
                <a:cs typeface="Arial"/>
              </a:rPr>
              <a:t>as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parameter.</a:t>
            </a:r>
            <a:r>
              <a:rPr sz="1150" spc="35" dirty="0">
                <a:latin typeface="Arial"/>
                <a:cs typeface="Arial"/>
              </a:rPr>
              <a:t> </a:t>
            </a:r>
            <a:r>
              <a:rPr sz="1150" spc="-20" dirty="0">
                <a:latin typeface="Arial"/>
                <a:cs typeface="Arial"/>
              </a:rPr>
              <a:t>This </a:t>
            </a:r>
            <a:r>
              <a:rPr sz="1150" dirty="0">
                <a:latin typeface="Arial"/>
                <a:cs typeface="Arial"/>
              </a:rPr>
              <a:t>is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clear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example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of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taking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generic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value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and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returning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spc="150" dirty="0">
                <a:latin typeface="Times New Roman"/>
                <a:cs typeface="Times New Roman"/>
              </a:rPr>
              <a:t>boolean</a:t>
            </a:r>
            <a:r>
              <a:rPr sz="1150" spc="150" dirty="0">
                <a:latin typeface="Arial"/>
                <a:cs typeface="Arial"/>
              </a:rPr>
              <a:t>.</a:t>
            </a:r>
            <a:endParaRPr sz="115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326639" y="5247386"/>
            <a:ext cx="3116580" cy="144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endParaRPr sz="8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43939" y="1557527"/>
            <a:ext cx="5687695" cy="2144395"/>
            <a:chOff x="1043939" y="1557527"/>
            <a:chExt cx="5687695" cy="2144395"/>
          </a:xfrm>
        </p:grpSpPr>
        <p:sp>
          <p:nvSpPr>
            <p:cNvPr id="3" name="object 3"/>
            <p:cNvSpPr/>
            <p:nvPr/>
          </p:nvSpPr>
          <p:spPr>
            <a:xfrm>
              <a:off x="1054607" y="1566671"/>
              <a:ext cx="5666740" cy="2125980"/>
            </a:xfrm>
            <a:custGeom>
              <a:avLst/>
              <a:gdLst/>
              <a:ahLst/>
              <a:cxnLst/>
              <a:rect l="l" t="t" r="r" b="b"/>
              <a:pathLst>
                <a:path w="5666740" h="2125979">
                  <a:moveTo>
                    <a:pt x="5666232" y="0"/>
                  </a:moveTo>
                  <a:lnTo>
                    <a:pt x="0" y="0"/>
                  </a:lnTo>
                  <a:lnTo>
                    <a:pt x="0" y="2125979"/>
                  </a:lnTo>
                  <a:lnTo>
                    <a:pt x="5666232" y="2125979"/>
                  </a:lnTo>
                  <a:lnTo>
                    <a:pt x="5666232" y="0"/>
                  </a:lnTo>
                  <a:close/>
                </a:path>
              </a:pathLst>
            </a:custGeom>
            <a:solidFill>
              <a:srgbClr val="DCDC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043939" y="1557527"/>
              <a:ext cx="5687695" cy="2144395"/>
            </a:xfrm>
            <a:custGeom>
              <a:avLst/>
              <a:gdLst/>
              <a:ahLst/>
              <a:cxnLst/>
              <a:rect l="l" t="t" r="r" b="b"/>
              <a:pathLst>
                <a:path w="5687695" h="2144395">
                  <a:moveTo>
                    <a:pt x="5682996" y="0"/>
                  </a:moveTo>
                  <a:lnTo>
                    <a:pt x="4572" y="0"/>
                  </a:lnTo>
                  <a:lnTo>
                    <a:pt x="0" y="4572"/>
                  </a:lnTo>
                  <a:lnTo>
                    <a:pt x="0" y="2139696"/>
                  </a:lnTo>
                  <a:lnTo>
                    <a:pt x="4572" y="2144268"/>
                  </a:lnTo>
                  <a:lnTo>
                    <a:pt x="5682996" y="2144268"/>
                  </a:lnTo>
                  <a:lnTo>
                    <a:pt x="5687568" y="2139696"/>
                  </a:lnTo>
                  <a:lnTo>
                    <a:pt x="5687568" y="2135124"/>
                  </a:lnTo>
                  <a:lnTo>
                    <a:pt x="19812" y="2135124"/>
                  </a:lnTo>
                  <a:lnTo>
                    <a:pt x="10668" y="2124456"/>
                  </a:lnTo>
                  <a:lnTo>
                    <a:pt x="19812" y="2124456"/>
                  </a:lnTo>
                  <a:lnTo>
                    <a:pt x="19812" y="19812"/>
                  </a:lnTo>
                  <a:lnTo>
                    <a:pt x="10667" y="19812"/>
                  </a:lnTo>
                  <a:lnTo>
                    <a:pt x="19812" y="9144"/>
                  </a:lnTo>
                  <a:lnTo>
                    <a:pt x="5687568" y="9144"/>
                  </a:lnTo>
                  <a:lnTo>
                    <a:pt x="5687568" y="4572"/>
                  </a:lnTo>
                  <a:lnTo>
                    <a:pt x="5682996" y="0"/>
                  </a:lnTo>
                  <a:close/>
                </a:path>
                <a:path w="5687695" h="2144395">
                  <a:moveTo>
                    <a:pt x="19812" y="2124456"/>
                  </a:moveTo>
                  <a:lnTo>
                    <a:pt x="10668" y="2124456"/>
                  </a:lnTo>
                  <a:lnTo>
                    <a:pt x="19812" y="2135124"/>
                  </a:lnTo>
                  <a:lnTo>
                    <a:pt x="19812" y="2124456"/>
                  </a:lnTo>
                  <a:close/>
                </a:path>
                <a:path w="5687695" h="2144395">
                  <a:moveTo>
                    <a:pt x="5666232" y="2124456"/>
                  </a:moveTo>
                  <a:lnTo>
                    <a:pt x="19812" y="2124456"/>
                  </a:lnTo>
                  <a:lnTo>
                    <a:pt x="19812" y="2135124"/>
                  </a:lnTo>
                  <a:lnTo>
                    <a:pt x="5666232" y="2135124"/>
                  </a:lnTo>
                  <a:lnTo>
                    <a:pt x="5666232" y="2124456"/>
                  </a:lnTo>
                  <a:close/>
                </a:path>
                <a:path w="5687695" h="2144395">
                  <a:moveTo>
                    <a:pt x="5666232" y="9144"/>
                  </a:moveTo>
                  <a:lnTo>
                    <a:pt x="5666232" y="2135124"/>
                  </a:lnTo>
                  <a:lnTo>
                    <a:pt x="5676900" y="2124456"/>
                  </a:lnTo>
                  <a:lnTo>
                    <a:pt x="5687568" y="2124456"/>
                  </a:lnTo>
                  <a:lnTo>
                    <a:pt x="5687568" y="19812"/>
                  </a:lnTo>
                  <a:lnTo>
                    <a:pt x="5676900" y="19812"/>
                  </a:lnTo>
                  <a:lnTo>
                    <a:pt x="5666232" y="9144"/>
                  </a:lnTo>
                  <a:close/>
                </a:path>
                <a:path w="5687695" h="2144395">
                  <a:moveTo>
                    <a:pt x="5687568" y="2124456"/>
                  </a:moveTo>
                  <a:lnTo>
                    <a:pt x="5676900" y="2124456"/>
                  </a:lnTo>
                  <a:lnTo>
                    <a:pt x="5666232" y="2135124"/>
                  </a:lnTo>
                  <a:lnTo>
                    <a:pt x="5687568" y="2135124"/>
                  </a:lnTo>
                  <a:lnTo>
                    <a:pt x="5687568" y="2124456"/>
                  </a:lnTo>
                  <a:close/>
                </a:path>
                <a:path w="5687695" h="2144395">
                  <a:moveTo>
                    <a:pt x="19812" y="9144"/>
                  </a:moveTo>
                  <a:lnTo>
                    <a:pt x="10667" y="19812"/>
                  </a:lnTo>
                  <a:lnTo>
                    <a:pt x="19812" y="19812"/>
                  </a:lnTo>
                  <a:lnTo>
                    <a:pt x="19812" y="9144"/>
                  </a:lnTo>
                  <a:close/>
                </a:path>
                <a:path w="5687695" h="2144395">
                  <a:moveTo>
                    <a:pt x="5666232" y="9144"/>
                  </a:moveTo>
                  <a:lnTo>
                    <a:pt x="19812" y="9144"/>
                  </a:lnTo>
                  <a:lnTo>
                    <a:pt x="19812" y="19812"/>
                  </a:lnTo>
                  <a:lnTo>
                    <a:pt x="5666232" y="19812"/>
                  </a:lnTo>
                  <a:lnTo>
                    <a:pt x="5666232" y="9144"/>
                  </a:lnTo>
                  <a:close/>
                </a:path>
                <a:path w="5687695" h="2144395">
                  <a:moveTo>
                    <a:pt x="5687568" y="9144"/>
                  </a:moveTo>
                  <a:lnTo>
                    <a:pt x="5666232" y="9144"/>
                  </a:lnTo>
                  <a:lnTo>
                    <a:pt x="5676900" y="19812"/>
                  </a:lnTo>
                  <a:lnTo>
                    <a:pt x="5687568" y="19812"/>
                  </a:lnTo>
                  <a:lnTo>
                    <a:pt x="5687568" y="914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1060196" y="806967"/>
            <a:ext cx="4204335" cy="193040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2239010">
              <a:lnSpc>
                <a:spcPct val="100000"/>
              </a:lnSpc>
              <a:spcBef>
                <a:spcPts val="110"/>
              </a:spcBef>
            </a:pPr>
            <a:r>
              <a:rPr sz="1850" b="1" spc="-10" dirty="0">
                <a:latin typeface="Arial"/>
                <a:cs typeface="Arial"/>
              </a:rPr>
              <a:t>Consumer</a:t>
            </a:r>
            <a:endParaRPr sz="18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180"/>
              </a:spcBef>
            </a:pPr>
            <a:endParaRPr sz="18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tabLst>
                <a:tab pos="274320" algn="l"/>
                <a:tab pos="1318260" algn="l"/>
              </a:tabLst>
            </a:pPr>
            <a:r>
              <a:rPr sz="1700" spc="125" dirty="0">
                <a:latin typeface="Times New Roman"/>
                <a:cs typeface="Times New Roman"/>
              </a:rPr>
              <a:t>1</a:t>
            </a:r>
            <a:r>
              <a:rPr sz="1700" dirty="0">
                <a:latin typeface="Times New Roman"/>
                <a:cs typeface="Times New Roman"/>
              </a:rPr>
              <a:t>	</a:t>
            </a:r>
            <a:r>
              <a:rPr sz="1700" spc="215" dirty="0">
                <a:latin typeface="Times New Roman"/>
                <a:cs typeface="Times New Roman"/>
              </a:rPr>
              <a:t>package</a:t>
            </a:r>
            <a:r>
              <a:rPr sz="1700" dirty="0">
                <a:latin typeface="Times New Roman"/>
                <a:cs typeface="Times New Roman"/>
              </a:rPr>
              <a:t>	</a:t>
            </a:r>
            <a:r>
              <a:rPr sz="1700" spc="375" dirty="0">
                <a:latin typeface="Times New Roman"/>
                <a:cs typeface="Times New Roman"/>
              </a:rPr>
              <a:t>java.util.function;</a:t>
            </a:r>
            <a:endParaRPr sz="17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430"/>
              </a:spcBef>
            </a:pPr>
            <a:r>
              <a:rPr sz="1700" spc="125" dirty="0">
                <a:latin typeface="Times New Roman"/>
                <a:cs typeface="Times New Roman"/>
              </a:rPr>
              <a:t>2</a:t>
            </a:r>
            <a:endParaRPr sz="1700">
              <a:latin typeface="Times New Roman"/>
              <a:cs typeface="Times New Roman"/>
            </a:endParaRPr>
          </a:p>
          <a:p>
            <a:pPr marL="12700" marR="5080">
              <a:lnSpc>
                <a:spcPct val="121200"/>
              </a:lnSpc>
              <a:tabLst>
                <a:tab pos="274320" algn="l"/>
                <a:tab pos="1187450" algn="l"/>
                <a:tab pos="2493645" algn="l"/>
                <a:tab pos="4060190" algn="l"/>
              </a:tabLst>
            </a:pPr>
            <a:r>
              <a:rPr sz="1700" spc="125" dirty="0">
                <a:latin typeface="Times New Roman"/>
                <a:cs typeface="Times New Roman"/>
              </a:rPr>
              <a:t>3</a:t>
            </a:r>
            <a:r>
              <a:rPr sz="1700" dirty="0">
                <a:latin typeface="Times New Roman"/>
                <a:cs typeface="Times New Roman"/>
              </a:rPr>
              <a:t>	</a:t>
            </a:r>
            <a:r>
              <a:rPr sz="1700" spc="305" dirty="0">
                <a:latin typeface="Times New Roman"/>
                <a:cs typeface="Times New Roman"/>
              </a:rPr>
              <a:t>public</a:t>
            </a:r>
            <a:r>
              <a:rPr sz="1700" dirty="0">
                <a:latin typeface="Times New Roman"/>
                <a:cs typeface="Times New Roman"/>
              </a:rPr>
              <a:t>	</a:t>
            </a:r>
            <a:r>
              <a:rPr sz="1700" spc="355" dirty="0">
                <a:latin typeface="Times New Roman"/>
                <a:cs typeface="Times New Roman"/>
              </a:rPr>
              <a:t>interface</a:t>
            </a:r>
            <a:r>
              <a:rPr sz="1700" dirty="0">
                <a:latin typeface="Times New Roman"/>
                <a:cs typeface="Times New Roman"/>
              </a:rPr>
              <a:t>	</a:t>
            </a:r>
            <a:r>
              <a:rPr sz="1700" spc="105" dirty="0">
                <a:latin typeface="Times New Roman"/>
                <a:cs typeface="Times New Roman"/>
              </a:rPr>
              <a:t>Consumer&lt;T&gt;</a:t>
            </a:r>
            <a:r>
              <a:rPr sz="1700" dirty="0">
                <a:latin typeface="Times New Roman"/>
                <a:cs typeface="Times New Roman"/>
              </a:rPr>
              <a:t>	</a:t>
            </a:r>
            <a:r>
              <a:rPr sz="1700" spc="160" dirty="0">
                <a:latin typeface="Times New Roman"/>
                <a:cs typeface="Times New Roman"/>
              </a:rPr>
              <a:t>{ </a:t>
            </a:r>
            <a:r>
              <a:rPr sz="1700" spc="125" dirty="0">
                <a:latin typeface="Times New Roman"/>
                <a:cs typeface="Times New Roman"/>
              </a:rPr>
              <a:t>4</a:t>
            </a:r>
            <a:endParaRPr sz="17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845073" y="2764005"/>
            <a:ext cx="3159125" cy="28702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  <a:tabLst>
                <a:tab pos="926465" algn="l"/>
                <a:tab pos="1577340" algn="l"/>
                <a:tab pos="2752725" algn="l"/>
              </a:tabLst>
            </a:pPr>
            <a:r>
              <a:rPr sz="1700" spc="305" dirty="0">
                <a:latin typeface="Times New Roman"/>
                <a:cs typeface="Times New Roman"/>
              </a:rPr>
              <a:t>public</a:t>
            </a:r>
            <a:r>
              <a:rPr sz="1700" dirty="0">
                <a:latin typeface="Times New Roman"/>
                <a:cs typeface="Times New Roman"/>
              </a:rPr>
              <a:t>	</a:t>
            </a:r>
            <a:r>
              <a:rPr sz="1700" spc="245" dirty="0">
                <a:latin typeface="Times New Roman"/>
                <a:cs typeface="Times New Roman"/>
              </a:rPr>
              <a:t>void</a:t>
            </a:r>
            <a:r>
              <a:rPr sz="1700" dirty="0">
                <a:latin typeface="Times New Roman"/>
                <a:cs typeface="Times New Roman"/>
              </a:rPr>
              <a:t>	</a:t>
            </a:r>
            <a:r>
              <a:rPr sz="1700" spc="270" dirty="0">
                <a:latin typeface="Times New Roman"/>
                <a:cs typeface="Times New Roman"/>
              </a:rPr>
              <a:t>accept(T</a:t>
            </a:r>
            <a:r>
              <a:rPr sz="1700" dirty="0">
                <a:latin typeface="Times New Roman"/>
                <a:cs typeface="Times New Roman"/>
              </a:rPr>
              <a:t>	</a:t>
            </a:r>
            <a:r>
              <a:rPr sz="1700" spc="495" dirty="0">
                <a:latin typeface="Times New Roman"/>
                <a:cs typeface="Times New Roman"/>
              </a:rPr>
              <a:t>t);</a:t>
            </a:r>
            <a:endParaRPr sz="17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60196" y="2711591"/>
            <a:ext cx="418465" cy="967740"/>
          </a:xfrm>
          <a:prstGeom prst="rect">
            <a:avLst/>
          </a:prstGeom>
        </p:spPr>
        <p:txBody>
          <a:bodyPr vert="horz" wrap="square" lIns="0" tIns="666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25"/>
              </a:spcBef>
            </a:pPr>
            <a:r>
              <a:rPr sz="1700" spc="125" dirty="0">
                <a:latin typeface="Times New Roman"/>
                <a:cs typeface="Times New Roman"/>
              </a:rPr>
              <a:t>5</a:t>
            </a:r>
            <a:endParaRPr sz="17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434"/>
              </a:spcBef>
            </a:pPr>
            <a:r>
              <a:rPr sz="1700" spc="125" dirty="0">
                <a:latin typeface="Times New Roman"/>
                <a:cs typeface="Times New Roman"/>
              </a:rPr>
              <a:t>6</a:t>
            </a:r>
            <a:endParaRPr sz="17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430"/>
              </a:spcBef>
              <a:tabLst>
                <a:tab pos="274320" algn="l"/>
              </a:tabLst>
            </a:pPr>
            <a:r>
              <a:rPr sz="1700" spc="125" dirty="0">
                <a:latin typeface="Times New Roman"/>
                <a:cs typeface="Times New Roman"/>
              </a:rPr>
              <a:t>7</a:t>
            </a:r>
            <a:r>
              <a:rPr sz="1700" dirty="0">
                <a:latin typeface="Times New Roman"/>
                <a:cs typeface="Times New Roman"/>
              </a:rPr>
              <a:t>	</a:t>
            </a:r>
            <a:r>
              <a:rPr sz="1700" spc="160" dirty="0">
                <a:latin typeface="Times New Roman"/>
                <a:cs typeface="Times New Roman"/>
              </a:rPr>
              <a:t>}</a:t>
            </a:r>
            <a:endParaRPr sz="17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17880" y="5706871"/>
            <a:ext cx="5490210" cy="20701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150" dirty="0">
                <a:latin typeface="Arial"/>
                <a:cs typeface="Arial"/>
              </a:rPr>
              <a:t>A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spc="114" dirty="0">
                <a:latin typeface="Times New Roman"/>
                <a:cs typeface="Times New Roman"/>
              </a:rPr>
              <a:t>Consumer</a:t>
            </a:r>
            <a:r>
              <a:rPr sz="1150" spc="130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Arial"/>
                <a:cs typeface="Arial"/>
              </a:rPr>
              <a:t>takes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generic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and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returns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nothing.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It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has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single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method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spc="170" dirty="0">
                <a:latin typeface="Times New Roman"/>
                <a:cs typeface="Times New Roman"/>
              </a:rPr>
              <a:t>accept</a:t>
            </a:r>
            <a:r>
              <a:rPr sz="1150" spc="170" dirty="0">
                <a:latin typeface="Arial"/>
                <a:cs typeface="Arial"/>
              </a:rPr>
              <a:t>.</a:t>
            </a:r>
            <a:endParaRPr sz="11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326639" y="5247386"/>
            <a:ext cx="3116580" cy="144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endParaRPr sz="8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43939" y="1527047"/>
            <a:ext cx="5687695" cy="2146300"/>
            <a:chOff x="1043939" y="1527047"/>
            <a:chExt cx="5687695" cy="2146300"/>
          </a:xfrm>
        </p:grpSpPr>
        <p:sp>
          <p:nvSpPr>
            <p:cNvPr id="3" name="object 3"/>
            <p:cNvSpPr/>
            <p:nvPr/>
          </p:nvSpPr>
          <p:spPr>
            <a:xfrm>
              <a:off x="1054607" y="1537715"/>
              <a:ext cx="5666740" cy="2124710"/>
            </a:xfrm>
            <a:custGeom>
              <a:avLst/>
              <a:gdLst/>
              <a:ahLst/>
              <a:cxnLst/>
              <a:rect l="l" t="t" r="r" b="b"/>
              <a:pathLst>
                <a:path w="5666740" h="2124710">
                  <a:moveTo>
                    <a:pt x="5666232" y="0"/>
                  </a:moveTo>
                  <a:lnTo>
                    <a:pt x="0" y="0"/>
                  </a:lnTo>
                  <a:lnTo>
                    <a:pt x="0" y="2124455"/>
                  </a:lnTo>
                  <a:lnTo>
                    <a:pt x="5666232" y="2124455"/>
                  </a:lnTo>
                  <a:lnTo>
                    <a:pt x="5666232" y="0"/>
                  </a:lnTo>
                  <a:close/>
                </a:path>
              </a:pathLst>
            </a:custGeom>
            <a:solidFill>
              <a:srgbClr val="DCDC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043939" y="1527047"/>
              <a:ext cx="5687695" cy="2146300"/>
            </a:xfrm>
            <a:custGeom>
              <a:avLst/>
              <a:gdLst/>
              <a:ahLst/>
              <a:cxnLst/>
              <a:rect l="l" t="t" r="r" b="b"/>
              <a:pathLst>
                <a:path w="5687695" h="2146300">
                  <a:moveTo>
                    <a:pt x="5682996" y="0"/>
                  </a:moveTo>
                  <a:lnTo>
                    <a:pt x="4572" y="0"/>
                  </a:lnTo>
                  <a:lnTo>
                    <a:pt x="0" y="4572"/>
                  </a:lnTo>
                  <a:lnTo>
                    <a:pt x="0" y="2141220"/>
                  </a:lnTo>
                  <a:lnTo>
                    <a:pt x="4572" y="2145792"/>
                  </a:lnTo>
                  <a:lnTo>
                    <a:pt x="5682996" y="2145792"/>
                  </a:lnTo>
                  <a:lnTo>
                    <a:pt x="5687568" y="2141220"/>
                  </a:lnTo>
                  <a:lnTo>
                    <a:pt x="5687568" y="2135124"/>
                  </a:lnTo>
                  <a:lnTo>
                    <a:pt x="19812" y="2135124"/>
                  </a:lnTo>
                  <a:lnTo>
                    <a:pt x="10668" y="2125980"/>
                  </a:lnTo>
                  <a:lnTo>
                    <a:pt x="19812" y="2125980"/>
                  </a:lnTo>
                  <a:lnTo>
                    <a:pt x="19812" y="21336"/>
                  </a:lnTo>
                  <a:lnTo>
                    <a:pt x="10667" y="21336"/>
                  </a:lnTo>
                  <a:lnTo>
                    <a:pt x="19812" y="10668"/>
                  </a:lnTo>
                  <a:lnTo>
                    <a:pt x="5687568" y="10668"/>
                  </a:lnTo>
                  <a:lnTo>
                    <a:pt x="5687568" y="4572"/>
                  </a:lnTo>
                  <a:lnTo>
                    <a:pt x="5682996" y="0"/>
                  </a:lnTo>
                  <a:close/>
                </a:path>
                <a:path w="5687695" h="2146300">
                  <a:moveTo>
                    <a:pt x="19812" y="2125980"/>
                  </a:moveTo>
                  <a:lnTo>
                    <a:pt x="10668" y="2125980"/>
                  </a:lnTo>
                  <a:lnTo>
                    <a:pt x="19812" y="2135124"/>
                  </a:lnTo>
                  <a:lnTo>
                    <a:pt x="19812" y="2125980"/>
                  </a:lnTo>
                  <a:close/>
                </a:path>
                <a:path w="5687695" h="2146300">
                  <a:moveTo>
                    <a:pt x="5666232" y="2125980"/>
                  </a:moveTo>
                  <a:lnTo>
                    <a:pt x="19812" y="2125980"/>
                  </a:lnTo>
                  <a:lnTo>
                    <a:pt x="19812" y="2135124"/>
                  </a:lnTo>
                  <a:lnTo>
                    <a:pt x="5666232" y="2135124"/>
                  </a:lnTo>
                  <a:lnTo>
                    <a:pt x="5666232" y="2125980"/>
                  </a:lnTo>
                  <a:close/>
                </a:path>
                <a:path w="5687695" h="2146300">
                  <a:moveTo>
                    <a:pt x="5666232" y="10668"/>
                  </a:moveTo>
                  <a:lnTo>
                    <a:pt x="5666232" y="2135124"/>
                  </a:lnTo>
                  <a:lnTo>
                    <a:pt x="5676900" y="2125980"/>
                  </a:lnTo>
                  <a:lnTo>
                    <a:pt x="5687568" y="2125980"/>
                  </a:lnTo>
                  <a:lnTo>
                    <a:pt x="5687568" y="21336"/>
                  </a:lnTo>
                  <a:lnTo>
                    <a:pt x="5676900" y="21336"/>
                  </a:lnTo>
                  <a:lnTo>
                    <a:pt x="5666232" y="10668"/>
                  </a:lnTo>
                  <a:close/>
                </a:path>
                <a:path w="5687695" h="2146300">
                  <a:moveTo>
                    <a:pt x="5687568" y="2125980"/>
                  </a:moveTo>
                  <a:lnTo>
                    <a:pt x="5676900" y="2125980"/>
                  </a:lnTo>
                  <a:lnTo>
                    <a:pt x="5666232" y="2135124"/>
                  </a:lnTo>
                  <a:lnTo>
                    <a:pt x="5687568" y="2135124"/>
                  </a:lnTo>
                  <a:lnTo>
                    <a:pt x="5687568" y="2125980"/>
                  </a:lnTo>
                  <a:close/>
                </a:path>
                <a:path w="5687695" h="2146300">
                  <a:moveTo>
                    <a:pt x="19812" y="10668"/>
                  </a:moveTo>
                  <a:lnTo>
                    <a:pt x="10667" y="21336"/>
                  </a:lnTo>
                  <a:lnTo>
                    <a:pt x="19812" y="21336"/>
                  </a:lnTo>
                  <a:lnTo>
                    <a:pt x="19812" y="10668"/>
                  </a:lnTo>
                  <a:close/>
                </a:path>
                <a:path w="5687695" h="2146300">
                  <a:moveTo>
                    <a:pt x="5666232" y="10668"/>
                  </a:moveTo>
                  <a:lnTo>
                    <a:pt x="19812" y="10668"/>
                  </a:lnTo>
                  <a:lnTo>
                    <a:pt x="19812" y="21336"/>
                  </a:lnTo>
                  <a:lnTo>
                    <a:pt x="5666232" y="21336"/>
                  </a:lnTo>
                  <a:lnTo>
                    <a:pt x="5666232" y="10668"/>
                  </a:lnTo>
                  <a:close/>
                </a:path>
                <a:path w="5687695" h="2146300">
                  <a:moveTo>
                    <a:pt x="5687568" y="10668"/>
                  </a:moveTo>
                  <a:lnTo>
                    <a:pt x="5666232" y="10668"/>
                  </a:lnTo>
                  <a:lnTo>
                    <a:pt x="5676900" y="21336"/>
                  </a:lnTo>
                  <a:lnTo>
                    <a:pt x="5687568" y="21336"/>
                  </a:lnTo>
                  <a:lnTo>
                    <a:pt x="5687568" y="1066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2728976" y="806967"/>
            <a:ext cx="2312670" cy="3092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50" b="1" dirty="0">
                <a:latin typeface="Arial"/>
                <a:cs typeface="Arial"/>
              </a:rPr>
              <a:t>Consumer:</a:t>
            </a:r>
            <a:r>
              <a:rPr sz="1850" b="1" spc="-35" dirty="0">
                <a:latin typeface="Arial"/>
                <a:cs typeface="Arial"/>
              </a:rPr>
              <a:t> </a:t>
            </a:r>
            <a:r>
              <a:rPr sz="1850" b="1" spc="-10" dirty="0">
                <a:latin typeface="Arial"/>
                <a:cs typeface="Arial"/>
              </a:rPr>
              <a:t>Example</a:t>
            </a:r>
            <a:endParaRPr sz="18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744479" y="1476942"/>
            <a:ext cx="4615180" cy="73152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402590" marR="299720" indent="-390525">
              <a:lnSpc>
                <a:spcPct val="123200"/>
              </a:lnSpc>
              <a:spcBef>
                <a:spcPts val="90"/>
              </a:spcBef>
            </a:pPr>
            <a:r>
              <a:rPr sz="1250" b="1" spc="105" dirty="0">
                <a:latin typeface="Times New Roman"/>
                <a:cs typeface="Times New Roman"/>
              </a:rPr>
              <a:t>Consumer&lt;SalesTxn&gt;</a:t>
            </a:r>
            <a:r>
              <a:rPr sz="1250" b="1" spc="450" dirty="0">
                <a:latin typeface="Times New Roman"/>
                <a:cs typeface="Times New Roman"/>
              </a:rPr>
              <a:t> </a:t>
            </a:r>
            <a:r>
              <a:rPr sz="1250" b="1" spc="95" dirty="0">
                <a:latin typeface="Times New Roman"/>
                <a:cs typeface="Times New Roman"/>
              </a:rPr>
              <a:t>buyerConsumer</a:t>
            </a:r>
            <a:r>
              <a:rPr sz="1250" b="1" spc="470" dirty="0">
                <a:latin typeface="Times New Roman"/>
                <a:cs typeface="Times New Roman"/>
              </a:rPr>
              <a:t> </a:t>
            </a:r>
            <a:r>
              <a:rPr sz="1250" b="1" spc="55" dirty="0">
                <a:latin typeface="Times New Roman"/>
                <a:cs typeface="Times New Roman"/>
              </a:rPr>
              <a:t>=</a:t>
            </a:r>
            <a:r>
              <a:rPr sz="1250" b="1" spc="455" dirty="0">
                <a:latin typeface="Times New Roman"/>
                <a:cs typeface="Times New Roman"/>
              </a:rPr>
              <a:t> </a:t>
            </a:r>
            <a:r>
              <a:rPr sz="1250" b="1" spc="355" dirty="0">
                <a:latin typeface="Times New Roman"/>
                <a:cs typeface="Times New Roman"/>
              </a:rPr>
              <a:t>t</a:t>
            </a:r>
            <a:r>
              <a:rPr sz="1250" b="1" spc="445" dirty="0">
                <a:latin typeface="Times New Roman"/>
                <a:cs typeface="Times New Roman"/>
              </a:rPr>
              <a:t> </a:t>
            </a:r>
            <a:r>
              <a:rPr sz="1250" b="1" spc="360" dirty="0">
                <a:latin typeface="Times New Roman"/>
                <a:cs typeface="Times New Roman"/>
              </a:rPr>
              <a:t>-</a:t>
            </a:r>
            <a:r>
              <a:rPr sz="1250" b="1" spc="5" dirty="0">
                <a:latin typeface="Times New Roman"/>
                <a:cs typeface="Times New Roman"/>
              </a:rPr>
              <a:t>&gt; </a:t>
            </a:r>
            <a:r>
              <a:rPr sz="1250" b="1" spc="210" dirty="0">
                <a:latin typeface="Times New Roman"/>
                <a:cs typeface="Times New Roman"/>
              </a:rPr>
              <a:t>System.out.println("Id:</a:t>
            </a:r>
            <a:r>
              <a:rPr sz="1250" b="1" spc="495" dirty="0">
                <a:latin typeface="Times New Roman"/>
                <a:cs typeface="Times New Roman"/>
              </a:rPr>
              <a:t> </a:t>
            </a:r>
            <a:r>
              <a:rPr sz="1250" b="1" spc="70" dirty="0">
                <a:latin typeface="Times New Roman"/>
                <a:cs typeface="Times New Roman"/>
              </a:rPr>
              <a:t>"</a:t>
            </a:r>
            <a:r>
              <a:rPr sz="1250" b="1" spc="480" dirty="0">
                <a:latin typeface="Times New Roman"/>
                <a:cs typeface="Times New Roman"/>
              </a:rPr>
              <a:t> </a:t>
            </a:r>
            <a:r>
              <a:rPr sz="1250" b="1" spc="55" dirty="0">
                <a:latin typeface="Times New Roman"/>
                <a:cs typeface="Times New Roman"/>
              </a:rPr>
              <a:t>+</a:t>
            </a:r>
            <a:r>
              <a:rPr sz="1250" b="1" spc="480" dirty="0">
                <a:latin typeface="Times New Roman"/>
                <a:cs typeface="Times New Roman"/>
              </a:rPr>
              <a:t> </a:t>
            </a:r>
            <a:r>
              <a:rPr sz="1250" b="1" spc="210" dirty="0">
                <a:latin typeface="Times New Roman"/>
                <a:cs typeface="Times New Roman"/>
              </a:rPr>
              <a:t>t.getTxnId()</a:t>
            </a:r>
            <a:endParaRPr sz="1250">
              <a:latin typeface="Times New Roman"/>
              <a:cs typeface="Times New Roman"/>
            </a:endParaRPr>
          </a:p>
          <a:p>
            <a:pPr marL="794385">
              <a:lnSpc>
                <a:spcPct val="100000"/>
              </a:lnSpc>
              <a:spcBef>
                <a:spcPts val="360"/>
              </a:spcBef>
            </a:pPr>
            <a:r>
              <a:rPr sz="1250" b="1" spc="55" dirty="0">
                <a:latin typeface="Times New Roman"/>
                <a:cs typeface="Times New Roman"/>
              </a:rPr>
              <a:t>+</a:t>
            </a:r>
            <a:r>
              <a:rPr sz="1250" b="1" spc="445" dirty="0">
                <a:latin typeface="Times New Roman"/>
                <a:cs typeface="Times New Roman"/>
              </a:rPr>
              <a:t> </a:t>
            </a:r>
            <a:r>
              <a:rPr sz="1250" b="1" spc="70" dirty="0">
                <a:latin typeface="Times New Roman"/>
                <a:cs typeface="Times New Roman"/>
              </a:rPr>
              <a:t>"</a:t>
            </a:r>
            <a:r>
              <a:rPr sz="1250" b="1" spc="450" dirty="0">
                <a:latin typeface="Times New Roman"/>
                <a:cs typeface="Times New Roman"/>
              </a:rPr>
              <a:t> </a:t>
            </a:r>
            <a:r>
              <a:rPr sz="1250" b="1" spc="150" dirty="0">
                <a:latin typeface="Times New Roman"/>
                <a:cs typeface="Times New Roman"/>
              </a:rPr>
              <a:t>Buyer:</a:t>
            </a:r>
            <a:r>
              <a:rPr sz="1250" b="1" spc="450" dirty="0">
                <a:latin typeface="Times New Roman"/>
                <a:cs typeface="Times New Roman"/>
              </a:rPr>
              <a:t> </a:t>
            </a:r>
            <a:r>
              <a:rPr sz="1250" b="1" spc="70" dirty="0">
                <a:latin typeface="Times New Roman"/>
                <a:cs typeface="Times New Roman"/>
              </a:rPr>
              <a:t>"</a:t>
            </a:r>
            <a:r>
              <a:rPr sz="1250" b="1" spc="450" dirty="0">
                <a:latin typeface="Times New Roman"/>
                <a:cs typeface="Times New Roman"/>
              </a:rPr>
              <a:t> </a:t>
            </a:r>
            <a:r>
              <a:rPr sz="1250" b="1" spc="55" dirty="0">
                <a:latin typeface="Times New Roman"/>
                <a:cs typeface="Times New Roman"/>
              </a:rPr>
              <a:t>+</a:t>
            </a:r>
            <a:r>
              <a:rPr sz="1250" b="1" spc="450" dirty="0">
                <a:latin typeface="Times New Roman"/>
                <a:cs typeface="Times New Roman"/>
              </a:rPr>
              <a:t> </a:t>
            </a:r>
            <a:r>
              <a:rPr sz="1250" b="1" spc="210" dirty="0">
                <a:latin typeface="Times New Roman"/>
                <a:cs typeface="Times New Roman"/>
              </a:rPr>
              <a:t>t.getBuyer().getName());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744447" y="2415698"/>
            <a:ext cx="4027804" cy="498475"/>
          </a:xfrm>
          <a:prstGeom prst="rect">
            <a:avLst/>
          </a:prstGeom>
        </p:spPr>
        <p:txBody>
          <a:bodyPr vert="horz" wrap="square" lIns="0" tIns="571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50"/>
              </a:spcBef>
            </a:pPr>
            <a:r>
              <a:rPr sz="1250" spc="235" dirty="0">
                <a:latin typeface="Times New Roman"/>
                <a:cs typeface="Times New Roman"/>
              </a:rPr>
              <a:t>System.out.println("==</a:t>
            </a:r>
            <a:r>
              <a:rPr sz="1250" spc="475" dirty="0">
                <a:latin typeface="Times New Roman"/>
                <a:cs typeface="Times New Roman"/>
              </a:rPr>
              <a:t> </a:t>
            </a:r>
            <a:r>
              <a:rPr sz="1250" spc="175" dirty="0">
                <a:latin typeface="Times New Roman"/>
                <a:cs typeface="Times New Roman"/>
              </a:rPr>
              <a:t>Buyers</a:t>
            </a:r>
            <a:r>
              <a:rPr sz="1250" spc="475" dirty="0">
                <a:latin typeface="Times New Roman"/>
                <a:cs typeface="Times New Roman"/>
              </a:rPr>
              <a:t> </a:t>
            </a:r>
            <a:r>
              <a:rPr sz="1250" spc="355" dirty="0">
                <a:latin typeface="Times New Roman"/>
                <a:cs typeface="Times New Roman"/>
              </a:rPr>
              <a:t>-</a:t>
            </a:r>
            <a:r>
              <a:rPr sz="1250" spc="475" dirty="0">
                <a:latin typeface="Times New Roman"/>
                <a:cs typeface="Times New Roman"/>
              </a:rPr>
              <a:t> </a:t>
            </a:r>
            <a:r>
              <a:rPr sz="1250" spc="155" dirty="0">
                <a:latin typeface="Times New Roman"/>
                <a:cs typeface="Times New Roman"/>
              </a:rPr>
              <a:t>Lambda");</a:t>
            </a:r>
            <a:endParaRPr sz="12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60"/>
              </a:spcBef>
            </a:pPr>
            <a:r>
              <a:rPr sz="1250" b="1" spc="175" dirty="0">
                <a:latin typeface="Times New Roman"/>
                <a:cs typeface="Times New Roman"/>
              </a:rPr>
              <a:t>tList.stream().forEach(buyerConsumer);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60196" y="1476942"/>
            <a:ext cx="222885" cy="2142490"/>
          </a:xfrm>
          <a:prstGeom prst="rect">
            <a:avLst/>
          </a:prstGeom>
        </p:spPr>
        <p:txBody>
          <a:bodyPr vert="horz" wrap="square" lIns="0" tIns="558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40"/>
              </a:spcBef>
            </a:pPr>
            <a:r>
              <a:rPr sz="1250" spc="120" dirty="0">
                <a:latin typeface="Times New Roman"/>
                <a:cs typeface="Times New Roman"/>
              </a:rPr>
              <a:t>17</a:t>
            </a:r>
            <a:endParaRPr sz="12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45"/>
              </a:spcBef>
            </a:pPr>
            <a:r>
              <a:rPr sz="1250" spc="120" dirty="0">
                <a:latin typeface="Times New Roman"/>
                <a:cs typeface="Times New Roman"/>
              </a:rPr>
              <a:t>18</a:t>
            </a:r>
            <a:endParaRPr sz="12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60"/>
              </a:spcBef>
            </a:pPr>
            <a:r>
              <a:rPr sz="1250" spc="120" dirty="0">
                <a:latin typeface="Times New Roman"/>
                <a:cs typeface="Times New Roman"/>
              </a:rPr>
              <a:t>19</a:t>
            </a:r>
            <a:endParaRPr sz="12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50"/>
              </a:spcBef>
            </a:pPr>
            <a:r>
              <a:rPr sz="1250" spc="120" dirty="0">
                <a:latin typeface="Times New Roman"/>
                <a:cs typeface="Times New Roman"/>
              </a:rPr>
              <a:t>20</a:t>
            </a:r>
            <a:endParaRPr sz="12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50"/>
              </a:spcBef>
            </a:pPr>
            <a:r>
              <a:rPr sz="1250" spc="120" dirty="0">
                <a:latin typeface="Times New Roman"/>
                <a:cs typeface="Times New Roman"/>
              </a:rPr>
              <a:t>21</a:t>
            </a:r>
            <a:endParaRPr sz="12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59"/>
              </a:spcBef>
            </a:pPr>
            <a:r>
              <a:rPr sz="1250" spc="120" dirty="0">
                <a:latin typeface="Times New Roman"/>
                <a:cs typeface="Times New Roman"/>
              </a:rPr>
              <a:t>22</a:t>
            </a:r>
            <a:endParaRPr sz="12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45"/>
              </a:spcBef>
            </a:pPr>
            <a:r>
              <a:rPr sz="1250" spc="120" dirty="0">
                <a:latin typeface="Times New Roman"/>
                <a:cs typeface="Times New Roman"/>
              </a:rPr>
              <a:t>23</a:t>
            </a:r>
            <a:endParaRPr sz="12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60"/>
              </a:spcBef>
            </a:pPr>
            <a:r>
              <a:rPr sz="1250" spc="120" dirty="0">
                <a:latin typeface="Times New Roman"/>
                <a:cs typeface="Times New Roman"/>
              </a:rPr>
              <a:t>24</a:t>
            </a:r>
            <a:endParaRPr sz="12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50"/>
              </a:spcBef>
            </a:pPr>
            <a:r>
              <a:rPr sz="1250" spc="120" dirty="0">
                <a:latin typeface="Times New Roman"/>
                <a:cs typeface="Times New Roman"/>
              </a:rPr>
              <a:t>25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744447" y="3124375"/>
            <a:ext cx="4516120" cy="495300"/>
          </a:xfrm>
          <a:prstGeom prst="rect">
            <a:avLst/>
          </a:prstGeom>
        </p:spPr>
        <p:txBody>
          <a:bodyPr vert="horz" wrap="square" lIns="0" tIns="558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40"/>
              </a:spcBef>
            </a:pPr>
            <a:r>
              <a:rPr sz="1250" spc="235" dirty="0">
                <a:latin typeface="Times New Roman"/>
                <a:cs typeface="Times New Roman"/>
              </a:rPr>
              <a:t>System.out.println("==</a:t>
            </a:r>
            <a:r>
              <a:rPr sz="1250" spc="465" dirty="0">
                <a:latin typeface="Times New Roman"/>
                <a:cs typeface="Times New Roman"/>
              </a:rPr>
              <a:t> </a:t>
            </a:r>
            <a:r>
              <a:rPr sz="1250" spc="305" dirty="0">
                <a:latin typeface="Times New Roman"/>
                <a:cs typeface="Times New Roman"/>
              </a:rPr>
              <a:t>First</a:t>
            </a:r>
            <a:r>
              <a:rPr sz="1250" spc="470" dirty="0">
                <a:latin typeface="Times New Roman"/>
                <a:cs typeface="Times New Roman"/>
              </a:rPr>
              <a:t> </a:t>
            </a:r>
            <a:r>
              <a:rPr sz="1250" spc="155" dirty="0">
                <a:latin typeface="Times New Roman"/>
                <a:cs typeface="Times New Roman"/>
              </a:rPr>
              <a:t>Buyer</a:t>
            </a:r>
            <a:r>
              <a:rPr sz="1250" spc="470" dirty="0">
                <a:latin typeface="Times New Roman"/>
                <a:cs typeface="Times New Roman"/>
              </a:rPr>
              <a:t> </a:t>
            </a:r>
            <a:r>
              <a:rPr sz="1250" spc="355" dirty="0">
                <a:latin typeface="Times New Roman"/>
                <a:cs typeface="Times New Roman"/>
              </a:rPr>
              <a:t>-</a:t>
            </a:r>
            <a:r>
              <a:rPr sz="1250" spc="459" dirty="0">
                <a:latin typeface="Times New Roman"/>
                <a:cs typeface="Times New Roman"/>
              </a:rPr>
              <a:t> </a:t>
            </a:r>
            <a:r>
              <a:rPr sz="1250" spc="180" dirty="0">
                <a:latin typeface="Times New Roman"/>
                <a:cs typeface="Times New Roman"/>
              </a:rPr>
              <a:t>Method");</a:t>
            </a:r>
            <a:endParaRPr sz="12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45"/>
              </a:spcBef>
            </a:pPr>
            <a:r>
              <a:rPr sz="1250" b="1" spc="185" dirty="0">
                <a:latin typeface="Times New Roman"/>
                <a:cs typeface="Times New Roman"/>
              </a:rPr>
              <a:t>buyerConsumer.accept(first);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17864" y="5247386"/>
            <a:ext cx="6294120" cy="144780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R="151765" algn="ctr">
              <a:lnSpc>
                <a:spcPct val="100000"/>
              </a:lnSpc>
              <a:spcBef>
                <a:spcPts val="105"/>
              </a:spcBef>
            </a:pPr>
            <a:endParaRPr sz="8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8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40"/>
              </a:spcBef>
            </a:pPr>
            <a:endParaRPr sz="850">
              <a:latin typeface="Arial"/>
              <a:cs typeface="Arial"/>
            </a:endParaRPr>
          </a:p>
          <a:p>
            <a:pPr marL="12700" marR="457200">
              <a:lnSpc>
                <a:spcPct val="109600"/>
              </a:lnSpc>
            </a:pPr>
            <a:r>
              <a:rPr sz="1150" dirty="0">
                <a:latin typeface="Arial"/>
                <a:cs typeface="Arial"/>
              </a:rPr>
              <a:t>Note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how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spc="114" dirty="0">
                <a:latin typeface="Times New Roman"/>
                <a:cs typeface="Times New Roman"/>
              </a:rPr>
              <a:t>Consumer</a:t>
            </a:r>
            <a:r>
              <a:rPr sz="1150" spc="135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Arial"/>
                <a:cs typeface="Arial"/>
              </a:rPr>
              <a:t>is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defined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and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nothing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is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returned.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example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takes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spc="-10" dirty="0">
                <a:latin typeface="Arial"/>
                <a:cs typeface="Arial"/>
              </a:rPr>
              <a:t>sales </a:t>
            </a:r>
            <a:r>
              <a:rPr sz="1150" dirty="0">
                <a:latin typeface="Arial"/>
                <a:cs typeface="Arial"/>
              </a:rPr>
              <a:t>transaction</a:t>
            </a:r>
            <a:r>
              <a:rPr sz="1150" spc="4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and</a:t>
            </a:r>
            <a:r>
              <a:rPr sz="1150" spc="9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prints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couple</a:t>
            </a:r>
            <a:r>
              <a:rPr sz="1150" spc="105" dirty="0">
                <a:latin typeface="Arial"/>
                <a:cs typeface="Arial"/>
              </a:rPr>
              <a:t> </a:t>
            </a:r>
            <a:r>
              <a:rPr sz="1150" spc="-10" dirty="0">
                <a:latin typeface="Arial"/>
                <a:cs typeface="Arial"/>
              </a:rPr>
              <a:t>values.</a:t>
            </a:r>
            <a:endParaRPr sz="1150">
              <a:latin typeface="Arial"/>
              <a:cs typeface="Arial"/>
            </a:endParaRPr>
          </a:p>
          <a:p>
            <a:pPr marL="12700" marR="5080">
              <a:lnSpc>
                <a:spcPct val="100899"/>
              </a:lnSpc>
              <a:spcBef>
                <a:spcPts val="470"/>
              </a:spcBef>
            </a:pPr>
            <a:r>
              <a:rPr sz="1150" dirty="0">
                <a:latin typeface="Arial"/>
                <a:cs typeface="Arial"/>
              </a:rPr>
              <a:t>Two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examples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are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provided</a:t>
            </a:r>
            <a:r>
              <a:rPr sz="1150" spc="11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in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slide.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first</a:t>
            </a:r>
            <a:r>
              <a:rPr sz="1150" spc="3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shows</a:t>
            </a:r>
            <a:r>
              <a:rPr sz="1150" spc="9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that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default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parameter</a:t>
            </a:r>
            <a:r>
              <a:rPr sz="1150" spc="40" dirty="0">
                <a:latin typeface="Arial"/>
                <a:cs typeface="Arial"/>
              </a:rPr>
              <a:t> </a:t>
            </a:r>
            <a:r>
              <a:rPr sz="1150" spc="-25" dirty="0">
                <a:latin typeface="Arial"/>
                <a:cs typeface="Arial"/>
              </a:rPr>
              <a:t>for </a:t>
            </a:r>
            <a:r>
              <a:rPr sz="1150" spc="185" dirty="0">
                <a:latin typeface="Times New Roman"/>
                <a:cs typeface="Times New Roman"/>
              </a:rPr>
              <a:t>forEach</a:t>
            </a:r>
            <a:r>
              <a:rPr sz="1150" spc="135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Arial"/>
                <a:cs typeface="Arial"/>
              </a:rPr>
              <a:t>is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spc="100" dirty="0">
                <a:latin typeface="Times New Roman"/>
                <a:cs typeface="Times New Roman"/>
              </a:rPr>
              <a:t>Consumer</a:t>
            </a:r>
            <a:r>
              <a:rPr sz="1150" spc="100" dirty="0">
                <a:latin typeface="Arial"/>
                <a:cs typeface="Arial"/>
              </a:rPr>
              <a:t>.</a:t>
            </a:r>
            <a:r>
              <a:rPr sz="1150" spc="11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second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shows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that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once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lambda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expression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is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stored,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it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can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spc="-25" dirty="0">
                <a:latin typeface="Arial"/>
                <a:cs typeface="Arial"/>
              </a:rPr>
              <a:t>be </a:t>
            </a:r>
            <a:r>
              <a:rPr sz="1150" dirty="0">
                <a:latin typeface="Arial"/>
                <a:cs typeface="Arial"/>
              </a:rPr>
              <a:t>executed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on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4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specified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type</a:t>
            </a:r>
            <a:r>
              <a:rPr sz="1150" spc="9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by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using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spc="210" dirty="0">
                <a:latin typeface="Times New Roman"/>
                <a:cs typeface="Times New Roman"/>
              </a:rPr>
              <a:t>accept</a:t>
            </a:r>
            <a:r>
              <a:rPr sz="1150" spc="135" dirty="0">
                <a:latin typeface="Times New Roman"/>
                <a:cs typeface="Times New Roman"/>
              </a:rPr>
              <a:t> </a:t>
            </a:r>
            <a:r>
              <a:rPr sz="1150" spc="-10" dirty="0">
                <a:latin typeface="Arial"/>
                <a:cs typeface="Arial"/>
              </a:rPr>
              <a:t>method.</a:t>
            </a:r>
            <a:endParaRPr sz="11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43939" y="1527047"/>
            <a:ext cx="5687695" cy="2146300"/>
            <a:chOff x="1043939" y="1527047"/>
            <a:chExt cx="5687695" cy="2146300"/>
          </a:xfrm>
        </p:grpSpPr>
        <p:sp>
          <p:nvSpPr>
            <p:cNvPr id="3" name="object 3"/>
            <p:cNvSpPr/>
            <p:nvPr/>
          </p:nvSpPr>
          <p:spPr>
            <a:xfrm>
              <a:off x="1054607" y="1537715"/>
              <a:ext cx="5666740" cy="2124710"/>
            </a:xfrm>
            <a:custGeom>
              <a:avLst/>
              <a:gdLst/>
              <a:ahLst/>
              <a:cxnLst/>
              <a:rect l="l" t="t" r="r" b="b"/>
              <a:pathLst>
                <a:path w="5666740" h="2124710">
                  <a:moveTo>
                    <a:pt x="5666232" y="0"/>
                  </a:moveTo>
                  <a:lnTo>
                    <a:pt x="0" y="0"/>
                  </a:lnTo>
                  <a:lnTo>
                    <a:pt x="0" y="2124455"/>
                  </a:lnTo>
                  <a:lnTo>
                    <a:pt x="5666232" y="2124455"/>
                  </a:lnTo>
                  <a:lnTo>
                    <a:pt x="5666232" y="0"/>
                  </a:lnTo>
                  <a:close/>
                </a:path>
              </a:pathLst>
            </a:custGeom>
            <a:solidFill>
              <a:srgbClr val="DCDC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043939" y="1527047"/>
              <a:ext cx="5687695" cy="2146300"/>
            </a:xfrm>
            <a:custGeom>
              <a:avLst/>
              <a:gdLst/>
              <a:ahLst/>
              <a:cxnLst/>
              <a:rect l="l" t="t" r="r" b="b"/>
              <a:pathLst>
                <a:path w="5687695" h="2146300">
                  <a:moveTo>
                    <a:pt x="5682996" y="0"/>
                  </a:moveTo>
                  <a:lnTo>
                    <a:pt x="4572" y="0"/>
                  </a:lnTo>
                  <a:lnTo>
                    <a:pt x="0" y="4572"/>
                  </a:lnTo>
                  <a:lnTo>
                    <a:pt x="0" y="2141220"/>
                  </a:lnTo>
                  <a:lnTo>
                    <a:pt x="4572" y="2145792"/>
                  </a:lnTo>
                  <a:lnTo>
                    <a:pt x="5682996" y="2145792"/>
                  </a:lnTo>
                  <a:lnTo>
                    <a:pt x="5687568" y="2141220"/>
                  </a:lnTo>
                  <a:lnTo>
                    <a:pt x="5687568" y="2135124"/>
                  </a:lnTo>
                  <a:lnTo>
                    <a:pt x="19812" y="2135124"/>
                  </a:lnTo>
                  <a:lnTo>
                    <a:pt x="10668" y="2125980"/>
                  </a:lnTo>
                  <a:lnTo>
                    <a:pt x="19812" y="2125980"/>
                  </a:lnTo>
                  <a:lnTo>
                    <a:pt x="19812" y="21336"/>
                  </a:lnTo>
                  <a:lnTo>
                    <a:pt x="10667" y="21336"/>
                  </a:lnTo>
                  <a:lnTo>
                    <a:pt x="19812" y="10668"/>
                  </a:lnTo>
                  <a:lnTo>
                    <a:pt x="5687568" y="10668"/>
                  </a:lnTo>
                  <a:lnTo>
                    <a:pt x="5687568" y="4572"/>
                  </a:lnTo>
                  <a:lnTo>
                    <a:pt x="5682996" y="0"/>
                  </a:lnTo>
                  <a:close/>
                </a:path>
                <a:path w="5687695" h="2146300">
                  <a:moveTo>
                    <a:pt x="19812" y="2125980"/>
                  </a:moveTo>
                  <a:lnTo>
                    <a:pt x="10668" y="2125980"/>
                  </a:lnTo>
                  <a:lnTo>
                    <a:pt x="19812" y="2135124"/>
                  </a:lnTo>
                  <a:lnTo>
                    <a:pt x="19812" y="2125980"/>
                  </a:lnTo>
                  <a:close/>
                </a:path>
                <a:path w="5687695" h="2146300">
                  <a:moveTo>
                    <a:pt x="5666232" y="2125980"/>
                  </a:moveTo>
                  <a:lnTo>
                    <a:pt x="19812" y="2125980"/>
                  </a:lnTo>
                  <a:lnTo>
                    <a:pt x="19812" y="2135124"/>
                  </a:lnTo>
                  <a:lnTo>
                    <a:pt x="5666232" y="2135124"/>
                  </a:lnTo>
                  <a:lnTo>
                    <a:pt x="5666232" y="2125980"/>
                  </a:lnTo>
                  <a:close/>
                </a:path>
                <a:path w="5687695" h="2146300">
                  <a:moveTo>
                    <a:pt x="5666232" y="10668"/>
                  </a:moveTo>
                  <a:lnTo>
                    <a:pt x="5666232" y="2135124"/>
                  </a:lnTo>
                  <a:lnTo>
                    <a:pt x="5676900" y="2125980"/>
                  </a:lnTo>
                  <a:lnTo>
                    <a:pt x="5687568" y="2125980"/>
                  </a:lnTo>
                  <a:lnTo>
                    <a:pt x="5687568" y="21336"/>
                  </a:lnTo>
                  <a:lnTo>
                    <a:pt x="5676900" y="21336"/>
                  </a:lnTo>
                  <a:lnTo>
                    <a:pt x="5666232" y="10668"/>
                  </a:lnTo>
                  <a:close/>
                </a:path>
                <a:path w="5687695" h="2146300">
                  <a:moveTo>
                    <a:pt x="5687568" y="2125980"/>
                  </a:moveTo>
                  <a:lnTo>
                    <a:pt x="5676900" y="2125980"/>
                  </a:lnTo>
                  <a:lnTo>
                    <a:pt x="5666232" y="2135124"/>
                  </a:lnTo>
                  <a:lnTo>
                    <a:pt x="5687568" y="2135124"/>
                  </a:lnTo>
                  <a:lnTo>
                    <a:pt x="5687568" y="2125980"/>
                  </a:lnTo>
                  <a:close/>
                </a:path>
                <a:path w="5687695" h="2146300">
                  <a:moveTo>
                    <a:pt x="19812" y="10668"/>
                  </a:moveTo>
                  <a:lnTo>
                    <a:pt x="10667" y="21336"/>
                  </a:lnTo>
                  <a:lnTo>
                    <a:pt x="19812" y="21336"/>
                  </a:lnTo>
                  <a:lnTo>
                    <a:pt x="19812" y="10668"/>
                  </a:lnTo>
                  <a:close/>
                </a:path>
                <a:path w="5687695" h="2146300">
                  <a:moveTo>
                    <a:pt x="5666232" y="10668"/>
                  </a:moveTo>
                  <a:lnTo>
                    <a:pt x="19812" y="10668"/>
                  </a:lnTo>
                  <a:lnTo>
                    <a:pt x="19812" y="21336"/>
                  </a:lnTo>
                  <a:lnTo>
                    <a:pt x="5666232" y="21336"/>
                  </a:lnTo>
                  <a:lnTo>
                    <a:pt x="5666232" y="10668"/>
                  </a:lnTo>
                  <a:close/>
                </a:path>
                <a:path w="5687695" h="2146300">
                  <a:moveTo>
                    <a:pt x="5687568" y="10668"/>
                  </a:moveTo>
                  <a:lnTo>
                    <a:pt x="5666232" y="10668"/>
                  </a:lnTo>
                  <a:lnTo>
                    <a:pt x="5676900" y="21336"/>
                  </a:lnTo>
                  <a:lnTo>
                    <a:pt x="5687568" y="21336"/>
                  </a:lnTo>
                  <a:lnTo>
                    <a:pt x="5687568" y="1066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1060196" y="806967"/>
            <a:ext cx="4464685" cy="193040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2324100">
              <a:lnSpc>
                <a:spcPct val="100000"/>
              </a:lnSpc>
              <a:spcBef>
                <a:spcPts val="110"/>
              </a:spcBef>
            </a:pPr>
            <a:r>
              <a:rPr sz="1850" b="1" spc="-10" dirty="0">
                <a:latin typeface="Arial"/>
                <a:cs typeface="Arial"/>
              </a:rPr>
              <a:t>Function</a:t>
            </a:r>
            <a:endParaRPr sz="18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180"/>
              </a:spcBef>
            </a:pPr>
            <a:endParaRPr sz="18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tabLst>
                <a:tab pos="274320" algn="l"/>
                <a:tab pos="1318260" algn="l"/>
              </a:tabLst>
            </a:pPr>
            <a:r>
              <a:rPr sz="1700" spc="125" dirty="0">
                <a:latin typeface="Times New Roman"/>
                <a:cs typeface="Times New Roman"/>
              </a:rPr>
              <a:t>1</a:t>
            </a:r>
            <a:r>
              <a:rPr sz="1700" dirty="0">
                <a:latin typeface="Times New Roman"/>
                <a:cs typeface="Times New Roman"/>
              </a:rPr>
              <a:t>	</a:t>
            </a:r>
            <a:r>
              <a:rPr sz="1700" spc="215" dirty="0">
                <a:latin typeface="Times New Roman"/>
                <a:cs typeface="Times New Roman"/>
              </a:rPr>
              <a:t>package</a:t>
            </a:r>
            <a:r>
              <a:rPr sz="1700" dirty="0">
                <a:latin typeface="Times New Roman"/>
                <a:cs typeface="Times New Roman"/>
              </a:rPr>
              <a:t>	</a:t>
            </a:r>
            <a:r>
              <a:rPr sz="1700" spc="375" dirty="0">
                <a:latin typeface="Times New Roman"/>
                <a:cs typeface="Times New Roman"/>
              </a:rPr>
              <a:t>java.util.function;</a:t>
            </a:r>
            <a:endParaRPr sz="17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430"/>
              </a:spcBef>
            </a:pPr>
            <a:r>
              <a:rPr sz="1700" spc="125" dirty="0">
                <a:latin typeface="Times New Roman"/>
                <a:cs typeface="Times New Roman"/>
              </a:rPr>
              <a:t>2</a:t>
            </a:r>
            <a:endParaRPr sz="1700">
              <a:latin typeface="Times New Roman"/>
              <a:cs typeface="Times New Roman"/>
            </a:endParaRPr>
          </a:p>
          <a:p>
            <a:pPr marL="12700" marR="5080">
              <a:lnSpc>
                <a:spcPct val="121200"/>
              </a:lnSpc>
              <a:tabLst>
                <a:tab pos="274320" algn="l"/>
                <a:tab pos="1187450" algn="l"/>
                <a:tab pos="2493645" algn="l"/>
                <a:tab pos="4320540" algn="l"/>
              </a:tabLst>
            </a:pPr>
            <a:r>
              <a:rPr sz="1700" spc="125" dirty="0">
                <a:latin typeface="Times New Roman"/>
                <a:cs typeface="Times New Roman"/>
              </a:rPr>
              <a:t>3</a:t>
            </a:r>
            <a:r>
              <a:rPr sz="1700" dirty="0">
                <a:latin typeface="Times New Roman"/>
                <a:cs typeface="Times New Roman"/>
              </a:rPr>
              <a:t>	</a:t>
            </a:r>
            <a:r>
              <a:rPr sz="1700" spc="305" dirty="0">
                <a:latin typeface="Times New Roman"/>
                <a:cs typeface="Times New Roman"/>
              </a:rPr>
              <a:t>public</a:t>
            </a:r>
            <a:r>
              <a:rPr sz="1700" dirty="0">
                <a:latin typeface="Times New Roman"/>
                <a:cs typeface="Times New Roman"/>
              </a:rPr>
              <a:t>	</a:t>
            </a:r>
            <a:r>
              <a:rPr sz="1700" spc="355" dirty="0">
                <a:latin typeface="Times New Roman"/>
                <a:cs typeface="Times New Roman"/>
              </a:rPr>
              <a:t>interface</a:t>
            </a:r>
            <a:r>
              <a:rPr sz="1700" dirty="0">
                <a:latin typeface="Times New Roman"/>
                <a:cs typeface="Times New Roman"/>
              </a:rPr>
              <a:t>	</a:t>
            </a:r>
            <a:r>
              <a:rPr sz="1700" spc="200" dirty="0">
                <a:latin typeface="Times New Roman"/>
                <a:cs typeface="Times New Roman"/>
              </a:rPr>
              <a:t>Function&lt;T,R&gt;</a:t>
            </a:r>
            <a:r>
              <a:rPr sz="1700" dirty="0">
                <a:latin typeface="Times New Roman"/>
                <a:cs typeface="Times New Roman"/>
              </a:rPr>
              <a:t>	</a:t>
            </a:r>
            <a:r>
              <a:rPr sz="1700" spc="160" dirty="0">
                <a:latin typeface="Times New Roman"/>
                <a:cs typeface="Times New Roman"/>
              </a:rPr>
              <a:t>{ </a:t>
            </a:r>
            <a:r>
              <a:rPr sz="1700" spc="125" dirty="0">
                <a:latin typeface="Times New Roman"/>
                <a:cs typeface="Times New Roman"/>
              </a:rPr>
              <a:t>4</a:t>
            </a:r>
            <a:endParaRPr sz="17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845073" y="2764005"/>
            <a:ext cx="2635885" cy="28702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  <a:tabLst>
                <a:tab pos="926465" algn="l"/>
                <a:tab pos="1187450" algn="l"/>
                <a:tab pos="2231390" algn="l"/>
              </a:tabLst>
            </a:pPr>
            <a:r>
              <a:rPr sz="1700" spc="305" dirty="0">
                <a:latin typeface="Times New Roman"/>
                <a:cs typeface="Times New Roman"/>
              </a:rPr>
              <a:t>public</a:t>
            </a:r>
            <a:r>
              <a:rPr sz="1700" dirty="0">
                <a:latin typeface="Times New Roman"/>
                <a:cs typeface="Times New Roman"/>
              </a:rPr>
              <a:t>	</a:t>
            </a:r>
            <a:r>
              <a:rPr sz="1700" spc="-50" dirty="0">
                <a:latin typeface="Times New Roman"/>
                <a:cs typeface="Times New Roman"/>
              </a:rPr>
              <a:t>R</a:t>
            </a:r>
            <a:r>
              <a:rPr sz="1700" dirty="0">
                <a:latin typeface="Times New Roman"/>
                <a:cs typeface="Times New Roman"/>
              </a:rPr>
              <a:t>	</a:t>
            </a:r>
            <a:r>
              <a:rPr sz="1700" spc="240" dirty="0">
                <a:latin typeface="Times New Roman"/>
                <a:cs typeface="Times New Roman"/>
              </a:rPr>
              <a:t>apply(T</a:t>
            </a:r>
            <a:r>
              <a:rPr sz="1700" dirty="0">
                <a:latin typeface="Times New Roman"/>
                <a:cs typeface="Times New Roman"/>
              </a:rPr>
              <a:t>	</a:t>
            </a:r>
            <a:r>
              <a:rPr sz="1700" spc="490" dirty="0">
                <a:latin typeface="Times New Roman"/>
                <a:cs typeface="Times New Roman"/>
              </a:rPr>
              <a:t>t);</a:t>
            </a:r>
            <a:endParaRPr sz="17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60196" y="2711591"/>
            <a:ext cx="418465" cy="967740"/>
          </a:xfrm>
          <a:prstGeom prst="rect">
            <a:avLst/>
          </a:prstGeom>
        </p:spPr>
        <p:txBody>
          <a:bodyPr vert="horz" wrap="square" lIns="0" tIns="666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25"/>
              </a:spcBef>
            </a:pPr>
            <a:r>
              <a:rPr sz="1700" spc="125" dirty="0">
                <a:latin typeface="Times New Roman"/>
                <a:cs typeface="Times New Roman"/>
              </a:rPr>
              <a:t>5</a:t>
            </a:r>
            <a:endParaRPr sz="17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434"/>
              </a:spcBef>
              <a:tabLst>
                <a:tab pos="274320" algn="l"/>
              </a:tabLst>
            </a:pPr>
            <a:r>
              <a:rPr sz="1700" spc="125" dirty="0">
                <a:latin typeface="Times New Roman"/>
                <a:cs typeface="Times New Roman"/>
              </a:rPr>
              <a:t>6</a:t>
            </a:r>
            <a:r>
              <a:rPr sz="1700" dirty="0">
                <a:latin typeface="Times New Roman"/>
                <a:cs typeface="Times New Roman"/>
              </a:rPr>
              <a:t>	</a:t>
            </a:r>
            <a:r>
              <a:rPr sz="1700" spc="160" dirty="0">
                <a:latin typeface="Times New Roman"/>
                <a:cs typeface="Times New Roman"/>
              </a:rPr>
              <a:t>}</a:t>
            </a:r>
            <a:endParaRPr sz="17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430"/>
              </a:spcBef>
            </a:pPr>
            <a:r>
              <a:rPr sz="1700" spc="125" dirty="0">
                <a:latin typeface="Times New Roman"/>
                <a:cs typeface="Times New Roman"/>
              </a:rPr>
              <a:t>7</a:t>
            </a:r>
            <a:endParaRPr sz="17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17880" y="5706871"/>
            <a:ext cx="6057265" cy="3879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3499"/>
              </a:lnSpc>
              <a:spcBef>
                <a:spcPts val="90"/>
              </a:spcBef>
            </a:pPr>
            <a:r>
              <a:rPr sz="1150" dirty="0">
                <a:latin typeface="Arial"/>
                <a:cs typeface="Arial"/>
              </a:rPr>
              <a:t>A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spc="190" dirty="0">
                <a:latin typeface="Times New Roman"/>
                <a:cs typeface="Times New Roman"/>
              </a:rPr>
              <a:t>Function</a:t>
            </a:r>
            <a:r>
              <a:rPr sz="1150" spc="135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Arial"/>
                <a:cs typeface="Arial"/>
              </a:rPr>
              <a:t>takes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one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generic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type</a:t>
            </a:r>
            <a:r>
              <a:rPr sz="1150" spc="9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and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returns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another.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Notice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that</a:t>
            </a:r>
            <a:r>
              <a:rPr sz="1150" spc="3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input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type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spc="-10" dirty="0">
                <a:latin typeface="Arial"/>
                <a:cs typeface="Arial"/>
              </a:rPr>
              <a:t>comes </a:t>
            </a:r>
            <a:r>
              <a:rPr sz="1150" dirty="0">
                <a:latin typeface="Arial"/>
                <a:cs typeface="Arial"/>
              </a:rPr>
              <a:t>first</a:t>
            </a:r>
            <a:r>
              <a:rPr sz="1150" spc="-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in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4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list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and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then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return</a:t>
            </a:r>
            <a:r>
              <a:rPr sz="1150" spc="3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type.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So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35" dirty="0">
                <a:latin typeface="Arial"/>
                <a:cs typeface="Arial"/>
              </a:rPr>
              <a:t> </a:t>
            </a:r>
            <a:r>
              <a:rPr sz="1150" spc="195" dirty="0">
                <a:latin typeface="Times New Roman"/>
                <a:cs typeface="Times New Roman"/>
              </a:rPr>
              <a:t>apply</a:t>
            </a:r>
            <a:r>
              <a:rPr sz="1150" spc="125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Arial"/>
                <a:cs typeface="Arial"/>
              </a:rPr>
              <a:t>method</a:t>
            </a:r>
            <a:r>
              <a:rPr sz="1150" spc="3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takes</a:t>
            </a:r>
            <a:r>
              <a:rPr sz="1150" spc="4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and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returns</a:t>
            </a:r>
            <a:r>
              <a:rPr sz="1150" spc="3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an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spc="-25" dirty="0">
                <a:latin typeface="Arial"/>
                <a:cs typeface="Arial"/>
              </a:rPr>
              <a:t>R.</a:t>
            </a:r>
            <a:endParaRPr sz="11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326639" y="5247386"/>
            <a:ext cx="3116580" cy="144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endParaRPr sz="8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43939" y="1502663"/>
            <a:ext cx="5687695" cy="1492250"/>
            <a:chOff x="1043939" y="1502663"/>
            <a:chExt cx="5687695" cy="1492250"/>
          </a:xfrm>
        </p:grpSpPr>
        <p:sp>
          <p:nvSpPr>
            <p:cNvPr id="3" name="object 3"/>
            <p:cNvSpPr/>
            <p:nvPr/>
          </p:nvSpPr>
          <p:spPr>
            <a:xfrm>
              <a:off x="1054607" y="1513331"/>
              <a:ext cx="5666740" cy="1470660"/>
            </a:xfrm>
            <a:custGeom>
              <a:avLst/>
              <a:gdLst/>
              <a:ahLst/>
              <a:cxnLst/>
              <a:rect l="l" t="t" r="r" b="b"/>
              <a:pathLst>
                <a:path w="5666740" h="1470660">
                  <a:moveTo>
                    <a:pt x="5666232" y="0"/>
                  </a:moveTo>
                  <a:lnTo>
                    <a:pt x="0" y="0"/>
                  </a:lnTo>
                  <a:lnTo>
                    <a:pt x="0" y="1470659"/>
                  </a:lnTo>
                  <a:lnTo>
                    <a:pt x="5666232" y="1470659"/>
                  </a:lnTo>
                  <a:lnTo>
                    <a:pt x="5666232" y="0"/>
                  </a:lnTo>
                  <a:close/>
                </a:path>
              </a:pathLst>
            </a:custGeom>
            <a:solidFill>
              <a:srgbClr val="DCDC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043939" y="1502663"/>
              <a:ext cx="5687695" cy="1492250"/>
            </a:xfrm>
            <a:custGeom>
              <a:avLst/>
              <a:gdLst/>
              <a:ahLst/>
              <a:cxnLst/>
              <a:rect l="l" t="t" r="r" b="b"/>
              <a:pathLst>
                <a:path w="5687695" h="1492250">
                  <a:moveTo>
                    <a:pt x="5682996" y="0"/>
                  </a:moveTo>
                  <a:lnTo>
                    <a:pt x="4572" y="0"/>
                  </a:lnTo>
                  <a:lnTo>
                    <a:pt x="0" y="4572"/>
                  </a:lnTo>
                  <a:lnTo>
                    <a:pt x="0" y="1487424"/>
                  </a:lnTo>
                  <a:lnTo>
                    <a:pt x="4572" y="1491996"/>
                  </a:lnTo>
                  <a:lnTo>
                    <a:pt x="5682996" y="1491996"/>
                  </a:lnTo>
                  <a:lnTo>
                    <a:pt x="5687568" y="1487424"/>
                  </a:lnTo>
                  <a:lnTo>
                    <a:pt x="5687568" y="1481328"/>
                  </a:lnTo>
                  <a:lnTo>
                    <a:pt x="19812" y="1481328"/>
                  </a:lnTo>
                  <a:lnTo>
                    <a:pt x="10668" y="1470660"/>
                  </a:lnTo>
                  <a:lnTo>
                    <a:pt x="19812" y="1470660"/>
                  </a:lnTo>
                  <a:lnTo>
                    <a:pt x="19812" y="19812"/>
                  </a:lnTo>
                  <a:lnTo>
                    <a:pt x="10667" y="19812"/>
                  </a:lnTo>
                  <a:lnTo>
                    <a:pt x="19812" y="10668"/>
                  </a:lnTo>
                  <a:lnTo>
                    <a:pt x="5687568" y="10668"/>
                  </a:lnTo>
                  <a:lnTo>
                    <a:pt x="5687568" y="4572"/>
                  </a:lnTo>
                  <a:lnTo>
                    <a:pt x="5682996" y="0"/>
                  </a:lnTo>
                  <a:close/>
                </a:path>
                <a:path w="5687695" h="1492250">
                  <a:moveTo>
                    <a:pt x="19812" y="1470660"/>
                  </a:moveTo>
                  <a:lnTo>
                    <a:pt x="10668" y="1470660"/>
                  </a:lnTo>
                  <a:lnTo>
                    <a:pt x="19812" y="1481328"/>
                  </a:lnTo>
                  <a:lnTo>
                    <a:pt x="19812" y="1470660"/>
                  </a:lnTo>
                  <a:close/>
                </a:path>
                <a:path w="5687695" h="1492250">
                  <a:moveTo>
                    <a:pt x="5666232" y="1470660"/>
                  </a:moveTo>
                  <a:lnTo>
                    <a:pt x="19812" y="1470660"/>
                  </a:lnTo>
                  <a:lnTo>
                    <a:pt x="19812" y="1481328"/>
                  </a:lnTo>
                  <a:lnTo>
                    <a:pt x="5666232" y="1481328"/>
                  </a:lnTo>
                  <a:lnTo>
                    <a:pt x="5666232" y="1470660"/>
                  </a:lnTo>
                  <a:close/>
                </a:path>
                <a:path w="5687695" h="1492250">
                  <a:moveTo>
                    <a:pt x="5666232" y="10668"/>
                  </a:moveTo>
                  <a:lnTo>
                    <a:pt x="5666232" y="1481328"/>
                  </a:lnTo>
                  <a:lnTo>
                    <a:pt x="5676900" y="1470660"/>
                  </a:lnTo>
                  <a:lnTo>
                    <a:pt x="5687568" y="1470660"/>
                  </a:lnTo>
                  <a:lnTo>
                    <a:pt x="5687568" y="19812"/>
                  </a:lnTo>
                  <a:lnTo>
                    <a:pt x="5676900" y="19812"/>
                  </a:lnTo>
                  <a:lnTo>
                    <a:pt x="5666232" y="10668"/>
                  </a:lnTo>
                  <a:close/>
                </a:path>
                <a:path w="5687695" h="1492250">
                  <a:moveTo>
                    <a:pt x="5687568" y="1470660"/>
                  </a:moveTo>
                  <a:lnTo>
                    <a:pt x="5676900" y="1470660"/>
                  </a:lnTo>
                  <a:lnTo>
                    <a:pt x="5666232" y="1481328"/>
                  </a:lnTo>
                  <a:lnTo>
                    <a:pt x="5687568" y="1481328"/>
                  </a:lnTo>
                  <a:lnTo>
                    <a:pt x="5687568" y="1470660"/>
                  </a:lnTo>
                  <a:close/>
                </a:path>
                <a:path w="5687695" h="1492250">
                  <a:moveTo>
                    <a:pt x="19812" y="10668"/>
                  </a:moveTo>
                  <a:lnTo>
                    <a:pt x="10667" y="19812"/>
                  </a:lnTo>
                  <a:lnTo>
                    <a:pt x="19812" y="19812"/>
                  </a:lnTo>
                  <a:lnTo>
                    <a:pt x="19812" y="10668"/>
                  </a:lnTo>
                  <a:close/>
                </a:path>
                <a:path w="5687695" h="1492250">
                  <a:moveTo>
                    <a:pt x="5666232" y="10668"/>
                  </a:moveTo>
                  <a:lnTo>
                    <a:pt x="19812" y="10668"/>
                  </a:lnTo>
                  <a:lnTo>
                    <a:pt x="19812" y="19812"/>
                  </a:lnTo>
                  <a:lnTo>
                    <a:pt x="5666232" y="19812"/>
                  </a:lnTo>
                  <a:lnTo>
                    <a:pt x="5666232" y="10668"/>
                  </a:lnTo>
                  <a:close/>
                </a:path>
                <a:path w="5687695" h="1492250">
                  <a:moveTo>
                    <a:pt x="5687568" y="10668"/>
                  </a:moveTo>
                  <a:lnTo>
                    <a:pt x="5666232" y="10668"/>
                  </a:lnTo>
                  <a:lnTo>
                    <a:pt x="5676900" y="19812"/>
                  </a:lnTo>
                  <a:lnTo>
                    <a:pt x="5687568" y="19812"/>
                  </a:lnTo>
                  <a:lnTo>
                    <a:pt x="5687568" y="1066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2812795" y="806967"/>
            <a:ext cx="2143125" cy="3092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50" b="1" dirty="0">
                <a:latin typeface="Arial"/>
                <a:cs typeface="Arial"/>
              </a:rPr>
              <a:t>Function:</a:t>
            </a:r>
            <a:r>
              <a:rPr sz="1850" b="1" spc="80" dirty="0">
                <a:latin typeface="Arial"/>
                <a:cs typeface="Arial"/>
              </a:rPr>
              <a:t> </a:t>
            </a:r>
            <a:r>
              <a:rPr sz="1850" b="1" spc="-10" dirty="0">
                <a:latin typeface="Arial"/>
                <a:cs typeface="Arial"/>
              </a:rPr>
              <a:t>Example</a:t>
            </a:r>
            <a:endParaRPr sz="18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744479" y="1476942"/>
            <a:ext cx="4125595" cy="495300"/>
          </a:xfrm>
          <a:prstGeom prst="rect">
            <a:avLst/>
          </a:prstGeom>
        </p:spPr>
        <p:txBody>
          <a:bodyPr vert="horz" wrap="square" lIns="0" tIns="558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40"/>
              </a:spcBef>
            </a:pPr>
            <a:r>
              <a:rPr sz="1250" b="1" spc="165" dirty="0">
                <a:latin typeface="Times New Roman"/>
                <a:cs typeface="Times New Roman"/>
              </a:rPr>
              <a:t>Function&lt;SalesTxn,</a:t>
            </a:r>
            <a:r>
              <a:rPr sz="1250" b="1" spc="490" dirty="0">
                <a:latin typeface="Times New Roman"/>
                <a:cs typeface="Times New Roman"/>
              </a:rPr>
              <a:t> </a:t>
            </a:r>
            <a:r>
              <a:rPr sz="1250" b="1" spc="185" dirty="0">
                <a:latin typeface="Times New Roman"/>
                <a:cs typeface="Times New Roman"/>
              </a:rPr>
              <a:t>String&gt;</a:t>
            </a:r>
            <a:r>
              <a:rPr sz="1250" b="1" spc="495" dirty="0">
                <a:latin typeface="Times New Roman"/>
                <a:cs typeface="Times New Roman"/>
              </a:rPr>
              <a:t> </a:t>
            </a:r>
            <a:r>
              <a:rPr sz="1250" b="1" spc="150" dirty="0">
                <a:latin typeface="Times New Roman"/>
                <a:cs typeface="Times New Roman"/>
              </a:rPr>
              <a:t>buyerFunction</a:t>
            </a:r>
            <a:r>
              <a:rPr sz="1250" b="1" spc="495" dirty="0">
                <a:latin typeface="Times New Roman"/>
                <a:cs typeface="Times New Roman"/>
              </a:rPr>
              <a:t> </a:t>
            </a:r>
            <a:r>
              <a:rPr sz="1250" spc="20" dirty="0">
                <a:latin typeface="Times New Roman"/>
                <a:cs typeface="Times New Roman"/>
              </a:rPr>
              <a:t>=</a:t>
            </a:r>
            <a:endParaRPr sz="1250">
              <a:latin typeface="Times New Roman"/>
              <a:cs typeface="Times New Roman"/>
            </a:endParaRPr>
          </a:p>
          <a:p>
            <a:pPr marL="402590">
              <a:lnSpc>
                <a:spcPct val="100000"/>
              </a:lnSpc>
              <a:spcBef>
                <a:spcPts val="345"/>
              </a:spcBef>
            </a:pPr>
            <a:r>
              <a:rPr sz="1250" b="1" spc="355" dirty="0">
                <a:latin typeface="Times New Roman"/>
                <a:cs typeface="Times New Roman"/>
              </a:rPr>
              <a:t>t</a:t>
            </a:r>
            <a:r>
              <a:rPr sz="1250" b="1" spc="459" dirty="0">
                <a:latin typeface="Times New Roman"/>
                <a:cs typeface="Times New Roman"/>
              </a:rPr>
              <a:t> </a:t>
            </a:r>
            <a:r>
              <a:rPr sz="1250" b="1" spc="335" dirty="0">
                <a:latin typeface="Times New Roman"/>
                <a:cs typeface="Times New Roman"/>
              </a:rPr>
              <a:t>-</a:t>
            </a:r>
            <a:r>
              <a:rPr sz="1250" b="1" spc="55" dirty="0">
                <a:latin typeface="Times New Roman"/>
                <a:cs typeface="Times New Roman"/>
              </a:rPr>
              <a:t>&gt;</a:t>
            </a:r>
            <a:r>
              <a:rPr sz="1250" b="1" spc="450" dirty="0">
                <a:latin typeface="Times New Roman"/>
                <a:cs typeface="Times New Roman"/>
              </a:rPr>
              <a:t> </a:t>
            </a:r>
            <a:r>
              <a:rPr sz="1250" b="1" spc="204" dirty="0">
                <a:latin typeface="Times New Roman"/>
                <a:cs typeface="Times New Roman"/>
              </a:rPr>
              <a:t>t.getBuyer().getName()</a:t>
            </a:r>
            <a:r>
              <a:rPr sz="1250" spc="204" dirty="0">
                <a:latin typeface="Times New Roman"/>
                <a:cs typeface="Times New Roman"/>
              </a:rPr>
              <a:t>;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744430" y="2182546"/>
            <a:ext cx="4615815" cy="49530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23200"/>
              </a:lnSpc>
              <a:spcBef>
                <a:spcPts val="90"/>
              </a:spcBef>
            </a:pPr>
            <a:r>
              <a:rPr sz="1250" spc="240" dirty="0">
                <a:latin typeface="Times New Roman"/>
                <a:cs typeface="Times New Roman"/>
              </a:rPr>
              <a:t>System.out.println("\n==</a:t>
            </a:r>
            <a:r>
              <a:rPr sz="1250" spc="470" dirty="0">
                <a:latin typeface="Times New Roman"/>
                <a:cs typeface="Times New Roman"/>
              </a:rPr>
              <a:t> </a:t>
            </a:r>
            <a:r>
              <a:rPr sz="1250" spc="305" dirty="0">
                <a:latin typeface="Times New Roman"/>
                <a:cs typeface="Times New Roman"/>
              </a:rPr>
              <a:t>First</a:t>
            </a:r>
            <a:r>
              <a:rPr sz="1250" spc="470" dirty="0">
                <a:latin typeface="Times New Roman"/>
                <a:cs typeface="Times New Roman"/>
              </a:rPr>
              <a:t> </a:t>
            </a:r>
            <a:r>
              <a:rPr sz="1250" spc="210" dirty="0">
                <a:latin typeface="Times New Roman"/>
                <a:cs typeface="Times New Roman"/>
              </a:rPr>
              <a:t>Buyer"); </a:t>
            </a:r>
            <a:r>
              <a:rPr sz="1250" spc="225" dirty="0">
                <a:latin typeface="Times New Roman"/>
                <a:cs typeface="Times New Roman"/>
              </a:rPr>
              <a:t>System.out.println(</a:t>
            </a:r>
            <a:r>
              <a:rPr sz="1250" b="1" spc="225" dirty="0">
                <a:latin typeface="Times New Roman"/>
                <a:cs typeface="Times New Roman"/>
              </a:rPr>
              <a:t>buyerFunction.apply(first)</a:t>
            </a:r>
            <a:r>
              <a:rPr sz="1250" spc="225" dirty="0">
                <a:latin typeface="Times New Roman"/>
                <a:cs typeface="Times New Roman"/>
              </a:rPr>
              <a:t>);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60179" y="1476942"/>
            <a:ext cx="612775" cy="1437005"/>
          </a:xfrm>
          <a:prstGeom prst="rect">
            <a:avLst/>
          </a:prstGeom>
        </p:spPr>
        <p:txBody>
          <a:bodyPr vert="horz" wrap="square" lIns="0" tIns="558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40"/>
              </a:spcBef>
            </a:pPr>
            <a:r>
              <a:rPr sz="1250" spc="120" dirty="0">
                <a:latin typeface="Times New Roman"/>
                <a:cs typeface="Times New Roman"/>
              </a:rPr>
              <a:t>17</a:t>
            </a:r>
            <a:endParaRPr sz="12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45"/>
              </a:spcBef>
            </a:pPr>
            <a:r>
              <a:rPr sz="1250" spc="120" dirty="0">
                <a:latin typeface="Times New Roman"/>
                <a:cs typeface="Times New Roman"/>
              </a:rPr>
              <a:t>18</a:t>
            </a:r>
            <a:endParaRPr sz="12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60"/>
              </a:spcBef>
            </a:pPr>
            <a:r>
              <a:rPr sz="1250" spc="120" dirty="0">
                <a:latin typeface="Times New Roman"/>
                <a:cs typeface="Times New Roman"/>
              </a:rPr>
              <a:t>19</a:t>
            </a:r>
            <a:endParaRPr sz="12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50"/>
              </a:spcBef>
            </a:pPr>
            <a:r>
              <a:rPr sz="1250" spc="120" dirty="0">
                <a:latin typeface="Times New Roman"/>
                <a:cs typeface="Times New Roman"/>
              </a:rPr>
              <a:t>20</a:t>
            </a:r>
            <a:endParaRPr sz="12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50"/>
              </a:spcBef>
            </a:pPr>
            <a:r>
              <a:rPr sz="1250" spc="120" dirty="0">
                <a:latin typeface="Times New Roman"/>
                <a:cs typeface="Times New Roman"/>
              </a:rPr>
              <a:t>21</a:t>
            </a:r>
            <a:endParaRPr sz="12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59"/>
              </a:spcBef>
              <a:tabLst>
                <a:tab pos="501650" algn="l"/>
              </a:tabLst>
            </a:pPr>
            <a:r>
              <a:rPr sz="1250" spc="120" dirty="0">
                <a:latin typeface="Times New Roman"/>
                <a:cs typeface="Times New Roman"/>
              </a:rPr>
              <a:t>22</a:t>
            </a:r>
            <a:r>
              <a:rPr sz="1250" dirty="0">
                <a:latin typeface="Times New Roman"/>
                <a:cs typeface="Times New Roman"/>
              </a:rPr>
              <a:t>	</a:t>
            </a:r>
            <a:r>
              <a:rPr sz="1250" spc="114" dirty="0">
                <a:latin typeface="Times New Roman"/>
                <a:cs typeface="Times New Roman"/>
              </a:rPr>
              <a:t>}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17880" y="5706871"/>
            <a:ext cx="5972175" cy="3879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indent="-635">
              <a:lnSpc>
                <a:spcPct val="103499"/>
              </a:lnSpc>
              <a:spcBef>
                <a:spcPts val="90"/>
              </a:spcBef>
            </a:pPr>
            <a:r>
              <a:rPr sz="1150" dirty="0">
                <a:latin typeface="Arial"/>
                <a:cs typeface="Arial"/>
              </a:rPr>
              <a:t>The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example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takes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spc="170" dirty="0">
                <a:latin typeface="Times New Roman"/>
                <a:cs typeface="Times New Roman"/>
              </a:rPr>
              <a:t>SalesTxn</a:t>
            </a:r>
            <a:r>
              <a:rPr sz="1150" spc="130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Arial"/>
                <a:cs typeface="Arial"/>
              </a:rPr>
              <a:t>and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returns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spc="200" dirty="0">
                <a:latin typeface="Times New Roman"/>
                <a:cs typeface="Times New Roman"/>
              </a:rPr>
              <a:t>String</a:t>
            </a:r>
            <a:r>
              <a:rPr sz="1150" spc="200" dirty="0">
                <a:latin typeface="Arial"/>
                <a:cs typeface="Arial"/>
              </a:rPr>
              <a:t>.</a:t>
            </a:r>
            <a:r>
              <a:rPr sz="1150" spc="10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spc="190" dirty="0">
                <a:latin typeface="Times New Roman"/>
                <a:cs typeface="Times New Roman"/>
              </a:rPr>
              <a:t>Function</a:t>
            </a:r>
            <a:r>
              <a:rPr sz="1150" spc="130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Arial"/>
                <a:cs typeface="Arial"/>
              </a:rPr>
              <a:t>interface</a:t>
            </a:r>
            <a:r>
              <a:rPr sz="1150" spc="4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is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spc="-20" dirty="0">
                <a:latin typeface="Arial"/>
                <a:cs typeface="Arial"/>
              </a:rPr>
              <a:t>used </a:t>
            </a:r>
            <a:r>
              <a:rPr sz="1150" dirty="0">
                <a:latin typeface="Arial"/>
                <a:cs typeface="Arial"/>
              </a:rPr>
              <a:t>frequently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in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update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spc="225" dirty="0">
                <a:latin typeface="Times New Roman"/>
                <a:cs typeface="Times New Roman"/>
              </a:rPr>
              <a:t>Collection</a:t>
            </a:r>
            <a:r>
              <a:rPr sz="1150" spc="145" dirty="0">
                <a:latin typeface="Times New Roman"/>
                <a:cs typeface="Times New Roman"/>
              </a:rPr>
              <a:t> </a:t>
            </a:r>
            <a:r>
              <a:rPr sz="1150" spc="-20" dirty="0">
                <a:latin typeface="Arial"/>
                <a:cs typeface="Arial"/>
              </a:rPr>
              <a:t>APIs.</a:t>
            </a:r>
            <a:endParaRPr sz="11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326639" y="5247386"/>
            <a:ext cx="3116580" cy="144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endParaRPr sz="8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43939" y="1527047"/>
            <a:ext cx="5687695" cy="2146300"/>
            <a:chOff x="1043939" y="1527047"/>
            <a:chExt cx="5687695" cy="2146300"/>
          </a:xfrm>
        </p:grpSpPr>
        <p:sp>
          <p:nvSpPr>
            <p:cNvPr id="3" name="object 3"/>
            <p:cNvSpPr/>
            <p:nvPr/>
          </p:nvSpPr>
          <p:spPr>
            <a:xfrm>
              <a:off x="1054607" y="1537715"/>
              <a:ext cx="5666740" cy="2124710"/>
            </a:xfrm>
            <a:custGeom>
              <a:avLst/>
              <a:gdLst/>
              <a:ahLst/>
              <a:cxnLst/>
              <a:rect l="l" t="t" r="r" b="b"/>
              <a:pathLst>
                <a:path w="5666740" h="2124710">
                  <a:moveTo>
                    <a:pt x="5666232" y="0"/>
                  </a:moveTo>
                  <a:lnTo>
                    <a:pt x="0" y="0"/>
                  </a:lnTo>
                  <a:lnTo>
                    <a:pt x="0" y="2124455"/>
                  </a:lnTo>
                  <a:lnTo>
                    <a:pt x="5666232" y="2124455"/>
                  </a:lnTo>
                  <a:lnTo>
                    <a:pt x="5666232" y="0"/>
                  </a:lnTo>
                  <a:close/>
                </a:path>
              </a:pathLst>
            </a:custGeom>
            <a:solidFill>
              <a:srgbClr val="DCDC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043939" y="1527047"/>
              <a:ext cx="5687695" cy="2146300"/>
            </a:xfrm>
            <a:custGeom>
              <a:avLst/>
              <a:gdLst/>
              <a:ahLst/>
              <a:cxnLst/>
              <a:rect l="l" t="t" r="r" b="b"/>
              <a:pathLst>
                <a:path w="5687695" h="2146300">
                  <a:moveTo>
                    <a:pt x="5682996" y="0"/>
                  </a:moveTo>
                  <a:lnTo>
                    <a:pt x="4572" y="0"/>
                  </a:lnTo>
                  <a:lnTo>
                    <a:pt x="0" y="4572"/>
                  </a:lnTo>
                  <a:lnTo>
                    <a:pt x="0" y="2141220"/>
                  </a:lnTo>
                  <a:lnTo>
                    <a:pt x="4572" y="2145792"/>
                  </a:lnTo>
                  <a:lnTo>
                    <a:pt x="5682996" y="2145792"/>
                  </a:lnTo>
                  <a:lnTo>
                    <a:pt x="5687568" y="2141220"/>
                  </a:lnTo>
                  <a:lnTo>
                    <a:pt x="5687568" y="2135124"/>
                  </a:lnTo>
                  <a:lnTo>
                    <a:pt x="19812" y="2135124"/>
                  </a:lnTo>
                  <a:lnTo>
                    <a:pt x="10668" y="2125980"/>
                  </a:lnTo>
                  <a:lnTo>
                    <a:pt x="19812" y="2125980"/>
                  </a:lnTo>
                  <a:lnTo>
                    <a:pt x="19812" y="21336"/>
                  </a:lnTo>
                  <a:lnTo>
                    <a:pt x="10667" y="21336"/>
                  </a:lnTo>
                  <a:lnTo>
                    <a:pt x="19812" y="10668"/>
                  </a:lnTo>
                  <a:lnTo>
                    <a:pt x="5687568" y="10668"/>
                  </a:lnTo>
                  <a:lnTo>
                    <a:pt x="5687568" y="4572"/>
                  </a:lnTo>
                  <a:lnTo>
                    <a:pt x="5682996" y="0"/>
                  </a:lnTo>
                  <a:close/>
                </a:path>
                <a:path w="5687695" h="2146300">
                  <a:moveTo>
                    <a:pt x="19812" y="2125980"/>
                  </a:moveTo>
                  <a:lnTo>
                    <a:pt x="10668" y="2125980"/>
                  </a:lnTo>
                  <a:lnTo>
                    <a:pt x="19812" y="2135124"/>
                  </a:lnTo>
                  <a:lnTo>
                    <a:pt x="19812" y="2125980"/>
                  </a:lnTo>
                  <a:close/>
                </a:path>
                <a:path w="5687695" h="2146300">
                  <a:moveTo>
                    <a:pt x="5666232" y="2125980"/>
                  </a:moveTo>
                  <a:lnTo>
                    <a:pt x="19812" y="2125980"/>
                  </a:lnTo>
                  <a:lnTo>
                    <a:pt x="19812" y="2135124"/>
                  </a:lnTo>
                  <a:lnTo>
                    <a:pt x="5666232" y="2135124"/>
                  </a:lnTo>
                  <a:lnTo>
                    <a:pt x="5666232" y="2125980"/>
                  </a:lnTo>
                  <a:close/>
                </a:path>
                <a:path w="5687695" h="2146300">
                  <a:moveTo>
                    <a:pt x="5666232" y="10668"/>
                  </a:moveTo>
                  <a:lnTo>
                    <a:pt x="5666232" y="2135124"/>
                  </a:lnTo>
                  <a:lnTo>
                    <a:pt x="5676900" y="2125980"/>
                  </a:lnTo>
                  <a:lnTo>
                    <a:pt x="5687568" y="2125980"/>
                  </a:lnTo>
                  <a:lnTo>
                    <a:pt x="5687568" y="21336"/>
                  </a:lnTo>
                  <a:lnTo>
                    <a:pt x="5676900" y="21336"/>
                  </a:lnTo>
                  <a:lnTo>
                    <a:pt x="5666232" y="10668"/>
                  </a:lnTo>
                  <a:close/>
                </a:path>
                <a:path w="5687695" h="2146300">
                  <a:moveTo>
                    <a:pt x="5687568" y="2125980"/>
                  </a:moveTo>
                  <a:lnTo>
                    <a:pt x="5676900" y="2125980"/>
                  </a:lnTo>
                  <a:lnTo>
                    <a:pt x="5666232" y="2135124"/>
                  </a:lnTo>
                  <a:lnTo>
                    <a:pt x="5687568" y="2135124"/>
                  </a:lnTo>
                  <a:lnTo>
                    <a:pt x="5687568" y="2125980"/>
                  </a:lnTo>
                  <a:close/>
                </a:path>
                <a:path w="5687695" h="2146300">
                  <a:moveTo>
                    <a:pt x="19812" y="10668"/>
                  </a:moveTo>
                  <a:lnTo>
                    <a:pt x="10667" y="21336"/>
                  </a:lnTo>
                  <a:lnTo>
                    <a:pt x="19812" y="21336"/>
                  </a:lnTo>
                  <a:lnTo>
                    <a:pt x="19812" y="10668"/>
                  </a:lnTo>
                  <a:close/>
                </a:path>
                <a:path w="5687695" h="2146300">
                  <a:moveTo>
                    <a:pt x="5666232" y="10668"/>
                  </a:moveTo>
                  <a:lnTo>
                    <a:pt x="19812" y="10668"/>
                  </a:lnTo>
                  <a:lnTo>
                    <a:pt x="19812" y="21336"/>
                  </a:lnTo>
                  <a:lnTo>
                    <a:pt x="5666232" y="21336"/>
                  </a:lnTo>
                  <a:lnTo>
                    <a:pt x="5666232" y="10668"/>
                  </a:lnTo>
                  <a:close/>
                </a:path>
                <a:path w="5687695" h="2146300">
                  <a:moveTo>
                    <a:pt x="5687568" y="10668"/>
                  </a:moveTo>
                  <a:lnTo>
                    <a:pt x="5666232" y="10668"/>
                  </a:lnTo>
                  <a:lnTo>
                    <a:pt x="5676900" y="21336"/>
                  </a:lnTo>
                  <a:lnTo>
                    <a:pt x="5687568" y="21336"/>
                  </a:lnTo>
                  <a:lnTo>
                    <a:pt x="5687568" y="1066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1060196" y="806967"/>
            <a:ext cx="4204335" cy="193040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2352040">
              <a:lnSpc>
                <a:spcPct val="100000"/>
              </a:lnSpc>
              <a:spcBef>
                <a:spcPts val="110"/>
              </a:spcBef>
            </a:pPr>
            <a:r>
              <a:rPr sz="1850" b="1" spc="-10" dirty="0">
                <a:latin typeface="Arial"/>
                <a:cs typeface="Arial"/>
              </a:rPr>
              <a:t>Supplier</a:t>
            </a:r>
            <a:endParaRPr sz="18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180"/>
              </a:spcBef>
            </a:pPr>
            <a:endParaRPr sz="18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tabLst>
                <a:tab pos="274320" algn="l"/>
                <a:tab pos="1318260" algn="l"/>
              </a:tabLst>
            </a:pPr>
            <a:r>
              <a:rPr sz="1700" spc="125" dirty="0">
                <a:latin typeface="Times New Roman"/>
                <a:cs typeface="Times New Roman"/>
              </a:rPr>
              <a:t>1</a:t>
            </a:r>
            <a:r>
              <a:rPr sz="1700" dirty="0">
                <a:latin typeface="Times New Roman"/>
                <a:cs typeface="Times New Roman"/>
              </a:rPr>
              <a:t>	</a:t>
            </a:r>
            <a:r>
              <a:rPr sz="1700" spc="215" dirty="0">
                <a:latin typeface="Times New Roman"/>
                <a:cs typeface="Times New Roman"/>
              </a:rPr>
              <a:t>package</a:t>
            </a:r>
            <a:r>
              <a:rPr sz="1700" dirty="0">
                <a:latin typeface="Times New Roman"/>
                <a:cs typeface="Times New Roman"/>
              </a:rPr>
              <a:t>	</a:t>
            </a:r>
            <a:r>
              <a:rPr sz="1700" spc="375" dirty="0">
                <a:latin typeface="Times New Roman"/>
                <a:cs typeface="Times New Roman"/>
              </a:rPr>
              <a:t>java.util.function;</a:t>
            </a:r>
            <a:endParaRPr sz="17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430"/>
              </a:spcBef>
            </a:pPr>
            <a:r>
              <a:rPr sz="1700" spc="125" dirty="0">
                <a:latin typeface="Times New Roman"/>
                <a:cs typeface="Times New Roman"/>
              </a:rPr>
              <a:t>2</a:t>
            </a:r>
            <a:endParaRPr sz="1700">
              <a:latin typeface="Times New Roman"/>
              <a:cs typeface="Times New Roman"/>
            </a:endParaRPr>
          </a:p>
          <a:p>
            <a:pPr marL="12700" marR="5080">
              <a:lnSpc>
                <a:spcPct val="121200"/>
              </a:lnSpc>
              <a:tabLst>
                <a:tab pos="274320" algn="l"/>
                <a:tab pos="1187450" algn="l"/>
                <a:tab pos="2493645" algn="l"/>
                <a:tab pos="4060190" algn="l"/>
              </a:tabLst>
            </a:pPr>
            <a:r>
              <a:rPr sz="1700" spc="125" dirty="0">
                <a:latin typeface="Times New Roman"/>
                <a:cs typeface="Times New Roman"/>
              </a:rPr>
              <a:t>3</a:t>
            </a:r>
            <a:r>
              <a:rPr sz="1700" dirty="0">
                <a:latin typeface="Times New Roman"/>
                <a:cs typeface="Times New Roman"/>
              </a:rPr>
              <a:t>	</a:t>
            </a:r>
            <a:r>
              <a:rPr sz="1700" spc="305" dirty="0">
                <a:latin typeface="Times New Roman"/>
                <a:cs typeface="Times New Roman"/>
              </a:rPr>
              <a:t>public</a:t>
            </a:r>
            <a:r>
              <a:rPr sz="1700" dirty="0">
                <a:latin typeface="Times New Roman"/>
                <a:cs typeface="Times New Roman"/>
              </a:rPr>
              <a:t>	</a:t>
            </a:r>
            <a:r>
              <a:rPr sz="1700" spc="355" dirty="0">
                <a:latin typeface="Times New Roman"/>
                <a:cs typeface="Times New Roman"/>
              </a:rPr>
              <a:t>interface</a:t>
            </a:r>
            <a:r>
              <a:rPr sz="1700" dirty="0">
                <a:latin typeface="Times New Roman"/>
                <a:cs typeface="Times New Roman"/>
              </a:rPr>
              <a:t>	</a:t>
            </a:r>
            <a:r>
              <a:rPr sz="1700" spc="215" dirty="0">
                <a:latin typeface="Times New Roman"/>
                <a:cs typeface="Times New Roman"/>
              </a:rPr>
              <a:t>Supplier&lt;T&gt;</a:t>
            </a:r>
            <a:r>
              <a:rPr sz="1700" dirty="0">
                <a:latin typeface="Times New Roman"/>
                <a:cs typeface="Times New Roman"/>
              </a:rPr>
              <a:t>	</a:t>
            </a:r>
            <a:r>
              <a:rPr sz="1700" spc="160" dirty="0">
                <a:latin typeface="Times New Roman"/>
                <a:cs typeface="Times New Roman"/>
              </a:rPr>
              <a:t>{ </a:t>
            </a:r>
            <a:r>
              <a:rPr sz="1700" spc="125" dirty="0">
                <a:latin typeface="Times New Roman"/>
                <a:cs typeface="Times New Roman"/>
              </a:rPr>
              <a:t>4</a:t>
            </a:r>
            <a:endParaRPr sz="17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845073" y="2764005"/>
            <a:ext cx="1984375" cy="28702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  <a:tabLst>
                <a:tab pos="926465" algn="l"/>
                <a:tab pos="1187450" algn="l"/>
              </a:tabLst>
            </a:pPr>
            <a:r>
              <a:rPr sz="1700" spc="305" dirty="0">
                <a:latin typeface="Times New Roman"/>
                <a:cs typeface="Times New Roman"/>
              </a:rPr>
              <a:t>public</a:t>
            </a:r>
            <a:r>
              <a:rPr sz="1700" dirty="0">
                <a:latin typeface="Times New Roman"/>
                <a:cs typeface="Times New Roman"/>
              </a:rPr>
              <a:t>	</a:t>
            </a:r>
            <a:r>
              <a:rPr sz="1700" spc="-50" dirty="0">
                <a:latin typeface="Times New Roman"/>
                <a:cs typeface="Times New Roman"/>
              </a:rPr>
              <a:t>T</a:t>
            </a:r>
            <a:r>
              <a:rPr sz="1700" dirty="0">
                <a:latin typeface="Times New Roman"/>
                <a:cs typeface="Times New Roman"/>
              </a:rPr>
              <a:t>	</a:t>
            </a:r>
            <a:r>
              <a:rPr sz="1700" spc="400" dirty="0">
                <a:latin typeface="Times New Roman"/>
                <a:cs typeface="Times New Roman"/>
              </a:rPr>
              <a:t>get();</a:t>
            </a:r>
            <a:endParaRPr sz="17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60196" y="2711591"/>
            <a:ext cx="418465" cy="967740"/>
          </a:xfrm>
          <a:prstGeom prst="rect">
            <a:avLst/>
          </a:prstGeom>
        </p:spPr>
        <p:txBody>
          <a:bodyPr vert="horz" wrap="square" lIns="0" tIns="666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25"/>
              </a:spcBef>
            </a:pPr>
            <a:r>
              <a:rPr sz="1700" spc="125" dirty="0">
                <a:latin typeface="Times New Roman"/>
                <a:cs typeface="Times New Roman"/>
              </a:rPr>
              <a:t>5</a:t>
            </a:r>
            <a:endParaRPr sz="17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434"/>
              </a:spcBef>
              <a:tabLst>
                <a:tab pos="274320" algn="l"/>
              </a:tabLst>
            </a:pPr>
            <a:r>
              <a:rPr sz="1700" spc="125" dirty="0">
                <a:latin typeface="Times New Roman"/>
                <a:cs typeface="Times New Roman"/>
              </a:rPr>
              <a:t>6</a:t>
            </a:r>
            <a:r>
              <a:rPr sz="1700" dirty="0">
                <a:latin typeface="Times New Roman"/>
                <a:cs typeface="Times New Roman"/>
              </a:rPr>
              <a:t>	</a:t>
            </a:r>
            <a:r>
              <a:rPr sz="1700" spc="160" dirty="0">
                <a:latin typeface="Times New Roman"/>
                <a:cs typeface="Times New Roman"/>
              </a:rPr>
              <a:t>}</a:t>
            </a:r>
            <a:endParaRPr sz="17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430"/>
              </a:spcBef>
            </a:pPr>
            <a:r>
              <a:rPr sz="1700" spc="125" dirty="0">
                <a:latin typeface="Times New Roman"/>
                <a:cs typeface="Times New Roman"/>
              </a:rPr>
              <a:t>7</a:t>
            </a:r>
            <a:endParaRPr sz="17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17880" y="5706871"/>
            <a:ext cx="4313555" cy="20701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150" dirty="0">
                <a:latin typeface="Arial"/>
                <a:cs typeface="Arial"/>
              </a:rPr>
              <a:t>The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spc="215" dirty="0">
                <a:latin typeface="Times New Roman"/>
                <a:cs typeface="Times New Roman"/>
              </a:rPr>
              <a:t>Supplier</a:t>
            </a:r>
            <a:r>
              <a:rPr sz="1150" spc="125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Arial"/>
                <a:cs typeface="Arial"/>
              </a:rPr>
              <a:t>returns</a:t>
            </a:r>
            <a:r>
              <a:rPr sz="1150" spc="4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generic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type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and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takes</a:t>
            </a:r>
            <a:r>
              <a:rPr sz="1150" spc="4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no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spc="-10" dirty="0">
                <a:latin typeface="Arial"/>
                <a:cs typeface="Arial"/>
              </a:rPr>
              <a:t>parameters.</a:t>
            </a:r>
            <a:endParaRPr sz="11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326639" y="5247386"/>
            <a:ext cx="3116580" cy="144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endParaRPr sz="8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43940" y="1473707"/>
            <a:ext cx="5687695" cy="3556000"/>
            <a:chOff x="1043940" y="1473707"/>
            <a:chExt cx="5687695" cy="3556000"/>
          </a:xfrm>
        </p:grpSpPr>
        <p:sp>
          <p:nvSpPr>
            <p:cNvPr id="3" name="object 3"/>
            <p:cNvSpPr/>
            <p:nvPr/>
          </p:nvSpPr>
          <p:spPr>
            <a:xfrm>
              <a:off x="1054608" y="1482852"/>
              <a:ext cx="5666740" cy="3542029"/>
            </a:xfrm>
            <a:custGeom>
              <a:avLst/>
              <a:gdLst/>
              <a:ahLst/>
              <a:cxnLst/>
              <a:rect l="l" t="t" r="r" b="b"/>
              <a:pathLst>
                <a:path w="5666740" h="3542029">
                  <a:moveTo>
                    <a:pt x="5666232" y="0"/>
                  </a:moveTo>
                  <a:lnTo>
                    <a:pt x="0" y="0"/>
                  </a:lnTo>
                  <a:lnTo>
                    <a:pt x="0" y="3541776"/>
                  </a:lnTo>
                  <a:lnTo>
                    <a:pt x="5666232" y="3541776"/>
                  </a:lnTo>
                  <a:lnTo>
                    <a:pt x="5666232" y="0"/>
                  </a:lnTo>
                  <a:close/>
                </a:path>
              </a:pathLst>
            </a:custGeom>
            <a:solidFill>
              <a:srgbClr val="DCDC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043940" y="1473707"/>
              <a:ext cx="5687695" cy="3556000"/>
            </a:xfrm>
            <a:custGeom>
              <a:avLst/>
              <a:gdLst/>
              <a:ahLst/>
              <a:cxnLst/>
              <a:rect l="l" t="t" r="r" b="b"/>
              <a:pathLst>
                <a:path w="5687695" h="3556000">
                  <a:moveTo>
                    <a:pt x="5682996" y="0"/>
                  </a:moveTo>
                  <a:lnTo>
                    <a:pt x="4571" y="0"/>
                  </a:lnTo>
                  <a:lnTo>
                    <a:pt x="0" y="4572"/>
                  </a:lnTo>
                  <a:lnTo>
                    <a:pt x="0" y="3555492"/>
                  </a:lnTo>
                  <a:lnTo>
                    <a:pt x="5687568" y="3555492"/>
                  </a:lnTo>
                  <a:lnTo>
                    <a:pt x="5687568" y="3550920"/>
                  </a:lnTo>
                  <a:lnTo>
                    <a:pt x="19812" y="3550920"/>
                  </a:lnTo>
                  <a:lnTo>
                    <a:pt x="10668" y="3541776"/>
                  </a:lnTo>
                  <a:lnTo>
                    <a:pt x="19812" y="3541776"/>
                  </a:lnTo>
                  <a:lnTo>
                    <a:pt x="19812" y="19812"/>
                  </a:lnTo>
                  <a:lnTo>
                    <a:pt x="10668" y="19812"/>
                  </a:lnTo>
                  <a:lnTo>
                    <a:pt x="19812" y="9144"/>
                  </a:lnTo>
                  <a:lnTo>
                    <a:pt x="5687568" y="9144"/>
                  </a:lnTo>
                  <a:lnTo>
                    <a:pt x="5687568" y="4572"/>
                  </a:lnTo>
                  <a:lnTo>
                    <a:pt x="5682996" y="0"/>
                  </a:lnTo>
                  <a:close/>
                </a:path>
                <a:path w="5687695" h="3556000">
                  <a:moveTo>
                    <a:pt x="19812" y="3541776"/>
                  </a:moveTo>
                  <a:lnTo>
                    <a:pt x="10668" y="3541776"/>
                  </a:lnTo>
                  <a:lnTo>
                    <a:pt x="19812" y="3550920"/>
                  </a:lnTo>
                  <a:lnTo>
                    <a:pt x="19812" y="3541776"/>
                  </a:lnTo>
                  <a:close/>
                </a:path>
                <a:path w="5687695" h="3556000">
                  <a:moveTo>
                    <a:pt x="5666232" y="3541776"/>
                  </a:moveTo>
                  <a:lnTo>
                    <a:pt x="19812" y="3541776"/>
                  </a:lnTo>
                  <a:lnTo>
                    <a:pt x="19812" y="3550920"/>
                  </a:lnTo>
                  <a:lnTo>
                    <a:pt x="5666232" y="3550920"/>
                  </a:lnTo>
                  <a:lnTo>
                    <a:pt x="5666232" y="3541776"/>
                  </a:lnTo>
                  <a:close/>
                </a:path>
                <a:path w="5687695" h="3556000">
                  <a:moveTo>
                    <a:pt x="5666232" y="9144"/>
                  </a:moveTo>
                  <a:lnTo>
                    <a:pt x="5666232" y="3550920"/>
                  </a:lnTo>
                  <a:lnTo>
                    <a:pt x="5676900" y="3541776"/>
                  </a:lnTo>
                  <a:lnTo>
                    <a:pt x="5687568" y="3541776"/>
                  </a:lnTo>
                  <a:lnTo>
                    <a:pt x="5687568" y="19812"/>
                  </a:lnTo>
                  <a:lnTo>
                    <a:pt x="5676900" y="19812"/>
                  </a:lnTo>
                  <a:lnTo>
                    <a:pt x="5666232" y="9144"/>
                  </a:lnTo>
                  <a:close/>
                </a:path>
                <a:path w="5687695" h="3556000">
                  <a:moveTo>
                    <a:pt x="5687568" y="3541776"/>
                  </a:moveTo>
                  <a:lnTo>
                    <a:pt x="5676900" y="3541776"/>
                  </a:lnTo>
                  <a:lnTo>
                    <a:pt x="5666232" y="3550920"/>
                  </a:lnTo>
                  <a:lnTo>
                    <a:pt x="5687568" y="3550920"/>
                  </a:lnTo>
                  <a:lnTo>
                    <a:pt x="5687568" y="3541776"/>
                  </a:lnTo>
                  <a:close/>
                </a:path>
                <a:path w="5687695" h="3556000">
                  <a:moveTo>
                    <a:pt x="19812" y="9144"/>
                  </a:moveTo>
                  <a:lnTo>
                    <a:pt x="10668" y="19812"/>
                  </a:lnTo>
                  <a:lnTo>
                    <a:pt x="19812" y="19812"/>
                  </a:lnTo>
                  <a:lnTo>
                    <a:pt x="19812" y="9144"/>
                  </a:lnTo>
                  <a:close/>
                </a:path>
                <a:path w="5687695" h="3556000">
                  <a:moveTo>
                    <a:pt x="5666232" y="9144"/>
                  </a:moveTo>
                  <a:lnTo>
                    <a:pt x="19812" y="9144"/>
                  </a:lnTo>
                  <a:lnTo>
                    <a:pt x="19812" y="19812"/>
                  </a:lnTo>
                  <a:lnTo>
                    <a:pt x="5666232" y="19812"/>
                  </a:lnTo>
                  <a:lnTo>
                    <a:pt x="5666232" y="9144"/>
                  </a:lnTo>
                  <a:close/>
                </a:path>
                <a:path w="5687695" h="3556000">
                  <a:moveTo>
                    <a:pt x="5687568" y="9144"/>
                  </a:moveTo>
                  <a:lnTo>
                    <a:pt x="5666232" y="9144"/>
                  </a:lnTo>
                  <a:lnTo>
                    <a:pt x="5676900" y="19812"/>
                  </a:lnTo>
                  <a:lnTo>
                    <a:pt x="5687568" y="19812"/>
                  </a:lnTo>
                  <a:lnTo>
                    <a:pt x="5687568" y="914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2840227" y="806967"/>
            <a:ext cx="2089150" cy="3092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50" b="1" dirty="0">
                <a:latin typeface="Arial"/>
                <a:cs typeface="Arial"/>
              </a:rPr>
              <a:t>Supplier:</a:t>
            </a:r>
            <a:r>
              <a:rPr sz="1850" b="1" spc="-20" dirty="0">
                <a:latin typeface="Arial"/>
                <a:cs typeface="Arial"/>
              </a:rPr>
              <a:t> </a:t>
            </a:r>
            <a:r>
              <a:rPr sz="1850" b="1" spc="-10" dirty="0">
                <a:latin typeface="Arial"/>
                <a:cs typeface="Arial"/>
              </a:rPr>
              <a:t>Example</a:t>
            </a:r>
            <a:endParaRPr sz="18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60196" y="1457115"/>
            <a:ext cx="5589905" cy="3558540"/>
          </a:xfrm>
          <a:prstGeom prst="rect">
            <a:avLst/>
          </a:prstGeom>
        </p:spPr>
        <p:txBody>
          <a:bodyPr vert="horz" wrap="square" lIns="0" tIns="57150" rIns="0" bIns="0" rtlCol="0">
            <a:spAutoFit/>
          </a:bodyPr>
          <a:lstStyle/>
          <a:p>
            <a:pPr marL="696595" indent="-683895">
              <a:lnSpc>
                <a:spcPct val="100000"/>
              </a:lnSpc>
              <a:spcBef>
                <a:spcPts val="450"/>
              </a:spcBef>
              <a:buAutoNum type="arabicPlain" startAt="15"/>
              <a:tabLst>
                <a:tab pos="696595" algn="l"/>
              </a:tabLst>
            </a:pPr>
            <a:r>
              <a:rPr sz="1250" spc="190" dirty="0">
                <a:latin typeface="Times New Roman"/>
                <a:cs typeface="Times New Roman"/>
              </a:rPr>
              <a:t>List&lt;SalesTxn&gt;</a:t>
            </a:r>
            <a:r>
              <a:rPr sz="1250" spc="450" dirty="0">
                <a:latin typeface="Times New Roman"/>
                <a:cs typeface="Times New Roman"/>
              </a:rPr>
              <a:t> </a:t>
            </a:r>
            <a:r>
              <a:rPr sz="1250" spc="305" dirty="0">
                <a:latin typeface="Times New Roman"/>
                <a:cs typeface="Times New Roman"/>
              </a:rPr>
              <a:t>tList</a:t>
            </a:r>
            <a:r>
              <a:rPr sz="1250" spc="465" dirty="0">
                <a:latin typeface="Times New Roman"/>
                <a:cs typeface="Times New Roman"/>
              </a:rPr>
              <a:t> </a:t>
            </a:r>
            <a:r>
              <a:rPr sz="1250" spc="70" dirty="0">
                <a:latin typeface="Times New Roman"/>
                <a:cs typeface="Times New Roman"/>
              </a:rPr>
              <a:t>=</a:t>
            </a:r>
            <a:r>
              <a:rPr sz="1250" spc="465" dirty="0">
                <a:latin typeface="Times New Roman"/>
                <a:cs typeface="Times New Roman"/>
              </a:rPr>
              <a:t> </a:t>
            </a:r>
            <a:r>
              <a:rPr sz="1250" spc="229" dirty="0">
                <a:latin typeface="Times New Roman"/>
                <a:cs typeface="Times New Roman"/>
              </a:rPr>
              <a:t>SalesTxn.createTxnList();</a:t>
            </a:r>
            <a:endParaRPr sz="1250">
              <a:latin typeface="Times New Roman"/>
              <a:cs typeface="Times New Roman"/>
            </a:endParaRPr>
          </a:p>
          <a:p>
            <a:pPr marL="696595" indent="-683895">
              <a:lnSpc>
                <a:spcPct val="100000"/>
              </a:lnSpc>
              <a:spcBef>
                <a:spcPts val="360"/>
              </a:spcBef>
              <a:buAutoNum type="arabicPlain" startAt="15"/>
              <a:tabLst>
                <a:tab pos="696595" algn="l"/>
              </a:tabLst>
            </a:pPr>
            <a:r>
              <a:rPr sz="1250" spc="190" dirty="0">
                <a:latin typeface="Times New Roman"/>
                <a:cs typeface="Times New Roman"/>
              </a:rPr>
              <a:t>Supplier&lt;SalesTxn&gt;</a:t>
            </a:r>
            <a:r>
              <a:rPr sz="1250" spc="95" dirty="0">
                <a:latin typeface="Times New Roman"/>
                <a:cs typeface="Times New Roman"/>
              </a:rPr>
              <a:t>  </a:t>
            </a:r>
            <a:r>
              <a:rPr sz="1250" spc="229" dirty="0">
                <a:latin typeface="Times New Roman"/>
                <a:cs typeface="Times New Roman"/>
              </a:rPr>
              <a:t>txnSupplier</a:t>
            </a:r>
            <a:r>
              <a:rPr sz="1250" spc="95" dirty="0">
                <a:latin typeface="Times New Roman"/>
                <a:cs typeface="Times New Roman"/>
              </a:rPr>
              <a:t>  </a:t>
            </a:r>
            <a:r>
              <a:rPr sz="1250" spc="20" dirty="0">
                <a:latin typeface="Times New Roman"/>
                <a:cs typeface="Times New Roman"/>
              </a:rPr>
              <a:t>=</a:t>
            </a:r>
            <a:endParaRPr sz="1250">
              <a:latin typeface="Times New Roman"/>
              <a:cs typeface="Times New Roman"/>
            </a:endParaRPr>
          </a:p>
          <a:p>
            <a:pPr marL="1086485" indent="-1073785">
              <a:lnSpc>
                <a:spcPct val="100000"/>
              </a:lnSpc>
              <a:spcBef>
                <a:spcPts val="350"/>
              </a:spcBef>
              <a:buFont typeface="Times New Roman"/>
              <a:buAutoNum type="arabicPlain" startAt="15"/>
              <a:tabLst>
                <a:tab pos="1086485" algn="l"/>
              </a:tabLst>
            </a:pPr>
            <a:r>
              <a:rPr sz="1250" b="1" spc="355" dirty="0">
                <a:latin typeface="Times New Roman"/>
                <a:cs typeface="Times New Roman"/>
              </a:rPr>
              <a:t>()</a:t>
            </a:r>
            <a:r>
              <a:rPr sz="1250" b="1" spc="490" dirty="0">
                <a:latin typeface="Times New Roman"/>
                <a:cs typeface="Times New Roman"/>
              </a:rPr>
              <a:t> </a:t>
            </a:r>
            <a:r>
              <a:rPr sz="1250" b="1" spc="360" dirty="0">
                <a:latin typeface="Times New Roman"/>
                <a:cs typeface="Times New Roman"/>
              </a:rPr>
              <a:t>-</a:t>
            </a:r>
            <a:r>
              <a:rPr sz="1250" b="1" spc="55" dirty="0">
                <a:latin typeface="Times New Roman"/>
                <a:cs typeface="Times New Roman"/>
              </a:rPr>
              <a:t>&gt;</a:t>
            </a:r>
            <a:r>
              <a:rPr sz="1250" b="1" spc="495" dirty="0">
                <a:latin typeface="Times New Roman"/>
                <a:cs typeface="Times New Roman"/>
              </a:rPr>
              <a:t> </a:t>
            </a:r>
            <a:r>
              <a:rPr sz="1250" b="1" dirty="0">
                <a:latin typeface="Times New Roman"/>
                <a:cs typeface="Times New Roman"/>
              </a:rPr>
              <a:t>new</a:t>
            </a:r>
            <a:r>
              <a:rPr sz="1250" b="1" spc="495" dirty="0">
                <a:latin typeface="Times New Roman"/>
                <a:cs typeface="Times New Roman"/>
              </a:rPr>
              <a:t> </a:t>
            </a:r>
            <a:r>
              <a:rPr sz="1250" b="1" spc="195" dirty="0">
                <a:latin typeface="Times New Roman"/>
                <a:cs typeface="Times New Roman"/>
              </a:rPr>
              <a:t>SalesTxn.Builder()</a:t>
            </a:r>
            <a:endParaRPr sz="12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60"/>
              </a:spcBef>
              <a:tabLst>
                <a:tab pos="1478280" algn="l"/>
              </a:tabLst>
            </a:pPr>
            <a:r>
              <a:rPr sz="1250" spc="120" dirty="0">
                <a:latin typeface="Times New Roman"/>
                <a:cs typeface="Times New Roman"/>
              </a:rPr>
              <a:t>18</a:t>
            </a:r>
            <a:r>
              <a:rPr sz="1250" dirty="0">
                <a:latin typeface="Times New Roman"/>
                <a:cs typeface="Times New Roman"/>
              </a:rPr>
              <a:t>	</a:t>
            </a:r>
            <a:r>
              <a:rPr sz="1250" spc="240" dirty="0">
                <a:latin typeface="Times New Roman"/>
                <a:cs typeface="Times New Roman"/>
              </a:rPr>
              <a:t>.txnId(101)</a:t>
            </a:r>
            <a:endParaRPr sz="1250">
              <a:latin typeface="Times New Roman"/>
              <a:cs typeface="Times New Roman"/>
            </a:endParaRPr>
          </a:p>
          <a:p>
            <a:pPr marL="1478280" indent="-1465580">
              <a:lnSpc>
                <a:spcPct val="100000"/>
              </a:lnSpc>
              <a:spcBef>
                <a:spcPts val="345"/>
              </a:spcBef>
              <a:buAutoNum type="arabicPlain" startAt="19"/>
              <a:tabLst>
                <a:tab pos="1478280" algn="l"/>
              </a:tabLst>
            </a:pPr>
            <a:r>
              <a:rPr sz="1250" spc="240" dirty="0">
                <a:latin typeface="Times New Roman"/>
                <a:cs typeface="Times New Roman"/>
              </a:rPr>
              <a:t>.salesPerson("John</a:t>
            </a:r>
            <a:r>
              <a:rPr sz="1250" spc="455" dirty="0">
                <a:latin typeface="Times New Roman"/>
                <a:cs typeface="Times New Roman"/>
              </a:rPr>
              <a:t> </a:t>
            </a:r>
            <a:r>
              <a:rPr sz="1250" spc="114" dirty="0">
                <a:latin typeface="Times New Roman"/>
                <a:cs typeface="Times New Roman"/>
              </a:rPr>
              <a:t>Adams")</a:t>
            </a:r>
            <a:endParaRPr sz="1250">
              <a:latin typeface="Times New Roman"/>
              <a:cs typeface="Times New Roman"/>
            </a:endParaRPr>
          </a:p>
          <a:p>
            <a:pPr marL="1478280" indent="-1465580">
              <a:lnSpc>
                <a:spcPct val="100000"/>
              </a:lnSpc>
              <a:spcBef>
                <a:spcPts val="360"/>
              </a:spcBef>
              <a:buAutoNum type="arabicPlain" startAt="19"/>
              <a:tabLst>
                <a:tab pos="1478280" algn="l"/>
              </a:tabLst>
            </a:pPr>
            <a:r>
              <a:rPr sz="1250" spc="210" dirty="0">
                <a:latin typeface="Times New Roman"/>
                <a:cs typeface="Times New Roman"/>
              </a:rPr>
              <a:t>.buyer(Buyer.getBuyerMap().get("PriceCo"))</a:t>
            </a:r>
            <a:endParaRPr sz="1250">
              <a:latin typeface="Times New Roman"/>
              <a:cs typeface="Times New Roman"/>
            </a:endParaRPr>
          </a:p>
          <a:p>
            <a:pPr marL="1478280" indent="-1465580">
              <a:lnSpc>
                <a:spcPct val="100000"/>
              </a:lnSpc>
              <a:spcBef>
                <a:spcPts val="350"/>
              </a:spcBef>
              <a:buAutoNum type="arabicPlain" startAt="19"/>
              <a:tabLst>
                <a:tab pos="1478280" algn="l"/>
              </a:tabLst>
            </a:pPr>
            <a:r>
              <a:rPr sz="1250" spc="215" dirty="0">
                <a:latin typeface="Times New Roman"/>
                <a:cs typeface="Times New Roman"/>
              </a:rPr>
              <a:t>.product("Widget")</a:t>
            </a:r>
            <a:endParaRPr sz="1250">
              <a:latin typeface="Times New Roman"/>
              <a:cs typeface="Times New Roman"/>
            </a:endParaRPr>
          </a:p>
          <a:p>
            <a:pPr marL="1478280" indent="-1465580">
              <a:lnSpc>
                <a:spcPct val="100000"/>
              </a:lnSpc>
              <a:spcBef>
                <a:spcPts val="360"/>
              </a:spcBef>
              <a:buAutoNum type="arabicPlain" startAt="19"/>
              <a:tabLst>
                <a:tab pos="1478280" algn="l"/>
              </a:tabLst>
            </a:pPr>
            <a:r>
              <a:rPr sz="1250" spc="175" dirty="0">
                <a:latin typeface="Times New Roman"/>
                <a:cs typeface="Times New Roman"/>
              </a:rPr>
              <a:t>.paymentType("Cash")</a:t>
            </a:r>
            <a:endParaRPr sz="1250">
              <a:latin typeface="Times New Roman"/>
              <a:cs typeface="Times New Roman"/>
            </a:endParaRPr>
          </a:p>
          <a:p>
            <a:pPr marL="1478280" indent="-1465580">
              <a:lnSpc>
                <a:spcPct val="100000"/>
              </a:lnSpc>
              <a:spcBef>
                <a:spcPts val="350"/>
              </a:spcBef>
              <a:buAutoNum type="arabicPlain" startAt="19"/>
              <a:tabLst>
                <a:tab pos="1478280" algn="l"/>
              </a:tabLst>
            </a:pPr>
            <a:r>
              <a:rPr sz="1250" spc="260" dirty="0">
                <a:latin typeface="Times New Roman"/>
                <a:cs typeface="Times New Roman"/>
              </a:rPr>
              <a:t>.unitPrice(20)</a:t>
            </a:r>
            <a:endParaRPr sz="12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45"/>
              </a:spcBef>
            </a:pPr>
            <a:r>
              <a:rPr sz="1250" spc="434" dirty="0">
                <a:latin typeface="Times New Roman"/>
                <a:cs typeface="Times New Roman"/>
              </a:rPr>
              <a:t>//...</a:t>
            </a:r>
            <a:r>
              <a:rPr sz="1250" spc="459" dirty="0">
                <a:latin typeface="Times New Roman"/>
                <a:cs typeface="Times New Roman"/>
              </a:rPr>
              <a:t> </a:t>
            </a:r>
            <a:r>
              <a:rPr sz="1250" spc="210" dirty="0">
                <a:latin typeface="Times New Roman"/>
                <a:cs typeface="Times New Roman"/>
              </a:rPr>
              <a:t>Lines</a:t>
            </a:r>
            <a:r>
              <a:rPr sz="1250" spc="465" dirty="0">
                <a:latin typeface="Times New Roman"/>
                <a:cs typeface="Times New Roman"/>
              </a:rPr>
              <a:t> </a:t>
            </a:r>
            <a:r>
              <a:rPr sz="1250" spc="114" dirty="0">
                <a:latin typeface="Times New Roman"/>
                <a:cs typeface="Times New Roman"/>
              </a:rPr>
              <a:t>ommited</a:t>
            </a:r>
            <a:endParaRPr sz="12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60"/>
              </a:spcBef>
              <a:tabLst>
                <a:tab pos="1478280" algn="l"/>
              </a:tabLst>
            </a:pPr>
            <a:r>
              <a:rPr sz="1250" spc="120" dirty="0">
                <a:latin typeface="Times New Roman"/>
                <a:cs typeface="Times New Roman"/>
              </a:rPr>
              <a:t>29</a:t>
            </a:r>
            <a:r>
              <a:rPr sz="1250" dirty="0">
                <a:latin typeface="Times New Roman"/>
                <a:cs typeface="Times New Roman"/>
              </a:rPr>
              <a:t>	</a:t>
            </a:r>
            <a:r>
              <a:rPr sz="1250" spc="300" dirty="0">
                <a:latin typeface="Times New Roman"/>
                <a:cs typeface="Times New Roman"/>
              </a:rPr>
              <a:t>.build();</a:t>
            </a:r>
            <a:endParaRPr sz="12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50"/>
              </a:spcBef>
            </a:pPr>
            <a:r>
              <a:rPr sz="1250" spc="120" dirty="0">
                <a:latin typeface="Times New Roman"/>
                <a:cs typeface="Times New Roman"/>
              </a:rPr>
              <a:t>30</a:t>
            </a:r>
            <a:endParaRPr sz="12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60"/>
              </a:spcBef>
            </a:pPr>
            <a:r>
              <a:rPr sz="1250" spc="120" dirty="0">
                <a:latin typeface="Times New Roman"/>
                <a:cs typeface="Times New Roman"/>
              </a:rPr>
              <a:t>31</a:t>
            </a:r>
            <a:endParaRPr sz="12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45"/>
              </a:spcBef>
            </a:pPr>
            <a:r>
              <a:rPr sz="1250" spc="120" dirty="0">
                <a:latin typeface="Times New Roman"/>
                <a:cs typeface="Times New Roman"/>
              </a:rPr>
              <a:t>32</a:t>
            </a:r>
            <a:endParaRPr sz="12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60"/>
              </a:spcBef>
            </a:pPr>
            <a:r>
              <a:rPr sz="1250" spc="120" dirty="0">
                <a:latin typeface="Times New Roman"/>
                <a:cs typeface="Times New Roman"/>
              </a:rPr>
              <a:t>33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744463" y="4284141"/>
            <a:ext cx="4615180" cy="73152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23600"/>
              </a:lnSpc>
              <a:spcBef>
                <a:spcPts val="85"/>
              </a:spcBef>
            </a:pPr>
            <a:r>
              <a:rPr sz="1250" b="1" spc="235" dirty="0">
                <a:latin typeface="Times New Roman"/>
                <a:cs typeface="Times New Roman"/>
              </a:rPr>
              <a:t>tList.add(txnSupplier.get())</a:t>
            </a:r>
            <a:r>
              <a:rPr sz="1250" spc="235" dirty="0">
                <a:latin typeface="Times New Roman"/>
                <a:cs typeface="Times New Roman"/>
              </a:rPr>
              <a:t>; </a:t>
            </a:r>
            <a:r>
              <a:rPr sz="1250" spc="240" dirty="0">
                <a:latin typeface="Times New Roman"/>
                <a:cs typeface="Times New Roman"/>
              </a:rPr>
              <a:t>System.out.println("\n==</a:t>
            </a:r>
            <a:r>
              <a:rPr sz="1250" spc="495" dirty="0">
                <a:latin typeface="Times New Roman"/>
                <a:cs typeface="Times New Roman"/>
              </a:rPr>
              <a:t> </a:t>
            </a:r>
            <a:r>
              <a:rPr sz="1250" spc="254" dirty="0">
                <a:latin typeface="Times New Roman"/>
                <a:cs typeface="Times New Roman"/>
              </a:rPr>
              <a:t>TList"); </a:t>
            </a:r>
            <a:r>
              <a:rPr sz="1250" spc="225" dirty="0">
                <a:latin typeface="Times New Roman"/>
                <a:cs typeface="Times New Roman"/>
              </a:rPr>
              <a:t>tList.stream().forEach(SalesTxn::printSummary);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17880" y="5706871"/>
            <a:ext cx="6165850" cy="38798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150" dirty="0">
                <a:latin typeface="Arial"/>
                <a:cs typeface="Arial"/>
              </a:rPr>
              <a:t>In</a:t>
            </a:r>
            <a:r>
              <a:rPr sz="1150" spc="2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example,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spc="215" dirty="0">
                <a:latin typeface="Times New Roman"/>
                <a:cs typeface="Times New Roman"/>
              </a:rPr>
              <a:t>Supplier</a:t>
            </a:r>
            <a:r>
              <a:rPr sz="1150" spc="135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Arial"/>
                <a:cs typeface="Arial"/>
              </a:rPr>
              <a:t>creates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new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spc="150" dirty="0">
                <a:latin typeface="Times New Roman"/>
                <a:cs typeface="Times New Roman"/>
              </a:rPr>
              <a:t>SalesTxn</a:t>
            </a:r>
            <a:r>
              <a:rPr sz="1150" spc="150" dirty="0">
                <a:latin typeface="Arial"/>
                <a:cs typeface="Arial"/>
              </a:rPr>
              <a:t>.</a:t>
            </a:r>
            <a:r>
              <a:rPr sz="1150" spc="10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On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line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31,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notice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that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calling</a:t>
            </a:r>
            <a:r>
              <a:rPr sz="1150" spc="100" dirty="0">
                <a:latin typeface="Arial"/>
                <a:cs typeface="Arial"/>
              </a:rPr>
              <a:t> </a:t>
            </a:r>
            <a:r>
              <a:rPr sz="1150" spc="210" dirty="0">
                <a:latin typeface="Times New Roman"/>
                <a:cs typeface="Times New Roman"/>
              </a:rPr>
              <a:t>get</a:t>
            </a:r>
            <a:endParaRPr sz="11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sz="1150" dirty="0">
                <a:latin typeface="Arial"/>
                <a:cs typeface="Arial"/>
              </a:rPr>
              <a:t>generates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spc="170" dirty="0">
                <a:latin typeface="Times New Roman"/>
                <a:cs typeface="Times New Roman"/>
              </a:rPr>
              <a:t>SalesTxn</a:t>
            </a:r>
            <a:r>
              <a:rPr sz="1150" spc="145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Arial"/>
                <a:cs typeface="Arial"/>
              </a:rPr>
              <a:t>from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lambda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that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was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defined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spc="-10" dirty="0">
                <a:latin typeface="Arial"/>
                <a:cs typeface="Arial"/>
              </a:rPr>
              <a:t>earlier.</a:t>
            </a:r>
            <a:endParaRPr sz="115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326639" y="5247386"/>
            <a:ext cx="3116580" cy="144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endParaRPr sz="85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043940" y="5028691"/>
            <a:ext cx="5687695" cy="6350"/>
          </a:xfrm>
          <a:custGeom>
            <a:avLst/>
            <a:gdLst/>
            <a:ahLst/>
            <a:cxnLst/>
            <a:rect l="l" t="t" r="r" b="b"/>
            <a:pathLst>
              <a:path w="5687695" h="6350">
                <a:moveTo>
                  <a:pt x="5687568" y="0"/>
                </a:moveTo>
                <a:lnTo>
                  <a:pt x="0" y="0"/>
                </a:lnTo>
                <a:lnTo>
                  <a:pt x="0" y="2552"/>
                </a:lnTo>
                <a:lnTo>
                  <a:pt x="2413" y="2552"/>
                </a:lnTo>
                <a:lnTo>
                  <a:pt x="2413" y="6350"/>
                </a:lnTo>
                <a:lnTo>
                  <a:pt x="5685142" y="6350"/>
                </a:lnTo>
                <a:lnTo>
                  <a:pt x="5685142" y="2552"/>
                </a:lnTo>
                <a:lnTo>
                  <a:pt x="5687568" y="2552"/>
                </a:lnTo>
                <a:lnTo>
                  <a:pt x="568756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31824" y="806967"/>
            <a:ext cx="3810000" cy="289687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728470">
              <a:lnSpc>
                <a:spcPct val="100000"/>
              </a:lnSpc>
              <a:spcBef>
                <a:spcPts val="110"/>
              </a:spcBef>
            </a:pPr>
            <a:r>
              <a:rPr sz="1850" b="1" dirty="0">
                <a:latin typeface="Arial"/>
                <a:cs typeface="Arial"/>
              </a:rPr>
              <a:t>Primitive</a:t>
            </a:r>
            <a:r>
              <a:rPr sz="1850" b="1" spc="-30" dirty="0">
                <a:latin typeface="Arial"/>
                <a:cs typeface="Arial"/>
              </a:rPr>
              <a:t> </a:t>
            </a:r>
            <a:r>
              <a:rPr sz="1850" b="1" spc="-10" dirty="0">
                <a:latin typeface="Arial"/>
                <a:cs typeface="Arial"/>
              </a:rPr>
              <a:t>Interface</a:t>
            </a:r>
            <a:endParaRPr sz="18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350"/>
              </a:spcBef>
            </a:pPr>
            <a:endParaRPr sz="1850">
              <a:latin typeface="Arial"/>
              <a:cs typeface="Arial"/>
            </a:endParaRPr>
          </a:p>
          <a:p>
            <a:pPr marL="328930" indent="-328930" algn="ctr">
              <a:lnSpc>
                <a:spcPct val="100000"/>
              </a:lnSpc>
              <a:spcBef>
                <a:spcPts val="5"/>
              </a:spcBef>
              <a:buClr>
                <a:srgbClr val="FF0000"/>
              </a:buClr>
              <a:buChar char="•"/>
              <a:tabLst>
                <a:tab pos="328930" algn="l"/>
              </a:tabLst>
            </a:pPr>
            <a:r>
              <a:rPr sz="1550" dirty="0">
                <a:latin typeface="Arial"/>
                <a:cs typeface="Arial"/>
              </a:rPr>
              <a:t>Primitive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versions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of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all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main</a:t>
            </a:r>
            <a:r>
              <a:rPr sz="1550" spc="60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interfaces</a:t>
            </a:r>
            <a:endParaRPr sz="1550">
              <a:latin typeface="Arial"/>
              <a:cs typeface="Arial"/>
            </a:endParaRPr>
          </a:p>
          <a:p>
            <a:pPr marL="295275" lvl="1" indent="-237490" algn="ctr">
              <a:lnSpc>
                <a:spcPct val="100000"/>
              </a:lnSpc>
              <a:spcBef>
                <a:spcPts val="375"/>
              </a:spcBef>
              <a:buClr>
                <a:srgbClr val="FF0000"/>
              </a:buClr>
              <a:buChar char="–"/>
              <a:tabLst>
                <a:tab pos="295275" algn="l"/>
              </a:tabLst>
            </a:pPr>
            <a:r>
              <a:rPr sz="1400" dirty="0">
                <a:latin typeface="Arial"/>
                <a:cs typeface="Arial"/>
              </a:rPr>
              <a:t>Will</a:t>
            </a:r>
            <a:r>
              <a:rPr sz="1400" spc="5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see</a:t>
            </a:r>
            <a:r>
              <a:rPr sz="1400" spc="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these</a:t>
            </a:r>
            <a:r>
              <a:rPr sz="1400" spc="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</a:t>
            </a:r>
            <a:r>
              <a:rPr sz="1400" spc="5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lot</a:t>
            </a:r>
            <a:r>
              <a:rPr sz="1400" spc="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in</a:t>
            </a:r>
            <a:r>
              <a:rPr sz="1400" spc="4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method</a:t>
            </a:r>
            <a:r>
              <a:rPr sz="1400" spc="20" dirty="0">
                <a:latin typeface="Arial"/>
                <a:cs typeface="Arial"/>
              </a:rPr>
              <a:t> </a:t>
            </a:r>
            <a:r>
              <a:rPr sz="1400" spc="-20" dirty="0">
                <a:latin typeface="Arial"/>
                <a:cs typeface="Arial"/>
              </a:rPr>
              <a:t>calls</a:t>
            </a:r>
            <a:endParaRPr sz="1400">
              <a:latin typeface="Arial"/>
              <a:cs typeface="Arial"/>
            </a:endParaRPr>
          </a:p>
          <a:p>
            <a:pPr marL="341630" indent="-328930">
              <a:lnSpc>
                <a:spcPct val="100000"/>
              </a:lnSpc>
              <a:spcBef>
                <a:spcPts val="405"/>
              </a:spcBef>
              <a:buClr>
                <a:srgbClr val="FF0000"/>
              </a:buClr>
              <a:buChar char="•"/>
              <a:tabLst>
                <a:tab pos="341630" algn="l"/>
              </a:tabLst>
            </a:pPr>
            <a:r>
              <a:rPr sz="1550" dirty="0">
                <a:latin typeface="Arial"/>
                <a:cs typeface="Arial"/>
              </a:rPr>
              <a:t>Return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primitive</a:t>
            </a:r>
            <a:endParaRPr sz="1550">
              <a:latin typeface="Arial"/>
              <a:cs typeface="Arial"/>
            </a:endParaRPr>
          </a:p>
          <a:p>
            <a:pPr marL="659765" lvl="1" indent="-237490">
              <a:lnSpc>
                <a:spcPct val="100000"/>
              </a:lnSpc>
              <a:spcBef>
                <a:spcPts val="290"/>
              </a:spcBef>
              <a:buClr>
                <a:srgbClr val="FF0000"/>
              </a:buClr>
              <a:buChar char="–"/>
              <a:tabLst>
                <a:tab pos="659765" algn="l"/>
              </a:tabLst>
            </a:pPr>
            <a:r>
              <a:rPr sz="1400" dirty="0">
                <a:latin typeface="Arial"/>
                <a:cs typeface="Arial"/>
              </a:rPr>
              <a:t>Example:</a:t>
            </a:r>
            <a:r>
              <a:rPr sz="1400" spc="95" dirty="0">
                <a:latin typeface="Arial"/>
                <a:cs typeface="Arial"/>
              </a:rPr>
              <a:t> </a:t>
            </a:r>
            <a:r>
              <a:rPr sz="1400" spc="170" dirty="0">
                <a:latin typeface="Times New Roman"/>
                <a:cs typeface="Times New Roman"/>
              </a:rPr>
              <a:t>ToDoubleFunction</a:t>
            </a:r>
            <a:endParaRPr sz="1400">
              <a:latin typeface="Times New Roman"/>
              <a:cs typeface="Times New Roman"/>
            </a:endParaRPr>
          </a:p>
          <a:p>
            <a:pPr marL="341630" indent="-328930">
              <a:lnSpc>
                <a:spcPct val="100000"/>
              </a:lnSpc>
              <a:spcBef>
                <a:spcPts val="489"/>
              </a:spcBef>
              <a:buClr>
                <a:srgbClr val="FF0000"/>
              </a:buClr>
              <a:buChar char="•"/>
              <a:tabLst>
                <a:tab pos="341630" algn="l"/>
              </a:tabLst>
            </a:pPr>
            <a:r>
              <a:rPr sz="1550" dirty="0">
                <a:latin typeface="Arial"/>
                <a:cs typeface="Arial"/>
              </a:rPr>
              <a:t>Consume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primitive</a:t>
            </a:r>
            <a:endParaRPr sz="1550">
              <a:latin typeface="Arial"/>
              <a:cs typeface="Arial"/>
            </a:endParaRPr>
          </a:p>
          <a:p>
            <a:pPr marL="659765" lvl="1" indent="-237490">
              <a:lnSpc>
                <a:spcPct val="100000"/>
              </a:lnSpc>
              <a:spcBef>
                <a:spcPts val="290"/>
              </a:spcBef>
              <a:buClr>
                <a:srgbClr val="FF0000"/>
              </a:buClr>
              <a:buChar char="–"/>
              <a:tabLst>
                <a:tab pos="659765" algn="l"/>
              </a:tabLst>
            </a:pPr>
            <a:r>
              <a:rPr sz="1400" dirty="0">
                <a:latin typeface="Arial"/>
                <a:cs typeface="Arial"/>
              </a:rPr>
              <a:t>Example:</a:t>
            </a:r>
            <a:r>
              <a:rPr sz="1400" spc="95" dirty="0">
                <a:latin typeface="Arial"/>
                <a:cs typeface="Arial"/>
              </a:rPr>
              <a:t> </a:t>
            </a:r>
            <a:r>
              <a:rPr sz="1400" spc="190" dirty="0">
                <a:latin typeface="Times New Roman"/>
                <a:cs typeface="Times New Roman"/>
              </a:rPr>
              <a:t>DoubleFunction</a:t>
            </a:r>
            <a:endParaRPr sz="1400">
              <a:latin typeface="Times New Roman"/>
              <a:cs typeface="Times New Roman"/>
            </a:endParaRPr>
          </a:p>
          <a:p>
            <a:pPr marL="341630" indent="-328930">
              <a:lnSpc>
                <a:spcPct val="100000"/>
              </a:lnSpc>
              <a:spcBef>
                <a:spcPts val="500"/>
              </a:spcBef>
              <a:buClr>
                <a:srgbClr val="FF0000"/>
              </a:buClr>
              <a:buChar char="•"/>
              <a:tabLst>
                <a:tab pos="341630" algn="l"/>
              </a:tabLst>
            </a:pPr>
            <a:r>
              <a:rPr sz="1550" dirty="0">
                <a:latin typeface="Arial"/>
                <a:cs typeface="Arial"/>
              </a:rPr>
              <a:t>Why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have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these?</a:t>
            </a:r>
            <a:endParaRPr sz="1550">
              <a:latin typeface="Arial"/>
              <a:cs typeface="Arial"/>
            </a:endParaRPr>
          </a:p>
          <a:p>
            <a:pPr marL="659765" lvl="1" indent="-237490">
              <a:lnSpc>
                <a:spcPct val="100000"/>
              </a:lnSpc>
              <a:spcBef>
                <a:spcPts val="380"/>
              </a:spcBef>
              <a:buClr>
                <a:srgbClr val="FF0000"/>
              </a:buClr>
              <a:buChar char="–"/>
              <a:tabLst>
                <a:tab pos="659765" algn="l"/>
              </a:tabLst>
            </a:pPr>
            <a:r>
              <a:rPr sz="1400" dirty="0">
                <a:latin typeface="Arial"/>
                <a:cs typeface="Arial"/>
              </a:rPr>
              <a:t>Avoids</a:t>
            </a:r>
            <a:r>
              <a:rPr sz="1400" spc="6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auto-boxing</a:t>
            </a:r>
            <a:r>
              <a:rPr sz="1400" spc="5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and</a:t>
            </a:r>
            <a:r>
              <a:rPr sz="1400" spc="7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unboxing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17880" y="5717539"/>
            <a:ext cx="5959475" cy="56959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just">
              <a:lnSpc>
                <a:spcPct val="103499"/>
              </a:lnSpc>
              <a:spcBef>
                <a:spcPts val="90"/>
              </a:spcBef>
            </a:pPr>
            <a:r>
              <a:rPr sz="1150" dirty="0">
                <a:latin typeface="Arial"/>
                <a:cs typeface="Arial"/>
              </a:rPr>
              <a:t>If</a:t>
            </a:r>
            <a:r>
              <a:rPr sz="1150" spc="1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you</a:t>
            </a:r>
            <a:r>
              <a:rPr sz="1150" spc="11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look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at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API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docs,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there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are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number</a:t>
            </a:r>
            <a:r>
              <a:rPr sz="1150" spc="4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of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primitive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interfaces</a:t>
            </a:r>
            <a:r>
              <a:rPr sz="1150" spc="3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that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mirror</a:t>
            </a:r>
            <a:r>
              <a:rPr sz="1150" spc="3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spc="-20" dirty="0">
                <a:latin typeface="Arial"/>
                <a:cs typeface="Arial"/>
              </a:rPr>
              <a:t>main </a:t>
            </a:r>
            <a:r>
              <a:rPr sz="1150" dirty="0">
                <a:latin typeface="Arial"/>
                <a:cs typeface="Arial"/>
              </a:rPr>
              <a:t>types: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spc="204" dirty="0">
                <a:latin typeface="Times New Roman"/>
                <a:cs typeface="Times New Roman"/>
              </a:rPr>
              <a:t>Predicate</a:t>
            </a:r>
            <a:r>
              <a:rPr sz="1150" spc="204" dirty="0">
                <a:latin typeface="Arial"/>
                <a:cs typeface="Arial"/>
              </a:rPr>
              <a:t>,</a:t>
            </a:r>
            <a:r>
              <a:rPr sz="1150" spc="105" dirty="0">
                <a:latin typeface="Arial"/>
                <a:cs typeface="Arial"/>
              </a:rPr>
              <a:t> </a:t>
            </a:r>
            <a:r>
              <a:rPr sz="1150" spc="100" dirty="0">
                <a:latin typeface="Times New Roman"/>
                <a:cs typeface="Times New Roman"/>
              </a:rPr>
              <a:t>Consumer</a:t>
            </a:r>
            <a:r>
              <a:rPr sz="1150" spc="100" dirty="0">
                <a:latin typeface="Arial"/>
                <a:cs typeface="Arial"/>
              </a:rPr>
              <a:t>, </a:t>
            </a:r>
            <a:r>
              <a:rPr sz="1150" spc="170" dirty="0">
                <a:latin typeface="Times New Roman"/>
                <a:cs typeface="Times New Roman"/>
              </a:rPr>
              <a:t>Function</a:t>
            </a:r>
            <a:r>
              <a:rPr sz="1150" spc="170" dirty="0">
                <a:latin typeface="Arial"/>
                <a:cs typeface="Arial"/>
              </a:rPr>
              <a:t>,</a:t>
            </a:r>
            <a:r>
              <a:rPr sz="1150" spc="95" dirty="0">
                <a:latin typeface="Arial"/>
                <a:cs typeface="Arial"/>
              </a:rPr>
              <a:t> </a:t>
            </a:r>
            <a:r>
              <a:rPr sz="1150" spc="190" dirty="0">
                <a:latin typeface="Times New Roman"/>
                <a:cs typeface="Times New Roman"/>
              </a:rPr>
              <a:t>Supplier</a:t>
            </a:r>
            <a:r>
              <a:rPr sz="1150" spc="190" dirty="0">
                <a:latin typeface="Arial"/>
                <a:cs typeface="Arial"/>
              </a:rPr>
              <a:t>.</a:t>
            </a:r>
            <a:r>
              <a:rPr sz="1150" spc="10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These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are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provided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to</a:t>
            </a:r>
            <a:r>
              <a:rPr sz="1150" spc="3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avoid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spc="-25" dirty="0">
                <a:latin typeface="Arial"/>
                <a:cs typeface="Arial"/>
              </a:rPr>
              <a:t>the </a:t>
            </a:r>
            <a:r>
              <a:rPr sz="1150" dirty="0">
                <a:latin typeface="Arial"/>
                <a:cs typeface="Arial"/>
              </a:rPr>
              <a:t>negative</a:t>
            </a:r>
            <a:r>
              <a:rPr sz="1150" spc="12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performance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consequences</a:t>
            </a:r>
            <a:r>
              <a:rPr sz="1150" spc="13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of</a:t>
            </a:r>
            <a:r>
              <a:rPr sz="1150" spc="12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auto-boxing</a:t>
            </a:r>
            <a:r>
              <a:rPr sz="1150" spc="14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and</a:t>
            </a:r>
            <a:r>
              <a:rPr sz="1150" spc="125" dirty="0">
                <a:latin typeface="Arial"/>
                <a:cs typeface="Arial"/>
              </a:rPr>
              <a:t> </a:t>
            </a:r>
            <a:r>
              <a:rPr sz="1150" spc="-10" dirty="0">
                <a:latin typeface="Arial"/>
                <a:cs typeface="Arial"/>
              </a:rPr>
              <a:t>unboxing.</a:t>
            </a:r>
            <a:endParaRPr sz="11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326639" y="5247386"/>
            <a:ext cx="3116580" cy="144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endParaRPr sz="8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43939" y="1527047"/>
            <a:ext cx="5687695" cy="1983105"/>
            <a:chOff x="1043939" y="1527047"/>
            <a:chExt cx="5687695" cy="1983105"/>
          </a:xfrm>
        </p:grpSpPr>
        <p:sp>
          <p:nvSpPr>
            <p:cNvPr id="3" name="object 3"/>
            <p:cNvSpPr/>
            <p:nvPr/>
          </p:nvSpPr>
          <p:spPr>
            <a:xfrm>
              <a:off x="1054607" y="1537715"/>
              <a:ext cx="5666740" cy="1961514"/>
            </a:xfrm>
            <a:custGeom>
              <a:avLst/>
              <a:gdLst/>
              <a:ahLst/>
              <a:cxnLst/>
              <a:rect l="l" t="t" r="r" b="b"/>
              <a:pathLst>
                <a:path w="5666740" h="1961514">
                  <a:moveTo>
                    <a:pt x="5666232" y="0"/>
                  </a:moveTo>
                  <a:lnTo>
                    <a:pt x="0" y="0"/>
                  </a:lnTo>
                  <a:lnTo>
                    <a:pt x="0" y="1961388"/>
                  </a:lnTo>
                  <a:lnTo>
                    <a:pt x="5666232" y="1961388"/>
                  </a:lnTo>
                  <a:lnTo>
                    <a:pt x="5666232" y="0"/>
                  </a:lnTo>
                  <a:close/>
                </a:path>
              </a:pathLst>
            </a:custGeom>
            <a:solidFill>
              <a:srgbClr val="DCDC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043939" y="1527047"/>
              <a:ext cx="5687695" cy="1983105"/>
            </a:xfrm>
            <a:custGeom>
              <a:avLst/>
              <a:gdLst/>
              <a:ahLst/>
              <a:cxnLst/>
              <a:rect l="l" t="t" r="r" b="b"/>
              <a:pathLst>
                <a:path w="5687695" h="1983104">
                  <a:moveTo>
                    <a:pt x="5682996" y="0"/>
                  </a:moveTo>
                  <a:lnTo>
                    <a:pt x="4572" y="0"/>
                  </a:lnTo>
                  <a:lnTo>
                    <a:pt x="0" y="4572"/>
                  </a:lnTo>
                  <a:lnTo>
                    <a:pt x="0" y="1978152"/>
                  </a:lnTo>
                  <a:lnTo>
                    <a:pt x="4572" y="1982724"/>
                  </a:lnTo>
                  <a:lnTo>
                    <a:pt x="5682996" y="1982724"/>
                  </a:lnTo>
                  <a:lnTo>
                    <a:pt x="5687568" y="1978152"/>
                  </a:lnTo>
                  <a:lnTo>
                    <a:pt x="5687568" y="1972056"/>
                  </a:lnTo>
                  <a:lnTo>
                    <a:pt x="19812" y="1972056"/>
                  </a:lnTo>
                  <a:lnTo>
                    <a:pt x="10668" y="1961388"/>
                  </a:lnTo>
                  <a:lnTo>
                    <a:pt x="19812" y="1961388"/>
                  </a:lnTo>
                  <a:lnTo>
                    <a:pt x="19812" y="21336"/>
                  </a:lnTo>
                  <a:lnTo>
                    <a:pt x="10668" y="21336"/>
                  </a:lnTo>
                  <a:lnTo>
                    <a:pt x="19812" y="10668"/>
                  </a:lnTo>
                  <a:lnTo>
                    <a:pt x="5687568" y="10668"/>
                  </a:lnTo>
                  <a:lnTo>
                    <a:pt x="5687568" y="4572"/>
                  </a:lnTo>
                  <a:lnTo>
                    <a:pt x="5682996" y="0"/>
                  </a:lnTo>
                  <a:close/>
                </a:path>
                <a:path w="5687695" h="1983104">
                  <a:moveTo>
                    <a:pt x="19812" y="1961388"/>
                  </a:moveTo>
                  <a:lnTo>
                    <a:pt x="10668" y="1961388"/>
                  </a:lnTo>
                  <a:lnTo>
                    <a:pt x="19812" y="1972056"/>
                  </a:lnTo>
                  <a:lnTo>
                    <a:pt x="19812" y="1961388"/>
                  </a:lnTo>
                  <a:close/>
                </a:path>
                <a:path w="5687695" h="1983104">
                  <a:moveTo>
                    <a:pt x="5666232" y="1961388"/>
                  </a:moveTo>
                  <a:lnTo>
                    <a:pt x="19812" y="1961388"/>
                  </a:lnTo>
                  <a:lnTo>
                    <a:pt x="19812" y="1972056"/>
                  </a:lnTo>
                  <a:lnTo>
                    <a:pt x="5666232" y="1972056"/>
                  </a:lnTo>
                  <a:lnTo>
                    <a:pt x="5666232" y="1961388"/>
                  </a:lnTo>
                  <a:close/>
                </a:path>
                <a:path w="5687695" h="1983104">
                  <a:moveTo>
                    <a:pt x="5666232" y="10668"/>
                  </a:moveTo>
                  <a:lnTo>
                    <a:pt x="5666232" y="1972056"/>
                  </a:lnTo>
                  <a:lnTo>
                    <a:pt x="5676900" y="1961388"/>
                  </a:lnTo>
                  <a:lnTo>
                    <a:pt x="5687568" y="1961388"/>
                  </a:lnTo>
                  <a:lnTo>
                    <a:pt x="5687568" y="21336"/>
                  </a:lnTo>
                  <a:lnTo>
                    <a:pt x="5676900" y="21336"/>
                  </a:lnTo>
                  <a:lnTo>
                    <a:pt x="5666232" y="10668"/>
                  </a:lnTo>
                  <a:close/>
                </a:path>
                <a:path w="5687695" h="1983104">
                  <a:moveTo>
                    <a:pt x="5687568" y="1961388"/>
                  </a:moveTo>
                  <a:lnTo>
                    <a:pt x="5676900" y="1961388"/>
                  </a:lnTo>
                  <a:lnTo>
                    <a:pt x="5666232" y="1972056"/>
                  </a:lnTo>
                  <a:lnTo>
                    <a:pt x="5687568" y="1972056"/>
                  </a:lnTo>
                  <a:lnTo>
                    <a:pt x="5687568" y="1961388"/>
                  </a:lnTo>
                  <a:close/>
                </a:path>
                <a:path w="5687695" h="1983104">
                  <a:moveTo>
                    <a:pt x="19812" y="10668"/>
                  </a:moveTo>
                  <a:lnTo>
                    <a:pt x="10668" y="21336"/>
                  </a:lnTo>
                  <a:lnTo>
                    <a:pt x="19812" y="21336"/>
                  </a:lnTo>
                  <a:lnTo>
                    <a:pt x="19812" y="10668"/>
                  </a:lnTo>
                  <a:close/>
                </a:path>
                <a:path w="5687695" h="1983104">
                  <a:moveTo>
                    <a:pt x="5666232" y="10668"/>
                  </a:moveTo>
                  <a:lnTo>
                    <a:pt x="19812" y="10668"/>
                  </a:lnTo>
                  <a:lnTo>
                    <a:pt x="19812" y="21336"/>
                  </a:lnTo>
                  <a:lnTo>
                    <a:pt x="5666232" y="21336"/>
                  </a:lnTo>
                  <a:lnTo>
                    <a:pt x="5666232" y="10668"/>
                  </a:lnTo>
                  <a:close/>
                </a:path>
                <a:path w="5687695" h="1983104">
                  <a:moveTo>
                    <a:pt x="5687568" y="10668"/>
                  </a:moveTo>
                  <a:lnTo>
                    <a:pt x="5666232" y="10668"/>
                  </a:lnTo>
                  <a:lnTo>
                    <a:pt x="5676900" y="21336"/>
                  </a:lnTo>
                  <a:lnTo>
                    <a:pt x="5687568" y="21336"/>
                  </a:lnTo>
                  <a:lnTo>
                    <a:pt x="5687568" y="1066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2552192" y="806967"/>
            <a:ext cx="2667000" cy="3092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50" b="1" dirty="0">
                <a:latin typeface="Arial"/>
                <a:cs typeface="Arial"/>
              </a:rPr>
              <a:t>Return</a:t>
            </a:r>
            <a:r>
              <a:rPr sz="1850" b="1" spc="-20" dirty="0">
                <a:latin typeface="Arial"/>
                <a:cs typeface="Arial"/>
              </a:rPr>
              <a:t> </a:t>
            </a:r>
            <a:r>
              <a:rPr sz="1850" b="1" dirty="0">
                <a:latin typeface="Arial"/>
                <a:cs typeface="Arial"/>
              </a:rPr>
              <a:t>a</a:t>
            </a:r>
            <a:r>
              <a:rPr sz="1850" b="1" spc="10" dirty="0">
                <a:latin typeface="Arial"/>
                <a:cs typeface="Arial"/>
              </a:rPr>
              <a:t> </a:t>
            </a:r>
            <a:r>
              <a:rPr sz="1850" b="1" dirty="0">
                <a:latin typeface="Arial"/>
                <a:cs typeface="Arial"/>
              </a:rPr>
              <a:t>Primitive</a:t>
            </a:r>
            <a:r>
              <a:rPr sz="1850" b="1" spc="10" dirty="0">
                <a:latin typeface="Arial"/>
                <a:cs typeface="Arial"/>
              </a:rPr>
              <a:t> </a:t>
            </a:r>
            <a:r>
              <a:rPr sz="1850" b="1" spc="-20" dirty="0">
                <a:latin typeface="Arial"/>
                <a:cs typeface="Arial"/>
              </a:rPr>
              <a:t>Type</a:t>
            </a:r>
            <a:endParaRPr sz="18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782547" y="2662143"/>
            <a:ext cx="3998595" cy="2647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550" spc="300" dirty="0">
                <a:latin typeface="Times New Roman"/>
                <a:cs typeface="Times New Roman"/>
              </a:rPr>
              <a:t>public</a:t>
            </a:r>
            <a:r>
              <a:rPr sz="1550" spc="90" dirty="0">
                <a:latin typeface="Times New Roman"/>
                <a:cs typeface="Times New Roman"/>
              </a:rPr>
              <a:t>  </a:t>
            </a:r>
            <a:r>
              <a:rPr sz="1550" spc="235" dirty="0">
                <a:latin typeface="Times New Roman"/>
                <a:cs typeface="Times New Roman"/>
              </a:rPr>
              <a:t>double</a:t>
            </a:r>
            <a:r>
              <a:rPr sz="1550" spc="95" dirty="0">
                <a:latin typeface="Times New Roman"/>
                <a:cs typeface="Times New Roman"/>
              </a:rPr>
              <a:t>  </a:t>
            </a:r>
            <a:r>
              <a:rPr sz="1550" spc="195" dirty="0">
                <a:latin typeface="Times New Roman"/>
                <a:cs typeface="Times New Roman"/>
              </a:rPr>
              <a:t>applyAsDouble(T</a:t>
            </a:r>
            <a:r>
              <a:rPr sz="1550" spc="100" dirty="0">
                <a:latin typeface="Times New Roman"/>
                <a:cs typeface="Times New Roman"/>
              </a:rPr>
              <a:t>  </a:t>
            </a:r>
            <a:r>
              <a:rPr sz="1550" spc="465" dirty="0">
                <a:latin typeface="Times New Roman"/>
                <a:cs typeface="Times New Roman"/>
              </a:rPr>
              <a:t>t);</a:t>
            </a:r>
            <a:endParaRPr sz="155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60196" y="1462794"/>
            <a:ext cx="4840605" cy="2040255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00"/>
              </a:spcBef>
            </a:pPr>
            <a:r>
              <a:rPr sz="1550" spc="160" dirty="0">
                <a:latin typeface="Times New Roman"/>
                <a:cs typeface="Times New Roman"/>
              </a:rPr>
              <a:t>1</a:t>
            </a:r>
            <a:r>
              <a:rPr sz="1550" spc="90" dirty="0">
                <a:latin typeface="Times New Roman"/>
                <a:cs typeface="Times New Roman"/>
              </a:rPr>
              <a:t>  </a:t>
            </a:r>
            <a:r>
              <a:rPr sz="1550" spc="215" dirty="0">
                <a:latin typeface="Times New Roman"/>
                <a:cs typeface="Times New Roman"/>
              </a:rPr>
              <a:t>package</a:t>
            </a:r>
            <a:r>
              <a:rPr sz="1550" spc="90" dirty="0">
                <a:latin typeface="Times New Roman"/>
                <a:cs typeface="Times New Roman"/>
              </a:rPr>
              <a:t>  </a:t>
            </a:r>
            <a:r>
              <a:rPr sz="1550" spc="355" dirty="0">
                <a:latin typeface="Times New Roman"/>
                <a:cs typeface="Times New Roman"/>
              </a:rPr>
              <a:t>java.util.function;</a:t>
            </a:r>
            <a:endParaRPr sz="15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409"/>
              </a:spcBef>
            </a:pPr>
            <a:r>
              <a:rPr sz="1550" spc="110" dirty="0">
                <a:latin typeface="Times New Roman"/>
                <a:cs typeface="Times New Roman"/>
              </a:rPr>
              <a:t>2</a:t>
            </a:r>
            <a:endParaRPr sz="1550">
              <a:latin typeface="Times New Roman"/>
              <a:cs typeface="Times New Roman"/>
            </a:endParaRPr>
          </a:p>
          <a:p>
            <a:pPr marL="12700" marR="5080">
              <a:lnSpc>
                <a:spcPct val="121300"/>
              </a:lnSpc>
              <a:spcBef>
                <a:spcPts val="10"/>
              </a:spcBef>
            </a:pPr>
            <a:r>
              <a:rPr sz="1550" spc="160" dirty="0">
                <a:latin typeface="Times New Roman"/>
                <a:cs typeface="Times New Roman"/>
              </a:rPr>
              <a:t>3</a:t>
            </a:r>
            <a:r>
              <a:rPr sz="1550" spc="95" dirty="0">
                <a:latin typeface="Times New Roman"/>
                <a:cs typeface="Times New Roman"/>
              </a:rPr>
              <a:t>  </a:t>
            </a:r>
            <a:r>
              <a:rPr sz="1550" spc="295" dirty="0">
                <a:latin typeface="Times New Roman"/>
                <a:cs typeface="Times New Roman"/>
              </a:rPr>
              <a:t>public</a:t>
            </a:r>
            <a:r>
              <a:rPr sz="1550" spc="110" dirty="0">
                <a:latin typeface="Times New Roman"/>
                <a:cs typeface="Times New Roman"/>
              </a:rPr>
              <a:t>  </a:t>
            </a:r>
            <a:r>
              <a:rPr sz="1550" spc="340" dirty="0">
                <a:latin typeface="Times New Roman"/>
                <a:cs typeface="Times New Roman"/>
              </a:rPr>
              <a:t>interface</a:t>
            </a:r>
            <a:r>
              <a:rPr sz="1550" spc="100" dirty="0">
                <a:latin typeface="Times New Roman"/>
                <a:cs typeface="Times New Roman"/>
              </a:rPr>
              <a:t>  </a:t>
            </a:r>
            <a:r>
              <a:rPr sz="1550" spc="175" dirty="0">
                <a:latin typeface="Times New Roman"/>
                <a:cs typeface="Times New Roman"/>
              </a:rPr>
              <a:t>ToDoubleFunction&lt;T&gt;</a:t>
            </a:r>
            <a:r>
              <a:rPr sz="1550" spc="100" dirty="0">
                <a:latin typeface="Times New Roman"/>
                <a:cs typeface="Times New Roman"/>
              </a:rPr>
              <a:t>  </a:t>
            </a:r>
            <a:r>
              <a:rPr sz="1550" spc="135" dirty="0">
                <a:latin typeface="Times New Roman"/>
                <a:cs typeface="Times New Roman"/>
              </a:rPr>
              <a:t>{ </a:t>
            </a:r>
            <a:r>
              <a:rPr sz="1550" spc="110" dirty="0">
                <a:latin typeface="Times New Roman"/>
                <a:cs typeface="Times New Roman"/>
              </a:rPr>
              <a:t>4</a:t>
            </a:r>
            <a:endParaRPr sz="15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409"/>
              </a:spcBef>
            </a:pPr>
            <a:r>
              <a:rPr sz="1550" spc="110" dirty="0">
                <a:latin typeface="Times New Roman"/>
                <a:cs typeface="Times New Roman"/>
              </a:rPr>
              <a:t>5</a:t>
            </a:r>
            <a:endParaRPr sz="15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409"/>
              </a:spcBef>
            </a:pPr>
            <a:r>
              <a:rPr sz="1550" spc="160" dirty="0">
                <a:latin typeface="Times New Roman"/>
                <a:cs typeface="Times New Roman"/>
              </a:rPr>
              <a:t>6</a:t>
            </a:r>
            <a:r>
              <a:rPr sz="1550" spc="85" dirty="0">
                <a:latin typeface="Times New Roman"/>
                <a:cs typeface="Times New Roman"/>
              </a:rPr>
              <a:t>  </a:t>
            </a:r>
            <a:r>
              <a:rPr sz="1550" spc="135" dirty="0">
                <a:latin typeface="Times New Roman"/>
                <a:cs typeface="Times New Roman"/>
              </a:rPr>
              <a:t>}</a:t>
            </a:r>
            <a:endParaRPr sz="15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405"/>
              </a:spcBef>
            </a:pPr>
            <a:r>
              <a:rPr sz="1550" spc="110" dirty="0">
                <a:latin typeface="Times New Roman"/>
                <a:cs typeface="Times New Roman"/>
              </a:rPr>
              <a:t>7</a:t>
            </a:r>
            <a:endParaRPr sz="155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17880" y="5706871"/>
            <a:ext cx="5353050" cy="20701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150" dirty="0">
                <a:latin typeface="Arial"/>
                <a:cs typeface="Arial"/>
              </a:rPr>
              <a:t>The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spc="160" dirty="0">
                <a:latin typeface="Times New Roman"/>
                <a:cs typeface="Times New Roman"/>
              </a:rPr>
              <a:t>ToDoubleFunction</a:t>
            </a:r>
            <a:r>
              <a:rPr sz="1150" spc="135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Arial"/>
                <a:cs typeface="Arial"/>
              </a:rPr>
              <a:t>interface</a:t>
            </a:r>
            <a:r>
              <a:rPr sz="1150" spc="3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takes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generic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type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and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returns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spc="145" dirty="0">
                <a:latin typeface="Times New Roman"/>
                <a:cs typeface="Times New Roman"/>
              </a:rPr>
              <a:t>double</a:t>
            </a:r>
            <a:r>
              <a:rPr sz="1150" spc="145" dirty="0">
                <a:latin typeface="Arial"/>
                <a:cs typeface="Arial"/>
              </a:rPr>
              <a:t>.</a:t>
            </a:r>
            <a:endParaRPr sz="11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326639" y="5247386"/>
            <a:ext cx="3116580" cy="144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endParaRPr sz="8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855723" y="806967"/>
            <a:ext cx="4057650" cy="3092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50" b="1" dirty="0">
                <a:latin typeface="Arial"/>
                <a:cs typeface="Arial"/>
              </a:rPr>
              <a:t>Downloading</a:t>
            </a:r>
            <a:r>
              <a:rPr sz="1850" b="1" spc="40" dirty="0">
                <a:latin typeface="Arial"/>
                <a:cs typeface="Arial"/>
              </a:rPr>
              <a:t> </a:t>
            </a:r>
            <a:r>
              <a:rPr sz="1850" b="1" dirty="0">
                <a:latin typeface="Arial"/>
                <a:cs typeface="Arial"/>
              </a:rPr>
              <a:t>and</a:t>
            </a:r>
            <a:r>
              <a:rPr sz="1850" b="1" spc="45" dirty="0">
                <a:latin typeface="Arial"/>
                <a:cs typeface="Arial"/>
              </a:rPr>
              <a:t> </a:t>
            </a:r>
            <a:r>
              <a:rPr sz="1850" b="1" dirty="0">
                <a:latin typeface="Arial"/>
                <a:cs typeface="Arial"/>
              </a:rPr>
              <a:t>Installing the</a:t>
            </a:r>
            <a:r>
              <a:rPr sz="1850" b="1" spc="40" dirty="0">
                <a:latin typeface="Arial"/>
                <a:cs typeface="Arial"/>
              </a:rPr>
              <a:t> </a:t>
            </a:r>
            <a:r>
              <a:rPr sz="1850" b="1" spc="-25" dirty="0">
                <a:latin typeface="Arial"/>
                <a:cs typeface="Arial"/>
              </a:rPr>
              <a:t>JDK</a:t>
            </a:r>
            <a:endParaRPr sz="185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90472" y="1266444"/>
            <a:ext cx="4747260" cy="3480816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942847" y="5247386"/>
            <a:ext cx="5363845" cy="1585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396365">
              <a:lnSpc>
                <a:spcPct val="100000"/>
              </a:lnSpc>
              <a:spcBef>
                <a:spcPts val="105"/>
              </a:spcBef>
            </a:pPr>
            <a:endParaRPr sz="8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8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760"/>
              </a:spcBef>
            </a:pPr>
            <a:endParaRPr sz="850">
              <a:latin typeface="Arial"/>
              <a:cs typeface="Arial"/>
            </a:endParaRPr>
          </a:p>
          <a:p>
            <a:pPr marL="260985" indent="-248285">
              <a:lnSpc>
                <a:spcPct val="100000"/>
              </a:lnSpc>
              <a:buAutoNum type="arabicPeriod"/>
              <a:tabLst>
                <a:tab pos="260985" algn="l"/>
              </a:tabLst>
            </a:pPr>
            <a:r>
              <a:rPr sz="1150" dirty="0">
                <a:latin typeface="Arial"/>
                <a:cs typeface="Arial"/>
              </a:rPr>
              <a:t>Go</a:t>
            </a:r>
            <a:r>
              <a:rPr sz="1150" spc="40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to</a:t>
            </a:r>
            <a:r>
              <a:rPr sz="1150" spc="425" dirty="0">
                <a:latin typeface="Arial"/>
                <a:cs typeface="Arial"/>
              </a:rPr>
              <a:t> </a:t>
            </a:r>
            <a:r>
              <a:rPr sz="1150" spc="-10" dirty="0">
                <a:latin typeface="Arial"/>
                <a:cs typeface="Arial"/>
                <a:hlinkClick r:id="rId3"/>
              </a:rPr>
              <a:t>http://www.oracle.com/technetwork/java/javase/downloads/index.html.</a:t>
            </a:r>
            <a:endParaRPr sz="1150">
              <a:latin typeface="Arial"/>
              <a:cs typeface="Arial"/>
            </a:endParaRPr>
          </a:p>
          <a:p>
            <a:pPr marL="260985" indent="-248285">
              <a:lnSpc>
                <a:spcPct val="100000"/>
              </a:lnSpc>
              <a:spcBef>
                <a:spcPts val="370"/>
              </a:spcBef>
              <a:buAutoNum type="arabicPeriod"/>
              <a:tabLst>
                <a:tab pos="260985" algn="l"/>
              </a:tabLst>
            </a:pPr>
            <a:r>
              <a:rPr sz="1150" dirty="0">
                <a:latin typeface="Arial"/>
                <a:cs typeface="Arial"/>
              </a:rPr>
              <a:t>Choose</a:t>
            </a:r>
            <a:r>
              <a:rPr sz="1150" spc="484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Java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Platform,</a:t>
            </a:r>
            <a:r>
              <a:rPr sz="1150" spc="2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Standard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Edition</a:t>
            </a:r>
            <a:r>
              <a:rPr sz="1150" spc="10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(Java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SE)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spc="-10" dirty="0">
                <a:latin typeface="Arial"/>
                <a:cs typeface="Arial"/>
              </a:rPr>
              <a:t>link.</a:t>
            </a:r>
            <a:endParaRPr sz="1150">
              <a:latin typeface="Arial"/>
              <a:cs typeface="Arial"/>
            </a:endParaRPr>
          </a:p>
          <a:p>
            <a:pPr marL="260985" indent="-248285">
              <a:lnSpc>
                <a:spcPct val="100000"/>
              </a:lnSpc>
              <a:spcBef>
                <a:spcPts val="375"/>
              </a:spcBef>
              <a:buAutoNum type="arabicPeriod"/>
              <a:tabLst>
                <a:tab pos="260985" algn="l"/>
              </a:tabLst>
            </a:pPr>
            <a:r>
              <a:rPr sz="1150" dirty="0">
                <a:latin typeface="Arial"/>
                <a:cs typeface="Arial"/>
              </a:rPr>
              <a:t>Download</a:t>
            </a:r>
            <a:r>
              <a:rPr sz="1150" spc="12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version</a:t>
            </a:r>
            <a:r>
              <a:rPr sz="1150" spc="10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that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is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appropriate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for</a:t>
            </a:r>
            <a:r>
              <a:rPr sz="1150" spc="3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your</a:t>
            </a:r>
            <a:r>
              <a:rPr sz="1150" spc="13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operation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spc="-10" dirty="0">
                <a:latin typeface="Arial"/>
                <a:cs typeface="Arial"/>
              </a:rPr>
              <a:t>system.</a:t>
            </a:r>
            <a:endParaRPr sz="1150">
              <a:latin typeface="Arial"/>
              <a:cs typeface="Arial"/>
            </a:endParaRPr>
          </a:p>
          <a:p>
            <a:pPr marL="261620" indent="-248920">
              <a:lnSpc>
                <a:spcPct val="100000"/>
              </a:lnSpc>
              <a:spcBef>
                <a:spcPts val="370"/>
              </a:spcBef>
              <a:buAutoNum type="arabicPeriod"/>
              <a:tabLst>
                <a:tab pos="261620" algn="l"/>
              </a:tabLst>
            </a:pPr>
            <a:r>
              <a:rPr sz="1150" dirty="0">
                <a:latin typeface="Arial"/>
                <a:cs typeface="Arial"/>
              </a:rPr>
              <a:t>Follow</a:t>
            </a:r>
            <a:r>
              <a:rPr sz="1150" spc="14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114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installation</a:t>
            </a:r>
            <a:r>
              <a:rPr sz="1150" spc="130" dirty="0">
                <a:latin typeface="Arial"/>
                <a:cs typeface="Arial"/>
              </a:rPr>
              <a:t> </a:t>
            </a:r>
            <a:r>
              <a:rPr sz="1150" spc="-10" dirty="0">
                <a:latin typeface="Arial"/>
                <a:cs typeface="Arial"/>
              </a:rPr>
              <a:t>instructions.</a:t>
            </a:r>
            <a:endParaRPr sz="1150">
              <a:latin typeface="Arial"/>
              <a:cs typeface="Arial"/>
            </a:endParaRPr>
          </a:p>
          <a:p>
            <a:pPr marL="260985" indent="-248285">
              <a:lnSpc>
                <a:spcPct val="100000"/>
              </a:lnSpc>
              <a:spcBef>
                <a:spcPts val="300"/>
              </a:spcBef>
              <a:buAutoNum type="arabicPeriod"/>
              <a:tabLst>
                <a:tab pos="260985" algn="l"/>
              </a:tabLst>
            </a:pPr>
            <a:r>
              <a:rPr sz="1150" dirty="0">
                <a:latin typeface="Arial"/>
                <a:cs typeface="Arial"/>
              </a:rPr>
              <a:t>Set</a:t>
            </a:r>
            <a:r>
              <a:rPr sz="1150" spc="2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your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spc="-20" dirty="0">
                <a:latin typeface="Times New Roman"/>
                <a:cs typeface="Times New Roman"/>
              </a:rPr>
              <a:t>PATH</a:t>
            </a:r>
            <a:r>
              <a:rPr sz="1150" spc="-20" dirty="0">
                <a:latin typeface="Arial"/>
                <a:cs typeface="Arial"/>
              </a:rPr>
              <a:t>.</a:t>
            </a:r>
            <a:endParaRPr sz="11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43939" y="1527047"/>
            <a:ext cx="5687695" cy="1655445"/>
            <a:chOff x="1043939" y="1527047"/>
            <a:chExt cx="5687695" cy="1655445"/>
          </a:xfrm>
        </p:grpSpPr>
        <p:sp>
          <p:nvSpPr>
            <p:cNvPr id="3" name="object 3"/>
            <p:cNvSpPr/>
            <p:nvPr/>
          </p:nvSpPr>
          <p:spPr>
            <a:xfrm>
              <a:off x="1054607" y="1537715"/>
              <a:ext cx="5666740" cy="1635760"/>
            </a:xfrm>
            <a:custGeom>
              <a:avLst/>
              <a:gdLst/>
              <a:ahLst/>
              <a:cxnLst/>
              <a:rect l="l" t="t" r="r" b="b"/>
              <a:pathLst>
                <a:path w="5666740" h="1635760">
                  <a:moveTo>
                    <a:pt x="5666232" y="0"/>
                  </a:moveTo>
                  <a:lnTo>
                    <a:pt x="0" y="0"/>
                  </a:lnTo>
                  <a:lnTo>
                    <a:pt x="0" y="1635252"/>
                  </a:lnTo>
                  <a:lnTo>
                    <a:pt x="5666232" y="1635252"/>
                  </a:lnTo>
                  <a:lnTo>
                    <a:pt x="5666232" y="0"/>
                  </a:lnTo>
                  <a:close/>
                </a:path>
              </a:pathLst>
            </a:custGeom>
            <a:solidFill>
              <a:srgbClr val="DCDC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043939" y="1527047"/>
              <a:ext cx="5687695" cy="1655445"/>
            </a:xfrm>
            <a:custGeom>
              <a:avLst/>
              <a:gdLst/>
              <a:ahLst/>
              <a:cxnLst/>
              <a:rect l="l" t="t" r="r" b="b"/>
              <a:pathLst>
                <a:path w="5687695" h="1655445">
                  <a:moveTo>
                    <a:pt x="5682996" y="0"/>
                  </a:moveTo>
                  <a:lnTo>
                    <a:pt x="4572" y="0"/>
                  </a:lnTo>
                  <a:lnTo>
                    <a:pt x="0" y="4572"/>
                  </a:lnTo>
                  <a:lnTo>
                    <a:pt x="0" y="1650492"/>
                  </a:lnTo>
                  <a:lnTo>
                    <a:pt x="4572" y="1655064"/>
                  </a:lnTo>
                  <a:lnTo>
                    <a:pt x="5682996" y="1655064"/>
                  </a:lnTo>
                  <a:lnTo>
                    <a:pt x="5687568" y="1650492"/>
                  </a:lnTo>
                  <a:lnTo>
                    <a:pt x="5687568" y="1645920"/>
                  </a:lnTo>
                  <a:lnTo>
                    <a:pt x="19812" y="1645920"/>
                  </a:lnTo>
                  <a:lnTo>
                    <a:pt x="10668" y="1635252"/>
                  </a:lnTo>
                  <a:lnTo>
                    <a:pt x="19812" y="1635252"/>
                  </a:lnTo>
                  <a:lnTo>
                    <a:pt x="19812" y="21336"/>
                  </a:lnTo>
                  <a:lnTo>
                    <a:pt x="10667" y="21336"/>
                  </a:lnTo>
                  <a:lnTo>
                    <a:pt x="19812" y="10668"/>
                  </a:lnTo>
                  <a:lnTo>
                    <a:pt x="5687568" y="10668"/>
                  </a:lnTo>
                  <a:lnTo>
                    <a:pt x="5687568" y="4572"/>
                  </a:lnTo>
                  <a:lnTo>
                    <a:pt x="5682996" y="0"/>
                  </a:lnTo>
                  <a:close/>
                </a:path>
                <a:path w="5687695" h="1655445">
                  <a:moveTo>
                    <a:pt x="19812" y="1635252"/>
                  </a:moveTo>
                  <a:lnTo>
                    <a:pt x="10668" y="1635252"/>
                  </a:lnTo>
                  <a:lnTo>
                    <a:pt x="19812" y="1645920"/>
                  </a:lnTo>
                  <a:lnTo>
                    <a:pt x="19812" y="1635252"/>
                  </a:lnTo>
                  <a:close/>
                </a:path>
                <a:path w="5687695" h="1655445">
                  <a:moveTo>
                    <a:pt x="5666232" y="1635252"/>
                  </a:moveTo>
                  <a:lnTo>
                    <a:pt x="19812" y="1635252"/>
                  </a:lnTo>
                  <a:lnTo>
                    <a:pt x="19812" y="1645920"/>
                  </a:lnTo>
                  <a:lnTo>
                    <a:pt x="5666232" y="1645920"/>
                  </a:lnTo>
                  <a:lnTo>
                    <a:pt x="5666232" y="1635252"/>
                  </a:lnTo>
                  <a:close/>
                </a:path>
                <a:path w="5687695" h="1655445">
                  <a:moveTo>
                    <a:pt x="5666232" y="10668"/>
                  </a:moveTo>
                  <a:lnTo>
                    <a:pt x="5666232" y="1645920"/>
                  </a:lnTo>
                  <a:lnTo>
                    <a:pt x="5676900" y="1635252"/>
                  </a:lnTo>
                  <a:lnTo>
                    <a:pt x="5687568" y="1635252"/>
                  </a:lnTo>
                  <a:lnTo>
                    <a:pt x="5687568" y="21336"/>
                  </a:lnTo>
                  <a:lnTo>
                    <a:pt x="5676900" y="21336"/>
                  </a:lnTo>
                  <a:lnTo>
                    <a:pt x="5666232" y="10668"/>
                  </a:lnTo>
                  <a:close/>
                </a:path>
                <a:path w="5687695" h="1655445">
                  <a:moveTo>
                    <a:pt x="5687568" y="1635252"/>
                  </a:moveTo>
                  <a:lnTo>
                    <a:pt x="5676900" y="1635252"/>
                  </a:lnTo>
                  <a:lnTo>
                    <a:pt x="5666232" y="1645920"/>
                  </a:lnTo>
                  <a:lnTo>
                    <a:pt x="5687568" y="1645920"/>
                  </a:lnTo>
                  <a:lnTo>
                    <a:pt x="5687568" y="1635252"/>
                  </a:lnTo>
                  <a:close/>
                </a:path>
                <a:path w="5687695" h="1655445">
                  <a:moveTo>
                    <a:pt x="19812" y="10668"/>
                  </a:moveTo>
                  <a:lnTo>
                    <a:pt x="10667" y="21336"/>
                  </a:lnTo>
                  <a:lnTo>
                    <a:pt x="19812" y="21336"/>
                  </a:lnTo>
                  <a:lnTo>
                    <a:pt x="19812" y="10668"/>
                  </a:lnTo>
                  <a:close/>
                </a:path>
                <a:path w="5687695" h="1655445">
                  <a:moveTo>
                    <a:pt x="5666232" y="10668"/>
                  </a:moveTo>
                  <a:lnTo>
                    <a:pt x="19812" y="10668"/>
                  </a:lnTo>
                  <a:lnTo>
                    <a:pt x="19812" y="21336"/>
                  </a:lnTo>
                  <a:lnTo>
                    <a:pt x="5666232" y="21336"/>
                  </a:lnTo>
                  <a:lnTo>
                    <a:pt x="5666232" y="10668"/>
                  </a:lnTo>
                  <a:close/>
                </a:path>
                <a:path w="5687695" h="1655445">
                  <a:moveTo>
                    <a:pt x="5687568" y="10668"/>
                  </a:moveTo>
                  <a:lnTo>
                    <a:pt x="5666232" y="10668"/>
                  </a:lnTo>
                  <a:lnTo>
                    <a:pt x="5676900" y="21336"/>
                  </a:lnTo>
                  <a:lnTo>
                    <a:pt x="5687568" y="21336"/>
                  </a:lnTo>
                  <a:lnTo>
                    <a:pt x="5687568" y="1066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1992883" y="806967"/>
            <a:ext cx="3782695" cy="3092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50" b="1" dirty="0">
                <a:latin typeface="Arial"/>
                <a:cs typeface="Arial"/>
              </a:rPr>
              <a:t>Return</a:t>
            </a:r>
            <a:r>
              <a:rPr sz="1850" b="1" spc="-30" dirty="0">
                <a:latin typeface="Arial"/>
                <a:cs typeface="Arial"/>
              </a:rPr>
              <a:t> </a:t>
            </a:r>
            <a:r>
              <a:rPr sz="1850" b="1" dirty="0">
                <a:latin typeface="Arial"/>
                <a:cs typeface="Arial"/>
              </a:rPr>
              <a:t>a</a:t>
            </a:r>
            <a:r>
              <a:rPr sz="1850" b="1" spc="5" dirty="0">
                <a:latin typeface="Arial"/>
                <a:cs typeface="Arial"/>
              </a:rPr>
              <a:t> </a:t>
            </a:r>
            <a:r>
              <a:rPr sz="1850" b="1" dirty="0">
                <a:latin typeface="Arial"/>
                <a:cs typeface="Arial"/>
              </a:rPr>
              <a:t>Primitive</a:t>
            </a:r>
            <a:r>
              <a:rPr sz="1850" b="1" spc="5" dirty="0">
                <a:latin typeface="Arial"/>
                <a:cs typeface="Arial"/>
              </a:rPr>
              <a:t> </a:t>
            </a:r>
            <a:r>
              <a:rPr sz="1850" b="1" dirty="0">
                <a:latin typeface="Arial"/>
                <a:cs typeface="Arial"/>
              </a:rPr>
              <a:t>Type:</a:t>
            </a:r>
            <a:r>
              <a:rPr sz="1850" b="1" spc="-5" dirty="0">
                <a:latin typeface="Arial"/>
                <a:cs typeface="Arial"/>
              </a:rPr>
              <a:t> </a:t>
            </a:r>
            <a:r>
              <a:rPr sz="1850" b="1" spc="-10" dirty="0">
                <a:latin typeface="Arial"/>
                <a:cs typeface="Arial"/>
              </a:rPr>
              <a:t>Example</a:t>
            </a:r>
            <a:endParaRPr sz="18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744447" y="1476942"/>
            <a:ext cx="4419600" cy="731520"/>
          </a:xfrm>
          <a:prstGeom prst="rect">
            <a:avLst/>
          </a:prstGeom>
        </p:spPr>
        <p:txBody>
          <a:bodyPr vert="horz" wrap="square" lIns="0" tIns="558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40"/>
              </a:spcBef>
            </a:pPr>
            <a:r>
              <a:rPr sz="1250" spc="165" dirty="0">
                <a:latin typeface="Times New Roman"/>
                <a:cs typeface="Times New Roman"/>
              </a:rPr>
              <a:t>ToDoubleFunction&lt;SalesTxn&gt;</a:t>
            </a:r>
            <a:r>
              <a:rPr sz="1250" spc="470" dirty="0">
                <a:latin typeface="Times New Roman"/>
                <a:cs typeface="Times New Roman"/>
              </a:rPr>
              <a:t> </a:t>
            </a:r>
            <a:r>
              <a:rPr sz="1250" spc="220" dirty="0">
                <a:latin typeface="Times New Roman"/>
                <a:cs typeface="Times New Roman"/>
              </a:rPr>
              <a:t>discountFunction</a:t>
            </a:r>
            <a:r>
              <a:rPr sz="1250" spc="484" dirty="0">
                <a:latin typeface="Times New Roman"/>
                <a:cs typeface="Times New Roman"/>
              </a:rPr>
              <a:t> </a:t>
            </a:r>
            <a:r>
              <a:rPr sz="1250" spc="20" dirty="0">
                <a:latin typeface="Times New Roman"/>
                <a:cs typeface="Times New Roman"/>
              </a:rPr>
              <a:t>=</a:t>
            </a:r>
            <a:endParaRPr sz="1250">
              <a:latin typeface="Times New Roman"/>
              <a:cs typeface="Times New Roman"/>
            </a:endParaRPr>
          </a:p>
          <a:p>
            <a:pPr marL="402590">
              <a:lnSpc>
                <a:spcPct val="100000"/>
              </a:lnSpc>
              <a:spcBef>
                <a:spcPts val="345"/>
              </a:spcBef>
            </a:pPr>
            <a:r>
              <a:rPr sz="1250" b="1" spc="355" dirty="0">
                <a:latin typeface="Times New Roman"/>
                <a:cs typeface="Times New Roman"/>
              </a:rPr>
              <a:t>t</a:t>
            </a:r>
            <a:r>
              <a:rPr sz="1250" b="1" spc="459" dirty="0">
                <a:latin typeface="Times New Roman"/>
                <a:cs typeface="Times New Roman"/>
              </a:rPr>
              <a:t> </a:t>
            </a:r>
            <a:r>
              <a:rPr sz="1250" b="1" spc="335" dirty="0">
                <a:latin typeface="Times New Roman"/>
                <a:cs typeface="Times New Roman"/>
              </a:rPr>
              <a:t>-</a:t>
            </a:r>
            <a:r>
              <a:rPr sz="1250" b="1" spc="55" dirty="0">
                <a:latin typeface="Times New Roman"/>
                <a:cs typeface="Times New Roman"/>
              </a:rPr>
              <a:t>&gt;</a:t>
            </a:r>
            <a:r>
              <a:rPr sz="1250" b="1" spc="450" dirty="0">
                <a:latin typeface="Times New Roman"/>
                <a:cs typeface="Times New Roman"/>
              </a:rPr>
              <a:t> </a:t>
            </a:r>
            <a:r>
              <a:rPr sz="1250" b="1" spc="210" dirty="0">
                <a:latin typeface="Times New Roman"/>
                <a:cs typeface="Times New Roman"/>
              </a:rPr>
              <a:t>t.getTransactionTotal()</a:t>
            </a:r>
            <a:endParaRPr sz="1250">
              <a:latin typeface="Times New Roman"/>
              <a:cs typeface="Times New Roman"/>
            </a:endParaRPr>
          </a:p>
          <a:p>
            <a:pPr marL="794385">
              <a:lnSpc>
                <a:spcPct val="100000"/>
              </a:lnSpc>
              <a:spcBef>
                <a:spcPts val="360"/>
              </a:spcBef>
            </a:pPr>
            <a:r>
              <a:rPr sz="1250" b="1" spc="140" dirty="0">
                <a:latin typeface="Times New Roman"/>
                <a:cs typeface="Times New Roman"/>
              </a:rPr>
              <a:t>*</a:t>
            </a:r>
            <a:r>
              <a:rPr sz="1250" b="1" spc="445" dirty="0">
                <a:latin typeface="Times New Roman"/>
                <a:cs typeface="Times New Roman"/>
              </a:rPr>
              <a:t> </a:t>
            </a:r>
            <a:r>
              <a:rPr sz="1250" b="1" spc="215" dirty="0">
                <a:latin typeface="Times New Roman"/>
                <a:cs typeface="Times New Roman"/>
              </a:rPr>
              <a:t>t.getDiscountRate();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60196" y="1476942"/>
            <a:ext cx="222885" cy="1671320"/>
          </a:xfrm>
          <a:prstGeom prst="rect">
            <a:avLst/>
          </a:prstGeom>
        </p:spPr>
        <p:txBody>
          <a:bodyPr vert="horz" wrap="square" lIns="0" tIns="558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40"/>
              </a:spcBef>
            </a:pPr>
            <a:r>
              <a:rPr sz="1250" spc="120" dirty="0">
                <a:latin typeface="Times New Roman"/>
                <a:cs typeface="Times New Roman"/>
              </a:rPr>
              <a:t>18</a:t>
            </a:r>
            <a:endParaRPr sz="12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45"/>
              </a:spcBef>
            </a:pPr>
            <a:r>
              <a:rPr sz="1250" spc="120" dirty="0">
                <a:latin typeface="Times New Roman"/>
                <a:cs typeface="Times New Roman"/>
              </a:rPr>
              <a:t>19</a:t>
            </a:r>
            <a:endParaRPr sz="12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60"/>
              </a:spcBef>
            </a:pPr>
            <a:r>
              <a:rPr sz="1250" spc="120" dirty="0">
                <a:latin typeface="Times New Roman"/>
                <a:cs typeface="Times New Roman"/>
              </a:rPr>
              <a:t>20</a:t>
            </a:r>
            <a:endParaRPr sz="12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50"/>
              </a:spcBef>
            </a:pPr>
            <a:r>
              <a:rPr sz="1250" spc="120" dirty="0">
                <a:latin typeface="Times New Roman"/>
                <a:cs typeface="Times New Roman"/>
              </a:rPr>
              <a:t>21</a:t>
            </a:r>
            <a:endParaRPr sz="12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50"/>
              </a:spcBef>
            </a:pPr>
            <a:r>
              <a:rPr sz="1250" spc="120" dirty="0">
                <a:latin typeface="Times New Roman"/>
                <a:cs typeface="Times New Roman"/>
              </a:rPr>
              <a:t>22</a:t>
            </a:r>
            <a:endParaRPr sz="12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59"/>
              </a:spcBef>
            </a:pPr>
            <a:r>
              <a:rPr sz="1250" spc="120" dirty="0">
                <a:latin typeface="Times New Roman"/>
                <a:cs typeface="Times New Roman"/>
              </a:rPr>
              <a:t>23</a:t>
            </a:r>
            <a:endParaRPr sz="12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45"/>
              </a:spcBef>
            </a:pPr>
            <a:r>
              <a:rPr sz="1250" spc="120" dirty="0">
                <a:latin typeface="Times New Roman"/>
                <a:cs typeface="Times New Roman"/>
              </a:rPr>
              <a:t>24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744447" y="2415698"/>
            <a:ext cx="4222750" cy="7327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687705">
              <a:lnSpc>
                <a:spcPct val="124000"/>
              </a:lnSpc>
              <a:spcBef>
                <a:spcPts val="90"/>
              </a:spcBef>
            </a:pPr>
            <a:r>
              <a:rPr sz="1250" spc="240" dirty="0">
                <a:latin typeface="Times New Roman"/>
                <a:cs typeface="Times New Roman"/>
              </a:rPr>
              <a:t>System.out.println("\n==</a:t>
            </a:r>
            <a:r>
              <a:rPr sz="1250" spc="495" dirty="0">
                <a:latin typeface="Times New Roman"/>
                <a:cs typeface="Times New Roman"/>
              </a:rPr>
              <a:t> </a:t>
            </a:r>
            <a:r>
              <a:rPr sz="1250" spc="225" dirty="0">
                <a:latin typeface="Times New Roman"/>
                <a:cs typeface="Times New Roman"/>
              </a:rPr>
              <a:t>Discount"); </a:t>
            </a:r>
            <a:r>
              <a:rPr sz="1250" spc="245" dirty="0">
                <a:latin typeface="Times New Roman"/>
                <a:cs typeface="Times New Roman"/>
              </a:rPr>
              <a:t>System.out.println(</a:t>
            </a:r>
            <a:endParaRPr sz="1250">
              <a:latin typeface="Times New Roman"/>
              <a:cs typeface="Times New Roman"/>
            </a:endParaRPr>
          </a:p>
          <a:p>
            <a:pPr marL="402590">
              <a:lnSpc>
                <a:spcPct val="100000"/>
              </a:lnSpc>
              <a:spcBef>
                <a:spcPts val="350"/>
              </a:spcBef>
            </a:pPr>
            <a:r>
              <a:rPr sz="1250" b="1" spc="195" dirty="0">
                <a:latin typeface="Times New Roman"/>
                <a:cs typeface="Times New Roman"/>
              </a:rPr>
              <a:t>discountFunction.applyAsDouble(first)</a:t>
            </a:r>
            <a:r>
              <a:rPr sz="1250" spc="195" dirty="0">
                <a:latin typeface="Times New Roman"/>
                <a:cs typeface="Times New Roman"/>
              </a:rPr>
              <a:t>);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17880" y="5706871"/>
            <a:ext cx="5993765" cy="56959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3499"/>
              </a:lnSpc>
              <a:spcBef>
                <a:spcPts val="90"/>
              </a:spcBef>
            </a:pPr>
            <a:r>
              <a:rPr sz="1150" dirty="0">
                <a:latin typeface="Arial"/>
                <a:cs typeface="Arial"/>
              </a:rPr>
              <a:t>This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example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calculates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value</a:t>
            </a:r>
            <a:r>
              <a:rPr sz="1150" spc="9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from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transaction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and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returns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spc="155" dirty="0">
                <a:latin typeface="Times New Roman"/>
                <a:cs typeface="Times New Roman"/>
              </a:rPr>
              <a:t>double</a:t>
            </a:r>
            <a:r>
              <a:rPr sz="1150" spc="155" dirty="0">
                <a:latin typeface="Arial"/>
                <a:cs typeface="Arial"/>
              </a:rPr>
              <a:t>.</a:t>
            </a:r>
            <a:r>
              <a:rPr sz="1150" spc="12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Notice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that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spc="-25" dirty="0">
                <a:latin typeface="Arial"/>
                <a:cs typeface="Arial"/>
              </a:rPr>
              <a:t>the </a:t>
            </a:r>
            <a:r>
              <a:rPr sz="1150" dirty="0">
                <a:latin typeface="Arial"/>
                <a:cs typeface="Arial"/>
              </a:rPr>
              <a:t>method</a:t>
            </a:r>
            <a:r>
              <a:rPr sz="1150" spc="2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name</a:t>
            </a:r>
            <a:r>
              <a:rPr sz="1150" spc="3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changes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little,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but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this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is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still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spc="170" dirty="0">
                <a:latin typeface="Times New Roman"/>
                <a:cs typeface="Times New Roman"/>
              </a:rPr>
              <a:t>Function</a:t>
            </a:r>
            <a:r>
              <a:rPr sz="1150" spc="170" dirty="0">
                <a:latin typeface="Arial"/>
                <a:cs typeface="Arial"/>
              </a:rPr>
              <a:t>.</a:t>
            </a:r>
            <a:r>
              <a:rPr sz="1150" spc="10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Pass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in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one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type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and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spc="-10" dirty="0">
                <a:latin typeface="Arial"/>
                <a:cs typeface="Arial"/>
              </a:rPr>
              <a:t>return </a:t>
            </a:r>
            <a:r>
              <a:rPr sz="1150" dirty="0">
                <a:latin typeface="Arial"/>
                <a:cs typeface="Arial"/>
              </a:rPr>
              <a:t>something</a:t>
            </a:r>
            <a:r>
              <a:rPr sz="1150" spc="3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else,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in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this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case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spc="145" dirty="0">
                <a:latin typeface="Times New Roman"/>
                <a:cs typeface="Times New Roman"/>
              </a:rPr>
              <a:t>double</a:t>
            </a:r>
            <a:r>
              <a:rPr sz="1150" spc="145" dirty="0">
                <a:latin typeface="Arial"/>
                <a:cs typeface="Arial"/>
              </a:rPr>
              <a:t>.</a:t>
            </a:r>
            <a:endParaRPr sz="11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326639" y="5247386"/>
            <a:ext cx="3116580" cy="144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endParaRPr sz="8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43939" y="1527047"/>
            <a:ext cx="5687695" cy="2146300"/>
            <a:chOff x="1043939" y="1527047"/>
            <a:chExt cx="5687695" cy="2146300"/>
          </a:xfrm>
        </p:grpSpPr>
        <p:sp>
          <p:nvSpPr>
            <p:cNvPr id="3" name="object 3"/>
            <p:cNvSpPr/>
            <p:nvPr/>
          </p:nvSpPr>
          <p:spPr>
            <a:xfrm>
              <a:off x="1054607" y="1537715"/>
              <a:ext cx="5666740" cy="2124710"/>
            </a:xfrm>
            <a:custGeom>
              <a:avLst/>
              <a:gdLst/>
              <a:ahLst/>
              <a:cxnLst/>
              <a:rect l="l" t="t" r="r" b="b"/>
              <a:pathLst>
                <a:path w="5666740" h="2124710">
                  <a:moveTo>
                    <a:pt x="5666232" y="0"/>
                  </a:moveTo>
                  <a:lnTo>
                    <a:pt x="0" y="0"/>
                  </a:lnTo>
                  <a:lnTo>
                    <a:pt x="0" y="2124455"/>
                  </a:lnTo>
                  <a:lnTo>
                    <a:pt x="5666232" y="2124455"/>
                  </a:lnTo>
                  <a:lnTo>
                    <a:pt x="5666232" y="0"/>
                  </a:lnTo>
                  <a:close/>
                </a:path>
              </a:pathLst>
            </a:custGeom>
            <a:solidFill>
              <a:srgbClr val="DCDC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043939" y="1527047"/>
              <a:ext cx="5687695" cy="2146300"/>
            </a:xfrm>
            <a:custGeom>
              <a:avLst/>
              <a:gdLst/>
              <a:ahLst/>
              <a:cxnLst/>
              <a:rect l="l" t="t" r="r" b="b"/>
              <a:pathLst>
                <a:path w="5687695" h="2146300">
                  <a:moveTo>
                    <a:pt x="5682996" y="0"/>
                  </a:moveTo>
                  <a:lnTo>
                    <a:pt x="4572" y="0"/>
                  </a:lnTo>
                  <a:lnTo>
                    <a:pt x="0" y="4572"/>
                  </a:lnTo>
                  <a:lnTo>
                    <a:pt x="0" y="2141220"/>
                  </a:lnTo>
                  <a:lnTo>
                    <a:pt x="4572" y="2145792"/>
                  </a:lnTo>
                  <a:lnTo>
                    <a:pt x="5682996" y="2145792"/>
                  </a:lnTo>
                  <a:lnTo>
                    <a:pt x="5687568" y="2141220"/>
                  </a:lnTo>
                  <a:lnTo>
                    <a:pt x="5687568" y="2135124"/>
                  </a:lnTo>
                  <a:lnTo>
                    <a:pt x="19812" y="2135124"/>
                  </a:lnTo>
                  <a:lnTo>
                    <a:pt x="10668" y="2125980"/>
                  </a:lnTo>
                  <a:lnTo>
                    <a:pt x="19812" y="2125980"/>
                  </a:lnTo>
                  <a:lnTo>
                    <a:pt x="19812" y="21336"/>
                  </a:lnTo>
                  <a:lnTo>
                    <a:pt x="10667" y="21336"/>
                  </a:lnTo>
                  <a:lnTo>
                    <a:pt x="19812" y="10668"/>
                  </a:lnTo>
                  <a:lnTo>
                    <a:pt x="5687568" y="10668"/>
                  </a:lnTo>
                  <a:lnTo>
                    <a:pt x="5687568" y="4572"/>
                  </a:lnTo>
                  <a:lnTo>
                    <a:pt x="5682996" y="0"/>
                  </a:lnTo>
                  <a:close/>
                </a:path>
                <a:path w="5687695" h="2146300">
                  <a:moveTo>
                    <a:pt x="19812" y="2125980"/>
                  </a:moveTo>
                  <a:lnTo>
                    <a:pt x="10668" y="2125980"/>
                  </a:lnTo>
                  <a:lnTo>
                    <a:pt x="19812" y="2135124"/>
                  </a:lnTo>
                  <a:lnTo>
                    <a:pt x="19812" y="2125980"/>
                  </a:lnTo>
                  <a:close/>
                </a:path>
                <a:path w="5687695" h="2146300">
                  <a:moveTo>
                    <a:pt x="5666232" y="2125980"/>
                  </a:moveTo>
                  <a:lnTo>
                    <a:pt x="19812" y="2125980"/>
                  </a:lnTo>
                  <a:lnTo>
                    <a:pt x="19812" y="2135124"/>
                  </a:lnTo>
                  <a:lnTo>
                    <a:pt x="5666232" y="2135124"/>
                  </a:lnTo>
                  <a:lnTo>
                    <a:pt x="5666232" y="2125980"/>
                  </a:lnTo>
                  <a:close/>
                </a:path>
                <a:path w="5687695" h="2146300">
                  <a:moveTo>
                    <a:pt x="5666232" y="10668"/>
                  </a:moveTo>
                  <a:lnTo>
                    <a:pt x="5666232" y="2135124"/>
                  </a:lnTo>
                  <a:lnTo>
                    <a:pt x="5676900" y="2125980"/>
                  </a:lnTo>
                  <a:lnTo>
                    <a:pt x="5687568" y="2125980"/>
                  </a:lnTo>
                  <a:lnTo>
                    <a:pt x="5687568" y="21336"/>
                  </a:lnTo>
                  <a:lnTo>
                    <a:pt x="5676900" y="21336"/>
                  </a:lnTo>
                  <a:lnTo>
                    <a:pt x="5666232" y="10668"/>
                  </a:lnTo>
                  <a:close/>
                </a:path>
                <a:path w="5687695" h="2146300">
                  <a:moveTo>
                    <a:pt x="5687568" y="2125980"/>
                  </a:moveTo>
                  <a:lnTo>
                    <a:pt x="5676900" y="2125980"/>
                  </a:lnTo>
                  <a:lnTo>
                    <a:pt x="5666232" y="2135124"/>
                  </a:lnTo>
                  <a:lnTo>
                    <a:pt x="5687568" y="2135124"/>
                  </a:lnTo>
                  <a:lnTo>
                    <a:pt x="5687568" y="2125980"/>
                  </a:lnTo>
                  <a:close/>
                </a:path>
                <a:path w="5687695" h="2146300">
                  <a:moveTo>
                    <a:pt x="19812" y="10668"/>
                  </a:moveTo>
                  <a:lnTo>
                    <a:pt x="10667" y="21336"/>
                  </a:lnTo>
                  <a:lnTo>
                    <a:pt x="19812" y="21336"/>
                  </a:lnTo>
                  <a:lnTo>
                    <a:pt x="19812" y="10668"/>
                  </a:lnTo>
                  <a:close/>
                </a:path>
                <a:path w="5687695" h="2146300">
                  <a:moveTo>
                    <a:pt x="5666232" y="10668"/>
                  </a:moveTo>
                  <a:lnTo>
                    <a:pt x="19812" y="10668"/>
                  </a:lnTo>
                  <a:lnTo>
                    <a:pt x="19812" y="21336"/>
                  </a:lnTo>
                  <a:lnTo>
                    <a:pt x="5666232" y="21336"/>
                  </a:lnTo>
                  <a:lnTo>
                    <a:pt x="5666232" y="10668"/>
                  </a:lnTo>
                  <a:close/>
                </a:path>
                <a:path w="5687695" h="2146300">
                  <a:moveTo>
                    <a:pt x="5687568" y="10668"/>
                  </a:moveTo>
                  <a:lnTo>
                    <a:pt x="5666232" y="10668"/>
                  </a:lnTo>
                  <a:lnTo>
                    <a:pt x="5676900" y="21336"/>
                  </a:lnTo>
                  <a:lnTo>
                    <a:pt x="5687568" y="21336"/>
                  </a:lnTo>
                  <a:lnTo>
                    <a:pt x="5687568" y="1066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1060196" y="806967"/>
            <a:ext cx="4987925" cy="193040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424940">
              <a:lnSpc>
                <a:spcPct val="100000"/>
              </a:lnSpc>
              <a:spcBef>
                <a:spcPts val="110"/>
              </a:spcBef>
            </a:pPr>
            <a:r>
              <a:rPr sz="1850" b="1" dirty="0">
                <a:latin typeface="Arial"/>
                <a:cs typeface="Arial"/>
              </a:rPr>
              <a:t>Process</a:t>
            </a:r>
            <a:r>
              <a:rPr sz="1850" b="1" spc="-10" dirty="0">
                <a:latin typeface="Arial"/>
                <a:cs typeface="Arial"/>
              </a:rPr>
              <a:t> </a:t>
            </a:r>
            <a:r>
              <a:rPr sz="1850" b="1" dirty="0">
                <a:latin typeface="Arial"/>
                <a:cs typeface="Arial"/>
              </a:rPr>
              <a:t>a</a:t>
            </a:r>
            <a:r>
              <a:rPr sz="1850" b="1" spc="10" dirty="0">
                <a:latin typeface="Arial"/>
                <a:cs typeface="Arial"/>
              </a:rPr>
              <a:t> </a:t>
            </a:r>
            <a:r>
              <a:rPr sz="1850" b="1" dirty="0">
                <a:latin typeface="Arial"/>
                <a:cs typeface="Arial"/>
              </a:rPr>
              <a:t>Primitive</a:t>
            </a:r>
            <a:r>
              <a:rPr sz="1850" b="1" spc="25" dirty="0">
                <a:latin typeface="Arial"/>
                <a:cs typeface="Arial"/>
              </a:rPr>
              <a:t> </a:t>
            </a:r>
            <a:r>
              <a:rPr sz="1850" b="1" spc="-20" dirty="0">
                <a:latin typeface="Arial"/>
                <a:cs typeface="Arial"/>
              </a:rPr>
              <a:t>Type</a:t>
            </a:r>
            <a:endParaRPr sz="18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180"/>
              </a:spcBef>
            </a:pPr>
            <a:endParaRPr sz="18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tabLst>
                <a:tab pos="274320" algn="l"/>
                <a:tab pos="1318260" algn="l"/>
              </a:tabLst>
            </a:pPr>
            <a:r>
              <a:rPr sz="1700" spc="125" dirty="0">
                <a:latin typeface="Times New Roman"/>
                <a:cs typeface="Times New Roman"/>
              </a:rPr>
              <a:t>1</a:t>
            </a:r>
            <a:r>
              <a:rPr sz="1700" dirty="0">
                <a:latin typeface="Times New Roman"/>
                <a:cs typeface="Times New Roman"/>
              </a:rPr>
              <a:t>	</a:t>
            </a:r>
            <a:r>
              <a:rPr sz="1700" spc="215" dirty="0">
                <a:latin typeface="Times New Roman"/>
                <a:cs typeface="Times New Roman"/>
              </a:rPr>
              <a:t>package</a:t>
            </a:r>
            <a:r>
              <a:rPr sz="1700" dirty="0">
                <a:latin typeface="Times New Roman"/>
                <a:cs typeface="Times New Roman"/>
              </a:rPr>
              <a:t>	</a:t>
            </a:r>
            <a:r>
              <a:rPr sz="1700" spc="375" dirty="0">
                <a:latin typeface="Times New Roman"/>
                <a:cs typeface="Times New Roman"/>
              </a:rPr>
              <a:t>java.util.function;</a:t>
            </a:r>
            <a:endParaRPr sz="17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430"/>
              </a:spcBef>
            </a:pPr>
            <a:r>
              <a:rPr sz="1700" spc="125" dirty="0">
                <a:latin typeface="Times New Roman"/>
                <a:cs typeface="Times New Roman"/>
              </a:rPr>
              <a:t>2</a:t>
            </a:r>
            <a:endParaRPr sz="1700">
              <a:latin typeface="Times New Roman"/>
              <a:cs typeface="Times New Roman"/>
            </a:endParaRPr>
          </a:p>
          <a:p>
            <a:pPr marL="12700" marR="5080">
              <a:lnSpc>
                <a:spcPct val="121200"/>
              </a:lnSpc>
              <a:tabLst>
                <a:tab pos="274320" algn="l"/>
                <a:tab pos="1187450" algn="l"/>
                <a:tab pos="2493645" algn="l"/>
                <a:tab pos="4843780" algn="l"/>
              </a:tabLst>
            </a:pPr>
            <a:r>
              <a:rPr sz="1700" spc="125" dirty="0">
                <a:latin typeface="Times New Roman"/>
                <a:cs typeface="Times New Roman"/>
              </a:rPr>
              <a:t>3</a:t>
            </a:r>
            <a:r>
              <a:rPr sz="1700" dirty="0">
                <a:latin typeface="Times New Roman"/>
                <a:cs typeface="Times New Roman"/>
              </a:rPr>
              <a:t>	</a:t>
            </a:r>
            <a:r>
              <a:rPr sz="1700" spc="305" dirty="0">
                <a:latin typeface="Times New Roman"/>
                <a:cs typeface="Times New Roman"/>
              </a:rPr>
              <a:t>public</a:t>
            </a:r>
            <a:r>
              <a:rPr sz="1700" dirty="0">
                <a:latin typeface="Times New Roman"/>
                <a:cs typeface="Times New Roman"/>
              </a:rPr>
              <a:t>	</a:t>
            </a:r>
            <a:r>
              <a:rPr sz="1700" spc="355" dirty="0">
                <a:latin typeface="Times New Roman"/>
                <a:cs typeface="Times New Roman"/>
              </a:rPr>
              <a:t>interface</a:t>
            </a:r>
            <a:r>
              <a:rPr sz="1700" dirty="0">
                <a:latin typeface="Times New Roman"/>
                <a:cs typeface="Times New Roman"/>
              </a:rPr>
              <a:t>	</a:t>
            </a:r>
            <a:r>
              <a:rPr sz="1700" spc="180" dirty="0">
                <a:latin typeface="Times New Roman"/>
                <a:cs typeface="Times New Roman"/>
              </a:rPr>
              <a:t>DoubleFunction&lt;R&gt;</a:t>
            </a:r>
            <a:r>
              <a:rPr sz="1700" dirty="0">
                <a:latin typeface="Times New Roman"/>
                <a:cs typeface="Times New Roman"/>
              </a:rPr>
              <a:t>	</a:t>
            </a:r>
            <a:r>
              <a:rPr sz="1700" spc="160" dirty="0">
                <a:latin typeface="Times New Roman"/>
                <a:cs typeface="Times New Roman"/>
              </a:rPr>
              <a:t>{ </a:t>
            </a:r>
            <a:r>
              <a:rPr sz="1700" spc="125" dirty="0">
                <a:latin typeface="Times New Roman"/>
                <a:cs typeface="Times New Roman"/>
              </a:rPr>
              <a:t>4</a:t>
            </a:r>
            <a:endParaRPr sz="17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845073" y="2764005"/>
            <a:ext cx="3811270" cy="28702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  <a:tabLst>
                <a:tab pos="926465" algn="l"/>
                <a:tab pos="1187450" algn="l"/>
                <a:tab pos="2883535" algn="l"/>
              </a:tabLst>
            </a:pPr>
            <a:r>
              <a:rPr sz="1700" spc="305" dirty="0">
                <a:latin typeface="Times New Roman"/>
                <a:cs typeface="Times New Roman"/>
              </a:rPr>
              <a:t>public</a:t>
            </a:r>
            <a:r>
              <a:rPr sz="1700" dirty="0">
                <a:latin typeface="Times New Roman"/>
                <a:cs typeface="Times New Roman"/>
              </a:rPr>
              <a:t>	</a:t>
            </a:r>
            <a:r>
              <a:rPr sz="1700" spc="-50" dirty="0">
                <a:latin typeface="Times New Roman"/>
                <a:cs typeface="Times New Roman"/>
              </a:rPr>
              <a:t>R</a:t>
            </a:r>
            <a:r>
              <a:rPr sz="1700" dirty="0">
                <a:latin typeface="Times New Roman"/>
                <a:cs typeface="Times New Roman"/>
              </a:rPr>
              <a:t>	</a:t>
            </a:r>
            <a:r>
              <a:rPr sz="1700" spc="265" dirty="0">
                <a:latin typeface="Times New Roman"/>
                <a:cs typeface="Times New Roman"/>
              </a:rPr>
              <a:t>apply(double</a:t>
            </a:r>
            <a:r>
              <a:rPr sz="1700" dirty="0">
                <a:latin typeface="Times New Roman"/>
                <a:cs typeface="Times New Roman"/>
              </a:rPr>
              <a:t>	</a:t>
            </a:r>
            <a:r>
              <a:rPr sz="1700" spc="335" dirty="0">
                <a:latin typeface="Times New Roman"/>
                <a:cs typeface="Times New Roman"/>
              </a:rPr>
              <a:t>value);</a:t>
            </a:r>
            <a:endParaRPr sz="17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60196" y="2711591"/>
            <a:ext cx="418465" cy="967740"/>
          </a:xfrm>
          <a:prstGeom prst="rect">
            <a:avLst/>
          </a:prstGeom>
        </p:spPr>
        <p:txBody>
          <a:bodyPr vert="horz" wrap="square" lIns="0" tIns="666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25"/>
              </a:spcBef>
            </a:pPr>
            <a:r>
              <a:rPr sz="1700" spc="125" dirty="0">
                <a:latin typeface="Times New Roman"/>
                <a:cs typeface="Times New Roman"/>
              </a:rPr>
              <a:t>5</a:t>
            </a:r>
            <a:endParaRPr sz="17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434"/>
              </a:spcBef>
              <a:tabLst>
                <a:tab pos="274320" algn="l"/>
              </a:tabLst>
            </a:pPr>
            <a:r>
              <a:rPr sz="1700" spc="125" dirty="0">
                <a:latin typeface="Times New Roman"/>
                <a:cs typeface="Times New Roman"/>
              </a:rPr>
              <a:t>6</a:t>
            </a:r>
            <a:r>
              <a:rPr sz="1700" dirty="0">
                <a:latin typeface="Times New Roman"/>
                <a:cs typeface="Times New Roman"/>
              </a:rPr>
              <a:t>	</a:t>
            </a:r>
            <a:r>
              <a:rPr sz="1700" spc="160" dirty="0">
                <a:latin typeface="Times New Roman"/>
                <a:cs typeface="Times New Roman"/>
              </a:rPr>
              <a:t>}</a:t>
            </a:r>
            <a:endParaRPr sz="17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430"/>
              </a:spcBef>
            </a:pPr>
            <a:r>
              <a:rPr sz="1700" spc="125" dirty="0">
                <a:latin typeface="Times New Roman"/>
                <a:cs typeface="Times New Roman"/>
              </a:rPr>
              <a:t>7</a:t>
            </a:r>
            <a:endParaRPr sz="17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326639" y="5247386"/>
            <a:ext cx="3116580" cy="144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endParaRPr sz="850">
              <a:latin typeface="Arial"/>
              <a:cs typeface="Arial"/>
            </a:endParaRPr>
          </a:p>
        </p:txBody>
      </p:sp>
      <p:sp>
        <p:nvSpPr>
          <p:cNvPr id="16" name="object 9">
            <a:extLst>
              <a:ext uri="{FF2B5EF4-FFF2-40B4-BE49-F238E27FC236}">
                <a16:creationId xmlns:a16="http://schemas.microsoft.com/office/drawing/2014/main" id="{D277AEA0-8D24-4707-D6A9-AC09E548E376}"/>
              </a:ext>
            </a:extLst>
          </p:cNvPr>
          <p:cNvSpPr txBox="1"/>
          <p:nvPr/>
        </p:nvSpPr>
        <p:spPr>
          <a:xfrm>
            <a:off x="817880" y="5706871"/>
            <a:ext cx="6207760" cy="580390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2700" marR="5080">
              <a:lnSpc>
                <a:spcPct val="106500"/>
              </a:lnSpc>
              <a:spcBef>
                <a:spcPts val="45"/>
              </a:spcBef>
            </a:pPr>
            <a:r>
              <a:rPr sz="1150" dirty="0">
                <a:latin typeface="Arial"/>
                <a:cs typeface="Arial"/>
              </a:rPr>
              <a:t>Notice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that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spc="175" dirty="0">
                <a:latin typeface="Times New Roman"/>
                <a:cs typeface="Times New Roman"/>
              </a:rPr>
              <a:t>DoubleFunction</a:t>
            </a:r>
            <a:r>
              <a:rPr sz="1150" spc="135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Arial"/>
                <a:cs typeface="Arial"/>
              </a:rPr>
              <a:t>specifies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only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one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generic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type,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but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spc="190" dirty="0">
                <a:latin typeface="Times New Roman"/>
                <a:cs typeface="Times New Roman"/>
              </a:rPr>
              <a:t>Function</a:t>
            </a:r>
            <a:r>
              <a:rPr sz="1150" spc="130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Arial"/>
                <a:cs typeface="Arial"/>
              </a:rPr>
              <a:t>takes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spc="-20" dirty="0">
                <a:latin typeface="Arial"/>
                <a:cs typeface="Arial"/>
              </a:rPr>
              <a:t>two.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40" dirty="0">
                <a:latin typeface="Arial"/>
                <a:cs typeface="Arial"/>
              </a:rPr>
              <a:t> </a:t>
            </a:r>
            <a:r>
              <a:rPr sz="1150" spc="195" dirty="0">
                <a:latin typeface="Times New Roman"/>
                <a:cs typeface="Times New Roman"/>
              </a:rPr>
              <a:t>apply</a:t>
            </a:r>
            <a:r>
              <a:rPr sz="1150" spc="125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Arial"/>
                <a:cs typeface="Arial"/>
              </a:rPr>
              <a:t>method</a:t>
            </a:r>
            <a:r>
              <a:rPr sz="1150" spc="2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takes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spc="180" dirty="0">
                <a:latin typeface="Times New Roman"/>
                <a:cs typeface="Times New Roman"/>
              </a:rPr>
              <a:t>double</a:t>
            </a:r>
            <a:r>
              <a:rPr sz="1150" spc="125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Arial"/>
                <a:cs typeface="Arial"/>
              </a:rPr>
              <a:t>and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returns</a:t>
            </a:r>
            <a:r>
              <a:rPr sz="1150" spc="4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generic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type.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So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spc="155" dirty="0">
                <a:latin typeface="Times New Roman"/>
                <a:cs typeface="Times New Roman"/>
              </a:rPr>
              <a:t>double</a:t>
            </a:r>
            <a:r>
              <a:rPr sz="1150" spc="155" dirty="0">
                <a:latin typeface="Arial"/>
                <a:cs typeface="Arial"/>
              </a:rPr>
              <a:t>,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in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spc="-20" dirty="0">
                <a:latin typeface="Arial"/>
                <a:cs typeface="Arial"/>
              </a:rPr>
              <a:t>this </a:t>
            </a:r>
            <a:r>
              <a:rPr sz="1150" dirty="0">
                <a:latin typeface="Arial"/>
                <a:cs typeface="Arial"/>
              </a:rPr>
              <a:t>case,</a:t>
            </a:r>
            <a:r>
              <a:rPr sz="1150" spc="2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is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input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and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3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generic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type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is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spc="-10" dirty="0">
                <a:latin typeface="Arial"/>
                <a:cs typeface="Arial"/>
              </a:rPr>
              <a:t>output.</a:t>
            </a:r>
            <a:endParaRPr sz="115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43939" y="1473708"/>
            <a:ext cx="5687695" cy="1763395"/>
            <a:chOff x="1043939" y="1473708"/>
            <a:chExt cx="5687695" cy="1763395"/>
          </a:xfrm>
        </p:grpSpPr>
        <p:sp>
          <p:nvSpPr>
            <p:cNvPr id="3" name="object 3"/>
            <p:cNvSpPr/>
            <p:nvPr/>
          </p:nvSpPr>
          <p:spPr>
            <a:xfrm>
              <a:off x="1054607" y="1482852"/>
              <a:ext cx="5666740" cy="1743710"/>
            </a:xfrm>
            <a:custGeom>
              <a:avLst/>
              <a:gdLst/>
              <a:ahLst/>
              <a:cxnLst/>
              <a:rect l="l" t="t" r="r" b="b"/>
              <a:pathLst>
                <a:path w="5666740" h="1743710">
                  <a:moveTo>
                    <a:pt x="5666232" y="0"/>
                  </a:moveTo>
                  <a:lnTo>
                    <a:pt x="0" y="0"/>
                  </a:lnTo>
                  <a:lnTo>
                    <a:pt x="0" y="1743455"/>
                  </a:lnTo>
                  <a:lnTo>
                    <a:pt x="5666232" y="1743455"/>
                  </a:lnTo>
                  <a:lnTo>
                    <a:pt x="5666232" y="0"/>
                  </a:lnTo>
                  <a:close/>
                </a:path>
              </a:pathLst>
            </a:custGeom>
            <a:solidFill>
              <a:srgbClr val="DCDC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043939" y="1473708"/>
              <a:ext cx="5687695" cy="1763395"/>
            </a:xfrm>
            <a:custGeom>
              <a:avLst/>
              <a:gdLst/>
              <a:ahLst/>
              <a:cxnLst/>
              <a:rect l="l" t="t" r="r" b="b"/>
              <a:pathLst>
                <a:path w="5687695" h="1763395">
                  <a:moveTo>
                    <a:pt x="5682996" y="0"/>
                  </a:moveTo>
                  <a:lnTo>
                    <a:pt x="4572" y="0"/>
                  </a:lnTo>
                  <a:lnTo>
                    <a:pt x="0" y="4572"/>
                  </a:lnTo>
                  <a:lnTo>
                    <a:pt x="0" y="1758696"/>
                  </a:lnTo>
                  <a:lnTo>
                    <a:pt x="4572" y="1763268"/>
                  </a:lnTo>
                  <a:lnTo>
                    <a:pt x="5682996" y="1763268"/>
                  </a:lnTo>
                  <a:lnTo>
                    <a:pt x="5687568" y="1758696"/>
                  </a:lnTo>
                  <a:lnTo>
                    <a:pt x="5687568" y="1752600"/>
                  </a:lnTo>
                  <a:lnTo>
                    <a:pt x="19812" y="1752600"/>
                  </a:lnTo>
                  <a:lnTo>
                    <a:pt x="10668" y="1743456"/>
                  </a:lnTo>
                  <a:lnTo>
                    <a:pt x="19812" y="1743456"/>
                  </a:lnTo>
                  <a:lnTo>
                    <a:pt x="19812" y="19812"/>
                  </a:lnTo>
                  <a:lnTo>
                    <a:pt x="10667" y="19812"/>
                  </a:lnTo>
                  <a:lnTo>
                    <a:pt x="19812" y="9144"/>
                  </a:lnTo>
                  <a:lnTo>
                    <a:pt x="5687568" y="9144"/>
                  </a:lnTo>
                  <a:lnTo>
                    <a:pt x="5687568" y="4572"/>
                  </a:lnTo>
                  <a:lnTo>
                    <a:pt x="5682996" y="0"/>
                  </a:lnTo>
                  <a:close/>
                </a:path>
                <a:path w="5687695" h="1763395">
                  <a:moveTo>
                    <a:pt x="19812" y="1743456"/>
                  </a:moveTo>
                  <a:lnTo>
                    <a:pt x="10668" y="1743456"/>
                  </a:lnTo>
                  <a:lnTo>
                    <a:pt x="19812" y="1752600"/>
                  </a:lnTo>
                  <a:lnTo>
                    <a:pt x="19812" y="1743456"/>
                  </a:lnTo>
                  <a:close/>
                </a:path>
                <a:path w="5687695" h="1763395">
                  <a:moveTo>
                    <a:pt x="5666232" y="1743456"/>
                  </a:moveTo>
                  <a:lnTo>
                    <a:pt x="19812" y="1743456"/>
                  </a:lnTo>
                  <a:lnTo>
                    <a:pt x="19812" y="1752600"/>
                  </a:lnTo>
                  <a:lnTo>
                    <a:pt x="5666232" y="1752600"/>
                  </a:lnTo>
                  <a:lnTo>
                    <a:pt x="5666232" y="1743456"/>
                  </a:lnTo>
                  <a:close/>
                </a:path>
                <a:path w="5687695" h="1763395">
                  <a:moveTo>
                    <a:pt x="5666232" y="9144"/>
                  </a:moveTo>
                  <a:lnTo>
                    <a:pt x="5666232" y="1752600"/>
                  </a:lnTo>
                  <a:lnTo>
                    <a:pt x="5676900" y="1743456"/>
                  </a:lnTo>
                  <a:lnTo>
                    <a:pt x="5687568" y="1743456"/>
                  </a:lnTo>
                  <a:lnTo>
                    <a:pt x="5687568" y="19812"/>
                  </a:lnTo>
                  <a:lnTo>
                    <a:pt x="5676900" y="19812"/>
                  </a:lnTo>
                  <a:lnTo>
                    <a:pt x="5666232" y="9144"/>
                  </a:lnTo>
                  <a:close/>
                </a:path>
                <a:path w="5687695" h="1763395">
                  <a:moveTo>
                    <a:pt x="5687568" y="1743456"/>
                  </a:moveTo>
                  <a:lnTo>
                    <a:pt x="5676900" y="1743456"/>
                  </a:lnTo>
                  <a:lnTo>
                    <a:pt x="5666232" y="1752600"/>
                  </a:lnTo>
                  <a:lnTo>
                    <a:pt x="5687568" y="1752600"/>
                  </a:lnTo>
                  <a:lnTo>
                    <a:pt x="5687568" y="1743456"/>
                  </a:lnTo>
                  <a:close/>
                </a:path>
                <a:path w="5687695" h="1763395">
                  <a:moveTo>
                    <a:pt x="19812" y="9144"/>
                  </a:moveTo>
                  <a:lnTo>
                    <a:pt x="10667" y="19812"/>
                  </a:lnTo>
                  <a:lnTo>
                    <a:pt x="19812" y="19812"/>
                  </a:lnTo>
                  <a:lnTo>
                    <a:pt x="19812" y="9144"/>
                  </a:lnTo>
                  <a:close/>
                </a:path>
                <a:path w="5687695" h="1763395">
                  <a:moveTo>
                    <a:pt x="5666232" y="9144"/>
                  </a:moveTo>
                  <a:lnTo>
                    <a:pt x="19812" y="9144"/>
                  </a:lnTo>
                  <a:lnTo>
                    <a:pt x="19812" y="19812"/>
                  </a:lnTo>
                  <a:lnTo>
                    <a:pt x="5666232" y="19812"/>
                  </a:lnTo>
                  <a:lnTo>
                    <a:pt x="5666232" y="9144"/>
                  </a:lnTo>
                  <a:close/>
                </a:path>
                <a:path w="5687695" h="1763395">
                  <a:moveTo>
                    <a:pt x="5687568" y="9144"/>
                  </a:moveTo>
                  <a:lnTo>
                    <a:pt x="5666232" y="9144"/>
                  </a:lnTo>
                  <a:lnTo>
                    <a:pt x="5676900" y="19812"/>
                  </a:lnTo>
                  <a:lnTo>
                    <a:pt x="5687568" y="19812"/>
                  </a:lnTo>
                  <a:lnTo>
                    <a:pt x="5687568" y="914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2011172" y="806967"/>
            <a:ext cx="3746500" cy="3092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50" b="1" dirty="0">
                <a:latin typeface="Arial"/>
                <a:cs typeface="Arial"/>
              </a:rPr>
              <a:t>Process</a:t>
            </a:r>
            <a:r>
              <a:rPr sz="1850" b="1" spc="-20" dirty="0">
                <a:latin typeface="Arial"/>
                <a:cs typeface="Arial"/>
              </a:rPr>
              <a:t> </a:t>
            </a:r>
            <a:r>
              <a:rPr sz="1850" b="1" dirty="0">
                <a:latin typeface="Arial"/>
                <a:cs typeface="Arial"/>
              </a:rPr>
              <a:t>Primitive</a:t>
            </a:r>
            <a:r>
              <a:rPr sz="1850" b="1" spc="10" dirty="0">
                <a:latin typeface="Arial"/>
                <a:cs typeface="Arial"/>
              </a:rPr>
              <a:t> </a:t>
            </a:r>
            <a:r>
              <a:rPr sz="1850" b="1" dirty="0">
                <a:latin typeface="Arial"/>
                <a:cs typeface="Arial"/>
              </a:rPr>
              <a:t>Type: </a:t>
            </a:r>
            <a:r>
              <a:rPr sz="1850" b="1" spc="-10" dirty="0">
                <a:latin typeface="Arial"/>
                <a:cs typeface="Arial"/>
              </a:rPr>
              <a:t>Example</a:t>
            </a:r>
            <a:endParaRPr sz="18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744453" y="1515484"/>
            <a:ext cx="4808220" cy="2216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250" spc="155" dirty="0">
                <a:latin typeface="Times New Roman"/>
                <a:cs typeface="Times New Roman"/>
              </a:rPr>
              <a:t>A06DoubleFunction</a:t>
            </a:r>
            <a:r>
              <a:rPr sz="1250" spc="465" dirty="0">
                <a:latin typeface="Times New Roman"/>
                <a:cs typeface="Times New Roman"/>
              </a:rPr>
              <a:t> </a:t>
            </a:r>
            <a:r>
              <a:rPr sz="1250" spc="330" dirty="0">
                <a:latin typeface="Times New Roman"/>
                <a:cs typeface="Times New Roman"/>
              </a:rPr>
              <a:t>test</a:t>
            </a:r>
            <a:r>
              <a:rPr sz="1250" spc="465" dirty="0">
                <a:latin typeface="Times New Roman"/>
                <a:cs typeface="Times New Roman"/>
              </a:rPr>
              <a:t> </a:t>
            </a:r>
            <a:r>
              <a:rPr sz="1250" spc="70" dirty="0">
                <a:latin typeface="Times New Roman"/>
                <a:cs typeface="Times New Roman"/>
              </a:rPr>
              <a:t>=</a:t>
            </a:r>
            <a:r>
              <a:rPr sz="1250" spc="465" dirty="0">
                <a:latin typeface="Times New Roman"/>
                <a:cs typeface="Times New Roman"/>
              </a:rPr>
              <a:t> </a:t>
            </a:r>
            <a:r>
              <a:rPr sz="1250" spc="70" dirty="0">
                <a:latin typeface="Times New Roman"/>
                <a:cs typeface="Times New Roman"/>
              </a:rPr>
              <a:t>new</a:t>
            </a:r>
            <a:r>
              <a:rPr sz="1250" spc="465" dirty="0">
                <a:latin typeface="Times New Roman"/>
                <a:cs typeface="Times New Roman"/>
              </a:rPr>
              <a:t> </a:t>
            </a:r>
            <a:r>
              <a:rPr sz="1250" spc="180" dirty="0">
                <a:latin typeface="Times New Roman"/>
                <a:cs typeface="Times New Roman"/>
              </a:rPr>
              <a:t>A06DoubleFunction();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744453" y="1947856"/>
            <a:ext cx="3248025" cy="495300"/>
          </a:xfrm>
          <a:prstGeom prst="rect">
            <a:avLst/>
          </a:prstGeom>
        </p:spPr>
        <p:txBody>
          <a:bodyPr vert="horz" wrap="square" lIns="0" tIns="558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40"/>
              </a:spcBef>
            </a:pPr>
            <a:r>
              <a:rPr sz="1250" spc="190" dirty="0">
                <a:latin typeface="Times New Roman"/>
                <a:cs typeface="Times New Roman"/>
              </a:rPr>
              <a:t>DoubleFunction&lt;String&gt;</a:t>
            </a:r>
            <a:r>
              <a:rPr sz="1250" spc="484" dirty="0">
                <a:latin typeface="Times New Roman"/>
                <a:cs typeface="Times New Roman"/>
              </a:rPr>
              <a:t> </a:t>
            </a:r>
            <a:r>
              <a:rPr sz="1250" spc="260" dirty="0">
                <a:latin typeface="Times New Roman"/>
                <a:cs typeface="Times New Roman"/>
              </a:rPr>
              <a:t>calc</a:t>
            </a:r>
            <a:r>
              <a:rPr sz="1250" spc="95" dirty="0">
                <a:latin typeface="Times New Roman"/>
                <a:cs typeface="Times New Roman"/>
              </a:rPr>
              <a:t>  </a:t>
            </a:r>
            <a:r>
              <a:rPr sz="1250" spc="20" dirty="0">
                <a:latin typeface="Times New Roman"/>
                <a:cs typeface="Times New Roman"/>
              </a:rPr>
              <a:t>=</a:t>
            </a:r>
            <a:endParaRPr sz="1250">
              <a:latin typeface="Times New Roman"/>
              <a:cs typeface="Times New Roman"/>
            </a:endParaRPr>
          </a:p>
          <a:p>
            <a:pPr marL="599440">
              <a:lnSpc>
                <a:spcPct val="100000"/>
              </a:lnSpc>
              <a:spcBef>
                <a:spcPts val="345"/>
              </a:spcBef>
            </a:pPr>
            <a:r>
              <a:rPr sz="1250" b="1" spc="355" dirty="0">
                <a:latin typeface="Times New Roman"/>
                <a:cs typeface="Times New Roman"/>
              </a:rPr>
              <a:t>t</a:t>
            </a:r>
            <a:r>
              <a:rPr sz="1250" b="1" spc="450" dirty="0">
                <a:latin typeface="Times New Roman"/>
                <a:cs typeface="Times New Roman"/>
              </a:rPr>
              <a:t> </a:t>
            </a:r>
            <a:r>
              <a:rPr sz="1250" b="1" spc="335" dirty="0">
                <a:latin typeface="Times New Roman"/>
                <a:cs typeface="Times New Roman"/>
              </a:rPr>
              <a:t>-</a:t>
            </a:r>
            <a:r>
              <a:rPr sz="1250" b="1" spc="55" dirty="0">
                <a:latin typeface="Times New Roman"/>
                <a:cs typeface="Times New Roman"/>
              </a:rPr>
              <a:t>&gt;</a:t>
            </a:r>
            <a:r>
              <a:rPr sz="1250" b="1" spc="465" dirty="0">
                <a:latin typeface="Times New Roman"/>
                <a:cs typeface="Times New Roman"/>
              </a:rPr>
              <a:t> </a:t>
            </a:r>
            <a:r>
              <a:rPr sz="1250" b="1" spc="220" dirty="0">
                <a:latin typeface="Times New Roman"/>
                <a:cs typeface="Times New Roman"/>
              </a:rPr>
              <a:t>String.valueOf(t</a:t>
            </a:r>
            <a:r>
              <a:rPr sz="1250" b="1" spc="465" dirty="0">
                <a:latin typeface="Times New Roman"/>
                <a:cs typeface="Times New Roman"/>
              </a:rPr>
              <a:t> </a:t>
            </a:r>
            <a:r>
              <a:rPr sz="1250" b="1" spc="140" dirty="0">
                <a:latin typeface="Times New Roman"/>
                <a:cs typeface="Times New Roman"/>
              </a:rPr>
              <a:t>*</a:t>
            </a:r>
            <a:r>
              <a:rPr sz="1250" b="1" spc="450" dirty="0">
                <a:latin typeface="Times New Roman"/>
                <a:cs typeface="Times New Roman"/>
              </a:rPr>
              <a:t> </a:t>
            </a:r>
            <a:r>
              <a:rPr sz="1250" b="1" spc="275" dirty="0">
                <a:latin typeface="Times New Roman"/>
                <a:cs typeface="Times New Roman"/>
              </a:rPr>
              <a:t>3)</a:t>
            </a:r>
            <a:r>
              <a:rPr sz="1250" spc="275" dirty="0">
                <a:latin typeface="Times New Roman"/>
                <a:cs typeface="Times New Roman"/>
              </a:rPr>
              <a:t>;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60202" y="1476942"/>
            <a:ext cx="222885" cy="1671320"/>
          </a:xfrm>
          <a:prstGeom prst="rect">
            <a:avLst/>
          </a:prstGeom>
        </p:spPr>
        <p:txBody>
          <a:bodyPr vert="horz" wrap="square" lIns="0" tIns="55880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440"/>
              </a:spcBef>
            </a:pPr>
            <a:r>
              <a:rPr sz="1250" spc="90" dirty="0">
                <a:latin typeface="Times New Roman"/>
                <a:cs typeface="Times New Roman"/>
              </a:rPr>
              <a:t>9</a:t>
            </a:r>
            <a:endParaRPr sz="1250">
              <a:latin typeface="Times New Roman"/>
              <a:cs typeface="Times New Roman"/>
            </a:endParaRPr>
          </a:p>
          <a:p>
            <a:pPr marR="5080" algn="r">
              <a:lnSpc>
                <a:spcPct val="100000"/>
              </a:lnSpc>
              <a:spcBef>
                <a:spcPts val="345"/>
              </a:spcBef>
            </a:pPr>
            <a:r>
              <a:rPr sz="1250" spc="120" dirty="0">
                <a:latin typeface="Times New Roman"/>
                <a:cs typeface="Times New Roman"/>
              </a:rPr>
              <a:t>10</a:t>
            </a:r>
            <a:endParaRPr sz="1250">
              <a:latin typeface="Times New Roman"/>
              <a:cs typeface="Times New Roman"/>
            </a:endParaRPr>
          </a:p>
          <a:p>
            <a:pPr marR="5080" algn="r">
              <a:lnSpc>
                <a:spcPct val="100000"/>
              </a:lnSpc>
              <a:spcBef>
                <a:spcPts val="360"/>
              </a:spcBef>
            </a:pPr>
            <a:r>
              <a:rPr sz="1250" spc="120" dirty="0">
                <a:latin typeface="Times New Roman"/>
                <a:cs typeface="Times New Roman"/>
              </a:rPr>
              <a:t>11</a:t>
            </a:r>
            <a:endParaRPr sz="1250">
              <a:latin typeface="Times New Roman"/>
              <a:cs typeface="Times New Roman"/>
            </a:endParaRPr>
          </a:p>
          <a:p>
            <a:pPr marR="5080" algn="r">
              <a:lnSpc>
                <a:spcPct val="100000"/>
              </a:lnSpc>
              <a:spcBef>
                <a:spcPts val="350"/>
              </a:spcBef>
            </a:pPr>
            <a:r>
              <a:rPr sz="1250" spc="120" dirty="0">
                <a:latin typeface="Times New Roman"/>
                <a:cs typeface="Times New Roman"/>
              </a:rPr>
              <a:t>12</a:t>
            </a:r>
            <a:endParaRPr sz="1250">
              <a:latin typeface="Times New Roman"/>
              <a:cs typeface="Times New Roman"/>
            </a:endParaRPr>
          </a:p>
          <a:p>
            <a:pPr marR="5080" algn="r">
              <a:lnSpc>
                <a:spcPct val="100000"/>
              </a:lnSpc>
              <a:spcBef>
                <a:spcPts val="350"/>
              </a:spcBef>
            </a:pPr>
            <a:r>
              <a:rPr sz="1250" spc="120" dirty="0">
                <a:latin typeface="Times New Roman"/>
                <a:cs typeface="Times New Roman"/>
              </a:rPr>
              <a:t>13</a:t>
            </a:r>
            <a:endParaRPr sz="1250">
              <a:latin typeface="Times New Roman"/>
              <a:cs typeface="Times New Roman"/>
            </a:endParaRPr>
          </a:p>
          <a:p>
            <a:pPr marR="5080" algn="r">
              <a:lnSpc>
                <a:spcPct val="100000"/>
              </a:lnSpc>
              <a:spcBef>
                <a:spcPts val="359"/>
              </a:spcBef>
            </a:pPr>
            <a:r>
              <a:rPr sz="1250" spc="120" dirty="0">
                <a:latin typeface="Times New Roman"/>
                <a:cs typeface="Times New Roman"/>
              </a:rPr>
              <a:t>14</a:t>
            </a:r>
            <a:endParaRPr sz="1250">
              <a:latin typeface="Times New Roman"/>
              <a:cs typeface="Times New Roman"/>
            </a:endParaRPr>
          </a:p>
          <a:p>
            <a:pPr marR="5080" algn="r">
              <a:lnSpc>
                <a:spcPct val="100000"/>
              </a:lnSpc>
              <a:spcBef>
                <a:spcPts val="345"/>
              </a:spcBef>
            </a:pPr>
            <a:r>
              <a:rPr sz="1250" spc="120" dirty="0">
                <a:latin typeface="Times New Roman"/>
                <a:cs typeface="Times New Roman"/>
              </a:rPr>
              <a:t>15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744453" y="2653461"/>
            <a:ext cx="4516120" cy="49530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23200"/>
              </a:lnSpc>
              <a:spcBef>
                <a:spcPts val="90"/>
              </a:spcBef>
            </a:pPr>
            <a:r>
              <a:rPr sz="1250" spc="254" dirty="0">
                <a:latin typeface="Times New Roman"/>
                <a:cs typeface="Times New Roman"/>
              </a:rPr>
              <a:t>String</a:t>
            </a:r>
            <a:r>
              <a:rPr sz="1250" spc="450" dirty="0">
                <a:latin typeface="Times New Roman"/>
                <a:cs typeface="Times New Roman"/>
              </a:rPr>
              <a:t> </a:t>
            </a:r>
            <a:r>
              <a:rPr sz="1250" spc="300" dirty="0">
                <a:latin typeface="Times New Roman"/>
                <a:cs typeface="Times New Roman"/>
              </a:rPr>
              <a:t>result</a:t>
            </a:r>
            <a:r>
              <a:rPr sz="1250" spc="455" dirty="0">
                <a:latin typeface="Times New Roman"/>
                <a:cs typeface="Times New Roman"/>
              </a:rPr>
              <a:t> </a:t>
            </a:r>
            <a:r>
              <a:rPr sz="1250" spc="70" dirty="0">
                <a:latin typeface="Times New Roman"/>
                <a:cs typeface="Times New Roman"/>
              </a:rPr>
              <a:t>=</a:t>
            </a:r>
            <a:r>
              <a:rPr sz="1250" spc="455" dirty="0">
                <a:latin typeface="Times New Roman"/>
                <a:cs typeface="Times New Roman"/>
              </a:rPr>
              <a:t> </a:t>
            </a:r>
            <a:r>
              <a:rPr sz="1250" b="1" spc="229" dirty="0">
                <a:latin typeface="Times New Roman"/>
                <a:cs typeface="Times New Roman"/>
              </a:rPr>
              <a:t>calc.apply(20)</a:t>
            </a:r>
            <a:r>
              <a:rPr sz="1250" spc="229" dirty="0">
                <a:latin typeface="Times New Roman"/>
                <a:cs typeface="Times New Roman"/>
              </a:rPr>
              <a:t>; </a:t>
            </a:r>
            <a:r>
              <a:rPr sz="1250" spc="220" dirty="0">
                <a:latin typeface="Times New Roman"/>
                <a:cs typeface="Times New Roman"/>
              </a:rPr>
              <a:t>System.out.println("New</a:t>
            </a:r>
            <a:r>
              <a:rPr sz="1250" spc="465" dirty="0">
                <a:latin typeface="Times New Roman"/>
                <a:cs typeface="Times New Roman"/>
              </a:rPr>
              <a:t> </a:t>
            </a:r>
            <a:r>
              <a:rPr sz="1250" spc="220" dirty="0">
                <a:latin typeface="Times New Roman"/>
                <a:cs typeface="Times New Roman"/>
              </a:rPr>
              <a:t>value</a:t>
            </a:r>
            <a:r>
              <a:rPr sz="1250" spc="455" dirty="0">
                <a:latin typeface="Times New Roman"/>
                <a:cs typeface="Times New Roman"/>
              </a:rPr>
              <a:t> </a:t>
            </a:r>
            <a:r>
              <a:rPr sz="1250" spc="365" dirty="0">
                <a:latin typeface="Times New Roman"/>
                <a:cs typeface="Times New Roman"/>
              </a:rPr>
              <a:t>is:</a:t>
            </a:r>
            <a:r>
              <a:rPr sz="1250" spc="455" dirty="0">
                <a:latin typeface="Times New Roman"/>
                <a:cs typeface="Times New Roman"/>
              </a:rPr>
              <a:t> </a:t>
            </a:r>
            <a:r>
              <a:rPr sz="1250" spc="254" dirty="0">
                <a:latin typeface="Times New Roman"/>
                <a:cs typeface="Times New Roman"/>
              </a:rPr>
              <a:t>"</a:t>
            </a:r>
            <a:r>
              <a:rPr sz="1250" spc="455" dirty="0">
                <a:latin typeface="Times New Roman"/>
                <a:cs typeface="Times New Roman"/>
              </a:rPr>
              <a:t> </a:t>
            </a:r>
            <a:r>
              <a:rPr sz="1250" spc="70" dirty="0">
                <a:latin typeface="Times New Roman"/>
                <a:cs typeface="Times New Roman"/>
              </a:rPr>
              <a:t>+</a:t>
            </a:r>
            <a:r>
              <a:rPr sz="1250" spc="455" dirty="0">
                <a:latin typeface="Times New Roman"/>
                <a:cs typeface="Times New Roman"/>
              </a:rPr>
              <a:t> </a:t>
            </a:r>
            <a:r>
              <a:rPr sz="1250" spc="310" dirty="0">
                <a:latin typeface="Times New Roman"/>
                <a:cs typeface="Times New Roman"/>
              </a:rPr>
              <a:t>result);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17880" y="5247386"/>
            <a:ext cx="6270625" cy="85851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R="128270" algn="ctr">
              <a:lnSpc>
                <a:spcPct val="100000"/>
              </a:lnSpc>
              <a:spcBef>
                <a:spcPts val="105"/>
              </a:spcBef>
            </a:pPr>
            <a:endParaRPr sz="8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8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40"/>
              </a:spcBef>
            </a:pPr>
            <a:endParaRPr sz="850">
              <a:latin typeface="Arial"/>
              <a:cs typeface="Arial"/>
            </a:endParaRPr>
          </a:p>
          <a:p>
            <a:pPr marL="12700" marR="5080">
              <a:lnSpc>
                <a:spcPct val="109600"/>
              </a:lnSpc>
            </a:pPr>
            <a:r>
              <a:rPr sz="1150" dirty="0">
                <a:latin typeface="Arial"/>
                <a:cs typeface="Arial"/>
              </a:rPr>
              <a:t>The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example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computes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value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and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then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returns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result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as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spc="200" dirty="0">
                <a:latin typeface="Times New Roman"/>
                <a:cs typeface="Times New Roman"/>
              </a:rPr>
              <a:t>String</a:t>
            </a:r>
            <a:r>
              <a:rPr sz="1150" spc="200" dirty="0">
                <a:latin typeface="Arial"/>
                <a:cs typeface="Arial"/>
              </a:rPr>
              <a:t>.</a:t>
            </a:r>
            <a:r>
              <a:rPr sz="1150" spc="11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value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is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spc="-10" dirty="0">
                <a:latin typeface="Arial"/>
                <a:cs typeface="Arial"/>
              </a:rPr>
              <a:t>passed </a:t>
            </a:r>
            <a:r>
              <a:rPr sz="1150" dirty="0">
                <a:latin typeface="Arial"/>
                <a:cs typeface="Arial"/>
              </a:rPr>
              <a:t>in</a:t>
            </a:r>
            <a:r>
              <a:rPr sz="1150" spc="3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on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line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spc="-25" dirty="0">
                <a:latin typeface="Arial"/>
                <a:cs typeface="Arial"/>
              </a:rPr>
              <a:t>14.</a:t>
            </a:r>
            <a:endParaRPr sz="11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43939" y="1581911"/>
            <a:ext cx="5687695" cy="2146300"/>
            <a:chOff x="1043939" y="1581911"/>
            <a:chExt cx="5687695" cy="2146300"/>
          </a:xfrm>
        </p:grpSpPr>
        <p:sp>
          <p:nvSpPr>
            <p:cNvPr id="3" name="object 3"/>
            <p:cNvSpPr/>
            <p:nvPr/>
          </p:nvSpPr>
          <p:spPr>
            <a:xfrm>
              <a:off x="1054607" y="1592579"/>
              <a:ext cx="5666740" cy="2124710"/>
            </a:xfrm>
            <a:custGeom>
              <a:avLst/>
              <a:gdLst/>
              <a:ahLst/>
              <a:cxnLst/>
              <a:rect l="l" t="t" r="r" b="b"/>
              <a:pathLst>
                <a:path w="5666740" h="2124710">
                  <a:moveTo>
                    <a:pt x="5666232" y="0"/>
                  </a:moveTo>
                  <a:lnTo>
                    <a:pt x="0" y="0"/>
                  </a:lnTo>
                  <a:lnTo>
                    <a:pt x="0" y="2124456"/>
                  </a:lnTo>
                  <a:lnTo>
                    <a:pt x="5666232" y="2124456"/>
                  </a:lnTo>
                  <a:lnTo>
                    <a:pt x="5666232" y="0"/>
                  </a:lnTo>
                  <a:close/>
                </a:path>
              </a:pathLst>
            </a:custGeom>
            <a:solidFill>
              <a:srgbClr val="DCDC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043939" y="1581911"/>
              <a:ext cx="5687695" cy="2146300"/>
            </a:xfrm>
            <a:custGeom>
              <a:avLst/>
              <a:gdLst/>
              <a:ahLst/>
              <a:cxnLst/>
              <a:rect l="l" t="t" r="r" b="b"/>
              <a:pathLst>
                <a:path w="5687695" h="2146300">
                  <a:moveTo>
                    <a:pt x="5682996" y="0"/>
                  </a:moveTo>
                  <a:lnTo>
                    <a:pt x="4572" y="0"/>
                  </a:lnTo>
                  <a:lnTo>
                    <a:pt x="0" y="4572"/>
                  </a:lnTo>
                  <a:lnTo>
                    <a:pt x="0" y="2141220"/>
                  </a:lnTo>
                  <a:lnTo>
                    <a:pt x="4572" y="2145792"/>
                  </a:lnTo>
                  <a:lnTo>
                    <a:pt x="5682996" y="2145792"/>
                  </a:lnTo>
                  <a:lnTo>
                    <a:pt x="5687568" y="2141220"/>
                  </a:lnTo>
                  <a:lnTo>
                    <a:pt x="5687568" y="2135124"/>
                  </a:lnTo>
                  <a:lnTo>
                    <a:pt x="19812" y="2135124"/>
                  </a:lnTo>
                  <a:lnTo>
                    <a:pt x="10668" y="2124456"/>
                  </a:lnTo>
                  <a:lnTo>
                    <a:pt x="19812" y="2124456"/>
                  </a:lnTo>
                  <a:lnTo>
                    <a:pt x="19812" y="19812"/>
                  </a:lnTo>
                  <a:lnTo>
                    <a:pt x="10667" y="19812"/>
                  </a:lnTo>
                  <a:lnTo>
                    <a:pt x="19812" y="10668"/>
                  </a:lnTo>
                  <a:lnTo>
                    <a:pt x="5687568" y="10668"/>
                  </a:lnTo>
                  <a:lnTo>
                    <a:pt x="5687568" y="4572"/>
                  </a:lnTo>
                  <a:lnTo>
                    <a:pt x="5682996" y="0"/>
                  </a:lnTo>
                  <a:close/>
                </a:path>
                <a:path w="5687695" h="2146300">
                  <a:moveTo>
                    <a:pt x="19812" y="2124456"/>
                  </a:moveTo>
                  <a:lnTo>
                    <a:pt x="10668" y="2124456"/>
                  </a:lnTo>
                  <a:lnTo>
                    <a:pt x="19812" y="2135124"/>
                  </a:lnTo>
                  <a:lnTo>
                    <a:pt x="19812" y="2124456"/>
                  </a:lnTo>
                  <a:close/>
                </a:path>
                <a:path w="5687695" h="2146300">
                  <a:moveTo>
                    <a:pt x="5666232" y="2124456"/>
                  </a:moveTo>
                  <a:lnTo>
                    <a:pt x="19812" y="2124456"/>
                  </a:lnTo>
                  <a:lnTo>
                    <a:pt x="19812" y="2135124"/>
                  </a:lnTo>
                  <a:lnTo>
                    <a:pt x="5666232" y="2135124"/>
                  </a:lnTo>
                  <a:lnTo>
                    <a:pt x="5666232" y="2124456"/>
                  </a:lnTo>
                  <a:close/>
                </a:path>
                <a:path w="5687695" h="2146300">
                  <a:moveTo>
                    <a:pt x="5666232" y="10668"/>
                  </a:moveTo>
                  <a:lnTo>
                    <a:pt x="5666232" y="2135124"/>
                  </a:lnTo>
                  <a:lnTo>
                    <a:pt x="5676900" y="2124456"/>
                  </a:lnTo>
                  <a:lnTo>
                    <a:pt x="5687568" y="2124456"/>
                  </a:lnTo>
                  <a:lnTo>
                    <a:pt x="5687568" y="19812"/>
                  </a:lnTo>
                  <a:lnTo>
                    <a:pt x="5676900" y="19812"/>
                  </a:lnTo>
                  <a:lnTo>
                    <a:pt x="5666232" y="10668"/>
                  </a:lnTo>
                  <a:close/>
                </a:path>
                <a:path w="5687695" h="2146300">
                  <a:moveTo>
                    <a:pt x="5687568" y="2124456"/>
                  </a:moveTo>
                  <a:lnTo>
                    <a:pt x="5676900" y="2124456"/>
                  </a:lnTo>
                  <a:lnTo>
                    <a:pt x="5666232" y="2135124"/>
                  </a:lnTo>
                  <a:lnTo>
                    <a:pt x="5687568" y="2135124"/>
                  </a:lnTo>
                  <a:lnTo>
                    <a:pt x="5687568" y="2124456"/>
                  </a:lnTo>
                  <a:close/>
                </a:path>
                <a:path w="5687695" h="2146300">
                  <a:moveTo>
                    <a:pt x="19812" y="10668"/>
                  </a:moveTo>
                  <a:lnTo>
                    <a:pt x="10667" y="19812"/>
                  </a:lnTo>
                  <a:lnTo>
                    <a:pt x="19812" y="19812"/>
                  </a:lnTo>
                  <a:lnTo>
                    <a:pt x="19812" y="10668"/>
                  </a:lnTo>
                  <a:close/>
                </a:path>
                <a:path w="5687695" h="2146300">
                  <a:moveTo>
                    <a:pt x="5666232" y="10668"/>
                  </a:moveTo>
                  <a:lnTo>
                    <a:pt x="19812" y="10668"/>
                  </a:lnTo>
                  <a:lnTo>
                    <a:pt x="19812" y="19812"/>
                  </a:lnTo>
                  <a:lnTo>
                    <a:pt x="5666232" y="19812"/>
                  </a:lnTo>
                  <a:lnTo>
                    <a:pt x="5666232" y="10668"/>
                  </a:lnTo>
                  <a:close/>
                </a:path>
                <a:path w="5687695" h="2146300">
                  <a:moveTo>
                    <a:pt x="5687568" y="10668"/>
                  </a:moveTo>
                  <a:lnTo>
                    <a:pt x="5666232" y="10668"/>
                  </a:lnTo>
                  <a:lnTo>
                    <a:pt x="5676900" y="19812"/>
                  </a:lnTo>
                  <a:lnTo>
                    <a:pt x="5687568" y="19812"/>
                  </a:lnTo>
                  <a:lnTo>
                    <a:pt x="5687568" y="1066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1060196" y="806967"/>
            <a:ext cx="4987925" cy="198056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2083435">
              <a:lnSpc>
                <a:spcPct val="100000"/>
              </a:lnSpc>
              <a:spcBef>
                <a:spcPts val="110"/>
              </a:spcBef>
            </a:pPr>
            <a:r>
              <a:rPr sz="1850" b="1" dirty="0">
                <a:latin typeface="Arial"/>
                <a:cs typeface="Arial"/>
              </a:rPr>
              <a:t>Binary</a:t>
            </a:r>
            <a:r>
              <a:rPr sz="1850" b="1" spc="-15" dirty="0">
                <a:latin typeface="Arial"/>
                <a:cs typeface="Arial"/>
              </a:rPr>
              <a:t> </a:t>
            </a:r>
            <a:r>
              <a:rPr sz="1850" b="1" spc="-20" dirty="0">
                <a:latin typeface="Arial"/>
                <a:cs typeface="Arial"/>
              </a:rPr>
              <a:t>Types</a:t>
            </a:r>
            <a:endParaRPr sz="18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75"/>
              </a:spcBef>
            </a:pPr>
            <a:endParaRPr sz="18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tabLst>
                <a:tab pos="274320" algn="l"/>
                <a:tab pos="1318260" algn="l"/>
              </a:tabLst>
            </a:pPr>
            <a:r>
              <a:rPr sz="1700" spc="125" dirty="0">
                <a:latin typeface="Times New Roman"/>
                <a:cs typeface="Times New Roman"/>
              </a:rPr>
              <a:t>1</a:t>
            </a:r>
            <a:r>
              <a:rPr sz="1700" dirty="0">
                <a:latin typeface="Times New Roman"/>
                <a:cs typeface="Times New Roman"/>
              </a:rPr>
              <a:t>	</a:t>
            </a:r>
            <a:r>
              <a:rPr sz="1700" spc="215" dirty="0">
                <a:latin typeface="Times New Roman"/>
                <a:cs typeface="Times New Roman"/>
              </a:rPr>
              <a:t>package</a:t>
            </a:r>
            <a:r>
              <a:rPr sz="1700" dirty="0">
                <a:latin typeface="Times New Roman"/>
                <a:cs typeface="Times New Roman"/>
              </a:rPr>
              <a:t>	</a:t>
            </a:r>
            <a:r>
              <a:rPr sz="1700" spc="375" dirty="0">
                <a:latin typeface="Times New Roman"/>
                <a:cs typeface="Times New Roman"/>
              </a:rPr>
              <a:t>java.util.function;</a:t>
            </a:r>
            <a:endParaRPr sz="17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430"/>
              </a:spcBef>
            </a:pPr>
            <a:r>
              <a:rPr sz="1700" spc="125" dirty="0">
                <a:latin typeface="Times New Roman"/>
                <a:cs typeface="Times New Roman"/>
              </a:rPr>
              <a:t>2</a:t>
            </a:r>
            <a:endParaRPr sz="1700">
              <a:latin typeface="Times New Roman"/>
              <a:cs typeface="Times New Roman"/>
            </a:endParaRPr>
          </a:p>
          <a:p>
            <a:pPr marL="12700" marR="5080">
              <a:lnSpc>
                <a:spcPct val="121200"/>
              </a:lnSpc>
              <a:tabLst>
                <a:tab pos="274320" algn="l"/>
                <a:tab pos="1187450" algn="l"/>
                <a:tab pos="2493645" algn="l"/>
                <a:tab pos="4451985" algn="l"/>
                <a:tab pos="4843780" algn="l"/>
              </a:tabLst>
            </a:pPr>
            <a:r>
              <a:rPr sz="1700" spc="125" dirty="0">
                <a:latin typeface="Times New Roman"/>
                <a:cs typeface="Times New Roman"/>
              </a:rPr>
              <a:t>3</a:t>
            </a:r>
            <a:r>
              <a:rPr sz="1700" dirty="0">
                <a:latin typeface="Times New Roman"/>
                <a:cs typeface="Times New Roman"/>
              </a:rPr>
              <a:t>	</a:t>
            </a:r>
            <a:r>
              <a:rPr sz="1700" spc="305" dirty="0">
                <a:latin typeface="Times New Roman"/>
                <a:cs typeface="Times New Roman"/>
              </a:rPr>
              <a:t>public</a:t>
            </a:r>
            <a:r>
              <a:rPr sz="1700" dirty="0">
                <a:latin typeface="Times New Roman"/>
                <a:cs typeface="Times New Roman"/>
              </a:rPr>
              <a:t>	</a:t>
            </a:r>
            <a:r>
              <a:rPr sz="1700" spc="355" dirty="0">
                <a:latin typeface="Times New Roman"/>
                <a:cs typeface="Times New Roman"/>
              </a:rPr>
              <a:t>interface</a:t>
            </a:r>
            <a:r>
              <a:rPr sz="1700" dirty="0">
                <a:latin typeface="Times New Roman"/>
                <a:cs typeface="Times New Roman"/>
              </a:rPr>
              <a:t>	</a:t>
            </a:r>
            <a:r>
              <a:rPr sz="1700" spc="270" dirty="0">
                <a:latin typeface="Times New Roman"/>
                <a:cs typeface="Times New Roman"/>
              </a:rPr>
              <a:t>BiPredicate&lt;T,</a:t>
            </a:r>
            <a:r>
              <a:rPr sz="1700" dirty="0">
                <a:latin typeface="Times New Roman"/>
                <a:cs typeface="Times New Roman"/>
              </a:rPr>
              <a:t>	</a:t>
            </a:r>
            <a:r>
              <a:rPr sz="1700" spc="-25" dirty="0">
                <a:latin typeface="Times New Roman"/>
                <a:cs typeface="Times New Roman"/>
              </a:rPr>
              <a:t>U&gt;</a:t>
            </a:r>
            <a:r>
              <a:rPr sz="1700" dirty="0">
                <a:latin typeface="Times New Roman"/>
                <a:cs typeface="Times New Roman"/>
              </a:rPr>
              <a:t>	</a:t>
            </a:r>
            <a:r>
              <a:rPr sz="1700" spc="160" dirty="0">
                <a:latin typeface="Times New Roman"/>
                <a:cs typeface="Times New Roman"/>
              </a:rPr>
              <a:t>{ </a:t>
            </a:r>
            <a:r>
              <a:rPr sz="1700" spc="125" dirty="0">
                <a:latin typeface="Times New Roman"/>
                <a:cs typeface="Times New Roman"/>
              </a:rPr>
              <a:t>4</a:t>
            </a:r>
            <a:endParaRPr sz="17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845073" y="2814297"/>
            <a:ext cx="3942715" cy="28702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  <a:tabLst>
                <a:tab pos="926465" algn="l"/>
                <a:tab pos="1970405" algn="l"/>
                <a:tab pos="2883535" algn="l"/>
                <a:tab pos="3275329" algn="l"/>
                <a:tab pos="3535679" algn="l"/>
              </a:tabLst>
            </a:pPr>
            <a:r>
              <a:rPr sz="1700" spc="305" dirty="0">
                <a:latin typeface="Times New Roman"/>
                <a:cs typeface="Times New Roman"/>
              </a:rPr>
              <a:t>public</a:t>
            </a:r>
            <a:r>
              <a:rPr sz="1700" dirty="0">
                <a:latin typeface="Times New Roman"/>
                <a:cs typeface="Times New Roman"/>
              </a:rPr>
              <a:t>	</a:t>
            </a:r>
            <a:r>
              <a:rPr sz="1700" spc="240" dirty="0">
                <a:latin typeface="Times New Roman"/>
                <a:cs typeface="Times New Roman"/>
              </a:rPr>
              <a:t>boolean</a:t>
            </a:r>
            <a:r>
              <a:rPr sz="1700" dirty="0">
                <a:latin typeface="Times New Roman"/>
                <a:cs typeface="Times New Roman"/>
              </a:rPr>
              <a:t>	</a:t>
            </a:r>
            <a:r>
              <a:rPr sz="1700" spc="350" dirty="0">
                <a:latin typeface="Times New Roman"/>
                <a:cs typeface="Times New Roman"/>
              </a:rPr>
              <a:t>test(T</a:t>
            </a:r>
            <a:r>
              <a:rPr sz="1700" dirty="0">
                <a:latin typeface="Times New Roman"/>
                <a:cs typeface="Times New Roman"/>
              </a:rPr>
              <a:t>	</a:t>
            </a:r>
            <a:r>
              <a:rPr sz="1700" spc="550" dirty="0">
                <a:latin typeface="Times New Roman"/>
                <a:cs typeface="Times New Roman"/>
              </a:rPr>
              <a:t>t,</a:t>
            </a:r>
            <a:r>
              <a:rPr sz="1700" dirty="0">
                <a:latin typeface="Times New Roman"/>
                <a:cs typeface="Times New Roman"/>
              </a:rPr>
              <a:t>	</a:t>
            </a:r>
            <a:r>
              <a:rPr sz="1700" spc="-50" dirty="0">
                <a:latin typeface="Times New Roman"/>
                <a:cs typeface="Times New Roman"/>
              </a:rPr>
              <a:t>U</a:t>
            </a:r>
            <a:r>
              <a:rPr sz="1700" dirty="0">
                <a:latin typeface="Times New Roman"/>
                <a:cs typeface="Times New Roman"/>
              </a:rPr>
              <a:t>	</a:t>
            </a:r>
            <a:r>
              <a:rPr sz="1700" spc="370" dirty="0">
                <a:latin typeface="Times New Roman"/>
                <a:cs typeface="Times New Roman"/>
              </a:rPr>
              <a:t>u);</a:t>
            </a:r>
            <a:endParaRPr sz="17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60196" y="2761883"/>
            <a:ext cx="418465" cy="965835"/>
          </a:xfrm>
          <a:prstGeom prst="rect">
            <a:avLst/>
          </a:prstGeom>
        </p:spPr>
        <p:txBody>
          <a:bodyPr vert="horz" wrap="square" lIns="0" tIns="666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25"/>
              </a:spcBef>
            </a:pPr>
            <a:r>
              <a:rPr sz="1700" spc="125" dirty="0">
                <a:latin typeface="Times New Roman"/>
                <a:cs typeface="Times New Roman"/>
              </a:rPr>
              <a:t>5</a:t>
            </a:r>
            <a:endParaRPr sz="17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434"/>
              </a:spcBef>
              <a:tabLst>
                <a:tab pos="274320" algn="l"/>
              </a:tabLst>
            </a:pPr>
            <a:r>
              <a:rPr sz="1700" spc="125" dirty="0">
                <a:latin typeface="Times New Roman"/>
                <a:cs typeface="Times New Roman"/>
              </a:rPr>
              <a:t>6</a:t>
            </a:r>
            <a:r>
              <a:rPr sz="1700" dirty="0">
                <a:latin typeface="Times New Roman"/>
                <a:cs typeface="Times New Roman"/>
              </a:rPr>
              <a:t>	</a:t>
            </a:r>
            <a:r>
              <a:rPr sz="1700" spc="160" dirty="0">
                <a:latin typeface="Times New Roman"/>
                <a:cs typeface="Times New Roman"/>
              </a:rPr>
              <a:t>}</a:t>
            </a:r>
            <a:endParaRPr sz="17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420"/>
              </a:spcBef>
            </a:pPr>
            <a:r>
              <a:rPr sz="1700" spc="125" dirty="0">
                <a:latin typeface="Times New Roman"/>
                <a:cs typeface="Times New Roman"/>
              </a:rPr>
              <a:t>7</a:t>
            </a:r>
            <a:endParaRPr sz="17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17880" y="5717539"/>
            <a:ext cx="5749925" cy="377190"/>
          </a:xfrm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12700" marR="5080">
              <a:lnSpc>
                <a:spcPts val="1340"/>
              </a:lnSpc>
              <a:spcBef>
                <a:spcPts val="215"/>
              </a:spcBef>
            </a:pPr>
            <a:r>
              <a:rPr sz="1150" dirty="0">
                <a:latin typeface="Arial"/>
                <a:cs typeface="Arial"/>
              </a:rPr>
              <a:t>The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binary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version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of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standard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interfaces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allows</a:t>
            </a:r>
            <a:r>
              <a:rPr sz="1150" spc="11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two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generic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types</a:t>
            </a:r>
            <a:r>
              <a:rPr sz="1150" spc="9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as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input.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In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spc="-20" dirty="0">
                <a:latin typeface="Arial"/>
                <a:cs typeface="Arial"/>
              </a:rPr>
              <a:t>this </a:t>
            </a:r>
            <a:r>
              <a:rPr sz="1150" dirty="0">
                <a:latin typeface="Arial"/>
                <a:cs typeface="Arial"/>
              </a:rPr>
              <a:t>example,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spc="215" dirty="0">
                <a:latin typeface="Times New Roman"/>
                <a:cs typeface="Times New Roman"/>
              </a:rPr>
              <a:t>BiPredicate</a:t>
            </a:r>
            <a:r>
              <a:rPr sz="1150" spc="155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Arial"/>
                <a:cs typeface="Arial"/>
              </a:rPr>
              <a:t>takes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two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parameters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and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returns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spc="150" dirty="0">
                <a:latin typeface="Times New Roman"/>
                <a:cs typeface="Times New Roman"/>
              </a:rPr>
              <a:t>boolean</a:t>
            </a:r>
            <a:r>
              <a:rPr sz="1150" spc="150" dirty="0">
                <a:latin typeface="Arial"/>
                <a:cs typeface="Arial"/>
              </a:rPr>
              <a:t>.</a:t>
            </a:r>
            <a:endParaRPr sz="11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326639" y="5247386"/>
            <a:ext cx="3116580" cy="144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endParaRPr sz="8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43939" y="1473708"/>
            <a:ext cx="5687695" cy="2417445"/>
            <a:chOff x="1043939" y="1473708"/>
            <a:chExt cx="5687695" cy="2417445"/>
          </a:xfrm>
        </p:grpSpPr>
        <p:sp>
          <p:nvSpPr>
            <p:cNvPr id="3" name="object 3"/>
            <p:cNvSpPr/>
            <p:nvPr/>
          </p:nvSpPr>
          <p:spPr>
            <a:xfrm>
              <a:off x="1054607" y="1482852"/>
              <a:ext cx="5666740" cy="2397760"/>
            </a:xfrm>
            <a:custGeom>
              <a:avLst/>
              <a:gdLst/>
              <a:ahLst/>
              <a:cxnLst/>
              <a:rect l="l" t="t" r="r" b="b"/>
              <a:pathLst>
                <a:path w="5666740" h="2397760">
                  <a:moveTo>
                    <a:pt x="5666232" y="0"/>
                  </a:moveTo>
                  <a:lnTo>
                    <a:pt x="0" y="0"/>
                  </a:lnTo>
                  <a:lnTo>
                    <a:pt x="0" y="2397252"/>
                  </a:lnTo>
                  <a:lnTo>
                    <a:pt x="5666232" y="2397252"/>
                  </a:lnTo>
                  <a:lnTo>
                    <a:pt x="5666232" y="0"/>
                  </a:lnTo>
                  <a:close/>
                </a:path>
              </a:pathLst>
            </a:custGeom>
            <a:solidFill>
              <a:srgbClr val="DCDC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043939" y="1473708"/>
              <a:ext cx="5687695" cy="2417445"/>
            </a:xfrm>
            <a:custGeom>
              <a:avLst/>
              <a:gdLst/>
              <a:ahLst/>
              <a:cxnLst/>
              <a:rect l="l" t="t" r="r" b="b"/>
              <a:pathLst>
                <a:path w="5687695" h="2417445">
                  <a:moveTo>
                    <a:pt x="5682996" y="0"/>
                  </a:moveTo>
                  <a:lnTo>
                    <a:pt x="4572" y="0"/>
                  </a:lnTo>
                  <a:lnTo>
                    <a:pt x="0" y="4572"/>
                  </a:lnTo>
                  <a:lnTo>
                    <a:pt x="0" y="2412492"/>
                  </a:lnTo>
                  <a:lnTo>
                    <a:pt x="4572" y="2417064"/>
                  </a:lnTo>
                  <a:lnTo>
                    <a:pt x="5682996" y="2417064"/>
                  </a:lnTo>
                  <a:lnTo>
                    <a:pt x="5687568" y="2412492"/>
                  </a:lnTo>
                  <a:lnTo>
                    <a:pt x="5687568" y="2406396"/>
                  </a:lnTo>
                  <a:lnTo>
                    <a:pt x="19812" y="2406396"/>
                  </a:lnTo>
                  <a:lnTo>
                    <a:pt x="10668" y="2397252"/>
                  </a:lnTo>
                  <a:lnTo>
                    <a:pt x="19812" y="2397252"/>
                  </a:lnTo>
                  <a:lnTo>
                    <a:pt x="19812" y="19812"/>
                  </a:lnTo>
                  <a:lnTo>
                    <a:pt x="10667" y="19812"/>
                  </a:lnTo>
                  <a:lnTo>
                    <a:pt x="19812" y="9144"/>
                  </a:lnTo>
                  <a:lnTo>
                    <a:pt x="5687568" y="9144"/>
                  </a:lnTo>
                  <a:lnTo>
                    <a:pt x="5687568" y="4572"/>
                  </a:lnTo>
                  <a:lnTo>
                    <a:pt x="5682996" y="0"/>
                  </a:lnTo>
                  <a:close/>
                </a:path>
                <a:path w="5687695" h="2417445">
                  <a:moveTo>
                    <a:pt x="19812" y="2397252"/>
                  </a:moveTo>
                  <a:lnTo>
                    <a:pt x="10668" y="2397252"/>
                  </a:lnTo>
                  <a:lnTo>
                    <a:pt x="19812" y="2406396"/>
                  </a:lnTo>
                  <a:lnTo>
                    <a:pt x="19812" y="2397252"/>
                  </a:lnTo>
                  <a:close/>
                </a:path>
                <a:path w="5687695" h="2417445">
                  <a:moveTo>
                    <a:pt x="5666232" y="2397252"/>
                  </a:moveTo>
                  <a:lnTo>
                    <a:pt x="19812" y="2397252"/>
                  </a:lnTo>
                  <a:lnTo>
                    <a:pt x="19812" y="2406396"/>
                  </a:lnTo>
                  <a:lnTo>
                    <a:pt x="5666232" y="2406396"/>
                  </a:lnTo>
                  <a:lnTo>
                    <a:pt x="5666232" y="2397252"/>
                  </a:lnTo>
                  <a:close/>
                </a:path>
                <a:path w="5687695" h="2417445">
                  <a:moveTo>
                    <a:pt x="5666232" y="9144"/>
                  </a:moveTo>
                  <a:lnTo>
                    <a:pt x="5666232" y="2406396"/>
                  </a:lnTo>
                  <a:lnTo>
                    <a:pt x="5676900" y="2397252"/>
                  </a:lnTo>
                  <a:lnTo>
                    <a:pt x="5687568" y="2397252"/>
                  </a:lnTo>
                  <a:lnTo>
                    <a:pt x="5687568" y="19812"/>
                  </a:lnTo>
                  <a:lnTo>
                    <a:pt x="5676900" y="19812"/>
                  </a:lnTo>
                  <a:lnTo>
                    <a:pt x="5666232" y="9144"/>
                  </a:lnTo>
                  <a:close/>
                </a:path>
                <a:path w="5687695" h="2417445">
                  <a:moveTo>
                    <a:pt x="5687568" y="2397252"/>
                  </a:moveTo>
                  <a:lnTo>
                    <a:pt x="5676900" y="2397252"/>
                  </a:lnTo>
                  <a:lnTo>
                    <a:pt x="5666232" y="2406396"/>
                  </a:lnTo>
                  <a:lnTo>
                    <a:pt x="5687568" y="2406396"/>
                  </a:lnTo>
                  <a:lnTo>
                    <a:pt x="5687568" y="2397252"/>
                  </a:lnTo>
                  <a:close/>
                </a:path>
                <a:path w="5687695" h="2417445">
                  <a:moveTo>
                    <a:pt x="19812" y="9144"/>
                  </a:moveTo>
                  <a:lnTo>
                    <a:pt x="10667" y="19812"/>
                  </a:lnTo>
                  <a:lnTo>
                    <a:pt x="19812" y="19812"/>
                  </a:lnTo>
                  <a:lnTo>
                    <a:pt x="19812" y="9144"/>
                  </a:lnTo>
                  <a:close/>
                </a:path>
                <a:path w="5687695" h="2417445">
                  <a:moveTo>
                    <a:pt x="5666232" y="9144"/>
                  </a:moveTo>
                  <a:lnTo>
                    <a:pt x="19812" y="9144"/>
                  </a:lnTo>
                  <a:lnTo>
                    <a:pt x="19812" y="19812"/>
                  </a:lnTo>
                  <a:lnTo>
                    <a:pt x="5666232" y="19812"/>
                  </a:lnTo>
                  <a:lnTo>
                    <a:pt x="5666232" y="9144"/>
                  </a:lnTo>
                  <a:close/>
                </a:path>
                <a:path w="5687695" h="2417445">
                  <a:moveTo>
                    <a:pt x="5687568" y="9144"/>
                  </a:moveTo>
                  <a:lnTo>
                    <a:pt x="5666232" y="9144"/>
                  </a:lnTo>
                  <a:lnTo>
                    <a:pt x="5676900" y="19812"/>
                  </a:lnTo>
                  <a:lnTo>
                    <a:pt x="5687568" y="19812"/>
                  </a:lnTo>
                  <a:lnTo>
                    <a:pt x="5687568" y="914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2637535" y="806967"/>
            <a:ext cx="2497455" cy="3092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50" b="1" dirty="0">
                <a:latin typeface="Arial"/>
                <a:cs typeface="Arial"/>
              </a:rPr>
              <a:t>Binary</a:t>
            </a:r>
            <a:r>
              <a:rPr sz="1850" b="1" spc="-5" dirty="0">
                <a:latin typeface="Arial"/>
                <a:cs typeface="Arial"/>
              </a:rPr>
              <a:t> </a:t>
            </a:r>
            <a:r>
              <a:rPr sz="1850" b="1" dirty="0">
                <a:latin typeface="Arial"/>
                <a:cs typeface="Arial"/>
              </a:rPr>
              <a:t>Type:</a:t>
            </a:r>
            <a:r>
              <a:rPr sz="1850" b="1" spc="30" dirty="0">
                <a:latin typeface="Arial"/>
                <a:cs typeface="Arial"/>
              </a:rPr>
              <a:t> </a:t>
            </a:r>
            <a:r>
              <a:rPr sz="1850" b="1" spc="-10" dirty="0">
                <a:latin typeface="Arial"/>
                <a:cs typeface="Arial"/>
              </a:rPr>
              <a:t>Example</a:t>
            </a:r>
            <a:endParaRPr sz="18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744447" y="1476942"/>
            <a:ext cx="4711065" cy="73152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23200"/>
              </a:lnSpc>
              <a:spcBef>
                <a:spcPts val="90"/>
              </a:spcBef>
            </a:pPr>
            <a:r>
              <a:rPr sz="1250" spc="190" dirty="0">
                <a:latin typeface="Times New Roman"/>
                <a:cs typeface="Times New Roman"/>
              </a:rPr>
              <a:t>List&lt;SalesTxn&gt;</a:t>
            </a:r>
            <a:r>
              <a:rPr sz="1250" spc="450" dirty="0">
                <a:latin typeface="Times New Roman"/>
                <a:cs typeface="Times New Roman"/>
              </a:rPr>
              <a:t> </a:t>
            </a:r>
            <a:r>
              <a:rPr sz="1250" spc="305" dirty="0">
                <a:latin typeface="Times New Roman"/>
                <a:cs typeface="Times New Roman"/>
              </a:rPr>
              <a:t>tList</a:t>
            </a:r>
            <a:r>
              <a:rPr sz="1250" spc="465" dirty="0">
                <a:latin typeface="Times New Roman"/>
                <a:cs typeface="Times New Roman"/>
              </a:rPr>
              <a:t> </a:t>
            </a:r>
            <a:r>
              <a:rPr sz="1250" spc="70" dirty="0">
                <a:latin typeface="Times New Roman"/>
                <a:cs typeface="Times New Roman"/>
              </a:rPr>
              <a:t>=</a:t>
            </a:r>
            <a:r>
              <a:rPr sz="1250" spc="465" dirty="0">
                <a:latin typeface="Times New Roman"/>
                <a:cs typeface="Times New Roman"/>
              </a:rPr>
              <a:t> </a:t>
            </a:r>
            <a:r>
              <a:rPr sz="1250" spc="229" dirty="0">
                <a:latin typeface="Times New Roman"/>
                <a:cs typeface="Times New Roman"/>
              </a:rPr>
              <a:t>SalesTxn.createTxnList(); </a:t>
            </a:r>
            <a:r>
              <a:rPr sz="1250" spc="180" dirty="0">
                <a:latin typeface="Times New Roman"/>
                <a:cs typeface="Times New Roman"/>
              </a:rPr>
              <a:t>SalesTxn</a:t>
            </a:r>
            <a:r>
              <a:rPr sz="1250" spc="455" dirty="0">
                <a:latin typeface="Times New Roman"/>
                <a:cs typeface="Times New Roman"/>
              </a:rPr>
              <a:t> </a:t>
            </a:r>
            <a:r>
              <a:rPr sz="1250" spc="365" dirty="0">
                <a:latin typeface="Times New Roman"/>
                <a:cs typeface="Times New Roman"/>
              </a:rPr>
              <a:t>first</a:t>
            </a:r>
            <a:r>
              <a:rPr sz="1250" spc="450" dirty="0">
                <a:latin typeface="Times New Roman"/>
                <a:cs typeface="Times New Roman"/>
              </a:rPr>
              <a:t> </a:t>
            </a:r>
            <a:r>
              <a:rPr sz="1250" spc="70" dirty="0">
                <a:latin typeface="Times New Roman"/>
                <a:cs typeface="Times New Roman"/>
              </a:rPr>
              <a:t>=</a:t>
            </a:r>
            <a:r>
              <a:rPr sz="1250" spc="475" dirty="0">
                <a:latin typeface="Times New Roman"/>
                <a:cs typeface="Times New Roman"/>
              </a:rPr>
              <a:t> </a:t>
            </a:r>
            <a:r>
              <a:rPr sz="1250" spc="295" dirty="0">
                <a:latin typeface="Times New Roman"/>
                <a:cs typeface="Times New Roman"/>
              </a:rPr>
              <a:t>tList.get(0);</a:t>
            </a:r>
            <a:endParaRPr sz="12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60"/>
              </a:spcBef>
            </a:pPr>
            <a:r>
              <a:rPr sz="1250" spc="254" dirty="0">
                <a:latin typeface="Times New Roman"/>
                <a:cs typeface="Times New Roman"/>
              </a:rPr>
              <a:t>String</a:t>
            </a:r>
            <a:r>
              <a:rPr sz="1250" spc="455" dirty="0">
                <a:latin typeface="Times New Roman"/>
                <a:cs typeface="Times New Roman"/>
              </a:rPr>
              <a:t> </a:t>
            </a:r>
            <a:r>
              <a:rPr sz="1250" spc="290" dirty="0">
                <a:latin typeface="Times New Roman"/>
                <a:cs typeface="Times New Roman"/>
              </a:rPr>
              <a:t>testState</a:t>
            </a:r>
            <a:r>
              <a:rPr sz="1250" spc="470" dirty="0">
                <a:latin typeface="Times New Roman"/>
                <a:cs typeface="Times New Roman"/>
              </a:rPr>
              <a:t> </a:t>
            </a:r>
            <a:r>
              <a:rPr sz="1250" spc="70" dirty="0">
                <a:latin typeface="Times New Roman"/>
                <a:cs typeface="Times New Roman"/>
              </a:rPr>
              <a:t>=</a:t>
            </a:r>
            <a:r>
              <a:rPr sz="1250" spc="455" dirty="0">
                <a:latin typeface="Times New Roman"/>
                <a:cs typeface="Times New Roman"/>
              </a:rPr>
              <a:t> </a:t>
            </a:r>
            <a:r>
              <a:rPr sz="1250" spc="130" dirty="0">
                <a:latin typeface="Times New Roman"/>
                <a:cs typeface="Times New Roman"/>
              </a:rPr>
              <a:t>"CA";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744447" y="2415698"/>
            <a:ext cx="4319905" cy="498475"/>
          </a:xfrm>
          <a:prstGeom prst="rect">
            <a:avLst/>
          </a:prstGeom>
        </p:spPr>
        <p:txBody>
          <a:bodyPr vert="horz" wrap="square" lIns="0" tIns="571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50"/>
              </a:spcBef>
            </a:pPr>
            <a:r>
              <a:rPr sz="1250" spc="215" dirty="0">
                <a:latin typeface="Times New Roman"/>
                <a:cs typeface="Times New Roman"/>
              </a:rPr>
              <a:t>BiPredicate&lt;SalesTxn,String&gt;</a:t>
            </a:r>
            <a:r>
              <a:rPr sz="1250" spc="100" dirty="0">
                <a:latin typeface="Times New Roman"/>
                <a:cs typeface="Times New Roman"/>
              </a:rPr>
              <a:t>  </a:t>
            </a:r>
            <a:r>
              <a:rPr sz="1250" spc="240" dirty="0">
                <a:latin typeface="Times New Roman"/>
                <a:cs typeface="Times New Roman"/>
              </a:rPr>
              <a:t>stateBiPred</a:t>
            </a:r>
            <a:r>
              <a:rPr sz="1250" spc="105" dirty="0">
                <a:latin typeface="Times New Roman"/>
                <a:cs typeface="Times New Roman"/>
              </a:rPr>
              <a:t>  </a:t>
            </a:r>
            <a:r>
              <a:rPr sz="1250" spc="20" dirty="0">
                <a:latin typeface="Times New Roman"/>
                <a:cs typeface="Times New Roman"/>
              </a:rPr>
              <a:t>=</a:t>
            </a:r>
            <a:endParaRPr sz="1250">
              <a:latin typeface="Times New Roman"/>
              <a:cs typeface="Times New Roman"/>
            </a:endParaRPr>
          </a:p>
          <a:p>
            <a:pPr marL="207645">
              <a:lnSpc>
                <a:spcPct val="100000"/>
              </a:lnSpc>
              <a:spcBef>
                <a:spcPts val="360"/>
              </a:spcBef>
            </a:pPr>
            <a:r>
              <a:rPr sz="1250" b="1" spc="385" dirty="0">
                <a:latin typeface="Times New Roman"/>
                <a:cs typeface="Times New Roman"/>
              </a:rPr>
              <a:t>(t,</a:t>
            </a:r>
            <a:r>
              <a:rPr sz="1250" b="1" spc="459" dirty="0">
                <a:latin typeface="Times New Roman"/>
                <a:cs typeface="Times New Roman"/>
              </a:rPr>
              <a:t> </a:t>
            </a:r>
            <a:r>
              <a:rPr sz="1250" b="1" spc="310" dirty="0">
                <a:latin typeface="Times New Roman"/>
                <a:cs typeface="Times New Roman"/>
              </a:rPr>
              <a:t>s)</a:t>
            </a:r>
            <a:r>
              <a:rPr sz="1250" b="1" spc="450" dirty="0">
                <a:latin typeface="Times New Roman"/>
                <a:cs typeface="Times New Roman"/>
              </a:rPr>
              <a:t> </a:t>
            </a:r>
            <a:r>
              <a:rPr sz="1250" b="1" spc="360" dirty="0">
                <a:latin typeface="Times New Roman"/>
                <a:cs typeface="Times New Roman"/>
              </a:rPr>
              <a:t>-</a:t>
            </a:r>
            <a:r>
              <a:rPr sz="1250" b="1" spc="55" dirty="0">
                <a:latin typeface="Times New Roman"/>
                <a:cs typeface="Times New Roman"/>
              </a:rPr>
              <a:t>&gt;</a:t>
            </a:r>
            <a:r>
              <a:rPr sz="1250" b="1" spc="450" dirty="0">
                <a:latin typeface="Times New Roman"/>
                <a:cs typeface="Times New Roman"/>
              </a:rPr>
              <a:t> </a:t>
            </a:r>
            <a:r>
              <a:rPr sz="1250" b="1" spc="260" dirty="0">
                <a:latin typeface="Times New Roman"/>
                <a:cs typeface="Times New Roman"/>
              </a:rPr>
              <a:t>t.getState().getStr().equals(s);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60196" y="1476942"/>
            <a:ext cx="222885" cy="2378710"/>
          </a:xfrm>
          <a:prstGeom prst="rect">
            <a:avLst/>
          </a:prstGeom>
        </p:spPr>
        <p:txBody>
          <a:bodyPr vert="horz" wrap="square" lIns="0" tIns="558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40"/>
              </a:spcBef>
            </a:pPr>
            <a:r>
              <a:rPr sz="1250" spc="120" dirty="0">
                <a:latin typeface="Times New Roman"/>
                <a:cs typeface="Times New Roman"/>
              </a:rPr>
              <a:t>14</a:t>
            </a:r>
            <a:endParaRPr sz="12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45"/>
              </a:spcBef>
            </a:pPr>
            <a:r>
              <a:rPr sz="1250" spc="120" dirty="0">
                <a:latin typeface="Times New Roman"/>
                <a:cs typeface="Times New Roman"/>
              </a:rPr>
              <a:t>15</a:t>
            </a:r>
            <a:endParaRPr sz="12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60"/>
              </a:spcBef>
            </a:pPr>
            <a:r>
              <a:rPr sz="1250" spc="120" dirty="0">
                <a:latin typeface="Times New Roman"/>
                <a:cs typeface="Times New Roman"/>
              </a:rPr>
              <a:t>16</a:t>
            </a:r>
            <a:endParaRPr sz="12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50"/>
              </a:spcBef>
            </a:pPr>
            <a:r>
              <a:rPr sz="1250" spc="120" dirty="0">
                <a:latin typeface="Times New Roman"/>
                <a:cs typeface="Times New Roman"/>
              </a:rPr>
              <a:t>17</a:t>
            </a:r>
            <a:endParaRPr sz="12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50"/>
              </a:spcBef>
            </a:pPr>
            <a:r>
              <a:rPr sz="1250" spc="120" dirty="0">
                <a:latin typeface="Times New Roman"/>
                <a:cs typeface="Times New Roman"/>
              </a:rPr>
              <a:t>18</a:t>
            </a:r>
            <a:endParaRPr sz="12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59"/>
              </a:spcBef>
            </a:pPr>
            <a:r>
              <a:rPr sz="1250" b="1" spc="120" dirty="0">
                <a:latin typeface="Times New Roman"/>
                <a:cs typeface="Times New Roman"/>
              </a:rPr>
              <a:t>19</a:t>
            </a:r>
            <a:endParaRPr sz="12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45"/>
              </a:spcBef>
            </a:pPr>
            <a:r>
              <a:rPr sz="1250" spc="120" dirty="0">
                <a:latin typeface="Times New Roman"/>
                <a:cs typeface="Times New Roman"/>
              </a:rPr>
              <a:t>20</a:t>
            </a:r>
            <a:endParaRPr sz="12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60"/>
              </a:spcBef>
            </a:pPr>
            <a:r>
              <a:rPr sz="1250" spc="120" dirty="0">
                <a:latin typeface="Times New Roman"/>
                <a:cs typeface="Times New Roman"/>
              </a:rPr>
              <a:t>21</a:t>
            </a:r>
            <a:endParaRPr sz="12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50"/>
              </a:spcBef>
            </a:pPr>
            <a:r>
              <a:rPr sz="1250" spc="120" dirty="0">
                <a:latin typeface="Times New Roman"/>
                <a:cs typeface="Times New Roman"/>
              </a:rPr>
              <a:t>22</a:t>
            </a:r>
            <a:endParaRPr sz="12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60"/>
              </a:spcBef>
            </a:pPr>
            <a:r>
              <a:rPr sz="1250" b="1" spc="120" dirty="0">
                <a:latin typeface="Times New Roman"/>
                <a:cs typeface="Times New Roman"/>
              </a:rPr>
              <a:t>23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744447" y="3124375"/>
            <a:ext cx="3930650" cy="73152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23200"/>
              </a:lnSpc>
              <a:spcBef>
                <a:spcPts val="90"/>
              </a:spcBef>
            </a:pPr>
            <a:r>
              <a:rPr sz="1250" spc="240" dirty="0">
                <a:latin typeface="Times New Roman"/>
                <a:cs typeface="Times New Roman"/>
              </a:rPr>
              <a:t>System.out.println("\n==</a:t>
            </a:r>
            <a:r>
              <a:rPr sz="1250" spc="465" dirty="0">
                <a:latin typeface="Times New Roman"/>
                <a:cs typeface="Times New Roman"/>
              </a:rPr>
              <a:t> </a:t>
            </a:r>
            <a:r>
              <a:rPr sz="1250" spc="305" dirty="0">
                <a:latin typeface="Times New Roman"/>
                <a:cs typeface="Times New Roman"/>
              </a:rPr>
              <a:t>First</a:t>
            </a:r>
            <a:r>
              <a:rPr sz="1250" spc="465" dirty="0">
                <a:latin typeface="Times New Roman"/>
                <a:cs typeface="Times New Roman"/>
              </a:rPr>
              <a:t> </a:t>
            </a:r>
            <a:r>
              <a:rPr sz="1250" spc="350" dirty="0">
                <a:latin typeface="Times New Roman"/>
                <a:cs typeface="Times New Roman"/>
              </a:rPr>
              <a:t>is</a:t>
            </a:r>
            <a:r>
              <a:rPr sz="1250" spc="465" dirty="0">
                <a:latin typeface="Times New Roman"/>
                <a:cs typeface="Times New Roman"/>
              </a:rPr>
              <a:t> </a:t>
            </a:r>
            <a:r>
              <a:rPr sz="1250" spc="160" dirty="0">
                <a:latin typeface="Times New Roman"/>
                <a:cs typeface="Times New Roman"/>
              </a:rPr>
              <a:t>CA?"); </a:t>
            </a:r>
            <a:r>
              <a:rPr sz="1250" spc="245" dirty="0">
                <a:latin typeface="Times New Roman"/>
                <a:cs typeface="Times New Roman"/>
              </a:rPr>
              <a:t>System.out.println(</a:t>
            </a:r>
            <a:endParaRPr sz="1250">
              <a:latin typeface="Times New Roman"/>
              <a:cs typeface="Times New Roman"/>
            </a:endParaRPr>
          </a:p>
          <a:p>
            <a:pPr marL="207645">
              <a:lnSpc>
                <a:spcPct val="100000"/>
              </a:lnSpc>
              <a:spcBef>
                <a:spcPts val="360"/>
              </a:spcBef>
            </a:pPr>
            <a:r>
              <a:rPr sz="1250" b="1" spc="270" dirty="0">
                <a:latin typeface="Times New Roman"/>
                <a:cs typeface="Times New Roman"/>
              </a:rPr>
              <a:t>stateBiPred.test(first,</a:t>
            </a:r>
            <a:r>
              <a:rPr sz="1250" b="1" spc="475" dirty="0">
                <a:latin typeface="Times New Roman"/>
                <a:cs typeface="Times New Roman"/>
              </a:rPr>
              <a:t> </a:t>
            </a:r>
            <a:r>
              <a:rPr sz="1250" b="1" spc="270" dirty="0">
                <a:latin typeface="Times New Roman"/>
                <a:cs typeface="Times New Roman"/>
              </a:rPr>
              <a:t>testState));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17880" y="5706871"/>
            <a:ext cx="6165850" cy="38798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150" dirty="0">
                <a:latin typeface="Arial"/>
                <a:cs typeface="Arial"/>
              </a:rPr>
              <a:t>This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example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takes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spc="170" dirty="0">
                <a:latin typeface="Times New Roman"/>
                <a:cs typeface="Times New Roman"/>
              </a:rPr>
              <a:t>SalesTxn</a:t>
            </a:r>
            <a:r>
              <a:rPr sz="1150" spc="130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Arial"/>
                <a:cs typeface="Arial"/>
              </a:rPr>
              <a:t>and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spc="235" dirty="0">
                <a:latin typeface="Times New Roman"/>
                <a:cs typeface="Times New Roman"/>
              </a:rPr>
              <a:t>String</a:t>
            </a:r>
            <a:r>
              <a:rPr sz="1150" spc="130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Arial"/>
                <a:cs typeface="Arial"/>
              </a:rPr>
              <a:t>to</a:t>
            </a:r>
            <a:r>
              <a:rPr sz="1150" spc="4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do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comparison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and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return</a:t>
            </a:r>
            <a:r>
              <a:rPr sz="1150" spc="4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result.</a:t>
            </a:r>
            <a:r>
              <a:rPr sz="1150" spc="35" dirty="0">
                <a:latin typeface="Arial"/>
                <a:cs typeface="Arial"/>
              </a:rPr>
              <a:t> </a:t>
            </a:r>
            <a:r>
              <a:rPr sz="1150" spc="-25" dirty="0">
                <a:latin typeface="Arial"/>
                <a:cs typeface="Arial"/>
              </a:rPr>
              <a:t>The</a:t>
            </a:r>
            <a:endParaRPr sz="11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sz="1150" spc="300" dirty="0">
                <a:latin typeface="Times New Roman"/>
                <a:cs typeface="Times New Roman"/>
              </a:rPr>
              <a:t>test</a:t>
            </a:r>
            <a:r>
              <a:rPr sz="1150" spc="130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Arial"/>
                <a:cs typeface="Arial"/>
              </a:rPr>
              <a:t>method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merely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takes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two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parameters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instead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of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spc="-20" dirty="0">
                <a:latin typeface="Arial"/>
                <a:cs typeface="Arial"/>
              </a:rPr>
              <a:t>one.</a:t>
            </a:r>
            <a:endParaRPr sz="115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326639" y="5247386"/>
            <a:ext cx="3116580" cy="144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endParaRPr sz="8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43939" y="1505711"/>
            <a:ext cx="5687695" cy="2200910"/>
            <a:chOff x="1043939" y="1505711"/>
            <a:chExt cx="5687695" cy="2200910"/>
          </a:xfrm>
        </p:grpSpPr>
        <p:sp>
          <p:nvSpPr>
            <p:cNvPr id="3" name="object 3"/>
            <p:cNvSpPr/>
            <p:nvPr/>
          </p:nvSpPr>
          <p:spPr>
            <a:xfrm>
              <a:off x="1054607" y="1516379"/>
              <a:ext cx="5666740" cy="2179320"/>
            </a:xfrm>
            <a:custGeom>
              <a:avLst/>
              <a:gdLst/>
              <a:ahLst/>
              <a:cxnLst/>
              <a:rect l="l" t="t" r="r" b="b"/>
              <a:pathLst>
                <a:path w="5666740" h="2179320">
                  <a:moveTo>
                    <a:pt x="5666232" y="0"/>
                  </a:moveTo>
                  <a:lnTo>
                    <a:pt x="0" y="0"/>
                  </a:lnTo>
                  <a:lnTo>
                    <a:pt x="0" y="2179320"/>
                  </a:lnTo>
                  <a:lnTo>
                    <a:pt x="5666232" y="2179320"/>
                  </a:lnTo>
                  <a:lnTo>
                    <a:pt x="5666232" y="0"/>
                  </a:lnTo>
                  <a:close/>
                </a:path>
              </a:pathLst>
            </a:custGeom>
            <a:solidFill>
              <a:srgbClr val="DCDC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043939" y="1505711"/>
              <a:ext cx="5687695" cy="2200910"/>
            </a:xfrm>
            <a:custGeom>
              <a:avLst/>
              <a:gdLst/>
              <a:ahLst/>
              <a:cxnLst/>
              <a:rect l="l" t="t" r="r" b="b"/>
              <a:pathLst>
                <a:path w="5687695" h="2200910">
                  <a:moveTo>
                    <a:pt x="5682996" y="0"/>
                  </a:moveTo>
                  <a:lnTo>
                    <a:pt x="4572" y="0"/>
                  </a:lnTo>
                  <a:lnTo>
                    <a:pt x="0" y="4572"/>
                  </a:lnTo>
                  <a:lnTo>
                    <a:pt x="0" y="2196084"/>
                  </a:lnTo>
                  <a:lnTo>
                    <a:pt x="4572" y="2200656"/>
                  </a:lnTo>
                  <a:lnTo>
                    <a:pt x="5682996" y="2200656"/>
                  </a:lnTo>
                  <a:lnTo>
                    <a:pt x="5687568" y="2196084"/>
                  </a:lnTo>
                  <a:lnTo>
                    <a:pt x="5687568" y="2189988"/>
                  </a:lnTo>
                  <a:lnTo>
                    <a:pt x="19812" y="2189988"/>
                  </a:lnTo>
                  <a:lnTo>
                    <a:pt x="10668" y="2179320"/>
                  </a:lnTo>
                  <a:lnTo>
                    <a:pt x="19812" y="2179320"/>
                  </a:lnTo>
                  <a:lnTo>
                    <a:pt x="19812" y="21336"/>
                  </a:lnTo>
                  <a:lnTo>
                    <a:pt x="10667" y="21336"/>
                  </a:lnTo>
                  <a:lnTo>
                    <a:pt x="19812" y="10668"/>
                  </a:lnTo>
                  <a:lnTo>
                    <a:pt x="5687568" y="10668"/>
                  </a:lnTo>
                  <a:lnTo>
                    <a:pt x="5687568" y="4572"/>
                  </a:lnTo>
                  <a:lnTo>
                    <a:pt x="5682996" y="0"/>
                  </a:lnTo>
                  <a:close/>
                </a:path>
                <a:path w="5687695" h="2200910">
                  <a:moveTo>
                    <a:pt x="19812" y="2179320"/>
                  </a:moveTo>
                  <a:lnTo>
                    <a:pt x="10668" y="2179320"/>
                  </a:lnTo>
                  <a:lnTo>
                    <a:pt x="19812" y="2189988"/>
                  </a:lnTo>
                  <a:lnTo>
                    <a:pt x="19812" y="2179320"/>
                  </a:lnTo>
                  <a:close/>
                </a:path>
                <a:path w="5687695" h="2200910">
                  <a:moveTo>
                    <a:pt x="5666232" y="2179320"/>
                  </a:moveTo>
                  <a:lnTo>
                    <a:pt x="19812" y="2179320"/>
                  </a:lnTo>
                  <a:lnTo>
                    <a:pt x="19812" y="2189988"/>
                  </a:lnTo>
                  <a:lnTo>
                    <a:pt x="5666232" y="2189988"/>
                  </a:lnTo>
                  <a:lnTo>
                    <a:pt x="5666232" y="2179320"/>
                  </a:lnTo>
                  <a:close/>
                </a:path>
                <a:path w="5687695" h="2200910">
                  <a:moveTo>
                    <a:pt x="5666232" y="10668"/>
                  </a:moveTo>
                  <a:lnTo>
                    <a:pt x="5666232" y="2189988"/>
                  </a:lnTo>
                  <a:lnTo>
                    <a:pt x="5676900" y="2179320"/>
                  </a:lnTo>
                  <a:lnTo>
                    <a:pt x="5687568" y="2179320"/>
                  </a:lnTo>
                  <a:lnTo>
                    <a:pt x="5687568" y="21336"/>
                  </a:lnTo>
                  <a:lnTo>
                    <a:pt x="5676900" y="21336"/>
                  </a:lnTo>
                  <a:lnTo>
                    <a:pt x="5666232" y="10668"/>
                  </a:lnTo>
                  <a:close/>
                </a:path>
                <a:path w="5687695" h="2200910">
                  <a:moveTo>
                    <a:pt x="5687568" y="2179320"/>
                  </a:moveTo>
                  <a:lnTo>
                    <a:pt x="5676900" y="2179320"/>
                  </a:lnTo>
                  <a:lnTo>
                    <a:pt x="5666232" y="2189988"/>
                  </a:lnTo>
                  <a:lnTo>
                    <a:pt x="5687568" y="2189988"/>
                  </a:lnTo>
                  <a:lnTo>
                    <a:pt x="5687568" y="2179320"/>
                  </a:lnTo>
                  <a:close/>
                </a:path>
                <a:path w="5687695" h="2200910">
                  <a:moveTo>
                    <a:pt x="19812" y="10668"/>
                  </a:moveTo>
                  <a:lnTo>
                    <a:pt x="10667" y="21336"/>
                  </a:lnTo>
                  <a:lnTo>
                    <a:pt x="19812" y="21336"/>
                  </a:lnTo>
                  <a:lnTo>
                    <a:pt x="19812" y="10668"/>
                  </a:lnTo>
                  <a:close/>
                </a:path>
                <a:path w="5687695" h="2200910">
                  <a:moveTo>
                    <a:pt x="5666232" y="10668"/>
                  </a:moveTo>
                  <a:lnTo>
                    <a:pt x="19812" y="10668"/>
                  </a:lnTo>
                  <a:lnTo>
                    <a:pt x="19812" y="21336"/>
                  </a:lnTo>
                  <a:lnTo>
                    <a:pt x="5666232" y="21336"/>
                  </a:lnTo>
                  <a:lnTo>
                    <a:pt x="5666232" y="10668"/>
                  </a:lnTo>
                  <a:close/>
                </a:path>
                <a:path w="5687695" h="2200910">
                  <a:moveTo>
                    <a:pt x="5687568" y="10668"/>
                  </a:moveTo>
                  <a:lnTo>
                    <a:pt x="5666232" y="10668"/>
                  </a:lnTo>
                  <a:lnTo>
                    <a:pt x="5676900" y="21336"/>
                  </a:lnTo>
                  <a:lnTo>
                    <a:pt x="5687568" y="21336"/>
                  </a:lnTo>
                  <a:lnTo>
                    <a:pt x="5687568" y="1066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1055617" y="806967"/>
            <a:ext cx="5644515" cy="19272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4604" algn="ctr">
              <a:lnSpc>
                <a:spcPct val="100000"/>
              </a:lnSpc>
              <a:spcBef>
                <a:spcPts val="110"/>
              </a:spcBef>
            </a:pPr>
            <a:r>
              <a:rPr sz="1850" b="1" dirty="0">
                <a:latin typeface="Arial"/>
                <a:cs typeface="Arial"/>
              </a:rPr>
              <a:t>Unary</a:t>
            </a:r>
            <a:r>
              <a:rPr sz="1850" b="1" spc="-20" dirty="0">
                <a:latin typeface="Arial"/>
                <a:cs typeface="Arial"/>
              </a:rPr>
              <a:t> </a:t>
            </a:r>
            <a:r>
              <a:rPr sz="1850" b="1" spc="-10" dirty="0">
                <a:latin typeface="Arial"/>
                <a:cs typeface="Arial"/>
              </a:rPr>
              <a:t>Operator</a:t>
            </a:r>
            <a:endParaRPr sz="18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75"/>
              </a:spcBef>
            </a:pPr>
            <a:endParaRPr sz="1850">
              <a:latin typeface="Arial"/>
              <a:cs typeface="Arial"/>
            </a:endParaRPr>
          </a:p>
          <a:p>
            <a:pPr marL="17145">
              <a:lnSpc>
                <a:spcPct val="100000"/>
              </a:lnSpc>
              <a:tabLst>
                <a:tab pos="278765" algn="l"/>
                <a:tab pos="1322705" algn="l"/>
              </a:tabLst>
            </a:pPr>
            <a:r>
              <a:rPr sz="1700" spc="125" dirty="0">
                <a:latin typeface="Times New Roman"/>
                <a:cs typeface="Times New Roman"/>
              </a:rPr>
              <a:t>1</a:t>
            </a:r>
            <a:r>
              <a:rPr sz="1700" dirty="0">
                <a:latin typeface="Times New Roman"/>
                <a:cs typeface="Times New Roman"/>
              </a:rPr>
              <a:t>	</a:t>
            </a:r>
            <a:r>
              <a:rPr sz="1700" spc="215" dirty="0">
                <a:latin typeface="Times New Roman"/>
                <a:cs typeface="Times New Roman"/>
              </a:rPr>
              <a:t>package</a:t>
            </a:r>
            <a:r>
              <a:rPr sz="1700" dirty="0">
                <a:latin typeface="Times New Roman"/>
                <a:cs typeface="Times New Roman"/>
              </a:rPr>
              <a:t>	</a:t>
            </a:r>
            <a:r>
              <a:rPr sz="1700" spc="375" dirty="0">
                <a:latin typeface="Times New Roman"/>
                <a:cs typeface="Times New Roman"/>
              </a:rPr>
              <a:t>java.util.function;</a:t>
            </a:r>
            <a:endParaRPr sz="1700">
              <a:latin typeface="Times New Roman"/>
              <a:cs typeface="Times New Roman"/>
            </a:endParaRPr>
          </a:p>
          <a:p>
            <a:pPr marL="17145">
              <a:lnSpc>
                <a:spcPct val="100000"/>
              </a:lnSpc>
              <a:spcBef>
                <a:spcPts val="430"/>
              </a:spcBef>
            </a:pPr>
            <a:r>
              <a:rPr sz="1700" spc="125" dirty="0">
                <a:latin typeface="Times New Roman"/>
                <a:cs typeface="Times New Roman"/>
              </a:rPr>
              <a:t>2</a:t>
            </a:r>
            <a:endParaRPr sz="1700">
              <a:latin typeface="Times New Roman"/>
              <a:cs typeface="Times New Roman"/>
            </a:endParaRPr>
          </a:p>
          <a:p>
            <a:pPr marL="12700" marR="5080" indent="4445">
              <a:lnSpc>
                <a:spcPct val="100600"/>
              </a:lnSpc>
              <a:spcBef>
                <a:spcPts val="420"/>
              </a:spcBef>
              <a:tabLst>
                <a:tab pos="278765" algn="l"/>
                <a:tab pos="1191895" algn="l"/>
                <a:tab pos="1840864" algn="l"/>
                <a:tab pos="2498090" algn="l"/>
                <a:tab pos="4716780" algn="l"/>
              </a:tabLst>
            </a:pPr>
            <a:r>
              <a:rPr sz="1700" spc="125" dirty="0">
                <a:latin typeface="Times New Roman"/>
                <a:cs typeface="Times New Roman"/>
              </a:rPr>
              <a:t>3</a:t>
            </a:r>
            <a:r>
              <a:rPr sz="1700" dirty="0">
                <a:latin typeface="Times New Roman"/>
                <a:cs typeface="Times New Roman"/>
              </a:rPr>
              <a:t>	</a:t>
            </a:r>
            <a:r>
              <a:rPr sz="1700" spc="305" dirty="0">
                <a:latin typeface="Times New Roman"/>
                <a:cs typeface="Times New Roman"/>
              </a:rPr>
              <a:t>public</a:t>
            </a:r>
            <a:r>
              <a:rPr sz="1700" dirty="0">
                <a:latin typeface="Times New Roman"/>
                <a:cs typeface="Times New Roman"/>
              </a:rPr>
              <a:t>	</a:t>
            </a:r>
            <a:r>
              <a:rPr sz="1700" spc="355" dirty="0">
                <a:latin typeface="Times New Roman"/>
                <a:cs typeface="Times New Roman"/>
              </a:rPr>
              <a:t>interface</a:t>
            </a:r>
            <a:r>
              <a:rPr sz="1700" dirty="0">
                <a:latin typeface="Times New Roman"/>
                <a:cs typeface="Times New Roman"/>
              </a:rPr>
              <a:t>	</a:t>
            </a:r>
            <a:r>
              <a:rPr sz="1700" spc="185" dirty="0">
                <a:latin typeface="Times New Roman"/>
                <a:cs typeface="Times New Roman"/>
              </a:rPr>
              <a:t>UnaryOperator&lt;T&gt;</a:t>
            </a:r>
            <a:r>
              <a:rPr sz="1700" dirty="0">
                <a:latin typeface="Times New Roman"/>
                <a:cs typeface="Times New Roman"/>
              </a:rPr>
              <a:t>	</a:t>
            </a:r>
            <a:r>
              <a:rPr sz="1700" spc="270" dirty="0">
                <a:latin typeface="Times New Roman"/>
                <a:cs typeface="Times New Roman"/>
              </a:rPr>
              <a:t>extends </a:t>
            </a:r>
            <a:r>
              <a:rPr sz="1700" spc="204" dirty="0">
                <a:latin typeface="Times New Roman"/>
                <a:cs typeface="Times New Roman"/>
              </a:rPr>
              <a:t>Function&lt;T,T&gt;</a:t>
            </a:r>
            <a:r>
              <a:rPr sz="1700" dirty="0">
                <a:latin typeface="Times New Roman"/>
                <a:cs typeface="Times New Roman"/>
              </a:rPr>
              <a:t>	</a:t>
            </a:r>
            <a:r>
              <a:rPr sz="1700" spc="160" dirty="0">
                <a:latin typeface="Times New Roman"/>
                <a:cs typeface="Times New Roman"/>
              </a:rPr>
              <a:t>{</a:t>
            </a:r>
            <a:endParaRPr sz="17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845073" y="2708552"/>
            <a:ext cx="2635885" cy="653415"/>
          </a:xfrm>
          <a:prstGeom prst="rect">
            <a:avLst/>
          </a:prstGeom>
        </p:spPr>
        <p:txBody>
          <a:bodyPr vert="horz" wrap="square" lIns="0" tIns="666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25"/>
              </a:spcBef>
            </a:pPr>
            <a:r>
              <a:rPr sz="1700" spc="165" dirty="0">
                <a:latin typeface="Times New Roman"/>
                <a:cs typeface="Times New Roman"/>
              </a:rPr>
              <a:t>@Override</a:t>
            </a:r>
            <a:endParaRPr sz="17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434"/>
              </a:spcBef>
              <a:tabLst>
                <a:tab pos="926465" algn="l"/>
                <a:tab pos="1187450" algn="l"/>
                <a:tab pos="2231390" algn="l"/>
              </a:tabLst>
            </a:pPr>
            <a:r>
              <a:rPr sz="1700" spc="305" dirty="0">
                <a:latin typeface="Times New Roman"/>
                <a:cs typeface="Times New Roman"/>
              </a:rPr>
              <a:t>public</a:t>
            </a:r>
            <a:r>
              <a:rPr sz="1700" dirty="0">
                <a:latin typeface="Times New Roman"/>
                <a:cs typeface="Times New Roman"/>
              </a:rPr>
              <a:t>	</a:t>
            </a:r>
            <a:r>
              <a:rPr sz="1700" spc="-50" dirty="0">
                <a:latin typeface="Times New Roman"/>
                <a:cs typeface="Times New Roman"/>
              </a:rPr>
              <a:t>T</a:t>
            </a:r>
            <a:r>
              <a:rPr sz="1700" dirty="0">
                <a:latin typeface="Times New Roman"/>
                <a:cs typeface="Times New Roman"/>
              </a:rPr>
              <a:t>	</a:t>
            </a:r>
            <a:r>
              <a:rPr sz="1700" spc="240" dirty="0">
                <a:latin typeface="Times New Roman"/>
                <a:cs typeface="Times New Roman"/>
              </a:rPr>
              <a:t>apply(T</a:t>
            </a:r>
            <a:r>
              <a:rPr sz="1700" dirty="0">
                <a:latin typeface="Times New Roman"/>
                <a:cs typeface="Times New Roman"/>
              </a:rPr>
              <a:t>	</a:t>
            </a:r>
            <a:r>
              <a:rPr sz="1700" spc="490" dirty="0">
                <a:latin typeface="Times New Roman"/>
                <a:cs typeface="Times New Roman"/>
              </a:rPr>
              <a:t>t);</a:t>
            </a:r>
            <a:endParaRPr sz="17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60196" y="2708552"/>
            <a:ext cx="418465" cy="967740"/>
          </a:xfrm>
          <a:prstGeom prst="rect">
            <a:avLst/>
          </a:prstGeom>
        </p:spPr>
        <p:txBody>
          <a:bodyPr vert="horz" wrap="square" lIns="0" tIns="666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25"/>
              </a:spcBef>
            </a:pPr>
            <a:r>
              <a:rPr sz="1700" spc="125" dirty="0">
                <a:latin typeface="Times New Roman"/>
                <a:cs typeface="Times New Roman"/>
              </a:rPr>
              <a:t>4</a:t>
            </a:r>
            <a:endParaRPr sz="17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434"/>
              </a:spcBef>
            </a:pPr>
            <a:r>
              <a:rPr sz="1700" spc="125" dirty="0">
                <a:latin typeface="Times New Roman"/>
                <a:cs typeface="Times New Roman"/>
              </a:rPr>
              <a:t>5</a:t>
            </a:r>
            <a:endParaRPr sz="17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430"/>
              </a:spcBef>
              <a:tabLst>
                <a:tab pos="274320" algn="l"/>
              </a:tabLst>
            </a:pPr>
            <a:r>
              <a:rPr sz="1700" spc="125" dirty="0">
                <a:latin typeface="Times New Roman"/>
                <a:cs typeface="Times New Roman"/>
              </a:rPr>
              <a:t>6</a:t>
            </a:r>
            <a:r>
              <a:rPr sz="1700" dirty="0">
                <a:latin typeface="Times New Roman"/>
                <a:cs typeface="Times New Roman"/>
              </a:rPr>
              <a:t>	</a:t>
            </a:r>
            <a:r>
              <a:rPr sz="1700" spc="160" dirty="0">
                <a:latin typeface="Times New Roman"/>
                <a:cs typeface="Times New Roman"/>
              </a:rPr>
              <a:t>}</a:t>
            </a:r>
            <a:endParaRPr sz="1700">
              <a:latin typeface="Times New Roman"/>
              <a:cs typeface="Times New Roman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2731007" y="2180844"/>
            <a:ext cx="2910840" cy="1221105"/>
            <a:chOff x="2731007" y="2180844"/>
            <a:chExt cx="2910840" cy="1221105"/>
          </a:xfrm>
        </p:grpSpPr>
        <p:sp>
          <p:nvSpPr>
            <p:cNvPr id="9" name="object 9"/>
            <p:cNvSpPr/>
            <p:nvPr/>
          </p:nvSpPr>
          <p:spPr>
            <a:xfrm>
              <a:off x="3712463" y="3105911"/>
              <a:ext cx="622300" cy="295910"/>
            </a:xfrm>
            <a:custGeom>
              <a:avLst/>
              <a:gdLst/>
              <a:ahLst/>
              <a:cxnLst/>
              <a:rect l="l" t="t" r="r" b="b"/>
              <a:pathLst>
                <a:path w="622300" h="295910">
                  <a:moveTo>
                    <a:pt x="617220" y="0"/>
                  </a:moveTo>
                  <a:lnTo>
                    <a:pt x="4572" y="0"/>
                  </a:lnTo>
                  <a:lnTo>
                    <a:pt x="0" y="6096"/>
                  </a:lnTo>
                  <a:lnTo>
                    <a:pt x="0" y="291084"/>
                  </a:lnTo>
                  <a:lnTo>
                    <a:pt x="4572" y="295656"/>
                  </a:lnTo>
                  <a:lnTo>
                    <a:pt x="617220" y="295656"/>
                  </a:lnTo>
                  <a:lnTo>
                    <a:pt x="621792" y="291084"/>
                  </a:lnTo>
                  <a:lnTo>
                    <a:pt x="621792" y="284988"/>
                  </a:lnTo>
                  <a:lnTo>
                    <a:pt x="22860" y="284988"/>
                  </a:lnTo>
                  <a:lnTo>
                    <a:pt x="10668" y="272796"/>
                  </a:lnTo>
                  <a:lnTo>
                    <a:pt x="22860" y="272796"/>
                  </a:lnTo>
                  <a:lnTo>
                    <a:pt x="22860" y="22860"/>
                  </a:lnTo>
                  <a:lnTo>
                    <a:pt x="10667" y="22860"/>
                  </a:lnTo>
                  <a:lnTo>
                    <a:pt x="22860" y="12192"/>
                  </a:lnTo>
                  <a:lnTo>
                    <a:pt x="621792" y="12192"/>
                  </a:lnTo>
                  <a:lnTo>
                    <a:pt x="621792" y="6096"/>
                  </a:lnTo>
                  <a:lnTo>
                    <a:pt x="617220" y="0"/>
                  </a:lnTo>
                  <a:close/>
                </a:path>
                <a:path w="622300" h="295910">
                  <a:moveTo>
                    <a:pt x="22860" y="272796"/>
                  </a:moveTo>
                  <a:lnTo>
                    <a:pt x="10668" y="272796"/>
                  </a:lnTo>
                  <a:lnTo>
                    <a:pt x="22860" y="284988"/>
                  </a:lnTo>
                  <a:lnTo>
                    <a:pt x="22860" y="272796"/>
                  </a:lnTo>
                  <a:close/>
                </a:path>
                <a:path w="622300" h="295910">
                  <a:moveTo>
                    <a:pt x="598932" y="272796"/>
                  </a:moveTo>
                  <a:lnTo>
                    <a:pt x="22860" y="272796"/>
                  </a:lnTo>
                  <a:lnTo>
                    <a:pt x="22860" y="284988"/>
                  </a:lnTo>
                  <a:lnTo>
                    <a:pt x="598932" y="284988"/>
                  </a:lnTo>
                  <a:lnTo>
                    <a:pt x="598932" y="272796"/>
                  </a:lnTo>
                  <a:close/>
                </a:path>
                <a:path w="622300" h="295910">
                  <a:moveTo>
                    <a:pt x="598932" y="12192"/>
                  </a:moveTo>
                  <a:lnTo>
                    <a:pt x="598932" y="284988"/>
                  </a:lnTo>
                  <a:lnTo>
                    <a:pt x="611124" y="272796"/>
                  </a:lnTo>
                  <a:lnTo>
                    <a:pt x="621792" y="272796"/>
                  </a:lnTo>
                  <a:lnTo>
                    <a:pt x="621792" y="22860"/>
                  </a:lnTo>
                  <a:lnTo>
                    <a:pt x="611124" y="22860"/>
                  </a:lnTo>
                  <a:lnTo>
                    <a:pt x="598932" y="12192"/>
                  </a:lnTo>
                  <a:close/>
                </a:path>
                <a:path w="622300" h="295910">
                  <a:moveTo>
                    <a:pt x="621792" y="272796"/>
                  </a:moveTo>
                  <a:lnTo>
                    <a:pt x="611124" y="272796"/>
                  </a:lnTo>
                  <a:lnTo>
                    <a:pt x="598932" y="284988"/>
                  </a:lnTo>
                  <a:lnTo>
                    <a:pt x="621792" y="284988"/>
                  </a:lnTo>
                  <a:lnTo>
                    <a:pt x="621792" y="272796"/>
                  </a:lnTo>
                  <a:close/>
                </a:path>
                <a:path w="622300" h="295910">
                  <a:moveTo>
                    <a:pt x="22860" y="12192"/>
                  </a:moveTo>
                  <a:lnTo>
                    <a:pt x="10667" y="22860"/>
                  </a:lnTo>
                  <a:lnTo>
                    <a:pt x="22860" y="22860"/>
                  </a:lnTo>
                  <a:lnTo>
                    <a:pt x="22860" y="12192"/>
                  </a:lnTo>
                  <a:close/>
                </a:path>
                <a:path w="622300" h="295910">
                  <a:moveTo>
                    <a:pt x="598932" y="12192"/>
                  </a:moveTo>
                  <a:lnTo>
                    <a:pt x="22860" y="12192"/>
                  </a:lnTo>
                  <a:lnTo>
                    <a:pt x="22860" y="22860"/>
                  </a:lnTo>
                  <a:lnTo>
                    <a:pt x="598932" y="22860"/>
                  </a:lnTo>
                  <a:lnTo>
                    <a:pt x="598932" y="12192"/>
                  </a:lnTo>
                  <a:close/>
                </a:path>
                <a:path w="622300" h="295910">
                  <a:moveTo>
                    <a:pt x="621792" y="12192"/>
                  </a:moveTo>
                  <a:lnTo>
                    <a:pt x="598932" y="12192"/>
                  </a:lnTo>
                  <a:lnTo>
                    <a:pt x="611124" y="22860"/>
                  </a:lnTo>
                  <a:lnTo>
                    <a:pt x="621792" y="22860"/>
                  </a:lnTo>
                  <a:lnTo>
                    <a:pt x="621792" y="12192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31007" y="3105911"/>
              <a:ext cx="240792" cy="240792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5237987" y="2180844"/>
              <a:ext cx="403860" cy="294640"/>
            </a:xfrm>
            <a:custGeom>
              <a:avLst/>
              <a:gdLst/>
              <a:ahLst/>
              <a:cxnLst/>
              <a:rect l="l" t="t" r="r" b="b"/>
              <a:pathLst>
                <a:path w="403860" h="294639">
                  <a:moveTo>
                    <a:pt x="399288" y="0"/>
                  </a:moveTo>
                  <a:lnTo>
                    <a:pt x="4572" y="0"/>
                  </a:lnTo>
                  <a:lnTo>
                    <a:pt x="0" y="4572"/>
                  </a:lnTo>
                  <a:lnTo>
                    <a:pt x="0" y="289560"/>
                  </a:lnTo>
                  <a:lnTo>
                    <a:pt x="4572" y="294132"/>
                  </a:lnTo>
                  <a:lnTo>
                    <a:pt x="399288" y="294132"/>
                  </a:lnTo>
                  <a:lnTo>
                    <a:pt x="403860" y="289560"/>
                  </a:lnTo>
                  <a:lnTo>
                    <a:pt x="403860" y="283464"/>
                  </a:lnTo>
                  <a:lnTo>
                    <a:pt x="22860" y="283464"/>
                  </a:lnTo>
                  <a:lnTo>
                    <a:pt x="12192" y="271272"/>
                  </a:lnTo>
                  <a:lnTo>
                    <a:pt x="22860" y="271272"/>
                  </a:lnTo>
                  <a:lnTo>
                    <a:pt x="22860" y="22860"/>
                  </a:lnTo>
                  <a:lnTo>
                    <a:pt x="12192" y="22860"/>
                  </a:lnTo>
                  <a:lnTo>
                    <a:pt x="22860" y="10668"/>
                  </a:lnTo>
                  <a:lnTo>
                    <a:pt x="403860" y="10668"/>
                  </a:lnTo>
                  <a:lnTo>
                    <a:pt x="403860" y="4572"/>
                  </a:lnTo>
                  <a:lnTo>
                    <a:pt x="399288" y="0"/>
                  </a:lnTo>
                  <a:close/>
                </a:path>
                <a:path w="403860" h="294639">
                  <a:moveTo>
                    <a:pt x="22860" y="271272"/>
                  </a:moveTo>
                  <a:lnTo>
                    <a:pt x="12192" y="271272"/>
                  </a:lnTo>
                  <a:lnTo>
                    <a:pt x="22860" y="283464"/>
                  </a:lnTo>
                  <a:lnTo>
                    <a:pt x="22860" y="271272"/>
                  </a:lnTo>
                  <a:close/>
                </a:path>
                <a:path w="403860" h="294639">
                  <a:moveTo>
                    <a:pt x="381000" y="271272"/>
                  </a:moveTo>
                  <a:lnTo>
                    <a:pt x="22860" y="271272"/>
                  </a:lnTo>
                  <a:lnTo>
                    <a:pt x="22860" y="283464"/>
                  </a:lnTo>
                  <a:lnTo>
                    <a:pt x="381000" y="283464"/>
                  </a:lnTo>
                  <a:lnTo>
                    <a:pt x="381000" y="271272"/>
                  </a:lnTo>
                  <a:close/>
                </a:path>
                <a:path w="403860" h="294639">
                  <a:moveTo>
                    <a:pt x="381000" y="10668"/>
                  </a:moveTo>
                  <a:lnTo>
                    <a:pt x="381000" y="283464"/>
                  </a:lnTo>
                  <a:lnTo>
                    <a:pt x="393191" y="271272"/>
                  </a:lnTo>
                  <a:lnTo>
                    <a:pt x="403860" y="271272"/>
                  </a:lnTo>
                  <a:lnTo>
                    <a:pt x="403860" y="22860"/>
                  </a:lnTo>
                  <a:lnTo>
                    <a:pt x="393192" y="22860"/>
                  </a:lnTo>
                  <a:lnTo>
                    <a:pt x="381000" y="10668"/>
                  </a:lnTo>
                  <a:close/>
                </a:path>
                <a:path w="403860" h="294639">
                  <a:moveTo>
                    <a:pt x="403860" y="271272"/>
                  </a:moveTo>
                  <a:lnTo>
                    <a:pt x="393191" y="271272"/>
                  </a:lnTo>
                  <a:lnTo>
                    <a:pt x="381000" y="283464"/>
                  </a:lnTo>
                  <a:lnTo>
                    <a:pt x="403860" y="283464"/>
                  </a:lnTo>
                  <a:lnTo>
                    <a:pt x="403860" y="271272"/>
                  </a:lnTo>
                  <a:close/>
                </a:path>
                <a:path w="403860" h="294639">
                  <a:moveTo>
                    <a:pt x="22860" y="10668"/>
                  </a:moveTo>
                  <a:lnTo>
                    <a:pt x="12192" y="22860"/>
                  </a:lnTo>
                  <a:lnTo>
                    <a:pt x="22860" y="22860"/>
                  </a:lnTo>
                  <a:lnTo>
                    <a:pt x="22860" y="10668"/>
                  </a:lnTo>
                  <a:close/>
                </a:path>
                <a:path w="403860" h="294639">
                  <a:moveTo>
                    <a:pt x="381000" y="10668"/>
                  </a:moveTo>
                  <a:lnTo>
                    <a:pt x="22860" y="10668"/>
                  </a:lnTo>
                  <a:lnTo>
                    <a:pt x="22860" y="22860"/>
                  </a:lnTo>
                  <a:lnTo>
                    <a:pt x="381000" y="22860"/>
                  </a:lnTo>
                  <a:lnTo>
                    <a:pt x="381000" y="10668"/>
                  </a:lnTo>
                  <a:close/>
                </a:path>
                <a:path w="403860" h="294639">
                  <a:moveTo>
                    <a:pt x="403860" y="10668"/>
                  </a:moveTo>
                  <a:lnTo>
                    <a:pt x="381000" y="10668"/>
                  </a:lnTo>
                  <a:lnTo>
                    <a:pt x="393192" y="22860"/>
                  </a:lnTo>
                  <a:lnTo>
                    <a:pt x="403860" y="22860"/>
                  </a:lnTo>
                  <a:lnTo>
                    <a:pt x="403860" y="10668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817880" y="5706871"/>
            <a:ext cx="5715000" cy="20701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150" dirty="0">
                <a:latin typeface="Arial"/>
                <a:cs typeface="Arial"/>
              </a:rPr>
              <a:t>The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spc="170" dirty="0">
                <a:latin typeface="Times New Roman"/>
                <a:cs typeface="Times New Roman"/>
              </a:rPr>
              <a:t>UnaryOperator</a:t>
            </a:r>
            <a:r>
              <a:rPr sz="1150" spc="130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Arial"/>
                <a:cs typeface="Arial"/>
              </a:rPr>
              <a:t>takes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class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as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input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and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returns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an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object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of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same</a:t>
            </a:r>
            <a:r>
              <a:rPr sz="1150" spc="25" dirty="0">
                <a:latin typeface="Arial"/>
                <a:cs typeface="Arial"/>
              </a:rPr>
              <a:t> </a:t>
            </a:r>
            <a:r>
              <a:rPr sz="1150" spc="-10" dirty="0">
                <a:latin typeface="Arial"/>
                <a:cs typeface="Arial"/>
              </a:rPr>
              <a:t>class.</a:t>
            </a:r>
            <a:endParaRPr sz="115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326639" y="5247386"/>
            <a:ext cx="3116580" cy="144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endParaRPr sz="8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43939" y="2290572"/>
            <a:ext cx="5687695" cy="1545590"/>
            <a:chOff x="1043939" y="2290572"/>
            <a:chExt cx="5687695" cy="1545590"/>
          </a:xfrm>
        </p:grpSpPr>
        <p:sp>
          <p:nvSpPr>
            <p:cNvPr id="3" name="object 3"/>
            <p:cNvSpPr/>
            <p:nvPr/>
          </p:nvSpPr>
          <p:spPr>
            <a:xfrm>
              <a:off x="1054607" y="2301240"/>
              <a:ext cx="5666740" cy="1525905"/>
            </a:xfrm>
            <a:custGeom>
              <a:avLst/>
              <a:gdLst/>
              <a:ahLst/>
              <a:cxnLst/>
              <a:rect l="l" t="t" r="r" b="b"/>
              <a:pathLst>
                <a:path w="5666740" h="1525904">
                  <a:moveTo>
                    <a:pt x="5666232" y="0"/>
                  </a:moveTo>
                  <a:lnTo>
                    <a:pt x="0" y="0"/>
                  </a:lnTo>
                  <a:lnTo>
                    <a:pt x="0" y="1525523"/>
                  </a:lnTo>
                  <a:lnTo>
                    <a:pt x="5666232" y="1525523"/>
                  </a:lnTo>
                  <a:lnTo>
                    <a:pt x="5666232" y="0"/>
                  </a:lnTo>
                  <a:close/>
                </a:path>
              </a:pathLst>
            </a:custGeom>
            <a:solidFill>
              <a:srgbClr val="DCDC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043939" y="2290572"/>
              <a:ext cx="5687695" cy="1545590"/>
            </a:xfrm>
            <a:custGeom>
              <a:avLst/>
              <a:gdLst/>
              <a:ahLst/>
              <a:cxnLst/>
              <a:rect l="l" t="t" r="r" b="b"/>
              <a:pathLst>
                <a:path w="5687695" h="1545589">
                  <a:moveTo>
                    <a:pt x="5682996" y="0"/>
                  </a:moveTo>
                  <a:lnTo>
                    <a:pt x="4572" y="0"/>
                  </a:lnTo>
                  <a:lnTo>
                    <a:pt x="0" y="4572"/>
                  </a:lnTo>
                  <a:lnTo>
                    <a:pt x="0" y="1540764"/>
                  </a:lnTo>
                  <a:lnTo>
                    <a:pt x="4572" y="1545336"/>
                  </a:lnTo>
                  <a:lnTo>
                    <a:pt x="5682996" y="1545336"/>
                  </a:lnTo>
                  <a:lnTo>
                    <a:pt x="5687568" y="1540764"/>
                  </a:lnTo>
                  <a:lnTo>
                    <a:pt x="5687568" y="1536192"/>
                  </a:lnTo>
                  <a:lnTo>
                    <a:pt x="19812" y="1536192"/>
                  </a:lnTo>
                  <a:lnTo>
                    <a:pt x="10668" y="1525524"/>
                  </a:lnTo>
                  <a:lnTo>
                    <a:pt x="19812" y="1525524"/>
                  </a:lnTo>
                  <a:lnTo>
                    <a:pt x="19812" y="19812"/>
                  </a:lnTo>
                  <a:lnTo>
                    <a:pt x="10668" y="19812"/>
                  </a:lnTo>
                  <a:lnTo>
                    <a:pt x="19812" y="10668"/>
                  </a:lnTo>
                  <a:lnTo>
                    <a:pt x="5687568" y="10668"/>
                  </a:lnTo>
                  <a:lnTo>
                    <a:pt x="5687568" y="4572"/>
                  </a:lnTo>
                  <a:lnTo>
                    <a:pt x="5682996" y="0"/>
                  </a:lnTo>
                  <a:close/>
                </a:path>
                <a:path w="5687695" h="1545589">
                  <a:moveTo>
                    <a:pt x="19812" y="1525524"/>
                  </a:moveTo>
                  <a:lnTo>
                    <a:pt x="10668" y="1525524"/>
                  </a:lnTo>
                  <a:lnTo>
                    <a:pt x="19812" y="1536192"/>
                  </a:lnTo>
                  <a:lnTo>
                    <a:pt x="19812" y="1525524"/>
                  </a:lnTo>
                  <a:close/>
                </a:path>
                <a:path w="5687695" h="1545589">
                  <a:moveTo>
                    <a:pt x="5666232" y="1525524"/>
                  </a:moveTo>
                  <a:lnTo>
                    <a:pt x="19812" y="1525524"/>
                  </a:lnTo>
                  <a:lnTo>
                    <a:pt x="19812" y="1536192"/>
                  </a:lnTo>
                  <a:lnTo>
                    <a:pt x="5666232" y="1536192"/>
                  </a:lnTo>
                  <a:lnTo>
                    <a:pt x="5666232" y="1525524"/>
                  </a:lnTo>
                  <a:close/>
                </a:path>
                <a:path w="5687695" h="1545589">
                  <a:moveTo>
                    <a:pt x="5666232" y="10668"/>
                  </a:moveTo>
                  <a:lnTo>
                    <a:pt x="5666232" y="1536192"/>
                  </a:lnTo>
                  <a:lnTo>
                    <a:pt x="5676900" y="1525524"/>
                  </a:lnTo>
                  <a:lnTo>
                    <a:pt x="5687568" y="1525524"/>
                  </a:lnTo>
                  <a:lnTo>
                    <a:pt x="5687568" y="19812"/>
                  </a:lnTo>
                  <a:lnTo>
                    <a:pt x="5676900" y="19812"/>
                  </a:lnTo>
                  <a:lnTo>
                    <a:pt x="5666232" y="10668"/>
                  </a:lnTo>
                  <a:close/>
                </a:path>
                <a:path w="5687695" h="1545589">
                  <a:moveTo>
                    <a:pt x="5687568" y="1525524"/>
                  </a:moveTo>
                  <a:lnTo>
                    <a:pt x="5676900" y="1525524"/>
                  </a:lnTo>
                  <a:lnTo>
                    <a:pt x="5666232" y="1536192"/>
                  </a:lnTo>
                  <a:lnTo>
                    <a:pt x="5687568" y="1536192"/>
                  </a:lnTo>
                  <a:lnTo>
                    <a:pt x="5687568" y="1525524"/>
                  </a:lnTo>
                  <a:close/>
                </a:path>
                <a:path w="5687695" h="1545589">
                  <a:moveTo>
                    <a:pt x="19812" y="10668"/>
                  </a:moveTo>
                  <a:lnTo>
                    <a:pt x="10668" y="19812"/>
                  </a:lnTo>
                  <a:lnTo>
                    <a:pt x="19812" y="19812"/>
                  </a:lnTo>
                  <a:lnTo>
                    <a:pt x="19812" y="10668"/>
                  </a:lnTo>
                  <a:close/>
                </a:path>
                <a:path w="5687695" h="1545589">
                  <a:moveTo>
                    <a:pt x="5666232" y="10668"/>
                  </a:moveTo>
                  <a:lnTo>
                    <a:pt x="19812" y="10668"/>
                  </a:lnTo>
                  <a:lnTo>
                    <a:pt x="19812" y="19812"/>
                  </a:lnTo>
                  <a:lnTo>
                    <a:pt x="5666232" y="19812"/>
                  </a:lnTo>
                  <a:lnTo>
                    <a:pt x="5666232" y="10668"/>
                  </a:lnTo>
                  <a:close/>
                </a:path>
                <a:path w="5687695" h="1545589">
                  <a:moveTo>
                    <a:pt x="5687568" y="10668"/>
                  </a:moveTo>
                  <a:lnTo>
                    <a:pt x="5666232" y="10668"/>
                  </a:lnTo>
                  <a:lnTo>
                    <a:pt x="5676900" y="19812"/>
                  </a:lnTo>
                  <a:lnTo>
                    <a:pt x="5687568" y="19812"/>
                  </a:lnTo>
                  <a:lnTo>
                    <a:pt x="5687568" y="1066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1131824" y="806967"/>
            <a:ext cx="5570855" cy="12268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R="56515" algn="ctr">
              <a:lnSpc>
                <a:spcPct val="100000"/>
              </a:lnSpc>
              <a:spcBef>
                <a:spcPts val="110"/>
              </a:spcBef>
            </a:pPr>
            <a:r>
              <a:rPr sz="1850" b="1" dirty="0">
                <a:latin typeface="Arial"/>
                <a:cs typeface="Arial"/>
              </a:rPr>
              <a:t>UnaryOperator:</a:t>
            </a:r>
            <a:r>
              <a:rPr sz="1850" b="1" spc="-40" dirty="0">
                <a:latin typeface="Arial"/>
                <a:cs typeface="Arial"/>
              </a:rPr>
              <a:t> </a:t>
            </a:r>
            <a:r>
              <a:rPr sz="1850" b="1" spc="-10" dirty="0">
                <a:latin typeface="Arial"/>
                <a:cs typeface="Arial"/>
              </a:rPr>
              <a:t>Example</a:t>
            </a:r>
            <a:endParaRPr sz="18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330"/>
              </a:spcBef>
            </a:pPr>
            <a:endParaRPr sz="1850">
              <a:latin typeface="Arial"/>
              <a:cs typeface="Arial"/>
            </a:endParaRPr>
          </a:p>
          <a:p>
            <a:pPr marL="341630" marR="5080" indent="-329565">
              <a:lnSpc>
                <a:spcPct val="101299"/>
              </a:lnSpc>
              <a:buClr>
                <a:srgbClr val="FF0000"/>
              </a:buClr>
              <a:buChar char="•"/>
              <a:tabLst>
                <a:tab pos="341630" algn="l"/>
              </a:tabLst>
            </a:pPr>
            <a:r>
              <a:rPr sz="1550" dirty="0">
                <a:latin typeface="Arial"/>
                <a:cs typeface="Arial"/>
              </a:rPr>
              <a:t>If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you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need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to</a:t>
            </a:r>
            <a:r>
              <a:rPr sz="1550" spc="5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pass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in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something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and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return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the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same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type, </a:t>
            </a:r>
            <a:r>
              <a:rPr sz="1550" dirty="0">
                <a:latin typeface="Arial"/>
                <a:cs typeface="Arial"/>
              </a:rPr>
              <a:t>use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the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UnaryOperator</a:t>
            </a:r>
            <a:r>
              <a:rPr sz="1550" spc="85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interface.</a:t>
            </a:r>
            <a:endParaRPr sz="15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816075" y="2283137"/>
            <a:ext cx="3148965" cy="495300"/>
          </a:xfrm>
          <a:prstGeom prst="rect">
            <a:avLst/>
          </a:prstGeom>
        </p:spPr>
        <p:txBody>
          <a:bodyPr vert="horz" wrap="square" lIns="0" tIns="558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40"/>
              </a:spcBef>
            </a:pPr>
            <a:r>
              <a:rPr sz="1250" spc="190" dirty="0">
                <a:latin typeface="Times New Roman"/>
                <a:cs typeface="Times New Roman"/>
              </a:rPr>
              <a:t>UnaryOperator&lt;String&gt;</a:t>
            </a:r>
            <a:r>
              <a:rPr sz="1250" spc="490" dirty="0">
                <a:latin typeface="Times New Roman"/>
                <a:cs typeface="Times New Roman"/>
              </a:rPr>
              <a:t> </a:t>
            </a:r>
            <a:r>
              <a:rPr sz="1250" spc="225" dirty="0">
                <a:latin typeface="Times New Roman"/>
                <a:cs typeface="Times New Roman"/>
              </a:rPr>
              <a:t>unaryStr</a:t>
            </a:r>
            <a:r>
              <a:rPr sz="1250" spc="475" dirty="0">
                <a:latin typeface="Times New Roman"/>
                <a:cs typeface="Times New Roman"/>
              </a:rPr>
              <a:t> </a:t>
            </a:r>
            <a:r>
              <a:rPr sz="1250" spc="20" dirty="0">
                <a:latin typeface="Times New Roman"/>
                <a:cs typeface="Times New Roman"/>
              </a:rPr>
              <a:t>=</a:t>
            </a:r>
            <a:endParaRPr sz="1250">
              <a:latin typeface="Times New Roman"/>
              <a:cs typeface="Times New Roman"/>
            </a:endParaRPr>
          </a:p>
          <a:p>
            <a:pPr marL="401320">
              <a:lnSpc>
                <a:spcPct val="100000"/>
              </a:lnSpc>
              <a:spcBef>
                <a:spcPts val="345"/>
              </a:spcBef>
            </a:pPr>
            <a:r>
              <a:rPr sz="1250" b="1" spc="280" dirty="0">
                <a:latin typeface="Times New Roman"/>
                <a:cs typeface="Times New Roman"/>
              </a:rPr>
              <a:t>s</a:t>
            </a:r>
            <a:r>
              <a:rPr sz="1250" b="1" spc="459" dirty="0">
                <a:latin typeface="Times New Roman"/>
                <a:cs typeface="Times New Roman"/>
              </a:rPr>
              <a:t> </a:t>
            </a:r>
            <a:r>
              <a:rPr sz="1250" b="1" spc="145" dirty="0">
                <a:latin typeface="Times New Roman"/>
                <a:cs typeface="Times New Roman"/>
              </a:rPr>
              <a:t>-</a:t>
            </a:r>
            <a:r>
              <a:rPr sz="1250" b="1" spc="260" dirty="0">
                <a:latin typeface="Times New Roman"/>
                <a:cs typeface="Times New Roman"/>
              </a:rPr>
              <a:t>&gt;</a:t>
            </a:r>
            <a:r>
              <a:rPr sz="1250" b="1" spc="450" dirty="0">
                <a:latin typeface="Times New Roman"/>
                <a:cs typeface="Times New Roman"/>
              </a:rPr>
              <a:t> </a:t>
            </a:r>
            <a:r>
              <a:rPr sz="1250" b="1" spc="190" dirty="0">
                <a:latin typeface="Times New Roman"/>
                <a:cs typeface="Times New Roman"/>
              </a:rPr>
              <a:t>s.toUpperCase()</a:t>
            </a:r>
            <a:r>
              <a:rPr sz="1250" spc="190" dirty="0">
                <a:latin typeface="Times New Roman"/>
                <a:cs typeface="Times New Roman"/>
              </a:rPr>
              <a:t>;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31824" y="2283137"/>
            <a:ext cx="220979" cy="1437005"/>
          </a:xfrm>
          <a:prstGeom prst="rect">
            <a:avLst/>
          </a:prstGeom>
        </p:spPr>
        <p:txBody>
          <a:bodyPr vert="horz" wrap="square" lIns="0" tIns="558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40"/>
              </a:spcBef>
            </a:pPr>
            <a:r>
              <a:rPr sz="1250" spc="110" dirty="0">
                <a:latin typeface="Times New Roman"/>
                <a:cs typeface="Times New Roman"/>
              </a:rPr>
              <a:t>17</a:t>
            </a:r>
            <a:endParaRPr sz="12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45"/>
              </a:spcBef>
            </a:pPr>
            <a:r>
              <a:rPr sz="1250" spc="110" dirty="0">
                <a:latin typeface="Times New Roman"/>
                <a:cs typeface="Times New Roman"/>
              </a:rPr>
              <a:t>18</a:t>
            </a:r>
            <a:endParaRPr sz="12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60"/>
              </a:spcBef>
            </a:pPr>
            <a:r>
              <a:rPr sz="1250" spc="110" dirty="0">
                <a:latin typeface="Times New Roman"/>
                <a:cs typeface="Times New Roman"/>
              </a:rPr>
              <a:t>19</a:t>
            </a:r>
            <a:endParaRPr sz="12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50"/>
              </a:spcBef>
            </a:pPr>
            <a:r>
              <a:rPr sz="1250" spc="110" dirty="0">
                <a:latin typeface="Times New Roman"/>
                <a:cs typeface="Times New Roman"/>
              </a:rPr>
              <a:t>20</a:t>
            </a:r>
            <a:endParaRPr sz="12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60"/>
              </a:spcBef>
            </a:pPr>
            <a:r>
              <a:rPr sz="1250" spc="110" dirty="0">
                <a:latin typeface="Times New Roman"/>
                <a:cs typeface="Times New Roman"/>
              </a:rPr>
              <a:t>21</a:t>
            </a:r>
            <a:endParaRPr sz="12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50"/>
              </a:spcBef>
            </a:pPr>
            <a:r>
              <a:rPr sz="1250" spc="110" dirty="0">
                <a:latin typeface="Times New Roman"/>
                <a:cs typeface="Times New Roman"/>
              </a:rPr>
              <a:t>22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011141" y="2987205"/>
            <a:ext cx="4515485" cy="7327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884555">
              <a:lnSpc>
                <a:spcPct val="124000"/>
              </a:lnSpc>
              <a:spcBef>
                <a:spcPts val="90"/>
              </a:spcBef>
            </a:pPr>
            <a:r>
              <a:rPr sz="1250" spc="235" dirty="0">
                <a:latin typeface="Times New Roman"/>
                <a:cs typeface="Times New Roman"/>
              </a:rPr>
              <a:t>System.out.println("==</a:t>
            </a:r>
            <a:r>
              <a:rPr sz="1250" spc="490" dirty="0">
                <a:latin typeface="Times New Roman"/>
                <a:cs typeface="Times New Roman"/>
              </a:rPr>
              <a:t> </a:t>
            </a:r>
            <a:r>
              <a:rPr sz="1250" spc="135" dirty="0">
                <a:latin typeface="Times New Roman"/>
                <a:cs typeface="Times New Roman"/>
              </a:rPr>
              <a:t>Upper</a:t>
            </a:r>
            <a:r>
              <a:rPr sz="1250" spc="495" dirty="0">
                <a:latin typeface="Times New Roman"/>
                <a:cs typeface="Times New Roman"/>
              </a:rPr>
              <a:t> </a:t>
            </a:r>
            <a:r>
              <a:rPr sz="1250" spc="210" dirty="0">
                <a:latin typeface="Times New Roman"/>
                <a:cs typeface="Times New Roman"/>
              </a:rPr>
              <a:t>Buyer"); </a:t>
            </a:r>
            <a:r>
              <a:rPr sz="1250" spc="245" dirty="0">
                <a:latin typeface="Times New Roman"/>
                <a:cs typeface="Times New Roman"/>
              </a:rPr>
              <a:t>System.out.println(</a:t>
            </a:r>
            <a:endParaRPr sz="1250">
              <a:latin typeface="Times New Roman"/>
              <a:cs typeface="Times New Roman"/>
            </a:endParaRPr>
          </a:p>
          <a:p>
            <a:pPr marL="205740">
              <a:lnSpc>
                <a:spcPct val="100000"/>
              </a:lnSpc>
              <a:spcBef>
                <a:spcPts val="350"/>
              </a:spcBef>
            </a:pPr>
            <a:r>
              <a:rPr sz="1250" b="1" spc="210" dirty="0">
                <a:latin typeface="Times New Roman"/>
                <a:cs typeface="Times New Roman"/>
              </a:rPr>
              <a:t>unaryStr.apply(first.getBuyer().getName())</a:t>
            </a:r>
            <a:r>
              <a:rPr sz="1250" spc="210" dirty="0">
                <a:latin typeface="Times New Roman"/>
                <a:cs typeface="Times New Roman"/>
              </a:rPr>
              <a:t>);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17880" y="5706871"/>
            <a:ext cx="5729605" cy="3879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3499"/>
              </a:lnSpc>
              <a:spcBef>
                <a:spcPts val="90"/>
              </a:spcBef>
            </a:pPr>
            <a:r>
              <a:rPr sz="1150" dirty="0">
                <a:latin typeface="Arial"/>
                <a:cs typeface="Arial"/>
              </a:rPr>
              <a:t>The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spc="170" dirty="0">
                <a:latin typeface="Times New Roman"/>
                <a:cs typeface="Times New Roman"/>
              </a:rPr>
              <a:t>UnaryOperator</a:t>
            </a:r>
            <a:r>
              <a:rPr sz="1150" spc="140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Arial"/>
                <a:cs typeface="Arial"/>
              </a:rPr>
              <a:t>interface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takes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generic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type</a:t>
            </a:r>
            <a:r>
              <a:rPr sz="1150" spc="10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and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returns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that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same</a:t>
            </a:r>
            <a:r>
              <a:rPr sz="1150" spc="2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type.</a:t>
            </a:r>
            <a:r>
              <a:rPr sz="1150" spc="95" dirty="0">
                <a:latin typeface="Arial"/>
                <a:cs typeface="Arial"/>
              </a:rPr>
              <a:t> </a:t>
            </a:r>
            <a:r>
              <a:rPr sz="1150" spc="-20" dirty="0">
                <a:latin typeface="Arial"/>
                <a:cs typeface="Arial"/>
              </a:rPr>
              <a:t>This </a:t>
            </a:r>
            <a:r>
              <a:rPr sz="1150" dirty="0">
                <a:latin typeface="Arial"/>
                <a:cs typeface="Arial"/>
              </a:rPr>
              <a:t>example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takes</a:t>
            </a:r>
            <a:r>
              <a:rPr sz="1150" spc="4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spc="235" dirty="0">
                <a:latin typeface="Times New Roman"/>
                <a:cs typeface="Times New Roman"/>
              </a:rPr>
              <a:t>String</a:t>
            </a:r>
            <a:r>
              <a:rPr sz="1150" spc="130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Arial"/>
                <a:cs typeface="Arial"/>
              </a:rPr>
              <a:t>and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returns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spc="235" dirty="0">
                <a:latin typeface="Times New Roman"/>
                <a:cs typeface="Times New Roman"/>
              </a:rPr>
              <a:t>String</a:t>
            </a:r>
            <a:r>
              <a:rPr sz="1150" spc="125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Arial"/>
                <a:cs typeface="Arial"/>
              </a:rPr>
              <a:t>in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spc="-10" dirty="0">
                <a:latin typeface="Arial"/>
                <a:cs typeface="Arial"/>
              </a:rPr>
              <a:t>uppercase.</a:t>
            </a:r>
            <a:endParaRPr sz="11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326639" y="5247386"/>
            <a:ext cx="3116580" cy="144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endParaRPr sz="8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31824" y="806967"/>
            <a:ext cx="4266565" cy="208597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2540">
              <a:lnSpc>
                <a:spcPct val="100000"/>
              </a:lnSpc>
              <a:spcBef>
                <a:spcPts val="110"/>
              </a:spcBef>
            </a:pPr>
            <a:r>
              <a:rPr sz="1850" b="1" dirty="0">
                <a:latin typeface="Arial"/>
                <a:cs typeface="Arial"/>
              </a:rPr>
              <a:t>Wildcard</a:t>
            </a:r>
            <a:r>
              <a:rPr sz="1850" b="1" spc="5" dirty="0">
                <a:latin typeface="Arial"/>
                <a:cs typeface="Arial"/>
              </a:rPr>
              <a:t> </a:t>
            </a:r>
            <a:r>
              <a:rPr sz="1850" b="1" dirty="0">
                <a:latin typeface="Arial"/>
                <a:cs typeface="Arial"/>
              </a:rPr>
              <a:t>Generics</a:t>
            </a:r>
            <a:r>
              <a:rPr sz="1850" b="1" spc="10" dirty="0">
                <a:latin typeface="Arial"/>
                <a:cs typeface="Arial"/>
              </a:rPr>
              <a:t> </a:t>
            </a:r>
            <a:r>
              <a:rPr sz="1850" b="1" spc="-10" dirty="0">
                <a:latin typeface="Arial"/>
                <a:cs typeface="Arial"/>
              </a:rPr>
              <a:t>Review</a:t>
            </a:r>
            <a:endParaRPr sz="18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350"/>
              </a:spcBef>
            </a:pPr>
            <a:endParaRPr sz="1850">
              <a:latin typeface="Arial"/>
              <a:cs typeface="Arial"/>
            </a:endParaRPr>
          </a:p>
          <a:p>
            <a:pPr marL="341630" indent="-328930">
              <a:lnSpc>
                <a:spcPct val="100000"/>
              </a:lnSpc>
              <a:spcBef>
                <a:spcPts val="5"/>
              </a:spcBef>
              <a:buClr>
                <a:srgbClr val="FF0000"/>
              </a:buClr>
              <a:buChar char="•"/>
              <a:tabLst>
                <a:tab pos="341630" algn="l"/>
              </a:tabLst>
            </a:pPr>
            <a:r>
              <a:rPr sz="1550" dirty="0">
                <a:latin typeface="Arial"/>
                <a:cs typeface="Arial"/>
              </a:rPr>
              <a:t>Wildcards</a:t>
            </a:r>
            <a:r>
              <a:rPr sz="1550" spc="2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for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generics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are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used</a:t>
            </a:r>
            <a:r>
              <a:rPr sz="1550" spc="55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extensively.</a:t>
            </a:r>
            <a:endParaRPr sz="1550">
              <a:latin typeface="Arial"/>
              <a:cs typeface="Arial"/>
            </a:endParaRPr>
          </a:p>
          <a:p>
            <a:pPr marL="341630" indent="-328930">
              <a:lnSpc>
                <a:spcPct val="100000"/>
              </a:lnSpc>
              <a:spcBef>
                <a:spcPts val="260"/>
              </a:spcBef>
              <a:buClr>
                <a:srgbClr val="FF0000"/>
              </a:buClr>
              <a:buFont typeface="Arial"/>
              <a:buChar char="•"/>
              <a:tabLst>
                <a:tab pos="341630" algn="l"/>
              </a:tabLst>
            </a:pPr>
            <a:r>
              <a:rPr sz="1550" spc="250" dirty="0">
                <a:latin typeface="Times New Roman"/>
                <a:cs typeface="Times New Roman"/>
              </a:rPr>
              <a:t>?</a:t>
            </a:r>
            <a:r>
              <a:rPr sz="1550" spc="85" dirty="0">
                <a:latin typeface="Times New Roman"/>
                <a:cs typeface="Times New Roman"/>
              </a:rPr>
              <a:t>  </a:t>
            </a:r>
            <a:r>
              <a:rPr sz="1550" spc="270" dirty="0">
                <a:latin typeface="Times New Roman"/>
                <a:cs typeface="Times New Roman"/>
              </a:rPr>
              <a:t>super</a:t>
            </a:r>
            <a:r>
              <a:rPr sz="1550" spc="90" dirty="0">
                <a:latin typeface="Times New Roman"/>
                <a:cs typeface="Times New Roman"/>
              </a:rPr>
              <a:t>  </a:t>
            </a:r>
            <a:r>
              <a:rPr sz="1550" spc="-50" dirty="0">
                <a:latin typeface="Times New Roman"/>
                <a:cs typeface="Times New Roman"/>
              </a:rPr>
              <a:t>T</a:t>
            </a:r>
            <a:endParaRPr sz="1550">
              <a:latin typeface="Times New Roman"/>
              <a:cs typeface="Times New Roman"/>
            </a:endParaRPr>
          </a:p>
          <a:p>
            <a:pPr marL="659765" lvl="1" indent="-237490">
              <a:lnSpc>
                <a:spcPct val="100000"/>
              </a:lnSpc>
              <a:spcBef>
                <a:spcPts val="525"/>
              </a:spcBef>
              <a:buClr>
                <a:srgbClr val="FF0000"/>
              </a:buClr>
              <a:buChar char="–"/>
              <a:tabLst>
                <a:tab pos="659765" algn="l"/>
              </a:tabLst>
            </a:pPr>
            <a:r>
              <a:rPr sz="1400" dirty="0">
                <a:latin typeface="Arial"/>
                <a:cs typeface="Arial"/>
              </a:rPr>
              <a:t>This</a:t>
            </a:r>
            <a:r>
              <a:rPr sz="1400" spc="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class</a:t>
            </a:r>
            <a:r>
              <a:rPr sz="1400" spc="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and</a:t>
            </a:r>
            <a:r>
              <a:rPr sz="1400" spc="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any</a:t>
            </a:r>
            <a:r>
              <a:rPr sz="1400" spc="5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of</a:t>
            </a:r>
            <a:r>
              <a:rPr sz="1400" spc="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its</a:t>
            </a:r>
            <a:r>
              <a:rPr sz="1400" spc="5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super</a:t>
            </a:r>
            <a:r>
              <a:rPr sz="1400" spc="20" dirty="0">
                <a:latin typeface="Arial"/>
                <a:cs typeface="Arial"/>
              </a:rPr>
              <a:t> </a:t>
            </a:r>
            <a:r>
              <a:rPr sz="1400" spc="-20" dirty="0">
                <a:latin typeface="Arial"/>
                <a:cs typeface="Arial"/>
              </a:rPr>
              <a:t>types</a:t>
            </a:r>
            <a:endParaRPr sz="1400">
              <a:latin typeface="Arial"/>
              <a:cs typeface="Arial"/>
            </a:endParaRPr>
          </a:p>
          <a:p>
            <a:pPr marL="341630" indent="-328930">
              <a:lnSpc>
                <a:spcPct val="100000"/>
              </a:lnSpc>
              <a:spcBef>
                <a:spcPts val="254"/>
              </a:spcBef>
              <a:buClr>
                <a:srgbClr val="FF0000"/>
              </a:buClr>
              <a:buFont typeface="Arial"/>
              <a:buChar char="•"/>
              <a:tabLst>
                <a:tab pos="341630" algn="l"/>
              </a:tabLst>
            </a:pPr>
            <a:r>
              <a:rPr sz="1550" spc="250" dirty="0">
                <a:latin typeface="Times New Roman"/>
                <a:cs typeface="Times New Roman"/>
              </a:rPr>
              <a:t>?</a:t>
            </a:r>
            <a:r>
              <a:rPr sz="1550" spc="85" dirty="0">
                <a:latin typeface="Times New Roman"/>
                <a:cs typeface="Times New Roman"/>
              </a:rPr>
              <a:t>  </a:t>
            </a:r>
            <a:r>
              <a:rPr sz="1550" spc="265" dirty="0">
                <a:latin typeface="Times New Roman"/>
                <a:cs typeface="Times New Roman"/>
              </a:rPr>
              <a:t>extends</a:t>
            </a:r>
            <a:r>
              <a:rPr sz="1550" spc="95" dirty="0">
                <a:latin typeface="Times New Roman"/>
                <a:cs typeface="Times New Roman"/>
              </a:rPr>
              <a:t>  </a:t>
            </a:r>
            <a:r>
              <a:rPr sz="1550" spc="-50" dirty="0">
                <a:latin typeface="Times New Roman"/>
                <a:cs typeface="Times New Roman"/>
              </a:rPr>
              <a:t>T</a:t>
            </a:r>
            <a:endParaRPr sz="1550">
              <a:latin typeface="Times New Roman"/>
              <a:cs typeface="Times New Roman"/>
            </a:endParaRPr>
          </a:p>
          <a:p>
            <a:pPr marL="659765" lvl="1" indent="-237490">
              <a:lnSpc>
                <a:spcPct val="100000"/>
              </a:lnSpc>
              <a:spcBef>
                <a:spcPts val="525"/>
              </a:spcBef>
              <a:buClr>
                <a:srgbClr val="FF0000"/>
              </a:buClr>
              <a:buChar char="–"/>
              <a:tabLst>
                <a:tab pos="659765" algn="l"/>
              </a:tabLst>
            </a:pPr>
            <a:r>
              <a:rPr sz="1400" dirty="0">
                <a:latin typeface="Arial"/>
                <a:cs typeface="Arial"/>
              </a:rPr>
              <a:t>This</a:t>
            </a:r>
            <a:r>
              <a:rPr sz="1400" spc="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class</a:t>
            </a:r>
            <a:r>
              <a:rPr sz="1400" spc="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and</a:t>
            </a:r>
            <a:r>
              <a:rPr sz="1400" spc="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any</a:t>
            </a:r>
            <a:r>
              <a:rPr sz="1400" spc="4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of</a:t>
            </a:r>
            <a:r>
              <a:rPr sz="1400" spc="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its</a:t>
            </a:r>
            <a:r>
              <a:rPr sz="1400" spc="4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subtypes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94436" y="5716016"/>
            <a:ext cx="6026150" cy="4216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300" dirty="0">
                <a:latin typeface="Arial"/>
                <a:cs typeface="Arial"/>
              </a:rPr>
              <a:t>When</a:t>
            </a:r>
            <a:r>
              <a:rPr sz="1300" spc="-90" dirty="0">
                <a:latin typeface="Arial"/>
                <a:cs typeface="Arial"/>
              </a:rPr>
              <a:t> </a:t>
            </a:r>
            <a:r>
              <a:rPr sz="1300" dirty="0">
                <a:latin typeface="Arial"/>
                <a:cs typeface="Arial"/>
              </a:rPr>
              <a:t>using</a:t>
            </a:r>
            <a:r>
              <a:rPr sz="1300" spc="-65" dirty="0">
                <a:latin typeface="Arial"/>
                <a:cs typeface="Arial"/>
              </a:rPr>
              <a:t> </a:t>
            </a:r>
            <a:r>
              <a:rPr sz="1300" dirty="0">
                <a:latin typeface="Arial"/>
                <a:cs typeface="Arial"/>
              </a:rPr>
              <a:t>the</a:t>
            </a:r>
            <a:r>
              <a:rPr sz="1300" spc="-40" dirty="0">
                <a:latin typeface="Arial"/>
                <a:cs typeface="Arial"/>
              </a:rPr>
              <a:t> </a:t>
            </a:r>
            <a:r>
              <a:rPr sz="1300" spc="-10" dirty="0">
                <a:latin typeface="Arial"/>
                <a:cs typeface="Arial"/>
              </a:rPr>
              <a:t>built-</a:t>
            </a:r>
            <a:r>
              <a:rPr sz="1300" dirty="0">
                <a:latin typeface="Arial"/>
                <a:cs typeface="Arial"/>
              </a:rPr>
              <a:t>in</a:t>
            </a:r>
            <a:r>
              <a:rPr sz="1300" spc="-65" dirty="0">
                <a:latin typeface="Arial"/>
                <a:cs typeface="Arial"/>
              </a:rPr>
              <a:t> </a:t>
            </a:r>
            <a:r>
              <a:rPr sz="1300" spc="-10" dirty="0">
                <a:latin typeface="Arial"/>
                <a:cs typeface="Arial"/>
              </a:rPr>
              <a:t>functional</a:t>
            </a:r>
            <a:r>
              <a:rPr sz="1300" spc="-60" dirty="0">
                <a:latin typeface="Arial"/>
                <a:cs typeface="Arial"/>
              </a:rPr>
              <a:t> </a:t>
            </a:r>
            <a:r>
              <a:rPr sz="1300" dirty="0">
                <a:latin typeface="Arial"/>
                <a:cs typeface="Arial"/>
              </a:rPr>
              <a:t>interfaces,</a:t>
            </a:r>
            <a:r>
              <a:rPr sz="1300" spc="-35" dirty="0">
                <a:latin typeface="Arial"/>
                <a:cs typeface="Arial"/>
              </a:rPr>
              <a:t> </a:t>
            </a:r>
            <a:r>
              <a:rPr sz="1300" dirty="0">
                <a:latin typeface="Arial"/>
                <a:cs typeface="Arial"/>
              </a:rPr>
              <a:t>generic</a:t>
            </a:r>
            <a:r>
              <a:rPr sz="1300" spc="-65" dirty="0">
                <a:latin typeface="Arial"/>
                <a:cs typeface="Arial"/>
              </a:rPr>
              <a:t> </a:t>
            </a:r>
            <a:r>
              <a:rPr sz="1300" dirty="0">
                <a:latin typeface="Arial"/>
                <a:cs typeface="Arial"/>
              </a:rPr>
              <a:t>wildcard</a:t>
            </a:r>
            <a:r>
              <a:rPr sz="1300" spc="-40" dirty="0">
                <a:latin typeface="Arial"/>
                <a:cs typeface="Arial"/>
              </a:rPr>
              <a:t> </a:t>
            </a:r>
            <a:r>
              <a:rPr sz="1300" dirty="0">
                <a:latin typeface="Arial"/>
                <a:cs typeface="Arial"/>
              </a:rPr>
              <a:t>statements</a:t>
            </a:r>
            <a:r>
              <a:rPr sz="1300" spc="-35" dirty="0">
                <a:latin typeface="Arial"/>
                <a:cs typeface="Arial"/>
              </a:rPr>
              <a:t> </a:t>
            </a:r>
            <a:r>
              <a:rPr sz="1300" dirty="0">
                <a:latin typeface="Arial"/>
                <a:cs typeface="Arial"/>
              </a:rPr>
              <a:t>are</a:t>
            </a:r>
            <a:r>
              <a:rPr sz="1300" spc="-60" dirty="0">
                <a:latin typeface="Arial"/>
                <a:cs typeface="Arial"/>
              </a:rPr>
              <a:t> </a:t>
            </a:r>
            <a:r>
              <a:rPr sz="1300" spc="-20" dirty="0">
                <a:latin typeface="Arial"/>
                <a:cs typeface="Arial"/>
              </a:rPr>
              <a:t>used frequently.</a:t>
            </a:r>
            <a:r>
              <a:rPr sz="1300" spc="-50" dirty="0">
                <a:latin typeface="Arial"/>
                <a:cs typeface="Arial"/>
              </a:rPr>
              <a:t> </a:t>
            </a:r>
            <a:r>
              <a:rPr sz="1300" dirty="0">
                <a:latin typeface="Arial"/>
                <a:cs typeface="Arial"/>
              </a:rPr>
              <a:t>The</a:t>
            </a:r>
            <a:r>
              <a:rPr sz="1300" spc="-35" dirty="0">
                <a:latin typeface="Arial"/>
                <a:cs typeface="Arial"/>
              </a:rPr>
              <a:t> </a:t>
            </a:r>
            <a:r>
              <a:rPr sz="1300" dirty="0">
                <a:latin typeface="Arial"/>
                <a:cs typeface="Arial"/>
              </a:rPr>
              <a:t>two</a:t>
            </a:r>
            <a:r>
              <a:rPr sz="1300" spc="-25" dirty="0">
                <a:latin typeface="Arial"/>
                <a:cs typeface="Arial"/>
              </a:rPr>
              <a:t> </a:t>
            </a:r>
            <a:r>
              <a:rPr sz="1300" dirty="0">
                <a:latin typeface="Arial"/>
                <a:cs typeface="Arial"/>
              </a:rPr>
              <a:t>most</a:t>
            </a:r>
            <a:r>
              <a:rPr sz="1300" spc="-25" dirty="0">
                <a:latin typeface="Arial"/>
                <a:cs typeface="Arial"/>
              </a:rPr>
              <a:t> </a:t>
            </a:r>
            <a:r>
              <a:rPr sz="1300" dirty="0">
                <a:latin typeface="Arial"/>
                <a:cs typeface="Arial"/>
              </a:rPr>
              <a:t>common</a:t>
            </a:r>
            <a:r>
              <a:rPr sz="1300" spc="-20" dirty="0">
                <a:latin typeface="Arial"/>
                <a:cs typeface="Arial"/>
              </a:rPr>
              <a:t> </a:t>
            </a:r>
            <a:r>
              <a:rPr sz="1300" spc="-10" dirty="0">
                <a:latin typeface="Arial"/>
                <a:cs typeface="Arial"/>
              </a:rPr>
              <a:t>wildcards</a:t>
            </a:r>
            <a:r>
              <a:rPr sz="1300" spc="-25" dirty="0">
                <a:latin typeface="Arial"/>
                <a:cs typeface="Arial"/>
              </a:rPr>
              <a:t> </a:t>
            </a:r>
            <a:r>
              <a:rPr sz="1300" dirty="0">
                <a:latin typeface="Arial"/>
                <a:cs typeface="Arial"/>
              </a:rPr>
              <a:t>you</a:t>
            </a:r>
            <a:r>
              <a:rPr sz="1300" spc="-25" dirty="0">
                <a:latin typeface="Arial"/>
                <a:cs typeface="Arial"/>
              </a:rPr>
              <a:t> </a:t>
            </a:r>
            <a:r>
              <a:rPr sz="1300" dirty="0">
                <a:latin typeface="Arial"/>
                <a:cs typeface="Arial"/>
              </a:rPr>
              <a:t>will</a:t>
            </a:r>
            <a:r>
              <a:rPr sz="1300" spc="-35" dirty="0">
                <a:latin typeface="Arial"/>
                <a:cs typeface="Arial"/>
              </a:rPr>
              <a:t> </a:t>
            </a:r>
            <a:r>
              <a:rPr sz="1300" dirty="0">
                <a:latin typeface="Arial"/>
                <a:cs typeface="Arial"/>
              </a:rPr>
              <a:t>see</a:t>
            </a:r>
            <a:r>
              <a:rPr sz="1300" spc="-25" dirty="0">
                <a:latin typeface="Arial"/>
                <a:cs typeface="Arial"/>
              </a:rPr>
              <a:t> </a:t>
            </a:r>
            <a:r>
              <a:rPr sz="1300" dirty="0">
                <a:latin typeface="Arial"/>
                <a:cs typeface="Arial"/>
              </a:rPr>
              <a:t>are</a:t>
            </a:r>
            <a:r>
              <a:rPr sz="1300" spc="-40" dirty="0">
                <a:latin typeface="Arial"/>
                <a:cs typeface="Arial"/>
              </a:rPr>
              <a:t> </a:t>
            </a:r>
            <a:r>
              <a:rPr sz="1300" dirty="0">
                <a:latin typeface="Arial"/>
                <a:cs typeface="Arial"/>
              </a:rPr>
              <a:t>listed</a:t>
            </a:r>
            <a:r>
              <a:rPr sz="1300" spc="-35" dirty="0">
                <a:latin typeface="Arial"/>
                <a:cs typeface="Arial"/>
              </a:rPr>
              <a:t> </a:t>
            </a:r>
            <a:r>
              <a:rPr sz="1300" dirty="0">
                <a:latin typeface="Arial"/>
                <a:cs typeface="Arial"/>
              </a:rPr>
              <a:t>in</a:t>
            </a:r>
            <a:r>
              <a:rPr sz="1300" spc="-40" dirty="0">
                <a:latin typeface="Arial"/>
                <a:cs typeface="Arial"/>
              </a:rPr>
              <a:t> </a:t>
            </a:r>
            <a:r>
              <a:rPr sz="1300" dirty="0">
                <a:latin typeface="Arial"/>
                <a:cs typeface="Arial"/>
              </a:rPr>
              <a:t>the</a:t>
            </a:r>
            <a:r>
              <a:rPr sz="1300" spc="-35" dirty="0">
                <a:latin typeface="Arial"/>
                <a:cs typeface="Arial"/>
              </a:rPr>
              <a:t> </a:t>
            </a:r>
            <a:r>
              <a:rPr sz="1300" spc="-10" dirty="0">
                <a:latin typeface="Arial"/>
                <a:cs typeface="Arial"/>
              </a:rPr>
              <a:t>slide.</a:t>
            </a:r>
            <a:endParaRPr sz="13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326639" y="5247386"/>
            <a:ext cx="3116580" cy="144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endParaRPr sz="8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60196" y="806967"/>
            <a:ext cx="4538980" cy="20897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2286000">
              <a:lnSpc>
                <a:spcPct val="100000"/>
              </a:lnSpc>
              <a:spcBef>
                <a:spcPts val="110"/>
              </a:spcBef>
            </a:pPr>
            <a:r>
              <a:rPr sz="1850" b="1" spc="-10" dirty="0">
                <a:latin typeface="Arial"/>
                <a:cs typeface="Arial"/>
              </a:rPr>
              <a:t>Summary</a:t>
            </a:r>
            <a:endParaRPr sz="18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350"/>
              </a:spcBef>
            </a:pPr>
            <a:endParaRPr sz="18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550" dirty="0">
                <a:latin typeface="Arial"/>
                <a:cs typeface="Arial"/>
              </a:rPr>
              <a:t>After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completing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this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lesson,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you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should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be</a:t>
            </a:r>
            <a:r>
              <a:rPr sz="1550" spc="6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able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spc="-25" dirty="0">
                <a:latin typeface="Arial"/>
                <a:cs typeface="Arial"/>
              </a:rPr>
              <a:t>to:</a:t>
            </a:r>
            <a:endParaRPr sz="1550">
              <a:latin typeface="Arial"/>
              <a:cs typeface="Arial"/>
            </a:endParaRPr>
          </a:p>
          <a:p>
            <a:pPr marL="413384" indent="-329565">
              <a:lnSpc>
                <a:spcPts val="1805"/>
              </a:lnSpc>
              <a:spcBef>
                <a:spcPts val="395"/>
              </a:spcBef>
              <a:buClr>
                <a:srgbClr val="FF0000"/>
              </a:buClr>
              <a:buChar char="•"/>
              <a:tabLst>
                <a:tab pos="413384" algn="l"/>
              </a:tabLst>
            </a:pPr>
            <a:r>
              <a:rPr sz="1550" dirty="0">
                <a:latin typeface="Arial"/>
                <a:cs typeface="Arial"/>
              </a:rPr>
              <a:t>List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the</a:t>
            </a:r>
            <a:r>
              <a:rPr sz="1550" spc="5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built-in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interfaces</a:t>
            </a:r>
            <a:r>
              <a:rPr sz="1550" spc="5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included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spc="-25" dirty="0">
                <a:latin typeface="Arial"/>
                <a:cs typeface="Arial"/>
              </a:rPr>
              <a:t>in</a:t>
            </a:r>
            <a:endParaRPr sz="1550">
              <a:latin typeface="Arial"/>
              <a:cs typeface="Arial"/>
            </a:endParaRPr>
          </a:p>
          <a:p>
            <a:pPr marL="413384">
              <a:lnSpc>
                <a:spcPts val="1805"/>
              </a:lnSpc>
            </a:pPr>
            <a:r>
              <a:rPr sz="1550" spc="345" dirty="0">
                <a:latin typeface="Times New Roman"/>
                <a:cs typeface="Times New Roman"/>
              </a:rPr>
              <a:t>java.util.function</a:t>
            </a:r>
            <a:endParaRPr sz="1550">
              <a:latin typeface="Times New Roman"/>
              <a:cs typeface="Times New Roman"/>
            </a:endParaRPr>
          </a:p>
          <a:p>
            <a:pPr marL="413384" indent="-329565">
              <a:lnSpc>
                <a:spcPct val="100000"/>
              </a:lnSpc>
              <a:spcBef>
                <a:spcPts val="540"/>
              </a:spcBef>
              <a:buClr>
                <a:srgbClr val="FF0000"/>
              </a:buClr>
              <a:buChar char="•"/>
              <a:tabLst>
                <a:tab pos="413384" algn="l"/>
              </a:tabLst>
            </a:pPr>
            <a:r>
              <a:rPr sz="1550" dirty="0">
                <a:latin typeface="Arial"/>
                <a:cs typeface="Arial"/>
              </a:rPr>
              <a:t>Use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primitive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versions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of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base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interfaces</a:t>
            </a:r>
            <a:endParaRPr sz="1550">
              <a:latin typeface="Arial"/>
              <a:cs typeface="Arial"/>
            </a:endParaRPr>
          </a:p>
          <a:p>
            <a:pPr marL="413384" indent="-329565">
              <a:lnSpc>
                <a:spcPct val="100000"/>
              </a:lnSpc>
              <a:spcBef>
                <a:spcPts val="405"/>
              </a:spcBef>
              <a:buClr>
                <a:srgbClr val="FF0000"/>
              </a:buClr>
              <a:buChar char="•"/>
              <a:tabLst>
                <a:tab pos="413384" algn="l"/>
              </a:tabLst>
            </a:pPr>
            <a:r>
              <a:rPr sz="1550" dirty="0">
                <a:latin typeface="Arial"/>
                <a:cs typeface="Arial"/>
              </a:rPr>
              <a:t>Use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binary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versions</a:t>
            </a:r>
            <a:r>
              <a:rPr sz="1550" spc="6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of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base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interfaces</a:t>
            </a:r>
            <a:endParaRPr sz="155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27320" y="3895344"/>
            <a:ext cx="1502664" cy="108203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2326639" y="5247386"/>
            <a:ext cx="3116580" cy="144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endParaRPr sz="8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31824" y="806967"/>
            <a:ext cx="5200015" cy="185038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02260" algn="ctr">
              <a:lnSpc>
                <a:spcPct val="100000"/>
              </a:lnSpc>
              <a:spcBef>
                <a:spcPts val="110"/>
              </a:spcBef>
            </a:pPr>
            <a:r>
              <a:rPr sz="1850" b="1" dirty="0">
                <a:latin typeface="Arial"/>
                <a:cs typeface="Arial"/>
              </a:rPr>
              <a:t>Practice</a:t>
            </a:r>
            <a:r>
              <a:rPr sz="1850" b="1" spc="20" dirty="0">
                <a:latin typeface="Arial"/>
                <a:cs typeface="Arial"/>
              </a:rPr>
              <a:t> </a:t>
            </a:r>
            <a:r>
              <a:rPr sz="1850" b="1" spc="-10" dirty="0">
                <a:latin typeface="Arial"/>
                <a:cs typeface="Arial"/>
              </a:rPr>
              <a:t>Overview</a:t>
            </a:r>
            <a:endParaRPr sz="18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350"/>
              </a:spcBef>
            </a:pPr>
            <a:endParaRPr sz="1850">
              <a:latin typeface="Arial"/>
              <a:cs typeface="Arial"/>
            </a:endParaRPr>
          </a:p>
          <a:p>
            <a:pPr marL="341630" indent="-328930">
              <a:lnSpc>
                <a:spcPct val="100000"/>
              </a:lnSpc>
              <a:spcBef>
                <a:spcPts val="5"/>
              </a:spcBef>
              <a:buClr>
                <a:srgbClr val="FF0000"/>
              </a:buClr>
              <a:buChar char="•"/>
              <a:tabLst>
                <a:tab pos="341630" algn="l"/>
              </a:tabLst>
            </a:pPr>
            <a:r>
              <a:rPr sz="1550" dirty="0">
                <a:latin typeface="Arial"/>
                <a:cs typeface="Arial"/>
              </a:rPr>
              <a:t>Practice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9-1: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Create</a:t>
            </a:r>
            <a:r>
              <a:rPr sz="1550" spc="6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Consumer</a:t>
            </a:r>
            <a:r>
              <a:rPr sz="1550" spc="6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Lambda</a:t>
            </a:r>
            <a:r>
              <a:rPr sz="1550" spc="70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Expression</a:t>
            </a:r>
            <a:endParaRPr sz="1550">
              <a:latin typeface="Arial"/>
              <a:cs typeface="Arial"/>
            </a:endParaRPr>
          </a:p>
          <a:p>
            <a:pPr marL="341630" indent="-328930">
              <a:lnSpc>
                <a:spcPct val="100000"/>
              </a:lnSpc>
              <a:spcBef>
                <a:spcPts val="395"/>
              </a:spcBef>
              <a:buClr>
                <a:srgbClr val="FF0000"/>
              </a:buClr>
              <a:buChar char="•"/>
              <a:tabLst>
                <a:tab pos="341630" algn="l"/>
              </a:tabLst>
            </a:pPr>
            <a:r>
              <a:rPr sz="1550" dirty="0">
                <a:latin typeface="Arial"/>
                <a:cs typeface="Arial"/>
              </a:rPr>
              <a:t>Practice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9-2: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Create</a:t>
            </a:r>
            <a:r>
              <a:rPr sz="1550" spc="5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Function</a:t>
            </a:r>
            <a:r>
              <a:rPr sz="1550" spc="5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Lambda</a:t>
            </a:r>
            <a:r>
              <a:rPr sz="1550" spc="55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Expression</a:t>
            </a:r>
            <a:endParaRPr sz="1550">
              <a:latin typeface="Arial"/>
              <a:cs typeface="Arial"/>
            </a:endParaRPr>
          </a:p>
          <a:p>
            <a:pPr marL="341630" indent="-328930">
              <a:lnSpc>
                <a:spcPct val="100000"/>
              </a:lnSpc>
              <a:spcBef>
                <a:spcPts val="405"/>
              </a:spcBef>
              <a:buClr>
                <a:srgbClr val="FF0000"/>
              </a:buClr>
              <a:buChar char="•"/>
              <a:tabLst>
                <a:tab pos="341630" algn="l"/>
              </a:tabLst>
            </a:pPr>
            <a:r>
              <a:rPr sz="1550" dirty="0">
                <a:latin typeface="Arial"/>
                <a:cs typeface="Arial"/>
              </a:rPr>
              <a:t>Practice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9-3: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Create</a:t>
            </a:r>
            <a:r>
              <a:rPr sz="1550" spc="5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Supplier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Lambda</a:t>
            </a:r>
            <a:r>
              <a:rPr sz="1550" spc="60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Expression</a:t>
            </a:r>
            <a:endParaRPr sz="1550">
              <a:latin typeface="Arial"/>
              <a:cs typeface="Arial"/>
            </a:endParaRPr>
          </a:p>
          <a:p>
            <a:pPr marL="341630" indent="-328930">
              <a:lnSpc>
                <a:spcPct val="100000"/>
              </a:lnSpc>
              <a:spcBef>
                <a:spcPts val="409"/>
              </a:spcBef>
              <a:buClr>
                <a:srgbClr val="FF0000"/>
              </a:buClr>
              <a:buChar char="•"/>
              <a:tabLst>
                <a:tab pos="341630" algn="l"/>
              </a:tabLst>
            </a:pPr>
            <a:r>
              <a:rPr sz="1550" dirty="0">
                <a:latin typeface="Arial"/>
                <a:cs typeface="Arial"/>
              </a:rPr>
              <a:t>Practice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9-4: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Create</a:t>
            </a:r>
            <a:r>
              <a:rPr sz="1550" spc="5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BiPredicate</a:t>
            </a:r>
            <a:r>
              <a:rPr sz="1550" spc="5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Lambda</a:t>
            </a:r>
            <a:r>
              <a:rPr sz="1550" spc="65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Expression</a:t>
            </a:r>
            <a:endParaRPr sz="15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326639" y="5247386"/>
            <a:ext cx="3116580" cy="144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endParaRPr sz="8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47392" y="806967"/>
            <a:ext cx="4671060" cy="305879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50" b="1" dirty="0">
                <a:latin typeface="Arial"/>
                <a:cs typeface="Arial"/>
              </a:rPr>
              <a:t>Java</a:t>
            </a:r>
            <a:r>
              <a:rPr sz="1850" b="1" spc="5" dirty="0">
                <a:latin typeface="Arial"/>
                <a:cs typeface="Arial"/>
              </a:rPr>
              <a:t> </a:t>
            </a:r>
            <a:r>
              <a:rPr sz="1850" b="1" dirty="0">
                <a:latin typeface="Arial"/>
                <a:cs typeface="Arial"/>
              </a:rPr>
              <a:t>in</a:t>
            </a:r>
            <a:r>
              <a:rPr sz="1850" b="1" spc="30" dirty="0">
                <a:latin typeface="Arial"/>
                <a:cs typeface="Arial"/>
              </a:rPr>
              <a:t> </a:t>
            </a:r>
            <a:r>
              <a:rPr sz="1850" b="1" dirty="0">
                <a:latin typeface="Arial"/>
                <a:cs typeface="Arial"/>
              </a:rPr>
              <a:t>Server</a:t>
            </a:r>
            <a:r>
              <a:rPr sz="1850" b="1" spc="10" dirty="0">
                <a:latin typeface="Arial"/>
                <a:cs typeface="Arial"/>
              </a:rPr>
              <a:t> </a:t>
            </a:r>
            <a:r>
              <a:rPr sz="1850" b="1" spc="-10" dirty="0">
                <a:latin typeface="Arial"/>
                <a:cs typeface="Arial"/>
              </a:rPr>
              <a:t>Environments</a:t>
            </a:r>
            <a:endParaRPr sz="18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330"/>
              </a:spcBef>
            </a:pPr>
            <a:endParaRPr sz="1850">
              <a:latin typeface="Arial"/>
              <a:cs typeface="Arial"/>
            </a:endParaRPr>
          </a:p>
          <a:p>
            <a:pPr marL="1926589" marR="136525">
              <a:lnSpc>
                <a:spcPct val="101299"/>
              </a:lnSpc>
            </a:pPr>
            <a:r>
              <a:rPr sz="1550" dirty="0">
                <a:latin typeface="Arial"/>
                <a:cs typeface="Arial"/>
              </a:rPr>
              <a:t>Java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is</a:t>
            </a:r>
            <a:r>
              <a:rPr sz="1550" spc="2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common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in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enterprise environments:</a:t>
            </a:r>
            <a:endParaRPr sz="1550">
              <a:latin typeface="Arial"/>
              <a:cs typeface="Arial"/>
            </a:endParaRPr>
          </a:p>
          <a:p>
            <a:pPr marL="2336165" indent="-328930">
              <a:lnSpc>
                <a:spcPct val="100000"/>
              </a:lnSpc>
              <a:spcBef>
                <a:spcPts val="405"/>
              </a:spcBef>
              <a:buClr>
                <a:srgbClr val="FF0000"/>
              </a:buClr>
              <a:buChar char="•"/>
              <a:tabLst>
                <a:tab pos="2336165" algn="l"/>
              </a:tabLst>
            </a:pPr>
            <a:r>
              <a:rPr sz="1550" dirty="0">
                <a:latin typeface="Arial"/>
                <a:cs typeface="Arial"/>
              </a:rPr>
              <a:t>Oracle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Fusion</a:t>
            </a:r>
            <a:r>
              <a:rPr sz="1550" spc="60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Middleware</a:t>
            </a:r>
            <a:endParaRPr sz="1550">
              <a:latin typeface="Arial"/>
              <a:cs typeface="Arial"/>
            </a:endParaRPr>
          </a:p>
          <a:p>
            <a:pPr marL="2656205" lvl="1" indent="-237490">
              <a:lnSpc>
                <a:spcPct val="100000"/>
              </a:lnSpc>
              <a:spcBef>
                <a:spcPts val="380"/>
              </a:spcBef>
              <a:buClr>
                <a:srgbClr val="FF0000"/>
              </a:buClr>
              <a:buChar char="–"/>
              <a:tabLst>
                <a:tab pos="2656205" algn="l"/>
              </a:tabLst>
            </a:pPr>
            <a:r>
              <a:rPr sz="1400" dirty="0">
                <a:latin typeface="Arial"/>
                <a:cs typeface="Arial"/>
              </a:rPr>
              <a:t>Java</a:t>
            </a:r>
            <a:r>
              <a:rPr sz="1400" spc="6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application</a:t>
            </a:r>
            <a:r>
              <a:rPr sz="1400" spc="6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servers</a:t>
            </a:r>
            <a:endParaRPr sz="1400">
              <a:latin typeface="Arial"/>
              <a:cs typeface="Arial"/>
            </a:endParaRPr>
          </a:p>
          <a:p>
            <a:pPr marL="2901315" lvl="2" indent="-163830">
              <a:lnSpc>
                <a:spcPct val="100000"/>
              </a:lnSpc>
              <a:spcBef>
                <a:spcPts val="355"/>
              </a:spcBef>
              <a:buClr>
                <a:srgbClr val="FF0000"/>
              </a:buClr>
              <a:buSzPct val="44000"/>
              <a:buChar char="—"/>
              <a:tabLst>
                <a:tab pos="2901315" algn="l"/>
              </a:tabLst>
            </a:pPr>
            <a:r>
              <a:rPr sz="1250" spc="-10" dirty="0">
                <a:latin typeface="Arial"/>
                <a:cs typeface="Arial"/>
              </a:rPr>
              <a:t>GlassFish</a:t>
            </a:r>
            <a:endParaRPr sz="1250">
              <a:latin typeface="Arial"/>
              <a:cs typeface="Arial"/>
            </a:endParaRPr>
          </a:p>
          <a:p>
            <a:pPr marL="2901315" lvl="2" indent="-163830">
              <a:lnSpc>
                <a:spcPct val="100000"/>
              </a:lnSpc>
              <a:spcBef>
                <a:spcPts val="360"/>
              </a:spcBef>
              <a:buClr>
                <a:srgbClr val="FF0000"/>
              </a:buClr>
              <a:buSzPct val="44000"/>
              <a:buChar char="—"/>
              <a:tabLst>
                <a:tab pos="2901315" algn="l"/>
              </a:tabLst>
            </a:pPr>
            <a:r>
              <a:rPr sz="1250" spc="-10" dirty="0">
                <a:latin typeface="Arial"/>
                <a:cs typeface="Arial"/>
              </a:rPr>
              <a:t>WebLogic</a:t>
            </a:r>
            <a:endParaRPr sz="1250">
              <a:latin typeface="Arial"/>
              <a:cs typeface="Arial"/>
            </a:endParaRPr>
          </a:p>
          <a:p>
            <a:pPr marL="2336165" indent="-328930">
              <a:lnSpc>
                <a:spcPct val="100000"/>
              </a:lnSpc>
              <a:spcBef>
                <a:spcPts val="395"/>
              </a:spcBef>
              <a:buClr>
                <a:srgbClr val="FF0000"/>
              </a:buClr>
              <a:buChar char="•"/>
              <a:tabLst>
                <a:tab pos="2336165" algn="l"/>
              </a:tabLst>
            </a:pPr>
            <a:r>
              <a:rPr sz="1550" dirty="0">
                <a:latin typeface="Arial"/>
                <a:cs typeface="Arial"/>
              </a:rPr>
              <a:t>Database</a:t>
            </a:r>
            <a:r>
              <a:rPr sz="1550" spc="65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servers</a:t>
            </a:r>
            <a:endParaRPr sz="1550">
              <a:latin typeface="Arial"/>
              <a:cs typeface="Arial"/>
            </a:endParaRPr>
          </a:p>
          <a:p>
            <a:pPr marL="2656205" lvl="1" indent="-237490">
              <a:lnSpc>
                <a:spcPct val="100000"/>
              </a:lnSpc>
              <a:spcBef>
                <a:spcPts val="380"/>
              </a:spcBef>
              <a:buClr>
                <a:srgbClr val="FF0000"/>
              </a:buClr>
              <a:buChar char="–"/>
              <a:tabLst>
                <a:tab pos="2656205" algn="l"/>
              </a:tabLst>
            </a:pPr>
            <a:r>
              <a:rPr sz="1400" spc="-10" dirty="0">
                <a:latin typeface="Arial"/>
                <a:cs typeface="Arial"/>
              </a:rPr>
              <a:t>MySQL</a:t>
            </a:r>
            <a:endParaRPr sz="1400">
              <a:latin typeface="Arial"/>
              <a:cs typeface="Arial"/>
            </a:endParaRPr>
          </a:p>
          <a:p>
            <a:pPr marL="2656205" lvl="1" indent="-237490">
              <a:lnSpc>
                <a:spcPct val="100000"/>
              </a:lnSpc>
              <a:spcBef>
                <a:spcPts val="380"/>
              </a:spcBef>
              <a:buClr>
                <a:srgbClr val="FF0000"/>
              </a:buClr>
              <a:buChar char="–"/>
              <a:tabLst>
                <a:tab pos="2656205" algn="l"/>
              </a:tabLst>
            </a:pPr>
            <a:r>
              <a:rPr sz="1400" dirty="0">
                <a:latin typeface="Arial"/>
                <a:cs typeface="Arial"/>
              </a:rPr>
              <a:t>Oracle</a:t>
            </a:r>
            <a:r>
              <a:rPr sz="1400" spc="4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Database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56132" y="1408175"/>
            <a:ext cx="2194560" cy="3403091"/>
          </a:xfrm>
          <a:prstGeom prst="rect">
            <a:avLst/>
          </a:prstGeom>
        </p:spPr>
      </p:pic>
    </p:spTree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67583" y="1947672"/>
            <a:ext cx="2258695" cy="1734820"/>
          </a:xfrm>
          <a:custGeom>
            <a:avLst/>
            <a:gdLst/>
            <a:ahLst/>
            <a:cxnLst/>
            <a:rect l="l" t="t" r="r" b="b"/>
            <a:pathLst>
              <a:path w="2258695" h="1734820">
                <a:moveTo>
                  <a:pt x="899159" y="1653539"/>
                </a:moveTo>
                <a:lnTo>
                  <a:pt x="22859" y="1653539"/>
                </a:lnTo>
                <a:lnTo>
                  <a:pt x="22859" y="1699260"/>
                </a:lnTo>
                <a:lnTo>
                  <a:pt x="899159" y="1699260"/>
                </a:lnTo>
                <a:lnTo>
                  <a:pt x="899159" y="1653539"/>
                </a:lnTo>
                <a:close/>
              </a:path>
              <a:path w="2258695" h="1734820">
                <a:moveTo>
                  <a:pt x="653795" y="284988"/>
                </a:moveTo>
                <a:lnTo>
                  <a:pt x="175259" y="284988"/>
                </a:lnTo>
                <a:lnTo>
                  <a:pt x="194119" y="286154"/>
                </a:lnTo>
                <a:lnTo>
                  <a:pt x="211835" y="289750"/>
                </a:lnTo>
                <a:lnTo>
                  <a:pt x="257555" y="315634"/>
                </a:lnTo>
                <a:lnTo>
                  <a:pt x="284987" y="353568"/>
                </a:lnTo>
                <a:lnTo>
                  <a:pt x="293941" y="404812"/>
                </a:lnTo>
                <a:lnTo>
                  <a:pt x="296346" y="446365"/>
                </a:lnTo>
                <a:lnTo>
                  <a:pt x="297179" y="498348"/>
                </a:lnTo>
                <a:lnTo>
                  <a:pt x="297179" y="1362456"/>
                </a:lnTo>
                <a:lnTo>
                  <a:pt x="296060" y="1433298"/>
                </a:lnTo>
                <a:lnTo>
                  <a:pt x="292798" y="1490281"/>
                </a:lnTo>
                <a:lnTo>
                  <a:pt x="287535" y="1533263"/>
                </a:lnTo>
                <a:lnTo>
                  <a:pt x="270676" y="1582435"/>
                </a:lnTo>
                <a:lnTo>
                  <a:pt x="240339" y="1615678"/>
                </a:lnTo>
                <a:lnTo>
                  <a:pt x="192857" y="1640038"/>
                </a:lnTo>
                <a:lnTo>
                  <a:pt x="116800" y="1652087"/>
                </a:lnTo>
                <a:lnTo>
                  <a:pt x="67055" y="1653539"/>
                </a:lnTo>
                <a:lnTo>
                  <a:pt x="861059" y="1653539"/>
                </a:lnTo>
                <a:lnTo>
                  <a:pt x="817340" y="1651849"/>
                </a:lnTo>
                <a:lnTo>
                  <a:pt x="748760" y="1638752"/>
                </a:lnTo>
                <a:lnTo>
                  <a:pt x="704159" y="1613034"/>
                </a:lnTo>
                <a:lnTo>
                  <a:pt x="676108" y="1578125"/>
                </a:lnTo>
                <a:lnTo>
                  <a:pt x="661511" y="1529834"/>
                </a:lnTo>
                <a:lnTo>
                  <a:pt x="657224" y="1487995"/>
                </a:lnTo>
                <a:lnTo>
                  <a:pt x="654653" y="1432155"/>
                </a:lnTo>
                <a:lnTo>
                  <a:pt x="653795" y="1362456"/>
                </a:lnTo>
                <a:lnTo>
                  <a:pt x="653795" y="284988"/>
                </a:lnTo>
                <a:close/>
              </a:path>
              <a:path w="2258695" h="1734820">
                <a:moveTo>
                  <a:pt x="653795" y="0"/>
                </a:moveTo>
                <a:lnTo>
                  <a:pt x="614171" y="0"/>
                </a:lnTo>
                <a:lnTo>
                  <a:pt x="0" y="280416"/>
                </a:lnTo>
                <a:lnTo>
                  <a:pt x="22859" y="324612"/>
                </a:lnTo>
                <a:lnTo>
                  <a:pt x="65746" y="306847"/>
                </a:lnTo>
                <a:lnTo>
                  <a:pt x="105346" y="294513"/>
                </a:lnTo>
                <a:lnTo>
                  <a:pt x="141803" y="287321"/>
                </a:lnTo>
                <a:lnTo>
                  <a:pt x="175259" y="284988"/>
                </a:lnTo>
                <a:lnTo>
                  <a:pt x="653795" y="284988"/>
                </a:lnTo>
                <a:lnTo>
                  <a:pt x="653795" y="0"/>
                </a:lnTo>
                <a:close/>
              </a:path>
              <a:path w="2258695" h="1734820">
                <a:moveTo>
                  <a:pt x="1720595" y="0"/>
                </a:moveTo>
                <a:lnTo>
                  <a:pt x="1673090" y="2793"/>
                </a:lnTo>
                <a:lnTo>
                  <a:pt x="1626559" y="11175"/>
                </a:lnTo>
                <a:lnTo>
                  <a:pt x="1580959" y="25146"/>
                </a:lnTo>
                <a:lnTo>
                  <a:pt x="1536248" y="44704"/>
                </a:lnTo>
                <a:lnTo>
                  <a:pt x="1492384" y="69850"/>
                </a:lnTo>
                <a:lnTo>
                  <a:pt x="1449323" y="100584"/>
                </a:lnTo>
                <a:lnTo>
                  <a:pt x="1414618" y="130535"/>
                </a:lnTo>
                <a:lnTo>
                  <a:pt x="1382365" y="164218"/>
                </a:lnTo>
                <a:lnTo>
                  <a:pt x="1352592" y="201634"/>
                </a:lnTo>
                <a:lnTo>
                  <a:pt x="1325324" y="242782"/>
                </a:lnTo>
                <a:lnTo>
                  <a:pt x="1300589" y="287662"/>
                </a:lnTo>
                <a:lnTo>
                  <a:pt x="1278413" y="336275"/>
                </a:lnTo>
                <a:lnTo>
                  <a:pt x="1258823" y="388620"/>
                </a:lnTo>
                <a:lnTo>
                  <a:pt x="1244512" y="434339"/>
                </a:lnTo>
                <a:lnTo>
                  <a:pt x="1231745" y="480974"/>
                </a:lnTo>
                <a:lnTo>
                  <a:pt x="1220515" y="528523"/>
                </a:lnTo>
                <a:lnTo>
                  <a:pt x="1210811" y="576986"/>
                </a:lnTo>
                <a:lnTo>
                  <a:pt x="1202626" y="626363"/>
                </a:lnTo>
                <a:lnTo>
                  <a:pt x="1195949" y="676655"/>
                </a:lnTo>
                <a:lnTo>
                  <a:pt x="1190772" y="727862"/>
                </a:lnTo>
                <a:lnTo>
                  <a:pt x="1187069" y="780397"/>
                </a:lnTo>
                <a:lnTo>
                  <a:pt x="1184881" y="833018"/>
                </a:lnTo>
                <a:lnTo>
                  <a:pt x="1184147" y="886968"/>
                </a:lnTo>
                <a:lnTo>
                  <a:pt x="1184936" y="936542"/>
                </a:lnTo>
                <a:lnTo>
                  <a:pt x="1187315" y="985813"/>
                </a:lnTo>
                <a:lnTo>
                  <a:pt x="1191300" y="1034763"/>
                </a:lnTo>
                <a:lnTo>
                  <a:pt x="1196911" y="1083373"/>
                </a:lnTo>
                <a:lnTo>
                  <a:pt x="1204165" y="1131626"/>
                </a:lnTo>
                <a:lnTo>
                  <a:pt x="1213080" y="1179504"/>
                </a:lnTo>
                <a:lnTo>
                  <a:pt x="1223673" y="1226989"/>
                </a:lnTo>
                <a:lnTo>
                  <a:pt x="1235964" y="1274064"/>
                </a:lnTo>
                <a:lnTo>
                  <a:pt x="1252959" y="1327635"/>
                </a:lnTo>
                <a:lnTo>
                  <a:pt x="1270979" y="1376745"/>
                </a:lnTo>
                <a:lnTo>
                  <a:pt x="1289950" y="1421318"/>
                </a:lnTo>
                <a:lnTo>
                  <a:pt x="1309798" y="1461284"/>
                </a:lnTo>
                <a:lnTo>
                  <a:pt x="1330452" y="1496568"/>
                </a:lnTo>
                <a:lnTo>
                  <a:pt x="1361529" y="1540251"/>
                </a:lnTo>
                <a:lnTo>
                  <a:pt x="1394362" y="1579766"/>
                </a:lnTo>
                <a:lnTo>
                  <a:pt x="1428878" y="1614964"/>
                </a:lnTo>
                <a:lnTo>
                  <a:pt x="1465002" y="1645700"/>
                </a:lnTo>
                <a:lnTo>
                  <a:pt x="1502664" y="1671827"/>
                </a:lnTo>
                <a:lnTo>
                  <a:pt x="1542739" y="1694127"/>
                </a:lnTo>
                <a:lnTo>
                  <a:pt x="1584423" y="1711598"/>
                </a:lnTo>
                <a:lnTo>
                  <a:pt x="1627863" y="1724168"/>
                </a:lnTo>
                <a:lnTo>
                  <a:pt x="1673205" y="1731763"/>
                </a:lnTo>
                <a:lnTo>
                  <a:pt x="1720595" y="1734312"/>
                </a:lnTo>
                <a:lnTo>
                  <a:pt x="1772292" y="1731168"/>
                </a:lnTo>
                <a:lnTo>
                  <a:pt x="1822132" y="1721739"/>
                </a:lnTo>
                <a:lnTo>
                  <a:pt x="1869971" y="1706022"/>
                </a:lnTo>
                <a:lnTo>
                  <a:pt x="1915667" y="1684020"/>
                </a:lnTo>
                <a:lnTo>
                  <a:pt x="1959102" y="1656849"/>
                </a:lnTo>
                <a:lnTo>
                  <a:pt x="1975467" y="1644395"/>
                </a:lnTo>
                <a:lnTo>
                  <a:pt x="1723643" y="1644395"/>
                </a:lnTo>
                <a:lnTo>
                  <a:pt x="1696735" y="1642443"/>
                </a:lnTo>
                <a:lnTo>
                  <a:pt x="1652063" y="1627679"/>
                </a:lnTo>
                <a:lnTo>
                  <a:pt x="1616821" y="1596890"/>
                </a:lnTo>
                <a:lnTo>
                  <a:pt x="1590436" y="1538073"/>
                </a:lnTo>
                <a:lnTo>
                  <a:pt x="1580387" y="1498092"/>
                </a:lnTo>
                <a:lnTo>
                  <a:pt x="1570549" y="1432921"/>
                </a:lnTo>
                <a:lnTo>
                  <a:pt x="1566615" y="1391807"/>
                </a:lnTo>
                <a:lnTo>
                  <a:pt x="1563320" y="1344972"/>
                </a:lnTo>
                <a:lnTo>
                  <a:pt x="1560653" y="1292393"/>
                </a:lnTo>
                <a:lnTo>
                  <a:pt x="1558600" y="1234044"/>
                </a:lnTo>
                <a:lnTo>
                  <a:pt x="1557149" y="1169901"/>
                </a:lnTo>
                <a:lnTo>
                  <a:pt x="1556288" y="1099937"/>
                </a:lnTo>
                <a:lnTo>
                  <a:pt x="1556043" y="1034763"/>
                </a:lnTo>
                <a:lnTo>
                  <a:pt x="1556107" y="922130"/>
                </a:lnTo>
                <a:lnTo>
                  <a:pt x="1556251" y="860592"/>
                </a:lnTo>
                <a:lnTo>
                  <a:pt x="1556603" y="779983"/>
                </a:lnTo>
                <a:lnTo>
                  <a:pt x="1557008" y="716239"/>
                </a:lnTo>
                <a:lnTo>
                  <a:pt x="1557584" y="651255"/>
                </a:lnTo>
                <a:lnTo>
                  <a:pt x="1558296" y="591068"/>
                </a:lnTo>
                <a:lnTo>
                  <a:pt x="1559145" y="535675"/>
                </a:lnTo>
                <a:lnTo>
                  <a:pt x="1560136" y="485079"/>
                </a:lnTo>
                <a:lnTo>
                  <a:pt x="1561270" y="439277"/>
                </a:lnTo>
                <a:lnTo>
                  <a:pt x="1562553" y="398227"/>
                </a:lnTo>
                <a:lnTo>
                  <a:pt x="1565562" y="330647"/>
                </a:lnTo>
                <a:lnTo>
                  <a:pt x="1569191" y="282204"/>
                </a:lnTo>
                <a:lnTo>
                  <a:pt x="1581221" y="215455"/>
                </a:lnTo>
                <a:lnTo>
                  <a:pt x="1595056" y="173736"/>
                </a:lnTo>
                <a:lnTo>
                  <a:pt x="1633727" y="114300"/>
                </a:lnTo>
                <a:lnTo>
                  <a:pt x="1669161" y="91630"/>
                </a:lnTo>
                <a:lnTo>
                  <a:pt x="1716024" y="83820"/>
                </a:lnTo>
                <a:lnTo>
                  <a:pt x="1969232" y="83820"/>
                </a:lnTo>
                <a:lnTo>
                  <a:pt x="1947926" y="68438"/>
                </a:lnTo>
                <a:lnTo>
                  <a:pt x="1904491" y="43575"/>
                </a:lnTo>
                <a:lnTo>
                  <a:pt x="1860041" y="24384"/>
                </a:lnTo>
                <a:lnTo>
                  <a:pt x="1814576" y="10780"/>
                </a:lnTo>
                <a:lnTo>
                  <a:pt x="1768093" y="2681"/>
                </a:lnTo>
                <a:lnTo>
                  <a:pt x="1720595" y="0"/>
                </a:lnTo>
                <a:close/>
              </a:path>
              <a:path w="2258695" h="1734820">
                <a:moveTo>
                  <a:pt x="1969232" y="83820"/>
                </a:moveTo>
                <a:lnTo>
                  <a:pt x="1716024" y="83820"/>
                </a:lnTo>
                <a:lnTo>
                  <a:pt x="1748027" y="86367"/>
                </a:lnTo>
                <a:lnTo>
                  <a:pt x="1775460" y="93916"/>
                </a:lnTo>
                <a:lnTo>
                  <a:pt x="1816608" y="123444"/>
                </a:lnTo>
                <a:lnTo>
                  <a:pt x="1847965" y="189841"/>
                </a:lnTo>
                <a:lnTo>
                  <a:pt x="1859621" y="236024"/>
                </a:lnTo>
                <a:lnTo>
                  <a:pt x="1868497" y="291059"/>
                </a:lnTo>
                <a:lnTo>
                  <a:pt x="1874520" y="355092"/>
                </a:lnTo>
                <a:lnTo>
                  <a:pt x="1876325" y="398272"/>
                </a:lnTo>
                <a:lnTo>
                  <a:pt x="1877982" y="470842"/>
                </a:lnTo>
                <a:lnTo>
                  <a:pt x="1878710" y="518159"/>
                </a:lnTo>
                <a:lnTo>
                  <a:pt x="1879383" y="576986"/>
                </a:lnTo>
                <a:lnTo>
                  <a:pt x="1879875" y="634721"/>
                </a:lnTo>
                <a:lnTo>
                  <a:pt x="1880274" y="703929"/>
                </a:lnTo>
                <a:lnTo>
                  <a:pt x="1880460" y="759988"/>
                </a:lnTo>
                <a:lnTo>
                  <a:pt x="1880580" y="867156"/>
                </a:lnTo>
                <a:lnTo>
                  <a:pt x="1874520" y="1392936"/>
                </a:lnTo>
                <a:lnTo>
                  <a:pt x="1868257" y="1460111"/>
                </a:lnTo>
                <a:lnTo>
                  <a:pt x="1856422" y="1517713"/>
                </a:lnTo>
                <a:lnTo>
                  <a:pt x="1839158" y="1565886"/>
                </a:lnTo>
                <a:lnTo>
                  <a:pt x="1816608" y="1604772"/>
                </a:lnTo>
                <a:lnTo>
                  <a:pt x="1777555" y="1634299"/>
                </a:lnTo>
                <a:lnTo>
                  <a:pt x="1723643" y="1644395"/>
                </a:lnTo>
                <a:lnTo>
                  <a:pt x="1975467" y="1644395"/>
                </a:lnTo>
                <a:lnTo>
                  <a:pt x="2039112" y="1589936"/>
                </a:lnTo>
                <a:lnTo>
                  <a:pt x="2075688" y="1549908"/>
                </a:lnTo>
                <a:lnTo>
                  <a:pt x="2102924" y="1514075"/>
                </a:lnTo>
                <a:lnTo>
                  <a:pt x="2127894" y="1474293"/>
                </a:lnTo>
                <a:lnTo>
                  <a:pt x="2150522" y="1430633"/>
                </a:lnTo>
                <a:lnTo>
                  <a:pt x="2170736" y="1383170"/>
                </a:lnTo>
                <a:lnTo>
                  <a:pt x="2188464" y="1331976"/>
                </a:lnTo>
                <a:lnTo>
                  <a:pt x="2202909" y="1283774"/>
                </a:lnTo>
                <a:lnTo>
                  <a:pt x="2215749" y="1234682"/>
                </a:lnTo>
                <a:lnTo>
                  <a:pt x="2226959" y="1184712"/>
                </a:lnTo>
                <a:lnTo>
                  <a:pt x="2236512" y="1133876"/>
                </a:lnTo>
                <a:lnTo>
                  <a:pt x="2244385" y="1082188"/>
                </a:lnTo>
                <a:lnTo>
                  <a:pt x="2250552" y="1029659"/>
                </a:lnTo>
                <a:lnTo>
                  <a:pt x="2254989" y="976302"/>
                </a:lnTo>
                <a:lnTo>
                  <a:pt x="2257669" y="922130"/>
                </a:lnTo>
                <a:lnTo>
                  <a:pt x="2258567" y="867156"/>
                </a:lnTo>
                <a:lnTo>
                  <a:pt x="2257745" y="813160"/>
                </a:lnTo>
                <a:lnTo>
                  <a:pt x="2255276" y="759988"/>
                </a:lnTo>
                <a:lnTo>
                  <a:pt x="2251161" y="707638"/>
                </a:lnTo>
                <a:lnTo>
                  <a:pt x="2245400" y="656112"/>
                </a:lnTo>
                <a:lnTo>
                  <a:pt x="2237993" y="605408"/>
                </a:lnTo>
                <a:lnTo>
                  <a:pt x="2228941" y="555528"/>
                </a:lnTo>
                <a:lnTo>
                  <a:pt x="2218242" y="506470"/>
                </a:lnTo>
                <a:lnTo>
                  <a:pt x="2205898" y="458236"/>
                </a:lnTo>
                <a:lnTo>
                  <a:pt x="2191908" y="410824"/>
                </a:lnTo>
                <a:lnTo>
                  <a:pt x="2176272" y="364236"/>
                </a:lnTo>
                <a:lnTo>
                  <a:pt x="2157975" y="317956"/>
                </a:lnTo>
                <a:lnTo>
                  <a:pt x="2137012" y="274475"/>
                </a:lnTo>
                <a:lnTo>
                  <a:pt x="2113330" y="233794"/>
                </a:lnTo>
                <a:lnTo>
                  <a:pt x="2086875" y="195911"/>
                </a:lnTo>
                <a:lnTo>
                  <a:pt x="2057595" y="160828"/>
                </a:lnTo>
                <a:lnTo>
                  <a:pt x="2025435" y="128544"/>
                </a:lnTo>
                <a:lnTo>
                  <a:pt x="1990343" y="99060"/>
                </a:lnTo>
                <a:lnTo>
                  <a:pt x="1969232" y="83820"/>
                </a:lnTo>
                <a:close/>
              </a:path>
            </a:pathLst>
          </a:custGeom>
          <a:solidFill>
            <a:srgbClr val="CBCBC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764027" y="2399548"/>
            <a:ext cx="2247265" cy="3092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50" b="1" dirty="0">
                <a:latin typeface="Arial"/>
                <a:cs typeface="Arial"/>
              </a:rPr>
              <a:t>Lambda</a:t>
            </a:r>
            <a:r>
              <a:rPr sz="1850" b="1" spc="-10" dirty="0">
                <a:latin typeface="Arial"/>
                <a:cs typeface="Arial"/>
              </a:rPr>
              <a:t> Operations</a:t>
            </a:r>
            <a:endParaRPr sz="18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326639" y="5247386"/>
            <a:ext cx="3116580" cy="144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endParaRPr sz="8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60196" y="806967"/>
            <a:ext cx="5557520" cy="298704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91440" algn="ctr">
              <a:lnSpc>
                <a:spcPct val="100000"/>
              </a:lnSpc>
              <a:spcBef>
                <a:spcPts val="110"/>
              </a:spcBef>
            </a:pPr>
            <a:r>
              <a:rPr sz="1850" b="1" spc="-10" dirty="0">
                <a:latin typeface="Arial"/>
                <a:cs typeface="Arial"/>
              </a:rPr>
              <a:t>Objectives</a:t>
            </a:r>
            <a:endParaRPr sz="18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350"/>
              </a:spcBef>
            </a:pPr>
            <a:endParaRPr sz="18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550" dirty="0">
                <a:latin typeface="Arial"/>
                <a:cs typeface="Arial"/>
              </a:rPr>
              <a:t>After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completing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this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lesson,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you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should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be</a:t>
            </a:r>
            <a:r>
              <a:rPr sz="1550" spc="6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able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spc="-25" dirty="0">
                <a:latin typeface="Arial"/>
                <a:cs typeface="Arial"/>
              </a:rPr>
              <a:t>to:</a:t>
            </a:r>
            <a:endParaRPr sz="1550">
              <a:latin typeface="Arial"/>
              <a:cs typeface="Arial"/>
            </a:endParaRPr>
          </a:p>
          <a:p>
            <a:pPr marL="413384" indent="-329565">
              <a:lnSpc>
                <a:spcPct val="100000"/>
              </a:lnSpc>
              <a:spcBef>
                <a:spcPts val="395"/>
              </a:spcBef>
              <a:buClr>
                <a:srgbClr val="FF0000"/>
              </a:buClr>
              <a:buChar char="•"/>
              <a:tabLst>
                <a:tab pos="413384" algn="l"/>
              </a:tabLst>
            </a:pPr>
            <a:r>
              <a:rPr sz="1550" dirty="0">
                <a:latin typeface="Arial"/>
                <a:cs typeface="Arial"/>
              </a:rPr>
              <a:t>Extract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data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from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an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object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by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using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spc="-25" dirty="0">
                <a:latin typeface="Arial"/>
                <a:cs typeface="Arial"/>
              </a:rPr>
              <a:t>map</a:t>
            </a:r>
            <a:endParaRPr sz="1550">
              <a:latin typeface="Arial"/>
              <a:cs typeface="Arial"/>
            </a:endParaRPr>
          </a:p>
          <a:p>
            <a:pPr marL="413384" indent="-329565">
              <a:lnSpc>
                <a:spcPct val="100000"/>
              </a:lnSpc>
              <a:spcBef>
                <a:spcPts val="405"/>
              </a:spcBef>
              <a:buClr>
                <a:srgbClr val="FF0000"/>
              </a:buClr>
              <a:buChar char="•"/>
              <a:tabLst>
                <a:tab pos="413384" algn="l"/>
              </a:tabLst>
            </a:pPr>
            <a:r>
              <a:rPr sz="1550" dirty="0">
                <a:latin typeface="Arial"/>
                <a:cs typeface="Arial"/>
              </a:rPr>
              <a:t>Describe</a:t>
            </a:r>
            <a:r>
              <a:rPr sz="1550" spc="1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the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types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of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stream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operations</a:t>
            </a:r>
            <a:endParaRPr sz="1550">
              <a:latin typeface="Arial"/>
              <a:cs typeface="Arial"/>
            </a:endParaRPr>
          </a:p>
          <a:p>
            <a:pPr marL="413384" indent="-329565">
              <a:lnSpc>
                <a:spcPct val="100000"/>
              </a:lnSpc>
              <a:spcBef>
                <a:spcPts val="409"/>
              </a:spcBef>
              <a:buClr>
                <a:srgbClr val="FF0000"/>
              </a:buClr>
              <a:buChar char="•"/>
              <a:tabLst>
                <a:tab pos="413384" algn="l"/>
              </a:tabLst>
            </a:pPr>
            <a:r>
              <a:rPr sz="1550" dirty="0">
                <a:latin typeface="Arial"/>
                <a:cs typeface="Arial"/>
              </a:rPr>
              <a:t>Describe</a:t>
            </a:r>
            <a:r>
              <a:rPr sz="1550" spc="2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the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Optional</a:t>
            </a:r>
            <a:r>
              <a:rPr sz="1550" spc="60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class</a:t>
            </a:r>
            <a:endParaRPr sz="1550">
              <a:latin typeface="Arial"/>
              <a:cs typeface="Arial"/>
            </a:endParaRPr>
          </a:p>
          <a:p>
            <a:pPr marL="413384" indent="-329565">
              <a:lnSpc>
                <a:spcPct val="100000"/>
              </a:lnSpc>
              <a:spcBef>
                <a:spcPts val="409"/>
              </a:spcBef>
              <a:buClr>
                <a:srgbClr val="FF0000"/>
              </a:buClr>
              <a:buChar char="•"/>
              <a:tabLst>
                <a:tab pos="413384" algn="l"/>
              </a:tabLst>
            </a:pPr>
            <a:r>
              <a:rPr sz="1550" dirty="0">
                <a:latin typeface="Arial"/>
                <a:cs typeface="Arial"/>
              </a:rPr>
              <a:t>Describe</a:t>
            </a:r>
            <a:r>
              <a:rPr sz="1550" spc="2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lazy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processing</a:t>
            </a:r>
            <a:endParaRPr sz="1550">
              <a:latin typeface="Arial"/>
              <a:cs typeface="Arial"/>
            </a:endParaRPr>
          </a:p>
          <a:p>
            <a:pPr marL="413384" indent="-329565">
              <a:lnSpc>
                <a:spcPct val="100000"/>
              </a:lnSpc>
              <a:spcBef>
                <a:spcPts val="395"/>
              </a:spcBef>
              <a:buClr>
                <a:srgbClr val="FF0000"/>
              </a:buClr>
              <a:buChar char="•"/>
              <a:tabLst>
                <a:tab pos="413384" algn="l"/>
              </a:tabLst>
            </a:pPr>
            <a:r>
              <a:rPr sz="1550" dirty="0">
                <a:latin typeface="Arial"/>
                <a:cs typeface="Arial"/>
              </a:rPr>
              <a:t>Sort</a:t>
            </a:r>
            <a:r>
              <a:rPr sz="1550" spc="1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stream</a:t>
            </a:r>
            <a:endParaRPr sz="1550">
              <a:latin typeface="Arial"/>
              <a:cs typeface="Arial"/>
            </a:endParaRPr>
          </a:p>
          <a:p>
            <a:pPr marL="413384" indent="-329565">
              <a:lnSpc>
                <a:spcPct val="100000"/>
              </a:lnSpc>
              <a:spcBef>
                <a:spcPts val="310"/>
              </a:spcBef>
              <a:buClr>
                <a:srgbClr val="FF0000"/>
              </a:buClr>
              <a:buChar char="•"/>
              <a:tabLst>
                <a:tab pos="413384" algn="l"/>
              </a:tabLst>
            </a:pPr>
            <a:r>
              <a:rPr sz="1550" dirty="0">
                <a:latin typeface="Arial"/>
                <a:cs typeface="Arial"/>
              </a:rPr>
              <a:t>Save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results</a:t>
            </a:r>
            <a:r>
              <a:rPr sz="1550" spc="2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to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collection</a:t>
            </a:r>
            <a:r>
              <a:rPr sz="1550" spc="1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by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using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the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spc="350" dirty="0">
                <a:latin typeface="Times New Roman"/>
                <a:cs typeface="Times New Roman"/>
              </a:rPr>
              <a:t>collect</a:t>
            </a:r>
            <a:r>
              <a:rPr sz="1550" spc="100" dirty="0">
                <a:latin typeface="Times New Roman"/>
                <a:cs typeface="Times New Roman"/>
              </a:rPr>
              <a:t> </a:t>
            </a:r>
            <a:r>
              <a:rPr sz="1550" spc="-10" dirty="0">
                <a:latin typeface="Arial"/>
                <a:cs typeface="Arial"/>
              </a:rPr>
              <a:t>method</a:t>
            </a:r>
            <a:endParaRPr sz="1550">
              <a:latin typeface="Arial"/>
              <a:cs typeface="Arial"/>
            </a:endParaRPr>
          </a:p>
          <a:p>
            <a:pPr marL="413384" indent="-329565">
              <a:lnSpc>
                <a:spcPct val="100000"/>
              </a:lnSpc>
              <a:spcBef>
                <a:spcPts val="395"/>
              </a:spcBef>
              <a:buClr>
                <a:srgbClr val="FF0000"/>
              </a:buClr>
              <a:buChar char="•"/>
              <a:tabLst>
                <a:tab pos="413384" algn="l"/>
              </a:tabLst>
            </a:pPr>
            <a:r>
              <a:rPr sz="1550" dirty="0">
                <a:latin typeface="Arial"/>
                <a:cs typeface="Arial"/>
              </a:rPr>
              <a:t>Group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and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partition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data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by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using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the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spc="305" dirty="0">
                <a:latin typeface="Times New Roman"/>
                <a:cs typeface="Times New Roman"/>
              </a:rPr>
              <a:t>Collectors</a:t>
            </a:r>
            <a:r>
              <a:rPr sz="1550" spc="120" dirty="0">
                <a:latin typeface="Times New Roman"/>
                <a:cs typeface="Times New Roman"/>
              </a:rPr>
              <a:t> </a:t>
            </a:r>
            <a:r>
              <a:rPr sz="1550" spc="-10" dirty="0">
                <a:latin typeface="Arial"/>
                <a:cs typeface="Arial"/>
              </a:rPr>
              <a:t>class</a:t>
            </a:r>
            <a:endParaRPr sz="15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326639" y="5247386"/>
            <a:ext cx="3116580" cy="144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endParaRPr sz="8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31824" y="806967"/>
            <a:ext cx="5364480" cy="362521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42240" algn="ctr">
              <a:lnSpc>
                <a:spcPct val="100000"/>
              </a:lnSpc>
              <a:spcBef>
                <a:spcPts val="110"/>
              </a:spcBef>
            </a:pPr>
            <a:r>
              <a:rPr sz="1850" b="1" dirty="0">
                <a:latin typeface="Arial"/>
                <a:cs typeface="Arial"/>
              </a:rPr>
              <a:t>Streams</a:t>
            </a:r>
            <a:r>
              <a:rPr sz="1850" b="1" spc="-5" dirty="0">
                <a:latin typeface="Arial"/>
                <a:cs typeface="Arial"/>
              </a:rPr>
              <a:t> </a:t>
            </a:r>
            <a:r>
              <a:rPr sz="1850" b="1" spc="-25" dirty="0">
                <a:latin typeface="Arial"/>
                <a:cs typeface="Arial"/>
              </a:rPr>
              <a:t>API</a:t>
            </a:r>
            <a:endParaRPr sz="18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350"/>
              </a:spcBef>
            </a:pPr>
            <a:endParaRPr sz="1850">
              <a:latin typeface="Arial"/>
              <a:cs typeface="Arial"/>
            </a:endParaRPr>
          </a:p>
          <a:p>
            <a:pPr marL="341630" indent="-328930">
              <a:lnSpc>
                <a:spcPct val="100000"/>
              </a:lnSpc>
              <a:spcBef>
                <a:spcPts val="5"/>
              </a:spcBef>
              <a:buClr>
                <a:srgbClr val="FF0000"/>
              </a:buClr>
              <a:buChar char="•"/>
              <a:tabLst>
                <a:tab pos="341630" algn="l"/>
              </a:tabLst>
            </a:pPr>
            <a:r>
              <a:rPr sz="1550" spc="-10" dirty="0">
                <a:latin typeface="Arial"/>
                <a:cs typeface="Arial"/>
              </a:rPr>
              <a:t>Streams</a:t>
            </a:r>
            <a:endParaRPr sz="1550">
              <a:latin typeface="Arial"/>
              <a:cs typeface="Arial"/>
            </a:endParaRPr>
          </a:p>
          <a:p>
            <a:pPr marL="659765" lvl="1" indent="-237490">
              <a:lnSpc>
                <a:spcPct val="100000"/>
              </a:lnSpc>
              <a:spcBef>
                <a:spcPts val="245"/>
              </a:spcBef>
              <a:buClr>
                <a:srgbClr val="FF0000"/>
              </a:buClr>
              <a:buFont typeface="Arial"/>
              <a:buChar char="–"/>
              <a:tabLst>
                <a:tab pos="659765" algn="l"/>
              </a:tabLst>
            </a:pPr>
            <a:r>
              <a:rPr sz="1400" spc="300" dirty="0">
                <a:latin typeface="Times New Roman"/>
                <a:cs typeface="Times New Roman"/>
              </a:rPr>
              <a:t>java.util.stream</a:t>
            </a:r>
            <a:endParaRPr sz="1400">
              <a:latin typeface="Times New Roman"/>
              <a:cs typeface="Times New Roman"/>
            </a:endParaRPr>
          </a:p>
          <a:p>
            <a:pPr marL="660400" marR="5080" lvl="1" indent="-238125">
              <a:lnSpc>
                <a:spcPct val="102099"/>
              </a:lnSpc>
              <a:spcBef>
                <a:spcPts val="480"/>
              </a:spcBef>
              <a:buClr>
                <a:srgbClr val="FF0000"/>
              </a:buClr>
              <a:buChar char="–"/>
              <a:tabLst>
                <a:tab pos="660400" algn="l"/>
              </a:tabLst>
            </a:pPr>
            <a:r>
              <a:rPr sz="1400" dirty="0">
                <a:latin typeface="Arial"/>
                <a:cs typeface="Arial"/>
              </a:rPr>
              <a:t>A</a:t>
            </a:r>
            <a:r>
              <a:rPr sz="1400" spc="6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sequence</a:t>
            </a:r>
            <a:r>
              <a:rPr sz="1400" spc="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of</a:t>
            </a:r>
            <a:r>
              <a:rPr sz="1400" spc="6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elements</a:t>
            </a:r>
            <a:r>
              <a:rPr sz="1400" spc="6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on</a:t>
            </a:r>
            <a:r>
              <a:rPr sz="1400" spc="6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which</a:t>
            </a:r>
            <a:r>
              <a:rPr sz="1400" spc="5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various</a:t>
            </a:r>
            <a:r>
              <a:rPr sz="1400" spc="6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methods</a:t>
            </a:r>
            <a:r>
              <a:rPr sz="1400" spc="5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can</a:t>
            </a:r>
            <a:r>
              <a:rPr sz="1400" spc="65" dirty="0">
                <a:latin typeface="Arial"/>
                <a:cs typeface="Arial"/>
              </a:rPr>
              <a:t> </a:t>
            </a:r>
            <a:r>
              <a:rPr sz="1400" spc="-25" dirty="0">
                <a:latin typeface="Arial"/>
                <a:cs typeface="Arial"/>
              </a:rPr>
              <a:t>be </a:t>
            </a:r>
            <a:r>
              <a:rPr sz="1400" spc="-10" dirty="0">
                <a:latin typeface="Arial"/>
                <a:cs typeface="Arial"/>
              </a:rPr>
              <a:t>chained</a:t>
            </a:r>
            <a:endParaRPr sz="1400">
              <a:latin typeface="Arial"/>
              <a:cs typeface="Arial"/>
            </a:endParaRPr>
          </a:p>
          <a:p>
            <a:pPr marL="341630" indent="-328930">
              <a:lnSpc>
                <a:spcPct val="100000"/>
              </a:lnSpc>
              <a:spcBef>
                <a:spcPts val="400"/>
              </a:spcBef>
              <a:buClr>
                <a:srgbClr val="FF0000"/>
              </a:buClr>
              <a:buChar char="•"/>
              <a:tabLst>
                <a:tab pos="341630" algn="l"/>
              </a:tabLst>
            </a:pPr>
            <a:r>
              <a:rPr sz="1550" dirty="0">
                <a:latin typeface="Arial"/>
                <a:cs typeface="Arial"/>
              </a:rPr>
              <a:t>The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Stream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class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converts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collection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to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</a:t>
            </a:r>
            <a:r>
              <a:rPr sz="1550" spc="55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pipeline.</a:t>
            </a:r>
            <a:endParaRPr sz="1550">
              <a:latin typeface="Arial"/>
              <a:cs typeface="Arial"/>
            </a:endParaRPr>
          </a:p>
          <a:p>
            <a:pPr marL="659765" lvl="1" indent="-237490">
              <a:lnSpc>
                <a:spcPct val="100000"/>
              </a:lnSpc>
              <a:spcBef>
                <a:spcPts val="380"/>
              </a:spcBef>
              <a:buClr>
                <a:srgbClr val="FF0000"/>
              </a:buClr>
              <a:buChar char="–"/>
              <a:tabLst>
                <a:tab pos="659765" algn="l"/>
              </a:tabLst>
            </a:pPr>
            <a:r>
              <a:rPr sz="1400" dirty="0">
                <a:latin typeface="Arial"/>
                <a:cs typeface="Arial"/>
              </a:rPr>
              <a:t>Immutable</a:t>
            </a:r>
            <a:r>
              <a:rPr sz="1400" spc="80" dirty="0">
                <a:latin typeface="Arial"/>
                <a:cs typeface="Arial"/>
              </a:rPr>
              <a:t> </a:t>
            </a:r>
            <a:r>
              <a:rPr sz="1400" spc="-20" dirty="0">
                <a:latin typeface="Arial"/>
                <a:cs typeface="Arial"/>
              </a:rPr>
              <a:t>data</a:t>
            </a:r>
            <a:endParaRPr sz="1400">
              <a:latin typeface="Arial"/>
              <a:cs typeface="Arial"/>
            </a:endParaRPr>
          </a:p>
          <a:p>
            <a:pPr marL="659765" lvl="1" indent="-237490">
              <a:lnSpc>
                <a:spcPct val="100000"/>
              </a:lnSpc>
              <a:spcBef>
                <a:spcPts val="385"/>
              </a:spcBef>
              <a:buClr>
                <a:srgbClr val="FF0000"/>
              </a:buClr>
              <a:buChar char="–"/>
              <a:tabLst>
                <a:tab pos="659765" algn="l"/>
              </a:tabLst>
            </a:pPr>
            <a:r>
              <a:rPr sz="1400" dirty="0">
                <a:latin typeface="Arial"/>
                <a:cs typeface="Arial"/>
              </a:rPr>
              <a:t>Can</a:t>
            </a:r>
            <a:r>
              <a:rPr sz="1400" spc="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only</a:t>
            </a:r>
            <a:r>
              <a:rPr sz="1400" spc="5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be</a:t>
            </a:r>
            <a:r>
              <a:rPr sz="1400" spc="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used</a:t>
            </a:r>
            <a:r>
              <a:rPr sz="1400" spc="35" dirty="0">
                <a:latin typeface="Arial"/>
                <a:cs typeface="Arial"/>
              </a:rPr>
              <a:t> </a:t>
            </a:r>
            <a:r>
              <a:rPr sz="1400" spc="-20" dirty="0">
                <a:latin typeface="Arial"/>
                <a:cs typeface="Arial"/>
              </a:rPr>
              <a:t>once</a:t>
            </a:r>
            <a:endParaRPr sz="1400">
              <a:latin typeface="Arial"/>
              <a:cs typeface="Arial"/>
            </a:endParaRPr>
          </a:p>
          <a:p>
            <a:pPr marL="659765" lvl="1" indent="-237490">
              <a:lnSpc>
                <a:spcPct val="100000"/>
              </a:lnSpc>
              <a:spcBef>
                <a:spcPts val="370"/>
              </a:spcBef>
              <a:buClr>
                <a:srgbClr val="FF0000"/>
              </a:buClr>
              <a:buChar char="–"/>
              <a:tabLst>
                <a:tab pos="659765" algn="l"/>
              </a:tabLst>
            </a:pPr>
            <a:r>
              <a:rPr sz="1400" dirty="0">
                <a:latin typeface="Arial"/>
                <a:cs typeface="Arial"/>
              </a:rPr>
              <a:t>Method</a:t>
            </a:r>
            <a:r>
              <a:rPr sz="1400" spc="6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chaining</a:t>
            </a:r>
            <a:endParaRPr sz="1400">
              <a:latin typeface="Arial"/>
              <a:cs typeface="Arial"/>
            </a:endParaRPr>
          </a:p>
          <a:p>
            <a:pPr marL="341630" indent="-328930">
              <a:lnSpc>
                <a:spcPct val="100000"/>
              </a:lnSpc>
              <a:spcBef>
                <a:spcPts val="405"/>
              </a:spcBef>
              <a:buClr>
                <a:srgbClr val="FF0000"/>
              </a:buClr>
              <a:buChar char="•"/>
              <a:tabLst>
                <a:tab pos="341630" algn="l"/>
              </a:tabLst>
            </a:pPr>
            <a:r>
              <a:rPr sz="1550" dirty="0">
                <a:latin typeface="Arial"/>
                <a:cs typeface="Arial"/>
              </a:rPr>
              <a:t>Java</a:t>
            </a:r>
            <a:r>
              <a:rPr sz="1550" spc="1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API</a:t>
            </a:r>
            <a:r>
              <a:rPr sz="1550" spc="1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doc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i="1" dirty="0">
                <a:latin typeface="Arial"/>
                <a:cs typeface="Arial"/>
              </a:rPr>
              <a:t>is</a:t>
            </a:r>
            <a:r>
              <a:rPr sz="1550" i="1" spc="30" dirty="0">
                <a:latin typeface="Arial"/>
                <a:cs typeface="Arial"/>
              </a:rPr>
              <a:t> </a:t>
            </a:r>
            <a:r>
              <a:rPr sz="1550" i="1" dirty="0">
                <a:latin typeface="Arial"/>
                <a:cs typeface="Arial"/>
              </a:rPr>
              <a:t>your</a:t>
            </a:r>
            <a:r>
              <a:rPr sz="1550" i="1" spc="20" dirty="0">
                <a:latin typeface="Arial"/>
                <a:cs typeface="Arial"/>
              </a:rPr>
              <a:t> </a:t>
            </a:r>
            <a:r>
              <a:rPr sz="1550" i="1" spc="-10" dirty="0">
                <a:latin typeface="Arial"/>
                <a:cs typeface="Arial"/>
              </a:rPr>
              <a:t>friend</a:t>
            </a:r>
            <a:endParaRPr sz="1550">
              <a:latin typeface="Arial"/>
              <a:cs typeface="Arial"/>
            </a:endParaRPr>
          </a:p>
          <a:p>
            <a:pPr marL="341630" indent="-328930">
              <a:lnSpc>
                <a:spcPct val="100000"/>
              </a:lnSpc>
              <a:spcBef>
                <a:spcPts val="405"/>
              </a:spcBef>
              <a:buClr>
                <a:srgbClr val="FF0000"/>
              </a:buClr>
              <a:buChar char="•"/>
              <a:tabLst>
                <a:tab pos="341630" algn="l"/>
              </a:tabLst>
            </a:pPr>
            <a:r>
              <a:rPr sz="1550" spc="-10" dirty="0">
                <a:latin typeface="Arial"/>
                <a:cs typeface="Arial"/>
              </a:rPr>
              <a:t>Classes</a:t>
            </a:r>
            <a:endParaRPr sz="1550">
              <a:latin typeface="Arial"/>
              <a:cs typeface="Arial"/>
            </a:endParaRPr>
          </a:p>
          <a:p>
            <a:pPr marL="659765" lvl="1" indent="-237490">
              <a:lnSpc>
                <a:spcPct val="100000"/>
              </a:lnSpc>
              <a:spcBef>
                <a:spcPts val="284"/>
              </a:spcBef>
              <a:buClr>
                <a:srgbClr val="FF0000"/>
              </a:buClr>
              <a:buFont typeface="Arial"/>
              <a:buChar char="–"/>
              <a:tabLst>
                <a:tab pos="659765" algn="l"/>
              </a:tabLst>
            </a:pPr>
            <a:r>
              <a:rPr sz="1400" spc="165" dirty="0">
                <a:latin typeface="Times New Roman"/>
                <a:cs typeface="Times New Roman"/>
              </a:rPr>
              <a:t>DoubleStream</a:t>
            </a:r>
            <a:r>
              <a:rPr sz="1400" spc="165" dirty="0">
                <a:latin typeface="Arial"/>
                <a:cs typeface="Arial"/>
              </a:rPr>
              <a:t>,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215" dirty="0">
                <a:latin typeface="Times New Roman"/>
                <a:cs typeface="Times New Roman"/>
              </a:rPr>
              <a:t>IntStream</a:t>
            </a:r>
            <a:r>
              <a:rPr sz="1400" spc="215" dirty="0">
                <a:latin typeface="Arial"/>
                <a:cs typeface="Arial"/>
              </a:rPr>
              <a:t>,</a:t>
            </a:r>
            <a:r>
              <a:rPr sz="1400" spc="10" dirty="0">
                <a:latin typeface="Arial"/>
                <a:cs typeface="Arial"/>
              </a:rPr>
              <a:t> </a:t>
            </a:r>
            <a:r>
              <a:rPr sz="1400" spc="145" dirty="0">
                <a:latin typeface="Times New Roman"/>
                <a:cs typeface="Times New Roman"/>
              </a:rPr>
              <a:t>LongStream</a:t>
            </a:r>
            <a:endParaRPr sz="1400">
              <a:latin typeface="Times New Roman"/>
              <a:cs typeface="Times New Roman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4428744" y="2840735"/>
            <a:ext cx="2346960" cy="1374775"/>
            <a:chOff x="4428744" y="2840735"/>
            <a:chExt cx="2346960" cy="137477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31792" y="2840735"/>
              <a:ext cx="996696" cy="42367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28744" y="3255263"/>
              <a:ext cx="2346959" cy="960119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6650736" y="4207001"/>
              <a:ext cx="15240" cy="0"/>
            </a:xfrm>
            <a:custGeom>
              <a:avLst/>
              <a:gdLst/>
              <a:ahLst/>
              <a:cxnLst/>
              <a:rect l="l" t="t" r="r" b="b"/>
              <a:pathLst>
                <a:path w="15240">
                  <a:moveTo>
                    <a:pt x="0" y="0"/>
                  </a:moveTo>
                  <a:lnTo>
                    <a:pt x="15240" y="0"/>
                  </a:lnTo>
                </a:path>
              </a:pathLst>
            </a:custGeom>
            <a:ln w="3175">
              <a:solidFill>
                <a:srgbClr val="B0E4F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817864" y="5717539"/>
            <a:ext cx="6289040" cy="23939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3499"/>
              </a:lnSpc>
              <a:spcBef>
                <a:spcPts val="90"/>
              </a:spcBef>
            </a:pPr>
            <a:r>
              <a:rPr sz="1150" dirty="0">
                <a:latin typeface="Arial"/>
                <a:cs typeface="Arial"/>
              </a:rPr>
              <a:t>A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stream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pipeline</a:t>
            </a:r>
            <a:r>
              <a:rPr sz="1150" spc="12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consists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of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source,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zero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or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more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intermediate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operations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(which</a:t>
            </a:r>
            <a:r>
              <a:rPr sz="1150" spc="110" dirty="0">
                <a:latin typeface="Arial"/>
                <a:cs typeface="Arial"/>
              </a:rPr>
              <a:t> </a:t>
            </a:r>
            <a:r>
              <a:rPr sz="1150" spc="-10" dirty="0">
                <a:latin typeface="Arial"/>
                <a:cs typeface="Arial"/>
              </a:rPr>
              <a:t>transform </a:t>
            </a:r>
            <a:r>
              <a:rPr sz="1150" dirty="0">
                <a:latin typeface="Arial"/>
                <a:cs typeface="Arial"/>
              </a:rPr>
              <a:t>a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stream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into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another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stream),</a:t>
            </a:r>
            <a:r>
              <a:rPr sz="1150" spc="1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and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terminal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operation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that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ends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use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of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spc="-10" dirty="0">
                <a:latin typeface="Arial"/>
                <a:cs typeface="Arial"/>
              </a:rPr>
              <a:t>stream.</a:t>
            </a:r>
            <a:endParaRPr sz="1150" dirty="0">
              <a:latin typeface="Arial"/>
              <a:cs typeface="Arial"/>
            </a:endParaRPr>
          </a:p>
          <a:p>
            <a:pPr marL="12700" marR="732790">
              <a:lnSpc>
                <a:spcPct val="134800"/>
              </a:lnSpc>
            </a:pPr>
            <a:r>
              <a:rPr sz="1150" dirty="0">
                <a:latin typeface="Arial"/>
                <a:cs typeface="Arial"/>
              </a:rPr>
              <a:t>To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perform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</a:t>
            </a:r>
            <a:r>
              <a:rPr sz="1150" spc="10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computation,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stream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operations</a:t>
            </a:r>
            <a:r>
              <a:rPr sz="1150" spc="10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are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composed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into</a:t>
            </a:r>
            <a:r>
              <a:rPr sz="1150" spc="10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stream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spc="-10" dirty="0">
                <a:latin typeface="Arial"/>
                <a:cs typeface="Arial"/>
              </a:rPr>
              <a:t>pipeline. </a:t>
            </a:r>
            <a:r>
              <a:rPr sz="1150" dirty="0">
                <a:latin typeface="Arial"/>
                <a:cs typeface="Arial"/>
              </a:rPr>
              <a:t>A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stream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pipeline</a:t>
            </a:r>
            <a:r>
              <a:rPr sz="1150" spc="14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consists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spc="-25" dirty="0">
                <a:latin typeface="Arial"/>
                <a:cs typeface="Arial"/>
              </a:rPr>
              <a:t>of:</a:t>
            </a:r>
            <a:endParaRPr sz="1150" dirty="0">
              <a:latin typeface="Arial"/>
              <a:cs typeface="Arial"/>
            </a:endParaRPr>
          </a:p>
          <a:p>
            <a:pPr marL="384175" indent="-247015">
              <a:lnSpc>
                <a:spcPct val="100000"/>
              </a:lnSpc>
              <a:spcBef>
                <a:spcPts val="380"/>
              </a:spcBef>
              <a:buFont typeface="Times New Roman"/>
              <a:buChar char="•"/>
              <a:tabLst>
                <a:tab pos="384175" algn="l"/>
              </a:tabLst>
            </a:pPr>
            <a:r>
              <a:rPr sz="1150" dirty="0">
                <a:latin typeface="Arial"/>
                <a:cs typeface="Arial"/>
              </a:rPr>
              <a:t>A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source: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An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array,</a:t>
            </a:r>
            <a:r>
              <a:rPr sz="1150" spc="9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collection,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generator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function,</a:t>
            </a:r>
            <a:r>
              <a:rPr sz="1150" spc="4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an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I/O</a:t>
            </a:r>
            <a:r>
              <a:rPr sz="1150" spc="35" dirty="0">
                <a:latin typeface="Arial"/>
                <a:cs typeface="Arial"/>
              </a:rPr>
              <a:t> </a:t>
            </a:r>
            <a:r>
              <a:rPr sz="1150" spc="-10" dirty="0">
                <a:latin typeface="Arial"/>
                <a:cs typeface="Arial"/>
              </a:rPr>
              <a:t>channel</a:t>
            </a:r>
            <a:endParaRPr sz="1150" dirty="0">
              <a:latin typeface="Arial"/>
              <a:cs typeface="Arial"/>
            </a:endParaRPr>
          </a:p>
          <a:p>
            <a:pPr marL="384175" indent="-247015">
              <a:lnSpc>
                <a:spcPct val="100000"/>
              </a:lnSpc>
              <a:spcBef>
                <a:spcPts val="375"/>
              </a:spcBef>
              <a:buChar char="•"/>
              <a:tabLst>
                <a:tab pos="384175" algn="l"/>
              </a:tabLst>
            </a:pPr>
            <a:r>
              <a:rPr sz="1150" dirty="0">
                <a:latin typeface="Arial"/>
                <a:cs typeface="Arial"/>
              </a:rPr>
              <a:t>Zero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or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more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intermediate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operations,</a:t>
            </a:r>
            <a:r>
              <a:rPr sz="1150" spc="9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which</a:t>
            </a:r>
            <a:r>
              <a:rPr sz="1150" spc="13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transform</a:t>
            </a:r>
            <a:r>
              <a:rPr sz="1150" spc="3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</a:t>
            </a:r>
            <a:r>
              <a:rPr sz="1150" spc="10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stream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into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another</a:t>
            </a:r>
            <a:r>
              <a:rPr sz="1150" spc="105" dirty="0">
                <a:latin typeface="Arial"/>
                <a:cs typeface="Arial"/>
              </a:rPr>
              <a:t> </a:t>
            </a:r>
            <a:r>
              <a:rPr sz="1150" spc="-10" dirty="0">
                <a:latin typeface="Arial"/>
                <a:cs typeface="Arial"/>
              </a:rPr>
              <a:t>stream</a:t>
            </a:r>
            <a:endParaRPr sz="115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65"/>
              </a:spcBef>
            </a:pPr>
            <a:r>
              <a:rPr sz="1150" spc="270" dirty="0">
                <a:latin typeface="Times New Roman"/>
                <a:cs typeface="Times New Roman"/>
              </a:rPr>
              <a:t>filter(Predicate)</a:t>
            </a:r>
            <a:endParaRPr sz="1150" dirty="0">
              <a:latin typeface="Times New Roman"/>
              <a:cs typeface="Times New Roman"/>
            </a:endParaRPr>
          </a:p>
          <a:p>
            <a:pPr marL="384175" indent="-247015">
              <a:lnSpc>
                <a:spcPct val="100000"/>
              </a:lnSpc>
              <a:spcBef>
                <a:spcPts val="480"/>
              </a:spcBef>
              <a:buChar char="•"/>
              <a:tabLst>
                <a:tab pos="384175" algn="l"/>
              </a:tabLst>
            </a:pPr>
            <a:r>
              <a:rPr sz="1150" dirty="0">
                <a:latin typeface="Arial"/>
                <a:cs typeface="Arial"/>
              </a:rPr>
              <a:t>A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terminal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operation,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which</a:t>
            </a:r>
            <a:r>
              <a:rPr sz="1150" spc="10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produces</a:t>
            </a:r>
            <a:r>
              <a:rPr sz="1150" spc="9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result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or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side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spc="-10" dirty="0">
                <a:latin typeface="Arial"/>
                <a:cs typeface="Arial"/>
              </a:rPr>
              <a:t>effect</a:t>
            </a:r>
            <a:endParaRPr sz="115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sz="1150" spc="225" dirty="0">
                <a:latin typeface="Times New Roman"/>
                <a:cs typeface="Times New Roman"/>
              </a:rPr>
              <a:t>count()</a:t>
            </a:r>
            <a:r>
              <a:rPr sz="1150" spc="100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Arial"/>
                <a:cs typeface="Arial"/>
              </a:rPr>
              <a:t>or</a:t>
            </a:r>
            <a:r>
              <a:rPr sz="1150" spc="25" dirty="0">
                <a:latin typeface="Arial"/>
                <a:cs typeface="Arial"/>
              </a:rPr>
              <a:t> </a:t>
            </a:r>
            <a:r>
              <a:rPr sz="1150" spc="160" dirty="0">
                <a:latin typeface="Times New Roman"/>
                <a:cs typeface="Times New Roman"/>
              </a:rPr>
              <a:t>forEach(Consumer)</a:t>
            </a:r>
            <a:endParaRPr sz="1150" dirty="0">
              <a:latin typeface="Times New Roman"/>
              <a:cs typeface="Times New Roman"/>
            </a:endParaRPr>
          </a:p>
          <a:p>
            <a:pPr marL="12700" marR="191135">
              <a:lnSpc>
                <a:spcPct val="103499"/>
              </a:lnSpc>
              <a:spcBef>
                <a:spcPts val="515"/>
              </a:spcBef>
            </a:pPr>
            <a:r>
              <a:rPr sz="1150" dirty="0">
                <a:latin typeface="Arial"/>
                <a:cs typeface="Arial"/>
              </a:rPr>
              <a:t>Streams</a:t>
            </a:r>
            <a:r>
              <a:rPr sz="1150" spc="3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may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be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lazy.</a:t>
            </a:r>
            <a:r>
              <a:rPr sz="1150" spc="12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Computation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on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source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data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is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performed</a:t>
            </a:r>
            <a:r>
              <a:rPr sz="1150" spc="3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only</a:t>
            </a:r>
            <a:r>
              <a:rPr sz="1150" spc="9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when</a:t>
            </a:r>
            <a:r>
              <a:rPr sz="1150" spc="10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spc="-10" dirty="0">
                <a:latin typeface="Arial"/>
                <a:cs typeface="Arial"/>
              </a:rPr>
              <a:t>terminal </a:t>
            </a:r>
            <a:r>
              <a:rPr sz="1150" dirty="0">
                <a:latin typeface="Arial"/>
                <a:cs typeface="Arial"/>
              </a:rPr>
              <a:t>operation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is</a:t>
            </a:r>
            <a:r>
              <a:rPr sz="1150" spc="10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initiated,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and</a:t>
            </a:r>
            <a:r>
              <a:rPr sz="1150" spc="10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source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elements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are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consumed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only</a:t>
            </a:r>
            <a:r>
              <a:rPr sz="1150" spc="10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as</a:t>
            </a:r>
            <a:r>
              <a:rPr sz="1150" spc="95" dirty="0">
                <a:latin typeface="Arial"/>
                <a:cs typeface="Arial"/>
              </a:rPr>
              <a:t> </a:t>
            </a:r>
            <a:r>
              <a:rPr sz="1150" spc="-10" dirty="0">
                <a:latin typeface="Arial"/>
                <a:cs typeface="Arial"/>
              </a:rPr>
              <a:t>needed.</a:t>
            </a:r>
            <a:endParaRPr sz="115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728976" y="806967"/>
            <a:ext cx="2311400" cy="3092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50" b="1" dirty="0">
                <a:latin typeface="Arial"/>
                <a:cs typeface="Arial"/>
              </a:rPr>
              <a:t>Types</a:t>
            </a:r>
            <a:r>
              <a:rPr sz="1850" b="1" spc="15" dirty="0">
                <a:latin typeface="Arial"/>
                <a:cs typeface="Arial"/>
              </a:rPr>
              <a:t> </a:t>
            </a:r>
            <a:r>
              <a:rPr sz="1850" b="1" dirty="0">
                <a:latin typeface="Arial"/>
                <a:cs typeface="Arial"/>
              </a:rPr>
              <a:t>of</a:t>
            </a:r>
            <a:r>
              <a:rPr sz="1850" b="1" spc="25" dirty="0">
                <a:latin typeface="Arial"/>
                <a:cs typeface="Arial"/>
              </a:rPr>
              <a:t> </a:t>
            </a:r>
            <a:r>
              <a:rPr sz="1850" b="1" spc="-10" dirty="0">
                <a:latin typeface="Arial"/>
                <a:cs typeface="Arial"/>
              </a:rPr>
              <a:t>Operations</a:t>
            </a:r>
            <a:endParaRPr sz="185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31824" y="1495708"/>
            <a:ext cx="2240280" cy="847725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341630" indent="-328930">
              <a:lnSpc>
                <a:spcPct val="100000"/>
              </a:lnSpc>
              <a:spcBef>
                <a:spcPts val="385"/>
              </a:spcBef>
              <a:buClr>
                <a:srgbClr val="FF0000"/>
              </a:buClr>
              <a:buChar char="•"/>
              <a:tabLst>
                <a:tab pos="341630" algn="l"/>
              </a:tabLst>
            </a:pPr>
            <a:r>
              <a:rPr sz="1550" spc="-10" dirty="0">
                <a:latin typeface="Arial"/>
                <a:cs typeface="Arial"/>
              </a:rPr>
              <a:t>Intermediate</a:t>
            </a:r>
            <a:endParaRPr sz="1550">
              <a:latin typeface="Arial"/>
              <a:cs typeface="Arial"/>
            </a:endParaRPr>
          </a:p>
          <a:p>
            <a:pPr marL="422275">
              <a:lnSpc>
                <a:spcPct val="100000"/>
              </a:lnSpc>
              <a:spcBef>
                <a:spcPts val="285"/>
              </a:spcBef>
              <a:tabLst>
                <a:tab pos="659765" algn="l"/>
                <a:tab pos="1680845" algn="l"/>
              </a:tabLst>
            </a:pPr>
            <a:r>
              <a:rPr sz="1400" spc="-50" dirty="0">
                <a:solidFill>
                  <a:srgbClr val="FF0000"/>
                </a:solidFill>
                <a:latin typeface="Arial"/>
                <a:cs typeface="Arial"/>
              </a:rPr>
              <a:t>–</a:t>
            </a:r>
            <a:r>
              <a:rPr sz="1400" dirty="0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sz="1400" spc="385" dirty="0">
                <a:latin typeface="Times New Roman"/>
                <a:cs typeface="Times New Roman"/>
              </a:rPr>
              <a:t>filter()</a:t>
            </a:r>
            <a:r>
              <a:rPr sz="1400" dirty="0">
                <a:latin typeface="Times New Roman"/>
                <a:cs typeface="Times New Roman"/>
              </a:rPr>
              <a:t>	</a:t>
            </a:r>
            <a:r>
              <a:rPr sz="1400" spc="160" dirty="0">
                <a:latin typeface="Times New Roman"/>
                <a:cs typeface="Times New Roman"/>
              </a:rPr>
              <a:t>map()</a:t>
            </a:r>
            <a:endParaRPr sz="1400">
              <a:latin typeface="Times New Roman"/>
              <a:cs typeface="Times New Roman"/>
            </a:endParaRPr>
          </a:p>
          <a:p>
            <a:pPr marL="341630" indent="-328930">
              <a:lnSpc>
                <a:spcPct val="100000"/>
              </a:lnSpc>
              <a:spcBef>
                <a:spcPts val="495"/>
              </a:spcBef>
              <a:buClr>
                <a:srgbClr val="FF0000"/>
              </a:buClr>
              <a:buChar char="•"/>
              <a:tabLst>
                <a:tab pos="341630" algn="l"/>
              </a:tabLst>
            </a:pPr>
            <a:r>
              <a:rPr sz="1550" spc="-10" dirty="0">
                <a:latin typeface="Arial"/>
                <a:cs typeface="Arial"/>
              </a:rPr>
              <a:t>Terminal</a:t>
            </a:r>
            <a:endParaRPr sz="15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504723" y="1800241"/>
            <a:ext cx="681355" cy="2438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400" spc="245" dirty="0">
                <a:latin typeface="Times New Roman"/>
                <a:cs typeface="Times New Roman"/>
              </a:rPr>
              <a:t>peek()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31824" y="2350405"/>
            <a:ext cx="4381500" cy="1224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60400" marR="134620" indent="-238125">
              <a:lnSpc>
                <a:spcPct val="102099"/>
              </a:lnSpc>
              <a:spcBef>
                <a:spcPts val="95"/>
              </a:spcBef>
              <a:tabLst>
                <a:tab pos="659765" algn="l"/>
              </a:tabLst>
            </a:pPr>
            <a:r>
              <a:rPr sz="1400" spc="-50" dirty="0">
                <a:solidFill>
                  <a:srgbClr val="FF0000"/>
                </a:solidFill>
                <a:latin typeface="Arial"/>
                <a:cs typeface="Arial"/>
              </a:rPr>
              <a:t>–</a:t>
            </a:r>
            <a:r>
              <a:rPr sz="1400" dirty="0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sz="1400" spc="254" dirty="0">
                <a:latin typeface="Times New Roman"/>
                <a:cs typeface="Times New Roman"/>
              </a:rPr>
              <a:t>forEach()</a:t>
            </a:r>
            <a:r>
              <a:rPr sz="1400" spc="445" dirty="0">
                <a:latin typeface="Times New Roman"/>
                <a:cs typeface="Times New Roman"/>
              </a:rPr>
              <a:t> </a:t>
            </a:r>
            <a:r>
              <a:rPr sz="1400" spc="270" dirty="0">
                <a:latin typeface="Times New Roman"/>
                <a:cs typeface="Times New Roman"/>
              </a:rPr>
              <a:t>count()</a:t>
            </a:r>
            <a:r>
              <a:rPr sz="1400" spc="459" dirty="0">
                <a:latin typeface="Times New Roman"/>
                <a:cs typeface="Times New Roman"/>
              </a:rPr>
              <a:t> </a:t>
            </a:r>
            <a:r>
              <a:rPr sz="1400" spc="195" dirty="0">
                <a:latin typeface="Times New Roman"/>
                <a:cs typeface="Times New Roman"/>
              </a:rPr>
              <a:t>sum()</a:t>
            </a:r>
            <a:r>
              <a:rPr sz="1400" spc="95" dirty="0">
                <a:latin typeface="Times New Roman"/>
                <a:cs typeface="Times New Roman"/>
              </a:rPr>
              <a:t>  </a:t>
            </a:r>
            <a:r>
              <a:rPr sz="1400" spc="250" dirty="0">
                <a:latin typeface="Times New Roman"/>
                <a:cs typeface="Times New Roman"/>
              </a:rPr>
              <a:t>average() </a:t>
            </a:r>
            <a:r>
              <a:rPr sz="1400" spc="180" dirty="0">
                <a:latin typeface="Times New Roman"/>
                <a:cs typeface="Times New Roman"/>
              </a:rPr>
              <a:t>max()</a:t>
            </a:r>
            <a:r>
              <a:rPr sz="1400" spc="450" dirty="0">
                <a:latin typeface="Times New Roman"/>
                <a:cs typeface="Times New Roman"/>
              </a:rPr>
              <a:t> </a:t>
            </a:r>
            <a:r>
              <a:rPr sz="1400" spc="320" dirty="0">
                <a:latin typeface="Times New Roman"/>
                <a:cs typeface="Times New Roman"/>
              </a:rPr>
              <a:t>collect()</a:t>
            </a:r>
            <a:endParaRPr sz="1400">
              <a:latin typeface="Times New Roman"/>
              <a:cs typeface="Times New Roman"/>
            </a:endParaRPr>
          </a:p>
          <a:p>
            <a:pPr marL="341630" indent="-328930">
              <a:lnSpc>
                <a:spcPct val="100000"/>
              </a:lnSpc>
              <a:spcBef>
                <a:spcPts val="484"/>
              </a:spcBef>
              <a:buClr>
                <a:srgbClr val="FF0000"/>
              </a:buClr>
              <a:buChar char="•"/>
              <a:tabLst>
                <a:tab pos="341630" algn="l"/>
              </a:tabLst>
            </a:pPr>
            <a:r>
              <a:rPr sz="1550" dirty="0">
                <a:latin typeface="Arial"/>
                <a:cs typeface="Arial"/>
              </a:rPr>
              <a:t>Terminal</a:t>
            </a:r>
            <a:r>
              <a:rPr sz="1550" spc="7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short-</a:t>
            </a:r>
            <a:r>
              <a:rPr sz="1550" spc="-10" dirty="0">
                <a:latin typeface="Arial"/>
                <a:cs typeface="Arial"/>
              </a:rPr>
              <a:t>circuit</a:t>
            </a:r>
            <a:endParaRPr sz="1550">
              <a:latin typeface="Arial"/>
              <a:cs typeface="Arial"/>
            </a:endParaRPr>
          </a:p>
          <a:p>
            <a:pPr marL="660400" marR="5080" indent="-238125">
              <a:lnSpc>
                <a:spcPct val="102099"/>
              </a:lnSpc>
              <a:spcBef>
                <a:spcPts val="225"/>
              </a:spcBef>
              <a:tabLst>
                <a:tab pos="659765" algn="l"/>
                <a:tab pos="1969135" algn="l"/>
                <a:tab pos="2077085" algn="l"/>
                <a:tab pos="3276600" algn="l"/>
              </a:tabLst>
            </a:pPr>
            <a:r>
              <a:rPr sz="1400" spc="-50" dirty="0">
                <a:solidFill>
                  <a:srgbClr val="FF0000"/>
                </a:solidFill>
                <a:latin typeface="Arial"/>
                <a:cs typeface="Arial"/>
              </a:rPr>
              <a:t>–</a:t>
            </a:r>
            <a:r>
              <a:rPr sz="1400" dirty="0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sz="1400" spc="320" dirty="0">
                <a:latin typeface="Times New Roman"/>
                <a:cs typeface="Times New Roman"/>
              </a:rPr>
              <a:t>findFirst()</a:t>
            </a:r>
            <a:r>
              <a:rPr sz="1400" dirty="0">
                <a:latin typeface="Times New Roman"/>
                <a:cs typeface="Times New Roman"/>
              </a:rPr>
              <a:t>		</a:t>
            </a:r>
            <a:r>
              <a:rPr sz="1400" spc="220" dirty="0">
                <a:latin typeface="Times New Roman"/>
                <a:cs typeface="Times New Roman"/>
              </a:rPr>
              <a:t>findAny()</a:t>
            </a:r>
            <a:r>
              <a:rPr sz="1400" dirty="0">
                <a:latin typeface="Times New Roman"/>
                <a:cs typeface="Times New Roman"/>
              </a:rPr>
              <a:t>	</a:t>
            </a:r>
            <a:r>
              <a:rPr sz="1400" spc="185" dirty="0">
                <a:latin typeface="Times New Roman"/>
                <a:cs typeface="Times New Roman"/>
              </a:rPr>
              <a:t>anyMatch() </a:t>
            </a:r>
            <a:r>
              <a:rPr sz="1400" spc="250" dirty="0">
                <a:latin typeface="Times New Roman"/>
                <a:cs typeface="Times New Roman"/>
              </a:rPr>
              <a:t>allMatch()</a:t>
            </a:r>
            <a:r>
              <a:rPr sz="1400" dirty="0">
                <a:latin typeface="Times New Roman"/>
                <a:cs typeface="Times New Roman"/>
              </a:rPr>
              <a:t>	</a:t>
            </a:r>
            <a:r>
              <a:rPr sz="1400" spc="180" dirty="0">
                <a:latin typeface="Times New Roman"/>
                <a:cs typeface="Times New Roman"/>
              </a:rPr>
              <a:t>noneMatch()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626205" y="2350405"/>
            <a:ext cx="570865" cy="2438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400" spc="220" dirty="0">
                <a:latin typeface="Times New Roman"/>
                <a:cs typeface="Times New Roman"/>
              </a:rPr>
              <a:t>min()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17880" y="5717539"/>
            <a:ext cx="4107815" cy="20701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150" dirty="0">
                <a:latin typeface="Arial"/>
                <a:cs typeface="Arial"/>
              </a:rPr>
              <a:t>The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above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is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list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of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stream</a:t>
            </a:r>
            <a:r>
              <a:rPr sz="1150" spc="4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methods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by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their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operation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spc="-10" dirty="0">
                <a:latin typeface="Arial"/>
                <a:cs typeface="Arial"/>
              </a:rPr>
              <a:t>type.</a:t>
            </a:r>
            <a:endParaRPr sz="115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326639" y="5247386"/>
            <a:ext cx="3116580" cy="144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endParaRPr sz="8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60196" y="806967"/>
            <a:ext cx="5561965" cy="207391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86995" algn="ctr">
              <a:lnSpc>
                <a:spcPct val="100000"/>
              </a:lnSpc>
              <a:spcBef>
                <a:spcPts val="110"/>
              </a:spcBef>
            </a:pPr>
            <a:r>
              <a:rPr sz="1850" b="1" dirty="0">
                <a:latin typeface="Arial"/>
                <a:cs typeface="Arial"/>
              </a:rPr>
              <a:t>Extracting</a:t>
            </a:r>
            <a:r>
              <a:rPr sz="1850" b="1" spc="5" dirty="0">
                <a:latin typeface="Arial"/>
                <a:cs typeface="Arial"/>
              </a:rPr>
              <a:t> </a:t>
            </a:r>
            <a:r>
              <a:rPr sz="1850" b="1" dirty="0">
                <a:latin typeface="Arial"/>
                <a:cs typeface="Arial"/>
              </a:rPr>
              <a:t>Data</a:t>
            </a:r>
            <a:r>
              <a:rPr sz="1850" b="1" spc="15" dirty="0">
                <a:latin typeface="Arial"/>
                <a:cs typeface="Arial"/>
              </a:rPr>
              <a:t> </a:t>
            </a:r>
            <a:r>
              <a:rPr sz="1850" b="1" dirty="0">
                <a:latin typeface="Arial"/>
                <a:cs typeface="Arial"/>
              </a:rPr>
              <a:t>with</a:t>
            </a:r>
            <a:r>
              <a:rPr sz="1850" b="1" spc="10" dirty="0">
                <a:latin typeface="Arial"/>
                <a:cs typeface="Arial"/>
              </a:rPr>
              <a:t> </a:t>
            </a:r>
            <a:r>
              <a:rPr sz="1850" b="1" spc="-25" dirty="0">
                <a:latin typeface="Arial"/>
                <a:cs typeface="Arial"/>
              </a:rPr>
              <a:t>Map</a:t>
            </a:r>
            <a:endParaRPr sz="18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210"/>
              </a:spcBef>
            </a:pPr>
            <a:endParaRPr sz="18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550" b="1" spc="155" dirty="0">
                <a:latin typeface="Times New Roman"/>
                <a:cs typeface="Times New Roman"/>
              </a:rPr>
              <a:t>map(Function&lt;?</a:t>
            </a:r>
            <a:r>
              <a:rPr sz="1550" b="1" spc="75" dirty="0">
                <a:latin typeface="Times New Roman"/>
                <a:cs typeface="Times New Roman"/>
              </a:rPr>
              <a:t>  </a:t>
            </a:r>
            <a:r>
              <a:rPr sz="1550" b="1" spc="200" dirty="0">
                <a:latin typeface="Times New Roman"/>
                <a:cs typeface="Times New Roman"/>
              </a:rPr>
              <a:t>super</a:t>
            </a:r>
            <a:r>
              <a:rPr sz="1550" b="1" spc="75" dirty="0">
                <a:latin typeface="Times New Roman"/>
                <a:cs typeface="Times New Roman"/>
              </a:rPr>
              <a:t>  </a:t>
            </a:r>
            <a:r>
              <a:rPr sz="1550" b="1" spc="200" dirty="0">
                <a:latin typeface="Times New Roman"/>
                <a:cs typeface="Times New Roman"/>
              </a:rPr>
              <a:t>T,?</a:t>
            </a:r>
            <a:r>
              <a:rPr sz="1550" b="1" spc="75" dirty="0">
                <a:latin typeface="Times New Roman"/>
                <a:cs typeface="Times New Roman"/>
              </a:rPr>
              <a:t>  </a:t>
            </a:r>
            <a:r>
              <a:rPr sz="1550" b="1" spc="229" dirty="0">
                <a:latin typeface="Times New Roman"/>
                <a:cs typeface="Times New Roman"/>
              </a:rPr>
              <a:t>extends</a:t>
            </a:r>
            <a:r>
              <a:rPr sz="1550" b="1" spc="80" dirty="0">
                <a:latin typeface="Times New Roman"/>
                <a:cs typeface="Times New Roman"/>
              </a:rPr>
              <a:t>  </a:t>
            </a:r>
            <a:r>
              <a:rPr sz="1550" b="1" dirty="0">
                <a:latin typeface="Times New Roman"/>
                <a:cs typeface="Times New Roman"/>
              </a:rPr>
              <a:t>R&gt;</a:t>
            </a:r>
            <a:r>
              <a:rPr sz="1550" b="1" spc="80" dirty="0">
                <a:latin typeface="Times New Roman"/>
                <a:cs typeface="Times New Roman"/>
              </a:rPr>
              <a:t>  </a:t>
            </a:r>
            <a:r>
              <a:rPr sz="1550" b="1" spc="120" dirty="0">
                <a:latin typeface="Times New Roman"/>
                <a:cs typeface="Times New Roman"/>
              </a:rPr>
              <a:t>mapper)</a:t>
            </a:r>
            <a:endParaRPr sz="1550">
              <a:latin typeface="Times New Roman"/>
              <a:cs typeface="Times New Roman"/>
            </a:endParaRPr>
          </a:p>
          <a:p>
            <a:pPr marL="413384" indent="-329565">
              <a:lnSpc>
                <a:spcPct val="100000"/>
              </a:lnSpc>
              <a:spcBef>
                <a:spcPts val="445"/>
              </a:spcBef>
              <a:buClr>
                <a:srgbClr val="FF0000"/>
              </a:buClr>
              <a:buChar char="•"/>
              <a:tabLst>
                <a:tab pos="413384" algn="l"/>
              </a:tabLst>
            </a:pPr>
            <a:r>
              <a:rPr sz="1550" dirty="0">
                <a:latin typeface="Arial"/>
                <a:cs typeface="Arial"/>
              </a:rPr>
              <a:t>A</a:t>
            </a:r>
            <a:r>
              <a:rPr sz="1550" spc="1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map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takes</a:t>
            </a:r>
            <a:r>
              <a:rPr sz="1550" spc="2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one</a:t>
            </a:r>
            <a:r>
              <a:rPr sz="1550" spc="20" dirty="0">
                <a:latin typeface="Arial"/>
                <a:cs typeface="Arial"/>
              </a:rPr>
              <a:t> </a:t>
            </a:r>
            <a:r>
              <a:rPr sz="1550" spc="250" dirty="0">
                <a:latin typeface="Times New Roman"/>
                <a:cs typeface="Times New Roman"/>
              </a:rPr>
              <a:t>Function</a:t>
            </a:r>
            <a:r>
              <a:rPr sz="1550" spc="105" dirty="0">
                <a:latin typeface="Times New Roman"/>
                <a:cs typeface="Times New Roman"/>
              </a:rPr>
              <a:t> </a:t>
            </a:r>
            <a:r>
              <a:rPr sz="1550" dirty="0">
                <a:latin typeface="Arial"/>
                <a:cs typeface="Arial"/>
              </a:rPr>
              <a:t>as</a:t>
            </a:r>
            <a:r>
              <a:rPr sz="1550" spc="1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an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argument.</a:t>
            </a:r>
            <a:endParaRPr sz="1550">
              <a:latin typeface="Arial"/>
              <a:cs typeface="Arial"/>
            </a:endParaRPr>
          </a:p>
          <a:p>
            <a:pPr marL="731520" lvl="1" indent="-237490">
              <a:lnSpc>
                <a:spcPct val="100000"/>
              </a:lnSpc>
              <a:spcBef>
                <a:spcPts val="390"/>
              </a:spcBef>
              <a:buClr>
                <a:srgbClr val="FF0000"/>
              </a:buClr>
              <a:buChar char="–"/>
              <a:tabLst>
                <a:tab pos="731520" algn="l"/>
              </a:tabLst>
            </a:pPr>
            <a:r>
              <a:rPr sz="1400" dirty="0">
                <a:latin typeface="Arial"/>
                <a:cs typeface="Arial"/>
              </a:rPr>
              <a:t>A</a:t>
            </a:r>
            <a:r>
              <a:rPr sz="1400" spc="50" dirty="0">
                <a:latin typeface="Arial"/>
                <a:cs typeface="Arial"/>
              </a:rPr>
              <a:t> </a:t>
            </a:r>
            <a:r>
              <a:rPr sz="1400" spc="225" dirty="0">
                <a:latin typeface="Times New Roman"/>
                <a:cs typeface="Times New Roman"/>
              </a:rPr>
              <a:t>Function</a:t>
            </a:r>
            <a:r>
              <a:rPr sz="1400" spc="9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Arial"/>
                <a:cs typeface="Arial"/>
              </a:rPr>
              <a:t>takes</a:t>
            </a:r>
            <a:r>
              <a:rPr sz="1400" spc="5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one</a:t>
            </a:r>
            <a:r>
              <a:rPr sz="1400" spc="4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generic</a:t>
            </a:r>
            <a:r>
              <a:rPr sz="1400" spc="5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and</a:t>
            </a:r>
            <a:r>
              <a:rPr sz="1400" spc="4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returns</a:t>
            </a:r>
            <a:r>
              <a:rPr sz="1400" spc="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something</a:t>
            </a:r>
            <a:r>
              <a:rPr sz="1400" spc="4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else.</a:t>
            </a:r>
            <a:endParaRPr sz="1400">
              <a:latin typeface="Arial"/>
              <a:cs typeface="Arial"/>
            </a:endParaRPr>
          </a:p>
          <a:p>
            <a:pPr marL="413384" indent="-329565">
              <a:lnSpc>
                <a:spcPct val="100000"/>
              </a:lnSpc>
              <a:spcBef>
                <a:spcPts val="390"/>
              </a:spcBef>
              <a:buClr>
                <a:srgbClr val="FF0000"/>
              </a:buClr>
              <a:buChar char="•"/>
              <a:tabLst>
                <a:tab pos="413384" algn="l"/>
              </a:tabLst>
            </a:pPr>
            <a:r>
              <a:rPr sz="1550" dirty="0">
                <a:latin typeface="Arial"/>
                <a:cs typeface="Arial"/>
              </a:rPr>
              <a:t>Primitive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versions</a:t>
            </a:r>
            <a:r>
              <a:rPr sz="1550" spc="6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of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spc="-25" dirty="0">
                <a:latin typeface="Times New Roman"/>
                <a:cs typeface="Times New Roman"/>
              </a:rPr>
              <a:t>map</a:t>
            </a:r>
            <a:endParaRPr sz="1550">
              <a:latin typeface="Times New Roman"/>
              <a:cs typeface="Times New Roman"/>
            </a:endParaRPr>
          </a:p>
          <a:p>
            <a:pPr marL="731520" lvl="1" indent="-237490">
              <a:lnSpc>
                <a:spcPct val="100000"/>
              </a:lnSpc>
              <a:spcBef>
                <a:spcPts val="390"/>
              </a:spcBef>
              <a:buClr>
                <a:srgbClr val="FF0000"/>
              </a:buClr>
              <a:buFont typeface="Arial"/>
              <a:buChar char="–"/>
              <a:tabLst>
                <a:tab pos="731520" algn="l"/>
                <a:tab pos="2040889" algn="l"/>
                <a:tab pos="3458210" algn="l"/>
              </a:tabLst>
            </a:pPr>
            <a:r>
              <a:rPr sz="1400" spc="195" dirty="0">
                <a:latin typeface="Times New Roman"/>
                <a:cs typeface="Times New Roman"/>
              </a:rPr>
              <a:t>mapToInt()</a:t>
            </a:r>
            <a:r>
              <a:rPr sz="1400" dirty="0">
                <a:latin typeface="Times New Roman"/>
                <a:cs typeface="Times New Roman"/>
              </a:rPr>
              <a:t>	</a:t>
            </a:r>
            <a:r>
              <a:rPr sz="1400" spc="125" dirty="0">
                <a:latin typeface="Times New Roman"/>
                <a:cs typeface="Times New Roman"/>
              </a:rPr>
              <a:t>mapToLong()</a:t>
            </a:r>
            <a:r>
              <a:rPr sz="1400" dirty="0">
                <a:latin typeface="Times New Roman"/>
                <a:cs typeface="Times New Roman"/>
              </a:rPr>
              <a:t>	</a:t>
            </a:r>
            <a:r>
              <a:rPr sz="1400" spc="145" dirty="0">
                <a:latin typeface="Times New Roman"/>
                <a:cs typeface="Times New Roman"/>
              </a:rPr>
              <a:t>mapToDouble()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17880" y="5717539"/>
            <a:ext cx="5966460" cy="3879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3499"/>
              </a:lnSpc>
              <a:spcBef>
                <a:spcPts val="90"/>
              </a:spcBef>
            </a:pPr>
            <a:r>
              <a:rPr sz="1150" dirty="0">
                <a:latin typeface="Arial"/>
                <a:cs typeface="Arial"/>
              </a:rPr>
              <a:t>The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map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method</a:t>
            </a:r>
            <a:r>
              <a:rPr sz="1150" spc="3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is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typically</a:t>
            </a:r>
            <a:r>
              <a:rPr sz="1150" spc="10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used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to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extract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data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from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field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and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perform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calculation</a:t>
            </a:r>
            <a:r>
              <a:rPr sz="1150" spc="95" dirty="0">
                <a:latin typeface="Arial"/>
                <a:cs typeface="Arial"/>
              </a:rPr>
              <a:t> </a:t>
            </a:r>
            <a:r>
              <a:rPr sz="1150" spc="-25" dirty="0">
                <a:latin typeface="Arial"/>
                <a:cs typeface="Arial"/>
              </a:rPr>
              <a:t>or </a:t>
            </a:r>
            <a:r>
              <a:rPr sz="1150" dirty="0">
                <a:latin typeface="Arial"/>
                <a:cs typeface="Arial"/>
              </a:rPr>
              <a:t>operation.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results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of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mapping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operation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are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returned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as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spc="-10" dirty="0">
                <a:latin typeface="Arial"/>
                <a:cs typeface="Arial"/>
              </a:rPr>
              <a:t>stream.</a:t>
            </a:r>
            <a:endParaRPr sz="11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326639" y="5247386"/>
            <a:ext cx="3116580" cy="144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endParaRPr sz="8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60196" y="806967"/>
            <a:ext cx="5652135" cy="180149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10"/>
              </a:spcBef>
            </a:pPr>
            <a:r>
              <a:rPr sz="1850" b="1" dirty="0">
                <a:latin typeface="Arial"/>
                <a:cs typeface="Arial"/>
              </a:rPr>
              <a:t>Taking</a:t>
            </a:r>
            <a:r>
              <a:rPr sz="1850" b="1" spc="10" dirty="0">
                <a:latin typeface="Arial"/>
                <a:cs typeface="Arial"/>
              </a:rPr>
              <a:t> </a:t>
            </a:r>
            <a:r>
              <a:rPr sz="1850" b="1" dirty="0">
                <a:latin typeface="Arial"/>
                <a:cs typeface="Arial"/>
              </a:rPr>
              <a:t>a</a:t>
            </a:r>
            <a:r>
              <a:rPr sz="1850" b="1" spc="35" dirty="0">
                <a:latin typeface="Arial"/>
                <a:cs typeface="Arial"/>
              </a:rPr>
              <a:t> </a:t>
            </a:r>
            <a:r>
              <a:rPr sz="1850" b="1" spc="-20" dirty="0">
                <a:latin typeface="Arial"/>
                <a:cs typeface="Arial"/>
              </a:rPr>
              <a:t>Peek</a:t>
            </a:r>
            <a:endParaRPr sz="18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245"/>
              </a:spcBef>
            </a:pPr>
            <a:endParaRPr sz="18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550" b="1" spc="125" dirty="0">
                <a:latin typeface="Times New Roman"/>
                <a:cs typeface="Times New Roman"/>
              </a:rPr>
              <a:t>peek(Consumer&lt;?</a:t>
            </a:r>
            <a:r>
              <a:rPr sz="1550" b="1" spc="90" dirty="0">
                <a:latin typeface="Times New Roman"/>
                <a:cs typeface="Times New Roman"/>
              </a:rPr>
              <a:t>  </a:t>
            </a:r>
            <a:r>
              <a:rPr sz="1550" b="1" spc="200" dirty="0">
                <a:latin typeface="Times New Roman"/>
                <a:cs typeface="Times New Roman"/>
              </a:rPr>
              <a:t>super</a:t>
            </a:r>
            <a:r>
              <a:rPr sz="1550" b="1" spc="90" dirty="0">
                <a:latin typeface="Times New Roman"/>
                <a:cs typeface="Times New Roman"/>
              </a:rPr>
              <a:t>  </a:t>
            </a:r>
            <a:r>
              <a:rPr sz="1550" b="1" dirty="0">
                <a:latin typeface="Times New Roman"/>
                <a:cs typeface="Times New Roman"/>
              </a:rPr>
              <a:t>T&gt;</a:t>
            </a:r>
            <a:r>
              <a:rPr sz="1550" b="1" spc="90" dirty="0">
                <a:latin typeface="Times New Roman"/>
                <a:cs typeface="Times New Roman"/>
              </a:rPr>
              <a:t>  </a:t>
            </a:r>
            <a:r>
              <a:rPr sz="1550" b="1" spc="280" dirty="0">
                <a:latin typeface="Times New Roman"/>
                <a:cs typeface="Times New Roman"/>
              </a:rPr>
              <a:t>action)</a:t>
            </a:r>
            <a:endParaRPr sz="1550">
              <a:latin typeface="Times New Roman"/>
              <a:cs typeface="Times New Roman"/>
            </a:endParaRPr>
          </a:p>
          <a:p>
            <a:pPr marL="413384" marR="5080" indent="-329565">
              <a:lnSpc>
                <a:spcPct val="101899"/>
              </a:lnSpc>
              <a:spcBef>
                <a:spcPts val="470"/>
              </a:spcBef>
              <a:buClr>
                <a:srgbClr val="FF0000"/>
              </a:buClr>
              <a:buChar char="•"/>
              <a:tabLst>
                <a:tab pos="413384" algn="l"/>
              </a:tabLst>
            </a:pPr>
            <a:r>
              <a:rPr sz="1550" dirty="0">
                <a:latin typeface="Arial"/>
                <a:cs typeface="Arial"/>
              </a:rPr>
              <a:t>The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peek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method</a:t>
            </a:r>
            <a:r>
              <a:rPr sz="1550" spc="5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performs</a:t>
            </a:r>
            <a:r>
              <a:rPr sz="1550" spc="7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the</a:t>
            </a:r>
            <a:r>
              <a:rPr sz="1550" spc="6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operation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specified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by</a:t>
            </a:r>
            <a:r>
              <a:rPr sz="1550" spc="65" dirty="0">
                <a:latin typeface="Arial"/>
                <a:cs typeface="Arial"/>
              </a:rPr>
              <a:t> </a:t>
            </a:r>
            <a:r>
              <a:rPr sz="1550" spc="-25" dirty="0">
                <a:latin typeface="Arial"/>
                <a:cs typeface="Arial"/>
              </a:rPr>
              <a:t>the </a:t>
            </a:r>
            <a:r>
              <a:rPr sz="1550" dirty="0">
                <a:latin typeface="Arial"/>
                <a:cs typeface="Arial"/>
              </a:rPr>
              <a:t>lambda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expression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and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returns</a:t>
            </a:r>
            <a:r>
              <a:rPr sz="1550" spc="5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the</a:t>
            </a:r>
            <a:r>
              <a:rPr sz="1550" spc="5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elements</a:t>
            </a:r>
            <a:r>
              <a:rPr sz="1550" spc="6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to</a:t>
            </a:r>
            <a:r>
              <a:rPr sz="1550" spc="5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the</a:t>
            </a:r>
            <a:r>
              <a:rPr sz="1550" spc="55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stream.</a:t>
            </a:r>
            <a:endParaRPr sz="1550">
              <a:latin typeface="Arial"/>
              <a:cs typeface="Arial"/>
            </a:endParaRPr>
          </a:p>
          <a:p>
            <a:pPr marL="413384" indent="-329565">
              <a:lnSpc>
                <a:spcPct val="100000"/>
              </a:lnSpc>
              <a:spcBef>
                <a:spcPts val="395"/>
              </a:spcBef>
              <a:buClr>
                <a:srgbClr val="FF0000"/>
              </a:buClr>
              <a:buChar char="•"/>
              <a:tabLst>
                <a:tab pos="413384" algn="l"/>
              </a:tabLst>
            </a:pPr>
            <a:r>
              <a:rPr sz="1550" dirty="0">
                <a:latin typeface="Arial"/>
                <a:cs typeface="Arial"/>
              </a:rPr>
              <a:t>Great</a:t>
            </a:r>
            <a:r>
              <a:rPr sz="1550" spc="6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for</a:t>
            </a:r>
            <a:r>
              <a:rPr sz="1550" spc="6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printing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intermediate</a:t>
            </a:r>
            <a:r>
              <a:rPr sz="1550" spc="75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results</a:t>
            </a:r>
            <a:endParaRPr sz="155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17880" y="5706871"/>
            <a:ext cx="6266180" cy="1362075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2700" marR="5080" algn="just">
              <a:lnSpc>
                <a:spcPct val="106500"/>
              </a:lnSpc>
              <a:spcBef>
                <a:spcPts val="45"/>
              </a:spcBef>
            </a:pPr>
            <a:r>
              <a:rPr sz="1150" dirty="0">
                <a:latin typeface="Arial"/>
                <a:cs typeface="Arial"/>
              </a:rPr>
              <a:t>The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spc="160" dirty="0">
                <a:latin typeface="Times New Roman"/>
                <a:cs typeface="Times New Roman"/>
              </a:rPr>
              <a:t>peek</a:t>
            </a:r>
            <a:r>
              <a:rPr sz="1150" spc="120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Arial"/>
                <a:cs typeface="Arial"/>
              </a:rPr>
              <a:t>method</a:t>
            </a:r>
            <a:r>
              <a:rPr sz="1150" spc="3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of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spc="160" dirty="0">
                <a:latin typeface="Times New Roman"/>
                <a:cs typeface="Times New Roman"/>
              </a:rPr>
              <a:t>Stream</a:t>
            </a:r>
            <a:r>
              <a:rPr sz="1150" spc="135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Arial"/>
                <a:cs typeface="Arial"/>
              </a:rPr>
              <a:t>class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allows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you</a:t>
            </a:r>
            <a:r>
              <a:rPr sz="1150" spc="11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to</a:t>
            </a:r>
            <a:r>
              <a:rPr sz="1150" spc="4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look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at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element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data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in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stream. </a:t>
            </a:r>
            <a:r>
              <a:rPr sz="1150" spc="-10" dirty="0">
                <a:latin typeface="Arial"/>
                <a:cs typeface="Arial"/>
              </a:rPr>
              <a:t>After </a:t>
            </a:r>
            <a:r>
              <a:rPr sz="1150" spc="160" dirty="0">
                <a:latin typeface="Times New Roman"/>
                <a:cs typeface="Times New Roman"/>
              </a:rPr>
              <a:t>peek</a:t>
            </a:r>
            <a:r>
              <a:rPr sz="1150" spc="110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Arial"/>
                <a:cs typeface="Arial"/>
              </a:rPr>
              <a:t>is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called,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all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elements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in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current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stream</a:t>
            </a:r>
            <a:r>
              <a:rPr sz="1150" spc="3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are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returned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to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stream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and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are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spc="-10" dirty="0">
                <a:latin typeface="Arial"/>
                <a:cs typeface="Arial"/>
              </a:rPr>
              <a:t>available </a:t>
            </a:r>
            <a:r>
              <a:rPr sz="1150" dirty="0">
                <a:latin typeface="Arial"/>
                <a:cs typeface="Arial"/>
              </a:rPr>
              <a:t>to</a:t>
            </a:r>
            <a:r>
              <a:rPr sz="1150" spc="1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next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stream</a:t>
            </a:r>
            <a:r>
              <a:rPr sz="1150" spc="3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in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spc="-10" dirty="0">
                <a:latin typeface="Arial"/>
                <a:cs typeface="Arial"/>
              </a:rPr>
              <a:t>pipeline.</a:t>
            </a:r>
            <a:endParaRPr sz="1150">
              <a:latin typeface="Arial"/>
              <a:cs typeface="Arial"/>
            </a:endParaRPr>
          </a:p>
          <a:p>
            <a:pPr marL="12700" marR="151765">
              <a:lnSpc>
                <a:spcPct val="105800"/>
              </a:lnSpc>
              <a:spcBef>
                <a:spcPts val="320"/>
              </a:spcBef>
            </a:pPr>
            <a:r>
              <a:rPr sz="1150" b="1" dirty="0">
                <a:latin typeface="Arial"/>
                <a:cs typeface="Arial"/>
              </a:rPr>
              <a:t>Caution:</a:t>
            </a:r>
            <a:r>
              <a:rPr sz="1150" b="1" spc="10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With</a:t>
            </a:r>
            <a:r>
              <a:rPr sz="1150" spc="3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spc="160" dirty="0">
                <a:latin typeface="Times New Roman"/>
                <a:cs typeface="Times New Roman"/>
              </a:rPr>
              <a:t>peek</a:t>
            </a:r>
            <a:r>
              <a:rPr sz="1150" spc="155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Arial"/>
                <a:cs typeface="Arial"/>
              </a:rPr>
              <a:t>method,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you</a:t>
            </a:r>
            <a:r>
              <a:rPr sz="1150" spc="11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can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change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element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data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in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stream.</a:t>
            </a:r>
            <a:r>
              <a:rPr sz="1150" spc="3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Any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spc="-10" dirty="0">
                <a:latin typeface="Arial"/>
                <a:cs typeface="Arial"/>
              </a:rPr>
              <a:t>changes </a:t>
            </a:r>
            <a:r>
              <a:rPr sz="1150" dirty="0">
                <a:latin typeface="Arial"/>
                <a:cs typeface="Arial"/>
              </a:rPr>
              <a:t>will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be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made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to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underlying</a:t>
            </a:r>
            <a:r>
              <a:rPr sz="1150" spc="12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collection.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However,</a:t>
            </a:r>
            <a:r>
              <a:rPr sz="1150" spc="114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this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would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not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be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best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practice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as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spc="-25" dirty="0">
                <a:latin typeface="Arial"/>
                <a:cs typeface="Arial"/>
              </a:rPr>
              <a:t>the </a:t>
            </a:r>
            <a:r>
              <a:rPr sz="1150" dirty="0">
                <a:latin typeface="Arial"/>
                <a:cs typeface="Arial"/>
              </a:rPr>
              <a:t>data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would</a:t>
            </a:r>
            <a:r>
              <a:rPr sz="1150" spc="11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not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be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accessed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in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thread-safe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manner.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Manipulating</a:t>
            </a:r>
            <a:r>
              <a:rPr sz="1150" spc="13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data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in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this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way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spc="-25" dirty="0">
                <a:latin typeface="Arial"/>
                <a:cs typeface="Arial"/>
              </a:rPr>
              <a:t>is </a:t>
            </a:r>
            <a:r>
              <a:rPr sz="1150" dirty="0">
                <a:latin typeface="Arial"/>
                <a:cs typeface="Arial"/>
              </a:rPr>
              <a:t>strongly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spc="-10" dirty="0">
                <a:latin typeface="Arial"/>
                <a:cs typeface="Arial"/>
              </a:rPr>
              <a:t>discouraged.</a:t>
            </a:r>
            <a:endParaRPr sz="11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326639" y="5247386"/>
            <a:ext cx="3116580" cy="144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endParaRPr sz="8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31824" y="806967"/>
            <a:ext cx="5212715" cy="263525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292100" algn="ctr">
              <a:lnSpc>
                <a:spcPct val="100000"/>
              </a:lnSpc>
              <a:spcBef>
                <a:spcPts val="110"/>
              </a:spcBef>
            </a:pPr>
            <a:r>
              <a:rPr sz="1850" b="1" dirty="0">
                <a:latin typeface="Arial"/>
                <a:cs typeface="Arial"/>
              </a:rPr>
              <a:t>Search</a:t>
            </a:r>
            <a:r>
              <a:rPr sz="1850" b="1" spc="30" dirty="0">
                <a:latin typeface="Arial"/>
                <a:cs typeface="Arial"/>
              </a:rPr>
              <a:t> </a:t>
            </a:r>
            <a:r>
              <a:rPr sz="1850" b="1" dirty="0">
                <a:latin typeface="Arial"/>
                <a:cs typeface="Arial"/>
              </a:rPr>
              <a:t>Methods:</a:t>
            </a:r>
            <a:r>
              <a:rPr sz="1850" b="1" spc="20" dirty="0">
                <a:latin typeface="Arial"/>
                <a:cs typeface="Arial"/>
              </a:rPr>
              <a:t> </a:t>
            </a:r>
            <a:r>
              <a:rPr sz="1850" b="1" spc="-10" dirty="0">
                <a:latin typeface="Arial"/>
                <a:cs typeface="Arial"/>
              </a:rPr>
              <a:t>Overview</a:t>
            </a:r>
            <a:endParaRPr sz="18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210"/>
              </a:spcBef>
            </a:pPr>
            <a:endParaRPr sz="1850">
              <a:latin typeface="Arial"/>
              <a:cs typeface="Arial"/>
            </a:endParaRPr>
          </a:p>
          <a:p>
            <a:pPr marL="341630" indent="-328930">
              <a:lnSpc>
                <a:spcPct val="100000"/>
              </a:lnSpc>
              <a:buClr>
                <a:srgbClr val="FF0000"/>
              </a:buClr>
              <a:buFont typeface="Arial"/>
              <a:buChar char="•"/>
              <a:tabLst>
                <a:tab pos="341630" algn="l"/>
              </a:tabLst>
            </a:pPr>
            <a:r>
              <a:rPr sz="1550" spc="350" dirty="0">
                <a:latin typeface="Times New Roman"/>
                <a:cs typeface="Times New Roman"/>
              </a:rPr>
              <a:t>findFirst()</a:t>
            </a:r>
            <a:endParaRPr sz="1550">
              <a:latin typeface="Times New Roman"/>
              <a:cs typeface="Times New Roman"/>
            </a:endParaRPr>
          </a:p>
          <a:p>
            <a:pPr marL="659765" lvl="1" indent="-237490">
              <a:lnSpc>
                <a:spcPct val="100000"/>
              </a:lnSpc>
              <a:spcBef>
                <a:spcPts val="520"/>
              </a:spcBef>
              <a:buClr>
                <a:srgbClr val="FF0000"/>
              </a:buClr>
              <a:buChar char="–"/>
              <a:tabLst>
                <a:tab pos="659765" algn="l"/>
              </a:tabLst>
            </a:pPr>
            <a:r>
              <a:rPr sz="1400" dirty="0">
                <a:latin typeface="Arial"/>
                <a:cs typeface="Arial"/>
              </a:rPr>
              <a:t>Returns</a:t>
            </a:r>
            <a:r>
              <a:rPr sz="1400" spc="4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the</a:t>
            </a:r>
            <a:r>
              <a:rPr sz="1400" spc="5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first</a:t>
            </a:r>
            <a:r>
              <a:rPr sz="1400" spc="4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element</a:t>
            </a:r>
            <a:r>
              <a:rPr sz="1400" spc="5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that</a:t>
            </a:r>
            <a:r>
              <a:rPr sz="1400" spc="4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meets</a:t>
            </a:r>
            <a:r>
              <a:rPr sz="1400" spc="6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the</a:t>
            </a:r>
            <a:r>
              <a:rPr sz="1400" spc="5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specified</a:t>
            </a:r>
            <a:r>
              <a:rPr sz="1400" spc="4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criteria</a:t>
            </a:r>
            <a:endParaRPr sz="1400">
              <a:latin typeface="Arial"/>
              <a:cs typeface="Arial"/>
            </a:endParaRPr>
          </a:p>
          <a:p>
            <a:pPr marL="341630" indent="-328930">
              <a:lnSpc>
                <a:spcPct val="100000"/>
              </a:lnSpc>
              <a:spcBef>
                <a:spcPts val="260"/>
              </a:spcBef>
              <a:buClr>
                <a:srgbClr val="FF0000"/>
              </a:buClr>
              <a:buFont typeface="Arial"/>
              <a:buChar char="•"/>
              <a:tabLst>
                <a:tab pos="341630" algn="l"/>
              </a:tabLst>
            </a:pPr>
            <a:r>
              <a:rPr sz="1550" spc="280" dirty="0">
                <a:latin typeface="Times New Roman"/>
                <a:cs typeface="Times New Roman"/>
              </a:rPr>
              <a:t>allMatch()</a:t>
            </a:r>
            <a:endParaRPr sz="1550">
              <a:latin typeface="Times New Roman"/>
              <a:cs typeface="Times New Roman"/>
            </a:endParaRPr>
          </a:p>
          <a:p>
            <a:pPr marL="659765" lvl="1" indent="-237490">
              <a:lnSpc>
                <a:spcPct val="100000"/>
              </a:lnSpc>
              <a:spcBef>
                <a:spcPts val="434"/>
              </a:spcBef>
              <a:buClr>
                <a:srgbClr val="FF0000"/>
              </a:buClr>
              <a:buChar char="–"/>
              <a:tabLst>
                <a:tab pos="659765" algn="l"/>
              </a:tabLst>
            </a:pPr>
            <a:r>
              <a:rPr sz="1400" dirty="0">
                <a:latin typeface="Arial"/>
                <a:cs typeface="Arial"/>
              </a:rPr>
              <a:t>Returns</a:t>
            </a:r>
            <a:r>
              <a:rPr sz="1400" spc="20" dirty="0">
                <a:latin typeface="Arial"/>
                <a:cs typeface="Arial"/>
              </a:rPr>
              <a:t> </a:t>
            </a:r>
            <a:r>
              <a:rPr sz="1400" spc="305" dirty="0">
                <a:latin typeface="Times New Roman"/>
                <a:cs typeface="Times New Roman"/>
              </a:rPr>
              <a:t>true</a:t>
            </a:r>
            <a:r>
              <a:rPr sz="1400" spc="9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Arial"/>
                <a:cs typeface="Arial"/>
              </a:rPr>
              <a:t>if</a:t>
            </a:r>
            <a:r>
              <a:rPr sz="1400" spc="4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all</a:t>
            </a:r>
            <a:r>
              <a:rPr sz="1400" spc="5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the</a:t>
            </a:r>
            <a:r>
              <a:rPr sz="1400" spc="4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elements</a:t>
            </a:r>
            <a:r>
              <a:rPr sz="1400" spc="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meet</a:t>
            </a:r>
            <a:r>
              <a:rPr sz="1400" spc="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the</a:t>
            </a:r>
            <a:r>
              <a:rPr sz="1400" spc="2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criteria</a:t>
            </a:r>
            <a:endParaRPr sz="1400">
              <a:latin typeface="Arial"/>
              <a:cs typeface="Arial"/>
            </a:endParaRPr>
          </a:p>
          <a:p>
            <a:pPr marL="341630" indent="-328930">
              <a:lnSpc>
                <a:spcPct val="100000"/>
              </a:lnSpc>
              <a:spcBef>
                <a:spcPts val="355"/>
              </a:spcBef>
              <a:buClr>
                <a:srgbClr val="FF0000"/>
              </a:buClr>
              <a:buFont typeface="Arial"/>
              <a:buChar char="•"/>
              <a:tabLst>
                <a:tab pos="341630" algn="l"/>
              </a:tabLst>
            </a:pPr>
            <a:r>
              <a:rPr sz="1550" spc="204" dirty="0">
                <a:latin typeface="Times New Roman"/>
                <a:cs typeface="Times New Roman"/>
              </a:rPr>
              <a:t>noneMatch()</a:t>
            </a:r>
            <a:endParaRPr sz="1550">
              <a:latin typeface="Times New Roman"/>
              <a:cs typeface="Times New Roman"/>
            </a:endParaRPr>
          </a:p>
          <a:p>
            <a:pPr marL="237490" marR="186690" lvl="1" indent="-237490" algn="r">
              <a:lnSpc>
                <a:spcPct val="100000"/>
              </a:lnSpc>
              <a:spcBef>
                <a:spcPts val="425"/>
              </a:spcBef>
              <a:buClr>
                <a:srgbClr val="FF0000"/>
              </a:buClr>
              <a:buChar char="–"/>
              <a:tabLst>
                <a:tab pos="237490" algn="l"/>
              </a:tabLst>
            </a:pPr>
            <a:r>
              <a:rPr sz="1400" dirty="0">
                <a:latin typeface="Arial"/>
                <a:cs typeface="Arial"/>
              </a:rPr>
              <a:t>Returns</a:t>
            </a:r>
            <a:r>
              <a:rPr sz="1400" spc="25" dirty="0">
                <a:latin typeface="Arial"/>
                <a:cs typeface="Arial"/>
              </a:rPr>
              <a:t> </a:t>
            </a:r>
            <a:r>
              <a:rPr sz="1400" spc="305" dirty="0">
                <a:latin typeface="Times New Roman"/>
                <a:cs typeface="Times New Roman"/>
              </a:rPr>
              <a:t>true</a:t>
            </a:r>
            <a:r>
              <a:rPr sz="1400" spc="9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Arial"/>
                <a:cs typeface="Arial"/>
              </a:rPr>
              <a:t>if</a:t>
            </a:r>
            <a:r>
              <a:rPr sz="1400" spc="4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none</a:t>
            </a:r>
            <a:r>
              <a:rPr sz="1400" spc="4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of</a:t>
            </a:r>
            <a:r>
              <a:rPr sz="1400" spc="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the</a:t>
            </a:r>
            <a:r>
              <a:rPr sz="1400" spc="5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elements</a:t>
            </a:r>
            <a:r>
              <a:rPr sz="1400" spc="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meet</a:t>
            </a:r>
            <a:r>
              <a:rPr sz="1400" spc="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the</a:t>
            </a:r>
            <a:r>
              <a:rPr sz="1400" spc="5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criteria</a:t>
            </a:r>
            <a:endParaRPr sz="1400">
              <a:latin typeface="Arial"/>
              <a:cs typeface="Arial"/>
            </a:endParaRPr>
          </a:p>
          <a:p>
            <a:pPr marL="328930" marR="237490" indent="-328930" algn="r">
              <a:lnSpc>
                <a:spcPct val="100000"/>
              </a:lnSpc>
              <a:spcBef>
                <a:spcPts val="500"/>
              </a:spcBef>
              <a:buClr>
                <a:srgbClr val="FF0000"/>
              </a:buClr>
              <a:buChar char="•"/>
              <a:tabLst>
                <a:tab pos="328930" algn="l"/>
              </a:tabLst>
            </a:pPr>
            <a:r>
              <a:rPr sz="1550" dirty="0">
                <a:latin typeface="Arial"/>
                <a:cs typeface="Arial"/>
              </a:rPr>
              <a:t>All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of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the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above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are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short-circuit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terminal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operations.</a:t>
            </a:r>
            <a:endParaRPr sz="155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17864" y="5706871"/>
            <a:ext cx="6282690" cy="2325370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 marR="5080">
              <a:lnSpc>
                <a:spcPct val="105500"/>
              </a:lnSpc>
              <a:spcBef>
                <a:spcPts val="60"/>
              </a:spcBef>
            </a:pPr>
            <a:r>
              <a:rPr sz="1150" dirty="0">
                <a:latin typeface="Arial"/>
                <a:cs typeface="Arial"/>
              </a:rPr>
              <a:t>The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spc="265" dirty="0">
                <a:latin typeface="Times New Roman"/>
                <a:cs typeface="Times New Roman"/>
              </a:rPr>
              <a:t>findFirst</a:t>
            </a:r>
            <a:r>
              <a:rPr sz="1150" spc="135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Arial"/>
                <a:cs typeface="Arial"/>
              </a:rPr>
              <a:t>method</a:t>
            </a:r>
            <a:r>
              <a:rPr sz="1150" spc="4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of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spc="160" dirty="0">
                <a:latin typeface="Times New Roman"/>
                <a:cs typeface="Times New Roman"/>
              </a:rPr>
              <a:t>Stream</a:t>
            </a:r>
            <a:r>
              <a:rPr sz="1150" spc="135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Arial"/>
                <a:cs typeface="Arial"/>
              </a:rPr>
              <a:t>class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finds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first</a:t>
            </a:r>
            <a:r>
              <a:rPr sz="1150" spc="2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element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in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stream</a:t>
            </a:r>
            <a:r>
              <a:rPr sz="1150" spc="35" dirty="0">
                <a:latin typeface="Arial"/>
                <a:cs typeface="Arial"/>
              </a:rPr>
              <a:t> </a:t>
            </a:r>
            <a:r>
              <a:rPr sz="1150" spc="-10" dirty="0">
                <a:latin typeface="Arial"/>
                <a:cs typeface="Arial"/>
              </a:rPr>
              <a:t>specified</a:t>
            </a:r>
            <a:r>
              <a:rPr sz="1150" spc="500" dirty="0">
                <a:latin typeface="Arial"/>
                <a:cs typeface="Arial"/>
              </a:rPr>
              <a:t>  </a:t>
            </a:r>
            <a:r>
              <a:rPr sz="1150" dirty="0">
                <a:latin typeface="Arial"/>
                <a:cs typeface="Arial"/>
              </a:rPr>
              <a:t>by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filters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in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pipeline.</a:t>
            </a:r>
            <a:r>
              <a:rPr sz="1150" spc="10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spc="265" dirty="0">
                <a:latin typeface="Times New Roman"/>
                <a:cs typeface="Times New Roman"/>
              </a:rPr>
              <a:t>findFirst</a:t>
            </a:r>
            <a:r>
              <a:rPr sz="1150" spc="145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Arial"/>
                <a:cs typeface="Arial"/>
              </a:rPr>
              <a:t>method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is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terminal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short-circuit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operation.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spc="-20" dirty="0">
                <a:latin typeface="Arial"/>
                <a:cs typeface="Arial"/>
              </a:rPr>
              <a:t>This </a:t>
            </a:r>
            <a:r>
              <a:rPr sz="1150" dirty="0">
                <a:latin typeface="Arial"/>
                <a:cs typeface="Arial"/>
              </a:rPr>
              <a:t>means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intermediate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operations</a:t>
            </a:r>
            <a:r>
              <a:rPr sz="1150" spc="10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are</a:t>
            </a:r>
            <a:r>
              <a:rPr sz="1150" spc="10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performed</a:t>
            </a:r>
            <a:r>
              <a:rPr sz="1150" spc="3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in</a:t>
            </a:r>
            <a:r>
              <a:rPr sz="1150" spc="10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lazy</a:t>
            </a:r>
            <a:r>
              <a:rPr sz="1150" spc="10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manner,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resulting</a:t>
            </a:r>
            <a:r>
              <a:rPr sz="1150" spc="9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in</a:t>
            </a:r>
            <a:r>
              <a:rPr sz="1150" spc="10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more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spc="-10" dirty="0">
                <a:latin typeface="Arial"/>
                <a:cs typeface="Arial"/>
              </a:rPr>
              <a:t>efficient </a:t>
            </a:r>
            <a:r>
              <a:rPr sz="1150" dirty="0">
                <a:latin typeface="Arial"/>
                <a:cs typeface="Arial"/>
              </a:rPr>
              <a:t>processing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of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data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in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stream.</a:t>
            </a:r>
            <a:r>
              <a:rPr sz="1150" spc="2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terminal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operation</a:t>
            </a:r>
            <a:r>
              <a:rPr sz="1150" spc="9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ends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processing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of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spc="-10" dirty="0">
                <a:latin typeface="Arial"/>
                <a:cs typeface="Arial"/>
              </a:rPr>
              <a:t>pipeline.</a:t>
            </a:r>
            <a:endParaRPr sz="1150">
              <a:latin typeface="Arial"/>
              <a:cs typeface="Arial"/>
            </a:endParaRPr>
          </a:p>
          <a:p>
            <a:pPr marL="12700" marR="59690">
              <a:lnSpc>
                <a:spcPct val="105500"/>
              </a:lnSpc>
              <a:spcBef>
                <a:spcPts val="334"/>
              </a:spcBef>
            </a:pPr>
            <a:r>
              <a:rPr sz="1150" dirty="0">
                <a:latin typeface="Arial"/>
                <a:cs typeface="Arial"/>
              </a:rPr>
              <a:t>The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spc="190" dirty="0">
                <a:latin typeface="Times New Roman"/>
                <a:cs typeface="Times New Roman"/>
              </a:rPr>
              <a:t>allMatch</a:t>
            </a:r>
            <a:r>
              <a:rPr sz="1150" spc="155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Arial"/>
                <a:cs typeface="Arial"/>
              </a:rPr>
              <a:t>method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returns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whether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all</a:t>
            </a:r>
            <a:r>
              <a:rPr sz="1150" spc="9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elements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of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this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stream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match</a:t>
            </a:r>
            <a:r>
              <a:rPr sz="1150" spc="4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spc="-10" dirty="0">
                <a:latin typeface="Arial"/>
                <a:cs typeface="Arial"/>
              </a:rPr>
              <a:t>provided </a:t>
            </a:r>
            <a:r>
              <a:rPr sz="1150" spc="210" dirty="0">
                <a:latin typeface="Times New Roman"/>
                <a:cs typeface="Times New Roman"/>
              </a:rPr>
              <a:t>predicate</a:t>
            </a:r>
            <a:r>
              <a:rPr sz="1150" spc="210" dirty="0">
                <a:latin typeface="Arial"/>
                <a:cs typeface="Arial"/>
              </a:rPr>
              <a:t>.</a:t>
            </a:r>
            <a:r>
              <a:rPr sz="1150" spc="10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method</a:t>
            </a:r>
            <a:r>
              <a:rPr sz="1150" spc="4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may</a:t>
            </a:r>
            <a:r>
              <a:rPr sz="1150" spc="3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not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evaluate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spc="240" dirty="0">
                <a:latin typeface="Times New Roman"/>
                <a:cs typeface="Times New Roman"/>
              </a:rPr>
              <a:t>predicate</a:t>
            </a:r>
            <a:r>
              <a:rPr sz="1150" spc="135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Arial"/>
                <a:cs typeface="Arial"/>
              </a:rPr>
              <a:t>on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all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elements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if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not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spc="-10" dirty="0">
                <a:latin typeface="Arial"/>
                <a:cs typeface="Arial"/>
              </a:rPr>
              <a:t>necessary </a:t>
            </a:r>
            <a:r>
              <a:rPr sz="1150" dirty="0">
                <a:latin typeface="Arial"/>
                <a:cs typeface="Arial"/>
              </a:rPr>
              <a:t>for</a:t>
            </a:r>
            <a:r>
              <a:rPr sz="1150" spc="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determining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result.</a:t>
            </a:r>
            <a:r>
              <a:rPr sz="1150" spc="4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If</a:t>
            </a:r>
            <a:r>
              <a:rPr sz="1150" spc="3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stream</a:t>
            </a:r>
            <a:r>
              <a:rPr sz="1150" spc="3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is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empty,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spc="254" dirty="0">
                <a:latin typeface="Times New Roman"/>
                <a:cs typeface="Times New Roman"/>
              </a:rPr>
              <a:t>true</a:t>
            </a:r>
            <a:r>
              <a:rPr sz="1150" spc="114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Arial"/>
                <a:cs typeface="Arial"/>
              </a:rPr>
              <a:t>is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returned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and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spc="240" dirty="0">
                <a:latin typeface="Times New Roman"/>
                <a:cs typeface="Times New Roman"/>
              </a:rPr>
              <a:t>predicate</a:t>
            </a:r>
            <a:r>
              <a:rPr sz="1150" spc="125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Arial"/>
                <a:cs typeface="Arial"/>
              </a:rPr>
              <a:t>is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spc="-25" dirty="0">
                <a:latin typeface="Arial"/>
                <a:cs typeface="Arial"/>
              </a:rPr>
              <a:t>not </a:t>
            </a:r>
            <a:r>
              <a:rPr sz="1150" spc="-10" dirty="0">
                <a:latin typeface="Arial"/>
                <a:cs typeface="Arial"/>
              </a:rPr>
              <a:t>evaluated.</a:t>
            </a:r>
            <a:endParaRPr sz="1150">
              <a:latin typeface="Arial"/>
              <a:cs typeface="Arial"/>
            </a:endParaRPr>
          </a:p>
          <a:p>
            <a:pPr marL="12700" marR="276225">
              <a:lnSpc>
                <a:spcPct val="105800"/>
              </a:lnSpc>
              <a:spcBef>
                <a:spcPts val="315"/>
              </a:spcBef>
            </a:pPr>
            <a:r>
              <a:rPr sz="1150" dirty="0">
                <a:latin typeface="Arial"/>
                <a:cs typeface="Arial"/>
              </a:rPr>
              <a:t>The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spc="130" dirty="0">
                <a:latin typeface="Times New Roman"/>
                <a:cs typeface="Times New Roman"/>
              </a:rPr>
              <a:t>noneMatch</a:t>
            </a:r>
            <a:r>
              <a:rPr sz="1150" spc="155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Arial"/>
                <a:cs typeface="Arial"/>
              </a:rPr>
              <a:t>method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returns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whether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no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elements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of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this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stream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match</a:t>
            </a:r>
            <a:r>
              <a:rPr sz="1150" spc="4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spc="-10" dirty="0">
                <a:latin typeface="Arial"/>
                <a:cs typeface="Arial"/>
              </a:rPr>
              <a:t>provided </a:t>
            </a:r>
            <a:r>
              <a:rPr sz="1150" spc="210" dirty="0">
                <a:latin typeface="Times New Roman"/>
                <a:cs typeface="Times New Roman"/>
              </a:rPr>
              <a:t>predicate</a:t>
            </a:r>
            <a:r>
              <a:rPr sz="1150" spc="210" dirty="0">
                <a:latin typeface="Arial"/>
                <a:cs typeface="Arial"/>
              </a:rPr>
              <a:t>.</a:t>
            </a:r>
            <a:r>
              <a:rPr sz="1150" spc="10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May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not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evaluate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spc="235" dirty="0">
                <a:latin typeface="Times New Roman"/>
                <a:cs typeface="Times New Roman"/>
              </a:rPr>
              <a:t>predicate</a:t>
            </a:r>
            <a:r>
              <a:rPr sz="1150" spc="140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Arial"/>
                <a:cs typeface="Arial"/>
              </a:rPr>
              <a:t>on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all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elements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if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not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necessary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spc="-25" dirty="0">
                <a:latin typeface="Arial"/>
                <a:cs typeface="Arial"/>
              </a:rPr>
              <a:t>for </a:t>
            </a:r>
            <a:r>
              <a:rPr sz="1150" dirty="0">
                <a:latin typeface="Arial"/>
                <a:cs typeface="Arial"/>
              </a:rPr>
              <a:t>determining</a:t>
            </a:r>
            <a:r>
              <a:rPr sz="1150" spc="3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result.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If</a:t>
            </a:r>
            <a:r>
              <a:rPr sz="1150" spc="3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stream</a:t>
            </a:r>
            <a:r>
              <a:rPr sz="1150" spc="3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is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empty,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spc="254" dirty="0">
                <a:latin typeface="Times New Roman"/>
                <a:cs typeface="Times New Roman"/>
              </a:rPr>
              <a:t>true</a:t>
            </a:r>
            <a:r>
              <a:rPr sz="1150" spc="125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Arial"/>
                <a:cs typeface="Arial"/>
              </a:rPr>
              <a:t>is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returned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and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spc="240" dirty="0">
                <a:latin typeface="Times New Roman"/>
                <a:cs typeface="Times New Roman"/>
              </a:rPr>
              <a:t>predicate</a:t>
            </a:r>
            <a:r>
              <a:rPr sz="1150" spc="130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Arial"/>
                <a:cs typeface="Arial"/>
              </a:rPr>
              <a:t>is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spc="-25" dirty="0">
                <a:latin typeface="Arial"/>
                <a:cs typeface="Arial"/>
              </a:rPr>
              <a:t>not </a:t>
            </a:r>
            <a:r>
              <a:rPr sz="1150" spc="-10" dirty="0">
                <a:latin typeface="Arial"/>
                <a:cs typeface="Arial"/>
              </a:rPr>
              <a:t>evaluated.</a:t>
            </a:r>
            <a:endParaRPr sz="11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326639" y="5247386"/>
            <a:ext cx="3116580" cy="144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endParaRPr sz="8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31824" y="806967"/>
            <a:ext cx="5414645" cy="356933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92075" algn="ctr">
              <a:lnSpc>
                <a:spcPct val="100000"/>
              </a:lnSpc>
              <a:spcBef>
                <a:spcPts val="110"/>
              </a:spcBef>
            </a:pPr>
            <a:r>
              <a:rPr sz="1850" b="1" dirty="0">
                <a:latin typeface="Arial"/>
                <a:cs typeface="Arial"/>
              </a:rPr>
              <a:t>Search</a:t>
            </a:r>
            <a:r>
              <a:rPr sz="1850" b="1" spc="-10" dirty="0">
                <a:latin typeface="Arial"/>
                <a:cs typeface="Arial"/>
              </a:rPr>
              <a:t> Methods</a:t>
            </a:r>
            <a:endParaRPr sz="18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350"/>
              </a:spcBef>
            </a:pPr>
            <a:endParaRPr sz="1850">
              <a:latin typeface="Arial"/>
              <a:cs typeface="Arial"/>
            </a:endParaRPr>
          </a:p>
          <a:p>
            <a:pPr marL="341630" indent="-328930">
              <a:lnSpc>
                <a:spcPct val="100000"/>
              </a:lnSpc>
              <a:spcBef>
                <a:spcPts val="5"/>
              </a:spcBef>
              <a:buClr>
                <a:srgbClr val="FF0000"/>
              </a:buClr>
              <a:buChar char="•"/>
              <a:tabLst>
                <a:tab pos="341630" algn="l"/>
              </a:tabLst>
            </a:pPr>
            <a:r>
              <a:rPr sz="1550" dirty="0">
                <a:latin typeface="Arial"/>
                <a:cs typeface="Arial"/>
              </a:rPr>
              <a:t>Nondeterministic</a:t>
            </a:r>
            <a:r>
              <a:rPr sz="1550" spc="6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search</a:t>
            </a:r>
            <a:r>
              <a:rPr sz="1550" spc="85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methods</a:t>
            </a:r>
            <a:endParaRPr sz="1550">
              <a:latin typeface="Arial"/>
              <a:cs typeface="Arial"/>
            </a:endParaRPr>
          </a:p>
          <a:p>
            <a:pPr marL="660400" marR="5080" lvl="1" indent="-238125">
              <a:lnSpc>
                <a:spcPct val="102099"/>
              </a:lnSpc>
              <a:spcBef>
                <a:spcPts val="340"/>
              </a:spcBef>
              <a:buClr>
                <a:srgbClr val="FF0000"/>
              </a:buClr>
              <a:buChar char="–"/>
              <a:tabLst>
                <a:tab pos="660400" algn="l"/>
              </a:tabLst>
            </a:pPr>
            <a:r>
              <a:rPr sz="1400" dirty="0">
                <a:latin typeface="Arial"/>
                <a:cs typeface="Arial"/>
              </a:rPr>
              <a:t>Used</a:t>
            </a:r>
            <a:r>
              <a:rPr sz="1400" spc="5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for</a:t>
            </a:r>
            <a:r>
              <a:rPr sz="1400" spc="6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nondeterministic</a:t>
            </a:r>
            <a:r>
              <a:rPr sz="1400" spc="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cases.</a:t>
            </a:r>
            <a:r>
              <a:rPr sz="1400" spc="5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In</a:t>
            </a:r>
            <a:r>
              <a:rPr sz="1400" spc="7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effect,</a:t>
            </a:r>
            <a:r>
              <a:rPr sz="1400" spc="5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situations</a:t>
            </a:r>
            <a:r>
              <a:rPr sz="1400" spc="6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where </a:t>
            </a:r>
            <a:r>
              <a:rPr sz="1400" dirty="0">
                <a:latin typeface="Arial"/>
                <a:cs typeface="Arial"/>
              </a:rPr>
              <a:t>parallel</a:t>
            </a:r>
            <a:r>
              <a:rPr sz="1400" spc="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is</a:t>
            </a:r>
            <a:r>
              <a:rPr sz="1400" spc="5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more</a:t>
            </a:r>
            <a:r>
              <a:rPr sz="1400" spc="3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effective.</a:t>
            </a:r>
            <a:endParaRPr sz="1400">
              <a:latin typeface="Arial"/>
              <a:cs typeface="Arial"/>
            </a:endParaRPr>
          </a:p>
          <a:p>
            <a:pPr marL="659765" lvl="1" indent="-237490">
              <a:lnSpc>
                <a:spcPct val="100000"/>
              </a:lnSpc>
              <a:spcBef>
                <a:spcPts val="385"/>
              </a:spcBef>
              <a:buClr>
                <a:srgbClr val="FF0000"/>
              </a:buClr>
              <a:buChar char="–"/>
              <a:tabLst>
                <a:tab pos="659765" algn="l"/>
              </a:tabLst>
            </a:pPr>
            <a:r>
              <a:rPr sz="1400" dirty="0">
                <a:latin typeface="Arial"/>
                <a:cs typeface="Arial"/>
              </a:rPr>
              <a:t>Results</a:t>
            </a:r>
            <a:r>
              <a:rPr sz="1400" spc="4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may</a:t>
            </a:r>
            <a:r>
              <a:rPr sz="1400" spc="5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vary</a:t>
            </a:r>
            <a:r>
              <a:rPr sz="1400" spc="6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between</a:t>
            </a:r>
            <a:r>
              <a:rPr sz="1400" spc="4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invocations.</a:t>
            </a:r>
            <a:endParaRPr sz="1400">
              <a:latin typeface="Arial"/>
              <a:cs typeface="Arial"/>
            </a:endParaRPr>
          </a:p>
          <a:p>
            <a:pPr marL="341630" indent="-328930">
              <a:lnSpc>
                <a:spcPct val="100000"/>
              </a:lnSpc>
              <a:spcBef>
                <a:spcPts val="259"/>
              </a:spcBef>
              <a:buClr>
                <a:srgbClr val="FF0000"/>
              </a:buClr>
              <a:buFont typeface="Arial"/>
              <a:buChar char="•"/>
              <a:tabLst>
                <a:tab pos="341630" algn="l"/>
              </a:tabLst>
            </a:pPr>
            <a:r>
              <a:rPr sz="1550" spc="240" dirty="0">
                <a:latin typeface="Times New Roman"/>
                <a:cs typeface="Times New Roman"/>
              </a:rPr>
              <a:t>findAny()</a:t>
            </a:r>
            <a:endParaRPr sz="1550">
              <a:latin typeface="Times New Roman"/>
              <a:cs typeface="Times New Roman"/>
            </a:endParaRPr>
          </a:p>
          <a:p>
            <a:pPr marL="660400" marR="299085" lvl="1" indent="-238125">
              <a:lnSpc>
                <a:spcPct val="102099"/>
              </a:lnSpc>
              <a:spcBef>
                <a:spcPts val="484"/>
              </a:spcBef>
              <a:buClr>
                <a:srgbClr val="FF0000"/>
              </a:buClr>
              <a:buChar char="–"/>
              <a:tabLst>
                <a:tab pos="660400" algn="l"/>
              </a:tabLst>
            </a:pPr>
            <a:r>
              <a:rPr sz="1400" dirty="0">
                <a:latin typeface="Arial"/>
                <a:cs typeface="Arial"/>
              </a:rPr>
              <a:t>Returns</a:t>
            </a:r>
            <a:r>
              <a:rPr sz="1400" spc="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the</a:t>
            </a:r>
            <a:r>
              <a:rPr sz="1400" spc="5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first</a:t>
            </a:r>
            <a:r>
              <a:rPr sz="1400" spc="4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element</a:t>
            </a:r>
            <a:r>
              <a:rPr sz="1400" spc="4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found</a:t>
            </a:r>
            <a:r>
              <a:rPr sz="1400" spc="5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that</a:t>
            </a:r>
            <a:r>
              <a:rPr sz="1400" spc="4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meets</a:t>
            </a:r>
            <a:r>
              <a:rPr sz="1400" spc="5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the</a:t>
            </a:r>
            <a:r>
              <a:rPr sz="1400" spc="5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specified criteria</a:t>
            </a:r>
            <a:endParaRPr sz="1400">
              <a:latin typeface="Arial"/>
              <a:cs typeface="Arial"/>
            </a:endParaRPr>
          </a:p>
          <a:p>
            <a:pPr marL="659765" lvl="1" indent="-237490">
              <a:lnSpc>
                <a:spcPct val="100000"/>
              </a:lnSpc>
              <a:spcBef>
                <a:spcPts val="385"/>
              </a:spcBef>
              <a:buClr>
                <a:srgbClr val="FF0000"/>
              </a:buClr>
              <a:buChar char="–"/>
              <a:tabLst>
                <a:tab pos="659765" algn="l"/>
              </a:tabLst>
            </a:pPr>
            <a:r>
              <a:rPr sz="1400" dirty="0">
                <a:latin typeface="Arial"/>
                <a:cs typeface="Arial"/>
              </a:rPr>
              <a:t>Results</a:t>
            </a:r>
            <a:r>
              <a:rPr sz="1400" spc="5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may</a:t>
            </a:r>
            <a:r>
              <a:rPr sz="1400" spc="7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vary</a:t>
            </a:r>
            <a:r>
              <a:rPr sz="1400" spc="6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when</a:t>
            </a:r>
            <a:r>
              <a:rPr sz="1400" spc="5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performed</a:t>
            </a:r>
            <a:r>
              <a:rPr sz="1400" spc="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in</a:t>
            </a:r>
            <a:r>
              <a:rPr sz="1400" spc="7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parallel.</a:t>
            </a:r>
            <a:endParaRPr sz="1400">
              <a:latin typeface="Arial"/>
              <a:cs typeface="Arial"/>
            </a:endParaRPr>
          </a:p>
          <a:p>
            <a:pPr marL="341630" indent="-328930">
              <a:lnSpc>
                <a:spcPct val="100000"/>
              </a:lnSpc>
              <a:spcBef>
                <a:spcPts val="254"/>
              </a:spcBef>
              <a:buClr>
                <a:srgbClr val="FF0000"/>
              </a:buClr>
              <a:buFont typeface="Arial"/>
              <a:buChar char="•"/>
              <a:tabLst>
                <a:tab pos="341630" algn="l"/>
              </a:tabLst>
            </a:pPr>
            <a:r>
              <a:rPr sz="1550" spc="210" dirty="0">
                <a:latin typeface="Times New Roman"/>
                <a:cs typeface="Times New Roman"/>
              </a:rPr>
              <a:t>anyMatch()</a:t>
            </a:r>
            <a:endParaRPr sz="1550">
              <a:latin typeface="Times New Roman"/>
              <a:cs typeface="Times New Roman"/>
            </a:endParaRPr>
          </a:p>
          <a:p>
            <a:pPr marL="659765" lvl="1" indent="-237490">
              <a:lnSpc>
                <a:spcPct val="100000"/>
              </a:lnSpc>
              <a:spcBef>
                <a:spcPts val="525"/>
              </a:spcBef>
              <a:buClr>
                <a:srgbClr val="FF0000"/>
              </a:buClr>
              <a:buChar char="–"/>
              <a:tabLst>
                <a:tab pos="659765" algn="l"/>
              </a:tabLst>
            </a:pPr>
            <a:r>
              <a:rPr sz="1400" dirty="0">
                <a:latin typeface="Arial"/>
                <a:cs typeface="Arial"/>
              </a:rPr>
              <a:t>Returns</a:t>
            </a:r>
            <a:r>
              <a:rPr sz="1400" spc="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true</a:t>
            </a:r>
            <a:r>
              <a:rPr sz="1400" spc="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if</a:t>
            </a:r>
            <a:r>
              <a:rPr sz="1400" spc="6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any</a:t>
            </a:r>
            <a:r>
              <a:rPr sz="1400" spc="4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elements</a:t>
            </a:r>
            <a:r>
              <a:rPr sz="1400" spc="4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meet</a:t>
            </a:r>
            <a:r>
              <a:rPr sz="1400" spc="5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the</a:t>
            </a:r>
            <a:r>
              <a:rPr sz="1400" spc="4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criteria</a:t>
            </a:r>
            <a:endParaRPr sz="1400">
              <a:latin typeface="Arial"/>
              <a:cs typeface="Arial"/>
            </a:endParaRPr>
          </a:p>
          <a:p>
            <a:pPr marL="659765" lvl="1" indent="-237490">
              <a:lnSpc>
                <a:spcPct val="100000"/>
              </a:lnSpc>
              <a:spcBef>
                <a:spcPts val="384"/>
              </a:spcBef>
              <a:buClr>
                <a:srgbClr val="FF0000"/>
              </a:buClr>
              <a:buChar char="–"/>
              <a:tabLst>
                <a:tab pos="659765" algn="l"/>
              </a:tabLst>
            </a:pPr>
            <a:r>
              <a:rPr sz="1400" dirty="0">
                <a:latin typeface="Arial"/>
                <a:cs typeface="Arial"/>
              </a:rPr>
              <a:t>Results</a:t>
            </a:r>
            <a:r>
              <a:rPr sz="1400" spc="5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may</a:t>
            </a:r>
            <a:r>
              <a:rPr sz="1400" spc="7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vary</a:t>
            </a:r>
            <a:r>
              <a:rPr sz="1400" spc="6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when</a:t>
            </a:r>
            <a:r>
              <a:rPr sz="1400" spc="5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performed</a:t>
            </a:r>
            <a:r>
              <a:rPr sz="1400" spc="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in</a:t>
            </a:r>
            <a:r>
              <a:rPr sz="1400" spc="7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parallel.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17864" y="5706871"/>
            <a:ext cx="6275070" cy="1895475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4700"/>
              </a:lnSpc>
              <a:spcBef>
                <a:spcPts val="70"/>
              </a:spcBef>
            </a:pPr>
            <a:r>
              <a:rPr sz="1150" dirty="0">
                <a:latin typeface="Arial"/>
                <a:cs typeface="Arial"/>
              </a:rPr>
              <a:t>The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spc="160" dirty="0">
                <a:latin typeface="Times New Roman"/>
                <a:cs typeface="Times New Roman"/>
              </a:rPr>
              <a:t>findAny</a:t>
            </a:r>
            <a:r>
              <a:rPr sz="1150" spc="150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Arial"/>
                <a:cs typeface="Arial"/>
              </a:rPr>
              <a:t>method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returns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an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spc="155" dirty="0">
                <a:latin typeface="Times New Roman"/>
                <a:cs typeface="Times New Roman"/>
              </a:rPr>
              <a:t>Optional&lt;T&gt;</a:t>
            </a:r>
            <a:r>
              <a:rPr sz="1150" spc="150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Arial"/>
                <a:cs typeface="Arial"/>
              </a:rPr>
              <a:t>describing</a:t>
            </a:r>
            <a:r>
              <a:rPr sz="1150" spc="10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some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element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of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stream,</a:t>
            </a:r>
            <a:r>
              <a:rPr sz="1150" spc="20" dirty="0">
                <a:latin typeface="Arial"/>
                <a:cs typeface="Arial"/>
              </a:rPr>
              <a:t> </a:t>
            </a:r>
            <a:r>
              <a:rPr sz="1150" spc="-25" dirty="0">
                <a:latin typeface="Arial"/>
                <a:cs typeface="Arial"/>
              </a:rPr>
              <a:t>or</a:t>
            </a:r>
            <a:r>
              <a:rPr sz="1150" spc="50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an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empty</a:t>
            </a:r>
            <a:r>
              <a:rPr sz="1150" spc="15" dirty="0">
                <a:latin typeface="Arial"/>
                <a:cs typeface="Arial"/>
              </a:rPr>
              <a:t> </a:t>
            </a:r>
            <a:r>
              <a:rPr sz="1150" spc="160" dirty="0">
                <a:latin typeface="Times New Roman"/>
                <a:cs typeface="Times New Roman"/>
              </a:rPr>
              <a:t>Optional&lt;T&gt;</a:t>
            </a:r>
            <a:r>
              <a:rPr sz="1150" spc="135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Arial"/>
                <a:cs typeface="Arial"/>
              </a:rPr>
              <a:t>if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stream</a:t>
            </a:r>
            <a:r>
              <a:rPr sz="1150" spc="3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is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empty.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behavior</a:t>
            </a:r>
            <a:r>
              <a:rPr sz="1150" spc="9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of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this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operation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is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spc="-10" dirty="0">
                <a:latin typeface="Arial"/>
                <a:cs typeface="Arial"/>
              </a:rPr>
              <a:t>explicitly </a:t>
            </a:r>
            <a:r>
              <a:rPr sz="1150" dirty="0">
                <a:latin typeface="Arial"/>
                <a:cs typeface="Arial"/>
              </a:rPr>
              <a:t>nondeterministic;</a:t>
            </a:r>
            <a:r>
              <a:rPr sz="1150" spc="4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it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is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free</a:t>
            </a:r>
            <a:r>
              <a:rPr sz="1150" spc="3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to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select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any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element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in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stream.</a:t>
            </a:r>
            <a:r>
              <a:rPr sz="1150" spc="2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This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is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to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allow</a:t>
            </a:r>
            <a:r>
              <a:rPr sz="1150" spc="10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for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spc="-10" dirty="0">
                <a:latin typeface="Arial"/>
                <a:cs typeface="Arial"/>
              </a:rPr>
              <a:t>maximal </a:t>
            </a:r>
            <a:r>
              <a:rPr sz="1150" dirty="0">
                <a:latin typeface="Arial"/>
                <a:cs typeface="Arial"/>
              </a:rPr>
              <a:t>performance</a:t>
            </a:r>
            <a:r>
              <a:rPr sz="1150" spc="2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in</a:t>
            </a:r>
            <a:r>
              <a:rPr sz="1150" spc="9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parallel</a:t>
            </a:r>
            <a:r>
              <a:rPr sz="1150" spc="114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operations;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cost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is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that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multiple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invocations</a:t>
            </a:r>
            <a:r>
              <a:rPr sz="1150" spc="114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on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same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spc="-10" dirty="0">
                <a:latin typeface="Arial"/>
                <a:cs typeface="Arial"/>
              </a:rPr>
              <a:t>source </a:t>
            </a:r>
            <a:r>
              <a:rPr sz="1150" dirty="0">
                <a:latin typeface="Arial"/>
                <a:cs typeface="Arial"/>
              </a:rPr>
              <a:t>may</a:t>
            </a:r>
            <a:r>
              <a:rPr sz="1150" spc="2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not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return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same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result.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(If</a:t>
            </a:r>
            <a:r>
              <a:rPr sz="1150" spc="4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stable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result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is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desired,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use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spc="275" dirty="0">
                <a:latin typeface="Times New Roman"/>
                <a:cs typeface="Times New Roman"/>
              </a:rPr>
              <a:t>findFirst()</a:t>
            </a:r>
            <a:r>
              <a:rPr sz="1150" spc="140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Arial"/>
                <a:cs typeface="Arial"/>
              </a:rPr>
              <a:t>instead.)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spc="-20" dirty="0">
                <a:latin typeface="Arial"/>
                <a:cs typeface="Arial"/>
              </a:rPr>
              <a:t>This </a:t>
            </a:r>
            <a:r>
              <a:rPr sz="1150" dirty="0">
                <a:latin typeface="Arial"/>
                <a:cs typeface="Arial"/>
              </a:rPr>
              <a:t>is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</a:t>
            </a:r>
            <a:r>
              <a:rPr sz="1150" spc="10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short-circuiting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terminal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spc="-10" dirty="0">
                <a:latin typeface="Arial"/>
                <a:cs typeface="Arial"/>
              </a:rPr>
              <a:t>operation.</a:t>
            </a:r>
            <a:endParaRPr sz="1150">
              <a:latin typeface="Arial"/>
              <a:cs typeface="Arial"/>
            </a:endParaRPr>
          </a:p>
          <a:p>
            <a:pPr marL="12700" marR="379095">
              <a:lnSpc>
                <a:spcPct val="103499"/>
              </a:lnSpc>
              <a:spcBef>
                <a:spcPts val="360"/>
              </a:spcBef>
            </a:pPr>
            <a:r>
              <a:rPr sz="1150" dirty="0">
                <a:latin typeface="Arial"/>
                <a:cs typeface="Arial"/>
              </a:rPr>
              <a:t>The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spc="130" dirty="0">
                <a:latin typeface="Times New Roman"/>
                <a:cs typeface="Times New Roman"/>
              </a:rPr>
              <a:t>anyMatch</a:t>
            </a:r>
            <a:r>
              <a:rPr sz="1150" spc="155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Arial"/>
                <a:cs typeface="Arial"/>
              </a:rPr>
              <a:t>method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returns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whether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any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elements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of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this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stream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match</a:t>
            </a:r>
            <a:r>
              <a:rPr sz="1150" spc="3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spc="-10" dirty="0">
                <a:latin typeface="Arial"/>
                <a:cs typeface="Arial"/>
              </a:rPr>
              <a:t>provided </a:t>
            </a:r>
            <a:r>
              <a:rPr sz="1150" spc="210" dirty="0">
                <a:latin typeface="Times New Roman"/>
                <a:cs typeface="Times New Roman"/>
              </a:rPr>
              <a:t>predicate</a:t>
            </a:r>
            <a:r>
              <a:rPr sz="1150" spc="210" dirty="0">
                <a:latin typeface="Arial"/>
                <a:cs typeface="Arial"/>
              </a:rPr>
              <a:t>.</a:t>
            </a:r>
            <a:r>
              <a:rPr sz="1150" spc="10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method</a:t>
            </a:r>
            <a:r>
              <a:rPr sz="1150" spc="3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may</a:t>
            </a:r>
            <a:r>
              <a:rPr sz="1150" spc="3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not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evaluate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spc="240" dirty="0">
                <a:latin typeface="Times New Roman"/>
                <a:cs typeface="Times New Roman"/>
              </a:rPr>
              <a:t>predicate</a:t>
            </a:r>
            <a:r>
              <a:rPr sz="1150" spc="130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Arial"/>
                <a:cs typeface="Arial"/>
              </a:rPr>
              <a:t>on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all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elements</a:t>
            </a:r>
            <a:r>
              <a:rPr sz="1150" spc="4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if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it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is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spc="-25" dirty="0">
                <a:latin typeface="Arial"/>
                <a:cs typeface="Arial"/>
              </a:rPr>
              <a:t>not </a:t>
            </a:r>
            <a:r>
              <a:rPr sz="1150" dirty="0">
                <a:latin typeface="Arial"/>
                <a:cs typeface="Arial"/>
              </a:rPr>
              <a:t>necessary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for</a:t>
            </a:r>
            <a:r>
              <a:rPr sz="1150" spc="3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determining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result.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If</a:t>
            </a:r>
            <a:r>
              <a:rPr sz="1150" spc="4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stream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is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empty,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spc="265" dirty="0">
                <a:latin typeface="Times New Roman"/>
                <a:cs typeface="Times New Roman"/>
              </a:rPr>
              <a:t>false</a:t>
            </a:r>
            <a:r>
              <a:rPr sz="1150" spc="145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Arial"/>
                <a:cs typeface="Arial"/>
              </a:rPr>
              <a:t>is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returned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and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spc="-25" dirty="0">
                <a:latin typeface="Arial"/>
                <a:cs typeface="Arial"/>
              </a:rPr>
              <a:t>the </a:t>
            </a:r>
            <a:r>
              <a:rPr sz="1150" spc="235" dirty="0">
                <a:latin typeface="Times New Roman"/>
                <a:cs typeface="Times New Roman"/>
              </a:rPr>
              <a:t>predicate</a:t>
            </a:r>
            <a:r>
              <a:rPr sz="1150" spc="145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Arial"/>
                <a:cs typeface="Arial"/>
              </a:rPr>
              <a:t>is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not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evaluated.</a:t>
            </a:r>
            <a:r>
              <a:rPr sz="1150" spc="10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This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is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short-circuiting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terminal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spc="-10" dirty="0">
                <a:latin typeface="Arial"/>
                <a:cs typeface="Arial"/>
              </a:rPr>
              <a:t>operation.</a:t>
            </a:r>
            <a:endParaRPr sz="11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326639" y="5247386"/>
            <a:ext cx="3116580" cy="144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endParaRPr sz="8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31824" y="806967"/>
            <a:ext cx="5261610" cy="27889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244475" algn="ctr">
              <a:lnSpc>
                <a:spcPct val="100000"/>
              </a:lnSpc>
              <a:spcBef>
                <a:spcPts val="110"/>
              </a:spcBef>
            </a:pPr>
            <a:r>
              <a:rPr sz="1850" b="1" dirty="0">
                <a:latin typeface="Arial"/>
                <a:cs typeface="Arial"/>
              </a:rPr>
              <a:t>Optional </a:t>
            </a:r>
            <a:r>
              <a:rPr sz="1850" b="1" spc="-10" dirty="0">
                <a:latin typeface="Arial"/>
                <a:cs typeface="Arial"/>
              </a:rPr>
              <a:t>Class</a:t>
            </a:r>
            <a:endParaRPr sz="18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210"/>
              </a:spcBef>
            </a:pPr>
            <a:endParaRPr sz="1850">
              <a:latin typeface="Arial"/>
              <a:cs typeface="Arial"/>
            </a:endParaRPr>
          </a:p>
          <a:p>
            <a:pPr marL="341630" indent="-328930">
              <a:lnSpc>
                <a:spcPct val="100000"/>
              </a:lnSpc>
              <a:buClr>
                <a:srgbClr val="FF0000"/>
              </a:buClr>
              <a:buFont typeface="Arial"/>
              <a:buChar char="•"/>
              <a:tabLst>
                <a:tab pos="341630" algn="l"/>
              </a:tabLst>
            </a:pPr>
            <a:r>
              <a:rPr sz="1550" spc="190" dirty="0">
                <a:latin typeface="Times New Roman"/>
                <a:cs typeface="Times New Roman"/>
              </a:rPr>
              <a:t>Optional&lt;T&gt;</a:t>
            </a:r>
            <a:endParaRPr sz="1550">
              <a:latin typeface="Times New Roman"/>
              <a:cs typeface="Times New Roman"/>
            </a:endParaRPr>
          </a:p>
          <a:p>
            <a:pPr marL="660400" marR="5080" lvl="1" indent="-238125">
              <a:lnSpc>
                <a:spcPct val="102099"/>
              </a:lnSpc>
              <a:spcBef>
                <a:spcPts val="484"/>
              </a:spcBef>
              <a:buClr>
                <a:srgbClr val="FF0000"/>
              </a:buClr>
              <a:buChar char="–"/>
              <a:tabLst>
                <a:tab pos="660400" algn="l"/>
              </a:tabLst>
            </a:pPr>
            <a:r>
              <a:rPr sz="1400" dirty="0">
                <a:latin typeface="Arial"/>
                <a:cs typeface="Arial"/>
              </a:rPr>
              <a:t>A</a:t>
            </a:r>
            <a:r>
              <a:rPr sz="1400" spc="4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container</a:t>
            </a:r>
            <a:r>
              <a:rPr sz="1400" spc="5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object</a:t>
            </a:r>
            <a:r>
              <a:rPr sz="1400" spc="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that</a:t>
            </a:r>
            <a:r>
              <a:rPr sz="1400" spc="4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may</a:t>
            </a:r>
            <a:r>
              <a:rPr sz="1400" spc="5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or</a:t>
            </a:r>
            <a:r>
              <a:rPr sz="1400" spc="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may</a:t>
            </a:r>
            <a:r>
              <a:rPr sz="1400" spc="5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not</a:t>
            </a:r>
            <a:r>
              <a:rPr sz="1400" spc="4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contain</a:t>
            </a:r>
            <a:r>
              <a:rPr sz="1400" spc="4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</a:t>
            </a:r>
            <a:r>
              <a:rPr sz="1400" spc="5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non-</a:t>
            </a:r>
            <a:r>
              <a:rPr sz="1400" spc="-20" dirty="0">
                <a:latin typeface="Arial"/>
                <a:cs typeface="Arial"/>
              </a:rPr>
              <a:t>null </a:t>
            </a:r>
            <a:r>
              <a:rPr sz="1400" spc="-10" dirty="0">
                <a:latin typeface="Arial"/>
                <a:cs typeface="Arial"/>
              </a:rPr>
              <a:t>value</a:t>
            </a:r>
            <a:endParaRPr sz="1400">
              <a:latin typeface="Arial"/>
              <a:cs typeface="Arial"/>
            </a:endParaRPr>
          </a:p>
          <a:p>
            <a:pPr marL="659765" lvl="1" indent="-237490">
              <a:lnSpc>
                <a:spcPct val="100000"/>
              </a:lnSpc>
              <a:spcBef>
                <a:spcPts val="290"/>
              </a:spcBef>
              <a:buClr>
                <a:srgbClr val="FF0000"/>
              </a:buClr>
              <a:buChar char="–"/>
              <a:tabLst>
                <a:tab pos="659765" algn="l"/>
              </a:tabLst>
            </a:pPr>
            <a:r>
              <a:rPr sz="1400" dirty="0">
                <a:latin typeface="Arial"/>
                <a:cs typeface="Arial"/>
              </a:rPr>
              <a:t>If</a:t>
            </a:r>
            <a:r>
              <a:rPr sz="1400" spc="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</a:t>
            </a:r>
            <a:r>
              <a:rPr sz="1400" spc="4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value</a:t>
            </a:r>
            <a:r>
              <a:rPr sz="1400" spc="4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is</a:t>
            </a:r>
            <a:r>
              <a:rPr sz="1400" spc="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present,</a:t>
            </a:r>
            <a:r>
              <a:rPr sz="1400" spc="25" dirty="0">
                <a:latin typeface="Arial"/>
                <a:cs typeface="Arial"/>
              </a:rPr>
              <a:t> </a:t>
            </a:r>
            <a:r>
              <a:rPr sz="1400" spc="305" dirty="0">
                <a:latin typeface="Times New Roman"/>
                <a:cs typeface="Times New Roman"/>
              </a:rPr>
              <a:t>isPresent()</a:t>
            </a:r>
            <a:r>
              <a:rPr sz="1400" spc="8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Arial"/>
                <a:cs typeface="Arial"/>
              </a:rPr>
              <a:t>returns</a:t>
            </a:r>
            <a:r>
              <a:rPr sz="1400" spc="2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true.</a:t>
            </a:r>
            <a:endParaRPr sz="1400">
              <a:latin typeface="Arial"/>
              <a:cs typeface="Arial"/>
            </a:endParaRPr>
          </a:p>
          <a:p>
            <a:pPr marL="659765" lvl="1" indent="-237490">
              <a:lnSpc>
                <a:spcPct val="100000"/>
              </a:lnSpc>
              <a:spcBef>
                <a:spcPts val="370"/>
              </a:spcBef>
              <a:buClr>
                <a:srgbClr val="FF0000"/>
              </a:buClr>
              <a:buFont typeface="Arial"/>
              <a:buChar char="–"/>
              <a:tabLst>
                <a:tab pos="659765" algn="l"/>
              </a:tabLst>
            </a:pPr>
            <a:r>
              <a:rPr sz="1400" spc="320" dirty="0">
                <a:latin typeface="Times New Roman"/>
                <a:cs typeface="Times New Roman"/>
              </a:rPr>
              <a:t>get()</a:t>
            </a:r>
            <a:r>
              <a:rPr sz="1400" spc="7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Arial"/>
                <a:cs typeface="Arial"/>
              </a:rPr>
              <a:t>returns</a:t>
            </a:r>
            <a:r>
              <a:rPr sz="1400" spc="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the</a:t>
            </a:r>
            <a:r>
              <a:rPr sz="1400" spc="3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value.</a:t>
            </a:r>
            <a:endParaRPr sz="1400">
              <a:latin typeface="Arial"/>
              <a:cs typeface="Arial"/>
            </a:endParaRPr>
          </a:p>
          <a:p>
            <a:pPr marL="659765" lvl="1" indent="-237490">
              <a:lnSpc>
                <a:spcPct val="100000"/>
              </a:lnSpc>
              <a:spcBef>
                <a:spcPts val="385"/>
              </a:spcBef>
              <a:buClr>
                <a:srgbClr val="FF0000"/>
              </a:buClr>
              <a:buChar char="–"/>
              <a:tabLst>
                <a:tab pos="659765" algn="l"/>
              </a:tabLst>
            </a:pPr>
            <a:r>
              <a:rPr sz="1400" dirty="0">
                <a:latin typeface="Arial"/>
                <a:cs typeface="Arial"/>
              </a:rPr>
              <a:t>Found</a:t>
            </a:r>
            <a:r>
              <a:rPr sz="1400" spc="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in</a:t>
            </a:r>
            <a:r>
              <a:rPr sz="1400" spc="65" dirty="0">
                <a:latin typeface="Arial"/>
                <a:cs typeface="Arial"/>
              </a:rPr>
              <a:t> </a:t>
            </a:r>
            <a:r>
              <a:rPr sz="1400" spc="300" dirty="0">
                <a:latin typeface="Times New Roman"/>
                <a:cs typeface="Times New Roman"/>
              </a:rPr>
              <a:t>java.util</a:t>
            </a:r>
            <a:r>
              <a:rPr sz="1400" spc="300" dirty="0">
                <a:latin typeface="Arial"/>
                <a:cs typeface="Arial"/>
              </a:rPr>
              <a:t>.</a:t>
            </a:r>
            <a:endParaRPr sz="1400">
              <a:latin typeface="Arial"/>
              <a:cs typeface="Arial"/>
            </a:endParaRPr>
          </a:p>
          <a:p>
            <a:pPr marL="341630" indent="-328930">
              <a:lnSpc>
                <a:spcPct val="100000"/>
              </a:lnSpc>
              <a:spcBef>
                <a:spcPts val="500"/>
              </a:spcBef>
              <a:buClr>
                <a:srgbClr val="FF0000"/>
              </a:buClr>
              <a:buChar char="•"/>
              <a:tabLst>
                <a:tab pos="341630" algn="l"/>
              </a:tabLst>
            </a:pPr>
            <a:r>
              <a:rPr sz="1550" dirty="0">
                <a:latin typeface="Arial"/>
                <a:cs typeface="Arial"/>
              </a:rPr>
              <a:t>Optional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primitives</a:t>
            </a:r>
            <a:endParaRPr sz="1550">
              <a:latin typeface="Arial"/>
              <a:cs typeface="Arial"/>
            </a:endParaRPr>
          </a:p>
          <a:p>
            <a:pPr marL="659765" lvl="1" indent="-237490">
              <a:lnSpc>
                <a:spcPct val="100000"/>
              </a:lnSpc>
              <a:spcBef>
                <a:spcPts val="280"/>
              </a:spcBef>
              <a:buClr>
                <a:srgbClr val="FF0000"/>
              </a:buClr>
              <a:buFont typeface="Arial"/>
              <a:buChar char="–"/>
              <a:tabLst>
                <a:tab pos="659765" algn="l"/>
              </a:tabLst>
            </a:pPr>
            <a:r>
              <a:rPr sz="1400" spc="204" dirty="0">
                <a:latin typeface="Times New Roman"/>
                <a:cs typeface="Times New Roman"/>
              </a:rPr>
              <a:t>OptionalDouble</a:t>
            </a:r>
            <a:r>
              <a:rPr sz="1400" spc="85" dirty="0">
                <a:latin typeface="Times New Roman"/>
                <a:cs typeface="Times New Roman"/>
              </a:rPr>
              <a:t>  </a:t>
            </a:r>
            <a:r>
              <a:rPr sz="1400" spc="265" dirty="0">
                <a:latin typeface="Times New Roman"/>
                <a:cs typeface="Times New Roman"/>
              </a:rPr>
              <a:t>OptionalInt</a:t>
            </a:r>
            <a:r>
              <a:rPr sz="1400" spc="90" dirty="0">
                <a:latin typeface="Times New Roman"/>
                <a:cs typeface="Times New Roman"/>
              </a:rPr>
              <a:t>  </a:t>
            </a:r>
            <a:r>
              <a:rPr sz="1400" spc="185" dirty="0">
                <a:latin typeface="Times New Roman"/>
                <a:cs typeface="Times New Roman"/>
              </a:rPr>
              <a:t>OptionalLong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17880" y="5706871"/>
            <a:ext cx="6305550" cy="761365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 marR="5080">
              <a:lnSpc>
                <a:spcPct val="105500"/>
              </a:lnSpc>
              <a:spcBef>
                <a:spcPts val="60"/>
              </a:spcBef>
            </a:pPr>
            <a:r>
              <a:rPr sz="1150" dirty="0">
                <a:latin typeface="Arial"/>
                <a:cs typeface="Arial"/>
              </a:rPr>
              <a:t>An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spc="155" dirty="0">
                <a:latin typeface="Times New Roman"/>
                <a:cs typeface="Times New Roman"/>
              </a:rPr>
              <a:t>Optional&lt;T&gt;</a:t>
            </a:r>
            <a:r>
              <a:rPr sz="1150" spc="130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Arial"/>
                <a:cs typeface="Arial"/>
              </a:rPr>
              <a:t>is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container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object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that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may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or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may</a:t>
            </a:r>
            <a:r>
              <a:rPr sz="1150" spc="3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not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contain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non-null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value.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If</a:t>
            </a:r>
            <a:r>
              <a:rPr sz="1150" spc="35" dirty="0">
                <a:latin typeface="Arial"/>
                <a:cs typeface="Arial"/>
              </a:rPr>
              <a:t> </a:t>
            </a:r>
            <a:r>
              <a:rPr sz="1150" spc="-50" dirty="0">
                <a:latin typeface="Arial"/>
                <a:cs typeface="Arial"/>
              </a:rPr>
              <a:t>a</a:t>
            </a:r>
            <a:r>
              <a:rPr sz="1150" spc="50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value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is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present,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spc="260" dirty="0">
                <a:latin typeface="Times New Roman"/>
                <a:cs typeface="Times New Roman"/>
              </a:rPr>
              <a:t>isPresent()</a:t>
            </a:r>
            <a:r>
              <a:rPr sz="1150" spc="135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Arial"/>
                <a:cs typeface="Arial"/>
              </a:rPr>
              <a:t>returns</a:t>
            </a:r>
            <a:r>
              <a:rPr sz="1150" spc="35" dirty="0">
                <a:latin typeface="Arial"/>
                <a:cs typeface="Arial"/>
              </a:rPr>
              <a:t> </a:t>
            </a:r>
            <a:r>
              <a:rPr sz="1150" spc="254" dirty="0">
                <a:latin typeface="Times New Roman"/>
                <a:cs typeface="Times New Roman"/>
              </a:rPr>
              <a:t>true</a:t>
            </a:r>
            <a:r>
              <a:rPr sz="1150" spc="130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Arial"/>
                <a:cs typeface="Arial"/>
              </a:rPr>
              <a:t>and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spc="265" dirty="0">
                <a:latin typeface="Times New Roman"/>
                <a:cs typeface="Times New Roman"/>
              </a:rPr>
              <a:t>get()</a:t>
            </a:r>
            <a:r>
              <a:rPr sz="1150" spc="130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Arial"/>
                <a:cs typeface="Arial"/>
              </a:rPr>
              <a:t>returns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value.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There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are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spc="-50" dirty="0">
                <a:latin typeface="Arial"/>
                <a:cs typeface="Arial"/>
              </a:rPr>
              <a:t>a </a:t>
            </a:r>
            <a:r>
              <a:rPr sz="1150" dirty="0">
                <a:latin typeface="Arial"/>
                <a:cs typeface="Arial"/>
              </a:rPr>
              <a:t>number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of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additional</a:t>
            </a:r>
            <a:r>
              <a:rPr sz="1150" spc="10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methods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that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can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be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with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this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class.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See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API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documentation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for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spc="-20" dirty="0">
                <a:latin typeface="Arial"/>
                <a:cs typeface="Arial"/>
              </a:rPr>
              <a:t>more </a:t>
            </a:r>
            <a:r>
              <a:rPr sz="1150" spc="-10" dirty="0">
                <a:latin typeface="Arial"/>
                <a:cs typeface="Arial"/>
              </a:rPr>
              <a:t>details.</a:t>
            </a:r>
            <a:endParaRPr sz="11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326639" y="5247386"/>
            <a:ext cx="3116580" cy="144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endParaRPr sz="8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11"/>
          <p:cNvSpPr txBox="1"/>
          <p:nvPr/>
        </p:nvSpPr>
        <p:spPr>
          <a:xfrm>
            <a:off x="3751198" y="9431093"/>
            <a:ext cx="283210" cy="182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ct val="100000"/>
              </a:lnSpc>
            </a:pPr>
            <a:fld id="{81D60167-4931-47E6-BA6A-407CBD079E47}" type="slidenum">
              <a:rPr sz="1100" b="1" spc="-20" dirty="0">
                <a:latin typeface="Arial"/>
                <a:cs typeface="Arial"/>
              </a:rPr>
              <a:t>3</a:t>
            </a:fld>
            <a:endParaRPr sz="11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1130604" y="886713"/>
            <a:ext cx="79565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10" dirty="0">
                <a:latin typeface="Arial"/>
                <a:cs typeface="Arial"/>
              </a:rPr>
              <a:t>Contents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30604" y="1916023"/>
            <a:ext cx="3154045" cy="2036445"/>
          </a:xfrm>
          <a:prstGeom prst="rect">
            <a:avLst/>
          </a:prstGeom>
        </p:spPr>
        <p:txBody>
          <a:bodyPr vert="horz" wrap="square" lIns="0" tIns="457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60"/>
              </a:spcBef>
              <a:tabLst>
                <a:tab pos="240665" algn="l"/>
              </a:tabLst>
            </a:pPr>
            <a:r>
              <a:rPr sz="1100" b="1" spc="-50" dirty="0">
                <a:latin typeface="Arial"/>
                <a:cs typeface="Arial"/>
              </a:rPr>
              <a:t>1</a:t>
            </a:r>
            <a:r>
              <a:rPr sz="1100" b="1" dirty="0">
                <a:latin typeface="Arial"/>
                <a:cs typeface="Arial"/>
              </a:rPr>
              <a:t>	</a:t>
            </a:r>
            <a:r>
              <a:rPr sz="1100" b="1" spc="-10" dirty="0">
                <a:latin typeface="Arial"/>
                <a:cs typeface="Arial"/>
              </a:rPr>
              <a:t>Introduction</a:t>
            </a:r>
            <a:endParaRPr sz="1100" dirty="0">
              <a:latin typeface="Arial"/>
              <a:cs typeface="Arial"/>
            </a:endParaRPr>
          </a:p>
          <a:p>
            <a:pPr marL="240665">
              <a:lnSpc>
                <a:spcPct val="100000"/>
              </a:lnSpc>
              <a:spcBef>
                <a:spcPts val="265"/>
              </a:spcBef>
            </a:pPr>
            <a:r>
              <a:rPr sz="1100" dirty="0">
                <a:latin typeface="Arial"/>
                <a:cs typeface="Arial"/>
              </a:rPr>
              <a:t>Course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Goals</a:t>
            </a:r>
            <a:r>
              <a:rPr sz="1100" spc="135" dirty="0">
                <a:latin typeface="Arial"/>
                <a:cs typeface="Arial"/>
              </a:rPr>
              <a:t>  </a:t>
            </a:r>
            <a:r>
              <a:rPr sz="1100" spc="-10" dirty="0">
                <a:latin typeface="Arial"/>
                <a:cs typeface="Arial"/>
              </a:rPr>
              <a:t>1-</a:t>
            </a:r>
            <a:r>
              <a:rPr sz="1100" spc="-50" dirty="0">
                <a:latin typeface="Arial"/>
                <a:cs typeface="Arial"/>
              </a:rPr>
              <a:t>2</a:t>
            </a:r>
            <a:endParaRPr sz="1100" dirty="0">
              <a:latin typeface="Arial"/>
              <a:cs typeface="Arial"/>
            </a:endParaRPr>
          </a:p>
          <a:p>
            <a:pPr marL="240665">
              <a:lnSpc>
                <a:spcPct val="100000"/>
              </a:lnSpc>
              <a:spcBef>
                <a:spcPts val="265"/>
              </a:spcBef>
            </a:pPr>
            <a:r>
              <a:rPr sz="1100" dirty="0">
                <a:latin typeface="Arial"/>
                <a:cs typeface="Arial"/>
              </a:rPr>
              <a:t>Course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Objectives</a:t>
            </a:r>
            <a:r>
              <a:rPr sz="1100" spc="130" dirty="0">
                <a:latin typeface="Arial"/>
                <a:cs typeface="Arial"/>
              </a:rPr>
              <a:t>  </a:t>
            </a:r>
            <a:r>
              <a:rPr sz="1100" dirty="0">
                <a:latin typeface="Arial"/>
                <a:cs typeface="Arial"/>
              </a:rPr>
              <a:t>1-</a:t>
            </a:r>
            <a:r>
              <a:rPr sz="1100" spc="-50" dirty="0">
                <a:latin typeface="Arial"/>
                <a:cs typeface="Arial"/>
              </a:rPr>
              <a:t>3</a:t>
            </a:r>
            <a:endParaRPr sz="1100" dirty="0">
              <a:latin typeface="Arial"/>
              <a:cs typeface="Arial"/>
            </a:endParaRPr>
          </a:p>
          <a:p>
            <a:pPr marL="240665">
              <a:lnSpc>
                <a:spcPct val="100000"/>
              </a:lnSpc>
              <a:spcBef>
                <a:spcPts val="265"/>
              </a:spcBef>
            </a:pPr>
            <a:r>
              <a:rPr sz="1100" dirty="0">
                <a:latin typeface="Arial"/>
                <a:cs typeface="Arial"/>
              </a:rPr>
              <a:t>Audience</a:t>
            </a:r>
            <a:r>
              <a:rPr sz="1100" spc="135" dirty="0">
                <a:latin typeface="Arial"/>
                <a:cs typeface="Arial"/>
              </a:rPr>
              <a:t>  </a:t>
            </a:r>
            <a:r>
              <a:rPr sz="1100" spc="-10" dirty="0">
                <a:latin typeface="Arial"/>
                <a:cs typeface="Arial"/>
              </a:rPr>
              <a:t>1-</a:t>
            </a:r>
            <a:r>
              <a:rPr sz="1100" spc="-50" dirty="0">
                <a:latin typeface="Arial"/>
                <a:cs typeface="Arial"/>
              </a:rPr>
              <a:t>5</a:t>
            </a:r>
            <a:endParaRPr sz="1100" dirty="0">
              <a:latin typeface="Arial"/>
              <a:cs typeface="Arial"/>
            </a:endParaRPr>
          </a:p>
          <a:p>
            <a:pPr marL="240665">
              <a:lnSpc>
                <a:spcPct val="100000"/>
              </a:lnSpc>
              <a:spcBef>
                <a:spcPts val="265"/>
              </a:spcBef>
            </a:pPr>
            <a:r>
              <a:rPr sz="1100" dirty="0">
                <a:latin typeface="Arial"/>
                <a:cs typeface="Arial"/>
              </a:rPr>
              <a:t>Prerequisites</a:t>
            </a:r>
            <a:r>
              <a:rPr sz="1100" spc="110" dirty="0">
                <a:latin typeface="Arial"/>
                <a:cs typeface="Arial"/>
              </a:rPr>
              <a:t>  </a:t>
            </a:r>
            <a:r>
              <a:rPr sz="1100" dirty="0">
                <a:latin typeface="Arial"/>
                <a:cs typeface="Arial"/>
              </a:rPr>
              <a:t>1-</a:t>
            </a:r>
            <a:r>
              <a:rPr sz="1100" spc="-50" dirty="0">
                <a:latin typeface="Arial"/>
                <a:cs typeface="Arial"/>
              </a:rPr>
              <a:t>6</a:t>
            </a:r>
            <a:endParaRPr sz="1100" dirty="0">
              <a:latin typeface="Arial"/>
              <a:cs typeface="Arial"/>
            </a:endParaRPr>
          </a:p>
          <a:p>
            <a:pPr marL="240665">
              <a:lnSpc>
                <a:spcPct val="100000"/>
              </a:lnSpc>
              <a:spcBef>
                <a:spcPts val="260"/>
              </a:spcBef>
            </a:pPr>
            <a:r>
              <a:rPr sz="1100" dirty="0">
                <a:latin typeface="Arial"/>
                <a:cs typeface="Arial"/>
              </a:rPr>
              <a:t>Class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Introductions</a:t>
            </a:r>
            <a:r>
              <a:rPr sz="1100" spc="130" dirty="0">
                <a:latin typeface="Arial"/>
                <a:cs typeface="Arial"/>
              </a:rPr>
              <a:t>  </a:t>
            </a:r>
            <a:r>
              <a:rPr sz="1100" spc="-10" dirty="0">
                <a:latin typeface="Arial"/>
                <a:cs typeface="Arial"/>
              </a:rPr>
              <a:t>1-</a:t>
            </a:r>
            <a:r>
              <a:rPr sz="1100" spc="-50" dirty="0">
                <a:latin typeface="Arial"/>
                <a:cs typeface="Arial"/>
              </a:rPr>
              <a:t>7</a:t>
            </a:r>
            <a:endParaRPr sz="1100" dirty="0">
              <a:latin typeface="Arial"/>
              <a:cs typeface="Arial"/>
            </a:endParaRPr>
          </a:p>
          <a:p>
            <a:pPr marL="240665">
              <a:lnSpc>
                <a:spcPct val="100000"/>
              </a:lnSpc>
              <a:spcBef>
                <a:spcPts val="254"/>
              </a:spcBef>
            </a:pPr>
            <a:r>
              <a:rPr sz="1100" dirty="0">
                <a:latin typeface="Arial"/>
                <a:cs typeface="Arial"/>
              </a:rPr>
              <a:t>Course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Environment</a:t>
            </a:r>
            <a:r>
              <a:rPr sz="1100" spc="125" dirty="0">
                <a:latin typeface="Arial"/>
                <a:cs typeface="Arial"/>
              </a:rPr>
              <a:t>  </a:t>
            </a:r>
            <a:r>
              <a:rPr sz="1100" spc="-10" dirty="0">
                <a:latin typeface="Arial"/>
                <a:cs typeface="Arial"/>
              </a:rPr>
              <a:t>1-</a:t>
            </a:r>
            <a:r>
              <a:rPr sz="1100" spc="-50" dirty="0">
                <a:latin typeface="Arial"/>
                <a:cs typeface="Arial"/>
              </a:rPr>
              <a:t>8</a:t>
            </a:r>
            <a:endParaRPr sz="1100" dirty="0">
              <a:latin typeface="Arial"/>
              <a:cs typeface="Arial"/>
            </a:endParaRPr>
          </a:p>
          <a:p>
            <a:pPr marL="240665" marR="5080">
              <a:lnSpc>
                <a:spcPct val="120000"/>
              </a:lnSpc>
            </a:pPr>
            <a:r>
              <a:rPr sz="1100" dirty="0">
                <a:latin typeface="Arial"/>
                <a:cs typeface="Arial"/>
              </a:rPr>
              <a:t>Java</a:t>
            </a:r>
            <a:r>
              <a:rPr sz="1100" spc="-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Programs</a:t>
            </a:r>
            <a:r>
              <a:rPr sz="1100" spc="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Are</a:t>
            </a:r>
            <a:r>
              <a:rPr sz="1100" spc="-10" dirty="0">
                <a:latin typeface="Arial"/>
                <a:cs typeface="Arial"/>
              </a:rPr>
              <a:t> Platform-</a:t>
            </a:r>
            <a:r>
              <a:rPr sz="1100" dirty="0">
                <a:latin typeface="Arial"/>
                <a:cs typeface="Arial"/>
              </a:rPr>
              <a:t>Independent</a:t>
            </a:r>
            <a:r>
              <a:rPr sz="1100" spc="150" dirty="0">
                <a:latin typeface="Arial"/>
                <a:cs typeface="Arial"/>
              </a:rPr>
              <a:t>  </a:t>
            </a:r>
            <a:r>
              <a:rPr sz="1100" spc="-10" dirty="0">
                <a:latin typeface="Arial"/>
                <a:cs typeface="Arial"/>
              </a:rPr>
              <a:t>1-</a:t>
            </a:r>
            <a:r>
              <a:rPr sz="1100" spc="-50" dirty="0">
                <a:latin typeface="Arial"/>
                <a:cs typeface="Arial"/>
              </a:rPr>
              <a:t>9 </a:t>
            </a:r>
            <a:r>
              <a:rPr sz="1100" dirty="0">
                <a:latin typeface="Arial"/>
                <a:cs typeface="Arial"/>
              </a:rPr>
              <a:t>Java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Technology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Product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Groups</a:t>
            </a:r>
            <a:r>
              <a:rPr sz="1100" spc="125" dirty="0">
                <a:latin typeface="Arial"/>
                <a:cs typeface="Arial"/>
              </a:rPr>
              <a:t>  </a:t>
            </a:r>
            <a:r>
              <a:rPr sz="1100" spc="-10" dirty="0">
                <a:latin typeface="Arial"/>
                <a:cs typeface="Arial"/>
              </a:rPr>
              <a:t>1-</a:t>
            </a:r>
            <a:r>
              <a:rPr sz="1100" spc="-25" dirty="0">
                <a:latin typeface="Arial"/>
                <a:cs typeface="Arial"/>
              </a:rPr>
              <a:t>10</a:t>
            </a:r>
            <a:endParaRPr sz="1100" dirty="0">
              <a:latin typeface="Arial"/>
              <a:cs typeface="Arial"/>
            </a:endParaRPr>
          </a:p>
          <a:p>
            <a:pPr marL="240665">
              <a:lnSpc>
                <a:spcPct val="100000"/>
              </a:lnSpc>
              <a:spcBef>
                <a:spcPts val="265"/>
              </a:spcBef>
            </a:pPr>
            <a:r>
              <a:rPr sz="1100" dirty="0">
                <a:latin typeface="Arial"/>
                <a:cs typeface="Arial"/>
              </a:rPr>
              <a:t>Java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SE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Platform Versions</a:t>
            </a:r>
            <a:r>
              <a:rPr sz="1100" spc="125" dirty="0">
                <a:latin typeface="Arial"/>
                <a:cs typeface="Arial"/>
              </a:rPr>
              <a:t>  </a:t>
            </a:r>
            <a:r>
              <a:rPr sz="1100" dirty="0">
                <a:latin typeface="Arial"/>
                <a:cs typeface="Arial"/>
              </a:rPr>
              <a:t>1-</a:t>
            </a:r>
            <a:r>
              <a:rPr sz="1100" spc="-25" dirty="0">
                <a:latin typeface="Arial"/>
                <a:cs typeface="Arial"/>
              </a:rPr>
              <a:t>11</a:t>
            </a:r>
            <a:endParaRPr sz="11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682321" y="3957954"/>
            <a:ext cx="306070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10" dirty="0">
                <a:latin typeface="Arial"/>
                <a:cs typeface="Arial"/>
              </a:rPr>
              <a:t>1-</a:t>
            </a:r>
            <a:r>
              <a:rPr sz="1100" spc="-25" dirty="0">
                <a:latin typeface="Arial"/>
                <a:cs typeface="Arial"/>
              </a:rPr>
              <a:t>12</a:t>
            </a:r>
            <a:endParaRPr sz="11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735658" y="4761102"/>
            <a:ext cx="306070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10" dirty="0">
                <a:latin typeface="Arial"/>
                <a:cs typeface="Arial"/>
              </a:rPr>
              <a:t>1-</a:t>
            </a:r>
            <a:r>
              <a:rPr sz="1100" spc="-25" dirty="0">
                <a:latin typeface="Arial"/>
                <a:cs typeface="Arial"/>
              </a:rPr>
              <a:t>16</a:t>
            </a:r>
            <a:endParaRPr sz="11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359153" y="3925036"/>
            <a:ext cx="2284730" cy="18332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7150" algn="just">
              <a:lnSpc>
                <a:spcPct val="120000"/>
              </a:lnSpc>
              <a:spcBef>
                <a:spcPts val="100"/>
              </a:spcBef>
            </a:pPr>
            <a:r>
              <a:rPr sz="1100" spc="-10" dirty="0">
                <a:latin typeface="Arial"/>
                <a:cs typeface="Arial"/>
              </a:rPr>
              <a:t>Downloading </a:t>
            </a:r>
            <a:r>
              <a:rPr sz="1100" dirty="0">
                <a:latin typeface="Arial"/>
                <a:cs typeface="Arial"/>
              </a:rPr>
              <a:t>and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Installing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the</a:t>
            </a:r>
            <a:r>
              <a:rPr sz="1100" spc="-25" dirty="0">
                <a:latin typeface="Arial"/>
                <a:cs typeface="Arial"/>
              </a:rPr>
              <a:t> JDK </a:t>
            </a:r>
            <a:r>
              <a:rPr sz="1100" dirty="0">
                <a:latin typeface="Arial"/>
                <a:cs typeface="Arial"/>
              </a:rPr>
              <a:t>Java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in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Server</a:t>
            </a:r>
            <a:r>
              <a:rPr sz="1100" spc="-1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Environments</a:t>
            </a:r>
            <a:r>
              <a:rPr sz="1100" spc="130" dirty="0">
                <a:latin typeface="Arial"/>
                <a:cs typeface="Arial"/>
              </a:rPr>
              <a:t>  </a:t>
            </a:r>
            <a:r>
              <a:rPr sz="1100" spc="-10" dirty="0">
                <a:latin typeface="Arial"/>
                <a:cs typeface="Arial"/>
              </a:rPr>
              <a:t>1-</a:t>
            </a:r>
            <a:r>
              <a:rPr sz="1100" spc="-25" dirty="0">
                <a:latin typeface="Arial"/>
                <a:cs typeface="Arial"/>
              </a:rPr>
              <a:t>13 </a:t>
            </a:r>
            <a:r>
              <a:rPr sz="1100" dirty="0">
                <a:latin typeface="Arial"/>
                <a:cs typeface="Arial"/>
              </a:rPr>
              <a:t>The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Internet of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Things</a:t>
            </a:r>
            <a:r>
              <a:rPr sz="1100" spc="120" dirty="0">
                <a:latin typeface="Arial"/>
                <a:cs typeface="Arial"/>
              </a:rPr>
              <a:t>  </a:t>
            </a:r>
            <a:r>
              <a:rPr sz="1100" dirty="0">
                <a:latin typeface="Arial"/>
                <a:cs typeface="Arial"/>
              </a:rPr>
              <a:t>1-</a:t>
            </a:r>
            <a:r>
              <a:rPr sz="1100" spc="-25" dirty="0">
                <a:latin typeface="Arial"/>
                <a:cs typeface="Arial"/>
              </a:rPr>
              <a:t>14</a:t>
            </a:r>
            <a:endParaRPr sz="1100">
              <a:latin typeface="Arial"/>
              <a:cs typeface="Arial"/>
            </a:endParaRPr>
          </a:p>
          <a:p>
            <a:pPr marL="12700" algn="just">
              <a:lnSpc>
                <a:spcPct val="100000"/>
              </a:lnSpc>
              <a:spcBef>
                <a:spcPts val="260"/>
              </a:spcBef>
            </a:pPr>
            <a:r>
              <a:rPr sz="1100" dirty="0">
                <a:latin typeface="Arial"/>
                <a:cs typeface="Arial"/>
              </a:rPr>
              <a:t>The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Java</a:t>
            </a:r>
            <a:r>
              <a:rPr sz="1100" spc="-1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Community</a:t>
            </a:r>
            <a:r>
              <a:rPr sz="1100" spc="130" dirty="0">
                <a:latin typeface="Arial"/>
                <a:cs typeface="Arial"/>
              </a:rPr>
              <a:t>  </a:t>
            </a:r>
            <a:r>
              <a:rPr sz="1100" spc="-10" dirty="0">
                <a:latin typeface="Arial"/>
                <a:cs typeface="Arial"/>
              </a:rPr>
              <a:t>1-</a:t>
            </a:r>
            <a:r>
              <a:rPr sz="1100" spc="-25" dirty="0">
                <a:latin typeface="Arial"/>
                <a:cs typeface="Arial"/>
              </a:rPr>
              <a:t>15</a:t>
            </a:r>
            <a:endParaRPr sz="1100">
              <a:latin typeface="Arial"/>
              <a:cs typeface="Arial"/>
            </a:endParaRPr>
          </a:p>
          <a:p>
            <a:pPr marL="12700" marR="5080" algn="just">
              <a:lnSpc>
                <a:spcPts val="1580"/>
              </a:lnSpc>
              <a:spcBef>
                <a:spcPts val="90"/>
              </a:spcBef>
            </a:pPr>
            <a:r>
              <a:rPr sz="1100" dirty="0">
                <a:latin typeface="Arial"/>
                <a:cs typeface="Arial"/>
              </a:rPr>
              <a:t>The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Java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Community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Process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spc="-20" dirty="0">
                <a:latin typeface="Arial"/>
                <a:cs typeface="Arial"/>
              </a:rPr>
              <a:t>(JCP) </a:t>
            </a:r>
            <a:r>
              <a:rPr sz="1100" dirty="0">
                <a:latin typeface="Arial"/>
                <a:cs typeface="Arial"/>
              </a:rPr>
              <a:t>OpenJDK</a:t>
            </a:r>
            <a:r>
              <a:rPr sz="1100" spc="140" dirty="0">
                <a:latin typeface="Arial"/>
                <a:cs typeface="Arial"/>
              </a:rPr>
              <a:t>  </a:t>
            </a:r>
            <a:r>
              <a:rPr sz="1100" spc="-10" dirty="0">
                <a:latin typeface="Arial"/>
                <a:cs typeface="Arial"/>
              </a:rPr>
              <a:t>1-</a:t>
            </a:r>
            <a:r>
              <a:rPr sz="1100" spc="-25" dirty="0">
                <a:latin typeface="Arial"/>
                <a:cs typeface="Arial"/>
              </a:rPr>
              <a:t>17</a:t>
            </a:r>
            <a:endParaRPr sz="1100">
              <a:latin typeface="Arial"/>
              <a:cs typeface="Arial"/>
            </a:endParaRPr>
          </a:p>
          <a:p>
            <a:pPr marL="12700" marR="367665" algn="just">
              <a:lnSpc>
                <a:spcPts val="1580"/>
              </a:lnSpc>
              <a:spcBef>
                <a:spcPts val="10"/>
              </a:spcBef>
            </a:pPr>
            <a:r>
              <a:rPr sz="1100" dirty="0">
                <a:latin typeface="Arial"/>
                <a:cs typeface="Arial"/>
              </a:rPr>
              <a:t>Oracle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Java</a:t>
            </a:r>
            <a:r>
              <a:rPr sz="1100" spc="-1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SE</a:t>
            </a:r>
            <a:r>
              <a:rPr sz="1100" spc="-1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Support</a:t>
            </a:r>
            <a:r>
              <a:rPr sz="1100" spc="135" dirty="0">
                <a:latin typeface="Arial"/>
                <a:cs typeface="Arial"/>
              </a:rPr>
              <a:t>  </a:t>
            </a:r>
            <a:r>
              <a:rPr sz="1100" spc="-10" dirty="0">
                <a:latin typeface="Arial"/>
                <a:cs typeface="Arial"/>
              </a:rPr>
              <a:t>1-</a:t>
            </a:r>
            <a:r>
              <a:rPr sz="1100" spc="-25" dirty="0">
                <a:latin typeface="Arial"/>
                <a:cs typeface="Arial"/>
              </a:rPr>
              <a:t>18 </a:t>
            </a:r>
            <a:r>
              <a:rPr sz="1100" dirty="0">
                <a:latin typeface="Arial"/>
                <a:cs typeface="Arial"/>
              </a:rPr>
              <a:t>Additional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Resources</a:t>
            </a:r>
            <a:r>
              <a:rPr sz="1100" spc="120" dirty="0">
                <a:latin typeface="Arial"/>
                <a:cs typeface="Arial"/>
              </a:rPr>
              <a:t>  </a:t>
            </a:r>
            <a:r>
              <a:rPr sz="1100" spc="-10" dirty="0">
                <a:latin typeface="Arial"/>
                <a:cs typeface="Arial"/>
              </a:rPr>
              <a:t>1-</a:t>
            </a:r>
            <a:r>
              <a:rPr sz="1100" spc="-25" dirty="0">
                <a:latin typeface="Arial"/>
                <a:cs typeface="Arial"/>
              </a:rPr>
              <a:t>19</a:t>
            </a:r>
            <a:endParaRPr sz="1100">
              <a:latin typeface="Arial"/>
              <a:cs typeface="Arial"/>
            </a:endParaRPr>
          </a:p>
          <a:p>
            <a:pPr marL="12700" algn="just">
              <a:lnSpc>
                <a:spcPct val="100000"/>
              </a:lnSpc>
              <a:spcBef>
                <a:spcPts val="160"/>
              </a:spcBef>
            </a:pPr>
            <a:r>
              <a:rPr sz="1100" dirty="0">
                <a:latin typeface="Arial"/>
                <a:cs typeface="Arial"/>
              </a:rPr>
              <a:t>Summary</a:t>
            </a:r>
            <a:r>
              <a:rPr sz="1100" spc="145" dirty="0">
                <a:latin typeface="Arial"/>
                <a:cs typeface="Arial"/>
              </a:rPr>
              <a:t>  </a:t>
            </a:r>
            <a:r>
              <a:rPr sz="1100" spc="-10" dirty="0">
                <a:latin typeface="Arial"/>
                <a:cs typeface="Arial"/>
              </a:rPr>
              <a:t>1-</a:t>
            </a:r>
            <a:r>
              <a:rPr sz="1100" spc="-25" dirty="0">
                <a:latin typeface="Arial"/>
                <a:cs typeface="Arial"/>
              </a:rPr>
              <a:t>20</a:t>
            </a:r>
            <a:endParaRPr sz="11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30604" y="5930874"/>
            <a:ext cx="2749550" cy="3042285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75"/>
              </a:spcBef>
              <a:tabLst>
                <a:tab pos="240665" algn="l"/>
              </a:tabLst>
            </a:pPr>
            <a:r>
              <a:rPr sz="1100" b="1" spc="-50" dirty="0">
                <a:latin typeface="Arial"/>
                <a:cs typeface="Arial"/>
              </a:rPr>
              <a:t>2</a:t>
            </a:r>
            <a:r>
              <a:rPr sz="1100" b="1" dirty="0">
                <a:latin typeface="Arial"/>
                <a:cs typeface="Arial"/>
              </a:rPr>
              <a:t>	Java</a:t>
            </a:r>
            <a:r>
              <a:rPr sz="1100" b="1" spc="-15" dirty="0">
                <a:latin typeface="Arial"/>
                <a:cs typeface="Arial"/>
              </a:rPr>
              <a:t> </a:t>
            </a:r>
            <a:r>
              <a:rPr sz="1100" b="1" dirty="0">
                <a:latin typeface="Arial"/>
                <a:cs typeface="Arial"/>
              </a:rPr>
              <a:t>Syntax</a:t>
            </a:r>
            <a:r>
              <a:rPr sz="1100" b="1" spc="-15" dirty="0">
                <a:latin typeface="Arial"/>
                <a:cs typeface="Arial"/>
              </a:rPr>
              <a:t> </a:t>
            </a:r>
            <a:r>
              <a:rPr sz="1100" b="1" dirty="0">
                <a:latin typeface="Arial"/>
                <a:cs typeface="Arial"/>
              </a:rPr>
              <a:t>and</a:t>
            </a:r>
            <a:r>
              <a:rPr sz="1100" b="1" spc="-15" dirty="0">
                <a:latin typeface="Arial"/>
                <a:cs typeface="Arial"/>
              </a:rPr>
              <a:t> </a:t>
            </a:r>
            <a:r>
              <a:rPr sz="1100" b="1" dirty="0">
                <a:latin typeface="Arial"/>
                <a:cs typeface="Arial"/>
              </a:rPr>
              <a:t>Class</a:t>
            </a:r>
            <a:r>
              <a:rPr sz="1100" b="1" spc="-30" dirty="0">
                <a:latin typeface="Arial"/>
                <a:cs typeface="Arial"/>
              </a:rPr>
              <a:t> </a:t>
            </a:r>
            <a:r>
              <a:rPr sz="1100" b="1" spc="-10" dirty="0">
                <a:latin typeface="Arial"/>
                <a:cs typeface="Arial"/>
              </a:rPr>
              <a:t>Review</a:t>
            </a:r>
            <a:endParaRPr sz="1100">
              <a:latin typeface="Arial"/>
              <a:cs typeface="Arial"/>
            </a:endParaRPr>
          </a:p>
          <a:p>
            <a:pPr marL="240665">
              <a:lnSpc>
                <a:spcPct val="100000"/>
              </a:lnSpc>
              <a:spcBef>
                <a:spcPts val="275"/>
              </a:spcBef>
            </a:pPr>
            <a:r>
              <a:rPr sz="1100" dirty="0">
                <a:latin typeface="Arial"/>
                <a:cs typeface="Arial"/>
              </a:rPr>
              <a:t>Objectives</a:t>
            </a:r>
            <a:r>
              <a:rPr sz="1100" spc="130" dirty="0">
                <a:latin typeface="Arial"/>
                <a:cs typeface="Arial"/>
              </a:rPr>
              <a:t>  </a:t>
            </a:r>
            <a:r>
              <a:rPr sz="1100" dirty="0">
                <a:latin typeface="Arial"/>
                <a:cs typeface="Arial"/>
              </a:rPr>
              <a:t>2-</a:t>
            </a:r>
            <a:r>
              <a:rPr sz="1100" spc="-50" dirty="0">
                <a:latin typeface="Arial"/>
                <a:cs typeface="Arial"/>
              </a:rPr>
              <a:t>2</a:t>
            </a:r>
            <a:endParaRPr sz="1100">
              <a:latin typeface="Arial"/>
              <a:cs typeface="Arial"/>
            </a:endParaRPr>
          </a:p>
          <a:p>
            <a:pPr marL="240665" marR="727075">
              <a:lnSpc>
                <a:spcPts val="1580"/>
              </a:lnSpc>
              <a:spcBef>
                <a:spcPts val="90"/>
              </a:spcBef>
            </a:pPr>
            <a:r>
              <a:rPr sz="1100" dirty="0">
                <a:latin typeface="Arial"/>
                <a:cs typeface="Arial"/>
              </a:rPr>
              <a:t>Java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Language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Review</a:t>
            </a:r>
            <a:r>
              <a:rPr sz="1100" spc="120" dirty="0">
                <a:latin typeface="Arial"/>
                <a:cs typeface="Arial"/>
              </a:rPr>
              <a:t>  </a:t>
            </a:r>
            <a:r>
              <a:rPr sz="1100" dirty="0">
                <a:latin typeface="Arial"/>
                <a:cs typeface="Arial"/>
              </a:rPr>
              <a:t>2-</a:t>
            </a:r>
            <a:r>
              <a:rPr sz="1100" spc="-50" dirty="0">
                <a:latin typeface="Arial"/>
                <a:cs typeface="Arial"/>
              </a:rPr>
              <a:t>3 </a:t>
            </a:r>
            <a:r>
              <a:rPr sz="1100" dirty="0">
                <a:latin typeface="Arial"/>
                <a:cs typeface="Arial"/>
              </a:rPr>
              <a:t>Java</a:t>
            </a:r>
            <a:r>
              <a:rPr sz="1100" spc="-1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Class</a:t>
            </a:r>
            <a:r>
              <a:rPr sz="1100" spc="-1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Structure</a:t>
            </a:r>
            <a:r>
              <a:rPr sz="1100" spc="130" dirty="0">
                <a:latin typeface="Arial"/>
                <a:cs typeface="Arial"/>
              </a:rPr>
              <a:t>  </a:t>
            </a:r>
            <a:r>
              <a:rPr sz="1100" spc="-10" dirty="0">
                <a:latin typeface="Arial"/>
                <a:cs typeface="Arial"/>
              </a:rPr>
              <a:t>2-</a:t>
            </a:r>
            <a:r>
              <a:rPr sz="1100" spc="-50" dirty="0">
                <a:latin typeface="Arial"/>
                <a:cs typeface="Arial"/>
              </a:rPr>
              <a:t>4</a:t>
            </a:r>
            <a:endParaRPr sz="1100">
              <a:latin typeface="Arial"/>
              <a:cs typeface="Arial"/>
            </a:endParaRPr>
          </a:p>
          <a:p>
            <a:pPr marL="240665">
              <a:lnSpc>
                <a:spcPct val="100000"/>
              </a:lnSpc>
              <a:spcBef>
                <a:spcPts val="170"/>
              </a:spcBef>
            </a:pPr>
            <a:r>
              <a:rPr sz="1100" dirty="0">
                <a:latin typeface="Arial"/>
                <a:cs typeface="Arial"/>
              </a:rPr>
              <a:t>A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Simple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Class</a:t>
            </a:r>
            <a:r>
              <a:rPr sz="1100" spc="125" dirty="0">
                <a:latin typeface="Arial"/>
                <a:cs typeface="Arial"/>
              </a:rPr>
              <a:t>  </a:t>
            </a:r>
            <a:r>
              <a:rPr sz="1100" spc="-10" dirty="0">
                <a:latin typeface="Arial"/>
                <a:cs typeface="Arial"/>
              </a:rPr>
              <a:t>2-</a:t>
            </a:r>
            <a:r>
              <a:rPr sz="1100" spc="-50" dirty="0">
                <a:latin typeface="Arial"/>
                <a:cs typeface="Arial"/>
              </a:rPr>
              <a:t>5</a:t>
            </a:r>
            <a:endParaRPr sz="1100">
              <a:latin typeface="Arial"/>
              <a:cs typeface="Arial"/>
            </a:endParaRPr>
          </a:p>
          <a:p>
            <a:pPr marL="240665" marR="548640">
              <a:lnSpc>
                <a:spcPct val="120000"/>
              </a:lnSpc>
            </a:pPr>
            <a:r>
              <a:rPr sz="1100" dirty="0">
                <a:latin typeface="Arial"/>
                <a:cs typeface="Arial"/>
              </a:rPr>
              <a:t>Java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Naming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Conventions</a:t>
            </a:r>
            <a:r>
              <a:rPr sz="1100" spc="114" dirty="0">
                <a:latin typeface="Arial"/>
                <a:cs typeface="Arial"/>
              </a:rPr>
              <a:t>  </a:t>
            </a:r>
            <a:r>
              <a:rPr sz="1100" dirty="0">
                <a:latin typeface="Arial"/>
                <a:cs typeface="Arial"/>
              </a:rPr>
              <a:t>2-</a:t>
            </a:r>
            <a:r>
              <a:rPr sz="1100" spc="-50" dirty="0">
                <a:latin typeface="Arial"/>
                <a:cs typeface="Arial"/>
              </a:rPr>
              <a:t>6 </a:t>
            </a:r>
            <a:r>
              <a:rPr sz="1100" dirty="0">
                <a:latin typeface="Arial"/>
                <a:cs typeface="Arial"/>
              </a:rPr>
              <a:t>How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to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Compile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and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Run</a:t>
            </a:r>
            <a:r>
              <a:rPr sz="1100" spc="120" dirty="0">
                <a:latin typeface="Arial"/>
                <a:cs typeface="Arial"/>
              </a:rPr>
              <a:t>  </a:t>
            </a:r>
            <a:r>
              <a:rPr sz="1100" dirty="0">
                <a:latin typeface="Arial"/>
                <a:cs typeface="Arial"/>
              </a:rPr>
              <a:t>2-</a:t>
            </a:r>
            <a:r>
              <a:rPr sz="1100" spc="-50" dirty="0">
                <a:latin typeface="Arial"/>
                <a:cs typeface="Arial"/>
              </a:rPr>
              <a:t>7</a:t>
            </a:r>
            <a:endParaRPr sz="1100">
              <a:latin typeface="Arial"/>
              <a:cs typeface="Arial"/>
            </a:endParaRPr>
          </a:p>
          <a:p>
            <a:pPr marL="240665" marR="5080">
              <a:lnSpc>
                <a:spcPts val="1580"/>
              </a:lnSpc>
              <a:spcBef>
                <a:spcPts val="90"/>
              </a:spcBef>
            </a:pPr>
            <a:r>
              <a:rPr sz="1100" dirty="0">
                <a:latin typeface="Arial"/>
                <a:cs typeface="Arial"/>
              </a:rPr>
              <a:t>How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to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Compile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and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Run:</a:t>
            </a:r>
            <a:r>
              <a:rPr sz="1100" spc="-1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Example</a:t>
            </a:r>
            <a:r>
              <a:rPr sz="1100" spc="114" dirty="0">
                <a:latin typeface="Arial"/>
                <a:cs typeface="Arial"/>
              </a:rPr>
              <a:t>  </a:t>
            </a:r>
            <a:r>
              <a:rPr sz="1100" dirty="0">
                <a:latin typeface="Arial"/>
                <a:cs typeface="Arial"/>
              </a:rPr>
              <a:t>2-</a:t>
            </a:r>
            <a:r>
              <a:rPr sz="1100" spc="-50" dirty="0">
                <a:latin typeface="Arial"/>
                <a:cs typeface="Arial"/>
              </a:rPr>
              <a:t>8 </a:t>
            </a:r>
            <a:r>
              <a:rPr sz="1100" dirty="0">
                <a:latin typeface="Arial"/>
                <a:cs typeface="Arial"/>
              </a:rPr>
              <a:t>Code</a:t>
            </a:r>
            <a:r>
              <a:rPr sz="1100" spc="-1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Blocks</a:t>
            </a:r>
            <a:r>
              <a:rPr sz="1100" spc="135" dirty="0">
                <a:latin typeface="Arial"/>
                <a:cs typeface="Arial"/>
              </a:rPr>
              <a:t>  </a:t>
            </a:r>
            <a:r>
              <a:rPr sz="1100" spc="-10" dirty="0">
                <a:latin typeface="Arial"/>
                <a:cs typeface="Arial"/>
              </a:rPr>
              <a:t>2-</a:t>
            </a:r>
            <a:r>
              <a:rPr sz="1100" spc="-50" dirty="0">
                <a:latin typeface="Arial"/>
                <a:cs typeface="Arial"/>
              </a:rPr>
              <a:t>9</a:t>
            </a:r>
            <a:endParaRPr sz="1100">
              <a:latin typeface="Arial"/>
              <a:cs typeface="Arial"/>
            </a:endParaRPr>
          </a:p>
          <a:p>
            <a:pPr marL="240665" marR="814069">
              <a:lnSpc>
                <a:spcPts val="1580"/>
              </a:lnSpc>
              <a:spcBef>
                <a:spcPts val="10"/>
              </a:spcBef>
            </a:pPr>
            <a:r>
              <a:rPr sz="1100" dirty="0">
                <a:latin typeface="Arial"/>
                <a:cs typeface="Arial"/>
              </a:rPr>
              <a:t>Primitive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Data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Types</a:t>
            </a:r>
            <a:r>
              <a:rPr sz="1100" spc="125" dirty="0">
                <a:latin typeface="Arial"/>
                <a:cs typeface="Arial"/>
              </a:rPr>
              <a:t>  </a:t>
            </a:r>
            <a:r>
              <a:rPr sz="1100" spc="-10" dirty="0">
                <a:latin typeface="Arial"/>
                <a:cs typeface="Arial"/>
              </a:rPr>
              <a:t>2-</a:t>
            </a:r>
            <a:r>
              <a:rPr sz="1100" spc="-25" dirty="0">
                <a:latin typeface="Arial"/>
                <a:cs typeface="Arial"/>
              </a:rPr>
              <a:t>10 </a:t>
            </a:r>
            <a:r>
              <a:rPr sz="1100" dirty="0">
                <a:latin typeface="Arial"/>
                <a:cs typeface="Arial"/>
              </a:rPr>
              <a:t>Numeric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Literals</a:t>
            </a:r>
            <a:r>
              <a:rPr sz="1100" spc="125" dirty="0">
                <a:latin typeface="Arial"/>
                <a:cs typeface="Arial"/>
              </a:rPr>
              <a:t>  </a:t>
            </a:r>
            <a:r>
              <a:rPr sz="1100" spc="-10" dirty="0">
                <a:latin typeface="Arial"/>
                <a:cs typeface="Arial"/>
              </a:rPr>
              <a:t>2-</a:t>
            </a:r>
            <a:r>
              <a:rPr sz="1100" spc="-25" dirty="0">
                <a:latin typeface="Arial"/>
                <a:cs typeface="Arial"/>
              </a:rPr>
              <a:t>11</a:t>
            </a:r>
            <a:endParaRPr sz="1100">
              <a:latin typeface="Arial"/>
              <a:cs typeface="Arial"/>
            </a:endParaRPr>
          </a:p>
          <a:p>
            <a:pPr marL="240665">
              <a:lnSpc>
                <a:spcPct val="100000"/>
              </a:lnSpc>
              <a:spcBef>
                <a:spcPts val="160"/>
              </a:spcBef>
            </a:pPr>
            <a:r>
              <a:rPr sz="1100" dirty="0">
                <a:latin typeface="Arial"/>
                <a:cs typeface="Arial"/>
              </a:rPr>
              <a:t>Operators</a:t>
            </a:r>
            <a:r>
              <a:rPr sz="1100" spc="145" dirty="0">
                <a:latin typeface="Arial"/>
                <a:cs typeface="Arial"/>
              </a:rPr>
              <a:t>  </a:t>
            </a:r>
            <a:r>
              <a:rPr sz="1100" dirty="0">
                <a:latin typeface="Arial"/>
                <a:cs typeface="Arial"/>
              </a:rPr>
              <a:t>2-</a:t>
            </a:r>
            <a:r>
              <a:rPr sz="1100" spc="-25" dirty="0">
                <a:latin typeface="Arial"/>
                <a:cs typeface="Arial"/>
              </a:rPr>
              <a:t>12</a:t>
            </a:r>
            <a:endParaRPr sz="1100">
              <a:latin typeface="Arial"/>
              <a:cs typeface="Arial"/>
            </a:endParaRPr>
          </a:p>
          <a:p>
            <a:pPr marL="240665" marR="1000125">
              <a:lnSpc>
                <a:spcPct val="120000"/>
              </a:lnSpc>
            </a:pPr>
            <a:r>
              <a:rPr sz="1100" dirty="0">
                <a:latin typeface="Arial"/>
                <a:cs typeface="Arial"/>
              </a:rPr>
              <a:t>Logical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Operators</a:t>
            </a:r>
            <a:r>
              <a:rPr sz="1100" spc="135" dirty="0">
                <a:latin typeface="Arial"/>
                <a:cs typeface="Arial"/>
              </a:rPr>
              <a:t>  </a:t>
            </a:r>
            <a:r>
              <a:rPr sz="1100" spc="-10" dirty="0">
                <a:latin typeface="Arial"/>
                <a:cs typeface="Arial"/>
              </a:rPr>
              <a:t>2-</a:t>
            </a:r>
            <a:r>
              <a:rPr sz="1100" spc="-25" dirty="0">
                <a:latin typeface="Arial"/>
                <a:cs typeface="Arial"/>
              </a:rPr>
              <a:t>13 </a:t>
            </a:r>
            <a:r>
              <a:rPr sz="1100" dirty="0">
                <a:latin typeface="Arial"/>
                <a:cs typeface="Arial"/>
              </a:rPr>
              <a:t>if</a:t>
            </a:r>
            <a:r>
              <a:rPr sz="1100" spc="-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else</a:t>
            </a:r>
            <a:r>
              <a:rPr sz="1100" spc="-1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Statement</a:t>
            </a:r>
            <a:r>
              <a:rPr sz="1100" spc="130" dirty="0">
                <a:latin typeface="Arial"/>
                <a:cs typeface="Arial"/>
              </a:rPr>
              <a:t>  </a:t>
            </a:r>
            <a:r>
              <a:rPr sz="1100" dirty="0">
                <a:latin typeface="Arial"/>
                <a:cs typeface="Arial"/>
              </a:rPr>
              <a:t>2-</a:t>
            </a:r>
            <a:r>
              <a:rPr sz="1100" spc="-25" dirty="0">
                <a:latin typeface="Arial"/>
                <a:cs typeface="Arial"/>
              </a:rPr>
              <a:t>14 </a:t>
            </a:r>
            <a:r>
              <a:rPr sz="1100" dirty="0">
                <a:latin typeface="Arial"/>
                <a:cs typeface="Arial"/>
              </a:rPr>
              <a:t>switch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Statement</a:t>
            </a:r>
            <a:r>
              <a:rPr sz="1100" spc="120" dirty="0">
                <a:latin typeface="Arial"/>
                <a:cs typeface="Arial"/>
              </a:rPr>
              <a:t>  </a:t>
            </a:r>
            <a:r>
              <a:rPr sz="1100" dirty="0">
                <a:latin typeface="Arial"/>
                <a:cs typeface="Arial"/>
              </a:rPr>
              <a:t>2-</a:t>
            </a:r>
            <a:r>
              <a:rPr sz="1100" spc="-25" dirty="0">
                <a:latin typeface="Arial"/>
                <a:cs typeface="Arial"/>
              </a:rPr>
              <a:t>15</a:t>
            </a:r>
            <a:endParaRPr sz="1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60196" y="806967"/>
            <a:ext cx="5309870" cy="7696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37820" algn="ctr">
              <a:lnSpc>
                <a:spcPct val="100000"/>
              </a:lnSpc>
              <a:spcBef>
                <a:spcPts val="110"/>
              </a:spcBef>
            </a:pPr>
            <a:r>
              <a:rPr sz="1850" b="1" dirty="0">
                <a:latin typeface="Arial"/>
                <a:cs typeface="Arial"/>
              </a:rPr>
              <a:t>The</a:t>
            </a:r>
            <a:r>
              <a:rPr sz="1850" b="1" spc="10" dirty="0">
                <a:latin typeface="Arial"/>
                <a:cs typeface="Arial"/>
              </a:rPr>
              <a:t> </a:t>
            </a:r>
            <a:r>
              <a:rPr sz="1850" b="1" dirty="0">
                <a:latin typeface="Arial"/>
                <a:cs typeface="Arial"/>
              </a:rPr>
              <a:t>Internet</a:t>
            </a:r>
            <a:r>
              <a:rPr sz="1850" b="1" spc="10" dirty="0">
                <a:latin typeface="Arial"/>
                <a:cs typeface="Arial"/>
              </a:rPr>
              <a:t> </a:t>
            </a:r>
            <a:r>
              <a:rPr sz="1850" b="1" dirty="0">
                <a:latin typeface="Arial"/>
                <a:cs typeface="Arial"/>
              </a:rPr>
              <a:t>of</a:t>
            </a:r>
            <a:r>
              <a:rPr sz="1850" b="1" spc="25" dirty="0">
                <a:latin typeface="Arial"/>
                <a:cs typeface="Arial"/>
              </a:rPr>
              <a:t> </a:t>
            </a:r>
            <a:r>
              <a:rPr sz="1850" b="1" spc="-10" dirty="0">
                <a:latin typeface="Arial"/>
                <a:cs typeface="Arial"/>
              </a:rPr>
              <a:t>Things</a:t>
            </a:r>
            <a:endParaRPr sz="18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764"/>
              </a:spcBef>
            </a:pPr>
            <a:r>
              <a:rPr sz="1550" dirty="0">
                <a:latin typeface="Arial"/>
                <a:cs typeface="Arial"/>
              </a:rPr>
              <a:t>Devices</a:t>
            </a:r>
            <a:r>
              <a:rPr sz="1550" spc="2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on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the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“edge”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represent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huge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growth</a:t>
            </a:r>
            <a:r>
              <a:rPr sz="1550" spc="60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opportunity.</a:t>
            </a:r>
            <a:endParaRPr sz="155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1791" y="1749551"/>
            <a:ext cx="6534911" cy="300228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694436" y="5247386"/>
            <a:ext cx="6430645" cy="18929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R="41910" algn="ctr">
              <a:lnSpc>
                <a:spcPct val="100000"/>
              </a:lnSpc>
              <a:spcBef>
                <a:spcPts val="105"/>
              </a:spcBef>
            </a:pPr>
            <a:endParaRPr sz="8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8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705"/>
              </a:spcBef>
            </a:pPr>
            <a:endParaRPr sz="8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300" b="1" dirty="0">
                <a:latin typeface="Arial"/>
                <a:cs typeface="Arial"/>
              </a:rPr>
              <a:t>Embedded</a:t>
            </a:r>
            <a:r>
              <a:rPr sz="1300" b="1" spc="-85" dirty="0">
                <a:latin typeface="Arial"/>
                <a:cs typeface="Arial"/>
              </a:rPr>
              <a:t> </a:t>
            </a:r>
            <a:r>
              <a:rPr sz="1300" b="1" spc="-10" dirty="0">
                <a:latin typeface="Arial"/>
                <a:cs typeface="Arial"/>
              </a:rPr>
              <a:t>Devices</a:t>
            </a:r>
            <a:endParaRPr sz="1300">
              <a:latin typeface="Arial"/>
              <a:cs typeface="Arial"/>
            </a:endParaRPr>
          </a:p>
          <a:p>
            <a:pPr marL="135890" marR="5080">
              <a:lnSpc>
                <a:spcPct val="103499"/>
              </a:lnSpc>
              <a:spcBef>
                <a:spcPts val="434"/>
              </a:spcBef>
            </a:pPr>
            <a:r>
              <a:rPr sz="1150" dirty="0">
                <a:latin typeface="Arial"/>
                <a:cs typeface="Arial"/>
              </a:rPr>
              <a:t>Java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SE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8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and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Java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ME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8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now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share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common</a:t>
            </a:r>
            <a:r>
              <a:rPr sz="1150" spc="1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code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base,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and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both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are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available</a:t>
            </a:r>
            <a:r>
              <a:rPr sz="1150" spc="114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in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spc="-10" dirty="0">
                <a:latin typeface="Arial"/>
                <a:cs typeface="Arial"/>
              </a:rPr>
              <a:t>reduced </a:t>
            </a:r>
            <a:r>
              <a:rPr sz="1150" dirty="0">
                <a:latin typeface="Arial"/>
                <a:cs typeface="Arial"/>
              </a:rPr>
              <a:t>footprint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formats</a:t>
            </a:r>
            <a:r>
              <a:rPr sz="1150" spc="3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for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embedded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devices.</a:t>
            </a:r>
            <a:r>
              <a:rPr sz="1150" spc="114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An</a:t>
            </a:r>
            <a:r>
              <a:rPr sz="1150" spc="10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embedded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device</a:t>
            </a:r>
            <a:r>
              <a:rPr sz="1150" spc="12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is</a:t>
            </a:r>
            <a:r>
              <a:rPr sz="1150" spc="9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typically</a:t>
            </a:r>
            <a:r>
              <a:rPr sz="1150" spc="1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small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controller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spc="-25" dirty="0">
                <a:latin typeface="Arial"/>
                <a:cs typeface="Arial"/>
              </a:rPr>
              <a:t>or </a:t>
            </a:r>
            <a:r>
              <a:rPr sz="1150" dirty="0">
                <a:latin typeface="Arial"/>
                <a:cs typeface="Arial"/>
              </a:rPr>
              <a:t>sensor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that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is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part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of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larger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device.</a:t>
            </a:r>
            <a:r>
              <a:rPr sz="1150" spc="9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Embedded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applications</a:t>
            </a:r>
            <a:r>
              <a:rPr sz="1150" spc="10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provide</a:t>
            </a:r>
            <a:r>
              <a:rPr sz="1150" spc="10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intelligence</a:t>
            </a:r>
            <a:r>
              <a:rPr sz="1150" spc="114" dirty="0">
                <a:latin typeface="Arial"/>
                <a:cs typeface="Arial"/>
              </a:rPr>
              <a:t> </a:t>
            </a:r>
            <a:r>
              <a:rPr sz="1150" spc="-10" dirty="0">
                <a:latin typeface="Arial"/>
                <a:cs typeface="Arial"/>
              </a:rPr>
              <a:t>required </a:t>
            </a:r>
            <a:r>
              <a:rPr sz="1150" dirty="0">
                <a:latin typeface="Arial"/>
                <a:cs typeface="Arial"/>
              </a:rPr>
              <a:t>to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support</a:t>
            </a:r>
            <a:r>
              <a:rPr sz="1150" spc="10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electrical</a:t>
            </a:r>
            <a:r>
              <a:rPr sz="1150" spc="11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and/or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mechanical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functions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of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an</a:t>
            </a:r>
            <a:r>
              <a:rPr sz="1150" spc="11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embedded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spc="-10" dirty="0">
                <a:latin typeface="Arial"/>
                <a:cs typeface="Arial"/>
              </a:rPr>
              <a:t>device.</a:t>
            </a:r>
            <a:endParaRPr sz="1150">
              <a:latin typeface="Arial"/>
              <a:cs typeface="Arial"/>
            </a:endParaRPr>
          </a:p>
          <a:p>
            <a:pPr marL="135890" marR="99060">
              <a:lnSpc>
                <a:spcPct val="104299"/>
              </a:lnSpc>
              <a:spcBef>
                <a:spcPts val="425"/>
              </a:spcBef>
            </a:pPr>
            <a:r>
              <a:rPr sz="1150" dirty="0">
                <a:latin typeface="Arial"/>
                <a:cs typeface="Arial"/>
              </a:rPr>
              <a:t>Some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estimates</a:t>
            </a:r>
            <a:r>
              <a:rPr sz="1150" spc="2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put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number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of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connected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devices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at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edge</a:t>
            </a:r>
            <a:r>
              <a:rPr sz="1150" spc="9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of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network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at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50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spc="-10" dirty="0">
                <a:latin typeface="Arial"/>
                <a:cs typeface="Arial"/>
              </a:rPr>
              <a:t>billion </a:t>
            </a:r>
            <a:r>
              <a:rPr sz="1150" dirty="0">
                <a:latin typeface="Arial"/>
                <a:cs typeface="Arial"/>
              </a:rPr>
              <a:t>by</a:t>
            </a:r>
            <a:r>
              <a:rPr sz="1150" spc="2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3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year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spc="-20" dirty="0">
                <a:latin typeface="Arial"/>
                <a:cs typeface="Arial"/>
              </a:rPr>
              <a:t>2020.</a:t>
            </a:r>
            <a:endParaRPr sz="11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951479" y="806967"/>
            <a:ext cx="1866900" cy="3092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50" b="1" dirty="0">
                <a:latin typeface="Arial"/>
                <a:cs typeface="Arial"/>
              </a:rPr>
              <a:t>Lazy</a:t>
            </a:r>
            <a:r>
              <a:rPr sz="1850" b="1" spc="-25" dirty="0">
                <a:latin typeface="Arial"/>
                <a:cs typeface="Arial"/>
              </a:rPr>
              <a:t> </a:t>
            </a:r>
            <a:r>
              <a:rPr sz="1850" b="1" spc="-10" dirty="0">
                <a:latin typeface="Arial"/>
                <a:cs typeface="Arial"/>
              </a:rPr>
              <a:t>Operations</a:t>
            </a:r>
            <a:endParaRPr sz="18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094223" y="1544424"/>
            <a:ext cx="1775460" cy="33204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36575">
              <a:lnSpc>
                <a:spcPct val="120100"/>
              </a:lnSpc>
              <a:spcBef>
                <a:spcPts val="95"/>
              </a:spcBef>
            </a:pPr>
            <a:r>
              <a:rPr sz="1000" dirty="0">
                <a:latin typeface="Times New Roman"/>
                <a:cs typeface="Times New Roman"/>
              </a:rPr>
              <a:t>==</a:t>
            </a:r>
            <a:r>
              <a:rPr sz="1000" spc="300" dirty="0">
                <a:latin typeface="Times New Roman"/>
                <a:cs typeface="Times New Roman"/>
              </a:rPr>
              <a:t> </a:t>
            </a:r>
            <a:r>
              <a:rPr sz="1000" dirty="0">
                <a:latin typeface="Times New Roman"/>
                <a:cs typeface="Times New Roman"/>
              </a:rPr>
              <a:t>CO</a:t>
            </a:r>
            <a:r>
              <a:rPr sz="1000" spc="305" dirty="0">
                <a:latin typeface="Times New Roman"/>
                <a:cs typeface="Times New Roman"/>
              </a:rPr>
              <a:t> </a:t>
            </a:r>
            <a:r>
              <a:rPr sz="1000" spc="110" dirty="0">
                <a:latin typeface="Times New Roman"/>
                <a:cs typeface="Times New Roman"/>
              </a:rPr>
              <a:t>Bonuses</a:t>
            </a:r>
            <a:r>
              <a:rPr sz="1000" spc="300" dirty="0">
                <a:latin typeface="Times New Roman"/>
                <a:cs typeface="Times New Roman"/>
              </a:rPr>
              <a:t> </a:t>
            </a:r>
            <a:r>
              <a:rPr sz="1000" spc="-25" dirty="0">
                <a:latin typeface="Times New Roman"/>
                <a:cs typeface="Times New Roman"/>
              </a:rPr>
              <a:t>== </a:t>
            </a:r>
            <a:r>
              <a:rPr sz="1000" spc="120" dirty="0">
                <a:latin typeface="Times New Roman"/>
                <a:cs typeface="Times New Roman"/>
              </a:rPr>
              <a:t>Stream</a:t>
            </a:r>
            <a:r>
              <a:rPr sz="1000" spc="355" dirty="0">
                <a:latin typeface="Times New Roman"/>
                <a:cs typeface="Times New Roman"/>
              </a:rPr>
              <a:t> </a:t>
            </a:r>
            <a:r>
              <a:rPr sz="1000" spc="240" dirty="0">
                <a:latin typeface="Times New Roman"/>
                <a:cs typeface="Times New Roman"/>
              </a:rPr>
              <a:t>start </a:t>
            </a:r>
            <a:r>
              <a:rPr sz="1000" spc="120" dirty="0">
                <a:latin typeface="Times New Roman"/>
                <a:cs typeface="Times New Roman"/>
              </a:rPr>
              <a:t>Stream</a:t>
            </a:r>
            <a:r>
              <a:rPr sz="1000" spc="355" dirty="0">
                <a:latin typeface="Times New Roman"/>
                <a:cs typeface="Times New Roman"/>
              </a:rPr>
              <a:t> </a:t>
            </a:r>
            <a:r>
              <a:rPr sz="1000" spc="240" dirty="0">
                <a:latin typeface="Times New Roman"/>
                <a:cs typeface="Times New Roman"/>
              </a:rPr>
              <a:t>start </a:t>
            </a:r>
            <a:r>
              <a:rPr sz="1000" spc="120" dirty="0">
                <a:latin typeface="Times New Roman"/>
                <a:cs typeface="Times New Roman"/>
              </a:rPr>
              <a:t>Stream</a:t>
            </a:r>
            <a:r>
              <a:rPr sz="1000" spc="355" dirty="0">
                <a:latin typeface="Times New Roman"/>
                <a:cs typeface="Times New Roman"/>
              </a:rPr>
              <a:t> </a:t>
            </a:r>
            <a:r>
              <a:rPr sz="1000" spc="240" dirty="0">
                <a:latin typeface="Times New Roman"/>
                <a:cs typeface="Times New Roman"/>
              </a:rPr>
              <a:t>start </a:t>
            </a:r>
            <a:r>
              <a:rPr sz="1000" spc="120" dirty="0">
                <a:latin typeface="Times New Roman"/>
                <a:cs typeface="Times New Roman"/>
              </a:rPr>
              <a:t>Stream</a:t>
            </a:r>
            <a:r>
              <a:rPr sz="1000" spc="355" dirty="0">
                <a:latin typeface="Times New Roman"/>
                <a:cs typeface="Times New Roman"/>
              </a:rPr>
              <a:t> </a:t>
            </a:r>
            <a:r>
              <a:rPr sz="1000" spc="240" dirty="0">
                <a:latin typeface="Times New Roman"/>
                <a:cs typeface="Times New Roman"/>
              </a:rPr>
              <a:t>start </a:t>
            </a:r>
            <a:r>
              <a:rPr sz="1000" spc="120" dirty="0">
                <a:latin typeface="Times New Roman"/>
                <a:cs typeface="Times New Roman"/>
              </a:rPr>
              <a:t>Stream</a:t>
            </a:r>
            <a:r>
              <a:rPr sz="1000" spc="355" dirty="0">
                <a:latin typeface="Times New Roman"/>
                <a:cs typeface="Times New Roman"/>
              </a:rPr>
              <a:t> </a:t>
            </a:r>
            <a:r>
              <a:rPr sz="1000" spc="240" dirty="0">
                <a:latin typeface="Times New Roman"/>
                <a:cs typeface="Times New Roman"/>
              </a:rPr>
              <a:t>start </a:t>
            </a:r>
            <a:r>
              <a:rPr sz="1000" spc="120" dirty="0">
                <a:latin typeface="Times New Roman"/>
                <a:cs typeface="Times New Roman"/>
              </a:rPr>
              <a:t>Stream</a:t>
            </a:r>
            <a:r>
              <a:rPr sz="1000" spc="355" dirty="0">
                <a:latin typeface="Times New Roman"/>
                <a:cs typeface="Times New Roman"/>
              </a:rPr>
              <a:t> </a:t>
            </a:r>
            <a:r>
              <a:rPr sz="1000" spc="240" dirty="0">
                <a:latin typeface="Times New Roman"/>
                <a:cs typeface="Times New Roman"/>
              </a:rPr>
              <a:t>start </a:t>
            </a:r>
            <a:r>
              <a:rPr sz="1000" spc="145" dirty="0">
                <a:latin typeface="Times New Roman"/>
                <a:cs typeface="Times New Roman"/>
              </a:rPr>
              <a:t>Executives</a:t>
            </a:r>
            <a:endParaRPr sz="1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sz="1000" dirty="0">
                <a:latin typeface="Times New Roman"/>
                <a:cs typeface="Times New Roman"/>
              </a:rPr>
              <a:t>CO</a:t>
            </a:r>
            <a:r>
              <a:rPr sz="1000" spc="145" dirty="0">
                <a:latin typeface="Times New Roman"/>
                <a:cs typeface="Times New Roman"/>
              </a:rPr>
              <a:t> </a:t>
            </a:r>
            <a:r>
              <a:rPr sz="1000" spc="140" dirty="0">
                <a:latin typeface="Times New Roman"/>
                <a:cs typeface="Times New Roman"/>
              </a:rPr>
              <a:t>Executives</a:t>
            </a:r>
            <a:endParaRPr sz="1000">
              <a:latin typeface="Times New Roman"/>
              <a:cs typeface="Times New Roman"/>
            </a:endParaRPr>
          </a:p>
          <a:p>
            <a:pPr marL="12700" marR="5080" indent="152400">
              <a:lnSpc>
                <a:spcPct val="120000"/>
              </a:lnSpc>
            </a:pPr>
            <a:r>
              <a:rPr sz="1000" spc="85" dirty="0">
                <a:latin typeface="Times New Roman"/>
                <a:cs typeface="Times New Roman"/>
              </a:rPr>
              <a:t>Bonus</a:t>
            </a:r>
            <a:r>
              <a:rPr sz="1000" spc="360" dirty="0">
                <a:latin typeface="Times New Roman"/>
                <a:cs typeface="Times New Roman"/>
              </a:rPr>
              <a:t> </a:t>
            </a:r>
            <a:r>
              <a:rPr sz="1000" spc="190" dirty="0">
                <a:latin typeface="Times New Roman"/>
                <a:cs typeface="Times New Roman"/>
              </a:rPr>
              <a:t>paid:</a:t>
            </a:r>
            <a:r>
              <a:rPr sz="1000" spc="365" dirty="0">
                <a:latin typeface="Times New Roman"/>
                <a:cs typeface="Times New Roman"/>
              </a:rPr>
              <a:t> </a:t>
            </a:r>
            <a:r>
              <a:rPr sz="1000" spc="135" dirty="0">
                <a:latin typeface="Times New Roman"/>
                <a:cs typeface="Times New Roman"/>
              </a:rPr>
              <a:t>$7,200.00 </a:t>
            </a:r>
            <a:r>
              <a:rPr sz="1000" spc="120" dirty="0">
                <a:latin typeface="Times New Roman"/>
                <a:cs typeface="Times New Roman"/>
              </a:rPr>
              <a:t>Stream</a:t>
            </a:r>
            <a:r>
              <a:rPr sz="1000" spc="355" dirty="0">
                <a:latin typeface="Times New Roman"/>
                <a:cs typeface="Times New Roman"/>
              </a:rPr>
              <a:t> </a:t>
            </a:r>
            <a:r>
              <a:rPr sz="1000" spc="240" dirty="0">
                <a:latin typeface="Times New Roman"/>
                <a:cs typeface="Times New Roman"/>
              </a:rPr>
              <a:t>start</a:t>
            </a:r>
            <a:r>
              <a:rPr sz="1000" spc="500" dirty="0">
                <a:latin typeface="Times New Roman"/>
                <a:cs typeface="Times New Roman"/>
              </a:rPr>
              <a:t>  </a:t>
            </a:r>
            <a:r>
              <a:rPr sz="1000" spc="145" dirty="0">
                <a:latin typeface="Times New Roman"/>
                <a:cs typeface="Times New Roman"/>
              </a:rPr>
              <a:t>Executives</a:t>
            </a:r>
            <a:endParaRPr sz="1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sz="1000" dirty="0">
                <a:latin typeface="Times New Roman"/>
                <a:cs typeface="Times New Roman"/>
              </a:rPr>
              <a:t>CO</a:t>
            </a:r>
            <a:r>
              <a:rPr sz="1000" spc="145" dirty="0">
                <a:latin typeface="Times New Roman"/>
                <a:cs typeface="Times New Roman"/>
              </a:rPr>
              <a:t> </a:t>
            </a:r>
            <a:r>
              <a:rPr sz="1000" spc="140" dirty="0">
                <a:latin typeface="Times New Roman"/>
                <a:cs typeface="Times New Roman"/>
              </a:rPr>
              <a:t>Executives</a:t>
            </a:r>
            <a:endParaRPr sz="1000">
              <a:latin typeface="Times New Roman"/>
              <a:cs typeface="Times New Roman"/>
            </a:endParaRPr>
          </a:p>
          <a:p>
            <a:pPr marL="12700" marR="5080" indent="152400">
              <a:lnSpc>
                <a:spcPct val="120000"/>
              </a:lnSpc>
            </a:pPr>
            <a:r>
              <a:rPr sz="1000" spc="85" dirty="0">
                <a:latin typeface="Times New Roman"/>
                <a:cs typeface="Times New Roman"/>
              </a:rPr>
              <a:t>Bonus</a:t>
            </a:r>
            <a:r>
              <a:rPr sz="1000" spc="360" dirty="0">
                <a:latin typeface="Times New Roman"/>
                <a:cs typeface="Times New Roman"/>
              </a:rPr>
              <a:t> </a:t>
            </a:r>
            <a:r>
              <a:rPr sz="1000" spc="190" dirty="0">
                <a:latin typeface="Times New Roman"/>
                <a:cs typeface="Times New Roman"/>
              </a:rPr>
              <a:t>paid:</a:t>
            </a:r>
            <a:r>
              <a:rPr sz="1000" spc="365" dirty="0">
                <a:latin typeface="Times New Roman"/>
                <a:cs typeface="Times New Roman"/>
              </a:rPr>
              <a:t> </a:t>
            </a:r>
            <a:r>
              <a:rPr sz="1000" spc="135" dirty="0">
                <a:latin typeface="Times New Roman"/>
                <a:cs typeface="Times New Roman"/>
              </a:rPr>
              <a:t>$6,600.00 </a:t>
            </a:r>
            <a:r>
              <a:rPr sz="1000" spc="120" dirty="0">
                <a:latin typeface="Times New Roman"/>
                <a:cs typeface="Times New Roman"/>
              </a:rPr>
              <a:t>Stream</a:t>
            </a:r>
            <a:r>
              <a:rPr sz="1000" spc="355" dirty="0">
                <a:latin typeface="Times New Roman"/>
                <a:cs typeface="Times New Roman"/>
              </a:rPr>
              <a:t> </a:t>
            </a:r>
            <a:r>
              <a:rPr sz="1000" spc="240" dirty="0">
                <a:latin typeface="Times New Roman"/>
                <a:cs typeface="Times New Roman"/>
              </a:rPr>
              <a:t>start</a:t>
            </a:r>
            <a:endParaRPr sz="1000">
              <a:latin typeface="Times New Roman"/>
              <a:cs typeface="Times New Roman"/>
            </a:endParaRPr>
          </a:p>
          <a:p>
            <a:pPr marL="12700" marR="765175">
              <a:lnSpc>
                <a:spcPct val="120000"/>
              </a:lnSpc>
              <a:spcBef>
                <a:spcPts val="15"/>
              </a:spcBef>
            </a:pPr>
            <a:r>
              <a:rPr sz="1000" spc="145" dirty="0">
                <a:latin typeface="Times New Roman"/>
                <a:cs typeface="Times New Roman"/>
              </a:rPr>
              <a:t>Executives  </a:t>
            </a:r>
            <a:r>
              <a:rPr sz="1000" dirty="0">
                <a:latin typeface="Times New Roman"/>
                <a:cs typeface="Times New Roman"/>
              </a:rPr>
              <a:t>CO</a:t>
            </a:r>
            <a:r>
              <a:rPr sz="1000" spc="145" dirty="0">
                <a:latin typeface="Times New Roman"/>
                <a:cs typeface="Times New Roman"/>
              </a:rPr>
              <a:t> </a:t>
            </a:r>
            <a:r>
              <a:rPr sz="1000" spc="140" dirty="0">
                <a:latin typeface="Times New Roman"/>
                <a:cs typeface="Times New Roman"/>
              </a:rPr>
              <a:t>Executives</a:t>
            </a:r>
            <a:endParaRPr sz="1000">
              <a:latin typeface="Times New Roman"/>
              <a:cs typeface="Times New Roman"/>
            </a:endParaRPr>
          </a:p>
          <a:p>
            <a:pPr marL="165100">
              <a:lnSpc>
                <a:spcPct val="100000"/>
              </a:lnSpc>
              <a:spcBef>
                <a:spcPts val="240"/>
              </a:spcBef>
            </a:pPr>
            <a:r>
              <a:rPr sz="1000" spc="85" dirty="0">
                <a:latin typeface="Times New Roman"/>
                <a:cs typeface="Times New Roman"/>
              </a:rPr>
              <a:t>Bonus</a:t>
            </a:r>
            <a:r>
              <a:rPr sz="1000" spc="360" dirty="0">
                <a:latin typeface="Times New Roman"/>
                <a:cs typeface="Times New Roman"/>
              </a:rPr>
              <a:t> </a:t>
            </a:r>
            <a:r>
              <a:rPr sz="1000" spc="190" dirty="0">
                <a:latin typeface="Times New Roman"/>
                <a:cs typeface="Times New Roman"/>
              </a:rPr>
              <a:t>paid:</a:t>
            </a:r>
            <a:r>
              <a:rPr sz="1000" spc="365" dirty="0">
                <a:latin typeface="Times New Roman"/>
                <a:cs typeface="Times New Roman"/>
              </a:rPr>
              <a:t> </a:t>
            </a:r>
            <a:r>
              <a:rPr sz="1000" spc="135" dirty="0">
                <a:latin typeface="Times New Roman"/>
                <a:cs typeface="Times New Roman"/>
              </a:rPr>
              <a:t>$8,400.00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662176" y="2651283"/>
            <a:ext cx="1772285" cy="19075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19100"/>
              </a:lnSpc>
              <a:spcBef>
                <a:spcPts val="100"/>
              </a:spcBef>
            </a:pPr>
            <a:r>
              <a:rPr sz="1150" dirty="0">
                <a:latin typeface="Times New Roman"/>
                <a:cs typeface="Times New Roman"/>
              </a:rPr>
              <a:t>==</a:t>
            </a:r>
            <a:r>
              <a:rPr sz="1150" spc="370" dirty="0">
                <a:latin typeface="Times New Roman"/>
                <a:cs typeface="Times New Roman"/>
              </a:rPr>
              <a:t> </a:t>
            </a:r>
            <a:r>
              <a:rPr sz="1150" spc="254" dirty="0">
                <a:latin typeface="Times New Roman"/>
                <a:cs typeface="Times New Roman"/>
              </a:rPr>
              <a:t>First</a:t>
            </a:r>
            <a:r>
              <a:rPr sz="1150" spc="370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Times New Roman"/>
                <a:cs typeface="Times New Roman"/>
              </a:rPr>
              <a:t>CO</a:t>
            </a:r>
            <a:r>
              <a:rPr sz="1150" spc="370" dirty="0">
                <a:latin typeface="Times New Roman"/>
                <a:cs typeface="Times New Roman"/>
              </a:rPr>
              <a:t> </a:t>
            </a:r>
            <a:r>
              <a:rPr sz="1150" spc="90" dirty="0">
                <a:latin typeface="Times New Roman"/>
                <a:cs typeface="Times New Roman"/>
              </a:rPr>
              <a:t>Bonus</a:t>
            </a:r>
            <a:r>
              <a:rPr sz="1150" spc="355" dirty="0">
                <a:latin typeface="Times New Roman"/>
                <a:cs typeface="Times New Roman"/>
              </a:rPr>
              <a:t> </a:t>
            </a:r>
            <a:r>
              <a:rPr sz="1150" spc="-25" dirty="0">
                <a:latin typeface="Times New Roman"/>
                <a:cs typeface="Times New Roman"/>
              </a:rPr>
              <a:t>== </a:t>
            </a:r>
            <a:r>
              <a:rPr sz="1150" spc="130" dirty="0">
                <a:latin typeface="Times New Roman"/>
                <a:cs typeface="Times New Roman"/>
              </a:rPr>
              <a:t>Stream</a:t>
            </a:r>
            <a:r>
              <a:rPr sz="1150" spc="430" dirty="0">
                <a:latin typeface="Times New Roman"/>
                <a:cs typeface="Times New Roman"/>
              </a:rPr>
              <a:t> </a:t>
            </a:r>
            <a:r>
              <a:rPr sz="1150" spc="260" dirty="0">
                <a:latin typeface="Times New Roman"/>
                <a:cs typeface="Times New Roman"/>
              </a:rPr>
              <a:t>start</a:t>
            </a:r>
            <a:endParaRPr sz="1150">
              <a:latin typeface="Times New Roman"/>
              <a:cs typeface="Times New Roman"/>
            </a:endParaRPr>
          </a:p>
          <a:p>
            <a:pPr marL="12700" algn="just">
              <a:lnSpc>
                <a:spcPct val="100000"/>
              </a:lnSpc>
              <a:spcBef>
                <a:spcPts val="265"/>
              </a:spcBef>
            </a:pPr>
            <a:r>
              <a:rPr sz="1150" spc="130" dirty="0">
                <a:latin typeface="Times New Roman"/>
                <a:cs typeface="Times New Roman"/>
              </a:rPr>
              <a:t>Stream</a:t>
            </a:r>
            <a:r>
              <a:rPr sz="1150" spc="430" dirty="0">
                <a:latin typeface="Times New Roman"/>
                <a:cs typeface="Times New Roman"/>
              </a:rPr>
              <a:t> </a:t>
            </a:r>
            <a:r>
              <a:rPr sz="1150" spc="260" dirty="0">
                <a:latin typeface="Times New Roman"/>
                <a:cs typeface="Times New Roman"/>
              </a:rPr>
              <a:t>start</a:t>
            </a:r>
            <a:endParaRPr sz="1150">
              <a:latin typeface="Times New Roman"/>
              <a:cs typeface="Times New Roman"/>
            </a:endParaRPr>
          </a:p>
          <a:p>
            <a:pPr marL="12700" marR="704215" algn="just">
              <a:lnSpc>
                <a:spcPct val="119300"/>
              </a:lnSpc>
              <a:spcBef>
                <a:spcPts val="10"/>
              </a:spcBef>
            </a:pPr>
            <a:r>
              <a:rPr sz="1150" spc="130" dirty="0">
                <a:latin typeface="Times New Roman"/>
                <a:cs typeface="Times New Roman"/>
              </a:rPr>
              <a:t>Stream</a:t>
            </a:r>
            <a:r>
              <a:rPr sz="1150" spc="430" dirty="0">
                <a:latin typeface="Times New Roman"/>
                <a:cs typeface="Times New Roman"/>
              </a:rPr>
              <a:t> </a:t>
            </a:r>
            <a:r>
              <a:rPr sz="1150" spc="260" dirty="0">
                <a:latin typeface="Times New Roman"/>
                <a:cs typeface="Times New Roman"/>
              </a:rPr>
              <a:t>start </a:t>
            </a:r>
            <a:r>
              <a:rPr sz="1150" spc="130" dirty="0">
                <a:latin typeface="Times New Roman"/>
                <a:cs typeface="Times New Roman"/>
              </a:rPr>
              <a:t>Stream</a:t>
            </a:r>
            <a:r>
              <a:rPr sz="1150" spc="430" dirty="0">
                <a:latin typeface="Times New Roman"/>
                <a:cs typeface="Times New Roman"/>
              </a:rPr>
              <a:t> </a:t>
            </a:r>
            <a:r>
              <a:rPr sz="1150" spc="260" dirty="0">
                <a:latin typeface="Times New Roman"/>
                <a:cs typeface="Times New Roman"/>
              </a:rPr>
              <a:t>start </a:t>
            </a:r>
            <a:r>
              <a:rPr sz="1150" spc="130" dirty="0">
                <a:latin typeface="Times New Roman"/>
                <a:cs typeface="Times New Roman"/>
              </a:rPr>
              <a:t>Stream</a:t>
            </a:r>
            <a:r>
              <a:rPr sz="1150" spc="430" dirty="0">
                <a:latin typeface="Times New Roman"/>
                <a:cs typeface="Times New Roman"/>
              </a:rPr>
              <a:t> </a:t>
            </a:r>
            <a:r>
              <a:rPr sz="1150" spc="260" dirty="0">
                <a:latin typeface="Times New Roman"/>
                <a:cs typeface="Times New Roman"/>
              </a:rPr>
              <a:t>start </a:t>
            </a:r>
            <a:r>
              <a:rPr sz="1150" spc="130" dirty="0">
                <a:latin typeface="Times New Roman"/>
                <a:cs typeface="Times New Roman"/>
              </a:rPr>
              <a:t>Stream</a:t>
            </a:r>
            <a:r>
              <a:rPr sz="1150" spc="430" dirty="0">
                <a:latin typeface="Times New Roman"/>
                <a:cs typeface="Times New Roman"/>
              </a:rPr>
              <a:t> </a:t>
            </a:r>
            <a:r>
              <a:rPr sz="1150" spc="260" dirty="0">
                <a:latin typeface="Times New Roman"/>
                <a:cs typeface="Times New Roman"/>
              </a:rPr>
              <a:t>start </a:t>
            </a:r>
            <a:r>
              <a:rPr sz="1150" spc="160" dirty="0">
                <a:latin typeface="Times New Roman"/>
                <a:cs typeface="Times New Roman"/>
              </a:rPr>
              <a:t>Executives</a:t>
            </a:r>
            <a:endParaRPr sz="1150">
              <a:latin typeface="Times New Roman"/>
              <a:cs typeface="Times New Roman"/>
            </a:endParaRPr>
          </a:p>
          <a:p>
            <a:pPr marL="12700" algn="just">
              <a:lnSpc>
                <a:spcPct val="100000"/>
              </a:lnSpc>
              <a:spcBef>
                <a:spcPts val="265"/>
              </a:spcBef>
            </a:pPr>
            <a:r>
              <a:rPr sz="1150" dirty="0">
                <a:latin typeface="Times New Roman"/>
                <a:cs typeface="Times New Roman"/>
              </a:rPr>
              <a:t>CO</a:t>
            </a:r>
            <a:r>
              <a:rPr sz="1150" spc="175" dirty="0">
                <a:latin typeface="Times New Roman"/>
                <a:cs typeface="Times New Roman"/>
              </a:rPr>
              <a:t> </a:t>
            </a:r>
            <a:r>
              <a:rPr sz="1150" spc="165" dirty="0">
                <a:latin typeface="Times New Roman"/>
                <a:cs typeface="Times New Roman"/>
              </a:rPr>
              <a:t>Executives</a:t>
            </a:r>
            <a:endParaRPr sz="115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17880" y="5717539"/>
            <a:ext cx="6229985" cy="7505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3499"/>
              </a:lnSpc>
              <a:spcBef>
                <a:spcPts val="90"/>
              </a:spcBef>
            </a:pPr>
            <a:r>
              <a:rPr sz="1150" dirty="0">
                <a:latin typeface="Arial"/>
                <a:cs typeface="Arial"/>
              </a:rPr>
              <a:t>The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slide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shows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two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lists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of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operations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on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list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of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Employees.</a:t>
            </a:r>
            <a:r>
              <a:rPr sz="1150" spc="11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list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on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right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must</a:t>
            </a:r>
            <a:r>
              <a:rPr sz="1150" spc="20" dirty="0">
                <a:latin typeface="Arial"/>
                <a:cs typeface="Arial"/>
              </a:rPr>
              <a:t> </a:t>
            </a:r>
            <a:r>
              <a:rPr sz="1150" spc="-25" dirty="0">
                <a:latin typeface="Arial"/>
                <a:cs typeface="Arial"/>
              </a:rPr>
              <a:t>go </a:t>
            </a:r>
            <a:r>
              <a:rPr sz="1150" dirty="0">
                <a:latin typeface="Arial"/>
                <a:cs typeface="Arial"/>
              </a:rPr>
              <a:t>through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all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employee</a:t>
            </a:r>
            <a:r>
              <a:rPr sz="1150" spc="10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elements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as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it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uses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spc="185" dirty="0">
                <a:latin typeface="Times New Roman"/>
                <a:cs typeface="Times New Roman"/>
              </a:rPr>
              <a:t>forEach</a:t>
            </a:r>
            <a:r>
              <a:rPr sz="1150" spc="145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Arial"/>
                <a:cs typeface="Arial"/>
              </a:rPr>
              <a:t>terminal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operation.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list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on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spc="-25" dirty="0">
                <a:latin typeface="Arial"/>
                <a:cs typeface="Arial"/>
              </a:rPr>
              <a:t>the </a:t>
            </a:r>
            <a:r>
              <a:rPr sz="1150" dirty="0">
                <a:latin typeface="Arial"/>
                <a:cs typeface="Arial"/>
              </a:rPr>
              <a:t>left</a:t>
            </a:r>
            <a:r>
              <a:rPr sz="1150" spc="2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uses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spc="265" dirty="0">
                <a:latin typeface="Times New Roman"/>
                <a:cs typeface="Times New Roman"/>
              </a:rPr>
              <a:t>findFirst</a:t>
            </a:r>
            <a:r>
              <a:rPr sz="1150" spc="140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Arial"/>
                <a:cs typeface="Arial"/>
              </a:rPr>
              <a:t>method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and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thus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can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use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lazy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operations.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As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soon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as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spc="-10" dirty="0">
                <a:latin typeface="Arial"/>
                <a:cs typeface="Arial"/>
              </a:rPr>
              <a:t>first </a:t>
            </a:r>
            <a:r>
              <a:rPr sz="1150" dirty="0">
                <a:latin typeface="Arial"/>
                <a:cs typeface="Arial"/>
              </a:rPr>
              <a:t>element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is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found,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iteration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spc="-10" dirty="0">
                <a:latin typeface="Arial"/>
                <a:cs typeface="Arial"/>
              </a:rPr>
              <a:t>stops.</a:t>
            </a:r>
            <a:endParaRPr sz="115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326639" y="5247386"/>
            <a:ext cx="3116580" cy="144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endParaRPr sz="850">
              <a:latin typeface="Arial"/>
              <a:cs typeface="Arial"/>
            </a:endParaRPr>
          </a:p>
        </p:txBody>
      </p:sp>
      <p:sp>
        <p:nvSpPr>
          <p:cNvPr id="13" name="object 3">
            <a:extLst>
              <a:ext uri="{FF2B5EF4-FFF2-40B4-BE49-F238E27FC236}">
                <a16:creationId xmlns:a16="http://schemas.microsoft.com/office/drawing/2014/main" id="{C9E8A92A-E6DF-1C7F-0066-2E876F4D1E10}"/>
              </a:ext>
            </a:extLst>
          </p:cNvPr>
          <p:cNvSpPr txBox="1"/>
          <p:nvPr/>
        </p:nvSpPr>
        <p:spPr>
          <a:xfrm>
            <a:off x="1131824" y="1482348"/>
            <a:ext cx="3319145" cy="836294"/>
          </a:xfrm>
          <a:prstGeom prst="rect">
            <a:avLst/>
          </a:prstGeom>
        </p:spPr>
        <p:txBody>
          <a:bodyPr vert="horz" wrap="square" lIns="0" tIns="62230" rIns="0" bIns="0" rtlCol="0">
            <a:spAutoFit/>
          </a:bodyPr>
          <a:lstStyle/>
          <a:p>
            <a:pPr marL="341630" indent="-328930">
              <a:lnSpc>
                <a:spcPct val="100000"/>
              </a:lnSpc>
              <a:spcBef>
                <a:spcPts val="490"/>
              </a:spcBef>
              <a:buClr>
                <a:srgbClr val="FF0000"/>
              </a:buClr>
              <a:buChar char="•"/>
              <a:tabLst>
                <a:tab pos="341630" algn="l"/>
              </a:tabLst>
            </a:pPr>
            <a:r>
              <a:rPr sz="1550" dirty="0">
                <a:latin typeface="Arial"/>
                <a:cs typeface="Arial"/>
              </a:rPr>
              <a:t>Lazy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operations:</a:t>
            </a:r>
            <a:endParaRPr sz="1550" dirty="0">
              <a:latin typeface="Arial"/>
              <a:cs typeface="Arial"/>
            </a:endParaRPr>
          </a:p>
          <a:p>
            <a:pPr marL="659765" lvl="1" indent="-237490">
              <a:lnSpc>
                <a:spcPct val="100000"/>
              </a:lnSpc>
              <a:spcBef>
                <a:spcPts val="380"/>
              </a:spcBef>
              <a:buClr>
                <a:srgbClr val="FF0000"/>
              </a:buClr>
              <a:buChar char="–"/>
              <a:tabLst>
                <a:tab pos="659765" algn="l"/>
              </a:tabLst>
            </a:pPr>
            <a:r>
              <a:rPr sz="1400" dirty="0">
                <a:latin typeface="Arial"/>
                <a:cs typeface="Arial"/>
              </a:rPr>
              <a:t>Can</a:t>
            </a:r>
            <a:r>
              <a:rPr sz="1400" spc="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be</a:t>
            </a:r>
            <a:r>
              <a:rPr sz="1400" spc="4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optimized</a:t>
            </a:r>
            <a:endParaRPr sz="1400" dirty="0">
              <a:latin typeface="Arial"/>
              <a:cs typeface="Arial"/>
            </a:endParaRPr>
          </a:p>
          <a:p>
            <a:pPr marL="659765" lvl="1" indent="-237490">
              <a:lnSpc>
                <a:spcPct val="100000"/>
              </a:lnSpc>
              <a:spcBef>
                <a:spcPts val="385"/>
              </a:spcBef>
              <a:buClr>
                <a:srgbClr val="FF0000"/>
              </a:buClr>
              <a:buChar char="–"/>
              <a:tabLst>
                <a:tab pos="659765" algn="l"/>
              </a:tabLst>
            </a:pPr>
            <a:r>
              <a:rPr sz="1400" dirty="0">
                <a:latin typeface="Arial"/>
                <a:cs typeface="Arial"/>
              </a:rPr>
              <a:t>Perform</a:t>
            </a:r>
            <a:r>
              <a:rPr sz="1400" spc="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only</a:t>
            </a:r>
            <a:r>
              <a:rPr sz="1400" spc="9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required</a:t>
            </a:r>
            <a:r>
              <a:rPr sz="1400" spc="6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operations</a:t>
            </a:r>
            <a:endParaRPr sz="14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60196" y="806967"/>
            <a:ext cx="5555615" cy="289115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93980" algn="ctr">
              <a:lnSpc>
                <a:spcPct val="100000"/>
              </a:lnSpc>
              <a:spcBef>
                <a:spcPts val="110"/>
              </a:spcBef>
            </a:pPr>
            <a:r>
              <a:rPr sz="1850" b="1" dirty="0">
                <a:latin typeface="Arial"/>
                <a:cs typeface="Arial"/>
              </a:rPr>
              <a:t>Stream</a:t>
            </a:r>
            <a:r>
              <a:rPr sz="1850" b="1" spc="-10" dirty="0">
                <a:latin typeface="Arial"/>
                <a:cs typeface="Arial"/>
              </a:rPr>
              <a:t> </a:t>
            </a:r>
            <a:r>
              <a:rPr sz="1850" b="1" dirty="0">
                <a:latin typeface="Arial"/>
                <a:cs typeface="Arial"/>
              </a:rPr>
              <a:t>Data</a:t>
            </a:r>
            <a:r>
              <a:rPr sz="1850" b="1" spc="-10" dirty="0">
                <a:latin typeface="Arial"/>
                <a:cs typeface="Arial"/>
              </a:rPr>
              <a:t> Methods</a:t>
            </a:r>
            <a:endParaRPr sz="18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210"/>
              </a:spcBef>
            </a:pPr>
            <a:endParaRPr sz="18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550" b="1" spc="254" dirty="0">
                <a:latin typeface="Times New Roman"/>
                <a:cs typeface="Times New Roman"/>
              </a:rPr>
              <a:t>count()</a:t>
            </a:r>
            <a:endParaRPr sz="1550">
              <a:latin typeface="Times New Roman"/>
              <a:cs typeface="Times New Roman"/>
            </a:endParaRPr>
          </a:p>
          <a:p>
            <a:pPr marL="413384" indent="-329565">
              <a:lnSpc>
                <a:spcPct val="100000"/>
              </a:lnSpc>
              <a:spcBef>
                <a:spcPts val="540"/>
              </a:spcBef>
              <a:buClr>
                <a:srgbClr val="FF0000"/>
              </a:buClr>
              <a:buChar char="•"/>
              <a:tabLst>
                <a:tab pos="413384" algn="l"/>
              </a:tabLst>
            </a:pPr>
            <a:r>
              <a:rPr sz="1550" dirty="0">
                <a:latin typeface="Arial"/>
                <a:cs typeface="Arial"/>
              </a:rPr>
              <a:t>Returns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the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count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of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elements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in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this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stream</a:t>
            </a:r>
            <a:endParaRPr sz="15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75"/>
              </a:spcBef>
            </a:pPr>
            <a:r>
              <a:rPr sz="1550" b="1" spc="110" dirty="0">
                <a:latin typeface="Times New Roman"/>
                <a:cs typeface="Times New Roman"/>
              </a:rPr>
              <a:t>max(Comparator&lt;?</a:t>
            </a:r>
            <a:r>
              <a:rPr sz="1550" b="1" spc="90" dirty="0">
                <a:latin typeface="Times New Roman"/>
                <a:cs typeface="Times New Roman"/>
              </a:rPr>
              <a:t>  </a:t>
            </a:r>
            <a:r>
              <a:rPr sz="1550" b="1" spc="200" dirty="0">
                <a:latin typeface="Times New Roman"/>
                <a:cs typeface="Times New Roman"/>
              </a:rPr>
              <a:t>super</a:t>
            </a:r>
            <a:r>
              <a:rPr sz="1550" b="1" spc="90" dirty="0">
                <a:latin typeface="Times New Roman"/>
                <a:cs typeface="Times New Roman"/>
              </a:rPr>
              <a:t>  </a:t>
            </a:r>
            <a:r>
              <a:rPr sz="1550" b="1" dirty="0">
                <a:latin typeface="Times New Roman"/>
                <a:cs typeface="Times New Roman"/>
              </a:rPr>
              <a:t>T&gt;</a:t>
            </a:r>
            <a:r>
              <a:rPr sz="1550" b="1" spc="95" dirty="0">
                <a:latin typeface="Times New Roman"/>
                <a:cs typeface="Times New Roman"/>
              </a:rPr>
              <a:t>  </a:t>
            </a:r>
            <a:r>
              <a:rPr sz="1550" b="1" spc="170" dirty="0">
                <a:latin typeface="Times New Roman"/>
                <a:cs typeface="Times New Roman"/>
              </a:rPr>
              <a:t>comparator)</a:t>
            </a:r>
            <a:endParaRPr sz="1550">
              <a:latin typeface="Times New Roman"/>
              <a:cs typeface="Times New Roman"/>
            </a:endParaRPr>
          </a:p>
          <a:p>
            <a:pPr marL="413384" marR="5080" indent="-329565">
              <a:lnSpc>
                <a:spcPts val="1789"/>
              </a:lnSpc>
              <a:spcBef>
                <a:spcPts val="660"/>
              </a:spcBef>
              <a:buClr>
                <a:srgbClr val="FF0000"/>
              </a:buClr>
              <a:buChar char="•"/>
              <a:tabLst>
                <a:tab pos="413384" algn="l"/>
              </a:tabLst>
            </a:pPr>
            <a:r>
              <a:rPr sz="1550" dirty="0">
                <a:latin typeface="Arial"/>
                <a:cs typeface="Arial"/>
              </a:rPr>
              <a:t>Returns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the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maximum</a:t>
            </a:r>
            <a:r>
              <a:rPr sz="1550" spc="8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element</a:t>
            </a:r>
            <a:r>
              <a:rPr sz="1550" spc="5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of</a:t>
            </a:r>
            <a:r>
              <a:rPr sz="1550" spc="5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this</a:t>
            </a:r>
            <a:r>
              <a:rPr sz="1550" spc="5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stream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according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spc="-25" dirty="0">
                <a:latin typeface="Arial"/>
                <a:cs typeface="Arial"/>
              </a:rPr>
              <a:t>to </a:t>
            </a:r>
            <a:r>
              <a:rPr sz="1550" dirty="0">
                <a:latin typeface="Arial"/>
                <a:cs typeface="Arial"/>
              </a:rPr>
              <a:t>the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provided</a:t>
            </a:r>
            <a:r>
              <a:rPr sz="1550" spc="55" dirty="0">
                <a:latin typeface="Arial"/>
                <a:cs typeface="Arial"/>
              </a:rPr>
              <a:t> </a:t>
            </a:r>
            <a:r>
              <a:rPr sz="1550" spc="185" dirty="0">
                <a:latin typeface="Times New Roman"/>
                <a:cs typeface="Times New Roman"/>
              </a:rPr>
              <a:t>Comparator</a:t>
            </a:r>
            <a:endParaRPr sz="15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09"/>
              </a:spcBef>
            </a:pPr>
            <a:r>
              <a:rPr sz="1550" b="1" spc="125" dirty="0">
                <a:latin typeface="Times New Roman"/>
                <a:cs typeface="Times New Roman"/>
              </a:rPr>
              <a:t>min(Comparator&lt;?</a:t>
            </a:r>
            <a:r>
              <a:rPr sz="1550" b="1" spc="90" dirty="0">
                <a:latin typeface="Times New Roman"/>
                <a:cs typeface="Times New Roman"/>
              </a:rPr>
              <a:t>  </a:t>
            </a:r>
            <a:r>
              <a:rPr sz="1550" b="1" spc="200" dirty="0">
                <a:latin typeface="Times New Roman"/>
                <a:cs typeface="Times New Roman"/>
              </a:rPr>
              <a:t>super</a:t>
            </a:r>
            <a:r>
              <a:rPr sz="1550" b="1" spc="90" dirty="0">
                <a:latin typeface="Times New Roman"/>
                <a:cs typeface="Times New Roman"/>
              </a:rPr>
              <a:t>  </a:t>
            </a:r>
            <a:r>
              <a:rPr sz="1550" b="1" dirty="0">
                <a:latin typeface="Times New Roman"/>
                <a:cs typeface="Times New Roman"/>
              </a:rPr>
              <a:t>T&gt;</a:t>
            </a:r>
            <a:r>
              <a:rPr sz="1550" b="1" spc="95" dirty="0">
                <a:latin typeface="Times New Roman"/>
                <a:cs typeface="Times New Roman"/>
              </a:rPr>
              <a:t>  </a:t>
            </a:r>
            <a:r>
              <a:rPr sz="1550" b="1" spc="170" dirty="0">
                <a:latin typeface="Times New Roman"/>
                <a:cs typeface="Times New Roman"/>
              </a:rPr>
              <a:t>comparator)</a:t>
            </a:r>
            <a:endParaRPr sz="1550">
              <a:latin typeface="Times New Roman"/>
              <a:cs typeface="Times New Roman"/>
            </a:endParaRPr>
          </a:p>
          <a:p>
            <a:pPr marL="413384" marR="62865" indent="-329565">
              <a:lnSpc>
                <a:spcPts val="1780"/>
              </a:lnSpc>
              <a:spcBef>
                <a:spcPts val="675"/>
              </a:spcBef>
              <a:buClr>
                <a:srgbClr val="FF0000"/>
              </a:buClr>
              <a:buChar char="•"/>
              <a:tabLst>
                <a:tab pos="413384" algn="l"/>
              </a:tabLst>
            </a:pPr>
            <a:r>
              <a:rPr sz="1550" dirty="0">
                <a:latin typeface="Arial"/>
                <a:cs typeface="Arial"/>
              </a:rPr>
              <a:t>Returns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the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minimum</a:t>
            </a:r>
            <a:r>
              <a:rPr sz="1550" spc="8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element</a:t>
            </a:r>
            <a:r>
              <a:rPr sz="1550" spc="5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of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this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stream</a:t>
            </a:r>
            <a:r>
              <a:rPr sz="1550" spc="5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according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spc="-25" dirty="0">
                <a:latin typeface="Arial"/>
                <a:cs typeface="Arial"/>
              </a:rPr>
              <a:t>to </a:t>
            </a:r>
            <a:r>
              <a:rPr sz="1550" dirty="0">
                <a:latin typeface="Arial"/>
                <a:cs typeface="Arial"/>
              </a:rPr>
              <a:t>the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provided</a:t>
            </a:r>
            <a:r>
              <a:rPr sz="1550" spc="55" dirty="0">
                <a:latin typeface="Arial"/>
                <a:cs typeface="Arial"/>
              </a:rPr>
              <a:t> </a:t>
            </a:r>
            <a:r>
              <a:rPr sz="1550" spc="185" dirty="0">
                <a:latin typeface="Times New Roman"/>
                <a:cs typeface="Times New Roman"/>
              </a:rPr>
              <a:t>Comparator</a:t>
            </a:r>
            <a:endParaRPr sz="155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17880" y="5247386"/>
            <a:ext cx="6179820" cy="16840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R="37465" algn="ctr">
              <a:lnSpc>
                <a:spcPct val="100000"/>
              </a:lnSpc>
              <a:spcBef>
                <a:spcPts val="105"/>
              </a:spcBef>
            </a:pPr>
            <a:endParaRPr sz="8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8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40"/>
              </a:spcBef>
            </a:pPr>
            <a:endParaRPr sz="850">
              <a:latin typeface="Arial"/>
              <a:cs typeface="Arial"/>
            </a:endParaRPr>
          </a:p>
          <a:p>
            <a:pPr marL="12700" marR="68580">
              <a:lnSpc>
                <a:spcPct val="109600"/>
              </a:lnSpc>
            </a:pPr>
            <a:r>
              <a:rPr sz="1150" dirty="0">
                <a:latin typeface="Arial"/>
                <a:cs typeface="Arial"/>
              </a:rPr>
              <a:t>The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spc="195" dirty="0">
                <a:latin typeface="Times New Roman"/>
                <a:cs typeface="Times New Roman"/>
              </a:rPr>
              <a:t>count</a:t>
            </a:r>
            <a:r>
              <a:rPr sz="1150" spc="145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Arial"/>
                <a:cs typeface="Arial"/>
              </a:rPr>
              <a:t>method</a:t>
            </a:r>
            <a:r>
              <a:rPr sz="1150" spc="2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returns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number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of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elements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in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current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stream.</a:t>
            </a:r>
            <a:r>
              <a:rPr sz="1150" spc="2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This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is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spc="-10" dirty="0">
                <a:latin typeface="Arial"/>
                <a:cs typeface="Arial"/>
              </a:rPr>
              <a:t>terminal operation.</a:t>
            </a:r>
            <a:endParaRPr sz="1150">
              <a:latin typeface="Arial"/>
              <a:cs typeface="Arial"/>
            </a:endParaRPr>
          </a:p>
          <a:p>
            <a:pPr marL="12700" marR="5080">
              <a:lnSpc>
                <a:spcPct val="103499"/>
              </a:lnSpc>
              <a:spcBef>
                <a:spcPts val="350"/>
              </a:spcBef>
            </a:pPr>
            <a:r>
              <a:rPr sz="1150" dirty="0">
                <a:latin typeface="Arial"/>
                <a:cs typeface="Arial"/>
              </a:rPr>
              <a:t>The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Times New Roman"/>
                <a:cs typeface="Times New Roman"/>
              </a:rPr>
              <a:t>max</a:t>
            </a:r>
            <a:r>
              <a:rPr sz="1150" spc="125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Arial"/>
                <a:cs typeface="Arial"/>
              </a:rPr>
              <a:t>method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returns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highest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matching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value</a:t>
            </a:r>
            <a:r>
              <a:rPr sz="1150" spc="10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given</a:t>
            </a:r>
            <a:r>
              <a:rPr sz="1150" spc="10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spc="155" dirty="0">
                <a:latin typeface="Times New Roman"/>
                <a:cs typeface="Times New Roman"/>
              </a:rPr>
              <a:t>Comparator</a:t>
            </a:r>
            <a:r>
              <a:rPr sz="1150" spc="150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Arial"/>
                <a:cs typeface="Arial"/>
              </a:rPr>
              <a:t>to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rank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spc="-10" dirty="0">
                <a:latin typeface="Arial"/>
                <a:cs typeface="Arial"/>
              </a:rPr>
              <a:t>elements.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Times New Roman"/>
                <a:cs typeface="Times New Roman"/>
              </a:rPr>
              <a:t>max</a:t>
            </a:r>
            <a:r>
              <a:rPr sz="1150" spc="135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Arial"/>
                <a:cs typeface="Arial"/>
              </a:rPr>
              <a:t>method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is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</a:t>
            </a:r>
            <a:r>
              <a:rPr sz="1150" spc="9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terminal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spc="-10" dirty="0">
                <a:latin typeface="Arial"/>
                <a:cs typeface="Arial"/>
              </a:rPr>
              <a:t>operation.</a:t>
            </a:r>
            <a:endParaRPr sz="1150">
              <a:latin typeface="Arial"/>
              <a:cs typeface="Arial"/>
            </a:endParaRPr>
          </a:p>
          <a:p>
            <a:pPr marL="12700" marR="63500">
              <a:lnSpc>
                <a:spcPct val="103499"/>
              </a:lnSpc>
              <a:spcBef>
                <a:spcPts val="445"/>
              </a:spcBef>
            </a:pPr>
            <a:r>
              <a:rPr sz="1150" dirty="0">
                <a:latin typeface="Arial"/>
                <a:cs typeface="Arial"/>
              </a:rPr>
              <a:t>The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spc="100" dirty="0">
                <a:latin typeface="Times New Roman"/>
                <a:cs typeface="Times New Roman"/>
              </a:rPr>
              <a:t>min</a:t>
            </a:r>
            <a:r>
              <a:rPr sz="1150" spc="114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Arial"/>
                <a:cs typeface="Arial"/>
              </a:rPr>
              <a:t>method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returns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lowest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matching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value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given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spc="155" dirty="0">
                <a:latin typeface="Times New Roman"/>
                <a:cs typeface="Times New Roman"/>
              </a:rPr>
              <a:t>Comparator</a:t>
            </a:r>
            <a:r>
              <a:rPr sz="1150" spc="135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Arial"/>
                <a:cs typeface="Arial"/>
              </a:rPr>
              <a:t>to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rank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spc="-10" dirty="0">
                <a:latin typeface="Arial"/>
                <a:cs typeface="Arial"/>
              </a:rPr>
              <a:t>elements.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spc="100" dirty="0">
                <a:latin typeface="Times New Roman"/>
                <a:cs typeface="Times New Roman"/>
              </a:rPr>
              <a:t>min</a:t>
            </a:r>
            <a:r>
              <a:rPr sz="1150" spc="114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Arial"/>
                <a:cs typeface="Arial"/>
              </a:rPr>
              <a:t>method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is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terminal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spc="-10" dirty="0">
                <a:latin typeface="Arial"/>
                <a:cs typeface="Arial"/>
              </a:rPr>
              <a:t>operation.</a:t>
            </a:r>
            <a:endParaRPr sz="11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60196" y="806967"/>
            <a:ext cx="5163820" cy="320357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485140" algn="ctr">
              <a:lnSpc>
                <a:spcPct val="100000"/>
              </a:lnSpc>
              <a:spcBef>
                <a:spcPts val="110"/>
              </a:spcBef>
            </a:pPr>
            <a:r>
              <a:rPr sz="1850" b="1" dirty="0">
                <a:latin typeface="Arial"/>
                <a:cs typeface="Arial"/>
              </a:rPr>
              <a:t>Performing</a:t>
            </a:r>
            <a:r>
              <a:rPr sz="1850" b="1" spc="-10" dirty="0">
                <a:latin typeface="Arial"/>
                <a:cs typeface="Arial"/>
              </a:rPr>
              <a:t> Calculations</a:t>
            </a:r>
            <a:endParaRPr sz="18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210"/>
              </a:spcBef>
            </a:pPr>
            <a:endParaRPr sz="18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550" b="1" spc="245" dirty="0">
                <a:latin typeface="Times New Roman"/>
                <a:cs typeface="Times New Roman"/>
              </a:rPr>
              <a:t>average()</a:t>
            </a:r>
            <a:endParaRPr sz="1550">
              <a:latin typeface="Times New Roman"/>
              <a:cs typeface="Times New Roman"/>
            </a:endParaRPr>
          </a:p>
          <a:p>
            <a:pPr marL="413384" marR="5080" indent="-329565">
              <a:lnSpc>
                <a:spcPct val="101899"/>
              </a:lnSpc>
              <a:spcBef>
                <a:spcPts val="505"/>
              </a:spcBef>
              <a:buClr>
                <a:srgbClr val="FF0000"/>
              </a:buClr>
              <a:buChar char="•"/>
              <a:tabLst>
                <a:tab pos="413384" algn="l"/>
              </a:tabLst>
            </a:pPr>
            <a:r>
              <a:rPr sz="1550" dirty="0">
                <a:latin typeface="Arial"/>
                <a:cs typeface="Arial"/>
              </a:rPr>
              <a:t>Returns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an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optional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describing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the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arithmetic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mean</a:t>
            </a:r>
            <a:r>
              <a:rPr sz="1550" spc="65" dirty="0">
                <a:latin typeface="Arial"/>
                <a:cs typeface="Arial"/>
              </a:rPr>
              <a:t> </a:t>
            </a:r>
            <a:r>
              <a:rPr sz="1550" spc="-25" dirty="0">
                <a:latin typeface="Arial"/>
                <a:cs typeface="Arial"/>
              </a:rPr>
              <a:t>of </a:t>
            </a:r>
            <a:r>
              <a:rPr sz="1550" dirty="0">
                <a:latin typeface="Arial"/>
                <a:cs typeface="Arial"/>
              </a:rPr>
              <a:t>elements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of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this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stream</a:t>
            </a:r>
            <a:endParaRPr sz="1550">
              <a:latin typeface="Arial"/>
              <a:cs typeface="Arial"/>
            </a:endParaRPr>
          </a:p>
          <a:p>
            <a:pPr marL="413384" indent="-329565">
              <a:lnSpc>
                <a:spcPct val="100000"/>
              </a:lnSpc>
              <a:spcBef>
                <a:spcPts val="395"/>
              </a:spcBef>
              <a:buClr>
                <a:srgbClr val="FF0000"/>
              </a:buClr>
              <a:buChar char="•"/>
              <a:tabLst>
                <a:tab pos="413384" algn="l"/>
              </a:tabLst>
            </a:pPr>
            <a:r>
              <a:rPr sz="1550" dirty="0">
                <a:latin typeface="Arial"/>
                <a:cs typeface="Arial"/>
              </a:rPr>
              <a:t>Returns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an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empty</a:t>
            </a:r>
            <a:r>
              <a:rPr sz="1550" spc="5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optional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if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this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stream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is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empty</a:t>
            </a:r>
            <a:endParaRPr sz="1550">
              <a:latin typeface="Arial"/>
              <a:cs typeface="Arial"/>
            </a:endParaRPr>
          </a:p>
          <a:p>
            <a:pPr marL="413384" indent="-329565">
              <a:lnSpc>
                <a:spcPct val="100000"/>
              </a:lnSpc>
              <a:spcBef>
                <a:spcPts val="409"/>
              </a:spcBef>
              <a:buClr>
                <a:srgbClr val="FF0000"/>
              </a:buClr>
              <a:buChar char="•"/>
              <a:tabLst>
                <a:tab pos="413384" algn="l"/>
              </a:tabLst>
            </a:pPr>
            <a:r>
              <a:rPr sz="1550" dirty="0">
                <a:latin typeface="Arial"/>
                <a:cs typeface="Arial"/>
              </a:rPr>
              <a:t>Type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returned</a:t>
            </a:r>
            <a:r>
              <a:rPr sz="1550" spc="7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depends</a:t>
            </a:r>
            <a:r>
              <a:rPr sz="1550" spc="6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on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primitive</a:t>
            </a:r>
            <a:r>
              <a:rPr sz="1550" spc="70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class.</a:t>
            </a:r>
            <a:endParaRPr sz="15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60"/>
              </a:spcBef>
            </a:pPr>
            <a:r>
              <a:rPr sz="1550" b="1" spc="175" dirty="0">
                <a:latin typeface="Times New Roman"/>
                <a:cs typeface="Times New Roman"/>
              </a:rPr>
              <a:t>sum()</a:t>
            </a:r>
            <a:endParaRPr sz="1550">
              <a:latin typeface="Times New Roman"/>
              <a:cs typeface="Times New Roman"/>
            </a:endParaRPr>
          </a:p>
          <a:p>
            <a:pPr marL="413384" indent="-329565">
              <a:lnSpc>
                <a:spcPct val="100000"/>
              </a:lnSpc>
              <a:spcBef>
                <a:spcPts val="555"/>
              </a:spcBef>
              <a:buClr>
                <a:srgbClr val="FF0000"/>
              </a:buClr>
              <a:buChar char="•"/>
              <a:tabLst>
                <a:tab pos="413384" algn="l"/>
              </a:tabLst>
            </a:pPr>
            <a:r>
              <a:rPr sz="1550" dirty="0">
                <a:latin typeface="Arial"/>
                <a:cs typeface="Arial"/>
              </a:rPr>
              <a:t>Returns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the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sum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of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elements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in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this</a:t>
            </a:r>
            <a:r>
              <a:rPr sz="1550" spc="20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stream</a:t>
            </a:r>
            <a:endParaRPr sz="1550">
              <a:latin typeface="Arial"/>
              <a:cs typeface="Arial"/>
            </a:endParaRPr>
          </a:p>
          <a:p>
            <a:pPr marL="413384" indent="-329565">
              <a:lnSpc>
                <a:spcPct val="100000"/>
              </a:lnSpc>
              <a:spcBef>
                <a:spcPts val="395"/>
              </a:spcBef>
              <a:buClr>
                <a:srgbClr val="FF0000"/>
              </a:buClr>
              <a:buChar char="•"/>
              <a:tabLst>
                <a:tab pos="413384" algn="l"/>
              </a:tabLst>
            </a:pPr>
            <a:r>
              <a:rPr sz="1550" dirty="0">
                <a:latin typeface="Arial"/>
                <a:cs typeface="Arial"/>
              </a:rPr>
              <a:t>Methods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are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found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in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primitive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streams:</a:t>
            </a:r>
            <a:endParaRPr sz="1550">
              <a:latin typeface="Arial"/>
              <a:cs typeface="Arial"/>
            </a:endParaRPr>
          </a:p>
          <a:p>
            <a:pPr marL="494030">
              <a:lnSpc>
                <a:spcPct val="100000"/>
              </a:lnSpc>
              <a:spcBef>
                <a:spcPts val="295"/>
              </a:spcBef>
              <a:tabLst>
                <a:tab pos="731520" algn="l"/>
              </a:tabLst>
            </a:pPr>
            <a:r>
              <a:rPr sz="1400" spc="-50" dirty="0">
                <a:solidFill>
                  <a:srgbClr val="FF0000"/>
                </a:solidFill>
                <a:latin typeface="Arial"/>
                <a:cs typeface="Arial"/>
              </a:rPr>
              <a:t>–</a:t>
            </a:r>
            <a:r>
              <a:rPr sz="1400" dirty="0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sz="1400" spc="165" dirty="0">
                <a:latin typeface="Times New Roman"/>
                <a:cs typeface="Times New Roman"/>
              </a:rPr>
              <a:t>DoubleStream</a:t>
            </a:r>
            <a:r>
              <a:rPr sz="1400" spc="165" dirty="0">
                <a:latin typeface="Arial"/>
                <a:cs typeface="Arial"/>
              </a:rPr>
              <a:t>,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215" dirty="0">
                <a:latin typeface="Times New Roman"/>
                <a:cs typeface="Times New Roman"/>
              </a:rPr>
              <a:t>IntStream</a:t>
            </a:r>
            <a:r>
              <a:rPr sz="1400" spc="215" dirty="0">
                <a:latin typeface="Arial"/>
                <a:cs typeface="Arial"/>
              </a:rPr>
              <a:t>,</a:t>
            </a:r>
            <a:r>
              <a:rPr sz="1400" spc="10" dirty="0">
                <a:latin typeface="Arial"/>
                <a:cs typeface="Arial"/>
              </a:rPr>
              <a:t> </a:t>
            </a:r>
            <a:r>
              <a:rPr sz="1400" spc="145" dirty="0">
                <a:latin typeface="Times New Roman"/>
                <a:cs typeface="Times New Roman"/>
              </a:rPr>
              <a:t>LongStream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17880" y="5706871"/>
            <a:ext cx="6207125" cy="13620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150" dirty="0">
                <a:latin typeface="Arial"/>
                <a:cs typeface="Arial"/>
              </a:rPr>
              <a:t>The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spc="195" dirty="0">
                <a:latin typeface="Times New Roman"/>
                <a:cs typeface="Times New Roman"/>
              </a:rPr>
              <a:t>average</a:t>
            </a:r>
            <a:r>
              <a:rPr sz="1150" spc="135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Arial"/>
                <a:cs typeface="Arial"/>
              </a:rPr>
              <a:t>method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returns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average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of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list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of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values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passed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from</a:t>
            </a:r>
            <a:r>
              <a:rPr sz="1150" spc="2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stream.</a:t>
            </a:r>
            <a:r>
              <a:rPr sz="1150" spc="10" dirty="0">
                <a:latin typeface="Arial"/>
                <a:cs typeface="Arial"/>
              </a:rPr>
              <a:t> </a:t>
            </a:r>
            <a:r>
              <a:rPr sz="1150" spc="-25" dirty="0">
                <a:latin typeface="Arial"/>
                <a:cs typeface="Arial"/>
              </a:rPr>
              <a:t>The</a:t>
            </a:r>
            <a:endParaRPr sz="11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sz="1150" spc="195" dirty="0">
                <a:latin typeface="Times New Roman"/>
                <a:cs typeface="Times New Roman"/>
              </a:rPr>
              <a:t>average</a:t>
            </a:r>
            <a:r>
              <a:rPr sz="1150" spc="130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Arial"/>
                <a:cs typeface="Arial"/>
              </a:rPr>
              <a:t>method</a:t>
            </a:r>
            <a:r>
              <a:rPr sz="1150" spc="3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is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terminal</a:t>
            </a:r>
            <a:r>
              <a:rPr sz="1150" spc="40" dirty="0">
                <a:latin typeface="Arial"/>
                <a:cs typeface="Arial"/>
              </a:rPr>
              <a:t> </a:t>
            </a:r>
            <a:r>
              <a:rPr sz="1150" spc="-10" dirty="0">
                <a:latin typeface="Arial"/>
                <a:cs typeface="Arial"/>
              </a:rPr>
              <a:t>operation.</a:t>
            </a:r>
            <a:endParaRPr sz="1150">
              <a:latin typeface="Arial"/>
              <a:cs typeface="Arial"/>
            </a:endParaRPr>
          </a:p>
          <a:p>
            <a:pPr marL="12700" marR="5080">
              <a:lnSpc>
                <a:spcPct val="105200"/>
              </a:lnSpc>
              <a:spcBef>
                <a:spcPts val="409"/>
              </a:spcBef>
            </a:pPr>
            <a:r>
              <a:rPr sz="1150" dirty="0">
                <a:latin typeface="Arial"/>
                <a:cs typeface="Arial"/>
              </a:rPr>
              <a:t>The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spc="65" dirty="0">
                <a:latin typeface="Times New Roman"/>
                <a:cs typeface="Times New Roman"/>
              </a:rPr>
              <a:t>sum</a:t>
            </a:r>
            <a:r>
              <a:rPr sz="1150" spc="120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Arial"/>
                <a:cs typeface="Arial"/>
              </a:rPr>
              <a:t>method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calculates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sum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based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on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stream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passed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to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it.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Notice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that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spc="-25" dirty="0">
                <a:latin typeface="Arial"/>
                <a:cs typeface="Arial"/>
              </a:rPr>
              <a:t>the </a:t>
            </a:r>
            <a:r>
              <a:rPr sz="1150" spc="100" dirty="0">
                <a:latin typeface="Times New Roman"/>
                <a:cs typeface="Times New Roman"/>
              </a:rPr>
              <a:t>mapToDouble</a:t>
            </a:r>
            <a:r>
              <a:rPr sz="1150" spc="130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Arial"/>
                <a:cs typeface="Arial"/>
              </a:rPr>
              <a:t>method</a:t>
            </a:r>
            <a:r>
              <a:rPr sz="1150" spc="4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is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called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before</a:t>
            </a:r>
            <a:r>
              <a:rPr sz="1150" spc="4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stream</a:t>
            </a:r>
            <a:r>
              <a:rPr sz="1150" spc="3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is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passed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to</a:t>
            </a:r>
            <a:r>
              <a:rPr sz="1150" spc="4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sum.</a:t>
            </a:r>
            <a:r>
              <a:rPr sz="1150" spc="3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If</a:t>
            </a:r>
            <a:r>
              <a:rPr sz="1150" spc="3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you</a:t>
            </a:r>
            <a:r>
              <a:rPr sz="1150" spc="11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look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at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spc="-25" dirty="0">
                <a:latin typeface="Arial"/>
                <a:cs typeface="Arial"/>
              </a:rPr>
              <a:t>the </a:t>
            </a:r>
            <a:r>
              <a:rPr sz="1150" spc="155" dirty="0">
                <a:latin typeface="Times New Roman"/>
                <a:cs typeface="Times New Roman"/>
              </a:rPr>
              <a:t>Stream</a:t>
            </a:r>
            <a:r>
              <a:rPr sz="1150" spc="130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Arial"/>
                <a:cs typeface="Arial"/>
              </a:rPr>
              <a:t>class,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no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spc="65" dirty="0">
                <a:latin typeface="Times New Roman"/>
                <a:cs typeface="Times New Roman"/>
              </a:rPr>
              <a:t>sum</a:t>
            </a:r>
            <a:r>
              <a:rPr sz="1150" spc="110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Arial"/>
                <a:cs typeface="Arial"/>
              </a:rPr>
              <a:t>method</a:t>
            </a:r>
            <a:r>
              <a:rPr sz="1150" spc="4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is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included.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Instead,</a:t>
            </a:r>
            <a:r>
              <a:rPr sz="1150" spc="3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spc="65" dirty="0">
                <a:latin typeface="Times New Roman"/>
                <a:cs typeface="Times New Roman"/>
              </a:rPr>
              <a:t>sum</a:t>
            </a:r>
            <a:r>
              <a:rPr sz="1150" spc="125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Arial"/>
                <a:cs typeface="Arial"/>
              </a:rPr>
              <a:t>method</a:t>
            </a:r>
            <a:r>
              <a:rPr sz="1150" spc="2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is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included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in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spc="-10" dirty="0">
                <a:latin typeface="Arial"/>
                <a:cs typeface="Arial"/>
              </a:rPr>
              <a:t>primitive </a:t>
            </a:r>
            <a:r>
              <a:rPr sz="1150" dirty="0">
                <a:latin typeface="Arial"/>
                <a:cs typeface="Arial"/>
              </a:rPr>
              <a:t>version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of</a:t>
            </a:r>
            <a:r>
              <a:rPr sz="1150" spc="3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40" dirty="0">
                <a:latin typeface="Arial"/>
                <a:cs typeface="Arial"/>
              </a:rPr>
              <a:t> </a:t>
            </a:r>
            <a:r>
              <a:rPr sz="1150" spc="160" dirty="0">
                <a:latin typeface="Times New Roman"/>
                <a:cs typeface="Times New Roman"/>
              </a:rPr>
              <a:t>Stream</a:t>
            </a:r>
            <a:r>
              <a:rPr sz="1150" spc="120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Arial"/>
                <a:cs typeface="Arial"/>
              </a:rPr>
              <a:t>class,</a:t>
            </a:r>
            <a:r>
              <a:rPr sz="1150" spc="35" dirty="0">
                <a:latin typeface="Arial"/>
                <a:cs typeface="Arial"/>
              </a:rPr>
              <a:t> </a:t>
            </a:r>
            <a:r>
              <a:rPr sz="1150" spc="180" dirty="0">
                <a:latin typeface="Times New Roman"/>
                <a:cs typeface="Times New Roman"/>
              </a:rPr>
              <a:t>IntStream</a:t>
            </a:r>
            <a:r>
              <a:rPr sz="1150" spc="180" dirty="0">
                <a:latin typeface="Arial"/>
                <a:cs typeface="Arial"/>
              </a:rPr>
              <a:t>,</a:t>
            </a:r>
            <a:r>
              <a:rPr sz="1150" spc="95" dirty="0">
                <a:latin typeface="Arial"/>
                <a:cs typeface="Arial"/>
              </a:rPr>
              <a:t> </a:t>
            </a:r>
            <a:r>
              <a:rPr sz="1150" spc="140" dirty="0">
                <a:latin typeface="Times New Roman"/>
                <a:cs typeface="Times New Roman"/>
              </a:rPr>
              <a:t>DoubleStream</a:t>
            </a:r>
            <a:r>
              <a:rPr sz="1150" spc="140" dirty="0">
                <a:latin typeface="Arial"/>
                <a:cs typeface="Arial"/>
              </a:rPr>
              <a:t>,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and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spc="125" dirty="0">
                <a:latin typeface="Times New Roman"/>
                <a:cs typeface="Times New Roman"/>
              </a:rPr>
              <a:t>LongStream</a:t>
            </a:r>
            <a:r>
              <a:rPr sz="1150" spc="125" dirty="0">
                <a:latin typeface="Arial"/>
                <a:cs typeface="Arial"/>
              </a:rPr>
              <a:t>.</a:t>
            </a:r>
            <a:r>
              <a:rPr sz="1150" spc="9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spc="40" dirty="0">
                <a:latin typeface="Times New Roman"/>
                <a:cs typeface="Times New Roman"/>
              </a:rPr>
              <a:t>sum </a:t>
            </a:r>
            <a:r>
              <a:rPr sz="1150" dirty="0">
                <a:latin typeface="Arial"/>
                <a:cs typeface="Arial"/>
              </a:rPr>
              <a:t>method</a:t>
            </a:r>
            <a:r>
              <a:rPr sz="1150" spc="3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is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terminal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spc="-10" dirty="0">
                <a:latin typeface="Arial"/>
                <a:cs typeface="Arial"/>
              </a:rPr>
              <a:t>operation.</a:t>
            </a:r>
            <a:endParaRPr sz="11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326639" y="5247386"/>
            <a:ext cx="3116580" cy="144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endParaRPr sz="8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57447" y="806967"/>
            <a:ext cx="854710" cy="3092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50" b="1" spc="-10" dirty="0">
                <a:latin typeface="Arial"/>
                <a:cs typeface="Arial"/>
              </a:rPr>
              <a:t>Sorting</a:t>
            </a:r>
            <a:endParaRPr sz="185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60196" y="1446023"/>
            <a:ext cx="4941570" cy="1677670"/>
          </a:xfrm>
          <a:prstGeom prst="rect">
            <a:avLst/>
          </a:prstGeom>
        </p:spPr>
        <p:txBody>
          <a:bodyPr vert="horz" wrap="square" lIns="0" tIns="806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35"/>
              </a:spcBef>
            </a:pPr>
            <a:r>
              <a:rPr sz="1550" b="1" spc="285" dirty="0">
                <a:latin typeface="Times New Roman"/>
                <a:cs typeface="Times New Roman"/>
              </a:rPr>
              <a:t>sorted()</a:t>
            </a:r>
            <a:endParaRPr sz="1550">
              <a:latin typeface="Times New Roman"/>
              <a:cs typeface="Times New Roman"/>
            </a:endParaRPr>
          </a:p>
          <a:p>
            <a:pPr marL="413384" marR="5080" indent="-329565">
              <a:lnSpc>
                <a:spcPct val="101899"/>
              </a:lnSpc>
              <a:spcBef>
                <a:spcPts val="505"/>
              </a:spcBef>
              <a:buClr>
                <a:srgbClr val="FF0000"/>
              </a:buClr>
              <a:buChar char="•"/>
              <a:tabLst>
                <a:tab pos="413384" algn="l"/>
              </a:tabLst>
            </a:pPr>
            <a:r>
              <a:rPr sz="1550" dirty="0">
                <a:latin typeface="Arial"/>
                <a:cs typeface="Arial"/>
              </a:rPr>
              <a:t>Returns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stream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consisting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of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the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elements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sorted </a:t>
            </a:r>
            <a:r>
              <a:rPr sz="1550" dirty="0">
                <a:latin typeface="Arial"/>
                <a:cs typeface="Arial"/>
              </a:rPr>
              <a:t>according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to</a:t>
            </a:r>
            <a:r>
              <a:rPr sz="1550" spc="5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natural</a:t>
            </a:r>
            <a:r>
              <a:rPr sz="1550" spc="60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order</a:t>
            </a:r>
            <a:endParaRPr sz="15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65"/>
              </a:spcBef>
            </a:pPr>
            <a:r>
              <a:rPr sz="1550" b="1" spc="175" dirty="0">
                <a:latin typeface="Times New Roman"/>
                <a:cs typeface="Times New Roman"/>
              </a:rPr>
              <a:t>sorted(Comparator&lt;?</a:t>
            </a:r>
            <a:r>
              <a:rPr sz="1550" b="1" spc="80" dirty="0">
                <a:latin typeface="Times New Roman"/>
                <a:cs typeface="Times New Roman"/>
              </a:rPr>
              <a:t>  </a:t>
            </a:r>
            <a:r>
              <a:rPr sz="1550" b="1" spc="200" dirty="0">
                <a:latin typeface="Times New Roman"/>
                <a:cs typeface="Times New Roman"/>
              </a:rPr>
              <a:t>super</a:t>
            </a:r>
            <a:r>
              <a:rPr sz="1550" b="1" spc="80" dirty="0">
                <a:latin typeface="Times New Roman"/>
                <a:cs typeface="Times New Roman"/>
              </a:rPr>
              <a:t>  </a:t>
            </a:r>
            <a:r>
              <a:rPr sz="1550" b="1" dirty="0">
                <a:latin typeface="Times New Roman"/>
                <a:cs typeface="Times New Roman"/>
              </a:rPr>
              <a:t>T&gt;</a:t>
            </a:r>
            <a:r>
              <a:rPr sz="1550" b="1" spc="85" dirty="0">
                <a:latin typeface="Times New Roman"/>
                <a:cs typeface="Times New Roman"/>
              </a:rPr>
              <a:t>  </a:t>
            </a:r>
            <a:r>
              <a:rPr sz="1550" b="1" spc="170" dirty="0">
                <a:latin typeface="Times New Roman"/>
                <a:cs typeface="Times New Roman"/>
              </a:rPr>
              <a:t>comparator)</a:t>
            </a:r>
            <a:endParaRPr sz="1550">
              <a:latin typeface="Times New Roman"/>
              <a:cs typeface="Times New Roman"/>
            </a:endParaRPr>
          </a:p>
          <a:p>
            <a:pPr marL="413384" marR="5080" indent="-329565">
              <a:lnSpc>
                <a:spcPts val="1789"/>
              </a:lnSpc>
              <a:spcBef>
                <a:spcPts val="655"/>
              </a:spcBef>
              <a:buClr>
                <a:srgbClr val="FF0000"/>
              </a:buClr>
              <a:buChar char="•"/>
              <a:tabLst>
                <a:tab pos="413384" algn="l"/>
              </a:tabLst>
            </a:pPr>
            <a:r>
              <a:rPr sz="1550" dirty="0">
                <a:latin typeface="Arial"/>
                <a:cs typeface="Arial"/>
              </a:rPr>
              <a:t>Returns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stream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consisting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of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the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elements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sorted </a:t>
            </a:r>
            <a:r>
              <a:rPr sz="1550" dirty="0">
                <a:latin typeface="Arial"/>
                <a:cs typeface="Arial"/>
              </a:rPr>
              <a:t>according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to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the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spc="185" dirty="0">
                <a:latin typeface="Times New Roman"/>
                <a:cs typeface="Times New Roman"/>
              </a:rPr>
              <a:t>Comparator</a:t>
            </a:r>
            <a:endParaRPr sz="155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17880" y="5247386"/>
            <a:ext cx="6165215" cy="85851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R="23495" algn="ctr">
              <a:lnSpc>
                <a:spcPct val="100000"/>
              </a:lnSpc>
              <a:spcBef>
                <a:spcPts val="105"/>
              </a:spcBef>
            </a:pPr>
            <a:endParaRPr sz="8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8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40"/>
              </a:spcBef>
            </a:pPr>
            <a:endParaRPr sz="850">
              <a:latin typeface="Arial"/>
              <a:cs typeface="Arial"/>
            </a:endParaRPr>
          </a:p>
          <a:p>
            <a:pPr marL="12700" marR="5080">
              <a:lnSpc>
                <a:spcPct val="109600"/>
              </a:lnSpc>
            </a:pPr>
            <a:r>
              <a:rPr sz="1150" dirty="0">
                <a:latin typeface="Arial"/>
                <a:cs typeface="Arial"/>
              </a:rPr>
              <a:t>The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spc="235" dirty="0">
                <a:latin typeface="Times New Roman"/>
                <a:cs typeface="Times New Roman"/>
              </a:rPr>
              <a:t>sorted</a:t>
            </a:r>
            <a:r>
              <a:rPr sz="1150" spc="160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Arial"/>
                <a:cs typeface="Arial"/>
              </a:rPr>
              <a:t>method</a:t>
            </a:r>
            <a:r>
              <a:rPr sz="1150" spc="4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can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be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used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to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sort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stream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elements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based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on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their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natural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order.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spc="-20" dirty="0">
                <a:latin typeface="Arial"/>
                <a:cs typeface="Arial"/>
              </a:rPr>
              <a:t>This </a:t>
            </a:r>
            <a:r>
              <a:rPr sz="1150" dirty="0">
                <a:latin typeface="Arial"/>
                <a:cs typeface="Arial"/>
              </a:rPr>
              <a:t>is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an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intermediate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spc="-10" dirty="0">
                <a:latin typeface="Arial"/>
                <a:cs typeface="Arial"/>
              </a:rPr>
              <a:t>operation.</a:t>
            </a:r>
            <a:endParaRPr sz="11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60196" y="806967"/>
            <a:ext cx="5544185" cy="28041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03505" algn="ctr">
              <a:lnSpc>
                <a:spcPct val="100000"/>
              </a:lnSpc>
              <a:spcBef>
                <a:spcPts val="110"/>
              </a:spcBef>
            </a:pPr>
            <a:r>
              <a:rPr sz="1850" b="1" dirty="0">
                <a:latin typeface="Arial"/>
                <a:cs typeface="Arial"/>
              </a:rPr>
              <a:t>Comparator</a:t>
            </a:r>
            <a:r>
              <a:rPr sz="1850" b="1" spc="-20" dirty="0">
                <a:latin typeface="Arial"/>
                <a:cs typeface="Arial"/>
              </a:rPr>
              <a:t> </a:t>
            </a:r>
            <a:r>
              <a:rPr sz="1850" b="1" spc="-10" dirty="0">
                <a:latin typeface="Arial"/>
                <a:cs typeface="Arial"/>
              </a:rPr>
              <a:t>Updates</a:t>
            </a:r>
            <a:endParaRPr sz="18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255"/>
              </a:spcBef>
            </a:pPr>
            <a:endParaRPr sz="18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250" b="1" spc="150" dirty="0">
                <a:latin typeface="Times New Roman"/>
                <a:cs typeface="Times New Roman"/>
              </a:rPr>
              <a:t>comparing(Function&lt;?</a:t>
            </a:r>
            <a:r>
              <a:rPr sz="1250" b="1" spc="440" dirty="0">
                <a:latin typeface="Times New Roman"/>
                <a:cs typeface="Times New Roman"/>
              </a:rPr>
              <a:t> </a:t>
            </a:r>
            <a:r>
              <a:rPr sz="1250" b="1" spc="165" dirty="0">
                <a:latin typeface="Times New Roman"/>
                <a:cs typeface="Times New Roman"/>
              </a:rPr>
              <a:t>super</a:t>
            </a:r>
            <a:r>
              <a:rPr sz="1250" b="1" spc="440" dirty="0">
                <a:latin typeface="Times New Roman"/>
                <a:cs typeface="Times New Roman"/>
              </a:rPr>
              <a:t> </a:t>
            </a:r>
            <a:r>
              <a:rPr sz="1250" b="1" spc="170" dirty="0">
                <a:latin typeface="Times New Roman"/>
                <a:cs typeface="Times New Roman"/>
              </a:rPr>
              <a:t>T,?</a:t>
            </a:r>
            <a:r>
              <a:rPr sz="1250" b="1" spc="455" dirty="0">
                <a:latin typeface="Times New Roman"/>
                <a:cs typeface="Times New Roman"/>
              </a:rPr>
              <a:t> </a:t>
            </a:r>
            <a:r>
              <a:rPr sz="1250" b="1" spc="185" dirty="0">
                <a:latin typeface="Times New Roman"/>
                <a:cs typeface="Times New Roman"/>
              </a:rPr>
              <a:t>extends</a:t>
            </a:r>
            <a:r>
              <a:rPr sz="1250" b="1" spc="440" dirty="0">
                <a:latin typeface="Times New Roman"/>
                <a:cs typeface="Times New Roman"/>
              </a:rPr>
              <a:t> </a:t>
            </a:r>
            <a:r>
              <a:rPr sz="1250" b="1" dirty="0">
                <a:latin typeface="Times New Roman"/>
                <a:cs typeface="Times New Roman"/>
              </a:rPr>
              <a:t>U&gt;</a:t>
            </a:r>
            <a:r>
              <a:rPr sz="1250" b="1" spc="440" dirty="0">
                <a:latin typeface="Times New Roman"/>
                <a:cs typeface="Times New Roman"/>
              </a:rPr>
              <a:t> </a:t>
            </a:r>
            <a:r>
              <a:rPr sz="1250" b="1" spc="175" dirty="0">
                <a:latin typeface="Times New Roman"/>
                <a:cs typeface="Times New Roman"/>
              </a:rPr>
              <a:t>keyExtractor)</a:t>
            </a:r>
            <a:endParaRPr sz="1250">
              <a:latin typeface="Times New Roman"/>
              <a:cs typeface="Times New Roman"/>
            </a:endParaRPr>
          </a:p>
          <a:p>
            <a:pPr marL="413384" marR="530860" indent="-329565">
              <a:lnSpc>
                <a:spcPct val="101299"/>
              </a:lnSpc>
              <a:spcBef>
                <a:spcPts val="495"/>
              </a:spcBef>
              <a:buClr>
                <a:srgbClr val="FF0000"/>
              </a:buClr>
              <a:buChar char="•"/>
              <a:tabLst>
                <a:tab pos="413384" algn="l"/>
              </a:tabLst>
            </a:pPr>
            <a:r>
              <a:rPr sz="1550" dirty="0">
                <a:latin typeface="Arial"/>
                <a:cs typeface="Arial"/>
              </a:rPr>
              <a:t>Allows</a:t>
            </a:r>
            <a:r>
              <a:rPr sz="1550" spc="1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you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to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specify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any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field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to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sort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on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based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on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spc="-50" dirty="0">
                <a:latin typeface="Arial"/>
                <a:cs typeface="Arial"/>
              </a:rPr>
              <a:t>a </a:t>
            </a:r>
            <a:r>
              <a:rPr sz="1550" dirty="0">
                <a:latin typeface="Arial"/>
                <a:cs typeface="Arial"/>
              </a:rPr>
              <a:t>method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reference</a:t>
            </a:r>
            <a:r>
              <a:rPr sz="1550" spc="6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or</a:t>
            </a:r>
            <a:r>
              <a:rPr sz="1550" spc="55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lambda</a:t>
            </a:r>
            <a:endParaRPr sz="1550">
              <a:latin typeface="Arial"/>
              <a:cs typeface="Arial"/>
            </a:endParaRPr>
          </a:p>
          <a:p>
            <a:pPr marL="413384" indent="-329565">
              <a:lnSpc>
                <a:spcPct val="100000"/>
              </a:lnSpc>
              <a:spcBef>
                <a:spcPts val="405"/>
              </a:spcBef>
              <a:buClr>
                <a:srgbClr val="FF0000"/>
              </a:buClr>
              <a:buChar char="•"/>
              <a:tabLst>
                <a:tab pos="413384" algn="l"/>
              </a:tabLst>
            </a:pPr>
            <a:r>
              <a:rPr sz="1550" dirty="0">
                <a:latin typeface="Arial"/>
                <a:cs typeface="Arial"/>
              </a:rPr>
              <a:t>Primitive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versions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of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the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Function</a:t>
            </a:r>
            <a:r>
              <a:rPr sz="1550" spc="5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also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supported</a:t>
            </a:r>
            <a:endParaRPr sz="15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sz="1250" b="1" spc="110" dirty="0">
                <a:latin typeface="Times New Roman"/>
                <a:cs typeface="Times New Roman"/>
              </a:rPr>
              <a:t>thenComparing(Comparator&lt;?</a:t>
            </a:r>
            <a:r>
              <a:rPr sz="1250" b="1" spc="475" dirty="0">
                <a:latin typeface="Times New Roman"/>
                <a:cs typeface="Times New Roman"/>
              </a:rPr>
              <a:t> </a:t>
            </a:r>
            <a:r>
              <a:rPr sz="1250" b="1" spc="165" dirty="0">
                <a:latin typeface="Times New Roman"/>
                <a:cs typeface="Times New Roman"/>
              </a:rPr>
              <a:t>super</a:t>
            </a:r>
            <a:r>
              <a:rPr sz="1250" b="1" spc="465" dirty="0">
                <a:latin typeface="Times New Roman"/>
                <a:cs typeface="Times New Roman"/>
              </a:rPr>
              <a:t> </a:t>
            </a:r>
            <a:r>
              <a:rPr sz="1250" b="1" dirty="0">
                <a:latin typeface="Times New Roman"/>
                <a:cs typeface="Times New Roman"/>
              </a:rPr>
              <a:t>T&gt;</a:t>
            </a:r>
            <a:r>
              <a:rPr sz="1250" b="1" spc="475" dirty="0">
                <a:latin typeface="Times New Roman"/>
                <a:cs typeface="Times New Roman"/>
              </a:rPr>
              <a:t> </a:t>
            </a:r>
            <a:r>
              <a:rPr sz="1250" b="1" spc="210" dirty="0">
                <a:latin typeface="Times New Roman"/>
                <a:cs typeface="Times New Roman"/>
              </a:rPr>
              <a:t>other)</a:t>
            </a:r>
            <a:endParaRPr sz="1250">
              <a:latin typeface="Times New Roman"/>
              <a:cs typeface="Times New Roman"/>
            </a:endParaRPr>
          </a:p>
          <a:p>
            <a:pPr marL="413384" indent="-329565">
              <a:lnSpc>
                <a:spcPct val="100000"/>
              </a:lnSpc>
              <a:spcBef>
                <a:spcPts val="520"/>
              </a:spcBef>
              <a:buClr>
                <a:srgbClr val="FF0000"/>
              </a:buClr>
              <a:buChar char="•"/>
              <a:tabLst>
                <a:tab pos="413384" algn="l"/>
              </a:tabLst>
            </a:pPr>
            <a:r>
              <a:rPr sz="1550" dirty="0">
                <a:latin typeface="Arial"/>
                <a:cs typeface="Arial"/>
              </a:rPr>
              <a:t>Specify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additional</a:t>
            </a:r>
            <a:r>
              <a:rPr sz="1550" spc="6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fields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for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sorting.</a:t>
            </a:r>
            <a:endParaRPr sz="15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sz="1250" b="1" spc="215" dirty="0">
                <a:latin typeface="Times New Roman"/>
                <a:cs typeface="Times New Roman"/>
              </a:rPr>
              <a:t>reversed()</a:t>
            </a:r>
            <a:endParaRPr sz="1250">
              <a:latin typeface="Times New Roman"/>
              <a:cs typeface="Times New Roman"/>
            </a:endParaRPr>
          </a:p>
          <a:p>
            <a:pPr marL="413384" indent="-329565">
              <a:lnSpc>
                <a:spcPct val="100000"/>
              </a:lnSpc>
              <a:spcBef>
                <a:spcPts val="515"/>
              </a:spcBef>
              <a:buClr>
                <a:srgbClr val="FF0000"/>
              </a:buClr>
              <a:buChar char="•"/>
              <a:tabLst>
                <a:tab pos="413384" algn="l"/>
              </a:tabLst>
            </a:pPr>
            <a:r>
              <a:rPr sz="1550" dirty="0">
                <a:latin typeface="Arial"/>
                <a:cs typeface="Arial"/>
              </a:rPr>
              <a:t>Reverse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the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sort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order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by</a:t>
            </a:r>
            <a:r>
              <a:rPr sz="1550" spc="6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appending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to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the</a:t>
            </a:r>
            <a:r>
              <a:rPr sz="1550" spc="5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method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chain.</a:t>
            </a:r>
            <a:endParaRPr sz="155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17864" y="5706871"/>
            <a:ext cx="6309995" cy="1598295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2700" marR="32384">
              <a:lnSpc>
                <a:spcPct val="106500"/>
              </a:lnSpc>
              <a:spcBef>
                <a:spcPts val="45"/>
              </a:spcBef>
            </a:pPr>
            <a:r>
              <a:rPr sz="1150" dirty="0">
                <a:latin typeface="Arial"/>
                <a:cs typeface="Arial"/>
              </a:rPr>
              <a:t>The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spc="235" dirty="0">
                <a:latin typeface="Times New Roman"/>
                <a:cs typeface="Times New Roman"/>
              </a:rPr>
              <a:t>sorted</a:t>
            </a:r>
            <a:r>
              <a:rPr sz="1150" spc="160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Arial"/>
                <a:cs typeface="Arial"/>
              </a:rPr>
              <a:t>method</a:t>
            </a:r>
            <a:r>
              <a:rPr sz="1150" spc="3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can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also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take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spc="155" dirty="0">
                <a:latin typeface="Times New Roman"/>
                <a:cs typeface="Times New Roman"/>
              </a:rPr>
              <a:t>Comparator</a:t>
            </a:r>
            <a:r>
              <a:rPr sz="1150" spc="140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Arial"/>
                <a:cs typeface="Arial"/>
              </a:rPr>
              <a:t>as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parameter.</a:t>
            </a:r>
            <a:r>
              <a:rPr sz="1150" spc="2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Combined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with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spc="-25" dirty="0">
                <a:latin typeface="Arial"/>
                <a:cs typeface="Arial"/>
              </a:rPr>
              <a:t>the </a:t>
            </a:r>
            <a:r>
              <a:rPr sz="1150" spc="155" dirty="0">
                <a:latin typeface="Times New Roman"/>
                <a:cs typeface="Times New Roman"/>
              </a:rPr>
              <a:t>comparing</a:t>
            </a:r>
            <a:r>
              <a:rPr sz="1150" spc="140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Arial"/>
                <a:cs typeface="Arial"/>
              </a:rPr>
              <a:t>method,</a:t>
            </a:r>
            <a:r>
              <a:rPr sz="1150" spc="4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spc="155" dirty="0">
                <a:latin typeface="Times New Roman"/>
                <a:cs typeface="Times New Roman"/>
              </a:rPr>
              <a:t>Comparator</a:t>
            </a:r>
            <a:r>
              <a:rPr sz="1150" spc="140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Arial"/>
                <a:cs typeface="Arial"/>
              </a:rPr>
              <a:t>class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provides</a:t>
            </a:r>
            <a:r>
              <a:rPr sz="1150" spc="9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great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deal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of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flexibility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when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sorting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spc="-50" dirty="0">
                <a:latin typeface="Arial"/>
                <a:cs typeface="Arial"/>
              </a:rPr>
              <a:t>a </a:t>
            </a:r>
            <a:r>
              <a:rPr sz="1150" spc="-10" dirty="0">
                <a:latin typeface="Arial"/>
                <a:cs typeface="Arial"/>
              </a:rPr>
              <a:t>stream.</a:t>
            </a:r>
            <a:endParaRPr sz="1150">
              <a:latin typeface="Arial"/>
              <a:cs typeface="Arial"/>
            </a:endParaRPr>
          </a:p>
          <a:p>
            <a:pPr marL="12700" marR="5080">
              <a:lnSpc>
                <a:spcPct val="103899"/>
              </a:lnSpc>
              <a:spcBef>
                <a:spcPts val="345"/>
              </a:spcBef>
            </a:pPr>
            <a:r>
              <a:rPr sz="1150" dirty="0">
                <a:latin typeface="Arial"/>
                <a:cs typeface="Arial"/>
              </a:rPr>
              <a:t>The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spc="155" dirty="0">
                <a:latin typeface="Times New Roman"/>
                <a:cs typeface="Times New Roman"/>
              </a:rPr>
              <a:t>thenComparing</a:t>
            </a:r>
            <a:r>
              <a:rPr sz="1150" spc="140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Arial"/>
                <a:cs typeface="Arial"/>
              </a:rPr>
              <a:t>method</a:t>
            </a:r>
            <a:r>
              <a:rPr sz="1150" spc="4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can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be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added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to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spc="155" dirty="0">
                <a:latin typeface="Times New Roman"/>
                <a:cs typeface="Times New Roman"/>
              </a:rPr>
              <a:t>comparing</a:t>
            </a:r>
            <a:r>
              <a:rPr sz="1150" spc="140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Arial"/>
                <a:cs typeface="Arial"/>
              </a:rPr>
              <a:t>method</a:t>
            </a:r>
            <a:r>
              <a:rPr sz="1150" spc="4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to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do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multilevel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spc="-20" dirty="0">
                <a:latin typeface="Arial"/>
                <a:cs typeface="Arial"/>
              </a:rPr>
              <a:t>sort </a:t>
            </a:r>
            <a:r>
              <a:rPr sz="1150" dirty="0">
                <a:latin typeface="Arial"/>
                <a:cs typeface="Arial"/>
              </a:rPr>
              <a:t>on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elements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in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stream.</a:t>
            </a:r>
            <a:r>
              <a:rPr sz="1150" spc="3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spc="160" dirty="0">
                <a:latin typeface="Times New Roman"/>
                <a:cs typeface="Times New Roman"/>
              </a:rPr>
              <a:t>thenComparing</a:t>
            </a:r>
            <a:r>
              <a:rPr sz="1150" spc="140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Arial"/>
                <a:cs typeface="Arial"/>
              </a:rPr>
              <a:t>method</a:t>
            </a:r>
            <a:r>
              <a:rPr sz="1150" spc="4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takes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spc="155" dirty="0">
                <a:latin typeface="Times New Roman"/>
                <a:cs typeface="Times New Roman"/>
              </a:rPr>
              <a:t>Comparator</a:t>
            </a:r>
            <a:r>
              <a:rPr sz="1150" spc="135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Arial"/>
                <a:cs typeface="Arial"/>
              </a:rPr>
              <a:t>as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spc="-50" dirty="0">
                <a:latin typeface="Arial"/>
                <a:cs typeface="Arial"/>
              </a:rPr>
              <a:t>a </a:t>
            </a:r>
            <a:r>
              <a:rPr sz="1150" dirty="0">
                <a:latin typeface="Arial"/>
                <a:cs typeface="Arial"/>
              </a:rPr>
              <a:t>parameter</a:t>
            </a:r>
            <a:r>
              <a:rPr sz="1150" spc="1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just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like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spc="160" dirty="0">
                <a:latin typeface="Times New Roman"/>
                <a:cs typeface="Times New Roman"/>
              </a:rPr>
              <a:t>comparing</a:t>
            </a:r>
            <a:r>
              <a:rPr sz="1150" spc="140" dirty="0">
                <a:latin typeface="Times New Roman"/>
                <a:cs typeface="Times New Roman"/>
              </a:rPr>
              <a:t> </a:t>
            </a:r>
            <a:r>
              <a:rPr sz="1150" spc="-10" dirty="0">
                <a:latin typeface="Arial"/>
                <a:cs typeface="Arial"/>
              </a:rPr>
              <a:t>method.</a:t>
            </a:r>
            <a:endParaRPr sz="1150">
              <a:latin typeface="Arial"/>
              <a:cs typeface="Arial"/>
            </a:endParaRPr>
          </a:p>
          <a:p>
            <a:pPr marL="12700" marR="257175">
              <a:lnSpc>
                <a:spcPct val="109600"/>
              </a:lnSpc>
              <a:spcBef>
                <a:spcPts val="345"/>
              </a:spcBef>
            </a:pPr>
            <a:r>
              <a:rPr sz="1150" dirty="0">
                <a:latin typeface="Arial"/>
                <a:cs typeface="Arial"/>
              </a:rPr>
              <a:t>The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spc="215" dirty="0">
                <a:latin typeface="Times New Roman"/>
                <a:cs typeface="Times New Roman"/>
              </a:rPr>
              <a:t>reversed</a:t>
            </a:r>
            <a:r>
              <a:rPr sz="1150" spc="135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Arial"/>
                <a:cs typeface="Arial"/>
              </a:rPr>
              <a:t>method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can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be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appended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to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pipeline,</a:t>
            </a:r>
            <a:r>
              <a:rPr sz="1150" spc="10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thus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reversing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sort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order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of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spc="-25" dirty="0">
                <a:latin typeface="Arial"/>
                <a:cs typeface="Arial"/>
              </a:rPr>
              <a:t>the </a:t>
            </a:r>
            <a:r>
              <a:rPr sz="1150" dirty="0">
                <a:latin typeface="Arial"/>
                <a:cs typeface="Arial"/>
              </a:rPr>
              <a:t>elements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in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spc="-10" dirty="0">
                <a:latin typeface="Arial"/>
                <a:cs typeface="Arial"/>
              </a:rPr>
              <a:t>stream.</a:t>
            </a:r>
            <a:endParaRPr sz="11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326639" y="5247386"/>
            <a:ext cx="3116580" cy="144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endParaRPr sz="8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60196" y="806967"/>
            <a:ext cx="5274310" cy="259651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75920" algn="ctr">
              <a:lnSpc>
                <a:spcPct val="100000"/>
              </a:lnSpc>
              <a:spcBef>
                <a:spcPts val="110"/>
              </a:spcBef>
            </a:pPr>
            <a:r>
              <a:rPr sz="1850" b="1" dirty="0">
                <a:latin typeface="Arial"/>
                <a:cs typeface="Arial"/>
              </a:rPr>
              <a:t>Saving</a:t>
            </a:r>
            <a:r>
              <a:rPr sz="1850" b="1" spc="-5" dirty="0">
                <a:latin typeface="Arial"/>
                <a:cs typeface="Arial"/>
              </a:rPr>
              <a:t> </a:t>
            </a:r>
            <a:r>
              <a:rPr sz="1850" b="1" dirty="0">
                <a:latin typeface="Arial"/>
                <a:cs typeface="Arial"/>
              </a:rPr>
              <a:t>Data</a:t>
            </a:r>
            <a:r>
              <a:rPr sz="1850" b="1" spc="5" dirty="0">
                <a:latin typeface="Arial"/>
                <a:cs typeface="Arial"/>
              </a:rPr>
              <a:t> </a:t>
            </a:r>
            <a:r>
              <a:rPr sz="1850" b="1" dirty="0">
                <a:latin typeface="Arial"/>
                <a:cs typeface="Arial"/>
              </a:rPr>
              <a:t>from</a:t>
            </a:r>
            <a:r>
              <a:rPr sz="1850" b="1" spc="25" dirty="0">
                <a:latin typeface="Arial"/>
                <a:cs typeface="Arial"/>
              </a:rPr>
              <a:t> </a:t>
            </a:r>
            <a:r>
              <a:rPr sz="1850" b="1" dirty="0">
                <a:latin typeface="Arial"/>
                <a:cs typeface="Arial"/>
              </a:rPr>
              <a:t>a</a:t>
            </a:r>
            <a:r>
              <a:rPr sz="1850" b="1" spc="20" dirty="0">
                <a:latin typeface="Arial"/>
                <a:cs typeface="Arial"/>
              </a:rPr>
              <a:t> </a:t>
            </a:r>
            <a:r>
              <a:rPr sz="1850" b="1" spc="-10" dirty="0">
                <a:latin typeface="Arial"/>
                <a:cs typeface="Arial"/>
              </a:rPr>
              <a:t>Stream</a:t>
            </a:r>
            <a:endParaRPr sz="18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210"/>
              </a:spcBef>
            </a:pPr>
            <a:endParaRPr sz="18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550" b="1" spc="285" dirty="0">
                <a:latin typeface="Times New Roman"/>
                <a:cs typeface="Times New Roman"/>
              </a:rPr>
              <a:t>collect(Collector&lt;?</a:t>
            </a:r>
            <a:r>
              <a:rPr sz="1550" b="1" spc="100" dirty="0">
                <a:latin typeface="Times New Roman"/>
                <a:cs typeface="Times New Roman"/>
              </a:rPr>
              <a:t>  </a:t>
            </a:r>
            <a:r>
              <a:rPr sz="1550" b="1" spc="200" dirty="0">
                <a:latin typeface="Times New Roman"/>
                <a:cs typeface="Times New Roman"/>
              </a:rPr>
              <a:t>super</a:t>
            </a:r>
            <a:r>
              <a:rPr sz="1550" b="1" spc="100" dirty="0">
                <a:latin typeface="Times New Roman"/>
                <a:cs typeface="Times New Roman"/>
              </a:rPr>
              <a:t>  </a:t>
            </a:r>
            <a:r>
              <a:rPr sz="1550" b="1" spc="114" dirty="0">
                <a:latin typeface="Times New Roman"/>
                <a:cs typeface="Times New Roman"/>
              </a:rPr>
              <a:t>T,A,R&gt;</a:t>
            </a:r>
            <a:r>
              <a:rPr sz="1550" b="1" spc="105" dirty="0">
                <a:latin typeface="Times New Roman"/>
                <a:cs typeface="Times New Roman"/>
              </a:rPr>
              <a:t>  </a:t>
            </a:r>
            <a:r>
              <a:rPr sz="1550" b="1" spc="310" dirty="0">
                <a:latin typeface="Times New Roman"/>
                <a:cs typeface="Times New Roman"/>
              </a:rPr>
              <a:t>collector)</a:t>
            </a:r>
            <a:endParaRPr sz="1550">
              <a:latin typeface="Times New Roman"/>
              <a:cs typeface="Times New Roman"/>
            </a:endParaRPr>
          </a:p>
          <a:p>
            <a:pPr marL="413384" marR="5080" indent="-329565">
              <a:lnSpc>
                <a:spcPct val="101899"/>
              </a:lnSpc>
              <a:spcBef>
                <a:spcPts val="505"/>
              </a:spcBef>
              <a:buClr>
                <a:srgbClr val="FF0000"/>
              </a:buClr>
              <a:buChar char="•"/>
              <a:tabLst>
                <a:tab pos="413384" algn="l"/>
              </a:tabLst>
            </a:pPr>
            <a:r>
              <a:rPr sz="1550" dirty="0">
                <a:latin typeface="Arial"/>
                <a:cs typeface="Arial"/>
              </a:rPr>
              <a:t>Allows</a:t>
            </a:r>
            <a:r>
              <a:rPr sz="1550" spc="1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you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to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save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the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result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of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stream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to</a:t>
            </a:r>
            <a:r>
              <a:rPr sz="1550" spc="2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new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spc="-20" dirty="0">
                <a:latin typeface="Arial"/>
                <a:cs typeface="Arial"/>
              </a:rPr>
              <a:t>data </a:t>
            </a:r>
            <a:r>
              <a:rPr sz="1550" spc="-10" dirty="0">
                <a:latin typeface="Arial"/>
                <a:cs typeface="Arial"/>
              </a:rPr>
              <a:t>structure</a:t>
            </a:r>
            <a:endParaRPr sz="1550">
              <a:latin typeface="Arial"/>
              <a:cs typeface="Arial"/>
            </a:endParaRPr>
          </a:p>
          <a:p>
            <a:pPr marL="413384" indent="-329565">
              <a:lnSpc>
                <a:spcPct val="100000"/>
              </a:lnSpc>
              <a:spcBef>
                <a:spcPts val="300"/>
              </a:spcBef>
              <a:buClr>
                <a:srgbClr val="FF0000"/>
              </a:buClr>
              <a:buChar char="•"/>
              <a:tabLst>
                <a:tab pos="413384" algn="l"/>
              </a:tabLst>
            </a:pPr>
            <a:r>
              <a:rPr sz="1550" dirty="0">
                <a:latin typeface="Arial"/>
                <a:cs typeface="Arial"/>
              </a:rPr>
              <a:t>Relies</a:t>
            </a:r>
            <a:r>
              <a:rPr sz="1550" spc="1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on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the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spc="300" dirty="0">
                <a:latin typeface="Times New Roman"/>
                <a:cs typeface="Times New Roman"/>
              </a:rPr>
              <a:t>Collectors</a:t>
            </a:r>
            <a:r>
              <a:rPr sz="1550" spc="110" dirty="0">
                <a:latin typeface="Times New Roman"/>
                <a:cs typeface="Times New Roman"/>
              </a:rPr>
              <a:t> </a:t>
            </a:r>
            <a:r>
              <a:rPr sz="1550" spc="-10" dirty="0">
                <a:latin typeface="Arial"/>
                <a:cs typeface="Arial"/>
              </a:rPr>
              <a:t>class</a:t>
            </a:r>
            <a:endParaRPr sz="1550">
              <a:latin typeface="Arial"/>
              <a:cs typeface="Arial"/>
            </a:endParaRPr>
          </a:p>
          <a:p>
            <a:pPr marL="413384" indent="-329565">
              <a:lnSpc>
                <a:spcPct val="100000"/>
              </a:lnSpc>
              <a:spcBef>
                <a:spcPts val="505"/>
              </a:spcBef>
              <a:buClr>
                <a:srgbClr val="FF0000"/>
              </a:buClr>
              <a:buChar char="•"/>
              <a:tabLst>
                <a:tab pos="413384" algn="l"/>
              </a:tabLst>
            </a:pPr>
            <a:r>
              <a:rPr sz="1550" spc="-10" dirty="0">
                <a:latin typeface="Arial"/>
                <a:cs typeface="Arial"/>
              </a:rPr>
              <a:t>Examples</a:t>
            </a:r>
            <a:endParaRPr sz="1550">
              <a:latin typeface="Arial"/>
              <a:cs typeface="Arial"/>
            </a:endParaRPr>
          </a:p>
          <a:p>
            <a:pPr marL="731520" lvl="1" indent="-237490">
              <a:lnSpc>
                <a:spcPct val="100000"/>
              </a:lnSpc>
              <a:spcBef>
                <a:spcPts val="254"/>
              </a:spcBef>
              <a:buClr>
                <a:srgbClr val="FF0000"/>
              </a:buClr>
              <a:buFont typeface="Arial"/>
              <a:buChar char="–"/>
              <a:tabLst>
                <a:tab pos="731520" algn="l"/>
              </a:tabLst>
            </a:pPr>
            <a:r>
              <a:rPr sz="1400" spc="305" dirty="0">
                <a:latin typeface="Times New Roman"/>
                <a:cs typeface="Times New Roman"/>
              </a:rPr>
              <a:t>stream().collect(Collectors.toList());</a:t>
            </a:r>
            <a:endParaRPr sz="1400">
              <a:latin typeface="Times New Roman"/>
              <a:cs typeface="Times New Roman"/>
            </a:endParaRPr>
          </a:p>
          <a:p>
            <a:pPr marL="731520" lvl="1" indent="-237490">
              <a:lnSpc>
                <a:spcPct val="100000"/>
              </a:lnSpc>
              <a:spcBef>
                <a:spcPts val="375"/>
              </a:spcBef>
              <a:buClr>
                <a:srgbClr val="FF0000"/>
              </a:buClr>
              <a:buFont typeface="Arial"/>
              <a:buChar char="–"/>
              <a:tabLst>
                <a:tab pos="731520" algn="l"/>
              </a:tabLst>
            </a:pPr>
            <a:r>
              <a:rPr sz="1400" spc="280" dirty="0">
                <a:latin typeface="Times New Roman"/>
                <a:cs typeface="Times New Roman"/>
              </a:rPr>
              <a:t>stream().collect(Collectors.toMap());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17864" y="5706871"/>
            <a:ext cx="6162040" cy="761365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 marR="5080">
              <a:lnSpc>
                <a:spcPct val="105500"/>
              </a:lnSpc>
              <a:spcBef>
                <a:spcPts val="60"/>
              </a:spcBef>
            </a:pPr>
            <a:r>
              <a:rPr sz="1150" dirty="0">
                <a:latin typeface="Arial"/>
                <a:cs typeface="Arial"/>
              </a:rPr>
              <a:t>The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spc="265" dirty="0">
                <a:latin typeface="Times New Roman"/>
                <a:cs typeface="Times New Roman"/>
              </a:rPr>
              <a:t>collect</a:t>
            </a:r>
            <a:r>
              <a:rPr sz="1150" spc="135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Arial"/>
                <a:cs typeface="Arial"/>
              </a:rPr>
              <a:t>method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allows</a:t>
            </a:r>
            <a:r>
              <a:rPr sz="1150" spc="10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you</a:t>
            </a:r>
            <a:r>
              <a:rPr sz="1150" spc="9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to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save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results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of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all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filtering,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mapping,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and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spc="-10" dirty="0">
                <a:latin typeface="Arial"/>
                <a:cs typeface="Arial"/>
              </a:rPr>
              <a:t>sorting </a:t>
            </a:r>
            <a:r>
              <a:rPr sz="1150" dirty="0">
                <a:latin typeface="Arial"/>
                <a:cs typeface="Arial"/>
              </a:rPr>
              <a:t>that</a:t>
            </a:r>
            <a:r>
              <a:rPr sz="1150" spc="3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takes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place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in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pipeline.</a:t>
            </a:r>
            <a:r>
              <a:rPr sz="1150" spc="10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Notice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how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spc="265" dirty="0">
                <a:latin typeface="Times New Roman"/>
                <a:cs typeface="Times New Roman"/>
              </a:rPr>
              <a:t>collect</a:t>
            </a:r>
            <a:r>
              <a:rPr sz="1150" spc="135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Arial"/>
                <a:cs typeface="Arial"/>
              </a:rPr>
              <a:t>method</a:t>
            </a:r>
            <a:r>
              <a:rPr sz="1150" spc="4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is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called.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It</a:t>
            </a:r>
            <a:r>
              <a:rPr sz="1150" spc="3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takes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spc="-50" dirty="0">
                <a:latin typeface="Arial"/>
                <a:cs typeface="Arial"/>
              </a:rPr>
              <a:t>a </a:t>
            </a:r>
            <a:r>
              <a:rPr sz="1150" spc="229" dirty="0">
                <a:latin typeface="Times New Roman"/>
                <a:cs typeface="Times New Roman"/>
              </a:rPr>
              <a:t>Collectors</a:t>
            </a:r>
            <a:r>
              <a:rPr sz="1150" spc="130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Arial"/>
                <a:cs typeface="Arial"/>
              </a:rPr>
              <a:t>class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as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parameter.</a:t>
            </a:r>
            <a:r>
              <a:rPr sz="1150" spc="3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spc="235" dirty="0">
                <a:latin typeface="Times New Roman"/>
                <a:cs typeface="Times New Roman"/>
              </a:rPr>
              <a:t>Collectors</a:t>
            </a:r>
            <a:r>
              <a:rPr sz="1150" spc="130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Arial"/>
                <a:cs typeface="Arial"/>
              </a:rPr>
              <a:t>class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provides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number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of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ways</a:t>
            </a:r>
            <a:r>
              <a:rPr sz="1150" spc="120" dirty="0">
                <a:latin typeface="Arial"/>
                <a:cs typeface="Arial"/>
              </a:rPr>
              <a:t> </a:t>
            </a:r>
            <a:r>
              <a:rPr sz="1150" spc="-25" dirty="0">
                <a:latin typeface="Arial"/>
                <a:cs typeface="Arial"/>
              </a:rPr>
              <a:t>to </a:t>
            </a:r>
            <a:r>
              <a:rPr sz="1150" dirty="0">
                <a:latin typeface="Arial"/>
                <a:cs typeface="Arial"/>
              </a:rPr>
              <a:t>return</a:t>
            </a:r>
            <a:r>
              <a:rPr sz="1150" spc="4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elements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left</a:t>
            </a:r>
            <a:r>
              <a:rPr sz="1150" spc="4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in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spc="-10" dirty="0">
                <a:latin typeface="Arial"/>
                <a:cs typeface="Arial"/>
              </a:rPr>
              <a:t>pipeline.</a:t>
            </a:r>
            <a:endParaRPr sz="11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326639" y="5247386"/>
            <a:ext cx="3116580" cy="144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endParaRPr sz="8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31824" y="806967"/>
            <a:ext cx="5538470" cy="413131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R="24765" algn="ctr">
              <a:lnSpc>
                <a:spcPct val="100000"/>
              </a:lnSpc>
              <a:spcBef>
                <a:spcPts val="110"/>
              </a:spcBef>
            </a:pPr>
            <a:r>
              <a:rPr sz="1850" b="1" dirty="0">
                <a:latin typeface="Arial"/>
                <a:cs typeface="Arial"/>
              </a:rPr>
              <a:t>Collectors</a:t>
            </a:r>
            <a:r>
              <a:rPr sz="1850" b="1" spc="-25" dirty="0">
                <a:latin typeface="Arial"/>
                <a:cs typeface="Arial"/>
              </a:rPr>
              <a:t> </a:t>
            </a:r>
            <a:r>
              <a:rPr sz="1850" b="1" spc="-10" dirty="0">
                <a:latin typeface="Arial"/>
                <a:cs typeface="Arial"/>
              </a:rPr>
              <a:t>Class</a:t>
            </a:r>
            <a:endParaRPr sz="18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190"/>
              </a:spcBef>
            </a:pPr>
            <a:endParaRPr sz="1850">
              <a:latin typeface="Arial"/>
              <a:cs typeface="Arial"/>
            </a:endParaRPr>
          </a:p>
          <a:p>
            <a:pPr marL="341630" marR="500380" indent="-329565">
              <a:lnSpc>
                <a:spcPct val="102099"/>
              </a:lnSpc>
              <a:buClr>
                <a:srgbClr val="FF0000"/>
              </a:buClr>
              <a:buFont typeface="Arial"/>
              <a:buChar char="•"/>
              <a:tabLst>
                <a:tab pos="341630" algn="l"/>
              </a:tabLst>
            </a:pPr>
            <a:r>
              <a:rPr sz="1400" b="1" spc="160" dirty="0">
                <a:latin typeface="Times New Roman"/>
                <a:cs typeface="Times New Roman"/>
              </a:rPr>
              <a:t>averagingDouble(ToDoubleFunction&lt;?</a:t>
            </a:r>
            <a:r>
              <a:rPr sz="1400" b="1" spc="95" dirty="0">
                <a:latin typeface="Times New Roman"/>
                <a:cs typeface="Times New Roman"/>
              </a:rPr>
              <a:t>  </a:t>
            </a:r>
            <a:r>
              <a:rPr sz="1400" b="1" spc="180" dirty="0">
                <a:latin typeface="Times New Roman"/>
                <a:cs typeface="Times New Roman"/>
              </a:rPr>
              <a:t>super</a:t>
            </a:r>
            <a:r>
              <a:rPr sz="1400" b="1" spc="100" dirty="0">
                <a:latin typeface="Times New Roman"/>
                <a:cs typeface="Times New Roman"/>
              </a:rPr>
              <a:t>  </a:t>
            </a:r>
            <a:r>
              <a:rPr sz="1400" b="1" spc="-25" dirty="0">
                <a:latin typeface="Times New Roman"/>
                <a:cs typeface="Times New Roman"/>
              </a:rPr>
              <a:t>T&gt; </a:t>
            </a:r>
            <a:r>
              <a:rPr sz="1400" b="1" spc="105" dirty="0">
                <a:latin typeface="Times New Roman"/>
                <a:cs typeface="Times New Roman"/>
              </a:rPr>
              <a:t>mapper)</a:t>
            </a:r>
            <a:endParaRPr sz="1400">
              <a:latin typeface="Times New Roman"/>
              <a:cs typeface="Times New Roman"/>
            </a:endParaRPr>
          </a:p>
          <a:p>
            <a:pPr marL="660400" marR="227965" lvl="1" indent="-238125">
              <a:lnSpc>
                <a:spcPct val="102099"/>
              </a:lnSpc>
              <a:spcBef>
                <a:spcPts val="484"/>
              </a:spcBef>
              <a:buClr>
                <a:srgbClr val="FF0000"/>
              </a:buClr>
              <a:buChar char="–"/>
              <a:tabLst>
                <a:tab pos="660400" algn="l"/>
              </a:tabLst>
            </a:pPr>
            <a:r>
              <a:rPr sz="1400" dirty="0">
                <a:latin typeface="Arial"/>
                <a:cs typeface="Arial"/>
              </a:rPr>
              <a:t>Produces</a:t>
            </a:r>
            <a:r>
              <a:rPr sz="1400" spc="4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the</a:t>
            </a:r>
            <a:r>
              <a:rPr sz="1400" spc="5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arithmetic</a:t>
            </a:r>
            <a:r>
              <a:rPr sz="1400" spc="7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mean</a:t>
            </a:r>
            <a:r>
              <a:rPr sz="1400" spc="5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of</a:t>
            </a:r>
            <a:r>
              <a:rPr sz="1400" spc="6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</a:t>
            </a:r>
            <a:r>
              <a:rPr sz="1400" spc="7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double-valued</a:t>
            </a:r>
            <a:r>
              <a:rPr sz="1400" spc="6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function </a:t>
            </a:r>
            <a:r>
              <a:rPr sz="1400" dirty="0">
                <a:latin typeface="Arial"/>
                <a:cs typeface="Arial"/>
              </a:rPr>
              <a:t>applied</a:t>
            </a:r>
            <a:r>
              <a:rPr sz="1400" spc="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to</a:t>
            </a:r>
            <a:r>
              <a:rPr sz="1400" spc="5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the</a:t>
            </a:r>
            <a:r>
              <a:rPr sz="1400" spc="4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input</a:t>
            </a:r>
            <a:r>
              <a:rPr sz="1400" spc="3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elements</a:t>
            </a:r>
            <a:endParaRPr sz="1400">
              <a:latin typeface="Arial"/>
              <a:cs typeface="Arial"/>
            </a:endParaRPr>
          </a:p>
          <a:p>
            <a:pPr marL="341630" marR="610235" indent="-329565">
              <a:lnSpc>
                <a:spcPct val="102099"/>
              </a:lnSpc>
              <a:spcBef>
                <a:spcPts val="215"/>
              </a:spcBef>
              <a:buClr>
                <a:srgbClr val="FF0000"/>
              </a:buClr>
              <a:buFont typeface="Arial"/>
              <a:buChar char="•"/>
              <a:tabLst>
                <a:tab pos="341630" algn="l"/>
              </a:tabLst>
            </a:pPr>
            <a:r>
              <a:rPr sz="1400" b="1" spc="165" dirty="0">
                <a:latin typeface="Times New Roman"/>
                <a:cs typeface="Times New Roman"/>
              </a:rPr>
              <a:t>groupingBy(Function&lt;?</a:t>
            </a:r>
            <a:r>
              <a:rPr sz="1400" b="1" spc="80" dirty="0">
                <a:latin typeface="Times New Roman"/>
                <a:cs typeface="Times New Roman"/>
              </a:rPr>
              <a:t>  </a:t>
            </a:r>
            <a:r>
              <a:rPr sz="1400" b="1" spc="180" dirty="0">
                <a:latin typeface="Times New Roman"/>
                <a:cs typeface="Times New Roman"/>
              </a:rPr>
              <a:t>super</a:t>
            </a:r>
            <a:r>
              <a:rPr sz="1400" b="1" spc="90" dirty="0">
                <a:latin typeface="Times New Roman"/>
                <a:cs typeface="Times New Roman"/>
              </a:rPr>
              <a:t>  </a:t>
            </a:r>
            <a:r>
              <a:rPr sz="1400" b="1" spc="185" dirty="0">
                <a:latin typeface="Times New Roman"/>
                <a:cs typeface="Times New Roman"/>
              </a:rPr>
              <a:t>T,?</a:t>
            </a:r>
            <a:r>
              <a:rPr sz="1400" b="1" spc="85" dirty="0">
                <a:latin typeface="Times New Roman"/>
                <a:cs typeface="Times New Roman"/>
              </a:rPr>
              <a:t>  </a:t>
            </a:r>
            <a:r>
              <a:rPr sz="1400" b="1" spc="204" dirty="0">
                <a:latin typeface="Times New Roman"/>
                <a:cs typeface="Times New Roman"/>
              </a:rPr>
              <a:t>extends</a:t>
            </a:r>
            <a:r>
              <a:rPr sz="1400" b="1" spc="85" dirty="0">
                <a:latin typeface="Times New Roman"/>
                <a:cs typeface="Times New Roman"/>
              </a:rPr>
              <a:t>  </a:t>
            </a:r>
            <a:r>
              <a:rPr sz="1400" b="1" spc="-25" dirty="0">
                <a:latin typeface="Times New Roman"/>
                <a:cs typeface="Times New Roman"/>
              </a:rPr>
              <a:t>K&gt; </a:t>
            </a:r>
            <a:r>
              <a:rPr sz="1400" b="1" spc="315" dirty="0">
                <a:latin typeface="Times New Roman"/>
                <a:cs typeface="Times New Roman"/>
              </a:rPr>
              <a:t>classifier)</a:t>
            </a:r>
            <a:endParaRPr sz="1400">
              <a:latin typeface="Times New Roman"/>
              <a:cs typeface="Times New Roman"/>
            </a:endParaRPr>
          </a:p>
          <a:p>
            <a:pPr marL="658495" marR="5080" lvl="1" indent="-236220" algn="just">
              <a:lnSpc>
                <a:spcPct val="102099"/>
              </a:lnSpc>
              <a:spcBef>
                <a:spcPts val="470"/>
              </a:spcBef>
              <a:buClr>
                <a:srgbClr val="FF0000"/>
              </a:buClr>
              <a:buChar char="–"/>
              <a:tabLst>
                <a:tab pos="660400" algn="l"/>
              </a:tabLst>
            </a:pPr>
            <a:r>
              <a:rPr sz="1400" dirty="0">
                <a:latin typeface="Arial"/>
                <a:cs typeface="Arial"/>
              </a:rPr>
              <a:t>A</a:t>
            </a:r>
            <a:r>
              <a:rPr sz="1400" spc="4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"group</a:t>
            </a:r>
            <a:r>
              <a:rPr sz="1400" spc="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by"</a:t>
            </a:r>
            <a:r>
              <a:rPr sz="1400" spc="4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operation</a:t>
            </a:r>
            <a:r>
              <a:rPr sz="1400" spc="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on</a:t>
            </a:r>
            <a:r>
              <a:rPr sz="1400" spc="6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input</a:t>
            </a:r>
            <a:r>
              <a:rPr sz="1400" spc="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elements</a:t>
            </a:r>
            <a:r>
              <a:rPr sz="1400" spc="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of</a:t>
            </a:r>
            <a:r>
              <a:rPr sz="1400" spc="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type</a:t>
            </a:r>
            <a:r>
              <a:rPr sz="1400" spc="5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T,</a:t>
            </a:r>
            <a:r>
              <a:rPr sz="1400" spc="4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grouping 	</a:t>
            </a:r>
            <a:r>
              <a:rPr sz="1400" dirty="0">
                <a:latin typeface="Arial"/>
                <a:cs typeface="Arial"/>
              </a:rPr>
              <a:t>elements</a:t>
            </a:r>
            <a:r>
              <a:rPr sz="1400" spc="5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according</a:t>
            </a:r>
            <a:r>
              <a:rPr sz="1400" spc="4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to</a:t>
            </a:r>
            <a:r>
              <a:rPr sz="1400" spc="7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</a:t>
            </a:r>
            <a:r>
              <a:rPr sz="1400" spc="7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classification</a:t>
            </a:r>
            <a:r>
              <a:rPr sz="1400" spc="4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function,</a:t>
            </a:r>
            <a:r>
              <a:rPr sz="1400" spc="6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and</a:t>
            </a:r>
            <a:r>
              <a:rPr sz="1400" spc="7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returning 	</a:t>
            </a:r>
            <a:r>
              <a:rPr sz="1400" dirty="0">
                <a:latin typeface="Arial"/>
                <a:cs typeface="Arial"/>
              </a:rPr>
              <a:t>the</a:t>
            </a:r>
            <a:r>
              <a:rPr sz="1400" spc="1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results</a:t>
            </a:r>
            <a:r>
              <a:rPr sz="1400" spc="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in</a:t>
            </a:r>
            <a:r>
              <a:rPr sz="1400" spc="4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</a:t>
            </a:r>
            <a:r>
              <a:rPr sz="1400" spc="15" dirty="0">
                <a:latin typeface="Arial"/>
                <a:cs typeface="Arial"/>
              </a:rPr>
              <a:t> </a:t>
            </a:r>
            <a:r>
              <a:rPr sz="1400" spc="-25" dirty="0">
                <a:latin typeface="Arial"/>
                <a:cs typeface="Arial"/>
              </a:rPr>
              <a:t>map</a:t>
            </a:r>
            <a:endParaRPr sz="1400">
              <a:latin typeface="Arial"/>
              <a:cs typeface="Arial"/>
            </a:endParaRPr>
          </a:p>
          <a:p>
            <a:pPr marL="341630" indent="-328930">
              <a:lnSpc>
                <a:spcPct val="100000"/>
              </a:lnSpc>
              <a:spcBef>
                <a:spcPts val="254"/>
              </a:spcBef>
              <a:buClr>
                <a:srgbClr val="FF0000"/>
              </a:buClr>
              <a:buFont typeface="Arial"/>
              <a:buChar char="•"/>
              <a:tabLst>
                <a:tab pos="341630" algn="l"/>
              </a:tabLst>
            </a:pPr>
            <a:r>
              <a:rPr sz="1550" b="1" spc="300" dirty="0">
                <a:latin typeface="Times New Roman"/>
                <a:cs typeface="Times New Roman"/>
              </a:rPr>
              <a:t>joining()</a:t>
            </a:r>
            <a:endParaRPr sz="1550">
              <a:latin typeface="Times New Roman"/>
              <a:cs typeface="Times New Roman"/>
            </a:endParaRPr>
          </a:p>
          <a:p>
            <a:pPr marL="658495" marR="96520" lvl="1" indent="-236220" algn="just">
              <a:lnSpc>
                <a:spcPct val="102099"/>
              </a:lnSpc>
              <a:spcBef>
                <a:spcPts val="489"/>
              </a:spcBef>
              <a:buClr>
                <a:srgbClr val="FF0000"/>
              </a:buClr>
              <a:buChar char="–"/>
              <a:tabLst>
                <a:tab pos="660400" algn="l"/>
              </a:tabLst>
            </a:pPr>
            <a:r>
              <a:rPr sz="1400" dirty="0">
                <a:latin typeface="Arial"/>
                <a:cs typeface="Arial"/>
              </a:rPr>
              <a:t>Concatenates</a:t>
            </a:r>
            <a:r>
              <a:rPr sz="1400" spc="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the</a:t>
            </a:r>
            <a:r>
              <a:rPr sz="1400" spc="5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input</a:t>
            </a:r>
            <a:r>
              <a:rPr sz="1400" spc="4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elements</a:t>
            </a:r>
            <a:r>
              <a:rPr sz="1400" spc="4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into</a:t>
            </a:r>
            <a:r>
              <a:rPr sz="1400" spc="6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</a:t>
            </a:r>
            <a:r>
              <a:rPr sz="1400" spc="5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String,</a:t>
            </a:r>
            <a:r>
              <a:rPr sz="1400" spc="4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in</a:t>
            </a:r>
            <a:r>
              <a:rPr sz="1400" spc="5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encounter 	order</a:t>
            </a:r>
            <a:endParaRPr sz="1400">
              <a:latin typeface="Arial"/>
              <a:cs typeface="Arial"/>
            </a:endParaRPr>
          </a:p>
          <a:p>
            <a:pPr marL="341630" indent="-328930">
              <a:lnSpc>
                <a:spcPct val="100000"/>
              </a:lnSpc>
              <a:spcBef>
                <a:spcPts val="250"/>
              </a:spcBef>
              <a:buClr>
                <a:srgbClr val="FF0000"/>
              </a:buClr>
              <a:buFont typeface="Arial"/>
              <a:buChar char="•"/>
              <a:tabLst>
                <a:tab pos="341630" algn="l"/>
              </a:tabLst>
            </a:pPr>
            <a:r>
              <a:rPr sz="1400" b="1" spc="220" dirty="0">
                <a:latin typeface="Times New Roman"/>
                <a:cs typeface="Times New Roman"/>
              </a:rPr>
              <a:t>partitioningBy(Predicate&lt;?</a:t>
            </a:r>
            <a:r>
              <a:rPr sz="1400" b="1" spc="495" dirty="0">
                <a:latin typeface="Times New Roman"/>
                <a:cs typeface="Times New Roman"/>
              </a:rPr>
              <a:t> </a:t>
            </a:r>
            <a:r>
              <a:rPr sz="1400" b="1" spc="180" dirty="0">
                <a:latin typeface="Times New Roman"/>
                <a:cs typeface="Times New Roman"/>
              </a:rPr>
              <a:t>super</a:t>
            </a:r>
            <a:r>
              <a:rPr sz="1400" b="1" spc="75" dirty="0">
                <a:latin typeface="Times New Roman"/>
                <a:cs typeface="Times New Roman"/>
              </a:rPr>
              <a:t>  </a:t>
            </a:r>
            <a:r>
              <a:rPr sz="1400" b="1" dirty="0">
                <a:latin typeface="Times New Roman"/>
                <a:cs typeface="Times New Roman"/>
              </a:rPr>
              <a:t>T&gt;</a:t>
            </a:r>
            <a:r>
              <a:rPr sz="1400" b="1" spc="75" dirty="0">
                <a:latin typeface="Times New Roman"/>
                <a:cs typeface="Times New Roman"/>
              </a:rPr>
              <a:t>  </a:t>
            </a:r>
            <a:r>
              <a:rPr sz="1400" b="1" spc="235" dirty="0">
                <a:latin typeface="Times New Roman"/>
                <a:cs typeface="Times New Roman"/>
              </a:rPr>
              <a:t>predicate)</a:t>
            </a:r>
            <a:endParaRPr sz="1400">
              <a:latin typeface="Times New Roman"/>
              <a:cs typeface="Times New Roman"/>
            </a:endParaRPr>
          </a:p>
          <a:p>
            <a:pPr marL="659765" lvl="1" indent="-237490">
              <a:lnSpc>
                <a:spcPct val="100000"/>
              </a:lnSpc>
              <a:spcBef>
                <a:spcPts val="515"/>
              </a:spcBef>
              <a:buClr>
                <a:srgbClr val="FF0000"/>
              </a:buClr>
              <a:buChar char="–"/>
              <a:tabLst>
                <a:tab pos="659765" algn="l"/>
              </a:tabLst>
            </a:pPr>
            <a:r>
              <a:rPr sz="1400" dirty="0">
                <a:latin typeface="Arial"/>
                <a:cs typeface="Arial"/>
              </a:rPr>
              <a:t>Partitions</a:t>
            </a:r>
            <a:r>
              <a:rPr sz="1400" spc="5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the</a:t>
            </a:r>
            <a:r>
              <a:rPr sz="1400" spc="6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input</a:t>
            </a:r>
            <a:r>
              <a:rPr sz="1400" spc="5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elements</a:t>
            </a:r>
            <a:r>
              <a:rPr sz="1400" spc="5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according</a:t>
            </a:r>
            <a:r>
              <a:rPr sz="1400" spc="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to</a:t>
            </a:r>
            <a:r>
              <a:rPr sz="1400" spc="6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</a:t>
            </a:r>
            <a:r>
              <a:rPr sz="1400" spc="6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Predicate</a:t>
            </a:r>
            <a:endParaRPr sz="1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17864" y="5247386"/>
            <a:ext cx="6199505" cy="24110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R="57150" algn="ctr">
              <a:lnSpc>
                <a:spcPct val="100000"/>
              </a:lnSpc>
              <a:spcBef>
                <a:spcPts val="105"/>
              </a:spcBef>
            </a:pPr>
            <a:endParaRPr sz="8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8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40"/>
              </a:spcBef>
            </a:pPr>
            <a:endParaRPr sz="850">
              <a:latin typeface="Arial"/>
              <a:cs typeface="Arial"/>
            </a:endParaRPr>
          </a:p>
          <a:p>
            <a:pPr marL="12700" marR="5080">
              <a:lnSpc>
                <a:spcPct val="109600"/>
              </a:lnSpc>
            </a:pPr>
            <a:r>
              <a:rPr sz="1150" dirty="0">
                <a:latin typeface="Arial"/>
                <a:cs typeface="Arial"/>
              </a:rPr>
              <a:t>The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spc="155" dirty="0">
                <a:latin typeface="Times New Roman"/>
                <a:cs typeface="Times New Roman"/>
              </a:rPr>
              <a:t>groupingBy</a:t>
            </a:r>
            <a:r>
              <a:rPr sz="1150" spc="125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Arial"/>
                <a:cs typeface="Arial"/>
              </a:rPr>
              <a:t>method</a:t>
            </a:r>
            <a:r>
              <a:rPr sz="1150" spc="4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of</a:t>
            </a:r>
            <a:r>
              <a:rPr sz="1150" spc="4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spc="235" dirty="0">
                <a:latin typeface="Times New Roman"/>
                <a:cs typeface="Times New Roman"/>
              </a:rPr>
              <a:t>Collectors</a:t>
            </a:r>
            <a:r>
              <a:rPr sz="1150" spc="130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Arial"/>
                <a:cs typeface="Arial"/>
              </a:rPr>
              <a:t>class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allows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you</a:t>
            </a:r>
            <a:r>
              <a:rPr sz="1150" spc="10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to</a:t>
            </a:r>
            <a:r>
              <a:rPr sz="1150" spc="3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generate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dirty="0">
                <a:latin typeface="Times New Roman"/>
                <a:cs typeface="Times New Roman"/>
              </a:rPr>
              <a:t>Map</a:t>
            </a:r>
            <a:r>
              <a:rPr sz="1150" spc="114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Arial"/>
                <a:cs typeface="Arial"/>
              </a:rPr>
              <a:t>based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spc="-25" dirty="0">
                <a:latin typeface="Arial"/>
                <a:cs typeface="Arial"/>
              </a:rPr>
              <a:t>on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elements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contained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in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stream.</a:t>
            </a:r>
            <a:r>
              <a:rPr sz="1150" spc="2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keys</a:t>
            </a:r>
            <a:r>
              <a:rPr sz="1150" spc="11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are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based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off</a:t>
            </a:r>
            <a:r>
              <a:rPr sz="1150" spc="4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of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selected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field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in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spc="-10" dirty="0">
                <a:latin typeface="Arial"/>
                <a:cs typeface="Arial"/>
              </a:rPr>
              <a:t>class.</a:t>
            </a:r>
            <a:endParaRPr sz="1150">
              <a:latin typeface="Arial"/>
              <a:cs typeface="Arial"/>
            </a:endParaRPr>
          </a:p>
          <a:p>
            <a:pPr marL="12700">
              <a:lnSpc>
                <a:spcPts val="1345"/>
              </a:lnSpc>
            </a:pPr>
            <a:r>
              <a:rPr sz="1150" dirty="0">
                <a:latin typeface="Arial"/>
                <a:cs typeface="Arial"/>
              </a:rPr>
              <a:t>Matching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objects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are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placed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into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an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spc="210" dirty="0">
                <a:latin typeface="Times New Roman"/>
                <a:cs typeface="Times New Roman"/>
              </a:rPr>
              <a:t>ArrayList</a:t>
            </a:r>
            <a:r>
              <a:rPr sz="1150" spc="140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Arial"/>
                <a:cs typeface="Arial"/>
              </a:rPr>
              <a:t>that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becomes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value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for</a:t>
            </a:r>
            <a:r>
              <a:rPr sz="1150" spc="3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spc="-20" dirty="0">
                <a:latin typeface="Arial"/>
                <a:cs typeface="Arial"/>
              </a:rPr>
              <a:t>key.</a:t>
            </a:r>
            <a:endParaRPr sz="1150">
              <a:latin typeface="Arial"/>
              <a:cs typeface="Arial"/>
            </a:endParaRPr>
          </a:p>
          <a:p>
            <a:pPr marL="12700" marR="490855">
              <a:lnSpc>
                <a:spcPct val="109600"/>
              </a:lnSpc>
              <a:spcBef>
                <a:spcPts val="350"/>
              </a:spcBef>
            </a:pPr>
            <a:r>
              <a:rPr sz="1150" dirty="0">
                <a:latin typeface="Arial"/>
                <a:cs typeface="Arial"/>
              </a:rPr>
              <a:t>The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spc="235" dirty="0">
                <a:latin typeface="Times New Roman"/>
                <a:cs typeface="Times New Roman"/>
              </a:rPr>
              <a:t>joining</a:t>
            </a:r>
            <a:r>
              <a:rPr sz="1150" spc="130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Arial"/>
                <a:cs typeface="Arial"/>
              </a:rPr>
              <a:t>method</a:t>
            </a:r>
            <a:r>
              <a:rPr sz="1150" spc="4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of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40" dirty="0">
                <a:latin typeface="Arial"/>
                <a:cs typeface="Arial"/>
              </a:rPr>
              <a:t> </a:t>
            </a:r>
            <a:r>
              <a:rPr sz="1150" spc="235" dirty="0">
                <a:latin typeface="Times New Roman"/>
                <a:cs typeface="Times New Roman"/>
              </a:rPr>
              <a:t>Collectors</a:t>
            </a:r>
            <a:r>
              <a:rPr sz="1150" spc="130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Arial"/>
                <a:cs typeface="Arial"/>
              </a:rPr>
              <a:t>class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allows</a:t>
            </a:r>
            <a:r>
              <a:rPr sz="1150" spc="10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you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to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join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together</a:t>
            </a:r>
            <a:r>
              <a:rPr sz="1150" spc="35" dirty="0">
                <a:latin typeface="Arial"/>
                <a:cs typeface="Arial"/>
              </a:rPr>
              <a:t> </a:t>
            </a:r>
            <a:r>
              <a:rPr sz="1150" spc="-10" dirty="0">
                <a:latin typeface="Arial"/>
                <a:cs typeface="Arial"/>
              </a:rPr>
              <a:t>elements </a:t>
            </a:r>
            <a:r>
              <a:rPr sz="1150" dirty="0">
                <a:latin typeface="Arial"/>
                <a:cs typeface="Arial"/>
              </a:rPr>
              <a:t>returned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from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spc="-10" dirty="0">
                <a:latin typeface="Arial"/>
                <a:cs typeface="Arial"/>
              </a:rPr>
              <a:t>stream.</a:t>
            </a:r>
            <a:endParaRPr sz="1150">
              <a:latin typeface="Arial"/>
              <a:cs typeface="Arial"/>
            </a:endParaRPr>
          </a:p>
          <a:p>
            <a:pPr marL="12700" marR="17780" indent="-635">
              <a:lnSpc>
                <a:spcPct val="103699"/>
              </a:lnSpc>
              <a:spcBef>
                <a:spcPts val="355"/>
              </a:spcBef>
            </a:pPr>
            <a:r>
              <a:rPr sz="1150" dirty="0">
                <a:latin typeface="Arial"/>
                <a:cs typeface="Arial"/>
              </a:rPr>
              <a:t>The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spc="225" dirty="0">
                <a:latin typeface="Times New Roman"/>
                <a:cs typeface="Times New Roman"/>
              </a:rPr>
              <a:t>partitioningBy</a:t>
            </a:r>
            <a:r>
              <a:rPr sz="1150" spc="145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Arial"/>
                <a:cs typeface="Arial"/>
              </a:rPr>
              <a:t>method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offers</a:t>
            </a:r>
            <a:r>
              <a:rPr sz="1150" spc="1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an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interesting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way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to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create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Times New Roman"/>
                <a:cs typeface="Times New Roman"/>
              </a:rPr>
              <a:t>Map</a:t>
            </a:r>
            <a:r>
              <a:rPr sz="1150" dirty="0">
                <a:latin typeface="Arial"/>
                <a:cs typeface="Arial"/>
              </a:rPr>
              <a:t>.</a:t>
            </a:r>
            <a:r>
              <a:rPr sz="1150" spc="9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method</a:t>
            </a:r>
            <a:r>
              <a:rPr sz="1150" spc="35" dirty="0">
                <a:latin typeface="Arial"/>
                <a:cs typeface="Arial"/>
              </a:rPr>
              <a:t> </a:t>
            </a:r>
            <a:r>
              <a:rPr sz="1150" spc="-10" dirty="0">
                <a:latin typeface="Arial"/>
                <a:cs typeface="Arial"/>
              </a:rPr>
              <a:t>takes </a:t>
            </a:r>
            <a:r>
              <a:rPr sz="1150" dirty="0">
                <a:latin typeface="Arial"/>
                <a:cs typeface="Arial"/>
              </a:rPr>
              <a:t>a</a:t>
            </a:r>
            <a:r>
              <a:rPr sz="1150" spc="30" dirty="0">
                <a:latin typeface="Arial"/>
                <a:cs typeface="Arial"/>
              </a:rPr>
              <a:t> </a:t>
            </a:r>
            <a:r>
              <a:rPr sz="1150" spc="229" dirty="0">
                <a:latin typeface="Times New Roman"/>
                <a:cs typeface="Times New Roman"/>
              </a:rPr>
              <a:t>Predicate</a:t>
            </a:r>
            <a:r>
              <a:rPr sz="1150" spc="120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Arial"/>
                <a:cs typeface="Arial"/>
              </a:rPr>
              <a:t>as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an</a:t>
            </a:r>
            <a:r>
              <a:rPr sz="1150" spc="4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argument</a:t>
            </a:r>
            <a:r>
              <a:rPr sz="1150" spc="4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and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creates</a:t>
            </a:r>
            <a:r>
              <a:rPr sz="1150" spc="3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Times New Roman"/>
                <a:cs typeface="Times New Roman"/>
              </a:rPr>
              <a:t>Map</a:t>
            </a:r>
            <a:r>
              <a:rPr sz="1150" spc="100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Arial"/>
                <a:cs typeface="Arial"/>
              </a:rPr>
              <a:t>with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two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spc="185" dirty="0">
                <a:latin typeface="Times New Roman"/>
                <a:cs typeface="Times New Roman"/>
              </a:rPr>
              <a:t>boolean</a:t>
            </a:r>
            <a:r>
              <a:rPr sz="1150" spc="125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Arial"/>
                <a:cs typeface="Arial"/>
              </a:rPr>
              <a:t>keys.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One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key</a:t>
            </a:r>
            <a:r>
              <a:rPr sz="1150" spc="3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is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spc="235" dirty="0">
                <a:latin typeface="Times New Roman"/>
                <a:cs typeface="Times New Roman"/>
              </a:rPr>
              <a:t>true </a:t>
            </a:r>
            <a:r>
              <a:rPr sz="1150" dirty="0">
                <a:latin typeface="Arial"/>
                <a:cs typeface="Arial"/>
              </a:rPr>
              <a:t>and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includes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all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elements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that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met</a:t>
            </a:r>
            <a:r>
              <a:rPr sz="1150" spc="4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true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criteria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of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spc="204" dirty="0">
                <a:latin typeface="Times New Roman"/>
                <a:cs typeface="Times New Roman"/>
              </a:rPr>
              <a:t>Predicate</a:t>
            </a:r>
            <a:r>
              <a:rPr sz="1150" spc="204" dirty="0">
                <a:latin typeface="Arial"/>
                <a:cs typeface="Arial"/>
              </a:rPr>
              <a:t>.</a:t>
            </a:r>
            <a:r>
              <a:rPr sz="1150" spc="11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other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spc="-20" dirty="0">
                <a:latin typeface="Arial"/>
                <a:cs typeface="Arial"/>
              </a:rPr>
              <a:t>key, </a:t>
            </a:r>
            <a:r>
              <a:rPr sz="1150" spc="220" dirty="0">
                <a:latin typeface="Times New Roman"/>
                <a:cs typeface="Times New Roman"/>
              </a:rPr>
              <a:t>false</a:t>
            </a:r>
            <a:r>
              <a:rPr sz="1150" spc="220" dirty="0">
                <a:latin typeface="Arial"/>
                <a:cs typeface="Arial"/>
              </a:rPr>
              <a:t>,</a:t>
            </a:r>
            <a:r>
              <a:rPr sz="1150" spc="9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contains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all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elements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that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resulted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in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spc="265" dirty="0">
                <a:latin typeface="Times New Roman"/>
                <a:cs typeface="Times New Roman"/>
              </a:rPr>
              <a:t>false</a:t>
            </a:r>
            <a:r>
              <a:rPr sz="1150" spc="145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Arial"/>
                <a:cs typeface="Arial"/>
              </a:rPr>
              <a:t>values</a:t>
            </a:r>
            <a:r>
              <a:rPr sz="1150" spc="9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as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determined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by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spc="-25" dirty="0">
                <a:latin typeface="Arial"/>
                <a:cs typeface="Arial"/>
              </a:rPr>
              <a:t>the </a:t>
            </a:r>
            <a:r>
              <a:rPr sz="1150" spc="195" dirty="0">
                <a:latin typeface="Times New Roman"/>
                <a:cs typeface="Times New Roman"/>
              </a:rPr>
              <a:t>Predicate</a:t>
            </a:r>
            <a:r>
              <a:rPr sz="1150" spc="195" dirty="0">
                <a:latin typeface="Arial"/>
                <a:cs typeface="Arial"/>
              </a:rPr>
              <a:t>.</a:t>
            </a:r>
            <a:endParaRPr sz="11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43939" y="2290572"/>
            <a:ext cx="5687695" cy="1492250"/>
            <a:chOff x="1043939" y="2290572"/>
            <a:chExt cx="5687695" cy="1492250"/>
          </a:xfrm>
        </p:grpSpPr>
        <p:sp>
          <p:nvSpPr>
            <p:cNvPr id="3" name="object 3"/>
            <p:cNvSpPr/>
            <p:nvPr/>
          </p:nvSpPr>
          <p:spPr>
            <a:xfrm>
              <a:off x="1054607" y="2301240"/>
              <a:ext cx="5666740" cy="1470660"/>
            </a:xfrm>
            <a:custGeom>
              <a:avLst/>
              <a:gdLst/>
              <a:ahLst/>
              <a:cxnLst/>
              <a:rect l="l" t="t" r="r" b="b"/>
              <a:pathLst>
                <a:path w="5666740" h="1470660">
                  <a:moveTo>
                    <a:pt x="5666232" y="0"/>
                  </a:moveTo>
                  <a:lnTo>
                    <a:pt x="0" y="0"/>
                  </a:lnTo>
                  <a:lnTo>
                    <a:pt x="0" y="1470659"/>
                  </a:lnTo>
                  <a:lnTo>
                    <a:pt x="5666232" y="1470659"/>
                  </a:lnTo>
                  <a:lnTo>
                    <a:pt x="5666232" y="0"/>
                  </a:lnTo>
                  <a:close/>
                </a:path>
              </a:pathLst>
            </a:custGeom>
            <a:solidFill>
              <a:srgbClr val="DCDC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043939" y="2290572"/>
              <a:ext cx="5687695" cy="1492250"/>
            </a:xfrm>
            <a:custGeom>
              <a:avLst/>
              <a:gdLst/>
              <a:ahLst/>
              <a:cxnLst/>
              <a:rect l="l" t="t" r="r" b="b"/>
              <a:pathLst>
                <a:path w="5687695" h="1492250">
                  <a:moveTo>
                    <a:pt x="5682996" y="0"/>
                  </a:moveTo>
                  <a:lnTo>
                    <a:pt x="4572" y="0"/>
                  </a:lnTo>
                  <a:lnTo>
                    <a:pt x="0" y="4572"/>
                  </a:lnTo>
                  <a:lnTo>
                    <a:pt x="0" y="1487424"/>
                  </a:lnTo>
                  <a:lnTo>
                    <a:pt x="4572" y="1491996"/>
                  </a:lnTo>
                  <a:lnTo>
                    <a:pt x="5682996" y="1491996"/>
                  </a:lnTo>
                  <a:lnTo>
                    <a:pt x="5687568" y="1487424"/>
                  </a:lnTo>
                  <a:lnTo>
                    <a:pt x="5687568" y="1481328"/>
                  </a:lnTo>
                  <a:lnTo>
                    <a:pt x="19812" y="1481328"/>
                  </a:lnTo>
                  <a:lnTo>
                    <a:pt x="10668" y="1470660"/>
                  </a:lnTo>
                  <a:lnTo>
                    <a:pt x="19812" y="1470660"/>
                  </a:lnTo>
                  <a:lnTo>
                    <a:pt x="19812" y="19812"/>
                  </a:lnTo>
                  <a:lnTo>
                    <a:pt x="10667" y="19812"/>
                  </a:lnTo>
                  <a:lnTo>
                    <a:pt x="19812" y="10668"/>
                  </a:lnTo>
                  <a:lnTo>
                    <a:pt x="5687568" y="10668"/>
                  </a:lnTo>
                  <a:lnTo>
                    <a:pt x="5687568" y="4572"/>
                  </a:lnTo>
                  <a:lnTo>
                    <a:pt x="5682996" y="0"/>
                  </a:lnTo>
                  <a:close/>
                </a:path>
                <a:path w="5687695" h="1492250">
                  <a:moveTo>
                    <a:pt x="19812" y="1470660"/>
                  </a:moveTo>
                  <a:lnTo>
                    <a:pt x="10668" y="1470660"/>
                  </a:lnTo>
                  <a:lnTo>
                    <a:pt x="19812" y="1481328"/>
                  </a:lnTo>
                  <a:lnTo>
                    <a:pt x="19812" y="1470660"/>
                  </a:lnTo>
                  <a:close/>
                </a:path>
                <a:path w="5687695" h="1492250">
                  <a:moveTo>
                    <a:pt x="5666232" y="1470660"/>
                  </a:moveTo>
                  <a:lnTo>
                    <a:pt x="19812" y="1470660"/>
                  </a:lnTo>
                  <a:lnTo>
                    <a:pt x="19812" y="1481328"/>
                  </a:lnTo>
                  <a:lnTo>
                    <a:pt x="5666232" y="1481328"/>
                  </a:lnTo>
                  <a:lnTo>
                    <a:pt x="5666232" y="1470660"/>
                  </a:lnTo>
                  <a:close/>
                </a:path>
                <a:path w="5687695" h="1492250">
                  <a:moveTo>
                    <a:pt x="5666232" y="10668"/>
                  </a:moveTo>
                  <a:lnTo>
                    <a:pt x="5666232" y="1481328"/>
                  </a:lnTo>
                  <a:lnTo>
                    <a:pt x="5676900" y="1470660"/>
                  </a:lnTo>
                  <a:lnTo>
                    <a:pt x="5687568" y="1470660"/>
                  </a:lnTo>
                  <a:lnTo>
                    <a:pt x="5687568" y="19812"/>
                  </a:lnTo>
                  <a:lnTo>
                    <a:pt x="5676900" y="19812"/>
                  </a:lnTo>
                  <a:lnTo>
                    <a:pt x="5666232" y="10668"/>
                  </a:lnTo>
                  <a:close/>
                </a:path>
                <a:path w="5687695" h="1492250">
                  <a:moveTo>
                    <a:pt x="5687568" y="1470660"/>
                  </a:moveTo>
                  <a:lnTo>
                    <a:pt x="5676900" y="1470660"/>
                  </a:lnTo>
                  <a:lnTo>
                    <a:pt x="5666232" y="1481328"/>
                  </a:lnTo>
                  <a:lnTo>
                    <a:pt x="5687568" y="1481328"/>
                  </a:lnTo>
                  <a:lnTo>
                    <a:pt x="5687568" y="1470660"/>
                  </a:lnTo>
                  <a:close/>
                </a:path>
                <a:path w="5687695" h="1492250">
                  <a:moveTo>
                    <a:pt x="19812" y="10668"/>
                  </a:moveTo>
                  <a:lnTo>
                    <a:pt x="10667" y="19812"/>
                  </a:lnTo>
                  <a:lnTo>
                    <a:pt x="19812" y="19812"/>
                  </a:lnTo>
                  <a:lnTo>
                    <a:pt x="19812" y="10668"/>
                  </a:lnTo>
                  <a:close/>
                </a:path>
                <a:path w="5687695" h="1492250">
                  <a:moveTo>
                    <a:pt x="5666232" y="10668"/>
                  </a:moveTo>
                  <a:lnTo>
                    <a:pt x="19812" y="10668"/>
                  </a:lnTo>
                  <a:lnTo>
                    <a:pt x="19812" y="19812"/>
                  </a:lnTo>
                  <a:lnTo>
                    <a:pt x="5666232" y="19812"/>
                  </a:lnTo>
                  <a:lnTo>
                    <a:pt x="5666232" y="10668"/>
                  </a:lnTo>
                  <a:close/>
                </a:path>
                <a:path w="5687695" h="1492250">
                  <a:moveTo>
                    <a:pt x="5687568" y="10668"/>
                  </a:moveTo>
                  <a:lnTo>
                    <a:pt x="5666232" y="10668"/>
                  </a:lnTo>
                  <a:lnTo>
                    <a:pt x="5676900" y="19812"/>
                  </a:lnTo>
                  <a:lnTo>
                    <a:pt x="5687568" y="19812"/>
                  </a:lnTo>
                  <a:lnTo>
                    <a:pt x="5687568" y="1066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1131824" y="790204"/>
            <a:ext cx="5117465" cy="12439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7985" algn="ctr">
              <a:lnSpc>
                <a:spcPct val="100000"/>
              </a:lnSpc>
              <a:spcBef>
                <a:spcPts val="110"/>
              </a:spcBef>
            </a:pPr>
            <a:r>
              <a:rPr sz="1850" b="1" dirty="0">
                <a:latin typeface="Arial"/>
                <a:cs typeface="Arial"/>
              </a:rPr>
              <a:t>Quick Streams</a:t>
            </a:r>
            <a:r>
              <a:rPr sz="1850" b="1" spc="-5" dirty="0">
                <a:latin typeface="Arial"/>
                <a:cs typeface="Arial"/>
              </a:rPr>
              <a:t> </a:t>
            </a:r>
            <a:r>
              <a:rPr sz="1850" b="1" dirty="0">
                <a:latin typeface="Arial"/>
                <a:cs typeface="Arial"/>
              </a:rPr>
              <a:t>with</a:t>
            </a:r>
            <a:r>
              <a:rPr sz="1850" b="1" spc="-15" dirty="0">
                <a:latin typeface="Arial"/>
                <a:cs typeface="Arial"/>
              </a:rPr>
              <a:t> </a:t>
            </a:r>
            <a:r>
              <a:rPr sz="1850" b="1" spc="229" dirty="0">
                <a:latin typeface="Times New Roman"/>
                <a:cs typeface="Times New Roman"/>
              </a:rPr>
              <a:t>Stream.of</a:t>
            </a:r>
            <a:endParaRPr sz="18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245"/>
              </a:spcBef>
            </a:pPr>
            <a:endParaRPr sz="1850">
              <a:latin typeface="Times New Roman"/>
              <a:cs typeface="Times New Roman"/>
            </a:endParaRPr>
          </a:p>
          <a:p>
            <a:pPr marL="341630" marR="5080" indent="-329565">
              <a:lnSpc>
                <a:spcPct val="107100"/>
              </a:lnSpc>
              <a:buClr>
                <a:srgbClr val="FF0000"/>
              </a:buClr>
              <a:buChar char="•"/>
              <a:tabLst>
                <a:tab pos="341630" algn="l"/>
              </a:tabLst>
            </a:pPr>
            <a:r>
              <a:rPr sz="1550" dirty="0">
                <a:latin typeface="Arial"/>
                <a:cs typeface="Arial"/>
              </a:rPr>
              <a:t>The</a:t>
            </a:r>
            <a:r>
              <a:rPr sz="1550" spc="20" dirty="0">
                <a:latin typeface="Arial"/>
                <a:cs typeface="Arial"/>
              </a:rPr>
              <a:t> </a:t>
            </a:r>
            <a:r>
              <a:rPr sz="1550" spc="265" dirty="0">
                <a:latin typeface="Times New Roman"/>
                <a:cs typeface="Times New Roman"/>
              </a:rPr>
              <a:t>Stream.of</a:t>
            </a:r>
            <a:r>
              <a:rPr sz="1550" spc="114" dirty="0">
                <a:latin typeface="Times New Roman"/>
                <a:cs typeface="Times New Roman"/>
              </a:rPr>
              <a:t> </a:t>
            </a:r>
            <a:r>
              <a:rPr sz="1550" dirty="0">
                <a:latin typeface="Arial"/>
                <a:cs typeface="Arial"/>
              </a:rPr>
              <a:t>method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allows</a:t>
            </a:r>
            <a:r>
              <a:rPr sz="1550" spc="2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you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to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easily</a:t>
            </a:r>
            <a:r>
              <a:rPr sz="1550" spc="2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create</a:t>
            </a:r>
            <a:r>
              <a:rPr sz="1550" spc="55" dirty="0">
                <a:latin typeface="Arial"/>
                <a:cs typeface="Arial"/>
              </a:rPr>
              <a:t> </a:t>
            </a:r>
            <a:r>
              <a:rPr sz="1550" spc="-50" dirty="0">
                <a:latin typeface="Arial"/>
                <a:cs typeface="Arial"/>
              </a:rPr>
              <a:t>a </a:t>
            </a:r>
            <a:r>
              <a:rPr sz="1550" spc="-10" dirty="0">
                <a:latin typeface="Arial"/>
                <a:cs typeface="Arial"/>
              </a:rPr>
              <a:t>stream.</a:t>
            </a:r>
            <a:endParaRPr sz="15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31824" y="2285524"/>
            <a:ext cx="3869690" cy="10712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9100"/>
              </a:lnSpc>
              <a:spcBef>
                <a:spcPts val="100"/>
              </a:spcBef>
              <a:tabLst>
                <a:tab pos="361315" algn="l"/>
              </a:tabLst>
            </a:pPr>
            <a:r>
              <a:rPr sz="1150" spc="80" dirty="0">
                <a:latin typeface="Times New Roman"/>
                <a:cs typeface="Times New Roman"/>
              </a:rPr>
              <a:t>11</a:t>
            </a:r>
            <a:r>
              <a:rPr sz="1150" dirty="0">
                <a:latin typeface="Times New Roman"/>
                <a:cs typeface="Times New Roman"/>
              </a:rPr>
              <a:t>	</a:t>
            </a:r>
            <a:r>
              <a:rPr sz="1150" spc="200" dirty="0">
                <a:latin typeface="Times New Roman"/>
                <a:cs typeface="Times New Roman"/>
              </a:rPr>
              <a:t>public</a:t>
            </a:r>
            <a:r>
              <a:rPr sz="1150" spc="420" dirty="0">
                <a:latin typeface="Times New Roman"/>
                <a:cs typeface="Times New Roman"/>
              </a:rPr>
              <a:t> </a:t>
            </a:r>
            <a:r>
              <a:rPr sz="1150" spc="275" dirty="0">
                <a:latin typeface="Times New Roman"/>
                <a:cs typeface="Times New Roman"/>
              </a:rPr>
              <a:t>static</a:t>
            </a:r>
            <a:r>
              <a:rPr sz="1150" spc="405" dirty="0">
                <a:latin typeface="Times New Roman"/>
                <a:cs typeface="Times New Roman"/>
              </a:rPr>
              <a:t> </a:t>
            </a:r>
            <a:r>
              <a:rPr sz="1150" spc="175" dirty="0">
                <a:latin typeface="Times New Roman"/>
                <a:cs typeface="Times New Roman"/>
              </a:rPr>
              <a:t>void</a:t>
            </a:r>
            <a:r>
              <a:rPr sz="1150" spc="405" dirty="0">
                <a:latin typeface="Times New Roman"/>
                <a:cs typeface="Times New Roman"/>
              </a:rPr>
              <a:t> </a:t>
            </a:r>
            <a:r>
              <a:rPr sz="1150" spc="195" dirty="0">
                <a:latin typeface="Times New Roman"/>
                <a:cs typeface="Times New Roman"/>
              </a:rPr>
              <a:t>main(String[]</a:t>
            </a:r>
            <a:r>
              <a:rPr sz="1150" spc="420" dirty="0">
                <a:latin typeface="Times New Roman"/>
                <a:cs typeface="Times New Roman"/>
              </a:rPr>
              <a:t> </a:t>
            </a:r>
            <a:r>
              <a:rPr sz="1150" spc="215" dirty="0">
                <a:latin typeface="Times New Roman"/>
                <a:cs typeface="Times New Roman"/>
              </a:rPr>
              <a:t>args)</a:t>
            </a:r>
            <a:r>
              <a:rPr sz="1150" spc="420" dirty="0">
                <a:latin typeface="Times New Roman"/>
                <a:cs typeface="Times New Roman"/>
              </a:rPr>
              <a:t> </a:t>
            </a:r>
            <a:r>
              <a:rPr sz="1150" spc="80" dirty="0">
                <a:latin typeface="Times New Roman"/>
                <a:cs typeface="Times New Roman"/>
              </a:rPr>
              <a:t>{ </a:t>
            </a:r>
            <a:r>
              <a:rPr sz="1150" spc="75" dirty="0">
                <a:latin typeface="Times New Roman"/>
                <a:cs typeface="Times New Roman"/>
              </a:rPr>
              <a:t>12</a:t>
            </a:r>
            <a:endParaRPr sz="11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65"/>
              </a:spcBef>
            </a:pPr>
            <a:r>
              <a:rPr sz="1150" spc="75" dirty="0">
                <a:latin typeface="Times New Roman"/>
                <a:cs typeface="Times New Roman"/>
              </a:rPr>
              <a:t>13</a:t>
            </a:r>
            <a:endParaRPr sz="11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75"/>
              </a:spcBef>
            </a:pPr>
            <a:r>
              <a:rPr sz="1150" spc="75" dirty="0">
                <a:latin typeface="Times New Roman"/>
                <a:cs typeface="Times New Roman"/>
              </a:rPr>
              <a:t>14</a:t>
            </a:r>
            <a:endParaRPr sz="11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65"/>
              </a:spcBef>
            </a:pPr>
            <a:r>
              <a:rPr sz="1150" spc="75" dirty="0">
                <a:latin typeface="Times New Roman"/>
                <a:cs typeface="Times New Roman"/>
              </a:rPr>
              <a:t>15</a:t>
            </a:r>
            <a:endParaRPr sz="115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31824" y="2701574"/>
            <a:ext cx="5266690" cy="1038860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535305">
              <a:lnSpc>
                <a:spcPct val="100000"/>
              </a:lnSpc>
              <a:spcBef>
                <a:spcPts val="375"/>
              </a:spcBef>
            </a:pPr>
            <a:r>
              <a:rPr sz="1150" b="1" spc="110" dirty="0">
                <a:latin typeface="Times New Roman"/>
                <a:cs typeface="Times New Roman"/>
              </a:rPr>
              <a:t>Stream.of("Monday",</a:t>
            </a:r>
            <a:r>
              <a:rPr sz="1150" b="1" spc="415" dirty="0">
                <a:latin typeface="Times New Roman"/>
                <a:cs typeface="Times New Roman"/>
              </a:rPr>
              <a:t> </a:t>
            </a:r>
            <a:r>
              <a:rPr sz="1150" b="1" spc="90" dirty="0">
                <a:latin typeface="Times New Roman"/>
                <a:cs typeface="Times New Roman"/>
              </a:rPr>
              <a:t>"Tuesday","Wedensday",</a:t>
            </a:r>
            <a:r>
              <a:rPr sz="1150" b="1" spc="430" dirty="0">
                <a:latin typeface="Times New Roman"/>
                <a:cs typeface="Times New Roman"/>
              </a:rPr>
              <a:t> </a:t>
            </a:r>
            <a:r>
              <a:rPr sz="1150" b="1" spc="80" dirty="0">
                <a:latin typeface="Times New Roman"/>
                <a:cs typeface="Times New Roman"/>
              </a:rPr>
              <a:t>"Thursday")</a:t>
            </a:r>
            <a:endParaRPr sz="1150">
              <a:latin typeface="Times New Roman"/>
              <a:cs typeface="Times New Roman"/>
            </a:endParaRPr>
          </a:p>
          <a:p>
            <a:pPr marL="710565">
              <a:lnSpc>
                <a:spcPct val="100000"/>
              </a:lnSpc>
              <a:spcBef>
                <a:spcPts val="275"/>
              </a:spcBef>
            </a:pPr>
            <a:r>
              <a:rPr sz="1150" spc="305" dirty="0">
                <a:latin typeface="Times New Roman"/>
                <a:cs typeface="Times New Roman"/>
              </a:rPr>
              <a:t>.filter(s</a:t>
            </a:r>
            <a:r>
              <a:rPr sz="1150" spc="409" dirty="0">
                <a:latin typeface="Times New Roman"/>
                <a:cs typeface="Times New Roman"/>
              </a:rPr>
              <a:t> </a:t>
            </a:r>
            <a:r>
              <a:rPr sz="1150" spc="300" dirty="0">
                <a:latin typeface="Times New Roman"/>
                <a:cs typeface="Times New Roman"/>
              </a:rPr>
              <a:t>-</a:t>
            </a:r>
            <a:r>
              <a:rPr sz="1150" dirty="0">
                <a:latin typeface="Times New Roman"/>
                <a:cs typeface="Times New Roman"/>
              </a:rPr>
              <a:t>&gt;</a:t>
            </a:r>
            <a:r>
              <a:rPr sz="1150" spc="430" dirty="0">
                <a:latin typeface="Times New Roman"/>
                <a:cs typeface="Times New Roman"/>
              </a:rPr>
              <a:t> </a:t>
            </a:r>
            <a:r>
              <a:rPr sz="1150" spc="210" dirty="0">
                <a:latin typeface="Times New Roman"/>
                <a:cs typeface="Times New Roman"/>
              </a:rPr>
              <a:t>s.startsWith("T"))</a:t>
            </a:r>
            <a:endParaRPr sz="1150">
              <a:latin typeface="Times New Roman"/>
              <a:cs typeface="Times New Roman"/>
            </a:endParaRPr>
          </a:p>
          <a:p>
            <a:pPr marL="710565">
              <a:lnSpc>
                <a:spcPts val="1375"/>
              </a:lnSpc>
              <a:spcBef>
                <a:spcPts val="265"/>
              </a:spcBef>
            </a:pPr>
            <a:r>
              <a:rPr sz="1150" spc="204" dirty="0">
                <a:latin typeface="Times New Roman"/>
                <a:cs typeface="Times New Roman"/>
              </a:rPr>
              <a:t>.forEach(s</a:t>
            </a:r>
            <a:r>
              <a:rPr sz="1150" spc="430" dirty="0">
                <a:latin typeface="Times New Roman"/>
                <a:cs typeface="Times New Roman"/>
              </a:rPr>
              <a:t> </a:t>
            </a:r>
            <a:r>
              <a:rPr sz="1150" spc="114" dirty="0">
                <a:latin typeface="Times New Roman"/>
                <a:cs typeface="Times New Roman"/>
              </a:rPr>
              <a:t>-</a:t>
            </a:r>
            <a:r>
              <a:rPr sz="1150" spc="204" dirty="0">
                <a:latin typeface="Times New Roman"/>
                <a:cs typeface="Times New Roman"/>
              </a:rPr>
              <a:t>&gt;</a:t>
            </a:r>
            <a:r>
              <a:rPr sz="1150" spc="430" dirty="0">
                <a:latin typeface="Times New Roman"/>
                <a:cs typeface="Times New Roman"/>
              </a:rPr>
              <a:t> </a:t>
            </a:r>
            <a:r>
              <a:rPr sz="1150" spc="185" dirty="0">
                <a:latin typeface="Times New Roman"/>
                <a:cs typeface="Times New Roman"/>
              </a:rPr>
              <a:t>System.out.println("Matching</a:t>
            </a:r>
            <a:r>
              <a:rPr sz="1150" spc="430" dirty="0">
                <a:latin typeface="Times New Roman"/>
                <a:cs typeface="Times New Roman"/>
              </a:rPr>
              <a:t> </a:t>
            </a:r>
            <a:r>
              <a:rPr sz="1150" spc="140" dirty="0">
                <a:latin typeface="Times New Roman"/>
                <a:cs typeface="Times New Roman"/>
              </a:rPr>
              <a:t>Days:</a:t>
            </a:r>
            <a:r>
              <a:rPr sz="1150" spc="430" dirty="0">
                <a:latin typeface="Times New Roman"/>
                <a:cs typeface="Times New Roman"/>
              </a:rPr>
              <a:t> </a:t>
            </a:r>
            <a:r>
              <a:rPr sz="1150" spc="204" dirty="0">
                <a:latin typeface="Times New Roman"/>
                <a:cs typeface="Times New Roman"/>
              </a:rPr>
              <a:t>"</a:t>
            </a:r>
            <a:r>
              <a:rPr sz="1150" spc="420" dirty="0">
                <a:latin typeface="Times New Roman"/>
                <a:cs typeface="Times New Roman"/>
              </a:rPr>
              <a:t> </a:t>
            </a:r>
            <a:r>
              <a:rPr sz="1150" spc="-50" dirty="0">
                <a:latin typeface="Times New Roman"/>
                <a:cs typeface="Times New Roman"/>
              </a:rPr>
              <a:t>+</a:t>
            </a:r>
            <a:endParaRPr sz="1150">
              <a:latin typeface="Times New Roman"/>
              <a:cs typeface="Times New Roman"/>
            </a:endParaRPr>
          </a:p>
          <a:p>
            <a:pPr marL="341630">
              <a:lnSpc>
                <a:spcPts val="1375"/>
              </a:lnSpc>
            </a:pPr>
            <a:r>
              <a:rPr sz="1150" spc="270" dirty="0">
                <a:latin typeface="Times New Roman"/>
                <a:cs typeface="Times New Roman"/>
              </a:rPr>
              <a:t>s));</a:t>
            </a:r>
            <a:endParaRPr sz="11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75"/>
              </a:spcBef>
              <a:tabLst>
                <a:tab pos="361315" algn="l"/>
              </a:tabLst>
            </a:pPr>
            <a:r>
              <a:rPr sz="1150" spc="80" dirty="0">
                <a:latin typeface="Times New Roman"/>
                <a:cs typeface="Times New Roman"/>
              </a:rPr>
              <a:t>16</a:t>
            </a:r>
            <a:r>
              <a:rPr sz="1150" dirty="0">
                <a:latin typeface="Times New Roman"/>
                <a:cs typeface="Times New Roman"/>
              </a:rPr>
              <a:t>	</a:t>
            </a:r>
            <a:r>
              <a:rPr sz="1150" spc="80" dirty="0">
                <a:latin typeface="Times New Roman"/>
                <a:cs typeface="Times New Roman"/>
              </a:rPr>
              <a:t>}</a:t>
            </a:r>
            <a:endParaRPr sz="115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17873" y="5247386"/>
            <a:ext cx="5989320" cy="85851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44145" algn="ctr">
              <a:lnSpc>
                <a:spcPct val="100000"/>
              </a:lnSpc>
              <a:spcBef>
                <a:spcPts val="105"/>
              </a:spcBef>
            </a:pPr>
            <a:endParaRPr sz="850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85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40"/>
              </a:spcBef>
            </a:pPr>
            <a:endParaRPr sz="850" dirty="0">
              <a:latin typeface="Arial"/>
              <a:cs typeface="Arial"/>
            </a:endParaRPr>
          </a:p>
          <a:p>
            <a:pPr marL="12700" marR="5080" indent="-635">
              <a:lnSpc>
                <a:spcPct val="109600"/>
              </a:lnSpc>
            </a:pPr>
            <a:r>
              <a:rPr sz="1150" dirty="0">
                <a:latin typeface="Arial"/>
                <a:cs typeface="Arial"/>
              </a:rPr>
              <a:t>The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spc="204" dirty="0">
                <a:latin typeface="Times New Roman"/>
                <a:cs typeface="Times New Roman"/>
              </a:rPr>
              <a:t>Stream.of</a:t>
            </a:r>
            <a:r>
              <a:rPr sz="1150" spc="140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Arial"/>
                <a:cs typeface="Arial"/>
              </a:rPr>
              <a:t>method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can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be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used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to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create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stream</a:t>
            </a:r>
            <a:r>
              <a:rPr sz="1150" spc="4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out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of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an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array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of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elements.</a:t>
            </a:r>
            <a:r>
              <a:rPr sz="1150" spc="35" dirty="0">
                <a:latin typeface="Arial"/>
                <a:cs typeface="Arial"/>
              </a:rPr>
              <a:t> </a:t>
            </a:r>
            <a:r>
              <a:rPr sz="1150" spc="-25" dirty="0">
                <a:latin typeface="Arial"/>
                <a:cs typeface="Arial"/>
              </a:rPr>
              <a:t>The </a:t>
            </a:r>
            <a:r>
              <a:rPr sz="1150" dirty="0">
                <a:latin typeface="Arial"/>
                <a:cs typeface="Arial"/>
              </a:rPr>
              <a:t>elements</a:t>
            </a:r>
            <a:r>
              <a:rPr sz="1150" spc="4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can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be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listed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as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shown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in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slide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or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from</a:t>
            </a:r>
            <a:r>
              <a:rPr sz="1150" spc="3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results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of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method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spc="-10" dirty="0">
                <a:latin typeface="Arial"/>
                <a:cs typeface="Arial"/>
              </a:rPr>
              <a:t>calls.</a:t>
            </a:r>
            <a:endParaRPr sz="115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43939" y="1962911"/>
            <a:ext cx="5687695" cy="2473960"/>
            <a:chOff x="1043939" y="1962911"/>
            <a:chExt cx="5687695" cy="2473960"/>
          </a:xfrm>
        </p:grpSpPr>
        <p:sp>
          <p:nvSpPr>
            <p:cNvPr id="3" name="object 3"/>
            <p:cNvSpPr/>
            <p:nvPr/>
          </p:nvSpPr>
          <p:spPr>
            <a:xfrm>
              <a:off x="1054607" y="1973579"/>
              <a:ext cx="5666740" cy="2452370"/>
            </a:xfrm>
            <a:custGeom>
              <a:avLst/>
              <a:gdLst/>
              <a:ahLst/>
              <a:cxnLst/>
              <a:rect l="l" t="t" r="r" b="b"/>
              <a:pathLst>
                <a:path w="5666740" h="2452370">
                  <a:moveTo>
                    <a:pt x="5666232" y="0"/>
                  </a:moveTo>
                  <a:lnTo>
                    <a:pt x="0" y="0"/>
                  </a:lnTo>
                  <a:lnTo>
                    <a:pt x="0" y="2452116"/>
                  </a:lnTo>
                  <a:lnTo>
                    <a:pt x="5666232" y="2452116"/>
                  </a:lnTo>
                  <a:lnTo>
                    <a:pt x="5666232" y="0"/>
                  </a:lnTo>
                  <a:close/>
                </a:path>
              </a:pathLst>
            </a:custGeom>
            <a:solidFill>
              <a:srgbClr val="DCDC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043939" y="1962911"/>
              <a:ext cx="5687695" cy="2473960"/>
            </a:xfrm>
            <a:custGeom>
              <a:avLst/>
              <a:gdLst/>
              <a:ahLst/>
              <a:cxnLst/>
              <a:rect l="l" t="t" r="r" b="b"/>
              <a:pathLst>
                <a:path w="5687695" h="2473960">
                  <a:moveTo>
                    <a:pt x="5682996" y="0"/>
                  </a:moveTo>
                  <a:lnTo>
                    <a:pt x="4572" y="0"/>
                  </a:lnTo>
                  <a:lnTo>
                    <a:pt x="0" y="4572"/>
                  </a:lnTo>
                  <a:lnTo>
                    <a:pt x="0" y="2468880"/>
                  </a:lnTo>
                  <a:lnTo>
                    <a:pt x="4572" y="2473452"/>
                  </a:lnTo>
                  <a:lnTo>
                    <a:pt x="5682996" y="2473452"/>
                  </a:lnTo>
                  <a:lnTo>
                    <a:pt x="5687568" y="2468880"/>
                  </a:lnTo>
                  <a:lnTo>
                    <a:pt x="5687568" y="2462784"/>
                  </a:lnTo>
                  <a:lnTo>
                    <a:pt x="19812" y="2462784"/>
                  </a:lnTo>
                  <a:lnTo>
                    <a:pt x="10668" y="2452116"/>
                  </a:lnTo>
                  <a:lnTo>
                    <a:pt x="19812" y="2452116"/>
                  </a:lnTo>
                  <a:lnTo>
                    <a:pt x="19812" y="21336"/>
                  </a:lnTo>
                  <a:lnTo>
                    <a:pt x="10668" y="21336"/>
                  </a:lnTo>
                  <a:lnTo>
                    <a:pt x="19812" y="10668"/>
                  </a:lnTo>
                  <a:lnTo>
                    <a:pt x="5687568" y="10668"/>
                  </a:lnTo>
                  <a:lnTo>
                    <a:pt x="5687568" y="4572"/>
                  </a:lnTo>
                  <a:lnTo>
                    <a:pt x="5682996" y="0"/>
                  </a:lnTo>
                  <a:close/>
                </a:path>
                <a:path w="5687695" h="2473960">
                  <a:moveTo>
                    <a:pt x="19812" y="2452116"/>
                  </a:moveTo>
                  <a:lnTo>
                    <a:pt x="10668" y="2452116"/>
                  </a:lnTo>
                  <a:lnTo>
                    <a:pt x="19812" y="2462784"/>
                  </a:lnTo>
                  <a:lnTo>
                    <a:pt x="19812" y="2452116"/>
                  </a:lnTo>
                  <a:close/>
                </a:path>
                <a:path w="5687695" h="2473960">
                  <a:moveTo>
                    <a:pt x="5666232" y="2452116"/>
                  </a:moveTo>
                  <a:lnTo>
                    <a:pt x="19812" y="2452116"/>
                  </a:lnTo>
                  <a:lnTo>
                    <a:pt x="19812" y="2462784"/>
                  </a:lnTo>
                  <a:lnTo>
                    <a:pt x="5666232" y="2462784"/>
                  </a:lnTo>
                  <a:lnTo>
                    <a:pt x="5666232" y="2452116"/>
                  </a:lnTo>
                  <a:close/>
                </a:path>
                <a:path w="5687695" h="2473960">
                  <a:moveTo>
                    <a:pt x="5666232" y="10668"/>
                  </a:moveTo>
                  <a:lnTo>
                    <a:pt x="5666232" y="2462784"/>
                  </a:lnTo>
                  <a:lnTo>
                    <a:pt x="5676900" y="2452116"/>
                  </a:lnTo>
                  <a:lnTo>
                    <a:pt x="5687568" y="2452116"/>
                  </a:lnTo>
                  <a:lnTo>
                    <a:pt x="5687568" y="21336"/>
                  </a:lnTo>
                  <a:lnTo>
                    <a:pt x="5676900" y="21336"/>
                  </a:lnTo>
                  <a:lnTo>
                    <a:pt x="5666232" y="10668"/>
                  </a:lnTo>
                  <a:close/>
                </a:path>
                <a:path w="5687695" h="2473960">
                  <a:moveTo>
                    <a:pt x="5687568" y="2452116"/>
                  </a:moveTo>
                  <a:lnTo>
                    <a:pt x="5676900" y="2452116"/>
                  </a:lnTo>
                  <a:lnTo>
                    <a:pt x="5666232" y="2462784"/>
                  </a:lnTo>
                  <a:lnTo>
                    <a:pt x="5687568" y="2462784"/>
                  </a:lnTo>
                  <a:lnTo>
                    <a:pt x="5687568" y="2452116"/>
                  </a:lnTo>
                  <a:close/>
                </a:path>
                <a:path w="5687695" h="2473960">
                  <a:moveTo>
                    <a:pt x="19812" y="10668"/>
                  </a:moveTo>
                  <a:lnTo>
                    <a:pt x="10668" y="21336"/>
                  </a:lnTo>
                  <a:lnTo>
                    <a:pt x="19812" y="21336"/>
                  </a:lnTo>
                  <a:lnTo>
                    <a:pt x="19812" y="10668"/>
                  </a:lnTo>
                  <a:close/>
                </a:path>
                <a:path w="5687695" h="2473960">
                  <a:moveTo>
                    <a:pt x="5666232" y="10668"/>
                  </a:moveTo>
                  <a:lnTo>
                    <a:pt x="19812" y="10668"/>
                  </a:lnTo>
                  <a:lnTo>
                    <a:pt x="19812" y="21336"/>
                  </a:lnTo>
                  <a:lnTo>
                    <a:pt x="5666232" y="21336"/>
                  </a:lnTo>
                  <a:lnTo>
                    <a:pt x="5666232" y="10668"/>
                  </a:lnTo>
                  <a:close/>
                </a:path>
                <a:path w="5687695" h="2473960">
                  <a:moveTo>
                    <a:pt x="5687568" y="10668"/>
                  </a:moveTo>
                  <a:lnTo>
                    <a:pt x="5666232" y="10668"/>
                  </a:lnTo>
                  <a:lnTo>
                    <a:pt x="5676900" y="21336"/>
                  </a:lnTo>
                  <a:lnTo>
                    <a:pt x="5687568" y="21336"/>
                  </a:lnTo>
                  <a:lnTo>
                    <a:pt x="5687568" y="1066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1131824" y="790204"/>
            <a:ext cx="5033645" cy="99060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471805" algn="ctr">
              <a:lnSpc>
                <a:spcPct val="100000"/>
              </a:lnSpc>
              <a:spcBef>
                <a:spcPts val="110"/>
              </a:spcBef>
            </a:pPr>
            <a:r>
              <a:rPr sz="1850" b="1" dirty="0">
                <a:latin typeface="Arial"/>
                <a:cs typeface="Arial"/>
              </a:rPr>
              <a:t>Flatten</a:t>
            </a:r>
            <a:r>
              <a:rPr sz="1850" b="1" spc="10" dirty="0">
                <a:latin typeface="Arial"/>
                <a:cs typeface="Arial"/>
              </a:rPr>
              <a:t> </a:t>
            </a:r>
            <a:r>
              <a:rPr sz="1850" b="1" dirty="0">
                <a:latin typeface="Arial"/>
                <a:cs typeface="Arial"/>
              </a:rPr>
              <a:t>Data</a:t>
            </a:r>
            <a:r>
              <a:rPr sz="1850" b="1" spc="20" dirty="0">
                <a:latin typeface="Arial"/>
                <a:cs typeface="Arial"/>
              </a:rPr>
              <a:t> </a:t>
            </a:r>
            <a:r>
              <a:rPr sz="1850" b="1" dirty="0">
                <a:latin typeface="Arial"/>
                <a:cs typeface="Arial"/>
              </a:rPr>
              <a:t>with</a:t>
            </a:r>
            <a:r>
              <a:rPr sz="1850" b="1" spc="5" dirty="0">
                <a:latin typeface="Arial"/>
                <a:cs typeface="Arial"/>
              </a:rPr>
              <a:t> </a:t>
            </a:r>
            <a:r>
              <a:rPr sz="1850" b="1" spc="185" dirty="0">
                <a:latin typeface="Times New Roman"/>
                <a:cs typeface="Times New Roman"/>
              </a:rPr>
              <a:t>flatMap</a:t>
            </a:r>
            <a:endParaRPr sz="18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375"/>
              </a:spcBef>
            </a:pPr>
            <a:endParaRPr sz="1850">
              <a:latin typeface="Times New Roman"/>
              <a:cs typeface="Times New Roman"/>
            </a:endParaRPr>
          </a:p>
          <a:p>
            <a:pPr marL="341630" indent="-328930">
              <a:lnSpc>
                <a:spcPct val="100000"/>
              </a:lnSpc>
              <a:buClr>
                <a:srgbClr val="FF0000"/>
              </a:buClr>
              <a:buChar char="•"/>
              <a:tabLst>
                <a:tab pos="341630" algn="l"/>
              </a:tabLst>
            </a:pPr>
            <a:r>
              <a:rPr sz="1550" dirty="0">
                <a:latin typeface="Arial"/>
                <a:cs typeface="Arial"/>
              </a:rPr>
              <a:t>Use</a:t>
            </a:r>
            <a:r>
              <a:rPr sz="1550" spc="2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the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spc="235" dirty="0">
                <a:latin typeface="Times New Roman"/>
                <a:cs typeface="Times New Roman"/>
              </a:rPr>
              <a:t>flatMap</a:t>
            </a:r>
            <a:r>
              <a:rPr sz="1550" spc="95" dirty="0">
                <a:latin typeface="Times New Roman"/>
                <a:cs typeface="Times New Roman"/>
              </a:rPr>
              <a:t> </a:t>
            </a:r>
            <a:r>
              <a:rPr sz="1550" dirty="0">
                <a:latin typeface="Arial"/>
                <a:cs typeface="Arial"/>
              </a:rPr>
              <a:t>method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to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flatten</a:t>
            </a:r>
            <a:r>
              <a:rPr sz="1550" spc="2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data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in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stream.</a:t>
            </a:r>
            <a:endParaRPr sz="15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020334" y="2001877"/>
            <a:ext cx="3959225" cy="1993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50" spc="170" dirty="0">
                <a:latin typeface="Times New Roman"/>
                <a:cs typeface="Times New Roman"/>
              </a:rPr>
              <a:t>Path</a:t>
            </a:r>
            <a:r>
              <a:rPr sz="1150" spc="405" dirty="0">
                <a:latin typeface="Times New Roman"/>
                <a:cs typeface="Times New Roman"/>
              </a:rPr>
              <a:t> </a:t>
            </a:r>
            <a:r>
              <a:rPr sz="1150" spc="295" dirty="0">
                <a:latin typeface="Times New Roman"/>
                <a:cs typeface="Times New Roman"/>
              </a:rPr>
              <a:t>file</a:t>
            </a:r>
            <a:r>
              <a:rPr sz="1150" spc="409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Times New Roman"/>
                <a:cs typeface="Times New Roman"/>
              </a:rPr>
              <a:t>=</a:t>
            </a:r>
            <a:r>
              <a:rPr sz="1150" spc="409" dirty="0">
                <a:latin typeface="Times New Roman"/>
                <a:cs typeface="Times New Roman"/>
              </a:rPr>
              <a:t> </a:t>
            </a:r>
            <a:r>
              <a:rPr sz="1150" spc="50" dirty="0">
                <a:latin typeface="Times New Roman"/>
                <a:cs typeface="Times New Roman"/>
              </a:rPr>
              <a:t>new</a:t>
            </a:r>
            <a:r>
              <a:rPr sz="1150" spc="405" dirty="0">
                <a:latin typeface="Times New Roman"/>
                <a:cs typeface="Times New Roman"/>
              </a:rPr>
              <a:t> </a:t>
            </a:r>
            <a:r>
              <a:rPr sz="1150" spc="225" dirty="0">
                <a:latin typeface="Times New Roman"/>
                <a:cs typeface="Times New Roman"/>
              </a:rPr>
              <a:t>File("tempest.txt").toPath();</a:t>
            </a:r>
            <a:endParaRPr sz="115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020334" y="2420971"/>
            <a:ext cx="376555" cy="1993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50" spc="204" dirty="0">
                <a:latin typeface="Times New Roman"/>
                <a:cs typeface="Times New Roman"/>
              </a:rPr>
              <a:t>try{</a:t>
            </a:r>
            <a:endParaRPr sz="115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370859" y="2802152"/>
            <a:ext cx="4306570" cy="1072515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75"/>
              </a:spcBef>
            </a:pPr>
            <a:r>
              <a:rPr sz="1150" spc="170" dirty="0">
                <a:latin typeface="Times New Roman"/>
                <a:cs typeface="Times New Roman"/>
              </a:rPr>
              <a:t>long</a:t>
            </a:r>
            <a:r>
              <a:rPr sz="1150" spc="415" dirty="0">
                <a:latin typeface="Times New Roman"/>
                <a:cs typeface="Times New Roman"/>
              </a:rPr>
              <a:t> </a:t>
            </a:r>
            <a:r>
              <a:rPr sz="1150" spc="140" dirty="0">
                <a:latin typeface="Times New Roman"/>
                <a:cs typeface="Times New Roman"/>
              </a:rPr>
              <a:t>matches</a:t>
            </a:r>
            <a:r>
              <a:rPr sz="1150" spc="405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Times New Roman"/>
                <a:cs typeface="Times New Roman"/>
              </a:rPr>
              <a:t>=</a:t>
            </a:r>
            <a:r>
              <a:rPr sz="1150" spc="420" dirty="0">
                <a:latin typeface="Times New Roman"/>
                <a:cs typeface="Times New Roman"/>
              </a:rPr>
              <a:t> </a:t>
            </a:r>
            <a:r>
              <a:rPr sz="1150" spc="254" dirty="0">
                <a:latin typeface="Times New Roman"/>
                <a:cs typeface="Times New Roman"/>
              </a:rPr>
              <a:t>Files.lines(file)</a:t>
            </a:r>
            <a:endParaRPr sz="1150">
              <a:latin typeface="Times New Roman"/>
              <a:cs typeface="Times New Roman"/>
            </a:endParaRPr>
          </a:p>
          <a:p>
            <a:pPr marL="362585">
              <a:lnSpc>
                <a:spcPct val="100000"/>
              </a:lnSpc>
              <a:spcBef>
                <a:spcPts val="275"/>
              </a:spcBef>
            </a:pPr>
            <a:r>
              <a:rPr sz="1150" b="1" spc="185" dirty="0">
                <a:latin typeface="Times New Roman"/>
                <a:cs typeface="Times New Roman"/>
              </a:rPr>
              <a:t>.flatMap(line</a:t>
            </a:r>
            <a:r>
              <a:rPr sz="1150" b="1" spc="400" dirty="0">
                <a:latin typeface="Times New Roman"/>
                <a:cs typeface="Times New Roman"/>
              </a:rPr>
              <a:t> </a:t>
            </a:r>
            <a:r>
              <a:rPr sz="1150" b="1" spc="114" dirty="0">
                <a:latin typeface="Times New Roman"/>
                <a:cs typeface="Times New Roman"/>
              </a:rPr>
              <a:t>-</a:t>
            </a:r>
            <a:r>
              <a:rPr sz="1150" b="1" spc="204" dirty="0">
                <a:latin typeface="Times New Roman"/>
                <a:cs typeface="Times New Roman"/>
              </a:rPr>
              <a:t>&gt;</a:t>
            </a:r>
            <a:r>
              <a:rPr sz="1150" b="1" spc="434" dirty="0">
                <a:latin typeface="Times New Roman"/>
                <a:cs typeface="Times New Roman"/>
              </a:rPr>
              <a:t> </a:t>
            </a:r>
            <a:r>
              <a:rPr sz="1150" b="1" spc="204" dirty="0">
                <a:latin typeface="Times New Roman"/>
                <a:cs typeface="Times New Roman"/>
              </a:rPr>
              <a:t>Stream.of(line.split("</a:t>
            </a:r>
            <a:r>
              <a:rPr sz="1150" b="1" spc="420" dirty="0">
                <a:latin typeface="Times New Roman"/>
                <a:cs typeface="Times New Roman"/>
              </a:rPr>
              <a:t> </a:t>
            </a:r>
            <a:r>
              <a:rPr sz="1150" b="1" spc="210" dirty="0">
                <a:latin typeface="Times New Roman"/>
                <a:cs typeface="Times New Roman"/>
              </a:rPr>
              <a:t>")))</a:t>
            </a:r>
            <a:endParaRPr sz="1150">
              <a:latin typeface="Times New Roman"/>
              <a:cs typeface="Times New Roman"/>
            </a:endParaRPr>
          </a:p>
          <a:p>
            <a:pPr marL="363220">
              <a:lnSpc>
                <a:spcPct val="100000"/>
              </a:lnSpc>
              <a:spcBef>
                <a:spcPts val="265"/>
              </a:spcBef>
            </a:pPr>
            <a:r>
              <a:rPr sz="1150" spc="235" dirty="0">
                <a:latin typeface="Times New Roman"/>
                <a:cs typeface="Times New Roman"/>
              </a:rPr>
              <a:t>.filter(word</a:t>
            </a:r>
            <a:r>
              <a:rPr sz="1150" spc="430" dirty="0">
                <a:latin typeface="Times New Roman"/>
                <a:cs typeface="Times New Roman"/>
              </a:rPr>
              <a:t> </a:t>
            </a:r>
            <a:r>
              <a:rPr sz="1150" spc="114" dirty="0">
                <a:latin typeface="Times New Roman"/>
                <a:cs typeface="Times New Roman"/>
              </a:rPr>
              <a:t>-</a:t>
            </a:r>
            <a:r>
              <a:rPr sz="1150" spc="204" dirty="0">
                <a:latin typeface="Times New Roman"/>
                <a:cs typeface="Times New Roman"/>
              </a:rPr>
              <a:t>&gt;</a:t>
            </a:r>
            <a:r>
              <a:rPr sz="1150" spc="434" dirty="0">
                <a:latin typeface="Times New Roman"/>
                <a:cs typeface="Times New Roman"/>
              </a:rPr>
              <a:t> </a:t>
            </a:r>
            <a:r>
              <a:rPr sz="1150" spc="165" dirty="0">
                <a:latin typeface="Times New Roman"/>
                <a:cs typeface="Times New Roman"/>
              </a:rPr>
              <a:t>word.contains("my"))</a:t>
            </a:r>
            <a:endParaRPr sz="1150">
              <a:latin typeface="Times New Roman"/>
              <a:cs typeface="Times New Roman"/>
            </a:endParaRPr>
          </a:p>
          <a:p>
            <a:pPr marL="363220">
              <a:lnSpc>
                <a:spcPct val="100000"/>
              </a:lnSpc>
              <a:spcBef>
                <a:spcPts val="265"/>
              </a:spcBef>
            </a:pPr>
            <a:r>
              <a:rPr sz="1150" spc="210" dirty="0">
                <a:latin typeface="Times New Roman"/>
                <a:cs typeface="Times New Roman"/>
              </a:rPr>
              <a:t>.peek(s</a:t>
            </a:r>
            <a:r>
              <a:rPr sz="1150" spc="405" dirty="0">
                <a:latin typeface="Times New Roman"/>
                <a:cs typeface="Times New Roman"/>
              </a:rPr>
              <a:t> </a:t>
            </a:r>
            <a:r>
              <a:rPr sz="1150" spc="114" dirty="0">
                <a:latin typeface="Times New Roman"/>
                <a:cs typeface="Times New Roman"/>
              </a:rPr>
              <a:t>-</a:t>
            </a:r>
            <a:r>
              <a:rPr sz="1150" spc="204" dirty="0">
                <a:latin typeface="Times New Roman"/>
                <a:cs typeface="Times New Roman"/>
              </a:rPr>
              <a:t>&gt;</a:t>
            </a:r>
            <a:r>
              <a:rPr sz="1150" spc="430" dirty="0">
                <a:latin typeface="Times New Roman"/>
                <a:cs typeface="Times New Roman"/>
              </a:rPr>
              <a:t> </a:t>
            </a:r>
            <a:r>
              <a:rPr sz="1150" spc="195" dirty="0">
                <a:latin typeface="Times New Roman"/>
                <a:cs typeface="Times New Roman"/>
              </a:rPr>
              <a:t>System.out.println("Match:</a:t>
            </a:r>
            <a:r>
              <a:rPr sz="1150" spc="405" dirty="0">
                <a:latin typeface="Times New Roman"/>
                <a:cs typeface="Times New Roman"/>
              </a:rPr>
              <a:t> </a:t>
            </a:r>
            <a:r>
              <a:rPr sz="1150" spc="204" dirty="0">
                <a:latin typeface="Times New Roman"/>
                <a:cs typeface="Times New Roman"/>
              </a:rPr>
              <a:t>"</a:t>
            </a:r>
            <a:r>
              <a:rPr sz="1150" spc="430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Times New Roman"/>
                <a:cs typeface="Times New Roman"/>
              </a:rPr>
              <a:t>+</a:t>
            </a:r>
            <a:r>
              <a:rPr sz="1150" spc="425" dirty="0">
                <a:latin typeface="Times New Roman"/>
                <a:cs typeface="Times New Roman"/>
              </a:rPr>
              <a:t> </a:t>
            </a:r>
            <a:r>
              <a:rPr sz="1150" spc="240" dirty="0">
                <a:latin typeface="Times New Roman"/>
                <a:cs typeface="Times New Roman"/>
              </a:rPr>
              <a:t>s))</a:t>
            </a:r>
            <a:endParaRPr sz="1150">
              <a:latin typeface="Times New Roman"/>
              <a:cs typeface="Times New Roman"/>
            </a:endParaRPr>
          </a:p>
          <a:p>
            <a:pPr marL="363220">
              <a:lnSpc>
                <a:spcPct val="100000"/>
              </a:lnSpc>
              <a:spcBef>
                <a:spcPts val="265"/>
              </a:spcBef>
            </a:pPr>
            <a:r>
              <a:rPr sz="1150" spc="229" dirty="0">
                <a:latin typeface="Times New Roman"/>
                <a:cs typeface="Times New Roman"/>
              </a:rPr>
              <a:t>.count();</a:t>
            </a:r>
            <a:endParaRPr sz="115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60196" y="1967007"/>
            <a:ext cx="199390" cy="2326640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65"/>
              </a:spcBef>
            </a:pPr>
            <a:r>
              <a:rPr sz="1150" spc="75" dirty="0">
                <a:latin typeface="Times New Roman"/>
                <a:cs typeface="Times New Roman"/>
              </a:rPr>
              <a:t>17</a:t>
            </a:r>
            <a:endParaRPr sz="11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65"/>
              </a:spcBef>
            </a:pPr>
            <a:r>
              <a:rPr sz="1150" spc="75" dirty="0">
                <a:latin typeface="Times New Roman"/>
                <a:cs typeface="Times New Roman"/>
              </a:rPr>
              <a:t>18</a:t>
            </a:r>
            <a:endParaRPr sz="11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75"/>
              </a:spcBef>
            </a:pPr>
            <a:r>
              <a:rPr sz="1150" spc="75" dirty="0">
                <a:latin typeface="Times New Roman"/>
                <a:cs typeface="Times New Roman"/>
              </a:rPr>
              <a:t>19</a:t>
            </a:r>
            <a:endParaRPr sz="11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65"/>
              </a:spcBef>
            </a:pPr>
            <a:r>
              <a:rPr sz="1150" spc="75" dirty="0">
                <a:latin typeface="Times New Roman"/>
                <a:cs typeface="Times New Roman"/>
              </a:rPr>
              <a:t>20</a:t>
            </a:r>
            <a:endParaRPr sz="11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60"/>
              </a:spcBef>
            </a:pPr>
            <a:r>
              <a:rPr sz="1150" spc="75" dirty="0">
                <a:latin typeface="Times New Roman"/>
                <a:cs typeface="Times New Roman"/>
              </a:rPr>
              <a:t>21</a:t>
            </a:r>
            <a:endParaRPr sz="11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80"/>
              </a:spcBef>
            </a:pPr>
            <a:r>
              <a:rPr sz="1150" spc="75" dirty="0">
                <a:latin typeface="Times New Roman"/>
                <a:cs typeface="Times New Roman"/>
              </a:rPr>
              <a:t>22</a:t>
            </a:r>
            <a:endParaRPr sz="11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60"/>
              </a:spcBef>
            </a:pPr>
            <a:r>
              <a:rPr sz="1150" spc="75" dirty="0">
                <a:latin typeface="Times New Roman"/>
                <a:cs typeface="Times New Roman"/>
              </a:rPr>
              <a:t>23</a:t>
            </a:r>
            <a:endParaRPr sz="11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65"/>
              </a:spcBef>
            </a:pPr>
            <a:r>
              <a:rPr sz="1150" spc="75" dirty="0">
                <a:latin typeface="Times New Roman"/>
                <a:cs typeface="Times New Roman"/>
              </a:rPr>
              <a:t>24</a:t>
            </a:r>
            <a:endParaRPr sz="11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65"/>
              </a:spcBef>
            </a:pPr>
            <a:r>
              <a:rPr sz="1150" spc="75" dirty="0">
                <a:latin typeface="Times New Roman"/>
                <a:cs typeface="Times New Roman"/>
              </a:rPr>
              <a:t>25</a:t>
            </a:r>
            <a:endParaRPr sz="11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75"/>
              </a:spcBef>
            </a:pPr>
            <a:r>
              <a:rPr sz="1150" spc="75" dirty="0">
                <a:latin typeface="Times New Roman"/>
                <a:cs typeface="Times New Roman"/>
              </a:rPr>
              <a:t>26</a:t>
            </a:r>
            <a:endParaRPr sz="11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65"/>
              </a:spcBef>
            </a:pPr>
            <a:r>
              <a:rPr sz="1150" spc="75" dirty="0">
                <a:latin typeface="Times New Roman"/>
                <a:cs typeface="Times New Roman"/>
              </a:rPr>
              <a:t>27</a:t>
            </a:r>
            <a:endParaRPr sz="115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370859" y="4094302"/>
            <a:ext cx="4133215" cy="1993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50" spc="204" dirty="0">
                <a:latin typeface="Times New Roman"/>
                <a:cs typeface="Times New Roman"/>
              </a:rPr>
              <a:t>System.out.println("#</a:t>
            </a:r>
            <a:r>
              <a:rPr sz="1150" spc="430" dirty="0">
                <a:latin typeface="Times New Roman"/>
                <a:cs typeface="Times New Roman"/>
              </a:rPr>
              <a:t> </a:t>
            </a:r>
            <a:r>
              <a:rPr sz="1150" spc="195" dirty="0">
                <a:latin typeface="Times New Roman"/>
                <a:cs typeface="Times New Roman"/>
              </a:rPr>
              <a:t>of</a:t>
            </a:r>
            <a:r>
              <a:rPr sz="1150" spc="415" dirty="0">
                <a:latin typeface="Times New Roman"/>
                <a:cs typeface="Times New Roman"/>
              </a:rPr>
              <a:t> </a:t>
            </a:r>
            <a:r>
              <a:rPr sz="1150" spc="150" dirty="0">
                <a:latin typeface="Times New Roman"/>
                <a:cs typeface="Times New Roman"/>
              </a:rPr>
              <a:t>Matches:</a:t>
            </a:r>
            <a:r>
              <a:rPr sz="1150" spc="430" dirty="0">
                <a:latin typeface="Times New Roman"/>
                <a:cs typeface="Times New Roman"/>
              </a:rPr>
              <a:t> </a:t>
            </a:r>
            <a:r>
              <a:rPr sz="1150" spc="204" dirty="0">
                <a:latin typeface="Times New Roman"/>
                <a:cs typeface="Times New Roman"/>
              </a:rPr>
              <a:t>"</a:t>
            </a:r>
            <a:r>
              <a:rPr sz="1150" spc="420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Times New Roman"/>
                <a:cs typeface="Times New Roman"/>
              </a:rPr>
              <a:t>+</a:t>
            </a:r>
            <a:r>
              <a:rPr sz="1150" spc="430" dirty="0">
                <a:latin typeface="Times New Roman"/>
                <a:cs typeface="Times New Roman"/>
              </a:rPr>
              <a:t> </a:t>
            </a:r>
            <a:r>
              <a:rPr sz="1150" spc="170" dirty="0">
                <a:latin typeface="Times New Roman"/>
                <a:cs typeface="Times New Roman"/>
              </a:rPr>
              <a:t>matches);</a:t>
            </a:r>
            <a:endParaRPr sz="115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17880" y="5247386"/>
            <a:ext cx="6287135" cy="85851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R="144780" algn="ctr">
              <a:lnSpc>
                <a:spcPct val="100000"/>
              </a:lnSpc>
              <a:spcBef>
                <a:spcPts val="105"/>
              </a:spcBef>
            </a:pPr>
            <a:endParaRPr sz="8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8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40"/>
              </a:spcBef>
            </a:pPr>
            <a:endParaRPr sz="850">
              <a:latin typeface="Arial"/>
              <a:cs typeface="Arial"/>
            </a:endParaRPr>
          </a:p>
          <a:p>
            <a:pPr marL="12700" marR="5080">
              <a:lnSpc>
                <a:spcPct val="109600"/>
              </a:lnSpc>
            </a:pPr>
            <a:r>
              <a:rPr sz="1150" dirty="0">
                <a:latin typeface="Arial"/>
                <a:cs typeface="Arial"/>
              </a:rPr>
              <a:t>The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spc="180" dirty="0">
                <a:latin typeface="Times New Roman"/>
                <a:cs typeface="Times New Roman"/>
              </a:rPr>
              <a:t>flatMap</a:t>
            </a:r>
            <a:r>
              <a:rPr sz="1150" spc="145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Arial"/>
                <a:cs typeface="Arial"/>
              </a:rPr>
              <a:t>method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can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be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used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to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convert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data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into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stream.</a:t>
            </a:r>
            <a:r>
              <a:rPr sz="1150" spc="3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example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splits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line</a:t>
            </a:r>
            <a:r>
              <a:rPr sz="1150" spc="95" dirty="0">
                <a:latin typeface="Arial"/>
                <a:cs typeface="Arial"/>
              </a:rPr>
              <a:t> </a:t>
            </a:r>
            <a:r>
              <a:rPr sz="1150" spc="-20" dirty="0">
                <a:latin typeface="Arial"/>
                <a:cs typeface="Arial"/>
              </a:rPr>
              <a:t>data </a:t>
            </a:r>
            <a:r>
              <a:rPr sz="1150" dirty="0">
                <a:latin typeface="Arial"/>
                <a:cs typeface="Arial"/>
              </a:rPr>
              <a:t>into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spc="-10" dirty="0">
                <a:latin typeface="Arial"/>
                <a:cs typeface="Arial"/>
              </a:rPr>
              <a:t>words.</a:t>
            </a:r>
            <a:endParaRPr sz="11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60196" y="806967"/>
            <a:ext cx="5557520" cy="298704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92710" algn="ctr">
              <a:lnSpc>
                <a:spcPct val="100000"/>
              </a:lnSpc>
              <a:spcBef>
                <a:spcPts val="110"/>
              </a:spcBef>
            </a:pPr>
            <a:r>
              <a:rPr sz="1850" b="1" spc="-10" dirty="0">
                <a:latin typeface="Arial"/>
                <a:cs typeface="Arial"/>
              </a:rPr>
              <a:t>Summary</a:t>
            </a:r>
            <a:endParaRPr sz="18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350"/>
              </a:spcBef>
            </a:pPr>
            <a:endParaRPr sz="18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550" dirty="0">
                <a:latin typeface="Arial"/>
                <a:cs typeface="Arial"/>
              </a:rPr>
              <a:t>After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completing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this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lesson,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you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should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be</a:t>
            </a:r>
            <a:r>
              <a:rPr sz="1550" spc="6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able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spc="-25" dirty="0">
                <a:latin typeface="Arial"/>
                <a:cs typeface="Arial"/>
              </a:rPr>
              <a:t>to:</a:t>
            </a:r>
            <a:endParaRPr sz="1550">
              <a:latin typeface="Arial"/>
              <a:cs typeface="Arial"/>
            </a:endParaRPr>
          </a:p>
          <a:p>
            <a:pPr marL="413384" indent="-329565">
              <a:lnSpc>
                <a:spcPct val="100000"/>
              </a:lnSpc>
              <a:spcBef>
                <a:spcPts val="395"/>
              </a:spcBef>
              <a:buClr>
                <a:srgbClr val="FF0000"/>
              </a:buClr>
              <a:buChar char="•"/>
              <a:tabLst>
                <a:tab pos="413384" algn="l"/>
              </a:tabLst>
            </a:pPr>
            <a:r>
              <a:rPr sz="1550" dirty="0">
                <a:latin typeface="Arial"/>
                <a:cs typeface="Arial"/>
              </a:rPr>
              <a:t>Extract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data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from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an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object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using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spc="-25" dirty="0">
                <a:latin typeface="Arial"/>
                <a:cs typeface="Arial"/>
              </a:rPr>
              <a:t>map</a:t>
            </a:r>
            <a:endParaRPr sz="1550">
              <a:latin typeface="Arial"/>
              <a:cs typeface="Arial"/>
            </a:endParaRPr>
          </a:p>
          <a:p>
            <a:pPr marL="413384" indent="-329565">
              <a:lnSpc>
                <a:spcPct val="100000"/>
              </a:lnSpc>
              <a:spcBef>
                <a:spcPts val="405"/>
              </a:spcBef>
              <a:buClr>
                <a:srgbClr val="FF0000"/>
              </a:buClr>
              <a:buChar char="•"/>
              <a:tabLst>
                <a:tab pos="413384" algn="l"/>
              </a:tabLst>
            </a:pPr>
            <a:r>
              <a:rPr sz="1550" dirty="0">
                <a:latin typeface="Arial"/>
                <a:cs typeface="Arial"/>
              </a:rPr>
              <a:t>Describe</a:t>
            </a:r>
            <a:r>
              <a:rPr sz="1550" spc="1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the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types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of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stream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operations</a:t>
            </a:r>
            <a:endParaRPr sz="1550">
              <a:latin typeface="Arial"/>
              <a:cs typeface="Arial"/>
            </a:endParaRPr>
          </a:p>
          <a:p>
            <a:pPr marL="413384" indent="-329565">
              <a:lnSpc>
                <a:spcPct val="100000"/>
              </a:lnSpc>
              <a:spcBef>
                <a:spcPts val="409"/>
              </a:spcBef>
              <a:buClr>
                <a:srgbClr val="FF0000"/>
              </a:buClr>
              <a:buChar char="•"/>
              <a:tabLst>
                <a:tab pos="413384" algn="l"/>
              </a:tabLst>
            </a:pPr>
            <a:r>
              <a:rPr sz="1550" dirty="0">
                <a:latin typeface="Arial"/>
                <a:cs typeface="Arial"/>
              </a:rPr>
              <a:t>Describe</a:t>
            </a:r>
            <a:r>
              <a:rPr sz="1550" spc="2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the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Optional</a:t>
            </a:r>
            <a:r>
              <a:rPr sz="1550" spc="60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class</a:t>
            </a:r>
            <a:endParaRPr sz="1550">
              <a:latin typeface="Arial"/>
              <a:cs typeface="Arial"/>
            </a:endParaRPr>
          </a:p>
          <a:p>
            <a:pPr marL="413384" indent="-329565">
              <a:lnSpc>
                <a:spcPct val="100000"/>
              </a:lnSpc>
              <a:spcBef>
                <a:spcPts val="409"/>
              </a:spcBef>
              <a:buClr>
                <a:srgbClr val="FF0000"/>
              </a:buClr>
              <a:buChar char="•"/>
              <a:tabLst>
                <a:tab pos="413384" algn="l"/>
              </a:tabLst>
            </a:pPr>
            <a:r>
              <a:rPr sz="1550" dirty="0">
                <a:latin typeface="Arial"/>
                <a:cs typeface="Arial"/>
              </a:rPr>
              <a:t>Describe</a:t>
            </a:r>
            <a:r>
              <a:rPr sz="1550" spc="2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lazy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processing</a:t>
            </a:r>
            <a:endParaRPr sz="1550">
              <a:latin typeface="Arial"/>
              <a:cs typeface="Arial"/>
            </a:endParaRPr>
          </a:p>
          <a:p>
            <a:pPr marL="413384" indent="-329565">
              <a:lnSpc>
                <a:spcPct val="100000"/>
              </a:lnSpc>
              <a:spcBef>
                <a:spcPts val="395"/>
              </a:spcBef>
              <a:buClr>
                <a:srgbClr val="FF0000"/>
              </a:buClr>
              <a:buChar char="•"/>
              <a:tabLst>
                <a:tab pos="413384" algn="l"/>
              </a:tabLst>
            </a:pPr>
            <a:r>
              <a:rPr sz="1550" dirty="0">
                <a:latin typeface="Arial"/>
                <a:cs typeface="Arial"/>
              </a:rPr>
              <a:t>Sort</a:t>
            </a:r>
            <a:r>
              <a:rPr sz="1550" spc="1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stream</a:t>
            </a:r>
            <a:endParaRPr sz="1550">
              <a:latin typeface="Arial"/>
              <a:cs typeface="Arial"/>
            </a:endParaRPr>
          </a:p>
          <a:p>
            <a:pPr marL="413384" indent="-329565">
              <a:lnSpc>
                <a:spcPct val="100000"/>
              </a:lnSpc>
              <a:spcBef>
                <a:spcPts val="310"/>
              </a:spcBef>
              <a:buClr>
                <a:srgbClr val="FF0000"/>
              </a:buClr>
              <a:buChar char="•"/>
              <a:tabLst>
                <a:tab pos="413384" algn="l"/>
              </a:tabLst>
            </a:pPr>
            <a:r>
              <a:rPr sz="1550" dirty="0">
                <a:latin typeface="Arial"/>
                <a:cs typeface="Arial"/>
              </a:rPr>
              <a:t>Save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results</a:t>
            </a:r>
            <a:r>
              <a:rPr sz="1550" spc="2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to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collection</a:t>
            </a:r>
            <a:r>
              <a:rPr sz="1550" spc="1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by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using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the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spc="350" dirty="0">
                <a:latin typeface="Times New Roman"/>
                <a:cs typeface="Times New Roman"/>
              </a:rPr>
              <a:t>collect</a:t>
            </a:r>
            <a:r>
              <a:rPr sz="1550" spc="100" dirty="0">
                <a:latin typeface="Times New Roman"/>
                <a:cs typeface="Times New Roman"/>
              </a:rPr>
              <a:t> </a:t>
            </a:r>
            <a:r>
              <a:rPr sz="1550" spc="-10" dirty="0">
                <a:latin typeface="Arial"/>
                <a:cs typeface="Arial"/>
              </a:rPr>
              <a:t>method</a:t>
            </a:r>
            <a:endParaRPr sz="1550">
              <a:latin typeface="Arial"/>
              <a:cs typeface="Arial"/>
            </a:endParaRPr>
          </a:p>
          <a:p>
            <a:pPr marL="413384" indent="-329565">
              <a:lnSpc>
                <a:spcPct val="100000"/>
              </a:lnSpc>
              <a:spcBef>
                <a:spcPts val="395"/>
              </a:spcBef>
              <a:buClr>
                <a:srgbClr val="FF0000"/>
              </a:buClr>
              <a:buChar char="•"/>
              <a:tabLst>
                <a:tab pos="413384" algn="l"/>
              </a:tabLst>
            </a:pPr>
            <a:r>
              <a:rPr sz="1550" dirty="0">
                <a:latin typeface="Arial"/>
                <a:cs typeface="Arial"/>
              </a:rPr>
              <a:t>Group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and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partition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data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by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using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the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spc="305" dirty="0">
                <a:latin typeface="Times New Roman"/>
                <a:cs typeface="Times New Roman"/>
              </a:rPr>
              <a:t>Collectors</a:t>
            </a:r>
            <a:r>
              <a:rPr sz="1550" spc="120" dirty="0">
                <a:latin typeface="Times New Roman"/>
                <a:cs typeface="Times New Roman"/>
              </a:rPr>
              <a:t> </a:t>
            </a:r>
            <a:r>
              <a:rPr sz="1550" spc="-10" dirty="0">
                <a:latin typeface="Arial"/>
                <a:cs typeface="Arial"/>
              </a:rPr>
              <a:t>class</a:t>
            </a:r>
            <a:endParaRPr sz="15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326639" y="5247386"/>
            <a:ext cx="3116580" cy="144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endParaRPr sz="8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45691" y="4526006"/>
            <a:ext cx="1423670" cy="1231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950"/>
              </a:lnSpc>
            </a:pPr>
            <a:r>
              <a:rPr sz="850" dirty="0">
                <a:latin typeface="Arial"/>
                <a:cs typeface="Arial"/>
              </a:rPr>
              <a:t>Apache</a:t>
            </a:r>
            <a:r>
              <a:rPr sz="850" spc="25" dirty="0">
                <a:latin typeface="Arial"/>
                <a:cs typeface="Arial"/>
              </a:rPr>
              <a:t> </a:t>
            </a:r>
            <a:r>
              <a:rPr sz="850" dirty="0">
                <a:latin typeface="Arial"/>
                <a:cs typeface="Arial"/>
              </a:rPr>
              <a:t>Software</a:t>
            </a:r>
            <a:r>
              <a:rPr sz="850" spc="35" dirty="0">
                <a:latin typeface="Arial"/>
                <a:cs typeface="Arial"/>
              </a:rPr>
              <a:t> </a:t>
            </a:r>
            <a:r>
              <a:rPr sz="850" spc="-10" dirty="0">
                <a:latin typeface="Arial"/>
                <a:cs typeface="Arial"/>
              </a:rPr>
              <a:t>Foundation</a:t>
            </a:r>
            <a:endParaRPr sz="85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17219" y="502919"/>
            <a:ext cx="6539865" cy="4527550"/>
          </a:xfrm>
          <a:custGeom>
            <a:avLst/>
            <a:gdLst/>
            <a:ahLst/>
            <a:cxnLst/>
            <a:rect l="l" t="t" r="r" b="b"/>
            <a:pathLst>
              <a:path w="6539865" h="4527550">
                <a:moveTo>
                  <a:pt x="6539483" y="0"/>
                </a:moveTo>
                <a:lnTo>
                  <a:pt x="0" y="0"/>
                </a:lnTo>
                <a:lnTo>
                  <a:pt x="0" y="4527042"/>
                </a:lnTo>
                <a:lnTo>
                  <a:pt x="6539483" y="4527042"/>
                </a:lnTo>
                <a:lnTo>
                  <a:pt x="653948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683255" y="806967"/>
            <a:ext cx="2404110" cy="3092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50" b="1" dirty="0">
                <a:latin typeface="Arial"/>
                <a:cs typeface="Arial"/>
              </a:rPr>
              <a:t>The</a:t>
            </a:r>
            <a:r>
              <a:rPr sz="1850" b="1" spc="25" dirty="0">
                <a:latin typeface="Arial"/>
                <a:cs typeface="Arial"/>
              </a:rPr>
              <a:t> </a:t>
            </a:r>
            <a:r>
              <a:rPr sz="1850" b="1" dirty="0">
                <a:latin typeface="Arial"/>
                <a:cs typeface="Arial"/>
              </a:rPr>
              <a:t>Java</a:t>
            </a:r>
            <a:r>
              <a:rPr sz="1850" b="1" spc="35" dirty="0">
                <a:latin typeface="Arial"/>
                <a:cs typeface="Arial"/>
              </a:rPr>
              <a:t> </a:t>
            </a:r>
            <a:r>
              <a:rPr sz="1850" b="1" spc="-10" dirty="0">
                <a:latin typeface="Arial"/>
                <a:cs typeface="Arial"/>
              </a:rPr>
              <a:t>Community</a:t>
            </a:r>
            <a:endParaRPr sz="185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868680" y="1280160"/>
            <a:ext cx="5958840" cy="3508375"/>
            <a:chOff x="868680" y="1280160"/>
            <a:chExt cx="5958840" cy="350837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45920" y="1450848"/>
              <a:ext cx="4078224" cy="3057143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30268" y="1280160"/>
              <a:ext cx="745236" cy="557783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29640" y="2667000"/>
              <a:ext cx="685800" cy="292607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68680" y="3419855"/>
              <a:ext cx="821436" cy="32156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36192" y="2926080"/>
              <a:ext cx="5291328" cy="1513332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879591" y="3633216"/>
              <a:ext cx="947928" cy="402336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499103" y="4248911"/>
              <a:ext cx="1048512" cy="539496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572256" y="1999488"/>
              <a:ext cx="384048" cy="688848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00912" y="1975104"/>
              <a:ext cx="1147572" cy="361187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526024" y="2400300"/>
              <a:ext cx="1223772" cy="277368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494020" y="2645663"/>
              <a:ext cx="1280159" cy="245364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935480" y="1624584"/>
              <a:ext cx="969263" cy="265175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856988" y="4168139"/>
              <a:ext cx="1178052" cy="283463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4850891" y="4160520"/>
              <a:ext cx="1191895" cy="299085"/>
            </a:xfrm>
            <a:custGeom>
              <a:avLst/>
              <a:gdLst/>
              <a:ahLst/>
              <a:cxnLst/>
              <a:rect l="l" t="t" r="r" b="b"/>
              <a:pathLst>
                <a:path w="1191895" h="299085">
                  <a:moveTo>
                    <a:pt x="1191767" y="0"/>
                  </a:moveTo>
                  <a:lnTo>
                    <a:pt x="0" y="0"/>
                  </a:lnTo>
                  <a:lnTo>
                    <a:pt x="0" y="298703"/>
                  </a:lnTo>
                  <a:lnTo>
                    <a:pt x="1191767" y="298703"/>
                  </a:lnTo>
                  <a:lnTo>
                    <a:pt x="1191767" y="294131"/>
                  </a:lnTo>
                  <a:lnTo>
                    <a:pt x="6096" y="294131"/>
                  </a:lnTo>
                  <a:lnTo>
                    <a:pt x="3048" y="291083"/>
                  </a:lnTo>
                  <a:lnTo>
                    <a:pt x="6096" y="291083"/>
                  </a:lnTo>
                  <a:lnTo>
                    <a:pt x="6096" y="7619"/>
                  </a:lnTo>
                  <a:lnTo>
                    <a:pt x="3048" y="7619"/>
                  </a:lnTo>
                  <a:lnTo>
                    <a:pt x="6096" y="4571"/>
                  </a:lnTo>
                  <a:lnTo>
                    <a:pt x="1191767" y="4571"/>
                  </a:lnTo>
                  <a:lnTo>
                    <a:pt x="1191767" y="0"/>
                  </a:lnTo>
                  <a:close/>
                </a:path>
                <a:path w="1191895" h="299085">
                  <a:moveTo>
                    <a:pt x="6096" y="291083"/>
                  </a:moveTo>
                  <a:lnTo>
                    <a:pt x="3048" y="291083"/>
                  </a:lnTo>
                  <a:lnTo>
                    <a:pt x="6096" y="294131"/>
                  </a:lnTo>
                  <a:lnTo>
                    <a:pt x="6096" y="291083"/>
                  </a:lnTo>
                  <a:close/>
                </a:path>
                <a:path w="1191895" h="299085">
                  <a:moveTo>
                    <a:pt x="1184148" y="291083"/>
                  </a:moveTo>
                  <a:lnTo>
                    <a:pt x="6096" y="291083"/>
                  </a:lnTo>
                  <a:lnTo>
                    <a:pt x="6096" y="294131"/>
                  </a:lnTo>
                  <a:lnTo>
                    <a:pt x="1184148" y="294131"/>
                  </a:lnTo>
                  <a:lnTo>
                    <a:pt x="1184148" y="291083"/>
                  </a:lnTo>
                  <a:close/>
                </a:path>
                <a:path w="1191895" h="299085">
                  <a:moveTo>
                    <a:pt x="1184148" y="4571"/>
                  </a:moveTo>
                  <a:lnTo>
                    <a:pt x="1184148" y="294131"/>
                  </a:lnTo>
                  <a:lnTo>
                    <a:pt x="1187196" y="291083"/>
                  </a:lnTo>
                  <a:lnTo>
                    <a:pt x="1191767" y="291083"/>
                  </a:lnTo>
                  <a:lnTo>
                    <a:pt x="1191767" y="7619"/>
                  </a:lnTo>
                  <a:lnTo>
                    <a:pt x="1187196" y="7619"/>
                  </a:lnTo>
                  <a:lnTo>
                    <a:pt x="1184148" y="4571"/>
                  </a:lnTo>
                  <a:close/>
                </a:path>
                <a:path w="1191895" h="299085">
                  <a:moveTo>
                    <a:pt x="1191767" y="291083"/>
                  </a:moveTo>
                  <a:lnTo>
                    <a:pt x="1187196" y="291083"/>
                  </a:lnTo>
                  <a:lnTo>
                    <a:pt x="1184148" y="294131"/>
                  </a:lnTo>
                  <a:lnTo>
                    <a:pt x="1191767" y="294131"/>
                  </a:lnTo>
                  <a:lnTo>
                    <a:pt x="1191767" y="291083"/>
                  </a:lnTo>
                  <a:close/>
                </a:path>
                <a:path w="1191895" h="299085">
                  <a:moveTo>
                    <a:pt x="6096" y="4571"/>
                  </a:moveTo>
                  <a:lnTo>
                    <a:pt x="3048" y="7619"/>
                  </a:lnTo>
                  <a:lnTo>
                    <a:pt x="6096" y="7619"/>
                  </a:lnTo>
                  <a:lnTo>
                    <a:pt x="6096" y="4571"/>
                  </a:lnTo>
                  <a:close/>
                </a:path>
                <a:path w="1191895" h="299085">
                  <a:moveTo>
                    <a:pt x="1184148" y="4571"/>
                  </a:moveTo>
                  <a:lnTo>
                    <a:pt x="6096" y="4571"/>
                  </a:lnTo>
                  <a:lnTo>
                    <a:pt x="6096" y="7619"/>
                  </a:lnTo>
                  <a:lnTo>
                    <a:pt x="1184148" y="7619"/>
                  </a:lnTo>
                  <a:lnTo>
                    <a:pt x="1184148" y="4571"/>
                  </a:lnTo>
                  <a:close/>
                </a:path>
                <a:path w="1191895" h="299085">
                  <a:moveTo>
                    <a:pt x="1191767" y="4571"/>
                  </a:moveTo>
                  <a:lnTo>
                    <a:pt x="1184148" y="4571"/>
                  </a:lnTo>
                  <a:lnTo>
                    <a:pt x="1187196" y="7619"/>
                  </a:lnTo>
                  <a:lnTo>
                    <a:pt x="1191767" y="7619"/>
                  </a:lnTo>
                  <a:lnTo>
                    <a:pt x="1191767" y="4571"/>
                  </a:lnTo>
                  <a:close/>
                </a:path>
              </a:pathLst>
            </a:custGeom>
            <a:solidFill>
              <a:srgbClr val="98989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3920744" y="1341374"/>
            <a:ext cx="554355" cy="2857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850" dirty="0">
                <a:solidFill>
                  <a:srgbClr val="E6AF00"/>
                </a:solidFill>
                <a:latin typeface="Arial"/>
                <a:cs typeface="Arial"/>
              </a:rPr>
              <a:t>Mobile</a:t>
            </a:r>
            <a:r>
              <a:rPr sz="850" spc="-30" dirty="0">
                <a:solidFill>
                  <a:srgbClr val="E6AF00"/>
                </a:solidFill>
                <a:latin typeface="Arial"/>
                <a:cs typeface="Arial"/>
              </a:rPr>
              <a:t> </a:t>
            </a:r>
            <a:r>
              <a:rPr sz="850" spc="-50" dirty="0">
                <a:solidFill>
                  <a:srgbClr val="E6AF00"/>
                </a:solidFill>
                <a:latin typeface="Arial"/>
                <a:cs typeface="Arial"/>
              </a:rPr>
              <a:t>&amp;</a:t>
            </a:r>
            <a:r>
              <a:rPr sz="850" spc="-10" dirty="0">
                <a:solidFill>
                  <a:srgbClr val="E6AF00"/>
                </a:solidFill>
                <a:latin typeface="Arial"/>
                <a:cs typeface="Arial"/>
              </a:rPr>
              <a:t> Embedded</a:t>
            </a:r>
            <a:endParaRPr sz="85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694436" y="5247386"/>
            <a:ext cx="6396990" cy="18929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R="8890" algn="ctr">
              <a:lnSpc>
                <a:spcPct val="100000"/>
              </a:lnSpc>
              <a:spcBef>
                <a:spcPts val="105"/>
              </a:spcBef>
            </a:pPr>
            <a:endParaRPr sz="850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85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705"/>
              </a:spcBef>
            </a:pPr>
            <a:endParaRPr sz="85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300" b="1" dirty="0">
                <a:latin typeface="Arial"/>
                <a:cs typeface="Arial"/>
              </a:rPr>
              <a:t>What</a:t>
            </a:r>
            <a:r>
              <a:rPr sz="1300" b="1" spc="-30" dirty="0">
                <a:latin typeface="Arial"/>
                <a:cs typeface="Arial"/>
              </a:rPr>
              <a:t> </a:t>
            </a:r>
            <a:r>
              <a:rPr sz="1300" b="1" dirty="0">
                <a:latin typeface="Arial"/>
                <a:cs typeface="Arial"/>
              </a:rPr>
              <a:t>Is</a:t>
            </a:r>
            <a:r>
              <a:rPr sz="1300" b="1" spc="-45" dirty="0">
                <a:latin typeface="Arial"/>
                <a:cs typeface="Arial"/>
              </a:rPr>
              <a:t> </a:t>
            </a:r>
            <a:r>
              <a:rPr sz="1300" b="1" dirty="0">
                <a:latin typeface="Arial"/>
                <a:cs typeface="Arial"/>
              </a:rPr>
              <a:t>the</a:t>
            </a:r>
            <a:r>
              <a:rPr sz="1300" b="1" spc="-30" dirty="0">
                <a:latin typeface="Arial"/>
                <a:cs typeface="Arial"/>
              </a:rPr>
              <a:t> </a:t>
            </a:r>
            <a:r>
              <a:rPr sz="1300" b="1" dirty="0">
                <a:latin typeface="Arial"/>
                <a:cs typeface="Arial"/>
              </a:rPr>
              <a:t>Java</a:t>
            </a:r>
            <a:r>
              <a:rPr sz="1300" b="1" spc="-20" dirty="0">
                <a:latin typeface="Arial"/>
                <a:cs typeface="Arial"/>
              </a:rPr>
              <a:t> </a:t>
            </a:r>
            <a:r>
              <a:rPr sz="1300" b="1" spc="-10" dirty="0">
                <a:latin typeface="Arial"/>
                <a:cs typeface="Arial"/>
              </a:rPr>
              <a:t>Community?</a:t>
            </a:r>
            <a:endParaRPr sz="1300" dirty="0">
              <a:latin typeface="Arial"/>
              <a:cs typeface="Arial"/>
            </a:endParaRPr>
          </a:p>
          <a:p>
            <a:pPr marL="135890" marR="262255">
              <a:lnSpc>
                <a:spcPct val="103499"/>
              </a:lnSpc>
              <a:spcBef>
                <a:spcPts val="434"/>
              </a:spcBef>
            </a:pPr>
            <a:r>
              <a:rPr sz="1150" dirty="0">
                <a:latin typeface="Arial"/>
                <a:cs typeface="Arial"/>
              </a:rPr>
              <a:t>At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very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high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level,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i="1" dirty="0">
                <a:latin typeface="Arial"/>
                <a:cs typeface="Arial"/>
              </a:rPr>
              <a:t>Java</a:t>
            </a:r>
            <a:r>
              <a:rPr sz="1150" i="1" spc="55" dirty="0">
                <a:latin typeface="Arial"/>
                <a:cs typeface="Arial"/>
              </a:rPr>
              <a:t> </a:t>
            </a:r>
            <a:r>
              <a:rPr sz="1150" i="1" dirty="0">
                <a:latin typeface="Arial"/>
                <a:cs typeface="Arial"/>
              </a:rPr>
              <a:t>Community</a:t>
            </a:r>
            <a:r>
              <a:rPr sz="1150" i="1" spc="9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is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term</a:t>
            </a:r>
            <a:r>
              <a:rPr sz="1150" spc="3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used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to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refer</a:t>
            </a:r>
            <a:r>
              <a:rPr sz="1150" spc="2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to</a:t>
            </a:r>
            <a:r>
              <a:rPr sz="1150" spc="4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many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individuals</a:t>
            </a:r>
            <a:r>
              <a:rPr sz="1150" spc="114" dirty="0">
                <a:latin typeface="Arial"/>
                <a:cs typeface="Arial"/>
              </a:rPr>
              <a:t> </a:t>
            </a:r>
            <a:r>
              <a:rPr sz="1150" spc="-25" dirty="0">
                <a:latin typeface="Arial"/>
                <a:cs typeface="Arial"/>
              </a:rPr>
              <a:t>and </a:t>
            </a:r>
            <a:r>
              <a:rPr sz="1150" dirty="0">
                <a:latin typeface="Arial"/>
                <a:cs typeface="Arial"/>
              </a:rPr>
              <a:t>organizations</a:t>
            </a:r>
            <a:r>
              <a:rPr sz="1150" spc="10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that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develop,</a:t>
            </a:r>
            <a:r>
              <a:rPr sz="1150" spc="12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innovate,</a:t>
            </a:r>
            <a:r>
              <a:rPr sz="1150" spc="114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and</a:t>
            </a:r>
            <a:r>
              <a:rPr sz="1150" spc="10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use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Java</a:t>
            </a:r>
            <a:r>
              <a:rPr sz="1150" spc="11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technology.</a:t>
            </a:r>
            <a:r>
              <a:rPr sz="1150" spc="14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This</a:t>
            </a:r>
            <a:r>
              <a:rPr sz="1150" spc="11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community</a:t>
            </a:r>
            <a:r>
              <a:rPr sz="1150" spc="40" dirty="0">
                <a:latin typeface="Arial"/>
                <a:cs typeface="Arial"/>
              </a:rPr>
              <a:t> </a:t>
            </a:r>
            <a:r>
              <a:rPr sz="1150" spc="-10" dirty="0">
                <a:latin typeface="Arial"/>
                <a:cs typeface="Arial"/>
              </a:rPr>
              <a:t>includes </a:t>
            </a:r>
            <a:r>
              <a:rPr sz="1150" dirty="0">
                <a:latin typeface="Arial"/>
                <a:cs typeface="Arial"/>
              </a:rPr>
              <a:t>developers</a:t>
            </a:r>
            <a:r>
              <a:rPr sz="1150" spc="13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as</a:t>
            </a:r>
            <a:r>
              <a:rPr sz="1150" spc="13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individuals,</a:t>
            </a:r>
            <a:r>
              <a:rPr sz="1150" spc="1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organizations,</a:t>
            </a:r>
            <a:r>
              <a:rPr sz="1150" spc="13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businesses,</a:t>
            </a:r>
            <a:r>
              <a:rPr sz="1150" spc="12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and</a:t>
            </a:r>
            <a:r>
              <a:rPr sz="1150" spc="13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open-source</a:t>
            </a:r>
            <a:r>
              <a:rPr sz="1150" spc="130" dirty="0">
                <a:latin typeface="Arial"/>
                <a:cs typeface="Arial"/>
              </a:rPr>
              <a:t> </a:t>
            </a:r>
            <a:r>
              <a:rPr sz="1150" spc="-10" dirty="0">
                <a:latin typeface="Arial"/>
                <a:cs typeface="Arial"/>
              </a:rPr>
              <a:t>projects.</a:t>
            </a:r>
            <a:endParaRPr sz="1150" dirty="0">
              <a:latin typeface="Arial"/>
              <a:cs typeface="Arial"/>
            </a:endParaRPr>
          </a:p>
          <a:p>
            <a:pPr marL="135890" marR="5080">
              <a:lnSpc>
                <a:spcPct val="103899"/>
              </a:lnSpc>
              <a:spcBef>
                <a:spcPts val="430"/>
              </a:spcBef>
            </a:pPr>
            <a:r>
              <a:rPr sz="1150" dirty="0">
                <a:latin typeface="Arial"/>
                <a:cs typeface="Arial"/>
              </a:rPr>
              <a:t>It</a:t>
            </a:r>
            <a:r>
              <a:rPr sz="1150" spc="2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is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very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common</a:t>
            </a:r>
            <a:r>
              <a:rPr sz="1150" spc="2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for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you</a:t>
            </a:r>
            <a:r>
              <a:rPr sz="1150" spc="10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to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download</a:t>
            </a:r>
            <a:r>
              <a:rPr sz="1150" spc="12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and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use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Java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libraries</a:t>
            </a:r>
            <a:r>
              <a:rPr sz="1150" spc="10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from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non-Oracle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sources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spc="-10" dirty="0">
                <a:latin typeface="Arial"/>
                <a:cs typeface="Arial"/>
              </a:rPr>
              <a:t>within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Java</a:t>
            </a:r>
            <a:r>
              <a:rPr sz="1150" spc="9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community.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For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instance,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in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this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course,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you</a:t>
            </a:r>
            <a:r>
              <a:rPr sz="1150" spc="114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use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an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Apache-developed</a:t>
            </a:r>
            <a:r>
              <a:rPr sz="1150" spc="13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JDBC</a:t>
            </a:r>
            <a:r>
              <a:rPr sz="1150" spc="114" dirty="0">
                <a:latin typeface="Arial"/>
                <a:cs typeface="Arial"/>
              </a:rPr>
              <a:t> </a:t>
            </a:r>
            <a:r>
              <a:rPr sz="1150" spc="-10" dirty="0">
                <a:latin typeface="Arial"/>
                <a:cs typeface="Arial"/>
              </a:rPr>
              <a:t>library </a:t>
            </a:r>
            <a:r>
              <a:rPr sz="1150" dirty="0">
                <a:latin typeface="Arial"/>
                <a:cs typeface="Arial"/>
              </a:rPr>
              <a:t>to</a:t>
            </a:r>
            <a:r>
              <a:rPr sz="1150" spc="3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access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relational</a:t>
            </a:r>
            <a:r>
              <a:rPr sz="1150" spc="95" dirty="0">
                <a:latin typeface="Arial"/>
                <a:cs typeface="Arial"/>
              </a:rPr>
              <a:t> </a:t>
            </a:r>
            <a:r>
              <a:rPr sz="1150" spc="-10" dirty="0">
                <a:latin typeface="Arial"/>
                <a:cs typeface="Arial"/>
              </a:rPr>
              <a:t>database.</a:t>
            </a:r>
            <a:endParaRPr sz="115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31824" y="806967"/>
            <a:ext cx="5529580" cy="300101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R="19685" algn="ctr">
              <a:lnSpc>
                <a:spcPct val="100000"/>
              </a:lnSpc>
              <a:spcBef>
                <a:spcPts val="110"/>
              </a:spcBef>
            </a:pPr>
            <a:r>
              <a:rPr sz="1850" b="1" dirty="0">
                <a:latin typeface="Arial"/>
                <a:cs typeface="Arial"/>
              </a:rPr>
              <a:t>Practice</a:t>
            </a:r>
            <a:r>
              <a:rPr sz="1850" b="1" spc="20" dirty="0">
                <a:latin typeface="Arial"/>
                <a:cs typeface="Arial"/>
              </a:rPr>
              <a:t> </a:t>
            </a:r>
            <a:r>
              <a:rPr sz="1850" b="1" spc="-10" dirty="0">
                <a:latin typeface="Arial"/>
                <a:cs typeface="Arial"/>
              </a:rPr>
              <a:t>Overview</a:t>
            </a:r>
            <a:endParaRPr sz="18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350"/>
              </a:spcBef>
            </a:pPr>
            <a:endParaRPr sz="1850">
              <a:latin typeface="Arial"/>
              <a:cs typeface="Arial"/>
            </a:endParaRPr>
          </a:p>
          <a:p>
            <a:pPr marL="341630" indent="-328930">
              <a:lnSpc>
                <a:spcPct val="100000"/>
              </a:lnSpc>
              <a:spcBef>
                <a:spcPts val="5"/>
              </a:spcBef>
              <a:buClr>
                <a:srgbClr val="FF0000"/>
              </a:buClr>
              <a:buChar char="•"/>
              <a:tabLst>
                <a:tab pos="341630" algn="l"/>
              </a:tabLst>
            </a:pPr>
            <a:r>
              <a:rPr sz="1550" dirty="0">
                <a:latin typeface="Arial"/>
                <a:cs typeface="Arial"/>
              </a:rPr>
              <a:t>Practice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10-1: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Using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Map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and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spc="-20" dirty="0">
                <a:latin typeface="Arial"/>
                <a:cs typeface="Arial"/>
              </a:rPr>
              <a:t>Peek</a:t>
            </a:r>
            <a:endParaRPr sz="1550">
              <a:latin typeface="Arial"/>
              <a:cs typeface="Arial"/>
            </a:endParaRPr>
          </a:p>
          <a:p>
            <a:pPr marL="341630" indent="-328930">
              <a:lnSpc>
                <a:spcPct val="100000"/>
              </a:lnSpc>
              <a:spcBef>
                <a:spcPts val="395"/>
              </a:spcBef>
              <a:buClr>
                <a:srgbClr val="FF0000"/>
              </a:buClr>
              <a:buChar char="•"/>
              <a:tabLst>
                <a:tab pos="341630" algn="l"/>
              </a:tabLst>
            </a:pPr>
            <a:r>
              <a:rPr sz="1550" dirty="0">
                <a:latin typeface="Arial"/>
                <a:cs typeface="Arial"/>
              </a:rPr>
              <a:t>Practice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10-2: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FindFirst</a:t>
            </a:r>
            <a:r>
              <a:rPr sz="1550" spc="5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and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Lazy</a:t>
            </a:r>
            <a:r>
              <a:rPr sz="1550" spc="55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Operations</a:t>
            </a:r>
            <a:endParaRPr sz="1550">
              <a:latin typeface="Arial"/>
              <a:cs typeface="Arial"/>
            </a:endParaRPr>
          </a:p>
          <a:p>
            <a:pPr marL="341630" indent="-328930">
              <a:lnSpc>
                <a:spcPct val="100000"/>
              </a:lnSpc>
              <a:spcBef>
                <a:spcPts val="405"/>
              </a:spcBef>
              <a:buClr>
                <a:srgbClr val="FF0000"/>
              </a:buClr>
              <a:buChar char="•"/>
              <a:tabLst>
                <a:tab pos="341630" algn="l"/>
              </a:tabLst>
            </a:pPr>
            <a:r>
              <a:rPr sz="1550" dirty="0">
                <a:latin typeface="Arial"/>
                <a:cs typeface="Arial"/>
              </a:rPr>
              <a:t>Practice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10-3: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Analyze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Transactions</a:t>
            </a:r>
            <a:r>
              <a:rPr sz="1550" spc="6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with</a:t>
            </a:r>
            <a:r>
              <a:rPr sz="1550" spc="6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Stream</a:t>
            </a:r>
            <a:r>
              <a:rPr sz="1550" spc="65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Methods</a:t>
            </a:r>
            <a:endParaRPr sz="1550">
              <a:latin typeface="Arial"/>
              <a:cs typeface="Arial"/>
            </a:endParaRPr>
          </a:p>
          <a:p>
            <a:pPr marL="341630" indent="-328930">
              <a:lnSpc>
                <a:spcPct val="100000"/>
              </a:lnSpc>
              <a:spcBef>
                <a:spcPts val="409"/>
              </a:spcBef>
              <a:buClr>
                <a:srgbClr val="FF0000"/>
              </a:buClr>
              <a:buChar char="•"/>
              <a:tabLst>
                <a:tab pos="341630" algn="l"/>
              </a:tabLst>
            </a:pPr>
            <a:r>
              <a:rPr sz="1550" dirty="0">
                <a:latin typeface="Arial"/>
                <a:cs typeface="Arial"/>
              </a:rPr>
              <a:t>Practice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10-4: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Perform</a:t>
            </a:r>
            <a:r>
              <a:rPr sz="1550" spc="7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Calculations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with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Primitive</a:t>
            </a:r>
            <a:r>
              <a:rPr sz="1550" spc="55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Streams</a:t>
            </a:r>
            <a:endParaRPr sz="1550">
              <a:latin typeface="Arial"/>
              <a:cs typeface="Arial"/>
            </a:endParaRPr>
          </a:p>
          <a:p>
            <a:pPr marL="341630" indent="-328930">
              <a:lnSpc>
                <a:spcPct val="100000"/>
              </a:lnSpc>
              <a:spcBef>
                <a:spcPts val="409"/>
              </a:spcBef>
              <a:buClr>
                <a:srgbClr val="FF0000"/>
              </a:buClr>
              <a:buChar char="•"/>
              <a:tabLst>
                <a:tab pos="341630" algn="l"/>
              </a:tabLst>
            </a:pPr>
            <a:r>
              <a:rPr sz="1550" dirty="0">
                <a:latin typeface="Arial"/>
                <a:cs typeface="Arial"/>
              </a:rPr>
              <a:t>Practice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10-5: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Sort</a:t>
            </a:r>
            <a:r>
              <a:rPr sz="1550" spc="5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Transactions</a:t>
            </a:r>
            <a:r>
              <a:rPr sz="1550" spc="6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with</a:t>
            </a:r>
            <a:r>
              <a:rPr sz="1550" spc="55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Comparator</a:t>
            </a:r>
            <a:endParaRPr sz="1550">
              <a:latin typeface="Arial"/>
              <a:cs typeface="Arial"/>
            </a:endParaRPr>
          </a:p>
          <a:p>
            <a:pPr marL="341630" indent="-328930">
              <a:lnSpc>
                <a:spcPct val="100000"/>
              </a:lnSpc>
              <a:spcBef>
                <a:spcPts val="395"/>
              </a:spcBef>
              <a:buClr>
                <a:srgbClr val="FF0000"/>
              </a:buClr>
              <a:buChar char="•"/>
              <a:tabLst>
                <a:tab pos="341630" algn="l"/>
              </a:tabLst>
            </a:pPr>
            <a:r>
              <a:rPr sz="1550" dirty="0">
                <a:latin typeface="Arial"/>
                <a:cs typeface="Arial"/>
              </a:rPr>
              <a:t>Practice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10-6: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Collect</a:t>
            </a:r>
            <a:r>
              <a:rPr sz="1550" spc="5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Results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with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Streams</a:t>
            </a:r>
            <a:endParaRPr sz="1550">
              <a:latin typeface="Arial"/>
              <a:cs typeface="Arial"/>
            </a:endParaRPr>
          </a:p>
          <a:p>
            <a:pPr marL="341630" indent="-328930">
              <a:lnSpc>
                <a:spcPct val="100000"/>
              </a:lnSpc>
              <a:spcBef>
                <a:spcPts val="405"/>
              </a:spcBef>
              <a:buClr>
                <a:srgbClr val="FF0000"/>
              </a:buClr>
              <a:buChar char="•"/>
              <a:tabLst>
                <a:tab pos="341630" algn="l"/>
              </a:tabLst>
            </a:pPr>
            <a:r>
              <a:rPr sz="1550" dirty="0">
                <a:latin typeface="Arial"/>
                <a:cs typeface="Arial"/>
              </a:rPr>
              <a:t>Practice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10-7: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Join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Data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with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Streams</a:t>
            </a:r>
            <a:endParaRPr sz="1550">
              <a:latin typeface="Arial"/>
              <a:cs typeface="Arial"/>
            </a:endParaRPr>
          </a:p>
          <a:p>
            <a:pPr marL="341630" indent="-328930">
              <a:lnSpc>
                <a:spcPct val="100000"/>
              </a:lnSpc>
              <a:spcBef>
                <a:spcPts val="409"/>
              </a:spcBef>
              <a:buClr>
                <a:srgbClr val="FF0000"/>
              </a:buClr>
              <a:buChar char="•"/>
              <a:tabLst>
                <a:tab pos="341630" algn="l"/>
              </a:tabLst>
            </a:pPr>
            <a:r>
              <a:rPr sz="1550" dirty="0">
                <a:latin typeface="Arial"/>
                <a:cs typeface="Arial"/>
              </a:rPr>
              <a:t>Practice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10-8: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Group</a:t>
            </a:r>
            <a:r>
              <a:rPr sz="1550" spc="6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Data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with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Streams</a:t>
            </a:r>
            <a:endParaRPr sz="15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326639" y="5247386"/>
            <a:ext cx="3116580" cy="144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endParaRPr sz="8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60196" y="806967"/>
            <a:ext cx="5459730" cy="24250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89230" algn="ctr">
              <a:lnSpc>
                <a:spcPct val="100000"/>
              </a:lnSpc>
              <a:spcBef>
                <a:spcPts val="110"/>
              </a:spcBef>
            </a:pPr>
            <a:r>
              <a:rPr sz="1850" b="1" dirty="0">
                <a:latin typeface="Arial"/>
                <a:cs typeface="Arial"/>
              </a:rPr>
              <a:t>The</a:t>
            </a:r>
            <a:r>
              <a:rPr sz="1850" b="1" spc="10" dirty="0">
                <a:latin typeface="Arial"/>
                <a:cs typeface="Arial"/>
              </a:rPr>
              <a:t> </a:t>
            </a:r>
            <a:r>
              <a:rPr sz="1850" b="1" dirty="0">
                <a:latin typeface="Arial"/>
                <a:cs typeface="Arial"/>
              </a:rPr>
              <a:t>Java</a:t>
            </a:r>
            <a:r>
              <a:rPr sz="1850" b="1" spc="40" dirty="0">
                <a:latin typeface="Arial"/>
                <a:cs typeface="Arial"/>
              </a:rPr>
              <a:t> </a:t>
            </a:r>
            <a:r>
              <a:rPr sz="1850" b="1" dirty="0">
                <a:latin typeface="Arial"/>
                <a:cs typeface="Arial"/>
              </a:rPr>
              <a:t>Community</a:t>
            </a:r>
            <a:r>
              <a:rPr sz="1850" b="1" spc="-5" dirty="0">
                <a:latin typeface="Arial"/>
                <a:cs typeface="Arial"/>
              </a:rPr>
              <a:t> </a:t>
            </a:r>
            <a:r>
              <a:rPr sz="1850" b="1" dirty="0">
                <a:latin typeface="Arial"/>
                <a:cs typeface="Arial"/>
              </a:rPr>
              <a:t>Process</a:t>
            </a:r>
            <a:r>
              <a:rPr sz="1850" b="1" spc="25" dirty="0">
                <a:latin typeface="Arial"/>
                <a:cs typeface="Arial"/>
              </a:rPr>
              <a:t> </a:t>
            </a:r>
            <a:r>
              <a:rPr sz="1850" b="1" spc="-10" dirty="0">
                <a:latin typeface="Arial"/>
                <a:cs typeface="Arial"/>
              </a:rPr>
              <a:t>(JCP)</a:t>
            </a:r>
            <a:endParaRPr sz="18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350"/>
              </a:spcBef>
            </a:pPr>
            <a:endParaRPr sz="18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550" dirty="0">
                <a:latin typeface="Arial"/>
                <a:cs typeface="Arial"/>
              </a:rPr>
              <a:t>The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JCP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is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used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to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develop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new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Java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standards:</a:t>
            </a:r>
            <a:endParaRPr sz="1550">
              <a:latin typeface="Arial"/>
              <a:cs typeface="Arial"/>
            </a:endParaRPr>
          </a:p>
          <a:p>
            <a:pPr marL="413384" indent="-329565">
              <a:lnSpc>
                <a:spcPct val="100000"/>
              </a:lnSpc>
              <a:spcBef>
                <a:spcPts val="395"/>
              </a:spcBef>
              <a:buClr>
                <a:srgbClr val="FF0000"/>
              </a:buClr>
              <a:buChar char="•"/>
              <a:tabLst>
                <a:tab pos="413384" algn="l"/>
              </a:tabLst>
            </a:pPr>
            <a:r>
              <a:rPr sz="1550" spc="-10" dirty="0">
                <a:latin typeface="Arial"/>
                <a:cs typeface="Arial"/>
                <a:hlinkClick r:id="rId2"/>
              </a:rPr>
              <a:t>http://jcp.org</a:t>
            </a:r>
            <a:endParaRPr sz="1550">
              <a:latin typeface="Arial"/>
              <a:cs typeface="Arial"/>
            </a:endParaRPr>
          </a:p>
          <a:p>
            <a:pPr marL="413384" indent="-329565">
              <a:lnSpc>
                <a:spcPct val="100000"/>
              </a:lnSpc>
              <a:spcBef>
                <a:spcPts val="405"/>
              </a:spcBef>
              <a:buClr>
                <a:srgbClr val="FF0000"/>
              </a:buClr>
              <a:buChar char="•"/>
              <a:tabLst>
                <a:tab pos="413384" algn="l"/>
              </a:tabLst>
            </a:pPr>
            <a:r>
              <a:rPr sz="1550" dirty="0">
                <a:latin typeface="Arial"/>
                <a:cs typeface="Arial"/>
              </a:rPr>
              <a:t>Free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download</a:t>
            </a:r>
            <a:r>
              <a:rPr sz="1550" spc="6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of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all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Java</a:t>
            </a:r>
            <a:r>
              <a:rPr sz="1550" spc="5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Specification</a:t>
            </a:r>
            <a:r>
              <a:rPr sz="1550" spc="2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Requests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(JSRs)</a:t>
            </a:r>
            <a:endParaRPr sz="1550">
              <a:latin typeface="Arial"/>
              <a:cs typeface="Arial"/>
            </a:endParaRPr>
          </a:p>
          <a:p>
            <a:pPr marL="413384" indent="-329565">
              <a:lnSpc>
                <a:spcPct val="100000"/>
              </a:lnSpc>
              <a:spcBef>
                <a:spcPts val="409"/>
              </a:spcBef>
              <a:buClr>
                <a:srgbClr val="FF0000"/>
              </a:buClr>
              <a:buChar char="•"/>
              <a:tabLst>
                <a:tab pos="413384" algn="l"/>
              </a:tabLst>
            </a:pPr>
            <a:r>
              <a:rPr sz="1550" dirty="0">
                <a:latin typeface="Arial"/>
                <a:cs typeface="Arial"/>
              </a:rPr>
              <a:t>Early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access</a:t>
            </a:r>
            <a:r>
              <a:rPr sz="1550" spc="1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to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specifications</a:t>
            </a:r>
            <a:endParaRPr sz="1550">
              <a:latin typeface="Arial"/>
              <a:cs typeface="Arial"/>
            </a:endParaRPr>
          </a:p>
          <a:p>
            <a:pPr marL="413384" indent="-329565">
              <a:lnSpc>
                <a:spcPct val="100000"/>
              </a:lnSpc>
              <a:spcBef>
                <a:spcPts val="409"/>
              </a:spcBef>
              <a:buClr>
                <a:srgbClr val="FF0000"/>
              </a:buClr>
              <a:buChar char="•"/>
              <a:tabLst>
                <a:tab pos="413384" algn="l"/>
              </a:tabLst>
            </a:pPr>
            <a:r>
              <a:rPr sz="1550" dirty="0">
                <a:latin typeface="Arial"/>
                <a:cs typeface="Arial"/>
              </a:rPr>
              <a:t>Public</a:t>
            </a:r>
            <a:r>
              <a:rPr sz="1550" spc="1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review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and</a:t>
            </a:r>
            <a:r>
              <a:rPr sz="1550" spc="5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feedback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opportunities</a:t>
            </a:r>
            <a:endParaRPr sz="1550">
              <a:latin typeface="Arial"/>
              <a:cs typeface="Arial"/>
            </a:endParaRPr>
          </a:p>
          <a:p>
            <a:pPr marL="413384" indent="-329565">
              <a:lnSpc>
                <a:spcPct val="100000"/>
              </a:lnSpc>
              <a:spcBef>
                <a:spcPts val="395"/>
              </a:spcBef>
              <a:buClr>
                <a:srgbClr val="FF0000"/>
              </a:buClr>
              <a:buChar char="•"/>
              <a:tabLst>
                <a:tab pos="413384" algn="l"/>
              </a:tabLst>
            </a:pPr>
            <a:r>
              <a:rPr sz="1550" dirty="0">
                <a:latin typeface="Arial"/>
                <a:cs typeface="Arial"/>
              </a:rPr>
              <a:t>Open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membership</a:t>
            </a:r>
            <a:endParaRPr sz="15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94436" y="5247386"/>
            <a:ext cx="6424295" cy="291084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R="35560" algn="ctr">
              <a:lnSpc>
                <a:spcPct val="100000"/>
              </a:lnSpc>
              <a:spcBef>
                <a:spcPts val="105"/>
              </a:spcBef>
            </a:pPr>
            <a:endParaRPr sz="8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8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705"/>
              </a:spcBef>
            </a:pPr>
            <a:endParaRPr sz="8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300" b="1" spc="-10" dirty="0">
                <a:latin typeface="Arial"/>
                <a:cs typeface="Arial"/>
              </a:rPr>
              <a:t>JCP.next</a:t>
            </a:r>
            <a:endParaRPr sz="1300">
              <a:latin typeface="Arial"/>
              <a:cs typeface="Arial"/>
            </a:endParaRPr>
          </a:p>
          <a:p>
            <a:pPr marL="135890" marR="5080">
              <a:lnSpc>
                <a:spcPct val="103499"/>
              </a:lnSpc>
              <a:spcBef>
                <a:spcPts val="434"/>
              </a:spcBef>
            </a:pPr>
            <a:r>
              <a:rPr sz="1150" dirty="0">
                <a:latin typeface="Arial"/>
                <a:cs typeface="Arial"/>
              </a:rPr>
              <a:t>The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JCP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produces</a:t>
            </a:r>
            <a:r>
              <a:rPr sz="1150" spc="9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JSRs</a:t>
            </a:r>
            <a:r>
              <a:rPr sz="1150" spc="11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that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outline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standards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of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Java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platform.</a:t>
            </a:r>
            <a:r>
              <a:rPr sz="1150" spc="3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behavior</a:t>
            </a:r>
            <a:r>
              <a:rPr sz="1150" spc="110" dirty="0">
                <a:latin typeface="Arial"/>
                <a:cs typeface="Arial"/>
              </a:rPr>
              <a:t> </a:t>
            </a:r>
            <a:r>
              <a:rPr sz="1150" spc="-25" dirty="0">
                <a:latin typeface="Arial"/>
                <a:cs typeface="Arial"/>
              </a:rPr>
              <a:t>of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JCP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itself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is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also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defined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and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improved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through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JSR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process.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JCP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is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evolving</a:t>
            </a:r>
            <a:r>
              <a:rPr sz="1150" spc="125" dirty="0">
                <a:latin typeface="Arial"/>
                <a:cs typeface="Arial"/>
              </a:rPr>
              <a:t> </a:t>
            </a:r>
            <a:r>
              <a:rPr sz="1150" spc="-25" dirty="0">
                <a:latin typeface="Arial"/>
                <a:cs typeface="Arial"/>
              </a:rPr>
              <a:t>and </a:t>
            </a:r>
            <a:r>
              <a:rPr sz="1150" dirty="0">
                <a:latin typeface="Arial"/>
                <a:cs typeface="Arial"/>
              </a:rPr>
              <a:t>its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improvements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are</a:t>
            </a:r>
            <a:r>
              <a:rPr sz="1150" spc="10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defined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in</a:t>
            </a:r>
            <a:r>
              <a:rPr sz="1150" spc="10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JSR-348.</a:t>
            </a:r>
            <a:r>
              <a:rPr sz="1150" spc="11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JSR-348</a:t>
            </a:r>
            <a:r>
              <a:rPr sz="1150" spc="114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introduces</a:t>
            </a:r>
            <a:r>
              <a:rPr sz="1150" spc="10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changes</a:t>
            </a:r>
            <a:r>
              <a:rPr sz="1150" spc="10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in</a:t>
            </a:r>
            <a:r>
              <a:rPr sz="1150" spc="10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areas</a:t>
            </a:r>
            <a:r>
              <a:rPr sz="1150" spc="100" dirty="0">
                <a:latin typeface="Arial"/>
                <a:cs typeface="Arial"/>
              </a:rPr>
              <a:t> </a:t>
            </a:r>
            <a:r>
              <a:rPr sz="1150" spc="-25" dirty="0">
                <a:latin typeface="Arial"/>
                <a:cs typeface="Arial"/>
              </a:rPr>
              <a:t>of </a:t>
            </a:r>
            <a:r>
              <a:rPr sz="1150" dirty="0">
                <a:latin typeface="Arial"/>
                <a:cs typeface="Arial"/>
              </a:rPr>
              <a:t>transparency,</a:t>
            </a:r>
            <a:r>
              <a:rPr sz="1150" spc="9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participation,</a:t>
            </a:r>
            <a:r>
              <a:rPr sz="1150" spc="114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agility,</a:t>
            </a:r>
            <a:r>
              <a:rPr sz="1150" spc="14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and</a:t>
            </a:r>
            <a:r>
              <a:rPr sz="1150" spc="105" dirty="0">
                <a:latin typeface="Arial"/>
                <a:cs typeface="Arial"/>
              </a:rPr>
              <a:t> </a:t>
            </a:r>
            <a:r>
              <a:rPr sz="1150" spc="-10" dirty="0">
                <a:latin typeface="Arial"/>
                <a:cs typeface="Arial"/>
              </a:rPr>
              <a:t>governance.</a:t>
            </a:r>
            <a:endParaRPr sz="1150">
              <a:latin typeface="Arial"/>
              <a:cs typeface="Arial"/>
            </a:endParaRPr>
          </a:p>
          <a:p>
            <a:pPr marL="508000" marR="387350" indent="-247015">
              <a:lnSpc>
                <a:spcPct val="103899"/>
              </a:lnSpc>
              <a:spcBef>
                <a:spcPts val="320"/>
              </a:spcBef>
              <a:buFont typeface="Times New Roman"/>
              <a:buChar char="•"/>
              <a:tabLst>
                <a:tab pos="508000" algn="l"/>
              </a:tabLst>
            </a:pPr>
            <a:r>
              <a:rPr sz="1150" b="1" dirty="0">
                <a:latin typeface="Arial"/>
                <a:cs typeface="Arial"/>
              </a:rPr>
              <a:t>Transparency:</a:t>
            </a:r>
            <a:r>
              <a:rPr sz="1150" b="1" spc="12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In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past,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some</a:t>
            </a:r>
            <a:r>
              <a:rPr sz="1150" spc="3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aspects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of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development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of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JSR</a:t>
            </a:r>
            <a:r>
              <a:rPr sz="1150" spc="10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may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spc="-20" dirty="0">
                <a:latin typeface="Arial"/>
                <a:cs typeface="Arial"/>
              </a:rPr>
              <a:t>have </a:t>
            </a:r>
            <a:r>
              <a:rPr sz="1150" dirty="0">
                <a:latin typeface="Arial"/>
                <a:cs typeface="Arial"/>
              </a:rPr>
              <a:t>occurred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behind</a:t>
            </a:r>
            <a:r>
              <a:rPr sz="1150" spc="12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closed</a:t>
            </a:r>
            <a:r>
              <a:rPr sz="1150" spc="11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doors.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Transparent</a:t>
            </a:r>
            <a:r>
              <a:rPr sz="1150" spc="10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development</a:t>
            </a:r>
            <a:r>
              <a:rPr sz="1150" spc="11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is</a:t>
            </a:r>
            <a:r>
              <a:rPr sz="1150" spc="114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now</a:t>
            </a:r>
            <a:r>
              <a:rPr sz="1150" spc="10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spc="-10" dirty="0">
                <a:latin typeface="Arial"/>
                <a:cs typeface="Arial"/>
              </a:rPr>
              <a:t>recommended practice.</a:t>
            </a:r>
            <a:endParaRPr sz="1150">
              <a:latin typeface="Arial"/>
              <a:cs typeface="Arial"/>
            </a:endParaRPr>
          </a:p>
          <a:p>
            <a:pPr marL="508000" marR="193675" indent="-247015">
              <a:lnSpc>
                <a:spcPct val="103499"/>
              </a:lnSpc>
              <a:spcBef>
                <a:spcPts val="325"/>
              </a:spcBef>
              <a:buFont typeface="Times New Roman"/>
              <a:buChar char="•"/>
              <a:tabLst>
                <a:tab pos="508000" algn="l"/>
              </a:tabLst>
            </a:pPr>
            <a:r>
              <a:rPr sz="1150" b="1" dirty="0">
                <a:latin typeface="Arial"/>
                <a:cs typeface="Arial"/>
              </a:rPr>
              <a:t>Participation:</a:t>
            </a:r>
            <a:r>
              <a:rPr sz="1150" b="1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Individuals</a:t>
            </a:r>
            <a:r>
              <a:rPr sz="1150" spc="14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and</a:t>
            </a:r>
            <a:r>
              <a:rPr sz="1150" spc="10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Java</a:t>
            </a:r>
            <a:r>
              <a:rPr sz="1150" spc="10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User</a:t>
            </a:r>
            <a:r>
              <a:rPr sz="1150" spc="10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Groups</a:t>
            </a:r>
            <a:r>
              <a:rPr sz="1150" spc="9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are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encouraged</a:t>
            </a:r>
            <a:r>
              <a:rPr sz="1150" spc="114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to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become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active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spc="-25" dirty="0">
                <a:latin typeface="Arial"/>
                <a:cs typeface="Arial"/>
              </a:rPr>
              <a:t>in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30" dirty="0">
                <a:latin typeface="Arial"/>
                <a:cs typeface="Arial"/>
              </a:rPr>
              <a:t> </a:t>
            </a:r>
            <a:r>
              <a:rPr sz="1150" spc="-20" dirty="0">
                <a:latin typeface="Arial"/>
                <a:cs typeface="Arial"/>
              </a:rPr>
              <a:t>JCP.</a:t>
            </a:r>
            <a:endParaRPr sz="1150">
              <a:latin typeface="Arial"/>
              <a:cs typeface="Arial"/>
            </a:endParaRPr>
          </a:p>
          <a:p>
            <a:pPr marL="507365" indent="-246379">
              <a:lnSpc>
                <a:spcPct val="100000"/>
              </a:lnSpc>
              <a:spcBef>
                <a:spcPts val="370"/>
              </a:spcBef>
              <a:buFont typeface="Times New Roman"/>
              <a:buChar char="•"/>
              <a:tabLst>
                <a:tab pos="507365" algn="l"/>
              </a:tabLst>
            </a:pPr>
            <a:r>
              <a:rPr sz="1150" b="1" dirty="0">
                <a:latin typeface="Arial"/>
                <a:cs typeface="Arial"/>
              </a:rPr>
              <a:t>Agility:</a:t>
            </a:r>
            <a:r>
              <a:rPr sz="1150" b="1" spc="114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Slow-moving</a:t>
            </a:r>
            <a:r>
              <a:rPr sz="1150" spc="11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JSRs</a:t>
            </a:r>
            <a:r>
              <a:rPr sz="1150" spc="9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are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now</a:t>
            </a:r>
            <a:r>
              <a:rPr sz="1150" spc="10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actively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spc="-10" dirty="0">
                <a:latin typeface="Arial"/>
                <a:cs typeface="Arial"/>
              </a:rPr>
              <a:t>discouraged.</a:t>
            </a:r>
            <a:endParaRPr sz="1150">
              <a:latin typeface="Arial"/>
              <a:cs typeface="Arial"/>
            </a:endParaRPr>
          </a:p>
          <a:p>
            <a:pPr marL="507365" indent="-246379">
              <a:lnSpc>
                <a:spcPct val="100000"/>
              </a:lnSpc>
              <a:spcBef>
                <a:spcPts val="385"/>
              </a:spcBef>
              <a:buFont typeface="Times New Roman"/>
              <a:buChar char="•"/>
              <a:tabLst>
                <a:tab pos="507365" algn="l"/>
              </a:tabLst>
            </a:pPr>
            <a:r>
              <a:rPr sz="1150" b="1" dirty="0">
                <a:latin typeface="Arial"/>
                <a:cs typeface="Arial"/>
              </a:rPr>
              <a:t>Governance:</a:t>
            </a:r>
            <a:r>
              <a:rPr sz="1150" b="1" spc="10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SE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and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ME</a:t>
            </a:r>
            <a:r>
              <a:rPr sz="1150" spc="9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expert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groups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are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merging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into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single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spc="-10" dirty="0">
                <a:latin typeface="Arial"/>
                <a:cs typeface="Arial"/>
              </a:rPr>
              <a:t>body.</a:t>
            </a:r>
            <a:endParaRPr sz="11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60196" y="806967"/>
            <a:ext cx="4760595" cy="27127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2284730">
              <a:lnSpc>
                <a:spcPct val="100000"/>
              </a:lnSpc>
              <a:spcBef>
                <a:spcPts val="110"/>
              </a:spcBef>
            </a:pPr>
            <a:r>
              <a:rPr sz="1850" b="1" spc="-10" dirty="0">
                <a:latin typeface="Arial"/>
                <a:cs typeface="Arial"/>
              </a:rPr>
              <a:t>OpenJDK</a:t>
            </a:r>
            <a:endParaRPr sz="18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350"/>
              </a:spcBef>
            </a:pPr>
            <a:endParaRPr sz="18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550" dirty="0">
                <a:latin typeface="Arial"/>
                <a:cs typeface="Arial"/>
              </a:rPr>
              <a:t>OpenJDK</a:t>
            </a:r>
            <a:r>
              <a:rPr sz="1550" spc="5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is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the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open-source</a:t>
            </a:r>
            <a:r>
              <a:rPr sz="1550" spc="5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implementation</a:t>
            </a:r>
            <a:r>
              <a:rPr sz="1550" spc="7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of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Java:</a:t>
            </a:r>
            <a:endParaRPr sz="1550">
              <a:latin typeface="Arial"/>
              <a:cs typeface="Arial"/>
            </a:endParaRPr>
          </a:p>
          <a:p>
            <a:pPr marL="413384" indent="-329565">
              <a:lnSpc>
                <a:spcPct val="100000"/>
              </a:lnSpc>
              <a:spcBef>
                <a:spcPts val="395"/>
              </a:spcBef>
              <a:buClr>
                <a:srgbClr val="FF0000"/>
              </a:buClr>
              <a:buChar char="•"/>
              <a:tabLst>
                <a:tab pos="413384" algn="l"/>
              </a:tabLst>
            </a:pPr>
            <a:r>
              <a:rPr sz="1550" spc="-10" dirty="0">
                <a:latin typeface="Arial"/>
                <a:cs typeface="Arial"/>
                <a:hlinkClick r:id="rId2"/>
              </a:rPr>
              <a:t>http://openjdk.java.net/</a:t>
            </a:r>
            <a:endParaRPr sz="1550">
              <a:latin typeface="Arial"/>
              <a:cs typeface="Arial"/>
            </a:endParaRPr>
          </a:p>
          <a:p>
            <a:pPr marL="413384" indent="-329565">
              <a:lnSpc>
                <a:spcPct val="100000"/>
              </a:lnSpc>
              <a:spcBef>
                <a:spcPts val="405"/>
              </a:spcBef>
              <a:buClr>
                <a:srgbClr val="FF0000"/>
              </a:buClr>
              <a:buChar char="•"/>
              <a:tabLst>
                <a:tab pos="413384" algn="l"/>
              </a:tabLst>
            </a:pPr>
            <a:r>
              <a:rPr sz="1550" dirty="0">
                <a:latin typeface="Arial"/>
                <a:cs typeface="Arial"/>
              </a:rPr>
              <a:t>GPL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licensed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open-source</a:t>
            </a:r>
            <a:r>
              <a:rPr sz="1550" spc="60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project</a:t>
            </a:r>
            <a:endParaRPr sz="1550">
              <a:latin typeface="Arial"/>
              <a:cs typeface="Arial"/>
            </a:endParaRPr>
          </a:p>
          <a:p>
            <a:pPr marL="413384" indent="-329565">
              <a:lnSpc>
                <a:spcPct val="100000"/>
              </a:lnSpc>
              <a:spcBef>
                <a:spcPts val="409"/>
              </a:spcBef>
              <a:buClr>
                <a:srgbClr val="FF0000"/>
              </a:buClr>
              <a:buChar char="•"/>
              <a:tabLst>
                <a:tab pos="413384" algn="l"/>
              </a:tabLst>
            </a:pPr>
            <a:r>
              <a:rPr sz="1550" dirty="0">
                <a:latin typeface="Arial"/>
                <a:cs typeface="Arial"/>
              </a:rPr>
              <a:t>JDK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reference</a:t>
            </a:r>
            <a:r>
              <a:rPr sz="1550" spc="60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implementation</a:t>
            </a:r>
            <a:endParaRPr sz="1550">
              <a:latin typeface="Arial"/>
              <a:cs typeface="Arial"/>
            </a:endParaRPr>
          </a:p>
          <a:p>
            <a:pPr marL="413384" indent="-329565">
              <a:lnSpc>
                <a:spcPct val="100000"/>
              </a:lnSpc>
              <a:spcBef>
                <a:spcPts val="409"/>
              </a:spcBef>
              <a:buClr>
                <a:srgbClr val="FF0000"/>
              </a:buClr>
              <a:buChar char="•"/>
              <a:tabLst>
                <a:tab pos="413384" algn="l"/>
              </a:tabLst>
            </a:pPr>
            <a:r>
              <a:rPr sz="1550" dirty="0">
                <a:latin typeface="Arial"/>
                <a:cs typeface="Arial"/>
              </a:rPr>
              <a:t>Where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new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features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are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developed</a:t>
            </a:r>
            <a:endParaRPr sz="1550">
              <a:latin typeface="Arial"/>
              <a:cs typeface="Arial"/>
            </a:endParaRPr>
          </a:p>
          <a:p>
            <a:pPr marL="413384" indent="-329565">
              <a:lnSpc>
                <a:spcPct val="100000"/>
              </a:lnSpc>
              <a:spcBef>
                <a:spcPts val="395"/>
              </a:spcBef>
              <a:buClr>
                <a:srgbClr val="FF0000"/>
              </a:buClr>
              <a:buChar char="•"/>
              <a:tabLst>
                <a:tab pos="413384" algn="l"/>
              </a:tabLst>
            </a:pPr>
            <a:r>
              <a:rPr sz="1550" dirty="0">
                <a:latin typeface="Arial"/>
                <a:cs typeface="Arial"/>
              </a:rPr>
              <a:t>Open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to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community</a:t>
            </a:r>
            <a:r>
              <a:rPr sz="1550" spc="65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contributions</a:t>
            </a:r>
            <a:endParaRPr sz="1550">
              <a:latin typeface="Arial"/>
              <a:cs typeface="Arial"/>
            </a:endParaRPr>
          </a:p>
          <a:p>
            <a:pPr marL="413384" indent="-329565">
              <a:lnSpc>
                <a:spcPct val="100000"/>
              </a:lnSpc>
              <a:spcBef>
                <a:spcPts val="405"/>
              </a:spcBef>
              <a:buClr>
                <a:srgbClr val="FF0000"/>
              </a:buClr>
              <a:buChar char="•"/>
              <a:tabLst>
                <a:tab pos="413384" algn="l"/>
              </a:tabLst>
            </a:pPr>
            <a:r>
              <a:rPr sz="1550" dirty="0">
                <a:latin typeface="Arial"/>
                <a:cs typeface="Arial"/>
              </a:rPr>
              <a:t>Basis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for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Oracle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spc="-25" dirty="0">
                <a:latin typeface="Arial"/>
                <a:cs typeface="Arial"/>
              </a:rPr>
              <a:t>JDK</a:t>
            </a:r>
            <a:endParaRPr sz="15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94436" y="5247386"/>
            <a:ext cx="6300470" cy="129286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80010" algn="ctr">
              <a:lnSpc>
                <a:spcPct val="100000"/>
              </a:lnSpc>
              <a:spcBef>
                <a:spcPts val="105"/>
              </a:spcBef>
            </a:pPr>
            <a:endParaRPr sz="8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8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705"/>
              </a:spcBef>
            </a:pPr>
            <a:endParaRPr sz="8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300" b="1" dirty="0">
                <a:latin typeface="Arial"/>
                <a:cs typeface="Arial"/>
              </a:rPr>
              <a:t>Why</a:t>
            </a:r>
            <a:r>
              <a:rPr sz="1300" b="1" spc="-40" dirty="0">
                <a:latin typeface="Arial"/>
                <a:cs typeface="Arial"/>
              </a:rPr>
              <a:t> </a:t>
            </a:r>
            <a:r>
              <a:rPr sz="1300" b="1" dirty="0">
                <a:latin typeface="Arial"/>
                <a:cs typeface="Arial"/>
              </a:rPr>
              <a:t>OpenJDK</a:t>
            </a:r>
            <a:r>
              <a:rPr sz="1300" b="1" spc="-40" dirty="0">
                <a:latin typeface="Arial"/>
                <a:cs typeface="Arial"/>
              </a:rPr>
              <a:t> </a:t>
            </a:r>
            <a:r>
              <a:rPr sz="1300" b="1" dirty="0">
                <a:latin typeface="Arial"/>
                <a:cs typeface="Arial"/>
              </a:rPr>
              <a:t>Is</a:t>
            </a:r>
            <a:r>
              <a:rPr sz="1300" b="1" spc="-35" dirty="0">
                <a:latin typeface="Arial"/>
                <a:cs typeface="Arial"/>
              </a:rPr>
              <a:t> </a:t>
            </a:r>
            <a:r>
              <a:rPr sz="1300" b="1" spc="-10" dirty="0">
                <a:latin typeface="Arial"/>
                <a:cs typeface="Arial"/>
              </a:rPr>
              <a:t>Important</a:t>
            </a:r>
            <a:endParaRPr sz="1300">
              <a:latin typeface="Arial"/>
              <a:cs typeface="Arial"/>
            </a:endParaRPr>
          </a:p>
          <a:p>
            <a:pPr marL="135890" marR="5080">
              <a:lnSpc>
                <a:spcPct val="103499"/>
              </a:lnSpc>
              <a:spcBef>
                <a:spcPts val="434"/>
              </a:spcBef>
            </a:pPr>
            <a:r>
              <a:rPr sz="1150" dirty="0">
                <a:latin typeface="Arial"/>
                <a:cs typeface="Arial"/>
              </a:rPr>
              <a:t>Because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it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is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open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source,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OpenJDK</a:t>
            </a:r>
            <a:r>
              <a:rPr sz="1150" spc="9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enables</a:t>
            </a:r>
            <a:r>
              <a:rPr sz="1150" spc="9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users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to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port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Java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to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operating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systems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spc="-25" dirty="0">
                <a:latin typeface="Arial"/>
                <a:cs typeface="Arial"/>
              </a:rPr>
              <a:t>and </a:t>
            </a:r>
            <a:r>
              <a:rPr sz="1150" dirty="0">
                <a:latin typeface="Arial"/>
                <a:cs typeface="Arial"/>
              </a:rPr>
              <a:t>hardware</a:t>
            </a:r>
            <a:r>
              <a:rPr sz="1150" spc="10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platforms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of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their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choosing.</a:t>
            </a:r>
            <a:r>
              <a:rPr sz="1150" spc="114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Ports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are</a:t>
            </a:r>
            <a:r>
              <a:rPr sz="1150" spc="10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underway</a:t>
            </a:r>
            <a:r>
              <a:rPr sz="1150" spc="11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for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many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platforms</a:t>
            </a:r>
            <a:r>
              <a:rPr sz="1150" spc="3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(besides</a:t>
            </a:r>
            <a:r>
              <a:rPr sz="1150" spc="110" dirty="0">
                <a:latin typeface="Arial"/>
                <a:cs typeface="Arial"/>
              </a:rPr>
              <a:t> </a:t>
            </a:r>
            <a:r>
              <a:rPr sz="1150" spc="-10" dirty="0">
                <a:latin typeface="Arial"/>
                <a:cs typeface="Arial"/>
              </a:rPr>
              <a:t>those </a:t>
            </a:r>
            <a:r>
              <a:rPr sz="1150" dirty="0">
                <a:latin typeface="Arial"/>
                <a:cs typeface="Arial"/>
              </a:rPr>
              <a:t>already</a:t>
            </a:r>
            <a:r>
              <a:rPr sz="1150" spc="10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supported)</a:t>
            </a:r>
            <a:r>
              <a:rPr sz="1150" spc="9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including</a:t>
            </a:r>
            <a:r>
              <a:rPr sz="1150" spc="14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FreeBSD,</a:t>
            </a:r>
            <a:r>
              <a:rPr sz="1150" spc="1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OpenBSD,</a:t>
            </a:r>
            <a:r>
              <a:rPr sz="1150" spc="13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NetBSD,</a:t>
            </a:r>
            <a:r>
              <a:rPr sz="1150" spc="13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and</a:t>
            </a:r>
            <a:r>
              <a:rPr sz="1150" spc="114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MacOS</a:t>
            </a:r>
            <a:r>
              <a:rPr sz="1150" spc="130" dirty="0">
                <a:latin typeface="Arial"/>
                <a:cs typeface="Arial"/>
              </a:rPr>
              <a:t> </a:t>
            </a:r>
            <a:r>
              <a:rPr sz="1150" spc="-25" dirty="0">
                <a:latin typeface="Arial"/>
                <a:cs typeface="Arial"/>
              </a:rPr>
              <a:t>X.</a:t>
            </a:r>
            <a:endParaRPr sz="11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49527" y="806967"/>
            <a:ext cx="5584190" cy="308927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85090" algn="ctr">
              <a:lnSpc>
                <a:spcPct val="100000"/>
              </a:lnSpc>
              <a:spcBef>
                <a:spcPts val="110"/>
              </a:spcBef>
            </a:pPr>
            <a:r>
              <a:rPr sz="1850" b="1" dirty="0">
                <a:latin typeface="Arial"/>
                <a:cs typeface="Arial"/>
              </a:rPr>
              <a:t>Oracle</a:t>
            </a:r>
            <a:r>
              <a:rPr sz="1850" b="1" spc="15" dirty="0">
                <a:latin typeface="Arial"/>
                <a:cs typeface="Arial"/>
              </a:rPr>
              <a:t> </a:t>
            </a:r>
            <a:r>
              <a:rPr sz="1850" b="1" dirty="0">
                <a:latin typeface="Arial"/>
                <a:cs typeface="Arial"/>
              </a:rPr>
              <a:t>Java</a:t>
            </a:r>
            <a:r>
              <a:rPr sz="1850" b="1" spc="20" dirty="0">
                <a:latin typeface="Arial"/>
                <a:cs typeface="Arial"/>
              </a:rPr>
              <a:t> </a:t>
            </a:r>
            <a:r>
              <a:rPr sz="1850" b="1" dirty="0">
                <a:latin typeface="Arial"/>
                <a:cs typeface="Arial"/>
              </a:rPr>
              <a:t>SE</a:t>
            </a:r>
            <a:r>
              <a:rPr sz="1850" b="1" spc="30" dirty="0">
                <a:latin typeface="Arial"/>
                <a:cs typeface="Arial"/>
              </a:rPr>
              <a:t> </a:t>
            </a:r>
            <a:r>
              <a:rPr sz="1850" b="1" spc="-10" dirty="0">
                <a:latin typeface="Arial"/>
                <a:cs typeface="Arial"/>
              </a:rPr>
              <a:t>Support</a:t>
            </a:r>
            <a:endParaRPr sz="18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330"/>
              </a:spcBef>
            </a:pPr>
            <a:endParaRPr sz="1850">
              <a:latin typeface="Arial"/>
              <a:cs typeface="Arial"/>
            </a:endParaRPr>
          </a:p>
          <a:p>
            <a:pPr marL="12700" marR="5080">
              <a:lnSpc>
                <a:spcPct val="101299"/>
              </a:lnSpc>
            </a:pPr>
            <a:r>
              <a:rPr sz="1550" dirty="0">
                <a:latin typeface="Arial"/>
                <a:cs typeface="Arial"/>
              </a:rPr>
              <a:t>Java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is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available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free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of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charge.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However,</a:t>
            </a:r>
            <a:r>
              <a:rPr sz="1550" spc="6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Oracle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does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provide </a:t>
            </a:r>
            <a:r>
              <a:rPr sz="1550" dirty="0">
                <a:latin typeface="Arial"/>
                <a:cs typeface="Arial"/>
              </a:rPr>
              <a:t>pay-for</a:t>
            </a:r>
            <a:r>
              <a:rPr sz="1550" spc="5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Java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solutions:</a:t>
            </a:r>
            <a:endParaRPr sz="1550">
              <a:latin typeface="Arial"/>
              <a:cs typeface="Arial"/>
            </a:endParaRPr>
          </a:p>
          <a:p>
            <a:pPr marL="423545" marR="558800" indent="-329565">
              <a:lnSpc>
                <a:spcPct val="101299"/>
              </a:lnSpc>
              <a:spcBef>
                <a:spcPts val="384"/>
              </a:spcBef>
              <a:buClr>
                <a:srgbClr val="FF0000"/>
              </a:buClr>
              <a:buChar char="•"/>
              <a:tabLst>
                <a:tab pos="423545" algn="l"/>
              </a:tabLst>
            </a:pPr>
            <a:r>
              <a:rPr sz="1550" dirty="0">
                <a:latin typeface="Arial"/>
                <a:cs typeface="Arial"/>
              </a:rPr>
              <a:t>The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Java</a:t>
            </a:r>
            <a:r>
              <a:rPr sz="1550" spc="5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SE</a:t>
            </a:r>
            <a:r>
              <a:rPr sz="1550" spc="5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Support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Program</a:t>
            </a:r>
            <a:r>
              <a:rPr sz="1550" spc="6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provides</a:t>
            </a:r>
            <a:r>
              <a:rPr sz="1550" spc="5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updates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spc="-25" dirty="0">
                <a:latin typeface="Arial"/>
                <a:cs typeface="Arial"/>
              </a:rPr>
              <a:t>for </a:t>
            </a:r>
            <a:r>
              <a:rPr sz="1550" dirty="0">
                <a:latin typeface="Arial"/>
                <a:cs typeface="Arial"/>
              </a:rPr>
              <a:t>end-of-life</a:t>
            </a:r>
            <a:r>
              <a:rPr sz="1550" spc="5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Java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versions.</a:t>
            </a:r>
            <a:endParaRPr sz="1550">
              <a:latin typeface="Arial"/>
              <a:cs typeface="Arial"/>
            </a:endParaRPr>
          </a:p>
          <a:p>
            <a:pPr marL="423545" indent="-328930">
              <a:lnSpc>
                <a:spcPct val="100000"/>
              </a:lnSpc>
              <a:spcBef>
                <a:spcPts val="405"/>
              </a:spcBef>
              <a:buClr>
                <a:srgbClr val="FF0000"/>
              </a:buClr>
              <a:buChar char="•"/>
              <a:tabLst>
                <a:tab pos="423545" algn="l"/>
              </a:tabLst>
            </a:pPr>
            <a:r>
              <a:rPr sz="1550" dirty="0">
                <a:latin typeface="Arial"/>
                <a:cs typeface="Arial"/>
              </a:rPr>
              <a:t>Oracle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Java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SE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Advanced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and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Oracle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Java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SE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Suite:</a:t>
            </a:r>
            <a:endParaRPr sz="1550">
              <a:latin typeface="Arial"/>
              <a:cs typeface="Arial"/>
            </a:endParaRPr>
          </a:p>
          <a:p>
            <a:pPr marL="742315" lvl="1" indent="-237490">
              <a:lnSpc>
                <a:spcPct val="100000"/>
              </a:lnSpc>
              <a:spcBef>
                <a:spcPts val="380"/>
              </a:spcBef>
              <a:buClr>
                <a:srgbClr val="FF0000"/>
              </a:buClr>
              <a:buChar char="–"/>
              <a:tabLst>
                <a:tab pos="742315" algn="l"/>
              </a:tabLst>
            </a:pPr>
            <a:r>
              <a:rPr sz="1400" dirty="0">
                <a:latin typeface="Arial"/>
                <a:cs typeface="Arial"/>
              </a:rPr>
              <a:t>JRockit</a:t>
            </a:r>
            <a:r>
              <a:rPr sz="1400" spc="6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Mission</a:t>
            </a:r>
            <a:r>
              <a:rPr sz="1400" spc="6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Control</a:t>
            </a:r>
            <a:endParaRPr sz="1400">
              <a:latin typeface="Arial"/>
              <a:cs typeface="Arial"/>
            </a:endParaRPr>
          </a:p>
          <a:p>
            <a:pPr marL="742315" lvl="1" indent="-237490">
              <a:lnSpc>
                <a:spcPct val="100000"/>
              </a:lnSpc>
              <a:spcBef>
                <a:spcPts val="384"/>
              </a:spcBef>
              <a:buClr>
                <a:srgbClr val="FF0000"/>
              </a:buClr>
              <a:buChar char="–"/>
              <a:tabLst>
                <a:tab pos="742315" algn="l"/>
              </a:tabLst>
            </a:pPr>
            <a:r>
              <a:rPr sz="1400" dirty="0">
                <a:latin typeface="Arial"/>
                <a:cs typeface="Arial"/>
              </a:rPr>
              <a:t>Memory</a:t>
            </a:r>
            <a:r>
              <a:rPr sz="1400" spc="4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Leak</a:t>
            </a:r>
            <a:r>
              <a:rPr sz="1400" spc="7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Detection</a:t>
            </a:r>
            <a:endParaRPr sz="1400">
              <a:latin typeface="Arial"/>
              <a:cs typeface="Arial"/>
            </a:endParaRPr>
          </a:p>
          <a:p>
            <a:pPr marL="742315" lvl="1" indent="-237490">
              <a:lnSpc>
                <a:spcPct val="100000"/>
              </a:lnSpc>
              <a:spcBef>
                <a:spcPts val="370"/>
              </a:spcBef>
              <a:buClr>
                <a:srgbClr val="FF0000"/>
              </a:buClr>
              <a:buChar char="–"/>
              <a:tabLst>
                <a:tab pos="742315" algn="l"/>
              </a:tabLst>
            </a:pPr>
            <a:r>
              <a:rPr sz="1400" dirty="0">
                <a:latin typeface="Arial"/>
                <a:cs typeface="Arial"/>
              </a:rPr>
              <a:t>Low</a:t>
            </a:r>
            <a:r>
              <a:rPr sz="1400" spc="4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Latency</a:t>
            </a:r>
            <a:r>
              <a:rPr sz="1400" spc="4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GC</a:t>
            </a:r>
            <a:r>
              <a:rPr sz="1400" spc="6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(Suite)</a:t>
            </a:r>
            <a:endParaRPr sz="1400">
              <a:latin typeface="Arial"/>
              <a:cs typeface="Arial"/>
            </a:endParaRPr>
          </a:p>
          <a:p>
            <a:pPr marL="742315" lvl="1" indent="-237490">
              <a:lnSpc>
                <a:spcPct val="100000"/>
              </a:lnSpc>
              <a:spcBef>
                <a:spcPts val="385"/>
              </a:spcBef>
              <a:buClr>
                <a:srgbClr val="FF0000"/>
              </a:buClr>
              <a:buChar char="–"/>
              <a:tabLst>
                <a:tab pos="742315" algn="l"/>
              </a:tabLst>
            </a:pPr>
            <a:r>
              <a:rPr sz="1400" dirty="0">
                <a:latin typeface="Arial"/>
                <a:cs typeface="Arial"/>
              </a:rPr>
              <a:t>JRockit</a:t>
            </a:r>
            <a:r>
              <a:rPr sz="1400" spc="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Virtual</a:t>
            </a:r>
            <a:r>
              <a:rPr sz="1400" spc="5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Edition</a:t>
            </a:r>
            <a:r>
              <a:rPr sz="1400" spc="8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(Suite)</a:t>
            </a:r>
            <a:endParaRPr sz="1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94436" y="5247386"/>
            <a:ext cx="6377940" cy="165544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175" algn="ctr">
              <a:lnSpc>
                <a:spcPct val="100000"/>
              </a:lnSpc>
              <a:spcBef>
                <a:spcPts val="105"/>
              </a:spcBef>
            </a:pPr>
            <a:endParaRPr sz="850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85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705"/>
              </a:spcBef>
            </a:pPr>
            <a:endParaRPr sz="85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300" b="1" dirty="0">
                <a:latin typeface="Arial"/>
                <a:cs typeface="Arial"/>
              </a:rPr>
              <a:t>Still</a:t>
            </a:r>
            <a:r>
              <a:rPr sz="1300" b="1" spc="-15" dirty="0">
                <a:latin typeface="Arial"/>
                <a:cs typeface="Arial"/>
              </a:rPr>
              <a:t> </a:t>
            </a:r>
            <a:r>
              <a:rPr sz="1300" b="1" spc="-20" dirty="0">
                <a:latin typeface="Arial"/>
                <a:cs typeface="Arial"/>
              </a:rPr>
              <a:t>Free</a:t>
            </a:r>
            <a:endParaRPr sz="1300" dirty="0">
              <a:latin typeface="Arial"/>
              <a:cs typeface="Arial"/>
            </a:endParaRPr>
          </a:p>
          <a:p>
            <a:pPr marL="135890" marR="5080">
              <a:lnSpc>
                <a:spcPct val="103499"/>
              </a:lnSpc>
              <a:spcBef>
                <a:spcPts val="434"/>
              </a:spcBef>
            </a:pPr>
            <a:r>
              <a:rPr sz="1150" dirty="0">
                <a:latin typeface="Arial"/>
                <a:cs typeface="Arial"/>
              </a:rPr>
              <a:t>Java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(Oracle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JDK)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is</a:t>
            </a:r>
            <a:r>
              <a:rPr sz="1150" spc="9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freely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available</a:t>
            </a:r>
            <a:r>
              <a:rPr sz="1150" spc="13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at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no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cost.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Oracle</a:t>
            </a:r>
            <a:r>
              <a:rPr sz="1150" spc="9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offers</a:t>
            </a:r>
            <a:r>
              <a:rPr sz="1150" spc="2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advanced</a:t>
            </a:r>
            <a:r>
              <a:rPr sz="1150" spc="10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commercial</a:t>
            </a:r>
            <a:r>
              <a:rPr sz="1150" spc="40" dirty="0">
                <a:latin typeface="Arial"/>
                <a:cs typeface="Arial"/>
              </a:rPr>
              <a:t> </a:t>
            </a:r>
            <a:r>
              <a:rPr sz="1150" spc="-10" dirty="0">
                <a:latin typeface="Arial"/>
                <a:cs typeface="Arial"/>
              </a:rPr>
              <a:t>solutions </a:t>
            </a:r>
            <a:r>
              <a:rPr sz="1150" dirty="0">
                <a:latin typeface="Arial"/>
                <a:cs typeface="Arial"/>
              </a:rPr>
              <a:t>at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cost.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previously</a:t>
            </a:r>
            <a:r>
              <a:rPr sz="1150" spc="10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offered</a:t>
            </a:r>
            <a:r>
              <a:rPr sz="1150" spc="3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“Java</a:t>
            </a:r>
            <a:r>
              <a:rPr sz="1150" spc="9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for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Business”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program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has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been</a:t>
            </a:r>
            <a:r>
              <a:rPr sz="1150" spc="10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replaced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by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spc="-10" dirty="0">
                <a:latin typeface="Arial"/>
                <a:cs typeface="Arial"/>
              </a:rPr>
              <a:t>Oracle</a:t>
            </a:r>
            <a:r>
              <a:rPr sz="1150" spc="50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Java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SE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Support,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which</a:t>
            </a:r>
            <a:r>
              <a:rPr sz="1150" spc="10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provides</a:t>
            </a:r>
            <a:r>
              <a:rPr sz="1150" spc="11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access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to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Oracle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Premier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Support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and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Oracle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Java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spc="-25" dirty="0">
                <a:latin typeface="Arial"/>
                <a:cs typeface="Arial"/>
              </a:rPr>
              <a:t>SE </a:t>
            </a:r>
            <a:r>
              <a:rPr sz="1150" dirty="0">
                <a:latin typeface="Arial"/>
                <a:cs typeface="Arial"/>
              </a:rPr>
              <a:t>Advanced</a:t>
            </a:r>
            <a:r>
              <a:rPr sz="1150" spc="9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and</a:t>
            </a:r>
            <a:r>
              <a:rPr sz="1150" spc="9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Oracle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Java</a:t>
            </a:r>
            <a:r>
              <a:rPr sz="1150" spc="9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SE</a:t>
            </a:r>
            <a:r>
              <a:rPr sz="1150" spc="9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Suite</a:t>
            </a:r>
            <a:r>
              <a:rPr sz="1150" spc="9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binaries.</a:t>
            </a:r>
            <a:r>
              <a:rPr sz="1150" spc="10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For</a:t>
            </a:r>
            <a:r>
              <a:rPr sz="1150" spc="9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more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information,</a:t>
            </a:r>
            <a:r>
              <a:rPr sz="1150" spc="35" dirty="0">
                <a:latin typeface="Arial"/>
                <a:cs typeface="Arial"/>
              </a:rPr>
              <a:t> </a:t>
            </a:r>
            <a:r>
              <a:rPr sz="1150" spc="-10" dirty="0">
                <a:latin typeface="Arial"/>
                <a:cs typeface="Arial"/>
              </a:rPr>
              <a:t>visit </a:t>
            </a:r>
            <a:r>
              <a:rPr sz="1150" dirty="0">
                <a:latin typeface="Arial"/>
                <a:cs typeface="Arial"/>
                <a:hlinkClick r:id="rId2"/>
              </a:rPr>
              <a:t>http://www.oracle.com/us/technologies/java/java-se-suite-</a:t>
            </a:r>
            <a:r>
              <a:rPr sz="1150" spc="-10" dirty="0">
                <a:latin typeface="Arial"/>
                <a:cs typeface="Arial"/>
                <a:hlinkClick r:id="rId2"/>
              </a:rPr>
              <a:t>394230.html.</a:t>
            </a:r>
            <a:endParaRPr sz="115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655823" y="806967"/>
            <a:ext cx="2458720" cy="3092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50" b="1" dirty="0">
                <a:latin typeface="Arial"/>
                <a:cs typeface="Arial"/>
              </a:rPr>
              <a:t>Additional</a:t>
            </a:r>
            <a:r>
              <a:rPr sz="1850" b="1" spc="10" dirty="0">
                <a:latin typeface="Arial"/>
                <a:cs typeface="Arial"/>
              </a:rPr>
              <a:t> </a:t>
            </a:r>
            <a:r>
              <a:rPr sz="1850" b="1" spc="-10" dirty="0">
                <a:latin typeface="Arial"/>
                <a:cs typeface="Arial"/>
              </a:rPr>
              <a:t>Resources</a:t>
            </a:r>
            <a:endParaRPr sz="185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53083" y="1908048"/>
            <a:ext cx="5663184" cy="2502407"/>
          </a:xfrm>
          <a:prstGeom prst="rect">
            <a:avLst/>
          </a:prstGeom>
        </p:spPr>
      </p:pic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1042416" y="1597152"/>
          <a:ext cx="5663565" cy="279780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608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26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9720">
                <a:tc>
                  <a:txBody>
                    <a:bodyPr/>
                    <a:lstStyle/>
                    <a:p>
                      <a:pPr marL="65405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125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Topic</a:t>
                      </a:r>
                      <a:endParaRPr sz="1250">
                        <a:latin typeface="Arial"/>
                        <a:cs typeface="Arial"/>
                      </a:endParaRPr>
                    </a:p>
                  </a:txBody>
                  <a:tcPr marL="0" marR="0" marT="5080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57150">
                      <a:solidFill>
                        <a:srgbClr val="000000"/>
                      </a:solidFill>
                      <a:prstDash val="soli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65405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125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Website</a:t>
                      </a:r>
                      <a:endParaRPr sz="1250">
                        <a:latin typeface="Arial"/>
                        <a:cs typeface="Arial"/>
                      </a:endParaRPr>
                    </a:p>
                  </a:txBody>
                  <a:tcPr marL="0" marR="0" marT="5080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57150">
                      <a:solidFill>
                        <a:srgbClr val="000000"/>
                      </a:solidFill>
                      <a:prstDash val="soli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0029">
                <a:tc>
                  <a:txBody>
                    <a:bodyPr/>
                    <a:lstStyle/>
                    <a:p>
                      <a:pPr marL="65405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1150" dirty="0">
                          <a:latin typeface="Arial"/>
                          <a:cs typeface="Arial"/>
                        </a:rPr>
                        <a:t>Education</a:t>
                      </a:r>
                      <a:r>
                        <a:rPr sz="1150" spc="-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50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1150" spc="-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50" spc="-10" dirty="0">
                          <a:latin typeface="Arial"/>
                          <a:cs typeface="Arial"/>
                        </a:rPr>
                        <a:t>Training</a:t>
                      </a:r>
                      <a:endParaRPr sz="1150">
                        <a:latin typeface="Arial"/>
                        <a:cs typeface="Arial"/>
                      </a:endParaRPr>
                    </a:p>
                  </a:txBody>
                  <a:tcPr marL="0" marR="0" marT="1143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5715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6040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150" spc="-10" dirty="0">
                          <a:latin typeface="Arial"/>
                          <a:cs typeface="Arial"/>
                          <a:hlinkClick r:id="rId3"/>
                        </a:rPr>
                        <a:t>http://education.oracle.com</a:t>
                      </a:r>
                      <a:endParaRPr sz="1150">
                        <a:latin typeface="Arial"/>
                        <a:cs typeface="Arial"/>
                      </a:endParaRPr>
                    </a:p>
                  </a:txBody>
                  <a:tcPr marL="0" marR="0" marT="2857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5715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9395">
                <a:tc>
                  <a:txBody>
                    <a:bodyPr/>
                    <a:lstStyle/>
                    <a:p>
                      <a:pPr marL="65405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1150" dirty="0">
                          <a:latin typeface="Arial"/>
                          <a:cs typeface="Arial"/>
                        </a:rPr>
                        <a:t>Product</a:t>
                      </a:r>
                      <a:r>
                        <a:rPr sz="115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50" spc="-10" dirty="0">
                          <a:latin typeface="Arial"/>
                          <a:cs typeface="Arial"/>
                        </a:rPr>
                        <a:t>Documentation</a:t>
                      </a:r>
                      <a:endParaRPr sz="1150">
                        <a:latin typeface="Arial"/>
                        <a:cs typeface="Arial"/>
                      </a:endParaRPr>
                    </a:p>
                  </a:txBody>
                  <a:tcPr marL="0" marR="0" marT="1079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6040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1150" spc="-10" dirty="0">
                          <a:latin typeface="Arial"/>
                          <a:cs typeface="Arial"/>
                          <a:hlinkClick r:id="rId4"/>
                        </a:rPr>
                        <a:t>http://www.oracle.com/technology/documentation</a:t>
                      </a:r>
                      <a:endParaRPr sz="1150">
                        <a:latin typeface="Arial"/>
                        <a:cs typeface="Arial"/>
                      </a:endParaRPr>
                    </a:p>
                  </a:txBody>
                  <a:tcPr marL="0" marR="0" marT="29209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8760">
                <a:tc>
                  <a:txBody>
                    <a:bodyPr/>
                    <a:lstStyle/>
                    <a:p>
                      <a:pPr marL="65405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1150" dirty="0">
                          <a:latin typeface="Arial"/>
                          <a:cs typeface="Arial"/>
                        </a:rPr>
                        <a:t>Product</a:t>
                      </a:r>
                      <a:r>
                        <a:rPr sz="115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50" spc="-10" dirty="0">
                          <a:latin typeface="Arial"/>
                          <a:cs typeface="Arial"/>
                        </a:rPr>
                        <a:t>Downloads</a:t>
                      </a:r>
                      <a:endParaRPr sz="1150">
                        <a:latin typeface="Arial"/>
                        <a:cs typeface="Arial"/>
                      </a:endParaRPr>
                    </a:p>
                  </a:txBody>
                  <a:tcPr marL="0" marR="0" marT="1143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6040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150" spc="-10" dirty="0">
                          <a:latin typeface="Arial"/>
                          <a:cs typeface="Arial"/>
                          <a:hlinkClick r:id="rId5"/>
                        </a:rPr>
                        <a:t>http://www.oracle.com/technology/software</a:t>
                      </a:r>
                      <a:endParaRPr sz="1150">
                        <a:latin typeface="Arial"/>
                        <a:cs typeface="Arial"/>
                      </a:endParaRPr>
                    </a:p>
                  </a:txBody>
                  <a:tcPr marL="0" marR="0" marT="2857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9395">
                <a:tc>
                  <a:txBody>
                    <a:bodyPr/>
                    <a:lstStyle/>
                    <a:p>
                      <a:pPr marL="65405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1150" spc="-10" dirty="0">
                          <a:latin typeface="Arial"/>
                          <a:cs typeface="Arial"/>
                        </a:rPr>
                        <a:t>Product</a:t>
                      </a:r>
                      <a:r>
                        <a:rPr sz="115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50" spc="-10" dirty="0">
                          <a:latin typeface="Arial"/>
                          <a:cs typeface="Arial"/>
                        </a:rPr>
                        <a:t>Articles</a:t>
                      </a:r>
                      <a:endParaRPr sz="1150">
                        <a:latin typeface="Arial"/>
                        <a:cs typeface="Arial"/>
                      </a:endParaRPr>
                    </a:p>
                  </a:txBody>
                  <a:tcPr marL="0" marR="0" marT="1143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6040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150" spc="-10" dirty="0">
                          <a:latin typeface="Arial"/>
                          <a:cs typeface="Arial"/>
                          <a:hlinkClick r:id="rId6"/>
                        </a:rPr>
                        <a:t>http://www.oracle.com/technology/pub/articles</a:t>
                      </a:r>
                      <a:endParaRPr sz="1150">
                        <a:latin typeface="Arial"/>
                        <a:cs typeface="Arial"/>
                      </a:endParaRPr>
                    </a:p>
                  </a:txBody>
                  <a:tcPr marL="0" marR="0" marT="2857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9395">
                <a:tc>
                  <a:txBody>
                    <a:bodyPr/>
                    <a:lstStyle/>
                    <a:p>
                      <a:pPr marL="65405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1150" dirty="0">
                          <a:latin typeface="Arial"/>
                          <a:cs typeface="Arial"/>
                        </a:rPr>
                        <a:t>Product</a:t>
                      </a:r>
                      <a:r>
                        <a:rPr sz="115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50" spc="-10" dirty="0">
                          <a:latin typeface="Arial"/>
                          <a:cs typeface="Arial"/>
                        </a:rPr>
                        <a:t>Support</a:t>
                      </a:r>
                      <a:endParaRPr sz="1150">
                        <a:latin typeface="Arial"/>
                        <a:cs typeface="Arial"/>
                      </a:endParaRPr>
                    </a:p>
                  </a:txBody>
                  <a:tcPr marL="0" marR="0" marT="1079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6040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1150" spc="-10" dirty="0">
                          <a:latin typeface="Arial"/>
                          <a:cs typeface="Arial"/>
                          <a:hlinkClick r:id="rId7"/>
                        </a:rPr>
                        <a:t>http://www.oracle.com/support</a:t>
                      </a:r>
                      <a:endParaRPr sz="1150">
                        <a:latin typeface="Arial"/>
                        <a:cs typeface="Arial"/>
                      </a:endParaRPr>
                    </a:p>
                  </a:txBody>
                  <a:tcPr marL="0" marR="0" marT="29209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8760">
                <a:tc>
                  <a:txBody>
                    <a:bodyPr/>
                    <a:lstStyle/>
                    <a:p>
                      <a:pPr marL="65405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1150" dirty="0">
                          <a:latin typeface="Arial"/>
                          <a:cs typeface="Arial"/>
                        </a:rPr>
                        <a:t>Product</a:t>
                      </a:r>
                      <a:r>
                        <a:rPr sz="115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50" spc="-10" dirty="0">
                          <a:latin typeface="Arial"/>
                          <a:cs typeface="Arial"/>
                        </a:rPr>
                        <a:t>Forums</a:t>
                      </a:r>
                      <a:endParaRPr sz="1150">
                        <a:latin typeface="Arial"/>
                        <a:cs typeface="Arial"/>
                      </a:endParaRPr>
                    </a:p>
                  </a:txBody>
                  <a:tcPr marL="0" marR="0" marT="1143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6040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150" spc="-10" dirty="0">
                          <a:latin typeface="Arial"/>
                          <a:cs typeface="Arial"/>
                          <a:hlinkClick r:id="rId8"/>
                        </a:rPr>
                        <a:t>http://forums.oracle.com</a:t>
                      </a:r>
                      <a:endParaRPr sz="1150">
                        <a:latin typeface="Arial"/>
                        <a:cs typeface="Arial"/>
                      </a:endParaRPr>
                    </a:p>
                  </a:txBody>
                  <a:tcPr marL="0" marR="0" marT="2857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0029">
                <a:tc>
                  <a:txBody>
                    <a:bodyPr/>
                    <a:lstStyle/>
                    <a:p>
                      <a:pPr marL="65405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1150" dirty="0">
                          <a:latin typeface="Arial"/>
                          <a:cs typeface="Arial"/>
                        </a:rPr>
                        <a:t>Product</a:t>
                      </a:r>
                      <a:r>
                        <a:rPr sz="1150" spc="-7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50" spc="-10" dirty="0">
                          <a:latin typeface="Arial"/>
                          <a:cs typeface="Arial"/>
                        </a:rPr>
                        <a:t>Tutorials</a:t>
                      </a:r>
                      <a:endParaRPr sz="1150">
                        <a:latin typeface="Arial"/>
                        <a:cs typeface="Arial"/>
                      </a:endParaRPr>
                    </a:p>
                  </a:txBody>
                  <a:tcPr marL="0" marR="0" marT="1143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6040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150" spc="-10" dirty="0">
                          <a:latin typeface="Arial"/>
                          <a:cs typeface="Arial"/>
                          <a:hlinkClick r:id="rId9"/>
                        </a:rPr>
                        <a:t>http://www.oracle.com/technetwork/tutorials/index.html</a:t>
                      </a:r>
                      <a:endParaRPr sz="1150">
                        <a:latin typeface="Arial"/>
                        <a:cs typeface="Arial"/>
                      </a:endParaRPr>
                    </a:p>
                  </a:txBody>
                  <a:tcPr marL="0" marR="0" marT="2857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39395">
                <a:tc>
                  <a:txBody>
                    <a:bodyPr/>
                    <a:lstStyle/>
                    <a:p>
                      <a:pPr marL="65405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1150" dirty="0">
                          <a:latin typeface="Arial"/>
                          <a:cs typeface="Arial"/>
                        </a:rPr>
                        <a:t>Sample</a:t>
                      </a:r>
                      <a:r>
                        <a:rPr sz="115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50" spc="-20" dirty="0">
                          <a:latin typeface="Arial"/>
                          <a:cs typeface="Arial"/>
                        </a:rPr>
                        <a:t>Code</a:t>
                      </a:r>
                      <a:endParaRPr sz="1150">
                        <a:latin typeface="Arial"/>
                        <a:cs typeface="Arial"/>
                      </a:endParaRPr>
                    </a:p>
                  </a:txBody>
                  <a:tcPr marL="0" marR="0" marT="1079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6040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1150" spc="-10" dirty="0">
                          <a:latin typeface="Arial"/>
                          <a:cs typeface="Arial"/>
                        </a:rPr>
                        <a:t>https://</a:t>
                      </a:r>
                      <a:r>
                        <a:rPr sz="1150" spc="-10" dirty="0">
                          <a:latin typeface="Arial"/>
                          <a:cs typeface="Arial"/>
                          <a:hlinkClick r:id="rId10"/>
                        </a:rPr>
                        <a:t>www.samplecode.oracle.com</a:t>
                      </a:r>
                      <a:endParaRPr sz="1150">
                        <a:latin typeface="Arial"/>
                        <a:cs typeface="Arial"/>
                      </a:endParaRPr>
                    </a:p>
                  </a:txBody>
                  <a:tcPr marL="0" marR="0" marT="29209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44170">
                <a:tc>
                  <a:txBody>
                    <a:bodyPr/>
                    <a:lstStyle/>
                    <a:p>
                      <a:pPr marL="65405" marR="115570">
                        <a:lnSpc>
                          <a:spcPct val="80000"/>
                        </a:lnSpc>
                        <a:spcBef>
                          <a:spcPts val="225"/>
                        </a:spcBef>
                      </a:pPr>
                      <a:r>
                        <a:rPr sz="1150" dirty="0">
                          <a:latin typeface="Arial"/>
                          <a:cs typeface="Arial"/>
                        </a:rPr>
                        <a:t>Oracle</a:t>
                      </a:r>
                      <a:r>
                        <a:rPr sz="115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50" spc="-20" dirty="0">
                          <a:latin typeface="Arial"/>
                          <a:cs typeface="Arial"/>
                        </a:rPr>
                        <a:t>Technology</a:t>
                      </a:r>
                      <a:r>
                        <a:rPr sz="11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50" spc="-10" dirty="0">
                          <a:latin typeface="Arial"/>
                          <a:cs typeface="Arial"/>
                        </a:rPr>
                        <a:t>Network </a:t>
                      </a:r>
                      <a:r>
                        <a:rPr sz="1150" dirty="0">
                          <a:latin typeface="Arial"/>
                          <a:cs typeface="Arial"/>
                        </a:rPr>
                        <a:t>for</a:t>
                      </a:r>
                      <a:r>
                        <a:rPr sz="11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50" dirty="0">
                          <a:latin typeface="Arial"/>
                          <a:cs typeface="Arial"/>
                        </a:rPr>
                        <a:t>Java</a:t>
                      </a:r>
                      <a:r>
                        <a:rPr sz="11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50" spc="-10" dirty="0">
                          <a:latin typeface="Arial"/>
                          <a:cs typeface="Arial"/>
                        </a:rPr>
                        <a:t>Developers</a:t>
                      </a:r>
                      <a:endParaRPr sz="1150">
                        <a:latin typeface="Arial"/>
                        <a:cs typeface="Arial"/>
                      </a:endParaRPr>
                    </a:p>
                  </a:txBody>
                  <a:tcPr marL="0" marR="0" marT="2857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6040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1150" spc="-10" dirty="0">
                          <a:latin typeface="Arial"/>
                          <a:cs typeface="Arial"/>
                          <a:hlinkClick r:id="rId11"/>
                        </a:rPr>
                        <a:t>http://www.oracle.com/technetwork/java/index.html</a:t>
                      </a:r>
                      <a:endParaRPr sz="1150">
                        <a:latin typeface="Arial"/>
                        <a:cs typeface="Arial"/>
                      </a:endParaRPr>
                    </a:p>
                  </a:txBody>
                  <a:tcPr marL="0" marR="0" marT="8001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38760">
                <a:tc>
                  <a:txBody>
                    <a:bodyPr/>
                    <a:lstStyle/>
                    <a:p>
                      <a:pPr marL="65405">
                        <a:lnSpc>
                          <a:spcPct val="100000"/>
                        </a:lnSpc>
                        <a:spcBef>
                          <a:spcPts val="80"/>
                        </a:spcBef>
                      </a:pPr>
                      <a:r>
                        <a:rPr sz="1150" dirty="0">
                          <a:latin typeface="Arial"/>
                          <a:cs typeface="Arial"/>
                        </a:rPr>
                        <a:t>Oracle</a:t>
                      </a:r>
                      <a:r>
                        <a:rPr sz="115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50" dirty="0">
                          <a:latin typeface="Arial"/>
                          <a:cs typeface="Arial"/>
                        </a:rPr>
                        <a:t>Learning</a:t>
                      </a:r>
                      <a:r>
                        <a:rPr sz="115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50" spc="-10" dirty="0">
                          <a:latin typeface="Arial"/>
                          <a:cs typeface="Arial"/>
                        </a:rPr>
                        <a:t>Library</a:t>
                      </a:r>
                      <a:endParaRPr sz="1150">
                        <a:latin typeface="Arial"/>
                        <a:cs typeface="Arial"/>
                      </a:endParaRPr>
                    </a:p>
                  </a:txBody>
                  <a:tcPr marL="0" marR="0" marT="1016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6040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150" spc="-10" dirty="0">
                          <a:latin typeface="Arial"/>
                          <a:cs typeface="Arial"/>
                          <a:hlinkClick r:id="rId12"/>
                        </a:rPr>
                        <a:t>http://www.oracle.com/goto/oll</a:t>
                      </a:r>
                      <a:endParaRPr sz="1150" dirty="0">
                        <a:latin typeface="Arial"/>
                        <a:cs typeface="Arial"/>
                      </a:endParaRPr>
                    </a:p>
                  </a:txBody>
                  <a:tcPr marL="0" marR="0" marT="2857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817880" y="5717539"/>
            <a:ext cx="5906770" cy="3879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3499"/>
              </a:lnSpc>
              <a:spcBef>
                <a:spcPts val="90"/>
              </a:spcBef>
            </a:pPr>
            <a:r>
              <a:rPr sz="1150" dirty="0">
                <a:latin typeface="Arial"/>
                <a:cs typeface="Arial"/>
              </a:rPr>
              <a:t>The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table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in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slide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lists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various</a:t>
            </a:r>
            <a:r>
              <a:rPr sz="1150" spc="9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web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resources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that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are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available</a:t>
            </a:r>
            <a:r>
              <a:rPr sz="1150" spc="11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for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you</a:t>
            </a:r>
            <a:r>
              <a:rPr sz="1150" spc="9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to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learn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spc="-20" dirty="0">
                <a:latin typeface="Arial"/>
                <a:cs typeface="Arial"/>
              </a:rPr>
              <a:t>more </a:t>
            </a:r>
            <a:r>
              <a:rPr sz="1150" dirty="0">
                <a:latin typeface="Arial"/>
                <a:cs typeface="Arial"/>
              </a:rPr>
              <a:t>about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Java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SE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spc="-10" dirty="0">
                <a:latin typeface="Arial"/>
                <a:cs typeface="Arial"/>
              </a:rPr>
              <a:t>programming.</a:t>
            </a:r>
            <a:endParaRPr sz="11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326639" y="5247386"/>
            <a:ext cx="3116580" cy="144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endParaRPr sz="8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27320" y="3895344"/>
            <a:ext cx="1502664" cy="108203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060196" y="806967"/>
            <a:ext cx="4261485" cy="300101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2286000">
              <a:lnSpc>
                <a:spcPct val="100000"/>
              </a:lnSpc>
              <a:spcBef>
                <a:spcPts val="110"/>
              </a:spcBef>
            </a:pPr>
            <a:r>
              <a:rPr sz="1850" b="1" spc="-10" dirty="0">
                <a:latin typeface="Arial"/>
                <a:cs typeface="Arial"/>
              </a:rPr>
              <a:t>Summary</a:t>
            </a:r>
            <a:endParaRPr sz="18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350"/>
              </a:spcBef>
            </a:pPr>
            <a:endParaRPr sz="18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550" dirty="0">
                <a:latin typeface="Arial"/>
                <a:cs typeface="Arial"/>
              </a:rPr>
              <a:t>In</a:t>
            </a:r>
            <a:r>
              <a:rPr sz="1550" spc="2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this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lesson,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you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should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have</a:t>
            </a:r>
            <a:r>
              <a:rPr sz="1550" spc="6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learned</a:t>
            </a:r>
            <a:r>
              <a:rPr sz="1550" spc="60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about:</a:t>
            </a:r>
            <a:endParaRPr sz="1550">
              <a:latin typeface="Arial"/>
              <a:cs typeface="Arial"/>
            </a:endParaRPr>
          </a:p>
          <a:p>
            <a:pPr marL="413384" indent="-329565">
              <a:lnSpc>
                <a:spcPct val="100000"/>
              </a:lnSpc>
              <a:spcBef>
                <a:spcPts val="395"/>
              </a:spcBef>
              <a:buClr>
                <a:srgbClr val="FF0000"/>
              </a:buClr>
              <a:buChar char="•"/>
              <a:tabLst>
                <a:tab pos="413384" algn="l"/>
              </a:tabLst>
            </a:pPr>
            <a:r>
              <a:rPr sz="1550" dirty="0">
                <a:latin typeface="Arial"/>
                <a:cs typeface="Arial"/>
              </a:rPr>
              <a:t>The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course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objectives</a:t>
            </a:r>
            <a:endParaRPr sz="1550">
              <a:latin typeface="Arial"/>
              <a:cs typeface="Arial"/>
            </a:endParaRPr>
          </a:p>
          <a:p>
            <a:pPr marL="413384" indent="-329565">
              <a:lnSpc>
                <a:spcPct val="100000"/>
              </a:lnSpc>
              <a:spcBef>
                <a:spcPts val="405"/>
              </a:spcBef>
              <a:buClr>
                <a:srgbClr val="FF0000"/>
              </a:buClr>
              <a:buChar char="•"/>
              <a:tabLst>
                <a:tab pos="413384" algn="l"/>
              </a:tabLst>
            </a:pPr>
            <a:r>
              <a:rPr sz="1550" dirty="0">
                <a:latin typeface="Arial"/>
                <a:cs typeface="Arial"/>
              </a:rPr>
              <a:t>Software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used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in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this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course</a:t>
            </a:r>
            <a:endParaRPr sz="1550">
              <a:latin typeface="Arial"/>
              <a:cs typeface="Arial"/>
            </a:endParaRPr>
          </a:p>
          <a:p>
            <a:pPr marL="413384" indent="-329565">
              <a:lnSpc>
                <a:spcPct val="100000"/>
              </a:lnSpc>
              <a:spcBef>
                <a:spcPts val="409"/>
              </a:spcBef>
              <a:buClr>
                <a:srgbClr val="FF0000"/>
              </a:buClr>
              <a:buChar char="•"/>
              <a:tabLst>
                <a:tab pos="413384" algn="l"/>
              </a:tabLst>
            </a:pPr>
            <a:r>
              <a:rPr sz="1550" dirty="0">
                <a:latin typeface="Arial"/>
                <a:cs typeface="Arial"/>
              </a:rPr>
              <a:t>Java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platforms</a:t>
            </a:r>
            <a:r>
              <a:rPr sz="1550" spc="6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(ME,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SE,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and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spc="-25" dirty="0">
                <a:latin typeface="Arial"/>
                <a:cs typeface="Arial"/>
              </a:rPr>
              <a:t>EE)</a:t>
            </a:r>
            <a:endParaRPr sz="1550">
              <a:latin typeface="Arial"/>
              <a:cs typeface="Arial"/>
            </a:endParaRPr>
          </a:p>
          <a:p>
            <a:pPr marL="413384" indent="-329565">
              <a:lnSpc>
                <a:spcPct val="100000"/>
              </a:lnSpc>
              <a:spcBef>
                <a:spcPts val="409"/>
              </a:spcBef>
              <a:buClr>
                <a:srgbClr val="FF0000"/>
              </a:buClr>
              <a:buChar char="•"/>
              <a:tabLst>
                <a:tab pos="413384" algn="l"/>
              </a:tabLst>
            </a:pPr>
            <a:r>
              <a:rPr sz="1550" dirty="0">
                <a:latin typeface="Arial"/>
                <a:cs typeface="Arial"/>
              </a:rPr>
              <a:t>Java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SE</a:t>
            </a:r>
            <a:r>
              <a:rPr sz="1550" spc="1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version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numbers</a:t>
            </a:r>
            <a:endParaRPr sz="1550">
              <a:latin typeface="Arial"/>
              <a:cs typeface="Arial"/>
            </a:endParaRPr>
          </a:p>
          <a:p>
            <a:pPr marL="413384" indent="-329565">
              <a:lnSpc>
                <a:spcPct val="100000"/>
              </a:lnSpc>
              <a:spcBef>
                <a:spcPts val="395"/>
              </a:spcBef>
              <a:buClr>
                <a:srgbClr val="FF0000"/>
              </a:buClr>
              <a:buChar char="•"/>
              <a:tabLst>
                <a:tab pos="413384" algn="l"/>
              </a:tabLst>
            </a:pPr>
            <a:r>
              <a:rPr sz="1550" dirty="0">
                <a:latin typeface="Arial"/>
                <a:cs typeface="Arial"/>
              </a:rPr>
              <a:t>Obtaining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spc="-25" dirty="0">
                <a:latin typeface="Arial"/>
                <a:cs typeface="Arial"/>
              </a:rPr>
              <a:t>JDK</a:t>
            </a:r>
            <a:endParaRPr sz="1550">
              <a:latin typeface="Arial"/>
              <a:cs typeface="Arial"/>
            </a:endParaRPr>
          </a:p>
          <a:p>
            <a:pPr marL="413384" indent="-329565">
              <a:lnSpc>
                <a:spcPct val="100000"/>
              </a:lnSpc>
              <a:spcBef>
                <a:spcPts val="405"/>
              </a:spcBef>
              <a:buClr>
                <a:srgbClr val="FF0000"/>
              </a:buClr>
              <a:buChar char="•"/>
              <a:tabLst>
                <a:tab pos="413384" algn="l"/>
              </a:tabLst>
            </a:pPr>
            <a:r>
              <a:rPr sz="1550" dirty="0">
                <a:latin typeface="Arial"/>
                <a:cs typeface="Arial"/>
              </a:rPr>
              <a:t>The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open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nature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of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Java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and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its</a:t>
            </a:r>
            <a:r>
              <a:rPr sz="1550" spc="15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community</a:t>
            </a:r>
            <a:endParaRPr sz="1550">
              <a:latin typeface="Arial"/>
              <a:cs typeface="Arial"/>
            </a:endParaRPr>
          </a:p>
          <a:p>
            <a:pPr marL="413384" indent="-329565">
              <a:lnSpc>
                <a:spcPct val="100000"/>
              </a:lnSpc>
              <a:spcBef>
                <a:spcPts val="409"/>
              </a:spcBef>
              <a:buClr>
                <a:srgbClr val="FF0000"/>
              </a:buClr>
              <a:buChar char="•"/>
              <a:tabLst>
                <a:tab pos="413384" algn="l"/>
              </a:tabLst>
            </a:pPr>
            <a:r>
              <a:rPr sz="1550" dirty="0">
                <a:latin typeface="Arial"/>
                <a:cs typeface="Arial"/>
              </a:rPr>
              <a:t>Commercial</a:t>
            </a:r>
            <a:r>
              <a:rPr sz="1550" spc="5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support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options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for</a:t>
            </a:r>
            <a:r>
              <a:rPr sz="1550" spc="5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Java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spc="-25" dirty="0">
                <a:latin typeface="Arial"/>
                <a:cs typeface="Arial"/>
              </a:rPr>
              <a:t>SE</a:t>
            </a:r>
            <a:endParaRPr sz="15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326639" y="5247386"/>
            <a:ext cx="3116580" cy="144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endParaRPr sz="8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291840" y="1947672"/>
            <a:ext cx="1073150" cy="1699260"/>
          </a:xfrm>
          <a:custGeom>
            <a:avLst/>
            <a:gdLst/>
            <a:ahLst/>
            <a:cxnLst/>
            <a:rect l="l" t="t" r="r" b="b"/>
            <a:pathLst>
              <a:path w="1073150" h="1699260">
                <a:moveTo>
                  <a:pt x="542543" y="0"/>
                </a:moveTo>
                <a:lnTo>
                  <a:pt x="493007" y="2328"/>
                </a:lnTo>
                <a:lnTo>
                  <a:pt x="445016" y="9295"/>
                </a:lnTo>
                <a:lnTo>
                  <a:pt x="398625" y="20873"/>
                </a:lnTo>
                <a:lnTo>
                  <a:pt x="353887" y="37038"/>
                </a:lnTo>
                <a:lnTo>
                  <a:pt x="310856" y="57760"/>
                </a:lnTo>
                <a:lnTo>
                  <a:pt x="269583" y="83015"/>
                </a:lnTo>
                <a:lnTo>
                  <a:pt x="230123" y="112776"/>
                </a:lnTo>
                <a:lnTo>
                  <a:pt x="197477" y="142773"/>
                </a:lnTo>
                <a:lnTo>
                  <a:pt x="166973" y="176736"/>
                </a:lnTo>
                <a:lnTo>
                  <a:pt x="138612" y="214628"/>
                </a:lnTo>
                <a:lnTo>
                  <a:pt x="112394" y="256412"/>
                </a:lnTo>
                <a:lnTo>
                  <a:pt x="88320" y="302055"/>
                </a:lnTo>
                <a:lnTo>
                  <a:pt x="66389" y="351520"/>
                </a:lnTo>
                <a:lnTo>
                  <a:pt x="46601" y="404770"/>
                </a:lnTo>
                <a:lnTo>
                  <a:pt x="28955" y="461772"/>
                </a:lnTo>
                <a:lnTo>
                  <a:pt x="74675" y="477012"/>
                </a:lnTo>
                <a:lnTo>
                  <a:pt x="102253" y="433012"/>
                </a:lnTo>
                <a:lnTo>
                  <a:pt x="132421" y="394763"/>
                </a:lnTo>
                <a:lnTo>
                  <a:pt x="165196" y="362301"/>
                </a:lnTo>
                <a:lnTo>
                  <a:pt x="200596" y="335661"/>
                </a:lnTo>
                <a:lnTo>
                  <a:pt x="238639" y="314878"/>
                </a:lnTo>
                <a:lnTo>
                  <a:pt x="279344" y="299989"/>
                </a:lnTo>
                <a:lnTo>
                  <a:pt x="322727" y="291030"/>
                </a:lnTo>
                <a:lnTo>
                  <a:pt x="368807" y="288036"/>
                </a:lnTo>
                <a:lnTo>
                  <a:pt x="423933" y="293441"/>
                </a:lnTo>
                <a:lnTo>
                  <a:pt x="474916" y="309562"/>
                </a:lnTo>
                <a:lnTo>
                  <a:pt x="521612" y="336256"/>
                </a:lnTo>
                <a:lnTo>
                  <a:pt x="563879" y="373380"/>
                </a:lnTo>
                <a:lnTo>
                  <a:pt x="592604" y="409626"/>
                </a:lnTo>
                <a:lnTo>
                  <a:pt x="614818" y="449019"/>
                </a:lnTo>
                <a:lnTo>
                  <a:pt x="630594" y="491776"/>
                </a:lnTo>
                <a:lnTo>
                  <a:pt x="640006" y="538118"/>
                </a:lnTo>
                <a:lnTo>
                  <a:pt x="643127" y="588264"/>
                </a:lnTo>
                <a:lnTo>
                  <a:pt x="641627" y="632415"/>
                </a:lnTo>
                <a:lnTo>
                  <a:pt x="637127" y="676870"/>
                </a:lnTo>
                <a:lnTo>
                  <a:pt x="629626" y="721646"/>
                </a:lnTo>
                <a:lnTo>
                  <a:pt x="619124" y="766762"/>
                </a:lnTo>
                <a:lnTo>
                  <a:pt x="605623" y="812235"/>
                </a:lnTo>
                <a:lnTo>
                  <a:pt x="589121" y="858083"/>
                </a:lnTo>
                <a:lnTo>
                  <a:pt x="569618" y="904324"/>
                </a:lnTo>
                <a:lnTo>
                  <a:pt x="547115" y="950976"/>
                </a:lnTo>
                <a:lnTo>
                  <a:pt x="521379" y="996468"/>
                </a:lnTo>
                <a:lnTo>
                  <a:pt x="486850" y="1050640"/>
                </a:lnTo>
                <a:lnTo>
                  <a:pt x="443540" y="1113479"/>
                </a:lnTo>
                <a:lnTo>
                  <a:pt x="418596" y="1148145"/>
                </a:lnTo>
                <a:lnTo>
                  <a:pt x="391463" y="1184973"/>
                </a:lnTo>
                <a:lnTo>
                  <a:pt x="362140" y="1223962"/>
                </a:lnTo>
                <a:lnTo>
                  <a:pt x="330630" y="1265110"/>
                </a:lnTo>
                <a:lnTo>
                  <a:pt x="296935" y="1308415"/>
                </a:lnTo>
                <a:lnTo>
                  <a:pt x="261055" y="1353876"/>
                </a:lnTo>
                <a:lnTo>
                  <a:pt x="222993" y="1401491"/>
                </a:lnTo>
                <a:lnTo>
                  <a:pt x="182750" y="1451259"/>
                </a:lnTo>
                <a:lnTo>
                  <a:pt x="140327" y="1503179"/>
                </a:lnTo>
                <a:lnTo>
                  <a:pt x="95727" y="1557247"/>
                </a:lnTo>
                <a:lnTo>
                  <a:pt x="48951" y="1613464"/>
                </a:lnTo>
                <a:lnTo>
                  <a:pt x="0" y="1671828"/>
                </a:lnTo>
                <a:lnTo>
                  <a:pt x="0" y="1699260"/>
                </a:lnTo>
                <a:lnTo>
                  <a:pt x="979931" y="1699260"/>
                </a:lnTo>
                <a:lnTo>
                  <a:pt x="1072895" y="1217676"/>
                </a:lnTo>
                <a:lnTo>
                  <a:pt x="1028699" y="1217676"/>
                </a:lnTo>
                <a:lnTo>
                  <a:pt x="1009007" y="1256490"/>
                </a:lnTo>
                <a:lnTo>
                  <a:pt x="991171" y="1288161"/>
                </a:lnTo>
                <a:lnTo>
                  <a:pt x="961643" y="1328928"/>
                </a:lnTo>
                <a:lnTo>
                  <a:pt x="914923" y="1360431"/>
                </a:lnTo>
                <a:lnTo>
                  <a:pt x="870061" y="1371909"/>
                </a:lnTo>
                <a:lnTo>
                  <a:pt x="784240" y="1377100"/>
                </a:lnTo>
                <a:lnTo>
                  <a:pt x="723899" y="1377696"/>
                </a:lnTo>
                <a:lnTo>
                  <a:pt x="362711" y="1377696"/>
                </a:lnTo>
                <a:lnTo>
                  <a:pt x="410915" y="1330456"/>
                </a:lnTo>
                <a:lnTo>
                  <a:pt x="457092" y="1284479"/>
                </a:lnTo>
                <a:lnTo>
                  <a:pt x="501239" y="1239759"/>
                </a:lnTo>
                <a:lnTo>
                  <a:pt x="543357" y="1196295"/>
                </a:lnTo>
                <a:lnTo>
                  <a:pt x="583442" y="1154080"/>
                </a:lnTo>
                <a:lnTo>
                  <a:pt x="621492" y="1113113"/>
                </a:lnTo>
                <a:lnTo>
                  <a:pt x="657507" y="1073389"/>
                </a:lnTo>
                <a:lnTo>
                  <a:pt x="691484" y="1034905"/>
                </a:lnTo>
                <a:lnTo>
                  <a:pt x="723420" y="997656"/>
                </a:lnTo>
                <a:lnTo>
                  <a:pt x="753315" y="961640"/>
                </a:lnTo>
                <a:lnTo>
                  <a:pt x="781167" y="926852"/>
                </a:lnTo>
                <a:lnTo>
                  <a:pt x="806973" y="893289"/>
                </a:lnTo>
                <a:lnTo>
                  <a:pt x="830731" y="860946"/>
                </a:lnTo>
                <a:lnTo>
                  <a:pt x="872099" y="799909"/>
                </a:lnTo>
                <a:lnTo>
                  <a:pt x="905255" y="743712"/>
                </a:lnTo>
                <a:lnTo>
                  <a:pt x="929431" y="696041"/>
                </a:lnTo>
                <a:lnTo>
                  <a:pt x="949740" y="648424"/>
                </a:lnTo>
                <a:lnTo>
                  <a:pt x="966238" y="600913"/>
                </a:lnTo>
                <a:lnTo>
                  <a:pt x="978976" y="553563"/>
                </a:lnTo>
                <a:lnTo>
                  <a:pt x="988009" y="506425"/>
                </a:lnTo>
                <a:lnTo>
                  <a:pt x="993390" y="459554"/>
                </a:lnTo>
                <a:lnTo>
                  <a:pt x="995171" y="413004"/>
                </a:lnTo>
                <a:lnTo>
                  <a:pt x="991695" y="366712"/>
                </a:lnTo>
                <a:lnTo>
                  <a:pt x="981074" y="319278"/>
                </a:lnTo>
                <a:lnTo>
                  <a:pt x="963025" y="270700"/>
                </a:lnTo>
                <a:lnTo>
                  <a:pt x="937259" y="220980"/>
                </a:lnTo>
                <a:lnTo>
                  <a:pt x="911668" y="181502"/>
                </a:lnTo>
                <a:lnTo>
                  <a:pt x="882493" y="145462"/>
                </a:lnTo>
                <a:lnTo>
                  <a:pt x="849806" y="113007"/>
                </a:lnTo>
                <a:lnTo>
                  <a:pt x="813681" y="84283"/>
                </a:lnTo>
                <a:lnTo>
                  <a:pt x="774191" y="59436"/>
                </a:lnTo>
                <a:lnTo>
                  <a:pt x="731227" y="38039"/>
                </a:lnTo>
                <a:lnTo>
                  <a:pt x="686507" y="21396"/>
                </a:lnTo>
                <a:lnTo>
                  <a:pt x="640104" y="9509"/>
                </a:lnTo>
                <a:lnTo>
                  <a:pt x="592092" y="2377"/>
                </a:lnTo>
                <a:lnTo>
                  <a:pt x="542543" y="0"/>
                </a:lnTo>
                <a:close/>
              </a:path>
            </a:pathLst>
          </a:custGeom>
          <a:solidFill>
            <a:srgbClr val="CBCBC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157476" y="2399548"/>
            <a:ext cx="3456304" cy="3092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50" b="1" dirty="0">
                <a:latin typeface="Arial"/>
                <a:cs typeface="Arial"/>
              </a:rPr>
              <a:t>Java</a:t>
            </a:r>
            <a:r>
              <a:rPr sz="1850" b="1" spc="15" dirty="0">
                <a:latin typeface="Arial"/>
                <a:cs typeface="Arial"/>
              </a:rPr>
              <a:t> </a:t>
            </a:r>
            <a:r>
              <a:rPr sz="1850" b="1" dirty="0">
                <a:latin typeface="Arial"/>
                <a:cs typeface="Arial"/>
              </a:rPr>
              <a:t>Syntax</a:t>
            </a:r>
            <a:r>
              <a:rPr sz="1850" b="1" spc="30" dirty="0">
                <a:latin typeface="Arial"/>
                <a:cs typeface="Arial"/>
              </a:rPr>
              <a:t> </a:t>
            </a:r>
            <a:r>
              <a:rPr sz="1850" b="1" dirty="0">
                <a:latin typeface="Arial"/>
                <a:cs typeface="Arial"/>
              </a:rPr>
              <a:t>and</a:t>
            </a:r>
            <a:r>
              <a:rPr sz="1850" b="1" spc="10" dirty="0">
                <a:latin typeface="Arial"/>
                <a:cs typeface="Arial"/>
              </a:rPr>
              <a:t> </a:t>
            </a:r>
            <a:r>
              <a:rPr sz="1850" b="1" dirty="0">
                <a:latin typeface="Arial"/>
                <a:cs typeface="Arial"/>
              </a:rPr>
              <a:t>Class</a:t>
            </a:r>
            <a:r>
              <a:rPr sz="1850" b="1" spc="15" dirty="0">
                <a:latin typeface="Arial"/>
                <a:cs typeface="Arial"/>
              </a:rPr>
              <a:t> </a:t>
            </a:r>
            <a:r>
              <a:rPr sz="1850" b="1" spc="-10" dirty="0">
                <a:latin typeface="Arial"/>
                <a:cs typeface="Arial"/>
              </a:rPr>
              <a:t>Review</a:t>
            </a:r>
            <a:endParaRPr sz="18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326639" y="5247386"/>
            <a:ext cx="3116580" cy="144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endParaRPr sz="8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55627" y="806967"/>
            <a:ext cx="5311775" cy="423418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46710" algn="ctr">
              <a:lnSpc>
                <a:spcPct val="100000"/>
              </a:lnSpc>
              <a:spcBef>
                <a:spcPts val="110"/>
              </a:spcBef>
            </a:pPr>
            <a:r>
              <a:rPr sz="1850" b="1" spc="-10" dirty="0">
                <a:latin typeface="Arial"/>
                <a:cs typeface="Arial"/>
              </a:rPr>
              <a:t>Objectives</a:t>
            </a:r>
            <a:endParaRPr sz="18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65"/>
              </a:spcBef>
            </a:pPr>
            <a:endParaRPr sz="1850">
              <a:latin typeface="Arial"/>
              <a:cs typeface="Arial"/>
            </a:endParaRPr>
          </a:p>
          <a:p>
            <a:pPr marL="12700" marR="217804" indent="4445">
              <a:lnSpc>
                <a:spcPct val="101299"/>
              </a:lnSpc>
            </a:pPr>
            <a:r>
              <a:rPr sz="1550" dirty="0">
                <a:latin typeface="Arial"/>
                <a:cs typeface="Arial"/>
              </a:rPr>
              <a:t>After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completing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this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lesson,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you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should</a:t>
            </a:r>
            <a:r>
              <a:rPr sz="1550" spc="2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be</a:t>
            </a:r>
            <a:r>
              <a:rPr sz="1550" spc="6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able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to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do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spc="-25" dirty="0">
                <a:latin typeface="Arial"/>
                <a:cs typeface="Arial"/>
              </a:rPr>
              <a:t>the </a:t>
            </a:r>
            <a:r>
              <a:rPr sz="1550" spc="-10" dirty="0">
                <a:latin typeface="Arial"/>
                <a:cs typeface="Arial"/>
              </a:rPr>
              <a:t>following:</a:t>
            </a:r>
            <a:endParaRPr sz="1550">
              <a:latin typeface="Arial"/>
              <a:cs typeface="Arial"/>
            </a:endParaRPr>
          </a:p>
          <a:p>
            <a:pPr marL="417830" indent="-328930">
              <a:lnSpc>
                <a:spcPct val="100000"/>
              </a:lnSpc>
              <a:spcBef>
                <a:spcPts val="229"/>
              </a:spcBef>
              <a:buClr>
                <a:srgbClr val="FF0000"/>
              </a:buClr>
              <a:buChar char="•"/>
              <a:tabLst>
                <a:tab pos="417830" algn="l"/>
              </a:tabLst>
            </a:pPr>
            <a:r>
              <a:rPr sz="1550" dirty="0">
                <a:latin typeface="Arial"/>
                <a:cs typeface="Arial"/>
              </a:rPr>
              <a:t>Create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simple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Java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classes</a:t>
            </a:r>
            <a:endParaRPr sz="1550">
              <a:latin typeface="Arial"/>
              <a:cs typeface="Arial"/>
            </a:endParaRPr>
          </a:p>
          <a:p>
            <a:pPr marL="734060" lvl="1" indent="-235585">
              <a:lnSpc>
                <a:spcPct val="100000"/>
              </a:lnSpc>
              <a:spcBef>
                <a:spcPts val="215"/>
              </a:spcBef>
              <a:buClr>
                <a:srgbClr val="FF0000"/>
              </a:buClr>
              <a:buChar char="–"/>
              <a:tabLst>
                <a:tab pos="734060" algn="l"/>
              </a:tabLst>
            </a:pPr>
            <a:r>
              <a:rPr sz="1550" dirty="0">
                <a:latin typeface="Arial"/>
                <a:cs typeface="Arial"/>
              </a:rPr>
              <a:t>Create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primitive</a:t>
            </a:r>
            <a:r>
              <a:rPr sz="1550" spc="60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variables</a:t>
            </a:r>
            <a:endParaRPr sz="1550">
              <a:latin typeface="Arial"/>
              <a:cs typeface="Arial"/>
            </a:endParaRPr>
          </a:p>
          <a:p>
            <a:pPr marL="734060" lvl="1" indent="-235585">
              <a:lnSpc>
                <a:spcPct val="100000"/>
              </a:lnSpc>
              <a:spcBef>
                <a:spcPts val="215"/>
              </a:spcBef>
              <a:buClr>
                <a:srgbClr val="FF0000"/>
              </a:buClr>
              <a:buChar char="–"/>
              <a:tabLst>
                <a:tab pos="734060" algn="l"/>
              </a:tabLst>
            </a:pPr>
            <a:r>
              <a:rPr sz="1550" dirty="0">
                <a:latin typeface="Arial"/>
                <a:cs typeface="Arial"/>
              </a:rPr>
              <a:t>Use</a:t>
            </a:r>
            <a:r>
              <a:rPr sz="1550" spc="15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operators</a:t>
            </a:r>
            <a:endParaRPr sz="1550">
              <a:latin typeface="Arial"/>
              <a:cs typeface="Arial"/>
            </a:endParaRPr>
          </a:p>
          <a:p>
            <a:pPr marL="734060" lvl="1" indent="-235585">
              <a:lnSpc>
                <a:spcPct val="100000"/>
              </a:lnSpc>
              <a:spcBef>
                <a:spcPts val="229"/>
              </a:spcBef>
              <a:buClr>
                <a:srgbClr val="FF0000"/>
              </a:buClr>
              <a:buChar char="–"/>
              <a:tabLst>
                <a:tab pos="734060" algn="l"/>
              </a:tabLst>
            </a:pPr>
            <a:r>
              <a:rPr sz="1550" dirty="0">
                <a:latin typeface="Arial"/>
                <a:cs typeface="Arial"/>
              </a:rPr>
              <a:t>Create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and</a:t>
            </a:r>
            <a:r>
              <a:rPr sz="1550" spc="5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manipulate</a:t>
            </a:r>
            <a:r>
              <a:rPr sz="1550" spc="60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strings</a:t>
            </a:r>
            <a:endParaRPr sz="1550">
              <a:latin typeface="Arial"/>
              <a:cs typeface="Arial"/>
            </a:endParaRPr>
          </a:p>
          <a:p>
            <a:pPr marL="734060" lvl="1" indent="-235585">
              <a:lnSpc>
                <a:spcPct val="100000"/>
              </a:lnSpc>
              <a:spcBef>
                <a:spcPts val="215"/>
              </a:spcBef>
              <a:buClr>
                <a:srgbClr val="FF0000"/>
              </a:buClr>
              <a:buChar char="–"/>
              <a:tabLst>
                <a:tab pos="734060" algn="l"/>
              </a:tabLst>
            </a:pPr>
            <a:r>
              <a:rPr sz="1550" dirty="0">
                <a:latin typeface="Arial"/>
                <a:cs typeface="Arial"/>
              </a:rPr>
              <a:t>Manage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Flow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Control:</a:t>
            </a:r>
            <a:endParaRPr sz="1550">
              <a:latin typeface="Arial"/>
              <a:cs typeface="Arial"/>
            </a:endParaRPr>
          </a:p>
          <a:p>
            <a:pPr marL="981710" lvl="2" indent="-163195">
              <a:lnSpc>
                <a:spcPct val="100000"/>
              </a:lnSpc>
              <a:spcBef>
                <a:spcPts val="180"/>
              </a:spcBef>
              <a:buClr>
                <a:srgbClr val="FF0000"/>
              </a:buClr>
              <a:buSzPct val="44000"/>
              <a:buChar char="–"/>
              <a:tabLst>
                <a:tab pos="981710" algn="l"/>
              </a:tabLst>
            </a:pPr>
            <a:r>
              <a:rPr sz="1250" dirty="0">
                <a:latin typeface="Arial"/>
                <a:cs typeface="Arial"/>
              </a:rPr>
              <a:t>Use</a:t>
            </a:r>
            <a:r>
              <a:rPr sz="1250" spc="10" dirty="0">
                <a:latin typeface="Arial"/>
                <a:cs typeface="Arial"/>
              </a:rPr>
              <a:t> </a:t>
            </a:r>
            <a:r>
              <a:rPr sz="1250" spc="325" dirty="0">
                <a:latin typeface="Times New Roman"/>
                <a:cs typeface="Times New Roman"/>
              </a:rPr>
              <a:t>if-else</a:t>
            </a:r>
            <a:r>
              <a:rPr sz="1250" spc="35" dirty="0">
                <a:latin typeface="Times New Roman"/>
                <a:cs typeface="Times New Roman"/>
              </a:rPr>
              <a:t> </a:t>
            </a:r>
            <a:r>
              <a:rPr sz="1250" dirty="0">
                <a:latin typeface="Arial"/>
                <a:cs typeface="Arial"/>
              </a:rPr>
              <a:t>and</a:t>
            </a:r>
            <a:r>
              <a:rPr sz="1250" spc="40" dirty="0">
                <a:latin typeface="Arial"/>
                <a:cs typeface="Arial"/>
              </a:rPr>
              <a:t> </a:t>
            </a:r>
            <a:r>
              <a:rPr sz="1250" spc="225" dirty="0">
                <a:latin typeface="Times New Roman"/>
                <a:cs typeface="Times New Roman"/>
              </a:rPr>
              <a:t>switch</a:t>
            </a:r>
            <a:r>
              <a:rPr sz="1250" spc="35" dirty="0">
                <a:latin typeface="Times New Roman"/>
                <a:cs typeface="Times New Roman"/>
              </a:rPr>
              <a:t> </a:t>
            </a:r>
            <a:r>
              <a:rPr sz="1250" spc="-10" dirty="0">
                <a:latin typeface="Arial"/>
                <a:cs typeface="Arial"/>
              </a:rPr>
              <a:t>statements</a:t>
            </a:r>
            <a:endParaRPr sz="1250">
              <a:latin typeface="Arial"/>
              <a:cs typeface="Arial"/>
            </a:endParaRPr>
          </a:p>
          <a:p>
            <a:pPr marL="981710" lvl="2" indent="-163195">
              <a:lnSpc>
                <a:spcPct val="100000"/>
              </a:lnSpc>
              <a:spcBef>
                <a:spcPts val="480"/>
              </a:spcBef>
              <a:buClr>
                <a:srgbClr val="FF0000"/>
              </a:buClr>
              <a:buSzPct val="44000"/>
              <a:buChar char="–"/>
              <a:tabLst>
                <a:tab pos="981710" algn="l"/>
              </a:tabLst>
            </a:pPr>
            <a:r>
              <a:rPr sz="1250" dirty="0">
                <a:latin typeface="Arial"/>
                <a:cs typeface="Arial"/>
              </a:rPr>
              <a:t>Iterate</a:t>
            </a:r>
            <a:r>
              <a:rPr sz="1250" spc="35" dirty="0">
                <a:latin typeface="Arial"/>
                <a:cs typeface="Arial"/>
              </a:rPr>
              <a:t> </a:t>
            </a:r>
            <a:r>
              <a:rPr sz="1250" dirty="0">
                <a:latin typeface="Arial"/>
                <a:cs typeface="Arial"/>
              </a:rPr>
              <a:t>with</a:t>
            </a:r>
            <a:r>
              <a:rPr sz="1250" spc="65" dirty="0">
                <a:latin typeface="Arial"/>
                <a:cs typeface="Arial"/>
              </a:rPr>
              <a:t> </a:t>
            </a:r>
            <a:r>
              <a:rPr sz="1250" dirty="0">
                <a:latin typeface="Arial"/>
                <a:cs typeface="Arial"/>
              </a:rPr>
              <a:t>loops:</a:t>
            </a:r>
            <a:r>
              <a:rPr sz="1250" spc="55" dirty="0">
                <a:latin typeface="Arial"/>
                <a:cs typeface="Arial"/>
              </a:rPr>
              <a:t> </a:t>
            </a:r>
            <a:r>
              <a:rPr sz="1250" spc="240" dirty="0">
                <a:latin typeface="Times New Roman"/>
                <a:cs typeface="Times New Roman"/>
              </a:rPr>
              <a:t>while,do-</a:t>
            </a:r>
            <a:r>
              <a:rPr sz="1250" spc="155" dirty="0">
                <a:latin typeface="Times New Roman"/>
                <a:cs typeface="Times New Roman"/>
              </a:rPr>
              <a:t>while,for,</a:t>
            </a:r>
            <a:r>
              <a:rPr sz="1250" spc="155" dirty="0">
                <a:latin typeface="Arial"/>
                <a:cs typeface="Arial"/>
              </a:rPr>
              <a:t>enhanced</a:t>
            </a:r>
            <a:r>
              <a:rPr sz="1250" spc="165" dirty="0">
                <a:latin typeface="Arial"/>
                <a:cs typeface="Arial"/>
              </a:rPr>
              <a:t>  </a:t>
            </a:r>
            <a:r>
              <a:rPr sz="1250" spc="260" dirty="0">
                <a:latin typeface="Times New Roman"/>
                <a:cs typeface="Times New Roman"/>
              </a:rPr>
              <a:t>for</a:t>
            </a:r>
            <a:endParaRPr sz="1250">
              <a:latin typeface="Times New Roman"/>
              <a:cs typeface="Times New Roman"/>
            </a:endParaRPr>
          </a:p>
          <a:p>
            <a:pPr marL="734060" lvl="1" indent="-235585">
              <a:lnSpc>
                <a:spcPct val="100000"/>
              </a:lnSpc>
              <a:spcBef>
                <a:spcPts val="395"/>
              </a:spcBef>
              <a:buClr>
                <a:srgbClr val="FF0000"/>
              </a:buClr>
              <a:buChar char="–"/>
              <a:tabLst>
                <a:tab pos="734060" algn="l"/>
              </a:tabLst>
            </a:pPr>
            <a:r>
              <a:rPr sz="1550" dirty="0">
                <a:latin typeface="Arial"/>
                <a:cs typeface="Arial"/>
              </a:rPr>
              <a:t>Create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arrays</a:t>
            </a:r>
            <a:endParaRPr sz="1550">
              <a:latin typeface="Arial"/>
              <a:cs typeface="Arial"/>
            </a:endParaRPr>
          </a:p>
          <a:p>
            <a:pPr marL="417830" marR="2274570" indent="-329565">
              <a:lnSpc>
                <a:spcPct val="111600"/>
              </a:lnSpc>
              <a:buClr>
                <a:srgbClr val="FF0000"/>
              </a:buClr>
              <a:buChar char="•"/>
              <a:tabLst>
                <a:tab pos="421005" algn="l"/>
              </a:tabLst>
            </a:pPr>
            <a:r>
              <a:rPr sz="1550" dirty="0">
                <a:latin typeface="Arial"/>
                <a:cs typeface="Arial"/>
              </a:rPr>
              <a:t>Use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Java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fields,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constructors, 	</a:t>
            </a:r>
            <a:r>
              <a:rPr sz="1550" dirty="0">
                <a:latin typeface="Arial"/>
                <a:cs typeface="Arial"/>
              </a:rPr>
              <a:t>and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methods</a:t>
            </a:r>
            <a:endParaRPr sz="1550">
              <a:latin typeface="Arial"/>
              <a:cs typeface="Arial"/>
            </a:endParaRPr>
          </a:p>
          <a:p>
            <a:pPr marL="417830" indent="-329565">
              <a:lnSpc>
                <a:spcPct val="100000"/>
              </a:lnSpc>
              <a:spcBef>
                <a:spcPts val="130"/>
              </a:spcBef>
              <a:buClr>
                <a:srgbClr val="FF0000"/>
              </a:buClr>
              <a:buChar char="•"/>
              <a:tabLst>
                <a:tab pos="417830" algn="l"/>
              </a:tabLst>
            </a:pPr>
            <a:r>
              <a:rPr sz="1550" dirty="0">
                <a:latin typeface="Arial"/>
                <a:cs typeface="Arial"/>
              </a:rPr>
              <a:t>Use</a:t>
            </a:r>
            <a:r>
              <a:rPr sz="1550" spc="20" dirty="0">
                <a:latin typeface="Arial"/>
                <a:cs typeface="Arial"/>
              </a:rPr>
              <a:t> </a:t>
            </a:r>
            <a:r>
              <a:rPr sz="1550" spc="210" dirty="0">
                <a:latin typeface="Times New Roman"/>
                <a:cs typeface="Times New Roman"/>
              </a:rPr>
              <a:t>package</a:t>
            </a:r>
            <a:r>
              <a:rPr sz="1550" spc="100" dirty="0">
                <a:latin typeface="Times New Roman"/>
                <a:cs typeface="Times New Roman"/>
              </a:rPr>
              <a:t> </a:t>
            </a:r>
            <a:r>
              <a:rPr sz="1550" dirty="0">
                <a:latin typeface="Arial"/>
                <a:cs typeface="Arial"/>
              </a:rPr>
              <a:t>and</a:t>
            </a:r>
            <a:r>
              <a:rPr sz="1550" spc="20" dirty="0">
                <a:latin typeface="Arial"/>
                <a:cs typeface="Arial"/>
              </a:rPr>
              <a:t> </a:t>
            </a:r>
            <a:r>
              <a:rPr sz="1550" spc="245" dirty="0">
                <a:latin typeface="Times New Roman"/>
                <a:cs typeface="Times New Roman"/>
              </a:rPr>
              <a:t>import</a:t>
            </a:r>
            <a:endParaRPr sz="1550">
              <a:latin typeface="Times New Roman"/>
              <a:cs typeface="Times New Roman"/>
            </a:endParaRPr>
          </a:p>
          <a:p>
            <a:pPr marL="448309">
              <a:lnSpc>
                <a:spcPct val="100000"/>
              </a:lnSpc>
              <a:spcBef>
                <a:spcPts val="219"/>
              </a:spcBef>
            </a:pPr>
            <a:r>
              <a:rPr sz="1550" spc="-10" dirty="0">
                <a:latin typeface="Arial"/>
                <a:cs typeface="Arial"/>
              </a:rPr>
              <a:t>statements</a:t>
            </a:r>
            <a:endParaRPr sz="155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11396" y="3924300"/>
            <a:ext cx="2327148" cy="99060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2326639" y="5247386"/>
            <a:ext cx="3116580" cy="144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endParaRPr sz="8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55627" y="806967"/>
            <a:ext cx="5515610" cy="289115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39065" algn="ctr">
              <a:lnSpc>
                <a:spcPct val="100000"/>
              </a:lnSpc>
              <a:spcBef>
                <a:spcPts val="110"/>
              </a:spcBef>
            </a:pPr>
            <a:r>
              <a:rPr sz="1850" b="1" dirty="0">
                <a:latin typeface="Arial"/>
                <a:cs typeface="Arial"/>
              </a:rPr>
              <a:t>Java</a:t>
            </a:r>
            <a:r>
              <a:rPr sz="1850" b="1" spc="60" dirty="0">
                <a:latin typeface="Arial"/>
                <a:cs typeface="Arial"/>
              </a:rPr>
              <a:t> </a:t>
            </a:r>
            <a:r>
              <a:rPr sz="1850" b="1" dirty="0">
                <a:latin typeface="Arial"/>
                <a:cs typeface="Arial"/>
              </a:rPr>
              <a:t>Language</a:t>
            </a:r>
            <a:r>
              <a:rPr sz="1850" b="1" spc="25" dirty="0">
                <a:latin typeface="Arial"/>
                <a:cs typeface="Arial"/>
              </a:rPr>
              <a:t> </a:t>
            </a:r>
            <a:r>
              <a:rPr sz="1850" b="1" spc="-10" dirty="0">
                <a:latin typeface="Arial"/>
                <a:cs typeface="Arial"/>
              </a:rPr>
              <a:t>Review</a:t>
            </a:r>
            <a:endParaRPr sz="18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330"/>
              </a:spcBef>
            </a:pPr>
            <a:endParaRPr sz="1850">
              <a:latin typeface="Arial"/>
              <a:cs typeface="Arial"/>
            </a:endParaRPr>
          </a:p>
          <a:p>
            <a:pPr marL="12700" marR="5080" indent="4445">
              <a:lnSpc>
                <a:spcPct val="101299"/>
              </a:lnSpc>
            </a:pPr>
            <a:r>
              <a:rPr sz="1550" dirty="0">
                <a:latin typeface="Arial"/>
                <a:cs typeface="Arial"/>
              </a:rPr>
              <a:t>This</a:t>
            </a:r>
            <a:r>
              <a:rPr sz="1550" spc="2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lesson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is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review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of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fundamental</a:t>
            </a:r>
            <a:r>
              <a:rPr sz="1550" spc="5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Java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and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programming </a:t>
            </a:r>
            <a:r>
              <a:rPr sz="1550" dirty="0">
                <a:latin typeface="Arial"/>
                <a:cs typeface="Arial"/>
              </a:rPr>
              <a:t>concepts.</a:t>
            </a:r>
            <a:r>
              <a:rPr sz="1550" spc="1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It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is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assumed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that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students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are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familiar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with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spc="-25" dirty="0">
                <a:latin typeface="Arial"/>
                <a:cs typeface="Arial"/>
              </a:rPr>
              <a:t>the </a:t>
            </a:r>
            <a:r>
              <a:rPr sz="1550" dirty="0">
                <a:latin typeface="Arial"/>
                <a:cs typeface="Arial"/>
              </a:rPr>
              <a:t>following</a:t>
            </a:r>
            <a:r>
              <a:rPr sz="1550" spc="60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concepts:</a:t>
            </a:r>
            <a:endParaRPr sz="1550">
              <a:latin typeface="Arial"/>
              <a:cs typeface="Arial"/>
            </a:endParaRPr>
          </a:p>
          <a:p>
            <a:pPr marL="417830" indent="-328930">
              <a:lnSpc>
                <a:spcPct val="100000"/>
              </a:lnSpc>
              <a:spcBef>
                <a:spcPts val="405"/>
              </a:spcBef>
              <a:buClr>
                <a:srgbClr val="FF0000"/>
              </a:buClr>
              <a:buChar char="•"/>
              <a:tabLst>
                <a:tab pos="417830" algn="l"/>
              </a:tabLst>
            </a:pPr>
            <a:r>
              <a:rPr sz="1550" dirty="0">
                <a:latin typeface="Arial"/>
                <a:cs typeface="Arial"/>
              </a:rPr>
              <a:t>The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basic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structure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of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Java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spc="-20" dirty="0">
                <a:latin typeface="Arial"/>
                <a:cs typeface="Arial"/>
              </a:rPr>
              <a:t>class</a:t>
            </a:r>
            <a:endParaRPr sz="1550">
              <a:latin typeface="Arial"/>
              <a:cs typeface="Arial"/>
            </a:endParaRPr>
          </a:p>
          <a:p>
            <a:pPr marL="417830" indent="-328930">
              <a:lnSpc>
                <a:spcPct val="100000"/>
              </a:lnSpc>
              <a:spcBef>
                <a:spcPts val="409"/>
              </a:spcBef>
              <a:buClr>
                <a:srgbClr val="FF0000"/>
              </a:buClr>
              <a:buChar char="•"/>
              <a:tabLst>
                <a:tab pos="417830" algn="l"/>
              </a:tabLst>
            </a:pPr>
            <a:r>
              <a:rPr sz="1550" dirty="0">
                <a:latin typeface="Arial"/>
                <a:cs typeface="Arial"/>
              </a:rPr>
              <a:t>Program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block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and</a:t>
            </a:r>
            <a:r>
              <a:rPr sz="1550" spc="55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comments</a:t>
            </a:r>
            <a:endParaRPr sz="1550">
              <a:latin typeface="Arial"/>
              <a:cs typeface="Arial"/>
            </a:endParaRPr>
          </a:p>
          <a:p>
            <a:pPr marL="417830" indent="-328930">
              <a:lnSpc>
                <a:spcPct val="100000"/>
              </a:lnSpc>
              <a:spcBef>
                <a:spcPts val="395"/>
              </a:spcBef>
              <a:buClr>
                <a:srgbClr val="FF0000"/>
              </a:buClr>
              <a:buChar char="•"/>
              <a:tabLst>
                <a:tab pos="417830" algn="l"/>
              </a:tabLst>
            </a:pPr>
            <a:r>
              <a:rPr sz="1550" spc="-10" dirty="0">
                <a:latin typeface="Arial"/>
                <a:cs typeface="Arial"/>
              </a:rPr>
              <a:t>Variables</a:t>
            </a:r>
            <a:endParaRPr sz="1550">
              <a:latin typeface="Arial"/>
              <a:cs typeface="Arial"/>
            </a:endParaRPr>
          </a:p>
          <a:p>
            <a:pPr marL="417830" indent="-328930">
              <a:lnSpc>
                <a:spcPct val="100000"/>
              </a:lnSpc>
              <a:spcBef>
                <a:spcPts val="315"/>
              </a:spcBef>
              <a:buClr>
                <a:srgbClr val="FF0000"/>
              </a:buClr>
              <a:buChar char="•"/>
              <a:tabLst>
                <a:tab pos="417830" algn="l"/>
              </a:tabLst>
            </a:pPr>
            <a:r>
              <a:rPr sz="1550" dirty="0">
                <a:latin typeface="Arial"/>
                <a:cs typeface="Arial"/>
              </a:rPr>
              <a:t>Basic</a:t>
            </a:r>
            <a:r>
              <a:rPr sz="1550" spc="10" dirty="0">
                <a:latin typeface="Arial"/>
                <a:cs typeface="Arial"/>
              </a:rPr>
              <a:t> </a:t>
            </a:r>
            <a:r>
              <a:rPr sz="1550" spc="440" dirty="0">
                <a:latin typeface="Times New Roman"/>
                <a:cs typeface="Times New Roman"/>
              </a:rPr>
              <a:t>if-</a:t>
            </a:r>
            <a:r>
              <a:rPr sz="1550" spc="350" dirty="0">
                <a:latin typeface="Times New Roman"/>
                <a:cs typeface="Times New Roman"/>
              </a:rPr>
              <a:t>else</a:t>
            </a:r>
            <a:r>
              <a:rPr sz="1550" spc="100" dirty="0">
                <a:latin typeface="Times New Roman"/>
                <a:cs typeface="Times New Roman"/>
              </a:rPr>
              <a:t> </a:t>
            </a:r>
            <a:r>
              <a:rPr sz="1550" dirty="0">
                <a:latin typeface="Arial"/>
                <a:cs typeface="Arial"/>
              </a:rPr>
              <a:t>and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spc="265" dirty="0">
                <a:latin typeface="Times New Roman"/>
                <a:cs typeface="Times New Roman"/>
              </a:rPr>
              <a:t>switch</a:t>
            </a:r>
            <a:r>
              <a:rPr sz="1550" spc="95" dirty="0">
                <a:latin typeface="Times New Roman"/>
                <a:cs typeface="Times New Roman"/>
              </a:rPr>
              <a:t> </a:t>
            </a:r>
            <a:r>
              <a:rPr sz="1550" dirty="0">
                <a:latin typeface="Arial"/>
                <a:cs typeface="Arial"/>
              </a:rPr>
              <a:t>branching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constructs</a:t>
            </a:r>
            <a:endParaRPr sz="1550">
              <a:latin typeface="Arial"/>
              <a:cs typeface="Arial"/>
            </a:endParaRPr>
          </a:p>
          <a:p>
            <a:pPr marL="417830" indent="-328930">
              <a:lnSpc>
                <a:spcPct val="100000"/>
              </a:lnSpc>
              <a:spcBef>
                <a:spcPts val="395"/>
              </a:spcBef>
              <a:buClr>
                <a:srgbClr val="FF0000"/>
              </a:buClr>
              <a:buChar char="•"/>
              <a:tabLst>
                <a:tab pos="417830" algn="l"/>
              </a:tabLst>
            </a:pPr>
            <a:r>
              <a:rPr sz="1550" dirty="0">
                <a:latin typeface="Arial"/>
                <a:cs typeface="Arial"/>
              </a:rPr>
              <a:t>Iteration</a:t>
            </a:r>
            <a:r>
              <a:rPr sz="1550" spc="2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with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spc="335" dirty="0">
                <a:latin typeface="Times New Roman"/>
                <a:cs typeface="Times New Roman"/>
              </a:rPr>
              <a:t>for</a:t>
            </a:r>
            <a:r>
              <a:rPr sz="1550" spc="85" dirty="0">
                <a:latin typeface="Times New Roman"/>
                <a:cs typeface="Times New Roman"/>
              </a:rPr>
              <a:t> </a:t>
            </a:r>
            <a:r>
              <a:rPr sz="1550" dirty="0">
                <a:latin typeface="Arial"/>
                <a:cs typeface="Arial"/>
              </a:rPr>
              <a:t>and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spc="245" dirty="0">
                <a:latin typeface="Times New Roman"/>
                <a:cs typeface="Times New Roman"/>
              </a:rPr>
              <a:t>while</a:t>
            </a:r>
            <a:r>
              <a:rPr sz="1550" spc="95" dirty="0">
                <a:latin typeface="Times New Roman"/>
                <a:cs typeface="Times New Roman"/>
              </a:rPr>
              <a:t> </a:t>
            </a:r>
            <a:r>
              <a:rPr sz="1550" spc="-10" dirty="0">
                <a:latin typeface="Arial"/>
                <a:cs typeface="Arial"/>
              </a:rPr>
              <a:t>loops</a:t>
            </a:r>
            <a:endParaRPr sz="155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5071871" y="3755135"/>
            <a:ext cx="1426845" cy="1122045"/>
            <a:chOff x="5071871" y="3755135"/>
            <a:chExt cx="1426845" cy="112204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071871" y="3755135"/>
              <a:ext cx="1426464" cy="67056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08319" y="4407407"/>
              <a:ext cx="890015" cy="469391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2326639" y="5247386"/>
            <a:ext cx="3116580" cy="144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endParaRPr sz="8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11"/>
          <p:cNvSpPr txBox="1"/>
          <p:nvPr/>
        </p:nvSpPr>
        <p:spPr>
          <a:xfrm>
            <a:off x="3751198" y="9431093"/>
            <a:ext cx="283210" cy="182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ct val="100000"/>
              </a:lnSpc>
            </a:pPr>
            <a:fld id="{81D60167-4931-47E6-BA6A-407CBD079E47}" type="slidenum">
              <a:rPr sz="1100" b="1" spc="-20" dirty="0">
                <a:latin typeface="Arial"/>
                <a:cs typeface="Arial"/>
              </a:rPr>
              <a:t>4</a:t>
            </a:fld>
            <a:endParaRPr sz="11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1359153" y="857859"/>
            <a:ext cx="2005330" cy="2637155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65"/>
              </a:spcBef>
            </a:pPr>
            <a:r>
              <a:rPr sz="1100" dirty="0">
                <a:latin typeface="Arial"/>
                <a:cs typeface="Arial"/>
              </a:rPr>
              <a:t>while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Loop</a:t>
            </a:r>
            <a:r>
              <a:rPr sz="1100" spc="135" dirty="0">
                <a:latin typeface="Arial"/>
                <a:cs typeface="Arial"/>
              </a:rPr>
              <a:t>  </a:t>
            </a:r>
            <a:r>
              <a:rPr sz="1100" spc="-10" dirty="0">
                <a:latin typeface="Arial"/>
                <a:cs typeface="Arial"/>
              </a:rPr>
              <a:t>2-</a:t>
            </a:r>
            <a:r>
              <a:rPr sz="1100" spc="-25" dirty="0">
                <a:latin typeface="Arial"/>
                <a:cs typeface="Arial"/>
              </a:rPr>
              <a:t>16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65"/>
              </a:spcBef>
            </a:pPr>
            <a:r>
              <a:rPr sz="1100" spc="-10" dirty="0">
                <a:latin typeface="Arial"/>
                <a:cs typeface="Arial"/>
              </a:rPr>
              <a:t>do-</a:t>
            </a:r>
            <a:r>
              <a:rPr sz="1100" dirty="0">
                <a:latin typeface="Arial"/>
                <a:cs typeface="Arial"/>
              </a:rPr>
              <a:t>while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Loop</a:t>
            </a:r>
            <a:r>
              <a:rPr sz="1100" spc="135" dirty="0">
                <a:latin typeface="Arial"/>
                <a:cs typeface="Arial"/>
              </a:rPr>
              <a:t>  </a:t>
            </a:r>
            <a:r>
              <a:rPr sz="1100" dirty="0">
                <a:latin typeface="Arial"/>
                <a:cs typeface="Arial"/>
              </a:rPr>
              <a:t>2-</a:t>
            </a:r>
            <a:r>
              <a:rPr sz="1100" spc="-25" dirty="0">
                <a:latin typeface="Arial"/>
                <a:cs typeface="Arial"/>
              </a:rPr>
              <a:t>17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65"/>
              </a:spcBef>
            </a:pPr>
            <a:r>
              <a:rPr sz="1100" dirty="0">
                <a:latin typeface="Arial"/>
                <a:cs typeface="Arial"/>
              </a:rPr>
              <a:t>for</a:t>
            </a:r>
            <a:r>
              <a:rPr sz="1100" spc="-1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Loop</a:t>
            </a:r>
            <a:r>
              <a:rPr sz="1100" spc="150" dirty="0">
                <a:latin typeface="Arial"/>
                <a:cs typeface="Arial"/>
              </a:rPr>
              <a:t>  </a:t>
            </a:r>
            <a:r>
              <a:rPr sz="1100" spc="-10" dirty="0">
                <a:latin typeface="Arial"/>
                <a:cs typeface="Arial"/>
              </a:rPr>
              <a:t>2-</a:t>
            </a:r>
            <a:r>
              <a:rPr sz="1100" spc="-25" dirty="0">
                <a:latin typeface="Arial"/>
                <a:cs typeface="Arial"/>
              </a:rPr>
              <a:t>18</a:t>
            </a:r>
            <a:endParaRPr sz="1100">
              <a:latin typeface="Arial"/>
              <a:cs typeface="Arial"/>
            </a:endParaRPr>
          </a:p>
          <a:p>
            <a:pPr marL="12700" marR="10160">
              <a:lnSpc>
                <a:spcPts val="1580"/>
              </a:lnSpc>
              <a:spcBef>
                <a:spcPts val="85"/>
              </a:spcBef>
            </a:pPr>
            <a:r>
              <a:rPr sz="1100" dirty="0">
                <a:latin typeface="Arial"/>
                <a:cs typeface="Arial"/>
              </a:rPr>
              <a:t>Arrays</a:t>
            </a:r>
            <a:r>
              <a:rPr sz="1100" spc="-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and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for-</a:t>
            </a:r>
            <a:r>
              <a:rPr sz="1100" dirty="0">
                <a:latin typeface="Arial"/>
                <a:cs typeface="Arial"/>
              </a:rPr>
              <a:t>each</a:t>
            </a:r>
            <a:r>
              <a:rPr sz="1100" spc="-1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Loop</a:t>
            </a:r>
            <a:r>
              <a:rPr sz="1100" spc="140" dirty="0">
                <a:latin typeface="Arial"/>
                <a:cs typeface="Arial"/>
              </a:rPr>
              <a:t>  </a:t>
            </a:r>
            <a:r>
              <a:rPr sz="1100" dirty="0">
                <a:latin typeface="Arial"/>
                <a:cs typeface="Arial"/>
              </a:rPr>
              <a:t>2-</a:t>
            </a:r>
            <a:r>
              <a:rPr sz="1100" spc="-25" dirty="0">
                <a:latin typeface="Arial"/>
                <a:cs typeface="Arial"/>
              </a:rPr>
              <a:t>19 </a:t>
            </a:r>
            <a:r>
              <a:rPr sz="1100" dirty="0">
                <a:latin typeface="Arial"/>
                <a:cs typeface="Arial"/>
              </a:rPr>
              <a:t>Strings</a:t>
            </a:r>
            <a:r>
              <a:rPr sz="1100" spc="145" dirty="0">
                <a:latin typeface="Arial"/>
                <a:cs typeface="Arial"/>
              </a:rPr>
              <a:t>  </a:t>
            </a:r>
            <a:r>
              <a:rPr sz="1100" spc="-10" dirty="0">
                <a:latin typeface="Arial"/>
                <a:cs typeface="Arial"/>
              </a:rPr>
              <a:t>2-</a:t>
            </a:r>
            <a:r>
              <a:rPr sz="1100" spc="-25" dirty="0">
                <a:latin typeface="Arial"/>
                <a:cs typeface="Arial"/>
              </a:rPr>
              <a:t>20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75"/>
              </a:spcBef>
            </a:pPr>
            <a:r>
              <a:rPr sz="1100" dirty="0">
                <a:latin typeface="Arial"/>
                <a:cs typeface="Arial"/>
              </a:rPr>
              <a:t>String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Operations: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StringBuilder</a:t>
            </a:r>
            <a:endParaRPr sz="1100">
              <a:latin typeface="Arial"/>
              <a:cs typeface="Arial"/>
            </a:endParaRPr>
          </a:p>
          <a:p>
            <a:pPr marL="12700" marR="5080">
              <a:lnSpc>
                <a:spcPct val="119100"/>
              </a:lnSpc>
              <a:spcBef>
                <a:spcPts val="10"/>
              </a:spcBef>
            </a:pPr>
            <a:r>
              <a:rPr sz="1100" dirty="0">
                <a:latin typeface="Arial"/>
                <a:cs typeface="Arial"/>
              </a:rPr>
              <a:t>A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Simple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Java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Class: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Employee </a:t>
            </a:r>
            <a:r>
              <a:rPr sz="1100" dirty="0">
                <a:latin typeface="Arial"/>
                <a:cs typeface="Arial"/>
              </a:rPr>
              <a:t>Methods</a:t>
            </a:r>
            <a:r>
              <a:rPr sz="1100" spc="150" dirty="0">
                <a:latin typeface="Arial"/>
                <a:cs typeface="Arial"/>
              </a:rPr>
              <a:t>  </a:t>
            </a:r>
            <a:r>
              <a:rPr sz="1100" spc="-10" dirty="0">
                <a:latin typeface="Arial"/>
                <a:cs typeface="Arial"/>
              </a:rPr>
              <a:t>2-</a:t>
            </a:r>
            <a:r>
              <a:rPr sz="1100" spc="-25" dirty="0">
                <a:latin typeface="Arial"/>
                <a:cs typeface="Arial"/>
              </a:rPr>
              <a:t>23</a:t>
            </a:r>
            <a:endParaRPr sz="1100">
              <a:latin typeface="Arial"/>
              <a:cs typeface="Arial"/>
            </a:endParaRPr>
          </a:p>
          <a:p>
            <a:pPr marL="12700" marR="35560">
              <a:lnSpc>
                <a:spcPct val="120000"/>
              </a:lnSpc>
            </a:pPr>
            <a:r>
              <a:rPr sz="1100" dirty="0">
                <a:latin typeface="Arial"/>
                <a:cs typeface="Arial"/>
              </a:rPr>
              <a:t>Creating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an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Instance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of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spc="-20" dirty="0">
                <a:latin typeface="Arial"/>
                <a:cs typeface="Arial"/>
              </a:rPr>
              <a:t>Class </a:t>
            </a:r>
            <a:r>
              <a:rPr sz="1100" dirty="0">
                <a:latin typeface="Arial"/>
                <a:cs typeface="Arial"/>
              </a:rPr>
              <a:t>Constructors</a:t>
            </a:r>
            <a:r>
              <a:rPr sz="1100" spc="135" dirty="0">
                <a:latin typeface="Arial"/>
                <a:cs typeface="Arial"/>
              </a:rPr>
              <a:t>  </a:t>
            </a:r>
            <a:r>
              <a:rPr sz="1100" dirty="0">
                <a:latin typeface="Arial"/>
                <a:cs typeface="Arial"/>
              </a:rPr>
              <a:t>2-</a:t>
            </a:r>
            <a:r>
              <a:rPr sz="1100" spc="-25" dirty="0">
                <a:latin typeface="Arial"/>
                <a:cs typeface="Arial"/>
              </a:rPr>
              <a:t>25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65"/>
              </a:spcBef>
            </a:pPr>
            <a:r>
              <a:rPr sz="1100" dirty="0">
                <a:latin typeface="Arial"/>
                <a:cs typeface="Arial"/>
              </a:rPr>
              <a:t>package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Statement</a:t>
            </a:r>
            <a:r>
              <a:rPr sz="1100" spc="130" dirty="0">
                <a:latin typeface="Arial"/>
                <a:cs typeface="Arial"/>
              </a:rPr>
              <a:t>  </a:t>
            </a:r>
            <a:r>
              <a:rPr sz="1100" dirty="0">
                <a:latin typeface="Arial"/>
                <a:cs typeface="Arial"/>
              </a:rPr>
              <a:t>2-</a:t>
            </a:r>
            <a:r>
              <a:rPr sz="1100" spc="-25" dirty="0">
                <a:latin typeface="Arial"/>
                <a:cs typeface="Arial"/>
              </a:rPr>
              <a:t>26</a:t>
            </a:r>
            <a:endParaRPr sz="1100">
              <a:latin typeface="Arial"/>
              <a:cs typeface="Arial"/>
            </a:endParaRPr>
          </a:p>
          <a:p>
            <a:pPr marL="12700" marR="180975">
              <a:lnSpc>
                <a:spcPts val="1580"/>
              </a:lnSpc>
              <a:spcBef>
                <a:spcPts val="90"/>
              </a:spcBef>
            </a:pPr>
            <a:r>
              <a:rPr sz="1100" dirty="0">
                <a:latin typeface="Arial"/>
                <a:cs typeface="Arial"/>
              </a:rPr>
              <a:t>import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Statements</a:t>
            </a:r>
            <a:r>
              <a:rPr sz="1100" spc="125" dirty="0">
                <a:latin typeface="Arial"/>
                <a:cs typeface="Arial"/>
              </a:rPr>
              <a:t>  </a:t>
            </a:r>
            <a:r>
              <a:rPr sz="1100" dirty="0">
                <a:latin typeface="Arial"/>
                <a:cs typeface="Arial"/>
              </a:rPr>
              <a:t>2-</a:t>
            </a:r>
            <a:r>
              <a:rPr sz="1100" spc="-25" dirty="0">
                <a:latin typeface="Arial"/>
                <a:cs typeface="Arial"/>
              </a:rPr>
              <a:t>27 </a:t>
            </a:r>
            <a:r>
              <a:rPr sz="1100" dirty="0">
                <a:latin typeface="Arial"/>
                <a:cs typeface="Arial"/>
              </a:rPr>
              <a:t>Java</a:t>
            </a:r>
            <a:r>
              <a:rPr sz="1100" spc="-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Is</a:t>
            </a:r>
            <a:r>
              <a:rPr sz="1100" spc="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Pass-By-</a:t>
            </a:r>
            <a:r>
              <a:rPr sz="1100" dirty="0">
                <a:latin typeface="Arial"/>
                <a:cs typeface="Arial"/>
              </a:rPr>
              <a:t>Value</a:t>
            </a:r>
            <a:r>
              <a:rPr sz="1100" spc="150" dirty="0">
                <a:latin typeface="Arial"/>
                <a:cs typeface="Arial"/>
              </a:rPr>
              <a:t>  </a:t>
            </a:r>
            <a:r>
              <a:rPr sz="1100" dirty="0">
                <a:latin typeface="Arial"/>
                <a:cs typeface="Arial"/>
              </a:rPr>
              <a:t>2-</a:t>
            </a:r>
            <a:r>
              <a:rPr sz="1100" spc="-25" dirty="0">
                <a:latin typeface="Arial"/>
                <a:cs typeface="Arial"/>
              </a:rPr>
              <a:t>29</a:t>
            </a:r>
            <a:endParaRPr sz="11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441582" y="1862683"/>
            <a:ext cx="321310" cy="427990"/>
          </a:xfrm>
          <a:prstGeom prst="rect">
            <a:avLst/>
          </a:prstGeom>
        </p:spPr>
        <p:txBody>
          <a:bodyPr vert="horz" wrap="square" lIns="0" tIns="457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60"/>
              </a:spcBef>
            </a:pPr>
            <a:r>
              <a:rPr sz="1100" spc="-10" dirty="0">
                <a:latin typeface="Arial"/>
                <a:cs typeface="Arial"/>
              </a:rPr>
              <a:t>2-</a:t>
            </a:r>
            <a:r>
              <a:rPr sz="1100" spc="-25" dirty="0">
                <a:latin typeface="Arial"/>
                <a:cs typeface="Arial"/>
              </a:rPr>
              <a:t>21</a:t>
            </a:r>
            <a:endParaRPr sz="1100">
              <a:latin typeface="Arial"/>
              <a:cs typeface="Arial"/>
            </a:endParaRPr>
          </a:p>
          <a:p>
            <a:pPr marL="27940">
              <a:lnSpc>
                <a:spcPct val="100000"/>
              </a:lnSpc>
              <a:spcBef>
                <a:spcPts val="265"/>
              </a:spcBef>
            </a:pPr>
            <a:r>
              <a:rPr sz="1100" spc="-10" dirty="0">
                <a:latin typeface="Arial"/>
                <a:cs typeface="Arial"/>
              </a:rPr>
              <a:t>2-</a:t>
            </a:r>
            <a:r>
              <a:rPr sz="1100" spc="-25" dirty="0">
                <a:latin typeface="Arial"/>
                <a:cs typeface="Arial"/>
              </a:rPr>
              <a:t>22</a:t>
            </a:r>
            <a:endParaRPr sz="11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424836" y="2497582"/>
            <a:ext cx="30734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latin typeface="Arial"/>
                <a:cs typeface="Arial"/>
              </a:rPr>
              <a:t>2-</a:t>
            </a:r>
            <a:r>
              <a:rPr sz="1100" spc="-25" dirty="0">
                <a:latin typeface="Arial"/>
                <a:cs typeface="Arial"/>
              </a:rPr>
              <a:t>24</a:t>
            </a:r>
            <a:endParaRPr sz="11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357022" y="4305426"/>
            <a:ext cx="306705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dirty="0">
                <a:latin typeface="Arial"/>
                <a:cs typeface="Arial"/>
              </a:rPr>
              <a:t>2-</a:t>
            </a:r>
            <a:r>
              <a:rPr sz="1100" spc="-25" dirty="0">
                <a:latin typeface="Arial"/>
                <a:cs typeface="Arial"/>
              </a:rPr>
              <a:t>34</a:t>
            </a:r>
            <a:endParaRPr sz="11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359153" y="3469360"/>
            <a:ext cx="2868295" cy="12312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127000">
              <a:lnSpc>
                <a:spcPct val="119500"/>
              </a:lnSpc>
              <a:spcBef>
                <a:spcPts val="105"/>
              </a:spcBef>
            </a:pPr>
            <a:r>
              <a:rPr sz="1100" spc="-10" dirty="0">
                <a:latin typeface="Arial"/>
                <a:cs typeface="Arial"/>
              </a:rPr>
              <a:t>Pass-By-</a:t>
            </a:r>
            <a:r>
              <a:rPr sz="1100" dirty="0">
                <a:latin typeface="Arial"/>
                <a:cs typeface="Arial"/>
              </a:rPr>
              <a:t>Value</a:t>
            </a:r>
            <a:r>
              <a:rPr sz="1100" spc="-1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for</a:t>
            </a:r>
            <a:r>
              <a:rPr sz="1100" spc="-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Object</a:t>
            </a:r>
            <a:r>
              <a:rPr sz="1100" spc="1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References</a:t>
            </a:r>
            <a:r>
              <a:rPr sz="1100" spc="145" dirty="0">
                <a:latin typeface="Arial"/>
                <a:cs typeface="Arial"/>
              </a:rPr>
              <a:t>  </a:t>
            </a:r>
            <a:r>
              <a:rPr sz="1100" spc="-10" dirty="0">
                <a:latin typeface="Arial"/>
                <a:cs typeface="Arial"/>
              </a:rPr>
              <a:t>2-</a:t>
            </a:r>
            <a:r>
              <a:rPr sz="1100" spc="-25" dirty="0">
                <a:latin typeface="Arial"/>
                <a:cs typeface="Arial"/>
              </a:rPr>
              <a:t>30 </a:t>
            </a:r>
            <a:r>
              <a:rPr sz="1100" dirty="0">
                <a:latin typeface="Arial"/>
                <a:cs typeface="Arial"/>
              </a:rPr>
              <a:t>Objects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Passed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as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Parameters</a:t>
            </a:r>
            <a:r>
              <a:rPr sz="1100" spc="130" dirty="0">
                <a:latin typeface="Arial"/>
                <a:cs typeface="Arial"/>
              </a:rPr>
              <a:t>  </a:t>
            </a:r>
            <a:r>
              <a:rPr sz="1100" spc="-10" dirty="0">
                <a:latin typeface="Arial"/>
                <a:cs typeface="Arial"/>
              </a:rPr>
              <a:t>2-</a:t>
            </a:r>
            <a:r>
              <a:rPr sz="1100" spc="-25" dirty="0">
                <a:latin typeface="Arial"/>
                <a:cs typeface="Arial"/>
              </a:rPr>
              <a:t>31 </a:t>
            </a:r>
            <a:r>
              <a:rPr sz="1100" dirty="0">
                <a:latin typeface="Arial"/>
                <a:cs typeface="Arial"/>
              </a:rPr>
              <a:t>Garbage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Collection</a:t>
            </a:r>
            <a:r>
              <a:rPr sz="1100" spc="114" dirty="0">
                <a:latin typeface="Arial"/>
                <a:cs typeface="Arial"/>
              </a:rPr>
              <a:t>  </a:t>
            </a:r>
            <a:r>
              <a:rPr sz="1100" dirty="0">
                <a:latin typeface="Arial"/>
                <a:cs typeface="Arial"/>
              </a:rPr>
              <a:t>2-</a:t>
            </a:r>
            <a:r>
              <a:rPr sz="1100" spc="-25" dirty="0">
                <a:latin typeface="Arial"/>
                <a:cs typeface="Arial"/>
              </a:rPr>
              <a:t>32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65"/>
              </a:spcBef>
            </a:pPr>
            <a:r>
              <a:rPr sz="1100" dirty="0">
                <a:latin typeface="Arial"/>
                <a:cs typeface="Arial"/>
              </a:rPr>
              <a:t>Summary</a:t>
            </a:r>
            <a:r>
              <a:rPr sz="1100" spc="145" dirty="0">
                <a:latin typeface="Arial"/>
                <a:cs typeface="Arial"/>
              </a:rPr>
              <a:t>  </a:t>
            </a:r>
            <a:r>
              <a:rPr sz="1100" spc="-10" dirty="0">
                <a:latin typeface="Arial"/>
                <a:cs typeface="Arial"/>
              </a:rPr>
              <a:t>2-</a:t>
            </a:r>
            <a:r>
              <a:rPr sz="1100" spc="-25" dirty="0">
                <a:latin typeface="Arial"/>
                <a:cs typeface="Arial"/>
              </a:rPr>
              <a:t>33</a:t>
            </a:r>
            <a:endParaRPr sz="1100">
              <a:latin typeface="Arial"/>
              <a:cs typeface="Arial"/>
            </a:endParaRPr>
          </a:p>
          <a:p>
            <a:pPr marL="12700" marR="5080">
              <a:lnSpc>
                <a:spcPct val="120000"/>
              </a:lnSpc>
            </a:pPr>
            <a:r>
              <a:rPr sz="1100" dirty="0">
                <a:latin typeface="Arial"/>
                <a:cs typeface="Arial"/>
              </a:rPr>
              <a:t>Practice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2-</a:t>
            </a:r>
            <a:r>
              <a:rPr sz="1100" dirty="0">
                <a:latin typeface="Arial"/>
                <a:cs typeface="Arial"/>
              </a:rPr>
              <a:t>1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Overview: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Creating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Java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Classes </a:t>
            </a:r>
            <a:r>
              <a:rPr sz="1100" dirty="0">
                <a:latin typeface="Arial"/>
                <a:cs typeface="Arial"/>
              </a:rPr>
              <a:t>Quiz</a:t>
            </a:r>
            <a:r>
              <a:rPr sz="1100" spc="145" dirty="0">
                <a:latin typeface="Arial"/>
                <a:cs typeface="Arial"/>
              </a:rPr>
              <a:t>  </a:t>
            </a:r>
            <a:r>
              <a:rPr sz="1100" spc="-10" dirty="0">
                <a:latin typeface="Arial"/>
                <a:cs typeface="Arial"/>
              </a:rPr>
              <a:t>2-</a:t>
            </a:r>
            <a:r>
              <a:rPr sz="1100" spc="-25" dirty="0">
                <a:latin typeface="Arial"/>
                <a:cs typeface="Arial"/>
              </a:rPr>
              <a:t>35</a:t>
            </a:r>
            <a:endParaRPr sz="11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30604" y="4871440"/>
            <a:ext cx="3750945" cy="4246245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75"/>
              </a:spcBef>
              <a:tabLst>
                <a:tab pos="240665" algn="l"/>
              </a:tabLst>
            </a:pPr>
            <a:r>
              <a:rPr sz="1100" b="1" spc="-50" dirty="0">
                <a:latin typeface="Arial"/>
                <a:cs typeface="Arial"/>
              </a:rPr>
              <a:t>3</a:t>
            </a:r>
            <a:r>
              <a:rPr sz="1100" b="1" dirty="0">
                <a:latin typeface="Arial"/>
                <a:cs typeface="Arial"/>
              </a:rPr>
              <a:t>	Encapsulation</a:t>
            </a:r>
            <a:r>
              <a:rPr sz="1100" b="1" spc="-30" dirty="0">
                <a:latin typeface="Arial"/>
                <a:cs typeface="Arial"/>
              </a:rPr>
              <a:t> </a:t>
            </a:r>
            <a:r>
              <a:rPr sz="1100" b="1" dirty="0">
                <a:latin typeface="Arial"/>
                <a:cs typeface="Arial"/>
              </a:rPr>
              <a:t>and</a:t>
            </a:r>
            <a:r>
              <a:rPr sz="1100" b="1" spc="-25" dirty="0">
                <a:latin typeface="Arial"/>
                <a:cs typeface="Arial"/>
              </a:rPr>
              <a:t> </a:t>
            </a:r>
            <a:r>
              <a:rPr sz="1100" b="1" spc="-10" dirty="0">
                <a:latin typeface="Arial"/>
                <a:cs typeface="Arial"/>
              </a:rPr>
              <a:t>Subclassing</a:t>
            </a:r>
            <a:endParaRPr sz="1100">
              <a:latin typeface="Arial"/>
              <a:cs typeface="Arial"/>
            </a:endParaRPr>
          </a:p>
          <a:p>
            <a:pPr marL="240665">
              <a:lnSpc>
                <a:spcPct val="100000"/>
              </a:lnSpc>
              <a:spcBef>
                <a:spcPts val="275"/>
              </a:spcBef>
            </a:pPr>
            <a:r>
              <a:rPr sz="1100" dirty="0">
                <a:latin typeface="Arial"/>
                <a:cs typeface="Arial"/>
              </a:rPr>
              <a:t>Objectives</a:t>
            </a:r>
            <a:r>
              <a:rPr sz="1100" spc="130" dirty="0">
                <a:latin typeface="Arial"/>
                <a:cs typeface="Arial"/>
              </a:rPr>
              <a:t>  </a:t>
            </a:r>
            <a:r>
              <a:rPr sz="1100" dirty="0">
                <a:latin typeface="Arial"/>
                <a:cs typeface="Arial"/>
              </a:rPr>
              <a:t>3-</a:t>
            </a:r>
            <a:r>
              <a:rPr sz="1100" spc="-50" dirty="0">
                <a:latin typeface="Arial"/>
                <a:cs typeface="Arial"/>
              </a:rPr>
              <a:t>2</a:t>
            </a:r>
            <a:endParaRPr sz="1100">
              <a:latin typeface="Arial"/>
              <a:cs typeface="Arial"/>
            </a:endParaRPr>
          </a:p>
          <a:p>
            <a:pPr marL="240665">
              <a:lnSpc>
                <a:spcPct val="100000"/>
              </a:lnSpc>
              <a:spcBef>
                <a:spcPts val="265"/>
              </a:spcBef>
            </a:pPr>
            <a:r>
              <a:rPr sz="1100" dirty="0">
                <a:latin typeface="Arial"/>
                <a:cs typeface="Arial"/>
              </a:rPr>
              <a:t>Encapsulation</a:t>
            </a:r>
            <a:r>
              <a:rPr sz="1100" spc="110" dirty="0">
                <a:latin typeface="Arial"/>
                <a:cs typeface="Arial"/>
              </a:rPr>
              <a:t>  </a:t>
            </a:r>
            <a:r>
              <a:rPr sz="1100" dirty="0">
                <a:latin typeface="Arial"/>
                <a:cs typeface="Arial"/>
              </a:rPr>
              <a:t>3-</a:t>
            </a:r>
            <a:r>
              <a:rPr sz="1100" spc="-50" dirty="0">
                <a:latin typeface="Arial"/>
                <a:cs typeface="Arial"/>
              </a:rPr>
              <a:t>3</a:t>
            </a:r>
            <a:endParaRPr sz="1100">
              <a:latin typeface="Arial"/>
              <a:cs typeface="Arial"/>
            </a:endParaRPr>
          </a:p>
          <a:p>
            <a:pPr marL="240665">
              <a:lnSpc>
                <a:spcPct val="100000"/>
              </a:lnSpc>
              <a:spcBef>
                <a:spcPts val="254"/>
              </a:spcBef>
            </a:pPr>
            <a:r>
              <a:rPr sz="1100" dirty="0">
                <a:latin typeface="Arial"/>
                <a:cs typeface="Arial"/>
              </a:rPr>
              <a:t>Encapsulation: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Example</a:t>
            </a:r>
            <a:r>
              <a:rPr sz="1100" spc="105" dirty="0">
                <a:latin typeface="Arial"/>
                <a:cs typeface="Arial"/>
              </a:rPr>
              <a:t>  </a:t>
            </a:r>
            <a:r>
              <a:rPr sz="1100" spc="-10" dirty="0">
                <a:latin typeface="Arial"/>
                <a:cs typeface="Arial"/>
              </a:rPr>
              <a:t>3-</a:t>
            </a:r>
            <a:r>
              <a:rPr sz="1100" spc="-50" dirty="0">
                <a:latin typeface="Arial"/>
                <a:cs typeface="Arial"/>
              </a:rPr>
              <a:t>4</a:t>
            </a:r>
            <a:endParaRPr sz="1100">
              <a:latin typeface="Arial"/>
              <a:cs typeface="Arial"/>
            </a:endParaRPr>
          </a:p>
          <a:p>
            <a:pPr marL="240665" marR="5080">
              <a:lnSpc>
                <a:spcPct val="120000"/>
              </a:lnSpc>
            </a:pPr>
            <a:r>
              <a:rPr sz="1100" dirty="0">
                <a:latin typeface="Arial"/>
                <a:cs typeface="Arial"/>
              </a:rPr>
              <a:t>Encapsulation: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Public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and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Private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Access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Modifiers</a:t>
            </a:r>
            <a:r>
              <a:rPr sz="1100" spc="110" dirty="0">
                <a:latin typeface="Arial"/>
                <a:cs typeface="Arial"/>
              </a:rPr>
              <a:t>  </a:t>
            </a:r>
            <a:r>
              <a:rPr sz="1100" spc="-10" dirty="0">
                <a:latin typeface="Arial"/>
                <a:cs typeface="Arial"/>
              </a:rPr>
              <a:t>3-</a:t>
            </a:r>
            <a:r>
              <a:rPr sz="1100" spc="-50" dirty="0">
                <a:latin typeface="Arial"/>
                <a:cs typeface="Arial"/>
              </a:rPr>
              <a:t>5 </a:t>
            </a:r>
            <a:r>
              <a:rPr sz="1100" dirty="0">
                <a:latin typeface="Arial"/>
                <a:cs typeface="Arial"/>
              </a:rPr>
              <a:t>Encapsulation: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Private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Data,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Public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Methods</a:t>
            </a:r>
            <a:r>
              <a:rPr sz="1100" spc="110" dirty="0">
                <a:latin typeface="Arial"/>
                <a:cs typeface="Arial"/>
              </a:rPr>
              <a:t>  </a:t>
            </a:r>
            <a:r>
              <a:rPr sz="1100" spc="-10" dirty="0">
                <a:latin typeface="Arial"/>
                <a:cs typeface="Arial"/>
              </a:rPr>
              <a:t>3-</a:t>
            </a:r>
            <a:r>
              <a:rPr sz="1100" spc="-50" dirty="0">
                <a:latin typeface="Arial"/>
                <a:cs typeface="Arial"/>
              </a:rPr>
              <a:t>6 </a:t>
            </a:r>
            <a:r>
              <a:rPr sz="1100" dirty="0">
                <a:latin typeface="Arial"/>
                <a:cs typeface="Arial"/>
              </a:rPr>
              <a:t>Employee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Class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Refined</a:t>
            </a:r>
            <a:r>
              <a:rPr sz="1100" spc="110" dirty="0">
                <a:latin typeface="Arial"/>
                <a:cs typeface="Arial"/>
              </a:rPr>
              <a:t>  </a:t>
            </a:r>
            <a:r>
              <a:rPr sz="1100" dirty="0">
                <a:latin typeface="Arial"/>
                <a:cs typeface="Arial"/>
              </a:rPr>
              <a:t>3-</a:t>
            </a:r>
            <a:r>
              <a:rPr sz="1100" spc="-50" dirty="0">
                <a:latin typeface="Arial"/>
                <a:cs typeface="Arial"/>
              </a:rPr>
              <a:t>7</a:t>
            </a:r>
            <a:endParaRPr sz="1100">
              <a:latin typeface="Arial"/>
              <a:cs typeface="Arial"/>
            </a:endParaRPr>
          </a:p>
          <a:p>
            <a:pPr marL="240665" marR="673735">
              <a:lnSpc>
                <a:spcPct val="119500"/>
              </a:lnSpc>
              <a:spcBef>
                <a:spcPts val="5"/>
              </a:spcBef>
            </a:pPr>
            <a:r>
              <a:rPr sz="1100" dirty="0">
                <a:latin typeface="Arial"/>
                <a:cs typeface="Arial"/>
              </a:rPr>
              <a:t>Make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Classes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as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Immutable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as</a:t>
            </a:r>
            <a:r>
              <a:rPr sz="1100" spc="-1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Possible</a:t>
            </a:r>
            <a:r>
              <a:rPr sz="1100" spc="120" dirty="0">
                <a:latin typeface="Arial"/>
                <a:cs typeface="Arial"/>
              </a:rPr>
              <a:t>  </a:t>
            </a:r>
            <a:r>
              <a:rPr sz="1100" spc="-10" dirty="0">
                <a:latin typeface="Arial"/>
                <a:cs typeface="Arial"/>
              </a:rPr>
              <a:t>3-</a:t>
            </a:r>
            <a:r>
              <a:rPr sz="1100" spc="-50" dirty="0">
                <a:latin typeface="Arial"/>
                <a:cs typeface="Arial"/>
              </a:rPr>
              <a:t>8 </a:t>
            </a:r>
            <a:r>
              <a:rPr sz="1100" dirty="0">
                <a:latin typeface="Arial"/>
                <a:cs typeface="Arial"/>
              </a:rPr>
              <a:t>Method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Naming: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Best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Practices</a:t>
            </a:r>
            <a:r>
              <a:rPr sz="1100" spc="120" dirty="0">
                <a:latin typeface="Arial"/>
                <a:cs typeface="Arial"/>
              </a:rPr>
              <a:t>  </a:t>
            </a:r>
            <a:r>
              <a:rPr sz="1100" spc="-10" dirty="0">
                <a:latin typeface="Arial"/>
                <a:cs typeface="Arial"/>
              </a:rPr>
              <a:t>3-</a:t>
            </a:r>
            <a:r>
              <a:rPr sz="1100" spc="-50" dirty="0">
                <a:latin typeface="Arial"/>
                <a:cs typeface="Arial"/>
              </a:rPr>
              <a:t>9 </a:t>
            </a:r>
            <a:r>
              <a:rPr sz="1100" dirty="0">
                <a:latin typeface="Arial"/>
                <a:cs typeface="Arial"/>
              </a:rPr>
              <a:t>Encapsulation: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Benefits</a:t>
            </a:r>
            <a:r>
              <a:rPr sz="1100" spc="105" dirty="0">
                <a:latin typeface="Arial"/>
                <a:cs typeface="Arial"/>
              </a:rPr>
              <a:t>  </a:t>
            </a:r>
            <a:r>
              <a:rPr sz="1100" dirty="0">
                <a:latin typeface="Arial"/>
                <a:cs typeface="Arial"/>
              </a:rPr>
              <a:t>3-</a:t>
            </a:r>
            <a:r>
              <a:rPr sz="1100" spc="-25" dirty="0">
                <a:latin typeface="Arial"/>
                <a:cs typeface="Arial"/>
              </a:rPr>
              <a:t>10</a:t>
            </a:r>
            <a:endParaRPr sz="1100">
              <a:latin typeface="Arial"/>
              <a:cs typeface="Arial"/>
            </a:endParaRPr>
          </a:p>
          <a:p>
            <a:pPr marL="240665">
              <a:lnSpc>
                <a:spcPct val="100000"/>
              </a:lnSpc>
              <a:spcBef>
                <a:spcPts val="265"/>
              </a:spcBef>
            </a:pPr>
            <a:r>
              <a:rPr sz="1100" dirty="0">
                <a:latin typeface="Arial"/>
                <a:cs typeface="Arial"/>
              </a:rPr>
              <a:t>Creating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Subclasses</a:t>
            </a:r>
            <a:r>
              <a:rPr sz="1100" spc="114" dirty="0">
                <a:latin typeface="Arial"/>
                <a:cs typeface="Arial"/>
              </a:rPr>
              <a:t>  </a:t>
            </a:r>
            <a:r>
              <a:rPr sz="1100" spc="-10" dirty="0">
                <a:latin typeface="Arial"/>
                <a:cs typeface="Arial"/>
              </a:rPr>
              <a:t>3-</a:t>
            </a:r>
            <a:r>
              <a:rPr sz="1100" spc="-25" dirty="0">
                <a:latin typeface="Arial"/>
                <a:cs typeface="Arial"/>
              </a:rPr>
              <a:t>11</a:t>
            </a:r>
            <a:endParaRPr sz="1100">
              <a:latin typeface="Arial"/>
              <a:cs typeface="Arial"/>
            </a:endParaRPr>
          </a:p>
          <a:p>
            <a:pPr marL="240665">
              <a:lnSpc>
                <a:spcPct val="100000"/>
              </a:lnSpc>
              <a:spcBef>
                <a:spcPts val="260"/>
              </a:spcBef>
            </a:pPr>
            <a:r>
              <a:rPr sz="1100" dirty="0">
                <a:latin typeface="Arial"/>
                <a:cs typeface="Arial"/>
              </a:rPr>
              <a:t>Subclassing</a:t>
            </a:r>
            <a:r>
              <a:rPr sz="1100" spc="120" dirty="0">
                <a:latin typeface="Arial"/>
                <a:cs typeface="Arial"/>
              </a:rPr>
              <a:t>  </a:t>
            </a:r>
            <a:r>
              <a:rPr sz="1100" spc="-10" dirty="0">
                <a:latin typeface="Arial"/>
                <a:cs typeface="Arial"/>
              </a:rPr>
              <a:t>3-</a:t>
            </a:r>
            <a:r>
              <a:rPr sz="1100" spc="-25" dirty="0">
                <a:latin typeface="Arial"/>
                <a:cs typeface="Arial"/>
              </a:rPr>
              <a:t>12</a:t>
            </a:r>
            <a:endParaRPr sz="1100">
              <a:latin typeface="Arial"/>
              <a:cs typeface="Arial"/>
            </a:endParaRPr>
          </a:p>
          <a:p>
            <a:pPr marL="240665" marR="1410335">
              <a:lnSpc>
                <a:spcPts val="1580"/>
              </a:lnSpc>
              <a:spcBef>
                <a:spcPts val="95"/>
              </a:spcBef>
            </a:pPr>
            <a:r>
              <a:rPr sz="1100" dirty="0">
                <a:latin typeface="Arial"/>
                <a:cs typeface="Arial"/>
              </a:rPr>
              <a:t>Manager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Subclass</a:t>
            </a:r>
            <a:r>
              <a:rPr sz="1100" spc="125" dirty="0">
                <a:latin typeface="Arial"/>
                <a:cs typeface="Arial"/>
              </a:rPr>
              <a:t>  </a:t>
            </a:r>
            <a:r>
              <a:rPr sz="1100" spc="-10" dirty="0">
                <a:latin typeface="Arial"/>
                <a:cs typeface="Arial"/>
              </a:rPr>
              <a:t>3-</a:t>
            </a:r>
            <a:r>
              <a:rPr sz="1100" spc="-25" dirty="0">
                <a:latin typeface="Arial"/>
                <a:cs typeface="Arial"/>
              </a:rPr>
              <a:t>13 </a:t>
            </a:r>
            <a:r>
              <a:rPr sz="1100" dirty="0">
                <a:latin typeface="Arial"/>
                <a:cs typeface="Arial"/>
              </a:rPr>
              <a:t>Constructors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in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Subclasses</a:t>
            </a:r>
            <a:r>
              <a:rPr sz="1100" spc="125" dirty="0">
                <a:latin typeface="Arial"/>
                <a:cs typeface="Arial"/>
              </a:rPr>
              <a:t>  </a:t>
            </a:r>
            <a:r>
              <a:rPr sz="1100" dirty="0">
                <a:latin typeface="Arial"/>
                <a:cs typeface="Arial"/>
              </a:rPr>
              <a:t>3-</a:t>
            </a:r>
            <a:r>
              <a:rPr sz="1100" spc="-25" dirty="0">
                <a:latin typeface="Arial"/>
                <a:cs typeface="Arial"/>
              </a:rPr>
              <a:t>14 </a:t>
            </a:r>
            <a:r>
              <a:rPr sz="1100" dirty="0">
                <a:latin typeface="Arial"/>
                <a:cs typeface="Arial"/>
              </a:rPr>
              <a:t>Using</a:t>
            </a:r>
            <a:r>
              <a:rPr sz="1100" spc="-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super</a:t>
            </a:r>
            <a:r>
              <a:rPr sz="1100" spc="130" dirty="0">
                <a:latin typeface="Arial"/>
                <a:cs typeface="Arial"/>
              </a:rPr>
              <a:t>  </a:t>
            </a:r>
            <a:r>
              <a:rPr sz="1100" spc="-10" dirty="0">
                <a:latin typeface="Arial"/>
                <a:cs typeface="Arial"/>
              </a:rPr>
              <a:t>3-</a:t>
            </a:r>
            <a:r>
              <a:rPr sz="1100" spc="-25" dirty="0">
                <a:latin typeface="Arial"/>
                <a:cs typeface="Arial"/>
              </a:rPr>
              <a:t>15</a:t>
            </a:r>
            <a:endParaRPr sz="1100">
              <a:latin typeface="Arial"/>
              <a:cs typeface="Arial"/>
            </a:endParaRPr>
          </a:p>
          <a:p>
            <a:pPr marL="240665" marR="1169670">
              <a:lnSpc>
                <a:spcPts val="1570"/>
              </a:lnSpc>
              <a:spcBef>
                <a:spcPts val="20"/>
              </a:spcBef>
            </a:pPr>
            <a:r>
              <a:rPr sz="1100" dirty="0">
                <a:latin typeface="Arial"/>
                <a:cs typeface="Arial"/>
              </a:rPr>
              <a:t>Constructing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Manager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Object</a:t>
            </a:r>
            <a:r>
              <a:rPr sz="1100" spc="125" dirty="0">
                <a:latin typeface="Arial"/>
                <a:cs typeface="Arial"/>
              </a:rPr>
              <a:t>  </a:t>
            </a:r>
            <a:r>
              <a:rPr sz="1100" dirty="0">
                <a:latin typeface="Arial"/>
                <a:cs typeface="Arial"/>
              </a:rPr>
              <a:t>3-</a:t>
            </a:r>
            <a:r>
              <a:rPr sz="1100" spc="-25" dirty="0">
                <a:latin typeface="Arial"/>
                <a:cs typeface="Arial"/>
              </a:rPr>
              <a:t>16 </a:t>
            </a:r>
            <a:r>
              <a:rPr sz="1100" dirty="0">
                <a:latin typeface="Arial"/>
                <a:cs typeface="Arial"/>
              </a:rPr>
              <a:t>Overloading</a:t>
            </a:r>
            <a:r>
              <a:rPr sz="1100" spc="-1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Methods</a:t>
            </a:r>
            <a:r>
              <a:rPr sz="1100" spc="125" dirty="0">
                <a:latin typeface="Arial"/>
                <a:cs typeface="Arial"/>
              </a:rPr>
              <a:t>  </a:t>
            </a:r>
            <a:r>
              <a:rPr sz="1100" spc="-10" dirty="0">
                <a:latin typeface="Arial"/>
                <a:cs typeface="Arial"/>
              </a:rPr>
              <a:t>3-</a:t>
            </a:r>
            <a:r>
              <a:rPr sz="1100" spc="-25" dirty="0">
                <a:latin typeface="Arial"/>
                <a:cs typeface="Arial"/>
              </a:rPr>
              <a:t>17</a:t>
            </a:r>
            <a:endParaRPr sz="1100">
              <a:latin typeface="Arial"/>
              <a:cs typeface="Arial"/>
            </a:endParaRPr>
          </a:p>
          <a:p>
            <a:pPr marL="240665" marR="929005">
              <a:lnSpc>
                <a:spcPts val="1580"/>
              </a:lnSpc>
              <a:spcBef>
                <a:spcPts val="5"/>
              </a:spcBef>
            </a:pPr>
            <a:r>
              <a:rPr sz="1100" dirty="0">
                <a:latin typeface="Arial"/>
                <a:cs typeface="Arial"/>
              </a:rPr>
              <a:t>Overloaded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Constructors</a:t>
            </a:r>
            <a:r>
              <a:rPr sz="1100" spc="110" dirty="0">
                <a:latin typeface="Arial"/>
                <a:cs typeface="Arial"/>
              </a:rPr>
              <a:t>  </a:t>
            </a:r>
            <a:r>
              <a:rPr sz="1100" dirty="0">
                <a:latin typeface="Arial"/>
                <a:cs typeface="Arial"/>
              </a:rPr>
              <a:t>3-</a:t>
            </a:r>
            <a:r>
              <a:rPr sz="1100" spc="-25" dirty="0">
                <a:latin typeface="Arial"/>
                <a:cs typeface="Arial"/>
              </a:rPr>
              <a:t>18 </a:t>
            </a:r>
            <a:r>
              <a:rPr sz="1100" dirty="0">
                <a:latin typeface="Arial"/>
                <a:cs typeface="Arial"/>
              </a:rPr>
              <a:t>Overloaded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Constructors: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Example</a:t>
            </a:r>
            <a:r>
              <a:rPr sz="1100" spc="105" dirty="0">
                <a:latin typeface="Arial"/>
                <a:cs typeface="Arial"/>
              </a:rPr>
              <a:t>  </a:t>
            </a:r>
            <a:r>
              <a:rPr sz="1100" dirty="0">
                <a:latin typeface="Arial"/>
                <a:cs typeface="Arial"/>
              </a:rPr>
              <a:t>3-</a:t>
            </a:r>
            <a:r>
              <a:rPr sz="1100" spc="-25" dirty="0">
                <a:latin typeface="Arial"/>
                <a:cs typeface="Arial"/>
              </a:rPr>
              <a:t>19 </a:t>
            </a:r>
            <a:r>
              <a:rPr sz="1100" dirty="0">
                <a:latin typeface="Arial"/>
                <a:cs typeface="Arial"/>
              </a:rPr>
              <a:t>Single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Inheritance</a:t>
            </a:r>
            <a:r>
              <a:rPr sz="1100" spc="114" dirty="0">
                <a:latin typeface="Arial"/>
                <a:cs typeface="Arial"/>
              </a:rPr>
              <a:t>  </a:t>
            </a:r>
            <a:r>
              <a:rPr sz="1100" dirty="0">
                <a:latin typeface="Arial"/>
                <a:cs typeface="Arial"/>
              </a:rPr>
              <a:t>3-</a:t>
            </a:r>
            <a:r>
              <a:rPr sz="1100" spc="-25" dirty="0">
                <a:latin typeface="Arial"/>
                <a:cs typeface="Arial"/>
              </a:rPr>
              <a:t>20</a:t>
            </a:r>
            <a:endParaRPr sz="1100">
              <a:latin typeface="Arial"/>
              <a:cs typeface="Arial"/>
            </a:endParaRPr>
          </a:p>
          <a:p>
            <a:pPr marL="240665">
              <a:lnSpc>
                <a:spcPct val="100000"/>
              </a:lnSpc>
              <a:spcBef>
                <a:spcPts val="165"/>
              </a:spcBef>
            </a:pPr>
            <a:r>
              <a:rPr sz="1100" dirty="0">
                <a:latin typeface="Arial"/>
                <a:cs typeface="Arial"/>
              </a:rPr>
              <a:t>Summary</a:t>
            </a:r>
            <a:r>
              <a:rPr sz="1100" spc="145" dirty="0">
                <a:latin typeface="Arial"/>
                <a:cs typeface="Arial"/>
              </a:rPr>
              <a:t>  </a:t>
            </a:r>
            <a:r>
              <a:rPr sz="1100" spc="-10" dirty="0">
                <a:latin typeface="Arial"/>
                <a:cs typeface="Arial"/>
              </a:rPr>
              <a:t>3-</a:t>
            </a:r>
            <a:r>
              <a:rPr sz="1100" spc="-25" dirty="0">
                <a:latin typeface="Arial"/>
                <a:cs typeface="Arial"/>
              </a:rPr>
              <a:t>21</a:t>
            </a:r>
            <a:endParaRPr sz="1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42416" y="1418844"/>
            <a:ext cx="5689600" cy="2745105"/>
            <a:chOff x="1042416" y="1418844"/>
            <a:chExt cx="5689600" cy="2745105"/>
          </a:xfrm>
        </p:grpSpPr>
        <p:sp>
          <p:nvSpPr>
            <p:cNvPr id="3" name="object 3"/>
            <p:cNvSpPr/>
            <p:nvPr/>
          </p:nvSpPr>
          <p:spPr>
            <a:xfrm>
              <a:off x="1053084" y="1429512"/>
              <a:ext cx="5668010" cy="2723515"/>
            </a:xfrm>
            <a:custGeom>
              <a:avLst/>
              <a:gdLst/>
              <a:ahLst/>
              <a:cxnLst/>
              <a:rect l="l" t="t" r="r" b="b"/>
              <a:pathLst>
                <a:path w="5668009" h="2723515">
                  <a:moveTo>
                    <a:pt x="5667755" y="0"/>
                  </a:moveTo>
                  <a:lnTo>
                    <a:pt x="0" y="0"/>
                  </a:lnTo>
                  <a:lnTo>
                    <a:pt x="0" y="2723388"/>
                  </a:lnTo>
                  <a:lnTo>
                    <a:pt x="5667755" y="2723388"/>
                  </a:lnTo>
                  <a:lnTo>
                    <a:pt x="5667755" y="0"/>
                  </a:lnTo>
                  <a:close/>
                </a:path>
              </a:pathLst>
            </a:custGeom>
            <a:solidFill>
              <a:srgbClr val="DCDC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042416" y="1418844"/>
              <a:ext cx="5689600" cy="2745105"/>
            </a:xfrm>
            <a:custGeom>
              <a:avLst/>
              <a:gdLst/>
              <a:ahLst/>
              <a:cxnLst/>
              <a:rect l="l" t="t" r="r" b="b"/>
              <a:pathLst>
                <a:path w="5689600" h="2745104">
                  <a:moveTo>
                    <a:pt x="5684520" y="0"/>
                  </a:moveTo>
                  <a:lnTo>
                    <a:pt x="4572" y="0"/>
                  </a:lnTo>
                  <a:lnTo>
                    <a:pt x="0" y="4572"/>
                  </a:lnTo>
                  <a:lnTo>
                    <a:pt x="0" y="2740152"/>
                  </a:lnTo>
                  <a:lnTo>
                    <a:pt x="4572" y="2744724"/>
                  </a:lnTo>
                  <a:lnTo>
                    <a:pt x="5684520" y="2744724"/>
                  </a:lnTo>
                  <a:lnTo>
                    <a:pt x="5689092" y="2740152"/>
                  </a:lnTo>
                  <a:lnTo>
                    <a:pt x="5689092" y="2734056"/>
                  </a:lnTo>
                  <a:lnTo>
                    <a:pt x="21336" y="2734056"/>
                  </a:lnTo>
                  <a:lnTo>
                    <a:pt x="10668" y="2723388"/>
                  </a:lnTo>
                  <a:lnTo>
                    <a:pt x="21336" y="2723388"/>
                  </a:lnTo>
                  <a:lnTo>
                    <a:pt x="21336" y="19812"/>
                  </a:lnTo>
                  <a:lnTo>
                    <a:pt x="10668" y="19812"/>
                  </a:lnTo>
                  <a:lnTo>
                    <a:pt x="21336" y="10668"/>
                  </a:lnTo>
                  <a:lnTo>
                    <a:pt x="5689092" y="10668"/>
                  </a:lnTo>
                  <a:lnTo>
                    <a:pt x="5689092" y="4572"/>
                  </a:lnTo>
                  <a:lnTo>
                    <a:pt x="5684520" y="0"/>
                  </a:lnTo>
                  <a:close/>
                </a:path>
                <a:path w="5689600" h="2745104">
                  <a:moveTo>
                    <a:pt x="21336" y="2723388"/>
                  </a:moveTo>
                  <a:lnTo>
                    <a:pt x="10668" y="2723388"/>
                  </a:lnTo>
                  <a:lnTo>
                    <a:pt x="21336" y="2734056"/>
                  </a:lnTo>
                  <a:lnTo>
                    <a:pt x="21336" y="2723388"/>
                  </a:lnTo>
                  <a:close/>
                </a:path>
                <a:path w="5689600" h="2745104">
                  <a:moveTo>
                    <a:pt x="5667756" y="2723388"/>
                  </a:moveTo>
                  <a:lnTo>
                    <a:pt x="21336" y="2723388"/>
                  </a:lnTo>
                  <a:lnTo>
                    <a:pt x="21336" y="2734056"/>
                  </a:lnTo>
                  <a:lnTo>
                    <a:pt x="5667756" y="2734056"/>
                  </a:lnTo>
                  <a:lnTo>
                    <a:pt x="5667756" y="2723388"/>
                  </a:lnTo>
                  <a:close/>
                </a:path>
                <a:path w="5689600" h="2745104">
                  <a:moveTo>
                    <a:pt x="5667756" y="10668"/>
                  </a:moveTo>
                  <a:lnTo>
                    <a:pt x="5667756" y="2734056"/>
                  </a:lnTo>
                  <a:lnTo>
                    <a:pt x="5678423" y="2723388"/>
                  </a:lnTo>
                  <a:lnTo>
                    <a:pt x="5689092" y="2723388"/>
                  </a:lnTo>
                  <a:lnTo>
                    <a:pt x="5689092" y="19812"/>
                  </a:lnTo>
                  <a:lnTo>
                    <a:pt x="5678424" y="19812"/>
                  </a:lnTo>
                  <a:lnTo>
                    <a:pt x="5667756" y="10668"/>
                  </a:lnTo>
                  <a:close/>
                </a:path>
                <a:path w="5689600" h="2745104">
                  <a:moveTo>
                    <a:pt x="5689092" y="2723388"/>
                  </a:moveTo>
                  <a:lnTo>
                    <a:pt x="5678423" y="2723388"/>
                  </a:lnTo>
                  <a:lnTo>
                    <a:pt x="5667756" y="2734056"/>
                  </a:lnTo>
                  <a:lnTo>
                    <a:pt x="5689092" y="2734056"/>
                  </a:lnTo>
                  <a:lnTo>
                    <a:pt x="5689092" y="2723388"/>
                  </a:lnTo>
                  <a:close/>
                </a:path>
                <a:path w="5689600" h="2745104">
                  <a:moveTo>
                    <a:pt x="21336" y="10668"/>
                  </a:moveTo>
                  <a:lnTo>
                    <a:pt x="10668" y="19812"/>
                  </a:lnTo>
                  <a:lnTo>
                    <a:pt x="21336" y="19812"/>
                  </a:lnTo>
                  <a:lnTo>
                    <a:pt x="21336" y="10668"/>
                  </a:lnTo>
                  <a:close/>
                </a:path>
                <a:path w="5689600" h="2745104">
                  <a:moveTo>
                    <a:pt x="5667756" y="10668"/>
                  </a:moveTo>
                  <a:lnTo>
                    <a:pt x="21336" y="10668"/>
                  </a:lnTo>
                  <a:lnTo>
                    <a:pt x="21336" y="19812"/>
                  </a:lnTo>
                  <a:lnTo>
                    <a:pt x="5667756" y="19812"/>
                  </a:lnTo>
                  <a:lnTo>
                    <a:pt x="5667756" y="10668"/>
                  </a:lnTo>
                  <a:close/>
                </a:path>
                <a:path w="5689600" h="2745104">
                  <a:moveTo>
                    <a:pt x="5689092" y="10668"/>
                  </a:moveTo>
                  <a:lnTo>
                    <a:pt x="5667756" y="10668"/>
                  </a:lnTo>
                  <a:lnTo>
                    <a:pt x="5678424" y="19812"/>
                  </a:lnTo>
                  <a:lnTo>
                    <a:pt x="5689092" y="19812"/>
                  </a:lnTo>
                  <a:lnTo>
                    <a:pt x="5689092" y="1066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1159255" y="806967"/>
            <a:ext cx="3909060" cy="32835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554480">
              <a:lnSpc>
                <a:spcPct val="100000"/>
              </a:lnSpc>
              <a:spcBef>
                <a:spcPts val="110"/>
              </a:spcBef>
            </a:pPr>
            <a:r>
              <a:rPr sz="1850" b="1" dirty="0">
                <a:latin typeface="Arial"/>
                <a:cs typeface="Arial"/>
              </a:rPr>
              <a:t>Java</a:t>
            </a:r>
            <a:r>
              <a:rPr sz="1850" b="1" spc="30" dirty="0">
                <a:latin typeface="Arial"/>
                <a:cs typeface="Arial"/>
              </a:rPr>
              <a:t> </a:t>
            </a:r>
            <a:r>
              <a:rPr sz="1850" b="1" dirty="0">
                <a:latin typeface="Arial"/>
                <a:cs typeface="Arial"/>
              </a:rPr>
              <a:t>Class</a:t>
            </a:r>
            <a:r>
              <a:rPr sz="1850" b="1" spc="35" dirty="0">
                <a:latin typeface="Arial"/>
                <a:cs typeface="Arial"/>
              </a:rPr>
              <a:t> </a:t>
            </a:r>
            <a:r>
              <a:rPr sz="1850" b="1" spc="-10" dirty="0">
                <a:latin typeface="Arial"/>
                <a:cs typeface="Arial"/>
              </a:rPr>
              <a:t>Structure</a:t>
            </a:r>
            <a:endParaRPr sz="1850">
              <a:latin typeface="Arial"/>
              <a:cs typeface="Arial"/>
            </a:endParaRPr>
          </a:p>
          <a:p>
            <a:pPr marL="12700" marR="1544955">
              <a:lnSpc>
                <a:spcPct val="246800"/>
              </a:lnSpc>
              <a:spcBef>
                <a:spcPts val="1180"/>
              </a:spcBef>
            </a:pPr>
            <a:r>
              <a:rPr sz="1250" b="1" spc="135" dirty="0">
                <a:latin typeface="Times New Roman"/>
                <a:cs typeface="Times New Roman"/>
              </a:rPr>
              <a:t>package</a:t>
            </a:r>
            <a:r>
              <a:rPr sz="1250" b="1" spc="475" dirty="0">
                <a:latin typeface="Times New Roman"/>
                <a:cs typeface="Times New Roman"/>
              </a:rPr>
              <a:t> </a:t>
            </a:r>
            <a:r>
              <a:rPr sz="1250" spc="145" dirty="0">
                <a:latin typeface="Times New Roman"/>
                <a:cs typeface="Times New Roman"/>
              </a:rPr>
              <a:t>&lt;package_name&gt;; </a:t>
            </a:r>
            <a:r>
              <a:rPr sz="1250" b="1" spc="155" dirty="0">
                <a:latin typeface="Times New Roman"/>
                <a:cs typeface="Times New Roman"/>
              </a:rPr>
              <a:t>import</a:t>
            </a:r>
            <a:r>
              <a:rPr sz="1250" b="1" spc="445" dirty="0">
                <a:latin typeface="Times New Roman"/>
                <a:cs typeface="Times New Roman"/>
              </a:rPr>
              <a:t> </a:t>
            </a:r>
            <a:r>
              <a:rPr sz="1250" spc="195" dirty="0">
                <a:latin typeface="Times New Roman"/>
                <a:cs typeface="Times New Roman"/>
              </a:rPr>
              <a:t>&lt;other_packages&gt;; </a:t>
            </a:r>
            <a:r>
              <a:rPr sz="1250" b="1" spc="204" dirty="0">
                <a:latin typeface="Times New Roman"/>
                <a:cs typeface="Times New Roman"/>
              </a:rPr>
              <a:t>public</a:t>
            </a:r>
            <a:r>
              <a:rPr sz="1250" b="1" spc="455" dirty="0">
                <a:latin typeface="Times New Roman"/>
                <a:cs typeface="Times New Roman"/>
              </a:rPr>
              <a:t> </a:t>
            </a:r>
            <a:r>
              <a:rPr sz="1250" b="1" spc="265" dirty="0">
                <a:latin typeface="Times New Roman"/>
                <a:cs typeface="Times New Roman"/>
              </a:rPr>
              <a:t>class</a:t>
            </a:r>
            <a:r>
              <a:rPr sz="1250" b="1" spc="459" dirty="0">
                <a:latin typeface="Times New Roman"/>
                <a:cs typeface="Times New Roman"/>
              </a:rPr>
              <a:t> </a:t>
            </a:r>
            <a:r>
              <a:rPr sz="1250" spc="130" dirty="0">
                <a:latin typeface="Times New Roman"/>
                <a:cs typeface="Times New Roman"/>
              </a:rPr>
              <a:t>ClassName</a:t>
            </a:r>
            <a:r>
              <a:rPr sz="1250" spc="470" dirty="0">
                <a:latin typeface="Times New Roman"/>
                <a:cs typeface="Times New Roman"/>
              </a:rPr>
              <a:t> </a:t>
            </a:r>
            <a:r>
              <a:rPr sz="1250" spc="114" dirty="0">
                <a:latin typeface="Times New Roman"/>
                <a:cs typeface="Times New Roman"/>
              </a:rPr>
              <a:t>{</a:t>
            </a:r>
            <a:endParaRPr sz="1250">
              <a:latin typeface="Times New Roman"/>
              <a:cs typeface="Times New Roman"/>
            </a:endParaRPr>
          </a:p>
          <a:p>
            <a:pPr marL="304800">
              <a:lnSpc>
                <a:spcPct val="100000"/>
              </a:lnSpc>
              <a:spcBef>
                <a:spcPts val="360"/>
              </a:spcBef>
            </a:pPr>
            <a:r>
              <a:rPr sz="1250" spc="254" dirty="0">
                <a:latin typeface="Times New Roman"/>
                <a:cs typeface="Times New Roman"/>
              </a:rPr>
              <a:t>&lt;variables(also</a:t>
            </a:r>
            <a:r>
              <a:rPr sz="1250" spc="459" dirty="0">
                <a:latin typeface="Times New Roman"/>
                <a:cs typeface="Times New Roman"/>
              </a:rPr>
              <a:t> </a:t>
            </a:r>
            <a:r>
              <a:rPr sz="1250" spc="80" dirty="0">
                <a:latin typeface="Times New Roman"/>
                <a:cs typeface="Times New Roman"/>
              </a:rPr>
              <a:t>known</a:t>
            </a:r>
            <a:r>
              <a:rPr sz="1250" spc="459" dirty="0">
                <a:latin typeface="Times New Roman"/>
                <a:cs typeface="Times New Roman"/>
              </a:rPr>
              <a:t> </a:t>
            </a:r>
            <a:r>
              <a:rPr sz="1250" spc="245" dirty="0">
                <a:latin typeface="Times New Roman"/>
                <a:cs typeface="Times New Roman"/>
              </a:rPr>
              <a:t>as</a:t>
            </a:r>
            <a:r>
              <a:rPr sz="1250" spc="475" dirty="0">
                <a:latin typeface="Times New Roman"/>
                <a:cs typeface="Times New Roman"/>
              </a:rPr>
              <a:t> </a:t>
            </a:r>
            <a:r>
              <a:rPr sz="1250" spc="280" dirty="0">
                <a:latin typeface="Times New Roman"/>
                <a:cs typeface="Times New Roman"/>
              </a:rPr>
              <a:t>fields)&gt;;</a:t>
            </a:r>
            <a:endParaRPr sz="12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770"/>
              </a:spcBef>
            </a:pPr>
            <a:endParaRPr sz="1250">
              <a:latin typeface="Times New Roman"/>
              <a:cs typeface="Times New Roman"/>
            </a:endParaRPr>
          </a:p>
          <a:p>
            <a:pPr marL="304800">
              <a:lnSpc>
                <a:spcPct val="100000"/>
              </a:lnSpc>
              <a:spcBef>
                <a:spcPts val="5"/>
              </a:spcBef>
            </a:pPr>
            <a:r>
              <a:rPr sz="1250" spc="245" dirty="0">
                <a:latin typeface="Times New Roman"/>
                <a:cs typeface="Times New Roman"/>
              </a:rPr>
              <a:t>&lt;constructor(s)&gt;;</a:t>
            </a:r>
            <a:endParaRPr sz="12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770"/>
              </a:spcBef>
            </a:pPr>
            <a:endParaRPr sz="1250">
              <a:latin typeface="Times New Roman"/>
              <a:cs typeface="Times New Roman"/>
            </a:endParaRPr>
          </a:p>
          <a:p>
            <a:pPr marL="304800">
              <a:lnSpc>
                <a:spcPct val="100000"/>
              </a:lnSpc>
            </a:pPr>
            <a:r>
              <a:rPr sz="1250" spc="220" dirty="0">
                <a:latin typeface="Times New Roman"/>
                <a:cs typeface="Times New Roman"/>
              </a:rPr>
              <a:t>&lt;other</a:t>
            </a:r>
            <a:r>
              <a:rPr sz="1250" spc="470" dirty="0">
                <a:latin typeface="Times New Roman"/>
                <a:cs typeface="Times New Roman"/>
              </a:rPr>
              <a:t> </a:t>
            </a:r>
            <a:r>
              <a:rPr sz="1250" spc="165" dirty="0">
                <a:latin typeface="Times New Roman"/>
                <a:cs typeface="Times New Roman"/>
              </a:rPr>
              <a:t>methods&gt;;</a:t>
            </a:r>
            <a:endParaRPr sz="12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45"/>
              </a:spcBef>
            </a:pPr>
            <a:r>
              <a:rPr sz="1250" spc="114" dirty="0">
                <a:latin typeface="Times New Roman"/>
                <a:cs typeface="Times New Roman"/>
              </a:rPr>
              <a:t>}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17880" y="5247386"/>
            <a:ext cx="6275070" cy="40112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R="132715" algn="ctr">
              <a:lnSpc>
                <a:spcPct val="100000"/>
              </a:lnSpc>
              <a:spcBef>
                <a:spcPts val="105"/>
              </a:spcBef>
            </a:pPr>
            <a:endParaRPr sz="8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8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40"/>
              </a:spcBef>
            </a:pPr>
            <a:endParaRPr sz="850">
              <a:latin typeface="Arial"/>
              <a:cs typeface="Arial"/>
            </a:endParaRPr>
          </a:p>
          <a:p>
            <a:pPr marL="12700" marR="233045" indent="-635" algn="just">
              <a:lnSpc>
                <a:spcPct val="109600"/>
              </a:lnSpc>
            </a:pPr>
            <a:r>
              <a:rPr sz="1150" dirty="0">
                <a:latin typeface="Arial"/>
                <a:cs typeface="Arial"/>
              </a:rPr>
              <a:t>A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Java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class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is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described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in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text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file</a:t>
            </a:r>
            <a:r>
              <a:rPr sz="1150" spc="3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with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spc="265" dirty="0">
                <a:latin typeface="Times New Roman"/>
                <a:cs typeface="Times New Roman"/>
              </a:rPr>
              <a:t>.java</a:t>
            </a:r>
            <a:r>
              <a:rPr sz="1150" spc="150" dirty="0">
                <a:latin typeface="Times New Roman"/>
                <a:cs typeface="Times New Roman"/>
              </a:rPr>
              <a:t>  </a:t>
            </a:r>
            <a:r>
              <a:rPr sz="1150" dirty="0">
                <a:latin typeface="Arial"/>
                <a:cs typeface="Arial"/>
              </a:rPr>
              <a:t>extension.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In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4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example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shown,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spc="-25" dirty="0">
                <a:latin typeface="Arial"/>
                <a:cs typeface="Arial"/>
              </a:rPr>
              <a:t>the </a:t>
            </a:r>
            <a:r>
              <a:rPr sz="1150" dirty="0">
                <a:latin typeface="Arial"/>
                <a:cs typeface="Arial"/>
              </a:rPr>
              <a:t>Java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keywords</a:t>
            </a:r>
            <a:r>
              <a:rPr sz="1150" spc="13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are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highlighted</a:t>
            </a:r>
            <a:r>
              <a:rPr sz="1150" spc="11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in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spc="-10" dirty="0">
                <a:latin typeface="Arial"/>
                <a:cs typeface="Arial"/>
              </a:rPr>
              <a:t>bold.</a:t>
            </a:r>
            <a:endParaRPr sz="1150">
              <a:latin typeface="Arial"/>
              <a:cs typeface="Arial"/>
            </a:endParaRPr>
          </a:p>
          <a:p>
            <a:pPr marL="384175" marR="358140" indent="-247015" algn="just">
              <a:lnSpc>
                <a:spcPct val="103899"/>
              </a:lnSpc>
              <a:spcBef>
                <a:spcPts val="235"/>
              </a:spcBef>
              <a:buFont typeface="Times New Roman"/>
              <a:buChar char="•"/>
              <a:tabLst>
                <a:tab pos="384175" algn="l"/>
              </a:tabLst>
            </a:pPr>
            <a:r>
              <a:rPr sz="1150" dirty="0">
                <a:latin typeface="Arial"/>
                <a:cs typeface="Arial"/>
              </a:rPr>
              <a:t>The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spc="170" dirty="0">
                <a:latin typeface="Times New Roman"/>
                <a:cs typeface="Times New Roman"/>
              </a:rPr>
              <a:t>package</a:t>
            </a:r>
            <a:r>
              <a:rPr sz="1150" spc="145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Arial"/>
                <a:cs typeface="Arial"/>
              </a:rPr>
              <a:t>keyword</a:t>
            </a:r>
            <a:r>
              <a:rPr sz="1150" spc="13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defines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where</a:t>
            </a:r>
            <a:r>
              <a:rPr sz="1150" spc="9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this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class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lives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relative</a:t>
            </a:r>
            <a:r>
              <a:rPr sz="1150" spc="9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to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other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classes,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spc="-25" dirty="0">
                <a:latin typeface="Arial"/>
                <a:cs typeface="Arial"/>
              </a:rPr>
              <a:t>and </a:t>
            </a:r>
            <a:r>
              <a:rPr sz="1150" dirty="0">
                <a:latin typeface="Arial"/>
                <a:cs typeface="Arial"/>
              </a:rPr>
              <a:t>provides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level</a:t>
            </a:r>
            <a:r>
              <a:rPr sz="1150" spc="11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of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access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control.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You</a:t>
            </a:r>
            <a:r>
              <a:rPr sz="1150" spc="9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use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access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modifiers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(such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as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spc="225" dirty="0">
                <a:latin typeface="Times New Roman"/>
                <a:cs typeface="Times New Roman"/>
              </a:rPr>
              <a:t>public</a:t>
            </a:r>
            <a:r>
              <a:rPr sz="1150" spc="150" dirty="0">
                <a:latin typeface="Times New Roman"/>
                <a:cs typeface="Times New Roman"/>
              </a:rPr>
              <a:t> </a:t>
            </a:r>
            <a:r>
              <a:rPr sz="1150" spc="-25" dirty="0">
                <a:latin typeface="Arial"/>
                <a:cs typeface="Arial"/>
              </a:rPr>
              <a:t>and </a:t>
            </a:r>
            <a:r>
              <a:rPr sz="1150" spc="215" dirty="0">
                <a:latin typeface="Times New Roman"/>
                <a:cs typeface="Times New Roman"/>
              </a:rPr>
              <a:t>private</a:t>
            </a:r>
            <a:r>
              <a:rPr sz="1150" spc="215" dirty="0">
                <a:latin typeface="Arial"/>
                <a:cs typeface="Arial"/>
              </a:rPr>
              <a:t>)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later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in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this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spc="-10" dirty="0">
                <a:latin typeface="Arial"/>
                <a:cs typeface="Arial"/>
              </a:rPr>
              <a:t>lesson.</a:t>
            </a:r>
            <a:endParaRPr sz="1150">
              <a:latin typeface="Arial"/>
              <a:cs typeface="Arial"/>
            </a:endParaRPr>
          </a:p>
          <a:p>
            <a:pPr marL="384175" marR="106680" indent="-247015">
              <a:lnSpc>
                <a:spcPct val="106500"/>
              </a:lnSpc>
              <a:spcBef>
                <a:spcPts val="285"/>
              </a:spcBef>
              <a:buFont typeface="Times New Roman"/>
              <a:buChar char="•"/>
              <a:tabLst>
                <a:tab pos="384175" algn="l"/>
              </a:tabLst>
            </a:pPr>
            <a:r>
              <a:rPr sz="1150" dirty="0">
                <a:latin typeface="Arial"/>
                <a:cs typeface="Arial"/>
              </a:rPr>
              <a:t>The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spc="190" dirty="0">
                <a:latin typeface="Times New Roman"/>
                <a:cs typeface="Times New Roman"/>
              </a:rPr>
              <a:t>import</a:t>
            </a:r>
            <a:r>
              <a:rPr sz="1150" spc="155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Arial"/>
                <a:cs typeface="Arial"/>
              </a:rPr>
              <a:t>keyword</a:t>
            </a:r>
            <a:r>
              <a:rPr sz="1150" spc="114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defines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other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classes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or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groups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of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classes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that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you</a:t>
            </a:r>
            <a:r>
              <a:rPr sz="1150" spc="9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are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using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spc="-25" dirty="0">
                <a:latin typeface="Arial"/>
                <a:cs typeface="Arial"/>
              </a:rPr>
              <a:t>in </a:t>
            </a:r>
            <a:r>
              <a:rPr sz="1150" dirty="0">
                <a:latin typeface="Arial"/>
                <a:cs typeface="Arial"/>
              </a:rPr>
              <a:t>your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class.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spc="195" dirty="0">
                <a:latin typeface="Times New Roman"/>
                <a:cs typeface="Times New Roman"/>
              </a:rPr>
              <a:t>import</a:t>
            </a:r>
            <a:r>
              <a:rPr sz="1150" spc="140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Arial"/>
                <a:cs typeface="Arial"/>
              </a:rPr>
              <a:t>statement</a:t>
            </a:r>
            <a:r>
              <a:rPr sz="1150" spc="1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helps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to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narrow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what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compiler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needs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to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look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spc="-25" dirty="0">
                <a:latin typeface="Arial"/>
                <a:cs typeface="Arial"/>
              </a:rPr>
              <a:t>for </a:t>
            </a:r>
            <a:r>
              <a:rPr sz="1150" dirty="0">
                <a:latin typeface="Arial"/>
                <a:cs typeface="Arial"/>
              </a:rPr>
              <a:t>when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resolving</a:t>
            </a:r>
            <a:r>
              <a:rPr sz="1150" spc="11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class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names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used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in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this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spc="-10" dirty="0">
                <a:latin typeface="Arial"/>
                <a:cs typeface="Arial"/>
              </a:rPr>
              <a:t>class.</a:t>
            </a:r>
            <a:endParaRPr sz="1150">
              <a:latin typeface="Arial"/>
              <a:cs typeface="Arial"/>
            </a:endParaRPr>
          </a:p>
          <a:p>
            <a:pPr marL="384175" marR="5080" indent="-247015">
              <a:lnSpc>
                <a:spcPct val="105800"/>
              </a:lnSpc>
              <a:spcBef>
                <a:spcPts val="204"/>
              </a:spcBef>
              <a:buFont typeface="Times New Roman"/>
              <a:buChar char="•"/>
              <a:tabLst>
                <a:tab pos="384175" algn="l"/>
              </a:tabLst>
            </a:pPr>
            <a:r>
              <a:rPr sz="1150" dirty="0">
                <a:latin typeface="Arial"/>
                <a:cs typeface="Arial"/>
              </a:rPr>
              <a:t>The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spc="254" dirty="0">
                <a:latin typeface="Times New Roman"/>
                <a:cs typeface="Times New Roman"/>
              </a:rPr>
              <a:t>class</a:t>
            </a:r>
            <a:r>
              <a:rPr sz="1150" spc="135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Arial"/>
                <a:cs typeface="Arial"/>
              </a:rPr>
              <a:t>keyword</a:t>
            </a:r>
            <a:r>
              <a:rPr sz="1150" spc="114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precedes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name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of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this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class.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name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of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class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and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spc="-20" dirty="0">
                <a:latin typeface="Arial"/>
                <a:cs typeface="Arial"/>
              </a:rPr>
              <a:t>file </a:t>
            </a:r>
            <a:r>
              <a:rPr sz="1150" dirty="0">
                <a:latin typeface="Arial"/>
                <a:cs typeface="Arial"/>
              </a:rPr>
              <a:t>name</a:t>
            </a:r>
            <a:r>
              <a:rPr sz="1150" spc="3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must</a:t>
            </a:r>
            <a:r>
              <a:rPr sz="1150" spc="4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match</a:t>
            </a:r>
            <a:r>
              <a:rPr sz="1150" spc="3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when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class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is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declared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spc="225" dirty="0">
                <a:latin typeface="Times New Roman"/>
                <a:cs typeface="Times New Roman"/>
              </a:rPr>
              <a:t>public</a:t>
            </a:r>
            <a:r>
              <a:rPr sz="1150" spc="140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Arial"/>
                <a:cs typeface="Arial"/>
              </a:rPr>
              <a:t>(which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is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good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spc="-10" dirty="0">
                <a:latin typeface="Arial"/>
                <a:cs typeface="Arial"/>
              </a:rPr>
              <a:t>practice). </a:t>
            </a:r>
            <a:r>
              <a:rPr sz="1150" dirty="0">
                <a:latin typeface="Arial"/>
                <a:cs typeface="Arial"/>
              </a:rPr>
              <a:t>However,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keyword</a:t>
            </a:r>
            <a:r>
              <a:rPr sz="1150" spc="100" dirty="0">
                <a:latin typeface="Arial"/>
                <a:cs typeface="Arial"/>
              </a:rPr>
              <a:t> </a:t>
            </a:r>
            <a:r>
              <a:rPr sz="1150" spc="225" dirty="0">
                <a:latin typeface="Times New Roman"/>
                <a:cs typeface="Times New Roman"/>
              </a:rPr>
              <a:t>public</a:t>
            </a:r>
            <a:r>
              <a:rPr sz="1150" spc="125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Arial"/>
                <a:cs typeface="Arial"/>
              </a:rPr>
              <a:t>in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front</a:t>
            </a:r>
            <a:r>
              <a:rPr sz="1150" spc="1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of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spc="254" dirty="0">
                <a:latin typeface="Times New Roman"/>
                <a:cs typeface="Times New Roman"/>
              </a:rPr>
              <a:t>class</a:t>
            </a:r>
            <a:r>
              <a:rPr sz="1150" spc="125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Arial"/>
                <a:cs typeface="Arial"/>
              </a:rPr>
              <a:t>keyword</a:t>
            </a:r>
            <a:r>
              <a:rPr sz="1150" spc="10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is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modifier</a:t>
            </a:r>
            <a:r>
              <a:rPr sz="1150" spc="2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and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is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spc="-25" dirty="0">
                <a:latin typeface="Arial"/>
                <a:cs typeface="Arial"/>
              </a:rPr>
              <a:t>not </a:t>
            </a:r>
            <a:r>
              <a:rPr sz="1150" spc="-10" dirty="0">
                <a:latin typeface="Arial"/>
                <a:cs typeface="Arial"/>
              </a:rPr>
              <a:t>required.</a:t>
            </a:r>
            <a:endParaRPr sz="1150">
              <a:latin typeface="Arial"/>
              <a:cs typeface="Arial"/>
            </a:endParaRPr>
          </a:p>
          <a:p>
            <a:pPr marL="384175" marR="135890" indent="-247015">
              <a:lnSpc>
                <a:spcPct val="103499"/>
              </a:lnSpc>
              <a:spcBef>
                <a:spcPts val="325"/>
              </a:spcBef>
              <a:buFont typeface="Times New Roman"/>
              <a:buChar char="•"/>
              <a:tabLst>
                <a:tab pos="384175" algn="l"/>
              </a:tabLst>
            </a:pPr>
            <a:r>
              <a:rPr sz="1150" dirty="0">
                <a:latin typeface="Arial"/>
                <a:cs typeface="Arial"/>
              </a:rPr>
              <a:t>Variables,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or</a:t>
            </a:r>
            <a:r>
              <a:rPr sz="1150" spc="9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data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associated</a:t>
            </a:r>
            <a:r>
              <a:rPr sz="1150" spc="9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with</a:t>
            </a:r>
            <a:r>
              <a:rPr sz="1150" spc="9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programs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(such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as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integers,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strings,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arrays,</a:t>
            </a:r>
            <a:r>
              <a:rPr sz="1150" spc="114" dirty="0">
                <a:latin typeface="Arial"/>
                <a:cs typeface="Arial"/>
              </a:rPr>
              <a:t> </a:t>
            </a:r>
            <a:r>
              <a:rPr sz="1150" spc="-25" dirty="0">
                <a:latin typeface="Arial"/>
                <a:cs typeface="Arial"/>
              </a:rPr>
              <a:t>and </a:t>
            </a:r>
            <a:r>
              <a:rPr sz="1150" dirty="0">
                <a:latin typeface="Arial"/>
                <a:cs typeface="Arial"/>
              </a:rPr>
              <a:t>references</a:t>
            </a:r>
            <a:r>
              <a:rPr sz="1150" spc="4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to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other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objects),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are</a:t>
            </a:r>
            <a:r>
              <a:rPr sz="1150" spc="9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called</a:t>
            </a:r>
            <a:r>
              <a:rPr sz="1150" spc="114" dirty="0">
                <a:latin typeface="Arial"/>
                <a:cs typeface="Arial"/>
              </a:rPr>
              <a:t> </a:t>
            </a:r>
            <a:r>
              <a:rPr sz="1150" i="1" dirty="0">
                <a:latin typeface="Arial"/>
                <a:cs typeface="Arial"/>
              </a:rPr>
              <a:t>instance</a:t>
            </a:r>
            <a:r>
              <a:rPr sz="1150" i="1" spc="80" dirty="0">
                <a:latin typeface="Arial"/>
                <a:cs typeface="Arial"/>
              </a:rPr>
              <a:t> </a:t>
            </a:r>
            <a:r>
              <a:rPr sz="1150" i="1" dirty="0">
                <a:latin typeface="Arial"/>
                <a:cs typeface="Arial"/>
              </a:rPr>
              <a:t>fields</a:t>
            </a:r>
            <a:r>
              <a:rPr sz="1150" i="1" spc="9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(often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shortened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to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i="1" spc="-10" dirty="0">
                <a:latin typeface="Arial"/>
                <a:cs typeface="Arial"/>
              </a:rPr>
              <a:t>fields</a:t>
            </a:r>
            <a:r>
              <a:rPr sz="1150" spc="-10" dirty="0">
                <a:latin typeface="Arial"/>
                <a:cs typeface="Arial"/>
              </a:rPr>
              <a:t>).</a:t>
            </a:r>
            <a:endParaRPr sz="1150">
              <a:latin typeface="Arial"/>
              <a:cs typeface="Arial"/>
            </a:endParaRPr>
          </a:p>
          <a:p>
            <a:pPr marL="384175" marR="443865" indent="-247015">
              <a:lnSpc>
                <a:spcPct val="103499"/>
              </a:lnSpc>
              <a:spcBef>
                <a:spcPts val="325"/>
              </a:spcBef>
              <a:buFont typeface="Times New Roman"/>
              <a:buChar char="•"/>
              <a:tabLst>
                <a:tab pos="384175" algn="l"/>
              </a:tabLst>
            </a:pPr>
            <a:r>
              <a:rPr sz="1150" dirty="0">
                <a:latin typeface="Arial"/>
                <a:cs typeface="Arial"/>
              </a:rPr>
              <a:t>Constructors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are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functions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called</a:t>
            </a:r>
            <a:r>
              <a:rPr sz="1150" spc="114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during</a:t>
            </a:r>
            <a:r>
              <a:rPr sz="1150" spc="10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creation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(instantiation)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of</a:t>
            </a:r>
            <a:r>
              <a:rPr sz="1150" spc="9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an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object</a:t>
            </a:r>
            <a:r>
              <a:rPr sz="1150" spc="100" dirty="0">
                <a:latin typeface="Arial"/>
                <a:cs typeface="Arial"/>
              </a:rPr>
              <a:t> </a:t>
            </a:r>
            <a:r>
              <a:rPr sz="1150" spc="-25" dirty="0">
                <a:latin typeface="Arial"/>
                <a:cs typeface="Arial"/>
              </a:rPr>
              <a:t>(a </a:t>
            </a:r>
            <a:r>
              <a:rPr sz="1150" dirty="0">
                <a:latin typeface="Arial"/>
                <a:cs typeface="Arial"/>
              </a:rPr>
              <a:t>representation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in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memory</a:t>
            </a:r>
            <a:r>
              <a:rPr sz="1150" spc="3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of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Java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spc="-10" dirty="0">
                <a:latin typeface="Arial"/>
                <a:cs typeface="Arial"/>
              </a:rPr>
              <a:t>class).</a:t>
            </a:r>
            <a:endParaRPr sz="1150">
              <a:latin typeface="Arial"/>
              <a:cs typeface="Arial"/>
            </a:endParaRPr>
          </a:p>
          <a:p>
            <a:pPr marL="384175" indent="-247015">
              <a:lnSpc>
                <a:spcPct val="100000"/>
              </a:lnSpc>
              <a:spcBef>
                <a:spcPts val="384"/>
              </a:spcBef>
              <a:buFont typeface="Times New Roman"/>
              <a:buChar char="•"/>
              <a:tabLst>
                <a:tab pos="384175" algn="l"/>
              </a:tabLst>
            </a:pPr>
            <a:r>
              <a:rPr sz="1150" dirty="0">
                <a:latin typeface="Arial"/>
                <a:cs typeface="Arial"/>
              </a:rPr>
              <a:t>Methods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are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functions</a:t>
            </a:r>
            <a:r>
              <a:rPr sz="1150" spc="4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that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can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be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performed</a:t>
            </a:r>
            <a:r>
              <a:rPr sz="1150" spc="2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on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an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object.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They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are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also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referred</a:t>
            </a:r>
            <a:r>
              <a:rPr sz="1150" spc="3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to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spc="-25" dirty="0">
                <a:latin typeface="Arial"/>
                <a:cs typeface="Arial"/>
              </a:rPr>
              <a:t>as</a:t>
            </a:r>
            <a:endParaRPr sz="1150">
              <a:latin typeface="Arial"/>
              <a:cs typeface="Arial"/>
            </a:endParaRPr>
          </a:p>
          <a:p>
            <a:pPr marL="384175">
              <a:lnSpc>
                <a:spcPct val="100000"/>
              </a:lnSpc>
              <a:spcBef>
                <a:spcPts val="45"/>
              </a:spcBef>
            </a:pPr>
            <a:r>
              <a:rPr sz="1150" i="1" dirty="0">
                <a:latin typeface="Arial"/>
                <a:cs typeface="Arial"/>
              </a:rPr>
              <a:t>instance</a:t>
            </a:r>
            <a:r>
              <a:rPr sz="1150" i="1" spc="105" dirty="0">
                <a:latin typeface="Arial"/>
                <a:cs typeface="Arial"/>
              </a:rPr>
              <a:t> </a:t>
            </a:r>
            <a:r>
              <a:rPr sz="1150" i="1" spc="-10" dirty="0">
                <a:latin typeface="Arial"/>
                <a:cs typeface="Arial"/>
              </a:rPr>
              <a:t>methods</a:t>
            </a:r>
            <a:r>
              <a:rPr sz="1150" spc="-10" dirty="0">
                <a:latin typeface="Arial"/>
                <a:cs typeface="Arial"/>
              </a:rPr>
              <a:t>.</a:t>
            </a:r>
            <a:endParaRPr sz="11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42416" y="1962911"/>
            <a:ext cx="5689600" cy="1873250"/>
            <a:chOff x="1042416" y="1962911"/>
            <a:chExt cx="5689600" cy="1873250"/>
          </a:xfrm>
        </p:grpSpPr>
        <p:sp>
          <p:nvSpPr>
            <p:cNvPr id="3" name="object 3"/>
            <p:cNvSpPr/>
            <p:nvPr/>
          </p:nvSpPr>
          <p:spPr>
            <a:xfrm>
              <a:off x="1053084" y="1973579"/>
              <a:ext cx="5668010" cy="1853564"/>
            </a:xfrm>
            <a:custGeom>
              <a:avLst/>
              <a:gdLst/>
              <a:ahLst/>
              <a:cxnLst/>
              <a:rect l="l" t="t" r="r" b="b"/>
              <a:pathLst>
                <a:path w="5668009" h="1853564">
                  <a:moveTo>
                    <a:pt x="5667755" y="0"/>
                  </a:moveTo>
                  <a:lnTo>
                    <a:pt x="0" y="0"/>
                  </a:lnTo>
                  <a:lnTo>
                    <a:pt x="0" y="1853184"/>
                  </a:lnTo>
                  <a:lnTo>
                    <a:pt x="5667755" y="1853184"/>
                  </a:lnTo>
                  <a:lnTo>
                    <a:pt x="5667755" y="0"/>
                  </a:lnTo>
                  <a:close/>
                </a:path>
              </a:pathLst>
            </a:custGeom>
            <a:solidFill>
              <a:srgbClr val="DCDC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042416" y="1962911"/>
              <a:ext cx="5689600" cy="1873250"/>
            </a:xfrm>
            <a:custGeom>
              <a:avLst/>
              <a:gdLst/>
              <a:ahLst/>
              <a:cxnLst/>
              <a:rect l="l" t="t" r="r" b="b"/>
              <a:pathLst>
                <a:path w="5689600" h="1873250">
                  <a:moveTo>
                    <a:pt x="5684520" y="0"/>
                  </a:moveTo>
                  <a:lnTo>
                    <a:pt x="4572" y="0"/>
                  </a:lnTo>
                  <a:lnTo>
                    <a:pt x="0" y="4572"/>
                  </a:lnTo>
                  <a:lnTo>
                    <a:pt x="0" y="1868424"/>
                  </a:lnTo>
                  <a:lnTo>
                    <a:pt x="4572" y="1872996"/>
                  </a:lnTo>
                  <a:lnTo>
                    <a:pt x="5684520" y="1872996"/>
                  </a:lnTo>
                  <a:lnTo>
                    <a:pt x="5689092" y="1868424"/>
                  </a:lnTo>
                  <a:lnTo>
                    <a:pt x="5689092" y="1863852"/>
                  </a:lnTo>
                  <a:lnTo>
                    <a:pt x="21336" y="1863852"/>
                  </a:lnTo>
                  <a:lnTo>
                    <a:pt x="10668" y="1853184"/>
                  </a:lnTo>
                  <a:lnTo>
                    <a:pt x="21336" y="1853184"/>
                  </a:lnTo>
                  <a:lnTo>
                    <a:pt x="21336" y="21336"/>
                  </a:lnTo>
                  <a:lnTo>
                    <a:pt x="10667" y="21336"/>
                  </a:lnTo>
                  <a:lnTo>
                    <a:pt x="21336" y="10668"/>
                  </a:lnTo>
                  <a:lnTo>
                    <a:pt x="5689092" y="10668"/>
                  </a:lnTo>
                  <a:lnTo>
                    <a:pt x="5689092" y="4572"/>
                  </a:lnTo>
                  <a:lnTo>
                    <a:pt x="5684520" y="0"/>
                  </a:lnTo>
                  <a:close/>
                </a:path>
                <a:path w="5689600" h="1873250">
                  <a:moveTo>
                    <a:pt x="21336" y="1853184"/>
                  </a:moveTo>
                  <a:lnTo>
                    <a:pt x="10668" y="1853184"/>
                  </a:lnTo>
                  <a:lnTo>
                    <a:pt x="21336" y="1863852"/>
                  </a:lnTo>
                  <a:lnTo>
                    <a:pt x="21336" y="1853184"/>
                  </a:lnTo>
                  <a:close/>
                </a:path>
                <a:path w="5689600" h="1873250">
                  <a:moveTo>
                    <a:pt x="5667756" y="1853184"/>
                  </a:moveTo>
                  <a:lnTo>
                    <a:pt x="21336" y="1853184"/>
                  </a:lnTo>
                  <a:lnTo>
                    <a:pt x="21336" y="1863852"/>
                  </a:lnTo>
                  <a:lnTo>
                    <a:pt x="5667756" y="1863852"/>
                  </a:lnTo>
                  <a:lnTo>
                    <a:pt x="5667756" y="1853184"/>
                  </a:lnTo>
                  <a:close/>
                </a:path>
                <a:path w="5689600" h="1873250">
                  <a:moveTo>
                    <a:pt x="5667756" y="10668"/>
                  </a:moveTo>
                  <a:lnTo>
                    <a:pt x="5667756" y="1863852"/>
                  </a:lnTo>
                  <a:lnTo>
                    <a:pt x="5678424" y="1853184"/>
                  </a:lnTo>
                  <a:lnTo>
                    <a:pt x="5689092" y="1853184"/>
                  </a:lnTo>
                  <a:lnTo>
                    <a:pt x="5689092" y="21336"/>
                  </a:lnTo>
                  <a:lnTo>
                    <a:pt x="5678424" y="21336"/>
                  </a:lnTo>
                  <a:lnTo>
                    <a:pt x="5667756" y="10668"/>
                  </a:lnTo>
                  <a:close/>
                </a:path>
                <a:path w="5689600" h="1873250">
                  <a:moveTo>
                    <a:pt x="5689092" y="1853184"/>
                  </a:moveTo>
                  <a:lnTo>
                    <a:pt x="5678424" y="1853184"/>
                  </a:lnTo>
                  <a:lnTo>
                    <a:pt x="5667756" y="1863852"/>
                  </a:lnTo>
                  <a:lnTo>
                    <a:pt x="5689092" y="1863852"/>
                  </a:lnTo>
                  <a:lnTo>
                    <a:pt x="5689092" y="1853184"/>
                  </a:lnTo>
                  <a:close/>
                </a:path>
                <a:path w="5689600" h="1873250">
                  <a:moveTo>
                    <a:pt x="21336" y="10668"/>
                  </a:moveTo>
                  <a:lnTo>
                    <a:pt x="10667" y="21336"/>
                  </a:lnTo>
                  <a:lnTo>
                    <a:pt x="21336" y="21336"/>
                  </a:lnTo>
                  <a:lnTo>
                    <a:pt x="21336" y="10668"/>
                  </a:lnTo>
                  <a:close/>
                </a:path>
                <a:path w="5689600" h="1873250">
                  <a:moveTo>
                    <a:pt x="5667756" y="10668"/>
                  </a:moveTo>
                  <a:lnTo>
                    <a:pt x="21336" y="10668"/>
                  </a:lnTo>
                  <a:lnTo>
                    <a:pt x="21336" y="21336"/>
                  </a:lnTo>
                  <a:lnTo>
                    <a:pt x="5667756" y="21336"/>
                  </a:lnTo>
                  <a:lnTo>
                    <a:pt x="5667756" y="10668"/>
                  </a:lnTo>
                  <a:close/>
                </a:path>
                <a:path w="5689600" h="1873250">
                  <a:moveTo>
                    <a:pt x="5689092" y="10668"/>
                  </a:moveTo>
                  <a:lnTo>
                    <a:pt x="5667756" y="10668"/>
                  </a:lnTo>
                  <a:lnTo>
                    <a:pt x="5678424" y="21336"/>
                  </a:lnTo>
                  <a:lnTo>
                    <a:pt x="5689092" y="21336"/>
                  </a:lnTo>
                  <a:lnTo>
                    <a:pt x="5689092" y="1066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1060196" y="806967"/>
            <a:ext cx="3690620" cy="97409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110"/>
              </a:spcBef>
            </a:pPr>
            <a:r>
              <a:rPr sz="1850" b="1" dirty="0">
                <a:latin typeface="Arial"/>
                <a:cs typeface="Arial"/>
              </a:rPr>
              <a:t>A</a:t>
            </a:r>
            <a:r>
              <a:rPr sz="1850" b="1" spc="-15" dirty="0">
                <a:latin typeface="Arial"/>
                <a:cs typeface="Arial"/>
              </a:rPr>
              <a:t> </a:t>
            </a:r>
            <a:r>
              <a:rPr sz="1850" b="1" dirty="0">
                <a:latin typeface="Arial"/>
                <a:cs typeface="Arial"/>
              </a:rPr>
              <a:t>Simple</a:t>
            </a:r>
            <a:r>
              <a:rPr sz="1850" b="1" spc="-10" dirty="0">
                <a:latin typeface="Arial"/>
                <a:cs typeface="Arial"/>
              </a:rPr>
              <a:t> Class</a:t>
            </a:r>
            <a:endParaRPr sz="18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245"/>
              </a:spcBef>
            </a:pPr>
            <a:endParaRPr sz="1850">
              <a:latin typeface="Arial"/>
              <a:cs typeface="Arial"/>
            </a:endParaRPr>
          </a:p>
          <a:p>
            <a:pPr marR="22860" algn="r">
              <a:lnSpc>
                <a:spcPct val="100000"/>
              </a:lnSpc>
            </a:pPr>
            <a:r>
              <a:rPr sz="1550" dirty="0">
                <a:latin typeface="Arial"/>
                <a:cs typeface="Arial"/>
              </a:rPr>
              <a:t>A</a:t>
            </a:r>
            <a:r>
              <a:rPr sz="1550" spc="1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simple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Java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class</a:t>
            </a:r>
            <a:r>
              <a:rPr sz="1550" spc="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with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</a:t>
            </a:r>
            <a:r>
              <a:rPr sz="1550" spc="15" dirty="0">
                <a:latin typeface="Arial"/>
                <a:cs typeface="Arial"/>
              </a:rPr>
              <a:t> </a:t>
            </a:r>
            <a:r>
              <a:rPr sz="1550" spc="165" dirty="0">
                <a:latin typeface="Times New Roman"/>
                <a:cs typeface="Times New Roman"/>
              </a:rPr>
              <a:t>main</a:t>
            </a:r>
            <a:r>
              <a:rPr sz="1550" spc="75" dirty="0">
                <a:latin typeface="Times New Roman"/>
                <a:cs typeface="Times New Roman"/>
              </a:rPr>
              <a:t> </a:t>
            </a:r>
            <a:r>
              <a:rPr sz="1550" spc="-10" dirty="0">
                <a:latin typeface="Arial"/>
                <a:cs typeface="Arial"/>
              </a:rPr>
              <a:t>method:</a:t>
            </a:r>
            <a:endParaRPr sz="15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60196" y="2210665"/>
            <a:ext cx="3782695" cy="12465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50" spc="195" dirty="0">
                <a:latin typeface="Times New Roman"/>
                <a:cs typeface="Times New Roman"/>
              </a:rPr>
              <a:t>public</a:t>
            </a:r>
            <a:r>
              <a:rPr sz="1150" spc="420" dirty="0">
                <a:latin typeface="Times New Roman"/>
                <a:cs typeface="Times New Roman"/>
              </a:rPr>
              <a:t> </a:t>
            </a:r>
            <a:r>
              <a:rPr sz="1150" spc="229" dirty="0">
                <a:latin typeface="Times New Roman"/>
                <a:cs typeface="Times New Roman"/>
              </a:rPr>
              <a:t>class</a:t>
            </a:r>
            <a:r>
              <a:rPr sz="1150" spc="430" dirty="0">
                <a:latin typeface="Times New Roman"/>
                <a:cs typeface="Times New Roman"/>
              </a:rPr>
              <a:t> </a:t>
            </a:r>
            <a:r>
              <a:rPr sz="1150" spc="130" dirty="0">
                <a:latin typeface="Times New Roman"/>
                <a:cs typeface="Times New Roman"/>
              </a:rPr>
              <a:t>Simple</a:t>
            </a:r>
            <a:r>
              <a:rPr sz="1150" spc="420" dirty="0">
                <a:latin typeface="Times New Roman"/>
                <a:cs typeface="Times New Roman"/>
              </a:rPr>
              <a:t> </a:t>
            </a:r>
            <a:r>
              <a:rPr sz="1150" spc="80" dirty="0">
                <a:latin typeface="Times New Roman"/>
                <a:cs typeface="Times New Roman"/>
              </a:rPr>
              <a:t>{</a:t>
            </a:r>
            <a:endParaRPr sz="11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95"/>
              </a:spcBef>
            </a:pPr>
            <a:endParaRPr sz="1150">
              <a:latin typeface="Times New Roman"/>
              <a:cs typeface="Times New Roman"/>
            </a:endParaRPr>
          </a:p>
          <a:p>
            <a:pPr marL="361315">
              <a:lnSpc>
                <a:spcPct val="100000"/>
              </a:lnSpc>
            </a:pPr>
            <a:r>
              <a:rPr sz="1150" spc="200" dirty="0">
                <a:latin typeface="Times New Roman"/>
                <a:cs typeface="Times New Roman"/>
              </a:rPr>
              <a:t>public</a:t>
            </a:r>
            <a:r>
              <a:rPr sz="1150" spc="405" dirty="0">
                <a:latin typeface="Times New Roman"/>
                <a:cs typeface="Times New Roman"/>
              </a:rPr>
              <a:t> </a:t>
            </a:r>
            <a:r>
              <a:rPr sz="1150" spc="275" dirty="0">
                <a:latin typeface="Times New Roman"/>
                <a:cs typeface="Times New Roman"/>
              </a:rPr>
              <a:t>static</a:t>
            </a:r>
            <a:r>
              <a:rPr sz="1150" spc="425" dirty="0">
                <a:latin typeface="Times New Roman"/>
                <a:cs typeface="Times New Roman"/>
              </a:rPr>
              <a:t> </a:t>
            </a:r>
            <a:r>
              <a:rPr sz="1150" spc="170" dirty="0">
                <a:latin typeface="Times New Roman"/>
                <a:cs typeface="Times New Roman"/>
              </a:rPr>
              <a:t>void</a:t>
            </a:r>
            <a:r>
              <a:rPr sz="1150" spc="425" dirty="0">
                <a:latin typeface="Times New Roman"/>
                <a:cs typeface="Times New Roman"/>
              </a:rPr>
              <a:t> </a:t>
            </a:r>
            <a:r>
              <a:rPr sz="1150" spc="175" dirty="0">
                <a:latin typeface="Times New Roman"/>
                <a:cs typeface="Times New Roman"/>
              </a:rPr>
              <a:t>main(String</a:t>
            </a:r>
            <a:r>
              <a:rPr sz="1150" spc="425" dirty="0">
                <a:latin typeface="Times New Roman"/>
                <a:cs typeface="Times New Roman"/>
              </a:rPr>
              <a:t> </a:t>
            </a:r>
            <a:r>
              <a:rPr sz="1150" spc="215" dirty="0">
                <a:latin typeface="Times New Roman"/>
                <a:cs typeface="Times New Roman"/>
              </a:rPr>
              <a:t>args[]){</a:t>
            </a:r>
            <a:endParaRPr sz="11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sz="1150">
              <a:latin typeface="Times New Roman"/>
              <a:cs typeface="Times New Roman"/>
            </a:endParaRPr>
          </a:p>
          <a:p>
            <a:pPr marL="361315">
              <a:lnSpc>
                <a:spcPct val="100000"/>
              </a:lnSpc>
            </a:pPr>
            <a:r>
              <a:rPr sz="1150" spc="80" dirty="0">
                <a:latin typeface="Times New Roman"/>
                <a:cs typeface="Times New Roman"/>
              </a:rPr>
              <a:t>}</a:t>
            </a:r>
            <a:endParaRPr sz="11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65"/>
              </a:spcBef>
            </a:pPr>
            <a:r>
              <a:rPr sz="1150" spc="80" dirty="0">
                <a:latin typeface="Times New Roman"/>
                <a:cs typeface="Times New Roman"/>
              </a:rPr>
              <a:t>}</a:t>
            </a:r>
            <a:endParaRPr sz="115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17880" y="5706871"/>
            <a:ext cx="6246495" cy="1543050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2700" marR="121285">
              <a:lnSpc>
                <a:spcPct val="106500"/>
              </a:lnSpc>
              <a:spcBef>
                <a:spcPts val="45"/>
              </a:spcBef>
            </a:pPr>
            <a:r>
              <a:rPr sz="1150" dirty="0">
                <a:latin typeface="Arial"/>
                <a:cs typeface="Arial"/>
              </a:rPr>
              <a:t>To</a:t>
            </a:r>
            <a:r>
              <a:rPr sz="1150" spc="4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run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Java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program,</a:t>
            </a:r>
            <a:r>
              <a:rPr sz="1150" spc="3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you</a:t>
            </a:r>
            <a:r>
              <a:rPr sz="1150" spc="11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must</a:t>
            </a:r>
            <a:r>
              <a:rPr sz="1150" spc="2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define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spc="125" dirty="0">
                <a:latin typeface="Times New Roman"/>
                <a:cs typeface="Times New Roman"/>
              </a:rPr>
              <a:t>main</a:t>
            </a:r>
            <a:r>
              <a:rPr sz="1150" spc="135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Arial"/>
                <a:cs typeface="Arial"/>
              </a:rPr>
              <a:t>method</a:t>
            </a:r>
            <a:r>
              <a:rPr sz="1150" spc="2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in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Java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class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as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shown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in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spc="-25" dirty="0">
                <a:latin typeface="Arial"/>
                <a:cs typeface="Arial"/>
              </a:rPr>
              <a:t>the </a:t>
            </a:r>
            <a:r>
              <a:rPr sz="1150" dirty="0">
                <a:latin typeface="Arial"/>
                <a:cs typeface="Arial"/>
              </a:rPr>
              <a:t>slide.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spc="125" dirty="0">
                <a:latin typeface="Times New Roman"/>
                <a:cs typeface="Times New Roman"/>
              </a:rPr>
              <a:t>main</a:t>
            </a:r>
            <a:r>
              <a:rPr sz="1150" spc="155" dirty="0">
                <a:latin typeface="Times New Roman"/>
                <a:cs typeface="Times New Roman"/>
              </a:rPr>
              <a:t>  </a:t>
            </a:r>
            <a:r>
              <a:rPr sz="1150" dirty="0">
                <a:latin typeface="Arial"/>
                <a:cs typeface="Arial"/>
              </a:rPr>
              <a:t>method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is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automatically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called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when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class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is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called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from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spc="-10" dirty="0">
                <a:latin typeface="Arial"/>
                <a:cs typeface="Arial"/>
              </a:rPr>
              <a:t>command line.</a:t>
            </a:r>
            <a:endParaRPr sz="1150">
              <a:latin typeface="Arial"/>
              <a:cs typeface="Arial"/>
            </a:endParaRPr>
          </a:p>
          <a:p>
            <a:pPr marL="12700">
              <a:lnSpc>
                <a:spcPts val="1345"/>
              </a:lnSpc>
            </a:pPr>
            <a:r>
              <a:rPr sz="1150" dirty="0">
                <a:latin typeface="Arial"/>
                <a:cs typeface="Arial"/>
              </a:rPr>
              <a:t>Command-line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arguments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are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passed</a:t>
            </a:r>
            <a:r>
              <a:rPr sz="1150" spc="10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to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program</a:t>
            </a:r>
            <a:r>
              <a:rPr sz="1150" spc="9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through</a:t>
            </a:r>
            <a:r>
              <a:rPr sz="1150" spc="9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spc="254" dirty="0">
                <a:latin typeface="Times New Roman"/>
                <a:cs typeface="Times New Roman"/>
              </a:rPr>
              <a:t>args[]</a:t>
            </a:r>
            <a:r>
              <a:rPr sz="1150" spc="160" dirty="0">
                <a:latin typeface="Times New Roman"/>
                <a:cs typeface="Times New Roman"/>
              </a:rPr>
              <a:t> </a:t>
            </a:r>
            <a:r>
              <a:rPr sz="1150" spc="-10" dirty="0">
                <a:latin typeface="Arial"/>
                <a:cs typeface="Arial"/>
              </a:rPr>
              <a:t>array.</a:t>
            </a:r>
            <a:endParaRPr sz="1150">
              <a:latin typeface="Arial"/>
              <a:cs typeface="Arial"/>
            </a:endParaRPr>
          </a:p>
          <a:p>
            <a:pPr marL="12700" marR="5080">
              <a:lnSpc>
                <a:spcPct val="105500"/>
              </a:lnSpc>
              <a:spcBef>
                <a:spcPts val="420"/>
              </a:spcBef>
            </a:pPr>
            <a:r>
              <a:rPr sz="1150" b="1" dirty="0">
                <a:latin typeface="Arial"/>
                <a:cs typeface="Arial"/>
              </a:rPr>
              <a:t>Note:</a:t>
            </a:r>
            <a:r>
              <a:rPr sz="1150" b="1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method</a:t>
            </a:r>
            <a:r>
              <a:rPr sz="1150" spc="3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that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is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modified</a:t>
            </a:r>
            <a:r>
              <a:rPr sz="1150" spc="3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with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keyword</a:t>
            </a:r>
            <a:r>
              <a:rPr sz="1150" spc="110" dirty="0">
                <a:latin typeface="Arial"/>
                <a:cs typeface="Arial"/>
              </a:rPr>
              <a:t> </a:t>
            </a:r>
            <a:r>
              <a:rPr sz="1150" spc="295" dirty="0">
                <a:latin typeface="Times New Roman"/>
                <a:cs typeface="Times New Roman"/>
              </a:rPr>
              <a:t>static</a:t>
            </a:r>
            <a:r>
              <a:rPr sz="1150" spc="160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Arial"/>
                <a:cs typeface="Arial"/>
              </a:rPr>
              <a:t>is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invoked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without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reference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to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spc="-50" dirty="0">
                <a:latin typeface="Arial"/>
                <a:cs typeface="Arial"/>
              </a:rPr>
              <a:t>a </a:t>
            </a:r>
            <a:r>
              <a:rPr sz="1150" dirty="0">
                <a:latin typeface="Arial"/>
                <a:cs typeface="Arial"/>
              </a:rPr>
              <a:t>particular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object.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class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name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is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used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instead.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These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methods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are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referred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to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as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i="1" spc="-10" dirty="0">
                <a:latin typeface="Arial"/>
                <a:cs typeface="Arial"/>
              </a:rPr>
              <a:t>class </a:t>
            </a:r>
            <a:r>
              <a:rPr sz="1150" i="1" dirty="0">
                <a:latin typeface="Arial"/>
                <a:cs typeface="Arial"/>
              </a:rPr>
              <a:t>methods</a:t>
            </a:r>
            <a:r>
              <a:rPr sz="1150" dirty="0">
                <a:latin typeface="Arial"/>
                <a:cs typeface="Arial"/>
              </a:rPr>
              <a:t>.</a:t>
            </a:r>
            <a:r>
              <a:rPr sz="1150" spc="3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spc="125" dirty="0">
                <a:latin typeface="Times New Roman"/>
                <a:cs typeface="Times New Roman"/>
              </a:rPr>
              <a:t>main</a:t>
            </a:r>
            <a:r>
              <a:rPr sz="1150" spc="130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Arial"/>
                <a:cs typeface="Arial"/>
              </a:rPr>
              <a:t>method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is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special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method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that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is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invoked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when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this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class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is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run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spc="-25" dirty="0">
                <a:latin typeface="Arial"/>
                <a:cs typeface="Arial"/>
              </a:rPr>
              <a:t>by</a:t>
            </a:r>
            <a:r>
              <a:rPr sz="1150" spc="50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using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Java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spc="-10" dirty="0">
                <a:latin typeface="Arial"/>
                <a:cs typeface="Arial"/>
              </a:rPr>
              <a:t>runtime.</a:t>
            </a:r>
            <a:endParaRPr sz="115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326639" y="5247386"/>
            <a:ext cx="3116580" cy="144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endParaRPr sz="8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87552" y="1473708"/>
            <a:ext cx="5798820" cy="3016250"/>
            <a:chOff x="987552" y="1473708"/>
            <a:chExt cx="5798820" cy="3016250"/>
          </a:xfrm>
        </p:grpSpPr>
        <p:sp>
          <p:nvSpPr>
            <p:cNvPr id="3" name="object 3"/>
            <p:cNvSpPr/>
            <p:nvPr/>
          </p:nvSpPr>
          <p:spPr>
            <a:xfrm>
              <a:off x="998220" y="1482852"/>
              <a:ext cx="5777865" cy="2997835"/>
            </a:xfrm>
            <a:custGeom>
              <a:avLst/>
              <a:gdLst/>
              <a:ahLst/>
              <a:cxnLst/>
              <a:rect l="l" t="t" r="r" b="b"/>
              <a:pathLst>
                <a:path w="5777865" h="2997835">
                  <a:moveTo>
                    <a:pt x="5777483" y="0"/>
                  </a:moveTo>
                  <a:lnTo>
                    <a:pt x="0" y="0"/>
                  </a:lnTo>
                  <a:lnTo>
                    <a:pt x="0" y="2997708"/>
                  </a:lnTo>
                  <a:lnTo>
                    <a:pt x="5777483" y="2997708"/>
                  </a:lnTo>
                  <a:lnTo>
                    <a:pt x="5777483" y="0"/>
                  </a:lnTo>
                  <a:close/>
                </a:path>
              </a:pathLst>
            </a:custGeom>
            <a:solidFill>
              <a:srgbClr val="DCDC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987552" y="1473708"/>
              <a:ext cx="5798820" cy="3016250"/>
            </a:xfrm>
            <a:custGeom>
              <a:avLst/>
              <a:gdLst/>
              <a:ahLst/>
              <a:cxnLst/>
              <a:rect l="l" t="t" r="r" b="b"/>
              <a:pathLst>
                <a:path w="5798820" h="3016250">
                  <a:moveTo>
                    <a:pt x="5794248" y="0"/>
                  </a:moveTo>
                  <a:lnTo>
                    <a:pt x="4572" y="0"/>
                  </a:lnTo>
                  <a:lnTo>
                    <a:pt x="0" y="4572"/>
                  </a:lnTo>
                  <a:lnTo>
                    <a:pt x="0" y="3011424"/>
                  </a:lnTo>
                  <a:lnTo>
                    <a:pt x="4572" y="3015996"/>
                  </a:lnTo>
                  <a:lnTo>
                    <a:pt x="5794248" y="3015996"/>
                  </a:lnTo>
                  <a:lnTo>
                    <a:pt x="5798820" y="3011424"/>
                  </a:lnTo>
                  <a:lnTo>
                    <a:pt x="5798820" y="3006852"/>
                  </a:lnTo>
                  <a:lnTo>
                    <a:pt x="21336" y="3006852"/>
                  </a:lnTo>
                  <a:lnTo>
                    <a:pt x="10668" y="2996184"/>
                  </a:lnTo>
                  <a:lnTo>
                    <a:pt x="21336" y="2996184"/>
                  </a:lnTo>
                  <a:lnTo>
                    <a:pt x="21336" y="19812"/>
                  </a:lnTo>
                  <a:lnTo>
                    <a:pt x="10667" y="19812"/>
                  </a:lnTo>
                  <a:lnTo>
                    <a:pt x="21336" y="9144"/>
                  </a:lnTo>
                  <a:lnTo>
                    <a:pt x="5798820" y="9144"/>
                  </a:lnTo>
                  <a:lnTo>
                    <a:pt x="5798820" y="4572"/>
                  </a:lnTo>
                  <a:lnTo>
                    <a:pt x="5794248" y="0"/>
                  </a:lnTo>
                  <a:close/>
                </a:path>
                <a:path w="5798820" h="3016250">
                  <a:moveTo>
                    <a:pt x="21336" y="2996184"/>
                  </a:moveTo>
                  <a:lnTo>
                    <a:pt x="10668" y="2996184"/>
                  </a:lnTo>
                  <a:lnTo>
                    <a:pt x="21336" y="3006852"/>
                  </a:lnTo>
                  <a:lnTo>
                    <a:pt x="21336" y="2996184"/>
                  </a:lnTo>
                  <a:close/>
                </a:path>
                <a:path w="5798820" h="3016250">
                  <a:moveTo>
                    <a:pt x="5777484" y="2996184"/>
                  </a:moveTo>
                  <a:lnTo>
                    <a:pt x="21336" y="2996184"/>
                  </a:lnTo>
                  <a:lnTo>
                    <a:pt x="21336" y="3006852"/>
                  </a:lnTo>
                  <a:lnTo>
                    <a:pt x="5777484" y="3006852"/>
                  </a:lnTo>
                  <a:lnTo>
                    <a:pt x="5777484" y="2996184"/>
                  </a:lnTo>
                  <a:close/>
                </a:path>
                <a:path w="5798820" h="3016250">
                  <a:moveTo>
                    <a:pt x="5777484" y="9144"/>
                  </a:moveTo>
                  <a:lnTo>
                    <a:pt x="5777484" y="3006852"/>
                  </a:lnTo>
                  <a:lnTo>
                    <a:pt x="5788152" y="2996184"/>
                  </a:lnTo>
                  <a:lnTo>
                    <a:pt x="5798820" y="2996184"/>
                  </a:lnTo>
                  <a:lnTo>
                    <a:pt x="5798820" y="19812"/>
                  </a:lnTo>
                  <a:lnTo>
                    <a:pt x="5788152" y="19812"/>
                  </a:lnTo>
                  <a:lnTo>
                    <a:pt x="5777484" y="9144"/>
                  </a:lnTo>
                  <a:close/>
                </a:path>
                <a:path w="5798820" h="3016250">
                  <a:moveTo>
                    <a:pt x="5798820" y="2996184"/>
                  </a:moveTo>
                  <a:lnTo>
                    <a:pt x="5788152" y="2996184"/>
                  </a:lnTo>
                  <a:lnTo>
                    <a:pt x="5777484" y="3006852"/>
                  </a:lnTo>
                  <a:lnTo>
                    <a:pt x="5798820" y="3006852"/>
                  </a:lnTo>
                  <a:lnTo>
                    <a:pt x="5798820" y="2996184"/>
                  </a:lnTo>
                  <a:close/>
                </a:path>
                <a:path w="5798820" h="3016250">
                  <a:moveTo>
                    <a:pt x="21336" y="9144"/>
                  </a:moveTo>
                  <a:lnTo>
                    <a:pt x="10667" y="19812"/>
                  </a:lnTo>
                  <a:lnTo>
                    <a:pt x="21336" y="19812"/>
                  </a:lnTo>
                  <a:lnTo>
                    <a:pt x="21336" y="9144"/>
                  </a:lnTo>
                  <a:close/>
                </a:path>
                <a:path w="5798820" h="3016250">
                  <a:moveTo>
                    <a:pt x="5777484" y="9144"/>
                  </a:moveTo>
                  <a:lnTo>
                    <a:pt x="21336" y="9144"/>
                  </a:lnTo>
                  <a:lnTo>
                    <a:pt x="21336" y="19812"/>
                  </a:lnTo>
                  <a:lnTo>
                    <a:pt x="5777484" y="19812"/>
                  </a:lnTo>
                  <a:lnTo>
                    <a:pt x="5777484" y="9144"/>
                  </a:lnTo>
                  <a:close/>
                </a:path>
                <a:path w="5798820" h="3016250">
                  <a:moveTo>
                    <a:pt x="5798820" y="9144"/>
                  </a:moveTo>
                  <a:lnTo>
                    <a:pt x="5777484" y="9144"/>
                  </a:lnTo>
                  <a:lnTo>
                    <a:pt x="5788152" y="19812"/>
                  </a:lnTo>
                  <a:lnTo>
                    <a:pt x="5798820" y="19812"/>
                  </a:lnTo>
                  <a:lnTo>
                    <a:pt x="5798820" y="914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2392172" y="806967"/>
            <a:ext cx="2985770" cy="3092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50" b="1" dirty="0">
                <a:latin typeface="Arial"/>
                <a:cs typeface="Arial"/>
              </a:rPr>
              <a:t>Java</a:t>
            </a:r>
            <a:r>
              <a:rPr sz="1850" b="1" spc="30" dirty="0">
                <a:latin typeface="Arial"/>
                <a:cs typeface="Arial"/>
              </a:rPr>
              <a:t> </a:t>
            </a:r>
            <a:r>
              <a:rPr sz="1850" b="1" dirty="0">
                <a:latin typeface="Arial"/>
                <a:cs typeface="Arial"/>
              </a:rPr>
              <a:t>Naming</a:t>
            </a:r>
            <a:r>
              <a:rPr sz="1850" b="1" spc="15" dirty="0">
                <a:latin typeface="Arial"/>
                <a:cs typeface="Arial"/>
              </a:rPr>
              <a:t> </a:t>
            </a:r>
            <a:r>
              <a:rPr sz="1850" b="1" spc="-10" dirty="0">
                <a:latin typeface="Arial"/>
                <a:cs typeface="Arial"/>
              </a:rPr>
              <a:t>Conventions</a:t>
            </a:r>
            <a:endParaRPr sz="18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55624" y="1518770"/>
            <a:ext cx="2385060" cy="1993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50" spc="105" dirty="0">
                <a:latin typeface="Times New Roman"/>
                <a:cs typeface="Times New Roman"/>
              </a:rPr>
              <a:t>1</a:t>
            </a:r>
            <a:r>
              <a:rPr sz="1150" spc="409" dirty="0">
                <a:latin typeface="Times New Roman"/>
                <a:cs typeface="Times New Roman"/>
              </a:rPr>
              <a:t> </a:t>
            </a:r>
            <a:r>
              <a:rPr sz="1150" spc="200" dirty="0">
                <a:latin typeface="Times New Roman"/>
                <a:cs typeface="Times New Roman"/>
              </a:rPr>
              <a:t>public</a:t>
            </a:r>
            <a:r>
              <a:rPr sz="1150" spc="409" dirty="0">
                <a:latin typeface="Times New Roman"/>
                <a:cs typeface="Times New Roman"/>
              </a:rPr>
              <a:t> </a:t>
            </a:r>
            <a:r>
              <a:rPr sz="1150" spc="235" dirty="0">
                <a:latin typeface="Times New Roman"/>
                <a:cs typeface="Times New Roman"/>
              </a:rPr>
              <a:t>class</a:t>
            </a:r>
            <a:r>
              <a:rPr sz="1150" spc="400" dirty="0">
                <a:latin typeface="Times New Roman"/>
                <a:cs typeface="Times New Roman"/>
              </a:rPr>
              <a:t> </a:t>
            </a:r>
            <a:r>
              <a:rPr sz="1150" b="1" spc="105" dirty="0">
                <a:latin typeface="Times New Roman"/>
                <a:cs typeface="Times New Roman"/>
              </a:rPr>
              <a:t>CreditCard</a:t>
            </a:r>
            <a:r>
              <a:rPr sz="1150" b="1" spc="409" dirty="0">
                <a:latin typeface="Times New Roman"/>
                <a:cs typeface="Times New Roman"/>
              </a:rPr>
              <a:t> </a:t>
            </a:r>
            <a:r>
              <a:rPr sz="1150" spc="80" dirty="0">
                <a:latin typeface="Times New Roman"/>
                <a:cs typeface="Times New Roman"/>
              </a:rPr>
              <a:t>{</a:t>
            </a:r>
            <a:endParaRPr sz="115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79874" y="1692685"/>
            <a:ext cx="2560320" cy="8623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9400"/>
              </a:lnSpc>
              <a:spcBef>
                <a:spcPts val="95"/>
              </a:spcBef>
            </a:pPr>
            <a:r>
              <a:rPr sz="1150" spc="200" dirty="0">
                <a:latin typeface="Times New Roman"/>
                <a:cs typeface="Times New Roman"/>
              </a:rPr>
              <a:t>public</a:t>
            </a:r>
            <a:r>
              <a:rPr sz="1150" spc="415" dirty="0">
                <a:latin typeface="Times New Roman"/>
                <a:cs typeface="Times New Roman"/>
              </a:rPr>
              <a:t> </a:t>
            </a:r>
            <a:r>
              <a:rPr sz="1150" spc="254" dirty="0">
                <a:latin typeface="Times New Roman"/>
                <a:cs typeface="Times New Roman"/>
              </a:rPr>
              <a:t>final</a:t>
            </a:r>
            <a:r>
              <a:rPr sz="1150" spc="400" dirty="0">
                <a:latin typeface="Times New Roman"/>
                <a:cs typeface="Times New Roman"/>
              </a:rPr>
              <a:t> </a:t>
            </a:r>
            <a:r>
              <a:rPr sz="1150" spc="275" dirty="0">
                <a:latin typeface="Times New Roman"/>
                <a:cs typeface="Times New Roman"/>
              </a:rPr>
              <a:t>int</a:t>
            </a:r>
            <a:r>
              <a:rPr sz="1150" spc="415" dirty="0">
                <a:latin typeface="Times New Roman"/>
                <a:cs typeface="Times New Roman"/>
              </a:rPr>
              <a:t> </a:t>
            </a:r>
            <a:r>
              <a:rPr sz="1150" b="1" dirty="0">
                <a:latin typeface="Times New Roman"/>
                <a:cs typeface="Times New Roman"/>
              </a:rPr>
              <a:t>VISA</a:t>
            </a:r>
            <a:r>
              <a:rPr sz="1150" b="1" spc="400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Times New Roman"/>
                <a:cs typeface="Times New Roman"/>
              </a:rPr>
              <a:t>=</a:t>
            </a:r>
            <a:r>
              <a:rPr sz="1150" spc="415" dirty="0">
                <a:latin typeface="Times New Roman"/>
                <a:cs typeface="Times New Roman"/>
              </a:rPr>
              <a:t> </a:t>
            </a:r>
            <a:r>
              <a:rPr sz="1150" spc="140" dirty="0">
                <a:latin typeface="Times New Roman"/>
                <a:cs typeface="Times New Roman"/>
              </a:rPr>
              <a:t>5001; </a:t>
            </a:r>
            <a:r>
              <a:rPr sz="1150" spc="200" dirty="0">
                <a:latin typeface="Times New Roman"/>
                <a:cs typeface="Times New Roman"/>
              </a:rPr>
              <a:t>public</a:t>
            </a:r>
            <a:r>
              <a:rPr sz="1150" spc="409" dirty="0">
                <a:latin typeface="Times New Roman"/>
                <a:cs typeface="Times New Roman"/>
              </a:rPr>
              <a:t> </a:t>
            </a:r>
            <a:r>
              <a:rPr sz="1150" spc="210" dirty="0">
                <a:latin typeface="Times New Roman"/>
                <a:cs typeface="Times New Roman"/>
              </a:rPr>
              <a:t>String</a:t>
            </a:r>
            <a:r>
              <a:rPr sz="1150" spc="415" dirty="0">
                <a:latin typeface="Times New Roman"/>
                <a:cs typeface="Times New Roman"/>
              </a:rPr>
              <a:t> </a:t>
            </a:r>
            <a:r>
              <a:rPr sz="1150" spc="114" dirty="0">
                <a:latin typeface="Times New Roman"/>
                <a:cs typeface="Times New Roman"/>
              </a:rPr>
              <a:t>accountName; </a:t>
            </a:r>
            <a:r>
              <a:rPr sz="1150" spc="200" dirty="0">
                <a:latin typeface="Times New Roman"/>
                <a:cs typeface="Times New Roman"/>
              </a:rPr>
              <a:t>public</a:t>
            </a:r>
            <a:r>
              <a:rPr sz="1150" spc="409" dirty="0">
                <a:latin typeface="Times New Roman"/>
                <a:cs typeface="Times New Roman"/>
              </a:rPr>
              <a:t> </a:t>
            </a:r>
            <a:r>
              <a:rPr sz="1150" spc="210" dirty="0">
                <a:latin typeface="Times New Roman"/>
                <a:cs typeface="Times New Roman"/>
              </a:rPr>
              <a:t>String</a:t>
            </a:r>
            <a:r>
              <a:rPr sz="1150" spc="415" dirty="0">
                <a:latin typeface="Times New Roman"/>
                <a:cs typeface="Times New Roman"/>
              </a:rPr>
              <a:t> </a:t>
            </a:r>
            <a:r>
              <a:rPr sz="1150" spc="114" dirty="0">
                <a:latin typeface="Times New Roman"/>
                <a:cs typeface="Times New Roman"/>
              </a:rPr>
              <a:t>cardNumber; </a:t>
            </a:r>
            <a:r>
              <a:rPr sz="1150" spc="200" dirty="0">
                <a:latin typeface="Times New Roman"/>
                <a:cs typeface="Times New Roman"/>
              </a:rPr>
              <a:t>public</a:t>
            </a:r>
            <a:r>
              <a:rPr sz="1150" spc="415" dirty="0">
                <a:latin typeface="Times New Roman"/>
                <a:cs typeface="Times New Roman"/>
              </a:rPr>
              <a:t> </a:t>
            </a:r>
            <a:r>
              <a:rPr sz="1150" spc="130" dirty="0">
                <a:latin typeface="Times New Roman"/>
                <a:cs typeface="Times New Roman"/>
              </a:rPr>
              <a:t>Date</a:t>
            </a:r>
            <a:r>
              <a:rPr sz="1150" spc="415" dirty="0">
                <a:latin typeface="Times New Roman"/>
                <a:cs typeface="Times New Roman"/>
              </a:rPr>
              <a:t> </a:t>
            </a:r>
            <a:r>
              <a:rPr sz="1150" b="1" spc="125" dirty="0">
                <a:latin typeface="Times New Roman"/>
                <a:cs typeface="Times New Roman"/>
              </a:rPr>
              <a:t>expDate</a:t>
            </a:r>
            <a:r>
              <a:rPr sz="1150" spc="125" dirty="0">
                <a:latin typeface="Times New Roman"/>
                <a:cs typeface="Times New Roman"/>
              </a:rPr>
              <a:t>;</a:t>
            </a:r>
            <a:endParaRPr sz="115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579860" y="2736615"/>
            <a:ext cx="2385060" cy="446405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75"/>
              </a:spcBef>
            </a:pPr>
            <a:r>
              <a:rPr sz="1150" spc="200" dirty="0">
                <a:latin typeface="Times New Roman"/>
                <a:cs typeface="Times New Roman"/>
              </a:rPr>
              <a:t>public</a:t>
            </a:r>
            <a:r>
              <a:rPr sz="1150" spc="420" dirty="0">
                <a:latin typeface="Times New Roman"/>
                <a:cs typeface="Times New Roman"/>
              </a:rPr>
              <a:t> </a:t>
            </a:r>
            <a:r>
              <a:rPr sz="1150" spc="155" dirty="0">
                <a:latin typeface="Times New Roman"/>
                <a:cs typeface="Times New Roman"/>
              </a:rPr>
              <a:t>double</a:t>
            </a:r>
            <a:r>
              <a:rPr sz="1150" spc="425" dirty="0">
                <a:latin typeface="Times New Roman"/>
                <a:cs typeface="Times New Roman"/>
              </a:rPr>
              <a:t> </a:t>
            </a:r>
            <a:r>
              <a:rPr sz="1150" spc="170" dirty="0">
                <a:latin typeface="Times New Roman"/>
                <a:cs typeface="Times New Roman"/>
              </a:rPr>
              <a:t>getCharges(){</a:t>
            </a:r>
            <a:endParaRPr sz="1150">
              <a:latin typeface="Times New Roman"/>
              <a:cs typeface="Times New Roman"/>
            </a:endParaRPr>
          </a:p>
          <a:p>
            <a:pPr marL="361315">
              <a:lnSpc>
                <a:spcPct val="100000"/>
              </a:lnSpc>
              <a:spcBef>
                <a:spcPts val="275"/>
              </a:spcBef>
            </a:pPr>
            <a:r>
              <a:rPr sz="1150" spc="360" dirty="0">
                <a:latin typeface="Times New Roman"/>
                <a:cs typeface="Times New Roman"/>
              </a:rPr>
              <a:t>//</a:t>
            </a:r>
            <a:r>
              <a:rPr sz="1150" spc="409" dirty="0">
                <a:latin typeface="Times New Roman"/>
                <a:cs typeface="Times New Roman"/>
              </a:rPr>
              <a:t> </a:t>
            </a:r>
            <a:r>
              <a:rPr sz="1150" spc="365" dirty="0">
                <a:latin typeface="Times New Roman"/>
                <a:cs typeface="Times New Roman"/>
              </a:rPr>
              <a:t>...</a:t>
            </a:r>
            <a:endParaRPr sz="115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491467" y="3192101"/>
            <a:ext cx="112395" cy="1993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50" spc="80" dirty="0">
                <a:latin typeface="Times New Roman"/>
                <a:cs typeface="Times New Roman"/>
              </a:rPr>
              <a:t>}</a:t>
            </a:r>
            <a:endParaRPr sz="115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55609" y="1692685"/>
            <a:ext cx="287655" cy="2744470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65"/>
              </a:spcBef>
            </a:pPr>
            <a:r>
              <a:rPr sz="1150" spc="55" dirty="0">
                <a:latin typeface="Times New Roman"/>
                <a:cs typeface="Times New Roman"/>
              </a:rPr>
              <a:t>2</a:t>
            </a:r>
            <a:endParaRPr sz="11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65"/>
              </a:spcBef>
            </a:pPr>
            <a:r>
              <a:rPr sz="1150" spc="55" dirty="0">
                <a:latin typeface="Times New Roman"/>
                <a:cs typeface="Times New Roman"/>
              </a:rPr>
              <a:t>3</a:t>
            </a:r>
            <a:endParaRPr sz="11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60"/>
              </a:spcBef>
            </a:pPr>
            <a:r>
              <a:rPr sz="1150" spc="55" dirty="0">
                <a:latin typeface="Times New Roman"/>
                <a:cs typeface="Times New Roman"/>
              </a:rPr>
              <a:t>4</a:t>
            </a:r>
            <a:endParaRPr sz="11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80"/>
              </a:spcBef>
            </a:pPr>
            <a:r>
              <a:rPr sz="1150" spc="55" dirty="0">
                <a:latin typeface="Times New Roman"/>
                <a:cs typeface="Times New Roman"/>
              </a:rPr>
              <a:t>5</a:t>
            </a:r>
            <a:endParaRPr sz="11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60"/>
              </a:spcBef>
            </a:pPr>
            <a:r>
              <a:rPr sz="1150" spc="55" dirty="0">
                <a:latin typeface="Times New Roman"/>
                <a:cs typeface="Times New Roman"/>
              </a:rPr>
              <a:t>6</a:t>
            </a:r>
            <a:endParaRPr sz="11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65"/>
              </a:spcBef>
            </a:pPr>
            <a:r>
              <a:rPr sz="1150" spc="55" dirty="0">
                <a:latin typeface="Times New Roman"/>
                <a:cs typeface="Times New Roman"/>
              </a:rPr>
              <a:t>7</a:t>
            </a:r>
            <a:endParaRPr sz="11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75"/>
              </a:spcBef>
            </a:pPr>
            <a:r>
              <a:rPr sz="1150" spc="55" dirty="0">
                <a:latin typeface="Times New Roman"/>
                <a:cs typeface="Times New Roman"/>
              </a:rPr>
              <a:t>8</a:t>
            </a:r>
            <a:endParaRPr sz="11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65"/>
              </a:spcBef>
            </a:pPr>
            <a:r>
              <a:rPr sz="1150" spc="55" dirty="0">
                <a:latin typeface="Times New Roman"/>
                <a:cs typeface="Times New Roman"/>
              </a:rPr>
              <a:t>9</a:t>
            </a:r>
            <a:endParaRPr sz="11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65"/>
              </a:spcBef>
            </a:pPr>
            <a:r>
              <a:rPr sz="1150" spc="75" dirty="0">
                <a:latin typeface="Times New Roman"/>
                <a:cs typeface="Times New Roman"/>
              </a:rPr>
              <a:t>10</a:t>
            </a:r>
            <a:endParaRPr sz="11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65"/>
              </a:spcBef>
            </a:pPr>
            <a:r>
              <a:rPr sz="1150" spc="75" dirty="0">
                <a:latin typeface="Times New Roman"/>
                <a:cs typeface="Times New Roman"/>
              </a:rPr>
              <a:t>11</a:t>
            </a:r>
            <a:endParaRPr sz="11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75"/>
              </a:spcBef>
            </a:pPr>
            <a:r>
              <a:rPr sz="1150" spc="75" dirty="0">
                <a:latin typeface="Times New Roman"/>
                <a:cs typeface="Times New Roman"/>
              </a:rPr>
              <a:t>12</a:t>
            </a:r>
            <a:endParaRPr sz="11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65"/>
              </a:spcBef>
            </a:pPr>
            <a:r>
              <a:rPr sz="1150" spc="75" dirty="0">
                <a:latin typeface="Times New Roman"/>
                <a:cs typeface="Times New Roman"/>
              </a:rPr>
              <a:t>13</a:t>
            </a:r>
            <a:endParaRPr sz="11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65"/>
              </a:spcBef>
            </a:pPr>
            <a:r>
              <a:rPr sz="1150" spc="90" dirty="0">
                <a:latin typeface="Times New Roman"/>
                <a:cs typeface="Times New Roman"/>
              </a:rPr>
              <a:t>14}</a:t>
            </a:r>
            <a:endParaRPr sz="1150">
              <a:latin typeface="Times New Roman"/>
              <a:cs typeface="Times New Roman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3121151" y="1371600"/>
            <a:ext cx="2623185" cy="387350"/>
            <a:chOff x="3121151" y="1371600"/>
            <a:chExt cx="2623185" cy="387350"/>
          </a:xfrm>
        </p:grpSpPr>
        <p:sp>
          <p:nvSpPr>
            <p:cNvPr id="12" name="object 12"/>
            <p:cNvSpPr/>
            <p:nvPr/>
          </p:nvSpPr>
          <p:spPr>
            <a:xfrm>
              <a:off x="3148583" y="1374647"/>
              <a:ext cx="2590800" cy="381000"/>
            </a:xfrm>
            <a:custGeom>
              <a:avLst/>
              <a:gdLst/>
              <a:ahLst/>
              <a:cxnLst/>
              <a:rect l="l" t="t" r="r" b="b"/>
              <a:pathLst>
                <a:path w="2590800" h="381000">
                  <a:moveTo>
                    <a:pt x="2590800" y="0"/>
                  </a:moveTo>
                  <a:lnTo>
                    <a:pt x="902208" y="0"/>
                  </a:lnTo>
                  <a:lnTo>
                    <a:pt x="902208" y="62484"/>
                  </a:lnTo>
                  <a:lnTo>
                    <a:pt x="0" y="170688"/>
                  </a:lnTo>
                  <a:lnTo>
                    <a:pt x="902208" y="158496"/>
                  </a:lnTo>
                  <a:lnTo>
                    <a:pt x="902208" y="381000"/>
                  </a:lnTo>
                  <a:lnTo>
                    <a:pt x="2590800" y="381000"/>
                  </a:lnTo>
                  <a:lnTo>
                    <a:pt x="2590800" y="0"/>
                  </a:lnTo>
                  <a:close/>
                </a:path>
              </a:pathLst>
            </a:custGeom>
            <a:solidFill>
              <a:srgbClr val="FFFF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121151" y="1371600"/>
              <a:ext cx="2623185" cy="387350"/>
            </a:xfrm>
            <a:custGeom>
              <a:avLst/>
              <a:gdLst/>
              <a:ahLst/>
              <a:cxnLst/>
              <a:rect l="l" t="t" r="r" b="b"/>
              <a:pathLst>
                <a:path w="2623185" h="387350">
                  <a:moveTo>
                    <a:pt x="932687" y="161544"/>
                  </a:moveTo>
                  <a:lnTo>
                    <a:pt x="926591" y="161544"/>
                  </a:lnTo>
                  <a:lnTo>
                    <a:pt x="929639" y="164592"/>
                  </a:lnTo>
                  <a:lnTo>
                    <a:pt x="926591" y="164637"/>
                  </a:lnTo>
                  <a:lnTo>
                    <a:pt x="926591" y="387096"/>
                  </a:lnTo>
                  <a:lnTo>
                    <a:pt x="2622804" y="387096"/>
                  </a:lnTo>
                  <a:lnTo>
                    <a:pt x="2622804" y="384048"/>
                  </a:lnTo>
                  <a:lnTo>
                    <a:pt x="932687" y="384048"/>
                  </a:lnTo>
                  <a:lnTo>
                    <a:pt x="929639" y="381000"/>
                  </a:lnTo>
                  <a:lnTo>
                    <a:pt x="932687" y="381000"/>
                  </a:lnTo>
                  <a:lnTo>
                    <a:pt x="932687" y="161544"/>
                  </a:lnTo>
                  <a:close/>
                </a:path>
                <a:path w="2623185" h="387350">
                  <a:moveTo>
                    <a:pt x="932687" y="381000"/>
                  </a:moveTo>
                  <a:lnTo>
                    <a:pt x="929639" y="381000"/>
                  </a:lnTo>
                  <a:lnTo>
                    <a:pt x="932687" y="384048"/>
                  </a:lnTo>
                  <a:lnTo>
                    <a:pt x="932687" y="381000"/>
                  </a:lnTo>
                  <a:close/>
                </a:path>
                <a:path w="2623185" h="387350">
                  <a:moveTo>
                    <a:pt x="2615184" y="381000"/>
                  </a:moveTo>
                  <a:lnTo>
                    <a:pt x="932687" y="381000"/>
                  </a:lnTo>
                  <a:lnTo>
                    <a:pt x="932687" y="384048"/>
                  </a:lnTo>
                  <a:lnTo>
                    <a:pt x="2615184" y="384048"/>
                  </a:lnTo>
                  <a:lnTo>
                    <a:pt x="2615184" y="381000"/>
                  </a:lnTo>
                  <a:close/>
                </a:path>
                <a:path w="2623185" h="387350">
                  <a:moveTo>
                    <a:pt x="2615184" y="3048"/>
                  </a:moveTo>
                  <a:lnTo>
                    <a:pt x="2615184" y="384048"/>
                  </a:lnTo>
                  <a:lnTo>
                    <a:pt x="2618231" y="381000"/>
                  </a:lnTo>
                  <a:lnTo>
                    <a:pt x="2622804" y="381000"/>
                  </a:lnTo>
                  <a:lnTo>
                    <a:pt x="2622804" y="6096"/>
                  </a:lnTo>
                  <a:lnTo>
                    <a:pt x="2618231" y="6096"/>
                  </a:lnTo>
                  <a:lnTo>
                    <a:pt x="2615184" y="3048"/>
                  </a:lnTo>
                  <a:close/>
                </a:path>
                <a:path w="2623185" h="387350">
                  <a:moveTo>
                    <a:pt x="2622804" y="381000"/>
                  </a:moveTo>
                  <a:lnTo>
                    <a:pt x="2618231" y="381000"/>
                  </a:lnTo>
                  <a:lnTo>
                    <a:pt x="2615184" y="384048"/>
                  </a:lnTo>
                  <a:lnTo>
                    <a:pt x="2622804" y="384048"/>
                  </a:lnTo>
                  <a:lnTo>
                    <a:pt x="2622804" y="381000"/>
                  </a:lnTo>
                  <a:close/>
                </a:path>
                <a:path w="2623185" h="387350">
                  <a:moveTo>
                    <a:pt x="926591" y="62848"/>
                  </a:moveTo>
                  <a:lnTo>
                    <a:pt x="0" y="173736"/>
                  </a:lnTo>
                  <a:lnTo>
                    <a:pt x="1523" y="178308"/>
                  </a:lnTo>
                  <a:lnTo>
                    <a:pt x="28875" y="177903"/>
                  </a:lnTo>
                  <a:lnTo>
                    <a:pt x="27431" y="170688"/>
                  </a:lnTo>
                  <a:lnTo>
                    <a:pt x="99735" y="169714"/>
                  </a:lnTo>
                  <a:lnTo>
                    <a:pt x="932687" y="68580"/>
                  </a:lnTo>
                  <a:lnTo>
                    <a:pt x="932687" y="65532"/>
                  </a:lnTo>
                  <a:lnTo>
                    <a:pt x="926591" y="65532"/>
                  </a:lnTo>
                  <a:lnTo>
                    <a:pt x="926591" y="62848"/>
                  </a:lnTo>
                  <a:close/>
                </a:path>
                <a:path w="2623185" h="387350">
                  <a:moveTo>
                    <a:pt x="32757" y="177846"/>
                  </a:moveTo>
                  <a:lnTo>
                    <a:pt x="28875" y="177903"/>
                  </a:lnTo>
                  <a:lnTo>
                    <a:pt x="28955" y="178308"/>
                  </a:lnTo>
                  <a:lnTo>
                    <a:pt x="32757" y="177846"/>
                  </a:lnTo>
                  <a:close/>
                </a:path>
                <a:path w="2623185" h="387350">
                  <a:moveTo>
                    <a:pt x="99735" y="169714"/>
                  </a:moveTo>
                  <a:lnTo>
                    <a:pt x="27431" y="170688"/>
                  </a:lnTo>
                  <a:lnTo>
                    <a:pt x="28875" y="177903"/>
                  </a:lnTo>
                  <a:lnTo>
                    <a:pt x="32757" y="177846"/>
                  </a:lnTo>
                  <a:lnTo>
                    <a:pt x="99735" y="169714"/>
                  </a:lnTo>
                  <a:close/>
                </a:path>
                <a:path w="2623185" h="387350">
                  <a:moveTo>
                    <a:pt x="932687" y="158496"/>
                  </a:moveTo>
                  <a:lnTo>
                    <a:pt x="99735" y="169714"/>
                  </a:lnTo>
                  <a:lnTo>
                    <a:pt x="32757" y="177846"/>
                  </a:lnTo>
                  <a:lnTo>
                    <a:pt x="926591" y="164637"/>
                  </a:lnTo>
                  <a:lnTo>
                    <a:pt x="926591" y="161544"/>
                  </a:lnTo>
                  <a:lnTo>
                    <a:pt x="932687" y="161544"/>
                  </a:lnTo>
                  <a:lnTo>
                    <a:pt x="932687" y="158496"/>
                  </a:lnTo>
                  <a:close/>
                </a:path>
                <a:path w="2623185" h="387350">
                  <a:moveTo>
                    <a:pt x="926591" y="161544"/>
                  </a:moveTo>
                  <a:lnTo>
                    <a:pt x="926591" y="164637"/>
                  </a:lnTo>
                  <a:lnTo>
                    <a:pt x="929639" y="164592"/>
                  </a:lnTo>
                  <a:lnTo>
                    <a:pt x="926591" y="161544"/>
                  </a:lnTo>
                  <a:close/>
                </a:path>
                <a:path w="2623185" h="387350">
                  <a:moveTo>
                    <a:pt x="929639" y="62484"/>
                  </a:moveTo>
                  <a:lnTo>
                    <a:pt x="926591" y="62848"/>
                  </a:lnTo>
                  <a:lnTo>
                    <a:pt x="926591" y="65532"/>
                  </a:lnTo>
                  <a:lnTo>
                    <a:pt x="929639" y="62484"/>
                  </a:lnTo>
                  <a:close/>
                </a:path>
                <a:path w="2623185" h="387350">
                  <a:moveTo>
                    <a:pt x="932687" y="62484"/>
                  </a:moveTo>
                  <a:lnTo>
                    <a:pt x="929639" y="62484"/>
                  </a:lnTo>
                  <a:lnTo>
                    <a:pt x="926591" y="65532"/>
                  </a:lnTo>
                  <a:lnTo>
                    <a:pt x="932687" y="65532"/>
                  </a:lnTo>
                  <a:lnTo>
                    <a:pt x="932687" y="62484"/>
                  </a:lnTo>
                  <a:close/>
                </a:path>
                <a:path w="2623185" h="387350">
                  <a:moveTo>
                    <a:pt x="2622804" y="0"/>
                  </a:moveTo>
                  <a:lnTo>
                    <a:pt x="926591" y="0"/>
                  </a:lnTo>
                  <a:lnTo>
                    <a:pt x="926591" y="62848"/>
                  </a:lnTo>
                  <a:lnTo>
                    <a:pt x="929639" y="62484"/>
                  </a:lnTo>
                  <a:lnTo>
                    <a:pt x="932687" y="62484"/>
                  </a:lnTo>
                  <a:lnTo>
                    <a:pt x="932687" y="6096"/>
                  </a:lnTo>
                  <a:lnTo>
                    <a:pt x="929639" y="6096"/>
                  </a:lnTo>
                  <a:lnTo>
                    <a:pt x="932687" y="3048"/>
                  </a:lnTo>
                  <a:lnTo>
                    <a:pt x="2622804" y="3048"/>
                  </a:lnTo>
                  <a:lnTo>
                    <a:pt x="2622804" y="0"/>
                  </a:lnTo>
                  <a:close/>
                </a:path>
                <a:path w="2623185" h="387350">
                  <a:moveTo>
                    <a:pt x="932687" y="3048"/>
                  </a:moveTo>
                  <a:lnTo>
                    <a:pt x="929639" y="6096"/>
                  </a:lnTo>
                  <a:lnTo>
                    <a:pt x="932687" y="6096"/>
                  </a:lnTo>
                  <a:lnTo>
                    <a:pt x="932687" y="3048"/>
                  </a:lnTo>
                  <a:close/>
                </a:path>
                <a:path w="2623185" h="387350">
                  <a:moveTo>
                    <a:pt x="2615184" y="3048"/>
                  </a:moveTo>
                  <a:lnTo>
                    <a:pt x="932687" y="3048"/>
                  </a:lnTo>
                  <a:lnTo>
                    <a:pt x="932687" y="6096"/>
                  </a:lnTo>
                  <a:lnTo>
                    <a:pt x="2615184" y="6096"/>
                  </a:lnTo>
                  <a:lnTo>
                    <a:pt x="2615184" y="3048"/>
                  </a:lnTo>
                  <a:close/>
                </a:path>
                <a:path w="2623185" h="387350">
                  <a:moveTo>
                    <a:pt x="2622804" y="3048"/>
                  </a:moveTo>
                  <a:lnTo>
                    <a:pt x="2615184" y="3048"/>
                  </a:lnTo>
                  <a:lnTo>
                    <a:pt x="2618231" y="6096"/>
                  </a:lnTo>
                  <a:lnTo>
                    <a:pt x="2622804" y="6096"/>
                  </a:lnTo>
                  <a:lnTo>
                    <a:pt x="2622804" y="3048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4149344" y="1396000"/>
            <a:ext cx="149098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7329" marR="5080" indent="-215265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Arial"/>
                <a:cs typeface="Arial"/>
              </a:rPr>
              <a:t>Class</a:t>
            </a:r>
            <a:r>
              <a:rPr sz="1000" spc="-3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names</a:t>
            </a:r>
            <a:r>
              <a:rPr sz="1000" spc="-2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are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nouns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spc="-25" dirty="0">
                <a:latin typeface="Arial"/>
                <a:cs typeface="Arial"/>
              </a:rPr>
              <a:t>in </a:t>
            </a:r>
            <a:r>
              <a:rPr sz="1000" dirty="0">
                <a:latin typeface="Arial"/>
                <a:cs typeface="Arial"/>
              </a:rPr>
              <a:t>upper</a:t>
            </a:r>
            <a:r>
              <a:rPr sz="1000" spc="-4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camel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spc="-20" dirty="0">
                <a:latin typeface="Arial"/>
                <a:cs typeface="Arial"/>
              </a:rPr>
              <a:t>case.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3326891" y="1865376"/>
            <a:ext cx="2798445" cy="381000"/>
            <a:chOff x="3326891" y="1865376"/>
            <a:chExt cx="2798445" cy="381000"/>
          </a:xfrm>
        </p:grpSpPr>
        <p:sp>
          <p:nvSpPr>
            <p:cNvPr id="16" name="object 16"/>
            <p:cNvSpPr/>
            <p:nvPr/>
          </p:nvSpPr>
          <p:spPr>
            <a:xfrm>
              <a:off x="3352799" y="1868424"/>
              <a:ext cx="2769235" cy="375285"/>
            </a:xfrm>
            <a:custGeom>
              <a:avLst/>
              <a:gdLst/>
              <a:ahLst/>
              <a:cxnLst/>
              <a:rect l="l" t="t" r="r" b="b"/>
              <a:pathLst>
                <a:path w="2769235" h="375285">
                  <a:moveTo>
                    <a:pt x="2769108" y="0"/>
                  </a:moveTo>
                  <a:lnTo>
                    <a:pt x="697991" y="0"/>
                  </a:lnTo>
                  <a:lnTo>
                    <a:pt x="697991" y="62484"/>
                  </a:lnTo>
                  <a:lnTo>
                    <a:pt x="0" y="28956"/>
                  </a:lnTo>
                  <a:lnTo>
                    <a:pt x="697991" y="155448"/>
                  </a:lnTo>
                  <a:lnTo>
                    <a:pt x="697991" y="374904"/>
                  </a:lnTo>
                  <a:lnTo>
                    <a:pt x="2769108" y="374904"/>
                  </a:lnTo>
                  <a:lnTo>
                    <a:pt x="2769108" y="0"/>
                  </a:lnTo>
                  <a:close/>
                </a:path>
              </a:pathLst>
            </a:custGeom>
            <a:solidFill>
              <a:srgbClr val="FFFF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326891" y="1865376"/>
              <a:ext cx="2798445" cy="381000"/>
            </a:xfrm>
            <a:custGeom>
              <a:avLst/>
              <a:gdLst/>
              <a:ahLst/>
              <a:cxnLst/>
              <a:rect l="l" t="t" r="r" b="b"/>
              <a:pathLst>
                <a:path w="2798445" h="381000">
                  <a:moveTo>
                    <a:pt x="720851" y="161267"/>
                  </a:moveTo>
                  <a:lnTo>
                    <a:pt x="720851" y="381000"/>
                  </a:lnTo>
                  <a:lnTo>
                    <a:pt x="2798064" y="381000"/>
                  </a:lnTo>
                  <a:lnTo>
                    <a:pt x="2798064" y="377952"/>
                  </a:lnTo>
                  <a:lnTo>
                    <a:pt x="726947" y="377952"/>
                  </a:lnTo>
                  <a:lnTo>
                    <a:pt x="723899" y="373380"/>
                  </a:lnTo>
                  <a:lnTo>
                    <a:pt x="726947" y="373380"/>
                  </a:lnTo>
                  <a:lnTo>
                    <a:pt x="726947" y="161544"/>
                  </a:lnTo>
                  <a:lnTo>
                    <a:pt x="722375" y="161544"/>
                  </a:lnTo>
                  <a:lnTo>
                    <a:pt x="720851" y="161267"/>
                  </a:lnTo>
                  <a:close/>
                </a:path>
                <a:path w="2798445" h="381000">
                  <a:moveTo>
                    <a:pt x="726947" y="373380"/>
                  </a:moveTo>
                  <a:lnTo>
                    <a:pt x="723899" y="373380"/>
                  </a:lnTo>
                  <a:lnTo>
                    <a:pt x="726947" y="377952"/>
                  </a:lnTo>
                  <a:lnTo>
                    <a:pt x="726947" y="373380"/>
                  </a:lnTo>
                  <a:close/>
                </a:path>
                <a:path w="2798445" h="381000">
                  <a:moveTo>
                    <a:pt x="2790444" y="373380"/>
                  </a:moveTo>
                  <a:lnTo>
                    <a:pt x="726947" y="373380"/>
                  </a:lnTo>
                  <a:lnTo>
                    <a:pt x="726947" y="377952"/>
                  </a:lnTo>
                  <a:lnTo>
                    <a:pt x="2790444" y="377952"/>
                  </a:lnTo>
                  <a:lnTo>
                    <a:pt x="2790444" y="373380"/>
                  </a:lnTo>
                  <a:close/>
                </a:path>
                <a:path w="2798445" h="381000">
                  <a:moveTo>
                    <a:pt x="2790444" y="3048"/>
                  </a:moveTo>
                  <a:lnTo>
                    <a:pt x="2790444" y="377952"/>
                  </a:lnTo>
                  <a:lnTo>
                    <a:pt x="2795016" y="373380"/>
                  </a:lnTo>
                  <a:lnTo>
                    <a:pt x="2798064" y="373380"/>
                  </a:lnTo>
                  <a:lnTo>
                    <a:pt x="2798064" y="6096"/>
                  </a:lnTo>
                  <a:lnTo>
                    <a:pt x="2795016" y="6096"/>
                  </a:lnTo>
                  <a:lnTo>
                    <a:pt x="2790444" y="3048"/>
                  </a:lnTo>
                  <a:close/>
                </a:path>
                <a:path w="2798445" h="381000">
                  <a:moveTo>
                    <a:pt x="2798064" y="373380"/>
                  </a:moveTo>
                  <a:lnTo>
                    <a:pt x="2795016" y="373380"/>
                  </a:lnTo>
                  <a:lnTo>
                    <a:pt x="2790444" y="377952"/>
                  </a:lnTo>
                  <a:lnTo>
                    <a:pt x="2798064" y="377952"/>
                  </a:lnTo>
                  <a:lnTo>
                    <a:pt x="2798064" y="373380"/>
                  </a:lnTo>
                  <a:close/>
                </a:path>
                <a:path w="2798445" h="381000">
                  <a:moveTo>
                    <a:pt x="720851" y="158496"/>
                  </a:moveTo>
                  <a:lnTo>
                    <a:pt x="720851" y="161267"/>
                  </a:lnTo>
                  <a:lnTo>
                    <a:pt x="722375" y="161544"/>
                  </a:lnTo>
                  <a:lnTo>
                    <a:pt x="720851" y="158496"/>
                  </a:lnTo>
                  <a:close/>
                </a:path>
                <a:path w="2798445" h="381000">
                  <a:moveTo>
                    <a:pt x="726947" y="158496"/>
                  </a:moveTo>
                  <a:lnTo>
                    <a:pt x="720851" y="158496"/>
                  </a:lnTo>
                  <a:lnTo>
                    <a:pt x="722375" y="161544"/>
                  </a:lnTo>
                  <a:lnTo>
                    <a:pt x="726947" y="161544"/>
                  </a:lnTo>
                  <a:lnTo>
                    <a:pt x="726947" y="158496"/>
                  </a:lnTo>
                  <a:close/>
                </a:path>
                <a:path w="2798445" h="381000">
                  <a:moveTo>
                    <a:pt x="0" y="27432"/>
                  </a:moveTo>
                  <a:lnTo>
                    <a:pt x="0" y="30480"/>
                  </a:lnTo>
                  <a:lnTo>
                    <a:pt x="720851" y="161267"/>
                  </a:lnTo>
                  <a:lnTo>
                    <a:pt x="720851" y="158496"/>
                  </a:lnTo>
                  <a:lnTo>
                    <a:pt x="726947" y="158496"/>
                  </a:lnTo>
                  <a:lnTo>
                    <a:pt x="726947" y="155448"/>
                  </a:lnTo>
                  <a:lnTo>
                    <a:pt x="84340" y="37846"/>
                  </a:lnTo>
                  <a:lnTo>
                    <a:pt x="25907" y="35052"/>
                  </a:lnTo>
                  <a:lnTo>
                    <a:pt x="27168" y="28747"/>
                  </a:lnTo>
                  <a:lnTo>
                    <a:pt x="0" y="27432"/>
                  </a:lnTo>
                  <a:close/>
                </a:path>
                <a:path w="2798445" h="381000">
                  <a:moveTo>
                    <a:pt x="37301" y="29238"/>
                  </a:moveTo>
                  <a:lnTo>
                    <a:pt x="84340" y="37846"/>
                  </a:lnTo>
                  <a:lnTo>
                    <a:pt x="726947" y="68580"/>
                  </a:lnTo>
                  <a:lnTo>
                    <a:pt x="726947" y="65532"/>
                  </a:lnTo>
                  <a:lnTo>
                    <a:pt x="720851" y="65532"/>
                  </a:lnTo>
                  <a:lnTo>
                    <a:pt x="720851" y="62336"/>
                  </a:lnTo>
                  <a:lnTo>
                    <a:pt x="37301" y="29238"/>
                  </a:lnTo>
                  <a:close/>
                </a:path>
                <a:path w="2798445" h="381000">
                  <a:moveTo>
                    <a:pt x="720851" y="62336"/>
                  </a:moveTo>
                  <a:lnTo>
                    <a:pt x="720851" y="65532"/>
                  </a:lnTo>
                  <a:lnTo>
                    <a:pt x="723899" y="62484"/>
                  </a:lnTo>
                  <a:lnTo>
                    <a:pt x="720851" y="62336"/>
                  </a:lnTo>
                  <a:close/>
                </a:path>
                <a:path w="2798445" h="381000">
                  <a:moveTo>
                    <a:pt x="2798064" y="0"/>
                  </a:moveTo>
                  <a:lnTo>
                    <a:pt x="720851" y="0"/>
                  </a:lnTo>
                  <a:lnTo>
                    <a:pt x="720851" y="62336"/>
                  </a:lnTo>
                  <a:lnTo>
                    <a:pt x="723899" y="62484"/>
                  </a:lnTo>
                  <a:lnTo>
                    <a:pt x="720851" y="65532"/>
                  </a:lnTo>
                  <a:lnTo>
                    <a:pt x="726947" y="65532"/>
                  </a:lnTo>
                  <a:lnTo>
                    <a:pt x="726947" y="6096"/>
                  </a:lnTo>
                  <a:lnTo>
                    <a:pt x="723899" y="6096"/>
                  </a:lnTo>
                  <a:lnTo>
                    <a:pt x="726947" y="3048"/>
                  </a:lnTo>
                  <a:lnTo>
                    <a:pt x="2798064" y="3048"/>
                  </a:lnTo>
                  <a:lnTo>
                    <a:pt x="2798064" y="0"/>
                  </a:lnTo>
                  <a:close/>
                </a:path>
                <a:path w="2798445" h="381000">
                  <a:moveTo>
                    <a:pt x="27168" y="28747"/>
                  </a:moveTo>
                  <a:lnTo>
                    <a:pt x="25907" y="35052"/>
                  </a:lnTo>
                  <a:lnTo>
                    <a:pt x="84340" y="37846"/>
                  </a:lnTo>
                  <a:lnTo>
                    <a:pt x="37301" y="29238"/>
                  </a:lnTo>
                  <a:lnTo>
                    <a:pt x="27168" y="28747"/>
                  </a:lnTo>
                  <a:close/>
                </a:path>
                <a:path w="2798445" h="381000">
                  <a:moveTo>
                    <a:pt x="27431" y="27432"/>
                  </a:moveTo>
                  <a:lnTo>
                    <a:pt x="27168" y="28747"/>
                  </a:lnTo>
                  <a:lnTo>
                    <a:pt x="37301" y="29238"/>
                  </a:lnTo>
                  <a:lnTo>
                    <a:pt x="27431" y="27432"/>
                  </a:lnTo>
                  <a:close/>
                </a:path>
                <a:path w="2798445" h="381000">
                  <a:moveTo>
                    <a:pt x="726947" y="3048"/>
                  </a:moveTo>
                  <a:lnTo>
                    <a:pt x="723899" y="6096"/>
                  </a:lnTo>
                  <a:lnTo>
                    <a:pt x="726947" y="6096"/>
                  </a:lnTo>
                  <a:lnTo>
                    <a:pt x="726947" y="3048"/>
                  </a:lnTo>
                  <a:close/>
                </a:path>
                <a:path w="2798445" h="381000">
                  <a:moveTo>
                    <a:pt x="2790444" y="3048"/>
                  </a:moveTo>
                  <a:lnTo>
                    <a:pt x="726947" y="3048"/>
                  </a:lnTo>
                  <a:lnTo>
                    <a:pt x="726947" y="6096"/>
                  </a:lnTo>
                  <a:lnTo>
                    <a:pt x="2790444" y="6096"/>
                  </a:lnTo>
                  <a:lnTo>
                    <a:pt x="2790444" y="3048"/>
                  </a:lnTo>
                  <a:close/>
                </a:path>
                <a:path w="2798445" h="381000">
                  <a:moveTo>
                    <a:pt x="2798064" y="3048"/>
                  </a:moveTo>
                  <a:lnTo>
                    <a:pt x="2790444" y="3048"/>
                  </a:lnTo>
                  <a:lnTo>
                    <a:pt x="2795016" y="6096"/>
                  </a:lnTo>
                  <a:lnTo>
                    <a:pt x="2798064" y="6096"/>
                  </a:lnTo>
                  <a:lnTo>
                    <a:pt x="2798064" y="3048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4169155" y="1886728"/>
            <a:ext cx="1834514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0835" marR="5080" indent="-31877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Arial"/>
                <a:cs typeface="Arial"/>
              </a:rPr>
              <a:t>Constants</a:t>
            </a:r>
            <a:r>
              <a:rPr sz="1000" spc="-4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should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be declared</a:t>
            </a:r>
            <a:r>
              <a:rPr sz="1000" spc="-25" dirty="0">
                <a:latin typeface="Arial"/>
                <a:cs typeface="Arial"/>
              </a:rPr>
              <a:t> in </a:t>
            </a:r>
            <a:r>
              <a:rPr sz="1000" dirty="0">
                <a:latin typeface="Arial"/>
                <a:cs typeface="Arial"/>
              </a:rPr>
              <a:t>all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uppercase.</a:t>
            </a:r>
            <a:r>
              <a:rPr sz="1000" spc="-40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letters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3323844" y="2331720"/>
            <a:ext cx="2420620" cy="536575"/>
            <a:chOff x="3323844" y="2331720"/>
            <a:chExt cx="2420620" cy="536575"/>
          </a:xfrm>
        </p:grpSpPr>
        <p:sp>
          <p:nvSpPr>
            <p:cNvPr id="20" name="object 20"/>
            <p:cNvSpPr/>
            <p:nvPr/>
          </p:nvSpPr>
          <p:spPr>
            <a:xfrm>
              <a:off x="3349752" y="2336292"/>
              <a:ext cx="2390140" cy="528955"/>
            </a:xfrm>
            <a:custGeom>
              <a:avLst/>
              <a:gdLst/>
              <a:ahLst/>
              <a:cxnLst/>
              <a:rect l="l" t="t" r="r" b="b"/>
              <a:pathLst>
                <a:path w="2390140" h="528955">
                  <a:moveTo>
                    <a:pt x="2389632" y="0"/>
                  </a:moveTo>
                  <a:lnTo>
                    <a:pt x="701039" y="0"/>
                  </a:lnTo>
                  <a:lnTo>
                    <a:pt x="701039" y="88392"/>
                  </a:lnTo>
                  <a:lnTo>
                    <a:pt x="0" y="129539"/>
                  </a:lnTo>
                  <a:lnTo>
                    <a:pt x="701039" y="219456"/>
                  </a:lnTo>
                  <a:lnTo>
                    <a:pt x="701039" y="528828"/>
                  </a:lnTo>
                  <a:lnTo>
                    <a:pt x="2389632" y="528828"/>
                  </a:lnTo>
                  <a:lnTo>
                    <a:pt x="2389632" y="0"/>
                  </a:lnTo>
                  <a:close/>
                </a:path>
              </a:pathLst>
            </a:custGeom>
            <a:solidFill>
              <a:srgbClr val="FFFF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3323844" y="2331720"/>
              <a:ext cx="2420620" cy="536575"/>
            </a:xfrm>
            <a:custGeom>
              <a:avLst/>
              <a:gdLst/>
              <a:ahLst/>
              <a:cxnLst/>
              <a:rect l="l" t="t" r="r" b="b"/>
              <a:pathLst>
                <a:path w="2420620" h="536575">
                  <a:moveTo>
                    <a:pt x="723900" y="228203"/>
                  </a:moveTo>
                  <a:lnTo>
                    <a:pt x="723900" y="536448"/>
                  </a:lnTo>
                  <a:lnTo>
                    <a:pt x="2420112" y="536448"/>
                  </a:lnTo>
                  <a:lnTo>
                    <a:pt x="2420112" y="533400"/>
                  </a:lnTo>
                  <a:lnTo>
                    <a:pt x="729996" y="533400"/>
                  </a:lnTo>
                  <a:lnTo>
                    <a:pt x="726948" y="530352"/>
                  </a:lnTo>
                  <a:lnTo>
                    <a:pt x="729996" y="530352"/>
                  </a:lnTo>
                  <a:lnTo>
                    <a:pt x="729996" y="228600"/>
                  </a:lnTo>
                  <a:lnTo>
                    <a:pt x="726948" y="228600"/>
                  </a:lnTo>
                  <a:lnTo>
                    <a:pt x="723900" y="228203"/>
                  </a:lnTo>
                  <a:close/>
                </a:path>
                <a:path w="2420620" h="536575">
                  <a:moveTo>
                    <a:pt x="729996" y="530352"/>
                  </a:moveTo>
                  <a:lnTo>
                    <a:pt x="726948" y="530352"/>
                  </a:lnTo>
                  <a:lnTo>
                    <a:pt x="729996" y="533400"/>
                  </a:lnTo>
                  <a:lnTo>
                    <a:pt x="729996" y="530352"/>
                  </a:lnTo>
                  <a:close/>
                </a:path>
                <a:path w="2420620" h="536575">
                  <a:moveTo>
                    <a:pt x="2412492" y="530352"/>
                  </a:moveTo>
                  <a:lnTo>
                    <a:pt x="729996" y="530352"/>
                  </a:lnTo>
                  <a:lnTo>
                    <a:pt x="729996" y="533400"/>
                  </a:lnTo>
                  <a:lnTo>
                    <a:pt x="2412492" y="533400"/>
                  </a:lnTo>
                  <a:lnTo>
                    <a:pt x="2412492" y="530352"/>
                  </a:lnTo>
                  <a:close/>
                </a:path>
                <a:path w="2420620" h="536575">
                  <a:moveTo>
                    <a:pt x="2412492" y="4572"/>
                  </a:moveTo>
                  <a:lnTo>
                    <a:pt x="2412492" y="533400"/>
                  </a:lnTo>
                  <a:lnTo>
                    <a:pt x="2415540" y="530352"/>
                  </a:lnTo>
                  <a:lnTo>
                    <a:pt x="2420112" y="530351"/>
                  </a:lnTo>
                  <a:lnTo>
                    <a:pt x="2420112" y="7620"/>
                  </a:lnTo>
                  <a:lnTo>
                    <a:pt x="2415540" y="7620"/>
                  </a:lnTo>
                  <a:lnTo>
                    <a:pt x="2412492" y="4572"/>
                  </a:lnTo>
                  <a:close/>
                </a:path>
                <a:path w="2420620" h="536575">
                  <a:moveTo>
                    <a:pt x="2420112" y="530351"/>
                  </a:moveTo>
                  <a:lnTo>
                    <a:pt x="2415540" y="530352"/>
                  </a:lnTo>
                  <a:lnTo>
                    <a:pt x="2412492" y="533400"/>
                  </a:lnTo>
                  <a:lnTo>
                    <a:pt x="2420112" y="533400"/>
                  </a:lnTo>
                  <a:lnTo>
                    <a:pt x="2420112" y="530351"/>
                  </a:lnTo>
                  <a:close/>
                </a:path>
                <a:path w="2420620" h="536575">
                  <a:moveTo>
                    <a:pt x="723900" y="224028"/>
                  </a:moveTo>
                  <a:lnTo>
                    <a:pt x="723900" y="228203"/>
                  </a:lnTo>
                  <a:lnTo>
                    <a:pt x="726948" y="228600"/>
                  </a:lnTo>
                  <a:lnTo>
                    <a:pt x="723900" y="224028"/>
                  </a:lnTo>
                  <a:close/>
                </a:path>
                <a:path w="2420620" h="536575">
                  <a:moveTo>
                    <a:pt x="729996" y="224028"/>
                  </a:moveTo>
                  <a:lnTo>
                    <a:pt x="723900" y="224028"/>
                  </a:lnTo>
                  <a:lnTo>
                    <a:pt x="726948" y="228600"/>
                  </a:lnTo>
                  <a:lnTo>
                    <a:pt x="729996" y="228600"/>
                  </a:lnTo>
                  <a:lnTo>
                    <a:pt x="729996" y="224028"/>
                  </a:lnTo>
                  <a:close/>
                </a:path>
                <a:path w="2420620" h="536575">
                  <a:moveTo>
                    <a:pt x="723900" y="88577"/>
                  </a:moveTo>
                  <a:lnTo>
                    <a:pt x="0" y="132588"/>
                  </a:lnTo>
                  <a:lnTo>
                    <a:pt x="0" y="134112"/>
                  </a:lnTo>
                  <a:lnTo>
                    <a:pt x="723900" y="228203"/>
                  </a:lnTo>
                  <a:lnTo>
                    <a:pt x="723900" y="224028"/>
                  </a:lnTo>
                  <a:lnTo>
                    <a:pt x="729996" y="224028"/>
                  </a:lnTo>
                  <a:lnTo>
                    <a:pt x="729996" y="220979"/>
                  </a:lnTo>
                  <a:lnTo>
                    <a:pt x="75063" y="137160"/>
                  </a:lnTo>
                  <a:lnTo>
                    <a:pt x="27431" y="137160"/>
                  </a:lnTo>
                  <a:lnTo>
                    <a:pt x="27431" y="131064"/>
                  </a:lnTo>
                  <a:lnTo>
                    <a:pt x="131515" y="131064"/>
                  </a:lnTo>
                  <a:lnTo>
                    <a:pt x="729996" y="96012"/>
                  </a:lnTo>
                  <a:lnTo>
                    <a:pt x="729996" y="92963"/>
                  </a:lnTo>
                  <a:lnTo>
                    <a:pt x="723900" y="92964"/>
                  </a:lnTo>
                  <a:lnTo>
                    <a:pt x="723900" y="88577"/>
                  </a:lnTo>
                  <a:close/>
                </a:path>
                <a:path w="2420620" h="536575">
                  <a:moveTo>
                    <a:pt x="27431" y="131064"/>
                  </a:moveTo>
                  <a:lnTo>
                    <a:pt x="27431" y="137160"/>
                  </a:lnTo>
                  <a:lnTo>
                    <a:pt x="60109" y="135246"/>
                  </a:lnTo>
                  <a:lnTo>
                    <a:pt x="27431" y="131064"/>
                  </a:lnTo>
                  <a:close/>
                </a:path>
                <a:path w="2420620" h="536575">
                  <a:moveTo>
                    <a:pt x="60109" y="135246"/>
                  </a:moveTo>
                  <a:lnTo>
                    <a:pt x="27431" y="137160"/>
                  </a:lnTo>
                  <a:lnTo>
                    <a:pt x="75063" y="137160"/>
                  </a:lnTo>
                  <a:lnTo>
                    <a:pt x="60109" y="135246"/>
                  </a:lnTo>
                  <a:close/>
                </a:path>
                <a:path w="2420620" h="536575">
                  <a:moveTo>
                    <a:pt x="131515" y="131064"/>
                  </a:moveTo>
                  <a:lnTo>
                    <a:pt x="27431" y="131064"/>
                  </a:lnTo>
                  <a:lnTo>
                    <a:pt x="60109" y="135246"/>
                  </a:lnTo>
                  <a:lnTo>
                    <a:pt x="131515" y="131064"/>
                  </a:lnTo>
                  <a:close/>
                </a:path>
                <a:path w="2420620" h="536575">
                  <a:moveTo>
                    <a:pt x="726948" y="88392"/>
                  </a:moveTo>
                  <a:lnTo>
                    <a:pt x="723900" y="88577"/>
                  </a:lnTo>
                  <a:lnTo>
                    <a:pt x="723900" y="92964"/>
                  </a:lnTo>
                  <a:lnTo>
                    <a:pt x="726948" y="88392"/>
                  </a:lnTo>
                  <a:close/>
                </a:path>
                <a:path w="2420620" h="536575">
                  <a:moveTo>
                    <a:pt x="729996" y="88392"/>
                  </a:moveTo>
                  <a:lnTo>
                    <a:pt x="726948" y="88392"/>
                  </a:lnTo>
                  <a:lnTo>
                    <a:pt x="723900" y="92964"/>
                  </a:lnTo>
                  <a:lnTo>
                    <a:pt x="729996" y="92963"/>
                  </a:lnTo>
                  <a:lnTo>
                    <a:pt x="729996" y="88392"/>
                  </a:lnTo>
                  <a:close/>
                </a:path>
                <a:path w="2420620" h="536575">
                  <a:moveTo>
                    <a:pt x="2420112" y="0"/>
                  </a:moveTo>
                  <a:lnTo>
                    <a:pt x="723900" y="0"/>
                  </a:lnTo>
                  <a:lnTo>
                    <a:pt x="723900" y="88577"/>
                  </a:lnTo>
                  <a:lnTo>
                    <a:pt x="726948" y="88392"/>
                  </a:lnTo>
                  <a:lnTo>
                    <a:pt x="729996" y="88392"/>
                  </a:lnTo>
                  <a:lnTo>
                    <a:pt x="729996" y="7620"/>
                  </a:lnTo>
                  <a:lnTo>
                    <a:pt x="726948" y="7620"/>
                  </a:lnTo>
                  <a:lnTo>
                    <a:pt x="729996" y="4572"/>
                  </a:lnTo>
                  <a:lnTo>
                    <a:pt x="2420112" y="4572"/>
                  </a:lnTo>
                  <a:lnTo>
                    <a:pt x="2420112" y="0"/>
                  </a:lnTo>
                  <a:close/>
                </a:path>
                <a:path w="2420620" h="536575">
                  <a:moveTo>
                    <a:pt x="729996" y="4572"/>
                  </a:moveTo>
                  <a:lnTo>
                    <a:pt x="726948" y="7620"/>
                  </a:lnTo>
                  <a:lnTo>
                    <a:pt x="729996" y="7620"/>
                  </a:lnTo>
                  <a:lnTo>
                    <a:pt x="729996" y="4572"/>
                  </a:lnTo>
                  <a:close/>
                </a:path>
                <a:path w="2420620" h="536575">
                  <a:moveTo>
                    <a:pt x="2412492" y="4572"/>
                  </a:moveTo>
                  <a:lnTo>
                    <a:pt x="729996" y="4572"/>
                  </a:lnTo>
                  <a:lnTo>
                    <a:pt x="729996" y="7620"/>
                  </a:lnTo>
                  <a:lnTo>
                    <a:pt x="2412492" y="7620"/>
                  </a:lnTo>
                  <a:lnTo>
                    <a:pt x="2412492" y="4572"/>
                  </a:lnTo>
                  <a:close/>
                </a:path>
                <a:path w="2420620" h="536575">
                  <a:moveTo>
                    <a:pt x="2420112" y="4572"/>
                  </a:moveTo>
                  <a:lnTo>
                    <a:pt x="2412492" y="4572"/>
                  </a:lnTo>
                  <a:lnTo>
                    <a:pt x="2415540" y="7620"/>
                  </a:lnTo>
                  <a:lnTo>
                    <a:pt x="2420112" y="7620"/>
                  </a:lnTo>
                  <a:lnTo>
                    <a:pt x="2420112" y="4572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4178300" y="2354595"/>
            <a:ext cx="1433195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0"/>
              </a:spcBef>
            </a:pPr>
            <a:r>
              <a:rPr sz="1000" spc="-10" dirty="0">
                <a:latin typeface="Arial"/>
                <a:cs typeface="Arial"/>
              </a:rPr>
              <a:t>Variable</a:t>
            </a:r>
            <a:r>
              <a:rPr sz="1000" spc="-3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names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are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spc="-20" dirty="0">
                <a:latin typeface="Arial"/>
                <a:cs typeface="Arial"/>
              </a:rPr>
              <a:t>short </a:t>
            </a:r>
            <a:r>
              <a:rPr sz="1000" dirty="0">
                <a:latin typeface="Arial"/>
                <a:cs typeface="Arial"/>
              </a:rPr>
              <a:t>but</a:t>
            </a:r>
            <a:r>
              <a:rPr sz="1000" spc="-2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meaningful</a:t>
            </a:r>
            <a:r>
              <a:rPr sz="1000" spc="-3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in </a:t>
            </a:r>
            <a:r>
              <a:rPr sz="1000" spc="-20" dirty="0">
                <a:latin typeface="Arial"/>
                <a:cs typeface="Arial"/>
              </a:rPr>
              <a:t>lower </a:t>
            </a:r>
            <a:r>
              <a:rPr sz="1000" dirty="0">
                <a:latin typeface="Arial"/>
                <a:cs typeface="Arial"/>
              </a:rPr>
              <a:t>camel</a:t>
            </a:r>
            <a:r>
              <a:rPr sz="1000" spc="-40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case.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2084832" y="3813047"/>
            <a:ext cx="1696720" cy="725805"/>
            <a:chOff x="2084832" y="3813047"/>
            <a:chExt cx="1696720" cy="725805"/>
          </a:xfrm>
        </p:grpSpPr>
        <p:sp>
          <p:nvSpPr>
            <p:cNvPr id="24" name="object 24"/>
            <p:cNvSpPr/>
            <p:nvPr/>
          </p:nvSpPr>
          <p:spPr>
            <a:xfrm>
              <a:off x="2087880" y="3820667"/>
              <a:ext cx="1690370" cy="713740"/>
            </a:xfrm>
            <a:custGeom>
              <a:avLst/>
              <a:gdLst/>
              <a:ahLst/>
              <a:cxnLst/>
              <a:rect l="l" t="t" r="r" b="b"/>
              <a:pathLst>
                <a:path w="1690370" h="713739">
                  <a:moveTo>
                    <a:pt x="1211580" y="0"/>
                  </a:moveTo>
                  <a:lnTo>
                    <a:pt x="986028" y="332232"/>
                  </a:lnTo>
                  <a:lnTo>
                    <a:pt x="0" y="332232"/>
                  </a:lnTo>
                  <a:lnTo>
                    <a:pt x="0" y="713232"/>
                  </a:lnTo>
                  <a:lnTo>
                    <a:pt x="1690116" y="713232"/>
                  </a:lnTo>
                  <a:lnTo>
                    <a:pt x="1690116" y="332232"/>
                  </a:lnTo>
                  <a:lnTo>
                    <a:pt x="1408176" y="332232"/>
                  </a:lnTo>
                  <a:lnTo>
                    <a:pt x="1211580" y="0"/>
                  </a:lnTo>
                  <a:close/>
                </a:path>
              </a:pathLst>
            </a:custGeom>
            <a:solidFill>
              <a:srgbClr val="FFFF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2084832" y="3813047"/>
              <a:ext cx="1696720" cy="725805"/>
            </a:xfrm>
            <a:custGeom>
              <a:avLst/>
              <a:gdLst/>
              <a:ahLst/>
              <a:cxnLst/>
              <a:rect l="l" t="t" r="r" b="b"/>
              <a:pathLst>
                <a:path w="1696720" h="725804">
                  <a:moveTo>
                    <a:pt x="987057" y="336803"/>
                  </a:moveTo>
                  <a:lnTo>
                    <a:pt x="0" y="336803"/>
                  </a:lnTo>
                  <a:lnTo>
                    <a:pt x="0" y="725423"/>
                  </a:lnTo>
                  <a:lnTo>
                    <a:pt x="1696212" y="725423"/>
                  </a:lnTo>
                  <a:lnTo>
                    <a:pt x="1696212" y="720851"/>
                  </a:lnTo>
                  <a:lnTo>
                    <a:pt x="7620" y="720851"/>
                  </a:lnTo>
                  <a:lnTo>
                    <a:pt x="3048" y="717803"/>
                  </a:lnTo>
                  <a:lnTo>
                    <a:pt x="7620" y="717803"/>
                  </a:lnTo>
                  <a:lnTo>
                    <a:pt x="7620" y="342899"/>
                  </a:lnTo>
                  <a:lnTo>
                    <a:pt x="3047" y="342899"/>
                  </a:lnTo>
                  <a:lnTo>
                    <a:pt x="7620" y="339851"/>
                  </a:lnTo>
                  <a:lnTo>
                    <a:pt x="992659" y="339851"/>
                  </a:lnTo>
                  <a:lnTo>
                    <a:pt x="993689" y="338327"/>
                  </a:lnTo>
                  <a:lnTo>
                    <a:pt x="986028" y="338327"/>
                  </a:lnTo>
                  <a:lnTo>
                    <a:pt x="987057" y="336803"/>
                  </a:lnTo>
                  <a:close/>
                </a:path>
                <a:path w="1696720" h="725804">
                  <a:moveTo>
                    <a:pt x="7620" y="717803"/>
                  </a:moveTo>
                  <a:lnTo>
                    <a:pt x="3048" y="717803"/>
                  </a:lnTo>
                  <a:lnTo>
                    <a:pt x="7620" y="720851"/>
                  </a:lnTo>
                  <a:lnTo>
                    <a:pt x="7620" y="717803"/>
                  </a:lnTo>
                  <a:close/>
                </a:path>
                <a:path w="1696720" h="725804">
                  <a:moveTo>
                    <a:pt x="1690116" y="717803"/>
                  </a:moveTo>
                  <a:lnTo>
                    <a:pt x="7620" y="717803"/>
                  </a:lnTo>
                  <a:lnTo>
                    <a:pt x="7620" y="720851"/>
                  </a:lnTo>
                  <a:lnTo>
                    <a:pt x="1690116" y="720851"/>
                  </a:lnTo>
                  <a:lnTo>
                    <a:pt x="1690116" y="717803"/>
                  </a:lnTo>
                  <a:close/>
                </a:path>
                <a:path w="1696720" h="725804">
                  <a:moveTo>
                    <a:pt x="1690116" y="339851"/>
                  </a:moveTo>
                  <a:lnTo>
                    <a:pt x="1690116" y="720851"/>
                  </a:lnTo>
                  <a:lnTo>
                    <a:pt x="1693164" y="717803"/>
                  </a:lnTo>
                  <a:lnTo>
                    <a:pt x="1696212" y="717803"/>
                  </a:lnTo>
                  <a:lnTo>
                    <a:pt x="1696212" y="342899"/>
                  </a:lnTo>
                  <a:lnTo>
                    <a:pt x="1693164" y="342899"/>
                  </a:lnTo>
                  <a:lnTo>
                    <a:pt x="1690116" y="339851"/>
                  </a:lnTo>
                  <a:close/>
                </a:path>
                <a:path w="1696720" h="725804">
                  <a:moveTo>
                    <a:pt x="1696212" y="717803"/>
                  </a:moveTo>
                  <a:lnTo>
                    <a:pt x="1693164" y="717803"/>
                  </a:lnTo>
                  <a:lnTo>
                    <a:pt x="1690116" y="720851"/>
                  </a:lnTo>
                  <a:lnTo>
                    <a:pt x="1696212" y="720851"/>
                  </a:lnTo>
                  <a:lnTo>
                    <a:pt x="1696212" y="717803"/>
                  </a:lnTo>
                  <a:close/>
                </a:path>
                <a:path w="1696720" h="725804">
                  <a:moveTo>
                    <a:pt x="7620" y="339851"/>
                  </a:moveTo>
                  <a:lnTo>
                    <a:pt x="3047" y="342899"/>
                  </a:lnTo>
                  <a:lnTo>
                    <a:pt x="7620" y="342899"/>
                  </a:lnTo>
                  <a:lnTo>
                    <a:pt x="7620" y="339851"/>
                  </a:lnTo>
                  <a:close/>
                </a:path>
                <a:path w="1696720" h="725804">
                  <a:moveTo>
                    <a:pt x="992659" y="339851"/>
                  </a:moveTo>
                  <a:lnTo>
                    <a:pt x="7620" y="339851"/>
                  </a:lnTo>
                  <a:lnTo>
                    <a:pt x="7620" y="342899"/>
                  </a:lnTo>
                  <a:lnTo>
                    <a:pt x="990600" y="342899"/>
                  </a:lnTo>
                  <a:lnTo>
                    <a:pt x="992659" y="339851"/>
                  </a:lnTo>
                  <a:close/>
                </a:path>
                <a:path w="1696720" h="725804">
                  <a:moveTo>
                    <a:pt x="1220023" y="9143"/>
                  </a:moveTo>
                  <a:lnTo>
                    <a:pt x="1216152" y="9143"/>
                  </a:lnTo>
                  <a:lnTo>
                    <a:pt x="1213717" y="12745"/>
                  </a:lnTo>
                  <a:lnTo>
                    <a:pt x="1409700" y="342899"/>
                  </a:lnTo>
                  <a:lnTo>
                    <a:pt x="1690116" y="342899"/>
                  </a:lnTo>
                  <a:lnTo>
                    <a:pt x="1690116" y="339851"/>
                  </a:lnTo>
                  <a:lnTo>
                    <a:pt x="1696212" y="339851"/>
                  </a:lnTo>
                  <a:lnTo>
                    <a:pt x="1696212" y="338327"/>
                  </a:lnTo>
                  <a:lnTo>
                    <a:pt x="1414272" y="338327"/>
                  </a:lnTo>
                  <a:lnTo>
                    <a:pt x="1411224" y="336803"/>
                  </a:lnTo>
                  <a:lnTo>
                    <a:pt x="1413372" y="336803"/>
                  </a:lnTo>
                  <a:lnTo>
                    <a:pt x="1220023" y="9143"/>
                  </a:lnTo>
                  <a:close/>
                </a:path>
                <a:path w="1696720" h="725804">
                  <a:moveTo>
                    <a:pt x="1696212" y="339851"/>
                  </a:moveTo>
                  <a:lnTo>
                    <a:pt x="1690116" y="339851"/>
                  </a:lnTo>
                  <a:lnTo>
                    <a:pt x="1693164" y="342899"/>
                  </a:lnTo>
                  <a:lnTo>
                    <a:pt x="1696212" y="342899"/>
                  </a:lnTo>
                  <a:lnTo>
                    <a:pt x="1696212" y="339851"/>
                  </a:lnTo>
                  <a:close/>
                </a:path>
                <a:path w="1696720" h="725804">
                  <a:moveTo>
                    <a:pt x="1214628" y="0"/>
                  </a:moveTo>
                  <a:lnTo>
                    <a:pt x="986028" y="338327"/>
                  </a:lnTo>
                  <a:lnTo>
                    <a:pt x="989076" y="336803"/>
                  </a:lnTo>
                  <a:lnTo>
                    <a:pt x="994719" y="336803"/>
                  </a:lnTo>
                  <a:lnTo>
                    <a:pt x="1213717" y="12745"/>
                  </a:lnTo>
                  <a:lnTo>
                    <a:pt x="1211580" y="9143"/>
                  </a:lnTo>
                  <a:lnTo>
                    <a:pt x="1220023" y="9143"/>
                  </a:lnTo>
                  <a:lnTo>
                    <a:pt x="1214628" y="0"/>
                  </a:lnTo>
                  <a:close/>
                </a:path>
                <a:path w="1696720" h="725804">
                  <a:moveTo>
                    <a:pt x="994719" y="336803"/>
                  </a:moveTo>
                  <a:lnTo>
                    <a:pt x="989076" y="336803"/>
                  </a:lnTo>
                  <a:lnTo>
                    <a:pt x="986028" y="338327"/>
                  </a:lnTo>
                  <a:lnTo>
                    <a:pt x="993689" y="338327"/>
                  </a:lnTo>
                  <a:lnTo>
                    <a:pt x="994719" y="336803"/>
                  </a:lnTo>
                  <a:close/>
                </a:path>
                <a:path w="1696720" h="725804">
                  <a:moveTo>
                    <a:pt x="1413372" y="336803"/>
                  </a:moveTo>
                  <a:lnTo>
                    <a:pt x="1411224" y="336803"/>
                  </a:lnTo>
                  <a:lnTo>
                    <a:pt x="1414272" y="338327"/>
                  </a:lnTo>
                  <a:lnTo>
                    <a:pt x="1413372" y="336803"/>
                  </a:lnTo>
                  <a:close/>
                </a:path>
                <a:path w="1696720" h="725804">
                  <a:moveTo>
                    <a:pt x="1696212" y="336803"/>
                  </a:moveTo>
                  <a:lnTo>
                    <a:pt x="1413372" y="336803"/>
                  </a:lnTo>
                  <a:lnTo>
                    <a:pt x="1414272" y="338327"/>
                  </a:lnTo>
                  <a:lnTo>
                    <a:pt x="1696212" y="338327"/>
                  </a:lnTo>
                  <a:lnTo>
                    <a:pt x="1696212" y="336803"/>
                  </a:lnTo>
                  <a:close/>
                </a:path>
                <a:path w="1696720" h="725804">
                  <a:moveTo>
                    <a:pt x="1216152" y="9143"/>
                  </a:moveTo>
                  <a:lnTo>
                    <a:pt x="1211580" y="9143"/>
                  </a:lnTo>
                  <a:lnTo>
                    <a:pt x="1213717" y="12745"/>
                  </a:lnTo>
                  <a:lnTo>
                    <a:pt x="1216152" y="9143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1579874" y="3573281"/>
            <a:ext cx="5006340" cy="932180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75"/>
              </a:spcBef>
            </a:pPr>
            <a:r>
              <a:rPr sz="1150" spc="200" dirty="0">
                <a:latin typeface="Times New Roman"/>
                <a:cs typeface="Times New Roman"/>
              </a:rPr>
              <a:t>public</a:t>
            </a:r>
            <a:r>
              <a:rPr sz="1150" spc="405" dirty="0">
                <a:latin typeface="Times New Roman"/>
                <a:cs typeface="Times New Roman"/>
              </a:rPr>
              <a:t> </a:t>
            </a:r>
            <a:r>
              <a:rPr sz="1150" spc="170" dirty="0">
                <a:latin typeface="Times New Roman"/>
                <a:cs typeface="Times New Roman"/>
              </a:rPr>
              <a:t>void</a:t>
            </a:r>
            <a:r>
              <a:rPr sz="1150" spc="415" dirty="0">
                <a:latin typeface="Times New Roman"/>
                <a:cs typeface="Times New Roman"/>
              </a:rPr>
              <a:t> </a:t>
            </a:r>
            <a:r>
              <a:rPr sz="1150" b="1" spc="160" dirty="0">
                <a:latin typeface="Times New Roman"/>
                <a:cs typeface="Times New Roman"/>
              </a:rPr>
              <a:t>disputeCharge</a:t>
            </a:r>
            <a:r>
              <a:rPr sz="1150" spc="160" dirty="0">
                <a:latin typeface="Times New Roman"/>
                <a:cs typeface="Times New Roman"/>
              </a:rPr>
              <a:t>(String</a:t>
            </a:r>
            <a:r>
              <a:rPr sz="1150" spc="420" dirty="0">
                <a:latin typeface="Times New Roman"/>
                <a:cs typeface="Times New Roman"/>
              </a:rPr>
              <a:t> </a:t>
            </a:r>
            <a:r>
              <a:rPr sz="1150" spc="200" dirty="0">
                <a:latin typeface="Times New Roman"/>
                <a:cs typeface="Times New Roman"/>
              </a:rPr>
              <a:t>chargeId,</a:t>
            </a:r>
            <a:r>
              <a:rPr sz="1150" spc="405" dirty="0">
                <a:latin typeface="Times New Roman"/>
                <a:cs typeface="Times New Roman"/>
              </a:rPr>
              <a:t> </a:t>
            </a:r>
            <a:r>
              <a:rPr sz="1150" spc="254" dirty="0">
                <a:latin typeface="Times New Roman"/>
                <a:cs typeface="Times New Roman"/>
              </a:rPr>
              <a:t>float</a:t>
            </a:r>
            <a:r>
              <a:rPr sz="1150" spc="405" dirty="0">
                <a:latin typeface="Times New Roman"/>
                <a:cs typeface="Times New Roman"/>
              </a:rPr>
              <a:t> </a:t>
            </a:r>
            <a:r>
              <a:rPr sz="1150" spc="125" dirty="0">
                <a:latin typeface="Times New Roman"/>
                <a:cs typeface="Times New Roman"/>
              </a:rPr>
              <a:t>amount){</a:t>
            </a:r>
            <a:endParaRPr sz="1150">
              <a:latin typeface="Times New Roman"/>
              <a:cs typeface="Times New Roman"/>
            </a:endParaRPr>
          </a:p>
          <a:p>
            <a:pPr marL="361315">
              <a:lnSpc>
                <a:spcPct val="100000"/>
              </a:lnSpc>
              <a:spcBef>
                <a:spcPts val="275"/>
              </a:spcBef>
            </a:pPr>
            <a:r>
              <a:rPr sz="1150" spc="360" dirty="0">
                <a:latin typeface="Times New Roman"/>
                <a:cs typeface="Times New Roman"/>
              </a:rPr>
              <a:t>//</a:t>
            </a:r>
            <a:r>
              <a:rPr sz="1150" spc="395" dirty="0">
                <a:latin typeface="Times New Roman"/>
                <a:cs typeface="Times New Roman"/>
              </a:rPr>
              <a:t> </a:t>
            </a:r>
            <a:r>
              <a:rPr sz="1150" spc="370" dirty="0">
                <a:latin typeface="Times New Roman"/>
                <a:cs typeface="Times New Roman"/>
              </a:rPr>
              <a:t>...</a:t>
            </a:r>
            <a:endParaRPr sz="1150">
              <a:latin typeface="Times New Roman"/>
              <a:cs typeface="Times New Roman"/>
            </a:endParaRPr>
          </a:p>
          <a:p>
            <a:pPr marL="12700">
              <a:lnSpc>
                <a:spcPts val="1270"/>
              </a:lnSpc>
              <a:spcBef>
                <a:spcPts val="265"/>
              </a:spcBef>
            </a:pPr>
            <a:r>
              <a:rPr sz="1150" spc="80" dirty="0">
                <a:latin typeface="Times New Roman"/>
                <a:cs typeface="Times New Roman"/>
              </a:rPr>
              <a:t>}</a:t>
            </a:r>
            <a:endParaRPr sz="1150">
              <a:latin typeface="Times New Roman"/>
              <a:cs typeface="Times New Roman"/>
            </a:endParaRPr>
          </a:p>
          <a:p>
            <a:pPr marR="2292350" algn="ctr">
              <a:lnSpc>
                <a:spcPts val="1090"/>
              </a:lnSpc>
            </a:pPr>
            <a:r>
              <a:rPr sz="1000" dirty="0">
                <a:latin typeface="Arial"/>
                <a:cs typeface="Arial"/>
              </a:rPr>
              <a:t>Methods</a:t>
            </a:r>
            <a:r>
              <a:rPr sz="1000" spc="-4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should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be</a:t>
            </a:r>
            <a:r>
              <a:rPr sz="1000" spc="-10" dirty="0">
                <a:latin typeface="Arial"/>
                <a:cs typeface="Arial"/>
              </a:rPr>
              <a:t> verbs,</a:t>
            </a:r>
            <a:endParaRPr sz="1000">
              <a:latin typeface="Arial"/>
              <a:cs typeface="Arial"/>
            </a:endParaRPr>
          </a:p>
          <a:p>
            <a:pPr marR="2291080" algn="ctr">
              <a:lnSpc>
                <a:spcPct val="100000"/>
              </a:lnSpc>
            </a:pPr>
            <a:r>
              <a:rPr sz="1000" dirty="0">
                <a:latin typeface="Arial"/>
                <a:cs typeface="Arial"/>
              </a:rPr>
              <a:t>in</a:t>
            </a:r>
            <a:r>
              <a:rPr sz="1000" spc="-4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lower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camel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case.</a:t>
            </a:r>
            <a:endParaRPr sz="100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2326639" y="5247386"/>
            <a:ext cx="3116580" cy="144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endParaRPr sz="8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42416" y="4142232"/>
            <a:ext cx="5689600" cy="565785"/>
            <a:chOff x="1042416" y="4142232"/>
            <a:chExt cx="5689600" cy="565785"/>
          </a:xfrm>
        </p:grpSpPr>
        <p:sp>
          <p:nvSpPr>
            <p:cNvPr id="3" name="object 3"/>
            <p:cNvSpPr/>
            <p:nvPr/>
          </p:nvSpPr>
          <p:spPr>
            <a:xfrm>
              <a:off x="1053084" y="4152900"/>
              <a:ext cx="5668010" cy="546100"/>
            </a:xfrm>
            <a:custGeom>
              <a:avLst/>
              <a:gdLst/>
              <a:ahLst/>
              <a:cxnLst/>
              <a:rect l="l" t="t" r="r" b="b"/>
              <a:pathLst>
                <a:path w="5668009" h="546100">
                  <a:moveTo>
                    <a:pt x="5667755" y="0"/>
                  </a:moveTo>
                  <a:lnTo>
                    <a:pt x="0" y="0"/>
                  </a:lnTo>
                  <a:lnTo>
                    <a:pt x="0" y="545591"/>
                  </a:lnTo>
                  <a:lnTo>
                    <a:pt x="5667755" y="545591"/>
                  </a:lnTo>
                  <a:lnTo>
                    <a:pt x="5667755" y="0"/>
                  </a:lnTo>
                  <a:close/>
                </a:path>
              </a:pathLst>
            </a:custGeom>
            <a:solidFill>
              <a:srgbClr val="DCDC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042416" y="4142232"/>
              <a:ext cx="5689600" cy="565785"/>
            </a:xfrm>
            <a:custGeom>
              <a:avLst/>
              <a:gdLst/>
              <a:ahLst/>
              <a:cxnLst/>
              <a:rect l="l" t="t" r="r" b="b"/>
              <a:pathLst>
                <a:path w="5689600" h="565785">
                  <a:moveTo>
                    <a:pt x="5684520" y="0"/>
                  </a:moveTo>
                  <a:lnTo>
                    <a:pt x="4572" y="0"/>
                  </a:lnTo>
                  <a:lnTo>
                    <a:pt x="0" y="4571"/>
                  </a:lnTo>
                  <a:lnTo>
                    <a:pt x="0" y="560831"/>
                  </a:lnTo>
                  <a:lnTo>
                    <a:pt x="4572" y="565403"/>
                  </a:lnTo>
                  <a:lnTo>
                    <a:pt x="5684520" y="565403"/>
                  </a:lnTo>
                  <a:lnTo>
                    <a:pt x="5689092" y="560831"/>
                  </a:lnTo>
                  <a:lnTo>
                    <a:pt x="5689092" y="556259"/>
                  </a:lnTo>
                  <a:lnTo>
                    <a:pt x="21336" y="556259"/>
                  </a:lnTo>
                  <a:lnTo>
                    <a:pt x="10668" y="545591"/>
                  </a:lnTo>
                  <a:lnTo>
                    <a:pt x="21336" y="545591"/>
                  </a:lnTo>
                  <a:lnTo>
                    <a:pt x="21336" y="21335"/>
                  </a:lnTo>
                  <a:lnTo>
                    <a:pt x="10667" y="21335"/>
                  </a:lnTo>
                  <a:lnTo>
                    <a:pt x="21336" y="10667"/>
                  </a:lnTo>
                  <a:lnTo>
                    <a:pt x="5689092" y="10667"/>
                  </a:lnTo>
                  <a:lnTo>
                    <a:pt x="5689092" y="4571"/>
                  </a:lnTo>
                  <a:lnTo>
                    <a:pt x="5684520" y="0"/>
                  </a:lnTo>
                  <a:close/>
                </a:path>
                <a:path w="5689600" h="565785">
                  <a:moveTo>
                    <a:pt x="21336" y="545591"/>
                  </a:moveTo>
                  <a:lnTo>
                    <a:pt x="10668" y="545591"/>
                  </a:lnTo>
                  <a:lnTo>
                    <a:pt x="21336" y="556259"/>
                  </a:lnTo>
                  <a:lnTo>
                    <a:pt x="21336" y="545591"/>
                  </a:lnTo>
                  <a:close/>
                </a:path>
                <a:path w="5689600" h="565785">
                  <a:moveTo>
                    <a:pt x="5667756" y="545591"/>
                  </a:moveTo>
                  <a:lnTo>
                    <a:pt x="21336" y="545591"/>
                  </a:lnTo>
                  <a:lnTo>
                    <a:pt x="21336" y="556259"/>
                  </a:lnTo>
                  <a:lnTo>
                    <a:pt x="5667756" y="556259"/>
                  </a:lnTo>
                  <a:lnTo>
                    <a:pt x="5667756" y="545591"/>
                  </a:lnTo>
                  <a:close/>
                </a:path>
                <a:path w="5689600" h="565785">
                  <a:moveTo>
                    <a:pt x="5667756" y="10667"/>
                  </a:moveTo>
                  <a:lnTo>
                    <a:pt x="5667756" y="556259"/>
                  </a:lnTo>
                  <a:lnTo>
                    <a:pt x="5678424" y="545591"/>
                  </a:lnTo>
                  <a:lnTo>
                    <a:pt x="5689092" y="545591"/>
                  </a:lnTo>
                  <a:lnTo>
                    <a:pt x="5689092" y="21335"/>
                  </a:lnTo>
                  <a:lnTo>
                    <a:pt x="5678424" y="21335"/>
                  </a:lnTo>
                  <a:lnTo>
                    <a:pt x="5667756" y="10667"/>
                  </a:lnTo>
                  <a:close/>
                </a:path>
                <a:path w="5689600" h="565785">
                  <a:moveTo>
                    <a:pt x="5689092" y="545591"/>
                  </a:moveTo>
                  <a:lnTo>
                    <a:pt x="5678424" y="545591"/>
                  </a:lnTo>
                  <a:lnTo>
                    <a:pt x="5667756" y="556259"/>
                  </a:lnTo>
                  <a:lnTo>
                    <a:pt x="5689092" y="556259"/>
                  </a:lnTo>
                  <a:lnTo>
                    <a:pt x="5689092" y="545591"/>
                  </a:lnTo>
                  <a:close/>
                </a:path>
                <a:path w="5689600" h="565785">
                  <a:moveTo>
                    <a:pt x="21336" y="10667"/>
                  </a:moveTo>
                  <a:lnTo>
                    <a:pt x="10667" y="21335"/>
                  </a:lnTo>
                  <a:lnTo>
                    <a:pt x="21336" y="21335"/>
                  </a:lnTo>
                  <a:lnTo>
                    <a:pt x="21336" y="10667"/>
                  </a:lnTo>
                  <a:close/>
                </a:path>
                <a:path w="5689600" h="565785">
                  <a:moveTo>
                    <a:pt x="5667756" y="10667"/>
                  </a:moveTo>
                  <a:lnTo>
                    <a:pt x="21336" y="10667"/>
                  </a:lnTo>
                  <a:lnTo>
                    <a:pt x="21336" y="21335"/>
                  </a:lnTo>
                  <a:lnTo>
                    <a:pt x="5667756" y="21335"/>
                  </a:lnTo>
                  <a:lnTo>
                    <a:pt x="5667756" y="10667"/>
                  </a:lnTo>
                  <a:close/>
                </a:path>
                <a:path w="5689600" h="565785">
                  <a:moveTo>
                    <a:pt x="5689092" y="10667"/>
                  </a:moveTo>
                  <a:lnTo>
                    <a:pt x="5667756" y="10667"/>
                  </a:lnTo>
                  <a:lnTo>
                    <a:pt x="5678424" y="21335"/>
                  </a:lnTo>
                  <a:lnTo>
                    <a:pt x="5689092" y="21335"/>
                  </a:lnTo>
                  <a:lnTo>
                    <a:pt x="5689092" y="1066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1042416" y="1909572"/>
            <a:ext cx="5689600" cy="565785"/>
            <a:chOff x="1042416" y="1909572"/>
            <a:chExt cx="5689600" cy="565785"/>
          </a:xfrm>
        </p:grpSpPr>
        <p:sp>
          <p:nvSpPr>
            <p:cNvPr id="6" name="object 6"/>
            <p:cNvSpPr/>
            <p:nvPr/>
          </p:nvSpPr>
          <p:spPr>
            <a:xfrm>
              <a:off x="1053084" y="1918716"/>
              <a:ext cx="5668010" cy="546100"/>
            </a:xfrm>
            <a:custGeom>
              <a:avLst/>
              <a:gdLst/>
              <a:ahLst/>
              <a:cxnLst/>
              <a:rect l="l" t="t" r="r" b="b"/>
              <a:pathLst>
                <a:path w="5668009" h="546100">
                  <a:moveTo>
                    <a:pt x="5667755" y="0"/>
                  </a:moveTo>
                  <a:lnTo>
                    <a:pt x="0" y="0"/>
                  </a:lnTo>
                  <a:lnTo>
                    <a:pt x="0" y="545592"/>
                  </a:lnTo>
                  <a:lnTo>
                    <a:pt x="5667755" y="545592"/>
                  </a:lnTo>
                  <a:lnTo>
                    <a:pt x="5667755" y="0"/>
                  </a:lnTo>
                  <a:close/>
                </a:path>
              </a:pathLst>
            </a:custGeom>
            <a:solidFill>
              <a:srgbClr val="DCDC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042416" y="1909572"/>
              <a:ext cx="5689600" cy="565785"/>
            </a:xfrm>
            <a:custGeom>
              <a:avLst/>
              <a:gdLst/>
              <a:ahLst/>
              <a:cxnLst/>
              <a:rect l="l" t="t" r="r" b="b"/>
              <a:pathLst>
                <a:path w="5689600" h="565785">
                  <a:moveTo>
                    <a:pt x="5684520" y="0"/>
                  </a:moveTo>
                  <a:lnTo>
                    <a:pt x="4572" y="0"/>
                  </a:lnTo>
                  <a:lnTo>
                    <a:pt x="0" y="4572"/>
                  </a:lnTo>
                  <a:lnTo>
                    <a:pt x="0" y="560832"/>
                  </a:lnTo>
                  <a:lnTo>
                    <a:pt x="4572" y="565404"/>
                  </a:lnTo>
                  <a:lnTo>
                    <a:pt x="5684520" y="565404"/>
                  </a:lnTo>
                  <a:lnTo>
                    <a:pt x="5689092" y="560832"/>
                  </a:lnTo>
                  <a:lnTo>
                    <a:pt x="5689092" y="554736"/>
                  </a:lnTo>
                  <a:lnTo>
                    <a:pt x="21336" y="554736"/>
                  </a:lnTo>
                  <a:lnTo>
                    <a:pt x="10668" y="544068"/>
                  </a:lnTo>
                  <a:lnTo>
                    <a:pt x="21336" y="544068"/>
                  </a:lnTo>
                  <a:lnTo>
                    <a:pt x="21336" y="19812"/>
                  </a:lnTo>
                  <a:lnTo>
                    <a:pt x="10667" y="19812"/>
                  </a:lnTo>
                  <a:lnTo>
                    <a:pt x="21336" y="9144"/>
                  </a:lnTo>
                  <a:lnTo>
                    <a:pt x="5689092" y="9144"/>
                  </a:lnTo>
                  <a:lnTo>
                    <a:pt x="5689092" y="4572"/>
                  </a:lnTo>
                  <a:lnTo>
                    <a:pt x="5684520" y="0"/>
                  </a:lnTo>
                  <a:close/>
                </a:path>
                <a:path w="5689600" h="565785">
                  <a:moveTo>
                    <a:pt x="21336" y="544068"/>
                  </a:moveTo>
                  <a:lnTo>
                    <a:pt x="10668" y="544068"/>
                  </a:lnTo>
                  <a:lnTo>
                    <a:pt x="21336" y="554736"/>
                  </a:lnTo>
                  <a:lnTo>
                    <a:pt x="21336" y="544068"/>
                  </a:lnTo>
                  <a:close/>
                </a:path>
                <a:path w="5689600" h="565785">
                  <a:moveTo>
                    <a:pt x="5667756" y="544068"/>
                  </a:moveTo>
                  <a:lnTo>
                    <a:pt x="21336" y="544068"/>
                  </a:lnTo>
                  <a:lnTo>
                    <a:pt x="21336" y="554736"/>
                  </a:lnTo>
                  <a:lnTo>
                    <a:pt x="5667756" y="554736"/>
                  </a:lnTo>
                  <a:lnTo>
                    <a:pt x="5667756" y="544068"/>
                  </a:lnTo>
                  <a:close/>
                </a:path>
                <a:path w="5689600" h="565785">
                  <a:moveTo>
                    <a:pt x="5667756" y="9144"/>
                  </a:moveTo>
                  <a:lnTo>
                    <a:pt x="5667756" y="554736"/>
                  </a:lnTo>
                  <a:lnTo>
                    <a:pt x="5678424" y="544068"/>
                  </a:lnTo>
                  <a:lnTo>
                    <a:pt x="5689092" y="544068"/>
                  </a:lnTo>
                  <a:lnTo>
                    <a:pt x="5689092" y="19812"/>
                  </a:lnTo>
                  <a:lnTo>
                    <a:pt x="5678424" y="19812"/>
                  </a:lnTo>
                  <a:lnTo>
                    <a:pt x="5667756" y="9144"/>
                  </a:lnTo>
                  <a:close/>
                </a:path>
                <a:path w="5689600" h="565785">
                  <a:moveTo>
                    <a:pt x="5689092" y="544068"/>
                  </a:moveTo>
                  <a:lnTo>
                    <a:pt x="5678424" y="544068"/>
                  </a:lnTo>
                  <a:lnTo>
                    <a:pt x="5667756" y="554736"/>
                  </a:lnTo>
                  <a:lnTo>
                    <a:pt x="5689092" y="554736"/>
                  </a:lnTo>
                  <a:lnTo>
                    <a:pt x="5689092" y="544068"/>
                  </a:lnTo>
                  <a:close/>
                </a:path>
                <a:path w="5689600" h="565785">
                  <a:moveTo>
                    <a:pt x="21336" y="9144"/>
                  </a:moveTo>
                  <a:lnTo>
                    <a:pt x="10667" y="19812"/>
                  </a:lnTo>
                  <a:lnTo>
                    <a:pt x="21336" y="19812"/>
                  </a:lnTo>
                  <a:lnTo>
                    <a:pt x="21336" y="9144"/>
                  </a:lnTo>
                  <a:close/>
                </a:path>
                <a:path w="5689600" h="565785">
                  <a:moveTo>
                    <a:pt x="5667756" y="9144"/>
                  </a:moveTo>
                  <a:lnTo>
                    <a:pt x="21336" y="9144"/>
                  </a:lnTo>
                  <a:lnTo>
                    <a:pt x="21336" y="19812"/>
                  </a:lnTo>
                  <a:lnTo>
                    <a:pt x="5667756" y="19812"/>
                  </a:lnTo>
                  <a:lnTo>
                    <a:pt x="5667756" y="9144"/>
                  </a:lnTo>
                  <a:close/>
                </a:path>
                <a:path w="5689600" h="565785">
                  <a:moveTo>
                    <a:pt x="5689092" y="9144"/>
                  </a:moveTo>
                  <a:lnTo>
                    <a:pt x="5667756" y="9144"/>
                  </a:lnTo>
                  <a:lnTo>
                    <a:pt x="5678424" y="19812"/>
                  </a:lnTo>
                  <a:lnTo>
                    <a:pt x="5689092" y="19812"/>
                  </a:lnTo>
                  <a:lnTo>
                    <a:pt x="5689092" y="914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1055627" y="806967"/>
            <a:ext cx="5518150" cy="38017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39065" algn="ctr">
              <a:lnSpc>
                <a:spcPct val="100000"/>
              </a:lnSpc>
              <a:spcBef>
                <a:spcPts val="110"/>
              </a:spcBef>
            </a:pPr>
            <a:r>
              <a:rPr sz="1850" b="1" dirty="0">
                <a:latin typeface="Arial"/>
                <a:cs typeface="Arial"/>
              </a:rPr>
              <a:t>How</a:t>
            </a:r>
            <a:r>
              <a:rPr sz="1850" b="1" spc="15" dirty="0">
                <a:latin typeface="Arial"/>
                <a:cs typeface="Arial"/>
              </a:rPr>
              <a:t> </a:t>
            </a:r>
            <a:r>
              <a:rPr sz="1850" b="1" dirty="0">
                <a:latin typeface="Arial"/>
                <a:cs typeface="Arial"/>
              </a:rPr>
              <a:t>to</a:t>
            </a:r>
            <a:r>
              <a:rPr sz="1850" b="1" spc="-15" dirty="0">
                <a:latin typeface="Arial"/>
                <a:cs typeface="Arial"/>
              </a:rPr>
              <a:t> </a:t>
            </a:r>
            <a:r>
              <a:rPr sz="1850" b="1" dirty="0">
                <a:latin typeface="Arial"/>
                <a:cs typeface="Arial"/>
              </a:rPr>
              <a:t>Compile</a:t>
            </a:r>
            <a:r>
              <a:rPr sz="1850" b="1" spc="5" dirty="0">
                <a:latin typeface="Arial"/>
                <a:cs typeface="Arial"/>
              </a:rPr>
              <a:t> </a:t>
            </a:r>
            <a:r>
              <a:rPr sz="1850" b="1" dirty="0">
                <a:latin typeface="Arial"/>
                <a:cs typeface="Arial"/>
              </a:rPr>
              <a:t>and</a:t>
            </a:r>
            <a:r>
              <a:rPr sz="1850" b="1" spc="10" dirty="0">
                <a:latin typeface="Arial"/>
                <a:cs typeface="Arial"/>
              </a:rPr>
              <a:t> </a:t>
            </a:r>
            <a:r>
              <a:rPr sz="1850" b="1" spc="-25" dirty="0">
                <a:latin typeface="Arial"/>
                <a:cs typeface="Arial"/>
              </a:rPr>
              <a:t>Run</a:t>
            </a:r>
            <a:endParaRPr sz="18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850">
              <a:latin typeface="Arial"/>
              <a:cs typeface="Arial"/>
            </a:endParaRPr>
          </a:p>
          <a:p>
            <a:pPr marL="17145">
              <a:lnSpc>
                <a:spcPts val="1825"/>
              </a:lnSpc>
            </a:pPr>
            <a:r>
              <a:rPr sz="1550" dirty="0">
                <a:latin typeface="Arial"/>
                <a:cs typeface="Arial"/>
              </a:rPr>
              <a:t>Java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class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files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must</a:t>
            </a:r>
            <a:r>
              <a:rPr sz="1550" spc="5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be</a:t>
            </a:r>
            <a:r>
              <a:rPr sz="1550" spc="5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compiled</a:t>
            </a:r>
            <a:r>
              <a:rPr sz="1550" spc="5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before</a:t>
            </a:r>
            <a:r>
              <a:rPr sz="1550" spc="5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running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them.</a:t>
            </a:r>
            <a:endParaRPr sz="1550">
              <a:latin typeface="Arial"/>
              <a:cs typeface="Arial"/>
            </a:endParaRPr>
          </a:p>
          <a:p>
            <a:pPr marL="12700">
              <a:lnSpc>
                <a:spcPts val="1825"/>
              </a:lnSpc>
            </a:pPr>
            <a:r>
              <a:rPr sz="1550" dirty="0">
                <a:latin typeface="Arial"/>
                <a:cs typeface="Arial"/>
              </a:rPr>
              <a:t>To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compile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Java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source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file,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use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the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Java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compiler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spc="170" dirty="0">
                <a:latin typeface="Arial"/>
                <a:cs typeface="Arial"/>
              </a:rPr>
              <a:t>(</a:t>
            </a:r>
            <a:r>
              <a:rPr sz="1550" spc="170" dirty="0">
                <a:latin typeface="Times New Roman"/>
                <a:cs typeface="Times New Roman"/>
              </a:rPr>
              <a:t>javac</a:t>
            </a:r>
            <a:r>
              <a:rPr sz="1550" spc="170" dirty="0">
                <a:latin typeface="Arial"/>
                <a:cs typeface="Arial"/>
              </a:rPr>
              <a:t>).</a:t>
            </a:r>
            <a:endParaRPr sz="1550">
              <a:latin typeface="Arial"/>
              <a:cs typeface="Arial"/>
            </a:endParaRPr>
          </a:p>
          <a:p>
            <a:pPr marL="85725" marR="243840" indent="5715">
              <a:lnSpc>
                <a:spcPct val="103200"/>
              </a:lnSpc>
              <a:spcBef>
                <a:spcPts val="1115"/>
              </a:spcBef>
            </a:pPr>
            <a:r>
              <a:rPr sz="1250" spc="240" dirty="0">
                <a:latin typeface="Times New Roman"/>
                <a:cs typeface="Times New Roman"/>
              </a:rPr>
              <a:t>javac</a:t>
            </a:r>
            <a:r>
              <a:rPr sz="1250" spc="455" dirty="0">
                <a:latin typeface="Times New Roman"/>
                <a:cs typeface="Times New Roman"/>
              </a:rPr>
              <a:t> </a:t>
            </a:r>
            <a:r>
              <a:rPr sz="1250" spc="160" dirty="0">
                <a:latin typeface="Times New Roman"/>
                <a:cs typeface="Times New Roman"/>
              </a:rPr>
              <a:t>–cp</a:t>
            </a:r>
            <a:r>
              <a:rPr sz="1250" spc="455" dirty="0">
                <a:latin typeface="Times New Roman"/>
                <a:cs typeface="Times New Roman"/>
              </a:rPr>
              <a:t> </a:t>
            </a:r>
            <a:r>
              <a:rPr sz="1250" spc="190" dirty="0">
                <a:latin typeface="Times New Roman"/>
                <a:cs typeface="Times New Roman"/>
              </a:rPr>
              <a:t>&lt;path</a:t>
            </a:r>
            <a:r>
              <a:rPr sz="1250" spc="455" dirty="0">
                <a:latin typeface="Times New Roman"/>
                <a:cs typeface="Times New Roman"/>
              </a:rPr>
              <a:t> </a:t>
            </a:r>
            <a:r>
              <a:rPr sz="1250" spc="280" dirty="0">
                <a:latin typeface="Times New Roman"/>
                <a:cs typeface="Times New Roman"/>
              </a:rPr>
              <a:t>to</a:t>
            </a:r>
            <a:r>
              <a:rPr sz="1250" spc="455" dirty="0">
                <a:latin typeface="Times New Roman"/>
                <a:cs typeface="Times New Roman"/>
              </a:rPr>
              <a:t> </a:t>
            </a:r>
            <a:r>
              <a:rPr sz="1250" spc="250" dirty="0">
                <a:latin typeface="Times New Roman"/>
                <a:cs typeface="Times New Roman"/>
              </a:rPr>
              <a:t>other</a:t>
            </a:r>
            <a:r>
              <a:rPr sz="1250" spc="455" dirty="0">
                <a:latin typeface="Times New Roman"/>
                <a:cs typeface="Times New Roman"/>
              </a:rPr>
              <a:t> </a:t>
            </a:r>
            <a:r>
              <a:rPr sz="1250" spc="245" dirty="0">
                <a:latin typeface="Times New Roman"/>
                <a:cs typeface="Times New Roman"/>
              </a:rPr>
              <a:t>classes&gt;</a:t>
            </a:r>
            <a:r>
              <a:rPr sz="1250" spc="455" dirty="0">
                <a:latin typeface="Times New Roman"/>
                <a:cs typeface="Times New Roman"/>
              </a:rPr>
              <a:t> </a:t>
            </a:r>
            <a:r>
              <a:rPr sz="1250" spc="190" dirty="0">
                <a:latin typeface="Times New Roman"/>
                <a:cs typeface="Times New Roman"/>
              </a:rPr>
              <a:t>-</a:t>
            </a:r>
            <a:r>
              <a:rPr sz="1250" spc="300" dirty="0">
                <a:latin typeface="Times New Roman"/>
                <a:cs typeface="Times New Roman"/>
              </a:rPr>
              <a:t>d</a:t>
            </a:r>
            <a:r>
              <a:rPr sz="1250" spc="455" dirty="0">
                <a:latin typeface="Times New Roman"/>
                <a:cs typeface="Times New Roman"/>
              </a:rPr>
              <a:t> </a:t>
            </a:r>
            <a:r>
              <a:rPr sz="1250" spc="190" dirty="0">
                <a:latin typeface="Times New Roman"/>
                <a:cs typeface="Times New Roman"/>
              </a:rPr>
              <a:t>&lt;compiler</a:t>
            </a:r>
            <a:r>
              <a:rPr sz="1250" spc="455" dirty="0">
                <a:latin typeface="Times New Roman"/>
                <a:cs typeface="Times New Roman"/>
              </a:rPr>
              <a:t> </a:t>
            </a:r>
            <a:r>
              <a:rPr sz="1250" spc="220" dirty="0">
                <a:latin typeface="Times New Roman"/>
                <a:cs typeface="Times New Roman"/>
              </a:rPr>
              <a:t>output </a:t>
            </a:r>
            <a:r>
              <a:rPr sz="1250" spc="195" dirty="0">
                <a:latin typeface="Times New Roman"/>
                <a:cs typeface="Times New Roman"/>
              </a:rPr>
              <a:t>path&gt;</a:t>
            </a:r>
            <a:r>
              <a:rPr sz="1250" spc="455" dirty="0">
                <a:latin typeface="Times New Roman"/>
                <a:cs typeface="Times New Roman"/>
              </a:rPr>
              <a:t> </a:t>
            </a:r>
            <a:r>
              <a:rPr sz="1250" spc="190" dirty="0">
                <a:latin typeface="Times New Roman"/>
                <a:cs typeface="Times New Roman"/>
              </a:rPr>
              <a:t>&lt;path</a:t>
            </a:r>
            <a:r>
              <a:rPr sz="1250" spc="455" dirty="0">
                <a:latin typeface="Times New Roman"/>
                <a:cs typeface="Times New Roman"/>
              </a:rPr>
              <a:t> </a:t>
            </a:r>
            <a:r>
              <a:rPr sz="1250" spc="280" dirty="0">
                <a:latin typeface="Times New Roman"/>
                <a:cs typeface="Times New Roman"/>
              </a:rPr>
              <a:t>to</a:t>
            </a:r>
            <a:r>
              <a:rPr sz="1250" spc="455" dirty="0">
                <a:latin typeface="Times New Roman"/>
                <a:cs typeface="Times New Roman"/>
              </a:rPr>
              <a:t> </a:t>
            </a:r>
            <a:r>
              <a:rPr sz="1250" spc="225" dirty="0">
                <a:latin typeface="Times New Roman"/>
                <a:cs typeface="Times New Roman"/>
              </a:rPr>
              <a:t>source&gt;.java</a:t>
            </a:r>
            <a:endParaRPr sz="1250">
              <a:latin typeface="Times New Roman"/>
              <a:cs typeface="Times New Roman"/>
            </a:endParaRPr>
          </a:p>
          <a:p>
            <a:pPr marL="417830" marR="38735" indent="-329565">
              <a:lnSpc>
                <a:spcPct val="107100"/>
              </a:lnSpc>
              <a:spcBef>
                <a:spcPts val="1105"/>
              </a:spcBef>
              <a:buClr>
                <a:srgbClr val="FF0000"/>
              </a:buClr>
              <a:buChar char="•"/>
              <a:tabLst>
                <a:tab pos="417830" algn="l"/>
              </a:tabLst>
            </a:pPr>
            <a:r>
              <a:rPr sz="1550" dirty="0">
                <a:latin typeface="Arial"/>
                <a:cs typeface="Arial"/>
              </a:rPr>
              <a:t>You</a:t>
            </a:r>
            <a:r>
              <a:rPr sz="1550" spc="1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can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use</a:t>
            </a:r>
            <a:r>
              <a:rPr sz="1550" spc="2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the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spc="-40" dirty="0">
                <a:latin typeface="Times New Roman"/>
                <a:cs typeface="Times New Roman"/>
              </a:rPr>
              <a:t>CLASSPATH</a:t>
            </a:r>
            <a:r>
              <a:rPr sz="1550" spc="105" dirty="0">
                <a:latin typeface="Times New Roman"/>
                <a:cs typeface="Times New Roman"/>
              </a:rPr>
              <a:t> </a:t>
            </a:r>
            <a:r>
              <a:rPr sz="1550" dirty="0">
                <a:latin typeface="Arial"/>
                <a:cs typeface="Arial"/>
              </a:rPr>
              <a:t>environment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variable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to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spc="-25" dirty="0">
                <a:latin typeface="Arial"/>
                <a:cs typeface="Arial"/>
              </a:rPr>
              <a:t>the </a:t>
            </a:r>
            <a:r>
              <a:rPr sz="1550" dirty="0">
                <a:latin typeface="Arial"/>
                <a:cs typeface="Arial"/>
              </a:rPr>
              <a:t>directory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above</a:t>
            </a:r>
            <a:r>
              <a:rPr sz="1550" spc="5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the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location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of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the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package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hierarchy.</a:t>
            </a:r>
            <a:endParaRPr sz="1550">
              <a:latin typeface="Arial"/>
              <a:cs typeface="Arial"/>
            </a:endParaRPr>
          </a:p>
          <a:p>
            <a:pPr marL="417830" marR="365125" indent="-329565">
              <a:lnSpc>
                <a:spcPct val="107100"/>
              </a:lnSpc>
              <a:spcBef>
                <a:spcPts val="165"/>
              </a:spcBef>
              <a:buClr>
                <a:srgbClr val="FF0000"/>
              </a:buClr>
              <a:buChar char="•"/>
              <a:tabLst>
                <a:tab pos="417830" algn="l"/>
              </a:tabLst>
            </a:pPr>
            <a:r>
              <a:rPr sz="1550" dirty="0">
                <a:latin typeface="Arial"/>
                <a:cs typeface="Arial"/>
              </a:rPr>
              <a:t>After</a:t>
            </a:r>
            <a:r>
              <a:rPr sz="1550" spc="2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compiling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the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source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spc="235" dirty="0">
                <a:latin typeface="Arial"/>
                <a:cs typeface="Arial"/>
              </a:rPr>
              <a:t>.</a:t>
            </a:r>
            <a:r>
              <a:rPr sz="1550" spc="235" dirty="0">
                <a:latin typeface="Times New Roman"/>
                <a:cs typeface="Times New Roman"/>
              </a:rPr>
              <a:t>java</a:t>
            </a:r>
            <a:r>
              <a:rPr sz="1550" spc="85" dirty="0">
                <a:latin typeface="Times New Roman"/>
                <a:cs typeface="Times New Roman"/>
              </a:rPr>
              <a:t> </a:t>
            </a:r>
            <a:r>
              <a:rPr sz="1550" dirty="0">
                <a:latin typeface="Arial"/>
                <a:cs typeface="Arial"/>
              </a:rPr>
              <a:t>file,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spc="375" dirty="0">
                <a:latin typeface="Times New Roman"/>
                <a:cs typeface="Times New Roman"/>
              </a:rPr>
              <a:t>.class</a:t>
            </a:r>
            <a:r>
              <a:rPr sz="1550" spc="95" dirty="0">
                <a:latin typeface="Times New Roman"/>
                <a:cs typeface="Times New Roman"/>
              </a:rPr>
              <a:t> </a:t>
            </a:r>
            <a:r>
              <a:rPr sz="1550" dirty="0">
                <a:latin typeface="Arial"/>
                <a:cs typeface="Arial"/>
              </a:rPr>
              <a:t>file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spc="-25" dirty="0">
                <a:latin typeface="Arial"/>
                <a:cs typeface="Arial"/>
              </a:rPr>
              <a:t>is </a:t>
            </a:r>
            <a:r>
              <a:rPr sz="1550" spc="-10" dirty="0">
                <a:latin typeface="Arial"/>
                <a:cs typeface="Arial"/>
              </a:rPr>
              <a:t>generated.</a:t>
            </a:r>
            <a:endParaRPr sz="1550">
              <a:latin typeface="Arial"/>
              <a:cs typeface="Arial"/>
            </a:endParaRPr>
          </a:p>
          <a:p>
            <a:pPr marL="417830" marR="790575" indent="-329565">
              <a:lnSpc>
                <a:spcPts val="1789"/>
              </a:lnSpc>
              <a:spcBef>
                <a:spcPts val="515"/>
              </a:spcBef>
              <a:buClr>
                <a:srgbClr val="FF0000"/>
              </a:buClr>
              <a:buChar char="•"/>
              <a:tabLst>
                <a:tab pos="417830" algn="l"/>
              </a:tabLst>
            </a:pPr>
            <a:r>
              <a:rPr sz="1550" dirty="0">
                <a:latin typeface="Arial"/>
                <a:cs typeface="Arial"/>
              </a:rPr>
              <a:t>To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run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the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Java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application,</a:t>
            </a:r>
            <a:r>
              <a:rPr sz="1550" spc="1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run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it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using</a:t>
            </a:r>
            <a:r>
              <a:rPr sz="1550" spc="2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the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spc="-20" dirty="0">
                <a:latin typeface="Arial"/>
                <a:cs typeface="Arial"/>
              </a:rPr>
              <a:t>Java </a:t>
            </a:r>
            <a:r>
              <a:rPr sz="1550" dirty="0">
                <a:latin typeface="Arial"/>
                <a:cs typeface="Arial"/>
              </a:rPr>
              <a:t>interpreter</a:t>
            </a:r>
            <a:r>
              <a:rPr sz="1550" spc="75" dirty="0">
                <a:latin typeface="Arial"/>
                <a:cs typeface="Arial"/>
              </a:rPr>
              <a:t> </a:t>
            </a:r>
            <a:r>
              <a:rPr sz="1550" spc="160" dirty="0">
                <a:latin typeface="Arial"/>
                <a:cs typeface="Arial"/>
              </a:rPr>
              <a:t>(</a:t>
            </a:r>
            <a:r>
              <a:rPr sz="1550" spc="160" dirty="0">
                <a:latin typeface="Times New Roman"/>
                <a:cs typeface="Times New Roman"/>
              </a:rPr>
              <a:t>java</a:t>
            </a:r>
            <a:r>
              <a:rPr sz="1550" spc="160" dirty="0">
                <a:latin typeface="Arial"/>
                <a:cs typeface="Arial"/>
              </a:rPr>
              <a:t>):</a:t>
            </a:r>
            <a:endParaRPr sz="1550">
              <a:latin typeface="Arial"/>
              <a:cs typeface="Arial"/>
            </a:endParaRPr>
          </a:p>
          <a:p>
            <a:pPr marL="85725" marR="1413510" indent="5715">
              <a:lnSpc>
                <a:spcPct val="102400"/>
              </a:lnSpc>
              <a:spcBef>
                <a:spcPts val="1090"/>
              </a:spcBef>
            </a:pPr>
            <a:r>
              <a:rPr sz="1250" spc="245" dirty="0">
                <a:latin typeface="Times New Roman"/>
                <a:cs typeface="Times New Roman"/>
              </a:rPr>
              <a:t>java</a:t>
            </a:r>
            <a:r>
              <a:rPr sz="1250" spc="455" dirty="0">
                <a:latin typeface="Times New Roman"/>
                <a:cs typeface="Times New Roman"/>
              </a:rPr>
              <a:t> </a:t>
            </a:r>
            <a:r>
              <a:rPr sz="1250" spc="165" dirty="0">
                <a:latin typeface="Times New Roman"/>
                <a:cs typeface="Times New Roman"/>
              </a:rPr>
              <a:t>–cp</a:t>
            </a:r>
            <a:r>
              <a:rPr sz="1250" spc="459" dirty="0">
                <a:latin typeface="Times New Roman"/>
                <a:cs typeface="Times New Roman"/>
              </a:rPr>
              <a:t> </a:t>
            </a:r>
            <a:r>
              <a:rPr sz="1250" spc="190" dirty="0">
                <a:latin typeface="Times New Roman"/>
                <a:cs typeface="Times New Roman"/>
              </a:rPr>
              <a:t>&lt;path</a:t>
            </a:r>
            <a:r>
              <a:rPr sz="1250" spc="459" dirty="0">
                <a:latin typeface="Times New Roman"/>
                <a:cs typeface="Times New Roman"/>
              </a:rPr>
              <a:t> </a:t>
            </a:r>
            <a:r>
              <a:rPr sz="1250" spc="280" dirty="0">
                <a:latin typeface="Times New Roman"/>
                <a:cs typeface="Times New Roman"/>
              </a:rPr>
              <a:t>to</a:t>
            </a:r>
            <a:r>
              <a:rPr sz="1250" spc="470" dirty="0">
                <a:latin typeface="Times New Roman"/>
                <a:cs typeface="Times New Roman"/>
              </a:rPr>
              <a:t> </a:t>
            </a:r>
            <a:r>
              <a:rPr sz="1250" spc="245" dirty="0">
                <a:latin typeface="Times New Roman"/>
                <a:cs typeface="Times New Roman"/>
              </a:rPr>
              <a:t>other</a:t>
            </a:r>
            <a:r>
              <a:rPr sz="1250" spc="475" dirty="0">
                <a:latin typeface="Times New Roman"/>
                <a:cs typeface="Times New Roman"/>
              </a:rPr>
              <a:t> </a:t>
            </a:r>
            <a:r>
              <a:rPr sz="1250" spc="240" dirty="0">
                <a:latin typeface="Times New Roman"/>
                <a:cs typeface="Times New Roman"/>
              </a:rPr>
              <a:t>classes&gt;</a:t>
            </a:r>
            <a:r>
              <a:rPr sz="1250" spc="459" dirty="0">
                <a:latin typeface="Times New Roman"/>
                <a:cs typeface="Times New Roman"/>
              </a:rPr>
              <a:t> </a:t>
            </a:r>
            <a:r>
              <a:rPr sz="1250" spc="155" dirty="0">
                <a:latin typeface="Times New Roman"/>
                <a:cs typeface="Times New Roman"/>
              </a:rPr>
              <a:t>&lt;package </a:t>
            </a:r>
            <a:r>
              <a:rPr sz="1250" spc="150" dirty="0">
                <a:latin typeface="Times New Roman"/>
                <a:cs typeface="Times New Roman"/>
              </a:rPr>
              <a:t>name&gt;.&lt;classname&gt;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94436" y="5247386"/>
            <a:ext cx="6424930" cy="34385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R="35560" algn="ctr">
              <a:lnSpc>
                <a:spcPct val="100000"/>
              </a:lnSpc>
              <a:spcBef>
                <a:spcPts val="105"/>
              </a:spcBef>
            </a:pPr>
            <a:endParaRPr sz="8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8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95"/>
              </a:spcBef>
            </a:pPr>
            <a:endParaRPr sz="8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300" b="1" spc="-10" dirty="0">
                <a:latin typeface="Times New Roman"/>
                <a:cs typeface="Times New Roman"/>
              </a:rPr>
              <a:t>CLASSPATH</a:t>
            </a:r>
            <a:endParaRPr sz="1300">
              <a:latin typeface="Times New Roman"/>
              <a:cs typeface="Times New Roman"/>
            </a:endParaRPr>
          </a:p>
          <a:p>
            <a:pPr marL="135890" marR="151765" indent="-635">
              <a:lnSpc>
                <a:spcPct val="103499"/>
              </a:lnSpc>
              <a:spcBef>
                <a:spcPts val="464"/>
              </a:spcBef>
            </a:pPr>
            <a:r>
              <a:rPr sz="1150" dirty="0">
                <a:latin typeface="Arial"/>
                <a:cs typeface="Arial"/>
              </a:rPr>
              <a:t>The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default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value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of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spc="235" dirty="0">
                <a:latin typeface="Times New Roman"/>
                <a:cs typeface="Times New Roman"/>
              </a:rPr>
              <a:t>classpath</a:t>
            </a:r>
            <a:r>
              <a:rPr sz="1150" spc="135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Arial"/>
                <a:cs typeface="Arial"/>
              </a:rPr>
              <a:t>is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current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working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directory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(.);</a:t>
            </a:r>
            <a:r>
              <a:rPr sz="1150" spc="3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however,</a:t>
            </a:r>
            <a:r>
              <a:rPr sz="1150" spc="95" dirty="0">
                <a:latin typeface="Arial"/>
                <a:cs typeface="Arial"/>
              </a:rPr>
              <a:t> </a:t>
            </a:r>
            <a:r>
              <a:rPr sz="1150" spc="-10" dirty="0">
                <a:latin typeface="Arial"/>
                <a:cs typeface="Arial"/>
              </a:rPr>
              <a:t>specifying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35" dirty="0">
                <a:latin typeface="Arial"/>
                <a:cs typeface="Arial"/>
              </a:rPr>
              <a:t> </a:t>
            </a:r>
            <a:r>
              <a:rPr sz="1150" spc="-10" dirty="0">
                <a:latin typeface="Times New Roman"/>
                <a:cs typeface="Times New Roman"/>
              </a:rPr>
              <a:t>CLASSPATH</a:t>
            </a:r>
            <a:r>
              <a:rPr sz="1150" spc="135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Arial"/>
                <a:cs typeface="Arial"/>
              </a:rPr>
              <a:t>variable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or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spc="150" dirty="0">
                <a:latin typeface="Times New Roman"/>
                <a:cs typeface="Times New Roman"/>
              </a:rPr>
              <a:t>–cp</a:t>
            </a:r>
            <a:r>
              <a:rPr sz="1150" spc="110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Arial"/>
                <a:cs typeface="Arial"/>
              </a:rPr>
              <a:t>command</a:t>
            </a:r>
            <a:r>
              <a:rPr sz="1150" spc="2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line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switch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overrides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this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spc="-10" dirty="0">
                <a:latin typeface="Arial"/>
                <a:cs typeface="Arial"/>
              </a:rPr>
              <a:t>value.</a:t>
            </a:r>
            <a:endParaRPr sz="1150">
              <a:latin typeface="Arial"/>
              <a:cs typeface="Arial"/>
            </a:endParaRPr>
          </a:p>
          <a:p>
            <a:pPr marL="135890" marR="665480">
              <a:lnSpc>
                <a:spcPct val="109600"/>
              </a:lnSpc>
              <a:spcBef>
                <a:spcPts val="345"/>
              </a:spcBef>
            </a:pPr>
            <a:r>
              <a:rPr sz="1150" dirty="0">
                <a:latin typeface="Arial"/>
                <a:cs typeface="Arial"/>
              </a:rPr>
              <a:t>The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spc="-10" dirty="0">
                <a:latin typeface="Times New Roman"/>
                <a:cs typeface="Times New Roman"/>
              </a:rPr>
              <a:t>CLASSPATH</a:t>
            </a:r>
            <a:r>
              <a:rPr sz="1150" spc="130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Arial"/>
                <a:cs typeface="Arial"/>
              </a:rPr>
              <a:t>variable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is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used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by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both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Java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compiler</a:t>
            </a:r>
            <a:r>
              <a:rPr sz="1150" spc="3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and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Java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spc="-10" dirty="0">
                <a:latin typeface="Arial"/>
                <a:cs typeface="Arial"/>
              </a:rPr>
              <a:t>interpreter (runtime).</a:t>
            </a:r>
            <a:endParaRPr sz="1150">
              <a:latin typeface="Arial"/>
              <a:cs typeface="Arial"/>
            </a:endParaRPr>
          </a:p>
          <a:p>
            <a:pPr marL="135890">
              <a:lnSpc>
                <a:spcPct val="100000"/>
              </a:lnSpc>
              <a:spcBef>
                <a:spcPts val="409"/>
              </a:spcBef>
            </a:pPr>
            <a:r>
              <a:rPr sz="1150" dirty="0">
                <a:latin typeface="Arial"/>
                <a:cs typeface="Arial"/>
              </a:rPr>
              <a:t>The</a:t>
            </a:r>
            <a:r>
              <a:rPr sz="1150" spc="30" dirty="0">
                <a:latin typeface="Arial"/>
                <a:cs typeface="Arial"/>
              </a:rPr>
              <a:t> </a:t>
            </a:r>
            <a:r>
              <a:rPr sz="1150" spc="235" dirty="0">
                <a:latin typeface="Times New Roman"/>
                <a:cs typeface="Times New Roman"/>
              </a:rPr>
              <a:t>classpath</a:t>
            </a:r>
            <a:r>
              <a:rPr sz="1150" spc="135" dirty="0">
                <a:latin typeface="Times New Roman"/>
                <a:cs typeface="Times New Roman"/>
              </a:rPr>
              <a:t>  </a:t>
            </a:r>
            <a:r>
              <a:rPr sz="1150" dirty="0">
                <a:latin typeface="Arial"/>
                <a:cs typeface="Arial"/>
              </a:rPr>
              <a:t>can</a:t>
            </a:r>
            <a:r>
              <a:rPr sz="1150" spc="35" dirty="0">
                <a:latin typeface="Arial"/>
                <a:cs typeface="Arial"/>
              </a:rPr>
              <a:t> </a:t>
            </a:r>
            <a:r>
              <a:rPr sz="1150" spc="-10" dirty="0">
                <a:latin typeface="Arial"/>
                <a:cs typeface="Arial"/>
              </a:rPr>
              <a:t>include:</a:t>
            </a:r>
            <a:endParaRPr sz="1150">
              <a:latin typeface="Arial"/>
              <a:cs typeface="Arial"/>
            </a:endParaRPr>
          </a:p>
          <a:p>
            <a:pPr marL="507365" indent="-246379">
              <a:lnSpc>
                <a:spcPct val="100000"/>
              </a:lnSpc>
              <a:spcBef>
                <a:spcPts val="455"/>
              </a:spcBef>
              <a:buFont typeface="Times New Roman"/>
              <a:buChar char="•"/>
              <a:tabLst>
                <a:tab pos="507365" algn="l"/>
              </a:tabLst>
            </a:pPr>
            <a:r>
              <a:rPr sz="1150" dirty="0">
                <a:latin typeface="Arial"/>
                <a:cs typeface="Arial"/>
              </a:rPr>
              <a:t>A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list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of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directory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names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(separated</a:t>
            </a:r>
            <a:r>
              <a:rPr sz="1150" spc="9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by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semicolons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in</a:t>
            </a:r>
            <a:r>
              <a:rPr sz="1150" spc="9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Windows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and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colons</a:t>
            </a:r>
            <a:r>
              <a:rPr sz="1150" spc="10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in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spc="-10" dirty="0">
                <a:latin typeface="Arial"/>
                <a:cs typeface="Arial"/>
              </a:rPr>
              <a:t>UNIX)</a:t>
            </a:r>
            <a:endParaRPr sz="1150">
              <a:latin typeface="Arial"/>
              <a:cs typeface="Arial"/>
            </a:endParaRPr>
          </a:p>
          <a:p>
            <a:pPr marL="879475" lvl="1" indent="-248285">
              <a:lnSpc>
                <a:spcPct val="100000"/>
              </a:lnSpc>
              <a:spcBef>
                <a:spcPts val="370"/>
              </a:spcBef>
              <a:buFont typeface="Times New Roman"/>
              <a:buChar char="-"/>
              <a:tabLst>
                <a:tab pos="879475" algn="l"/>
              </a:tabLst>
            </a:pPr>
            <a:r>
              <a:rPr sz="1150" dirty="0">
                <a:latin typeface="Arial"/>
                <a:cs typeface="Arial"/>
              </a:rPr>
              <a:t>The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classes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are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in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package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tree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relative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to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any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of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directories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on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spc="-10" dirty="0">
                <a:latin typeface="Arial"/>
                <a:cs typeface="Arial"/>
              </a:rPr>
              <a:t>list.</a:t>
            </a:r>
            <a:endParaRPr sz="1150">
              <a:latin typeface="Arial"/>
              <a:cs typeface="Arial"/>
            </a:endParaRPr>
          </a:p>
          <a:p>
            <a:pPr marL="507365" indent="-246379">
              <a:lnSpc>
                <a:spcPct val="100000"/>
              </a:lnSpc>
              <a:spcBef>
                <a:spcPts val="300"/>
              </a:spcBef>
              <a:buFont typeface="Times New Roman"/>
              <a:buChar char="•"/>
              <a:tabLst>
                <a:tab pos="507365" algn="l"/>
              </a:tabLst>
            </a:pPr>
            <a:r>
              <a:rPr sz="1150" dirty="0">
                <a:latin typeface="Arial"/>
                <a:cs typeface="Arial"/>
              </a:rPr>
              <a:t>A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spc="280" dirty="0">
                <a:latin typeface="Times New Roman"/>
                <a:cs typeface="Times New Roman"/>
              </a:rPr>
              <a:t>.zip</a:t>
            </a:r>
            <a:r>
              <a:rPr sz="1150" spc="114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Arial"/>
                <a:cs typeface="Arial"/>
              </a:rPr>
              <a:t>or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spc="325" dirty="0">
                <a:latin typeface="Times New Roman"/>
                <a:cs typeface="Times New Roman"/>
              </a:rPr>
              <a:t>.jar</a:t>
            </a:r>
            <a:r>
              <a:rPr sz="1150" spc="114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Arial"/>
                <a:cs typeface="Arial"/>
              </a:rPr>
              <a:t>file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name</a:t>
            </a:r>
            <a:r>
              <a:rPr sz="1150" spc="3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that</a:t>
            </a:r>
            <a:r>
              <a:rPr sz="1150" spc="4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is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fully</a:t>
            </a:r>
            <a:r>
              <a:rPr sz="1150" spc="4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qualified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with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its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path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spc="-20" dirty="0">
                <a:latin typeface="Arial"/>
                <a:cs typeface="Arial"/>
              </a:rPr>
              <a:t>name</a:t>
            </a:r>
            <a:endParaRPr sz="1150">
              <a:latin typeface="Arial"/>
              <a:cs typeface="Arial"/>
            </a:endParaRPr>
          </a:p>
          <a:p>
            <a:pPr marL="879475" marR="301625" lvl="1" indent="-248920">
              <a:lnSpc>
                <a:spcPct val="103499"/>
              </a:lnSpc>
              <a:spcBef>
                <a:spcPts val="409"/>
              </a:spcBef>
              <a:buFont typeface="Times New Roman"/>
              <a:buChar char="-"/>
              <a:tabLst>
                <a:tab pos="879475" algn="l"/>
              </a:tabLst>
            </a:pPr>
            <a:r>
              <a:rPr sz="1150" dirty="0">
                <a:latin typeface="Arial"/>
                <a:cs typeface="Arial"/>
              </a:rPr>
              <a:t>The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classes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in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these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files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must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be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zipped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with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path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names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that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are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spc="-10" dirty="0">
                <a:latin typeface="Arial"/>
                <a:cs typeface="Arial"/>
              </a:rPr>
              <a:t>derived </a:t>
            </a:r>
            <a:r>
              <a:rPr sz="1150" dirty="0">
                <a:latin typeface="Arial"/>
                <a:cs typeface="Arial"/>
              </a:rPr>
              <a:t>from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directories</a:t>
            </a:r>
            <a:r>
              <a:rPr sz="1150" spc="10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formed</a:t>
            </a:r>
            <a:r>
              <a:rPr sz="1150" spc="3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by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their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package</a:t>
            </a:r>
            <a:r>
              <a:rPr sz="1150" spc="95" dirty="0">
                <a:latin typeface="Arial"/>
                <a:cs typeface="Arial"/>
              </a:rPr>
              <a:t> </a:t>
            </a:r>
            <a:r>
              <a:rPr sz="1150" spc="-10" dirty="0">
                <a:latin typeface="Arial"/>
                <a:cs typeface="Arial"/>
              </a:rPr>
              <a:t>names.</a:t>
            </a:r>
            <a:endParaRPr sz="1150">
              <a:latin typeface="Arial"/>
              <a:cs typeface="Arial"/>
            </a:endParaRPr>
          </a:p>
          <a:p>
            <a:pPr marL="135890" marR="5080">
              <a:lnSpc>
                <a:spcPct val="103499"/>
              </a:lnSpc>
              <a:spcBef>
                <a:spcPts val="430"/>
              </a:spcBef>
            </a:pPr>
            <a:r>
              <a:rPr sz="1150" b="1" dirty="0">
                <a:latin typeface="Arial"/>
                <a:cs typeface="Arial"/>
              </a:rPr>
              <a:t>Note:</a:t>
            </a:r>
            <a:r>
              <a:rPr sz="1150" b="1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directory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containing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root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name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of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package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tree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must</a:t>
            </a:r>
            <a:r>
              <a:rPr sz="1150" spc="2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be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added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to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spc="-25" dirty="0">
                <a:latin typeface="Arial"/>
                <a:cs typeface="Arial"/>
              </a:rPr>
              <a:t>the </a:t>
            </a:r>
            <a:r>
              <a:rPr sz="1150" spc="210" dirty="0">
                <a:latin typeface="Times New Roman"/>
                <a:cs typeface="Times New Roman"/>
              </a:rPr>
              <a:t>classpath</a:t>
            </a:r>
            <a:r>
              <a:rPr sz="1150" spc="210" dirty="0">
                <a:latin typeface="Arial"/>
                <a:cs typeface="Arial"/>
              </a:rPr>
              <a:t>.</a:t>
            </a:r>
            <a:r>
              <a:rPr sz="1150" spc="12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Consider</a:t>
            </a:r>
            <a:r>
              <a:rPr sz="1150" spc="11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putting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spc="235" dirty="0">
                <a:latin typeface="Times New Roman"/>
                <a:cs typeface="Times New Roman"/>
              </a:rPr>
              <a:t>classpath</a:t>
            </a:r>
            <a:r>
              <a:rPr sz="1150" spc="150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Arial"/>
                <a:cs typeface="Arial"/>
              </a:rPr>
              <a:t>information</a:t>
            </a:r>
            <a:r>
              <a:rPr sz="1150" spc="4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in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command</a:t>
            </a:r>
            <a:r>
              <a:rPr sz="1150" spc="3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window</a:t>
            </a:r>
            <a:r>
              <a:rPr sz="1150" spc="13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or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even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in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spc="-25" dirty="0">
                <a:latin typeface="Arial"/>
                <a:cs typeface="Arial"/>
              </a:rPr>
              <a:t>the </a:t>
            </a:r>
            <a:r>
              <a:rPr sz="1150" dirty="0">
                <a:latin typeface="Arial"/>
                <a:cs typeface="Arial"/>
              </a:rPr>
              <a:t>Java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command,</a:t>
            </a:r>
            <a:r>
              <a:rPr sz="1150" spc="3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rather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than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hard-coding</a:t>
            </a:r>
            <a:r>
              <a:rPr sz="1150" spc="10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it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in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spc="-10" dirty="0">
                <a:latin typeface="Arial"/>
                <a:cs typeface="Arial"/>
              </a:rPr>
              <a:t>environment.</a:t>
            </a:r>
            <a:endParaRPr sz="11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42416" y="3029711"/>
            <a:ext cx="5689600" cy="806450"/>
            <a:chOff x="1042416" y="3029711"/>
            <a:chExt cx="5689600" cy="806450"/>
          </a:xfrm>
        </p:grpSpPr>
        <p:sp>
          <p:nvSpPr>
            <p:cNvPr id="3" name="object 3"/>
            <p:cNvSpPr/>
            <p:nvPr/>
          </p:nvSpPr>
          <p:spPr>
            <a:xfrm>
              <a:off x="1053084" y="3038855"/>
              <a:ext cx="5668010" cy="788035"/>
            </a:xfrm>
            <a:custGeom>
              <a:avLst/>
              <a:gdLst/>
              <a:ahLst/>
              <a:cxnLst/>
              <a:rect l="l" t="t" r="r" b="b"/>
              <a:pathLst>
                <a:path w="5668009" h="788035">
                  <a:moveTo>
                    <a:pt x="5667755" y="0"/>
                  </a:moveTo>
                  <a:lnTo>
                    <a:pt x="0" y="0"/>
                  </a:lnTo>
                  <a:lnTo>
                    <a:pt x="0" y="787908"/>
                  </a:lnTo>
                  <a:lnTo>
                    <a:pt x="5667755" y="787908"/>
                  </a:lnTo>
                  <a:lnTo>
                    <a:pt x="5667755" y="0"/>
                  </a:lnTo>
                  <a:close/>
                </a:path>
              </a:pathLst>
            </a:custGeom>
            <a:solidFill>
              <a:srgbClr val="DCDC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042416" y="3029711"/>
              <a:ext cx="5689600" cy="806450"/>
            </a:xfrm>
            <a:custGeom>
              <a:avLst/>
              <a:gdLst/>
              <a:ahLst/>
              <a:cxnLst/>
              <a:rect l="l" t="t" r="r" b="b"/>
              <a:pathLst>
                <a:path w="5689600" h="806450">
                  <a:moveTo>
                    <a:pt x="5684520" y="0"/>
                  </a:moveTo>
                  <a:lnTo>
                    <a:pt x="4572" y="0"/>
                  </a:lnTo>
                  <a:lnTo>
                    <a:pt x="0" y="4572"/>
                  </a:lnTo>
                  <a:lnTo>
                    <a:pt x="0" y="801624"/>
                  </a:lnTo>
                  <a:lnTo>
                    <a:pt x="4572" y="806196"/>
                  </a:lnTo>
                  <a:lnTo>
                    <a:pt x="5684520" y="806196"/>
                  </a:lnTo>
                  <a:lnTo>
                    <a:pt x="5689092" y="801624"/>
                  </a:lnTo>
                  <a:lnTo>
                    <a:pt x="5689092" y="797052"/>
                  </a:lnTo>
                  <a:lnTo>
                    <a:pt x="21336" y="797052"/>
                  </a:lnTo>
                  <a:lnTo>
                    <a:pt x="10668" y="786384"/>
                  </a:lnTo>
                  <a:lnTo>
                    <a:pt x="21336" y="786384"/>
                  </a:lnTo>
                  <a:lnTo>
                    <a:pt x="21336" y="19812"/>
                  </a:lnTo>
                  <a:lnTo>
                    <a:pt x="10667" y="19812"/>
                  </a:lnTo>
                  <a:lnTo>
                    <a:pt x="21336" y="9144"/>
                  </a:lnTo>
                  <a:lnTo>
                    <a:pt x="5689092" y="9144"/>
                  </a:lnTo>
                  <a:lnTo>
                    <a:pt x="5689092" y="4572"/>
                  </a:lnTo>
                  <a:lnTo>
                    <a:pt x="5684520" y="0"/>
                  </a:lnTo>
                  <a:close/>
                </a:path>
                <a:path w="5689600" h="806450">
                  <a:moveTo>
                    <a:pt x="21336" y="786384"/>
                  </a:moveTo>
                  <a:lnTo>
                    <a:pt x="10668" y="786384"/>
                  </a:lnTo>
                  <a:lnTo>
                    <a:pt x="21336" y="797052"/>
                  </a:lnTo>
                  <a:lnTo>
                    <a:pt x="21336" y="786384"/>
                  </a:lnTo>
                  <a:close/>
                </a:path>
                <a:path w="5689600" h="806450">
                  <a:moveTo>
                    <a:pt x="5667756" y="786384"/>
                  </a:moveTo>
                  <a:lnTo>
                    <a:pt x="21336" y="786384"/>
                  </a:lnTo>
                  <a:lnTo>
                    <a:pt x="21336" y="797052"/>
                  </a:lnTo>
                  <a:lnTo>
                    <a:pt x="5667756" y="797052"/>
                  </a:lnTo>
                  <a:lnTo>
                    <a:pt x="5667756" y="786384"/>
                  </a:lnTo>
                  <a:close/>
                </a:path>
                <a:path w="5689600" h="806450">
                  <a:moveTo>
                    <a:pt x="5667756" y="9144"/>
                  </a:moveTo>
                  <a:lnTo>
                    <a:pt x="5667756" y="797052"/>
                  </a:lnTo>
                  <a:lnTo>
                    <a:pt x="5678424" y="786384"/>
                  </a:lnTo>
                  <a:lnTo>
                    <a:pt x="5689092" y="786384"/>
                  </a:lnTo>
                  <a:lnTo>
                    <a:pt x="5689092" y="19812"/>
                  </a:lnTo>
                  <a:lnTo>
                    <a:pt x="5678424" y="19812"/>
                  </a:lnTo>
                  <a:lnTo>
                    <a:pt x="5667756" y="9144"/>
                  </a:lnTo>
                  <a:close/>
                </a:path>
                <a:path w="5689600" h="806450">
                  <a:moveTo>
                    <a:pt x="5689092" y="786384"/>
                  </a:moveTo>
                  <a:lnTo>
                    <a:pt x="5678424" y="786384"/>
                  </a:lnTo>
                  <a:lnTo>
                    <a:pt x="5667756" y="797052"/>
                  </a:lnTo>
                  <a:lnTo>
                    <a:pt x="5689092" y="797052"/>
                  </a:lnTo>
                  <a:lnTo>
                    <a:pt x="5689092" y="786384"/>
                  </a:lnTo>
                  <a:close/>
                </a:path>
                <a:path w="5689600" h="806450">
                  <a:moveTo>
                    <a:pt x="21336" y="9144"/>
                  </a:moveTo>
                  <a:lnTo>
                    <a:pt x="10667" y="19812"/>
                  </a:lnTo>
                  <a:lnTo>
                    <a:pt x="21336" y="19812"/>
                  </a:lnTo>
                  <a:lnTo>
                    <a:pt x="21336" y="9144"/>
                  </a:lnTo>
                  <a:close/>
                </a:path>
                <a:path w="5689600" h="806450">
                  <a:moveTo>
                    <a:pt x="5667756" y="9144"/>
                  </a:moveTo>
                  <a:lnTo>
                    <a:pt x="21336" y="9144"/>
                  </a:lnTo>
                  <a:lnTo>
                    <a:pt x="21336" y="19812"/>
                  </a:lnTo>
                  <a:lnTo>
                    <a:pt x="5667756" y="19812"/>
                  </a:lnTo>
                  <a:lnTo>
                    <a:pt x="5667756" y="9144"/>
                  </a:lnTo>
                  <a:close/>
                </a:path>
                <a:path w="5689600" h="806450">
                  <a:moveTo>
                    <a:pt x="5689092" y="9144"/>
                  </a:moveTo>
                  <a:lnTo>
                    <a:pt x="5667756" y="9144"/>
                  </a:lnTo>
                  <a:lnTo>
                    <a:pt x="5678424" y="19812"/>
                  </a:lnTo>
                  <a:lnTo>
                    <a:pt x="5689092" y="19812"/>
                  </a:lnTo>
                  <a:lnTo>
                    <a:pt x="5689092" y="914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1042416" y="2055876"/>
            <a:ext cx="5689600" cy="419100"/>
            <a:chOff x="1042416" y="2055876"/>
            <a:chExt cx="5689600" cy="419100"/>
          </a:xfrm>
        </p:grpSpPr>
        <p:sp>
          <p:nvSpPr>
            <p:cNvPr id="6" name="object 6"/>
            <p:cNvSpPr/>
            <p:nvPr/>
          </p:nvSpPr>
          <p:spPr>
            <a:xfrm>
              <a:off x="1053084" y="2065020"/>
              <a:ext cx="5668010" cy="399415"/>
            </a:xfrm>
            <a:custGeom>
              <a:avLst/>
              <a:gdLst/>
              <a:ahLst/>
              <a:cxnLst/>
              <a:rect l="l" t="t" r="r" b="b"/>
              <a:pathLst>
                <a:path w="5668009" h="399414">
                  <a:moveTo>
                    <a:pt x="5667755" y="0"/>
                  </a:moveTo>
                  <a:lnTo>
                    <a:pt x="0" y="0"/>
                  </a:lnTo>
                  <a:lnTo>
                    <a:pt x="0" y="399288"/>
                  </a:lnTo>
                  <a:lnTo>
                    <a:pt x="5667755" y="399288"/>
                  </a:lnTo>
                  <a:lnTo>
                    <a:pt x="5667755" y="0"/>
                  </a:lnTo>
                  <a:close/>
                </a:path>
              </a:pathLst>
            </a:custGeom>
            <a:solidFill>
              <a:srgbClr val="DCDC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042416" y="2055876"/>
              <a:ext cx="5689600" cy="419100"/>
            </a:xfrm>
            <a:custGeom>
              <a:avLst/>
              <a:gdLst/>
              <a:ahLst/>
              <a:cxnLst/>
              <a:rect l="l" t="t" r="r" b="b"/>
              <a:pathLst>
                <a:path w="5689600" h="419100">
                  <a:moveTo>
                    <a:pt x="5684520" y="0"/>
                  </a:moveTo>
                  <a:lnTo>
                    <a:pt x="4572" y="0"/>
                  </a:lnTo>
                  <a:lnTo>
                    <a:pt x="0" y="4572"/>
                  </a:lnTo>
                  <a:lnTo>
                    <a:pt x="0" y="414528"/>
                  </a:lnTo>
                  <a:lnTo>
                    <a:pt x="4572" y="419100"/>
                  </a:lnTo>
                  <a:lnTo>
                    <a:pt x="5684520" y="419100"/>
                  </a:lnTo>
                  <a:lnTo>
                    <a:pt x="5689092" y="414528"/>
                  </a:lnTo>
                  <a:lnTo>
                    <a:pt x="5689092" y="408432"/>
                  </a:lnTo>
                  <a:lnTo>
                    <a:pt x="21336" y="408432"/>
                  </a:lnTo>
                  <a:lnTo>
                    <a:pt x="10668" y="397764"/>
                  </a:lnTo>
                  <a:lnTo>
                    <a:pt x="21336" y="397764"/>
                  </a:lnTo>
                  <a:lnTo>
                    <a:pt x="21336" y="19812"/>
                  </a:lnTo>
                  <a:lnTo>
                    <a:pt x="10668" y="19812"/>
                  </a:lnTo>
                  <a:lnTo>
                    <a:pt x="21336" y="9144"/>
                  </a:lnTo>
                  <a:lnTo>
                    <a:pt x="5689092" y="9144"/>
                  </a:lnTo>
                  <a:lnTo>
                    <a:pt x="5689092" y="4572"/>
                  </a:lnTo>
                  <a:lnTo>
                    <a:pt x="5684520" y="0"/>
                  </a:lnTo>
                  <a:close/>
                </a:path>
                <a:path w="5689600" h="419100">
                  <a:moveTo>
                    <a:pt x="21336" y="397764"/>
                  </a:moveTo>
                  <a:lnTo>
                    <a:pt x="10668" y="397764"/>
                  </a:lnTo>
                  <a:lnTo>
                    <a:pt x="21336" y="408432"/>
                  </a:lnTo>
                  <a:lnTo>
                    <a:pt x="21336" y="397764"/>
                  </a:lnTo>
                  <a:close/>
                </a:path>
                <a:path w="5689600" h="419100">
                  <a:moveTo>
                    <a:pt x="5667756" y="397764"/>
                  </a:moveTo>
                  <a:lnTo>
                    <a:pt x="21336" y="397764"/>
                  </a:lnTo>
                  <a:lnTo>
                    <a:pt x="21336" y="408432"/>
                  </a:lnTo>
                  <a:lnTo>
                    <a:pt x="5667756" y="408432"/>
                  </a:lnTo>
                  <a:lnTo>
                    <a:pt x="5667756" y="397764"/>
                  </a:lnTo>
                  <a:close/>
                </a:path>
                <a:path w="5689600" h="419100">
                  <a:moveTo>
                    <a:pt x="5667756" y="9144"/>
                  </a:moveTo>
                  <a:lnTo>
                    <a:pt x="5667756" y="408432"/>
                  </a:lnTo>
                  <a:lnTo>
                    <a:pt x="5678424" y="397764"/>
                  </a:lnTo>
                  <a:lnTo>
                    <a:pt x="5689092" y="397764"/>
                  </a:lnTo>
                  <a:lnTo>
                    <a:pt x="5689092" y="19812"/>
                  </a:lnTo>
                  <a:lnTo>
                    <a:pt x="5678424" y="19812"/>
                  </a:lnTo>
                  <a:lnTo>
                    <a:pt x="5667756" y="9144"/>
                  </a:lnTo>
                  <a:close/>
                </a:path>
                <a:path w="5689600" h="419100">
                  <a:moveTo>
                    <a:pt x="5689092" y="397764"/>
                  </a:moveTo>
                  <a:lnTo>
                    <a:pt x="5678424" y="397764"/>
                  </a:lnTo>
                  <a:lnTo>
                    <a:pt x="5667756" y="408432"/>
                  </a:lnTo>
                  <a:lnTo>
                    <a:pt x="5689092" y="408432"/>
                  </a:lnTo>
                  <a:lnTo>
                    <a:pt x="5689092" y="397764"/>
                  </a:lnTo>
                  <a:close/>
                </a:path>
                <a:path w="5689600" h="419100">
                  <a:moveTo>
                    <a:pt x="21336" y="9144"/>
                  </a:moveTo>
                  <a:lnTo>
                    <a:pt x="10668" y="19812"/>
                  </a:lnTo>
                  <a:lnTo>
                    <a:pt x="21336" y="19812"/>
                  </a:lnTo>
                  <a:lnTo>
                    <a:pt x="21336" y="9144"/>
                  </a:lnTo>
                  <a:close/>
                </a:path>
                <a:path w="5689600" h="419100">
                  <a:moveTo>
                    <a:pt x="5667756" y="9144"/>
                  </a:moveTo>
                  <a:lnTo>
                    <a:pt x="21336" y="9144"/>
                  </a:lnTo>
                  <a:lnTo>
                    <a:pt x="21336" y="19812"/>
                  </a:lnTo>
                  <a:lnTo>
                    <a:pt x="5667756" y="19812"/>
                  </a:lnTo>
                  <a:lnTo>
                    <a:pt x="5667756" y="9144"/>
                  </a:lnTo>
                  <a:close/>
                </a:path>
                <a:path w="5689600" h="419100">
                  <a:moveTo>
                    <a:pt x="5689092" y="9144"/>
                  </a:moveTo>
                  <a:lnTo>
                    <a:pt x="5667756" y="9144"/>
                  </a:lnTo>
                  <a:lnTo>
                    <a:pt x="5678424" y="19812"/>
                  </a:lnTo>
                  <a:lnTo>
                    <a:pt x="5689092" y="19812"/>
                  </a:lnTo>
                  <a:lnTo>
                    <a:pt x="5689092" y="914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1131824" y="806967"/>
            <a:ext cx="5323840" cy="38423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80340" algn="ctr">
              <a:lnSpc>
                <a:spcPct val="100000"/>
              </a:lnSpc>
              <a:spcBef>
                <a:spcPts val="110"/>
              </a:spcBef>
            </a:pPr>
            <a:r>
              <a:rPr sz="1850" b="1" dirty="0">
                <a:latin typeface="Arial"/>
                <a:cs typeface="Arial"/>
              </a:rPr>
              <a:t>How</a:t>
            </a:r>
            <a:r>
              <a:rPr sz="1850" b="1" spc="25" dirty="0">
                <a:latin typeface="Arial"/>
                <a:cs typeface="Arial"/>
              </a:rPr>
              <a:t> </a:t>
            </a:r>
            <a:r>
              <a:rPr sz="1850" b="1" dirty="0">
                <a:latin typeface="Arial"/>
                <a:cs typeface="Arial"/>
              </a:rPr>
              <a:t>to</a:t>
            </a:r>
            <a:r>
              <a:rPr sz="1850" b="1" spc="-10" dirty="0">
                <a:latin typeface="Arial"/>
                <a:cs typeface="Arial"/>
              </a:rPr>
              <a:t> </a:t>
            </a:r>
            <a:r>
              <a:rPr sz="1850" b="1" dirty="0">
                <a:latin typeface="Arial"/>
                <a:cs typeface="Arial"/>
              </a:rPr>
              <a:t>Compile and Run:</a:t>
            </a:r>
            <a:r>
              <a:rPr sz="1850" b="1" spc="-15" dirty="0">
                <a:latin typeface="Arial"/>
                <a:cs typeface="Arial"/>
              </a:rPr>
              <a:t> </a:t>
            </a:r>
            <a:r>
              <a:rPr sz="1850" b="1" spc="-10" dirty="0">
                <a:latin typeface="Arial"/>
                <a:cs typeface="Arial"/>
              </a:rPr>
              <a:t>Example</a:t>
            </a:r>
            <a:endParaRPr sz="18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480"/>
              </a:spcBef>
            </a:pPr>
            <a:endParaRPr sz="1850">
              <a:latin typeface="Arial"/>
              <a:cs typeface="Arial"/>
            </a:endParaRPr>
          </a:p>
          <a:p>
            <a:pPr marL="341630" marR="551180" indent="-329565">
              <a:lnSpc>
                <a:spcPts val="1780"/>
              </a:lnSpc>
              <a:buClr>
                <a:srgbClr val="FF0000"/>
              </a:buClr>
              <a:buChar char="•"/>
              <a:tabLst>
                <a:tab pos="341630" algn="l"/>
              </a:tabLst>
            </a:pPr>
            <a:r>
              <a:rPr sz="1550" dirty="0">
                <a:latin typeface="Arial"/>
                <a:cs typeface="Arial"/>
              </a:rPr>
              <a:t>Assume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that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the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class</a:t>
            </a:r>
            <a:r>
              <a:rPr sz="1550" spc="1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shown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in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the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notes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is</a:t>
            </a:r>
            <a:r>
              <a:rPr sz="1550" spc="2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in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spc="-25" dirty="0">
                <a:latin typeface="Arial"/>
                <a:cs typeface="Arial"/>
              </a:rPr>
              <a:t>the </a:t>
            </a:r>
            <a:r>
              <a:rPr sz="1550" dirty="0">
                <a:latin typeface="Arial"/>
                <a:cs typeface="Arial"/>
              </a:rPr>
              <a:t>directory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spc="400" dirty="0">
                <a:latin typeface="Times New Roman"/>
                <a:cs typeface="Times New Roman"/>
              </a:rPr>
              <a:t>test</a:t>
            </a:r>
            <a:r>
              <a:rPr sz="1550" spc="95" dirty="0">
                <a:latin typeface="Times New Roman"/>
                <a:cs typeface="Times New Roman"/>
              </a:rPr>
              <a:t> </a:t>
            </a:r>
            <a:r>
              <a:rPr sz="1550" dirty="0">
                <a:latin typeface="Arial"/>
                <a:cs typeface="Arial"/>
              </a:rPr>
              <a:t>in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the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path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spc="235" dirty="0">
                <a:latin typeface="Times New Roman"/>
                <a:cs typeface="Times New Roman"/>
              </a:rPr>
              <a:t>/home/oracle</a:t>
            </a:r>
            <a:r>
              <a:rPr sz="1550" spc="235" dirty="0">
                <a:latin typeface="Arial"/>
                <a:cs typeface="Arial"/>
              </a:rPr>
              <a:t>:</a:t>
            </a:r>
            <a:endParaRPr sz="15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125"/>
              </a:spcBef>
            </a:pPr>
            <a:r>
              <a:rPr sz="1250" spc="140" dirty="0">
                <a:latin typeface="Times New Roman"/>
                <a:cs typeface="Times New Roman"/>
              </a:rPr>
              <a:t>$</a:t>
            </a:r>
            <a:r>
              <a:rPr sz="1250" spc="450" dirty="0">
                <a:latin typeface="Times New Roman"/>
                <a:cs typeface="Times New Roman"/>
              </a:rPr>
              <a:t> </a:t>
            </a:r>
            <a:r>
              <a:rPr sz="1250" spc="240" dirty="0">
                <a:latin typeface="Times New Roman"/>
                <a:cs typeface="Times New Roman"/>
              </a:rPr>
              <a:t>javac</a:t>
            </a:r>
            <a:r>
              <a:rPr sz="1250" spc="450" dirty="0">
                <a:latin typeface="Times New Roman"/>
                <a:cs typeface="Times New Roman"/>
              </a:rPr>
              <a:t> </a:t>
            </a:r>
            <a:r>
              <a:rPr sz="1250" spc="195" dirty="0">
                <a:latin typeface="Times New Roman"/>
                <a:cs typeface="Times New Roman"/>
              </a:rPr>
              <a:t>HelloWorld.java</a:t>
            </a:r>
            <a:endParaRPr sz="1250">
              <a:latin typeface="Times New Roman"/>
              <a:cs typeface="Times New Roman"/>
            </a:endParaRPr>
          </a:p>
          <a:p>
            <a:pPr marL="341630" marR="213995" indent="-329565">
              <a:lnSpc>
                <a:spcPct val="101899"/>
              </a:lnSpc>
              <a:spcBef>
                <a:spcPts val="1295"/>
              </a:spcBef>
              <a:buClr>
                <a:srgbClr val="FF0000"/>
              </a:buClr>
              <a:buChar char="•"/>
              <a:tabLst>
                <a:tab pos="341630" algn="l"/>
              </a:tabLst>
            </a:pPr>
            <a:r>
              <a:rPr sz="1550" dirty="0">
                <a:latin typeface="Arial"/>
                <a:cs typeface="Arial"/>
              </a:rPr>
              <a:t>To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run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the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application,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you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use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the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interpreter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and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spc="-25" dirty="0">
                <a:latin typeface="Arial"/>
                <a:cs typeface="Arial"/>
              </a:rPr>
              <a:t>the </a:t>
            </a:r>
            <a:r>
              <a:rPr sz="1550" dirty="0">
                <a:latin typeface="Arial"/>
                <a:cs typeface="Arial"/>
              </a:rPr>
              <a:t>class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name:</a:t>
            </a:r>
            <a:endParaRPr sz="1550">
              <a:latin typeface="Arial"/>
              <a:cs typeface="Arial"/>
            </a:endParaRPr>
          </a:p>
          <a:p>
            <a:pPr marL="40005" marR="3615054">
              <a:lnSpc>
                <a:spcPct val="124000"/>
              </a:lnSpc>
              <a:spcBef>
                <a:spcPts val="1215"/>
              </a:spcBef>
            </a:pPr>
            <a:r>
              <a:rPr sz="1250" spc="140" dirty="0">
                <a:latin typeface="Times New Roman"/>
                <a:cs typeface="Times New Roman"/>
              </a:rPr>
              <a:t>$</a:t>
            </a:r>
            <a:r>
              <a:rPr sz="1250" spc="445" dirty="0">
                <a:latin typeface="Times New Roman"/>
                <a:cs typeface="Times New Roman"/>
              </a:rPr>
              <a:t> </a:t>
            </a:r>
            <a:r>
              <a:rPr sz="1250" spc="245" dirty="0">
                <a:latin typeface="Times New Roman"/>
                <a:cs typeface="Times New Roman"/>
              </a:rPr>
              <a:t>java</a:t>
            </a:r>
            <a:r>
              <a:rPr sz="1250" spc="445" dirty="0">
                <a:latin typeface="Times New Roman"/>
                <a:cs typeface="Times New Roman"/>
              </a:rPr>
              <a:t> </a:t>
            </a:r>
            <a:r>
              <a:rPr sz="1250" spc="155" dirty="0">
                <a:latin typeface="Times New Roman"/>
                <a:cs typeface="Times New Roman"/>
              </a:rPr>
              <a:t>HelloWorld </a:t>
            </a:r>
            <a:r>
              <a:rPr sz="1250" spc="210" dirty="0">
                <a:latin typeface="Times New Roman"/>
                <a:cs typeface="Times New Roman"/>
              </a:rPr>
              <a:t>Hello</a:t>
            </a:r>
            <a:r>
              <a:rPr sz="1250" spc="455" dirty="0">
                <a:latin typeface="Times New Roman"/>
                <a:cs typeface="Times New Roman"/>
              </a:rPr>
              <a:t> </a:t>
            </a:r>
            <a:r>
              <a:rPr sz="1250" spc="114" dirty="0">
                <a:latin typeface="Times New Roman"/>
                <a:cs typeface="Times New Roman"/>
              </a:rPr>
              <a:t>World</a:t>
            </a:r>
            <a:endParaRPr sz="12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894"/>
              </a:spcBef>
            </a:pPr>
            <a:endParaRPr sz="1250">
              <a:latin typeface="Times New Roman"/>
              <a:cs typeface="Times New Roman"/>
            </a:endParaRPr>
          </a:p>
          <a:p>
            <a:pPr marL="341630" marR="5080" indent="-329565">
              <a:lnSpc>
                <a:spcPct val="101600"/>
              </a:lnSpc>
              <a:buClr>
                <a:srgbClr val="FF0000"/>
              </a:buClr>
              <a:buChar char="•"/>
              <a:tabLst>
                <a:tab pos="341630" algn="l"/>
              </a:tabLst>
            </a:pPr>
            <a:r>
              <a:rPr sz="1550" dirty="0">
                <a:latin typeface="Arial"/>
                <a:cs typeface="Arial"/>
              </a:rPr>
              <a:t>The</a:t>
            </a:r>
            <a:r>
              <a:rPr sz="1550" spc="2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advantage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of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an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IDE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like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NetBeans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is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spc="-20" dirty="0">
                <a:latin typeface="Arial"/>
                <a:cs typeface="Arial"/>
              </a:rPr>
              <a:t>that </a:t>
            </a:r>
            <a:r>
              <a:rPr sz="1550" dirty="0">
                <a:latin typeface="Arial"/>
                <a:cs typeface="Arial"/>
              </a:rPr>
              <a:t>management</a:t>
            </a:r>
            <a:r>
              <a:rPr sz="1550" spc="6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of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the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class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path,</a:t>
            </a:r>
            <a:r>
              <a:rPr sz="1550" spc="5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compilation,</a:t>
            </a:r>
            <a:r>
              <a:rPr sz="1550" spc="5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and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running </a:t>
            </a:r>
            <a:r>
              <a:rPr sz="1550" dirty="0">
                <a:latin typeface="Arial"/>
                <a:cs typeface="Arial"/>
              </a:rPr>
              <a:t>the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Java</a:t>
            </a:r>
            <a:r>
              <a:rPr sz="1550" spc="6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application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are</a:t>
            </a:r>
            <a:r>
              <a:rPr sz="1550" spc="6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handled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through</a:t>
            </a:r>
            <a:r>
              <a:rPr sz="1550" spc="6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the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tool.</a:t>
            </a:r>
            <a:endParaRPr sz="155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94436" y="5247386"/>
            <a:ext cx="6412865" cy="230845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R="23495" algn="ctr">
              <a:lnSpc>
                <a:spcPct val="100000"/>
              </a:lnSpc>
              <a:spcBef>
                <a:spcPts val="105"/>
              </a:spcBef>
            </a:pPr>
            <a:endParaRPr sz="8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8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705"/>
              </a:spcBef>
            </a:pPr>
            <a:endParaRPr sz="8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300" b="1" spc="-10" dirty="0">
                <a:latin typeface="Arial"/>
                <a:cs typeface="Arial"/>
              </a:rPr>
              <a:t>Example</a:t>
            </a:r>
            <a:endParaRPr sz="1300">
              <a:latin typeface="Arial"/>
              <a:cs typeface="Arial"/>
            </a:endParaRPr>
          </a:p>
          <a:p>
            <a:pPr marL="135890" marR="5080" indent="-635">
              <a:lnSpc>
                <a:spcPct val="109600"/>
              </a:lnSpc>
              <a:spcBef>
                <a:spcPts val="270"/>
              </a:spcBef>
            </a:pPr>
            <a:r>
              <a:rPr sz="1150" dirty="0">
                <a:latin typeface="Arial"/>
                <a:cs typeface="Arial"/>
              </a:rPr>
              <a:t>Consider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following</a:t>
            </a:r>
            <a:r>
              <a:rPr sz="1150" spc="9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simple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class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in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file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named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spc="195" dirty="0">
                <a:latin typeface="Times New Roman"/>
                <a:cs typeface="Times New Roman"/>
              </a:rPr>
              <a:t>HelloWorld.java</a:t>
            </a:r>
            <a:r>
              <a:rPr sz="1150" spc="145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Arial"/>
                <a:cs typeface="Arial"/>
              </a:rPr>
              <a:t>in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test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directory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spc="-25" dirty="0">
                <a:latin typeface="Arial"/>
                <a:cs typeface="Arial"/>
              </a:rPr>
              <a:t>in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4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path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spc="-10" dirty="0">
                <a:latin typeface="Arial"/>
                <a:cs typeface="Arial"/>
              </a:rPr>
              <a:t>/home/oracle:</a:t>
            </a:r>
            <a:endParaRPr sz="1150">
              <a:latin typeface="Arial"/>
              <a:cs typeface="Arial"/>
            </a:endParaRPr>
          </a:p>
          <a:p>
            <a:pPr marL="135890">
              <a:lnSpc>
                <a:spcPct val="100000"/>
              </a:lnSpc>
              <a:spcBef>
                <a:spcPts val="370"/>
              </a:spcBef>
            </a:pPr>
            <a:r>
              <a:rPr sz="1150" spc="229" dirty="0">
                <a:latin typeface="Times New Roman"/>
                <a:cs typeface="Times New Roman"/>
              </a:rPr>
              <a:t>public</a:t>
            </a:r>
            <a:r>
              <a:rPr sz="1150" spc="430" dirty="0">
                <a:latin typeface="Times New Roman"/>
                <a:cs typeface="Times New Roman"/>
              </a:rPr>
              <a:t> </a:t>
            </a:r>
            <a:r>
              <a:rPr sz="1150" spc="265" dirty="0">
                <a:latin typeface="Times New Roman"/>
                <a:cs typeface="Times New Roman"/>
              </a:rPr>
              <a:t>class</a:t>
            </a:r>
            <a:r>
              <a:rPr sz="1150" spc="430" dirty="0">
                <a:latin typeface="Times New Roman"/>
                <a:cs typeface="Times New Roman"/>
              </a:rPr>
              <a:t> </a:t>
            </a:r>
            <a:r>
              <a:rPr sz="1150" spc="150" dirty="0">
                <a:latin typeface="Times New Roman"/>
                <a:cs typeface="Times New Roman"/>
              </a:rPr>
              <a:t>HelloWorld</a:t>
            </a:r>
            <a:endParaRPr sz="1150">
              <a:latin typeface="Times New Roman"/>
              <a:cs typeface="Times New Roman"/>
            </a:endParaRPr>
          </a:p>
          <a:p>
            <a:pPr marL="135890" marR="2440940">
              <a:lnSpc>
                <a:spcPts val="1870"/>
              </a:lnSpc>
              <a:spcBef>
                <a:spcPts val="135"/>
              </a:spcBef>
            </a:pPr>
            <a:r>
              <a:rPr sz="1150" spc="229" dirty="0">
                <a:latin typeface="Times New Roman"/>
                <a:cs typeface="Times New Roman"/>
              </a:rPr>
              <a:t>public</a:t>
            </a:r>
            <a:r>
              <a:rPr sz="1150" spc="430" dirty="0">
                <a:latin typeface="Times New Roman"/>
                <a:cs typeface="Times New Roman"/>
              </a:rPr>
              <a:t> </a:t>
            </a:r>
            <a:r>
              <a:rPr sz="1150" spc="305" dirty="0">
                <a:latin typeface="Times New Roman"/>
                <a:cs typeface="Times New Roman"/>
              </a:rPr>
              <a:t>static</a:t>
            </a:r>
            <a:r>
              <a:rPr sz="1150" spc="434" dirty="0">
                <a:latin typeface="Times New Roman"/>
                <a:cs typeface="Times New Roman"/>
              </a:rPr>
              <a:t> </a:t>
            </a:r>
            <a:r>
              <a:rPr sz="1150" spc="200" dirty="0">
                <a:latin typeface="Times New Roman"/>
                <a:cs typeface="Times New Roman"/>
              </a:rPr>
              <a:t>void</a:t>
            </a:r>
            <a:r>
              <a:rPr sz="1150" spc="430" dirty="0">
                <a:latin typeface="Times New Roman"/>
                <a:cs typeface="Times New Roman"/>
              </a:rPr>
              <a:t> </a:t>
            </a:r>
            <a:r>
              <a:rPr sz="1150" spc="135" dirty="0">
                <a:latin typeface="Times New Roman"/>
                <a:cs typeface="Times New Roman"/>
              </a:rPr>
              <a:t>main</a:t>
            </a:r>
            <a:r>
              <a:rPr sz="1150" spc="434" dirty="0">
                <a:latin typeface="Times New Roman"/>
                <a:cs typeface="Times New Roman"/>
              </a:rPr>
              <a:t> </a:t>
            </a:r>
            <a:r>
              <a:rPr sz="1150" spc="254" dirty="0">
                <a:latin typeface="Times New Roman"/>
                <a:cs typeface="Times New Roman"/>
              </a:rPr>
              <a:t>(String</a:t>
            </a:r>
            <a:r>
              <a:rPr sz="1150" spc="440" dirty="0">
                <a:latin typeface="Times New Roman"/>
                <a:cs typeface="Times New Roman"/>
              </a:rPr>
              <a:t> </a:t>
            </a:r>
            <a:r>
              <a:rPr sz="1150" spc="320" dirty="0">
                <a:latin typeface="Times New Roman"/>
                <a:cs typeface="Times New Roman"/>
              </a:rPr>
              <a:t>[]</a:t>
            </a:r>
            <a:r>
              <a:rPr sz="1150" spc="445" dirty="0">
                <a:latin typeface="Times New Roman"/>
                <a:cs typeface="Times New Roman"/>
              </a:rPr>
              <a:t> </a:t>
            </a:r>
            <a:r>
              <a:rPr sz="1150" spc="250" dirty="0">
                <a:latin typeface="Times New Roman"/>
                <a:cs typeface="Times New Roman"/>
              </a:rPr>
              <a:t>args)</a:t>
            </a:r>
            <a:r>
              <a:rPr sz="1150" spc="434" dirty="0">
                <a:latin typeface="Times New Roman"/>
                <a:cs typeface="Times New Roman"/>
              </a:rPr>
              <a:t> </a:t>
            </a:r>
            <a:r>
              <a:rPr sz="1150" spc="105" dirty="0">
                <a:latin typeface="Times New Roman"/>
                <a:cs typeface="Times New Roman"/>
              </a:rPr>
              <a:t>{ </a:t>
            </a:r>
            <a:r>
              <a:rPr sz="1150" spc="240" dirty="0">
                <a:latin typeface="Times New Roman"/>
                <a:cs typeface="Times New Roman"/>
              </a:rPr>
              <a:t>System.out.println(“</a:t>
            </a:r>
            <a:r>
              <a:rPr sz="1150" spc="459" dirty="0">
                <a:latin typeface="Times New Roman"/>
                <a:cs typeface="Times New Roman"/>
              </a:rPr>
              <a:t> </a:t>
            </a:r>
            <a:r>
              <a:rPr sz="1150" spc="195" dirty="0">
                <a:latin typeface="Times New Roman"/>
                <a:cs typeface="Times New Roman"/>
              </a:rPr>
              <a:t>Hello</a:t>
            </a:r>
            <a:r>
              <a:rPr sz="1150" spc="465" dirty="0">
                <a:latin typeface="Times New Roman"/>
                <a:cs typeface="Times New Roman"/>
              </a:rPr>
              <a:t> </a:t>
            </a:r>
            <a:r>
              <a:rPr sz="1150" spc="180" dirty="0">
                <a:latin typeface="Times New Roman"/>
                <a:cs typeface="Times New Roman"/>
              </a:rPr>
              <a:t>World”);</a:t>
            </a:r>
            <a:endParaRPr sz="1150">
              <a:latin typeface="Times New Roman"/>
              <a:cs typeface="Times New Roman"/>
            </a:endParaRPr>
          </a:p>
          <a:p>
            <a:pPr marL="135890">
              <a:lnSpc>
                <a:spcPct val="100000"/>
              </a:lnSpc>
              <a:spcBef>
                <a:spcPts val="340"/>
              </a:spcBef>
            </a:pPr>
            <a:r>
              <a:rPr sz="1150" spc="105" dirty="0">
                <a:latin typeface="Times New Roman"/>
                <a:cs typeface="Times New Roman"/>
              </a:rPr>
              <a:t>}</a:t>
            </a:r>
            <a:endParaRPr sz="1150">
              <a:latin typeface="Times New Roman"/>
              <a:cs typeface="Times New Roman"/>
            </a:endParaRPr>
          </a:p>
          <a:p>
            <a:pPr marL="135890">
              <a:lnSpc>
                <a:spcPct val="100000"/>
              </a:lnSpc>
              <a:spcBef>
                <a:spcPts val="480"/>
              </a:spcBef>
            </a:pPr>
            <a:r>
              <a:rPr sz="1150" spc="105" dirty="0">
                <a:latin typeface="Times New Roman"/>
                <a:cs typeface="Times New Roman"/>
              </a:rPr>
              <a:t>}</a:t>
            </a:r>
            <a:endParaRPr sz="115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42416" y="2508504"/>
            <a:ext cx="5689600" cy="347980"/>
            <a:chOff x="1042416" y="2508504"/>
            <a:chExt cx="5689600" cy="347980"/>
          </a:xfrm>
        </p:grpSpPr>
        <p:sp>
          <p:nvSpPr>
            <p:cNvPr id="3" name="object 3"/>
            <p:cNvSpPr/>
            <p:nvPr/>
          </p:nvSpPr>
          <p:spPr>
            <a:xfrm>
              <a:off x="1053084" y="2519172"/>
              <a:ext cx="5668010" cy="326390"/>
            </a:xfrm>
            <a:custGeom>
              <a:avLst/>
              <a:gdLst/>
              <a:ahLst/>
              <a:cxnLst/>
              <a:rect l="l" t="t" r="r" b="b"/>
              <a:pathLst>
                <a:path w="5668009" h="326389">
                  <a:moveTo>
                    <a:pt x="5667755" y="0"/>
                  </a:moveTo>
                  <a:lnTo>
                    <a:pt x="0" y="0"/>
                  </a:lnTo>
                  <a:lnTo>
                    <a:pt x="0" y="326135"/>
                  </a:lnTo>
                  <a:lnTo>
                    <a:pt x="5667755" y="326135"/>
                  </a:lnTo>
                  <a:lnTo>
                    <a:pt x="5667755" y="0"/>
                  </a:lnTo>
                  <a:close/>
                </a:path>
              </a:pathLst>
            </a:custGeom>
            <a:solidFill>
              <a:srgbClr val="DCDC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042416" y="2508504"/>
              <a:ext cx="5689600" cy="347980"/>
            </a:xfrm>
            <a:custGeom>
              <a:avLst/>
              <a:gdLst/>
              <a:ahLst/>
              <a:cxnLst/>
              <a:rect l="l" t="t" r="r" b="b"/>
              <a:pathLst>
                <a:path w="5689600" h="347980">
                  <a:moveTo>
                    <a:pt x="5684520" y="0"/>
                  </a:moveTo>
                  <a:lnTo>
                    <a:pt x="4572" y="0"/>
                  </a:lnTo>
                  <a:lnTo>
                    <a:pt x="0" y="4572"/>
                  </a:lnTo>
                  <a:lnTo>
                    <a:pt x="0" y="342900"/>
                  </a:lnTo>
                  <a:lnTo>
                    <a:pt x="4572" y="347472"/>
                  </a:lnTo>
                  <a:lnTo>
                    <a:pt x="5684520" y="347472"/>
                  </a:lnTo>
                  <a:lnTo>
                    <a:pt x="5689092" y="342900"/>
                  </a:lnTo>
                  <a:lnTo>
                    <a:pt x="5689092" y="336804"/>
                  </a:lnTo>
                  <a:lnTo>
                    <a:pt x="21336" y="336804"/>
                  </a:lnTo>
                  <a:lnTo>
                    <a:pt x="10668" y="326136"/>
                  </a:lnTo>
                  <a:lnTo>
                    <a:pt x="21336" y="326136"/>
                  </a:lnTo>
                  <a:lnTo>
                    <a:pt x="21336" y="19812"/>
                  </a:lnTo>
                  <a:lnTo>
                    <a:pt x="10668" y="19812"/>
                  </a:lnTo>
                  <a:lnTo>
                    <a:pt x="21336" y="10668"/>
                  </a:lnTo>
                  <a:lnTo>
                    <a:pt x="5689092" y="10668"/>
                  </a:lnTo>
                  <a:lnTo>
                    <a:pt x="5689092" y="4572"/>
                  </a:lnTo>
                  <a:lnTo>
                    <a:pt x="5684520" y="0"/>
                  </a:lnTo>
                  <a:close/>
                </a:path>
                <a:path w="5689600" h="347980">
                  <a:moveTo>
                    <a:pt x="21336" y="326136"/>
                  </a:moveTo>
                  <a:lnTo>
                    <a:pt x="10668" y="326136"/>
                  </a:lnTo>
                  <a:lnTo>
                    <a:pt x="21336" y="336804"/>
                  </a:lnTo>
                  <a:lnTo>
                    <a:pt x="21336" y="326136"/>
                  </a:lnTo>
                  <a:close/>
                </a:path>
                <a:path w="5689600" h="347980">
                  <a:moveTo>
                    <a:pt x="5667756" y="326136"/>
                  </a:moveTo>
                  <a:lnTo>
                    <a:pt x="21336" y="326136"/>
                  </a:lnTo>
                  <a:lnTo>
                    <a:pt x="21336" y="336804"/>
                  </a:lnTo>
                  <a:lnTo>
                    <a:pt x="5667756" y="336804"/>
                  </a:lnTo>
                  <a:lnTo>
                    <a:pt x="5667756" y="326136"/>
                  </a:lnTo>
                  <a:close/>
                </a:path>
                <a:path w="5689600" h="347980">
                  <a:moveTo>
                    <a:pt x="5667756" y="10668"/>
                  </a:moveTo>
                  <a:lnTo>
                    <a:pt x="5667756" y="336804"/>
                  </a:lnTo>
                  <a:lnTo>
                    <a:pt x="5678424" y="326136"/>
                  </a:lnTo>
                  <a:lnTo>
                    <a:pt x="5689092" y="326136"/>
                  </a:lnTo>
                  <a:lnTo>
                    <a:pt x="5689092" y="19812"/>
                  </a:lnTo>
                  <a:lnTo>
                    <a:pt x="5678424" y="19812"/>
                  </a:lnTo>
                  <a:lnTo>
                    <a:pt x="5667756" y="10668"/>
                  </a:lnTo>
                  <a:close/>
                </a:path>
                <a:path w="5689600" h="347980">
                  <a:moveTo>
                    <a:pt x="5689092" y="326136"/>
                  </a:moveTo>
                  <a:lnTo>
                    <a:pt x="5678424" y="326136"/>
                  </a:lnTo>
                  <a:lnTo>
                    <a:pt x="5667756" y="336804"/>
                  </a:lnTo>
                  <a:lnTo>
                    <a:pt x="5689092" y="336804"/>
                  </a:lnTo>
                  <a:lnTo>
                    <a:pt x="5689092" y="326136"/>
                  </a:lnTo>
                  <a:close/>
                </a:path>
                <a:path w="5689600" h="347980">
                  <a:moveTo>
                    <a:pt x="21336" y="10668"/>
                  </a:moveTo>
                  <a:lnTo>
                    <a:pt x="10668" y="19812"/>
                  </a:lnTo>
                  <a:lnTo>
                    <a:pt x="21336" y="19812"/>
                  </a:lnTo>
                  <a:lnTo>
                    <a:pt x="21336" y="10668"/>
                  </a:lnTo>
                  <a:close/>
                </a:path>
                <a:path w="5689600" h="347980">
                  <a:moveTo>
                    <a:pt x="5667756" y="10668"/>
                  </a:moveTo>
                  <a:lnTo>
                    <a:pt x="21336" y="10668"/>
                  </a:lnTo>
                  <a:lnTo>
                    <a:pt x="21336" y="19812"/>
                  </a:lnTo>
                  <a:lnTo>
                    <a:pt x="5667756" y="19812"/>
                  </a:lnTo>
                  <a:lnTo>
                    <a:pt x="5667756" y="10668"/>
                  </a:lnTo>
                  <a:close/>
                </a:path>
                <a:path w="5689600" h="347980">
                  <a:moveTo>
                    <a:pt x="5689092" y="10668"/>
                  </a:moveTo>
                  <a:lnTo>
                    <a:pt x="5667756" y="10668"/>
                  </a:lnTo>
                  <a:lnTo>
                    <a:pt x="5678424" y="19812"/>
                  </a:lnTo>
                  <a:lnTo>
                    <a:pt x="5689092" y="19812"/>
                  </a:lnTo>
                  <a:lnTo>
                    <a:pt x="5689092" y="1066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3155695" y="806967"/>
            <a:ext cx="1456690" cy="3092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50" b="1" dirty="0">
                <a:latin typeface="Arial"/>
                <a:cs typeface="Arial"/>
              </a:rPr>
              <a:t>Code</a:t>
            </a:r>
            <a:r>
              <a:rPr sz="1850" b="1" spc="-10" dirty="0">
                <a:latin typeface="Arial"/>
                <a:cs typeface="Arial"/>
              </a:rPr>
              <a:t> Blocks</a:t>
            </a:r>
            <a:endParaRPr sz="18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31824" y="1316490"/>
            <a:ext cx="5046345" cy="1177925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341630" indent="-328930">
              <a:lnSpc>
                <a:spcPct val="100000"/>
              </a:lnSpc>
              <a:spcBef>
                <a:spcPts val="500"/>
              </a:spcBef>
              <a:buClr>
                <a:srgbClr val="FF0000"/>
              </a:buClr>
              <a:buChar char="•"/>
              <a:tabLst>
                <a:tab pos="341630" algn="l"/>
              </a:tabLst>
            </a:pPr>
            <a:r>
              <a:rPr sz="1550" dirty="0">
                <a:latin typeface="Arial"/>
                <a:cs typeface="Arial"/>
              </a:rPr>
              <a:t>Every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class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declaration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is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enclosed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in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code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block.</a:t>
            </a:r>
            <a:endParaRPr sz="1550">
              <a:latin typeface="Arial"/>
              <a:cs typeface="Arial"/>
            </a:endParaRPr>
          </a:p>
          <a:p>
            <a:pPr marL="341630" indent="-328930">
              <a:lnSpc>
                <a:spcPct val="100000"/>
              </a:lnSpc>
              <a:spcBef>
                <a:spcPts val="409"/>
              </a:spcBef>
              <a:buClr>
                <a:srgbClr val="FF0000"/>
              </a:buClr>
              <a:buChar char="•"/>
              <a:tabLst>
                <a:tab pos="341630" algn="l"/>
              </a:tabLst>
            </a:pPr>
            <a:r>
              <a:rPr sz="1550" dirty="0">
                <a:latin typeface="Arial"/>
                <a:cs typeface="Arial"/>
              </a:rPr>
              <a:t>Method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declarations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are</a:t>
            </a:r>
            <a:r>
              <a:rPr sz="1550" spc="5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enclosed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in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code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blocks.</a:t>
            </a:r>
            <a:endParaRPr sz="1550">
              <a:latin typeface="Arial"/>
              <a:cs typeface="Arial"/>
            </a:endParaRPr>
          </a:p>
          <a:p>
            <a:pPr marL="341630" indent="-328930">
              <a:lnSpc>
                <a:spcPct val="100000"/>
              </a:lnSpc>
              <a:spcBef>
                <a:spcPts val="409"/>
              </a:spcBef>
              <a:buClr>
                <a:srgbClr val="FF0000"/>
              </a:buClr>
              <a:buChar char="•"/>
              <a:tabLst>
                <a:tab pos="341630" algn="l"/>
              </a:tabLst>
            </a:pPr>
            <a:r>
              <a:rPr sz="1550" dirty="0">
                <a:latin typeface="Arial"/>
                <a:cs typeface="Arial"/>
              </a:rPr>
              <a:t>Java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fields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and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methods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have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block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(or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class)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scope.</a:t>
            </a:r>
            <a:endParaRPr sz="1550">
              <a:latin typeface="Arial"/>
              <a:cs typeface="Arial"/>
            </a:endParaRPr>
          </a:p>
          <a:p>
            <a:pPr marL="341630" indent="-328930">
              <a:lnSpc>
                <a:spcPct val="100000"/>
              </a:lnSpc>
              <a:spcBef>
                <a:spcPts val="405"/>
              </a:spcBef>
              <a:buClr>
                <a:srgbClr val="FF0000"/>
              </a:buClr>
              <a:buChar char="•"/>
              <a:tabLst>
                <a:tab pos="341630" algn="l"/>
              </a:tabLst>
            </a:pPr>
            <a:r>
              <a:rPr sz="1550" dirty="0">
                <a:latin typeface="Arial"/>
                <a:cs typeface="Arial"/>
              </a:rPr>
              <a:t>Code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blocks</a:t>
            </a:r>
            <a:r>
              <a:rPr sz="1550" spc="2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are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defined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in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braces:</a:t>
            </a:r>
            <a:endParaRPr sz="15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91260" y="2359544"/>
            <a:ext cx="1127125" cy="796290"/>
          </a:xfrm>
          <a:prstGeom prst="rect">
            <a:avLst/>
          </a:prstGeom>
        </p:spPr>
        <p:txBody>
          <a:bodyPr vert="horz" wrap="square" lIns="0" tIns="1555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25"/>
              </a:spcBef>
              <a:tabLst>
                <a:tab pos="274320" algn="l"/>
              </a:tabLst>
            </a:pPr>
            <a:r>
              <a:rPr sz="1700" spc="160" dirty="0">
                <a:latin typeface="Times New Roman"/>
                <a:cs typeface="Times New Roman"/>
              </a:rPr>
              <a:t>{</a:t>
            </a:r>
            <a:r>
              <a:rPr sz="1700" dirty="0">
                <a:latin typeface="Times New Roman"/>
                <a:cs typeface="Times New Roman"/>
              </a:rPr>
              <a:t>	</a:t>
            </a:r>
            <a:r>
              <a:rPr sz="1700" spc="160" dirty="0">
                <a:latin typeface="Times New Roman"/>
                <a:cs typeface="Times New Roman"/>
              </a:rPr>
              <a:t>}</a:t>
            </a:r>
            <a:endParaRPr sz="1700">
              <a:latin typeface="Times New Roman"/>
              <a:cs typeface="Times New Roman"/>
            </a:endParaRPr>
          </a:p>
          <a:p>
            <a:pPr marL="281940">
              <a:lnSpc>
                <a:spcPct val="100000"/>
              </a:lnSpc>
              <a:spcBef>
                <a:spcPts val="1035"/>
              </a:spcBef>
            </a:pPr>
            <a:r>
              <a:rPr sz="1550" spc="-10" dirty="0">
                <a:latin typeface="Arial"/>
                <a:cs typeface="Arial"/>
              </a:rPr>
              <a:t>Example:</a:t>
            </a:r>
            <a:endParaRPr sz="1550"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315211" y="3300984"/>
            <a:ext cx="5163820" cy="1407160"/>
            <a:chOff x="1315211" y="3300984"/>
            <a:chExt cx="5163820" cy="1407160"/>
          </a:xfrm>
        </p:grpSpPr>
        <p:sp>
          <p:nvSpPr>
            <p:cNvPr id="9" name="object 9"/>
            <p:cNvSpPr/>
            <p:nvPr/>
          </p:nvSpPr>
          <p:spPr>
            <a:xfrm>
              <a:off x="1325879" y="3310128"/>
              <a:ext cx="5143500" cy="1388745"/>
            </a:xfrm>
            <a:custGeom>
              <a:avLst/>
              <a:gdLst/>
              <a:ahLst/>
              <a:cxnLst/>
              <a:rect l="l" t="t" r="r" b="b"/>
              <a:pathLst>
                <a:path w="5143500" h="1388745">
                  <a:moveTo>
                    <a:pt x="5143500" y="0"/>
                  </a:moveTo>
                  <a:lnTo>
                    <a:pt x="0" y="0"/>
                  </a:lnTo>
                  <a:lnTo>
                    <a:pt x="0" y="1388364"/>
                  </a:lnTo>
                  <a:lnTo>
                    <a:pt x="5143500" y="1388364"/>
                  </a:lnTo>
                  <a:lnTo>
                    <a:pt x="5143500" y="0"/>
                  </a:lnTo>
                  <a:close/>
                </a:path>
              </a:pathLst>
            </a:custGeom>
            <a:solidFill>
              <a:srgbClr val="DCDC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315212" y="3300983"/>
              <a:ext cx="5163820" cy="1407160"/>
            </a:xfrm>
            <a:custGeom>
              <a:avLst/>
              <a:gdLst/>
              <a:ahLst/>
              <a:cxnLst/>
              <a:rect l="l" t="t" r="r" b="b"/>
              <a:pathLst>
                <a:path w="5163820" h="1407160">
                  <a:moveTo>
                    <a:pt x="563880" y="1054608"/>
                  </a:moveTo>
                  <a:lnTo>
                    <a:pt x="466344" y="1054608"/>
                  </a:lnTo>
                  <a:lnTo>
                    <a:pt x="466344" y="1062228"/>
                  </a:lnTo>
                  <a:lnTo>
                    <a:pt x="563880" y="1062228"/>
                  </a:lnTo>
                  <a:lnTo>
                    <a:pt x="563880" y="1054608"/>
                  </a:lnTo>
                  <a:close/>
                </a:path>
                <a:path w="5163820" h="1407160">
                  <a:moveTo>
                    <a:pt x="2321052" y="260604"/>
                  </a:moveTo>
                  <a:lnTo>
                    <a:pt x="2221992" y="260604"/>
                  </a:lnTo>
                  <a:lnTo>
                    <a:pt x="2221992" y="266700"/>
                  </a:lnTo>
                  <a:lnTo>
                    <a:pt x="2321052" y="266700"/>
                  </a:lnTo>
                  <a:lnTo>
                    <a:pt x="2321052" y="260604"/>
                  </a:lnTo>
                  <a:close/>
                </a:path>
                <a:path w="5163820" h="1407160">
                  <a:moveTo>
                    <a:pt x="4076700" y="790956"/>
                  </a:moveTo>
                  <a:lnTo>
                    <a:pt x="3980688" y="790956"/>
                  </a:lnTo>
                  <a:lnTo>
                    <a:pt x="3980688" y="797052"/>
                  </a:lnTo>
                  <a:lnTo>
                    <a:pt x="4076700" y="797052"/>
                  </a:lnTo>
                  <a:lnTo>
                    <a:pt x="4076700" y="790956"/>
                  </a:lnTo>
                  <a:close/>
                </a:path>
                <a:path w="5163820" h="1407160">
                  <a:moveTo>
                    <a:pt x="4369308" y="525792"/>
                  </a:moveTo>
                  <a:lnTo>
                    <a:pt x="4273296" y="525792"/>
                  </a:lnTo>
                  <a:lnTo>
                    <a:pt x="4273296" y="531876"/>
                  </a:lnTo>
                  <a:lnTo>
                    <a:pt x="4369308" y="531876"/>
                  </a:lnTo>
                  <a:lnTo>
                    <a:pt x="4369308" y="525792"/>
                  </a:lnTo>
                  <a:close/>
                </a:path>
                <a:path w="5163820" h="1407160">
                  <a:moveTo>
                    <a:pt x="5163312" y="0"/>
                  </a:moveTo>
                  <a:lnTo>
                    <a:pt x="5143500" y="0"/>
                  </a:lnTo>
                  <a:lnTo>
                    <a:pt x="5143500" y="19812"/>
                  </a:lnTo>
                  <a:lnTo>
                    <a:pt x="5143500" y="1386840"/>
                  </a:lnTo>
                  <a:lnTo>
                    <a:pt x="19812" y="1386840"/>
                  </a:lnTo>
                  <a:lnTo>
                    <a:pt x="19812" y="19812"/>
                  </a:lnTo>
                  <a:lnTo>
                    <a:pt x="5143500" y="19812"/>
                  </a:lnTo>
                  <a:lnTo>
                    <a:pt x="5143500" y="0"/>
                  </a:lnTo>
                  <a:lnTo>
                    <a:pt x="0" y="0"/>
                  </a:lnTo>
                  <a:lnTo>
                    <a:pt x="0" y="1406652"/>
                  </a:lnTo>
                  <a:lnTo>
                    <a:pt x="5163312" y="1406652"/>
                  </a:lnTo>
                  <a:lnTo>
                    <a:pt x="5163312" y="1397508"/>
                  </a:lnTo>
                  <a:lnTo>
                    <a:pt x="5163312" y="1386840"/>
                  </a:lnTo>
                  <a:lnTo>
                    <a:pt x="5163312" y="19812"/>
                  </a:lnTo>
                  <a:lnTo>
                    <a:pt x="5163312" y="9144"/>
                  </a:lnTo>
                  <a:lnTo>
                    <a:pt x="516331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377188" y="3278299"/>
            <a:ext cx="4322445" cy="1350010"/>
          </a:xfrm>
          <a:prstGeom prst="rect">
            <a:avLst/>
          </a:prstGeom>
        </p:spPr>
        <p:txBody>
          <a:bodyPr vert="horz" wrap="square" lIns="0" tIns="863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80"/>
              </a:spcBef>
            </a:pPr>
            <a:r>
              <a:rPr sz="1250" spc="245" dirty="0">
                <a:latin typeface="Times New Roman"/>
                <a:cs typeface="Times New Roman"/>
              </a:rPr>
              <a:t>public</a:t>
            </a:r>
            <a:r>
              <a:rPr sz="1250" spc="470" dirty="0">
                <a:latin typeface="Times New Roman"/>
                <a:cs typeface="Times New Roman"/>
              </a:rPr>
              <a:t> </a:t>
            </a:r>
            <a:r>
              <a:rPr sz="1250" spc="275" dirty="0">
                <a:latin typeface="Times New Roman"/>
                <a:cs typeface="Times New Roman"/>
              </a:rPr>
              <a:t>class</a:t>
            </a:r>
            <a:r>
              <a:rPr sz="1250" spc="470" dirty="0">
                <a:latin typeface="Times New Roman"/>
                <a:cs typeface="Times New Roman"/>
              </a:rPr>
              <a:t> </a:t>
            </a:r>
            <a:r>
              <a:rPr sz="1250" spc="180" dirty="0">
                <a:latin typeface="Times New Roman"/>
                <a:cs typeface="Times New Roman"/>
              </a:rPr>
              <a:t>SayHello</a:t>
            </a:r>
            <a:r>
              <a:rPr sz="1250" spc="445" dirty="0">
                <a:latin typeface="Times New Roman"/>
                <a:cs typeface="Times New Roman"/>
              </a:rPr>
              <a:t> </a:t>
            </a:r>
            <a:r>
              <a:rPr sz="1250" spc="114" dirty="0">
                <a:latin typeface="Times New Roman"/>
                <a:cs typeface="Times New Roman"/>
              </a:rPr>
              <a:t>{</a:t>
            </a:r>
            <a:endParaRPr sz="1250">
              <a:latin typeface="Times New Roman"/>
              <a:cs typeface="Times New Roman"/>
            </a:endParaRPr>
          </a:p>
          <a:p>
            <a:pPr marL="698500" marR="5080" indent="-294640">
              <a:lnSpc>
                <a:spcPct val="139200"/>
              </a:lnSpc>
            </a:pPr>
            <a:r>
              <a:rPr sz="1250" spc="245" dirty="0">
                <a:latin typeface="Times New Roman"/>
                <a:cs typeface="Times New Roman"/>
              </a:rPr>
              <a:t>public</a:t>
            </a:r>
            <a:r>
              <a:rPr sz="1250" spc="450" dirty="0">
                <a:latin typeface="Times New Roman"/>
                <a:cs typeface="Times New Roman"/>
              </a:rPr>
              <a:t> </a:t>
            </a:r>
            <a:r>
              <a:rPr sz="1250" spc="320" dirty="0">
                <a:latin typeface="Times New Roman"/>
                <a:cs typeface="Times New Roman"/>
              </a:rPr>
              <a:t>static</a:t>
            </a:r>
            <a:r>
              <a:rPr sz="1250" spc="484" dirty="0">
                <a:latin typeface="Times New Roman"/>
                <a:cs typeface="Times New Roman"/>
              </a:rPr>
              <a:t> </a:t>
            </a:r>
            <a:r>
              <a:rPr sz="1250" spc="204" dirty="0">
                <a:latin typeface="Times New Roman"/>
                <a:cs typeface="Times New Roman"/>
              </a:rPr>
              <a:t>void</a:t>
            </a:r>
            <a:r>
              <a:rPr sz="1250" spc="465" dirty="0">
                <a:latin typeface="Times New Roman"/>
                <a:cs typeface="Times New Roman"/>
              </a:rPr>
              <a:t> </a:t>
            </a:r>
            <a:r>
              <a:rPr sz="1250" spc="240" dirty="0">
                <a:latin typeface="Times New Roman"/>
                <a:cs typeface="Times New Roman"/>
              </a:rPr>
              <a:t>main(String[]</a:t>
            </a:r>
            <a:r>
              <a:rPr sz="1250" spc="465" dirty="0">
                <a:latin typeface="Times New Roman"/>
                <a:cs typeface="Times New Roman"/>
              </a:rPr>
              <a:t> </a:t>
            </a:r>
            <a:r>
              <a:rPr sz="1250" spc="265" dirty="0">
                <a:latin typeface="Times New Roman"/>
                <a:cs typeface="Times New Roman"/>
              </a:rPr>
              <a:t>args)</a:t>
            </a:r>
            <a:r>
              <a:rPr sz="1250" spc="465" dirty="0">
                <a:latin typeface="Times New Roman"/>
                <a:cs typeface="Times New Roman"/>
              </a:rPr>
              <a:t> </a:t>
            </a:r>
            <a:r>
              <a:rPr sz="1250" spc="114" dirty="0">
                <a:latin typeface="Times New Roman"/>
                <a:cs typeface="Times New Roman"/>
              </a:rPr>
              <a:t>{ </a:t>
            </a:r>
            <a:r>
              <a:rPr sz="1250" spc="245" dirty="0">
                <a:latin typeface="Times New Roman"/>
                <a:cs typeface="Times New Roman"/>
              </a:rPr>
              <a:t>System.out.println("Hello</a:t>
            </a:r>
            <a:r>
              <a:rPr sz="1250" spc="475" dirty="0">
                <a:latin typeface="Times New Roman"/>
                <a:cs typeface="Times New Roman"/>
              </a:rPr>
              <a:t> </a:t>
            </a:r>
            <a:r>
              <a:rPr sz="1250" spc="229" dirty="0">
                <a:latin typeface="Times New Roman"/>
                <a:cs typeface="Times New Roman"/>
              </a:rPr>
              <a:t>world");</a:t>
            </a:r>
            <a:endParaRPr sz="1250">
              <a:latin typeface="Times New Roman"/>
              <a:cs typeface="Times New Roman"/>
            </a:endParaRPr>
          </a:p>
          <a:p>
            <a:pPr marL="403860">
              <a:lnSpc>
                <a:spcPct val="100000"/>
              </a:lnSpc>
              <a:spcBef>
                <a:spcPts val="585"/>
              </a:spcBef>
            </a:pPr>
            <a:r>
              <a:rPr sz="1250" spc="114" dirty="0">
                <a:latin typeface="Times New Roman"/>
                <a:cs typeface="Times New Roman"/>
              </a:rPr>
              <a:t>}</a:t>
            </a:r>
            <a:endParaRPr sz="12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80"/>
              </a:spcBef>
            </a:pPr>
            <a:r>
              <a:rPr sz="1250" spc="114" dirty="0">
                <a:latin typeface="Times New Roman"/>
                <a:cs typeface="Times New Roman"/>
              </a:rPr>
              <a:t>}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389888" y="3457968"/>
            <a:ext cx="4860290" cy="1169035"/>
          </a:xfrm>
          <a:custGeom>
            <a:avLst/>
            <a:gdLst/>
            <a:ahLst/>
            <a:cxnLst/>
            <a:rect l="l" t="t" r="r" b="b"/>
            <a:pathLst>
              <a:path w="4860290" h="1169035">
                <a:moveTo>
                  <a:pt x="99060" y="1162799"/>
                </a:moveTo>
                <a:lnTo>
                  <a:pt x="0" y="1162799"/>
                </a:lnTo>
                <a:lnTo>
                  <a:pt x="0" y="1168895"/>
                </a:lnTo>
                <a:lnTo>
                  <a:pt x="99060" y="1168895"/>
                </a:lnTo>
                <a:lnTo>
                  <a:pt x="99060" y="1162799"/>
                </a:lnTo>
                <a:close/>
              </a:path>
              <a:path w="4860290" h="1169035">
                <a:moveTo>
                  <a:pt x="4651248" y="288023"/>
                </a:moveTo>
                <a:lnTo>
                  <a:pt x="4646676" y="283451"/>
                </a:lnTo>
                <a:lnTo>
                  <a:pt x="4357116" y="283451"/>
                </a:lnTo>
                <a:lnTo>
                  <a:pt x="4357116" y="262115"/>
                </a:lnTo>
                <a:lnTo>
                  <a:pt x="4296156" y="294119"/>
                </a:lnTo>
                <a:lnTo>
                  <a:pt x="4357116" y="324599"/>
                </a:lnTo>
                <a:lnTo>
                  <a:pt x="4357116" y="303263"/>
                </a:lnTo>
                <a:lnTo>
                  <a:pt x="4629912" y="303263"/>
                </a:lnTo>
                <a:lnTo>
                  <a:pt x="4629912" y="827519"/>
                </a:lnTo>
                <a:lnTo>
                  <a:pt x="568452" y="827519"/>
                </a:lnTo>
                <a:lnTo>
                  <a:pt x="568452" y="807707"/>
                </a:lnTo>
                <a:lnTo>
                  <a:pt x="507492" y="838187"/>
                </a:lnTo>
                <a:lnTo>
                  <a:pt x="568452" y="868667"/>
                </a:lnTo>
                <a:lnTo>
                  <a:pt x="568452" y="848855"/>
                </a:lnTo>
                <a:lnTo>
                  <a:pt x="4646676" y="848855"/>
                </a:lnTo>
                <a:lnTo>
                  <a:pt x="4651248" y="844283"/>
                </a:lnTo>
                <a:lnTo>
                  <a:pt x="4651248" y="838187"/>
                </a:lnTo>
                <a:lnTo>
                  <a:pt x="4651248" y="827519"/>
                </a:lnTo>
                <a:lnTo>
                  <a:pt x="4651248" y="303263"/>
                </a:lnTo>
                <a:lnTo>
                  <a:pt x="4651248" y="294119"/>
                </a:lnTo>
                <a:lnTo>
                  <a:pt x="4651248" y="288023"/>
                </a:lnTo>
                <a:close/>
              </a:path>
              <a:path w="4860290" h="1169035">
                <a:moveTo>
                  <a:pt x="4860036" y="24384"/>
                </a:moveTo>
                <a:lnTo>
                  <a:pt x="4855464" y="19812"/>
                </a:lnTo>
                <a:lnTo>
                  <a:pt x="2577084" y="19812"/>
                </a:lnTo>
                <a:lnTo>
                  <a:pt x="2577084" y="0"/>
                </a:lnTo>
                <a:lnTo>
                  <a:pt x="2514600" y="30480"/>
                </a:lnTo>
                <a:lnTo>
                  <a:pt x="2577084" y="60960"/>
                </a:lnTo>
                <a:lnTo>
                  <a:pt x="2577084" y="39624"/>
                </a:lnTo>
                <a:lnTo>
                  <a:pt x="4838700" y="39624"/>
                </a:lnTo>
                <a:lnTo>
                  <a:pt x="4838700" y="1063752"/>
                </a:lnTo>
                <a:lnTo>
                  <a:pt x="297180" y="1063752"/>
                </a:lnTo>
                <a:lnTo>
                  <a:pt x="297180" y="1043940"/>
                </a:lnTo>
                <a:lnTo>
                  <a:pt x="234696" y="1074420"/>
                </a:lnTo>
                <a:lnTo>
                  <a:pt x="297180" y="1104900"/>
                </a:lnTo>
                <a:lnTo>
                  <a:pt x="297180" y="1085088"/>
                </a:lnTo>
                <a:lnTo>
                  <a:pt x="4855464" y="1085088"/>
                </a:lnTo>
                <a:lnTo>
                  <a:pt x="4860036" y="1080516"/>
                </a:lnTo>
                <a:lnTo>
                  <a:pt x="4860036" y="1074420"/>
                </a:lnTo>
                <a:lnTo>
                  <a:pt x="4860036" y="1063752"/>
                </a:lnTo>
                <a:lnTo>
                  <a:pt x="4860036" y="39624"/>
                </a:lnTo>
                <a:lnTo>
                  <a:pt x="4860036" y="30480"/>
                </a:lnTo>
                <a:lnTo>
                  <a:pt x="4860036" y="243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817880" y="5717539"/>
            <a:ext cx="6299200" cy="182372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400685">
              <a:lnSpc>
                <a:spcPct val="103499"/>
              </a:lnSpc>
              <a:spcBef>
                <a:spcPts val="90"/>
              </a:spcBef>
            </a:pPr>
            <a:r>
              <a:rPr sz="1150" dirty="0">
                <a:latin typeface="Arial"/>
                <a:cs typeface="Arial"/>
              </a:rPr>
              <a:t>Java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fields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(variables)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and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methods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have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class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scope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defined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by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opening</a:t>
            </a:r>
            <a:r>
              <a:rPr sz="1150" spc="10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left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spc="-10" dirty="0">
                <a:latin typeface="Arial"/>
                <a:cs typeface="Arial"/>
              </a:rPr>
              <a:t>curly </a:t>
            </a:r>
            <a:r>
              <a:rPr sz="1150" dirty="0">
                <a:latin typeface="Arial"/>
                <a:cs typeface="Arial"/>
              </a:rPr>
              <a:t>brace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and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ending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at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closing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right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curly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spc="-10" dirty="0">
                <a:latin typeface="Arial"/>
                <a:cs typeface="Arial"/>
              </a:rPr>
              <a:t>brace.</a:t>
            </a:r>
            <a:endParaRPr sz="1150">
              <a:latin typeface="Arial"/>
              <a:cs typeface="Arial"/>
            </a:endParaRPr>
          </a:p>
          <a:p>
            <a:pPr marL="12700" marR="215900">
              <a:lnSpc>
                <a:spcPct val="103499"/>
              </a:lnSpc>
              <a:spcBef>
                <a:spcPts val="430"/>
              </a:spcBef>
            </a:pPr>
            <a:r>
              <a:rPr sz="1150" dirty="0">
                <a:latin typeface="Arial"/>
                <a:cs typeface="Arial"/>
              </a:rPr>
              <a:t>Class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scope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allows</a:t>
            </a:r>
            <a:r>
              <a:rPr sz="1150" spc="9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any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method</a:t>
            </a:r>
            <a:r>
              <a:rPr sz="1150" spc="3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in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class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to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call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or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invoke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any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other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method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in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spc="-10" dirty="0">
                <a:latin typeface="Arial"/>
                <a:cs typeface="Arial"/>
              </a:rPr>
              <a:t>class. </a:t>
            </a:r>
            <a:r>
              <a:rPr sz="1150" dirty="0">
                <a:latin typeface="Arial"/>
                <a:cs typeface="Arial"/>
              </a:rPr>
              <a:t>Class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scope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also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allows</a:t>
            </a:r>
            <a:r>
              <a:rPr sz="1150" spc="10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any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method</a:t>
            </a:r>
            <a:r>
              <a:rPr sz="1150" spc="3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to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access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any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field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in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spc="-10" dirty="0">
                <a:latin typeface="Arial"/>
                <a:cs typeface="Arial"/>
              </a:rPr>
              <a:t>class.</a:t>
            </a:r>
            <a:endParaRPr sz="1150">
              <a:latin typeface="Arial"/>
              <a:cs typeface="Arial"/>
            </a:endParaRPr>
          </a:p>
          <a:p>
            <a:pPr marL="12700" marR="5080">
              <a:lnSpc>
                <a:spcPct val="109600"/>
              </a:lnSpc>
              <a:spcBef>
                <a:spcPts val="275"/>
              </a:spcBef>
            </a:pPr>
            <a:r>
              <a:rPr sz="1150" dirty="0">
                <a:latin typeface="Arial"/>
                <a:cs typeface="Arial"/>
              </a:rPr>
              <a:t>Code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blocks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are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always</a:t>
            </a:r>
            <a:r>
              <a:rPr sz="1150" spc="13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defined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by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using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braces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spc="100" dirty="0">
                <a:latin typeface="Times New Roman"/>
                <a:cs typeface="Times New Roman"/>
              </a:rPr>
              <a:t>{}</a:t>
            </a:r>
            <a:r>
              <a:rPr sz="1150" spc="100" dirty="0">
                <a:latin typeface="Arial"/>
                <a:cs typeface="Arial"/>
              </a:rPr>
              <a:t>.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block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is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executed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by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executing</a:t>
            </a:r>
            <a:r>
              <a:rPr sz="1150" spc="9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each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spc="-25" dirty="0">
                <a:latin typeface="Arial"/>
                <a:cs typeface="Arial"/>
              </a:rPr>
              <a:t>of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statements</a:t>
            </a:r>
            <a:r>
              <a:rPr sz="1150" spc="1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defined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within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block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in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order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from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first</a:t>
            </a:r>
            <a:r>
              <a:rPr sz="1150" spc="2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to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last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(left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to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spc="-10" dirty="0">
                <a:latin typeface="Arial"/>
                <a:cs typeface="Arial"/>
              </a:rPr>
              <a:t>right).</a:t>
            </a:r>
            <a:endParaRPr sz="1150">
              <a:latin typeface="Arial"/>
              <a:cs typeface="Arial"/>
            </a:endParaRPr>
          </a:p>
          <a:p>
            <a:pPr marL="12700" marR="42545">
              <a:lnSpc>
                <a:spcPct val="103499"/>
              </a:lnSpc>
              <a:spcBef>
                <a:spcPts val="430"/>
              </a:spcBef>
            </a:pPr>
            <a:r>
              <a:rPr sz="1150" dirty="0">
                <a:latin typeface="Arial"/>
                <a:cs typeface="Arial"/>
              </a:rPr>
              <a:t>The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Java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compiler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discards</a:t>
            </a:r>
            <a:r>
              <a:rPr sz="1150" spc="9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unnecessary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white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space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in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line</a:t>
            </a:r>
            <a:r>
              <a:rPr sz="1150" spc="10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of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code.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Line</a:t>
            </a:r>
            <a:r>
              <a:rPr sz="1150" spc="10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indentation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is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spc="-25" dirty="0">
                <a:latin typeface="Arial"/>
                <a:cs typeface="Arial"/>
              </a:rPr>
              <a:t>not </a:t>
            </a:r>
            <a:r>
              <a:rPr sz="1150" dirty="0">
                <a:latin typeface="Arial"/>
                <a:cs typeface="Arial"/>
              </a:rPr>
              <a:t>required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but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makes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code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much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more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readable.</a:t>
            </a:r>
            <a:r>
              <a:rPr sz="1150" spc="9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In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this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course,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line</a:t>
            </a:r>
            <a:r>
              <a:rPr sz="1150" spc="10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indentation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is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spc="-20" dirty="0">
                <a:latin typeface="Arial"/>
                <a:cs typeface="Arial"/>
              </a:rPr>
              <a:t>four </a:t>
            </a:r>
            <a:r>
              <a:rPr sz="1150" dirty="0">
                <a:latin typeface="Arial"/>
                <a:cs typeface="Arial"/>
              </a:rPr>
              <a:t>spaces,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which</a:t>
            </a:r>
            <a:r>
              <a:rPr sz="1150" spc="10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is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default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line</a:t>
            </a:r>
            <a:r>
              <a:rPr sz="1150" spc="10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indentation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used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by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NetBeans</a:t>
            </a:r>
            <a:r>
              <a:rPr sz="1150" spc="105" dirty="0">
                <a:latin typeface="Arial"/>
                <a:cs typeface="Arial"/>
              </a:rPr>
              <a:t> </a:t>
            </a:r>
            <a:r>
              <a:rPr sz="1150" spc="-20" dirty="0">
                <a:latin typeface="Arial"/>
                <a:cs typeface="Arial"/>
              </a:rPr>
              <a:t>IDE.</a:t>
            </a:r>
            <a:endParaRPr sz="115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326639" y="5247386"/>
            <a:ext cx="3116580" cy="144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endParaRPr sz="8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709164" y="806967"/>
            <a:ext cx="2352040" cy="3092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50" b="1" dirty="0">
                <a:latin typeface="Arial"/>
                <a:cs typeface="Arial"/>
              </a:rPr>
              <a:t>Primitive</a:t>
            </a:r>
            <a:r>
              <a:rPr sz="1850" b="1" spc="-20" dirty="0">
                <a:latin typeface="Arial"/>
                <a:cs typeface="Arial"/>
              </a:rPr>
              <a:t> </a:t>
            </a:r>
            <a:r>
              <a:rPr sz="1850" b="1" dirty="0">
                <a:latin typeface="Arial"/>
                <a:cs typeface="Arial"/>
              </a:rPr>
              <a:t>Data</a:t>
            </a:r>
            <a:r>
              <a:rPr sz="1850" b="1" spc="-25" dirty="0">
                <a:latin typeface="Arial"/>
                <a:cs typeface="Arial"/>
              </a:rPr>
              <a:t> </a:t>
            </a:r>
            <a:r>
              <a:rPr sz="1850" b="1" spc="-10" dirty="0">
                <a:latin typeface="Arial"/>
                <a:cs typeface="Arial"/>
              </a:rPr>
              <a:t>Types</a:t>
            </a:r>
            <a:endParaRPr sz="185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55644" y="3807349"/>
            <a:ext cx="5558155" cy="472440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 marR="5080" indent="4445">
              <a:lnSpc>
                <a:spcPct val="107100"/>
              </a:lnSpc>
              <a:spcBef>
                <a:spcPts val="10"/>
              </a:spcBef>
            </a:pPr>
            <a:r>
              <a:rPr sz="1400" dirty="0">
                <a:latin typeface="Arial"/>
                <a:cs typeface="Arial"/>
              </a:rPr>
              <a:t>Append</a:t>
            </a:r>
            <a:r>
              <a:rPr sz="1400" spc="4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uppercase</a:t>
            </a:r>
            <a:r>
              <a:rPr sz="1400" spc="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or</a:t>
            </a:r>
            <a:r>
              <a:rPr sz="1400" spc="5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lowercase</a:t>
            </a:r>
            <a:r>
              <a:rPr sz="1400" spc="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"</a:t>
            </a:r>
            <a:r>
              <a:rPr sz="1400" dirty="0">
                <a:latin typeface="Times New Roman"/>
                <a:cs typeface="Times New Roman"/>
              </a:rPr>
              <a:t>L</a:t>
            </a:r>
            <a:r>
              <a:rPr sz="1400" dirty="0">
                <a:latin typeface="Arial"/>
                <a:cs typeface="Arial"/>
              </a:rPr>
              <a:t>"</a:t>
            </a:r>
            <a:r>
              <a:rPr sz="1400" spc="7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or</a:t>
            </a:r>
            <a:r>
              <a:rPr sz="1400" spc="6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"</a:t>
            </a:r>
            <a:r>
              <a:rPr sz="1400" dirty="0">
                <a:latin typeface="Times New Roman"/>
                <a:cs typeface="Times New Roman"/>
              </a:rPr>
              <a:t>F</a:t>
            </a:r>
            <a:r>
              <a:rPr sz="1400" dirty="0">
                <a:latin typeface="Arial"/>
                <a:cs typeface="Arial"/>
              </a:rPr>
              <a:t>"</a:t>
            </a:r>
            <a:r>
              <a:rPr sz="1400" spc="6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to</a:t>
            </a:r>
            <a:r>
              <a:rPr sz="1400" spc="7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the</a:t>
            </a:r>
            <a:r>
              <a:rPr sz="1400" spc="6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number</a:t>
            </a:r>
            <a:r>
              <a:rPr sz="1400" spc="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to</a:t>
            </a:r>
            <a:r>
              <a:rPr sz="1400" spc="6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specify</a:t>
            </a:r>
            <a:r>
              <a:rPr sz="1400" spc="50" dirty="0">
                <a:latin typeface="Arial"/>
                <a:cs typeface="Arial"/>
              </a:rPr>
              <a:t> </a:t>
            </a:r>
            <a:r>
              <a:rPr sz="1400" spc="-50" dirty="0">
                <a:latin typeface="Arial"/>
                <a:cs typeface="Arial"/>
              </a:rPr>
              <a:t>a </a:t>
            </a:r>
            <a:r>
              <a:rPr sz="1400" dirty="0">
                <a:latin typeface="Arial"/>
                <a:cs typeface="Arial"/>
              </a:rPr>
              <a:t>long</a:t>
            </a:r>
            <a:r>
              <a:rPr sz="1400" spc="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or</a:t>
            </a:r>
            <a:r>
              <a:rPr sz="1400" spc="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</a:t>
            </a:r>
            <a:r>
              <a:rPr sz="1400" spc="4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float</a:t>
            </a:r>
            <a:r>
              <a:rPr sz="1400" spc="3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number.</a:t>
            </a:r>
            <a:endParaRPr sz="1400">
              <a:latin typeface="Arial"/>
              <a:cs typeface="Arial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1152144" y="1200150"/>
          <a:ext cx="5637528" cy="23456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0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9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090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090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359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125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Integer</a:t>
                      </a:r>
                      <a:endParaRPr sz="1250">
                        <a:latin typeface="Arial"/>
                        <a:cs typeface="Arial"/>
                      </a:endParaRPr>
                    </a:p>
                  </a:txBody>
                  <a:tcPr marL="0" marR="0" marT="52069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57150">
                      <a:solidFill>
                        <a:srgbClr val="000000"/>
                      </a:solidFill>
                      <a:prstDash val="soli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500380" marR="377190" indent="-114935">
                        <a:lnSpc>
                          <a:spcPct val="124000"/>
                        </a:lnSpc>
                        <a:spcBef>
                          <a:spcPts val="50"/>
                        </a:spcBef>
                      </a:pPr>
                      <a:r>
                        <a:rPr sz="125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Floating Point</a:t>
                      </a:r>
                      <a:endParaRPr sz="1250">
                        <a:latin typeface="Arial"/>
                        <a:cs typeface="Arial"/>
                      </a:endParaRPr>
                    </a:p>
                  </a:txBody>
                  <a:tcPr marL="0" marR="0" marT="635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57150">
                      <a:solidFill>
                        <a:srgbClr val="000000"/>
                      </a:solidFill>
                      <a:prstDash val="soli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125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Character</a:t>
                      </a:r>
                      <a:endParaRPr sz="1250">
                        <a:latin typeface="Arial"/>
                        <a:cs typeface="Arial"/>
                      </a:endParaRPr>
                    </a:p>
                  </a:txBody>
                  <a:tcPr marL="0" marR="0" marT="52069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57150">
                      <a:solidFill>
                        <a:srgbClr val="000000"/>
                      </a:solidFill>
                      <a:prstDash val="soli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495300" marR="487045" indent="-1270" algn="ctr">
                        <a:lnSpc>
                          <a:spcPct val="103200"/>
                        </a:lnSpc>
                        <a:spcBef>
                          <a:spcPts val="365"/>
                        </a:spcBef>
                      </a:pPr>
                      <a:r>
                        <a:rPr sz="1250" b="1" spc="-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True </a:t>
                      </a:r>
                      <a:r>
                        <a:rPr sz="125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False</a:t>
                      </a:r>
                      <a:endParaRPr sz="1250">
                        <a:latin typeface="Arial"/>
                        <a:cs typeface="Arial"/>
                      </a:endParaRPr>
                    </a:p>
                  </a:txBody>
                  <a:tcPr marL="0" marR="0" marT="4635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57150">
                      <a:solidFill>
                        <a:srgbClr val="000000"/>
                      </a:solidFill>
                      <a:prstDash val="soli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828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80"/>
                        </a:spcBef>
                      </a:pPr>
                      <a:r>
                        <a:rPr sz="1150" spc="-20" dirty="0">
                          <a:latin typeface="Arial"/>
                          <a:cs typeface="Arial"/>
                        </a:rPr>
                        <a:t>byte</a:t>
                      </a:r>
                      <a:endParaRPr sz="1150">
                        <a:latin typeface="Arial"/>
                        <a:cs typeface="Arial"/>
                      </a:endParaRPr>
                    </a:p>
                  </a:txBody>
                  <a:tcPr marL="0" marR="0" marT="4826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57150">
                      <a:solidFill>
                        <a:srgbClr val="000000"/>
                      </a:solidFill>
                      <a:prstDash val="solid"/>
                    </a:lnT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80"/>
                        </a:spcBef>
                      </a:pPr>
                      <a:r>
                        <a:rPr sz="1150" spc="-10" dirty="0">
                          <a:latin typeface="Arial"/>
                          <a:cs typeface="Arial"/>
                        </a:rPr>
                        <a:t>float</a:t>
                      </a:r>
                      <a:endParaRPr sz="1150">
                        <a:latin typeface="Arial"/>
                        <a:cs typeface="Arial"/>
                      </a:endParaRPr>
                    </a:p>
                  </a:txBody>
                  <a:tcPr marL="0" marR="0" marT="4826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57150">
                      <a:solidFill>
                        <a:srgbClr val="000000"/>
                      </a:solidFill>
                      <a:prstDash val="solid"/>
                    </a:lnT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80"/>
                        </a:spcBef>
                      </a:pPr>
                      <a:r>
                        <a:rPr sz="1150" spc="-20" dirty="0">
                          <a:latin typeface="Arial"/>
                          <a:cs typeface="Arial"/>
                        </a:rPr>
                        <a:t>char</a:t>
                      </a:r>
                      <a:endParaRPr sz="1150">
                        <a:latin typeface="Arial"/>
                        <a:cs typeface="Arial"/>
                      </a:endParaRPr>
                    </a:p>
                  </a:txBody>
                  <a:tcPr marL="0" marR="0" marT="4826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57150">
                      <a:solidFill>
                        <a:srgbClr val="000000"/>
                      </a:solidFill>
                      <a:prstDash val="solid"/>
                    </a:lnT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80"/>
                        </a:spcBef>
                      </a:pPr>
                      <a:r>
                        <a:rPr sz="1150" spc="-10" dirty="0">
                          <a:latin typeface="Arial"/>
                          <a:cs typeface="Arial"/>
                        </a:rPr>
                        <a:t>boolean</a:t>
                      </a:r>
                      <a:endParaRPr sz="1150">
                        <a:latin typeface="Arial"/>
                        <a:cs typeface="Arial"/>
                      </a:endParaRPr>
                    </a:p>
                  </a:txBody>
                  <a:tcPr marL="0" marR="0" marT="4826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57150">
                      <a:solidFill>
                        <a:srgbClr val="000000"/>
                      </a:solidFill>
                      <a:prstDash val="solid"/>
                    </a:lnT>
                    <a:solidFill>
                      <a:srgbClr val="DCDC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827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1150" spc="-10" dirty="0">
                          <a:latin typeface="Arial"/>
                          <a:cs typeface="Arial"/>
                        </a:rPr>
                        <a:t>short</a:t>
                      </a:r>
                      <a:endParaRPr sz="1150">
                        <a:latin typeface="Arial"/>
                        <a:cs typeface="Arial"/>
                      </a:endParaRPr>
                    </a:p>
                  </a:txBody>
                  <a:tcPr marL="0" marR="0" marT="825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1150" spc="-10" dirty="0">
                          <a:latin typeface="Arial"/>
                          <a:cs typeface="Arial"/>
                        </a:rPr>
                        <a:t>double</a:t>
                      </a:r>
                      <a:endParaRPr sz="1150">
                        <a:latin typeface="Arial"/>
                        <a:cs typeface="Arial"/>
                      </a:endParaRPr>
                    </a:p>
                  </a:txBody>
                  <a:tcPr marL="0" marR="0" marT="825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solidFill>
                      <a:srgbClr val="DCDC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8915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1150" spc="-25" dirty="0">
                          <a:latin typeface="Arial"/>
                          <a:cs typeface="Arial"/>
                        </a:rPr>
                        <a:t>int</a:t>
                      </a:r>
                      <a:endParaRPr sz="1150">
                        <a:latin typeface="Arial"/>
                        <a:cs typeface="Arial"/>
                      </a:endParaRPr>
                    </a:p>
                  </a:txBody>
                  <a:tcPr marL="0" marR="0" marT="825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solidFill>
                      <a:srgbClr val="DCDC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939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1150" spc="-20" dirty="0">
                          <a:latin typeface="Arial"/>
                          <a:cs typeface="Arial"/>
                        </a:rPr>
                        <a:t>long</a:t>
                      </a:r>
                      <a:endParaRPr sz="1150">
                        <a:latin typeface="Arial"/>
                        <a:cs typeface="Arial"/>
                      </a:endParaRPr>
                    </a:p>
                  </a:txBody>
                  <a:tcPr marL="0" marR="0" marT="889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DCDC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8285"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80"/>
                        </a:spcBef>
                      </a:pPr>
                      <a:r>
                        <a:rPr sz="1150" dirty="0">
                          <a:latin typeface="Arial"/>
                          <a:cs typeface="Arial"/>
                        </a:rPr>
                        <a:t>1,</a:t>
                      </a:r>
                      <a:r>
                        <a:rPr sz="11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50" dirty="0">
                          <a:latin typeface="Arial"/>
                          <a:cs typeface="Arial"/>
                        </a:rPr>
                        <a:t>2,</a:t>
                      </a:r>
                      <a:r>
                        <a:rPr sz="115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50" dirty="0">
                          <a:latin typeface="Arial"/>
                          <a:cs typeface="Arial"/>
                        </a:rPr>
                        <a:t>3,</a:t>
                      </a:r>
                      <a:r>
                        <a:rPr sz="115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50" spc="-25" dirty="0">
                          <a:latin typeface="Arial"/>
                          <a:cs typeface="Arial"/>
                        </a:rPr>
                        <a:t>42</a:t>
                      </a:r>
                      <a:endParaRPr sz="1150">
                        <a:latin typeface="Arial"/>
                        <a:cs typeface="Arial"/>
                      </a:endParaRPr>
                    </a:p>
                  </a:txBody>
                  <a:tcPr marL="0" marR="0" marT="4826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80"/>
                        </a:spcBef>
                      </a:pPr>
                      <a:r>
                        <a:rPr sz="1150" spc="-25" dirty="0">
                          <a:latin typeface="Arial"/>
                          <a:cs typeface="Arial"/>
                        </a:rPr>
                        <a:t>3.0</a:t>
                      </a:r>
                      <a:endParaRPr sz="1150">
                        <a:latin typeface="Arial"/>
                        <a:cs typeface="Arial"/>
                      </a:endParaRPr>
                    </a:p>
                  </a:txBody>
                  <a:tcPr marL="0" marR="0" marT="4826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80"/>
                        </a:spcBef>
                      </a:pPr>
                      <a:r>
                        <a:rPr sz="1150" spc="-25" dirty="0">
                          <a:latin typeface="Arial"/>
                          <a:cs typeface="Arial"/>
                        </a:rPr>
                        <a:t>'a'</a:t>
                      </a:r>
                      <a:endParaRPr sz="1150">
                        <a:latin typeface="Arial"/>
                        <a:cs typeface="Arial"/>
                      </a:endParaRPr>
                    </a:p>
                  </a:txBody>
                  <a:tcPr marL="0" marR="0" marT="4826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80"/>
                        </a:spcBef>
                      </a:pPr>
                      <a:r>
                        <a:rPr sz="1150" spc="-20" dirty="0">
                          <a:latin typeface="Arial"/>
                          <a:cs typeface="Arial"/>
                        </a:rPr>
                        <a:t>true</a:t>
                      </a:r>
                      <a:endParaRPr sz="1150">
                        <a:latin typeface="Arial"/>
                        <a:cs typeface="Arial"/>
                      </a:endParaRPr>
                    </a:p>
                  </a:txBody>
                  <a:tcPr marL="0" marR="0" marT="4826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solidFill>
                      <a:srgbClr val="DCDC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827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1150" spc="-25" dirty="0">
                          <a:latin typeface="Arial"/>
                          <a:cs typeface="Arial"/>
                        </a:rPr>
                        <a:t>7L</a:t>
                      </a:r>
                      <a:endParaRPr sz="1150">
                        <a:latin typeface="Arial"/>
                        <a:cs typeface="Arial"/>
                      </a:endParaRPr>
                    </a:p>
                  </a:txBody>
                  <a:tcPr marL="0" marR="0" marT="825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1150" spc="-10" dirty="0">
                          <a:latin typeface="Arial"/>
                          <a:cs typeface="Arial"/>
                        </a:rPr>
                        <a:t>22.0F</a:t>
                      </a:r>
                      <a:endParaRPr sz="1150">
                        <a:latin typeface="Arial"/>
                        <a:cs typeface="Arial"/>
                      </a:endParaRPr>
                    </a:p>
                  </a:txBody>
                  <a:tcPr marL="0" marR="0" marT="825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1150" spc="-10" dirty="0">
                          <a:latin typeface="Arial"/>
                          <a:cs typeface="Arial"/>
                        </a:rPr>
                        <a:t>'\u0061'</a:t>
                      </a:r>
                      <a:endParaRPr sz="1150">
                        <a:latin typeface="Arial"/>
                        <a:cs typeface="Arial"/>
                      </a:endParaRPr>
                    </a:p>
                  </a:txBody>
                  <a:tcPr marL="0" marR="0" marT="825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1150" spc="-10" dirty="0">
                          <a:latin typeface="Arial"/>
                          <a:cs typeface="Arial"/>
                        </a:rPr>
                        <a:t>false</a:t>
                      </a:r>
                      <a:endParaRPr sz="1150">
                        <a:latin typeface="Arial"/>
                        <a:cs typeface="Arial"/>
                      </a:endParaRPr>
                    </a:p>
                  </a:txBody>
                  <a:tcPr marL="0" marR="0" marT="825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solidFill>
                      <a:srgbClr val="DCDC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1150" spc="-20" dirty="0">
                          <a:latin typeface="Arial"/>
                          <a:cs typeface="Arial"/>
                        </a:rPr>
                        <a:t>0xff</a:t>
                      </a:r>
                      <a:endParaRPr sz="1150">
                        <a:latin typeface="Arial"/>
                        <a:cs typeface="Arial"/>
                      </a:endParaRPr>
                    </a:p>
                  </a:txBody>
                  <a:tcPr marL="0" marR="0" marT="825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1150" spc="-10" dirty="0">
                          <a:latin typeface="Arial"/>
                          <a:cs typeface="Arial"/>
                        </a:rPr>
                        <a:t>.3337F</a:t>
                      </a:r>
                      <a:endParaRPr sz="1150">
                        <a:latin typeface="Arial"/>
                        <a:cs typeface="Arial"/>
                      </a:endParaRPr>
                    </a:p>
                  </a:txBody>
                  <a:tcPr marL="0" marR="0" marT="825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1150" spc="-20" dirty="0">
                          <a:latin typeface="Arial"/>
                          <a:cs typeface="Arial"/>
                        </a:rPr>
                        <a:t>'\n'</a:t>
                      </a:r>
                      <a:endParaRPr sz="1150">
                        <a:latin typeface="Arial"/>
                        <a:cs typeface="Arial"/>
                      </a:endParaRPr>
                    </a:p>
                  </a:txBody>
                  <a:tcPr marL="0" marR="0" marT="825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solidFill>
                      <a:srgbClr val="DCDC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38760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1150" dirty="0">
                          <a:latin typeface="Arial"/>
                          <a:cs typeface="Arial"/>
                        </a:rPr>
                        <a:t>0b</a:t>
                      </a:r>
                      <a:r>
                        <a:rPr sz="11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50" dirty="0">
                          <a:latin typeface="Arial"/>
                          <a:cs typeface="Arial"/>
                        </a:rPr>
                        <a:t>or</a:t>
                      </a:r>
                      <a:r>
                        <a:rPr sz="1150" spc="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50" spc="-25" dirty="0">
                          <a:latin typeface="Arial"/>
                          <a:cs typeface="Arial"/>
                        </a:rPr>
                        <a:t>0B</a:t>
                      </a:r>
                      <a:endParaRPr sz="1150">
                        <a:latin typeface="Arial"/>
                        <a:cs typeface="Arial"/>
                      </a:endParaRPr>
                    </a:p>
                  </a:txBody>
                  <a:tcPr marL="0" marR="0" marT="889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1150" spc="-10" dirty="0">
                          <a:latin typeface="Arial"/>
                          <a:cs typeface="Arial"/>
                        </a:rPr>
                        <a:t>4.022E23</a:t>
                      </a:r>
                      <a:endParaRPr sz="1150">
                        <a:latin typeface="Arial"/>
                        <a:cs typeface="Arial"/>
                      </a:endParaRPr>
                    </a:p>
                  </a:txBody>
                  <a:tcPr marL="0" marR="0" marT="889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DCDC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6" name="object 6"/>
          <p:cNvSpPr txBox="1"/>
          <p:nvPr/>
        </p:nvSpPr>
        <p:spPr>
          <a:xfrm>
            <a:off x="817880" y="5247386"/>
            <a:ext cx="6296025" cy="359410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R="153670" algn="ctr">
              <a:lnSpc>
                <a:spcPct val="100000"/>
              </a:lnSpc>
              <a:spcBef>
                <a:spcPts val="105"/>
              </a:spcBef>
            </a:pPr>
            <a:endParaRPr sz="8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8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760"/>
              </a:spcBef>
            </a:pPr>
            <a:endParaRPr sz="8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150" b="1" spc="-10" dirty="0">
                <a:latin typeface="Arial"/>
                <a:cs typeface="Arial"/>
              </a:rPr>
              <a:t>Integer</a:t>
            </a:r>
            <a:endParaRPr sz="1150">
              <a:latin typeface="Arial"/>
              <a:cs typeface="Arial"/>
            </a:endParaRPr>
          </a:p>
          <a:p>
            <a:pPr marL="12700" marR="360680">
              <a:lnSpc>
                <a:spcPct val="103499"/>
              </a:lnSpc>
              <a:spcBef>
                <a:spcPts val="430"/>
              </a:spcBef>
            </a:pPr>
            <a:r>
              <a:rPr sz="1150" dirty="0">
                <a:latin typeface="Arial"/>
                <a:cs typeface="Arial"/>
              </a:rPr>
              <a:t>Java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provides</a:t>
            </a:r>
            <a:r>
              <a:rPr sz="1150" spc="12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four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different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integer</a:t>
            </a:r>
            <a:r>
              <a:rPr sz="1150" spc="10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types</a:t>
            </a:r>
            <a:r>
              <a:rPr sz="1150" spc="12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to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accommodate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different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size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numbers.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All</a:t>
            </a:r>
            <a:r>
              <a:rPr sz="1150" spc="114" dirty="0">
                <a:latin typeface="Arial"/>
                <a:cs typeface="Arial"/>
              </a:rPr>
              <a:t> </a:t>
            </a:r>
            <a:r>
              <a:rPr sz="1150" spc="-25" dirty="0">
                <a:latin typeface="Arial"/>
                <a:cs typeface="Arial"/>
              </a:rPr>
              <a:t>the </a:t>
            </a:r>
            <a:r>
              <a:rPr sz="1150" dirty="0">
                <a:latin typeface="Arial"/>
                <a:cs typeface="Arial"/>
              </a:rPr>
              <a:t>numeric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types</a:t>
            </a:r>
            <a:r>
              <a:rPr sz="1150" spc="10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are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signed,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which</a:t>
            </a:r>
            <a:r>
              <a:rPr sz="1150" spc="9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means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that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they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can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hold</a:t>
            </a:r>
            <a:r>
              <a:rPr sz="1150" spc="10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positive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or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negative</a:t>
            </a:r>
            <a:r>
              <a:rPr sz="1150" spc="95" dirty="0">
                <a:latin typeface="Arial"/>
                <a:cs typeface="Arial"/>
              </a:rPr>
              <a:t> </a:t>
            </a:r>
            <a:r>
              <a:rPr sz="1150" spc="-10" dirty="0">
                <a:latin typeface="Arial"/>
                <a:cs typeface="Arial"/>
              </a:rPr>
              <a:t>numbers.</a:t>
            </a:r>
            <a:endParaRPr sz="11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sz="1150" dirty="0">
                <a:latin typeface="Arial"/>
                <a:cs typeface="Arial"/>
              </a:rPr>
              <a:t>The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integer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types</a:t>
            </a:r>
            <a:r>
              <a:rPr sz="1150" spc="10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have</a:t>
            </a:r>
            <a:r>
              <a:rPr sz="1150" spc="10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following</a:t>
            </a:r>
            <a:r>
              <a:rPr sz="1150" spc="95" dirty="0">
                <a:latin typeface="Arial"/>
                <a:cs typeface="Arial"/>
              </a:rPr>
              <a:t> </a:t>
            </a:r>
            <a:r>
              <a:rPr sz="1150" spc="-10" dirty="0">
                <a:latin typeface="Arial"/>
                <a:cs typeface="Arial"/>
              </a:rPr>
              <a:t>ranges:</a:t>
            </a:r>
            <a:endParaRPr sz="1150">
              <a:latin typeface="Arial"/>
              <a:cs typeface="Arial"/>
            </a:endParaRPr>
          </a:p>
          <a:p>
            <a:pPr marL="384175" indent="-247015">
              <a:lnSpc>
                <a:spcPct val="100000"/>
              </a:lnSpc>
              <a:spcBef>
                <a:spcPts val="240"/>
              </a:spcBef>
              <a:buSzPct val="73913"/>
              <a:buChar char="•"/>
              <a:tabLst>
                <a:tab pos="384175" algn="l"/>
              </a:tabLst>
            </a:pPr>
            <a:r>
              <a:rPr sz="1150" spc="204" dirty="0">
                <a:latin typeface="Times New Roman"/>
                <a:cs typeface="Times New Roman"/>
              </a:rPr>
              <a:t>byte</a:t>
            </a:r>
            <a:r>
              <a:rPr sz="1150" spc="100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Arial"/>
                <a:cs typeface="Arial"/>
              </a:rPr>
              <a:t>range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is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–128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to</a:t>
            </a:r>
            <a:r>
              <a:rPr sz="1150" spc="3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+127.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Number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of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bits</a:t>
            </a:r>
            <a:r>
              <a:rPr sz="1150" spc="4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=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spc="-25" dirty="0">
                <a:latin typeface="Arial"/>
                <a:cs typeface="Arial"/>
              </a:rPr>
              <a:t>8.</a:t>
            </a:r>
            <a:endParaRPr sz="1150">
              <a:latin typeface="Arial"/>
              <a:cs typeface="Arial"/>
            </a:endParaRPr>
          </a:p>
          <a:p>
            <a:pPr marL="384175" indent="-247015">
              <a:lnSpc>
                <a:spcPct val="100000"/>
              </a:lnSpc>
              <a:spcBef>
                <a:spcPts val="300"/>
              </a:spcBef>
              <a:buSzPct val="73913"/>
              <a:buChar char="•"/>
              <a:tabLst>
                <a:tab pos="384175" algn="l"/>
              </a:tabLst>
            </a:pPr>
            <a:r>
              <a:rPr sz="1150" spc="245" dirty="0">
                <a:latin typeface="Times New Roman"/>
                <a:cs typeface="Times New Roman"/>
              </a:rPr>
              <a:t>short</a:t>
            </a:r>
            <a:r>
              <a:rPr sz="1150" spc="120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Arial"/>
                <a:cs typeface="Arial"/>
              </a:rPr>
              <a:t>range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is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–32,768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to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+32,767.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Number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of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bits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=</a:t>
            </a:r>
            <a:r>
              <a:rPr sz="1150" spc="40" dirty="0">
                <a:latin typeface="Arial"/>
                <a:cs typeface="Arial"/>
              </a:rPr>
              <a:t> </a:t>
            </a:r>
            <a:r>
              <a:rPr sz="1150" spc="-25" dirty="0">
                <a:latin typeface="Arial"/>
                <a:cs typeface="Arial"/>
              </a:rPr>
              <a:t>16.</a:t>
            </a:r>
            <a:endParaRPr sz="1150">
              <a:latin typeface="Arial"/>
              <a:cs typeface="Arial"/>
            </a:endParaRPr>
          </a:p>
          <a:p>
            <a:pPr marL="384175" marR="28575" indent="-247015">
              <a:lnSpc>
                <a:spcPct val="103499"/>
              </a:lnSpc>
              <a:spcBef>
                <a:spcPts val="250"/>
              </a:spcBef>
              <a:buSzPct val="73913"/>
              <a:buChar char="•"/>
              <a:tabLst>
                <a:tab pos="384175" algn="l"/>
              </a:tabLst>
            </a:pPr>
            <a:r>
              <a:rPr sz="1150" spc="295" dirty="0">
                <a:latin typeface="Times New Roman"/>
                <a:cs typeface="Times New Roman"/>
              </a:rPr>
              <a:t>int</a:t>
            </a:r>
            <a:r>
              <a:rPr sz="1150" spc="135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Arial"/>
                <a:cs typeface="Arial"/>
              </a:rPr>
              <a:t>range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is</a:t>
            </a:r>
            <a:r>
              <a:rPr sz="1150" spc="10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–2,147,483,648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to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+2,147,483,647.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most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common</a:t>
            </a:r>
            <a:r>
              <a:rPr sz="1150" spc="3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integer</a:t>
            </a:r>
            <a:r>
              <a:rPr sz="1150" spc="9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type</a:t>
            </a:r>
            <a:r>
              <a:rPr sz="1150" spc="11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is</a:t>
            </a:r>
            <a:r>
              <a:rPr sz="1150" spc="95" dirty="0">
                <a:latin typeface="Arial"/>
                <a:cs typeface="Arial"/>
              </a:rPr>
              <a:t> </a:t>
            </a:r>
            <a:r>
              <a:rPr sz="1150" spc="200" dirty="0">
                <a:latin typeface="Times New Roman"/>
                <a:cs typeface="Times New Roman"/>
              </a:rPr>
              <a:t>int</a:t>
            </a:r>
            <a:r>
              <a:rPr sz="1150" spc="200" dirty="0">
                <a:latin typeface="Arial"/>
                <a:cs typeface="Arial"/>
              </a:rPr>
              <a:t>. </a:t>
            </a:r>
            <a:r>
              <a:rPr sz="1150" dirty="0">
                <a:latin typeface="Arial"/>
                <a:cs typeface="Arial"/>
              </a:rPr>
              <a:t>Number</a:t>
            </a:r>
            <a:r>
              <a:rPr sz="1150" spc="3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of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bits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=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spc="-25" dirty="0">
                <a:latin typeface="Arial"/>
                <a:cs typeface="Arial"/>
              </a:rPr>
              <a:t>32.</a:t>
            </a:r>
            <a:endParaRPr sz="1150">
              <a:latin typeface="Arial"/>
              <a:cs typeface="Arial"/>
            </a:endParaRPr>
          </a:p>
          <a:p>
            <a:pPr marL="384175" indent="-247015">
              <a:lnSpc>
                <a:spcPct val="100000"/>
              </a:lnSpc>
              <a:spcBef>
                <a:spcPts val="240"/>
              </a:spcBef>
              <a:buSzPct val="73913"/>
              <a:buChar char="•"/>
              <a:tabLst>
                <a:tab pos="384175" algn="l"/>
              </a:tabLst>
            </a:pPr>
            <a:r>
              <a:rPr sz="1150" spc="195" dirty="0">
                <a:latin typeface="Times New Roman"/>
                <a:cs typeface="Times New Roman"/>
              </a:rPr>
              <a:t>long</a:t>
            </a:r>
            <a:r>
              <a:rPr sz="1150" spc="95" dirty="0">
                <a:latin typeface="Times New Roman"/>
                <a:cs typeface="Times New Roman"/>
              </a:rPr>
              <a:t> </a:t>
            </a:r>
            <a:r>
              <a:rPr sz="1150" spc="10" dirty="0">
                <a:latin typeface="Arial"/>
                <a:cs typeface="Arial"/>
              </a:rPr>
              <a:t>range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spc="10" dirty="0">
                <a:latin typeface="Arial"/>
                <a:cs typeface="Arial"/>
              </a:rPr>
              <a:t>is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spc="10" dirty="0">
                <a:latin typeface="Arial"/>
                <a:cs typeface="Arial"/>
              </a:rPr>
              <a:t>–9,223,372,036,854,775,808</a:t>
            </a:r>
            <a:r>
              <a:rPr sz="1150" spc="40" dirty="0">
                <a:latin typeface="Arial"/>
                <a:cs typeface="Arial"/>
              </a:rPr>
              <a:t> </a:t>
            </a:r>
            <a:r>
              <a:rPr sz="1150" spc="10" dirty="0">
                <a:latin typeface="Arial"/>
                <a:cs typeface="Arial"/>
              </a:rPr>
              <a:t>to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spc="10" dirty="0">
                <a:latin typeface="Arial"/>
                <a:cs typeface="Arial"/>
              </a:rPr>
              <a:t>+9,223,372,036,854,775,807.</a:t>
            </a:r>
            <a:r>
              <a:rPr sz="1150" spc="25" dirty="0">
                <a:latin typeface="Arial"/>
                <a:cs typeface="Arial"/>
              </a:rPr>
              <a:t> </a:t>
            </a:r>
            <a:r>
              <a:rPr sz="1150" spc="10" dirty="0">
                <a:latin typeface="Arial"/>
                <a:cs typeface="Arial"/>
              </a:rPr>
              <a:t>Number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spc="-25" dirty="0">
                <a:latin typeface="Arial"/>
                <a:cs typeface="Arial"/>
              </a:rPr>
              <a:t>of</a:t>
            </a:r>
            <a:endParaRPr sz="1150">
              <a:latin typeface="Arial"/>
              <a:cs typeface="Arial"/>
            </a:endParaRPr>
          </a:p>
          <a:p>
            <a:pPr marR="5289550" algn="r">
              <a:lnSpc>
                <a:spcPct val="100000"/>
              </a:lnSpc>
              <a:spcBef>
                <a:spcPts val="50"/>
              </a:spcBef>
            </a:pPr>
            <a:r>
              <a:rPr sz="1150" dirty="0">
                <a:latin typeface="Arial"/>
                <a:cs typeface="Arial"/>
              </a:rPr>
              <a:t>bits</a:t>
            </a:r>
            <a:r>
              <a:rPr sz="1150" spc="3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=</a:t>
            </a:r>
            <a:r>
              <a:rPr sz="1150" spc="25" dirty="0">
                <a:latin typeface="Arial"/>
                <a:cs typeface="Arial"/>
              </a:rPr>
              <a:t> </a:t>
            </a:r>
            <a:r>
              <a:rPr sz="1150" spc="-25" dirty="0">
                <a:latin typeface="Arial"/>
                <a:cs typeface="Arial"/>
              </a:rPr>
              <a:t>64.</a:t>
            </a:r>
            <a:endParaRPr sz="1150">
              <a:latin typeface="Arial"/>
              <a:cs typeface="Arial"/>
            </a:endParaRPr>
          </a:p>
          <a:p>
            <a:pPr marR="5270500" algn="r">
              <a:lnSpc>
                <a:spcPct val="100000"/>
              </a:lnSpc>
              <a:spcBef>
                <a:spcPts val="480"/>
              </a:spcBef>
            </a:pPr>
            <a:r>
              <a:rPr sz="1150" b="1" dirty="0">
                <a:latin typeface="Arial"/>
                <a:cs typeface="Arial"/>
              </a:rPr>
              <a:t>Floating</a:t>
            </a:r>
            <a:r>
              <a:rPr sz="1150" b="1" spc="114" dirty="0">
                <a:latin typeface="Arial"/>
                <a:cs typeface="Arial"/>
              </a:rPr>
              <a:t> </a:t>
            </a:r>
            <a:r>
              <a:rPr sz="1150" b="1" spc="-10" dirty="0">
                <a:latin typeface="Arial"/>
                <a:cs typeface="Arial"/>
              </a:rPr>
              <a:t>Point</a:t>
            </a:r>
            <a:endParaRPr sz="1150">
              <a:latin typeface="Arial"/>
              <a:cs typeface="Arial"/>
            </a:endParaRPr>
          </a:p>
          <a:p>
            <a:pPr marL="12700" marR="374650">
              <a:lnSpc>
                <a:spcPts val="1360"/>
              </a:lnSpc>
              <a:spcBef>
                <a:spcPts val="540"/>
              </a:spcBef>
            </a:pPr>
            <a:r>
              <a:rPr sz="1150" dirty="0">
                <a:latin typeface="Arial"/>
                <a:cs typeface="Arial"/>
              </a:rPr>
              <a:t>The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floating-point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types</a:t>
            </a:r>
            <a:r>
              <a:rPr sz="1150" spc="12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hold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numbers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with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fractional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part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and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conform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to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IEEE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spc="-25" dirty="0">
                <a:latin typeface="Arial"/>
                <a:cs typeface="Arial"/>
              </a:rPr>
              <a:t>754 </a:t>
            </a:r>
            <a:r>
              <a:rPr sz="1150" dirty="0">
                <a:latin typeface="Arial"/>
                <a:cs typeface="Arial"/>
              </a:rPr>
              <a:t>standard.</a:t>
            </a:r>
            <a:r>
              <a:rPr sz="1150" spc="3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There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are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two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types</a:t>
            </a:r>
            <a:r>
              <a:rPr sz="1150" spc="9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of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floating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points: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spc="280" dirty="0">
                <a:latin typeface="Times New Roman"/>
                <a:cs typeface="Times New Roman"/>
              </a:rPr>
              <a:t>float</a:t>
            </a:r>
            <a:r>
              <a:rPr sz="1150" spc="135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Arial"/>
                <a:cs typeface="Arial"/>
              </a:rPr>
              <a:t>and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spc="145" dirty="0">
                <a:latin typeface="Times New Roman"/>
                <a:cs typeface="Times New Roman"/>
              </a:rPr>
              <a:t>double</a:t>
            </a:r>
            <a:r>
              <a:rPr sz="1150" spc="145" dirty="0">
                <a:latin typeface="Arial"/>
                <a:cs typeface="Arial"/>
              </a:rPr>
              <a:t>.</a:t>
            </a:r>
            <a:endParaRPr sz="1150">
              <a:latin typeface="Arial"/>
              <a:cs typeface="Arial"/>
            </a:endParaRPr>
          </a:p>
          <a:p>
            <a:pPr marL="12700" marR="5080">
              <a:lnSpc>
                <a:spcPct val="103499"/>
              </a:lnSpc>
              <a:spcBef>
                <a:spcPts val="390"/>
              </a:spcBef>
            </a:pPr>
            <a:r>
              <a:rPr sz="1150" spc="180" dirty="0">
                <a:latin typeface="Times New Roman"/>
                <a:cs typeface="Times New Roman"/>
              </a:rPr>
              <a:t>double</a:t>
            </a:r>
            <a:r>
              <a:rPr sz="1150" spc="125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Arial"/>
                <a:cs typeface="Arial"/>
              </a:rPr>
              <a:t>is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called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so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because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it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provides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double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4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precision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of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spc="229" dirty="0">
                <a:latin typeface="Times New Roman"/>
                <a:cs typeface="Times New Roman"/>
              </a:rPr>
              <a:t>float</a:t>
            </a:r>
            <a:r>
              <a:rPr sz="1150" spc="229" dirty="0">
                <a:latin typeface="Arial"/>
                <a:cs typeface="Arial"/>
              </a:rPr>
              <a:t>.</a:t>
            </a:r>
            <a:r>
              <a:rPr sz="1150" spc="9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spc="280" dirty="0">
                <a:latin typeface="Times New Roman"/>
                <a:cs typeface="Times New Roman"/>
              </a:rPr>
              <a:t>float</a:t>
            </a:r>
            <a:r>
              <a:rPr sz="1150" spc="130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Arial"/>
                <a:cs typeface="Arial"/>
              </a:rPr>
              <a:t>uses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32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spc="-20" dirty="0">
                <a:latin typeface="Arial"/>
                <a:cs typeface="Arial"/>
              </a:rPr>
              <a:t>bits </a:t>
            </a:r>
            <a:r>
              <a:rPr sz="1150" dirty="0">
                <a:latin typeface="Arial"/>
                <a:cs typeface="Arial"/>
              </a:rPr>
              <a:t>to</a:t>
            </a:r>
            <a:r>
              <a:rPr sz="1150" spc="1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store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data,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whereas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spc="180" dirty="0">
                <a:latin typeface="Times New Roman"/>
                <a:cs typeface="Times New Roman"/>
              </a:rPr>
              <a:t>double</a:t>
            </a:r>
            <a:r>
              <a:rPr sz="1150" spc="130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Arial"/>
                <a:cs typeface="Arial"/>
              </a:rPr>
              <a:t>uses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64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spc="-20" dirty="0">
                <a:latin typeface="Arial"/>
                <a:cs typeface="Arial"/>
              </a:rPr>
              <a:t>bits.</a:t>
            </a:r>
            <a:endParaRPr sz="11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42416" y="2345435"/>
            <a:ext cx="5689600" cy="1763395"/>
            <a:chOff x="1042416" y="2345435"/>
            <a:chExt cx="5689600" cy="1763395"/>
          </a:xfrm>
        </p:grpSpPr>
        <p:sp>
          <p:nvSpPr>
            <p:cNvPr id="3" name="object 3"/>
            <p:cNvSpPr/>
            <p:nvPr/>
          </p:nvSpPr>
          <p:spPr>
            <a:xfrm>
              <a:off x="1053084" y="2354579"/>
              <a:ext cx="5668010" cy="1743710"/>
            </a:xfrm>
            <a:custGeom>
              <a:avLst/>
              <a:gdLst/>
              <a:ahLst/>
              <a:cxnLst/>
              <a:rect l="l" t="t" r="r" b="b"/>
              <a:pathLst>
                <a:path w="5668009" h="1743710">
                  <a:moveTo>
                    <a:pt x="5667755" y="0"/>
                  </a:moveTo>
                  <a:lnTo>
                    <a:pt x="0" y="0"/>
                  </a:lnTo>
                  <a:lnTo>
                    <a:pt x="0" y="1743456"/>
                  </a:lnTo>
                  <a:lnTo>
                    <a:pt x="5667755" y="1743456"/>
                  </a:lnTo>
                  <a:lnTo>
                    <a:pt x="5667755" y="0"/>
                  </a:lnTo>
                  <a:close/>
                </a:path>
              </a:pathLst>
            </a:custGeom>
            <a:solidFill>
              <a:srgbClr val="DCDC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042416" y="2345435"/>
              <a:ext cx="5689600" cy="1763395"/>
            </a:xfrm>
            <a:custGeom>
              <a:avLst/>
              <a:gdLst/>
              <a:ahLst/>
              <a:cxnLst/>
              <a:rect l="l" t="t" r="r" b="b"/>
              <a:pathLst>
                <a:path w="5689600" h="1763395">
                  <a:moveTo>
                    <a:pt x="5684520" y="0"/>
                  </a:moveTo>
                  <a:lnTo>
                    <a:pt x="4572" y="0"/>
                  </a:lnTo>
                  <a:lnTo>
                    <a:pt x="0" y="4572"/>
                  </a:lnTo>
                  <a:lnTo>
                    <a:pt x="0" y="1758696"/>
                  </a:lnTo>
                  <a:lnTo>
                    <a:pt x="4572" y="1763268"/>
                  </a:lnTo>
                  <a:lnTo>
                    <a:pt x="5684520" y="1763268"/>
                  </a:lnTo>
                  <a:lnTo>
                    <a:pt x="5689092" y="1758696"/>
                  </a:lnTo>
                  <a:lnTo>
                    <a:pt x="5689092" y="1752600"/>
                  </a:lnTo>
                  <a:lnTo>
                    <a:pt x="21336" y="1752600"/>
                  </a:lnTo>
                  <a:lnTo>
                    <a:pt x="10668" y="1743456"/>
                  </a:lnTo>
                  <a:lnTo>
                    <a:pt x="21336" y="1743456"/>
                  </a:lnTo>
                  <a:lnTo>
                    <a:pt x="21336" y="19812"/>
                  </a:lnTo>
                  <a:lnTo>
                    <a:pt x="10667" y="19812"/>
                  </a:lnTo>
                  <a:lnTo>
                    <a:pt x="21336" y="9144"/>
                  </a:lnTo>
                  <a:lnTo>
                    <a:pt x="5689092" y="9144"/>
                  </a:lnTo>
                  <a:lnTo>
                    <a:pt x="5689092" y="4572"/>
                  </a:lnTo>
                  <a:lnTo>
                    <a:pt x="5684520" y="0"/>
                  </a:lnTo>
                  <a:close/>
                </a:path>
                <a:path w="5689600" h="1763395">
                  <a:moveTo>
                    <a:pt x="21336" y="1743456"/>
                  </a:moveTo>
                  <a:lnTo>
                    <a:pt x="10668" y="1743456"/>
                  </a:lnTo>
                  <a:lnTo>
                    <a:pt x="21336" y="1752600"/>
                  </a:lnTo>
                  <a:lnTo>
                    <a:pt x="21336" y="1743456"/>
                  </a:lnTo>
                  <a:close/>
                </a:path>
                <a:path w="5689600" h="1763395">
                  <a:moveTo>
                    <a:pt x="5667756" y="1743456"/>
                  </a:moveTo>
                  <a:lnTo>
                    <a:pt x="21336" y="1743456"/>
                  </a:lnTo>
                  <a:lnTo>
                    <a:pt x="21336" y="1752600"/>
                  </a:lnTo>
                  <a:lnTo>
                    <a:pt x="5667756" y="1752600"/>
                  </a:lnTo>
                  <a:lnTo>
                    <a:pt x="5667756" y="1743456"/>
                  </a:lnTo>
                  <a:close/>
                </a:path>
                <a:path w="5689600" h="1763395">
                  <a:moveTo>
                    <a:pt x="5667756" y="9144"/>
                  </a:moveTo>
                  <a:lnTo>
                    <a:pt x="5667756" y="1752600"/>
                  </a:lnTo>
                  <a:lnTo>
                    <a:pt x="5678424" y="1743456"/>
                  </a:lnTo>
                  <a:lnTo>
                    <a:pt x="5689092" y="1743456"/>
                  </a:lnTo>
                  <a:lnTo>
                    <a:pt x="5689092" y="19812"/>
                  </a:lnTo>
                  <a:lnTo>
                    <a:pt x="5678424" y="19812"/>
                  </a:lnTo>
                  <a:lnTo>
                    <a:pt x="5667756" y="9144"/>
                  </a:lnTo>
                  <a:close/>
                </a:path>
                <a:path w="5689600" h="1763395">
                  <a:moveTo>
                    <a:pt x="5689092" y="1743456"/>
                  </a:moveTo>
                  <a:lnTo>
                    <a:pt x="5678424" y="1743456"/>
                  </a:lnTo>
                  <a:lnTo>
                    <a:pt x="5667756" y="1752600"/>
                  </a:lnTo>
                  <a:lnTo>
                    <a:pt x="5689092" y="1752600"/>
                  </a:lnTo>
                  <a:lnTo>
                    <a:pt x="5689092" y="1743456"/>
                  </a:lnTo>
                  <a:close/>
                </a:path>
                <a:path w="5689600" h="1763395">
                  <a:moveTo>
                    <a:pt x="21336" y="9144"/>
                  </a:moveTo>
                  <a:lnTo>
                    <a:pt x="10667" y="19812"/>
                  </a:lnTo>
                  <a:lnTo>
                    <a:pt x="21336" y="19812"/>
                  </a:lnTo>
                  <a:lnTo>
                    <a:pt x="21336" y="9144"/>
                  </a:lnTo>
                  <a:close/>
                </a:path>
                <a:path w="5689600" h="1763395">
                  <a:moveTo>
                    <a:pt x="5667756" y="9144"/>
                  </a:moveTo>
                  <a:lnTo>
                    <a:pt x="21336" y="9144"/>
                  </a:lnTo>
                  <a:lnTo>
                    <a:pt x="21336" y="19812"/>
                  </a:lnTo>
                  <a:lnTo>
                    <a:pt x="5667756" y="19812"/>
                  </a:lnTo>
                  <a:lnTo>
                    <a:pt x="5667756" y="9144"/>
                  </a:lnTo>
                  <a:close/>
                </a:path>
                <a:path w="5689600" h="1763395">
                  <a:moveTo>
                    <a:pt x="5689092" y="9144"/>
                  </a:moveTo>
                  <a:lnTo>
                    <a:pt x="5667756" y="9144"/>
                  </a:lnTo>
                  <a:lnTo>
                    <a:pt x="5678424" y="19812"/>
                  </a:lnTo>
                  <a:lnTo>
                    <a:pt x="5689092" y="19812"/>
                  </a:lnTo>
                  <a:lnTo>
                    <a:pt x="5689092" y="914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1131824" y="806967"/>
            <a:ext cx="5068570" cy="250761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436245" algn="ctr">
              <a:lnSpc>
                <a:spcPct val="100000"/>
              </a:lnSpc>
              <a:spcBef>
                <a:spcPts val="110"/>
              </a:spcBef>
            </a:pPr>
            <a:r>
              <a:rPr sz="1850" b="1" dirty="0">
                <a:latin typeface="Arial"/>
                <a:cs typeface="Arial"/>
              </a:rPr>
              <a:t>Numeric</a:t>
            </a:r>
            <a:r>
              <a:rPr sz="1850" b="1" spc="-45" dirty="0">
                <a:latin typeface="Arial"/>
                <a:cs typeface="Arial"/>
              </a:rPr>
              <a:t> </a:t>
            </a:r>
            <a:r>
              <a:rPr sz="1850" b="1" spc="-10" dirty="0">
                <a:latin typeface="Arial"/>
                <a:cs typeface="Arial"/>
              </a:rPr>
              <a:t>Literals</a:t>
            </a:r>
            <a:endParaRPr sz="18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110"/>
              </a:spcBef>
            </a:pPr>
            <a:endParaRPr sz="1850">
              <a:latin typeface="Arial"/>
              <a:cs typeface="Arial"/>
            </a:endParaRPr>
          </a:p>
          <a:p>
            <a:pPr marL="341630" marR="5080" indent="-329565">
              <a:lnSpc>
                <a:spcPct val="107100"/>
              </a:lnSpc>
              <a:spcBef>
                <a:spcPts val="5"/>
              </a:spcBef>
              <a:buClr>
                <a:srgbClr val="FF0000"/>
              </a:buClr>
              <a:buChar char="•"/>
              <a:tabLst>
                <a:tab pos="341630" algn="l"/>
              </a:tabLst>
            </a:pPr>
            <a:r>
              <a:rPr sz="1550" dirty="0">
                <a:latin typeface="Arial"/>
                <a:cs typeface="Arial"/>
              </a:rPr>
              <a:t>Any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number</a:t>
            </a:r>
            <a:r>
              <a:rPr sz="1550" spc="6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of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underscore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characters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spc="55" dirty="0">
                <a:latin typeface="Arial"/>
                <a:cs typeface="Arial"/>
              </a:rPr>
              <a:t>(</a:t>
            </a:r>
            <a:r>
              <a:rPr sz="1550" spc="55" dirty="0">
                <a:latin typeface="Times New Roman"/>
                <a:cs typeface="Times New Roman"/>
              </a:rPr>
              <a:t>_</a:t>
            </a:r>
            <a:r>
              <a:rPr sz="1550" spc="55" dirty="0">
                <a:latin typeface="Arial"/>
                <a:cs typeface="Arial"/>
              </a:rPr>
              <a:t>)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can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appear </a:t>
            </a:r>
            <a:r>
              <a:rPr sz="1550" dirty="0">
                <a:latin typeface="Arial"/>
                <a:cs typeface="Arial"/>
              </a:rPr>
              <a:t>between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digits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in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numeric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field.</a:t>
            </a:r>
            <a:endParaRPr sz="1550">
              <a:latin typeface="Arial"/>
              <a:cs typeface="Arial"/>
            </a:endParaRPr>
          </a:p>
          <a:p>
            <a:pPr marL="341630" indent="-329565">
              <a:lnSpc>
                <a:spcPct val="100000"/>
              </a:lnSpc>
              <a:spcBef>
                <a:spcPts val="405"/>
              </a:spcBef>
              <a:buClr>
                <a:srgbClr val="FF0000"/>
              </a:buClr>
              <a:buChar char="•"/>
              <a:tabLst>
                <a:tab pos="15240" algn="l"/>
                <a:tab pos="341630" algn="l"/>
              </a:tabLst>
            </a:pPr>
            <a:r>
              <a:rPr sz="1550" dirty="0">
                <a:latin typeface="Arial"/>
                <a:cs typeface="Arial"/>
              </a:rPr>
              <a:t>This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can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improve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the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readability</a:t>
            </a:r>
            <a:r>
              <a:rPr sz="1550" spc="6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of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your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code.</a:t>
            </a:r>
            <a:endParaRPr sz="1550">
              <a:latin typeface="Arial"/>
              <a:cs typeface="Arial"/>
            </a:endParaRPr>
          </a:p>
          <a:p>
            <a:pPr marL="15240" marR="652145">
              <a:lnSpc>
                <a:spcPct val="123600"/>
              </a:lnSpc>
              <a:spcBef>
                <a:spcPts val="405"/>
              </a:spcBef>
            </a:pPr>
            <a:r>
              <a:rPr sz="1250" spc="204" dirty="0">
                <a:latin typeface="Times New Roman"/>
                <a:cs typeface="Times New Roman"/>
              </a:rPr>
              <a:t>long</a:t>
            </a:r>
            <a:r>
              <a:rPr sz="1250" spc="455" dirty="0">
                <a:latin typeface="Times New Roman"/>
                <a:cs typeface="Times New Roman"/>
              </a:rPr>
              <a:t> </a:t>
            </a:r>
            <a:r>
              <a:rPr sz="1250" spc="180" dirty="0">
                <a:latin typeface="Times New Roman"/>
                <a:cs typeface="Times New Roman"/>
              </a:rPr>
              <a:t>creditCardNumber</a:t>
            </a:r>
            <a:r>
              <a:rPr sz="1250" spc="445" dirty="0">
                <a:latin typeface="Times New Roman"/>
                <a:cs typeface="Times New Roman"/>
              </a:rPr>
              <a:t> </a:t>
            </a:r>
            <a:r>
              <a:rPr sz="1250" spc="70" dirty="0">
                <a:latin typeface="Times New Roman"/>
                <a:cs typeface="Times New Roman"/>
              </a:rPr>
              <a:t>=</a:t>
            </a:r>
            <a:r>
              <a:rPr sz="1250" spc="470" dirty="0">
                <a:latin typeface="Times New Roman"/>
                <a:cs typeface="Times New Roman"/>
              </a:rPr>
              <a:t> </a:t>
            </a:r>
            <a:r>
              <a:rPr sz="1250" spc="130" dirty="0">
                <a:latin typeface="Times New Roman"/>
                <a:cs typeface="Times New Roman"/>
              </a:rPr>
              <a:t>1234_5678_9012_3456L; </a:t>
            </a:r>
            <a:r>
              <a:rPr sz="1250" spc="204" dirty="0">
                <a:latin typeface="Times New Roman"/>
                <a:cs typeface="Times New Roman"/>
              </a:rPr>
              <a:t>long</a:t>
            </a:r>
            <a:r>
              <a:rPr sz="1250" spc="459" dirty="0">
                <a:latin typeface="Times New Roman"/>
                <a:cs typeface="Times New Roman"/>
              </a:rPr>
              <a:t> </a:t>
            </a:r>
            <a:r>
              <a:rPr sz="1250" spc="204" dirty="0">
                <a:latin typeface="Times New Roman"/>
                <a:cs typeface="Times New Roman"/>
              </a:rPr>
              <a:t>socialSecurityNumber</a:t>
            </a:r>
            <a:r>
              <a:rPr sz="1250" spc="465" dirty="0">
                <a:latin typeface="Times New Roman"/>
                <a:cs typeface="Times New Roman"/>
              </a:rPr>
              <a:t> </a:t>
            </a:r>
            <a:r>
              <a:rPr sz="1250" spc="70" dirty="0">
                <a:latin typeface="Times New Roman"/>
                <a:cs typeface="Times New Roman"/>
              </a:rPr>
              <a:t>=</a:t>
            </a:r>
            <a:r>
              <a:rPr sz="1250" spc="465" dirty="0">
                <a:latin typeface="Times New Roman"/>
                <a:cs typeface="Times New Roman"/>
              </a:rPr>
              <a:t> </a:t>
            </a:r>
            <a:r>
              <a:rPr sz="1250" spc="140" dirty="0">
                <a:latin typeface="Times New Roman"/>
                <a:cs typeface="Times New Roman"/>
              </a:rPr>
              <a:t>999_99_9999L;</a:t>
            </a:r>
            <a:r>
              <a:rPr sz="1250" spc="500" dirty="0">
                <a:latin typeface="Times New Roman"/>
                <a:cs typeface="Times New Roman"/>
              </a:rPr>
              <a:t> </a:t>
            </a:r>
            <a:r>
              <a:rPr sz="1250" spc="204" dirty="0">
                <a:latin typeface="Times New Roman"/>
                <a:cs typeface="Times New Roman"/>
              </a:rPr>
              <a:t>long</a:t>
            </a:r>
            <a:r>
              <a:rPr sz="1250" spc="450" dirty="0">
                <a:latin typeface="Times New Roman"/>
                <a:cs typeface="Times New Roman"/>
              </a:rPr>
              <a:t> </a:t>
            </a:r>
            <a:r>
              <a:rPr sz="1250" spc="185" dirty="0">
                <a:latin typeface="Times New Roman"/>
                <a:cs typeface="Times New Roman"/>
              </a:rPr>
              <a:t>hexBytes</a:t>
            </a:r>
            <a:r>
              <a:rPr sz="1250" spc="450" dirty="0">
                <a:latin typeface="Times New Roman"/>
                <a:cs typeface="Times New Roman"/>
              </a:rPr>
              <a:t> </a:t>
            </a:r>
            <a:r>
              <a:rPr sz="1250" spc="70" dirty="0">
                <a:latin typeface="Times New Roman"/>
                <a:cs typeface="Times New Roman"/>
              </a:rPr>
              <a:t>=</a:t>
            </a:r>
            <a:r>
              <a:rPr sz="1250" spc="450" dirty="0">
                <a:latin typeface="Times New Roman"/>
                <a:cs typeface="Times New Roman"/>
              </a:rPr>
              <a:t> </a:t>
            </a:r>
            <a:r>
              <a:rPr sz="1250" spc="70" dirty="0">
                <a:latin typeface="Times New Roman"/>
                <a:cs typeface="Times New Roman"/>
              </a:rPr>
              <a:t>0xFF_EC_DE_5E;</a:t>
            </a:r>
            <a:endParaRPr sz="1250">
              <a:latin typeface="Times New Roman"/>
              <a:cs typeface="Times New Roman"/>
            </a:endParaRPr>
          </a:p>
          <a:p>
            <a:pPr marL="15240">
              <a:lnSpc>
                <a:spcPct val="100000"/>
              </a:lnSpc>
              <a:spcBef>
                <a:spcPts val="345"/>
              </a:spcBef>
            </a:pPr>
            <a:r>
              <a:rPr sz="1250" spc="204" dirty="0">
                <a:latin typeface="Times New Roman"/>
                <a:cs typeface="Times New Roman"/>
              </a:rPr>
              <a:t>long</a:t>
            </a:r>
            <a:r>
              <a:rPr sz="1250" spc="450" dirty="0">
                <a:latin typeface="Times New Roman"/>
                <a:cs typeface="Times New Roman"/>
              </a:rPr>
              <a:t> </a:t>
            </a:r>
            <a:r>
              <a:rPr sz="1250" spc="125" dirty="0">
                <a:latin typeface="Times New Roman"/>
                <a:cs typeface="Times New Roman"/>
              </a:rPr>
              <a:t>hexWords</a:t>
            </a:r>
            <a:r>
              <a:rPr sz="1250" spc="455" dirty="0">
                <a:latin typeface="Times New Roman"/>
                <a:cs typeface="Times New Roman"/>
              </a:rPr>
              <a:t> </a:t>
            </a:r>
            <a:r>
              <a:rPr sz="1250" spc="70" dirty="0">
                <a:latin typeface="Times New Roman"/>
                <a:cs typeface="Times New Roman"/>
              </a:rPr>
              <a:t>=</a:t>
            </a:r>
            <a:r>
              <a:rPr sz="1250" spc="455" dirty="0">
                <a:latin typeface="Times New Roman"/>
                <a:cs typeface="Times New Roman"/>
              </a:rPr>
              <a:t> </a:t>
            </a:r>
            <a:r>
              <a:rPr sz="1250" spc="-10" dirty="0">
                <a:latin typeface="Times New Roman"/>
                <a:cs typeface="Times New Roman"/>
              </a:rPr>
              <a:t>0xCAFE_BABE;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34872" y="3287426"/>
            <a:ext cx="1196975" cy="7327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23600"/>
              </a:lnSpc>
              <a:spcBef>
                <a:spcPts val="95"/>
              </a:spcBef>
            </a:pPr>
            <a:r>
              <a:rPr sz="1250" spc="204" dirty="0">
                <a:latin typeface="Times New Roman"/>
                <a:cs typeface="Times New Roman"/>
              </a:rPr>
              <a:t>long</a:t>
            </a:r>
            <a:r>
              <a:rPr sz="1250" spc="455" dirty="0">
                <a:latin typeface="Times New Roman"/>
                <a:cs typeface="Times New Roman"/>
              </a:rPr>
              <a:t> </a:t>
            </a:r>
            <a:r>
              <a:rPr sz="1250" spc="70" dirty="0">
                <a:latin typeface="Times New Roman"/>
                <a:cs typeface="Times New Roman"/>
              </a:rPr>
              <a:t>maxLong </a:t>
            </a:r>
            <a:r>
              <a:rPr sz="1250" spc="225" dirty="0">
                <a:latin typeface="Times New Roman"/>
                <a:cs typeface="Times New Roman"/>
              </a:rPr>
              <a:t>byte</a:t>
            </a:r>
            <a:r>
              <a:rPr sz="1250" spc="450" dirty="0">
                <a:latin typeface="Times New Roman"/>
                <a:cs typeface="Times New Roman"/>
              </a:rPr>
              <a:t> </a:t>
            </a:r>
            <a:r>
              <a:rPr sz="1250" spc="200" dirty="0">
                <a:latin typeface="Times New Roman"/>
                <a:cs typeface="Times New Roman"/>
              </a:rPr>
              <a:t>nybbles </a:t>
            </a:r>
            <a:r>
              <a:rPr sz="1250" spc="204" dirty="0">
                <a:latin typeface="Times New Roman"/>
                <a:cs typeface="Times New Roman"/>
              </a:rPr>
              <a:t>long</a:t>
            </a:r>
            <a:r>
              <a:rPr sz="1250" spc="450" dirty="0">
                <a:latin typeface="Times New Roman"/>
                <a:cs typeface="Times New Roman"/>
              </a:rPr>
              <a:t> </a:t>
            </a:r>
            <a:r>
              <a:rPr sz="1250" spc="240" dirty="0">
                <a:latin typeface="Times New Roman"/>
                <a:cs typeface="Times New Roman"/>
              </a:rPr>
              <a:t>bytes</a:t>
            </a:r>
            <a:r>
              <a:rPr sz="1250" spc="440" dirty="0">
                <a:latin typeface="Times New Roman"/>
                <a:cs typeface="Times New Roman"/>
              </a:rPr>
              <a:t> </a:t>
            </a:r>
            <a:r>
              <a:rPr sz="1250" spc="20" dirty="0">
                <a:latin typeface="Times New Roman"/>
                <a:cs typeface="Times New Roman"/>
              </a:rPr>
              <a:t>=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404320" y="3287426"/>
            <a:ext cx="3735070" cy="732790"/>
          </a:xfrm>
          <a:prstGeom prst="rect">
            <a:avLst/>
          </a:prstGeom>
        </p:spPr>
        <p:txBody>
          <a:bodyPr vert="horz" wrap="square" lIns="0" tIns="571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50"/>
              </a:spcBef>
            </a:pPr>
            <a:r>
              <a:rPr sz="1250" spc="70" dirty="0">
                <a:latin typeface="Times New Roman"/>
                <a:cs typeface="Times New Roman"/>
              </a:rPr>
              <a:t>=</a:t>
            </a:r>
            <a:r>
              <a:rPr sz="1250" spc="445" dirty="0">
                <a:latin typeface="Times New Roman"/>
                <a:cs typeface="Times New Roman"/>
              </a:rPr>
              <a:t> </a:t>
            </a:r>
            <a:r>
              <a:rPr sz="1250" spc="275" dirty="0">
                <a:latin typeface="Times New Roman"/>
                <a:cs typeface="Times New Roman"/>
              </a:rPr>
              <a:t>0x7fff_ffff_ffff_ffffL;</a:t>
            </a:r>
            <a:endParaRPr sz="1250">
              <a:latin typeface="Times New Roman"/>
              <a:cs typeface="Times New Roman"/>
            </a:endParaRPr>
          </a:p>
          <a:p>
            <a:pPr marL="12700" marR="5080">
              <a:lnSpc>
                <a:spcPct val="123200"/>
              </a:lnSpc>
              <a:spcBef>
                <a:spcPts val="15"/>
              </a:spcBef>
            </a:pPr>
            <a:r>
              <a:rPr sz="1250" spc="70" dirty="0">
                <a:latin typeface="Times New Roman"/>
                <a:cs typeface="Times New Roman"/>
              </a:rPr>
              <a:t>=</a:t>
            </a:r>
            <a:r>
              <a:rPr sz="1250" spc="445" dirty="0">
                <a:latin typeface="Times New Roman"/>
                <a:cs typeface="Times New Roman"/>
              </a:rPr>
              <a:t> </a:t>
            </a:r>
            <a:r>
              <a:rPr sz="1250" spc="150" dirty="0">
                <a:latin typeface="Times New Roman"/>
                <a:cs typeface="Times New Roman"/>
              </a:rPr>
              <a:t>0b0010_0101; </a:t>
            </a:r>
            <a:r>
              <a:rPr sz="1250" spc="135" dirty="0">
                <a:latin typeface="Times New Roman"/>
                <a:cs typeface="Times New Roman"/>
              </a:rPr>
              <a:t>0b11010010_01101001_10010100_10010010;</a:t>
            </a:r>
            <a:endParaRPr sz="125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31824" y="806967"/>
            <a:ext cx="5003165" cy="415353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504190" algn="ctr">
              <a:lnSpc>
                <a:spcPct val="100000"/>
              </a:lnSpc>
              <a:spcBef>
                <a:spcPts val="110"/>
              </a:spcBef>
            </a:pPr>
            <a:r>
              <a:rPr sz="1850" b="1" spc="-10" dirty="0">
                <a:latin typeface="Arial"/>
                <a:cs typeface="Arial"/>
              </a:rPr>
              <a:t>Operators</a:t>
            </a:r>
            <a:endParaRPr sz="18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350"/>
              </a:spcBef>
            </a:pPr>
            <a:endParaRPr sz="1850">
              <a:latin typeface="Arial"/>
              <a:cs typeface="Arial"/>
            </a:endParaRPr>
          </a:p>
          <a:p>
            <a:pPr marL="341630" indent="-328930">
              <a:lnSpc>
                <a:spcPct val="100000"/>
              </a:lnSpc>
              <a:spcBef>
                <a:spcPts val="5"/>
              </a:spcBef>
              <a:buClr>
                <a:srgbClr val="FF0000"/>
              </a:buClr>
              <a:buChar char="•"/>
              <a:tabLst>
                <a:tab pos="341630" algn="l"/>
              </a:tabLst>
            </a:pPr>
            <a:r>
              <a:rPr sz="1550" dirty="0">
                <a:latin typeface="Arial"/>
                <a:cs typeface="Arial"/>
              </a:rPr>
              <a:t>Simple</a:t>
            </a:r>
            <a:r>
              <a:rPr sz="1550" spc="6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assignment</a:t>
            </a:r>
            <a:r>
              <a:rPr sz="1550" spc="80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operator</a:t>
            </a:r>
            <a:endParaRPr sz="1550">
              <a:latin typeface="Arial"/>
              <a:cs typeface="Arial"/>
            </a:endParaRPr>
          </a:p>
          <a:p>
            <a:pPr marL="422275">
              <a:lnSpc>
                <a:spcPct val="100000"/>
              </a:lnSpc>
              <a:spcBef>
                <a:spcPts val="359"/>
              </a:spcBef>
              <a:tabLst>
                <a:tab pos="659765" algn="l"/>
              </a:tabLst>
            </a:pPr>
            <a:r>
              <a:rPr sz="1250" spc="-50" dirty="0">
                <a:latin typeface="Arial"/>
                <a:cs typeface="Arial"/>
              </a:rPr>
              <a:t>=</a:t>
            </a:r>
            <a:r>
              <a:rPr sz="1250" dirty="0">
                <a:latin typeface="Arial"/>
                <a:cs typeface="Arial"/>
              </a:rPr>
              <a:t>	Simple</a:t>
            </a:r>
            <a:r>
              <a:rPr sz="1250" spc="80" dirty="0">
                <a:latin typeface="Arial"/>
                <a:cs typeface="Arial"/>
              </a:rPr>
              <a:t> </a:t>
            </a:r>
            <a:r>
              <a:rPr sz="1250" dirty="0">
                <a:latin typeface="Arial"/>
                <a:cs typeface="Arial"/>
              </a:rPr>
              <a:t>assignment</a:t>
            </a:r>
            <a:r>
              <a:rPr sz="1250" spc="114" dirty="0">
                <a:latin typeface="Arial"/>
                <a:cs typeface="Arial"/>
              </a:rPr>
              <a:t> </a:t>
            </a:r>
            <a:r>
              <a:rPr sz="1250" spc="-10" dirty="0">
                <a:latin typeface="Arial"/>
                <a:cs typeface="Arial"/>
              </a:rPr>
              <a:t>operator</a:t>
            </a:r>
            <a:endParaRPr sz="1250">
              <a:latin typeface="Arial"/>
              <a:cs typeface="Arial"/>
            </a:endParaRPr>
          </a:p>
          <a:p>
            <a:pPr marL="341630" indent="-328930">
              <a:lnSpc>
                <a:spcPct val="100000"/>
              </a:lnSpc>
              <a:spcBef>
                <a:spcPts val="395"/>
              </a:spcBef>
              <a:buClr>
                <a:srgbClr val="FF0000"/>
              </a:buClr>
              <a:buChar char="•"/>
              <a:tabLst>
                <a:tab pos="341630" algn="l"/>
              </a:tabLst>
            </a:pPr>
            <a:r>
              <a:rPr sz="1550" dirty="0">
                <a:latin typeface="Arial"/>
                <a:cs typeface="Arial"/>
              </a:rPr>
              <a:t>Arithmetic</a:t>
            </a:r>
            <a:r>
              <a:rPr sz="1550" spc="65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operators</a:t>
            </a:r>
            <a:endParaRPr sz="1550">
              <a:latin typeface="Arial"/>
              <a:cs typeface="Arial"/>
            </a:endParaRPr>
          </a:p>
          <a:p>
            <a:pPr marL="422275" marR="477520">
              <a:lnSpc>
                <a:spcPct val="123200"/>
              </a:lnSpc>
              <a:spcBef>
                <a:spcPts val="10"/>
              </a:spcBef>
              <a:tabLst>
                <a:tab pos="659765" algn="l"/>
              </a:tabLst>
            </a:pPr>
            <a:r>
              <a:rPr sz="1250" spc="-50" dirty="0">
                <a:latin typeface="Arial"/>
                <a:cs typeface="Arial"/>
              </a:rPr>
              <a:t>+</a:t>
            </a:r>
            <a:r>
              <a:rPr sz="1250" dirty="0">
                <a:latin typeface="Arial"/>
                <a:cs typeface="Arial"/>
              </a:rPr>
              <a:t>	Additive</a:t>
            </a:r>
            <a:r>
              <a:rPr sz="1250" spc="50" dirty="0">
                <a:latin typeface="Arial"/>
                <a:cs typeface="Arial"/>
              </a:rPr>
              <a:t> </a:t>
            </a:r>
            <a:r>
              <a:rPr sz="1250" dirty="0">
                <a:latin typeface="Arial"/>
                <a:cs typeface="Arial"/>
              </a:rPr>
              <a:t>operator</a:t>
            </a:r>
            <a:r>
              <a:rPr sz="1250" spc="65" dirty="0">
                <a:latin typeface="Arial"/>
                <a:cs typeface="Arial"/>
              </a:rPr>
              <a:t> </a:t>
            </a:r>
            <a:r>
              <a:rPr sz="1250" dirty="0">
                <a:latin typeface="Arial"/>
                <a:cs typeface="Arial"/>
              </a:rPr>
              <a:t>(also</a:t>
            </a:r>
            <a:r>
              <a:rPr sz="1250" spc="80" dirty="0">
                <a:latin typeface="Arial"/>
                <a:cs typeface="Arial"/>
              </a:rPr>
              <a:t> </a:t>
            </a:r>
            <a:r>
              <a:rPr sz="1250" dirty="0">
                <a:latin typeface="Arial"/>
                <a:cs typeface="Arial"/>
              </a:rPr>
              <a:t>used</a:t>
            </a:r>
            <a:r>
              <a:rPr sz="1250" spc="55" dirty="0">
                <a:latin typeface="Arial"/>
                <a:cs typeface="Arial"/>
              </a:rPr>
              <a:t> </a:t>
            </a:r>
            <a:r>
              <a:rPr sz="1250" dirty="0">
                <a:latin typeface="Arial"/>
                <a:cs typeface="Arial"/>
              </a:rPr>
              <a:t>for</a:t>
            </a:r>
            <a:r>
              <a:rPr sz="1250" spc="65" dirty="0">
                <a:latin typeface="Arial"/>
                <a:cs typeface="Arial"/>
              </a:rPr>
              <a:t> </a:t>
            </a:r>
            <a:r>
              <a:rPr sz="1250" dirty="0">
                <a:latin typeface="Arial"/>
                <a:cs typeface="Arial"/>
              </a:rPr>
              <a:t>String</a:t>
            </a:r>
            <a:r>
              <a:rPr sz="1250" spc="50" dirty="0">
                <a:latin typeface="Arial"/>
                <a:cs typeface="Arial"/>
              </a:rPr>
              <a:t> </a:t>
            </a:r>
            <a:r>
              <a:rPr sz="1250" spc="-10" dirty="0">
                <a:latin typeface="Arial"/>
                <a:cs typeface="Arial"/>
              </a:rPr>
              <a:t>concatenation) </a:t>
            </a:r>
            <a:r>
              <a:rPr sz="1250" spc="-50" dirty="0">
                <a:latin typeface="Arial"/>
                <a:cs typeface="Arial"/>
              </a:rPr>
              <a:t>–</a:t>
            </a:r>
            <a:r>
              <a:rPr sz="1250" dirty="0">
                <a:latin typeface="Arial"/>
                <a:cs typeface="Arial"/>
              </a:rPr>
              <a:t>	Subtraction</a:t>
            </a:r>
            <a:r>
              <a:rPr sz="1250" spc="114" dirty="0">
                <a:latin typeface="Arial"/>
                <a:cs typeface="Arial"/>
              </a:rPr>
              <a:t> </a:t>
            </a:r>
            <a:r>
              <a:rPr sz="1250" spc="-10" dirty="0">
                <a:latin typeface="Arial"/>
                <a:cs typeface="Arial"/>
              </a:rPr>
              <a:t>operator</a:t>
            </a:r>
            <a:endParaRPr sz="1250">
              <a:latin typeface="Arial"/>
              <a:cs typeface="Arial"/>
            </a:endParaRPr>
          </a:p>
          <a:p>
            <a:pPr marL="422275">
              <a:lnSpc>
                <a:spcPct val="100000"/>
              </a:lnSpc>
              <a:spcBef>
                <a:spcPts val="360"/>
              </a:spcBef>
              <a:tabLst>
                <a:tab pos="659765" algn="l"/>
              </a:tabLst>
            </a:pPr>
            <a:r>
              <a:rPr sz="1250" spc="-50" dirty="0">
                <a:latin typeface="Arial"/>
                <a:cs typeface="Arial"/>
              </a:rPr>
              <a:t>*</a:t>
            </a:r>
            <a:r>
              <a:rPr sz="1250" dirty="0">
                <a:latin typeface="Arial"/>
                <a:cs typeface="Arial"/>
              </a:rPr>
              <a:t>	Multiplication</a:t>
            </a:r>
            <a:r>
              <a:rPr sz="1250" spc="145" dirty="0">
                <a:latin typeface="Arial"/>
                <a:cs typeface="Arial"/>
              </a:rPr>
              <a:t> </a:t>
            </a:r>
            <a:r>
              <a:rPr sz="1250" spc="-10" dirty="0">
                <a:latin typeface="Arial"/>
                <a:cs typeface="Arial"/>
              </a:rPr>
              <a:t>operator</a:t>
            </a:r>
            <a:endParaRPr sz="1250">
              <a:latin typeface="Arial"/>
              <a:cs typeface="Arial"/>
            </a:endParaRPr>
          </a:p>
          <a:p>
            <a:pPr marL="467995">
              <a:lnSpc>
                <a:spcPct val="100000"/>
              </a:lnSpc>
              <a:spcBef>
                <a:spcPts val="350"/>
              </a:spcBef>
              <a:tabLst>
                <a:tab pos="659765" algn="l"/>
              </a:tabLst>
            </a:pPr>
            <a:r>
              <a:rPr sz="1250" spc="-50" dirty="0">
                <a:latin typeface="Arial"/>
                <a:cs typeface="Arial"/>
              </a:rPr>
              <a:t>/</a:t>
            </a:r>
            <a:r>
              <a:rPr sz="1250" dirty="0">
                <a:latin typeface="Arial"/>
                <a:cs typeface="Arial"/>
              </a:rPr>
              <a:t>	Division</a:t>
            </a:r>
            <a:r>
              <a:rPr sz="1250" spc="90" dirty="0">
                <a:latin typeface="Arial"/>
                <a:cs typeface="Arial"/>
              </a:rPr>
              <a:t> </a:t>
            </a:r>
            <a:r>
              <a:rPr sz="1250" spc="-10" dirty="0">
                <a:latin typeface="Arial"/>
                <a:cs typeface="Arial"/>
              </a:rPr>
              <a:t>operator</a:t>
            </a:r>
            <a:endParaRPr sz="1250">
              <a:latin typeface="Arial"/>
              <a:cs typeface="Arial"/>
            </a:endParaRPr>
          </a:p>
          <a:p>
            <a:pPr marL="422275">
              <a:lnSpc>
                <a:spcPct val="100000"/>
              </a:lnSpc>
              <a:spcBef>
                <a:spcPts val="360"/>
              </a:spcBef>
            </a:pPr>
            <a:r>
              <a:rPr sz="1250" dirty="0">
                <a:latin typeface="Arial"/>
                <a:cs typeface="Arial"/>
              </a:rPr>
              <a:t>%</a:t>
            </a:r>
            <a:r>
              <a:rPr sz="1250" spc="450" dirty="0">
                <a:latin typeface="Arial"/>
                <a:cs typeface="Arial"/>
              </a:rPr>
              <a:t> </a:t>
            </a:r>
            <a:r>
              <a:rPr sz="1250" dirty="0">
                <a:latin typeface="Arial"/>
                <a:cs typeface="Arial"/>
              </a:rPr>
              <a:t>Remainder</a:t>
            </a:r>
            <a:r>
              <a:rPr sz="1250" spc="60" dirty="0">
                <a:latin typeface="Arial"/>
                <a:cs typeface="Arial"/>
              </a:rPr>
              <a:t> </a:t>
            </a:r>
            <a:r>
              <a:rPr sz="1250" spc="-10" dirty="0">
                <a:latin typeface="Arial"/>
                <a:cs typeface="Arial"/>
              </a:rPr>
              <a:t>operator</a:t>
            </a:r>
            <a:endParaRPr sz="1250">
              <a:latin typeface="Arial"/>
              <a:cs typeface="Arial"/>
            </a:endParaRPr>
          </a:p>
          <a:p>
            <a:pPr marL="341630" indent="-328930">
              <a:lnSpc>
                <a:spcPct val="100000"/>
              </a:lnSpc>
              <a:spcBef>
                <a:spcPts val="395"/>
              </a:spcBef>
              <a:buClr>
                <a:srgbClr val="FF0000"/>
              </a:buClr>
              <a:buChar char="•"/>
              <a:tabLst>
                <a:tab pos="341630" algn="l"/>
              </a:tabLst>
            </a:pPr>
            <a:r>
              <a:rPr sz="1550" dirty="0">
                <a:latin typeface="Arial"/>
                <a:cs typeface="Arial"/>
              </a:rPr>
              <a:t>Unary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operators</a:t>
            </a:r>
            <a:endParaRPr sz="1550">
              <a:latin typeface="Arial"/>
              <a:cs typeface="Arial"/>
            </a:endParaRPr>
          </a:p>
          <a:p>
            <a:pPr marL="422275">
              <a:lnSpc>
                <a:spcPct val="100000"/>
              </a:lnSpc>
              <a:spcBef>
                <a:spcPts val="360"/>
              </a:spcBef>
              <a:tabLst>
                <a:tab pos="659765" algn="l"/>
              </a:tabLst>
            </a:pPr>
            <a:r>
              <a:rPr sz="1250" spc="-50" dirty="0">
                <a:latin typeface="Arial"/>
                <a:cs typeface="Arial"/>
              </a:rPr>
              <a:t>+</a:t>
            </a:r>
            <a:r>
              <a:rPr sz="1250" dirty="0">
                <a:latin typeface="Arial"/>
                <a:cs typeface="Arial"/>
              </a:rPr>
              <a:t>	Unary</a:t>
            </a:r>
            <a:r>
              <a:rPr sz="1250" spc="65" dirty="0">
                <a:latin typeface="Arial"/>
                <a:cs typeface="Arial"/>
              </a:rPr>
              <a:t> </a:t>
            </a:r>
            <a:r>
              <a:rPr sz="1250" dirty="0">
                <a:latin typeface="Arial"/>
                <a:cs typeface="Arial"/>
              </a:rPr>
              <a:t>plus</a:t>
            </a:r>
            <a:r>
              <a:rPr sz="1250" spc="65" dirty="0">
                <a:latin typeface="Arial"/>
                <a:cs typeface="Arial"/>
              </a:rPr>
              <a:t> </a:t>
            </a:r>
            <a:r>
              <a:rPr sz="1250" dirty="0">
                <a:latin typeface="Arial"/>
                <a:cs typeface="Arial"/>
              </a:rPr>
              <a:t>operator;</a:t>
            </a:r>
            <a:r>
              <a:rPr sz="1250" spc="80" dirty="0">
                <a:latin typeface="Arial"/>
                <a:cs typeface="Arial"/>
              </a:rPr>
              <a:t> </a:t>
            </a:r>
            <a:r>
              <a:rPr sz="1250" dirty="0">
                <a:latin typeface="Arial"/>
                <a:cs typeface="Arial"/>
              </a:rPr>
              <a:t>indicates</a:t>
            </a:r>
            <a:r>
              <a:rPr sz="1250" spc="80" dirty="0">
                <a:latin typeface="Arial"/>
                <a:cs typeface="Arial"/>
              </a:rPr>
              <a:t> </a:t>
            </a:r>
            <a:r>
              <a:rPr sz="1250" spc="-10" dirty="0">
                <a:latin typeface="Arial"/>
                <a:cs typeface="Arial"/>
              </a:rPr>
              <a:t>positive</a:t>
            </a:r>
            <a:endParaRPr sz="1250">
              <a:latin typeface="Arial"/>
              <a:cs typeface="Arial"/>
            </a:endParaRPr>
          </a:p>
          <a:p>
            <a:pPr marL="422275">
              <a:lnSpc>
                <a:spcPct val="100000"/>
              </a:lnSpc>
              <a:spcBef>
                <a:spcPts val="350"/>
              </a:spcBef>
              <a:tabLst>
                <a:tab pos="659765" algn="l"/>
              </a:tabLst>
            </a:pPr>
            <a:r>
              <a:rPr sz="1250" spc="-50" dirty="0">
                <a:latin typeface="Arial"/>
                <a:cs typeface="Arial"/>
              </a:rPr>
              <a:t>–</a:t>
            </a:r>
            <a:r>
              <a:rPr sz="1250" dirty="0">
                <a:latin typeface="Arial"/>
                <a:cs typeface="Arial"/>
              </a:rPr>
              <a:t>	Unary</a:t>
            </a:r>
            <a:r>
              <a:rPr sz="1250" spc="65" dirty="0">
                <a:latin typeface="Arial"/>
                <a:cs typeface="Arial"/>
              </a:rPr>
              <a:t> </a:t>
            </a:r>
            <a:r>
              <a:rPr sz="1250" dirty="0">
                <a:latin typeface="Arial"/>
                <a:cs typeface="Arial"/>
              </a:rPr>
              <a:t>minus</a:t>
            </a:r>
            <a:r>
              <a:rPr sz="1250" spc="60" dirty="0">
                <a:latin typeface="Arial"/>
                <a:cs typeface="Arial"/>
              </a:rPr>
              <a:t> </a:t>
            </a:r>
            <a:r>
              <a:rPr sz="1250" dirty="0">
                <a:latin typeface="Arial"/>
                <a:cs typeface="Arial"/>
              </a:rPr>
              <a:t>operator;</a:t>
            </a:r>
            <a:r>
              <a:rPr sz="1250" spc="70" dirty="0">
                <a:latin typeface="Arial"/>
                <a:cs typeface="Arial"/>
              </a:rPr>
              <a:t> </a:t>
            </a:r>
            <a:r>
              <a:rPr sz="1250" dirty="0">
                <a:latin typeface="Arial"/>
                <a:cs typeface="Arial"/>
              </a:rPr>
              <a:t>negates</a:t>
            </a:r>
            <a:r>
              <a:rPr sz="1250" spc="80" dirty="0">
                <a:latin typeface="Arial"/>
                <a:cs typeface="Arial"/>
              </a:rPr>
              <a:t> </a:t>
            </a:r>
            <a:r>
              <a:rPr sz="1250" dirty="0">
                <a:latin typeface="Arial"/>
                <a:cs typeface="Arial"/>
              </a:rPr>
              <a:t>an</a:t>
            </a:r>
            <a:r>
              <a:rPr sz="1250" spc="60" dirty="0">
                <a:latin typeface="Arial"/>
                <a:cs typeface="Arial"/>
              </a:rPr>
              <a:t> </a:t>
            </a:r>
            <a:r>
              <a:rPr sz="1250" spc="-10" dirty="0">
                <a:latin typeface="Arial"/>
                <a:cs typeface="Arial"/>
              </a:rPr>
              <a:t>expression</a:t>
            </a:r>
            <a:endParaRPr sz="1250">
              <a:latin typeface="Arial"/>
              <a:cs typeface="Arial"/>
            </a:endParaRPr>
          </a:p>
          <a:p>
            <a:pPr marL="422275">
              <a:lnSpc>
                <a:spcPct val="100000"/>
              </a:lnSpc>
              <a:spcBef>
                <a:spcPts val="359"/>
              </a:spcBef>
            </a:pPr>
            <a:r>
              <a:rPr sz="1250" dirty="0">
                <a:latin typeface="Arial"/>
                <a:cs typeface="Arial"/>
              </a:rPr>
              <a:t>++</a:t>
            </a:r>
            <a:r>
              <a:rPr sz="1250" spc="65" dirty="0">
                <a:latin typeface="Arial"/>
                <a:cs typeface="Arial"/>
              </a:rPr>
              <a:t> </a:t>
            </a:r>
            <a:r>
              <a:rPr sz="1250" dirty="0">
                <a:latin typeface="Arial"/>
                <a:cs typeface="Arial"/>
              </a:rPr>
              <a:t>Increment</a:t>
            </a:r>
            <a:r>
              <a:rPr sz="1250" spc="55" dirty="0">
                <a:latin typeface="Arial"/>
                <a:cs typeface="Arial"/>
              </a:rPr>
              <a:t> </a:t>
            </a:r>
            <a:r>
              <a:rPr sz="1250" dirty="0">
                <a:latin typeface="Arial"/>
                <a:cs typeface="Arial"/>
              </a:rPr>
              <a:t>operator;</a:t>
            </a:r>
            <a:r>
              <a:rPr sz="1250" spc="80" dirty="0">
                <a:latin typeface="Arial"/>
                <a:cs typeface="Arial"/>
              </a:rPr>
              <a:t> </a:t>
            </a:r>
            <a:r>
              <a:rPr sz="1250" dirty="0">
                <a:latin typeface="Arial"/>
                <a:cs typeface="Arial"/>
              </a:rPr>
              <a:t>increments</a:t>
            </a:r>
            <a:r>
              <a:rPr sz="1250" spc="85" dirty="0">
                <a:latin typeface="Arial"/>
                <a:cs typeface="Arial"/>
              </a:rPr>
              <a:t> </a:t>
            </a:r>
            <a:r>
              <a:rPr sz="1250" dirty="0">
                <a:latin typeface="Arial"/>
                <a:cs typeface="Arial"/>
              </a:rPr>
              <a:t>a</a:t>
            </a:r>
            <a:r>
              <a:rPr sz="1250" spc="55" dirty="0">
                <a:latin typeface="Arial"/>
                <a:cs typeface="Arial"/>
              </a:rPr>
              <a:t> </a:t>
            </a:r>
            <a:r>
              <a:rPr sz="1250" dirty="0">
                <a:latin typeface="Arial"/>
                <a:cs typeface="Arial"/>
              </a:rPr>
              <a:t>value</a:t>
            </a:r>
            <a:r>
              <a:rPr sz="1250" spc="70" dirty="0">
                <a:latin typeface="Arial"/>
                <a:cs typeface="Arial"/>
              </a:rPr>
              <a:t> </a:t>
            </a:r>
            <a:r>
              <a:rPr sz="1250" dirty="0">
                <a:latin typeface="Arial"/>
                <a:cs typeface="Arial"/>
              </a:rPr>
              <a:t>by</a:t>
            </a:r>
            <a:r>
              <a:rPr sz="1250" spc="70" dirty="0">
                <a:latin typeface="Arial"/>
                <a:cs typeface="Arial"/>
              </a:rPr>
              <a:t> </a:t>
            </a:r>
            <a:r>
              <a:rPr sz="1250" spc="-50" dirty="0">
                <a:latin typeface="Arial"/>
                <a:cs typeface="Arial"/>
              </a:rPr>
              <a:t>1</a:t>
            </a:r>
            <a:endParaRPr sz="1250">
              <a:latin typeface="Arial"/>
              <a:cs typeface="Arial"/>
            </a:endParaRPr>
          </a:p>
          <a:p>
            <a:pPr marL="422275">
              <a:lnSpc>
                <a:spcPct val="100000"/>
              </a:lnSpc>
              <a:spcBef>
                <a:spcPts val="345"/>
              </a:spcBef>
              <a:tabLst>
                <a:tab pos="659765" algn="l"/>
              </a:tabLst>
            </a:pPr>
            <a:r>
              <a:rPr sz="1250" dirty="0">
                <a:latin typeface="Arial"/>
                <a:cs typeface="Arial"/>
              </a:rPr>
              <a:t>-</a:t>
            </a:r>
            <a:r>
              <a:rPr sz="1250" spc="-50" dirty="0">
                <a:latin typeface="Arial"/>
                <a:cs typeface="Arial"/>
              </a:rPr>
              <a:t>-</a:t>
            </a:r>
            <a:r>
              <a:rPr sz="1250" dirty="0">
                <a:latin typeface="Arial"/>
                <a:cs typeface="Arial"/>
              </a:rPr>
              <a:t>	Decrement</a:t>
            </a:r>
            <a:r>
              <a:rPr sz="1250" spc="75" dirty="0">
                <a:latin typeface="Arial"/>
                <a:cs typeface="Arial"/>
              </a:rPr>
              <a:t> </a:t>
            </a:r>
            <a:r>
              <a:rPr sz="1250" dirty="0">
                <a:latin typeface="Arial"/>
                <a:cs typeface="Arial"/>
              </a:rPr>
              <a:t>operator;</a:t>
            </a:r>
            <a:r>
              <a:rPr sz="1250" spc="85" dirty="0">
                <a:latin typeface="Arial"/>
                <a:cs typeface="Arial"/>
              </a:rPr>
              <a:t> </a:t>
            </a:r>
            <a:r>
              <a:rPr sz="1250" dirty="0">
                <a:latin typeface="Arial"/>
                <a:cs typeface="Arial"/>
              </a:rPr>
              <a:t>decrements</a:t>
            </a:r>
            <a:r>
              <a:rPr sz="1250" spc="75" dirty="0">
                <a:latin typeface="Arial"/>
                <a:cs typeface="Arial"/>
              </a:rPr>
              <a:t> </a:t>
            </a:r>
            <a:r>
              <a:rPr sz="1250" dirty="0">
                <a:latin typeface="Arial"/>
                <a:cs typeface="Arial"/>
              </a:rPr>
              <a:t>a</a:t>
            </a:r>
            <a:r>
              <a:rPr sz="1250" spc="75" dirty="0">
                <a:latin typeface="Arial"/>
                <a:cs typeface="Arial"/>
              </a:rPr>
              <a:t> </a:t>
            </a:r>
            <a:r>
              <a:rPr sz="1250" dirty="0">
                <a:latin typeface="Arial"/>
                <a:cs typeface="Arial"/>
              </a:rPr>
              <a:t>value</a:t>
            </a:r>
            <a:r>
              <a:rPr sz="1250" spc="75" dirty="0">
                <a:latin typeface="Arial"/>
                <a:cs typeface="Arial"/>
              </a:rPr>
              <a:t> </a:t>
            </a:r>
            <a:r>
              <a:rPr sz="1250" dirty="0">
                <a:latin typeface="Arial"/>
                <a:cs typeface="Arial"/>
              </a:rPr>
              <a:t>by</a:t>
            </a:r>
            <a:r>
              <a:rPr sz="1250" spc="75" dirty="0">
                <a:latin typeface="Arial"/>
                <a:cs typeface="Arial"/>
              </a:rPr>
              <a:t> </a:t>
            </a:r>
            <a:r>
              <a:rPr sz="1250" spc="-50" dirty="0">
                <a:latin typeface="Arial"/>
                <a:cs typeface="Arial"/>
              </a:rPr>
              <a:t>1</a:t>
            </a:r>
            <a:endParaRPr sz="1250">
              <a:latin typeface="Arial"/>
              <a:cs typeface="Arial"/>
            </a:endParaRPr>
          </a:p>
          <a:p>
            <a:pPr marL="422275">
              <a:lnSpc>
                <a:spcPct val="100000"/>
              </a:lnSpc>
              <a:spcBef>
                <a:spcPts val="360"/>
              </a:spcBef>
              <a:tabLst>
                <a:tab pos="659765" algn="l"/>
              </a:tabLst>
            </a:pPr>
            <a:r>
              <a:rPr sz="1250" spc="-50" dirty="0">
                <a:latin typeface="Arial"/>
                <a:cs typeface="Arial"/>
              </a:rPr>
              <a:t>!</a:t>
            </a:r>
            <a:r>
              <a:rPr sz="1250" dirty="0">
                <a:latin typeface="Arial"/>
                <a:cs typeface="Arial"/>
              </a:rPr>
              <a:t>	Logical</a:t>
            </a:r>
            <a:r>
              <a:rPr sz="1250" spc="55" dirty="0">
                <a:latin typeface="Arial"/>
                <a:cs typeface="Arial"/>
              </a:rPr>
              <a:t> </a:t>
            </a:r>
            <a:r>
              <a:rPr sz="1250" dirty="0">
                <a:latin typeface="Arial"/>
                <a:cs typeface="Arial"/>
              </a:rPr>
              <a:t>complement</a:t>
            </a:r>
            <a:r>
              <a:rPr sz="1250" spc="80" dirty="0">
                <a:latin typeface="Arial"/>
                <a:cs typeface="Arial"/>
              </a:rPr>
              <a:t> </a:t>
            </a:r>
            <a:r>
              <a:rPr sz="1250" dirty="0">
                <a:latin typeface="Arial"/>
                <a:cs typeface="Arial"/>
              </a:rPr>
              <a:t>operator;</a:t>
            </a:r>
            <a:r>
              <a:rPr sz="1250" spc="65" dirty="0">
                <a:latin typeface="Arial"/>
                <a:cs typeface="Arial"/>
              </a:rPr>
              <a:t> </a:t>
            </a:r>
            <a:r>
              <a:rPr sz="1250" dirty="0">
                <a:latin typeface="Arial"/>
                <a:cs typeface="Arial"/>
              </a:rPr>
              <a:t>inverts</a:t>
            </a:r>
            <a:r>
              <a:rPr sz="1250" spc="65" dirty="0">
                <a:latin typeface="Arial"/>
                <a:cs typeface="Arial"/>
              </a:rPr>
              <a:t> </a:t>
            </a:r>
            <a:r>
              <a:rPr sz="1250" dirty="0">
                <a:latin typeface="Arial"/>
                <a:cs typeface="Arial"/>
              </a:rPr>
              <a:t>the</a:t>
            </a:r>
            <a:r>
              <a:rPr sz="1250" spc="65" dirty="0">
                <a:latin typeface="Arial"/>
                <a:cs typeface="Arial"/>
              </a:rPr>
              <a:t> </a:t>
            </a:r>
            <a:r>
              <a:rPr sz="1250" dirty="0">
                <a:latin typeface="Arial"/>
                <a:cs typeface="Arial"/>
              </a:rPr>
              <a:t>value</a:t>
            </a:r>
            <a:r>
              <a:rPr sz="1250" spc="65" dirty="0">
                <a:latin typeface="Arial"/>
                <a:cs typeface="Arial"/>
              </a:rPr>
              <a:t> </a:t>
            </a:r>
            <a:r>
              <a:rPr sz="1250" dirty="0">
                <a:latin typeface="Arial"/>
                <a:cs typeface="Arial"/>
              </a:rPr>
              <a:t>of</a:t>
            </a:r>
            <a:r>
              <a:rPr sz="1250" spc="70" dirty="0">
                <a:latin typeface="Arial"/>
                <a:cs typeface="Arial"/>
              </a:rPr>
              <a:t> </a:t>
            </a:r>
            <a:r>
              <a:rPr sz="1250" dirty="0">
                <a:latin typeface="Arial"/>
                <a:cs typeface="Arial"/>
              </a:rPr>
              <a:t>a</a:t>
            </a:r>
            <a:r>
              <a:rPr sz="1250" spc="65" dirty="0">
                <a:latin typeface="Arial"/>
                <a:cs typeface="Arial"/>
              </a:rPr>
              <a:t> </a:t>
            </a:r>
            <a:r>
              <a:rPr sz="1250" spc="-10" dirty="0">
                <a:latin typeface="Arial"/>
                <a:cs typeface="Arial"/>
              </a:rPr>
              <a:t>boolean</a:t>
            </a:r>
            <a:endParaRPr sz="125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17880" y="5717539"/>
            <a:ext cx="6264910" cy="169735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3499"/>
              </a:lnSpc>
              <a:spcBef>
                <a:spcPts val="90"/>
              </a:spcBef>
            </a:pPr>
            <a:r>
              <a:rPr sz="1150" dirty="0">
                <a:latin typeface="Arial"/>
                <a:cs typeface="Arial"/>
              </a:rPr>
              <a:t>Because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numbers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have</a:t>
            </a:r>
            <a:r>
              <a:rPr sz="1150" spc="114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been</a:t>
            </a:r>
            <a:r>
              <a:rPr sz="1150" spc="9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introduced,</a:t>
            </a:r>
            <a:r>
              <a:rPr sz="1150" spc="9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slide</a:t>
            </a:r>
            <a:r>
              <a:rPr sz="1150" spc="10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shows</a:t>
            </a:r>
            <a:r>
              <a:rPr sz="1150" spc="10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</a:t>
            </a:r>
            <a:r>
              <a:rPr sz="1150" spc="10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list</a:t>
            </a:r>
            <a:r>
              <a:rPr sz="1150" spc="9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of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common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operators.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spc="-20" dirty="0">
                <a:latin typeface="Arial"/>
                <a:cs typeface="Arial"/>
              </a:rPr>
              <a:t>Most</a:t>
            </a:r>
            <a:r>
              <a:rPr sz="1150" spc="50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are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common</a:t>
            </a:r>
            <a:r>
              <a:rPr sz="1150" spc="3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to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any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programming</a:t>
            </a:r>
            <a:r>
              <a:rPr sz="1150" spc="4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language,</a:t>
            </a:r>
            <a:r>
              <a:rPr sz="1150" spc="10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and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description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of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each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is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provided</a:t>
            </a:r>
            <a:r>
              <a:rPr sz="1150" spc="10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in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spc="-10" dirty="0">
                <a:latin typeface="Arial"/>
                <a:cs typeface="Arial"/>
              </a:rPr>
              <a:t>slide.</a:t>
            </a:r>
            <a:endParaRPr sz="1150">
              <a:latin typeface="Arial"/>
              <a:cs typeface="Arial"/>
            </a:endParaRPr>
          </a:p>
          <a:p>
            <a:pPr marL="12700" marR="440690">
              <a:lnSpc>
                <a:spcPct val="103499"/>
              </a:lnSpc>
              <a:spcBef>
                <a:spcPts val="430"/>
              </a:spcBef>
            </a:pPr>
            <a:r>
              <a:rPr sz="1150" dirty="0">
                <a:latin typeface="Arial"/>
                <a:cs typeface="Arial"/>
              </a:rPr>
              <a:t>The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binary</a:t>
            </a:r>
            <a:r>
              <a:rPr sz="1150" spc="9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and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bitwise</a:t>
            </a:r>
            <a:r>
              <a:rPr sz="1150" spc="10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operators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have</a:t>
            </a:r>
            <a:r>
              <a:rPr sz="1150" spc="9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been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omitted</a:t>
            </a:r>
            <a:r>
              <a:rPr sz="1150" spc="3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for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brevity.</a:t>
            </a:r>
            <a:r>
              <a:rPr sz="1150" spc="12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For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details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about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spc="-10" dirty="0">
                <a:latin typeface="Arial"/>
                <a:cs typeface="Arial"/>
              </a:rPr>
              <a:t>those </a:t>
            </a:r>
            <a:r>
              <a:rPr sz="1150" dirty="0">
                <a:latin typeface="Arial"/>
                <a:cs typeface="Arial"/>
              </a:rPr>
              <a:t>operators,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refer</a:t>
            </a:r>
            <a:r>
              <a:rPr sz="1150" spc="4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to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Java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spc="-10" dirty="0">
                <a:latin typeface="Arial"/>
                <a:cs typeface="Arial"/>
              </a:rPr>
              <a:t>Tutorial:</a:t>
            </a:r>
            <a:endParaRPr sz="11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sz="1150" spc="-10" dirty="0">
                <a:latin typeface="Arial"/>
                <a:cs typeface="Arial"/>
                <a:hlinkClick r:id="rId2"/>
              </a:rPr>
              <a:t>http://download.oracle.com/javase/tutorial/java/nutsandbolts/operators.html</a:t>
            </a:r>
            <a:endParaRPr sz="1150">
              <a:latin typeface="Arial"/>
              <a:cs typeface="Arial"/>
            </a:endParaRPr>
          </a:p>
          <a:p>
            <a:pPr marL="12700" marR="106680">
              <a:lnSpc>
                <a:spcPct val="103499"/>
              </a:lnSpc>
              <a:spcBef>
                <a:spcPts val="445"/>
              </a:spcBef>
            </a:pPr>
            <a:r>
              <a:rPr sz="1150" b="1" dirty="0">
                <a:latin typeface="Arial"/>
                <a:cs typeface="Arial"/>
              </a:rPr>
              <a:t>Note:</a:t>
            </a:r>
            <a:r>
              <a:rPr sz="1150" b="1" spc="9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Operators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have</a:t>
            </a:r>
            <a:r>
              <a:rPr sz="1150" spc="11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definitive</a:t>
            </a:r>
            <a:r>
              <a:rPr sz="1150" spc="10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precedence.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For</a:t>
            </a:r>
            <a:r>
              <a:rPr sz="1150" spc="9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complete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list,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see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Java</a:t>
            </a:r>
            <a:r>
              <a:rPr sz="1150" spc="9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Tutorial</a:t>
            </a:r>
            <a:r>
              <a:rPr sz="1150" spc="95" dirty="0">
                <a:latin typeface="Arial"/>
                <a:cs typeface="Arial"/>
              </a:rPr>
              <a:t> </a:t>
            </a:r>
            <a:r>
              <a:rPr sz="1150" spc="-20" dirty="0">
                <a:latin typeface="Arial"/>
                <a:cs typeface="Arial"/>
              </a:rPr>
              <a:t>link </a:t>
            </a:r>
            <a:r>
              <a:rPr sz="1150" dirty="0">
                <a:latin typeface="Arial"/>
                <a:cs typeface="Arial"/>
              </a:rPr>
              <a:t>mentioned</a:t>
            </a:r>
            <a:r>
              <a:rPr sz="1150" spc="130" dirty="0">
                <a:latin typeface="Arial"/>
                <a:cs typeface="Arial"/>
              </a:rPr>
              <a:t> </a:t>
            </a:r>
            <a:r>
              <a:rPr sz="1150" spc="-10" dirty="0">
                <a:latin typeface="Arial"/>
                <a:cs typeface="Arial"/>
              </a:rPr>
              <a:t>above.</a:t>
            </a:r>
            <a:endParaRPr sz="11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sz="1150" dirty="0">
                <a:latin typeface="Arial"/>
                <a:cs typeface="Arial"/>
              </a:rPr>
              <a:t>Precedence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can</a:t>
            </a:r>
            <a:r>
              <a:rPr sz="1150" spc="10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be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overridden</a:t>
            </a:r>
            <a:r>
              <a:rPr sz="1150" spc="12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using</a:t>
            </a:r>
            <a:r>
              <a:rPr sz="1150" spc="105" dirty="0">
                <a:latin typeface="Arial"/>
                <a:cs typeface="Arial"/>
              </a:rPr>
              <a:t> </a:t>
            </a:r>
            <a:r>
              <a:rPr sz="1150" spc="-10" dirty="0">
                <a:latin typeface="Arial"/>
                <a:cs typeface="Arial"/>
              </a:rPr>
              <a:t>parentheses.</a:t>
            </a:r>
            <a:endParaRPr sz="11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326639" y="5247386"/>
            <a:ext cx="3116580" cy="144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endParaRPr sz="8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31824" y="806967"/>
            <a:ext cx="4420870" cy="39065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740535">
              <a:lnSpc>
                <a:spcPct val="100000"/>
              </a:lnSpc>
              <a:spcBef>
                <a:spcPts val="110"/>
              </a:spcBef>
            </a:pPr>
            <a:r>
              <a:rPr sz="1850" b="1" dirty="0">
                <a:latin typeface="Arial"/>
                <a:cs typeface="Arial"/>
              </a:rPr>
              <a:t>Logical</a:t>
            </a:r>
            <a:r>
              <a:rPr sz="1850" b="1" spc="45" dirty="0">
                <a:latin typeface="Arial"/>
                <a:cs typeface="Arial"/>
              </a:rPr>
              <a:t> </a:t>
            </a:r>
            <a:r>
              <a:rPr sz="1850" b="1" spc="-10" dirty="0">
                <a:latin typeface="Arial"/>
                <a:cs typeface="Arial"/>
              </a:rPr>
              <a:t>Operators</a:t>
            </a:r>
            <a:endParaRPr sz="18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350"/>
              </a:spcBef>
            </a:pPr>
            <a:endParaRPr sz="1850">
              <a:latin typeface="Arial"/>
              <a:cs typeface="Arial"/>
            </a:endParaRPr>
          </a:p>
          <a:p>
            <a:pPr marL="341630" indent="-328930">
              <a:lnSpc>
                <a:spcPct val="100000"/>
              </a:lnSpc>
              <a:spcBef>
                <a:spcPts val="5"/>
              </a:spcBef>
              <a:buClr>
                <a:srgbClr val="FF0000"/>
              </a:buClr>
              <a:buChar char="•"/>
              <a:tabLst>
                <a:tab pos="341630" algn="l"/>
              </a:tabLst>
            </a:pPr>
            <a:r>
              <a:rPr sz="1550" dirty="0">
                <a:latin typeface="Arial"/>
                <a:cs typeface="Arial"/>
              </a:rPr>
              <a:t>Equality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and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relational</a:t>
            </a:r>
            <a:r>
              <a:rPr sz="1550" spc="55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operators</a:t>
            </a:r>
            <a:endParaRPr sz="1550">
              <a:latin typeface="Arial"/>
              <a:cs typeface="Arial"/>
            </a:endParaRPr>
          </a:p>
          <a:p>
            <a:pPr marL="422275">
              <a:lnSpc>
                <a:spcPct val="100000"/>
              </a:lnSpc>
              <a:spcBef>
                <a:spcPts val="359"/>
              </a:spcBef>
              <a:tabLst>
                <a:tab pos="748030" algn="l"/>
              </a:tabLst>
            </a:pPr>
            <a:r>
              <a:rPr sz="1250" spc="-25" dirty="0">
                <a:latin typeface="Arial"/>
                <a:cs typeface="Arial"/>
              </a:rPr>
              <a:t>==</a:t>
            </a:r>
            <a:r>
              <a:rPr sz="1250" dirty="0">
                <a:latin typeface="Arial"/>
                <a:cs typeface="Arial"/>
              </a:rPr>
              <a:t>	Equal</a:t>
            </a:r>
            <a:r>
              <a:rPr sz="1250" spc="50" dirty="0">
                <a:latin typeface="Arial"/>
                <a:cs typeface="Arial"/>
              </a:rPr>
              <a:t> </a:t>
            </a:r>
            <a:r>
              <a:rPr sz="1250" spc="-35" dirty="0">
                <a:latin typeface="Arial"/>
                <a:cs typeface="Arial"/>
              </a:rPr>
              <a:t>to</a:t>
            </a:r>
            <a:endParaRPr sz="1250">
              <a:latin typeface="Arial"/>
              <a:cs typeface="Arial"/>
            </a:endParaRPr>
          </a:p>
          <a:p>
            <a:pPr marL="422275">
              <a:lnSpc>
                <a:spcPct val="100000"/>
              </a:lnSpc>
              <a:spcBef>
                <a:spcPts val="345"/>
              </a:spcBef>
              <a:tabLst>
                <a:tab pos="748665" algn="l"/>
              </a:tabLst>
            </a:pPr>
            <a:r>
              <a:rPr sz="1250" spc="-25" dirty="0">
                <a:latin typeface="Arial"/>
                <a:cs typeface="Arial"/>
              </a:rPr>
              <a:t>!=</a:t>
            </a:r>
            <a:r>
              <a:rPr sz="1250" dirty="0">
                <a:latin typeface="Arial"/>
                <a:cs typeface="Arial"/>
              </a:rPr>
              <a:t>	Not</a:t>
            </a:r>
            <a:r>
              <a:rPr sz="1250" spc="40" dirty="0">
                <a:latin typeface="Arial"/>
                <a:cs typeface="Arial"/>
              </a:rPr>
              <a:t> </a:t>
            </a:r>
            <a:r>
              <a:rPr sz="1250" dirty="0">
                <a:latin typeface="Arial"/>
                <a:cs typeface="Arial"/>
              </a:rPr>
              <a:t>equal</a:t>
            </a:r>
            <a:r>
              <a:rPr sz="1250" spc="35" dirty="0">
                <a:latin typeface="Arial"/>
                <a:cs typeface="Arial"/>
              </a:rPr>
              <a:t> </a:t>
            </a:r>
            <a:r>
              <a:rPr sz="1250" spc="-25" dirty="0">
                <a:latin typeface="Arial"/>
                <a:cs typeface="Arial"/>
              </a:rPr>
              <a:t>to</a:t>
            </a:r>
            <a:endParaRPr sz="1250">
              <a:latin typeface="Arial"/>
              <a:cs typeface="Arial"/>
            </a:endParaRPr>
          </a:p>
          <a:p>
            <a:pPr marL="422275">
              <a:lnSpc>
                <a:spcPct val="100000"/>
              </a:lnSpc>
              <a:spcBef>
                <a:spcPts val="360"/>
              </a:spcBef>
              <a:tabLst>
                <a:tab pos="748665" algn="l"/>
              </a:tabLst>
            </a:pPr>
            <a:r>
              <a:rPr sz="1250" spc="-50" dirty="0">
                <a:latin typeface="Arial"/>
                <a:cs typeface="Arial"/>
              </a:rPr>
              <a:t>&gt;</a:t>
            </a:r>
            <a:r>
              <a:rPr sz="1250" dirty="0">
                <a:latin typeface="Arial"/>
                <a:cs typeface="Arial"/>
              </a:rPr>
              <a:t>	Greater</a:t>
            </a:r>
            <a:r>
              <a:rPr sz="1250" spc="70" dirty="0">
                <a:latin typeface="Arial"/>
                <a:cs typeface="Arial"/>
              </a:rPr>
              <a:t> </a:t>
            </a:r>
            <a:r>
              <a:rPr sz="1250" spc="-20" dirty="0">
                <a:latin typeface="Arial"/>
                <a:cs typeface="Arial"/>
              </a:rPr>
              <a:t>than</a:t>
            </a:r>
            <a:endParaRPr sz="1250">
              <a:latin typeface="Arial"/>
              <a:cs typeface="Arial"/>
            </a:endParaRPr>
          </a:p>
          <a:p>
            <a:pPr marL="422275">
              <a:lnSpc>
                <a:spcPct val="100000"/>
              </a:lnSpc>
              <a:spcBef>
                <a:spcPts val="350"/>
              </a:spcBef>
              <a:tabLst>
                <a:tab pos="748665" algn="l"/>
              </a:tabLst>
            </a:pPr>
            <a:r>
              <a:rPr sz="1250" spc="-25" dirty="0">
                <a:latin typeface="Arial"/>
                <a:cs typeface="Arial"/>
              </a:rPr>
              <a:t>&gt;=</a:t>
            </a:r>
            <a:r>
              <a:rPr sz="1250" dirty="0">
                <a:latin typeface="Arial"/>
                <a:cs typeface="Arial"/>
              </a:rPr>
              <a:t>	Greater</a:t>
            </a:r>
            <a:r>
              <a:rPr sz="1250" spc="40" dirty="0">
                <a:latin typeface="Arial"/>
                <a:cs typeface="Arial"/>
              </a:rPr>
              <a:t> </a:t>
            </a:r>
            <a:r>
              <a:rPr sz="1250" dirty="0">
                <a:latin typeface="Arial"/>
                <a:cs typeface="Arial"/>
              </a:rPr>
              <a:t>than</a:t>
            </a:r>
            <a:r>
              <a:rPr sz="1250" spc="45" dirty="0">
                <a:latin typeface="Arial"/>
                <a:cs typeface="Arial"/>
              </a:rPr>
              <a:t> </a:t>
            </a:r>
            <a:r>
              <a:rPr sz="1250" dirty="0">
                <a:latin typeface="Arial"/>
                <a:cs typeface="Arial"/>
              </a:rPr>
              <a:t>or</a:t>
            </a:r>
            <a:r>
              <a:rPr sz="1250" spc="60" dirty="0">
                <a:latin typeface="Arial"/>
                <a:cs typeface="Arial"/>
              </a:rPr>
              <a:t> </a:t>
            </a:r>
            <a:r>
              <a:rPr sz="1250" dirty="0">
                <a:latin typeface="Arial"/>
                <a:cs typeface="Arial"/>
              </a:rPr>
              <a:t>equal</a:t>
            </a:r>
            <a:r>
              <a:rPr sz="1250" spc="65" dirty="0">
                <a:latin typeface="Arial"/>
                <a:cs typeface="Arial"/>
              </a:rPr>
              <a:t> </a:t>
            </a:r>
            <a:r>
              <a:rPr sz="1250" spc="-25" dirty="0">
                <a:latin typeface="Arial"/>
                <a:cs typeface="Arial"/>
              </a:rPr>
              <a:t>to</a:t>
            </a:r>
            <a:endParaRPr sz="1250">
              <a:latin typeface="Arial"/>
              <a:cs typeface="Arial"/>
            </a:endParaRPr>
          </a:p>
          <a:p>
            <a:pPr marL="422275">
              <a:lnSpc>
                <a:spcPct val="100000"/>
              </a:lnSpc>
              <a:spcBef>
                <a:spcPts val="345"/>
              </a:spcBef>
              <a:tabLst>
                <a:tab pos="748665" algn="l"/>
              </a:tabLst>
            </a:pPr>
            <a:r>
              <a:rPr sz="1250" spc="-50" dirty="0">
                <a:latin typeface="Arial"/>
                <a:cs typeface="Arial"/>
              </a:rPr>
              <a:t>&lt;</a:t>
            </a:r>
            <a:r>
              <a:rPr sz="1250" dirty="0">
                <a:latin typeface="Arial"/>
                <a:cs typeface="Arial"/>
              </a:rPr>
              <a:t>	Less</a:t>
            </a:r>
            <a:r>
              <a:rPr sz="1250" spc="30" dirty="0">
                <a:latin typeface="Arial"/>
                <a:cs typeface="Arial"/>
              </a:rPr>
              <a:t> </a:t>
            </a:r>
            <a:r>
              <a:rPr sz="1250" spc="-20" dirty="0">
                <a:latin typeface="Arial"/>
                <a:cs typeface="Arial"/>
              </a:rPr>
              <a:t>than</a:t>
            </a:r>
            <a:endParaRPr sz="1250">
              <a:latin typeface="Arial"/>
              <a:cs typeface="Arial"/>
            </a:endParaRPr>
          </a:p>
          <a:p>
            <a:pPr marL="422275">
              <a:lnSpc>
                <a:spcPct val="100000"/>
              </a:lnSpc>
              <a:spcBef>
                <a:spcPts val="360"/>
              </a:spcBef>
              <a:tabLst>
                <a:tab pos="748665" algn="l"/>
              </a:tabLst>
            </a:pPr>
            <a:r>
              <a:rPr sz="1250" spc="-25" dirty="0">
                <a:latin typeface="Arial"/>
                <a:cs typeface="Arial"/>
              </a:rPr>
              <a:t>&lt;=</a:t>
            </a:r>
            <a:r>
              <a:rPr sz="1250" dirty="0">
                <a:latin typeface="Arial"/>
                <a:cs typeface="Arial"/>
              </a:rPr>
              <a:t>	Less</a:t>
            </a:r>
            <a:r>
              <a:rPr sz="1250" spc="30" dirty="0">
                <a:latin typeface="Arial"/>
                <a:cs typeface="Arial"/>
              </a:rPr>
              <a:t> </a:t>
            </a:r>
            <a:r>
              <a:rPr sz="1250" dirty="0">
                <a:latin typeface="Arial"/>
                <a:cs typeface="Arial"/>
              </a:rPr>
              <a:t>than</a:t>
            </a:r>
            <a:r>
              <a:rPr sz="1250" spc="45" dirty="0">
                <a:latin typeface="Arial"/>
                <a:cs typeface="Arial"/>
              </a:rPr>
              <a:t> </a:t>
            </a:r>
            <a:r>
              <a:rPr sz="1250" dirty="0">
                <a:latin typeface="Arial"/>
                <a:cs typeface="Arial"/>
              </a:rPr>
              <a:t>or</a:t>
            </a:r>
            <a:r>
              <a:rPr sz="1250" spc="45" dirty="0">
                <a:latin typeface="Arial"/>
                <a:cs typeface="Arial"/>
              </a:rPr>
              <a:t> </a:t>
            </a:r>
            <a:r>
              <a:rPr sz="1250" dirty="0">
                <a:latin typeface="Arial"/>
                <a:cs typeface="Arial"/>
              </a:rPr>
              <a:t>equal</a:t>
            </a:r>
            <a:r>
              <a:rPr sz="1250" spc="55" dirty="0">
                <a:latin typeface="Arial"/>
                <a:cs typeface="Arial"/>
              </a:rPr>
              <a:t> </a:t>
            </a:r>
            <a:r>
              <a:rPr sz="1250" spc="-25" dirty="0">
                <a:latin typeface="Arial"/>
                <a:cs typeface="Arial"/>
              </a:rPr>
              <a:t>to</a:t>
            </a:r>
            <a:endParaRPr sz="1250">
              <a:latin typeface="Arial"/>
              <a:cs typeface="Arial"/>
            </a:endParaRPr>
          </a:p>
          <a:p>
            <a:pPr marL="341630" indent="-328930">
              <a:lnSpc>
                <a:spcPct val="100000"/>
              </a:lnSpc>
              <a:spcBef>
                <a:spcPts val="400"/>
              </a:spcBef>
              <a:buClr>
                <a:srgbClr val="FF0000"/>
              </a:buClr>
              <a:buChar char="•"/>
              <a:tabLst>
                <a:tab pos="341630" algn="l"/>
              </a:tabLst>
            </a:pPr>
            <a:r>
              <a:rPr sz="1550" dirty="0">
                <a:latin typeface="Arial"/>
                <a:cs typeface="Arial"/>
              </a:rPr>
              <a:t>Conditional</a:t>
            </a:r>
            <a:r>
              <a:rPr sz="1550" spc="55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operators</a:t>
            </a:r>
            <a:endParaRPr sz="1550">
              <a:latin typeface="Arial"/>
              <a:cs typeface="Arial"/>
            </a:endParaRPr>
          </a:p>
          <a:p>
            <a:pPr marL="422275">
              <a:lnSpc>
                <a:spcPct val="100000"/>
              </a:lnSpc>
              <a:spcBef>
                <a:spcPts val="359"/>
              </a:spcBef>
            </a:pPr>
            <a:r>
              <a:rPr sz="1250" dirty="0">
                <a:latin typeface="Arial"/>
                <a:cs typeface="Arial"/>
              </a:rPr>
              <a:t>&amp;&amp;</a:t>
            </a:r>
            <a:r>
              <a:rPr sz="1250" spc="130" dirty="0">
                <a:latin typeface="Arial"/>
                <a:cs typeface="Arial"/>
              </a:rPr>
              <a:t>  </a:t>
            </a:r>
            <a:r>
              <a:rPr sz="1250" dirty="0">
                <a:latin typeface="Arial"/>
                <a:cs typeface="Arial"/>
              </a:rPr>
              <a:t>Conditional-</a:t>
            </a:r>
            <a:r>
              <a:rPr sz="1250" spc="-25" dirty="0">
                <a:latin typeface="Arial"/>
                <a:cs typeface="Arial"/>
              </a:rPr>
              <a:t>AND</a:t>
            </a:r>
            <a:endParaRPr sz="1250">
              <a:latin typeface="Arial"/>
              <a:cs typeface="Arial"/>
            </a:endParaRPr>
          </a:p>
          <a:p>
            <a:pPr marL="422275">
              <a:lnSpc>
                <a:spcPct val="100000"/>
              </a:lnSpc>
              <a:spcBef>
                <a:spcPts val="359"/>
              </a:spcBef>
              <a:tabLst>
                <a:tab pos="748665" algn="l"/>
              </a:tabLst>
            </a:pPr>
            <a:r>
              <a:rPr sz="1250" spc="-25" dirty="0">
                <a:latin typeface="Arial"/>
                <a:cs typeface="Arial"/>
              </a:rPr>
              <a:t>||</a:t>
            </a:r>
            <a:r>
              <a:rPr sz="1250" dirty="0">
                <a:latin typeface="Arial"/>
                <a:cs typeface="Arial"/>
              </a:rPr>
              <a:t>	Conditional-</a:t>
            </a:r>
            <a:r>
              <a:rPr sz="1250" spc="-25" dirty="0">
                <a:latin typeface="Arial"/>
                <a:cs typeface="Arial"/>
              </a:rPr>
              <a:t>OR</a:t>
            </a:r>
            <a:endParaRPr sz="1250">
              <a:latin typeface="Arial"/>
              <a:cs typeface="Arial"/>
            </a:endParaRPr>
          </a:p>
          <a:p>
            <a:pPr marL="422275">
              <a:lnSpc>
                <a:spcPct val="100000"/>
              </a:lnSpc>
              <a:spcBef>
                <a:spcPts val="260"/>
              </a:spcBef>
              <a:tabLst>
                <a:tab pos="748665" algn="l"/>
              </a:tabLst>
            </a:pPr>
            <a:r>
              <a:rPr sz="1250" spc="-25" dirty="0">
                <a:latin typeface="Arial"/>
                <a:cs typeface="Arial"/>
              </a:rPr>
              <a:t>?:</a:t>
            </a:r>
            <a:r>
              <a:rPr sz="1250" dirty="0">
                <a:latin typeface="Arial"/>
                <a:cs typeface="Arial"/>
              </a:rPr>
              <a:t>	Ternary</a:t>
            </a:r>
            <a:r>
              <a:rPr sz="1250" spc="40" dirty="0">
                <a:latin typeface="Arial"/>
                <a:cs typeface="Arial"/>
              </a:rPr>
              <a:t> </a:t>
            </a:r>
            <a:r>
              <a:rPr sz="1250" dirty="0">
                <a:latin typeface="Arial"/>
                <a:cs typeface="Arial"/>
              </a:rPr>
              <a:t>(shorthand</a:t>
            </a:r>
            <a:r>
              <a:rPr sz="1250" spc="80" dirty="0">
                <a:latin typeface="Arial"/>
                <a:cs typeface="Arial"/>
              </a:rPr>
              <a:t> </a:t>
            </a:r>
            <a:r>
              <a:rPr sz="1250" dirty="0">
                <a:latin typeface="Arial"/>
                <a:cs typeface="Arial"/>
              </a:rPr>
              <a:t>for</a:t>
            </a:r>
            <a:r>
              <a:rPr sz="1250" spc="60" dirty="0">
                <a:latin typeface="Arial"/>
                <a:cs typeface="Arial"/>
              </a:rPr>
              <a:t> </a:t>
            </a:r>
            <a:r>
              <a:rPr sz="1250" spc="405" dirty="0">
                <a:latin typeface="Times New Roman"/>
                <a:cs typeface="Times New Roman"/>
              </a:rPr>
              <a:t>if-</a:t>
            </a:r>
            <a:r>
              <a:rPr sz="1250" spc="229" dirty="0">
                <a:latin typeface="Times New Roman"/>
                <a:cs typeface="Times New Roman"/>
              </a:rPr>
              <a:t>then-</a:t>
            </a:r>
            <a:r>
              <a:rPr sz="1250" spc="290" dirty="0">
                <a:latin typeface="Times New Roman"/>
                <a:cs typeface="Times New Roman"/>
              </a:rPr>
              <a:t>else</a:t>
            </a:r>
            <a:r>
              <a:rPr sz="1250" spc="55" dirty="0">
                <a:latin typeface="Times New Roman"/>
                <a:cs typeface="Times New Roman"/>
              </a:rPr>
              <a:t> </a:t>
            </a:r>
            <a:r>
              <a:rPr sz="1250" spc="-10" dirty="0">
                <a:latin typeface="Arial"/>
                <a:cs typeface="Arial"/>
              </a:rPr>
              <a:t>statement)</a:t>
            </a:r>
            <a:endParaRPr sz="1250">
              <a:latin typeface="Arial"/>
              <a:cs typeface="Arial"/>
            </a:endParaRPr>
          </a:p>
          <a:p>
            <a:pPr marL="341630" indent="-328930">
              <a:lnSpc>
                <a:spcPct val="100000"/>
              </a:lnSpc>
              <a:spcBef>
                <a:spcPts val="480"/>
              </a:spcBef>
              <a:buClr>
                <a:srgbClr val="FF0000"/>
              </a:buClr>
              <a:buChar char="•"/>
              <a:tabLst>
                <a:tab pos="341630" algn="l"/>
              </a:tabLst>
            </a:pPr>
            <a:r>
              <a:rPr sz="1550" dirty="0">
                <a:latin typeface="Arial"/>
                <a:cs typeface="Arial"/>
              </a:rPr>
              <a:t>Type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comparison</a:t>
            </a:r>
            <a:r>
              <a:rPr sz="1550" spc="80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operator</a:t>
            </a:r>
            <a:endParaRPr sz="1550">
              <a:latin typeface="Arial"/>
              <a:cs typeface="Arial"/>
            </a:endParaRPr>
          </a:p>
          <a:p>
            <a:pPr marL="422275">
              <a:lnSpc>
                <a:spcPct val="100000"/>
              </a:lnSpc>
              <a:spcBef>
                <a:spcPts val="280"/>
              </a:spcBef>
              <a:tabLst>
                <a:tab pos="1565275" algn="l"/>
              </a:tabLst>
            </a:pPr>
            <a:r>
              <a:rPr sz="1250" spc="245" dirty="0">
                <a:latin typeface="Times New Roman"/>
                <a:cs typeface="Times New Roman"/>
              </a:rPr>
              <a:t>instanceof</a:t>
            </a:r>
            <a:r>
              <a:rPr sz="1250" dirty="0">
                <a:latin typeface="Times New Roman"/>
                <a:cs typeface="Times New Roman"/>
              </a:rPr>
              <a:t>	</a:t>
            </a:r>
            <a:r>
              <a:rPr sz="1250" dirty="0">
                <a:latin typeface="Arial"/>
                <a:cs typeface="Arial"/>
              </a:rPr>
              <a:t>Compares</a:t>
            </a:r>
            <a:r>
              <a:rPr sz="1250" spc="55" dirty="0">
                <a:latin typeface="Arial"/>
                <a:cs typeface="Arial"/>
              </a:rPr>
              <a:t> </a:t>
            </a:r>
            <a:r>
              <a:rPr sz="1250" dirty="0">
                <a:latin typeface="Arial"/>
                <a:cs typeface="Arial"/>
              </a:rPr>
              <a:t>an</a:t>
            </a:r>
            <a:r>
              <a:rPr sz="1250" spc="55" dirty="0">
                <a:latin typeface="Arial"/>
                <a:cs typeface="Arial"/>
              </a:rPr>
              <a:t> </a:t>
            </a:r>
            <a:r>
              <a:rPr sz="1250" dirty="0">
                <a:latin typeface="Arial"/>
                <a:cs typeface="Arial"/>
              </a:rPr>
              <a:t>object</a:t>
            </a:r>
            <a:r>
              <a:rPr sz="1250" spc="70" dirty="0">
                <a:latin typeface="Arial"/>
                <a:cs typeface="Arial"/>
              </a:rPr>
              <a:t> </a:t>
            </a:r>
            <a:r>
              <a:rPr sz="1250" dirty="0">
                <a:latin typeface="Arial"/>
                <a:cs typeface="Arial"/>
              </a:rPr>
              <a:t>to</a:t>
            </a:r>
            <a:r>
              <a:rPr sz="1250" spc="40" dirty="0">
                <a:latin typeface="Arial"/>
                <a:cs typeface="Arial"/>
              </a:rPr>
              <a:t> </a:t>
            </a:r>
            <a:r>
              <a:rPr sz="1250" dirty="0">
                <a:latin typeface="Arial"/>
                <a:cs typeface="Arial"/>
              </a:rPr>
              <a:t>a</a:t>
            </a:r>
            <a:r>
              <a:rPr sz="1250" spc="45" dirty="0">
                <a:latin typeface="Arial"/>
                <a:cs typeface="Arial"/>
              </a:rPr>
              <a:t> </a:t>
            </a:r>
            <a:r>
              <a:rPr sz="1250" dirty="0">
                <a:latin typeface="Arial"/>
                <a:cs typeface="Arial"/>
              </a:rPr>
              <a:t>specified</a:t>
            </a:r>
            <a:r>
              <a:rPr sz="1250" spc="55" dirty="0">
                <a:latin typeface="Arial"/>
                <a:cs typeface="Arial"/>
              </a:rPr>
              <a:t> </a:t>
            </a:r>
            <a:r>
              <a:rPr sz="1250" spc="-20" dirty="0">
                <a:latin typeface="Arial"/>
                <a:cs typeface="Arial"/>
              </a:rPr>
              <a:t>type</a:t>
            </a:r>
            <a:endParaRPr sz="125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17880" y="5717539"/>
            <a:ext cx="4973955" cy="20701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150" dirty="0">
                <a:latin typeface="Arial"/>
                <a:cs typeface="Arial"/>
              </a:rPr>
              <a:t>The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slide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shows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summary</a:t>
            </a:r>
            <a:r>
              <a:rPr sz="1150" spc="1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of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logic</a:t>
            </a:r>
            <a:r>
              <a:rPr sz="1150" spc="10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and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conditional</a:t>
            </a:r>
            <a:r>
              <a:rPr sz="1150" spc="9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operators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in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spc="-10" dirty="0">
                <a:latin typeface="Arial"/>
                <a:cs typeface="Arial"/>
              </a:rPr>
              <a:t>Java.</a:t>
            </a:r>
            <a:endParaRPr sz="11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326639" y="5247386"/>
            <a:ext cx="3116580" cy="144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endParaRPr sz="8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12"/>
          <p:cNvSpPr txBox="1"/>
          <p:nvPr/>
        </p:nvSpPr>
        <p:spPr>
          <a:xfrm>
            <a:off x="3751198" y="9431093"/>
            <a:ext cx="283210" cy="182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ct val="100000"/>
              </a:lnSpc>
            </a:pPr>
            <a:fld id="{81D60167-4931-47E6-BA6A-407CBD079E47}" type="slidenum">
              <a:rPr sz="1100" b="1" spc="-20" dirty="0">
                <a:latin typeface="Arial"/>
                <a:cs typeface="Arial"/>
              </a:rPr>
              <a:t>5</a:t>
            </a:fld>
            <a:endParaRPr sz="11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1359153" y="857859"/>
            <a:ext cx="2752725" cy="428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20200"/>
              </a:lnSpc>
              <a:spcBef>
                <a:spcPts val="95"/>
              </a:spcBef>
            </a:pPr>
            <a:r>
              <a:rPr sz="1100" dirty="0">
                <a:latin typeface="Arial"/>
                <a:cs typeface="Arial"/>
              </a:rPr>
              <a:t>Practice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3-</a:t>
            </a:r>
            <a:r>
              <a:rPr sz="1100" dirty="0">
                <a:latin typeface="Arial"/>
                <a:cs typeface="Arial"/>
              </a:rPr>
              <a:t>1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Overview: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Creating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Subclasses </a:t>
            </a:r>
            <a:r>
              <a:rPr sz="1100" dirty="0">
                <a:latin typeface="Arial"/>
                <a:cs typeface="Arial"/>
              </a:rPr>
              <a:t>Quiz</a:t>
            </a:r>
            <a:r>
              <a:rPr sz="1100" spc="145" dirty="0">
                <a:latin typeface="Arial"/>
                <a:cs typeface="Arial"/>
              </a:rPr>
              <a:t>  </a:t>
            </a:r>
            <a:r>
              <a:rPr sz="1100" spc="-10" dirty="0">
                <a:latin typeface="Arial"/>
                <a:cs typeface="Arial"/>
              </a:rPr>
              <a:t>3-</a:t>
            </a:r>
            <a:r>
              <a:rPr sz="1100" spc="-25" dirty="0">
                <a:latin typeface="Arial"/>
                <a:cs typeface="Arial"/>
              </a:rPr>
              <a:t>23</a:t>
            </a:r>
            <a:endParaRPr sz="11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239787" y="891032"/>
            <a:ext cx="30480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latin typeface="Arial"/>
                <a:cs typeface="Arial"/>
              </a:rPr>
              <a:t>3-</a:t>
            </a:r>
            <a:r>
              <a:rPr sz="1100" spc="-25" dirty="0">
                <a:latin typeface="Arial"/>
                <a:cs typeface="Arial"/>
              </a:rPr>
              <a:t>22</a:t>
            </a:r>
            <a:endParaRPr sz="11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30604" y="1457299"/>
            <a:ext cx="3935095" cy="4447540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75"/>
              </a:spcBef>
              <a:tabLst>
                <a:tab pos="240665" algn="l"/>
              </a:tabLst>
            </a:pPr>
            <a:r>
              <a:rPr sz="1100" b="1" spc="-50" dirty="0">
                <a:latin typeface="Arial"/>
                <a:cs typeface="Arial"/>
              </a:rPr>
              <a:t>4</a:t>
            </a:r>
            <a:r>
              <a:rPr sz="1100" b="1" dirty="0">
                <a:latin typeface="Arial"/>
                <a:cs typeface="Arial"/>
              </a:rPr>
              <a:t>	Overriding</a:t>
            </a:r>
            <a:r>
              <a:rPr sz="1100" b="1" spc="-45" dirty="0">
                <a:latin typeface="Arial"/>
                <a:cs typeface="Arial"/>
              </a:rPr>
              <a:t> </a:t>
            </a:r>
            <a:r>
              <a:rPr sz="1100" b="1" dirty="0">
                <a:latin typeface="Arial"/>
                <a:cs typeface="Arial"/>
              </a:rPr>
              <a:t>Methods,</a:t>
            </a:r>
            <a:r>
              <a:rPr sz="1100" b="1" spc="-10" dirty="0">
                <a:latin typeface="Arial"/>
                <a:cs typeface="Arial"/>
              </a:rPr>
              <a:t> </a:t>
            </a:r>
            <a:r>
              <a:rPr sz="1100" b="1" dirty="0">
                <a:latin typeface="Arial"/>
                <a:cs typeface="Arial"/>
              </a:rPr>
              <a:t>Polymorphism,</a:t>
            </a:r>
            <a:r>
              <a:rPr sz="1100" b="1" spc="-15" dirty="0">
                <a:latin typeface="Arial"/>
                <a:cs typeface="Arial"/>
              </a:rPr>
              <a:t> </a:t>
            </a:r>
            <a:r>
              <a:rPr sz="1100" b="1" dirty="0">
                <a:latin typeface="Arial"/>
                <a:cs typeface="Arial"/>
              </a:rPr>
              <a:t>and</a:t>
            </a:r>
            <a:r>
              <a:rPr sz="1100" b="1" spc="-30" dirty="0">
                <a:latin typeface="Arial"/>
                <a:cs typeface="Arial"/>
              </a:rPr>
              <a:t> </a:t>
            </a:r>
            <a:r>
              <a:rPr sz="1100" b="1" dirty="0">
                <a:latin typeface="Arial"/>
                <a:cs typeface="Arial"/>
              </a:rPr>
              <a:t>Static</a:t>
            </a:r>
            <a:r>
              <a:rPr sz="1100" b="1" spc="-20" dirty="0">
                <a:latin typeface="Arial"/>
                <a:cs typeface="Arial"/>
              </a:rPr>
              <a:t> </a:t>
            </a:r>
            <a:r>
              <a:rPr sz="1100" b="1" spc="-10" dirty="0">
                <a:latin typeface="Arial"/>
                <a:cs typeface="Arial"/>
              </a:rPr>
              <a:t>Classes</a:t>
            </a:r>
            <a:endParaRPr sz="1100">
              <a:latin typeface="Arial"/>
              <a:cs typeface="Arial"/>
            </a:endParaRPr>
          </a:p>
          <a:p>
            <a:pPr marL="240665">
              <a:lnSpc>
                <a:spcPct val="100000"/>
              </a:lnSpc>
              <a:spcBef>
                <a:spcPts val="275"/>
              </a:spcBef>
            </a:pPr>
            <a:r>
              <a:rPr sz="1100" dirty="0">
                <a:latin typeface="Arial"/>
                <a:cs typeface="Arial"/>
              </a:rPr>
              <a:t>Objectives</a:t>
            </a:r>
            <a:r>
              <a:rPr sz="1100" spc="130" dirty="0">
                <a:latin typeface="Arial"/>
                <a:cs typeface="Arial"/>
              </a:rPr>
              <a:t>  </a:t>
            </a:r>
            <a:r>
              <a:rPr sz="1100" dirty="0">
                <a:latin typeface="Arial"/>
                <a:cs typeface="Arial"/>
              </a:rPr>
              <a:t>4-</a:t>
            </a:r>
            <a:r>
              <a:rPr sz="1100" spc="-50" dirty="0">
                <a:latin typeface="Arial"/>
                <a:cs typeface="Arial"/>
              </a:rPr>
              <a:t>2</a:t>
            </a:r>
            <a:endParaRPr sz="1100">
              <a:latin typeface="Arial"/>
              <a:cs typeface="Arial"/>
            </a:endParaRPr>
          </a:p>
          <a:p>
            <a:pPr marL="240665">
              <a:lnSpc>
                <a:spcPct val="100000"/>
              </a:lnSpc>
              <a:spcBef>
                <a:spcPts val="265"/>
              </a:spcBef>
            </a:pPr>
            <a:r>
              <a:rPr sz="1100" dirty="0">
                <a:latin typeface="Arial"/>
                <a:cs typeface="Arial"/>
              </a:rPr>
              <a:t>Using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Access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Control</a:t>
            </a:r>
            <a:r>
              <a:rPr sz="1100" spc="114" dirty="0">
                <a:latin typeface="Arial"/>
                <a:cs typeface="Arial"/>
              </a:rPr>
              <a:t>  </a:t>
            </a:r>
            <a:r>
              <a:rPr sz="1100" spc="-10" dirty="0">
                <a:latin typeface="Arial"/>
                <a:cs typeface="Arial"/>
              </a:rPr>
              <a:t>4-</a:t>
            </a:r>
            <a:r>
              <a:rPr sz="1100" spc="-50" dirty="0">
                <a:latin typeface="Arial"/>
                <a:cs typeface="Arial"/>
              </a:rPr>
              <a:t>3</a:t>
            </a:r>
            <a:endParaRPr sz="1100">
              <a:latin typeface="Arial"/>
              <a:cs typeface="Arial"/>
            </a:endParaRPr>
          </a:p>
          <a:p>
            <a:pPr marL="240665" marR="1167765">
              <a:lnSpc>
                <a:spcPct val="119500"/>
              </a:lnSpc>
              <a:spcBef>
                <a:spcPts val="5"/>
              </a:spcBef>
            </a:pPr>
            <a:r>
              <a:rPr sz="1100" dirty="0">
                <a:latin typeface="Arial"/>
                <a:cs typeface="Arial"/>
              </a:rPr>
              <a:t>Protected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Access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Control: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Example</a:t>
            </a:r>
            <a:r>
              <a:rPr sz="1100" spc="110" dirty="0">
                <a:latin typeface="Arial"/>
                <a:cs typeface="Arial"/>
              </a:rPr>
              <a:t>  </a:t>
            </a:r>
            <a:r>
              <a:rPr sz="1100" dirty="0">
                <a:latin typeface="Arial"/>
                <a:cs typeface="Arial"/>
              </a:rPr>
              <a:t>4-</a:t>
            </a:r>
            <a:r>
              <a:rPr sz="1100" spc="-50" dirty="0">
                <a:latin typeface="Arial"/>
                <a:cs typeface="Arial"/>
              </a:rPr>
              <a:t>4 </a:t>
            </a:r>
            <a:r>
              <a:rPr sz="1100" dirty="0">
                <a:latin typeface="Arial"/>
                <a:cs typeface="Arial"/>
              </a:rPr>
              <a:t>Access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Control: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Good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Practice</a:t>
            </a:r>
            <a:r>
              <a:rPr sz="1100" spc="125" dirty="0">
                <a:latin typeface="Arial"/>
                <a:cs typeface="Arial"/>
              </a:rPr>
              <a:t>  </a:t>
            </a:r>
            <a:r>
              <a:rPr sz="1100" spc="-10" dirty="0">
                <a:latin typeface="Arial"/>
                <a:cs typeface="Arial"/>
              </a:rPr>
              <a:t>4-</a:t>
            </a:r>
            <a:r>
              <a:rPr sz="1100" spc="-50" dirty="0">
                <a:latin typeface="Arial"/>
                <a:cs typeface="Arial"/>
              </a:rPr>
              <a:t>5 </a:t>
            </a:r>
            <a:r>
              <a:rPr sz="1100" dirty="0">
                <a:latin typeface="Arial"/>
                <a:cs typeface="Arial"/>
              </a:rPr>
              <a:t>Overriding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Methods</a:t>
            </a:r>
            <a:r>
              <a:rPr sz="1100" spc="125" dirty="0">
                <a:latin typeface="Arial"/>
                <a:cs typeface="Arial"/>
              </a:rPr>
              <a:t>  </a:t>
            </a:r>
            <a:r>
              <a:rPr sz="1100" dirty="0">
                <a:latin typeface="Arial"/>
                <a:cs typeface="Arial"/>
              </a:rPr>
              <a:t>4-</a:t>
            </a:r>
            <a:r>
              <a:rPr sz="1100" spc="-50" dirty="0">
                <a:latin typeface="Arial"/>
                <a:cs typeface="Arial"/>
              </a:rPr>
              <a:t>6</a:t>
            </a:r>
            <a:endParaRPr sz="1100">
              <a:latin typeface="Arial"/>
              <a:cs typeface="Arial"/>
            </a:endParaRPr>
          </a:p>
          <a:p>
            <a:pPr marL="240665" marR="1113155">
              <a:lnSpc>
                <a:spcPct val="119800"/>
              </a:lnSpc>
              <a:spcBef>
                <a:spcPts val="5"/>
              </a:spcBef>
            </a:pPr>
            <a:r>
              <a:rPr sz="1100" dirty="0">
                <a:latin typeface="Arial"/>
                <a:cs typeface="Arial"/>
              </a:rPr>
              <a:t>Invoking</a:t>
            </a:r>
            <a:r>
              <a:rPr sz="1100" spc="-1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an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Overridden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Method</a:t>
            </a:r>
            <a:r>
              <a:rPr sz="1100" spc="130" dirty="0">
                <a:latin typeface="Arial"/>
                <a:cs typeface="Arial"/>
              </a:rPr>
              <a:t>  </a:t>
            </a:r>
            <a:r>
              <a:rPr sz="1100" dirty="0">
                <a:latin typeface="Arial"/>
                <a:cs typeface="Arial"/>
              </a:rPr>
              <a:t>4-</a:t>
            </a:r>
            <a:r>
              <a:rPr sz="1100" spc="-50" dirty="0">
                <a:latin typeface="Arial"/>
                <a:cs typeface="Arial"/>
              </a:rPr>
              <a:t>8 </a:t>
            </a:r>
            <a:r>
              <a:rPr sz="1100" dirty="0">
                <a:latin typeface="Arial"/>
                <a:cs typeface="Arial"/>
              </a:rPr>
              <a:t>Virtual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Method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Invocation</a:t>
            </a:r>
            <a:r>
              <a:rPr sz="1100" spc="114" dirty="0">
                <a:latin typeface="Arial"/>
                <a:cs typeface="Arial"/>
              </a:rPr>
              <a:t>  </a:t>
            </a:r>
            <a:r>
              <a:rPr sz="1100" dirty="0">
                <a:latin typeface="Arial"/>
                <a:cs typeface="Arial"/>
              </a:rPr>
              <a:t>4-</a:t>
            </a:r>
            <a:r>
              <a:rPr sz="1100" spc="-50" dirty="0">
                <a:latin typeface="Arial"/>
                <a:cs typeface="Arial"/>
              </a:rPr>
              <a:t>9 </a:t>
            </a:r>
            <a:r>
              <a:rPr sz="1100" spc="-10" dirty="0">
                <a:latin typeface="Arial"/>
                <a:cs typeface="Arial"/>
              </a:rPr>
              <a:t>Accessibility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of Overriding</a:t>
            </a:r>
            <a:r>
              <a:rPr sz="1100" spc="-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Methods</a:t>
            </a:r>
            <a:r>
              <a:rPr sz="1100" spc="145" dirty="0">
                <a:latin typeface="Arial"/>
                <a:cs typeface="Arial"/>
              </a:rPr>
              <a:t>  </a:t>
            </a:r>
            <a:r>
              <a:rPr sz="1100" dirty="0">
                <a:latin typeface="Arial"/>
                <a:cs typeface="Arial"/>
              </a:rPr>
              <a:t>4-</a:t>
            </a:r>
            <a:r>
              <a:rPr sz="1100" spc="-25" dirty="0">
                <a:latin typeface="Arial"/>
                <a:cs typeface="Arial"/>
              </a:rPr>
              <a:t>10 </a:t>
            </a:r>
            <a:r>
              <a:rPr sz="1100" dirty="0">
                <a:latin typeface="Arial"/>
                <a:cs typeface="Arial"/>
              </a:rPr>
              <a:t>Applying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Polymorphism</a:t>
            </a:r>
            <a:r>
              <a:rPr sz="1100" spc="49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4-</a:t>
            </a:r>
            <a:r>
              <a:rPr sz="1100" spc="-25" dirty="0">
                <a:latin typeface="Arial"/>
                <a:cs typeface="Arial"/>
              </a:rPr>
              <a:t>11</a:t>
            </a:r>
            <a:endParaRPr sz="1100">
              <a:latin typeface="Arial"/>
              <a:cs typeface="Arial"/>
            </a:endParaRPr>
          </a:p>
          <a:p>
            <a:pPr marL="240665" marR="1438910">
              <a:lnSpc>
                <a:spcPct val="119700"/>
              </a:lnSpc>
            </a:pPr>
            <a:r>
              <a:rPr sz="1100" dirty="0">
                <a:latin typeface="Arial"/>
                <a:cs typeface="Arial"/>
              </a:rPr>
              <a:t>Using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the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instanceof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Keyword</a:t>
            </a:r>
            <a:r>
              <a:rPr sz="1100" spc="114" dirty="0">
                <a:latin typeface="Arial"/>
                <a:cs typeface="Arial"/>
              </a:rPr>
              <a:t>  </a:t>
            </a:r>
            <a:r>
              <a:rPr sz="1100" dirty="0">
                <a:latin typeface="Arial"/>
                <a:cs typeface="Arial"/>
              </a:rPr>
              <a:t>4-</a:t>
            </a:r>
            <a:r>
              <a:rPr sz="1100" spc="-25" dirty="0">
                <a:latin typeface="Arial"/>
                <a:cs typeface="Arial"/>
              </a:rPr>
              <a:t>13 </a:t>
            </a:r>
            <a:r>
              <a:rPr sz="1100" dirty="0">
                <a:latin typeface="Arial"/>
                <a:cs typeface="Arial"/>
              </a:rPr>
              <a:t>Overriding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Object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methods</a:t>
            </a:r>
            <a:r>
              <a:rPr sz="1100" spc="125" dirty="0">
                <a:latin typeface="Arial"/>
                <a:cs typeface="Arial"/>
              </a:rPr>
              <a:t>  </a:t>
            </a:r>
            <a:r>
              <a:rPr sz="1100" dirty="0">
                <a:latin typeface="Arial"/>
                <a:cs typeface="Arial"/>
              </a:rPr>
              <a:t>4-</a:t>
            </a:r>
            <a:r>
              <a:rPr sz="1100" spc="-25" dirty="0">
                <a:latin typeface="Arial"/>
                <a:cs typeface="Arial"/>
              </a:rPr>
              <a:t>14 </a:t>
            </a:r>
            <a:r>
              <a:rPr sz="1100" dirty="0">
                <a:latin typeface="Arial"/>
                <a:cs typeface="Arial"/>
              </a:rPr>
              <a:t>Object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toString</a:t>
            </a:r>
            <a:r>
              <a:rPr sz="1100" spc="-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Method</a:t>
            </a:r>
            <a:r>
              <a:rPr sz="1100" spc="120" dirty="0">
                <a:latin typeface="Arial"/>
                <a:cs typeface="Arial"/>
              </a:rPr>
              <a:t>  </a:t>
            </a:r>
            <a:r>
              <a:rPr sz="1100" dirty="0">
                <a:latin typeface="Arial"/>
                <a:cs typeface="Arial"/>
              </a:rPr>
              <a:t>4-</a:t>
            </a:r>
            <a:r>
              <a:rPr sz="1100" spc="-25" dirty="0">
                <a:latin typeface="Arial"/>
                <a:cs typeface="Arial"/>
              </a:rPr>
              <a:t>15</a:t>
            </a:r>
            <a:r>
              <a:rPr sz="1100" spc="50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Object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equals</a:t>
            </a:r>
            <a:r>
              <a:rPr sz="1100" spc="-1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Method</a:t>
            </a:r>
            <a:r>
              <a:rPr sz="1100" spc="130" dirty="0">
                <a:latin typeface="Arial"/>
                <a:cs typeface="Arial"/>
              </a:rPr>
              <a:t>  </a:t>
            </a:r>
            <a:r>
              <a:rPr sz="1100" spc="-10" dirty="0">
                <a:latin typeface="Arial"/>
                <a:cs typeface="Arial"/>
              </a:rPr>
              <a:t>4-</a:t>
            </a:r>
            <a:r>
              <a:rPr sz="1100" spc="-25" dirty="0">
                <a:latin typeface="Arial"/>
                <a:cs typeface="Arial"/>
              </a:rPr>
              <a:t>16</a:t>
            </a:r>
            <a:endParaRPr sz="1100">
              <a:latin typeface="Arial"/>
              <a:cs typeface="Arial"/>
            </a:endParaRPr>
          </a:p>
          <a:p>
            <a:pPr marL="240665" marR="1090295">
              <a:lnSpc>
                <a:spcPct val="119700"/>
              </a:lnSpc>
              <a:spcBef>
                <a:spcPts val="5"/>
              </a:spcBef>
            </a:pPr>
            <a:r>
              <a:rPr sz="1100" dirty="0">
                <a:latin typeface="Arial"/>
                <a:cs typeface="Arial"/>
              </a:rPr>
              <a:t>Overriding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equals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in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Employee</a:t>
            </a:r>
            <a:r>
              <a:rPr sz="1100" spc="114" dirty="0">
                <a:latin typeface="Arial"/>
                <a:cs typeface="Arial"/>
              </a:rPr>
              <a:t>  </a:t>
            </a:r>
            <a:r>
              <a:rPr sz="1100" dirty="0">
                <a:latin typeface="Arial"/>
                <a:cs typeface="Arial"/>
              </a:rPr>
              <a:t>4-</a:t>
            </a:r>
            <a:r>
              <a:rPr sz="1100" spc="-25" dirty="0">
                <a:latin typeface="Arial"/>
                <a:cs typeface="Arial"/>
              </a:rPr>
              <a:t>17 </a:t>
            </a:r>
            <a:r>
              <a:rPr sz="1100" dirty="0">
                <a:latin typeface="Arial"/>
                <a:cs typeface="Arial"/>
              </a:rPr>
              <a:t>Overriding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Object</a:t>
            </a:r>
            <a:r>
              <a:rPr sz="1100" spc="-1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hashCode</a:t>
            </a:r>
            <a:r>
              <a:rPr sz="1100" spc="120" dirty="0">
                <a:latin typeface="Arial"/>
                <a:cs typeface="Arial"/>
              </a:rPr>
              <a:t>  </a:t>
            </a:r>
            <a:r>
              <a:rPr sz="1100" dirty="0">
                <a:latin typeface="Arial"/>
                <a:cs typeface="Arial"/>
              </a:rPr>
              <a:t>4-</a:t>
            </a:r>
            <a:r>
              <a:rPr sz="1100" spc="-25" dirty="0">
                <a:latin typeface="Arial"/>
                <a:cs typeface="Arial"/>
              </a:rPr>
              <a:t>18 </a:t>
            </a:r>
            <a:r>
              <a:rPr sz="1100" dirty="0">
                <a:latin typeface="Arial"/>
                <a:cs typeface="Arial"/>
              </a:rPr>
              <a:t>Methods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Using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Variable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Arguments</a:t>
            </a:r>
            <a:r>
              <a:rPr sz="1100" spc="114" dirty="0">
                <a:latin typeface="Arial"/>
                <a:cs typeface="Arial"/>
              </a:rPr>
              <a:t>  </a:t>
            </a:r>
            <a:r>
              <a:rPr sz="1100" spc="-10" dirty="0">
                <a:latin typeface="Arial"/>
                <a:cs typeface="Arial"/>
              </a:rPr>
              <a:t>4-</a:t>
            </a:r>
            <a:r>
              <a:rPr sz="1100" spc="-25" dirty="0">
                <a:latin typeface="Arial"/>
                <a:cs typeface="Arial"/>
              </a:rPr>
              <a:t>19 </a:t>
            </a:r>
            <a:r>
              <a:rPr sz="1100" dirty="0">
                <a:latin typeface="Arial"/>
                <a:cs typeface="Arial"/>
              </a:rPr>
              <a:t>Casting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Object</a:t>
            </a:r>
            <a:r>
              <a:rPr sz="1100" spc="-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References</a:t>
            </a:r>
            <a:r>
              <a:rPr sz="1100" spc="125" dirty="0">
                <a:latin typeface="Arial"/>
                <a:cs typeface="Arial"/>
              </a:rPr>
              <a:t>  </a:t>
            </a:r>
            <a:r>
              <a:rPr sz="1100" dirty="0">
                <a:latin typeface="Arial"/>
                <a:cs typeface="Arial"/>
              </a:rPr>
              <a:t>4-</a:t>
            </a:r>
            <a:r>
              <a:rPr sz="1100" spc="-25" dirty="0">
                <a:latin typeface="Arial"/>
                <a:cs typeface="Arial"/>
              </a:rPr>
              <a:t>21</a:t>
            </a:r>
            <a:endParaRPr sz="1100">
              <a:latin typeface="Arial"/>
              <a:cs typeface="Arial"/>
            </a:endParaRPr>
          </a:p>
          <a:p>
            <a:pPr marL="240665" marR="1719580">
              <a:lnSpc>
                <a:spcPct val="119600"/>
              </a:lnSpc>
              <a:spcBef>
                <a:spcPts val="5"/>
              </a:spcBef>
            </a:pPr>
            <a:r>
              <a:rPr sz="1100" dirty="0">
                <a:latin typeface="Arial"/>
                <a:cs typeface="Arial"/>
              </a:rPr>
              <a:t>Upward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Casting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Rules</a:t>
            </a:r>
            <a:r>
              <a:rPr sz="1100" spc="49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4-</a:t>
            </a:r>
            <a:r>
              <a:rPr sz="1100" spc="-25" dirty="0">
                <a:latin typeface="Arial"/>
                <a:cs typeface="Arial"/>
              </a:rPr>
              <a:t>22 </a:t>
            </a:r>
            <a:r>
              <a:rPr sz="1100" spc="-10" dirty="0">
                <a:latin typeface="Arial"/>
                <a:cs typeface="Arial"/>
              </a:rPr>
              <a:t>Downward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Casting</a:t>
            </a:r>
            <a:r>
              <a:rPr sz="1100" spc="-1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Rules</a:t>
            </a:r>
            <a:r>
              <a:rPr sz="1100" spc="120" dirty="0">
                <a:latin typeface="Arial"/>
                <a:cs typeface="Arial"/>
              </a:rPr>
              <a:t>  </a:t>
            </a:r>
            <a:r>
              <a:rPr sz="1100" dirty="0">
                <a:latin typeface="Arial"/>
                <a:cs typeface="Arial"/>
              </a:rPr>
              <a:t>4-</a:t>
            </a:r>
            <a:r>
              <a:rPr sz="1100" spc="-25" dirty="0">
                <a:latin typeface="Arial"/>
                <a:cs typeface="Arial"/>
              </a:rPr>
              <a:t>23 </a:t>
            </a:r>
            <a:r>
              <a:rPr sz="1100" dirty="0">
                <a:latin typeface="Arial"/>
                <a:cs typeface="Arial"/>
              </a:rPr>
              <a:t>static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Keyword</a:t>
            </a:r>
            <a:r>
              <a:rPr sz="1100" spc="130" dirty="0">
                <a:latin typeface="Arial"/>
                <a:cs typeface="Arial"/>
              </a:rPr>
              <a:t>  </a:t>
            </a:r>
            <a:r>
              <a:rPr sz="1100" dirty="0">
                <a:latin typeface="Arial"/>
                <a:cs typeface="Arial"/>
              </a:rPr>
              <a:t>4-</a:t>
            </a:r>
            <a:r>
              <a:rPr sz="1100" spc="-25" dirty="0">
                <a:latin typeface="Arial"/>
                <a:cs typeface="Arial"/>
              </a:rPr>
              <a:t>24</a:t>
            </a:r>
            <a:endParaRPr sz="1100">
              <a:latin typeface="Arial"/>
              <a:cs typeface="Arial"/>
            </a:endParaRPr>
          </a:p>
          <a:p>
            <a:pPr marL="240665">
              <a:lnSpc>
                <a:spcPct val="100000"/>
              </a:lnSpc>
              <a:spcBef>
                <a:spcPts val="265"/>
              </a:spcBef>
            </a:pPr>
            <a:r>
              <a:rPr sz="1100" dirty="0">
                <a:latin typeface="Arial"/>
                <a:cs typeface="Arial"/>
              </a:rPr>
              <a:t>Static</a:t>
            </a:r>
            <a:r>
              <a:rPr sz="1100" spc="-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Methods</a:t>
            </a:r>
            <a:r>
              <a:rPr sz="1100" spc="145" dirty="0">
                <a:latin typeface="Arial"/>
                <a:cs typeface="Arial"/>
              </a:rPr>
              <a:t>  </a:t>
            </a:r>
            <a:r>
              <a:rPr sz="1100" spc="-10" dirty="0">
                <a:latin typeface="Arial"/>
                <a:cs typeface="Arial"/>
              </a:rPr>
              <a:t>4-</a:t>
            </a:r>
            <a:r>
              <a:rPr sz="1100" spc="-25" dirty="0">
                <a:latin typeface="Arial"/>
                <a:cs typeface="Arial"/>
              </a:rPr>
              <a:t>25</a:t>
            </a:r>
            <a:endParaRPr sz="11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310144" y="5911976"/>
            <a:ext cx="306070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10" dirty="0">
                <a:latin typeface="Arial"/>
                <a:cs typeface="Arial"/>
              </a:rPr>
              <a:t>4-</a:t>
            </a:r>
            <a:r>
              <a:rPr sz="1100" spc="-25" dirty="0">
                <a:latin typeface="Arial"/>
                <a:cs typeface="Arial"/>
              </a:rPr>
              <a:t>26</a:t>
            </a:r>
            <a:endParaRPr sz="11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359153" y="5879058"/>
            <a:ext cx="2859405" cy="24352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0000"/>
              </a:lnSpc>
              <a:spcBef>
                <a:spcPts val="100"/>
              </a:spcBef>
            </a:pPr>
            <a:r>
              <a:rPr sz="1100" dirty="0">
                <a:latin typeface="Arial"/>
                <a:cs typeface="Arial"/>
              </a:rPr>
              <a:t>Using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Static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Variables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and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Methods: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Example </a:t>
            </a:r>
            <a:r>
              <a:rPr sz="1100" dirty="0">
                <a:latin typeface="Arial"/>
                <a:cs typeface="Arial"/>
              </a:rPr>
              <a:t>Implementing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Static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Methods</a:t>
            </a:r>
            <a:r>
              <a:rPr sz="1100" spc="114" dirty="0">
                <a:latin typeface="Arial"/>
                <a:cs typeface="Arial"/>
              </a:rPr>
              <a:t>  </a:t>
            </a:r>
            <a:r>
              <a:rPr sz="1100" dirty="0">
                <a:latin typeface="Arial"/>
                <a:cs typeface="Arial"/>
              </a:rPr>
              <a:t>4-</a:t>
            </a:r>
            <a:r>
              <a:rPr sz="1100" spc="-25" dirty="0">
                <a:latin typeface="Arial"/>
                <a:cs typeface="Arial"/>
              </a:rPr>
              <a:t>27</a:t>
            </a:r>
            <a:endParaRPr sz="1100">
              <a:latin typeface="Arial"/>
              <a:cs typeface="Arial"/>
            </a:endParaRPr>
          </a:p>
          <a:p>
            <a:pPr marL="12700" marR="1052195">
              <a:lnSpc>
                <a:spcPct val="119100"/>
              </a:lnSpc>
              <a:spcBef>
                <a:spcPts val="10"/>
              </a:spcBef>
            </a:pPr>
            <a:r>
              <a:rPr sz="1100" dirty="0">
                <a:latin typeface="Arial"/>
                <a:cs typeface="Arial"/>
              </a:rPr>
              <a:t>Calling</a:t>
            </a:r>
            <a:r>
              <a:rPr sz="1100" spc="-1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Static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Methods</a:t>
            </a:r>
            <a:r>
              <a:rPr sz="1100" spc="114" dirty="0">
                <a:latin typeface="Arial"/>
                <a:cs typeface="Arial"/>
              </a:rPr>
              <a:t>  </a:t>
            </a:r>
            <a:r>
              <a:rPr sz="1100" dirty="0">
                <a:latin typeface="Arial"/>
                <a:cs typeface="Arial"/>
              </a:rPr>
              <a:t>4-</a:t>
            </a:r>
            <a:r>
              <a:rPr sz="1100" spc="-25" dirty="0">
                <a:latin typeface="Arial"/>
                <a:cs typeface="Arial"/>
              </a:rPr>
              <a:t>28 </a:t>
            </a:r>
            <a:r>
              <a:rPr sz="1100" dirty="0">
                <a:latin typeface="Arial"/>
                <a:cs typeface="Arial"/>
              </a:rPr>
              <a:t>Static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Variables</a:t>
            </a:r>
            <a:r>
              <a:rPr sz="1100" spc="130" dirty="0">
                <a:latin typeface="Arial"/>
                <a:cs typeface="Arial"/>
              </a:rPr>
              <a:t>  </a:t>
            </a:r>
            <a:r>
              <a:rPr sz="1100" dirty="0">
                <a:latin typeface="Arial"/>
                <a:cs typeface="Arial"/>
              </a:rPr>
              <a:t>4-</a:t>
            </a:r>
            <a:r>
              <a:rPr sz="1100" spc="-25" dirty="0">
                <a:latin typeface="Arial"/>
                <a:cs typeface="Arial"/>
              </a:rPr>
              <a:t>29</a:t>
            </a:r>
            <a:endParaRPr sz="1100">
              <a:latin typeface="Arial"/>
              <a:cs typeface="Arial"/>
            </a:endParaRPr>
          </a:p>
          <a:p>
            <a:pPr marL="12700" marR="918210">
              <a:lnSpc>
                <a:spcPct val="120000"/>
              </a:lnSpc>
            </a:pPr>
            <a:r>
              <a:rPr sz="1100" dirty="0">
                <a:latin typeface="Arial"/>
                <a:cs typeface="Arial"/>
              </a:rPr>
              <a:t>Defining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Static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Variables</a:t>
            </a:r>
            <a:r>
              <a:rPr sz="1100" spc="110" dirty="0">
                <a:latin typeface="Arial"/>
                <a:cs typeface="Arial"/>
              </a:rPr>
              <a:t>  </a:t>
            </a:r>
            <a:r>
              <a:rPr sz="1100" dirty="0">
                <a:latin typeface="Arial"/>
                <a:cs typeface="Arial"/>
              </a:rPr>
              <a:t>4-</a:t>
            </a:r>
            <a:r>
              <a:rPr sz="1100" spc="-25" dirty="0">
                <a:latin typeface="Arial"/>
                <a:cs typeface="Arial"/>
              </a:rPr>
              <a:t>30 </a:t>
            </a:r>
            <a:r>
              <a:rPr sz="1100" dirty="0">
                <a:latin typeface="Arial"/>
                <a:cs typeface="Arial"/>
              </a:rPr>
              <a:t>Using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Static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Variables</a:t>
            </a:r>
            <a:r>
              <a:rPr sz="1100" spc="105" dirty="0">
                <a:latin typeface="Arial"/>
                <a:cs typeface="Arial"/>
              </a:rPr>
              <a:t>  </a:t>
            </a:r>
            <a:r>
              <a:rPr sz="1100" dirty="0">
                <a:latin typeface="Arial"/>
                <a:cs typeface="Arial"/>
              </a:rPr>
              <a:t>4-</a:t>
            </a:r>
            <a:r>
              <a:rPr sz="1100" spc="-25" dirty="0">
                <a:latin typeface="Arial"/>
                <a:cs typeface="Arial"/>
              </a:rPr>
              <a:t>31 </a:t>
            </a:r>
            <a:r>
              <a:rPr sz="1100" dirty="0">
                <a:latin typeface="Arial"/>
                <a:cs typeface="Arial"/>
              </a:rPr>
              <a:t>Static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Initializers</a:t>
            </a:r>
            <a:r>
              <a:rPr sz="1100" spc="130" dirty="0">
                <a:latin typeface="Arial"/>
                <a:cs typeface="Arial"/>
              </a:rPr>
              <a:t>  </a:t>
            </a:r>
            <a:r>
              <a:rPr sz="1100" spc="-10" dirty="0">
                <a:latin typeface="Arial"/>
                <a:cs typeface="Arial"/>
              </a:rPr>
              <a:t>4-</a:t>
            </a:r>
            <a:r>
              <a:rPr sz="1100" spc="-25" dirty="0">
                <a:latin typeface="Arial"/>
                <a:cs typeface="Arial"/>
              </a:rPr>
              <a:t>32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54"/>
              </a:spcBef>
            </a:pPr>
            <a:r>
              <a:rPr sz="1100" dirty="0">
                <a:latin typeface="Arial"/>
                <a:cs typeface="Arial"/>
              </a:rPr>
              <a:t>Static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Imports</a:t>
            </a:r>
            <a:r>
              <a:rPr sz="1100" spc="145" dirty="0">
                <a:latin typeface="Arial"/>
                <a:cs typeface="Arial"/>
              </a:rPr>
              <a:t>  </a:t>
            </a:r>
            <a:r>
              <a:rPr sz="1100" spc="-10" dirty="0">
                <a:latin typeface="Arial"/>
                <a:cs typeface="Arial"/>
              </a:rPr>
              <a:t>4-</a:t>
            </a:r>
            <a:r>
              <a:rPr sz="1100" spc="-25" dirty="0">
                <a:latin typeface="Arial"/>
                <a:cs typeface="Arial"/>
              </a:rPr>
              <a:t>33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65"/>
              </a:spcBef>
            </a:pPr>
            <a:r>
              <a:rPr sz="1100" dirty="0">
                <a:latin typeface="Arial"/>
                <a:cs typeface="Arial"/>
              </a:rPr>
              <a:t>Design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Patterns</a:t>
            </a:r>
            <a:r>
              <a:rPr sz="1100" spc="130" dirty="0">
                <a:latin typeface="Arial"/>
                <a:cs typeface="Arial"/>
              </a:rPr>
              <a:t>  </a:t>
            </a:r>
            <a:r>
              <a:rPr sz="1100" spc="-10" dirty="0">
                <a:latin typeface="Arial"/>
                <a:cs typeface="Arial"/>
              </a:rPr>
              <a:t>4-</a:t>
            </a:r>
            <a:r>
              <a:rPr sz="1100" spc="-25" dirty="0">
                <a:latin typeface="Arial"/>
                <a:cs typeface="Arial"/>
              </a:rPr>
              <a:t>34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65"/>
              </a:spcBef>
            </a:pPr>
            <a:r>
              <a:rPr sz="1100" dirty="0">
                <a:latin typeface="Arial"/>
                <a:cs typeface="Arial"/>
              </a:rPr>
              <a:t>Singleton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Pattern</a:t>
            </a:r>
            <a:r>
              <a:rPr sz="1100" spc="125" dirty="0">
                <a:latin typeface="Arial"/>
                <a:cs typeface="Arial"/>
              </a:rPr>
              <a:t>  </a:t>
            </a:r>
            <a:r>
              <a:rPr sz="1100" spc="-10" dirty="0">
                <a:latin typeface="Arial"/>
                <a:cs typeface="Arial"/>
              </a:rPr>
              <a:t>4-</a:t>
            </a:r>
            <a:r>
              <a:rPr sz="1100" spc="-25" dirty="0">
                <a:latin typeface="Arial"/>
                <a:cs typeface="Arial"/>
              </a:rPr>
              <a:t>35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60"/>
              </a:spcBef>
            </a:pPr>
            <a:r>
              <a:rPr sz="1100" dirty="0">
                <a:latin typeface="Arial"/>
                <a:cs typeface="Arial"/>
              </a:rPr>
              <a:t>Singleton: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Example</a:t>
            </a:r>
            <a:r>
              <a:rPr sz="1100" spc="114" dirty="0">
                <a:latin typeface="Arial"/>
                <a:cs typeface="Arial"/>
              </a:rPr>
              <a:t>  </a:t>
            </a:r>
            <a:r>
              <a:rPr sz="1100" dirty="0">
                <a:latin typeface="Arial"/>
                <a:cs typeface="Arial"/>
              </a:rPr>
              <a:t>4-</a:t>
            </a:r>
            <a:r>
              <a:rPr sz="1100" spc="-25" dirty="0">
                <a:latin typeface="Arial"/>
                <a:cs typeface="Arial"/>
              </a:rPr>
              <a:t>36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54"/>
              </a:spcBef>
            </a:pPr>
            <a:r>
              <a:rPr sz="1100" dirty="0">
                <a:latin typeface="Arial"/>
                <a:cs typeface="Arial"/>
              </a:rPr>
              <a:t>Immutable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Classes</a:t>
            </a:r>
            <a:r>
              <a:rPr sz="1100" spc="125" dirty="0">
                <a:latin typeface="Arial"/>
                <a:cs typeface="Arial"/>
              </a:rPr>
              <a:t>  </a:t>
            </a:r>
            <a:r>
              <a:rPr sz="1100" spc="-10" dirty="0">
                <a:latin typeface="Arial"/>
                <a:cs typeface="Arial"/>
              </a:rPr>
              <a:t>4-</a:t>
            </a:r>
            <a:r>
              <a:rPr sz="1100" spc="-25" dirty="0">
                <a:latin typeface="Arial"/>
                <a:cs typeface="Arial"/>
              </a:rPr>
              <a:t>37</a:t>
            </a:r>
            <a:endParaRPr sz="11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359153" y="8288883"/>
            <a:ext cx="4462145" cy="828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363345">
              <a:lnSpc>
                <a:spcPct val="120000"/>
              </a:lnSpc>
              <a:spcBef>
                <a:spcPts val="100"/>
              </a:spcBef>
            </a:pPr>
            <a:r>
              <a:rPr sz="1100" dirty="0">
                <a:latin typeface="Arial"/>
                <a:cs typeface="Arial"/>
              </a:rPr>
              <a:t>Example: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Creating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Immutable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class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in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Java</a:t>
            </a:r>
            <a:r>
              <a:rPr sz="1100" spc="114" dirty="0">
                <a:latin typeface="Arial"/>
                <a:cs typeface="Arial"/>
              </a:rPr>
              <a:t>  </a:t>
            </a:r>
            <a:r>
              <a:rPr sz="1100" dirty="0">
                <a:latin typeface="Arial"/>
                <a:cs typeface="Arial"/>
              </a:rPr>
              <a:t>4-</a:t>
            </a:r>
            <a:r>
              <a:rPr sz="1100" spc="-25" dirty="0">
                <a:latin typeface="Arial"/>
                <a:cs typeface="Arial"/>
              </a:rPr>
              <a:t>38 </a:t>
            </a:r>
            <a:r>
              <a:rPr sz="1100" dirty="0">
                <a:latin typeface="Arial"/>
                <a:cs typeface="Arial"/>
              </a:rPr>
              <a:t>Summary</a:t>
            </a:r>
            <a:r>
              <a:rPr sz="1100" spc="145" dirty="0">
                <a:latin typeface="Arial"/>
                <a:cs typeface="Arial"/>
              </a:rPr>
              <a:t>  </a:t>
            </a:r>
            <a:r>
              <a:rPr sz="1100" spc="-10" dirty="0">
                <a:latin typeface="Arial"/>
                <a:cs typeface="Arial"/>
              </a:rPr>
              <a:t>4-</a:t>
            </a:r>
            <a:r>
              <a:rPr sz="1100" spc="-25" dirty="0">
                <a:latin typeface="Arial"/>
                <a:cs typeface="Arial"/>
              </a:rPr>
              <a:t>39</a:t>
            </a:r>
            <a:endParaRPr sz="1100">
              <a:latin typeface="Arial"/>
              <a:cs typeface="Arial"/>
            </a:endParaRPr>
          </a:p>
          <a:p>
            <a:pPr marL="12700" marR="5080">
              <a:lnSpc>
                <a:spcPct val="119100"/>
              </a:lnSpc>
              <a:spcBef>
                <a:spcPts val="10"/>
              </a:spcBef>
            </a:pPr>
            <a:r>
              <a:rPr sz="1100" dirty="0">
                <a:latin typeface="Arial"/>
                <a:cs typeface="Arial"/>
              </a:rPr>
              <a:t>Practice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4-</a:t>
            </a:r>
            <a:r>
              <a:rPr sz="1100" dirty="0">
                <a:latin typeface="Arial"/>
                <a:cs typeface="Arial"/>
              </a:rPr>
              <a:t>1</a:t>
            </a:r>
            <a:r>
              <a:rPr sz="1100" spc="-4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Overview: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Overriding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Methods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and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Applying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Polymorphism </a:t>
            </a:r>
            <a:r>
              <a:rPr sz="1100" dirty="0">
                <a:latin typeface="Arial"/>
                <a:cs typeface="Arial"/>
              </a:rPr>
              <a:t>Practice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4-</a:t>
            </a:r>
            <a:r>
              <a:rPr sz="1100" dirty="0">
                <a:latin typeface="Arial"/>
                <a:cs typeface="Arial"/>
              </a:rPr>
              <a:t>2</a:t>
            </a:r>
            <a:r>
              <a:rPr sz="1100" spc="-4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Overview: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Overriding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Methods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and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Applying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Polymorphism</a:t>
            </a:r>
            <a:endParaRPr sz="11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908493" y="8692692"/>
            <a:ext cx="308610" cy="424815"/>
          </a:xfrm>
          <a:prstGeom prst="rect">
            <a:avLst/>
          </a:prstGeom>
        </p:spPr>
        <p:txBody>
          <a:bodyPr vert="horz" wrap="square" lIns="0" tIns="44450" rIns="0" bIns="0" rtlCol="0">
            <a:spAutoFit/>
          </a:bodyPr>
          <a:lstStyle/>
          <a:p>
            <a:pPr marL="13970">
              <a:lnSpc>
                <a:spcPct val="100000"/>
              </a:lnSpc>
              <a:spcBef>
                <a:spcPts val="350"/>
              </a:spcBef>
            </a:pPr>
            <a:r>
              <a:rPr sz="1100" dirty="0">
                <a:latin typeface="Arial"/>
                <a:cs typeface="Arial"/>
              </a:rPr>
              <a:t>4-</a:t>
            </a:r>
            <a:r>
              <a:rPr sz="1100" spc="-25" dirty="0">
                <a:latin typeface="Arial"/>
                <a:cs typeface="Arial"/>
              </a:rPr>
              <a:t>40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50"/>
              </a:spcBef>
            </a:pPr>
            <a:r>
              <a:rPr sz="1100" dirty="0">
                <a:latin typeface="Arial"/>
                <a:cs typeface="Arial"/>
              </a:rPr>
              <a:t>4-</a:t>
            </a:r>
            <a:r>
              <a:rPr sz="1100" spc="-25" dirty="0">
                <a:latin typeface="Arial"/>
                <a:cs typeface="Arial"/>
              </a:rPr>
              <a:t>41</a:t>
            </a:r>
            <a:endParaRPr sz="1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87552" y="1443227"/>
            <a:ext cx="5684520" cy="3398520"/>
            <a:chOff x="987552" y="1443227"/>
            <a:chExt cx="5684520" cy="3398520"/>
          </a:xfrm>
        </p:grpSpPr>
        <p:sp>
          <p:nvSpPr>
            <p:cNvPr id="3" name="object 3"/>
            <p:cNvSpPr/>
            <p:nvPr/>
          </p:nvSpPr>
          <p:spPr>
            <a:xfrm>
              <a:off x="998220" y="1453895"/>
              <a:ext cx="5663565" cy="3378835"/>
            </a:xfrm>
            <a:custGeom>
              <a:avLst/>
              <a:gdLst/>
              <a:ahLst/>
              <a:cxnLst/>
              <a:rect l="l" t="t" r="r" b="b"/>
              <a:pathLst>
                <a:path w="5663565" h="3378835">
                  <a:moveTo>
                    <a:pt x="5663183" y="0"/>
                  </a:moveTo>
                  <a:lnTo>
                    <a:pt x="0" y="0"/>
                  </a:lnTo>
                  <a:lnTo>
                    <a:pt x="0" y="3378707"/>
                  </a:lnTo>
                  <a:lnTo>
                    <a:pt x="5663183" y="3378707"/>
                  </a:lnTo>
                  <a:lnTo>
                    <a:pt x="5663183" y="0"/>
                  </a:lnTo>
                  <a:close/>
                </a:path>
              </a:pathLst>
            </a:custGeom>
            <a:solidFill>
              <a:srgbClr val="DCDC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987552" y="1443227"/>
              <a:ext cx="5684520" cy="3398520"/>
            </a:xfrm>
            <a:custGeom>
              <a:avLst/>
              <a:gdLst/>
              <a:ahLst/>
              <a:cxnLst/>
              <a:rect l="l" t="t" r="r" b="b"/>
              <a:pathLst>
                <a:path w="5684520" h="3398520">
                  <a:moveTo>
                    <a:pt x="5679948" y="0"/>
                  </a:moveTo>
                  <a:lnTo>
                    <a:pt x="4572" y="0"/>
                  </a:lnTo>
                  <a:lnTo>
                    <a:pt x="0" y="4572"/>
                  </a:lnTo>
                  <a:lnTo>
                    <a:pt x="0" y="3393948"/>
                  </a:lnTo>
                  <a:lnTo>
                    <a:pt x="4572" y="3398520"/>
                  </a:lnTo>
                  <a:lnTo>
                    <a:pt x="5679948" y="3398520"/>
                  </a:lnTo>
                  <a:lnTo>
                    <a:pt x="5684520" y="3393948"/>
                  </a:lnTo>
                  <a:lnTo>
                    <a:pt x="5684520" y="3389376"/>
                  </a:lnTo>
                  <a:lnTo>
                    <a:pt x="21336" y="3389376"/>
                  </a:lnTo>
                  <a:lnTo>
                    <a:pt x="10668" y="3378708"/>
                  </a:lnTo>
                  <a:lnTo>
                    <a:pt x="21336" y="3378708"/>
                  </a:lnTo>
                  <a:lnTo>
                    <a:pt x="21336" y="21336"/>
                  </a:lnTo>
                  <a:lnTo>
                    <a:pt x="10668" y="21336"/>
                  </a:lnTo>
                  <a:lnTo>
                    <a:pt x="21336" y="10668"/>
                  </a:lnTo>
                  <a:lnTo>
                    <a:pt x="5684520" y="10668"/>
                  </a:lnTo>
                  <a:lnTo>
                    <a:pt x="5684520" y="4572"/>
                  </a:lnTo>
                  <a:lnTo>
                    <a:pt x="5679948" y="0"/>
                  </a:lnTo>
                  <a:close/>
                </a:path>
                <a:path w="5684520" h="3398520">
                  <a:moveTo>
                    <a:pt x="21336" y="3378708"/>
                  </a:moveTo>
                  <a:lnTo>
                    <a:pt x="10668" y="3378708"/>
                  </a:lnTo>
                  <a:lnTo>
                    <a:pt x="21336" y="3389376"/>
                  </a:lnTo>
                  <a:lnTo>
                    <a:pt x="21336" y="3378708"/>
                  </a:lnTo>
                  <a:close/>
                </a:path>
                <a:path w="5684520" h="3398520">
                  <a:moveTo>
                    <a:pt x="5664708" y="3378708"/>
                  </a:moveTo>
                  <a:lnTo>
                    <a:pt x="21336" y="3378708"/>
                  </a:lnTo>
                  <a:lnTo>
                    <a:pt x="21336" y="3389376"/>
                  </a:lnTo>
                  <a:lnTo>
                    <a:pt x="5664708" y="3389376"/>
                  </a:lnTo>
                  <a:lnTo>
                    <a:pt x="5664708" y="3378708"/>
                  </a:lnTo>
                  <a:close/>
                </a:path>
                <a:path w="5684520" h="3398520">
                  <a:moveTo>
                    <a:pt x="5664708" y="10668"/>
                  </a:moveTo>
                  <a:lnTo>
                    <a:pt x="5664708" y="3389376"/>
                  </a:lnTo>
                  <a:lnTo>
                    <a:pt x="5673852" y="3378708"/>
                  </a:lnTo>
                  <a:lnTo>
                    <a:pt x="5684520" y="3378708"/>
                  </a:lnTo>
                  <a:lnTo>
                    <a:pt x="5684520" y="21336"/>
                  </a:lnTo>
                  <a:lnTo>
                    <a:pt x="5673852" y="21336"/>
                  </a:lnTo>
                  <a:lnTo>
                    <a:pt x="5664708" y="10668"/>
                  </a:lnTo>
                  <a:close/>
                </a:path>
                <a:path w="5684520" h="3398520">
                  <a:moveTo>
                    <a:pt x="5684520" y="3378708"/>
                  </a:moveTo>
                  <a:lnTo>
                    <a:pt x="5673852" y="3378708"/>
                  </a:lnTo>
                  <a:lnTo>
                    <a:pt x="5664708" y="3389376"/>
                  </a:lnTo>
                  <a:lnTo>
                    <a:pt x="5684520" y="3389376"/>
                  </a:lnTo>
                  <a:lnTo>
                    <a:pt x="5684520" y="3378708"/>
                  </a:lnTo>
                  <a:close/>
                </a:path>
                <a:path w="5684520" h="3398520">
                  <a:moveTo>
                    <a:pt x="21336" y="10668"/>
                  </a:moveTo>
                  <a:lnTo>
                    <a:pt x="10668" y="21336"/>
                  </a:lnTo>
                  <a:lnTo>
                    <a:pt x="21336" y="21336"/>
                  </a:lnTo>
                  <a:lnTo>
                    <a:pt x="21336" y="10668"/>
                  </a:lnTo>
                  <a:close/>
                </a:path>
                <a:path w="5684520" h="3398520">
                  <a:moveTo>
                    <a:pt x="5664708" y="10668"/>
                  </a:moveTo>
                  <a:lnTo>
                    <a:pt x="21336" y="10668"/>
                  </a:lnTo>
                  <a:lnTo>
                    <a:pt x="21336" y="21336"/>
                  </a:lnTo>
                  <a:lnTo>
                    <a:pt x="5664708" y="21336"/>
                  </a:lnTo>
                  <a:lnTo>
                    <a:pt x="5664708" y="10668"/>
                  </a:lnTo>
                  <a:close/>
                </a:path>
                <a:path w="5684520" h="3398520">
                  <a:moveTo>
                    <a:pt x="5684520" y="10668"/>
                  </a:moveTo>
                  <a:lnTo>
                    <a:pt x="5664708" y="10668"/>
                  </a:lnTo>
                  <a:lnTo>
                    <a:pt x="5673852" y="21336"/>
                  </a:lnTo>
                  <a:lnTo>
                    <a:pt x="5684520" y="21336"/>
                  </a:lnTo>
                  <a:lnTo>
                    <a:pt x="5684520" y="1066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1055624" y="790204"/>
            <a:ext cx="4418965" cy="141795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766570">
              <a:lnSpc>
                <a:spcPct val="100000"/>
              </a:lnSpc>
              <a:spcBef>
                <a:spcPts val="110"/>
              </a:spcBef>
            </a:pPr>
            <a:r>
              <a:rPr sz="1850" b="1" spc="545" dirty="0">
                <a:latin typeface="Times New Roman"/>
                <a:cs typeface="Times New Roman"/>
              </a:rPr>
              <a:t>if</a:t>
            </a:r>
            <a:r>
              <a:rPr sz="1850" b="1" spc="45" dirty="0">
                <a:latin typeface="Times New Roman"/>
                <a:cs typeface="Times New Roman"/>
              </a:rPr>
              <a:t> </a:t>
            </a:r>
            <a:r>
              <a:rPr sz="1850" b="1" spc="385" dirty="0">
                <a:latin typeface="Times New Roman"/>
                <a:cs typeface="Times New Roman"/>
              </a:rPr>
              <a:t>else</a:t>
            </a:r>
            <a:r>
              <a:rPr sz="1850" b="1" spc="65" dirty="0">
                <a:latin typeface="Times New Roman"/>
                <a:cs typeface="Times New Roman"/>
              </a:rPr>
              <a:t> </a:t>
            </a:r>
            <a:r>
              <a:rPr sz="1850" b="1" spc="-10" dirty="0">
                <a:latin typeface="Arial"/>
                <a:cs typeface="Arial"/>
              </a:rPr>
              <a:t>Statement</a:t>
            </a:r>
            <a:endParaRPr sz="18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40"/>
              </a:spcBef>
            </a:pPr>
            <a:endParaRPr sz="1850">
              <a:latin typeface="Arial"/>
              <a:cs typeface="Arial"/>
            </a:endParaRPr>
          </a:p>
          <a:p>
            <a:pPr marL="12700" marR="2153285">
              <a:lnSpc>
                <a:spcPct val="123200"/>
              </a:lnSpc>
            </a:pPr>
            <a:r>
              <a:rPr sz="1250" spc="140" dirty="0">
                <a:latin typeface="Times New Roman"/>
                <a:cs typeface="Times New Roman"/>
              </a:rPr>
              <a:t>1</a:t>
            </a:r>
            <a:r>
              <a:rPr sz="1250" spc="459" dirty="0">
                <a:latin typeface="Times New Roman"/>
                <a:cs typeface="Times New Roman"/>
              </a:rPr>
              <a:t> </a:t>
            </a:r>
            <a:r>
              <a:rPr sz="1250" spc="240" dirty="0">
                <a:latin typeface="Times New Roman"/>
                <a:cs typeface="Times New Roman"/>
              </a:rPr>
              <a:t>public</a:t>
            </a:r>
            <a:r>
              <a:rPr sz="1250" spc="459" dirty="0">
                <a:latin typeface="Times New Roman"/>
                <a:cs typeface="Times New Roman"/>
              </a:rPr>
              <a:t> </a:t>
            </a:r>
            <a:r>
              <a:rPr sz="1250" spc="280" dirty="0">
                <a:latin typeface="Times New Roman"/>
                <a:cs typeface="Times New Roman"/>
              </a:rPr>
              <a:t>class</a:t>
            </a:r>
            <a:r>
              <a:rPr sz="1250" spc="465" dirty="0">
                <a:latin typeface="Times New Roman"/>
                <a:cs typeface="Times New Roman"/>
              </a:rPr>
              <a:t> </a:t>
            </a:r>
            <a:r>
              <a:rPr sz="1250" spc="265" dirty="0">
                <a:latin typeface="Times New Roman"/>
                <a:cs typeface="Times New Roman"/>
              </a:rPr>
              <a:t>IfElse</a:t>
            </a:r>
            <a:r>
              <a:rPr sz="1250" spc="459" dirty="0">
                <a:latin typeface="Times New Roman"/>
                <a:cs typeface="Times New Roman"/>
              </a:rPr>
              <a:t> </a:t>
            </a:r>
            <a:r>
              <a:rPr sz="1250" spc="114" dirty="0">
                <a:latin typeface="Times New Roman"/>
                <a:cs typeface="Times New Roman"/>
              </a:rPr>
              <a:t>{ </a:t>
            </a:r>
            <a:r>
              <a:rPr sz="1250" spc="90" dirty="0">
                <a:latin typeface="Times New Roman"/>
                <a:cs typeface="Times New Roman"/>
              </a:rPr>
              <a:t>2</a:t>
            </a:r>
            <a:endParaRPr sz="12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60"/>
              </a:spcBef>
              <a:tabLst>
                <a:tab pos="597535" algn="l"/>
              </a:tabLst>
            </a:pPr>
            <a:r>
              <a:rPr sz="1250" spc="90" dirty="0">
                <a:latin typeface="Times New Roman"/>
                <a:cs typeface="Times New Roman"/>
              </a:rPr>
              <a:t>3</a:t>
            </a:r>
            <a:r>
              <a:rPr sz="1250" dirty="0">
                <a:latin typeface="Times New Roman"/>
                <a:cs typeface="Times New Roman"/>
              </a:rPr>
              <a:t>	</a:t>
            </a:r>
            <a:r>
              <a:rPr sz="1250" spc="245" dirty="0">
                <a:latin typeface="Times New Roman"/>
                <a:cs typeface="Times New Roman"/>
              </a:rPr>
              <a:t>public</a:t>
            </a:r>
            <a:r>
              <a:rPr sz="1250" spc="459" dirty="0">
                <a:latin typeface="Times New Roman"/>
                <a:cs typeface="Times New Roman"/>
              </a:rPr>
              <a:t> </a:t>
            </a:r>
            <a:r>
              <a:rPr sz="1250" spc="325" dirty="0">
                <a:latin typeface="Times New Roman"/>
                <a:cs typeface="Times New Roman"/>
              </a:rPr>
              <a:t>static</a:t>
            </a:r>
            <a:r>
              <a:rPr sz="1250" spc="459" dirty="0">
                <a:latin typeface="Times New Roman"/>
                <a:cs typeface="Times New Roman"/>
              </a:rPr>
              <a:t> </a:t>
            </a:r>
            <a:r>
              <a:rPr sz="1250" spc="204" dirty="0">
                <a:latin typeface="Times New Roman"/>
                <a:cs typeface="Times New Roman"/>
              </a:rPr>
              <a:t>void</a:t>
            </a:r>
            <a:r>
              <a:rPr sz="1250" spc="475" dirty="0">
                <a:latin typeface="Times New Roman"/>
                <a:cs typeface="Times New Roman"/>
              </a:rPr>
              <a:t> </a:t>
            </a:r>
            <a:r>
              <a:rPr sz="1250" spc="220" dirty="0">
                <a:latin typeface="Times New Roman"/>
                <a:cs typeface="Times New Roman"/>
              </a:rPr>
              <a:t>main(String</a:t>
            </a:r>
            <a:r>
              <a:rPr sz="1250" spc="459" dirty="0">
                <a:latin typeface="Times New Roman"/>
                <a:cs typeface="Times New Roman"/>
              </a:rPr>
              <a:t> </a:t>
            </a:r>
            <a:r>
              <a:rPr sz="1250" spc="265" dirty="0">
                <a:latin typeface="Times New Roman"/>
                <a:cs typeface="Times New Roman"/>
              </a:rPr>
              <a:t>args[]){</a:t>
            </a:r>
            <a:endParaRPr sz="1250">
              <a:latin typeface="Times New Roman"/>
              <a:cs typeface="Times New Roman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1036574" y="2234239"/>
          <a:ext cx="2212339" cy="939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689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693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40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34950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250" spc="90" dirty="0">
                          <a:latin typeface="Times New Roman"/>
                          <a:cs typeface="Times New Roman"/>
                        </a:rPr>
                        <a:t>4</a:t>
                      </a:r>
                      <a:endParaRPr sz="1250">
                        <a:latin typeface="Times New Roman"/>
                        <a:cs typeface="Times New Roman"/>
                      </a:endParaRPr>
                    </a:p>
                  </a:txBody>
                  <a:tcPr marL="0" marR="0" marT="3810" marB="0"/>
                </a:tc>
                <a:tc>
                  <a:txBody>
                    <a:bodyPr/>
                    <a:lstStyle/>
                    <a:p>
                      <a:pPr marR="41275" algn="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250" spc="204" dirty="0">
                          <a:latin typeface="Times New Roman"/>
                          <a:cs typeface="Times New Roman"/>
                        </a:rPr>
                        <a:t>long</a:t>
                      </a:r>
                      <a:r>
                        <a:rPr sz="1250" spc="45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50" spc="220" dirty="0"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sz="1250" spc="45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50" spc="20" dirty="0">
                          <a:latin typeface="Times New Roman"/>
                          <a:cs typeface="Times New Roman"/>
                        </a:rPr>
                        <a:t>=</a:t>
                      </a:r>
                      <a:endParaRPr sz="1250">
                        <a:latin typeface="Times New Roman"/>
                        <a:cs typeface="Times New Roman"/>
                      </a:endParaRPr>
                    </a:p>
                  </a:txBody>
                  <a:tcPr marL="0" marR="0" marT="3810" marB="0"/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250" spc="245" dirty="0">
                          <a:latin typeface="Times New Roman"/>
                          <a:cs typeface="Times New Roman"/>
                        </a:rPr>
                        <a:t>1;</a:t>
                      </a:r>
                      <a:endParaRPr sz="1250">
                        <a:latin typeface="Times New Roman"/>
                        <a:cs typeface="Times New Roman"/>
                      </a:endParaRPr>
                    </a:p>
                  </a:txBody>
                  <a:tcPr marL="0" marR="0" marT="381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4950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250" spc="90" dirty="0">
                          <a:latin typeface="Times New Roman"/>
                          <a:cs typeface="Times New Roman"/>
                        </a:rPr>
                        <a:t>5</a:t>
                      </a:r>
                      <a:endParaRPr sz="1250">
                        <a:latin typeface="Times New Roman"/>
                        <a:cs typeface="Times New Roman"/>
                      </a:endParaRPr>
                    </a:p>
                  </a:txBody>
                  <a:tcPr marL="0" marR="0" marT="3810" marB="0"/>
                </a:tc>
                <a:tc>
                  <a:txBody>
                    <a:bodyPr/>
                    <a:lstStyle/>
                    <a:p>
                      <a:pPr marR="41275" algn="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250" spc="204" dirty="0">
                          <a:latin typeface="Times New Roman"/>
                          <a:cs typeface="Times New Roman"/>
                        </a:rPr>
                        <a:t>long</a:t>
                      </a:r>
                      <a:r>
                        <a:rPr sz="1250" spc="45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50" spc="140" dirty="0">
                          <a:latin typeface="Times New Roman"/>
                          <a:cs typeface="Times New Roman"/>
                        </a:rPr>
                        <a:t>b</a:t>
                      </a:r>
                      <a:r>
                        <a:rPr sz="1250" spc="45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50" spc="10" dirty="0">
                          <a:latin typeface="Times New Roman"/>
                          <a:cs typeface="Times New Roman"/>
                        </a:rPr>
                        <a:t>=</a:t>
                      </a:r>
                      <a:endParaRPr sz="1250">
                        <a:latin typeface="Times New Roman"/>
                        <a:cs typeface="Times New Roman"/>
                      </a:endParaRPr>
                    </a:p>
                  </a:txBody>
                  <a:tcPr marL="0" marR="0" marT="3810" marB="0"/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250" spc="245" dirty="0">
                          <a:latin typeface="Times New Roman"/>
                          <a:cs typeface="Times New Roman"/>
                        </a:rPr>
                        <a:t>2;</a:t>
                      </a:r>
                      <a:endParaRPr sz="1250">
                        <a:latin typeface="Times New Roman"/>
                        <a:cs typeface="Times New Roman"/>
                      </a:endParaRPr>
                    </a:p>
                  </a:txBody>
                  <a:tcPr marL="0" marR="0" marT="381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4315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1250" spc="90" dirty="0">
                          <a:latin typeface="Times New Roman"/>
                          <a:cs typeface="Times New Roman"/>
                        </a:rPr>
                        <a:t>6</a:t>
                      </a:r>
                      <a:endParaRPr sz="1250">
                        <a:latin typeface="Times New Roman"/>
                        <a:cs typeface="Times New Roman"/>
                      </a:endParaRPr>
                    </a:p>
                  </a:txBody>
                  <a:tcPr marL="0" marR="0" marT="444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585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1250" spc="90" dirty="0">
                          <a:latin typeface="Times New Roman"/>
                          <a:cs typeface="Times New Roman"/>
                        </a:rPr>
                        <a:t>7</a:t>
                      </a:r>
                      <a:endParaRPr sz="1250">
                        <a:latin typeface="Times New Roman"/>
                        <a:cs typeface="Times New Roman"/>
                      </a:endParaRPr>
                    </a:p>
                  </a:txBody>
                  <a:tcPr marL="0" marR="0" marT="4445" marB="0"/>
                </a:tc>
                <a:tc>
                  <a:txBody>
                    <a:bodyPr/>
                    <a:lstStyle/>
                    <a:p>
                      <a:pPr marR="41910" algn="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1250" b="1" spc="385" dirty="0">
                          <a:latin typeface="Times New Roman"/>
                          <a:cs typeface="Times New Roman"/>
                        </a:rPr>
                        <a:t>if</a:t>
                      </a:r>
                      <a:r>
                        <a:rPr sz="1250" b="1" spc="44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50" spc="285" dirty="0">
                          <a:latin typeface="Times New Roman"/>
                          <a:cs typeface="Times New Roman"/>
                        </a:rPr>
                        <a:t>(a</a:t>
                      </a:r>
                      <a:r>
                        <a:rPr sz="1250" spc="45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50" spc="40" dirty="0">
                          <a:latin typeface="Times New Roman"/>
                          <a:cs typeface="Times New Roman"/>
                        </a:rPr>
                        <a:t>==</a:t>
                      </a:r>
                      <a:endParaRPr sz="1250">
                        <a:latin typeface="Times New Roman"/>
                        <a:cs typeface="Times New Roman"/>
                      </a:endParaRPr>
                    </a:p>
                  </a:txBody>
                  <a:tcPr marL="0" marR="0" marT="4445" marB="0"/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1250" spc="190" dirty="0">
                          <a:latin typeface="Times New Roman"/>
                          <a:cs typeface="Times New Roman"/>
                        </a:rPr>
                        <a:t>b){</a:t>
                      </a:r>
                      <a:endParaRPr sz="125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4445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" name="object 7"/>
          <p:cNvSpPr txBox="1"/>
          <p:nvPr/>
        </p:nvSpPr>
        <p:spPr>
          <a:xfrm>
            <a:off x="2032506" y="3124375"/>
            <a:ext cx="3150235" cy="965835"/>
          </a:xfrm>
          <a:prstGeom prst="rect">
            <a:avLst/>
          </a:prstGeom>
        </p:spPr>
        <p:txBody>
          <a:bodyPr vert="horz" wrap="square" lIns="0" tIns="55880" rIns="0" bIns="0" rtlCol="0">
            <a:spAutoFit/>
          </a:bodyPr>
          <a:lstStyle/>
          <a:p>
            <a:pPr marL="402590">
              <a:lnSpc>
                <a:spcPct val="100000"/>
              </a:lnSpc>
              <a:spcBef>
                <a:spcPts val="440"/>
              </a:spcBef>
            </a:pPr>
            <a:r>
              <a:rPr sz="1250" spc="245" dirty="0">
                <a:latin typeface="Times New Roman"/>
                <a:cs typeface="Times New Roman"/>
              </a:rPr>
              <a:t>System.out.println("True");</a:t>
            </a:r>
            <a:endParaRPr sz="12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45"/>
              </a:spcBef>
            </a:pPr>
            <a:r>
              <a:rPr sz="1250" spc="165" dirty="0">
                <a:latin typeface="Times New Roman"/>
                <a:cs typeface="Times New Roman"/>
              </a:rPr>
              <a:t>}</a:t>
            </a:r>
            <a:r>
              <a:rPr sz="1250" spc="450" dirty="0">
                <a:latin typeface="Times New Roman"/>
                <a:cs typeface="Times New Roman"/>
              </a:rPr>
              <a:t> </a:t>
            </a:r>
            <a:r>
              <a:rPr sz="1250" b="1" spc="280" dirty="0">
                <a:latin typeface="Times New Roman"/>
                <a:cs typeface="Times New Roman"/>
              </a:rPr>
              <a:t>else</a:t>
            </a:r>
            <a:r>
              <a:rPr sz="1250" b="1" spc="450" dirty="0">
                <a:latin typeface="Times New Roman"/>
                <a:cs typeface="Times New Roman"/>
              </a:rPr>
              <a:t> </a:t>
            </a:r>
            <a:r>
              <a:rPr sz="1250" spc="114" dirty="0">
                <a:latin typeface="Times New Roman"/>
                <a:cs typeface="Times New Roman"/>
              </a:rPr>
              <a:t>{</a:t>
            </a:r>
            <a:endParaRPr sz="1250">
              <a:latin typeface="Times New Roman"/>
              <a:cs typeface="Times New Roman"/>
            </a:endParaRPr>
          </a:p>
          <a:p>
            <a:pPr marL="402590">
              <a:lnSpc>
                <a:spcPct val="100000"/>
              </a:lnSpc>
              <a:spcBef>
                <a:spcPts val="360"/>
              </a:spcBef>
            </a:pPr>
            <a:r>
              <a:rPr sz="1250" spc="250" dirty="0">
                <a:latin typeface="Times New Roman"/>
                <a:cs typeface="Times New Roman"/>
              </a:rPr>
              <a:t>System.out.println("False");</a:t>
            </a:r>
            <a:endParaRPr sz="12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50"/>
              </a:spcBef>
            </a:pPr>
            <a:r>
              <a:rPr sz="1250" spc="114" dirty="0">
                <a:latin typeface="Times New Roman"/>
                <a:cs typeface="Times New Roman"/>
              </a:rPr>
              <a:t>}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739891" y="4339437"/>
            <a:ext cx="123825" cy="2216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250" spc="114" dirty="0">
                <a:latin typeface="Times New Roman"/>
                <a:cs typeface="Times New Roman"/>
              </a:rPr>
              <a:t>}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55624" y="3124375"/>
            <a:ext cx="417830" cy="1671320"/>
          </a:xfrm>
          <a:prstGeom prst="rect">
            <a:avLst/>
          </a:prstGeom>
        </p:spPr>
        <p:txBody>
          <a:bodyPr vert="horz" wrap="square" lIns="0" tIns="558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40"/>
              </a:spcBef>
            </a:pPr>
            <a:r>
              <a:rPr sz="1250" spc="90" dirty="0">
                <a:latin typeface="Times New Roman"/>
                <a:cs typeface="Times New Roman"/>
              </a:rPr>
              <a:t>8</a:t>
            </a:r>
            <a:endParaRPr sz="12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45"/>
              </a:spcBef>
            </a:pPr>
            <a:r>
              <a:rPr sz="1250" spc="90" dirty="0">
                <a:latin typeface="Times New Roman"/>
                <a:cs typeface="Times New Roman"/>
              </a:rPr>
              <a:t>9</a:t>
            </a:r>
            <a:endParaRPr sz="12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60"/>
              </a:spcBef>
            </a:pPr>
            <a:r>
              <a:rPr sz="1250" spc="110" dirty="0">
                <a:latin typeface="Times New Roman"/>
                <a:cs typeface="Times New Roman"/>
              </a:rPr>
              <a:t>10</a:t>
            </a:r>
            <a:endParaRPr sz="12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50"/>
              </a:spcBef>
            </a:pPr>
            <a:r>
              <a:rPr sz="1250" spc="110" dirty="0">
                <a:latin typeface="Times New Roman"/>
                <a:cs typeface="Times New Roman"/>
              </a:rPr>
              <a:t>11</a:t>
            </a:r>
            <a:endParaRPr sz="12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60"/>
              </a:spcBef>
            </a:pPr>
            <a:r>
              <a:rPr sz="1250" spc="110" dirty="0">
                <a:latin typeface="Times New Roman"/>
                <a:cs typeface="Times New Roman"/>
              </a:rPr>
              <a:t>12</a:t>
            </a:r>
            <a:endParaRPr sz="12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50"/>
              </a:spcBef>
            </a:pPr>
            <a:r>
              <a:rPr sz="1250" spc="110" dirty="0">
                <a:latin typeface="Times New Roman"/>
                <a:cs typeface="Times New Roman"/>
              </a:rPr>
              <a:t>13</a:t>
            </a:r>
            <a:endParaRPr sz="12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45"/>
              </a:spcBef>
            </a:pPr>
            <a:r>
              <a:rPr sz="1250" spc="140" dirty="0">
                <a:latin typeface="Times New Roman"/>
                <a:cs typeface="Times New Roman"/>
              </a:rPr>
              <a:t>14</a:t>
            </a:r>
            <a:r>
              <a:rPr sz="1250" spc="459" dirty="0">
                <a:latin typeface="Times New Roman"/>
                <a:cs typeface="Times New Roman"/>
              </a:rPr>
              <a:t> </a:t>
            </a:r>
            <a:r>
              <a:rPr sz="1250" spc="114" dirty="0">
                <a:latin typeface="Times New Roman"/>
                <a:cs typeface="Times New Roman"/>
              </a:rPr>
              <a:t>}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17864" y="5247386"/>
            <a:ext cx="6240780" cy="134459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R="99060" algn="ctr">
              <a:lnSpc>
                <a:spcPct val="100000"/>
              </a:lnSpc>
              <a:spcBef>
                <a:spcPts val="105"/>
              </a:spcBef>
            </a:pPr>
            <a:endParaRPr sz="8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8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675"/>
              </a:spcBef>
            </a:pPr>
            <a:endParaRPr sz="8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150" dirty="0">
                <a:latin typeface="Arial"/>
                <a:cs typeface="Arial"/>
              </a:rPr>
              <a:t>The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example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in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slide</a:t>
            </a:r>
            <a:r>
              <a:rPr sz="1150" spc="9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demonstrates</a:t>
            </a:r>
            <a:r>
              <a:rPr sz="1150" spc="3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syntax</a:t>
            </a:r>
            <a:r>
              <a:rPr sz="1150" spc="10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for</a:t>
            </a:r>
            <a:r>
              <a:rPr sz="1150" spc="4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an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spc="295" dirty="0">
                <a:latin typeface="Times New Roman"/>
                <a:cs typeface="Times New Roman"/>
              </a:rPr>
              <a:t>if-</a:t>
            </a:r>
            <a:r>
              <a:rPr sz="1150" spc="290" dirty="0">
                <a:latin typeface="Times New Roman"/>
                <a:cs typeface="Times New Roman"/>
              </a:rPr>
              <a:t>else</a:t>
            </a:r>
            <a:r>
              <a:rPr sz="1150" spc="150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Arial"/>
                <a:cs typeface="Arial"/>
              </a:rPr>
              <a:t>statement</a:t>
            </a:r>
            <a:r>
              <a:rPr sz="1150" spc="3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in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spc="-10" dirty="0">
                <a:latin typeface="Arial"/>
                <a:cs typeface="Arial"/>
              </a:rPr>
              <a:t>Java.</a:t>
            </a:r>
            <a:endParaRPr sz="11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sz="1150" dirty="0">
                <a:latin typeface="Arial"/>
                <a:cs typeface="Arial"/>
              </a:rPr>
              <a:t>The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spc="254" dirty="0">
                <a:latin typeface="Times New Roman"/>
                <a:cs typeface="Times New Roman"/>
              </a:rPr>
              <a:t>else</a:t>
            </a:r>
            <a:r>
              <a:rPr sz="1150" spc="140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Arial"/>
                <a:cs typeface="Arial"/>
              </a:rPr>
              <a:t>statement</a:t>
            </a:r>
            <a:r>
              <a:rPr sz="1150" spc="2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provides</a:t>
            </a:r>
            <a:r>
              <a:rPr sz="1150" spc="10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secondary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path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of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execution</a:t>
            </a:r>
            <a:r>
              <a:rPr sz="1150" spc="10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when</a:t>
            </a:r>
            <a:r>
              <a:rPr sz="1150" spc="10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an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spc="350" dirty="0">
                <a:latin typeface="Times New Roman"/>
                <a:cs typeface="Times New Roman"/>
              </a:rPr>
              <a:t>if</a:t>
            </a:r>
            <a:r>
              <a:rPr sz="1150" spc="125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Arial"/>
                <a:cs typeface="Arial"/>
              </a:rPr>
              <a:t>clause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evaluates</a:t>
            </a:r>
            <a:r>
              <a:rPr sz="1150" spc="105" dirty="0">
                <a:latin typeface="Arial"/>
                <a:cs typeface="Arial"/>
              </a:rPr>
              <a:t> </a:t>
            </a:r>
            <a:r>
              <a:rPr sz="1150" spc="-25" dirty="0">
                <a:latin typeface="Arial"/>
                <a:cs typeface="Arial"/>
              </a:rPr>
              <a:t>to</a:t>
            </a:r>
            <a:endParaRPr sz="11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sz="1150" spc="210" dirty="0">
                <a:latin typeface="Times New Roman"/>
                <a:cs typeface="Times New Roman"/>
              </a:rPr>
              <a:t>false</a:t>
            </a:r>
            <a:r>
              <a:rPr sz="1150" spc="210" dirty="0">
                <a:latin typeface="Arial"/>
                <a:cs typeface="Arial"/>
              </a:rPr>
              <a:t>.</a:t>
            </a:r>
            <a:endParaRPr sz="11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90"/>
              </a:spcBef>
            </a:pPr>
            <a:r>
              <a:rPr sz="1150" dirty="0">
                <a:latin typeface="Arial"/>
                <a:cs typeface="Arial"/>
              </a:rPr>
              <a:t>The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output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from</a:t>
            </a:r>
            <a:r>
              <a:rPr sz="1150" spc="3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code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in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slide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is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spc="175" dirty="0">
                <a:latin typeface="Times New Roman"/>
                <a:cs typeface="Times New Roman"/>
              </a:rPr>
              <a:t>False</a:t>
            </a:r>
            <a:r>
              <a:rPr sz="1150" spc="175" dirty="0">
                <a:latin typeface="Arial"/>
                <a:cs typeface="Arial"/>
              </a:rPr>
              <a:t>.</a:t>
            </a:r>
            <a:endParaRPr sz="11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79347" y="1200911"/>
            <a:ext cx="6125210" cy="3616960"/>
            <a:chOff x="879347" y="1200911"/>
            <a:chExt cx="6125210" cy="3616960"/>
          </a:xfrm>
        </p:grpSpPr>
        <p:sp>
          <p:nvSpPr>
            <p:cNvPr id="3" name="object 3"/>
            <p:cNvSpPr/>
            <p:nvPr/>
          </p:nvSpPr>
          <p:spPr>
            <a:xfrm>
              <a:off x="890015" y="1211579"/>
              <a:ext cx="6103620" cy="3595370"/>
            </a:xfrm>
            <a:custGeom>
              <a:avLst/>
              <a:gdLst/>
              <a:ahLst/>
              <a:cxnLst/>
              <a:rect l="l" t="t" r="r" b="b"/>
              <a:pathLst>
                <a:path w="6103620" h="3595370">
                  <a:moveTo>
                    <a:pt x="6103620" y="0"/>
                  </a:moveTo>
                  <a:lnTo>
                    <a:pt x="0" y="0"/>
                  </a:lnTo>
                  <a:lnTo>
                    <a:pt x="0" y="3595115"/>
                  </a:lnTo>
                  <a:lnTo>
                    <a:pt x="6103620" y="3595115"/>
                  </a:lnTo>
                  <a:lnTo>
                    <a:pt x="6103620" y="0"/>
                  </a:lnTo>
                  <a:close/>
                </a:path>
              </a:pathLst>
            </a:custGeom>
            <a:solidFill>
              <a:srgbClr val="DCDC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879347" y="1200911"/>
              <a:ext cx="6125210" cy="3616960"/>
            </a:xfrm>
            <a:custGeom>
              <a:avLst/>
              <a:gdLst/>
              <a:ahLst/>
              <a:cxnLst/>
              <a:rect l="l" t="t" r="r" b="b"/>
              <a:pathLst>
                <a:path w="6125209" h="3616960">
                  <a:moveTo>
                    <a:pt x="6120384" y="0"/>
                  </a:moveTo>
                  <a:lnTo>
                    <a:pt x="4572" y="0"/>
                  </a:lnTo>
                  <a:lnTo>
                    <a:pt x="0" y="4572"/>
                  </a:lnTo>
                  <a:lnTo>
                    <a:pt x="0" y="3611880"/>
                  </a:lnTo>
                  <a:lnTo>
                    <a:pt x="4572" y="3616452"/>
                  </a:lnTo>
                  <a:lnTo>
                    <a:pt x="6120384" y="3616452"/>
                  </a:lnTo>
                  <a:lnTo>
                    <a:pt x="6124956" y="3611880"/>
                  </a:lnTo>
                  <a:lnTo>
                    <a:pt x="6124956" y="3605784"/>
                  </a:lnTo>
                  <a:lnTo>
                    <a:pt x="19812" y="3605784"/>
                  </a:lnTo>
                  <a:lnTo>
                    <a:pt x="10668" y="3596640"/>
                  </a:lnTo>
                  <a:lnTo>
                    <a:pt x="19812" y="3596640"/>
                  </a:lnTo>
                  <a:lnTo>
                    <a:pt x="19812" y="19812"/>
                  </a:lnTo>
                  <a:lnTo>
                    <a:pt x="10667" y="19812"/>
                  </a:lnTo>
                  <a:lnTo>
                    <a:pt x="19812" y="10668"/>
                  </a:lnTo>
                  <a:lnTo>
                    <a:pt x="6124956" y="10668"/>
                  </a:lnTo>
                  <a:lnTo>
                    <a:pt x="6124956" y="4572"/>
                  </a:lnTo>
                  <a:lnTo>
                    <a:pt x="6120384" y="0"/>
                  </a:lnTo>
                  <a:close/>
                </a:path>
                <a:path w="6125209" h="3616960">
                  <a:moveTo>
                    <a:pt x="19812" y="3596640"/>
                  </a:moveTo>
                  <a:lnTo>
                    <a:pt x="10668" y="3596640"/>
                  </a:lnTo>
                  <a:lnTo>
                    <a:pt x="19812" y="3605784"/>
                  </a:lnTo>
                  <a:lnTo>
                    <a:pt x="19812" y="3596640"/>
                  </a:lnTo>
                  <a:close/>
                </a:path>
                <a:path w="6125209" h="3616960">
                  <a:moveTo>
                    <a:pt x="6103620" y="3596640"/>
                  </a:moveTo>
                  <a:lnTo>
                    <a:pt x="19812" y="3596640"/>
                  </a:lnTo>
                  <a:lnTo>
                    <a:pt x="19812" y="3605784"/>
                  </a:lnTo>
                  <a:lnTo>
                    <a:pt x="6103620" y="3605784"/>
                  </a:lnTo>
                  <a:lnTo>
                    <a:pt x="6103620" y="3596640"/>
                  </a:lnTo>
                  <a:close/>
                </a:path>
                <a:path w="6125209" h="3616960">
                  <a:moveTo>
                    <a:pt x="6103620" y="10668"/>
                  </a:moveTo>
                  <a:lnTo>
                    <a:pt x="6103620" y="3605784"/>
                  </a:lnTo>
                  <a:lnTo>
                    <a:pt x="6114288" y="3596640"/>
                  </a:lnTo>
                  <a:lnTo>
                    <a:pt x="6124956" y="3596640"/>
                  </a:lnTo>
                  <a:lnTo>
                    <a:pt x="6124956" y="19812"/>
                  </a:lnTo>
                  <a:lnTo>
                    <a:pt x="6114288" y="19812"/>
                  </a:lnTo>
                  <a:lnTo>
                    <a:pt x="6103620" y="10668"/>
                  </a:lnTo>
                  <a:close/>
                </a:path>
                <a:path w="6125209" h="3616960">
                  <a:moveTo>
                    <a:pt x="6124956" y="3596640"/>
                  </a:moveTo>
                  <a:lnTo>
                    <a:pt x="6114288" y="3596640"/>
                  </a:lnTo>
                  <a:lnTo>
                    <a:pt x="6103620" y="3605784"/>
                  </a:lnTo>
                  <a:lnTo>
                    <a:pt x="6124956" y="3605784"/>
                  </a:lnTo>
                  <a:lnTo>
                    <a:pt x="6124956" y="3596640"/>
                  </a:lnTo>
                  <a:close/>
                </a:path>
                <a:path w="6125209" h="3616960">
                  <a:moveTo>
                    <a:pt x="19812" y="10668"/>
                  </a:moveTo>
                  <a:lnTo>
                    <a:pt x="10667" y="19812"/>
                  </a:lnTo>
                  <a:lnTo>
                    <a:pt x="19812" y="19812"/>
                  </a:lnTo>
                  <a:lnTo>
                    <a:pt x="19812" y="10668"/>
                  </a:lnTo>
                  <a:close/>
                </a:path>
                <a:path w="6125209" h="3616960">
                  <a:moveTo>
                    <a:pt x="6103620" y="10668"/>
                  </a:moveTo>
                  <a:lnTo>
                    <a:pt x="19812" y="10668"/>
                  </a:lnTo>
                  <a:lnTo>
                    <a:pt x="19812" y="19812"/>
                  </a:lnTo>
                  <a:lnTo>
                    <a:pt x="6103620" y="19812"/>
                  </a:lnTo>
                  <a:lnTo>
                    <a:pt x="6103620" y="10668"/>
                  </a:lnTo>
                  <a:close/>
                </a:path>
                <a:path w="6125209" h="3616960">
                  <a:moveTo>
                    <a:pt x="6124956" y="10668"/>
                  </a:moveTo>
                  <a:lnTo>
                    <a:pt x="6103620" y="10668"/>
                  </a:lnTo>
                  <a:lnTo>
                    <a:pt x="6114288" y="19812"/>
                  </a:lnTo>
                  <a:lnTo>
                    <a:pt x="6124956" y="19812"/>
                  </a:lnTo>
                  <a:lnTo>
                    <a:pt x="6124956" y="1066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942847" y="790204"/>
            <a:ext cx="3985895" cy="62484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911350">
              <a:lnSpc>
                <a:spcPct val="100000"/>
              </a:lnSpc>
              <a:spcBef>
                <a:spcPts val="110"/>
              </a:spcBef>
            </a:pPr>
            <a:r>
              <a:rPr sz="1850" b="1" spc="270" dirty="0">
                <a:latin typeface="Times New Roman"/>
                <a:cs typeface="Times New Roman"/>
              </a:rPr>
              <a:t>switch</a:t>
            </a:r>
            <a:r>
              <a:rPr sz="1850" b="1" spc="75" dirty="0">
                <a:latin typeface="Times New Roman"/>
                <a:cs typeface="Times New Roman"/>
              </a:rPr>
              <a:t> </a:t>
            </a:r>
            <a:r>
              <a:rPr sz="1850" b="1" spc="-10" dirty="0">
                <a:latin typeface="Arial"/>
                <a:cs typeface="Arial"/>
              </a:rPr>
              <a:t>Statement</a:t>
            </a:r>
            <a:endParaRPr sz="18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110"/>
              </a:spcBef>
            </a:pPr>
            <a:r>
              <a:rPr sz="1000" spc="100" dirty="0">
                <a:latin typeface="Times New Roman"/>
                <a:cs typeface="Times New Roman"/>
              </a:rPr>
              <a:t>1</a:t>
            </a:r>
            <a:r>
              <a:rPr sz="1000" spc="445" dirty="0">
                <a:latin typeface="Times New Roman"/>
                <a:cs typeface="Times New Roman"/>
              </a:rPr>
              <a:t> </a:t>
            </a:r>
            <a:r>
              <a:rPr sz="1150" spc="195" dirty="0">
                <a:latin typeface="Times New Roman"/>
                <a:cs typeface="Times New Roman"/>
              </a:rPr>
              <a:t>public</a:t>
            </a:r>
            <a:r>
              <a:rPr sz="1150" spc="425" dirty="0">
                <a:latin typeface="Times New Roman"/>
                <a:cs typeface="Times New Roman"/>
              </a:rPr>
              <a:t> </a:t>
            </a:r>
            <a:r>
              <a:rPr sz="1150" spc="229" dirty="0">
                <a:latin typeface="Times New Roman"/>
                <a:cs typeface="Times New Roman"/>
              </a:rPr>
              <a:t>class</a:t>
            </a:r>
            <a:r>
              <a:rPr sz="1150" spc="405" dirty="0">
                <a:latin typeface="Times New Roman"/>
                <a:cs typeface="Times New Roman"/>
              </a:rPr>
              <a:t> </a:t>
            </a:r>
            <a:r>
              <a:rPr sz="1150" spc="175" dirty="0">
                <a:latin typeface="Times New Roman"/>
                <a:cs typeface="Times New Roman"/>
              </a:rPr>
              <a:t>SwitchStringStatement</a:t>
            </a:r>
            <a:r>
              <a:rPr sz="1150" spc="425" dirty="0">
                <a:latin typeface="Times New Roman"/>
                <a:cs typeface="Times New Roman"/>
              </a:rPr>
              <a:t> </a:t>
            </a:r>
            <a:r>
              <a:rPr sz="1150" spc="80" dirty="0">
                <a:latin typeface="Times New Roman"/>
                <a:cs typeface="Times New Roman"/>
              </a:rPr>
              <a:t>{</a:t>
            </a:r>
            <a:endParaRPr sz="115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368044" y="1389230"/>
            <a:ext cx="3432175" cy="1993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50" spc="200" dirty="0">
                <a:latin typeface="Times New Roman"/>
                <a:cs typeface="Times New Roman"/>
              </a:rPr>
              <a:t>public</a:t>
            </a:r>
            <a:r>
              <a:rPr sz="1150" spc="395" dirty="0">
                <a:latin typeface="Times New Roman"/>
                <a:cs typeface="Times New Roman"/>
              </a:rPr>
              <a:t> </a:t>
            </a:r>
            <a:r>
              <a:rPr sz="1150" spc="275" dirty="0">
                <a:latin typeface="Times New Roman"/>
                <a:cs typeface="Times New Roman"/>
              </a:rPr>
              <a:t>static</a:t>
            </a:r>
            <a:r>
              <a:rPr sz="1150" spc="400" dirty="0">
                <a:latin typeface="Times New Roman"/>
                <a:cs typeface="Times New Roman"/>
              </a:rPr>
              <a:t> </a:t>
            </a:r>
            <a:r>
              <a:rPr sz="1150" spc="175" dirty="0">
                <a:latin typeface="Times New Roman"/>
                <a:cs typeface="Times New Roman"/>
              </a:rPr>
              <a:t>void</a:t>
            </a:r>
            <a:r>
              <a:rPr sz="1150" spc="395" dirty="0">
                <a:latin typeface="Times New Roman"/>
                <a:cs typeface="Times New Roman"/>
              </a:rPr>
              <a:t> </a:t>
            </a:r>
            <a:r>
              <a:rPr sz="1150" spc="180" dirty="0">
                <a:latin typeface="Times New Roman"/>
                <a:cs typeface="Times New Roman"/>
              </a:rPr>
              <a:t>main(String</a:t>
            </a:r>
            <a:r>
              <a:rPr sz="1150" spc="400" dirty="0">
                <a:latin typeface="Times New Roman"/>
                <a:cs typeface="Times New Roman"/>
              </a:rPr>
              <a:t> </a:t>
            </a:r>
            <a:r>
              <a:rPr sz="1150" spc="215" dirty="0">
                <a:latin typeface="Times New Roman"/>
                <a:cs typeface="Times New Roman"/>
              </a:rPr>
              <a:t>args[]){</a:t>
            </a:r>
            <a:endParaRPr sz="115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717039" y="1738226"/>
            <a:ext cx="2122805" cy="373380"/>
          </a:xfrm>
          <a:prstGeom prst="rect">
            <a:avLst/>
          </a:prstGeom>
        </p:spPr>
        <p:txBody>
          <a:bodyPr vert="horz" wrap="square" lIns="0" tIns="18415" rIns="0" bIns="0" rtlCol="0">
            <a:spAutoFit/>
          </a:bodyPr>
          <a:lstStyle/>
          <a:p>
            <a:pPr marL="12700" marR="5080">
              <a:lnSpc>
                <a:spcPts val="1370"/>
              </a:lnSpc>
              <a:spcBef>
                <a:spcPts val="145"/>
              </a:spcBef>
            </a:pPr>
            <a:r>
              <a:rPr sz="1150" spc="210" dirty="0">
                <a:latin typeface="Times New Roman"/>
                <a:cs typeface="Times New Roman"/>
              </a:rPr>
              <a:t>String</a:t>
            </a:r>
            <a:r>
              <a:rPr sz="1150" spc="420" dirty="0">
                <a:latin typeface="Times New Roman"/>
                <a:cs typeface="Times New Roman"/>
              </a:rPr>
              <a:t> </a:t>
            </a:r>
            <a:r>
              <a:rPr sz="1150" spc="204" dirty="0">
                <a:latin typeface="Times New Roman"/>
                <a:cs typeface="Times New Roman"/>
              </a:rPr>
              <a:t>color</a:t>
            </a:r>
            <a:r>
              <a:rPr sz="1150" spc="425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Times New Roman"/>
                <a:cs typeface="Times New Roman"/>
              </a:rPr>
              <a:t>=</a:t>
            </a:r>
            <a:r>
              <a:rPr sz="1150" spc="409" dirty="0">
                <a:latin typeface="Times New Roman"/>
                <a:cs typeface="Times New Roman"/>
              </a:rPr>
              <a:t> </a:t>
            </a:r>
            <a:r>
              <a:rPr sz="1150" spc="175" dirty="0">
                <a:latin typeface="Times New Roman"/>
                <a:cs typeface="Times New Roman"/>
              </a:rPr>
              <a:t>"Blue"; </a:t>
            </a:r>
            <a:r>
              <a:rPr sz="1150" spc="210" dirty="0">
                <a:latin typeface="Times New Roman"/>
                <a:cs typeface="Times New Roman"/>
              </a:rPr>
              <a:t>String</a:t>
            </a:r>
            <a:r>
              <a:rPr sz="1150" spc="420" dirty="0">
                <a:latin typeface="Times New Roman"/>
                <a:cs typeface="Times New Roman"/>
              </a:rPr>
              <a:t> </a:t>
            </a:r>
            <a:r>
              <a:rPr sz="1150" spc="265" dirty="0">
                <a:latin typeface="Times New Roman"/>
                <a:cs typeface="Times New Roman"/>
              </a:rPr>
              <a:t>shirt</a:t>
            </a:r>
            <a:r>
              <a:rPr sz="1150" spc="425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Times New Roman"/>
                <a:cs typeface="Times New Roman"/>
              </a:rPr>
              <a:t>=</a:t>
            </a:r>
            <a:r>
              <a:rPr sz="1150" spc="409" dirty="0">
                <a:latin typeface="Times New Roman"/>
                <a:cs typeface="Times New Roman"/>
              </a:rPr>
              <a:t> </a:t>
            </a:r>
            <a:r>
              <a:rPr sz="1150" spc="204" dirty="0">
                <a:latin typeface="Times New Roman"/>
                <a:cs typeface="Times New Roman"/>
              </a:rPr>
              <a:t>"</a:t>
            </a:r>
            <a:r>
              <a:rPr sz="1150" spc="425" dirty="0">
                <a:latin typeface="Times New Roman"/>
                <a:cs typeface="Times New Roman"/>
              </a:rPr>
              <a:t> </a:t>
            </a:r>
            <a:r>
              <a:rPr sz="1150" spc="235" dirty="0">
                <a:latin typeface="Times New Roman"/>
                <a:cs typeface="Times New Roman"/>
              </a:rPr>
              <a:t>Shirt";</a:t>
            </a:r>
            <a:endParaRPr sz="115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717039" y="2260956"/>
            <a:ext cx="2898775" cy="1769110"/>
          </a:xfrm>
          <a:prstGeom prst="rect">
            <a:avLst/>
          </a:prstGeom>
        </p:spPr>
        <p:txBody>
          <a:bodyPr vert="horz" wrap="square" lIns="0" tIns="18415" rIns="0" bIns="0" rtlCol="0">
            <a:spAutoFit/>
          </a:bodyPr>
          <a:lstStyle/>
          <a:p>
            <a:pPr marL="363220" marR="1480185" indent="-350520">
              <a:lnSpc>
                <a:spcPts val="1370"/>
              </a:lnSpc>
              <a:spcBef>
                <a:spcPts val="145"/>
              </a:spcBef>
            </a:pPr>
            <a:r>
              <a:rPr sz="1150" spc="180" dirty="0">
                <a:latin typeface="Times New Roman"/>
                <a:cs typeface="Times New Roman"/>
              </a:rPr>
              <a:t>switch</a:t>
            </a:r>
            <a:r>
              <a:rPr sz="1150" spc="409" dirty="0">
                <a:latin typeface="Times New Roman"/>
                <a:cs typeface="Times New Roman"/>
              </a:rPr>
              <a:t> </a:t>
            </a:r>
            <a:r>
              <a:rPr sz="1150" spc="210" dirty="0">
                <a:latin typeface="Times New Roman"/>
                <a:cs typeface="Times New Roman"/>
              </a:rPr>
              <a:t>(color){ </a:t>
            </a:r>
            <a:r>
              <a:rPr sz="1150" spc="185" dirty="0">
                <a:latin typeface="Times New Roman"/>
                <a:cs typeface="Times New Roman"/>
              </a:rPr>
              <a:t>case</a:t>
            </a:r>
            <a:r>
              <a:rPr sz="1150" spc="390" dirty="0">
                <a:latin typeface="Times New Roman"/>
                <a:cs typeface="Times New Roman"/>
              </a:rPr>
              <a:t> </a:t>
            </a:r>
            <a:r>
              <a:rPr sz="1150" spc="175" dirty="0">
                <a:latin typeface="Times New Roman"/>
                <a:cs typeface="Times New Roman"/>
              </a:rPr>
              <a:t>"Blue":</a:t>
            </a:r>
            <a:endParaRPr sz="1150">
              <a:latin typeface="Times New Roman"/>
              <a:cs typeface="Times New Roman"/>
            </a:endParaRPr>
          </a:p>
          <a:p>
            <a:pPr marL="788035" marR="167640" indent="-76200">
              <a:lnSpc>
                <a:spcPts val="1370"/>
              </a:lnSpc>
              <a:spcBef>
                <a:spcPts val="5"/>
              </a:spcBef>
            </a:pPr>
            <a:r>
              <a:rPr sz="1150" spc="270" dirty="0">
                <a:latin typeface="Times New Roman"/>
                <a:cs typeface="Times New Roman"/>
              </a:rPr>
              <a:t>shirt</a:t>
            </a:r>
            <a:r>
              <a:rPr sz="1150" spc="425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Times New Roman"/>
                <a:cs typeface="Times New Roman"/>
              </a:rPr>
              <a:t>=</a:t>
            </a:r>
            <a:r>
              <a:rPr sz="1150" spc="430" dirty="0">
                <a:latin typeface="Times New Roman"/>
                <a:cs typeface="Times New Roman"/>
              </a:rPr>
              <a:t> </a:t>
            </a:r>
            <a:r>
              <a:rPr sz="1150" spc="155" dirty="0">
                <a:latin typeface="Times New Roman"/>
                <a:cs typeface="Times New Roman"/>
              </a:rPr>
              <a:t>"Blue"</a:t>
            </a:r>
            <a:r>
              <a:rPr sz="1150" spc="430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Times New Roman"/>
                <a:cs typeface="Times New Roman"/>
              </a:rPr>
              <a:t>+</a:t>
            </a:r>
            <a:r>
              <a:rPr sz="1150" spc="430" dirty="0">
                <a:latin typeface="Times New Roman"/>
                <a:cs typeface="Times New Roman"/>
              </a:rPr>
              <a:t> </a:t>
            </a:r>
            <a:r>
              <a:rPr sz="1150" spc="275" dirty="0">
                <a:latin typeface="Times New Roman"/>
                <a:cs typeface="Times New Roman"/>
              </a:rPr>
              <a:t>shirt; </a:t>
            </a:r>
            <a:r>
              <a:rPr sz="1150" spc="190" dirty="0">
                <a:latin typeface="Times New Roman"/>
                <a:cs typeface="Times New Roman"/>
              </a:rPr>
              <a:t>break;</a:t>
            </a:r>
            <a:endParaRPr sz="1150">
              <a:latin typeface="Times New Roman"/>
              <a:cs typeface="Times New Roman"/>
            </a:endParaRPr>
          </a:p>
          <a:p>
            <a:pPr marL="439420">
              <a:lnSpc>
                <a:spcPts val="1330"/>
              </a:lnSpc>
            </a:pPr>
            <a:r>
              <a:rPr sz="1150" spc="185" dirty="0">
                <a:latin typeface="Times New Roman"/>
                <a:cs typeface="Times New Roman"/>
              </a:rPr>
              <a:t>case</a:t>
            </a:r>
            <a:r>
              <a:rPr sz="1150" spc="390" dirty="0">
                <a:latin typeface="Times New Roman"/>
                <a:cs typeface="Times New Roman"/>
              </a:rPr>
              <a:t> </a:t>
            </a:r>
            <a:r>
              <a:rPr sz="1150" spc="150" dirty="0">
                <a:latin typeface="Times New Roman"/>
                <a:cs typeface="Times New Roman"/>
              </a:rPr>
              <a:t>"Red":</a:t>
            </a:r>
            <a:endParaRPr sz="1150">
              <a:latin typeface="Times New Roman"/>
              <a:cs typeface="Times New Roman"/>
            </a:endParaRPr>
          </a:p>
          <a:p>
            <a:pPr marL="788035" marR="180340">
              <a:lnSpc>
                <a:spcPts val="1370"/>
              </a:lnSpc>
              <a:spcBef>
                <a:spcPts val="50"/>
              </a:spcBef>
            </a:pPr>
            <a:r>
              <a:rPr sz="1150" spc="270" dirty="0">
                <a:latin typeface="Times New Roman"/>
                <a:cs typeface="Times New Roman"/>
              </a:rPr>
              <a:t>shirt</a:t>
            </a:r>
            <a:r>
              <a:rPr sz="1150" spc="409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Times New Roman"/>
                <a:cs typeface="Times New Roman"/>
              </a:rPr>
              <a:t>=</a:t>
            </a:r>
            <a:r>
              <a:rPr sz="1150" spc="425" dirty="0">
                <a:latin typeface="Times New Roman"/>
                <a:cs typeface="Times New Roman"/>
              </a:rPr>
              <a:t> </a:t>
            </a:r>
            <a:r>
              <a:rPr sz="1150" spc="120" dirty="0">
                <a:latin typeface="Times New Roman"/>
                <a:cs typeface="Times New Roman"/>
              </a:rPr>
              <a:t>"Red"</a:t>
            </a:r>
            <a:r>
              <a:rPr sz="1150" spc="409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Times New Roman"/>
                <a:cs typeface="Times New Roman"/>
              </a:rPr>
              <a:t>+</a:t>
            </a:r>
            <a:r>
              <a:rPr sz="1150" spc="434" dirty="0">
                <a:latin typeface="Times New Roman"/>
                <a:cs typeface="Times New Roman"/>
              </a:rPr>
              <a:t> </a:t>
            </a:r>
            <a:r>
              <a:rPr sz="1150" spc="270" dirty="0">
                <a:latin typeface="Times New Roman"/>
                <a:cs typeface="Times New Roman"/>
              </a:rPr>
              <a:t>shirt; </a:t>
            </a:r>
            <a:r>
              <a:rPr sz="1150" spc="190" dirty="0">
                <a:latin typeface="Times New Roman"/>
                <a:cs typeface="Times New Roman"/>
              </a:rPr>
              <a:t>break;</a:t>
            </a:r>
            <a:endParaRPr sz="1150">
              <a:latin typeface="Times New Roman"/>
              <a:cs typeface="Times New Roman"/>
            </a:endParaRPr>
          </a:p>
          <a:p>
            <a:pPr marL="439420">
              <a:lnSpc>
                <a:spcPts val="1330"/>
              </a:lnSpc>
            </a:pPr>
            <a:r>
              <a:rPr sz="1150" spc="225" dirty="0">
                <a:latin typeface="Times New Roman"/>
                <a:cs typeface="Times New Roman"/>
              </a:rPr>
              <a:t>default:</a:t>
            </a:r>
            <a:endParaRPr sz="1150">
              <a:latin typeface="Times New Roman"/>
              <a:cs typeface="Times New Roman"/>
            </a:endParaRPr>
          </a:p>
          <a:p>
            <a:pPr marL="788035">
              <a:lnSpc>
                <a:spcPts val="1375"/>
              </a:lnSpc>
            </a:pPr>
            <a:r>
              <a:rPr sz="1150" spc="270" dirty="0">
                <a:latin typeface="Times New Roman"/>
                <a:cs typeface="Times New Roman"/>
              </a:rPr>
              <a:t>shirt</a:t>
            </a:r>
            <a:r>
              <a:rPr sz="1150" spc="415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Times New Roman"/>
                <a:cs typeface="Times New Roman"/>
              </a:rPr>
              <a:t>=</a:t>
            </a:r>
            <a:r>
              <a:rPr sz="1150" spc="434" dirty="0">
                <a:latin typeface="Times New Roman"/>
                <a:cs typeface="Times New Roman"/>
              </a:rPr>
              <a:t> </a:t>
            </a:r>
            <a:r>
              <a:rPr sz="1150" spc="135" dirty="0">
                <a:latin typeface="Times New Roman"/>
                <a:cs typeface="Times New Roman"/>
              </a:rPr>
              <a:t>"White"</a:t>
            </a:r>
            <a:r>
              <a:rPr sz="1150" spc="440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Times New Roman"/>
                <a:cs typeface="Times New Roman"/>
              </a:rPr>
              <a:t>+</a:t>
            </a:r>
            <a:r>
              <a:rPr sz="1150" spc="420" dirty="0">
                <a:latin typeface="Times New Roman"/>
                <a:cs typeface="Times New Roman"/>
              </a:rPr>
              <a:t> </a:t>
            </a:r>
            <a:r>
              <a:rPr sz="1150" spc="270" dirty="0">
                <a:latin typeface="Times New Roman"/>
                <a:cs typeface="Times New Roman"/>
              </a:rPr>
              <a:t>shirt;</a:t>
            </a:r>
            <a:endParaRPr sz="1150">
              <a:latin typeface="Times New Roman"/>
              <a:cs typeface="Times New Roman"/>
            </a:endParaRPr>
          </a:p>
          <a:p>
            <a:pPr marL="88900">
              <a:lnSpc>
                <a:spcPct val="100000"/>
              </a:lnSpc>
            </a:pPr>
            <a:r>
              <a:rPr sz="1150" spc="80" dirty="0">
                <a:latin typeface="Times New Roman"/>
                <a:cs typeface="Times New Roman"/>
              </a:rPr>
              <a:t>}</a:t>
            </a:r>
            <a:endParaRPr sz="115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793239" y="4179673"/>
            <a:ext cx="3783965" cy="1993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50" spc="215" dirty="0">
                <a:latin typeface="Times New Roman"/>
                <a:cs typeface="Times New Roman"/>
              </a:rPr>
              <a:t>System.out.println("Shirt</a:t>
            </a:r>
            <a:r>
              <a:rPr sz="1150" spc="409" dirty="0">
                <a:latin typeface="Times New Roman"/>
                <a:cs typeface="Times New Roman"/>
              </a:rPr>
              <a:t> </a:t>
            </a:r>
            <a:r>
              <a:rPr sz="1150" spc="220" dirty="0">
                <a:latin typeface="Times New Roman"/>
                <a:cs typeface="Times New Roman"/>
              </a:rPr>
              <a:t>type:</a:t>
            </a:r>
            <a:r>
              <a:rPr sz="1150" spc="415" dirty="0">
                <a:latin typeface="Times New Roman"/>
                <a:cs typeface="Times New Roman"/>
              </a:rPr>
              <a:t> </a:t>
            </a:r>
            <a:r>
              <a:rPr sz="1150" spc="204" dirty="0">
                <a:latin typeface="Times New Roman"/>
                <a:cs typeface="Times New Roman"/>
              </a:rPr>
              <a:t>"</a:t>
            </a:r>
            <a:r>
              <a:rPr sz="1150" spc="425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Times New Roman"/>
                <a:cs typeface="Times New Roman"/>
              </a:rPr>
              <a:t>+</a:t>
            </a:r>
            <a:r>
              <a:rPr sz="1150" spc="430" dirty="0">
                <a:latin typeface="Times New Roman"/>
                <a:cs typeface="Times New Roman"/>
              </a:rPr>
              <a:t> </a:t>
            </a:r>
            <a:r>
              <a:rPr sz="1150" spc="275" dirty="0">
                <a:latin typeface="Times New Roman"/>
                <a:cs typeface="Times New Roman"/>
              </a:rPr>
              <a:t>shirt);</a:t>
            </a:r>
            <a:endParaRPr sz="115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444244" y="4353410"/>
            <a:ext cx="112395" cy="1993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50" spc="80" dirty="0">
                <a:latin typeface="Times New Roman"/>
                <a:cs typeface="Times New Roman"/>
              </a:rPr>
              <a:t>}</a:t>
            </a:r>
            <a:endParaRPr sz="115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42847" y="1385922"/>
            <a:ext cx="351790" cy="3340735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65"/>
              </a:spcBef>
            </a:pPr>
            <a:r>
              <a:rPr sz="1000" spc="50" dirty="0">
                <a:latin typeface="Times New Roman"/>
                <a:cs typeface="Times New Roman"/>
              </a:rPr>
              <a:t>2</a:t>
            </a:r>
            <a:endParaRPr sz="1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sz="1000" spc="50" dirty="0">
                <a:latin typeface="Times New Roman"/>
                <a:cs typeface="Times New Roman"/>
              </a:rPr>
              <a:t>3</a:t>
            </a:r>
            <a:endParaRPr sz="1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sz="1000" spc="50" dirty="0">
                <a:latin typeface="Times New Roman"/>
                <a:cs typeface="Times New Roman"/>
              </a:rPr>
              <a:t>4</a:t>
            </a:r>
            <a:endParaRPr sz="1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65"/>
              </a:spcBef>
            </a:pPr>
            <a:r>
              <a:rPr sz="1000" spc="50" dirty="0">
                <a:latin typeface="Times New Roman"/>
                <a:cs typeface="Times New Roman"/>
              </a:rPr>
              <a:t>5</a:t>
            </a:r>
            <a:endParaRPr sz="1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sz="1000" spc="50" dirty="0">
                <a:latin typeface="Times New Roman"/>
                <a:cs typeface="Times New Roman"/>
              </a:rPr>
              <a:t>6</a:t>
            </a:r>
            <a:endParaRPr sz="1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sz="1000" spc="50" dirty="0">
                <a:latin typeface="Times New Roman"/>
                <a:cs typeface="Times New Roman"/>
              </a:rPr>
              <a:t>7</a:t>
            </a:r>
            <a:endParaRPr sz="1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sz="1000" spc="50" dirty="0">
                <a:latin typeface="Times New Roman"/>
                <a:cs typeface="Times New Roman"/>
              </a:rPr>
              <a:t>8</a:t>
            </a:r>
            <a:endParaRPr sz="1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sz="1000" spc="50" dirty="0">
                <a:latin typeface="Times New Roman"/>
                <a:cs typeface="Times New Roman"/>
              </a:rPr>
              <a:t>9</a:t>
            </a:r>
            <a:endParaRPr sz="1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65"/>
              </a:spcBef>
            </a:pPr>
            <a:r>
              <a:rPr sz="1000" spc="70" dirty="0">
                <a:latin typeface="Times New Roman"/>
                <a:cs typeface="Times New Roman"/>
              </a:rPr>
              <a:t>10</a:t>
            </a:r>
            <a:endParaRPr sz="1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sz="1000" spc="70" dirty="0">
                <a:latin typeface="Times New Roman"/>
                <a:cs typeface="Times New Roman"/>
              </a:rPr>
              <a:t>11</a:t>
            </a:r>
            <a:endParaRPr sz="1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sz="1000" spc="70" dirty="0">
                <a:latin typeface="Times New Roman"/>
                <a:cs typeface="Times New Roman"/>
              </a:rPr>
              <a:t>12</a:t>
            </a:r>
            <a:endParaRPr sz="1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65"/>
              </a:spcBef>
            </a:pPr>
            <a:r>
              <a:rPr sz="1000" spc="70" dirty="0">
                <a:latin typeface="Times New Roman"/>
                <a:cs typeface="Times New Roman"/>
              </a:rPr>
              <a:t>13</a:t>
            </a:r>
            <a:endParaRPr sz="1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sz="1000" spc="70" dirty="0">
                <a:latin typeface="Times New Roman"/>
                <a:cs typeface="Times New Roman"/>
              </a:rPr>
              <a:t>14</a:t>
            </a:r>
            <a:endParaRPr sz="1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sz="1000" spc="70" dirty="0">
                <a:latin typeface="Times New Roman"/>
                <a:cs typeface="Times New Roman"/>
              </a:rPr>
              <a:t>15</a:t>
            </a:r>
            <a:endParaRPr sz="1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sz="1000" spc="70" dirty="0">
                <a:latin typeface="Times New Roman"/>
                <a:cs typeface="Times New Roman"/>
              </a:rPr>
              <a:t>16</a:t>
            </a:r>
            <a:endParaRPr sz="1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sz="1000" spc="70" dirty="0">
                <a:latin typeface="Times New Roman"/>
                <a:cs typeface="Times New Roman"/>
              </a:rPr>
              <a:t>17</a:t>
            </a:r>
            <a:endParaRPr sz="1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sz="1000" spc="70" dirty="0">
                <a:latin typeface="Times New Roman"/>
                <a:cs typeface="Times New Roman"/>
              </a:rPr>
              <a:t>18</a:t>
            </a:r>
            <a:endParaRPr sz="1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65"/>
              </a:spcBef>
            </a:pPr>
            <a:r>
              <a:rPr sz="1000" spc="70" dirty="0">
                <a:latin typeface="Times New Roman"/>
                <a:cs typeface="Times New Roman"/>
              </a:rPr>
              <a:t>19</a:t>
            </a:r>
            <a:endParaRPr sz="1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z="1000" spc="95" dirty="0">
                <a:latin typeface="Times New Roman"/>
                <a:cs typeface="Times New Roman"/>
              </a:rPr>
              <a:t>20</a:t>
            </a:r>
            <a:r>
              <a:rPr sz="1000" spc="434" dirty="0">
                <a:latin typeface="Times New Roman"/>
                <a:cs typeface="Times New Roman"/>
              </a:rPr>
              <a:t> </a:t>
            </a:r>
            <a:r>
              <a:rPr sz="1150" spc="70" dirty="0">
                <a:latin typeface="Times New Roman"/>
                <a:cs typeface="Times New Roman"/>
              </a:rPr>
              <a:t>}</a:t>
            </a:r>
            <a:endParaRPr sz="115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326639" y="5247386"/>
            <a:ext cx="3116580" cy="144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endParaRPr sz="8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34211" y="1473708"/>
            <a:ext cx="6015355" cy="2689860"/>
            <a:chOff x="934211" y="1473708"/>
            <a:chExt cx="6015355" cy="2689860"/>
          </a:xfrm>
        </p:grpSpPr>
        <p:sp>
          <p:nvSpPr>
            <p:cNvPr id="3" name="object 3"/>
            <p:cNvSpPr/>
            <p:nvPr/>
          </p:nvSpPr>
          <p:spPr>
            <a:xfrm>
              <a:off x="943355" y="1482852"/>
              <a:ext cx="5995670" cy="2670175"/>
            </a:xfrm>
            <a:custGeom>
              <a:avLst/>
              <a:gdLst/>
              <a:ahLst/>
              <a:cxnLst/>
              <a:rect l="l" t="t" r="r" b="b"/>
              <a:pathLst>
                <a:path w="5995670" h="2670175">
                  <a:moveTo>
                    <a:pt x="5995416" y="0"/>
                  </a:moveTo>
                  <a:lnTo>
                    <a:pt x="0" y="0"/>
                  </a:lnTo>
                  <a:lnTo>
                    <a:pt x="0" y="2670048"/>
                  </a:lnTo>
                  <a:lnTo>
                    <a:pt x="5995416" y="2670048"/>
                  </a:lnTo>
                  <a:lnTo>
                    <a:pt x="5995416" y="0"/>
                  </a:lnTo>
                  <a:close/>
                </a:path>
              </a:pathLst>
            </a:custGeom>
            <a:solidFill>
              <a:srgbClr val="DCDC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934211" y="1473708"/>
              <a:ext cx="6015355" cy="2689860"/>
            </a:xfrm>
            <a:custGeom>
              <a:avLst/>
              <a:gdLst/>
              <a:ahLst/>
              <a:cxnLst/>
              <a:rect l="l" t="t" r="r" b="b"/>
              <a:pathLst>
                <a:path w="6015355" h="2689860">
                  <a:moveTo>
                    <a:pt x="6010656" y="0"/>
                  </a:moveTo>
                  <a:lnTo>
                    <a:pt x="4572" y="0"/>
                  </a:lnTo>
                  <a:lnTo>
                    <a:pt x="0" y="4572"/>
                  </a:lnTo>
                  <a:lnTo>
                    <a:pt x="0" y="2685288"/>
                  </a:lnTo>
                  <a:lnTo>
                    <a:pt x="4572" y="2689860"/>
                  </a:lnTo>
                  <a:lnTo>
                    <a:pt x="6010656" y="2689860"/>
                  </a:lnTo>
                  <a:lnTo>
                    <a:pt x="6015228" y="2685288"/>
                  </a:lnTo>
                  <a:lnTo>
                    <a:pt x="6015228" y="2679192"/>
                  </a:lnTo>
                  <a:lnTo>
                    <a:pt x="19812" y="2679192"/>
                  </a:lnTo>
                  <a:lnTo>
                    <a:pt x="9144" y="2668524"/>
                  </a:lnTo>
                  <a:lnTo>
                    <a:pt x="19812" y="2668524"/>
                  </a:lnTo>
                  <a:lnTo>
                    <a:pt x="19812" y="19812"/>
                  </a:lnTo>
                  <a:lnTo>
                    <a:pt x="9143" y="19812"/>
                  </a:lnTo>
                  <a:lnTo>
                    <a:pt x="19812" y="9144"/>
                  </a:lnTo>
                  <a:lnTo>
                    <a:pt x="6015228" y="9144"/>
                  </a:lnTo>
                  <a:lnTo>
                    <a:pt x="6015228" y="4572"/>
                  </a:lnTo>
                  <a:lnTo>
                    <a:pt x="6010656" y="0"/>
                  </a:lnTo>
                  <a:close/>
                </a:path>
                <a:path w="6015355" h="2689860">
                  <a:moveTo>
                    <a:pt x="19812" y="2668524"/>
                  </a:moveTo>
                  <a:lnTo>
                    <a:pt x="9144" y="2668524"/>
                  </a:lnTo>
                  <a:lnTo>
                    <a:pt x="19812" y="2679192"/>
                  </a:lnTo>
                  <a:lnTo>
                    <a:pt x="19812" y="2668524"/>
                  </a:lnTo>
                  <a:close/>
                </a:path>
                <a:path w="6015355" h="2689860">
                  <a:moveTo>
                    <a:pt x="5993892" y="2668524"/>
                  </a:moveTo>
                  <a:lnTo>
                    <a:pt x="19812" y="2668524"/>
                  </a:lnTo>
                  <a:lnTo>
                    <a:pt x="19812" y="2679192"/>
                  </a:lnTo>
                  <a:lnTo>
                    <a:pt x="5993892" y="2679192"/>
                  </a:lnTo>
                  <a:lnTo>
                    <a:pt x="5993892" y="2668524"/>
                  </a:lnTo>
                  <a:close/>
                </a:path>
                <a:path w="6015355" h="2689860">
                  <a:moveTo>
                    <a:pt x="5993892" y="9144"/>
                  </a:moveTo>
                  <a:lnTo>
                    <a:pt x="5993892" y="2679192"/>
                  </a:lnTo>
                  <a:lnTo>
                    <a:pt x="6004560" y="2668524"/>
                  </a:lnTo>
                  <a:lnTo>
                    <a:pt x="6015228" y="2668524"/>
                  </a:lnTo>
                  <a:lnTo>
                    <a:pt x="6015228" y="19812"/>
                  </a:lnTo>
                  <a:lnTo>
                    <a:pt x="6004560" y="19812"/>
                  </a:lnTo>
                  <a:lnTo>
                    <a:pt x="5993892" y="9144"/>
                  </a:lnTo>
                  <a:close/>
                </a:path>
                <a:path w="6015355" h="2689860">
                  <a:moveTo>
                    <a:pt x="6015228" y="2668524"/>
                  </a:moveTo>
                  <a:lnTo>
                    <a:pt x="6004560" y="2668524"/>
                  </a:lnTo>
                  <a:lnTo>
                    <a:pt x="5993892" y="2679192"/>
                  </a:lnTo>
                  <a:lnTo>
                    <a:pt x="6015228" y="2679192"/>
                  </a:lnTo>
                  <a:lnTo>
                    <a:pt x="6015228" y="2668524"/>
                  </a:lnTo>
                  <a:close/>
                </a:path>
                <a:path w="6015355" h="2689860">
                  <a:moveTo>
                    <a:pt x="19812" y="9144"/>
                  </a:moveTo>
                  <a:lnTo>
                    <a:pt x="9143" y="19812"/>
                  </a:lnTo>
                  <a:lnTo>
                    <a:pt x="19812" y="19812"/>
                  </a:lnTo>
                  <a:lnTo>
                    <a:pt x="19812" y="9144"/>
                  </a:lnTo>
                  <a:close/>
                </a:path>
                <a:path w="6015355" h="2689860">
                  <a:moveTo>
                    <a:pt x="5993892" y="9144"/>
                  </a:moveTo>
                  <a:lnTo>
                    <a:pt x="19812" y="9144"/>
                  </a:lnTo>
                  <a:lnTo>
                    <a:pt x="19812" y="19812"/>
                  </a:lnTo>
                  <a:lnTo>
                    <a:pt x="5993892" y="19812"/>
                  </a:lnTo>
                  <a:lnTo>
                    <a:pt x="5993892" y="9144"/>
                  </a:lnTo>
                  <a:close/>
                </a:path>
                <a:path w="6015355" h="2689860">
                  <a:moveTo>
                    <a:pt x="6015228" y="9144"/>
                  </a:moveTo>
                  <a:lnTo>
                    <a:pt x="5993892" y="9144"/>
                  </a:lnTo>
                  <a:lnTo>
                    <a:pt x="6004560" y="19812"/>
                  </a:lnTo>
                  <a:lnTo>
                    <a:pt x="6015228" y="19812"/>
                  </a:lnTo>
                  <a:lnTo>
                    <a:pt x="6015228" y="914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3242506" y="2268342"/>
            <a:ext cx="1099185" cy="2216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250" spc="210" dirty="0">
                <a:latin typeface="Times New Roman"/>
                <a:cs typeface="Times New Roman"/>
              </a:rPr>
              <a:t>main(String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387860" y="2268342"/>
            <a:ext cx="1978660" cy="61531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402590" marR="5080" indent="-390525">
              <a:lnSpc>
                <a:spcPct val="103200"/>
              </a:lnSpc>
              <a:spcBef>
                <a:spcPts val="90"/>
              </a:spcBef>
            </a:pPr>
            <a:r>
              <a:rPr sz="1250" spc="245" dirty="0">
                <a:latin typeface="Times New Roman"/>
                <a:cs typeface="Times New Roman"/>
              </a:rPr>
              <a:t>public</a:t>
            </a:r>
            <a:r>
              <a:rPr sz="1250" spc="440" dirty="0">
                <a:latin typeface="Times New Roman"/>
                <a:cs typeface="Times New Roman"/>
              </a:rPr>
              <a:t> </a:t>
            </a:r>
            <a:r>
              <a:rPr sz="1250" spc="325" dirty="0">
                <a:latin typeface="Times New Roman"/>
                <a:cs typeface="Times New Roman"/>
              </a:rPr>
              <a:t>static</a:t>
            </a:r>
            <a:r>
              <a:rPr sz="1250" spc="455" dirty="0">
                <a:latin typeface="Times New Roman"/>
                <a:cs typeface="Times New Roman"/>
              </a:rPr>
              <a:t> </a:t>
            </a:r>
            <a:r>
              <a:rPr sz="1250" spc="185" dirty="0">
                <a:latin typeface="Times New Roman"/>
                <a:cs typeface="Times New Roman"/>
              </a:rPr>
              <a:t>void </a:t>
            </a:r>
            <a:r>
              <a:rPr sz="1250" spc="320" dirty="0">
                <a:latin typeface="Times New Roman"/>
                <a:cs typeface="Times New Roman"/>
              </a:rPr>
              <a:t>int</a:t>
            </a:r>
            <a:r>
              <a:rPr sz="1250" spc="445" dirty="0">
                <a:latin typeface="Times New Roman"/>
                <a:cs typeface="Times New Roman"/>
              </a:rPr>
              <a:t> </a:t>
            </a:r>
            <a:r>
              <a:rPr sz="1250" spc="140" dirty="0">
                <a:latin typeface="Times New Roman"/>
                <a:cs typeface="Times New Roman"/>
              </a:rPr>
              <a:t>x</a:t>
            </a:r>
            <a:r>
              <a:rPr sz="1250" spc="465" dirty="0">
                <a:latin typeface="Times New Roman"/>
                <a:cs typeface="Times New Roman"/>
              </a:rPr>
              <a:t> </a:t>
            </a:r>
            <a:r>
              <a:rPr sz="1250" spc="70" dirty="0">
                <a:latin typeface="Times New Roman"/>
                <a:cs typeface="Times New Roman"/>
              </a:rPr>
              <a:t>=</a:t>
            </a:r>
            <a:r>
              <a:rPr sz="1250" spc="450" dirty="0">
                <a:latin typeface="Times New Roman"/>
                <a:cs typeface="Times New Roman"/>
              </a:rPr>
              <a:t> </a:t>
            </a:r>
            <a:r>
              <a:rPr sz="1250" spc="200" dirty="0">
                <a:latin typeface="Times New Roman"/>
                <a:cs typeface="Times New Roman"/>
              </a:rPr>
              <a:t>10; </a:t>
            </a:r>
            <a:r>
              <a:rPr sz="1250" spc="204" dirty="0">
                <a:latin typeface="Times New Roman"/>
                <a:cs typeface="Times New Roman"/>
              </a:rPr>
              <a:t>while</a:t>
            </a:r>
            <a:r>
              <a:rPr sz="1250" spc="465" dirty="0">
                <a:latin typeface="Times New Roman"/>
                <a:cs typeface="Times New Roman"/>
              </a:rPr>
              <a:t> </a:t>
            </a:r>
            <a:r>
              <a:rPr sz="1250" spc="245" dirty="0">
                <a:latin typeface="Times New Roman"/>
                <a:cs typeface="Times New Roman"/>
              </a:rPr>
              <a:t>(x</a:t>
            </a:r>
            <a:r>
              <a:rPr sz="1250" spc="455" dirty="0">
                <a:latin typeface="Times New Roman"/>
                <a:cs typeface="Times New Roman"/>
              </a:rPr>
              <a:t> </a:t>
            </a:r>
            <a:r>
              <a:rPr sz="1250" spc="70" dirty="0">
                <a:latin typeface="Times New Roman"/>
                <a:cs typeface="Times New Roman"/>
              </a:rPr>
              <a:t>&lt;</a:t>
            </a:r>
            <a:r>
              <a:rPr sz="1250" spc="450" dirty="0">
                <a:latin typeface="Times New Roman"/>
                <a:cs typeface="Times New Roman"/>
              </a:rPr>
              <a:t> </a:t>
            </a:r>
            <a:r>
              <a:rPr sz="1250" spc="210" dirty="0">
                <a:latin typeface="Times New Roman"/>
                <a:cs typeface="Times New Roman"/>
              </a:rPr>
              <a:t>20)</a:t>
            </a:r>
            <a:r>
              <a:rPr sz="1250" spc="455" dirty="0">
                <a:latin typeface="Times New Roman"/>
                <a:cs typeface="Times New Roman"/>
              </a:rPr>
              <a:t> </a:t>
            </a:r>
            <a:r>
              <a:rPr sz="1250" spc="114" dirty="0">
                <a:latin typeface="Times New Roman"/>
                <a:cs typeface="Times New Roman"/>
              </a:rPr>
              <a:t>{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97711" y="2856618"/>
            <a:ext cx="4906010" cy="1203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183005" marR="5080">
              <a:lnSpc>
                <a:spcPct val="103200"/>
              </a:lnSpc>
              <a:spcBef>
                <a:spcPts val="90"/>
              </a:spcBef>
            </a:pPr>
            <a:r>
              <a:rPr sz="1250" spc="245" dirty="0">
                <a:latin typeface="Times New Roman"/>
                <a:cs typeface="Times New Roman"/>
              </a:rPr>
              <a:t>System.out.print("value</a:t>
            </a:r>
            <a:r>
              <a:rPr sz="1250" spc="450" dirty="0">
                <a:latin typeface="Times New Roman"/>
                <a:cs typeface="Times New Roman"/>
              </a:rPr>
              <a:t> </a:t>
            </a:r>
            <a:r>
              <a:rPr sz="1250" spc="245" dirty="0">
                <a:latin typeface="Times New Roman"/>
                <a:cs typeface="Times New Roman"/>
              </a:rPr>
              <a:t>of</a:t>
            </a:r>
            <a:r>
              <a:rPr sz="1250" spc="455" dirty="0">
                <a:latin typeface="Times New Roman"/>
                <a:cs typeface="Times New Roman"/>
              </a:rPr>
              <a:t> </a:t>
            </a:r>
            <a:r>
              <a:rPr sz="1250" spc="140" dirty="0">
                <a:latin typeface="Times New Roman"/>
                <a:cs typeface="Times New Roman"/>
              </a:rPr>
              <a:t>x</a:t>
            </a:r>
            <a:r>
              <a:rPr sz="1250" spc="455" dirty="0">
                <a:latin typeface="Times New Roman"/>
                <a:cs typeface="Times New Roman"/>
              </a:rPr>
              <a:t> </a:t>
            </a:r>
            <a:r>
              <a:rPr sz="1250" spc="420" dirty="0">
                <a:latin typeface="Times New Roman"/>
                <a:cs typeface="Times New Roman"/>
              </a:rPr>
              <a:t>:</a:t>
            </a:r>
            <a:r>
              <a:rPr sz="1250" spc="455" dirty="0">
                <a:latin typeface="Times New Roman"/>
                <a:cs typeface="Times New Roman"/>
              </a:rPr>
              <a:t> </a:t>
            </a:r>
            <a:r>
              <a:rPr sz="1250" spc="254" dirty="0">
                <a:latin typeface="Times New Roman"/>
                <a:cs typeface="Times New Roman"/>
              </a:rPr>
              <a:t>"</a:t>
            </a:r>
            <a:r>
              <a:rPr sz="1250" spc="455" dirty="0">
                <a:latin typeface="Times New Roman"/>
                <a:cs typeface="Times New Roman"/>
              </a:rPr>
              <a:t> </a:t>
            </a:r>
            <a:r>
              <a:rPr sz="1250" spc="70" dirty="0">
                <a:latin typeface="Times New Roman"/>
                <a:cs typeface="Times New Roman"/>
              </a:rPr>
              <a:t>+</a:t>
            </a:r>
            <a:r>
              <a:rPr sz="1250" spc="455" dirty="0">
                <a:latin typeface="Times New Roman"/>
                <a:cs typeface="Times New Roman"/>
              </a:rPr>
              <a:t> </a:t>
            </a:r>
            <a:r>
              <a:rPr sz="1250" spc="275" dirty="0">
                <a:latin typeface="Times New Roman"/>
                <a:cs typeface="Times New Roman"/>
              </a:rPr>
              <a:t>x); </a:t>
            </a:r>
            <a:r>
              <a:rPr sz="1250" spc="150" dirty="0">
                <a:latin typeface="Times New Roman"/>
                <a:cs typeface="Times New Roman"/>
              </a:rPr>
              <a:t>x++;</a:t>
            </a:r>
            <a:endParaRPr sz="1250">
              <a:latin typeface="Times New Roman"/>
              <a:cs typeface="Times New Roman"/>
            </a:endParaRPr>
          </a:p>
          <a:p>
            <a:pPr marL="1183005">
              <a:lnSpc>
                <a:spcPct val="100000"/>
              </a:lnSpc>
              <a:spcBef>
                <a:spcPts val="45"/>
              </a:spcBef>
            </a:pPr>
            <a:r>
              <a:rPr sz="1250" spc="254" dirty="0">
                <a:latin typeface="Times New Roman"/>
                <a:cs typeface="Times New Roman"/>
              </a:rPr>
              <a:t>System.out.print("\n");</a:t>
            </a:r>
            <a:endParaRPr sz="1250">
              <a:latin typeface="Times New Roman"/>
              <a:cs typeface="Times New Roman"/>
            </a:endParaRPr>
          </a:p>
          <a:p>
            <a:pPr marL="792480">
              <a:lnSpc>
                <a:spcPct val="100000"/>
              </a:lnSpc>
              <a:spcBef>
                <a:spcPts val="35"/>
              </a:spcBef>
            </a:pPr>
            <a:r>
              <a:rPr sz="1250" spc="114" dirty="0">
                <a:latin typeface="Times New Roman"/>
                <a:cs typeface="Times New Roman"/>
              </a:rPr>
              <a:t>}</a:t>
            </a:r>
            <a:endParaRPr sz="1250">
              <a:latin typeface="Times New Roman"/>
              <a:cs typeface="Times New Roman"/>
            </a:endParaRPr>
          </a:p>
          <a:p>
            <a:pPr marL="402590">
              <a:lnSpc>
                <a:spcPct val="100000"/>
              </a:lnSpc>
              <a:spcBef>
                <a:spcPts val="50"/>
              </a:spcBef>
            </a:pPr>
            <a:r>
              <a:rPr sz="1250" spc="114" dirty="0">
                <a:latin typeface="Times New Roman"/>
                <a:cs typeface="Times New Roman"/>
              </a:rPr>
              <a:t>}</a:t>
            </a:r>
            <a:endParaRPr sz="12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sz="1250" spc="114" dirty="0">
                <a:latin typeface="Times New Roman"/>
                <a:cs typeface="Times New Roman"/>
              </a:rPr>
              <a:t>}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97711" y="790204"/>
            <a:ext cx="3576954" cy="130810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2209800">
              <a:lnSpc>
                <a:spcPct val="100000"/>
              </a:lnSpc>
              <a:spcBef>
                <a:spcPts val="110"/>
              </a:spcBef>
            </a:pPr>
            <a:r>
              <a:rPr sz="1850" b="1" spc="265" dirty="0">
                <a:latin typeface="Times New Roman"/>
                <a:cs typeface="Times New Roman"/>
              </a:rPr>
              <a:t>while</a:t>
            </a:r>
            <a:r>
              <a:rPr sz="1850" b="1" spc="50" dirty="0">
                <a:latin typeface="Times New Roman"/>
                <a:cs typeface="Times New Roman"/>
              </a:rPr>
              <a:t> </a:t>
            </a:r>
            <a:r>
              <a:rPr sz="1850" b="1" spc="-20" dirty="0">
                <a:latin typeface="Arial"/>
                <a:cs typeface="Arial"/>
              </a:rPr>
              <a:t>Loop</a:t>
            </a:r>
            <a:endParaRPr sz="1850">
              <a:latin typeface="Arial"/>
              <a:cs typeface="Arial"/>
            </a:endParaRPr>
          </a:p>
          <a:p>
            <a:pPr marL="12700" marR="920750">
              <a:lnSpc>
                <a:spcPct val="206400"/>
              </a:lnSpc>
              <a:spcBef>
                <a:spcPts val="1670"/>
              </a:spcBef>
            </a:pPr>
            <a:r>
              <a:rPr sz="1250" spc="180" dirty="0">
                <a:latin typeface="Times New Roman"/>
                <a:cs typeface="Times New Roman"/>
              </a:rPr>
              <a:t>package</a:t>
            </a:r>
            <a:r>
              <a:rPr sz="1250" spc="455" dirty="0">
                <a:latin typeface="Times New Roman"/>
                <a:cs typeface="Times New Roman"/>
              </a:rPr>
              <a:t> </a:t>
            </a:r>
            <a:r>
              <a:rPr sz="1250" spc="185" dirty="0">
                <a:latin typeface="Times New Roman"/>
                <a:cs typeface="Times New Roman"/>
              </a:rPr>
              <a:t>com.example.review; </a:t>
            </a:r>
            <a:r>
              <a:rPr sz="1250" spc="245" dirty="0">
                <a:latin typeface="Times New Roman"/>
                <a:cs typeface="Times New Roman"/>
              </a:rPr>
              <a:t>public</a:t>
            </a:r>
            <a:r>
              <a:rPr sz="1250" spc="470" dirty="0">
                <a:latin typeface="Times New Roman"/>
                <a:cs typeface="Times New Roman"/>
              </a:rPr>
              <a:t> </a:t>
            </a:r>
            <a:r>
              <a:rPr sz="1250" spc="275" dirty="0">
                <a:latin typeface="Times New Roman"/>
                <a:cs typeface="Times New Roman"/>
              </a:rPr>
              <a:t>class</a:t>
            </a:r>
            <a:r>
              <a:rPr sz="1250" spc="475" dirty="0">
                <a:latin typeface="Times New Roman"/>
                <a:cs typeface="Times New Roman"/>
              </a:rPr>
              <a:t> </a:t>
            </a:r>
            <a:r>
              <a:rPr sz="1250" spc="185" dirty="0">
                <a:latin typeface="Times New Roman"/>
                <a:cs typeface="Times New Roman"/>
              </a:rPr>
              <a:t>WhileTest</a:t>
            </a:r>
            <a:r>
              <a:rPr sz="1250" spc="459" dirty="0">
                <a:latin typeface="Times New Roman"/>
                <a:cs typeface="Times New Roman"/>
              </a:rPr>
              <a:t> </a:t>
            </a:r>
            <a:r>
              <a:rPr sz="1250" spc="114" dirty="0">
                <a:latin typeface="Times New Roman"/>
                <a:cs typeface="Times New Roman"/>
              </a:rPr>
              <a:t>{</a:t>
            </a:r>
            <a:endParaRPr sz="1250">
              <a:latin typeface="Times New Roman"/>
              <a:cs typeface="Times New Roman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3012948" y="2514600"/>
            <a:ext cx="2676525" cy="382905"/>
            <a:chOff x="3012948" y="2514600"/>
            <a:chExt cx="2676525" cy="382905"/>
          </a:xfrm>
        </p:grpSpPr>
        <p:sp>
          <p:nvSpPr>
            <p:cNvPr id="10" name="object 10"/>
            <p:cNvSpPr/>
            <p:nvPr/>
          </p:nvSpPr>
          <p:spPr>
            <a:xfrm>
              <a:off x="3038856" y="2519172"/>
              <a:ext cx="2647315" cy="373380"/>
            </a:xfrm>
            <a:custGeom>
              <a:avLst/>
              <a:gdLst/>
              <a:ahLst/>
              <a:cxnLst/>
              <a:rect l="l" t="t" r="r" b="b"/>
              <a:pathLst>
                <a:path w="2647315" h="373380">
                  <a:moveTo>
                    <a:pt x="2647188" y="0"/>
                  </a:moveTo>
                  <a:lnTo>
                    <a:pt x="1338072" y="0"/>
                  </a:lnTo>
                  <a:lnTo>
                    <a:pt x="1338072" y="62484"/>
                  </a:lnTo>
                  <a:lnTo>
                    <a:pt x="0" y="169164"/>
                  </a:lnTo>
                  <a:lnTo>
                    <a:pt x="1338072" y="155448"/>
                  </a:lnTo>
                  <a:lnTo>
                    <a:pt x="1338072" y="373380"/>
                  </a:lnTo>
                  <a:lnTo>
                    <a:pt x="2647188" y="373380"/>
                  </a:lnTo>
                  <a:lnTo>
                    <a:pt x="2647188" y="0"/>
                  </a:lnTo>
                  <a:close/>
                </a:path>
              </a:pathLst>
            </a:custGeom>
            <a:solidFill>
              <a:srgbClr val="FFFF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012948" y="2514600"/>
              <a:ext cx="2676525" cy="382905"/>
            </a:xfrm>
            <a:custGeom>
              <a:avLst/>
              <a:gdLst/>
              <a:ahLst/>
              <a:cxnLst/>
              <a:rect l="l" t="t" r="r" b="b"/>
              <a:pathLst>
                <a:path w="2676525" h="382905">
                  <a:moveTo>
                    <a:pt x="1368552" y="160020"/>
                  </a:moveTo>
                  <a:lnTo>
                    <a:pt x="1360932" y="160020"/>
                  </a:lnTo>
                  <a:lnTo>
                    <a:pt x="1363980" y="163068"/>
                  </a:lnTo>
                  <a:lnTo>
                    <a:pt x="1360932" y="163098"/>
                  </a:lnTo>
                  <a:lnTo>
                    <a:pt x="1360932" y="382524"/>
                  </a:lnTo>
                  <a:lnTo>
                    <a:pt x="2676144" y="382524"/>
                  </a:lnTo>
                  <a:lnTo>
                    <a:pt x="2676144" y="377952"/>
                  </a:lnTo>
                  <a:lnTo>
                    <a:pt x="1368552" y="377952"/>
                  </a:lnTo>
                  <a:lnTo>
                    <a:pt x="1363980" y="374904"/>
                  </a:lnTo>
                  <a:lnTo>
                    <a:pt x="1368552" y="374904"/>
                  </a:lnTo>
                  <a:lnTo>
                    <a:pt x="1368552" y="160020"/>
                  </a:lnTo>
                  <a:close/>
                </a:path>
                <a:path w="2676525" h="382905">
                  <a:moveTo>
                    <a:pt x="1368552" y="374904"/>
                  </a:moveTo>
                  <a:lnTo>
                    <a:pt x="1363980" y="374904"/>
                  </a:lnTo>
                  <a:lnTo>
                    <a:pt x="1368552" y="377952"/>
                  </a:lnTo>
                  <a:lnTo>
                    <a:pt x="1368552" y="374904"/>
                  </a:lnTo>
                  <a:close/>
                </a:path>
                <a:path w="2676525" h="382905">
                  <a:moveTo>
                    <a:pt x="2668524" y="374904"/>
                  </a:moveTo>
                  <a:lnTo>
                    <a:pt x="1368552" y="374904"/>
                  </a:lnTo>
                  <a:lnTo>
                    <a:pt x="1368552" y="377952"/>
                  </a:lnTo>
                  <a:lnTo>
                    <a:pt x="2668524" y="377952"/>
                  </a:lnTo>
                  <a:lnTo>
                    <a:pt x="2668524" y="374904"/>
                  </a:lnTo>
                  <a:close/>
                </a:path>
                <a:path w="2676525" h="382905">
                  <a:moveTo>
                    <a:pt x="2668524" y="4572"/>
                  </a:moveTo>
                  <a:lnTo>
                    <a:pt x="2668524" y="377952"/>
                  </a:lnTo>
                  <a:lnTo>
                    <a:pt x="2673096" y="374904"/>
                  </a:lnTo>
                  <a:lnTo>
                    <a:pt x="2676144" y="374904"/>
                  </a:lnTo>
                  <a:lnTo>
                    <a:pt x="2676144" y="7619"/>
                  </a:lnTo>
                  <a:lnTo>
                    <a:pt x="2673096" y="7620"/>
                  </a:lnTo>
                  <a:lnTo>
                    <a:pt x="2668524" y="4572"/>
                  </a:lnTo>
                  <a:close/>
                </a:path>
                <a:path w="2676525" h="382905">
                  <a:moveTo>
                    <a:pt x="2676144" y="374904"/>
                  </a:moveTo>
                  <a:lnTo>
                    <a:pt x="2673096" y="374904"/>
                  </a:lnTo>
                  <a:lnTo>
                    <a:pt x="2668524" y="377952"/>
                  </a:lnTo>
                  <a:lnTo>
                    <a:pt x="2676144" y="377952"/>
                  </a:lnTo>
                  <a:lnTo>
                    <a:pt x="2676144" y="374904"/>
                  </a:lnTo>
                  <a:close/>
                </a:path>
                <a:path w="2676525" h="382905">
                  <a:moveTo>
                    <a:pt x="1360932" y="62729"/>
                  </a:moveTo>
                  <a:lnTo>
                    <a:pt x="0" y="172212"/>
                  </a:lnTo>
                  <a:lnTo>
                    <a:pt x="0" y="176784"/>
                  </a:lnTo>
                  <a:lnTo>
                    <a:pt x="27363" y="176508"/>
                  </a:lnTo>
                  <a:lnTo>
                    <a:pt x="25907" y="170688"/>
                  </a:lnTo>
                  <a:lnTo>
                    <a:pt x="115584" y="169771"/>
                  </a:lnTo>
                  <a:lnTo>
                    <a:pt x="1368552" y="70104"/>
                  </a:lnTo>
                  <a:lnTo>
                    <a:pt x="1368552" y="67056"/>
                  </a:lnTo>
                  <a:lnTo>
                    <a:pt x="1360932" y="67056"/>
                  </a:lnTo>
                  <a:lnTo>
                    <a:pt x="1360932" y="62729"/>
                  </a:lnTo>
                  <a:close/>
                </a:path>
                <a:path w="2676525" h="382905">
                  <a:moveTo>
                    <a:pt x="31401" y="176468"/>
                  </a:moveTo>
                  <a:lnTo>
                    <a:pt x="27363" y="176508"/>
                  </a:lnTo>
                  <a:lnTo>
                    <a:pt x="27431" y="176784"/>
                  </a:lnTo>
                  <a:lnTo>
                    <a:pt x="31401" y="176468"/>
                  </a:lnTo>
                  <a:close/>
                </a:path>
                <a:path w="2676525" h="382905">
                  <a:moveTo>
                    <a:pt x="115584" y="169771"/>
                  </a:moveTo>
                  <a:lnTo>
                    <a:pt x="25907" y="170688"/>
                  </a:lnTo>
                  <a:lnTo>
                    <a:pt x="27363" y="176508"/>
                  </a:lnTo>
                  <a:lnTo>
                    <a:pt x="31401" y="176468"/>
                  </a:lnTo>
                  <a:lnTo>
                    <a:pt x="115584" y="169771"/>
                  </a:lnTo>
                  <a:close/>
                </a:path>
                <a:path w="2676525" h="382905">
                  <a:moveTo>
                    <a:pt x="1368552" y="156972"/>
                  </a:moveTo>
                  <a:lnTo>
                    <a:pt x="115584" y="169771"/>
                  </a:lnTo>
                  <a:lnTo>
                    <a:pt x="31401" y="176468"/>
                  </a:lnTo>
                  <a:lnTo>
                    <a:pt x="1360932" y="163098"/>
                  </a:lnTo>
                  <a:lnTo>
                    <a:pt x="1360932" y="160020"/>
                  </a:lnTo>
                  <a:lnTo>
                    <a:pt x="1368552" y="160020"/>
                  </a:lnTo>
                  <a:lnTo>
                    <a:pt x="1368552" y="156972"/>
                  </a:lnTo>
                  <a:close/>
                </a:path>
                <a:path w="2676525" h="382905">
                  <a:moveTo>
                    <a:pt x="1360932" y="160020"/>
                  </a:moveTo>
                  <a:lnTo>
                    <a:pt x="1360932" y="163098"/>
                  </a:lnTo>
                  <a:lnTo>
                    <a:pt x="1363980" y="163068"/>
                  </a:lnTo>
                  <a:lnTo>
                    <a:pt x="1360932" y="160020"/>
                  </a:lnTo>
                  <a:close/>
                </a:path>
                <a:path w="2676525" h="382905">
                  <a:moveTo>
                    <a:pt x="1363980" y="62484"/>
                  </a:moveTo>
                  <a:lnTo>
                    <a:pt x="1360932" y="62729"/>
                  </a:lnTo>
                  <a:lnTo>
                    <a:pt x="1360932" y="67056"/>
                  </a:lnTo>
                  <a:lnTo>
                    <a:pt x="1363980" y="62484"/>
                  </a:lnTo>
                  <a:close/>
                </a:path>
                <a:path w="2676525" h="382905">
                  <a:moveTo>
                    <a:pt x="1368552" y="62484"/>
                  </a:moveTo>
                  <a:lnTo>
                    <a:pt x="1363980" y="62484"/>
                  </a:lnTo>
                  <a:lnTo>
                    <a:pt x="1360932" y="67056"/>
                  </a:lnTo>
                  <a:lnTo>
                    <a:pt x="1368552" y="67056"/>
                  </a:lnTo>
                  <a:lnTo>
                    <a:pt x="1368552" y="62484"/>
                  </a:lnTo>
                  <a:close/>
                </a:path>
                <a:path w="2676525" h="382905">
                  <a:moveTo>
                    <a:pt x="2676144" y="0"/>
                  </a:moveTo>
                  <a:lnTo>
                    <a:pt x="1360932" y="0"/>
                  </a:lnTo>
                  <a:lnTo>
                    <a:pt x="1360932" y="62729"/>
                  </a:lnTo>
                  <a:lnTo>
                    <a:pt x="1363980" y="62484"/>
                  </a:lnTo>
                  <a:lnTo>
                    <a:pt x="1368552" y="62484"/>
                  </a:lnTo>
                  <a:lnTo>
                    <a:pt x="1368552" y="7620"/>
                  </a:lnTo>
                  <a:lnTo>
                    <a:pt x="1363980" y="7620"/>
                  </a:lnTo>
                  <a:lnTo>
                    <a:pt x="1368552" y="4572"/>
                  </a:lnTo>
                  <a:lnTo>
                    <a:pt x="2676144" y="4572"/>
                  </a:lnTo>
                  <a:lnTo>
                    <a:pt x="2676144" y="0"/>
                  </a:lnTo>
                  <a:close/>
                </a:path>
                <a:path w="2676525" h="382905">
                  <a:moveTo>
                    <a:pt x="1368552" y="4572"/>
                  </a:moveTo>
                  <a:lnTo>
                    <a:pt x="1363980" y="7620"/>
                  </a:lnTo>
                  <a:lnTo>
                    <a:pt x="1368552" y="7620"/>
                  </a:lnTo>
                  <a:lnTo>
                    <a:pt x="1368552" y="4572"/>
                  </a:lnTo>
                  <a:close/>
                </a:path>
                <a:path w="2676525" h="382905">
                  <a:moveTo>
                    <a:pt x="2668524" y="4572"/>
                  </a:moveTo>
                  <a:lnTo>
                    <a:pt x="1368552" y="4572"/>
                  </a:lnTo>
                  <a:lnTo>
                    <a:pt x="1368552" y="7620"/>
                  </a:lnTo>
                  <a:lnTo>
                    <a:pt x="2668524" y="7620"/>
                  </a:lnTo>
                  <a:lnTo>
                    <a:pt x="2668524" y="4572"/>
                  </a:lnTo>
                  <a:close/>
                </a:path>
                <a:path w="2676525" h="382905">
                  <a:moveTo>
                    <a:pt x="2676144" y="4572"/>
                  </a:moveTo>
                  <a:lnTo>
                    <a:pt x="2668524" y="4572"/>
                  </a:lnTo>
                  <a:lnTo>
                    <a:pt x="2673096" y="7620"/>
                  </a:lnTo>
                  <a:lnTo>
                    <a:pt x="2676144" y="7619"/>
                  </a:lnTo>
                  <a:lnTo>
                    <a:pt x="2676144" y="4572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4414422" y="2176720"/>
            <a:ext cx="1206500" cy="692150"/>
          </a:xfrm>
          <a:prstGeom prst="rect">
            <a:avLst/>
          </a:prstGeom>
        </p:spPr>
        <p:txBody>
          <a:bodyPr vert="horz" wrap="square" lIns="0" tIns="1085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5"/>
              </a:spcBef>
            </a:pPr>
            <a:r>
              <a:rPr sz="1250" spc="290" dirty="0">
                <a:latin typeface="Times New Roman"/>
                <a:cs typeface="Times New Roman"/>
              </a:rPr>
              <a:t>args[])</a:t>
            </a:r>
            <a:r>
              <a:rPr sz="1250" spc="470" dirty="0">
                <a:latin typeface="Times New Roman"/>
                <a:cs typeface="Times New Roman"/>
              </a:rPr>
              <a:t> </a:t>
            </a:r>
            <a:r>
              <a:rPr sz="1250" spc="114" dirty="0">
                <a:latin typeface="Times New Roman"/>
                <a:cs typeface="Times New Roman"/>
              </a:rPr>
              <a:t>{</a:t>
            </a:r>
            <a:endParaRPr sz="1250">
              <a:latin typeface="Times New Roman"/>
              <a:cs typeface="Times New Roman"/>
            </a:endParaRPr>
          </a:p>
          <a:p>
            <a:pPr marL="222885" marR="5080" indent="-181610">
              <a:lnSpc>
                <a:spcPct val="101000"/>
              </a:lnSpc>
              <a:spcBef>
                <a:spcPts val="565"/>
              </a:spcBef>
            </a:pPr>
            <a:r>
              <a:rPr sz="1000" dirty="0">
                <a:latin typeface="Arial"/>
                <a:cs typeface="Arial"/>
              </a:rPr>
              <a:t>expression</a:t>
            </a:r>
            <a:r>
              <a:rPr sz="1000" spc="-3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returning </a:t>
            </a:r>
            <a:r>
              <a:rPr sz="1000" dirty="0">
                <a:latin typeface="Arial"/>
                <a:cs typeface="Arial"/>
              </a:rPr>
              <a:t>boolean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spc="-20" dirty="0">
                <a:latin typeface="Arial"/>
                <a:cs typeface="Arial"/>
              </a:rPr>
              <a:t>value</a:t>
            </a:r>
            <a:endParaRPr sz="10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17864" y="5247386"/>
            <a:ext cx="6213475" cy="38239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R="71120" algn="ctr">
              <a:lnSpc>
                <a:spcPct val="100000"/>
              </a:lnSpc>
              <a:spcBef>
                <a:spcPts val="105"/>
              </a:spcBef>
            </a:pPr>
            <a:endParaRPr sz="8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8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675"/>
              </a:spcBef>
            </a:pPr>
            <a:endParaRPr sz="8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150" dirty="0">
                <a:latin typeface="Arial"/>
                <a:cs typeface="Arial"/>
              </a:rPr>
              <a:t>The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spc="195" dirty="0">
                <a:latin typeface="Times New Roman"/>
                <a:cs typeface="Times New Roman"/>
              </a:rPr>
              <a:t>while</a:t>
            </a:r>
            <a:r>
              <a:rPr sz="1150" spc="140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Arial"/>
                <a:cs typeface="Arial"/>
              </a:rPr>
              <a:t>loop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performs</a:t>
            </a:r>
            <a:r>
              <a:rPr sz="1150" spc="2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test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and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continues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if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expression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evaluates</a:t>
            </a:r>
            <a:r>
              <a:rPr sz="1150" spc="10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to</a:t>
            </a:r>
            <a:r>
              <a:rPr sz="1150" spc="35" dirty="0">
                <a:latin typeface="Arial"/>
                <a:cs typeface="Arial"/>
              </a:rPr>
              <a:t> </a:t>
            </a:r>
            <a:r>
              <a:rPr sz="1150" spc="195" dirty="0">
                <a:latin typeface="Times New Roman"/>
                <a:cs typeface="Times New Roman"/>
              </a:rPr>
              <a:t>true</a:t>
            </a:r>
            <a:r>
              <a:rPr sz="1150" spc="195" dirty="0">
                <a:latin typeface="Arial"/>
                <a:cs typeface="Arial"/>
              </a:rPr>
              <a:t>.</a:t>
            </a:r>
            <a:endParaRPr sz="1150">
              <a:latin typeface="Arial"/>
              <a:cs typeface="Arial"/>
            </a:endParaRPr>
          </a:p>
          <a:p>
            <a:pPr marL="12700" marR="5080">
              <a:lnSpc>
                <a:spcPct val="103499"/>
              </a:lnSpc>
              <a:spcBef>
                <a:spcPts val="85"/>
              </a:spcBef>
            </a:pPr>
            <a:r>
              <a:rPr sz="1150" dirty="0">
                <a:latin typeface="Arial"/>
                <a:cs typeface="Arial"/>
              </a:rPr>
              <a:t>The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while</a:t>
            </a:r>
            <a:r>
              <a:rPr sz="1150" spc="12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statement</a:t>
            </a:r>
            <a:r>
              <a:rPr sz="1150" spc="2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evaluates</a:t>
            </a:r>
            <a:r>
              <a:rPr sz="1150" spc="114" dirty="0">
                <a:latin typeface="Arial"/>
                <a:cs typeface="Arial"/>
              </a:rPr>
              <a:t> </a:t>
            </a:r>
            <a:r>
              <a:rPr sz="1150" i="1" dirty="0">
                <a:latin typeface="Arial"/>
                <a:cs typeface="Arial"/>
              </a:rPr>
              <a:t>expression</a:t>
            </a:r>
            <a:r>
              <a:rPr sz="1150" dirty="0">
                <a:latin typeface="Arial"/>
                <a:cs typeface="Arial"/>
              </a:rPr>
              <a:t>,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which</a:t>
            </a:r>
            <a:r>
              <a:rPr sz="1150" spc="11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must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return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boolean</a:t>
            </a:r>
            <a:r>
              <a:rPr sz="1150" spc="12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value.</a:t>
            </a:r>
            <a:r>
              <a:rPr sz="1150" spc="10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If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spc="-25" dirty="0">
                <a:latin typeface="Arial"/>
                <a:cs typeface="Arial"/>
              </a:rPr>
              <a:t>the </a:t>
            </a:r>
            <a:r>
              <a:rPr sz="1150" dirty="0">
                <a:latin typeface="Arial"/>
                <a:cs typeface="Arial"/>
              </a:rPr>
              <a:t>expression</a:t>
            </a:r>
            <a:r>
              <a:rPr sz="1150" spc="10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evaluates</a:t>
            </a:r>
            <a:r>
              <a:rPr sz="1150" spc="10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to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true,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while</a:t>
            </a:r>
            <a:r>
              <a:rPr sz="1150" spc="12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statement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executes</a:t>
            </a:r>
            <a:r>
              <a:rPr sz="1150" spc="9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i="1" dirty="0">
                <a:latin typeface="Arial"/>
                <a:cs typeface="Arial"/>
              </a:rPr>
              <a:t>statements</a:t>
            </a:r>
            <a:r>
              <a:rPr sz="1150" i="1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in</a:t>
            </a:r>
            <a:r>
              <a:rPr sz="1150" spc="10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while</a:t>
            </a:r>
            <a:r>
              <a:rPr sz="1150" spc="125" dirty="0">
                <a:latin typeface="Arial"/>
                <a:cs typeface="Arial"/>
              </a:rPr>
              <a:t> </a:t>
            </a:r>
            <a:r>
              <a:rPr sz="1150" spc="-10" dirty="0">
                <a:latin typeface="Arial"/>
                <a:cs typeface="Arial"/>
              </a:rPr>
              <a:t>block.</a:t>
            </a:r>
            <a:endParaRPr sz="1150">
              <a:latin typeface="Arial"/>
              <a:cs typeface="Arial"/>
            </a:endParaRPr>
          </a:p>
          <a:p>
            <a:pPr marL="12700" marR="13970">
              <a:lnSpc>
                <a:spcPct val="109600"/>
              </a:lnSpc>
              <a:spcBef>
                <a:spcPts val="260"/>
              </a:spcBef>
            </a:pPr>
            <a:r>
              <a:rPr sz="1150" dirty="0">
                <a:latin typeface="Arial"/>
                <a:cs typeface="Arial"/>
              </a:rPr>
              <a:t>The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spc="195" dirty="0">
                <a:latin typeface="Times New Roman"/>
                <a:cs typeface="Times New Roman"/>
              </a:rPr>
              <a:t>while</a:t>
            </a:r>
            <a:r>
              <a:rPr sz="1150" spc="135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Arial"/>
                <a:cs typeface="Arial"/>
              </a:rPr>
              <a:t>loop,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shown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in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slide,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iterates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through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an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array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by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using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counter.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spc="-10" dirty="0">
                <a:latin typeface="Arial"/>
                <a:cs typeface="Arial"/>
              </a:rPr>
              <a:t>output </a:t>
            </a:r>
            <a:r>
              <a:rPr sz="1150" dirty="0">
                <a:latin typeface="Arial"/>
                <a:cs typeface="Arial"/>
              </a:rPr>
              <a:t>from</a:t>
            </a:r>
            <a:r>
              <a:rPr sz="1150" spc="3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example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in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spc="-10" dirty="0">
                <a:latin typeface="Arial"/>
                <a:cs typeface="Arial"/>
              </a:rPr>
              <a:t>slide:</a:t>
            </a:r>
            <a:endParaRPr sz="1150">
              <a:latin typeface="Arial"/>
              <a:cs typeface="Arial"/>
            </a:endParaRPr>
          </a:p>
          <a:p>
            <a:pPr marL="12700" marR="5255260" algn="just">
              <a:lnSpc>
                <a:spcPct val="135000"/>
              </a:lnSpc>
              <a:spcBef>
                <a:spcPts val="10"/>
              </a:spcBef>
            </a:pPr>
            <a:r>
              <a:rPr sz="1150" dirty="0">
                <a:latin typeface="Arial"/>
                <a:cs typeface="Arial"/>
              </a:rPr>
              <a:t>value</a:t>
            </a:r>
            <a:r>
              <a:rPr sz="1150" spc="3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of</a:t>
            </a:r>
            <a:r>
              <a:rPr sz="1150" spc="3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x</a:t>
            </a:r>
            <a:r>
              <a:rPr sz="1150" spc="2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:</a:t>
            </a:r>
            <a:r>
              <a:rPr sz="1150" spc="35" dirty="0">
                <a:latin typeface="Arial"/>
                <a:cs typeface="Arial"/>
              </a:rPr>
              <a:t> </a:t>
            </a:r>
            <a:r>
              <a:rPr sz="1150" spc="-25" dirty="0">
                <a:latin typeface="Arial"/>
                <a:cs typeface="Arial"/>
              </a:rPr>
              <a:t>10 </a:t>
            </a:r>
            <a:r>
              <a:rPr sz="1150" dirty="0">
                <a:latin typeface="Arial"/>
                <a:cs typeface="Arial"/>
              </a:rPr>
              <a:t>value</a:t>
            </a:r>
            <a:r>
              <a:rPr sz="1150" spc="3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of</a:t>
            </a:r>
            <a:r>
              <a:rPr sz="1150" spc="3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x</a:t>
            </a:r>
            <a:r>
              <a:rPr sz="1150" spc="2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:</a:t>
            </a:r>
            <a:r>
              <a:rPr sz="1150" spc="35" dirty="0">
                <a:latin typeface="Arial"/>
                <a:cs typeface="Arial"/>
              </a:rPr>
              <a:t> </a:t>
            </a:r>
            <a:r>
              <a:rPr sz="1150" spc="-25" dirty="0">
                <a:latin typeface="Arial"/>
                <a:cs typeface="Arial"/>
              </a:rPr>
              <a:t>11 </a:t>
            </a:r>
            <a:r>
              <a:rPr sz="1150" dirty="0">
                <a:latin typeface="Arial"/>
                <a:cs typeface="Arial"/>
              </a:rPr>
              <a:t>value</a:t>
            </a:r>
            <a:r>
              <a:rPr sz="1150" spc="3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of</a:t>
            </a:r>
            <a:r>
              <a:rPr sz="1150" spc="3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x</a:t>
            </a:r>
            <a:r>
              <a:rPr sz="1150" spc="2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:</a:t>
            </a:r>
            <a:r>
              <a:rPr sz="1150" spc="35" dirty="0">
                <a:latin typeface="Arial"/>
                <a:cs typeface="Arial"/>
              </a:rPr>
              <a:t> </a:t>
            </a:r>
            <a:r>
              <a:rPr sz="1150" spc="-25" dirty="0">
                <a:latin typeface="Arial"/>
                <a:cs typeface="Arial"/>
              </a:rPr>
              <a:t>12 </a:t>
            </a:r>
            <a:r>
              <a:rPr sz="1150" dirty="0">
                <a:latin typeface="Arial"/>
                <a:cs typeface="Arial"/>
              </a:rPr>
              <a:t>value</a:t>
            </a:r>
            <a:r>
              <a:rPr sz="1150" spc="3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of</a:t>
            </a:r>
            <a:r>
              <a:rPr sz="1150" spc="3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x</a:t>
            </a:r>
            <a:r>
              <a:rPr sz="1150" spc="2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:</a:t>
            </a:r>
            <a:r>
              <a:rPr sz="1150" spc="35" dirty="0">
                <a:latin typeface="Arial"/>
                <a:cs typeface="Arial"/>
              </a:rPr>
              <a:t> </a:t>
            </a:r>
            <a:r>
              <a:rPr sz="1150" spc="-25" dirty="0">
                <a:latin typeface="Arial"/>
                <a:cs typeface="Arial"/>
              </a:rPr>
              <a:t>13 </a:t>
            </a:r>
            <a:r>
              <a:rPr sz="1150" dirty="0">
                <a:latin typeface="Arial"/>
                <a:cs typeface="Arial"/>
              </a:rPr>
              <a:t>value</a:t>
            </a:r>
            <a:r>
              <a:rPr sz="1150" spc="3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of</a:t>
            </a:r>
            <a:r>
              <a:rPr sz="1150" spc="3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x</a:t>
            </a:r>
            <a:r>
              <a:rPr sz="1150" spc="2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:</a:t>
            </a:r>
            <a:r>
              <a:rPr sz="1150" spc="35" dirty="0">
                <a:latin typeface="Arial"/>
                <a:cs typeface="Arial"/>
              </a:rPr>
              <a:t> </a:t>
            </a:r>
            <a:r>
              <a:rPr sz="1150" spc="-25" dirty="0">
                <a:latin typeface="Arial"/>
                <a:cs typeface="Arial"/>
              </a:rPr>
              <a:t>14 </a:t>
            </a:r>
            <a:r>
              <a:rPr sz="1150" dirty="0">
                <a:latin typeface="Arial"/>
                <a:cs typeface="Arial"/>
              </a:rPr>
              <a:t>value</a:t>
            </a:r>
            <a:r>
              <a:rPr sz="1150" spc="3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of</a:t>
            </a:r>
            <a:r>
              <a:rPr sz="1150" spc="3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x</a:t>
            </a:r>
            <a:r>
              <a:rPr sz="1150" spc="2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:</a:t>
            </a:r>
            <a:r>
              <a:rPr sz="1150" spc="35" dirty="0">
                <a:latin typeface="Arial"/>
                <a:cs typeface="Arial"/>
              </a:rPr>
              <a:t> </a:t>
            </a:r>
            <a:r>
              <a:rPr sz="1150" spc="-25" dirty="0">
                <a:latin typeface="Arial"/>
                <a:cs typeface="Arial"/>
              </a:rPr>
              <a:t>15 </a:t>
            </a:r>
            <a:r>
              <a:rPr sz="1150" dirty="0">
                <a:latin typeface="Arial"/>
                <a:cs typeface="Arial"/>
              </a:rPr>
              <a:t>value</a:t>
            </a:r>
            <a:r>
              <a:rPr sz="1150" spc="3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of</a:t>
            </a:r>
            <a:r>
              <a:rPr sz="1150" spc="3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x</a:t>
            </a:r>
            <a:r>
              <a:rPr sz="1150" spc="2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:</a:t>
            </a:r>
            <a:r>
              <a:rPr sz="1150" spc="35" dirty="0">
                <a:latin typeface="Arial"/>
                <a:cs typeface="Arial"/>
              </a:rPr>
              <a:t> </a:t>
            </a:r>
            <a:r>
              <a:rPr sz="1150" spc="-25" dirty="0">
                <a:latin typeface="Arial"/>
                <a:cs typeface="Arial"/>
              </a:rPr>
              <a:t>16 </a:t>
            </a:r>
            <a:r>
              <a:rPr sz="1150" dirty="0">
                <a:latin typeface="Arial"/>
                <a:cs typeface="Arial"/>
              </a:rPr>
              <a:t>value</a:t>
            </a:r>
            <a:r>
              <a:rPr sz="1150" spc="3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of</a:t>
            </a:r>
            <a:r>
              <a:rPr sz="1150" spc="3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x</a:t>
            </a:r>
            <a:r>
              <a:rPr sz="1150" spc="2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:</a:t>
            </a:r>
            <a:r>
              <a:rPr sz="1150" spc="35" dirty="0">
                <a:latin typeface="Arial"/>
                <a:cs typeface="Arial"/>
              </a:rPr>
              <a:t> </a:t>
            </a:r>
            <a:r>
              <a:rPr sz="1150" spc="-25" dirty="0">
                <a:latin typeface="Arial"/>
                <a:cs typeface="Arial"/>
              </a:rPr>
              <a:t>17 </a:t>
            </a:r>
            <a:r>
              <a:rPr sz="1150" dirty="0">
                <a:latin typeface="Arial"/>
                <a:cs typeface="Arial"/>
              </a:rPr>
              <a:t>value</a:t>
            </a:r>
            <a:r>
              <a:rPr sz="1150" spc="3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of</a:t>
            </a:r>
            <a:r>
              <a:rPr sz="1150" spc="3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x</a:t>
            </a:r>
            <a:r>
              <a:rPr sz="1150" spc="2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:</a:t>
            </a:r>
            <a:r>
              <a:rPr sz="1150" spc="35" dirty="0">
                <a:latin typeface="Arial"/>
                <a:cs typeface="Arial"/>
              </a:rPr>
              <a:t> </a:t>
            </a:r>
            <a:r>
              <a:rPr sz="1150" spc="-25" dirty="0">
                <a:latin typeface="Arial"/>
                <a:cs typeface="Arial"/>
              </a:rPr>
              <a:t>18 </a:t>
            </a:r>
            <a:r>
              <a:rPr sz="1150" dirty="0">
                <a:latin typeface="Arial"/>
                <a:cs typeface="Arial"/>
              </a:rPr>
              <a:t>value</a:t>
            </a:r>
            <a:r>
              <a:rPr sz="1150" spc="3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of</a:t>
            </a:r>
            <a:r>
              <a:rPr sz="1150" spc="3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x</a:t>
            </a:r>
            <a:r>
              <a:rPr sz="1150" spc="2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:</a:t>
            </a:r>
            <a:r>
              <a:rPr sz="1150" spc="35" dirty="0">
                <a:latin typeface="Arial"/>
                <a:cs typeface="Arial"/>
              </a:rPr>
              <a:t> </a:t>
            </a:r>
            <a:r>
              <a:rPr sz="1150" spc="-25" dirty="0">
                <a:latin typeface="Arial"/>
                <a:cs typeface="Arial"/>
              </a:rPr>
              <a:t>19</a:t>
            </a:r>
            <a:endParaRPr sz="11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17880" y="474980"/>
            <a:ext cx="6298565" cy="816610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2700" marR="5080">
              <a:lnSpc>
                <a:spcPct val="106500"/>
              </a:lnSpc>
              <a:spcBef>
                <a:spcPts val="45"/>
              </a:spcBef>
            </a:pPr>
            <a:r>
              <a:rPr sz="1150" dirty="0">
                <a:latin typeface="Arial"/>
                <a:cs typeface="Arial"/>
              </a:rPr>
              <a:t>There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is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also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spc="95" dirty="0">
                <a:latin typeface="Times New Roman"/>
                <a:cs typeface="Times New Roman"/>
              </a:rPr>
              <a:t>do-</a:t>
            </a:r>
            <a:r>
              <a:rPr sz="1150" spc="254" dirty="0">
                <a:latin typeface="Times New Roman"/>
                <a:cs typeface="Times New Roman"/>
              </a:rPr>
              <a:t>while</a:t>
            </a:r>
            <a:r>
              <a:rPr sz="1150" spc="130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Arial"/>
                <a:cs typeface="Arial"/>
              </a:rPr>
              <a:t>loop,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where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test</a:t>
            </a:r>
            <a:r>
              <a:rPr sz="1150" spc="3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after</a:t>
            </a:r>
            <a:r>
              <a:rPr sz="1150" spc="2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expression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has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run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at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least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once.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spc="-25" dirty="0">
                <a:latin typeface="Arial"/>
                <a:cs typeface="Arial"/>
              </a:rPr>
              <a:t>The </a:t>
            </a:r>
            <a:r>
              <a:rPr sz="1150" dirty="0">
                <a:latin typeface="Arial"/>
                <a:cs typeface="Arial"/>
              </a:rPr>
              <a:t>difference</a:t>
            </a:r>
            <a:r>
              <a:rPr sz="1150" spc="1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between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spc="150" dirty="0">
                <a:latin typeface="Times New Roman"/>
                <a:cs typeface="Times New Roman"/>
              </a:rPr>
              <a:t>do-</a:t>
            </a:r>
            <a:r>
              <a:rPr sz="1150" spc="220" dirty="0">
                <a:latin typeface="Times New Roman"/>
                <a:cs typeface="Times New Roman"/>
              </a:rPr>
              <a:t>while</a:t>
            </a:r>
            <a:r>
              <a:rPr sz="1150" spc="135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Arial"/>
                <a:cs typeface="Arial"/>
              </a:rPr>
              <a:t>and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spc="195" dirty="0">
                <a:latin typeface="Times New Roman"/>
                <a:cs typeface="Times New Roman"/>
              </a:rPr>
              <a:t>while</a:t>
            </a:r>
            <a:r>
              <a:rPr sz="1150" spc="135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Arial"/>
                <a:cs typeface="Arial"/>
              </a:rPr>
              <a:t>is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that</a:t>
            </a:r>
            <a:r>
              <a:rPr sz="1150" spc="95" dirty="0">
                <a:latin typeface="Arial"/>
                <a:cs typeface="Arial"/>
              </a:rPr>
              <a:t>  </a:t>
            </a:r>
            <a:r>
              <a:rPr sz="1150" spc="95" dirty="0">
                <a:latin typeface="Times New Roman"/>
                <a:cs typeface="Times New Roman"/>
              </a:rPr>
              <a:t>do-</a:t>
            </a:r>
            <a:r>
              <a:rPr sz="1150" spc="254" dirty="0">
                <a:latin typeface="Times New Roman"/>
                <a:cs typeface="Times New Roman"/>
              </a:rPr>
              <a:t>while</a:t>
            </a:r>
            <a:r>
              <a:rPr sz="1150" spc="140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Arial"/>
                <a:cs typeface="Arial"/>
              </a:rPr>
              <a:t>evaluates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its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expression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at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spc="-25" dirty="0">
                <a:latin typeface="Arial"/>
                <a:cs typeface="Arial"/>
              </a:rPr>
              <a:t>the </a:t>
            </a:r>
            <a:r>
              <a:rPr sz="1150" dirty="0">
                <a:latin typeface="Arial"/>
                <a:cs typeface="Arial"/>
              </a:rPr>
              <a:t>bottom</a:t>
            </a:r>
            <a:r>
              <a:rPr sz="1150" spc="3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of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loop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instead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of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top.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output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from</a:t>
            </a:r>
            <a:r>
              <a:rPr sz="1150" spc="4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4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example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in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spc="-10" dirty="0">
                <a:latin typeface="Arial"/>
                <a:cs typeface="Arial"/>
              </a:rPr>
              <a:t>slide:</a:t>
            </a:r>
            <a:endParaRPr sz="11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sz="1150" dirty="0">
                <a:latin typeface="Arial"/>
                <a:cs typeface="Arial"/>
              </a:rPr>
              <a:t>value</a:t>
            </a:r>
            <a:r>
              <a:rPr sz="1150" spc="3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of</a:t>
            </a:r>
            <a:r>
              <a:rPr sz="1150" spc="3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x</a:t>
            </a:r>
            <a:r>
              <a:rPr sz="1150" spc="2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:</a:t>
            </a:r>
            <a:r>
              <a:rPr sz="1150" spc="35" dirty="0">
                <a:latin typeface="Arial"/>
                <a:cs typeface="Arial"/>
              </a:rPr>
              <a:t> </a:t>
            </a:r>
            <a:r>
              <a:rPr sz="1150" spc="-25" dirty="0">
                <a:latin typeface="Arial"/>
                <a:cs typeface="Arial"/>
              </a:rPr>
              <a:t>30</a:t>
            </a:r>
            <a:endParaRPr sz="11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42416" y="1581911"/>
            <a:ext cx="5689600" cy="2581910"/>
            <a:chOff x="1042416" y="1581911"/>
            <a:chExt cx="5689600" cy="2581910"/>
          </a:xfrm>
        </p:grpSpPr>
        <p:sp>
          <p:nvSpPr>
            <p:cNvPr id="3" name="object 3"/>
            <p:cNvSpPr/>
            <p:nvPr/>
          </p:nvSpPr>
          <p:spPr>
            <a:xfrm>
              <a:off x="1053084" y="1592579"/>
              <a:ext cx="5668010" cy="2560320"/>
            </a:xfrm>
            <a:custGeom>
              <a:avLst/>
              <a:gdLst/>
              <a:ahLst/>
              <a:cxnLst/>
              <a:rect l="l" t="t" r="r" b="b"/>
              <a:pathLst>
                <a:path w="5668009" h="2560320">
                  <a:moveTo>
                    <a:pt x="5667755" y="0"/>
                  </a:moveTo>
                  <a:lnTo>
                    <a:pt x="0" y="0"/>
                  </a:lnTo>
                  <a:lnTo>
                    <a:pt x="0" y="2560320"/>
                  </a:lnTo>
                  <a:lnTo>
                    <a:pt x="5667755" y="2560320"/>
                  </a:lnTo>
                  <a:lnTo>
                    <a:pt x="5667755" y="0"/>
                  </a:lnTo>
                  <a:close/>
                </a:path>
              </a:pathLst>
            </a:custGeom>
            <a:solidFill>
              <a:srgbClr val="DCDC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042416" y="1581911"/>
              <a:ext cx="5689600" cy="2581910"/>
            </a:xfrm>
            <a:custGeom>
              <a:avLst/>
              <a:gdLst/>
              <a:ahLst/>
              <a:cxnLst/>
              <a:rect l="l" t="t" r="r" b="b"/>
              <a:pathLst>
                <a:path w="5689600" h="2581910">
                  <a:moveTo>
                    <a:pt x="5684520" y="0"/>
                  </a:moveTo>
                  <a:lnTo>
                    <a:pt x="4572" y="0"/>
                  </a:lnTo>
                  <a:lnTo>
                    <a:pt x="0" y="4572"/>
                  </a:lnTo>
                  <a:lnTo>
                    <a:pt x="0" y="2577084"/>
                  </a:lnTo>
                  <a:lnTo>
                    <a:pt x="4572" y="2581656"/>
                  </a:lnTo>
                  <a:lnTo>
                    <a:pt x="5684520" y="2581656"/>
                  </a:lnTo>
                  <a:lnTo>
                    <a:pt x="5689092" y="2577084"/>
                  </a:lnTo>
                  <a:lnTo>
                    <a:pt x="5689092" y="2570988"/>
                  </a:lnTo>
                  <a:lnTo>
                    <a:pt x="21336" y="2570988"/>
                  </a:lnTo>
                  <a:lnTo>
                    <a:pt x="10668" y="2560320"/>
                  </a:lnTo>
                  <a:lnTo>
                    <a:pt x="21336" y="2560320"/>
                  </a:lnTo>
                  <a:lnTo>
                    <a:pt x="21336" y="19812"/>
                  </a:lnTo>
                  <a:lnTo>
                    <a:pt x="10667" y="19812"/>
                  </a:lnTo>
                  <a:lnTo>
                    <a:pt x="21336" y="10668"/>
                  </a:lnTo>
                  <a:lnTo>
                    <a:pt x="5689092" y="10668"/>
                  </a:lnTo>
                  <a:lnTo>
                    <a:pt x="5689092" y="4572"/>
                  </a:lnTo>
                  <a:lnTo>
                    <a:pt x="5684520" y="0"/>
                  </a:lnTo>
                  <a:close/>
                </a:path>
                <a:path w="5689600" h="2581910">
                  <a:moveTo>
                    <a:pt x="21336" y="2560320"/>
                  </a:moveTo>
                  <a:lnTo>
                    <a:pt x="10668" y="2560320"/>
                  </a:lnTo>
                  <a:lnTo>
                    <a:pt x="21336" y="2570988"/>
                  </a:lnTo>
                  <a:lnTo>
                    <a:pt x="21336" y="2560320"/>
                  </a:lnTo>
                  <a:close/>
                </a:path>
                <a:path w="5689600" h="2581910">
                  <a:moveTo>
                    <a:pt x="5667756" y="2560320"/>
                  </a:moveTo>
                  <a:lnTo>
                    <a:pt x="21336" y="2560320"/>
                  </a:lnTo>
                  <a:lnTo>
                    <a:pt x="21336" y="2570988"/>
                  </a:lnTo>
                  <a:lnTo>
                    <a:pt x="5667756" y="2570988"/>
                  </a:lnTo>
                  <a:lnTo>
                    <a:pt x="5667756" y="2560320"/>
                  </a:lnTo>
                  <a:close/>
                </a:path>
                <a:path w="5689600" h="2581910">
                  <a:moveTo>
                    <a:pt x="5667756" y="10668"/>
                  </a:moveTo>
                  <a:lnTo>
                    <a:pt x="5667756" y="2570988"/>
                  </a:lnTo>
                  <a:lnTo>
                    <a:pt x="5678424" y="2560320"/>
                  </a:lnTo>
                  <a:lnTo>
                    <a:pt x="5689092" y="2560320"/>
                  </a:lnTo>
                  <a:lnTo>
                    <a:pt x="5689092" y="19812"/>
                  </a:lnTo>
                  <a:lnTo>
                    <a:pt x="5678424" y="19812"/>
                  </a:lnTo>
                  <a:lnTo>
                    <a:pt x="5667756" y="10668"/>
                  </a:lnTo>
                  <a:close/>
                </a:path>
                <a:path w="5689600" h="2581910">
                  <a:moveTo>
                    <a:pt x="5689092" y="2560320"/>
                  </a:moveTo>
                  <a:lnTo>
                    <a:pt x="5678424" y="2560320"/>
                  </a:lnTo>
                  <a:lnTo>
                    <a:pt x="5667756" y="2570988"/>
                  </a:lnTo>
                  <a:lnTo>
                    <a:pt x="5689092" y="2570988"/>
                  </a:lnTo>
                  <a:lnTo>
                    <a:pt x="5689092" y="2560320"/>
                  </a:lnTo>
                  <a:close/>
                </a:path>
                <a:path w="5689600" h="2581910">
                  <a:moveTo>
                    <a:pt x="21336" y="10668"/>
                  </a:moveTo>
                  <a:lnTo>
                    <a:pt x="10667" y="19812"/>
                  </a:lnTo>
                  <a:lnTo>
                    <a:pt x="21336" y="19812"/>
                  </a:lnTo>
                  <a:lnTo>
                    <a:pt x="21336" y="10668"/>
                  </a:lnTo>
                  <a:close/>
                </a:path>
                <a:path w="5689600" h="2581910">
                  <a:moveTo>
                    <a:pt x="5667756" y="10668"/>
                  </a:moveTo>
                  <a:lnTo>
                    <a:pt x="21336" y="10668"/>
                  </a:lnTo>
                  <a:lnTo>
                    <a:pt x="21336" y="19812"/>
                  </a:lnTo>
                  <a:lnTo>
                    <a:pt x="5667756" y="19812"/>
                  </a:lnTo>
                  <a:lnTo>
                    <a:pt x="5667756" y="10668"/>
                  </a:lnTo>
                  <a:close/>
                </a:path>
                <a:path w="5689600" h="2581910">
                  <a:moveTo>
                    <a:pt x="5689092" y="10668"/>
                  </a:moveTo>
                  <a:lnTo>
                    <a:pt x="5667756" y="10668"/>
                  </a:lnTo>
                  <a:lnTo>
                    <a:pt x="5678424" y="19812"/>
                  </a:lnTo>
                  <a:lnTo>
                    <a:pt x="5689092" y="19812"/>
                  </a:lnTo>
                  <a:lnTo>
                    <a:pt x="5689092" y="1066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3337052" y="790204"/>
            <a:ext cx="1095375" cy="3092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50" b="1" spc="315" dirty="0">
                <a:latin typeface="Times New Roman"/>
                <a:cs typeface="Times New Roman"/>
              </a:rPr>
              <a:t>for</a:t>
            </a:r>
            <a:r>
              <a:rPr sz="1850" b="1" spc="60" dirty="0">
                <a:latin typeface="Times New Roman"/>
                <a:cs typeface="Times New Roman"/>
              </a:rPr>
              <a:t> </a:t>
            </a:r>
            <a:r>
              <a:rPr sz="1850" b="1" spc="-20" dirty="0">
                <a:latin typeface="Arial"/>
                <a:cs typeface="Arial"/>
              </a:rPr>
              <a:t>Loop</a:t>
            </a:r>
            <a:endParaRPr sz="18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55624" y="1583608"/>
            <a:ext cx="2368550" cy="49847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24000"/>
              </a:lnSpc>
              <a:spcBef>
                <a:spcPts val="90"/>
              </a:spcBef>
            </a:pPr>
            <a:r>
              <a:rPr sz="1250" spc="140" dirty="0">
                <a:latin typeface="Times New Roman"/>
                <a:cs typeface="Times New Roman"/>
              </a:rPr>
              <a:t>1</a:t>
            </a:r>
            <a:r>
              <a:rPr sz="1250" spc="455" dirty="0">
                <a:latin typeface="Times New Roman"/>
                <a:cs typeface="Times New Roman"/>
              </a:rPr>
              <a:t> </a:t>
            </a:r>
            <a:r>
              <a:rPr sz="1250" spc="240" dirty="0">
                <a:latin typeface="Times New Roman"/>
                <a:cs typeface="Times New Roman"/>
              </a:rPr>
              <a:t>public</a:t>
            </a:r>
            <a:r>
              <a:rPr sz="1250" spc="455" dirty="0">
                <a:latin typeface="Times New Roman"/>
                <a:cs typeface="Times New Roman"/>
              </a:rPr>
              <a:t> </a:t>
            </a:r>
            <a:r>
              <a:rPr sz="1250" spc="280" dirty="0">
                <a:latin typeface="Times New Roman"/>
                <a:cs typeface="Times New Roman"/>
              </a:rPr>
              <a:t>class</a:t>
            </a:r>
            <a:r>
              <a:rPr sz="1250" spc="455" dirty="0">
                <a:latin typeface="Times New Roman"/>
                <a:cs typeface="Times New Roman"/>
              </a:rPr>
              <a:t> </a:t>
            </a:r>
            <a:r>
              <a:rPr sz="1250" spc="140" dirty="0">
                <a:latin typeface="Times New Roman"/>
                <a:cs typeface="Times New Roman"/>
              </a:rPr>
              <a:t>ForLoop</a:t>
            </a:r>
            <a:r>
              <a:rPr sz="1250" spc="445" dirty="0">
                <a:latin typeface="Times New Roman"/>
                <a:cs typeface="Times New Roman"/>
              </a:rPr>
              <a:t> </a:t>
            </a:r>
            <a:r>
              <a:rPr sz="1250" spc="114" dirty="0">
                <a:latin typeface="Times New Roman"/>
                <a:cs typeface="Times New Roman"/>
              </a:rPr>
              <a:t>{ </a:t>
            </a:r>
            <a:r>
              <a:rPr sz="1250" spc="90" dirty="0">
                <a:latin typeface="Times New Roman"/>
                <a:cs typeface="Times New Roman"/>
              </a:rPr>
              <a:t>2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640838" y="2094603"/>
            <a:ext cx="3834129" cy="9277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250" spc="245" dirty="0">
                <a:latin typeface="Times New Roman"/>
                <a:cs typeface="Times New Roman"/>
              </a:rPr>
              <a:t>public</a:t>
            </a:r>
            <a:r>
              <a:rPr sz="1250" spc="459" dirty="0">
                <a:latin typeface="Times New Roman"/>
                <a:cs typeface="Times New Roman"/>
              </a:rPr>
              <a:t> </a:t>
            </a:r>
            <a:r>
              <a:rPr sz="1250" spc="325" dirty="0">
                <a:latin typeface="Times New Roman"/>
                <a:cs typeface="Times New Roman"/>
              </a:rPr>
              <a:t>static</a:t>
            </a:r>
            <a:r>
              <a:rPr sz="1250" spc="459" dirty="0">
                <a:latin typeface="Times New Roman"/>
                <a:cs typeface="Times New Roman"/>
              </a:rPr>
              <a:t> </a:t>
            </a:r>
            <a:r>
              <a:rPr sz="1250" spc="204" dirty="0">
                <a:latin typeface="Times New Roman"/>
                <a:cs typeface="Times New Roman"/>
              </a:rPr>
              <a:t>void</a:t>
            </a:r>
            <a:r>
              <a:rPr sz="1250" spc="475" dirty="0">
                <a:latin typeface="Times New Roman"/>
                <a:cs typeface="Times New Roman"/>
              </a:rPr>
              <a:t> </a:t>
            </a:r>
            <a:r>
              <a:rPr sz="1250" spc="220" dirty="0">
                <a:latin typeface="Times New Roman"/>
                <a:cs typeface="Times New Roman"/>
              </a:rPr>
              <a:t>main(String</a:t>
            </a:r>
            <a:r>
              <a:rPr sz="1250" spc="459" dirty="0">
                <a:latin typeface="Times New Roman"/>
                <a:cs typeface="Times New Roman"/>
              </a:rPr>
              <a:t> </a:t>
            </a:r>
            <a:r>
              <a:rPr sz="1250" spc="265" dirty="0">
                <a:latin typeface="Times New Roman"/>
                <a:cs typeface="Times New Roman"/>
              </a:rPr>
              <a:t>args[]){</a:t>
            </a:r>
            <a:endParaRPr sz="12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20"/>
              </a:spcBef>
            </a:pPr>
            <a:endParaRPr sz="1250">
              <a:latin typeface="Times New Roman"/>
              <a:cs typeface="Times New Roman"/>
            </a:endParaRPr>
          </a:p>
          <a:p>
            <a:pPr marL="794385" marR="102235" indent="-390525">
              <a:lnSpc>
                <a:spcPct val="123200"/>
              </a:lnSpc>
              <a:spcBef>
                <a:spcPts val="5"/>
              </a:spcBef>
              <a:tabLst>
                <a:tab pos="2746375" algn="l"/>
              </a:tabLst>
            </a:pPr>
            <a:r>
              <a:rPr sz="1250" b="1" spc="229" dirty="0">
                <a:latin typeface="Times New Roman"/>
                <a:cs typeface="Times New Roman"/>
              </a:rPr>
              <a:t>for</a:t>
            </a:r>
            <a:r>
              <a:rPr sz="1250" b="1" spc="445" dirty="0">
                <a:latin typeface="Times New Roman"/>
                <a:cs typeface="Times New Roman"/>
              </a:rPr>
              <a:t> </a:t>
            </a:r>
            <a:r>
              <a:rPr sz="1250" spc="330" dirty="0">
                <a:latin typeface="Times New Roman"/>
                <a:cs typeface="Times New Roman"/>
              </a:rPr>
              <a:t>(int</a:t>
            </a:r>
            <a:r>
              <a:rPr sz="1250" spc="465" dirty="0">
                <a:latin typeface="Times New Roman"/>
                <a:cs typeface="Times New Roman"/>
              </a:rPr>
              <a:t> </a:t>
            </a:r>
            <a:r>
              <a:rPr sz="1250" spc="420" dirty="0">
                <a:latin typeface="Times New Roman"/>
                <a:cs typeface="Times New Roman"/>
              </a:rPr>
              <a:t>i</a:t>
            </a:r>
            <a:r>
              <a:rPr sz="1250" spc="450" dirty="0">
                <a:latin typeface="Times New Roman"/>
                <a:cs typeface="Times New Roman"/>
              </a:rPr>
              <a:t> </a:t>
            </a:r>
            <a:r>
              <a:rPr sz="1250" spc="70" dirty="0">
                <a:latin typeface="Times New Roman"/>
                <a:cs typeface="Times New Roman"/>
              </a:rPr>
              <a:t>=</a:t>
            </a:r>
            <a:r>
              <a:rPr sz="1250" spc="434" dirty="0">
                <a:latin typeface="Times New Roman"/>
                <a:cs typeface="Times New Roman"/>
              </a:rPr>
              <a:t> </a:t>
            </a:r>
            <a:r>
              <a:rPr sz="1250" spc="280" dirty="0">
                <a:latin typeface="Times New Roman"/>
                <a:cs typeface="Times New Roman"/>
              </a:rPr>
              <a:t>0;</a:t>
            </a:r>
            <a:r>
              <a:rPr sz="1250" spc="450" dirty="0">
                <a:latin typeface="Times New Roman"/>
                <a:cs typeface="Times New Roman"/>
              </a:rPr>
              <a:t> </a:t>
            </a:r>
            <a:r>
              <a:rPr sz="1250" spc="420" dirty="0">
                <a:latin typeface="Times New Roman"/>
                <a:cs typeface="Times New Roman"/>
              </a:rPr>
              <a:t>i</a:t>
            </a:r>
            <a:r>
              <a:rPr sz="1250" spc="450" dirty="0">
                <a:latin typeface="Times New Roman"/>
                <a:cs typeface="Times New Roman"/>
              </a:rPr>
              <a:t> </a:t>
            </a:r>
            <a:r>
              <a:rPr sz="1250" spc="70" dirty="0">
                <a:latin typeface="Times New Roman"/>
                <a:cs typeface="Times New Roman"/>
              </a:rPr>
              <a:t>&lt;</a:t>
            </a:r>
            <a:r>
              <a:rPr sz="1250" spc="450" dirty="0">
                <a:latin typeface="Times New Roman"/>
                <a:cs typeface="Times New Roman"/>
              </a:rPr>
              <a:t> </a:t>
            </a:r>
            <a:r>
              <a:rPr sz="1250" spc="254" dirty="0">
                <a:latin typeface="Times New Roman"/>
                <a:cs typeface="Times New Roman"/>
              </a:rPr>
              <a:t>9;</a:t>
            </a:r>
            <a:r>
              <a:rPr sz="1250" dirty="0">
                <a:latin typeface="Times New Roman"/>
                <a:cs typeface="Times New Roman"/>
              </a:rPr>
              <a:t>	</a:t>
            </a:r>
            <a:r>
              <a:rPr sz="1250" spc="180" dirty="0">
                <a:latin typeface="Times New Roman"/>
                <a:cs typeface="Times New Roman"/>
              </a:rPr>
              <a:t>i++</a:t>
            </a:r>
            <a:r>
              <a:rPr sz="1250" spc="445" dirty="0">
                <a:latin typeface="Times New Roman"/>
                <a:cs typeface="Times New Roman"/>
              </a:rPr>
              <a:t> </a:t>
            </a:r>
            <a:r>
              <a:rPr sz="1250" spc="229" dirty="0">
                <a:latin typeface="Times New Roman"/>
                <a:cs typeface="Times New Roman"/>
              </a:rPr>
              <a:t>){ </a:t>
            </a:r>
            <a:r>
              <a:rPr sz="1250" spc="270" dirty="0">
                <a:latin typeface="Times New Roman"/>
                <a:cs typeface="Times New Roman"/>
              </a:rPr>
              <a:t>System.out.println("i:</a:t>
            </a:r>
            <a:r>
              <a:rPr sz="1250" spc="445" dirty="0">
                <a:latin typeface="Times New Roman"/>
                <a:cs typeface="Times New Roman"/>
              </a:rPr>
              <a:t> </a:t>
            </a:r>
            <a:r>
              <a:rPr sz="1250" spc="254" dirty="0">
                <a:latin typeface="Times New Roman"/>
                <a:cs typeface="Times New Roman"/>
              </a:rPr>
              <a:t>"</a:t>
            </a:r>
            <a:r>
              <a:rPr sz="1250" spc="450" dirty="0">
                <a:latin typeface="Times New Roman"/>
                <a:cs typeface="Times New Roman"/>
              </a:rPr>
              <a:t> </a:t>
            </a:r>
            <a:r>
              <a:rPr sz="1250" spc="70" dirty="0">
                <a:latin typeface="Times New Roman"/>
                <a:cs typeface="Times New Roman"/>
              </a:rPr>
              <a:t>+</a:t>
            </a:r>
            <a:r>
              <a:rPr sz="1250" spc="465" dirty="0">
                <a:latin typeface="Times New Roman"/>
                <a:cs typeface="Times New Roman"/>
              </a:rPr>
              <a:t> </a:t>
            </a:r>
            <a:r>
              <a:rPr sz="1250" spc="370" dirty="0">
                <a:latin typeface="Times New Roman"/>
                <a:cs typeface="Times New Roman"/>
              </a:rPr>
              <a:t>i);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032506" y="3036433"/>
            <a:ext cx="123825" cy="2216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250" spc="114" dirty="0">
                <a:latin typeface="Times New Roman"/>
                <a:cs typeface="Times New Roman"/>
              </a:rPr>
              <a:t>}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640838" y="3507347"/>
            <a:ext cx="123825" cy="2216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250" spc="114" dirty="0">
                <a:latin typeface="Times New Roman"/>
                <a:cs typeface="Times New Roman"/>
              </a:rPr>
              <a:t>}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55624" y="2056061"/>
            <a:ext cx="417830" cy="1907539"/>
          </a:xfrm>
          <a:prstGeom prst="rect">
            <a:avLst/>
          </a:prstGeom>
        </p:spPr>
        <p:txBody>
          <a:bodyPr vert="horz" wrap="square" lIns="0" tIns="558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40"/>
              </a:spcBef>
            </a:pPr>
            <a:r>
              <a:rPr sz="1250" spc="90" dirty="0">
                <a:latin typeface="Times New Roman"/>
                <a:cs typeface="Times New Roman"/>
              </a:rPr>
              <a:t>3</a:t>
            </a:r>
            <a:endParaRPr sz="12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45"/>
              </a:spcBef>
            </a:pPr>
            <a:r>
              <a:rPr sz="1250" spc="90" dirty="0">
                <a:latin typeface="Times New Roman"/>
                <a:cs typeface="Times New Roman"/>
              </a:rPr>
              <a:t>4</a:t>
            </a:r>
            <a:endParaRPr sz="12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60"/>
              </a:spcBef>
            </a:pPr>
            <a:r>
              <a:rPr sz="1250" spc="90" dirty="0">
                <a:latin typeface="Times New Roman"/>
                <a:cs typeface="Times New Roman"/>
              </a:rPr>
              <a:t>5</a:t>
            </a:r>
            <a:endParaRPr sz="12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50"/>
              </a:spcBef>
            </a:pPr>
            <a:r>
              <a:rPr sz="1250" spc="90" dirty="0">
                <a:latin typeface="Times New Roman"/>
                <a:cs typeface="Times New Roman"/>
              </a:rPr>
              <a:t>6</a:t>
            </a:r>
            <a:endParaRPr sz="12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60"/>
              </a:spcBef>
            </a:pPr>
            <a:r>
              <a:rPr sz="1250" spc="90" dirty="0">
                <a:latin typeface="Times New Roman"/>
                <a:cs typeface="Times New Roman"/>
              </a:rPr>
              <a:t>7</a:t>
            </a:r>
            <a:endParaRPr sz="12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50"/>
              </a:spcBef>
            </a:pPr>
            <a:r>
              <a:rPr sz="1250" spc="90" dirty="0">
                <a:latin typeface="Times New Roman"/>
                <a:cs typeface="Times New Roman"/>
              </a:rPr>
              <a:t>8</a:t>
            </a:r>
            <a:endParaRPr sz="12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59"/>
              </a:spcBef>
            </a:pPr>
            <a:r>
              <a:rPr sz="1250" spc="90" dirty="0">
                <a:latin typeface="Times New Roman"/>
                <a:cs typeface="Times New Roman"/>
              </a:rPr>
              <a:t>9</a:t>
            </a:r>
            <a:endParaRPr sz="12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45"/>
              </a:spcBef>
            </a:pPr>
            <a:r>
              <a:rPr sz="1250" spc="140" dirty="0">
                <a:latin typeface="Times New Roman"/>
                <a:cs typeface="Times New Roman"/>
              </a:rPr>
              <a:t>10</a:t>
            </a:r>
            <a:r>
              <a:rPr sz="1250" spc="459" dirty="0">
                <a:latin typeface="Times New Roman"/>
                <a:cs typeface="Times New Roman"/>
              </a:rPr>
              <a:t> </a:t>
            </a:r>
            <a:r>
              <a:rPr sz="1250" spc="114" dirty="0">
                <a:latin typeface="Times New Roman"/>
                <a:cs typeface="Times New Roman"/>
              </a:rPr>
              <a:t>}</a:t>
            </a:r>
            <a:endParaRPr sz="1250">
              <a:latin typeface="Times New Roman"/>
              <a:cs typeface="Times New Roman"/>
            </a:endParaRPr>
          </a:p>
        </p:txBody>
      </p:sp>
      <p:graphicFrame>
        <p:nvGraphicFramePr>
          <p:cNvPr id="11" name="object 11"/>
          <p:cNvGraphicFramePr>
            <a:graphicFrameLocks noGrp="1"/>
          </p:cNvGraphicFramePr>
          <p:nvPr/>
        </p:nvGraphicFramePr>
        <p:xfrm>
          <a:off x="798845" y="6732502"/>
          <a:ext cx="427355" cy="211327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597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76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marR="5080"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150" spc="365" dirty="0">
                          <a:latin typeface="Times New Roman"/>
                          <a:cs typeface="Times New Roman"/>
                        </a:rPr>
                        <a:t>i: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T="6350" marB="0"/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150" spc="80" dirty="0">
                          <a:latin typeface="Times New Roman"/>
                          <a:cs typeface="Times New Roman"/>
                        </a:rPr>
                        <a:t>0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T="635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6220">
                <a:tc>
                  <a:txBody>
                    <a:bodyPr/>
                    <a:lstStyle/>
                    <a:p>
                      <a:pPr marR="5080" algn="ctr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1150" spc="365" dirty="0">
                          <a:latin typeface="Times New Roman"/>
                          <a:cs typeface="Times New Roman"/>
                        </a:rPr>
                        <a:t>i: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T="13970" marB="0"/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1150" spc="80" dirty="0">
                          <a:latin typeface="Times New Roman"/>
                          <a:cs typeface="Times New Roman"/>
                        </a:rPr>
                        <a:t>1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T="1397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6220">
                <a:tc>
                  <a:txBody>
                    <a:bodyPr/>
                    <a:lstStyle/>
                    <a:p>
                      <a:pPr marR="5080" algn="ctr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1150" spc="365" dirty="0">
                          <a:latin typeface="Times New Roman"/>
                          <a:cs typeface="Times New Roman"/>
                        </a:rPr>
                        <a:t>i: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T="13970" marB="0"/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1150" spc="80" dirty="0">
                          <a:latin typeface="Times New Roman"/>
                          <a:cs typeface="Times New Roman"/>
                        </a:rPr>
                        <a:t>2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T="1397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6854">
                <a:tc>
                  <a:txBody>
                    <a:bodyPr/>
                    <a:lstStyle/>
                    <a:p>
                      <a:pPr marR="5080" algn="ctr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1150" spc="365" dirty="0">
                          <a:latin typeface="Times New Roman"/>
                          <a:cs typeface="Times New Roman"/>
                        </a:rPr>
                        <a:t>i: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T="13970" marB="0"/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1150" spc="80" dirty="0">
                          <a:latin typeface="Times New Roman"/>
                          <a:cs typeface="Times New Roman"/>
                        </a:rPr>
                        <a:t>3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T="1397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6854">
                <a:tc>
                  <a:txBody>
                    <a:bodyPr/>
                    <a:lstStyle/>
                    <a:p>
                      <a:pPr marR="5080" algn="ctr">
                        <a:lnSpc>
                          <a:spcPct val="100000"/>
                        </a:lnSpc>
                        <a:spcBef>
                          <a:spcPts val="114"/>
                        </a:spcBef>
                      </a:pPr>
                      <a:r>
                        <a:rPr sz="1150" spc="365" dirty="0">
                          <a:latin typeface="Times New Roman"/>
                          <a:cs typeface="Times New Roman"/>
                        </a:rPr>
                        <a:t>i: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T="14604" marB="0"/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114"/>
                        </a:spcBef>
                      </a:pPr>
                      <a:r>
                        <a:rPr sz="1150" spc="80" dirty="0">
                          <a:latin typeface="Times New Roman"/>
                          <a:cs typeface="Times New Roman"/>
                        </a:rPr>
                        <a:t>4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T="14604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6220">
                <a:tc>
                  <a:txBody>
                    <a:bodyPr/>
                    <a:lstStyle/>
                    <a:p>
                      <a:pPr marR="5080" algn="ctr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1150" spc="365" dirty="0">
                          <a:latin typeface="Times New Roman"/>
                          <a:cs typeface="Times New Roman"/>
                        </a:rPr>
                        <a:t>i: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T="13970" marB="0"/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1150" spc="80" dirty="0">
                          <a:latin typeface="Times New Roman"/>
                          <a:cs typeface="Times New Roman"/>
                        </a:rPr>
                        <a:t>5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T="1397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6854">
                <a:tc>
                  <a:txBody>
                    <a:bodyPr/>
                    <a:lstStyle/>
                    <a:p>
                      <a:pPr marR="5080" algn="ctr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1150" spc="365" dirty="0">
                          <a:latin typeface="Times New Roman"/>
                          <a:cs typeface="Times New Roman"/>
                        </a:rPr>
                        <a:t>i: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T="13970" marB="0"/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1150" spc="80" dirty="0">
                          <a:latin typeface="Times New Roman"/>
                          <a:cs typeface="Times New Roman"/>
                        </a:rPr>
                        <a:t>6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T="1397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6854">
                <a:tc>
                  <a:txBody>
                    <a:bodyPr/>
                    <a:lstStyle/>
                    <a:p>
                      <a:pPr marR="5080" algn="ctr">
                        <a:lnSpc>
                          <a:spcPct val="100000"/>
                        </a:lnSpc>
                        <a:spcBef>
                          <a:spcPts val="114"/>
                        </a:spcBef>
                      </a:pPr>
                      <a:r>
                        <a:rPr sz="1150" spc="365" dirty="0">
                          <a:latin typeface="Times New Roman"/>
                          <a:cs typeface="Times New Roman"/>
                        </a:rPr>
                        <a:t>i: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T="14604" marB="0"/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114"/>
                        </a:spcBef>
                      </a:pPr>
                      <a:r>
                        <a:rPr sz="1150" spc="80" dirty="0">
                          <a:latin typeface="Times New Roman"/>
                          <a:cs typeface="Times New Roman"/>
                        </a:rPr>
                        <a:t>7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T="14604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R="5080" algn="ctr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1150" spc="365" dirty="0">
                          <a:latin typeface="Times New Roman"/>
                          <a:cs typeface="Times New Roman"/>
                        </a:rPr>
                        <a:t>i:</a:t>
                      </a:r>
                      <a:endParaRPr sz="1150">
                        <a:latin typeface="Times New Roman"/>
                        <a:cs typeface="Times New Roman"/>
                      </a:endParaRPr>
                    </a:p>
                  </a:txBody>
                  <a:tcPr marL="0" marR="0" marT="13970" marB="0"/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1150" spc="80" dirty="0">
                          <a:latin typeface="Times New Roman"/>
                          <a:cs typeface="Times New Roman"/>
                        </a:rPr>
                        <a:t>8</a:t>
                      </a:r>
                      <a:endParaRPr sz="115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1397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13" name="object 13"/>
          <p:cNvSpPr txBox="1"/>
          <p:nvPr/>
        </p:nvSpPr>
        <p:spPr>
          <a:xfrm>
            <a:off x="817880" y="5247386"/>
            <a:ext cx="6090920" cy="14573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43180" algn="ctr">
              <a:lnSpc>
                <a:spcPct val="100000"/>
              </a:lnSpc>
              <a:spcBef>
                <a:spcPts val="105"/>
              </a:spcBef>
            </a:pPr>
            <a:endParaRPr sz="8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8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40"/>
              </a:spcBef>
            </a:pPr>
            <a:endParaRPr sz="850">
              <a:latin typeface="Arial"/>
              <a:cs typeface="Arial"/>
            </a:endParaRPr>
          </a:p>
          <a:p>
            <a:pPr marL="12700" marR="10160">
              <a:lnSpc>
                <a:spcPct val="109600"/>
              </a:lnSpc>
            </a:pPr>
            <a:r>
              <a:rPr sz="1150" dirty="0">
                <a:latin typeface="Arial"/>
                <a:cs typeface="Arial"/>
              </a:rPr>
              <a:t>The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spc="254" dirty="0">
                <a:latin typeface="Times New Roman"/>
                <a:cs typeface="Times New Roman"/>
              </a:rPr>
              <a:t>for</a:t>
            </a:r>
            <a:r>
              <a:rPr sz="1150" spc="110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Arial"/>
                <a:cs typeface="Arial"/>
              </a:rPr>
              <a:t>statement</a:t>
            </a:r>
            <a:r>
              <a:rPr sz="1150" spc="1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provides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compact</a:t>
            </a:r>
            <a:r>
              <a:rPr sz="1150" spc="3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way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to</a:t>
            </a:r>
            <a:r>
              <a:rPr sz="1150" spc="4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iterate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over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range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of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values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-</a:t>
            </a:r>
            <a:r>
              <a:rPr sz="1150" spc="4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it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spc="-10" dirty="0">
                <a:latin typeface="Arial"/>
                <a:cs typeface="Arial"/>
              </a:rPr>
              <a:t>repeatedly </a:t>
            </a:r>
            <a:r>
              <a:rPr sz="1150" dirty="0">
                <a:latin typeface="Arial"/>
                <a:cs typeface="Arial"/>
              </a:rPr>
              <a:t>loops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until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particular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condition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is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spc="-10" dirty="0">
                <a:latin typeface="Arial"/>
                <a:cs typeface="Arial"/>
              </a:rPr>
              <a:t>satisfied.</a:t>
            </a:r>
            <a:endParaRPr sz="1150">
              <a:latin typeface="Arial"/>
              <a:cs typeface="Arial"/>
            </a:endParaRPr>
          </a:p>
          <a:p>
            <a:pPr marL="12700" marR="5080">
              <a:lnSpc>
                <a:spcPct val="106500"/>
              </a:lnSpc>
              <a:spcBef>
                <a:spcPts val="309"/>
              </a:spcBef>
            </a:pPr>
            <a:r>
              <a:rPr sz="1150" dirty="0">
                <a:latin typeface="Arial"/>
                <a:cs typeface="Arial"/>
              </a:rPr>
              <a:t>A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counter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is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initialized</a:t>
            </a:r>
            <a:r>
              <a:rPr sz="1150" spc="10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and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incremented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for</a:t>
            </a:r>
            <a:r>
              <a:rPr sz="1150" spc="3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each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step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of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spc="254" dirty="0">
                <a:latin typeface="Times New Roman"/>
                <a:cs typeface="Times New Roman"/>
              </a:rPr>
              <a:t>for</a:t>
            </a:r>
            <a:r>
              <a:rPr sz="1150" spc="130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Arial"/>
                <a:cs typeface="Arial"/>
              </a:rPr>
              <a:t>loop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shown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in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spc="-10" dirty="0">
                <a:latin typeface="Arial"/>
                <a:cs typeface="Arial"/>
              </a:rPr>
              <a:t>slide. </a:t>
            </a:r>
            <a:r>
              <a:rPr sz="1150" dirty="0">
                <a:latin typeface="Arial"/>
                <a:cs typeface="Arial"/>
              </a:rPr>
              <a:t>When</a:t>
            </a:r>
            <a:r>
              <a:rPr sz="1150" spc="2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condition</a:t>
            </a:r>
            <a:r>
              <a:rPr sz="1150" spc="9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statement</a:t>
            </a:r>
            <a:r>
              <a:rPr sz="1150" spc="1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evaluates</a:t>
            </a:r>
            <a:r>
              <a:rPr sz="1150" spc="10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to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false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(when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spc="385" dirty="0">
                <a:latin typeface="Times New Roman"/>
                <a:cs typeface="Times New Roman"/>
              </a:rPr>
              <a:t>i</a:t>
            </a:r>
            <a:r>
              <a:rPr sz="1150" spc="105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Arial"/>
                <a:cs typeface="Arial"/>
              </a:rPr>
              <a:t>is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no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longer</a:t>
            </a:r>
            <a:r>
              <a:rPr sz="1150" spc="9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less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than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9),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spc="-20" dirty="0">
                <a:latin typeface="Arial"/>
                <a:cs typeface="Arial"/>
              </a:rPr>
              <a:t>loop </a:t>
            </a:r>
            <a:r>
              <a:rPr sz="1150" dirty="0">
                <a:latin typeface="Arial"/>
                <a:cs typeface="Arial"/>
              </a:rPr>
              <a:t>exits.</a:t>
            </a:r>
            <a:r>
              <a:rPr sz="1150" spc="4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Here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is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sample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output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for</a:t>
            </a:r>
            <a:r>
              <a:rPr sz="1150" spc="3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this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spc="-10" dirty="0">
                <a:latin typeface="Arial"/>
                <a:cs typeface="Arial"/>
              </a:rPr>
              <a:t>program.</a:t>
            </a:r>
            <a:endParaRPr sz="11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42416" y="1208532"/>
            <a:ext cx="5689600" cy="3663950"/>
            <a:chOff x="1042416" y="1208532"/>
            <a:chExt cx="5689600" cy="3663950"/>
          </a:xfrm>
        </p:grpSpPr>
        <p:sp>
          <p:nvSpPr>
            <p:cNvPr id="3" name="object 3"/>
            <p:cNvSpPr/>
            <p:nvPr/>
          </p:nvSpPr>
          <p:spPr>
            <a:xfrm>
              <a:off x="1053084" y="1219200"/>
              <a:ext cx="5668010" cy="3642360"/>
            </a:xfrm>
            <a:custGeom>
              <a:avLst/>
              <a:gdLst/>
              <a:ahLst/>
              <a:cxnLst/>
              <a:rect l="l" t="t" r="r" b="b"/>
              <a:pathLst>
                <a:path w="5668009" h="3642360">
                  <a:moveTo>
                    <a:pt x="5667755" y="0"/>
                  </a:moveTo>
                  <a:lnTo>
                    <a:pt x="0" y="0"/>
                  </a:lnTo>
                  <a:lnTo>
                    <a:pt x="0" y="3642360"/>
                  </a:lnTo>
                  <a:lnTo>
                    <a:pt x="5667755" y="3642360"/>
                  </a:lnTo>
                  <a:lnTo>
                    <a:pt x="5667755" y="0"/>
                  </a:lnTo>
                  <a:close/>
                </a:path>
              </a:pathLst>
            </a:custGeom>
            <a:solidFill>
              <a:srgbClr val="DCDC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042416" y="1208532"/>
              <a:ext cx="5689600" cy="3663950"/>
            </a:xfrm>
            <a:custGeom>
              <a:avLst/>
              <a:gdLst/>
              <a:ahLst/>
              <a:cxnLst/>
              <a:rect l="l" t="t" r="r" b="b"/>
              <a:pathLst>
                <a:path w="5689600" h="3663950">
                  <a:moveTo>
                    <a:pt x="5684520" y="0"/>
                  </a:moveTo>
                  <a:lnTo>
                    <a:pt x="4572" y="0"/>
                  </a:lnTo>
                  <a:lnTo>
                    <a:pt x="0" y="4572"/>
                  </a:lnTo>
                  <a:lnTo>
                    <a:pt x="0" y="3659124"/>
                  </a:lnTo>
                  <a:lnTo>
                    <a:pt x="4572" y="3663696"/>
                  </a:lnTo>
                  <a:lnTo>
                    <a:pt x="5684520" y="3663696"/>
                  </a:lnTo>
                  <a:lnTo>
                    <a:pt x="5689092" y="3659124"/>
                  </a:lnTo>
                  <a:lnTo>
                    <a:pt x="5689092" y="3653028"/>
                  </a:lnTo>
                  <a:lnTo>
                    <a:pt x="21336" y="3653028"/>
                  </a:lnTo>
                  <a:lnTo>
                    <a:pt x="10668" y="3642360"/>
                  </a:lnTo>
                  <a:lnTo>
                    <a:pt x="21336" y="3642360"/>
                  </a:lnTo>
                  <a:lnTo>
                    <a:pt x="21336" y="19812"/>
                  </a:lnTo>
                  <a:lnTo>
                    <a:pt x="10667" y="19812"/>
                  </a:lnTo>
                  <a:lnTo>
                    <a:pt x="21336" y="10668"/>
                  </a:lnTo>
                  <a:lnTo>
                    <a:pt x="5689092" y="10668"/>
                  </a:lnTo>
                  <a:lnTo>
                    <a:pt x="5689092" y="4572"/>
                  </a:lnTo>
                  <a:lnTo>
                    <a:pt x="5684520" y="0"/>
                  </a:lnTo>
                  <a:close/>
                </a:path>
                <a:path w="5689600" h="3663950">
                  <a:moveTo>
                    <a:pt x="21336" y="3642360"/>
                  </a:moveTo>
                  <a:lnTo>
                    <a:pt x="10668" y="3642360"/>
                  </a:lnTo>
                  <a:lnTo>
                    <a:pt x="21336" y="3653028"/>
                  </a:lnTo>
                  <a:lnTo>
                    <a:pt x="21336" y="3642360"/>
                  </a:lnTo>
                  <a:close/>
                </a:path>
                <a:path w="5689600" h="3663950">
                  <a:moveTo>
                    <a:pt x="5667756" y="3642360"/>
                  </a:moveTo>
                  <a:lnTo>
                    <a:pt x="21336" y="3642360"/>
                  </a:lnTo>
                  <a:lnTo>
                    <a:pt x="21336" y="3653028"/>
                  </a:lnTo>
                  <a:lnTo>
                    <a:pt x="5667756" y="3653028"/>
                  </a:lnTo>
                  <a:lnTo>
                    <a:pt x="5667756" y="3642360"/>
                  </a:lnTo>
                  <a:close/>
                </a:path>
                <a:path w="5689600" h="3663950">
                  <a:moveTo>
                    <a:pt x="5667756" y="10668"/>
                  </a:moveTo>
                  <a:lnTo>
                    <a:pt x="5667756" y="3653028"/>
                  </a:lnTo>
                  <a:lnTo>
                    <a:pt x="5678424" y="3642360"/>
                  </a:lnTo>
                  <a:lnTo>
                    <a:pt x="5689092" y="3642360"/>
                  </a:lnTo>
                  <a:lnTo>
                    <a:pt x="5689092" y="19812"/>
                  </a:lnTo>
                  <a:lnTo>
                    <a:pt x="5678424" y="19812"/>
                  </a:lnTo>
                  <a:lnTo>
                    <a:pt x="5667756" y="10668"/>
                  </a:lnTo>
                  <a:close/>
                </a:path>
                <a:path w="5689600" h="3663950">
                  <a:moveTo>
                    <a:pt x="5689092" y="3642360"/>
                  </a:moveTo>
                  <a:lnTo>
                    <a:pt x="5678424" y="3642360"/>
                  </a:lnTo>
                  <a:lnTo>
                    <a:pt x="5667756" y="3653028"/>
                  </a:lnTo>
                  <a:lnTo>
                    <a:pt x="5689092" y="3653028"/>
                  </a:lnTo>
                  <a:lnTo>
                    <a:pt x="5689092" y="3642360"/>
                  </a:lnTo>
                  <a:close/>
                </a:path>
                <a:path w="5689600" h="3663950">
                  <a:moveTo>
                    <a:pt x="21336" y="10668"/>
                  </a:moveTo>
                  <a:lnTo>
                    <a:pt x="10667" y="19812"/>
                  </a:lnTo>
                  <a:lnTo>
                    <a:pt x="21336" y="19812"/>
                  </a:lnTo>
                  <a:lnTo>
                    <a:pt x="21336" y="10668"/>
                  </a:lnTo>
                  <a:close/>
                </a:path>
                <a:path w="5689600" h="3663950">
                  <a:moveTo>
                    <a:pt x="5667756" y="10668"/>
                  </a:moveTo>
                  <a:lnTo>
                    <a:pt x="21336" y="10668"/>
                  </a:lnTo>
                  <a:lnTo>
                    <a:pt x="21336" y="19812"/>
                  </a:lnTo>
                  <a:lnTo>
                    <a:pt x="5667756" y="19812"/>
                  </a:lnTo>
                  <a:lnTo>
                    <a:pt x="5667756" y="10668"/>
                  </a:lnTo>
                  <a:close/>
                </a:path>
                <a:path w="5689600" h="3663950">
                  <a:moveTo>
                    <a:pt x="5689092" y="10668"/>
                  </a:moveTo>
                  <a:lnTo>
                    <a:pt x="5667756" y="10668"/>
                  </a:lnTo>
                  <a:lnTo>
                    <a:pt x="5678424" y="19812"/>
                  </a:lnTo>
                  <a:lnTo>
                    <a:pt x="5689092" y="19812"/>
                  </a:lnTo>
                  <a:lnTo>
                    <a:pt x="5689092" y="1066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1055624" y="790204"/>
            <a:ext cx="4382770" cy="58483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87780">
              <a:lnSpc>
                <a:spcPct val="100000"/>
              </a:lnSpc>
              <a:spcBef>
                <a:spcPts val="110"/>
              </a:spcBef>
            </a:pPr>
            <a:r>
              <a:rPr sz="1850" b="1" dirty="0">
                <a:latin typeface="Arial"/>
                <a:cs typeface="Arial"/>
              </a:rPr>
              <a:t>Arrays</a:t>
            </a:r>
            <a:r>
              <a:rPr sz="1850" b="1" spc="30" dirty="0">
                <a:latin typeface="Arial"/>
                <a:cs typeface="Arial"/>
              </a:rPr>
              <a:t> </a:t>
            </a:r>
            <a:r>
              <a:rPr sz="1850" b="1" dirty="0">
                <a:latin typeface="Arial"/>
                <a:cs typeface="Arial"/>
              </a:rPr>
              <a:t>and</a:t>
            </a:r>
            <a:r>
              <a:rPr sz="1850" b="1" spc="5" dirty="0">
                <a:latin typeface="Arial"/>
                <a:cs typeface="Arial"/>
              </a:rPr>
              <a:t> </a:t>
            </a:r>
            <a:r>
              <a:rPr sz="1850" b="1" spc="290" dirty="0">
                <a:latin typeface="Times New Roman"/>
                <a:cs typeface="Times New Roman"/>
              </a:rPr>
              <a:t>for-</a:t>
            </a:r>
            <a:r>
              <a:rPr sz="1850" b="1" spc="270" dirty="0">
                <a:latin typeface="Times New Roman"/>
                <a:cs typeface="Times New Roman"/>
              </a:rPr>
              <a:t>each</a:t>
            </a:r>
            <a:r>
              <a:rPr sz="1850" b="1" spc="90" dirty="0">
                <a:latin typeface="Times New Roman"/>
                <a:cs typeface="Times New Roman"/>
              </a:rPr>
              <a:t> </a:t>
            </a:r>
            <a:r>
              <a:rPr sz="1850" b="1" spc="-20" dirty="0">
                <a:latin typeface="Arial"/>
                <a:cs typeface="Arial"/>
              </a:rPr>
              <a:t>Loop</a:t>
            </a:r>
            <a:endParaRPr sz="18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969"/>
              </a:spcBef>
            </a:pPr>
            <a:r>
              <a:rPr sz="1000" spc="100" dirty="0">
                <a:latin typeface="Times New Roman"/>
                <a:cs typeface="Times New Roman"/>
              </a:rPr>
              <a:t>1</a:t>
            </a:r>
            <a:r>
              <a:rPr sz="1000" spc="365" dirty="0">
                <a:latin typeface="Times New Roman"/>
                <a:cs typeface="Times New Roman"/>
              </a:rPr>
              <a:t> </a:t>
            </a:r>
            <a:r>
              <a:rPr sz="1000" spc="175" dirty="0">
                <a:latin typeface="Times New Roman"/>
                <a:cs typeface="Times New Roman"/>
              </a:rPr>
              <a:t>public</a:t>
            </a:r>
            <a:r>
              <a:rPr sz="1000" spc="370" dirty="0">
                <a:latin typeface="Times New Roman"/>
                <a:cs typeface="Times New Roman"/>
              </a:rPr>
              <a:t> </a:t>
            </a:r>
            <a:r>
              <a:rPr sz="1000" spc="200" dirty="0">
                <a:latin typeface="Times New Roman"/>
                <a:cs typeface="Times New Roman"/>
              </a:rPr>
              <a:t>class</a:t>
            </a:r>
            <a:r>
              <a:rPr sz="1000" spc="370" dirty="0">
                <a:latin typeface="Times New Roman"/>
                <a:cs typeface="Times New Roman"/>
              </a:rPr>
              <a:t> </a:t>
            </a:r>
            <a:r>
              <a:rPr sz="1000" spc="140" dirty="0">
                <a:latin typeface="Times New Roman"/>
                <a:cs typeface="Times New Roman"/>
              </a:rPr>
              <a:t>ArrayOperations</a:t>
            </a:r>
            <a:r>
              <a:rPr sz="1000" spc="365" dirty="0">
                <a:latin typeface="Times New Roman"/>
                <a:cs typeface="Times New Roman"/>
              </a:rPr>
              <a:t> </a:t>
            </a:r>
            <a:r>
              <a:rPr sz="1000" spc="70" dirty="0">
                <a:latin typeface="Times New Roman"/>
                <a:cs typeface="Times New Roman"/>
              </a:rPr>
              <a:t>{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512823" y="1380759"/>
            <a:ext cx="2991485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175" dirty="0">
                <a:latin typeface="Times New Roman"/>
                <a:cs typeface="Times New Roman"/>
              </a:rPr>
              <a:t>public</a:t>
            </a:r>
            <a:r>
              <a:rPr sz="1000" spc="340" dirty="0">
                <a:latin typeface="Times New Roman"/>
                <a:cs typeface="Times New Roman"/>
              </a:rPr>
              <a:t> </a:t>
            </a:r>
            <a:r>
              <a:rPr sz="1000" spc="245" dirty="0">
                <a:latin typeface="Times New Roman"/>
                <a:cs typeface="Times New Roman"/>
              </a:rPr>
              <a:t>static</a:t>
            </a:r>
            <a:r>
              <a:rPr sz="1000" spc="355" dirty="0">
                <a:latin typeface="Times New Roman"/>
                <a:cs typeface="Times New Roman"/>
              </a:rPr>
              <a:t> </a:t>
            </a:r>
            <a:r>
              <a:rPr sz="1000" spc="150" dirty="0">
                <a:latin typeface="Times New Roman"/>
                <a:cs typeface="Times New Roman"/>
              </a:rPr>
              <a:t>void</a:t>
            </a:r>
            <a:r>
              <a:rPr sz="1000" spc="360" dirty="0">
                <a:latin typeface="Times New Roman"/>
                <a:cs typeface="Times New Roman"/>
              </a:rPr>
              <a:t> </a:t>
            </a:r>
            <a:r>
              <a:rPr sz="1000" spc="160" dirty="0">
                <a:latin typeface="Times New Roman"/>
                <a:cs typeface="Times New Roman"/>
              </a:rPr>
              <a:t>main(String</a:t>
            </a:r>
            <a:r>
              <a:rPr sz="1000" spc="345" dirty="0">
                <a:latin typeface="Times New Roman"/>
                <a:cs typeface="Times New Roman"/>
              </a:rPr>
              <a:t> </a:t>
            </a:r>
            <a:r>
              <a:rPr sz="1000" spc="185" dirty="0">
                <a:latin typeface="Times New Roman"/>
                <a:cs typeface="Times New Roman"/>
              </a:rPr>
              <a:t>args[]){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817630" y="1746508"/>
            <a:ext cx="2383155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204" dirty="0">
                <a:latin typeface="Times New Roman"/>
                <a:cs typeface="Times New Roman"/>
              </a:rPr>
              <a:t>String[]</a:t>
            </a:r>
            <a:r>
              <a:rPr sz="1000" spc="390" dirty="0">
                <a:latin typeface="Times New Roman"/>
                <a:cs typeface="Times New Roman"/>
              </a:rPr>
              <a:t> </a:t>
            </a:r>
            <a:r>
              <a:rPr sz="1000" spc="75" dirty="0">
                <a:latin typeface="Times New Roman"/>
                <a:cs typeface="Times New Roman"/>
              </a:rPr>
              <a:t>names</a:t>
            </a:r>
            <a:r>
              <a:rPr sz="1000" spc="400" dirty="0">
                <a:latin typeface="Times New Roman"/>
                <a:cs typeface="Times New Roman"/>
              </a:rPr>
              <a:t> </a:t>
            </a:r>
            <a:r>
              <a:rPr sz="1000" dirty="0">
                <a:latin typeface="Times New Roman"/>
                <a:cs typeface="Times New Roman"/>
              </a:rPr>
              <a:t>=</a:t>
            </a:r>
            <a:r>
              <a:rPr sz="1000" spc="380" dirty="0">
                <a:latin typeface="Times New Roman"/>
                <a:cs typeface="Times New Roman"/>
              </a:rPr>
              <a:t> </a:t>
            </a:r>
            <a:r>
              <a:rPr sz="1000" dirty="0">
                <a:latin typeface="Times New Roman"/>
                <a:cs typeface="Times New Roman"/>
              </a:rPr>
              <a:t>new</a:t>
            </a:r>
            <a:r>
              <a:rPr sz="1000" spc="405" dirty="0">
                <a:latin typeface="Times New Roman"/>
                <a:cs typeface="Times New Roman"/>
              </a:rPr>
              <a:t> </a:t>
            </a:r>
            <a:r>
              <a:rPr sz="1000" spc="195" dirty="0">
                <a:latin typeface="Times New Roman"/>
                <a:cs typeface="Times New Roman"/>
              </a:rPr>
              <a:t>String[3];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817630" y="2082371"/>
            <a:ext cx="192786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0000"/>
              </a:lnSpc>
              <a:spcBef>
                <a:spcPts val="100"/>
              </a:spcBef>
            </a:pPr>
            <a:r>
              <a:rPr sz="1000" spc="125" dirty="0">
                <a:latin typeface="Times New Roman"/>
                <a:cs typeface="Times New Roman"/>
              </a:rPr>
              <a:t>names[0]</a:t>
            </a:r>
            <a:r>
              <a:rPr sz="1000" spc="360" dirty="0">
                <a:latin typeface="Times New Roman"/>
                <a:cs typeface="Times New Roman"/>
              </a:rPr>
              <a:t> </a:t>
            </a:r>
            <a:r>
              <a:rPr sz="1000" dirty="0">
                <a:latin typeface="Times New Roman"/>
                <a:cs typeface="Times New Roman"/>
              </a:rPr>
              <a:t>=</a:t>
            </a:r>
            <a:r>
              <a:rPr sz="1000" spc="365" dirty="0">
                <a:latin typeface="Times New Roman"/>
                <a:cs typeface="Times New Roman"/>
              </a:rPr>
              <a:t> </a:t>
            </a:r>
            <a:r>
              <a:rPr sz="1000" spc="135" dirty="0">
                <a:latin typeface="Times New Roman"/>
                <a:cs typeface="Times New Roman"/>
              </a:rPr>
              <a:t>"Blue</a:t>
            </a:r>
            <a:r>
              <a:rPr sz="1000" spc="350" dirty="0">
                <a:latin typeface="Times New Roman"/>
                <a:cs typeface="Times New Roman"/>
              </a:rPr>
              <a:t> </a:t>
            </a:r>
            <a:r>
              <a:rPr sz="1000" spc="204" dirty="0">
                <a:latin typeface="Times New Roman"/>
                <a:cs typeface="Times New Roman"/>
              </a:rPr>
              <a:t>Shirt"; </a:t>
            </a:r>
            <a:r>
              <a:rPr sz="1000" spc="125" dirty="0">
                <a:latin typeface="Times New Roman"/>
                <a:cs typeface="Times New Roman"/>
              </a:rPr>
              <a:t>names[1]</a:t>
            </a:r>
            <a:r>
              <a:rPr sz="1000" spc="365" dirty="0">
                <a:latin typeface="Times New Roman"/>
                <a:cs typeface="Times New Roman"/>
              </a:rPr>
              <a:t> </a:t>
            </a:r>
            <a:r>
              <a:rPr sz="1000" dirty="0">
                <a:latin typeface="Times New Roman"/>
                <a:cs typeface="Times New Roman"/>
              </a:rPr>
              <a:t>=</a:t>
            </a:r>
            <a:r>
              <a:rPr sz="1000" spc="370" dirty="0">
                <a:latin typeface="Times New Roman"/>
                <a:cs typeface="Times New Roman"/>
              </a:rPr>
              <a:t> </a:t>
            </a:r>
            <a:r>
              <a:rPr sz="1000" spc="85" dirty="0">
                <a:latin typeface="Times New Roman"/>
                <a:cs typeface="Times New Roman"/>
              </a:rPr>
              <a:t>"Red</a:t>
            </a:r>
            <a:r>
              <a:rPr sz="1000" spc="365" dirty="0">
                <a:latin typeface="Times New Roman"/>
                <a:cs typeface="Times New Roman"/>
              </a:rPr>
              <a:t> </a:t>
            </a:r>
            <a:r>
              <a:rPr sz="1000" spc="210" dirty="0">
                <a:latin typeface="Times New Roman"/>
                <a:cs typeface="Times New Roman"/>
              </a:rPr>
              <a:t>Shirt"; </a:t>
            </a:r>
            <a:r>
              <a:rPr sz="1000" spc="125" dirty="0">
                <a:latin typeface="Times New Roman"/>
                <a:cs typeface="Times New Roman"/>
              </a:rPr>
              <a:t>names[2]</a:t>
            </a:r>
            <a:r>
              <a:rPr sz="1000" spc="365" dirty="0">
                <a:latin typeface="Times New Roman"/>
                <a:cs typeface="Times New Roman"/>
              </a:rPr>
              <a:t> </a:t>
            </a:r>
            <a:r>
              <a:rPr sz="1000" dirty="0">
                <a:latin typeface="Times New Roman"/>
                <a:cs typeface="Times New Roman"/>
              </a:rPr>
              <a:t>=</a:t>
            </a:r>
            <a:r>
              <a:rPr sz="1000" spc="365" dirty="0">
                <a:latin typeface="Times New Roman"/>
                <a:cs typeface="Times New Roman"/>
              </a:rPr>
              <a:t> </a:t>
            </a:r>
            <a:r>
              <a:rPr sz="1000" spc="135" dirty="0">
                <a:latin typeface="Times New Roman"/>
                <a:cs typeface="Times New Roman"/>
              </a:rPr>
              <a:t>"Black</a:t>
            </a:r>
            <a:r>
              <a:rPr sz="1000" spc="365" dirty="0">
                <a:latin typeface="Times New Roman"/>
                <a:cs typeface="Times New Roman"/>
              </a:rPr>
              <a:t> </a:t>
            </a:r>
            <a:r>
              <a:rPr sz="1000" spc="210" dirty="0">
                <a:latin typeface="Times New Roman"/>
                <a:cs typeface="Times New Roman"/>
              </a:rPr>
              <a:t>Shirt";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893832" y="2845280"/>
            <a:ext cx="2459355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250" dirty="0">
                <a:latin typeface="Times New Roman"/>
                <a:cs typeface="Times New Roman"/>
              </a:rPr>
              <a:t>int[]</a:t>
            </a:r>
            <a:r>
              <a:rPr sz="1000" spc="360" dirty="0">
                <a:latin typeface="Times New Roman"/>
                <a:cs typeface="Times New Roman"/>
              </a:rPr>
              <a:t> </a:t>
            </a:r>
            <a:r>
              <a:rPr sz="1000" spc="100" dirty="0">
                <a:latin typeface="Times New Roman"/>
                <a:cs typeface="Times New Roman"/>
              </a:rPr>
              <a:t>numbers</a:t>
            </a:r>
            <a:r>
              <a:rPr sz="1000" spc="370" dirty="0">
                <a:latin typeface="Times New Roman"/>
                <a:cs typeface="Times New Roman"/>
              </a:rPr>
              <a:t> </a:t>
            </a:r>
            <a:r>
              <a:rPr sz="1000" dirty="0">
                <a:latin typeface="Times New Roman"/>
                <a:cs typeface="Times New Roman"/>
              </a:rPr>
              <a:t>=</a:t>
            </a:r>
            <a:r>
              <a:rPr sz="1000" spc="355" dirty="0">
                <a:latin typeface="Times New Roman"/>
                <a:cs typeface="Times New Roman"/>
              </a:rPr>
              <a:t> </a:t>
            </a:r>
            <a:r>
              <a:rPr sz="1000" spc="150" dirty="0">
                <a:latin typeface="Times New Roman"/>
                <a:cs typeface="Times New Roman"/>
              </a:rPr>
              <a:t>{100,</a:t>
            </a:r>
            <a:r>
              <a:rPr sz="1000" spc="360" dirty="0">
                <a:latin typeface="Times New Roman"/>
                <a:cs typeface="Times New Roman"/>
              </a:rPr>
              <a:t> </a:t>
            </a:r>
            <a:r>
              <a:rPr sz="1000" spc="155" dirty="0">
                <a:latin typeface="Times New Roman"/>
                <a:cs typeface="Times New Roman"/>
              </a:rPr>
              <a:t>200,</a:t>
            </a:r>
            <a:r>
              <a:rPr sz="1000" spc="350" dirty="0">
                <a:latin typeface="Times New Roman"/>
                <a:cs typeface="Times New Roman"/>
              </a:rPr>
              <a:t> </a:t>
            </a:r>
            <a:r>
              <a:rPr sz="1000" spc="130" dirty="0">
                <a:latin typeface="Times New Roman"/>
                <a:cs typeface="Times New Roman"/>
              </a:rPr>
              <a:t>300};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893832" y="3181143"/>
            <a:ext cx="306895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5595" marR="5080" indent="-303530">
              <a:lnSpc>
                <a:spcPct val="120000"/>
              </a:lnSpc>
              <a:spcBef>
                <a:spcPts val="100"/>
              </a:spcBef>
            </a:pPr>
            <a:r>
              <a:rPr sz="1000" spc="200" dirty="0">
                <a:latin typeface="Times New Roman"/>
                <a:cs typeface="Times New Roman"/>
              </a:rPr>
              <a:t>for</a:t>
            </a:r>
            <a:r>
              <a:rPr sz="1000" spc="355" dirty="0">
                <a:latin typeface="Times New Roman"/>
                <a:cs typeface="Times New Roman"/>
              </a:rPr>
              <a:t> </a:t>
            </a:r>
            <a:r>
              <a:rPr sz="1000" spc="195" dirty="0">
                <a:latin typeface="Times New Roman"/>
                <a:cs typeface="Times New Roman"/>
              </a:rPr>
              <a:t>(String</a:t>
            </a:r>
            <a:r>
              <a:rPr sz="1000" spc="345" dirty="0">
                <a:latin typeface="Times New Roman"/>
                <a:cs typeface="Times New Roman"/>
              </a:rPr>
              <a:t> </a:t>
            </a:r>
            <a:r>
              <a:rPr sz="1000" spc="95" dirty="0">
                <a:latin typeface="Times New Roman"/>
                <a:cs typeface="Times New Roman"/>
              </a:rPr>
              <a:t>name:names){ </a:t>
            </a:r>
            <a:r>
              <a:rPr sz="1000" spc="160" dirty="0">
                <a:latin typeface="Times New Roman"/>
                <a:cs typeface="Times New Roman"/>
              </a:rPr>
              <a:t>System.out.println("Name:</a:t>
            </a:r>
            <a:r>
              <a:rPr sz="1000" spc="375" dirty="0">
                <a:latin typeface="Times New Roman"/>
                <a:cs typeface="Times New Roman"/>
              </a:rPr>
              <a:t> </a:t>
            </a:r>
            <a:r>
              <a:rPr sz="1000" spc="185" dirty="0">
                <a:latin typeface="Times New Roman"/>
                <a:cs typeface="Times New Roman"/>
              </a:rPr>
              <a:t>"</a:t>
            </a:r>
            <a:r>
              <a:rPr sz="1000" spc="375" dirty="0">
                <a:latin typeface="Times New Roman"/>
                <a:cs typeface="Times New Roman"/>
              </a:rPr>
              <a:t> </a:t>
            </a:r>
            <a:r>
              <a:rPr sz="1000" dirty="0">
                <a:latin typeface="Times New Roman"/>
                <a:cs typeface="Times New Roman"/>
              </a:rPr>
              <a:t>+</a:t>
            </a:r>
            <a:r>
              <a:rPr sz="1000" spc="365" dirty="0">
                <a:latin typeface="Times New Roman"/>
                <a:cs typeface="Times New Roman"/>
              </a:rPr>
              <a:t> </a:t>
            </a:r>
            <a:r>
              <a:rPr sz="1000" spc="120" dirty="0">
                <a:latin typeface="Times New Roman"/>
                <a:cs typeface="Times New Roman"/>
              </a:rPr>
              <a:t>name);</a:t>
            </a:r>
            <a:endParaRPr sz="1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sz="1000" spc="70" dirty="0">
                <a:latin typeface="Times New Roman"/>
                <a:cs typeface="Times New Roman"/>
              </a:rPr>
              <a:t>}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893832" y="3912639"/>
            <a:ext cx="3372485" cy="5759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5595" marR="5080" indent="-303530">
              <a:lnSpc>
                <a:spcPct val="120000"/>
              </a:lnSpc>
              <a:spcBef>
                <a:spcPts val="100"/>
              </a:spcBef>
            </a:pPr>
            <a:r>
              <a:rPr sz="1000" spc="200" dirty="0">
                <a:latin typeface="Times New Roman"/>
                <a:cs typeface="Times New Roman"/>
              </a:rPr>
              <a:t>for</a:t>
            </a:r>
            <a:r>
              <a:rPr sz="1000" spc="355" dirty="0">
                <a:latin typeface="Times New Roman"/>
                <a:cs typeface="Times New Roman"/>
              </a:rPr>
              <a:t> </a:t>
            </a:r>
            <a:r>
              <a:rPr sz="1000" spc="245" dirty="0">
                <a:latin typeface="Times New Roman"/>
                <a:cs typeface="Times New Roman"/>
              </a:rPr>
              <a:t>(int</a:t>
            </a:r>
            <a:r>
              <a:rPr sz="1000" spc="355" dirty="0">
                <a:latin typeface="Times New Roman"/>
                <a:cs typeface="Times New Roman"/>
              </a:rPr>
              <a:t> </a:t>
            </a:r>
            <a:r>
              <a:rPr sz="1000" spc="105" dirty="0">
                <a:latin typeface="Times New Roman"/>
                <a:cs typeface="Times New Roman"/>
              </a:rPr>
              <a:t>number:numbers){ </a:t>
            </a:r>
            <a:r>
              <a:rPr sz="1000" spc="160" dirty="0">
                <a:latin typeface="Times New Roman"/>
                <a:cs typeface="Times New Roman"/>
              </a:rPr>
              <a:t>System.out.println("Number:</a:t>
            </a:r>
            <a:r>
              <a:rPr sz="1000" spc="370" dirty="0">
                <a:latin typeface="Times New Roman"/>
                <a:cs typeface="Times New Roman"/>
              </a:rPr>
              <a:t> </a:t>
            </a:r>
            <a:r>
              <a:rPr sz="1000" spc="185" dirty="0">
                <a:latin typeface="Times New Roman"/>
                <a:cs typeface="Times New Roman"/>
              </a:rPr>
              <a:t>"</a:t>
            </a:r>
            <a:r>
              <a:rPr sz="1000" spc="360" dirty="0">
                <a:latin typeface="Times New Roman"/>
                <a:cs typeface="Times New Roman"/>
              </a:rPr>
              <a:t> </a:t>
            </a:r>
            <a:r>
              <a:rPr sz="1000" dirty="0">
                <a:latin typeface="Times New Roman"/>
                <a:cs typeface="Times New Roman"/>
              </a:rPr>
              <a:t>+</a:t>
            </a:r>
            <a:r>
              <a:rPr sz="1000" spc="375" dirty="0">
                <a:latin typeface="Times New Roman"/>
                <a:cs typeface="Times New Roman"/>
              </a:rPr>
              <a:t> </a:t>
            </a:r>
            <a:r>
              <a:rPr sz="1000" spc="125" dirty="0">
                <a:latin typeface="Times New Roman"/>
                <a:cs typeface="Times New Roman"/>
              </a:rPr>
              <a:t>number);</a:t>
            </a:r>
            <a:endParaRPr sz="1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50"/>
              </a:spcBef>
            </a:pPr>
            <a:r>
              <a:rPr sz="1000" spc="70" dirty="0">
                <a:latin typeface="Times New Roman"/>
                <a:cs typeface="Times New Roman"/>
              </a:rPr>
              <a:t>}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589025" y="4492674"/>
            <a:ext cx="102235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70" dirty="0">
                <a:latin typeface="Times New Roman"/>
                <a:cs typeface="Times New Roman"/>
              </a:rPr>
              <a:t>}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055624" y="1350875"/>
            <a:ext cx="330835" cy="3503295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40"/>
              </a:spcBef>
            </a:pPr>
            <a:r>
              <a:rPr sz="1000" spc="50" dirty="0">
                <a:latin typeface="Times New Roman"/>
                <a:cs typeface="Times New Roman"/>
              </a:rPr>
              <a:t>2</a:t>
            </a:r>
            <a:endParaRPr sz="1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sz="1000" spc="50" dirty="0">
                <a:latin typeface="Times New Roman"/>
                <a:cs typeface="Times New Roman"/>
              </a:rPr>
              <a:t>3</a:t>
            </a:r>
            <a:endParaRPr sz="1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sz="1000" spc="50" dirty="0">
                <a:latin typeface="Times New Roman"/>
                <a:cs typeface="Times New Roman"/>
              </a:rPr>
              <a:t>4</a:t>
            </a:r>
            <a:endParaRPr sz="1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sz="1000" spc="50" dirty="0">
                <a:latin typeface="Times New Roman"/>
                <a:cs typeface="Times New Roman"/>
              </a:rPr>
              <a:t>5</a:t>
            </a:r>
            <a:endParaRPr sz="1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35"/>
              </a:spcBef>
            </a:pPr>
            <a:r>
              <a:rPr sz="1000" spc="50" dirty="0">
                <a:latin typeface="Times New Roman"/>
                <a:cs typeface="Times New Roman"/>
              </a:rPr>
              <a:t>6</a:t>
            </a:r>
            <a:endParaRPr sz="1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sz="1000" spc="50" dirty="0">
                <a:latin typeface="Times New Roman"/>
                <a:cs typeface="Times New Roman"/>
              </a:rPr>
              <a:t>7</a:t>
            </a:r>
            <a:endParaRPr sz="1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sz="1000" spc="50" dirty="0">
                <a:latin typeface="Times New Roman"/>
                <a:cs typeface="Times New Roman"/>
              </a:rPr>
              <a:t>8</a:t>
            </a:r>
            <a:endParaRPr sz="1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sz="1000" spc="50" dirty="0">
                <a:latin typeface="Times New Roman"/>
                <a:cs typeface="Times New Roman"/>
              </a:rPr>
              <a:t>9</a:t>
            </a:r>
            <a:endParaRPr sz="1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54"/>
              </a:spcBef>
            </a:pPr>
            <a:r>
              <a:rPr sz="1000" spc="70" dirty="0">
                <a:latin typeface="Times New Roman"/>
                <a:cs typeface="Times New Roman"/>
              </a:rPr>
              <a:t>10</a:t>
            </a:r>
            <a:endParaRPr sz="1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sz="1000" spc="70" dirty="0">
                <a:latin typeface="Times New Roman"/>
                <a:cs typeface="Times New Roman"/>
              </a:rPr>
              <a:t>11</a:t>
            </a:r>
            <a:endParaRPr sz="1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sz="1000" spc="70" dirty="0">
                <a:latin typeface="Times New Roman"/>
                <a:cs typeface="Times New Roman"/>
              </a:rPr>
              <a:t>12</a:t>
            </a:r>
            <a:endParaRPr sz="1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sz="1000" spc="70" dirty="0">
                <a:latin typeface="Times New Roman"/>
                <a:cs typeface="Times New Roman"/>
              </a:rPr>
              <a:t>13</a:t>
            </a:r>
            <a:endParaRPr sz="1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sz="1000" spc="70" dirty="0">
                <a:latin typeface="Times New Roman"/>
                <a:cs typeface="Times New Roman"/>
              </a:rPr>
              <a:t>14</a:t>
            </a:r>
            <a:endParaRPr sz="1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sz="1000" spc="70" dirty="0">
                <a:latin typeface="Times New Roman"/>
                <a:cs typeface="Times New Roman"/>
              </a:rPr>
              <a:t>15</a:t>
            </a:r>
            <a:endParaRPr sz="1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sz="1000" spc="70" dirty="0">
                <a:latin typeface="Times New Roman"/>
                <a:cs typeface="Times New Roman"/>
              </a:rPr>
              <a:t>16</a:t>
            </a:r>
            <a:endParaRPr sz="1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sz="1000" spc="70" dirty="0">
                <a:latin typeface="Times New Roman"/>
                <a:cs typeface="Times New Roman"/>
              </a:rPr>
              <a:t>17</a:t>
            </a:r>
            <a:endParaRPr sz="1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50"/>
              </a:spcBef>
            </a:pPr>
            <a:r>
              <a:rPr sz="1000" spc="70" dirty="0">
                <a:latin typeface="Times New Roman"/>
                <a:cs typeface="Times New Roman"/>
              </a:rPr>
              <a:t>18</a:t>
            </a:r>
            <a:endParaRPr sz="1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sz="1000" spc="70" dirty="0">
                <a:latin typeface="Times New Roman"/>
                <a:cs typeface="Times New Roman"/>
              </a:rPr>
              <a:t>19</a:t>
            </a:r>
            <a:endParaRPr sz="1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sz="1000" spc="95" dirty="0">
                <a:latin typeface="Times New Roman"/>
                <a:cs typeface="Times New Roman"/>
              </a:rPr>
              <a:t>20</a:t>
            </a:r>
            <a:r>
              <a:rPr sz="1000" spc="350" dirty="0">
                <a:latin typeface="Times New Roman"/>
                <a:cs typeface="Times New Roman"/>
              </a:rPr>
              <a:t> </a:t>
            </a:r>
            <a:r>
              <a:rPr sz="1000" spc="60" dirty="0">
                <a:latin typeface="Times New Roman"/>
                <a:cs typeface="Times New Roman"/>
              </a:rPr>
              <a:t>}</a:t>
            </a:r>
            <a:endParaRPr sz="1000">
              <a:latin typeface="Times New Roman"/>
              <a:cs typeface="Times New Roman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2926079" y="2296667"/>
            <a:ext cx="2600325" cy="600710"/>
            <a:chOff x="2926079" y="2296667"/>
            <a:chExt cx="2600325" cy="600710"/>
          </a:xfrm>
        </p:grpSpPr>
        <p:sp>
          <p:nvSpPr>
            <p:cNvPr id="15" name="object 15"/>
            <p:cNvSpPr/>
            <p:nvPr/>
          </p:nvSpPr>
          <p:spPr>
            <a:xfrm>
              <a:off x="2953511" y="2301239"/>
              <a:ext cx="2567940" cy="589915"/>
            </a:xfrm>
            <a:custGeom>
              <a:avLst/>
              <a:gdLst/>
              <a:ahLst/>
              <a:cxnLst/>
              <a:rect l="l" t="t" r="r" b="b"/>
              <a:pathLst>
                <a:path w="2567940" h="589914">
                  <a:moveTo>
                    <a:pt x="2567940" y="0"/>
                  </a:moveTo>
                  <a:lnTo>
                    <a:pt x="1260348" y="0"/>
                  </a:lnTo>
                  <a:lnTo>
                    <a:pt x="1260348" y="316992"/>
                  </a:lnTo>
                  <a:lnTo>
                    <a:pt x="0" y="589788"/>
                  </a:lnTo>
                  <a:lnTo>
                    <a:pt x="1260348" y="454152"/>
                  </a:lnTo>
                  <a:lnTo>
                    <a:pt x="1260348" y="544068"/>
                  </a:lnTo>
                  <a:lnTo>
                    <a:pt x="2567940" y="544068"/>
                  </a:lnTo>
                  <a:lnTo>
                    <a:pt x="2567940" y="0"/>
                  </a:lnTo>
                  <a:close/>
                </a:path>
              </a:pathLst>
            </a:custGeom>
            <a:solidFill>
              <a:srgbClr val="FFFF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926079" y="2296667"/>
              <a:ext cx="2600325" cy="600710"/>
            </a:xfrm>
            <a:custGeom>
              <a:avLst/>
              <a:gdLst/>
              <a:ahLst/>
              <a:cxnLst/>
              <a:rect l="l" t="t" r="r" b="b"/>
              <a:pathLst>
                <a:path w="2600325" h="600710">
                  <a:moveTo>
                    <a:pt x="1290828" y="454152"/>
                  </a:moveTo>
                  <a:lnTo>
                    <a:pt x="87137" y="584830"/>
                  </a:lnTo>
                  <a:lnTo>
                    <a:pt x="28956" y="597408"/>
                  </a:lnTo>
                  <a:lnTo>
                    <a:pt x="0" y="597408"/>
                  </a:lnTo>
                  <a:lnTo>
                    <a:pt x="1523" y="600456"/>
                  </a:lnTo>
                  <a:lnTo>
                    <a:pt x="29793" y="597408"/>
                  </a:lnTo>
                  <a:lnTo>
                    <a:pt x="28956" y="597408"/>
                  </a:lnTo>
                  <a:lnTo>
                    <a:pt x="27468" y="591459"/>
                  </a:lnTo>
                  <a:lnTo>
                    <a:pt x="84967" y="591459"/>
                  </a:lnTo>
                  <a:lnTo>
                    <a:pt x="1284732" y="462100"/>
                  </a:lnTo>
                  <a:lnTo>
                    <a:pt x="1284732" y="458723"/>
                  </a:lnTo>
                  <a:lnTo>
                    <a:pt x="1290828" y="458723"/>
                  </a:lnTo>
                  <a:lnTo>
                    <a:pt x="1290828" y="454152"/>
                  </a:lnTo>
                  <a:close/>
                </a:path>
                <a:path w="2600325" h="600710">
                  <a:moveTo>
                    <a:pt x="87137" y="584830"/>
                  </a:moveTo>
                  <a:lnTo>
                    <a:pt x="28868" y="591156"/>
                  </a:lnTo>
                  <a:lnTo>
                    <a:pt x="27468" y="591459"/>
                  </a:lnTo>
                  <a:lnTo>
                    <a:pt x="28956" y="597408"/>
                  </a:lnTo>
                  <a:lnTo>
                    <a:pt x="87137" y="584830"/>
                  </a:lnTo>
                  <a:close/>
                </a:path>
                <a:path w="2600325" h="600710">
                  <a:moveTo>
                    <a:pt x="28868" y="591156"/>
                  </a:moveTo>
                  <a:lnTo>
                    <a:pt x="27431" y="591312"/>
                  </a:lnTo>
                  <a:lnTo>
                    <a:pt x="27468" y="591459"/>
                  </a:lnTo>
                  <a:lnTo>
                    <a:pt x="28868" y="591156"/>
                  </a:lnTo>
                  <a:close/>
                </a:path>
                <a:path w="2600325" h="600710">
                  <a:moveTo>
                    <a:pt x="1284732" y="319176"/>
                  </a:moveTo>
                  <a:lnTo>
                    <a:pt x="28868" y="591156"/>
                  </a:lnTo>
                  <a:lnTo>
                    <a:pt x="87137" y="584830"/>
                  </a:lnTo>
                  <a:lnTo>
                    <a:pt x="1290828" y="324612"/>
                  </a:lnTo>
                  <a:lnTo>
                    <a:pt x="1290828" y="321564"/>
                  </a:lnTo>
                  <a:lnTo>
                    <a:pt x="1284732" y="321564"/>
                  </a:lnTo>
                  <a:lnTo>
                    <a:pt x="1284732" y="319176"/>
                  </a:lnTo>
                  <a:close/>
                </a:path>
                <a:path w="2600325" h="600710">
                  <a:moveTo>
                    <a:pt x="1290828" y="458723"/>
                  </a:moveTo>
                  <a:lnTo>
                    <a:pt x="1284732" y="458723"/>
                  </a:lnTo>
                  <a:lnTo>
                    <a:pt x="1287780" y="461772"/>
                  </a:lnTo>
                  <a:lnTo>
                    <a:pt x="1284732" y="462100"/>
                  </a:lnTo>
                  <a:lnTo>
                    <a:pt x="1284732" y="551688"/>
                  </a:lnTo>
                  <a:lnTo>
                    <a:pt x="2599944" y="551688"/>
                  </a:lnTo>
                  <a:lnTo>
                    <a:pt x="2599944" y="548640"/>
                  </a:lnTo>
                  <a:lnTo>
                    <a:pt x="1290828" y="548640"/>
                  </a:lnTo>
                  <a:lnTo>
                    <a:pt x="1287780" y="545592"/>
                  </a:lnTo>
                  <a:lnTo>
                    <a:pt x="1290828" y="545592"/>
                  </a:lnTo>
                  <a:lnTo>
                    <a:pt x="1290828" y="458723"/>
                  </a:lnTo>
                  <a:close/>
                </a:path>
                <a:path w="2600325" h="600710">
                  <a:moveTo>
                    <a:pt x="1290828" y="545592"/>
                  </a:moveTo>
                  <a:lnTo>
                    <a:pt x="1287780" y="545592"/>
                  </a:lnTo>
                  <a:lnTo>
                    <a:pt x="1290828" y="548640"/>
                  </a:lnTo>
                  <a:lnTo>
                    <a:pt x="1290828" y="545592"/>
                  </a:lnTo>
                  <a:close/>
                </a:path>
                <a:path w="2600325" h="600710">
                  <a:moveTo>
                    <a:pt x="2592324" y="545592"/>
                  </a:moveTo>
                  <a:lnTo>
                    <a:pt x="1290828" y="545592"/>
                  </a:lnTo>
                  <a:lnTo>
                    <a:pt x="1290828" y="548640"/>
                  </a:lnTo>
                  <a:lnTo>
                    <a:pt x="2592324" y="548640"/>
                  </a:lnTo>
                  <a:lnTo>
                    <a:pt x="2592324" y="545592"/>
                  </a:lnTo>
                  <a:close/>
                </a:path>
                <a:path w="2600325" h="600710">
                  <a:moveTo>
                    <a:pt x="2592324" y="4572"/>
                  </a:moveTo>
                  <a:lnTo>
                    <a:pt x="2592324" y="548640"/>
                  </a:lnTo>
                  <a:lnTo>
                    <a:pt x="2595372" y="545592"/>
                  </a:lnTo>
                  <a:lnTo>
                    <a:pt x="2599944" y="545592"/>
                  </a:lnTo>
                  <a:lnTo>
                    <a:pt x="2599944" y="7620"/>
                  </a:lnTo>
                  <a:lnTo>
                    <a:pt x="2595372" y="7620"/>
                  </a:lnTo>
                  <a:lnTo>
                    <a:pt x="2592324" y="4572"/>
                  </a:lnTo>
                  <a:close/>
                </a:path>
                <a:path w="2600325" h="600710">
                  <a:moveTo>
                    <a:pt x="2599944" y="545592"/>
                  </a:moveTo>
                  <a:lnTo>
                    <a:pt x="2595372" y="545592"/>
                  </a:lnTo>
                  <a:lnTo>
                    <a:pt x="2592324" y="548640"/>
                  </a:lnTo>
                  <a:lnTo>
                    <a:pt x="2599944" y="548640"/>
                  </a:lnTo>
                  <a:lnTo>
                    <a:pt x="2599944" y="545592"/>
                  </a:lnTo>
                  <a:close/>
                </a:path>
                <a:path w="2600325" h="600710">
                  <a:moveTo>
                    <a:pt x="1284732" y="458723"/>
                  </a:moveTo>
                  <a:lnTo>
                    <a:pt x="1284732" y="462100"/>
                  </a:lnTo>
                  <a:lnTo>
                    <a:pt x="1287780" y="461772"/>
                  </a:lnTo>
                  <a:lnTo>
                    <a:pt x="1284732" y="458723"/>
                  </a:lnTo>
                  <a:close/>
                </a:path>
                <a:path w="2600325" h="600710">
                  <a:moveTo>
                    <a:pt x="1287780" y="318516"/>
                  </a:moveTo>
                  <a:lnTo>
                    <a:pt x="1284732" y="319176"/>
                  </a:lnTo>
                  <a:lnTo>
                    <a:pt x="1284732" y="321564"/>
                  </a:lnTo>
                  <a:lnTo>
                    <a:pt x="1287780" y="318516"/>
                  </a:lnTo>
                  <a:close/>
                </a:path>
                <a:path w="2600325" h="600710">
                  <a:moveTo>
                    <a:pt x="1290828" y="318516"/>
                  </a:moveTo>
                  <a:lnTo>
                    <a:pt x="1287780" y="318516"/>
                  </a:lnTo>
                  <a:lnTo>
                    <a:pt x="1284732" y="321564"/>
                  </a:lnTo>
                  <a:lnTo>
                    <a:pt x="1290828" y="321564"/>
                  </a:lnTo>
                  <a:lnTo>
                    <a:pt x="1290828" y="318516"/>
                  </a:lnTo>
                  <a:close/>
                </a:path>
                <a:path w="2600325" h="600710">
                  <a:moveTo>
                    <a:pt x="2599944" y="0"/>
                  </a:moveTo>
                  <a:lnTo>
                    <a:pt x="1284732" y="0"/>
                  </a:lnTo>
                  <a:lnTo>
                    <a:pt x="1284732" y="319176"/>
                  </a:lnTo>
                  <a:lnTo>
                    <a:pt x="1287780" y="318516"/>
                  </a:lnTo>
                  <a:lnTo>
                    <a:pt x="1290828" y="318516"/>
                  </a:lnTo>
                  <a:lnTo>
                    <a:pt x="1290828" y="7620"/>
                  </a:lnTo>
                  <a:lnTo>
                    <a:pt x="1287780" y="7620"/>
                  </a:lnTo>
                  <a:lnTo>
                    <a:pt x="1290828" y="4572"/>
                  </a:lnTo>
                  <a:lnTo>
                    <a:pt x="2599944" y="4572"/>
                  </a:lnTo>
                  <a:lnTo>
                    <a:pt x="2599944" y="0"/>
                  </a:lnTo>
                  <a:close/>
                </a:path>
                <a:path w="2600325" h="600710">
                  <a:moveTo>
                    <a:pt x="1290828" y="4572"/>
                  </a:moveTo>
                  <a:lnTo>
                    <a:pt x="1287780" y="7620"/>
                  </a:lnTo>
                  <a:lnTo>
                    <a:pt x="1290828" y="7620"/>
                  </a:lnTo>
                  <a:lnTo>
                    <a:pt x="1290828" y="4572"/>
                  </a:lnTo>
                  <a:close/>
                </a:path>
                <a:path w="2600325" h="600710">
                  <a:moveTo>
                    <a:pt x="2592324" y="4572"/>
                  </a:moveTo>
                  <a:lnTo>
                    <a:pt x="1290828" y="4572"/>
                  </a:lnTo>
                  <a:lnTo>
                    <a:pt x="1290828" y="7620"/>
                  </a:lnTo>
                  <a:lnTo>
                    <a:pt x="2592324" y="7620"/>
                  </a:lnTo>
                  <a:lnTo>
                    <a:pt x="2592324" y="4572"/>
                  </a:lnTo>
                  <a:close/>
                </a:path>
                <a:path w="2600325" h="600710">
                  <a:moveTo>
                    <a:pt x="2599944" y="4572"/>
                  </a:moveTo>
                  <a:lnTo>
                    <a:pt x="2592324" y="4572"/>
                  </a:lnTo>
                  <a:lnTo>
                    <a:pt x="2595372" y="7620"/>
                  </a:lnTo>
                  <a:lnTo>
                    <a:pt x="2599944" y="7620"/>
                  </a:lnTo>
                  <a:lnTo>
                    <a:pt x="2599944" y="4572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4277358" y="2327164"/>
            <a:ext cx="1181735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635" algn="ctr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Arial"/>
                <a:cs typeface="Arial"/>
              </a:rPr>
              <a:t>Arrays</a:t>
            </a:r>
            <a:r>
              <a:rPr sz="1000" spc="-2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are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objects. </a:t>
            </a:r>
            <a:r>
              <a:rPr sz="1000" dirty="0">
                <a:latin typeface="Arial"/>
                <a:cs typeface="Arial"/>
              </a:rPr>
              <a:t>Array</a:t>
            </a:r>
            <a:r>
              <a:rPr sz="1000" spc="-3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objects</a:t>
            </a:r>
            <a:r>
              <a:rPr sz="1000" spc="-3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have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spc="-50" dirty="0">
                <a:latin typeface="Arial"/>
                <a:cs typeface="Arial"/>
              </a:rPr>
              <a:t>a </a:t>
            </a:r>
            <a:r>
              <a:rPr sz="1000" dirty="0">
                <a:latin typeface="Arial"/>
                <a:cs typeface="Arial"/>
              </a:rPr>
              <a:t>final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field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length.</a:t>
            </a:r>
            <a:endParaRPr sz="10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326639" y="5247386"/>
            <a:ext cx="3116580" cy="144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endParaRPr sz="8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34211" y="1146047"/>
            <a:ext cx="5960745" cy="3779520"/>
            <a:chOff x="934211" y="1146047"/>
            <a:chExt cx="5960745" cy="3779520"/>
          </a:xfrm>
        </p:grpSpPr>
        <p:sp>
          <p:nvSpPr>
            <p:cNvPr id="3" name="object 3"/>
            <p:cNvSpPr/>
            <p:nvPr/>
          </p:nvSpPr>
          <p:spPr>
            <a:xfrm>
              <a:off x="943355" y="1156715"/>
              <a:ext cx="5941060" cy="3759835"/>
            </a:xfrm>
            <a:custGeom>
              <a:avLst/>
              <a:gdLst/>
              <a:ahLst/>
              <a:cxnLst/>
              <a:rect l="l" t="t" r="r" b="b"/>
              <a:pathLst>
                <a:path w="5941059" h="3759835">
                  <a:moveTo>
                    <a:pt x="5940552" y="0"/>
                  </a:moveTo>
                  <a:lnTo>
                    <a:pt x="0" y="0"/>
                  </a:lnTo>
                  <a:lnTo>
                    <a:pt x="0" y="3759708"/>
                  </a:lnTo>
                  <a:lnTo>
                    <a:pt x="5940552" y="3759708"/>
                  </a:lnTo>
                  <a:lnTo>
                    <a:pt x="5940552" y="0"/>
                  </a:lnTo>
                  <a:close/>
                </a:path>
              </a:pathLst>
            </a:custGeom>
            <a:solidFill>
              <a:srgbClr val="DCDC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934211" y="1146047"/>
              <a:ext cx="5960745" cy="3779520"/>
            </a:xfrm>
            <a:custGeom>
              <a:avLst/>
              <a:gdLst/>
              <a:ahLst/>
              <a:cxnLst/>
              <a:rect l="l" t="t" r="r" b="b"/>
              <a:pathLst>
                <a:path w="5960745" h="3779520">
                  <a:moveTo>
                    <a:pt x="5955792" y="0"/>
                  </a:moveTo>
                  <a:lnTo>
                    <a:pt x="4572" y="0"/>
                  </a:lnTo>
                  <a:lnTo>
                    <a:pt x="0" y="4572"/>
                  </a:lnTo>
                  <a:lnTo>
                    <a:pt x="0" y="3774948"/>
                  </a:lnTo>
                  <a:lnTo>
                    <a:pt x="4572" y="3779520"/>
                  </a:lnTo>
                  <a:lnTo>
                    <a:pt x="5955792" y="3779520"/>
                  </a:lnTo>
                  <a:lnTo>
                    <a:pt x="5960364" y="3774948"/>
                  </a:lnTo>
                  <a:lnTo>
                    <a:pt x="5960364" y="3770376"/>
                  </a:lnTo>
                  <a:lnTo>
                    <a:pt x="19812" y="3770376"/>
                  </a:lnTo>
                  <a:lnTo>
                    <a:pt x="9144" y="3759708"/>
                  </a:lnTo>
                  <a:lnTo>
                    <a:pt x="19812" y="3759708"/>
                  </a:lnTo>
                  <a:lnTo>
                    <a:pt x="19812" y="19812"/>
                  </a:lnTo>
                  <a:lnTo>
                    <a:pt x="9143" y="19812"/>
                  </a:lnTo>
                  <a:lnTo>
                    <a:pt x="19812" y="10668"/>
                  </a:lnTo>
                  <a:lnTo>
                    <a:pt x="5960364" y="10668"/>
                  </a:lnTo>
                  <a:lnTo>
                    <a:pt x="5960364" y="4572"/>
                  </a:lnTo>
                  <a:lnTo>
                    <a:pt x="5955792" y="0"/>
                  </a:lnTo>
                  <a:close/>
                </a:path>
                <a:path w="5960745" h="3779520">
                  <a:moveTo>
                    <a:pt x="19812" y="3759708"/>
                  </a:moveTo>
                  <a:lnTo>
                    <a:pt x="9144" y="3759708"/>
                  </a:lnTo>
                  <a:lnTo>
                    <a:pt x="19812" y="3770376"/>
                  </a:lnTo>
                  <a:lnTo>
                    <a:pt x="19812" y="3759708"/>
                  </a:lnTo>
                  <a:close/>
                </a:path>
                <a:path w="5960745" h="3779520">
                  <a:moveTo>
                    <a:pt x="5940552" y="3759708"/>
                  </a:moveTo>
                  <a:lnTo>
                    <a:pt x="19812" y="3759708"/>
                  </a:lnTo>
                  <a:lnTo>
                    <a:pt x="19812" y="3770376"/>
                  </a:lnTo>
                  <a:lnTo>
                    <a:pt x="5940552" y="3770376"/>
                  </a:lnTo>
                  <a:lnTo>
                    <a:pt x="5940552" y="3759708"/>
                  </a:lnTo>
                  <a:close/>
                </a:path>
                <a:path w="5960745" h="3779520">
                  <a:moveTo>
                    <a:pt x="5940552" y="10668"/>
                  </a:moveTo>
                  <a:lnTo>
                    <a:pt x="5940552" y="3770376"/>
                  </a:lnTo>
                  <a:lnTo>
                    <a:pt x="5949696" y="3759708"/>
                  </a:lnTo>
                  <a:lnTo>
                    <a:pt x="5960364" y="3759708"/>
                  </a:lnTo>
                  <a:lnTo>
                    <a:pt x="5960364" y="19812"/>
                  </a:lnTo>
                  <a:lnTo>
                    <a:pt x="5949696" y="19812"/>
                  </a:lnTo>
                  <a:lnTo>
                    <a:pt x="5940552" y="10668"/>
                  </a:lnTo>
                  <a:close/>
                </a:path>
                <a:path w="5960745" h="3779520">
                  <a:moveTo>
                    <a:pt x="5960364" y="3759708"/>
                  </a:moveTo>
                  <a:lnTo>
                    <a:pt x="5949696" y="3759708"/>
                  </a:lnTo>
                  <a:lnTo>
                    <a:pt x="5940552" y="3770376"/>
                  </a:lnTo>
                  <a:lnTo>
                    <a:pt x="5960364" y="3770376"/>
                  </a:lnTo>
                  <a:lnTo>
                    <a:pt x="5960364" y="3759708"/>
                  </a:lnTo>
                  <a:close/>
                </a:path>
                <a:path w="5960745" h="3779520">
                  <a:moveTo>
                    <a:pt x="19812" y="10668"/>
                  </a:moveTo>
                  <a:lnTo>
                    <a:pt x="9143" y="19812"/>
                  </a:lnTo>
                  <a:lnTo>
                    <a:pt x="19812" y="19812"/>
                  </a:lnTo>
                  <a:lnTo>
                    <a:pt x="19812" y="10668"/>
                  </a:lnTo>
                  <a:close/>
                </a:path>
                <a:path w="5960745" h="3779520">
                  <a:moveTo>
                    <a:pt x="5940552" y="10668"/>
                  </a:moveTo>
                  <a:lnTo>
                    <a:pt x="19812" y="10668"/>
                  </a:lnTo>
                  <a:lnTo>
                    <a:pt x="19812" y="19812"/>
                  </a:lnTo>
                  <a:lnTo>
                    <a:pt x="5940552" y="19812"/>
                  </a:lnTo>
                  <a:lnTo>
                    <a:pt x="5940552" y="10668"/>
                  </a:lnTo>
                  <a:close/>
                </a:path>
                <a:path w="5960745" h="3779520">
                  <a:moveTo>
                    <a:pt x="5960364" y="10668"/>
                  </a:moveTo>
                  <a:lnTo>
                    <a:pt x="5940552" y="10668"/>
                  </a:lnTo>
                  <a:lnTo>
                    <a:pt x="5949696" y="19812"/>
                  </a:lnTo>
                  <a:lnTo>
                    <a:pt x="5960364" y="19812"/>
                  </a:lnTo>
                  <a:lnTo>
                    <a:pt x="5960364" y="1066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3463544" y="806967"/>
            <a:ext cx="841375" cy="3092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50" b="1" spc="-10" dirty="0">
                <a:latin typeface="Arial"/>
                <a:cs typeface="Arial"/>
              </a:rPr>
              <a:t>Strings</a:t>
            </a:r>
            <a:endParaRPr sz="18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55624" y="1212628"/>
            <a:ext cx="2122805" cy="4432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9100"/>
              </a:lnSpc>
              <a:spcBef>
                <a:spcPts val="100"/>
              </a:spcBef>
            </a:pPr>
            <a:r>
              <a:rPr sz="1150" spc="105" dirty="0">
                <a:latin typeface="Times New Roman"/>
                <a:cs typeface="Times New Roman"/>
              </a:rPr>
              <a:t>1</a:t>
            </a:r>
            <a:r>
              <a:rPr sz="1150" spc="409" dirty="0">
                <a:latin typeface="Times New Roman"/>
                <a:cs typeface="Times New Roman"/>
              </a:rPr>
              <a:t> </a:t>
            </a:r>
            <a:r>
              <a:rPr sz="1150" spc="200" dirty="0">
                <a:latin typeface="Times New Roman"/>
                <a:cs typeface="Times New Roman"/>
              </a:rPr>
              <a:t>public</a:t>
            </a:r>
            <a:r>
              <a:rPr sz="1150" spc="415" dirty="0">
                <a:latin typeface="Times New Roman"/>
                <a:cs typeface="Times New Roman"/>
              </a:rPr>
              <a:t> </a:t>
            </a:r>
            <a:r>
              <a:rPr sz="1150" spc="235" dirty="0">
                <a:latin typeface="Times New Roman"/>
                <a:cs typeface="Times New Roman"/>
              </a:rPr>
              <a:t>class</a:t>
            </a:r>
            <a:r>
              <a:rPr sz="1150" spc="400" dirty="0">
                <a:latin typeface="Times New Roman"/>
                <a:cs typeface="Times New Roman"/>
              </a:rPr>
              <a:t> </a:t>
            </a:r>
            <a:r>
              <a:rPr sz="1150" spc="210" dirty="0">
                <a:latin typeface="Times New Roman"/>
                <a:cs typeface="Times New Roman"/>
              </a:rPr>
              <a:t>Strings</a:t>
            </a:r>
            <a:r>
              <a:rPr sz="1150" spc="415" dirty="0">
                <a:latin typeface="Times New Roman"/>
                <a:cs typeface="Times New Roman"/>
              </a:rPr>
              <a:t> </a:t>
            </a:r>
            <a:r>
              <a:rPr sz="1150" spc="80" dirty="0">
                <a:latin typeface="Times New Roman"/>
                <a:cs typeface="Times New Roman"/>
              </a:rPr>
              <a:t>{ </a:t>
            </a:r>
            <a:r>
              <a:rPr sz="1150" spc="55" dirty="0">
                <a:latin typeface="Times New Roman"/>
                <a:cs typeface="Times New Roman"/>
              </a:rPr>
              <a:t>2</a:t>
            </a:r>
            <a:endParaRPr sz="115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79874" y="1665069"/>
            <a:ext cx="3433445" cy="1993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50" spc="200" dirty="0">
                <a:latin typeface="Times New Roman"/>
                <a:cs typeface="Times New Roman"/>
              </a:rPr>
              <a:t>public</a:t>
            </a:r>
            <a:r>
              <a:rPr sz="1150" spc="409" dirty="0">
                <a:latin typeface="Times New Roman"/>
                <a:cs typeface="Times New Roman"/>
              </a:rPr>
              <a:t> </a:t>
            </a:r>
            <a:r>
              <a:rPr sz="1150" spc="270" dirty="0">
                <a:latin typeface="Times New Roman"/>
                <a:cs typeface="Times New Roman"/>
              </a:rPr>
              <a:t>static</a:t>
            </a:r>
            <a:r>
              <a:rPr sz="1150" spc="415" dirty="0">
                <a:latin typeface="Times New Roman"/>
                <a:cs typeface="Times New Roman"/>
              </a:rPr>
              <a:t> </a:t>
            </a:r>
            <a:r>
              <a:rPr sz="1150" spc="170" dirty="0">
                <a:latin typeface="Times New Roman"/>
                <a:cs typeface="Times New Roman"/>
              </a:rPr>
              <a:t>void</a:t>
            </a:r>
            <a:r>
              <a:rPr sz="1150" spc="415" dirty="0">
                <a:latin typeface="Times New Roman"/>
                <a:cs typeface="Times New Roman"/>
              </a:rPr>
              <a:t> </a:t>
            </a:r>
            <a:r>
              <a:rPr sz="1150" spc="180" dirty="0">
                <a:latin typeface="Times New Roman"/>
                <a:cs typeface="Times New Roman"/>
              </a:rPr>
              <a:t>main(String</a:t>
            </a:r>
            <a:r>
              <a:rPr sz="1150" spc="415" dirty="0">
                <a:latin typeface="Times New Roman"/>
                <a:cs typeface="Times New Roman"/>
              </a:rPr>
              <a:t> </a:t>
            </a:r>
            <a:r>
              <a:rPr sz="1150" spc="215" dirty="0">
                <a:latin typeface="Times New Roman"/>
                <a:cs typeface="Times New Roman"/>
              </a:rPr>
              <a:t>args[]){</a:t>
            </a:r>
            <a:endParaRPr sz="115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928877" y="2084163"/>
            <a:ext cx="1598295" cy="1993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50" spc="185" dirty="0">
                <a:latin typeface="Times New Roman"/>
                <a:cs typeface="Times New Roman"/>
              </a:rPr>
              <a:t>char</a:t>
            </a:r>
            <a:r>
              <a:rPr sz="1150" spc="400" dirty="0">
                <a:latin typeface="Times New Roman"/>
                <a:cs typeface="Times New Roman"/>
              </a:rPr>
              <a:t> </a:t>
            </a:r>
            <a:r>
              <a:rPr sz="1150" spc="285" dirty="0">
                <a:latin typeface="Times New Roman"/>
                <a:cs typeface="Times New Roman"/>
              </a:rPr>
              <a:t>letter</a:t>
            </a:r>
            <a:r>
              <a:rPr sz="1150" spc="405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Times New Roman"/>
                <a:cs typeface="Times New Roman"/>
              </a:rPr>
              <a:t>=</a:t>
            </a:r>
            <a:r>
              <a:rPr sz="1150" spc="420" dirty="0">
                <a:latin typeface="Times New Roman"/>
                <a:cs typeface="Times New Roman"/>
              </a:rPr>
              <a:t> </a:t>
            </a:r>
            <a:r>
              <a:rPr sz="1150" spc="345" dirty="0">
                <a:latin typeface="Times New Roman"/>
                <a:cs typeface="Times New Roman"/>
              </a:rPr>
              <a:t>'a';</a:t>
            </a:r>
            <a:endParaRPr sz="115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928877" y="2465344"/>
            <a:ext cx="4219575" cy="86360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2013585" algn="just">
              <a:lnSpc>
                <a:spcPct val="119600"/>
              </a:lnSpc>
              <a:spcBef>
                <a:spcPts val="105"/>
              </a:spcBef>
            </a:pPr>
            <a:r>
              <a:rPr sz="1150" spc="210" dirty="0">
                <a:latin typeface="Times New Roman"/>
                <a:cs typeface="Times New Roman"/>
              </a:rPr>
              <a:t>String</a:t>
            </a:r>
            <a:r>
              <a:rPr sz="1150" spc="430" dirty="0">
                <a:latin typeface="Times New Roman"/>
                <a:cs typeface="Times New Roman"/>
              </a:rPr>
              <a:t> </a:t>
            </a:r>
            <a:r>
              <a:rPr sz="1150" spc="220" dirty="0">
                <a:latin typeface="Times New Roman"/>
                <a:cs typeface="Times New Roman"/>
              </a:rPr>
              <a:t>string1</a:t>
            </a:r>
            <a:r>
              <a:rPr sz="1150" spc="430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Times New Roman"/>
                <a:cs typeface="Times New Roman"/>
              </a:rPr>
              <a:t>=</a:t>
            </a:r>
            <a:r>
              <a:rPr sz="1150" spc="420" dirty="0">
                <a:latin typeface="Times New Roman"/>
                <a:cs typeface="Times New Roman"/>
              </a:rPr>
              <a:t> </a:t>
            </a:r>
            <a:r>
              <a:rPr sz="1150" spc="190" dirty="0">
                <a:latin typeface="Times New Roman"/>
                <a:cs typeface="Times New Roman"/>
              </a:rPr>
              <a:t>"Hello"; </a:t>
            </a:r>
            <a:r>
              <a:rPr sz="1150" spc="210" dirty="0">
                <a:latin typeface="Times New Roman"/>
                <a:cs typeface="Times New Roman"/>
              </a:rPr>
              <a:t>String</a:t>
            </a:r>
            <a:r>
              <a:rPr sz="1150" spc="430" dirty="0">
                <a:latin typeface="Times New Roman"/>
                <a:cs typeface="Times New Roman"/>
              </a:rPr>
              <a:t> </a:t>
            </a:r>
            <a:r>
              <a:rPr sz="1150" spc="220" dirty="0">
                <a:latin typeface="Times New Roman"/>
                <a:cs typeface="Times New Roman"/>
              </a:rPr>
              <a:t>string2</a:t>
            </a:r>
            <a:r>
              <a:rPr sz="1150" spc="430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Times New Roman"/>
                <a:cs typeface="Times New Roman"/>
              </a:rPr>
              <a:t>=</a:t>
            </a:r>
            <a:r>
              <a:rPr sz="1150" spc="420" dirty="0">
                <a:latin typeface="Times New Roman"/>
                <a:cs typeface="Times New Roman"/>
              </a:rPr>
              <a:t> </a:t>
            </a:r>
            <a:r>
              <a:rPr sz="1150" spc="140" dirty="0">
                <a:latin typeface="Times New Roman"/>
                <a:cs typeface="Times New Roman"/>
              </a:rPr>
              <a:t>"World"; </a:t>
            </a:r>
            <a:r>
              <a:rPr sz="1150" spc="210" dirty="0">
                <a:latin typeface="Times New Roman"/>
                <a:cs typeface="Times New Roman"/>
              </a:rPr>
              <a:t>String</a:t>
            </a:r>
            <a:r>
              <a:rPr sz="1150" spc="430" dirty="0">
                <a:latin typeface="Times New Roman"/>
                <a:cs typeface="Times New Roman"/>
              </a:rPr>
              <a:t> </a:t>
            </a:r>
            <a:r>
              <a:rPr sz="1150" spc="220" dirty="0">
                <a:latin typeface="Times New Roman"/>
                <a:cs typeface="Times New Roman"/>
              </a:rPr>
              <a:t>string3</a:t>
            </a:r>
            <a:r>
              <a:rPr sz="1150" spc="430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Times New Roman"/>
                <a:cs typeface="Times New Roman"/>
              </a:rPr>
              <a:t>=</a:t>
            </a:r>
            <a:r>
              <a:rPr sz="1150" spc="420" dirty="0">
                <a:latin typeface="Times New Roman"/>
                <a:cs typeface="Times New Roman"/>
              </a:rPr>
              <a:t> </a:t>
            </a:r>
            <a:r>
              <a:rPr sz="1150" spc="235" dirty="0">
                <a:latin typeface="Times New Roman"/>
                <a:cs typeface="Times New Roman"/>
              </a:rPr>
              <a:t>"";</a:t>
            </a:r>
            <a:endParaRPr sz="1150">
              <a:latin typeface="Times New Roman"/>
              <a:cs typeface="Times New Roman"/>
            </a:endParaRPr>
          </a:p>
          <a:p>
            <a:pPr marL="12700" algn="just">
              <a:lnSpc>
                <a:spcPct val="100000"/>
              </a:lnSpc>
              <a:spcBef>
                <a:spcPts val="265"/>
              </a:spcBef>
            </a:pPr>
            <a:r>
              <a:rPr sz="1150" spc="210" dirty="0">
                <a:latin typeface="Times New Roman"/>
                <a:cs typeface="Times New Roman"/>
              </a:rPr>
              <a:t>String</a:t>
            </a:r>
            <a:r>
              <a:rPr sz="1150" spc="434" dirty="0">
                <a:latin typeface="Times New Roman"/>
                <a:cs typeface="Times New Roman"/>
              </a:rPr>
              <a:t> </a:t>
            </a:r>
            <a:r>
              <a:rPr sz="1150" spc="130" dirty="0">
                <a:latin typeface="Times New Roman"/>
                <a:cs typeface="Times New Roman"/>
              </a:rPr>
              <a:t>dontDoThis</a:t>
            </a:r>
            <a:r>
              <a:rPr sz="1150" spc="425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Times New Roman"/>
                <a:cs typeface="Times New Roman"/>
              </a:rPr>
              <a:t>=</a:t>
            </a:r>
            <a:r>
              <a:rPr sz="1150" spc="440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Times New Roman"/>
                <a:cs typeface="Times New Roman"/>
              </a:rPr>
              <a:t>new</a:t>
            </a:r>
            <a:r>
              <a:rPr sz="1150" spc="450" dirty="0">
                <a:latin typeface="Times New Roman"/>
                <a:cs typeface="Times New Roman"/>
              </a:rPr>
              <a:t> </a:t>
            </a:r>
            <a:r>
              <a:rPr sz="1150" spc="210" dirty="0">
                <a:latin typeface="Times New Roman"/>
                <a:cs typeface="Times New Roman"/>
              </a:rPr>
              <a:t>String</a:t>
            </a:r>
            <a:r>
              <a:rPr sz="1150" spc="440" dirty="0">
                <a:latin typeface="Times New Roman"/>
                <a:cs typeface="Times New Roman"/>
              </a:rPr>
              <a:t> </a:t>
            </a:r>
            <a:r>
              <a:rPr sz="1150" spc="140" dirty="0">
                <a:latin typeface="Times New Roman"/>
                <a:cs typeface="Times New Roman"/>
              </a:rPr>
              <a:t>("Bad</a:t>
            </a:r>
            <a:r>
              <a:rPr sz="1150" spc="434" dirty="0">
                <a:latin typeface="Times New Roman"/>
                <a:cs typeface="Times New Roman"/>
              </a:rPr>
              <a:t> </a:t>
            </a:r>
            <a:r>
              <a:rPr sz="1150" spc="225" dirty="0">
                <a:latin typeface="Times New Roman"/>
                <a:cs typeface="Times New Roman"/>
              </a:rPr>
              <a:t>Practice");</a:t>
            </a:r>
            <a:endParaRPr sz="115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928877" y="3548708"/>
            <a:ext cx="4481830" cy="1993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50" spc="225" dirty="0">
                <a:latin typeface="Times New Roman"/>
                <a:cs typeface="Times New Roman"/>
              </a:rPr>
              <a:t>string3</a:t>
            </a:r>
            <a:r>
              <a:rPr sz="1150" spc="420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Times New Roman"/>
                <a:cs typeface="Times New Roman"/>
              </a:rPr>
              <a:t>=</a:t>
            </a:r>
            <a:r>
              <a:rPr sz="1150" spc="405" dirty="0">
                <a:latin typeface="Times New Roman"/>
                <a:cs typeface="Times New Roman"/>
              </a:rPr>
              <a:t> </a:t>
            </a:r>
            <a:r>
              <a:rPr sz="1150" spc="225" dirty="0">
                <a:latin typeface="Times New Roman"/>
                <a:cs typeface="Times New Roman"/>
              </a:rPr>
              <a:t>string1</a:t>
            </a:r>
            <a:r>
              <a:rPr sz="1150" spc="409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Times New Roman"/>
                <a:cs typeface="Times New Roman"/>
              </a:rPr>
              <a:t>+</a:t>
            </a:r>
            <a:r>
              <a:rPr sz="1150" spc="420" dirty="0">
                <a:latin typeface="Times New Roman"/>
                <a:cs typeface="Times New Roman"/>
              </a:rPr>
              <a:t> </a:t>
            </a:r>
            <a:r>
              <a:rPr sz="1150" spc="235" dirty="0">
                <a:latin typeface="Times New Roman"/>
                <a:cs typeface="Times New Roman"/>
              </a:rPr>
              <a:t>string2;</a:t>
            </a:r>
            <a:r>
              <a:rPr sz="1150" spc="425" dirty="0">
                <a:latin typeface="Times New Roman"/>
                <a:cs typeface="Times New Roman"/>
              </a:rPr>
              <a:t> </a:t>
            </a:r>
            <a:r>
              <a:rPr sz="1150" spc="360" dirty="0">
                <a:latin typeface="Times New Roman"/>
                <a:cs typeface="Times New Roman"/>
              </a:rPr>
              <a:t>//</a:t>
            </a:r>
            <a:r>
              <a:rPr sz="1150" spc="405" dirty="0">
                <a:latin typeface="Times New Roman"/>
                <a:cs typeface="Times New Roman"/>
              </a:rPr>
              <a:t> </a:t>
            </a:r>
            <a:r>
              <a:rPr sz="1150" spc="165" dirty="0">
                <a:latin typeface="Times New Roman"/>
                <a:cs typeface="Times New Roman"/>
              </a:rPr>
              <a:t>Concatenate</a:t>
            </a:r>
            <a:r>
              <a:rPr sz="1150" spc="405" dirty="0">
                <a:latin typeface="Times New Roman"/>
                <a:cs typeface="Times New Roman"/>
              </a:rPr>
              <a:t> </a:t>
            </a:r>
            <a:r>
              <a:rPr sz="1150" spc="229" dirty="0">
                <a:latin typeface="Times New Roman"/>
                <a:cs typeface="Times New Roman"/>
              </a:rPr>
              <a:t>strings</a:t>
            </a:r>
            <a:endParaRPr sz="115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928877" y="3966280"/>
            <a:ext cx="4919345" cy="1993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50" spc="200" dirty="0">
                <a:latin typeface="Times New Roman"/>
                <a:cs typeface="Times New Roman"/>
              </a:rPr>
              <a:t>System.out.println("Output:</a:t>
            </a:r>
            <a:r>
              <a:rPr sz="1150" spc="434" dirty="0">
                <a:latin typeface="Times New Roman"/>
                <a:cs typeface="Times New Roman"/>
              </a:rPr>
              <a:t> </a:t>
            </a:r>
            <a:r>
              <a:rPr sz="1150" spc="204" dirty="0">
                <a:latin typeface="Times New Roman"/>
                <a:cs typeface="Times New Roman"/>
              </a:rPr>
              <a:t>"</a:t>
            </a:r>
            <a:r>
              <a:rPr sz="1150" spc="434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Times New Roman"/>
                <a:cs typeface="Times New Roman"/>
              </a:rPr>
              <a:t>+</a:t>
            </a:r>
            <a:r>
              <a:rPr sz="1150" spc="420" dirty="0">
                <a:latin typeface="Times New Roman"/>
                <a:cs typeface="Times New Roman"/>
              </a:rPr>
              <a:t> </a:t>
            </a:r>
            <a:r>
              <a:rPr sz="1150" spc="220" dirty="0">
                <a:latin typeface="Times New Roman"/>
                <a:cs typeface="Times New Roman"/>
              </a:rPr>
              <a:t>string3</a:t>
            </a:r>
            <a:r>
              <a:rPr sz="1150" spc="434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Times New Roman"/>
                <a:cs typeface="Times New Roman"/>
              </a:rPr>
              <a:t>+</a:t>
            </a:r>
            <a:r>
              <a:rPr sz="1150" spc="434" dirty="0">
                <a:latin typeface="Times New Roman"/>
                <a:cs typeface="Times New Roman"/>
              </a:rPr>
              <a:t> </a:t>
            </a:r>
            <a:r>
              <a:rPr sz="1150" spc="204" dirty="0">
                <a:latin typeface="Times New Roman"/>
                <a:cs typeface="Times New Roman"/>
              </a:rPr>
              <a:t>"</a:t>
            </a:r>
            <a:r>
              <a:rPr sz="1150" spc="420" dirty="0">
                <a:latin typeface="Times New Roman"/>
                <a:cs typeface="Times New Roman"/>
              </a:rPr>
              <a:t> </a:t>
            </a:r>
            <a:r>
              <a:rPr sz="1150" spc="204" dirty="0">
                <a:latin typeface="Times New Roman"/>
                <a:cs typeface="Times New Roman"/>
              </a:rPr>
              <a:t>"</a:t>
            </a:r>
            <a:r>
              <a:rPr sz="1150" spc="434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Times New Roman"/>
                <a:cs typeface="Times New Roman"/>
              </a:rPr>
              <a:t>+</a:t>
            </a:r>
            <a:r>
              <a:rPr sz="1150" spc="434" dirty="0">
                <a:latin typeface="Times New Roman"/>
                <a:cs typeface="Times New Roman"/>
              </a:rPr>
              <a:t> </a:t>
            </a:r>
            <a:r>
              <a:rPr sz="1150" spc="280" dirty="0">
                <a:latin typeface="Times New Roman"/>
                <a:cs typeface="Times New Roman"/>
              </a:rPr>
              <a:t>letter);</a:t>
            </a:r>
            <a:endParaRPr sz="115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579889" y="4385374"/>
            <a:ext cx="112395" cy="1993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50" spc="80" dirty="0">
                <a:latin typeface="Times New Roman"/>
                <a:cs typeface="Times New Roman"/>
              </a:rPr>
              <a:t>}</a:t>
            </a:r>
            <a:endParaRPr sz="115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055624" y="1630199"/>
            <a:ext cx="374650" cy="3163570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65"/>
              </a:spcBef>
            </a:pPr>
            <a:r>
              <a:rPr sz="1150" spc="55" dirty="0">
                <a:latin typeface="Times New Roman"/>
                <a:cs typeface="Times New Roman"/>
              </a:rPr>
              <a:t>3</a:t>
            </a:r>
            <a:endParaRPr sz="11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65"/>
              </a:spcBef>
            </a:pPr>
            <a:r>
              <a:rPr sz="1150" spc="55" dirty="0">
                <a:latin typeface="Times New Roman"/>
                <a:cs typeface="Times New Roman"/>
              </a:rPr>
              <a:t>4</a:t>
            </a:r>
            <a:endParaRPr sz="11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75"/>
              </a:spcBef>
            </a:pPr>
            <a:r>
              <a:rPr sz="1150" spc="55" dirty="0">
                <a:latin typeface="Times New Roman"/>
                <a:cs typeface="Times New Roman"/>
              </a:rPr>
              <a:t>5</a:t>
            </a:r>
            <a:endParaRPr sz="11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65"/>
              </a:spcBef>
            </a:pPr>
            <a:r>
              <a:rPr sz="1150" spc="55" dirty="0">
                <a:latin typeface="Times New Roman"/>
                <a:cs typeface="Times New Roman"/>
              </a:rPr>
              <a:t>6</a:t>
            </a:r>
            <a:endParaRPr sz="11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60"/>
              </a:spcBef>
            </a:pPr>
            <a:r>
              <a:rPr sz="1150" spc="55" dirty="0">
                <a:latin typeface="Times New Roman"/>
                <a:cs typeface="Times New Roman"/>
              </a:rPr>
              <a:t>7</a:t>
            </a:r>
            <a:endParaRPr sz="11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80"/>
              </a:spcBef>
            </a:pPr>
            <a:r>
              <a:rPr sz="1150" spc="55" dirty="0">
                <a:latin typeface="Times New Roman"/>
                <a:cs typeface="Times New Roman"/>
              </a:rPr>
              <a:t>8</a:t>
            </a:r>
            <a:endParaRPr sz="11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60"/>
              </a:spcBef>
            </a:pPr>
            <a:r>
              <a:rPr sz="1150" spc="55" dirty="0">
                <a:latin typeface="Times New Roman"/>
                <a:cs typeface="Times New Roman"/>
              </a:rPr>
              <a:t>9</a:t>
            </a:r>
            <a:endParaRPr sz="11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65"/>
              </a:spcBef>
            </a:pPr>
            <a:r>
              <a:rPr sz="1150" spc="75" dirty="0">
                <a:latin typeface="Times New Roman"/>
                <a:cs typeface="Times New Roman"/>
              </a:rPr>
              <a:t>10</a:t>
            </a:r>
            <a:endParaRPr sz="11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65"/>
              </a:spcBef>
            </a:pPr>
            <a:r>
              <a:rPr sz="1150" spc="75" dirty="0">
                <a:latin typeface="Times New Roman"/>
                <a:cs typeface="Times New Roman"/>
              </a:rPr>
              <a:t>11</a:t>
            </a:r>
            <a:endParaRPr sz="11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75"/>
              </a:spcBef>
            </a:pPr>
            <a:r>
              <a:rPr sz="1150" spc="75" dirty="0">
                <a:latin typeface="Times New Roman"/>
                <a:cs typeface="Times New Roman"/>
              </a:rPr>
              <a:t>12</a:t>
            </a:r>
            <a:endParaRPr sz="11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65"/>
              </a:spcBef>
            </a:pPr>
            <a:r>
              <a:rPr sz="1150" spc="75" dirty="0">
                <a:latin typeface="Times New Roman"/>
                <a:cs typeface="Times New Roman"/>
              </a:rPr>
              <a:t>13</a:t>
            </a:r>
            <a:endParaRPr sz="11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65"/>
              </a:spcBef>
            </a:pPr>
            <a:r>
              <a:rPr sz="1150" spc="75" dirty="0">
                <a:latin typeface="Times New Roman"/>
                <a:cs typeface="Times New Roman"/>
              </a:rPr>
              <a:t>14</a:t>
            </a:r>
            <a:endParaRPr sz="11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75"/>
              </a:spcBef>
            </a:pPr>
            <a:r>
              <a:rPr sz="1150" spc="75" dirty="0">
                <a:latin typeface="Times New Roman"/>
                <a:cs typeface="Times New Roman"/>
              </a:rPr>
              <a:t>15</a:t>
            </a:r>
            <a:endParaRPr sz="11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65"/>
              </a:spcBef>
            </a:pPr>
            <a:r>
              <a:rPr sz="1150" spc="75" dirty="0">
                <a:latin typeface="Times New Roman"/>
                <a:cs typeface="Times New Roman"/>
              </a:rPr>
              <a:t>16</a:t>
            </a:r>
            <a:endParaRPr sz="11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65"/>
              </a:spcBef>
            </a:pPr>
            <a:r>
              <a:rPr sz="1150" spc="105" dirty="0">
                <a:latin typeface="Times New Roman"/>
                <a:cs typeface="Times New Roman"/>
              </a:rPr>
              <a:t>17</a:t>
            </a:r>
            <a:r>
              <a:rPr sz="1150" spc="405" dirty="0">
                <a:latin typeface="Times New Roman"/>
                <a:cs typeface="Times New Roman"/>
              </a:rPr>
              <a:t> </a:t>
            </a:r>
            <a:r>
              <a:rPr sz="1150" spc="80" dirty="0">
                <a:latin typeface="Times New Roman"/>
                <a:cs typeface="Times New Roman"/>
              </a:rPr>
              <a:t>}</a:t>
            </a:r>
            <a:endParaRPr sz="115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17880" y="5717539"/>
            <a:ext cx="6281420" cy="295910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 marR="208279">
              <a:lnSpc>
                <a:spcPct val="101400"/>
              </a:lnSpc>
              <a:spcBef>
                <a:spcPts val="114"/>
              </a:spcBef>
            </a:pPr>
            <a:r>
              <a:rPr sz="1150" dirty="0">
                <a:latin typeface="Arial"/>
                <a:cs typeface="Arial"/>
              </a:rPr>
              <a:t>The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code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in</a:t>
            </a:r>
            <a:r>
              <a:rPr sz="1150" spc="9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slide</a:t>
            </a:r>
            <a:r>
              <a:rPr sz="1150" spc="9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demonstrates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how</a:t>
            </a:r>
            <a:r>
              <a:rPr sz="1150" spc="10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text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characters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are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represented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in</a:t>
            </a:r>
            <a:r>
              <a:rPr sz="1150" spc="9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Java.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spc="-10" dirty="0">
                <a:latin typeface="Arial"/>
                <a:cs typeface="Arial"/>
              </a:rPr>
              <a:t>Single </a:t>
            </a:r>
            <a:r>
              <a:rPr sz="1150" dirty="0">
                <a:latin typeface="Arial"/>
                <a:cs typeface="Arial"/>
              </a:rPr>
              <a:t>characters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can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be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represented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with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spc="204" dirty="0">
                <a:latin typeface="Times New Roman"/>
                <a:cs typeface="Times New Roman"/>
              </a:rPr>
              <a:t>char</a:t>
            </a:r>
            <a:r>
              <a:rPr sz="1150" spc="135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Arial"/>
                <a:cs typeface="Arial"/>
              </a:rPr>
              <a:t>type.</a:t>
            </a:r>
            <a:r>
              <a:rPr sz="1150" spc="10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However,</a:t>
            </a:r>
            <a:r>
              <a:rPr sz="1150" spc="114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Java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also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includes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spc="225" dirty="0">
                <a:latin typeface="Times New Roman"/>
                <a:cs typeface="Times New Roman"/>
              </a:rPr>
              <a:t>String </a:t>
            </a:r>
            <a:r>
              <a:rPr sz="1150" dirty="0">
                <a:latin typeface="Arial"/>
                <a:cs typeface="Arial"/>
              </a:rPr>
              <a:t>type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for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representing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multiple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characters.</a:t>
            </a:r>
            <a:r>
              <a:rPr sz="1150" spc="3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Strings</a:t>
            </a:r>
            <a:r>
              <a:rPr sz="1150" spc="10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can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be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defined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as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shown</a:t>
            </a:r>
            <a:r>
              <a:rPr sz="1150" spc="10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in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slide</a:t>
            </a:r>
            <a:r>
              <a:rPr sz="1150" spc="95" dirty="0">
                <a:latin typeface="Arial"/>
                <a:cs typeface="Arial"/>
              </a:rPr>
              <a:t> </a:t>
            </a:r>
            <a:r>
              <a:rPr sz="1150" spc="-25" dirty="0">
                <a:latin typeface="Arial"/>
                <a:cs typeface="Arial"/>
              </a:rPr>
              <a:t>and </a:t>
            </a:r>
            <a:r>
              <a:rPr sz="1150" dirty="0">
                <a:latin typeface="Arial"/>
                <a:cs typeface="Arial"/>
              </a:rPr>
              <a:t>combined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by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using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"</a:t>
            </a:r>
            <a:r>
              <a:rPr sz="1150" dirty="0">
                <a:latin typeface="Times New Roman"/>
                <a:cs typeface="Times New Roman"/>
              </a:rPr>
              <a:t>+</a:t>
            </a:r>
            <a:r>
              <a:rPr sz="1150" dirty="0">
                <a:latin typeface="Arial"/>
                <a:cs typeface="Arial"/>
              </a:rPr>
              <a:t>"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sign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as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concatenation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spc="-10" dirty="0">
                <a:latin typeface="Arial"/>
                <a:cs typeface="Arial"/>
              </a:rPr>
              <a:t>operator.</a:t>
            </a:r>
            <a:endParaRPr sz="11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65"/>
              </a:spcBef>
            </a:pPr>
            <a:r>
              <a:rPr sz="1150" dirty="0">
                <a:latin typeface="Arial"/>
                <a:cs typeface="Arial"/>
              </a:rPr>
              <a:t>The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output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from</a:t>
            </a:r>
            <a:r>
              <a:rPr sz="1150" spc="4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code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in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slide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spc="-25" dirty="0">
                <a:latin typeface="Arial"/>
                <a:cs typeface="Arial"/>
              </a:rPr>
              <a:t>is:</a:t>
            </a:r>
            <a:endParaRPr sz="11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85"/>
              </a:spcBef>
            </a:pPr>
            <a:r>
              <a:rPr sz="1150" spc="204" dirty="0">
                <a:latin typeface="Times New Roman"/>
                <a:cs typeface="Times New Roman"/>
              </a:rPr>
              <a:t>Output:</a:t>
            </a:r>
            <a:r>
              <a:rPr sz="1150" spc="445" dirty="0">
                <a:latin typeface="Times New Roman"/>
                <a:cs typeface="Times New Roman"/>
              </a:rPr>
              <a:t> </a:t>
            </a:r>
            <a:r>
              <a:rPr sz="1150" spc="160" dirty="0">
                <a:latin typeface="Times New Roman"/>
                <a:cs typeface="Times New Roman"/>
              </a:rPr>
              <a:t>HelloWorld</a:t>
            </a:r>
            <a:r>
              <a:rPr sz="1150" spc="450" dirty="0">
                <a:latin typeface="Times New Roman"/>
                <a:cs typeface="Times New Roman"/>
              </a:rPr>
              <a:t> </a:t>
            </a:r>
            <a:r>
              <a:rPr sz="1150" spc="145" dirty="0">
                <a:latin typeface="Times New Roman"/>
                <a:cs typeface="Times New Roman"/>
              </a:rPr>
              <a:t>a</a:t>
            </a:r>
            <a:endParaRPr sz="1150">
              <a:latin typeface="Times New Roman"/>
              <a:cs typeface="Times New Roman"/>
            </a:endParaRPr>
          </a:p>
          <a:p>
            <a:pPr marL="12700" marR="215265" algn="just">
              <a:lnSpc>
                <a:spcPct val="103499"/>
              </a:lnSpc>
              <a:spcBef>
                <a:spcPts val="540"/>
              </a:spcBef>
            </a:pPr>
            <a:r>
              <a:rPr sz="1150" b="1" dirty="0">
                <a:latin typeface="Arial"/>
                <a:cs typeface="Arial"/>
              </a:rPr>
              <a:t>Caution:</a:t>
            </a:r>
            <a:r>
              <a:rPr sz="1150" b="1" spc="100" dirty="0">
                <a:latin typeface="Arial"/>
                <a:cs typeface="Arial"/>
              </a:rPr>
              <a:t> </a:t>
            </a:r>
            <a:r>
              <a:rPr sz="1150" b="1" dirty="0">
                <a:latin typeface="Arial"/>
                <a:cs typeface="Arial"/>
              </a:rPr>
              <a:t>The</a:t>
            </a:r>
            <a:r>
              <a:rPr sz="1150" b="1" spc="85" dirty="0">
                <a:latin typeface="Arial"/>
                <a:cs typeface="Arial"/>
              </a:rPr>
              <a:t> </a:t>
            </a:r>
            <a:r>
              <a:rPr sz="1150" b="1" dirty="0">
                <a:latin typeface="Arial"/>
                <a:cs typeface="Arial"/>
              </a:rPr>
              <a:t>String</a:t>
            </a:r>
            <a:r>
              <a:rPr sz="1150" b="1" spc="90" dirty="0">
                <a:latin typeface="Arial"/>
                <a:cs typeface="Arial"/>
              </a:rPr>
              <a:t> </a:t>
            </a:r>
            <a:r>
              <a:rPr sz="1150" b="1" dirty="0">
                <a:latin typeface="Arial"/>
                <a:cs typeface="Arial"/>
              </a:rPr>
              <a:t>class</a:t>
            </a:r>
            <a:r>
              <a:rPr sz="1150" b="1" spc="70" dirty="0">
                <a:latin typeface="Arial"/>
                <a:cs typeface="Arial"/>
              </a:rPr>
              <a:t> </a:t>
            </a:r>
            <a:r>
              <a:rPr sz="1150" b="1" dirty="0">
                <a:latin typeface="Arial"/>
                <a:cs typeface="Arial"/>
              </a:rPr>
              <a:t>is</a:t>
            </a:r>
            <a:r>
              <a:rPr sz="1150" b="1" spc="75" dirty="0">
                <a:latin typeface="Arial"/>
                <a:cs typeface="Arial"/>
              </a:rPr>
              <a:t> </a:t>
            </a:r>
            <a:r>
              <a:rPr sz="1150" b="1" dirty="0">
                <a:latin typeface="Arial"/>
                <a:cs typeface="Arial"/>
              </a:rPr>
              <a:t>immutable:</a:t>
            </a:r>
            <a:r>
              <a:rPr sz="1150" b="1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After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being</a:t>
            </a:r>
            <a:r>
              <a:rPr sz="1150" spc="10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created,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contents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of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an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object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spc="-25" dirty="0">
                <a:latin typeface="Arial"/>
                <a:cs typeface="Arial"/>
              </a:rPr>
              <a:t>of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class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String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can</a:t>
            </a:r>
            <a:r>
              <a:rPr sz="1150" spc="10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never</a:t>
            </a:r>
            <a:r>
              <a:rPr sz="1150" spc="10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be</a:t>
            </a:r>
            <a:r>
              <a:rPr sz="1150" spc="10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modified.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immutability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of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String</a:t>
            </a:r>
            <a:r>
              <a:rPr sz="1150" spc="9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objects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helps</a:t>
            </a:r>
            <a:r>
              <a:rPr sz="1150" spc="10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JVM</a:t>
            </a:r>
            <a:r>
              <a:rPr sz="1150" spc="95" dirty="0">
                <a:latin typeface="Arial"/>
                <a:cs typeface="Arial"/>
              </a:rPr>
              <a:t> </a:t>
            </a:r>
            <a:r>
              <a:rPr sz="1150" spc="-25" dirty="0">
                <a:latin typeface="Arial"/>
                <a:cs typeface="Arial"/>
              </a:rPr>
              <a:t>to </a:t>
            </a:r>
            <a:r>
              <a:rPr sz="1150" dirty="0">
                <a:latin typeface="Arial"/>
                <a:cs typeface="Arial"/>
              </a:rPr>
              <a:t>reuse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String</a:t>
            </a:r>
            <a:r>
              <a:rPr sz="1150" spc="114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objects,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reducing</a:t>
            </a:r>
            <a:r>
              <a:rPr sz="1150" spc="11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memory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overhead</a:t>
            </a:r>
            <a:r>
              <a:rPr sz="1150" spc="14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and</a:t>
            </a:r>
            <a:r>
              <a:rPr sz="1150" spc="11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improving</a:t>
            </a:r>
            <a:r>
              <a:rPr sz="1150" spc="114" dirty="0">
                <a:latin typeface="Arial"/>
                <a:cs typeface="Arial"/>
              </a:rPr>
              <a:t> </a:t>
            </a:r>
            <a:r>
              <a:rPr sz="1150" spc="-10" dirty="0">
                <a:latin typeface="Arial"/>
                <a:cs typeface="Arial"/>
              </a:rPr>
              <a:t>performance.</a:t>
            </a:r>
            <a:endParaRPr sz="1150">
              <a:latin typeface="Arial"/>
              <a:cs typeface="Arial"/>
            </a:endParaRPr>
          </a:p>
          <a:p>
            <a:pPr marL="12700" marR="5080">
              <a:lnSpc>
                <a:spcPct val="103699"/>
              </a:lnSpc>
              <a:spcBef>
                <a:spcPts val="355"/>
              </a:spcBef>
            </a:pPr>
            <a:r>
              <a:rPr sz="1150" dirty="0">
                <a:latin typeface="Arial"/>
                <a:cs typeface="Arial"/>
              </a:rPr>
              <a:t>Strings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should</a:t>
            </a:r>
            <a:r>
              <a:rPr sz="1150" spc="10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always</a:t>
            </a:r>
            <a:r>
              <a:rPr sz="1150" spc="13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be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initialized</a:t>
            </a:r>
            <a:r>
              <a:rPr sz="1150" spc="114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by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using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assignment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operator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"</a:t>
            </a:r>
            <a:r>
              <a:rPr sz="1150" dirty="0">
                <a:latin typeface="Times New Roman"/>
                <a:cs typeface="Times New Roman"/>
              </a:rPr>
              <a:t>=</a:t>
            </a:r>
            <a:r>
              <a:rPr sz="1150" dirty="0">
                <a:latin typeface="Arial"/>
                <a:cs typeface="Arial"/>
              </a:rPr>
              <a:t>"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and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text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in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spc="-10" dirty="0">
                <a:latin typeface="Arial"/>
                <a:cs typeface="Arial"/>
              </a:rPr>
              <a:t>quotation </a:t>
            </a:r>
            <a:r>
              <a:rPr sz="1150" dirty="0">
                <a:latin typeface="Arial"/>
                <a:cs typeface="Arial"/>
              </a:rPr>
              <a:t>marks,</a:t>
            </a:r>
            <a:r>
              <a:rPr sz="1150" spc="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as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shown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in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4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examples.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use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of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spc="65" dirty="0">
                <a:latin typeface="Times New Roman"/>
                <a:cs typeface="Times New Roman"/>
              </a:rPr>
              <a:t>new</a:t>
            </a:r>
            <a:r>
              <a:rPr sz="1150" spc="120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Arial"/>
                <a:cs typeface="Arial"/>
              </a:rPr>
              <a:t>to</a:t>
            </a:r>
            <a:r>
              <a:rPr sz="1150" spc="4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initialize</a:t>
            </a:r>
            <a:r>
              <a:rPr sz="1150" spc="9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spc="235" dirty="0">
                <a:latin typeface="Times New Roman"/>
                <a:cs typeface="Times New Roman"/>
              </a:rPr>
              <a:t>String</a:t>
            </a:r>
            <a:r>
              <a:rPr sz="1150" spc="130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Arial"/>
                <a:cs typeface="Arial"/>
              </a:rPr>
              <a:t>is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spc="-10" dirty="0">
                <a:latin typeface="Arial"/>
                <a:cs typeface="Arial"/>
              </a:rPr>
              <a:t>strongly </a:t>
            </a:r>
            <a:r>
              <a:rPr sz="1150" dirty="0">
                <a:latin typeface="Arial"/>
                <a:cs typeface="Arial"/>
              </a:rPr>
              <a:t>discouraged.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4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reason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is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that</a:t>
            </a:r>
            <a:r>
              <a:rPr sz="1150" spc="35" dirty="0">
                <a:latin typeface="Arial"/>
                <a:cs typeface="Arial"/>
              </a:rPr>
              <a:t> </a:t>
            </a:r>
            <a:r>
              <a:rPr sz="1150" spc="65" dirty="0">
                <a:latin typeface="Arial"/>
                <a:cs typeface="Arial"/>
              </a:rPr>
              <a:t>"</a:t>
            </a:r>
            <a:r>
              <a:rPr sz="1150" spc="65" dirty="0">
                <a:latin typeface="Times New Roman"/>
                <a:cs typeface="Times New Roman"/>
              </a:rPr>
              <a:t>Bad</a:t>
            </a:r>
            <a:r>
              <a:rPr sz="1150" spc="125" dirty="0">
                <a:latin typeface="Times New Roman"/>
                <a:cs typeface="Times New Roman"/>
              </a:rPr>
              <a:t>  </a:t>
            </a:r>
            <a:r>
              <a:rPr sz="1150" spc="215" dirty="0">
                <a:latin typeface="Times New Roman"/>
                <a:cs typeface="Times New Roman"/>
              </a:rPr>
              <a:t>Practice</a:t>
            </a:r>
            <a:r>
              <a:rPr sz="1150" spc="215" dirty="0">
                <a:latin typeface="Arial"/>
                <a:cs typeface="Arial"/>
              </a:rPr>
              <a:t>"</a:t>
            </a:r>
            <a:r>
              <a:rPr sz="1150" spc="10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in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line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10</a:t>
            </a:r>
            <a:r>
              <a:rPr sz="1150" spc="4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is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spc="235" dirty="0">
                <a:latin typeface="Times New Roman"/>
                <a:cs typeface="Times New Roman"/>
              </a:rPr>
              <a:t>String</a:t>
            </a:r>
            <a:r>
              <a:rPr sz="1150" spc="120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Arial"/>
                <a:cs typeface="Arial"/>
              </a:rPr>
              <a:t>literal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of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spc="-20" dirty="0">
                <a:latin typeface="Arial"/>
                <a:cs typeface="Arial"/>
              </a:rPr>
              <a:t>type </a:t>
            </a:r>
            <a:r>
              <a:rPr sz="1150" spc="200" dirty="0">
                <a:latin typeface="Times New Roman"/>
                <a:cs typeface="Times New Roman"/>
              </a:rPr>
              <a:t>String</a:t>
            </a:r>
            <a:r>
              <a:rPr sz="1150" spc="200" dirty="0">
                <a:latin typeface="Arial"/>
                <a:cs typeface="Arial"/>
              </a:rPr>
              <a:t>.</a:t>
            </a:r>
            <a:r>
              <a:rPr sz="1150" spc="13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Using</a:t>
            </a:r>
            <a:r>
              <a:rPr sz="1150" spc="10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spc="65" dirty="0">
                <a:latin typeface="Times New Roman"/>
                <a:cs typeface="Times New Roman"/>
              </a:rPr>
              <a:t>new</a:t>
            </a:r>
            <a:r>
              <a:rPr sz="1150" spc="130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Arial"/>
                <a:cs typeface="Arial"/>
              </a:rPr>
              <a:t>keyword</a:t>
            </a:r>
            <a:r>
              <a:rPr sz="1150" spc="14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simply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creates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another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instance</a:t>
            </a:r>
            <a:r>
              <a:rPr sz="1150" spc="9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functionally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identical</a:t>
            </a:r>
            <a:r>
              <a:rPr sz="1150" spc="10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to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spc="-25" dirty="0">
                <a:latin typeface="Arial"/>
                <a:cs typeface="Arial"/>
              </a:rPr>
              <a:t>the </a:t>
            </a:r>
            <a:r>
              <a:rPr sz="1150" dirty="0">
                <a:latin typeface="Arial"/>
                <a:cs typeface="Arial"/>
              </a:rPr>
              <a:t>literal.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If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this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statement</a:t>
            </a:r>
            <a:r>
              <a:rPr sz="1150" spc="2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appeared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inside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of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loop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that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was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frequently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invoked,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lot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spc="-25" dirty="0">
                <a:latin typeface="Arial"/>
                <a:cs typeface="Arial"/>
              </a:rPr>
              <a:t>of</a:t>
            </a:r>
            <a:r>
              <a:rPr sz="1150" spc="50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needless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spc="235" dirty="0">
                <a:latin typeface="Times New Roman"/>
                <a:cs typeface="Times New Roman"/>
              </a:rPr>
              <a:t>String</a:t>
            </a:r>
            <a:r>
              <a:rPr sz="1150" spc="150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Arial"/>
                <a:cs typeface="Arial"/>
              </a:rPr>
              <a:t>instances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could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be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spc="-10" dirty="0">
                <a:latin typeface="Arial"/>
                <a:cs typeface="Arial"/>
              </a:rPr>
              <a:t>created.</a:t>
            </a:r>
            <a:endParaRPr sz="115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326639" y="5247386"/>
            <a:ext cx="3116580" cy="144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endParaRPr sz="8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92123" y="1091183"/>
            <a:ext cx="5684520" cy="3938270"/>
            <a:chOff x="992123" y="1091183"/>
            <a:chExt cx="5684520" cy="3938270"/>
          </a:xfrm>
        </p:grpSpPr>
        <p:sp>
          <p:nvSpPr>
            <p:cNvPr id="3" name="object 3"/>
            <p:cNvSpPr/>
            <p:nvPr/>
          </p:nvSpPr>
          <p:spPr>
            <a:xfrm>
              <a:off x="1002791" y="1101852"/>
              <a:ext cx="5663565" cy="3923029"/>
            </a:xfrm>
            <a:custGeom>
              <a:avLst/>
              <a:gdLst/>
              <a:ahLst/>
              <a:cxnLst/>
              <a:rect l="l" t="t" r="r" b="b"/>
              <a:pathLst>
                <a:path w="5663565" h="3923029">
                  <a:moveTo>
                    <a:pt x="5663184" y="0"/>
                  </a:moveTo>
                  <a:lnTo>
                    <a:pt x="0" y="0"/>
                  </a:lnTo>
                  <a:lnTo>
                    <a:pt x="0" y="3922776"/>
                  </a:lnTo>
                  <a:lnTo>
                    <a:pt x="5663184" y="3922776"/>
                  </a:lnTo>
                  <a:lnTo>
                    <a:pt x="5663184" y="0"/>
                  </a:lnTo>
                  <a:close/>
                </a:path>
              </a:pathLst>
            </a:custGeom>
            <a:solidFill>
              <a:srgbClr val="DCDC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992123" y="1091183"/>
              <a:ext cx="5684520" cy="3938270"/>
            </a:xfrm>
            <a:custGeom>
              <a:avLst/>
              <a:gdLst/>
              <a:ahLst/>
              <a:cxnLst/>
              <a:rect l="l" t="t" r="r" b="b"/>
              <a:pathLst>
                <a:path w="5684520" h="3938270">
                  <a:moveTo>
                    <a:pt x="5679948" y="0"/>
                  </a:moveTo>
                  <a:lnTo>
                    <a:pt x="4571" y="0"/>
                  </a:lnTo>
                  <a:lnTo>
                    <a:pt x="0" y="4572"/>
                  </a:lnTo>
                  <a:lnTo>
                    <a:pt x="0" y="3938016"/>
                  </a:lnTo>
                  <a:lnTo>
                    <a:pt x="5684520" y="3938016"/>
                  </a:lnTo>
                  <a:lnTo>
                    <a:pt x="5684520" y="3933444"/>
                  </a:lnTo>
                  <a:lnTo>
                    <a:pt x="21336" y="3933444"/>
                  </a:lnTo>
                  <a:lnTo>
                    <a:pt x="10668" y="3924300"/>
                  </a:lnTo>
                  <a:lnTo>
                    <a:pt x="21336" y="3924300"/>
                  </a:lnTo>
                  <a:lnTo>
                    <a:pt x="21336" y="21336"/>
                  </a:lnTo>
                  <a:lnTo>
                    <a:pt x="10667" y="21336"/>
                  </a:lnTo>
                  <a:lnTo>
                    <a:pt x="21336" y="10668"/>
                  </a:lnTo>
                  <a:lnTo>
                    <a:pt x="5684520" y="10668"/>
                  </a:lnTo>
                  <a:lnTo>
                    <a:pt x="5684520" y="4572"/>
                  </a:lnTo>
                  <a:lnTo>
                    <a:pt x="5679948" y="0"/>
                  </a:lnTo>
                  <a:close/>
                </a:path>
                <a:path w="5684520" h="3938270">
                  <a:moveTo>
                    <a:pt x="21336" y="3924300"/>
                  </a:moveTo>
                  <a:lnTo>
                    <a:pt x="10668" y="3924300"/>
                  </a:lnTo>
                  <a:lnTo>
                    <a:pt x="21336" y="3933444"/>
                  </a:lnTo>
                  <a:lnTo>
                    <a:pt x="21336" y="3924300"/>
                  </a:lnTo>
                  <a:close/>
                </a:path>
                <a:path w="5684520" h="3938270">
                  <a:moveTo>
                    <a:pt x="5664708" y="3924300"/>
                  </a:moveTo>
                  <a:lnTo>
                    <a:pt x="21336" y="3924300"/>
                  </a:lnTo>
                  <a:lnTo>
                    <a:pt x="21336" y="3933444"/>
                  </a:lnTo>
                  <a:lnTo>
                    <a:pt x="5664708" y="3933444"/>
                  </a:lnTo>
                  <a:lnTo>
                    <a:pt x="5664708" y="3924300"/>
                  </a:lnTo>
                  <a:close/>
                </a:path>
                <a:path w="5684520" h="3938270">
                  <a:moveTo>
                    <a:pt x="5664708" y="10668"/>
                  </a:moveTo>
                  <a:lnTo>
                    <a:pt x="5664708" y="3933444"/>
                  </a:lnTo>
                  <a:lnTo>
                    <a:pt x="5673852" y="3924300"/>
                  </a:lnTo>
                  <a:lnTo>
                    <a:pt x="5684520" y="3924300"/>
                  </a:lnTo>
                  <a:lnTo>
                    <a:pt x="5684520" y="21336"/>
                  </a:lnTo>
                  <a:lnTo>
                    <a:pt x="5673852" y="21336"/>
                  </a:lnTo>
                  <a:lnTo>
                    <a:pt x="5664708" y="10668"/>
                  </a:lnTo>
                  <a:close/>
                </a:path>
                <a:path w="5684520" h="3938270">
                  <a:moveTo>
                    <a:pt x="5684520" y="3924300"/>
                  </a:moveTo>
                  <a:lnTo>
                    <a:pt x="5673852" y="3924300"/>
                  </a:lnTo>
                  <a:lnTo>
                    <a:pt x="5664708" y="3933444"/>
                  </a:lnTo>
                  <a:lnTo>
                    <a:pt x="5684520" y="3933444"/>
                  </a:lnTo>
                  <a:lnTo>
                    <a:pt x="5684520" y="3924300"/>
                  </a:lnTo>
                  <a:close/>
                </a:path>
                <a:path w="5684520" h="3938270">
                  <a:moveTo>
                    <a:pt x="21336" y="10668"/>
                  </a:moveTo>
                  <a:lnTo>
                    <a:pt x="10667" y="21336"/>
                  </a:lnTo>
                  <a:lnTo>
                    <a:pt x="21336" y="21336"/>
                  </a:lnTo>
                  <a:lnTo>
                    <a:pt x="21336" y="10668"/>
                  </a:lnTo>
                  <a:close/>
                </a:path>
                <a:path w="5684520" h="3938270">
                  <a:moveTo>
                    <a:pt x="5664708" y="10668"/>
                  </a:moveTo>
                  <a:lnTo>
                    <a:pt x="21336" y="10668"/>
                  </a:lnTo>
                  <a:lnTo>
                    <a:pt x="21336" y="21336"/>
                  </a:lnTo>
                  <a:lnTo>
                    <a:pt x="5664708" y="21336"/>
                  </a:lnTo>
                  <a:lnTo>
                    <a:pt x="5664708" y="10668"/>
                  </a:lnTo>
                  <a:close/>
                </a:path>
                <a:path w="5684520" h="3938270">
                  <a:moveTo>
                    <a:pt x="5684520" y="10668"/>
                  </a:moveTo>
                  <a:lnTo>
                    <a:pt x="5664708" y="10668"/>
                  </a:lnTo>
                  <a:lnTo>
                    <a:pt x="5673852" y="21336"/>
                  </a:lnTo>
                  <a:lnTo>
                    <a:pt x="5684520" y="21336"/>
                  </a:lnTo>
                  <a:lnTo>
                    <a:pt x="5684520" y="1066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454908" y="6961134"/>
            <a:ext cx="3539490" cy="20701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150" dirty="0">
                <a:latin typeface="Arial"/>
                <a:cs typeface="Arial"/>
              </a:rPr>
              <a:t>methods</a:t>
            </a:r>
            <a:r>
              <a:rPr sz="1150" spc="4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and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chaining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by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using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spc="150" dirty="0">
                <a:latin typeface="Times New Roman"/>
                <a:cs typeface="Times New Roman"/>
              </a:rPr>
              <a:t>append</a:t>
            </a:r>
            <a:r>
              <a:rPr sz="1150" spc="140" dirty="0">
                <a:latin typeface="Times New Roman"/>
                <a:cs typeface="Times New Roman"/>
              </a:rPr>
              <a:t> </a:t>
            </a:r>
            <a:r>
              <a:rPr sz="1150" spc="-10" dirty="0">
                <a:latin typeface="Arial"/>
                <a:cs typeface="Arial"/>
              </a:rPr>
              <a:t>method.</a:t>
            </a:r>
            <a:endParaRPr sz="115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17880" y="6895291"/>
            <a:ext cx="572770" cy="1452245"/>
          </a:xfrm>
          <a:prstGeom prst="rect">
            <a:avLst/>
          </a:prstGeom>
        </p:spPr>
        <p:txBody>
          <a:bodyPr vert="horz" wrap="square" lIns="0" tIns="22225" rIns="0" bIns="0" rtlCol="0">
            <a:spAutoFit/>
          </a:bodyPr>
          <a:lstStyle/>
          <a:p>
            <a:pPr marL="12700" marR="5080" algn="just">
              <a:lnSpc>
                <a:spcPct val="134600"/>
              </a:lnSpc>
              <a:spcBef>
                <a:spcPts val="175"/>
              </a:spcBef>
            </a:pPr>
            <a:r>
              <a:rPr sz="1150" spc="265" dirty="0">
                <a:latin typeface="Times New Roman"/>
                <a:cs typeface="Times New Roman"/>
              </a:rPr>
              <a:t>insert </a:t>
            </a:r>
            <a:r>
              <a:rPr sz="1150" b="1" spc="-10" dirty="0">
                <a:latin typeface="Arial"/>
                <a:cs typeface="Arial"/>
              </a:rPr>
              <a:t>Output: </a:t>
            </a:r>
            <a:r>
              <a:rPr sz="1150" spc="265" dirty="0">
                <a:latin typeface="Times New Roman"/>
                <a:cs typeface="Times New Roman"/>
              </a:rPr>
              <a:t>string string string string</a:t>
            </a:r>
            <a:endParaRPr sz="115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454953" y="7373825"/>
            <a:ext cx="847090" cy="9734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35100"/>
              </a:lnSpc>
              <a:spcBef>
                <a:spcPts val="100"/>
              </a:spcBef>
            </a:pPr>
            <a:r>
              <a:rPr sz="1150" spc="260" dirty="0">
                <a:latin typeface="Times New Roman"/>
                <a:cs typeface="Times New Roman"/>
              </a:rPr>
              <a:t>sb:</a:t>
            </a:r>
            <a:r>
              <a:rPr sz="1150" spc="445" dirty="0">
                <a:latin typeface="Times New Roman"/>
                <a:cs typeface="Times New Roman"/>
              </a:rPr>
              <a:t> </a:t>
            </a:r>
            <a:r>
              <a:rPr sz="1150" spc="240" dirty="0">
                <a:latin typeface="Times New Roman"/>
                <a:cs typeface="Times New Roman"/>
              </a:rPr>
              <a:t>hello </a:t>
            </a:r>
            <a:r>
              <a:rPr sz="1150" spc="260" dirty="0">
                <a:latin typeface="Times New Roman"/>
                <a:cs typeface="Times New Roman"/>
              </a:rPr>
              <a:t>sb:</a:t>
            </a:r>
            <a:r>
              <a:rPr sz="1150" spc="445" dirty="0">
                <a:latin typeface="Times New Roman"/>
                <a:cs typeface="Times New Roman"/>
              </a:rPr>
              <a:t> </a:t>
            </a:r>
            <a:r>
              <a:rPr sz="1150" spc="240" dirty="0">
                <a:latin typeface="Times New Roman"/>
                <a:cs typeface="Times New Roman"/>
              </a:rPr>
              <a:t>hello </a:t>
            </a:r>
            <a:r>
              <a:rPr sz="1150" spc="260" dirty="0">
                <a:latin typeface="Times New Roman"/>
                <a:cs typeface="Times New Roman"/>
              </a:rPr>
              <a:t>sb:</a:t>
            </a:r>
            <a:r>
              <a:rPr sz="1150" spc="445" dirty="0">
                <a:latin typeface="Times New Roman"/>
                <a:cs typeface="Times New Roman"/>
              </a:rPr>
              <a:t> </a:t>
            </a:r>
            <a:r>
              <a:rPr sz="1150" spc="240" dirty="0">
                <a:latin typeface="Times New Roman"/>
                <a:cs typeface="Times New Roman"/>
              </a:rPr>
              <a:t>hello </a:t>
            </a:r>
            <a:r>
              <a:rPr sz="1150" spc="260" dirty="0">
                <a:latin typeface="Times New Roman"/>
                <a:cs typeface="Times New Roman"/>
              </a:rPr>
              <a:t>sb:</a:t>
            </a:r>
            <a:r>
              <a:rPr sz="1150" spc="445" dirty="0">
                <a:latin typeface="Times New Roman"/>
                <a:cs typeface="Times New Roman"/>
              </a:rPr>
              <a:t> </a:t>
            </a:r>
            <a:r>
              <a:rPr sz="1150" spc="240" dirty="0">
                <a:latin typeface="Times New Roman"/>
                <a:cs typeface="Times New Roman"/>
              </a:rPr>
              <a:t>hello</a:t>
            </a:r>
            <a:endParaRPr sz="115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367889" y="7613099"/>
            <a:ext cx="1758314" cy="734695"/>
          </a:xfrm>
          <a:prstGeom prst="rect">
            <a:avLst/>
          </a:prstGeom>
        </p:spPr>
        <p:txBody>
          <a:bodyPr vert="horz" wrap="square" lIns="0" tIns="723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70"/>
              </a:spcBef>
            </a:pPr>
            <a:r>
              <a:rPr sz="1150" spc="165" dirty="0">
                <a:latin typeface="Times New Roman"/>
                <a:cs typeface="Times New Roman"/>
              </a:rPr>
              <a:t>world</a:t>
            </a:r>
            <a:endParaRPr sz="1150">
              <a:latin typeface="Times New Roman"/>
              <a:cs typeface="Times New Roman"/>
            </a:endParaRPr>
          </a:p>
          <a:p>
            <a:pPr marL="12700" marR="5080">
              <a:lnSpc>
                <a:spcPct val="134800"/>
              </a:lnSpc>
            </a:pPr>
            <a:r>
              <a:rPr sz="1150" spc="200" dirty="0">
                <a:latin typeface="Times New Roman"/>
                <a:cs typeface="Times New Roman"/>
              </a:rPr>
              <a:t>world!</a:t>
            </a:r>
            <a:r>
              <a:rPr sz="1150" spc="430" dirty="0">
                <a:latin typeface="Times New Roman"/>
                <a:cs typeface="Times New Roman"/>
              </a:rPr>
              <a:t> </a:t>
            </a:r>
            <a:r>
              <a:rPr sz="1150" spc="240" dirty="0">
                <a:latin typeface="Times New Roman"/>
                <a:cs typeface="Times New Roman"/>
              </a:rPr>
              <a:t>are</a:t>
            </a:r>
            <a:r>
              <a:rPr sz="1150" spc="440" dirty="0">
                <a:latin typeface="Times New Roman"/>
                <a:cs typeface="Times New Roman"/>
              </a:rPr>
              <a:t> </a:t>
            </a:r>
            <a:r>
              <a:rPr sz="1150" spc="130" dirty="0">
                <a:latin typeface="Times New Roman"/>
                <a:cs typeface="Times New Roman"/>
              </a:rPr>
              <a:t>you? </a:t>
            </a:r>
            <a:r>
              <a:rPr sz="1150" spc="200" dirty="0">
                <a:latin typeface="Times New Roman"/>
                <a:cs typeface="Times New Roman"/>
              </a:rPr>
              <a:t>world!</a:t>
            </a:r>
            <a:r>
              <a:rPr sz="1150" spc="400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Times New Roman"/>
                <a:cs typeface="Times New Roman"/>
              </a:rPr>
              <a:t>How</a:t>
            </a:r>
            <a:r>
              <a:rPr sz="1150" spc="405" dirty="0">
                <a:latin typeface="Times New Roman"/>
                <a:cs typeface="Times New Roman"/>
              </a:rPr>
              <a:t> </a:t>
            </a:r>
            <a:r>
              <a:rPr sz="1150" spc="240" dirty="0">
                <a:latin typeface="Times New Roman"/>
                <a:cs typeface="Times New Roman"/>
              </a:rPr>
              <a:t>are</a:t>
            </a:r>
            <a:r>
              <a:rPr sz="1150" spc="409" dirty="0">
                <a:latin typeface="Times New Roman"/>
                <a:cs typeface="Times New Roman"/>
              </a:rPr>
              <a:t> </a:t>
            </a:r>
            <a:r>
              <a:rPr sz="1150" spc="135" dirty="0">
                <a:latin typeface="Times New Roman"/>
                <a:cs typeface="Times New Roman"/>
              </a:rPr>
              <a:t>you?</a:t>
            </a:r>
            <a:endParaRPr sz="115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17880" y="8323303"/>
            <a:ext cx="937260" cy="49847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34800"/>
              </a:lnSpc>
              <a:spcBef>
                <a:spcPts val="90"/>
              </a:spcBef>
            </a:pPr>
            <a:r>
              <a:rPr sz="1150" spc="200" dirty="0">
                <a:latin typeface="Times New Roman"/>
                <a:cs typeface="Times New Roman"/>
              </a:rPr>
              <a:t>Length:</a:t>
            </a:r>
            <a:r>
              <a:rPr sz="1150" spc="434" dirty="0">
                <a:latin typeface="Times New Roman"/>
                <a:cs typeface="Times New Roman"/>
              </a:rPr>
              <a:t> </a:t>
            </a:r>
            <a:r>
              <a:rPr sz="1150" spc="110" dirty="0">
                <a:latin typeface="Times New Roman"/>
                <a:cs typeface="Times New Roman"/>
              </a:rPr>
              <a:t>25 </a:t>
            </a:r>
            <a:r>
              <a:rPr sz="1150" spc="180" dirty="0">
                <a:latin typeface="Times New Roman"/>
                <a:cs typeface="Times New Roman"/>
              </a:rPr>
              <a:t>Sub:</a:t>
            </a:r>
            <a:r>
              <a:rPr sz="1150" spc="445" dirty="0">
                <a:latin typeface="Times New Roman"/>
                <a:cs typeface="Times New Roman"/>
              </a:rPr>
              <a:t> </a:t>
            </a:r>
            <a:r>
              <a:rPr sz="1150" spc="240" dirty="0">
                <a:latin typeface="Times New Roman"/>
                <a:cs typeface="Times New Roman"/>
              </a:rPr>
              <a:t>hello</a:t>
            </a:r>
            <a:endParaRPr sz="115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055624" y="557838"/>
            <a:ext cx="5006340" cy="4955716"/>
          </a:xfrm>
          <a:prstGeom prst="rect">
            <a:avLst/>
          </a:prstGeom>
        </p:spPr>
        <p:txBody>
          <a:bodyPr vert="horz" wrap="square" lIns="0" tIns="177800" rIns="0" bIns="0" rtlCol="0">
            <a:spAutoFit/>
          </a:bodyPr>
          <a:lstStyle/>
          <a:p>
            <a:pPr marL="653415" algn="ctr">
              <a:lnSpc>
                <a:spcPct val="100000"/>
              </a:lnSpc>
              <a:spcBef>
                <a:spcPts val="1400"/>
              </a:spcBef>
            </a:pPr>
            <a:r>
              <a:rPr sz="1850" b="1" dirty="0">
                <a:latin typeface="Arial"/>
                <a:cs typeface="Arial"/>
              </a:rPr>
              <a:t>String</a:t>
            </a:r>
            <a:r>
              <a:rPr sz="1850" b="1" spc="5" dirty="0">
                <a:latin typeface="Arial"/>
                <a:cs typeface="Arial"/>
              </a:rPr>
              <a:t> </a:t>
            </a:r>
            <a:r>
              <a:rPr sz="1850" b="1" dirty="0">
                <a:latin typeface="Arial"/>
                <a:cs typeface="Arial"/>
              </a:rPr>
              <a:t>Operations:</a:t>
            </a:r>
            <a:r>
              <a:rPr sz="1850" b="1" spc="-10" dirty="0">
                <a:latin typeface="Arial"/>
                <a:cs typeface="Arial"/>
              </a:rPr>
              <a:t> </a:t>
            </a:r>
            <a:r>
              <a:rPr sz="1850" b="1" spc="260" dirty="0">
                <a:latin typeface="Times New Roman"/>
                <a:cs typeface="Times New Roman"/>
              </a:rPr>
              <a:t>StringBuilder</a:t>
            </a:r>
            <a:endParaRPr sz="18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785"/>
              </a:spcBef>
            </a:pPr>
            <a:r>
              <a:rPr sz="1150" spc="200" dirty="0">
                <a:latin typeface="Times New Roman"/>
                <a:cs typeface="Times New Roman"/>
              </a:rPr>
              <a:t>public</a:t>
            </a:r>
            <a:r>
              <a:rPr sz="1150" spc="440" dirty="0">
                <a:latin typeface="Times New Roman"/>
                <a:cs typeface="Times New Roman"/>
              </a:rPr>
              <a:t> </a:t>
            </a:r>
            <a:r>
              <a:rPr sz="1150" spc="229" dirty="0">
                <a:latin typeface="Times New Roman"/>
                <a:cs typeface="Times New Roman"/>
              </a:rPr>
              <a:t>class</a:t>
            </a:r>
            <a:r>
              <a:rPr sz="1150" spc="445" dirty="0">
                <a:latin typeface="Times New Roman"/>
                <a:cs typeface="Times New Roman"/>
              </a:rPr>
              <a:t> </a:t>
            </a:r>
            <a:r>
              <a:rPr sz="1150" spc="185" dirty="0">
                <a:latin typeface="Times New Roman"/>
                <a:cs typeface="Times New Roman"/>
              </a:rPr>
              <a:t>StringOperations</a:t>
            </a:r>
            <a:r>
              <a:rPr sz="1150" spc="434" dirty="0">
                <a:latin typeface="Times New Roman"/>
                <a:cs typeface="Times New Roman"/>
              </a:rPr>
              <a:t> </a:t>
            </a:r>
            <a:r>
              <a:rPr sz="1150" spc="80" dirty="0">
                <a:latin typeface="Times New Roman"/>
                <a:cs typeface="Times New Roman"/>
              </a:rPr>
              <a:t>{</a:t>
            </a:r>
            <a:endParaRPr sz="11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150">
              <a:latin typeface="Times New Roman"/>
              <a:cs typeface="Times New Roman"/>
            </a:endParaRPr>
          </a:p>
          <a:p>
            <a:pPr marL="361315">
              <a:lnSpc>
                <a:spcPct val="100000"/>
              </a:lnSpc>
            </a:pPr>
            <a:r>
              <a:rPr sz="1150" spc="200" dirty="0">
                <a:latin typeface="Times New Roman"/>
                <a:cs typeface="Times New Roman"/>
              </a:rPr>
              <a:t>public</a:t>
            </a:r>
            <a:r>
              <a:rPr sz="1150" spc="405" dirty="0">
                <a:latin typeface="Times New Roman"/>
                <a:cs typeface="Times New Roman"/>
              </a:rPr>
              <a:t> </a:t>
            </a:r>
            <a:r>
              <a:rPr sz="1150" spc="275" dirty="0">
                <a:latin typeface="Times New Roman"/>
                <a:cs typeface="Times New Roman"/>
              </a:rPr>
              <a:t>static</a:t>
            </a:r>
            <a:r>
              <a:rPr sz="1150" spc="425" dirty="0">
                <a:latin typeface="Times New Roman"/>
                <a:cs typeface="Times New Roman"/>
              </a:rPr>
              <a:t> </a:t>
            </a:r>
            <a:r>
              <a:rPr sz="1150" spc="170" dirty="0">
                <a:latin typeface="Times New Roman"/>
                <a:cs typeface="Times New Roman"/>
              </a:rPr>
              <a:t>void</a:t>
            </a:r>
            <a:r>
              <a:rPr sz="1150" spc="420" dirty="0">
                <a:latin typeface="Times New Roman"/>
                <a:cs typeface="Times New Roman"/>
              </a:rPr>
              <a:t> </a:t>
            </a:r>
            <a:r>
              <a:rPr sz="1150" spc="175" dirty="0">
                <a:latin typeface="Times New Roman"/>
                <a:cs typeface="Times New Roman"/>
              </a:rPr>
              <a:t>main(String</a:t>
            </a:r>
            <a:r>
              <a:rPr sz="1150" spc="425" dirty="0">
                <a:latin typeface="Times New Roman"/>
                <a:cs typeface="Times New Roman"/>
              </a:rPr>
              <a:t> </a:t>
            </a:r>
            <a:r>
              <a:rPr sz="1150" spc="240" dirty="0">
                <a:latin typeface="Times New Roman"/>
                <a:cs typeface="Times New Roman"/>
              </a:rPr>
              <a:t>arg[])</a:t>
            </a:r>
            <a:r>
              <a:rPr sz="1150" spc="425" dirty="0">
                <a:latin typeface="Times New Roman"/>
                <a:cs typeface="Times New Roman"/>
              </a:rPr>
              <a:t> </a:t>
            </a:r>
            <a:r>
              <a:rPr sz="1150" spc="80" dirty="0">
                <a:latin typeface="Times New Roman"/>
                <a:cs typeface="Times New Roman"/>
              </a:rPr>
              <a:t>{</a:t>
            </a:r>
            <a:endParaRPr sz="11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150">
              <a:latin typeface="Times New Roman"/>
              <a:cs typeface="Times New Roman"/>
            </a:endParaRPr>
          </a:p>
          <a:p>
            <a:pPr marL="711835" marR="266700">
              <a:lnSpc>
                <a:spcPct val="99400"/>
              </a:lnSpc>
            </a:pPr>
            <a:r>
              <a:rPr sz="1150" spc="195" dirty="0">
                <a:latin typeface="Times New Roman"/>
                <a:cs typeface="Times New Roman"/>
              </a:rPr>
              <a:t>StringBuilder</a:t>
            </a:r>
            <a:r>
              <a:rPr sz="1150" spc="445" dirty="0">
                <a:latin typeface="Times New Roman"/>
                <a:cs typeface="Times New Roman"/>
              </a:rPr>
              <a:t> </a:t>
            </a:r>
            <a:r>
              <a:rPr sz="1150" spc="175" dirty="0">
                <a:latin typeface="Times New Roman"/>
                <a:cs typeface="Times New Roman"/>
              </a:rPr>
              <a:t>sb</a:t>
            </a:r>
            <a:r>
              <a:rPr sz="1150" spc="459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Times New Roman"/>
                <a:cs typeface="Times New Roman"/>
              </a:rPr>
              <a:t>=</a:t>
            </a:r>
            <a:r>
              <a:rPr sz="1150" spc="445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Times New Roman"/>
                <a:cs typeface="Times New Roman"/>
              </a:rPr>
              <a:t>new</a:t>
            </a:r>
            <a:r>
              <a:rPr sz="1150" spc="459" dirty="0">
                <a:latin typeface="Times New Roman"/>
                <a:cs typeface="Times New Roman"/>
              </a:rPr>
              <a:t> </a:t>
            </a:r>
            <a:r>
              <a:rPr sz="1150" spc="204" dirty="0">
                <a:latin typeface="Times New Roman"/>
                <a:cs typeface="Times New Roman"/>
              </a:rPr>
              <a:t>StringBuilder("hello"); </a:t>
            </a:r>
            <a:r>
              <a:rPr sz="1150" spc="215" dirty="0">
                <a:latin typeface="Times New Roman"/>
                <a:cs typeface="Times New Roman"/>
              </a:rPr>
              <a:t>System.out.println("string</a:t>
            </a:r>
            <a:r>
              <a:rPr sz="1150" spc="445" dirty="0">
                <a:latin typeface="Times New Roman"/>
                <a:cs typeface="Times New Roman"/>
              </a:rPr>
              <a:t> </a:t>
            </a:r>
            <a:r>
              <a:rPr sz="1150" spc="235" dirty="0">
                <a:latin typeface="Times New Roman"/>
                <a:cs typeface="Times New Roman"/>
              </a:rPr>
              <a:t>sb:</a:t>
            </a:r>
            <a:r>
              <a:rPr sz="1150" spc="425" dirty="0">
                <a:latin typeface="Times New Roman"/>
                <a:cs typeface="Times New Roman"/>
              </a:rPr>
              <a:t> </a:t>
            </a:r>
            <a:r>
              <a:rPr sz="1150" spc="204" dirty="0">
                <a:latin typeface="Times New Roman"/>
                <a:cs typeface="Times New Roman"/>
              </a:rPr>
              <a:t>"</a:t>
            </a:r>
            <a:r>
              <a:rPr sz="1150" spc="450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Times New Roman"/>
                <a:cs typeface="Times New Roman"/>
              </a:rPr>
              <a:t>+</a:t>
            </a:r>
            <a:r>
              <a:rPr sz="1150" spc="445" dirty="0">
                <a:latin typeface="Times New Roman"/>
                <a:cs typeface="Times New Roman"/>
              </a:rPr>
              <a:t> </a:t>
            </a:r>
            <a:r>
              <a:rPr sz="1150" spc="225" dirty="0">
                <a:latin typeface="Times New Roman"/>
                <a:cs typeface="Times New Roman"/>
              </a:rPr>
              <a:t>sb); </a:t>
            </a:r>
            <a:r>
              <a:rPr sz="1150" spc="180" dirty="0">
                <a:latin typeface="Times New Roman"/>
                <a:cs typeface="Times New Roman"/>
              </a:rPr>
              <a:t>sb.append("</a:t>
            </a:r>
            <a:r>
              <a:rPr sz="1150" spc="434" dirty="0">
                <a:latin typeface="Times New Roman"/>
                <a:cs typeface="Times New Roman"/>
              </a:rPr>
              <a:t> </a:t>
            </a:r>
            <a:r>
              <a:rPr sz="1150" spc="185" dirty="0">
                <a:latin typeface="Times New Roman"/>
                <a:cs typeface="Times New Roman"/>
              </a:rPr>
              <a:t>world");</a:t>
            </a:r>
            <a:r>
              <a:rPr sz="1150" spc="500" dirty="0">
                <a:latin typeface="Times New Roman"/>
                <a:cs typeface="Times New Roman"/>
              </a:rPr>
              <a:t> </a:t>
            </a:r>
            <a:r>
              <a:rPr sz="1150" spc="215" dirty="0">
                <a:latin typeface="Times New Roman"/>
                <a:cs typeface="Times New Roman"/>
              </a:rPr>
              <a:t>System.out.println("string</a:t>
            </a:r>
            <a:r>
              <a:rPr sz="1150" spc="445" dirty="0">
                <a:latin typeface="Times New Roman"/>
                <a:cs typeface="Times New Roman"/>
              </a:rPr>
              <a:t> </a:t>
            </a:r>
            <a:r>
              <a:rPr sz="1150" spc="235" dirty="0">
                <a:latin typeface="Times New Roman"/>
                <a:cs typeface="Times New Roman"/>
              </a:rPr>
              <a:t>sb:</a:t>
            </a:r>
            <a:r>
              <a:rPr sz="1150" spc="425" dirty="0">
                <a:latin typeface="Times New Roman"/>
                <a:cs typeface="Times New Roman"/>
              </a:rPr>
              <a:t> </a:t>
            </a:r>
            <a:r>
              <a:rPr sz="1150" spc="204" dirty="0">
                <a:latin typeface="Times New Roman"/>
                <a:cs typeface="Times New Roman"/>
              </a:rPr>
              <a:t>"</a:t>
            </a:r>
            <a:r>
              <a:rPr sz="1150" spc="450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Times New Roman"/>
                <a:cs typeface="Times New Roman"/>
              </a:rPr>
              <a:t>+</a:t>
            </a:r>
            <a:r>
              <a:rPr sz="1150" spc="445" dirty="0">
                <a:latin typeface="Times New Roman"/>
                <a:cs typeface="Times New Roman"/>
              </a:rPr>
              <a:t> </a:t>
            </a:r>
            <a:r>
              <a:rPr sz="1150" spc="225" dirty="0">
                <a:latin typeface="Times New Roman"/>
                <a:cs typeface="Times New Roman"/>
              </a:rPr>
              <a:t>sb);</a:t>
            </a:r>
            <a:endParaRPr sz="11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95"/>
              </a:spcBef>
            </a:pPr>
            <a:endParaRPr sz="1150">
              <a:latin typeface="Times New Roman"/>
              <a:cs typeface="Times New Roman"/>
            </a:endParaRPr>
          </a:p>
          <a:p>
            <a:pPr marL="711835" marR="266700">
              <a:lnSpc>
                <a:spcPts val="1370"/>
              </a:lnSpc>
              <a:spcBef>
                <a:spcPts val="5"/>
              </a:spcBef>
            </a:pPr>
            <a:r>
              <a:rPr sz="1150" spc="190" dirty="0">
                <a:latin typeface="Times New Roman"/>
                <a:cs typeface="Times New Roman"/>
              </a:rPr>
              <a:t>sb.append("!").append("</a:t>
            </a:r>
            <a:r>
              <a:rPr sz="1150" spc="484" dirty="0">
                <a:latin typeface="Times New Roman"/>
                <a:cs typeface="Times New Roman"/>
              </a:rPr>
              <a:t> </a:t>
            </a:r>
            <a:r>
              <a:rPr sz="1150" spc="195" dirty="0">
                <a:latin typeface="Times New Roman"/>
                <a:cs typeface="Times New Roman"/>
              </a:rPr>
              <a:t>are").append("</a:t>
            </a:r>
            <a:r>
              <a:rPr sz="1150" spc="490" dirty="0">
                <a:latin typeface="Times New Roman"/>
                <a:cs typeface="Times New Roman"/>
              </a:rPr>
              <a:t> </a:t>
            </a:r>
            <a:r>
              <a:rPr sz="1150" spc="180" dirty="0">
                <a:latin typeface="Times New Roman"/>
                <a:cs typeface="Times New Roman"/>
              </a:rPr>
              <a:t>you?"); </a:t>
            </a:r>
            <a:r>
              <a:rPr sz="1150" spc="215" dirty="0">
                <a:latin typeface="Times New Roman"/>
                <a:cs typeface="Times New Roman"/>
              </a:rPr>
              <a:t>System.out.println("string</a:t>
            </a:r>
            <a:r>
              <a:rPr sz="1150" spc="445" dirty="0">
                <a:latin typeface="Times New Roman"/>
                <a:cs typeface="Times New Roman"/>
              </a:rPr>
              <a:t> </a:t>
            </a:r>
            <a:r>
              <a:rPr sz="1150" spc="235" dirty="0">
                <a:latin typeface="Times New Roman"/>
                <a:cs typeface="Times New Roman"/>
              </a:rPr>
              <a:t>sb:</a:t>
            </a:r>
            <a:r>
              <a:rPr sz="1150" spc="425" dirty="0">
                <a:latin typeface="Times New Roman"/>
                <a:cs typeface="Times New Roman"/>
              </a:rPr>
              <a:t> </a:t>
            </a:r>
            <a:r>
              <a:rPr sz="1150" spc="204" dirty="0">
                <a:latin typeface="Times New Roman"/>
                <a:cs typeface="Times New Roman"/>
              </a:rPr>
              <a:t>"</a:t>
            </a:r>
            <a:r>
              <a:rPr sz="1150" spc="450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Times New Roman"/>
                <a:cs typeface="Times New Roman"/>
              </a:rPr>
              <a:t>+</a:t>
            </a:r>
            <a:r>
              <a:rPr sz="1150" spc="445" dirty="0">
                <a:latin typeface="Times New Roman"/>
                <a:cs typeface="Times New Roman"/>
              </a:rPr>
              <a:t> </a:t>
            </a:r>
            <a:r>
              <a:rPr sz="1150" spc="225" dirty="0">
                <a:latin typeface="Times New Roman"/>
                <a:cs typeface="Times New Roman"/>
              </a:rPr>
              <a:t>sb);</a:t>
            </a:r>
            <a:endParaRPr sz="11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150">
              <a:latin typeface="Times New Roman"/>
              <a:cs typeface="Times New Roman"/>
            </a:endParaRPr>
          </a:p>
          <a:p>
            <a:pPr marL="711835" marR="878205">
              <a:lnSpc>
                <a:spcPts val="1370"/>
              </a:lnSpc>
            </a:pPr>
            <a:r>
              <a:rPr sz="1150" spc="240" dirty="0">
                <a:latin typeface="Times New Roman"/>
                <a:cs typeface="Times New Roman"/>
              </a:rPr>
              <a:t>sb.insert(12,</a:t>
            </a:r>
            <a:r>
              <a:rPr sz="1150" spc="420" dirty="0">
                <a:latin typeface="Times New Roman"/>
                <a:cs typeface="Times New Roman"/>
              </a:rPr>
              <a:t> </a:t>
            </a:r>
            <a:r>
              <a:rPr sz="1150" spc="204" dirty="0">
                <a:latin typeface="Times New Roman"/>
                <a:cs typeface="Times New Roman"/>
              </a:rPr>
              <a:t>"</a:t>
            </a:r>
            <a:r>
              <a:rPr sz="1150" spc="434" dirty="0">
                <a:latin typeface="Times New Roman"/>
                <a:cs typeface="Times New Roman"/>
              </a:rPr>
              <a:t> </a:t>
            </a:r>
            <a:r>
              <a:rPr sz="1150" spc="105" dirty="0">
                <a:latin typeface="Times New Roman"/>
                <a:cs typeface="Times New Roman"/>
              </a:rPr>
              <a:t>How"); </a:t>
            </a:r>
            <a:r>
              <a:rPr sz="1150" spc="215" dirty="0">
                <a:latin typeface="Times New Roman"/>
                <a:cs typeface="Times New Roman"/>
              </a:rPr>
              <a:t>System.out.println("string</a:t>
            </a:r>
            <a:r>
              <a:rPr sz="1150" spc="445" dirty="0">
                <a:latin typeface="Times New Roman"/>
                <a:cs typeface="Times New Roman"/>
              </a:rPr>
              <a:t> </a:t>
            </a:r>
            <a:r>
              <a:rPr sz="1150" spc="235" dirty="0">
                <a:latin typeface="Times New Roman"/>
                <a:cs typeface="Times New Roman"/>
              </a:rPr>
              <a:t>sb:</a:t>
            </a:r>
            <a:r>
              <a:rPr sz="1150" spc="425" dirty="0">
                <a:latin typeface="Times New Roman"/>
                <a:cs typeface="Times New Roman"/>
              </a:rPr>
              <a:t> </a:t>
            </a:r>
            <a:r>
              <a:rPr sz="1150" spc="204" dirty="0">
                <a:latin typeface="Times New Roman"/>
                <a:cs typeface="Times New Roman"/>
              </a:rPr>
              <a:t>"</a:t>
            </a:r>
            <a:r>
              <a:rPr sz="1150" spc="450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Times New Roman"/>
                <a:cs typeface="Times New Roman"/>
              </a:rPr>
              <a:t>+</a:t>
            </a:r>
            <a:r>
              <a:rPr sz="1150" spc="445" dirty="0">
                <a:latin typeface="Times New Roman"/>
                <a:cs typeface="Times New Roman"/>
              </a:rPr>
              <a:t> </a:t>
            </a:r>
            <a:r>
              <a:rPr sz="1150" spc="225" dirty="0">
                <a:latin typeface="Times New Roman"/>
                <a:cs typeface="Times New Roman"/>
              </a:rPr>
              <a:t>sb);</a:t>
            </a:r>
            <a:endParaRPr sz="11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50">
              <a:latin typeface="Times New Roman"/>
              <a:cs typeface="Times New Roman"/>
            </a:endParaRPr>
          </a:p>
          <a:p>
            <a:pPr marL="711835">
              <a:lnSpc>
                <a:spcPct val="100000"/>
              </a:lnSpc>
            </a:pPr>
            <a:r>
              <a:rPr sz="1150" spc="355" dirty="0">
                <a:latin typeface="Times New Roman"/>
                <a:cs typeface="Times New Roman"/>
              </a:rPr>
              <a:t>//</a:t>
            </a:r>
            <a:r>
              <a:rPr sz="1150" spc="390" dirty="0">
                <a:latin typeface="Times New Roman"/>
                <a:cs typeface="Times New Roman"/>
              </a:rPr>
              <a:t> </a:t>
            </a:r>
            <a:r>
              <a:rPr sz="1150" spc="135" dirty="0">
                <a:latin typeface="Times New Roman"/>
                <a:cs typeface="Times New Roman"/>
              </a:rPr>
              <a:t>Get</a:t>
            </a:r>
            <a:r>
              <a:rPr sz="1150" spc="390" dirty="0">
                <a:latin typeface="Times New Roman"/>
                <a:cs typeface="Times New Roman"/>
              </a:rPr>
              <a:t> </a:t>
            </a:r>
            <a:r>
              <a:rPr sz="1150" spc="190" dirty="0">
                <a:latin typeface="Times New Roman"/>
                <a:cs typeface="Times New Roman"/>
              </a:rPr>
              <a:t>length</a:t>
            </a:r>
            <a:endParaRPr sz="1150">
              <a:latin typeface="Times New Roman"/>
              <a:cs typeface="Times New Roman"/>
            </a:endParaRPr>
          </a:p>
          <a:p>
            <a:pPr marL="711835">
              <a:lnSpc>
                <a:spcPct val="100000"/>
              </a:lnSpc>
            </a:pPr>
            <a:r>
              <a:rPr sz="1150" spc="200" dirty="0">
                <a:latin typeface="Times New Roman"/>
                <a:cs typeface="Times New Roman"/>
              </a:rPr>
              <a:t>System.out.println("Length:</a:t>
            </a:r>
            <a:r>
              <a:rPr sz="1150" spc="434" dirty="0">
                <a:latin typeface="Times New Roman"/>
                <a:cs typeface="Times New Roman"/>
              </a:rPr>
              <a:t> </a:t>
            </a:r>
            <a:r>
              <a:rPr sz="1150" spc="204" dirty="0">
                <a:latin typeface="Times New Roman"/>
                <a:cs typeface="Times New Roman"/>
              </a:rPr>
              <a:t>"</a:t>
            </a:r>
            <a:r>
              <a:rPr sz="1150" spc="415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Times New Roman"/>
                <a:cs typeface="Times New Roman"/>
              </a:rPr>
              <a:t>+</a:t>
            </a:r>
            <a:r>
              <a:rPr sz="1150" spc="415" dirty="0">
                <a:latin typeface="Times New Roman"/>
                <a:cs typeface="Times New Roman"/>
              </a:rPr>
              <a:t> </a:t>
            </a:r>
            <a:r>
              <a:rPr sz="1150" spc="235" dirty="0">
                <a:latin typeface="Times New Roman"/>
                <a:cs typeface="Times New Roman"/>
              </a:rPr>
              <a:t>sb.length());</a:t>
            </a:r>
            <a:endParaRPr sz="11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150">
              <a:latin typeface="Times New Roman"/>
              <a:cs typeface="Times New Roman"/>
            </a:endParaRPr>
          </a:p>
          <a:p>
            <a:pPr marL="711835">
              <a:lnSpc>
                <a:spcPct val="100000"/>
              </a:lnSpc>
            </a:pPr>
            <a:r>
              <a:rPr sz="1150" spc="355" dirty="0">
                <a:latin typeface="Times New Roman"/>
                <a:cs typeface="Times New Roman"/>
              </a:rPr>
              <a:t>//</a:t>
            </a:r>
            <a:r>
              <a:rPr sz="1150" spc="390" dirty="0">
                <a:latin typeface="Times New Roman"/>
                <a:cs typeface="Times New Roman"/>
              </a:rPr>
              <a:t> </a:t>
            </a:r>
            <a:r>
              <a:rPr sz="1150" spc="135" dirty="0">
                <a:latin typeface="Times New Roman"/>
                <a:cs typeface="Times New Roman"/>
              </a:rPr>
              <a:t>Get</a:t>
            </a:r>
            <a:r>
              <a:rPr sz="1150" spc="390" dirty="0">
                <a:latin typeface="Times New Roman"/>
                <a:cs typeface="Times New Roman"/>
              </a:rPr>
              <a:t> </a:t>
            </a:r>
            <a:r>
              <a:rPr sz="1150" spc="155" dirty="0">
                <a:latin typeface="Times New Roman"/>
                <a:cs typeface="Times New Roman"/>
              </a:rPr>
              <a:t>SubString</a:t>
            </a:r>
            <a:endParaRPr sz="1150">
              <a:latin typeface="Times New Roman"/>
              <a:cs typeface="Times New Roman"/>
            </a:endParaRPr>
          </a:p>
          <a:p>
            <a:pPr marL="711835">
              <a:lnSpc>
                <a:spcPts val="1375"/>
              </a:lnSpc>
            </a:pPr>
            <a:r>
              <a:rPr sz="1150" spc="200" dirty="0">
                <a:latin typeface="Times New Roman"/>
                <a:cs typeface="Times New Roman"/>
              </a:rPr>
              <a:t>System.out.println("Sub:</a:t>
            </a:r>
            <a:r>
              <a:rPr sz="1150" spc="434" dirty="0">
                <a:latin typeface="Times New Roman"/>
                <a:cs typeface="Times New Roman"/>
              </a:rPr>
              <a:t> </a:t>
            </a:r>
            <a:r>
              <a:rPr sz="1150" spc="204" dirty="0">
                <a:latin typeface="Times New Roman"/>
                <a:cs typeface="Times New Roman"/>
              </a:rPr>
              <a:t>"</a:t>
            </a:r>
            <a:r>
              <a:rPr sz="1150" spc="450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Times New Roman"/>
                <a:cs typeface="Times New Roman"/>
              </a:rPr>
              <a:t>+</a:t>
            </a:r>
            <a:r>
              <a:rPr sz="1150" spc="450" dirty="0">
                <a:latin typeface="Times New Roman"/>
                <a:cs typeface="Times New Roman"/>
              </a:rPr>
              <a:t> </a:t>
            </a:r>
            <a:r>
              <a:rPr sz="1150" spc="225" dirty="0">
                <a:latin typeface="Times New Roman"/>
                <a:cs typeface="Times New Roman"/>
              </a:rPr>
              <a:t>sb.substring(0,</a:t>
            </a:r>
            <a:r>
              <a:rPr sz="1150" spc="455" dirty="0">
                <a:latin typeface="Times New Roman"/>
                <a:cs typeface="Times New Roman"/>
              </a:rPr>
              <a:t> </a:t>
            </a:r>
            <a:r>
              <a:rPr sz="1150" spc="240" dirty="0">
                <a:latin typeface="Times New Roman"/>
                <a:cs typeface="Times New Roman"/>
              </a:rPr>
              <a:t>5));</a:t>
            </a:r>
            <a:endParaRPr sz="1150">
              <a:latin typeface="Times New Roman"/>
              <a:cs typeface="Times New Roman"/>
            </a:endParaRPr>
          </a:p>
          <a:p>
            <a:pPr marL="361315">
              <a:lnSpc>
                <a:spcPts val="1375"/>
              </a:lnSpc>
            </a:pPr>
            <a:r>
              <a:rPr sz="1150" spc="80" dirty="0">
                <a:latin typeface="Times New Roman"/>
                <a:cs typeface="Times New Roman"/>
              </a:rPr>
              <a:t>}</a:t>
            </a:r>
            <a:endParaRPr sz="11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150" spc="80" dirty="0">
                <a:latin typeface="Times New Roman"/>
                <a:cs typeface="Times New Roman"/>
              </a:rPr>
              <a:t>}</a:t>
            </a:r>
            <a:endParaRPr sz="11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90"/>
              </a:spcBef>
            </a:pPr>
            <a:endParaRPr sz="1150">
              <a:latin typeface="Times New Roman"/>
              <a:cs typeface="Times New Roman"/>
            </a:endParaRPr>
          </a:p>
          <a:p>
            <a:pPr marL="652145" algn="ctr">
              <a:lnSpc>
                <a:spcPct val="100000"/>
              </a:lnSpc>
            </a:pPr>
            <a:endParaRPr sz="85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992111" y="5028704"/>
            <a:ext cx="5684520" cy="6350"/>
          </a:xfrm>
          <a:custGeom>
            <a:avLst/>
            <a:gdLst/>
            <a:ahLst/>
            <a:cxnLst/>
            <a:rect l="l" t="t" r="r" b="b"/>
            <a:pathLst>
              <a:path w="5684520" h="6350">
                <a:moveTo>
                  <a:pt x="5684520" y="0"/>
                </a:moveTo>
                <a:lnTo>
                  <a:pt x="0" y="0"/>
                </a:lnTo>
                <a:lnTo>
                  <a:pt x="0" y="2540"/>
                </a:lnTo>
                <a:lnTo>
                  <a:pt x="2425" y="2540"/>
                </a:lnTo>
                <a:lnTo>
                  <a:pt x="2425" y="6350"/>
                </a:lnTo>
                <a:lnTo>
                  <a:pt x="5682107" y="6350"/>
                </a:lnTo>
                <a:lnTo>
                  <a:pt x="5682107" y="2540"/>
                </a:lnTo>
                <a:lnTo>
                  <a:pt x="5684520" y="2540"/>
                </a:lnTo>
                <a:lnTo>
                  <a:pt x="56845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42416" y="1527047"/>
            <a:ext cx="5689600" cy="3289300"/>
            <a:chOff x="1042416" y="1527047"/>
            <a:chExt cx="5689600" cy="3289300"/>
          </a:xfrm>
        </p:grpSpPr>
        <p:sp>
          <p:nvSpPr>
            <p:cNvPr id="3" name="object 3"/>
            <p:cNvSpPr/>
            <p:nvPr/>
          </p:nvSpPr>
          <p:spPr>
            <a:xfrm>
              <a:off x="1053084" y="1536191"/>
              <a:ext cx="5668010" cy="3268979"/>
            </a:xfrm>
            <a:custGeom>
              <a:avLst/>
              <a:gdLst/>
              <a:ahLst/>
              <a:cxnLst/>
              <a:rect l="l" t="t" r="r" b="b"/>
              <a:pathLst>
                <a:path w="5668009" h="3268979">
                  <a:moveTo>
                    <a:pt x="5667755" y="0"/>
                  </a:moveTo>
                  <a:lnTo>
                    <a:pt x="0" y="0"/>
                  </a:lnTo>
                  <a:lnTo>
                    <a:pt x="0" y="3268979"/>
                  </a:lnTo>
                  <a:lnTo>
                    <a:pt x="5667755" y="3268979"/>
                  </a:lnTo>
                  <a:lnTo>
                    <a:pt x="5667755" y="0"/>
                  </a:lnTo>
                  <a:close/>
                </a:path>
              </a:pathLst>
            </a:custGeom>
            <a:solidFill>
              <a:srgbClr val="DCDC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042416" y="1527047"/>
              <a:ext cx="5689600" cy="3289300"/>
            </a:xfrm>
            <a:custGeom>
              <a:avLst/>
              <a:gdLst/>
              <a:ahLst/>
              <a:cxnLst/>
              <a:rect l="l" t="t" r="r" b="b"/>
              <a:pathLst>
                <a:path w="5689600" h="3289300">
                  <a:moveTo>
                    <a:pt x="5684520" y="0"/>
                  </a:moveTo>
                  <a:lnTo>
                    <a:pt x="4572" y="0"/>
                  </a:lnTo>
                  <a:lnTo>
                    <a:pt x="0" y="4572"/>
                  </a:lnTo>
                  <a:lnTo>
                    <a:pt x="0" y="3284220"/>
                  </a:lnTo>
                  <a:lnTo>
                    <a:pt x="4572" y="3288792"/>
                  </a:lnTo>
                  <a:lnTo>
                    <a:pt x="5684520" y="3288792"/>
                  </a:lnTo>
                  <a:lnTo>
                    <a:pt x="5689092" y="3284220"/>
                  </a:lnTo>
                  <a:lnTo>
                    <a:pt x="5689092" y="3278124"/>
                  </a:lnTo>
                  <a:lnTo>
                    <a:pt x="21336" y="3278124"/>
                  </a:lnTo>
                  <a:lnTo>
                    <a:pt x="10668" y="3268980"/>
                  </a:lnTo>
                  <a:lnTo>
                    <a:pt x="21336" y="3268980"/>
                  </a:lnTo>
                  <a:lnTo>
                    <a:pt x="21336" y="19812"/>
                  </a:lnTo>
                  <a:lnTo>
                    <a:pt x="10667" y="19812"/>
                  </a:lnTo>
                  <a:lnTo>
                    <a:pt x="21336" y="9144"/>
                  </a:lnTo>
                  <a:lnTo>
                    <a:pt x="5689092" y="9144"/>
                  </a:lnTo>
                  <a:lnTo>
                    <a:pt x="5689092" y="4572"/>
                  </a:lnTo>
                  <a:lnTo>
                    <a:pt x="5684520" y="0"/>
                  </a:lnTo>
                  <a:close/>
                </a:path>
                <a:path w="5689600" h="3289300">
                  <a:moveTo>
                    <a:pt x="21336" y="3268980"/>
                  </a:moveTo>
                  <a:lnTo>
                    <a:pt x="10668" y="3268980"/>
                  </a:lnTo>
                  <a:lnTo>
                    <a:pt x="21336" y="3278124"/>
                  </a:lnTo>
                  <a:lnTo>
                    <a:pt x="21336" y="3268980"/>
                  </a:lnTo>
                  <a:close/>
                </a:path>
                <a:path w="5689600" h="3289300">
                  <a:moveTo>
                    <a:pt x="5667756" y="3268980"/>
                  </a:moveTo>
                  <a:lnTo>
                    <a:pt x="21336" y="3268980"/>
                  </a:lnTo>
                  <a:lnTo>
                    <a:pt x="21336" y="3278124"/>
                  </a:lnTo>
                  <a:lnTo>
                    <a:pt x="5667756" y="3278124"/>
                  </a:lnTo>
                  <a:lnTo>
                    <a:pt x="5667756" y="3268980"/>
                  </a:lnTo>
                  <a:close/>
                </a:path>
                <a:path w="5689600" h="3289300">
                  <a:moveTo>
                    <a:pt x="5667756" y="9144"/>
                  </a:moveTo>
                  <a:lnTo>
                    <a:pt x="5667756" y="3278124"/>
                  </a:lnTo>
                  <a:lnTo>
                    <a:pt x="5678424" y="3268980"/>
                  </a:lnTo>
                  <a:lnTo>
                    <a:pt x="5689092" y="3268980"/>
                  </a:lnTo>
                  <a:lnTo>
                    <a:pt x="5689092" y="19812"/>
                  </a:lnTo>
                  <a:lnTo>
                    <a:pt x="5678424" y="19812"/>
                  </a:lnTo>
                  <a:lnTo>
                    <a:pt x="5667756" y="9144"/>
                  </a:lnTo>
                  <a:close/>
                </a:path>
                <a:path w="5689600" h="3289300">
                  <a:moveTo>
                    <a:pt x="5689092" y="3268980"/>
                  </a:moveTo>
                  <a:lnTo>
                    <a:pt x="5678424" y="3268980"/>
                  </a:lnTo>
                  <a:lnTo>
                    <a:pt x="5667756" y="3278124"/>
                  </a:lnTo>
                  <a:lnTo>
                    <a:pt x="5689092" y="3278124"/>
                  </a:lnTo>
                  <a:lnTo>
                    <a:pt x="5689092" y="3268980"/>
                  </a:lnTo>
                  <a:close/>
                </a:path>
                <a:path w="5689600" h="3289300">
                  <a:moveTo>
                    <a:pt x="21336" y="9144"/>
                  </a:moveTo>
                  <a:lnTo>
                    <a:pt x="10667" y="19812"/>
                  </a:lnTo>
                  <a:lnTo>
                    <a:pt x="21336" y="19812"/>
                  </a:lnTo>
                  <a:lnTo>
                    <a:pt x="21336" y="9144"/>
                  </a:lnTo>
                  <a:close/>
                </a:path>
                <a:path w="5689600" h="3289300">
                  <a:moveTo>
                    <a:pt x="5667756" y="9144"/>
                  </a:moveTo>
                  <a:lnTo>
                    <a:pt x="21336" y="9144"/>
                  </a:lnTo>
                  <a:lnTo>
                    <a:pt x="21336" y="19812"/>
                  </a:lnTo>
                  <a:lnTo>
                    <a:pt x="5667756" y="19812"/>
                  </a:lnTo>
                  <a:lnTo>
                    <a:pt x="5667756" y="9144"/>
                  </a:lnTo>
                  <a:close/>
                </a:path>
                <a:path w="5689600" h="3289300">
                  <a:moveTo>
                    <a:pt x="5689092" y="9144"/>
                  </a:moveTo>
                  <a:lnTo>
                    <a:pt x="5667756" y="9144"/>
                  </a:lnTo>
                  <a:lnTo>
                    <a:pt x="5678424" y="19812"/>
                  </a:lnTo>
                  <a:lnTo>
                    <a:pt x="5689092" y="19812"/>
                  </a:lnTo>
                  <a:lnTo>
                    <a:pt x="5689092" y="914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1095247" y="790204"/>
            <a:ext cx="4591685" cy="7315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000125">
              <a:lnSpc>
                <a:spcPct val="100000"/>
              </a:lnSpc>
              <a:spcBef>
                <a:spcPts val="110"/>
              </a:spcBef>
            </a:pPr>
            <a:r>
              <a:rPr sz="1850" b="1" dirty="0">
                <a:latin typeface="Arial"/>
                <a:cs typeface="Arial"/>
              </a:rPr>
              <a:t>A</a:t>
            </a:r>
            <a:r>
              <a:rPr sz="1850" b="1" spc="10" dirty="0">
                <a:latin typeface="Arial"/>
                <a:cs typeface="Arial"/>
              </a:rPr>
              <a:t> </a:t>
            </a:r>
            <a:r>
              <a:rPr sz="1850" b="1" dirty="0">
                <a:latin typeface="Arial"/>
                <a:cs typeface="Arial"/>
              </a:rPr>
              <a:t>Simple</a:t>
            </a:r>
            <a:r>
              <a:rPr sz="1850" b="1" spc="20" dirty="0">
                <a:latin typeface="Arial"/>
                <a:cs typeface="Arial"/>
              </a:rPr>
              <a:t> </a:t>
            </a:r>
            <a:r>
              <a:rPr sz="1850" b="1" dirty="0">
                <a:latin typeface="Arial"/>
                <a:cs typeface="Arial"/>
              </a:rPr>
              <a:t>Java</a:t>
            </a:r>
            <a:r>
              <a:rPr sz="1850" b="1" spc="10" dirty="0">
                <a:latin typeface="Arial"/>
                <a:cs typeface="Arial"/>
              </a:rPr>
              <a:t> </a:t>
            </a:r>
            <a:r>
              <a:rPr sz="1850" b="1" dirty="0">
                <a:latin typeface="Arial"/>
                <a:cs typeface="Arial"/>
              </a:rPr>
              <a:t>Class:</a:t>
            </a:r>
            <a:r>
              <a:rPr sz="1850" b="1" spc="10" dirty="0">
                <a:latin typeface="Arial"/>
                <a:cs typeface="Arial"/>
              </a:rPr>
              <a:t> </a:t>
            </a:r>
            <a:r>
              <a:rPr sz="1850" b="1" spc="120" dirty="0">
                <a:latin typeface="Times New Roman"/>
                <a:cs typeface="Times New Roman"/>
              </a:rPr>
              <a:t>Employee</a:t>
            </a:r>
            <a:endParaRPr sz="18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465"/>
              </a:spcBef>
            </a:pPr>
            <a:r>
              <a:rPr sz="1550" dirty="0">
                <a:latin typeface="Arial"/>
                <a:cs typeface="Arial"/>
              </a:rPr>
              <a:t>A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Java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class</a:t>
            </a:r>
            <a:r>
              <a:rPr sz="1550" spc="1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is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often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used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to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represent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concept.</a:t>
            </a:r>
            <a:endParaRPr sz="15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675886" y="2698098"/>
            <a:ext cx="2075814" cy="2216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250" spc="240" dirty="0">
                <a:latin typeface="Times New Roman"/>
                <a:cs typeface="Times New Roman"/>
              </a:rPr>
              <a:t>public</a:t>
            </a:r>
            <a:r>
              <a:rPr sz="1250" spc="459" dirty="0">
                <a:latin typeface="Times New Roman"/>
                <a:cs typeface="Times New Roman"/>
              </a:rPr>
              <a:t> </a:t>
            </a:r>
            <a:r>
              <a:rPr sz="1250" spc="195" dirty="0">
                <a:latin typeface="Times New Roman"/>
                <a:cs typeface="Times New Roman"/>
              </a:rPr>
              <a:t>double</a:t>
            </a:r>
            <a:r>
              <a:rPr sz="1250" spc="465" dirty="0">
                <a:latin typeface="Times New Roman"/>
                <a:cs typeface="Times New Roman"/>
              </a:rPr>
              <a:t> </a:t>
            </a:r>
            <a:r>
              <a:rPr sz="1250" spc="275" dirty="0">
                <a:latin typeface="Times New Roman"/>
                <a:cs typeface="Times New Roman"/>
              </a:rPr>
              <a:t>salary;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677407" y="3834537"/>
            <a:ext cx="2466340" cy="7327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04800" marR="5080" indent="-196850">
              <a:lnSpc>
                <a:spcPct val="124000"/>
              </a:lnSpc>
              <a:spcBef>
                <a:spcPts val="90"/>
              </a:spcBef>
            </a:pPr>
            <a:r>
              <a:rPr sz="1250" spc="245" dirty="0">
                <a:latin typeface="Times New Roman"/>
                <a:cs typeface="Times New Roman"/>
              </a:rPr>
              <a:t>public</a:t>
            </a:r>
            <a:r>
              <a:rPr sz="1250" spc="455" dirty="0">
                <a:latin typeface="Times New Roman"/>
                <a:cs typeface="Times New Roman"/>
              </a:rPr>
              <a:t> </a:t>
            </a:r>
            <a:r>
              <a:rPr sz="1250" spc="320" dirty="0">
                <a:latin typeface="Times New Roman"/>
                <a:cs typeface="Times New Roman"/>
              </a:rPr>
              <a:t>int</a:t>
            </a:r>
            <a:r>
              <a:rPr sz="1250" spc="459" dirty="0">
                <a:latin typeface="Times New Roman"/>
                <a:cs typeface="Times New Roman"/>
              </a:rPr>
              <a:t> </a:t>
            </a:r>
            <a:r>
              <a:rPr sz="1250" spc="145" dirty="0">
                <a:latin typeface="Times New Roman"/>
                <a:cs typeface="Times New Roman"/>
              </a:rPr>
              <a:t>getEmpId</a:t>
            </a:r>
            <a:r>
              <a:rPr sz="1250" spc="455" dirty="0">
                <a:latin typeface="Times New Roman"/>
                <a:cs typeface="Times New Roman"/>
              </a:rPr>
              <a:t> </a:t>
            </a:r>
            <a:r>
              <a:rPr sz="1250" spc="360" dirty="0">
                <a:latin typeface="Times New Roman"/>
                <a:cs typeface="Times New Roman"/>
              </a:rPr>
              <a:t>()</a:t>
            </a:r>
            <a:r>
              <a:rPr sz="1250" spc="459" dirty="0">
                <a:latin typeface="Times New Roman"/>
                <a:cs typeface="Times New Roman"/>
              </a:rPr>
              <a:t> </a:t>
            </a:r>
            <a:r>
              <a:rPr sz="1250" spc="114" dirty="0">
                <a:latin typeface="Times New Roman"/>
                <a:cs typeface="Times New Roman"/>
              </a:rPr>
              <a:t>{ </a:t>
            </a:r>
            <a:r>
              <a:rPr sz="1250" spc="265" dirty="0">
                <a:latin typeface="Times New Roman"/>
                <a:cs typeface="Times New Roman"/>
              </a:rPr>
              <a:t>return</a:t>
            </a:r>
            <a:r>
              <a:rPr sz="1250" spc="470" dirty="0">
                <a:latin typeface="Times New Roman"/>
                <a:cs typeface="Times New Roman"/>
              </a:rPr>
              <a:t> </a:t>
            </a:r>
            <a:r>
              <a:rPr sz="1250" spc="160" dirty="0">
                <a:latin typeface="Times New Roman"/>
                <a:cs typeface="Times New Roman"/>
              </a:rPr>
              <a:t>empId;</a:t>
            </a:r>
            <a:endParaRPr sz="12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50"/>
              </a:spcBef>
            </a:pPr>
            <a:r>
              <a:rPr sz="1250" spc="114" dirty="0">
                <a:latin typeface="Times New Roman"/>
                <a:cs typeface="Times New Roman"/>
              </a:rPr>
              <a:t>}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89152" y="1483035"/>
            <a:ext cx="2857500" cy="3320415"/>
          </a:xfrm>
          <a:prstGeom prst="rect">
            <a:avLst/>
          </a:prstGeom>
        </p:spPr>
        <p:txBody>
          <a:bodyPr vert="horz" wrap="square" lIns="0" tIns="55880" rIns="0" bIns="0" rtlCol="0">
            <a:spAutoFit/>
          </a:bodyPr>
          <a:lstStyle/>
          <a:p>
            <a:pPr marL="208915" indent="-196215">
              <a:lnSpc>
                <a:spcPct val="100000"/>
              </a:lnSpc>
              <a:spcBef>
                <a:spcPts val="440"/>
              </a:spcBef>
              <a:buAutoNum type="arabicPlain"/>
              <a:tabLst>
                <a:tab pos="208915" algn="l"/>
              </a:tabLst>
            </a:pPr>
            <a:r>
              <a:rPr sz="1250" spc="180" dirty="0">
                <a:latin typeface="Times New Roman"/>
                <a:cs typeface="Times New Roman"/>
              </a:rPr>
              <a:t>package</a:t>
            </a:r>
            <a:r>
              <a:rPr sz="1250" spc="475" dirty="0">
                <a:latin typeface="Times New Roman"/>
                <a:cs typeface="Times New Roman"/>
              </a:rPr>
              <a:t> </a:t>
            </a:r>
            <a:r>
              <a:rPr sz="1250" spc="165" dirty="0">
                <a:latin typeface="Times New Roman"/>
                <a:cs typeface="Times New Roman"/>
              </a:rPr>
              <a:t>com.example.domain;</a:t>
            </a:r>
            <a:endParaRPr sz="1250">
              <a:latin typeface="Times New Roman"/>
              <a:cs typeface="Times New Roman"/>
            </a:endParaRPr>
          </a:p>
          <a:p>
            <a:pPr marL="208915" indent="-196215">
              <a:lnSpc>
                <a:spcPct val="100000"/>
              </a:lnSpc>
              <a:spcBef>
                <a:spcPts val="345"/>
              </a:spcBef>
              <a:buAutoNum type="arabicPlain"/>
              <a:tabLst>
                <a:tab pos="208915" algn="l"/>
              </a:tabLst>
            </a:pPr>
            <a:r>
              <a:rPr sz="1250" spc="245" dirty="0">
                <a:latin typeface="Times New Roman"/>
                <a:cs typeface="Times New Roman"/>
              </a:rPr>
              <a:t>public</a:t>
            </a:r>
            <a:r>
              <a:rPr sz="1250" spc="465" dirty="0">
                <a:latin typeface="Times New Roman"/>
                <a:cs typeface="Times New Roman"/>
              </a:rPr>
              <a:t> </a:t>
            </a:r>
            <a:r>
              <a:rPr sz="1250" spc="275" dirty="0">
                <a:latin typeface="Times New Roman"/>
                <a:cs typeface="Times New Roman"/>
              </a:rPr>
              <a:t>class</a:t>
            </a:r>
            <a:r>
              <a:rPr sz="1250" spc="465" dirty="0">
                <a:latin typeface="Times New Roman"/>
                <a:cs typeface="Times New Roman"/>
              </a:rPr>
              <a:t> </a:t>
            </a:r>
            <a:r>
              <a:rPr sz="1250" spc="130" dirty="0">
                <a:latin typeface="Times New Roman"/>
                <a:cs typeface="Times New Roman"/>
              </a:rPr>
              <a:t>Employee</a:t>
            </a:r>
            <a:r>
              <a:rPr sz="1250" spc="465" dirty="0">
                <a:latin typeface="Times New Roman"/>
                <a:cs typeface="Times New Roman"/>
              </a:rPr>
              <a:t> </a:t>
            </a:r>
            <a:r>
              <a:rPr sz="1250" spc="114" dirty="0">
                <a:latin typeface="Times New Roman"/>
                <a:cs typeface="Times New Roman"/>
              </a:rPr>
              <a:t>{</a:t>
            </a:r>
            <a:endParaRPr sz="1250">
              <a:latin typeface="Times New Roman"/>
              <a:cs typeface="Times New Roman"/>
            </a:endParaRPr>
          </a:p>
          <a:p>
            <a:pPr marL="598805" indent="-586105">
              <a:lnSpc>
                <a:spcPct val="100000"/>
              </a:lnSpc>
              <a:spcBef>
                <a:spcPts val="360"/>
              </a:spcBef>
              <a:buAutoNum type="arabicPlain"/>
              <a:tabLst>
                <a:tab pos="598805" algn="l"/>
              </a:tabLst>
            </a:pPr>
            <a:r>
              <a:rPr sz="1250" spc="240" dirty="0">
                <a:latin typeface="Times New Roman"/>
                <a:cs typeface="Times New Roman"/>
              </a:rPr>
              <a:t>public</a:t>
            </a:r>
            <a:r>
              <a:rPr sz="1250" spc="455" dirty="0">
                <a:latin typeface="Times New Roman"/>
                <a:cs typeface="Times New Roman"/>
              </a:rPr>
              <a:t> </a:t>
            </a:r>
            <a:r>
              <a:rPr sz="1250" spc="320" dirty="0">
                <a:latin typeface="Times New Roman"/>
                <a:cs typeface="Times New Roman"/>
              </a:rPr>
              <a:t>int</a:t>
            </a:r>
            <a:r>
              <a:rPr sz="1250" spc="459" dirty="0">
                <a:latin typeface="Times New Roman"/>
                <a:cs typeface="Times New Roman"/>
              </a:rPr>
              <a:t> </a:t>
            </a:r>
            <a:r>
              <a:rPr sz="1250" spc="165" dirty="0">
                <a:latin typeface="Times New Roman"/>
                <a:cs typeface="Times New Roman"/>
              </a:rPr>
              <a:t>empId;</a:t>
            </a:r>
            <a:endParaRPr sz="1250">
              <a:latin typeface="Times New Roman"/>
              <a:cs typeface="Times New Roman"/>
            </a:endParaRPr>
          </a:p>
          <a:p>
            <a:pPr marL="598805" indent="-586105">
              <a:lnSpc>
                <a:spcPct val="100000"/>
              </a:lnSpc>
              <a:spcBef>
                <a:spcPts val="350"/>
              </a:spcBef>
              <a:buAutoNum type="arabicPlain"/>
              <a:tabLst>
                <a:tab pos="598805" algn="l"/>
              </a:tabLst>
            </a:pPr>
            <a:r>
              <a:rPr sz="1250" spc="240" dirty="0">
                <a:latin typeface="Times New Roman"/>
                <a:cs typeface="Times New Roman"/>
              </a:rPr>
              <a:t>public</a:t>
            </a:r>
            <a:r>
              <a:rPr sz="1250" spc="455" dirty="0">
                <a:latin typeface="Times New Roman"/>
                <a:cs typeface="Times New Roman"/>
              </a:rPr>
              <a:t> </a:t>
            </a:r>
            <a:r>
              <a:rPr sz="1250" spc="254" dirty="0">
                <a:latin typeface="Times New Roman"/>
                <a:cs typeface="Times New Roman"/>
              </a:rPr>
              <a:t>String</a:t>
            </a:r>
            <a:r>
              <a:rPr sz="1250" spc="455" dirty="0">
                <a:latin typeface="Times New Roman"/>
                <a:cs typeface="Times New Roman"/>
              </a:rPr>
              <a:t> </a:t>
            </a:r>
            <a:r>
              <a:rPr sz="1250" spc="145" dirty="0">
                <a:latin typeface="Times New Roman"/>
                <a:cs typeface="Times New Roman"/>
              </a:rPr>
              <a:t>name;</a:t>
            </a:r>
            <a:endParaRPr sz="1250">
              <a:latin typeface="Times New Roman"/>
              <a:cs typeface="Times New Roman"/>
            </a:endParaRPr>
          </a:p>
          <a:p>
            <a:pPr marL="12700" marR="493395" indent="586105">
              <a:lnSpc>
                <a:spcPct val="123200"/>
              </a:lnSpc>
              <a:spcBef>
                <a:spcPts val="10"/>
              </a:spcBef>
              <a:buAutoNum type="arabicPlain"/>
              <a:tabLst>
                <a:tab pos="598805" algn="l"/>
              </a:tabLst>
            </a:pPr>
            <a:r>
              <a:rPr sz="1250" spc="240" dirty="0">
                <a:latin typeface="Times New Roman"/>
                <a:cs typeface="Times New Roman"/>
              </a:rPr>
              <a:t>public</a:t>
            </a:r>
            <a:r>
              <a:rPr sz="1250" spc="455" dirty="0">
                <a:latin typeface="Times New Roman"/>
                <a:cs typeface="Times New Roman"/>
              </a:rPr>
              <a:t> </a:t>
            </a:r>
            <a:r>
              <a:rPr sz="1250" spc="254" dirty="0">
                <a:latin typeface="Times New Roman"/>
                <a:cs typeface="Times New Roman"/>
              </a:rPr>
              <a:t>String</a:t>
            </a:r>
            <a:r>
              <a:rPr sz="1250" spc="455" dirty="0">
                <a:latin typeface="Times New Roman"/>
                <a:cs typeface="Times New Roman"/>
              </a:rPr>
              <a:t> </a:t>
            </a:r>
            <a:r>
              <a:rPr sz="1250" spc="250" dirty="0">
                <a:latin typeface="Times New Roman"/>
                <a:cs typeface="Times New Roman"/>
              </a:rPr>
              <a:t>ssn; </a:t>
            </a:r>
            <a:r>
              <a:rPr sz="1250" spc="90" dirty="0">
                <a:latin typeface="Times New Roman"/>
                <a:cs typeface="Times New Roman"/>
              </a:rPr>
              <a:t>6</a:t>
            </a:r>
            <a:endParaRPr sz="12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60"/>
              </a:spcBef>
            </a:pPr>
            <a:r>
              <a:rPr sz="1250" spc="90" dirty="0">
                <a:latin typeface="Times New Roman"/>
                <a:cs typeface="Times New Roman"/>
              </a:rPr>
              <a:t>7</a:t>
            </a:r>
            <a:endParaRPr sz="12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50"/>
              </a:spcBef>
            </a:pPr>
            <a:r>
              <a:rPr sz="1250" spc="90" dirty="0">
                <a:latin typeface="Times New Roman"/>
                <a:cs typeface="Times New Roman"/>
              </a:rPr>
              <a:t>8</a:t>
            </a:r>
            <a:endParaRPr sz="12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60"/>
              </a:spcBef>
            </a:pPr>
            <a:r>
              <a:rPr sz="1250" spc="90" dirty="0">
                <a:latin typeface="Times New Roman"/>
                <a:cs typeface="Times New Roman"/>
              </a:rPr>
              <a:t>9</a:t>
            </a:r>
            <a:endParaRPr sz="12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50"/>
              </a:spcBef>
            </a:pPr>
            <a:r>
              <a:rPr sz="1250" spc="110" dirty="0">
                <a:latin typeface="Times New Roman"/>
                <a:cs typeface="Times New Roman"/>
              </a:rPr>
              <a:t>10</a:t>
            </a:r>
            <a:endParaRPr sz="12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45"/>
              </a:spcBef>
            </a:pPr>
            <a:r>
              <a:rPr sz="1250" spc="110" dirty="0">
                <a:latin typeface="Times New Roman"/>
                <a:cs typeface="Times New Roman"/>
              </a:rPr>
              <a:t>11</a:t>
            </a:r>
            <a:endParaRPr sz="12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60"/>
              </a:spcBef>
            </a:pPr>
            <a:r>
              <a:rPr sz="1250" spc="110" dirty="0">
                <a:latin typeface="Times New Roman"/>
                <a:cs typeface="Times New Roman"/>
              </a:rPr>
              <a:t>12</a:t>
            </a:r>
            <a:endParaRPr sz="12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50"/>
              </a:spcBef>
            </a:pPr>
            <a:r>
              <a:rPr sz="1250" spc="110" dirty="0">
                <a:latin typeface="Times New Roman"/>
                <a:cs typeface="Times New Roman"/>
              </a:rPr>
              <a:t>13</a:t>
            </a:r>
            <a:endParaRPr sz="12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60"/>
              </a:spcBef>
            </a:pPr>
            <a:r>
              <a:rPr sz="1250" spc="140" dirty="0">
                <a:latin typeface="Times New Roman"/>
                <a:cs typeface="Times New Roman"/>
              </a:rPr>
              <a:t>14</a:t>
            </a:r>
            <a:r>
              <a:rPr sz="1250" spc="459" dirty="0">
                <a:latin typeface="Times New Roman"/>
                <a:cs typeface="Times New Roman"/>
              </a:rPr>
              <a:t> </a:t>
            </a:r>
            <a:r>
              <a:rPr sz="1250" spc="114" dirty="0">
                <a:latin typeface="Times New Roman"/>
                <a:cs typeface="Times New Roman"/>
              </a:rPr>
              <a:t>}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675886" y="3128934"/>
            <a:ext cx="3128010" cy="498475"/>
          </a:xfrm>
          <a:prstGeom prst="rect">
            <a:avLst/>
          </a:prstGeom>
        </p:spPr>
        <p:txBody>
          <a:bodyPr vert="horz" wrap="square" lIns="0" tIns="571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50"/>
              </a:spcBef>
              <a:tabLst>
                <a:tab pos="2168525" algn="l"/>
              </a:tabLst>
            </a:pPr>
            <a:r>
              <a:rPr sz="1250" spc="240" dirty="0">
                <a:latin typeface="Times New Roman"/>
                <a:cs typeface="Times New Roman"/>
              </a:rPr>
              <a:t>public</a:t>
            </a:r>
            <a:r>
              <a:rPr sz="1250" spc="459" dirty="0">
                <a:latin typeface="Times New Roman"/>
                <a:cs typeface="Times New Roman"/>
              </a:rPr>
              <a:t> </a:t>
            </a:r>
            <a:r>
              <a:rPr sz="1250" spc="130" dirty="0">
                <a:latin typeface="Times New Roman"/>
                <a:cs typeface="Times New Roman"/>
              </a:rPr>
              <a:t>Employee</a:t>
            </a:r>
            <a:r>
              <a:rPr sz="1250" spc="459" dirty="0">
                <a:latin typeface="Times New Roman"/>
                <a:cs typeface="Times New Roman"/>
              </a:rPr>
              <a:t> </a:t>
            </a:r>
            <a:r>
              <a:rPr sz="1250" spc="345" dirty="0">
                <a:latin typeface="Times New Roman"/>
                <a:cs typeface="Times New Roman"/>
              </a:rPr>
              <a:t>()</a:t>
            </a:r>
            <a:r>
              <a:rPr sz="1250" spc="475" dirty="0">
                <a:latin typeface="Times New Roman"/>
                <a:cs typeface="Times New Roman"/>
              </a:rPr>
              <a:t> </a:t>
            </a:r>
            <a:r>
              <a:rPr sz="1250" spc="114" dirty="0">
                <a:latin typeface="Times New Roman"/>
                <a:cs typeface="Times New Roman"/>
              </a:rPr>
              <a:t>{</a:t>
            </a:r>
            <a:r>
              <a:rPr sz="1250" dirty="0">
                <a:latin typeface="Times New Roman"/>
                <a:cs typeface="Times New Roman"/>
              </a:rPr>
              <a:t>	</a:t>
            </a:r>
            <a:r>
              <a:rPr sz="1250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1250" spc="7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1250" spc="60" dirty="0">
                <a:solidFill>
                  <a:srgbClr val="0000FF"/>
                </a:solidFill>
                <a:latin typeface="Times New Roman"/>
                <a:cs typeface="Times New Roman"/>
              </a:rPr>
              <a:t>constructor</a:t>
            </a:r>
            <a:endParaRPr sz="12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60"/>
              </a:spcBef>
            </a:pPr>
            <a:r>
              <a:rPr sz="1250" spc="114" dirty="0">
                <a:latin typeface="Times New Roman"/>
                <a:cs typeface="Times New Roman"/>
              </a:rPr>
              <a:t>}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989322" y="2379573"/>
            <a:ext cx="386080" cy="2216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250" spc="-10" dirty="0">
                <a:solidFill>
                  <a:srgbClr val="0000FF"/>
                </a:solidFill>
                <a:latin typeface="Times New Roman"/>
                <a:cs typeface="Times New Roman"/>
              </a:rPr>
              <a:t>fields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412989" y="3882233"/>
            <a:ext cx="668020" cy="2216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250" dirty="0">
                <a:solidFill>
                  <a:srgbClr val="0000FF"/>
                </a:solidFill>
                <a:latin typeface="Times New Roman"/>
                <a:cs typeface="Times New Roman"/>
              </a:rPr>
              <a:t>a</a:t>
            </a:r>
            <a:r>
              <a:rPr sz="1250" spc="6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1250" spc="45" dirty="0">
                <a:solidFill>
                  <a:srgbClr val="0000FF"/>
                </a:solidFill>
                <a:latin typeface="Times New Roman"/>
                <a:cs typeface="Times New Roman"/>
              </a:rPr>
              <a:t>method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643370" y="1748634"/>
            <a:ext cx="1157605" cy="2216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250" dirty="0">
                <a:solidFill>
                  <a:srgbClr val="0000FF"/>
                </a:solidFill>
                <a:latin typeface="Times New Roman"/>
                <a:cs typeface="Times New Roman"/>
              </a:rPr>
              <a:t>class</a:t>
            </a:r>
            <a:r>
              <a:rPr sz="1250" spc="15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1250" spc="-10" dirty="0">
                <a:solidFill>
                  <a:srgbClr val="0000FF"/>
                </a:solidFill>
                <a:latin typeface="Times New Roman"/>
                <a:cs typeface="Times New Roman"/>
              </a:rPr>
              <a:t>declaration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17864" y="5717539"/>
            <a:ext cx="6167120" cy="135128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 marR="166370">
              <a:lnSpc>
                <a:spcPct val="101400"/>
              </a:lnSpc>
              <a:spcBef>
                <a:spcPts val="114"/>
              </a:spcBef>
            </a:pPr>
            <a:r>
              <a:rPr sz="1150" dirty="0">
                <a:latin typeface="Arial"/>
                <a:cs typeface="Arial"/>
              </a:rPr>
              <a:t>A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Java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class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is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often</a:t>
            </a:r>
            <a:r>
              <a:rPr sz="1150" spc="3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used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to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store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or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represent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data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for</a:t>
            </a:r>
            <a:r>
              <a:rPr sz="1150" spc="3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construct</a:t>
            </a:r>
            <a:r>
              <a:rPr sz="1150" spc="4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that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spc="-10" dirty="0">
                <a:latin typeface="Arial"/>
                <a:cs typeface="Arial"/>
              </a:rPr>
              <a:t>class </a:t>
            </a:r>
            <a:r>
              <a:rPr sz="1150" dirty="0">
                <a:latin typeface="Arial"/>
                <a:cs typeface="Arial"/>
              </a:rPr>
              <a:t>represents.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For</a:t>
            </a:r>
            <a:r>
              <a:rPr sz="1150" spc="114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example,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you</a:t>
            </a:r>
            <a:r>
              <a:rPr sz="1150" spc="14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could</a:t>
            </a:r>
            <a:r>
              <a:rPr sz="1150" spc="10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create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</a:t>
            </a:r>
            <a:r>
              <a:rPr sz="1150" spc="10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model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(a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programmatic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representation)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of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spc="-25" dirty="0">
                <a:latin typeface="Arial"/>
                <a:cs typeface="Arial"/>
              </a:rPr>
              <a:t>an </a:t>
            </a:r>
            <a:r>
              <a:rPr sz="1150" dirty="0">
                <a:latin typeface="Arial"/>
                <a:cs typeface="Arial"/>
              </a:rPr>
              <a:t>Employee.</a:t>
            </a:r>
            <a:r>
              <a:rPr sz="1150" spc="9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An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spc="125" dirty="0">
                <a:latin typeface="Times New Roman"/>
                <a:cs typeface="Times New Roman"/>
              </a:rPr>
              <a:t>Employee</a:t>
            </a:r>
            <a:r>
              <a:rPr sz="1150" spc="145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Arial"/>
                <a:cs typeface="Arial"/>
              </a:rPr>
              <a:t>object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defined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by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using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this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model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contains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values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for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spc="80" dirty="0">
                <a:latin typeface="Times New Roman"/>
                <a:cs typeface="Times New Roman"/>
              </a:rPr>
              <a:t>empId</a:t>
            </a:r>
            <a:r>
              <a:rPr sz="1150" spc="80" dirty="0">
                <a:latin typeface="Arial"/>
                <a:cs typeface="Arial"/>
              </a:rPr>
              <a:t>, </a:t>
            </a:r>
            <a:r>
              <a:rPr sz="1150" spc="65" dirty="0">
                <a:latin typeface="Times New Roman"/>
                <a:cs typeface="Times New Roman"/>
              </a:rPr>
              <a:t>name</a:t>
            </a:r>
            <a:r>
              <a:rPr sz="1150" spc="65" dirty="0">
                <a:latin typeface="Arial"/>
                <a:cs typeface="Arial"/>
              </a:rPr>
              <a:t>,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Social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Security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Number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spc="105" dirty="0">
                <a:latin typeface="Arial"/>
                <a:cs typeface="Arial"/>
              </a:rPr>
              <a:t>(</a:t>
            </a:r>
            <a:r>
              <a:rPr sz="1150" spc="105" dirty="0">
                <a:latin typeface="Times New Roman"/>
                <a:cs typeface="Times New Roman"/>
              </a:rPr>
              <a:t>ssn</a:t>
            </a:r>
            <a:r>
              <a:rPr sz="1150" spc="105" dirty="0">
                <a:latin typeface="Arial"/>
                <a:cs typeface="Arial"/>
              </a:rPr>
              <a:t>),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and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spc="200" dirty="0">
                <a:latin typeface="Times New Roman"/>
                <a:cs typeface="Times New Roman"/>
              </a:rPr>
              <a:t>salary</a:t>
            </a:r>
            <a:r>
              <a:rPr sz="1150" spc="200" dirty="0">
                <a:latin typeface="Arial"/>
                <a:cs typeface="Arial"/>
              </a:rPr>
              <a:t>.</a:t>
            </a:r>
            <a:endParaRPr sz="1150">
              <a:latin typeface="Arial"/>
              <a:cs typeface="Arial"/>
            </a:endParaRPr>
          </a:p>
          <a:p>
            <a:pPr marL="12700" marR="5080">
              <a:lnSpc>
                <a:spcPct val="103899"/>
              </a:lnSpc>
              <a:spcBef>
                <a:spcPts val="509"/>
              </a:spcBef>
            </a:pPr>
            <a:r>
              <a:rPr sz="1150" dirty="0">
                <a:latin typeface="Arial"/>
                <a:cs typeface="Arial"/>
              </a:rPr>
              <a:t>A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constructor</a:t>
            </a:r>
            <a:r>
              <a:rPr sz="1150" spc="4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is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used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to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create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an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instance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of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class.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Unlike</a:t>
            </a:r>
            <a:r>
              <a:rPr sz="1150" spc="114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methods,</a:t>
            </a:r>
            <a:r>
              <a:rPr sz="1150" spc="4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constructors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do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spc="-25" dirty="0">
                <a:latin typeface="Arial"/>
                <a:cs typeface="Arial"/>
              </a:rPr>
              <a:t>not </a:t>
            </a:r>
            <a:r>
              <a:rPr sz="1150" dirty="0">
                <a:latin typeface="Arial"/>
                <a:cs typeface="Arial"/>
              </a:rPr>
              <a:t>declare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return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type,</a:t>
            </a:r>
            <a:r>
              <a:rPr sz="1150" spc="10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and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are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declared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with</a:t>
            </a:r>
            <a:r>
              <a:rPr sz="1150" spc="9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same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name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as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their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class.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Constructors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spc="-25" dirty="0">
                <a:latin typeface="Arial"/>
                <a:cs typeface="Arial"/>
              </a:rPr>
              <a:t>can </a:t>
            </a:r>
            <a:r>
              <a:rPr sz="1150" dirty="0">
                <a:latin typeface="Arial"/>
                <a:cs typeface="Arial"/>
              </a:rPr>
              <a:t>take</a:t>
            </a:r>
            <a:r>
              <a:rPr sz="1150" spc="3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arguments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and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you</a:t>
            </a:r>
            <a:r>
              <a:rPr sz="1150" spc="10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can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declare</a:t>
            </a:r>
            <a:r>
              <a:rPr sz="1150" spc="9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more</a:t>
            </a:r>
            <a:r>
              <a:rPr sz="1150" spc="3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than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one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spc="-10" dirty="0">
                <a:latin typeface="Arial"/>
                <a:cs typeface="Arial"/>
              </a:rPr>
              <a:t>constructor.</a:t>
            </a:r>
            <a:endParaRPr sz="115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326639" y="5247386"/>
            <a:ext cx="3116580" cy="144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endParaRPr sz="8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42416" y="2127504"/>
            <a:ext cx="5689600" cy="2635250"/>
            <a:chOff x="1042416" y="2127504"/>
            <a:chExt cx="5689600" cy="2635250"/>
          </a:xfrm>
        </p:grpSpPr>
        <p:sp>
          <p:nvSpPr>
            <p:cNvPr id="3" name="object 3"/>
            <p:cNvSpPr/>
            <p:nvPr/>
          </p:nvSpPr>
          <p:spPr>
            <a:xfrm>
              <a:off x="1053084" y="2136648"/>
              <a:ext cx="5668010" cy="2615565"/>
            </a:xfrm>
            <a:custGeom>
              <a:avLst/>
              <a:gdLst/>
              <a:ahLst/>
              <a:cxnLst/>
              <a:rect l="l" t="t" r="r" b="b"/>
              <a:pathLst>
                <a:path w="5668009" h="2615565">
                  <a:moveTo>
                    <a:pt x="5667755" y="0"/>
                  </a:moveTo>
                  <a:lnTo>
                    <a:pt x="0" y="0"/>
                  </a:lnTo>
                  <a:lnTo>
                    <a:pt x="0" y="2615184"/>
                  </a:lnTo>
                  <a:lnTo>
                    <a:pt x="5667755" y="2615184"/>
                  </a:lnTo>
                  <a:lnTo>
                    <a:pt x="5667755" y="0"/>
                  </a:lnTo>
                  <a:close/>
                </a:path>
              </a:pathLst>
            </a:custGeom>
            <a:solidFill>
              <a:srgbClr val="DCDC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042416" y="2127504"/>
              <a:ext cx="5689600" cy="2635250"/>
            </a:xfrm>
            <a:custGeom>
              <a:avLst/>
              <a:gdLst/>
              <a:ahLst/>
              <a:cxnLst/>
              <a:rect l="l" t="t" r="r" b="b"/>
              <a:pathLst>
                <a:path w="5689600" h="2635250">
                  <a:moveTo>
                    <a:pt x="5684520" y="0"/>
                  </a:moveTo>
                  <a:lnTo>
                    <a:pt x="4572" y="0"/>
                  </a:lnTo>
                  <a:lnTo>
                    <a:pt x="0" y="4572"/>
                  </a:lnTo>
                  <a:lnTo>
                    <a:pt x="0" y="2630424"/>
                  </a:lnTo>
                  <a:lnTo>
                    <a:pt x="4572" y="2634996"/>
                  </a:lnTo>
                  <a:lnTo>
                    <a:pt x="5684520" y="2634996"/>
                  </a:lnTo>
                  <a:lnTo>
                    <a:pt x="5689092" y="2630424"/>
                  </a:lnTo>
                  <a:lnTo>
                    <a:pt x="5689092" y="2624328"/>
                  </a:lnTo>
                  <a:lnTo>
                    <a:pt x="21336" y="2624328"/>
                  </a:lnTo>
                  <a:lnTo>
                    <a:pt x="10668" y="2615184"/>
                  </a:lnTo>
                  <a:lnTo>
                    <a:pt x="21336" y="2615184"/>
                  </a:lnTo>
                  <a:lnTo>
                    <a:pt x="21336" y="19812"/>
                  </a:lnTo>
                  <a:lnTo>
                    <a:pt x="10668" y="19812"/>
                  </a:lnTo>
                  <a:lnTo>
                    <a:pt x="21336" y="9144"/>
                  </a:lnTo>
                  <a:lnTo>
                    <a:pt x="5689092" y="9144"/>
                  </a:lnTo>
                  <a:lnTo>
                    <a:pt x="5689092" y="4572"/>
                  </a:lnTo>
                  <a:lnTo>
                    <a:pt x="5684520" y="0"/>
                  </a:lnTo>
                  <a:close/>
                </a:path>
                <a:path w="5689600" h="2635250">
                  <a:moveTo>
                    <a:pt x="21336" y="2615184"/>
                  </a:moveTo>
                  <a:lnTo>
                    <a:pt x="10668" y="2615184"/>
                  </a:lnTo>
                  <a:lnTo>
                    <a:pt x="21336" y="2624328"/>
                  </a:lnTo>
                  <a:lnTo>
                    <a:pt x="21336" y="2615184"/>
                  </a:lnTo>
                  <a:close/>
                </a:path>
                <a:path w="5689600" h="2635250">
                  <a:moveTo>
                    <a:pt x="5667756" y="2615184"/>
                  </a:moveTo>
                  <a:lnTo>
                    <a:pt x="21336" y="2615184"/>
                  </a:lnTo>
                  <a:lnTo>
                    <a:pt x="21336" y="2624328"/>
                  </a:lnTo>
                  <a:lnTo>
                    <a:pt x="5667756" y="2624328"/>
                  </a:lnTo>
                  <a:lnTo>
                    <a:pt x="5667756" y="2615184"/>
                  </a:lnTo>
                  <a:close/>
                </a:path>
                <a:path w="5689600" h="2635250">
                  <a:moveTo>
                    <a:pt x="5667756" y="9144"/>
                  </a:moveTo>
                  <a:lnTo>
                    <a:pt x="5667756" y="2624328"/>
                  </a:lnTo>
                  <a:lnTo>
                    <a:pt x="5678424" y="2615184"/>
                  </a:lnTo>
                  <a:lnTo>
                    <a:pt x="5689092" y="2615184"/>
                  </a:lnTo>
                  <a:lnTo>
                    <a:pt x="5689092" y="19812"/>
                  </a:lnTo>
                  <a:lnTo>
                    <a:pt x="5678424" y="19812"/>
                  </a:lnTo>
                  <a:lnTo>
                    <a:pt x="5667756" y="9144"/>
                  </a:lnTo>
                  <a:close/>
                </a:path>
                <a:path w="5689600" h="2635250">
                  <a:moveTo>
                    <a:pt x="5689092" y="2615184"/>
                  </a:moveTo>
                  <a:lnTo>
                    <a:pt x="5678424" y="2615184"/>
                  </a:lnTo>
                  <a:lnTo>
                    <a:pt x="5667756" y="2624328"/>
                  </a:lnTo>
                  <a:lnTo>
                    <a:pt x="5689092" y="2624328"/>
                  </a:lnTo>
                  <a:lnTo>
                    <a:pt x="5689092" y="2615184"/>
                  </a:lnTo>
                  <a:close/>
                </a:path>
                <a:path w="5689600" h="2635250">
                  <a:moveTo>
                    <a:pt x="21336" y="9144"/>
                  </a:moveTo>
                  <a:lnTo>
                    <a:pt x="10668" y="19812"/>
                  </a:lnTo>
                  <a:lnTo>
                    <a:pt x="21336" y="19812"/>
                  </a:lnTo>
                  <a:lnTo>
                    <a:pt x="21336" y="9144"/>
                  </a:lnTo>
                  <a:close/>
                </a:path>
                <a:path w="5689600" h="2635250">
                  <a:moveTo>
                    <a:pt x="5667756" y="9144"/>
                  </a:moveTo>
                  <a:lnTo>
                    <a:pt x="21336" y="9144"/>
                  </a:lnTo>
                  <a:lnTo>
                    <a:pt x="21336" y="19812"/>
                  </a:lnTo>
                  <a:lnTo>
                    <a:pt x="5667756" y="19812"/>
                  </a:lnTo>
                  <a:lnTo>
                    <a:pt x="5667756" y="9144"/>
                  </a:lnTo>
                  <a:close/>
                </a:path>
                <a:path w="5689600" h="2635250">
                  <a:moveTo>
                    <a:pt x="5689092" y="9144"/>
                  </a:moveTo>
                  <a:lnTo>
                    <a:pt x="5667756" y="9144"/>
                  </a:lnTo>
                  <a:lnTo>
                    <a:pt x="5678424" y="19812"/>
                  </a:lnTo>
                  <a:lnTo>
                    <a:pt x="5689092" y="19812"/>
                  </a:lnTo>
                  <a:lnTo>
                    <a:pt x="5689092" y="914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1055624" y="806967"/>
            <a:ext cx="5507990" cy="182880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49225" algn="ctr">
              <a:lnSpc>
                <a:spcPct val="100000"/>
              </a:lnSpc>
              <a:spcBef>
                <a:spcPts val="110"/>
              </a:spcBef>
            </a:pPr>
            <a:r>
              <a:rPr sz="1850" b="1" spc="-10" dirty="0">
                <a:latin typeface="Arial"/>
                <a:cs typeface="Arial"/>
              </a:rPr>
              <a:t>Methods</a:t>
            </a:r>
            <a:endParaRPr sz="18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850">
              <a:latin typeface="Arial"/>
              <a:cs typeface="Arial"/>
            </a:endParaRPr>
          </a:p>
          <a:p>
            <a:pPr marL="12700" marR="5080" indent="4445">
              <a:lnSpc>
                <a:spcPct val="101600"/>
              </a:lnSpc>
            </a:pPr>
            <a:r>
              <a:rPr sz="1550" dirty="0">
                <a:latin typeface="Arial"/>
                <a:cs typeface="Arial"/>
              </a:rPr>
              <a:t>When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class</a:t>
            </a:r>
            <a:r>
              <a:rPr sz="1550" spc="2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has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data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fields,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common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practice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is</a:t>
            </a:r>
            <a:r>
              <a:rPr sz="1550" spc="2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to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provide </a:t>
            </a:r>
            <a:r>
              <a:rPr sz="1550" dirty="0">
                <a:latin typeface="Arial"/>
                <a:cs typeface="Arial"/>
              </a:rPr>
              <a:t>methods</a:t>
            </a:r>
            <a:r>
              <a:rPr sz="1550" spc="5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for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storing</a:t>
            </a:r>
            <a:r>
              <a:rPr sz="1550" spc="5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data</a:t>
            </a:r>
            <a:r>
              <a:rPr sz="1550" spc="5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(setter</a:t>
            </a:r>
            <a:r>
              <a:rPr sz="1550" spc="5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methods)</a:t>
            </a:r>
            <a:r>
              <a:rPr sz="1550" spc="5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and</a:t>
            </a:r>
            <a:r>
              <a:rPr sz="1550" spc="5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retrieving</a:t>
            </a:r>
            <a:r>
              <a:rPr sz="1550" spc="55" dirty="0">
                <a:latin typeface="Arial"/>
                <a:cs typeface="Arial"/>
              </a:rPr>
              <a:t> </a:t>
            </a:r>
            <a:r>
              <a:rPr sz="1550" spc="-20" dirty="0">
                <a:latin typeface="Arial"/>
                <a:cs typeface="Arial"/>
              </a:rPr>
              <a:t>data </a:t>
            </a:r>
            <a:r>
              <a:rPr sz="1550" dirty="0">
                <a:latin typeface="Arial"/>
                <a:cs typeface="Arial"/>
              </a:rPr>
              <a:t>(getter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methods)</a:t>
            </a:r>
            <a:r>
              <a:rPr sz="1550" spc="6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from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the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fields.</a:t>
            </a:r>
            <a:endParaRPr sz="1550">
              <a:latin typeface="Arial"/>
              <a:cs typeface="Arial"/>
            </a:endParaRPr>
          </a:p>
          <a:p>
            <a:pPr marL="187325" indent="-174625">
              <a:lnSpc>
                <a:spcPct val="100000"/>
              </a:lnSpc>
              <a:spcBef>
                <a:spcPts val="1110"/>
              </a:spcBef>
              <a:buAutoNum type="arabicPlain"/>
              <a:tabLst>
                <a:tab pos="187325" algn="l"/>
              </a:tabLst>
            </a:pPr>
            <a:r>
              <a:rPr sz="1150" spc="140" dirty="0">
                <a:latin typeface="Times New Roman"/>
                <a:cs typeface="Times New Roman"/>
              </a:rPr>
              <a:t>package</a:t>
            </a:r>
            <a:r>
              <a:rPr sz="1150" spc="405" dirty="0">
                <a:latin typeface="Times New Roman"/>
                <a:cs typeface="Times New Roman"/>
              </a:rPr>
              <a:t> </a:t>
            </a:r>
            <a:r>
              <a:rPr sz="1150" spc="130" dirty="0">
                <a:latin typeface="Times New Roman"/>
                <a:cs typeface="Times New Roman"/>
              </a:rPr>
              <a:t>com.example.domain;</a:t>
            </a:r>
            <a:endParaRPr sz="1150">
              <a:latin typeface="Times New Roman"/>
              <a:cs typeface="Times New Roman"/>
            </a:endParaRPr>
          </a:p>
          <a:p>
            <a:pPr marL="187325" indent="-174625">
              <a:lnSpc>
                <a:spcPct val="100000"/>
              </a:lnSpc>
              <a:spcBef>
                <a:spcPts val="275"/>
              </a:spcBef>
              <a:buAutoNum type="arabicPlain"/>
              <a:tabLst>
                <a:tab pos="187325" algn="l"/>
              </a:tabLst>
            </a:pPr>
            <a:r>
              <a:rPr sz="1150" spc="200" dirty="0">
                <a:latin typeface="Times New Roman"/>
                <a:cs typeface="Times New Roman"/>
              </a:rPr>
              <a:t>public</a:t>
            </a:r>
            <a:r>
              <a:rPr sz="1150" spc="409" dirty="0">
                <a:latin typeface="Times New Roman"/>
                <a:cs typeface="Times New Roman"/>
              </a:rPr>
              <a:t> </a:t>
            </a:r>
            <a:r>
              <a:rPr sz="1150" spc="235" dirty="0">
                <a:latin typeface="Times New Roman"/>
                <a:cs typeface="Times New Roman"/>
              </a:rPr>
              <a:t>class</a:t>
            </a:r>
            <a:r>
              <a:rPr sz="1150" spc="395" dirty="0">
                <a:latin typeface="Times New Roman"/>
                <a:cs typeface="Times New Roman"/>
              </a:rPr>
              <a:t> </a:t>
            </a:r>
            <a:r>
              <a:rPr sz="1150" spc="95" dirty="0">
                <a:latin typeface="Times New Roman"/>
                <a:cs typeface="Times New Roman"/>
              </a:rPr>
              <a:t>Employee</a:t>
            </a:r>
            <a:r>
              <a:rPr sz="1150" spc="415" dirty="0">
                <a:latin typeface="Times New Roman"/>
                <a:cs typeface="Times New Roman"/>
              </a:rPr>
              <a:t> </a:t>
            </a:r>
            <a:r>
              <a:rPr sz="1150" spc="80" dirty="0">
                <a:latin typeface="Times New Roman"/>
                <a:cs typeface="Times New Roman"/>
              </a:rPr>
              <a:t>{</a:t>
            </a:r>
            <a:endParaRPr sz="115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579874" y="2610130"/>
            <a:ext cx="2909570" cy="653415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65"/>
              </a:spcBef>
            </a:pPr>
            <a:r>
              <a:rPr sz="1150" spc="200" dirty="0">
                <a:latin typeface="Times New Roman"/>
                <a:cs typeface="Times New Roman"/>
              </a:rPr>
              <a:t>public</a:t>
            </a:r>
            <a:r>
              <a:rPr sz="1150" spc="409" dirty="0">
                <a:latin typeface="Times New Roman"/>
                <a:cs typeface="Times New Roman"/>
              </a:rPr>
              <a:t> </a:t>
            </a:r>
            <a:r>
              <a:rPr sz="1150" spc="270" dirty="0">
                <a:latin typeface="Times New Roman"/>
                <a:cs typeface="Times New Roman"/>
              </a:rPr>
              <a:t>int</a:t>
            </a:r>
            <a:r>
              <a:rPr sz="1150" spc="409" dirty="0">
                <a:latin typeface="Times New Roman"/>
                <a:cs typeface="Times New Roman"/>
              </a:rPr>
              <a:t> </a:t>
            </a:r>
            <a:r>
              <a:rPr sz="1150" spc="120" dirty="0">
                <a:latin typeface="Times New Roman"/>
                <a:cs typeface="Times New Roman"/>
              </a:rPr>
              <a:t>empId;</a:t>
            </a:r>
            <a:endParaRPr sz="11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65"/>
              </a:spcBef>
            </a:pPr>
            <a:r>
              <a:rPr sz="1150" spc="355" dirty="0">
                <a:latin typeface="Times New Roman"/>
                <a:cs typeface="Times New Roman"/>
              </a:rPr>
              <a:t>//</a:t>
            </a:r>
            <a:r>
              <a:rPr sz="1150" spc="409" dirty="0">
                <a:latin typeface="Times New Roman"/>
                <a:cs typeface="Times New Roman"/>
              </a:rPr>
              <a:t> </a:t>
            </a:r>
            <a:r>
              <a:rPr sz="1150" spc="204" dirty="0">
                <a:latin typeface="Times New Roman"/>
                <a:cs typeface="Times New Roman"/>
              </a:rPr>
              <a:t>other</a:t>
            </a:r>
            <a:r>
              <a:rPr sz="1150" spc="400" dirty="0">
                <a:latin typeface="Times New Roman"/>
                <a:cs typeface="Times New Roman"/>
              </a:rPr>
              <a:t> </a:t>
            </a:r>
            <a:r>
              <a:rPr sz="1150" spc="290" dirty="0">
                <a:latin typeface="Times New Roman"/>
                <a:cs typeface="Times New Roman"/>
              </a:rPr>
              <a:t>fields...</a:t>
            </a:r>
            <a:endParaRPr sz="11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75"/>
              </a:spcBef>
            </a:pPr>
            <a:r>
              <a:rPr sz="1150" spc="200" dirty="0">
                <a:latin typeface="Times New Roman"/>
                <a:cs typeface="Times New Roman"/>
              </a:rPr>
              <a:t>public</a:t>
            </a:r>
            <a:r>
              <a:rPr sz="1150" spc="409" dirty="0">
                <a:latin typeface="Times New Roman"/>
                <a:cs typeface="Times New Roman"/>
              </a:rPr>
              <a:t> </a:t>
            </a:r>
            <a:r>
              <a:rPr sz="1150" spc="165" dirty="0">
                <a:latin typeface="Times New Roman"/>
                <a:cs typeface="Times New Roman"/>
              </a:rPr>
              <a:t>void</a:t>
            </a:r>
            <a:r>
              <a:rPr sz="1150" spc="415" dirty="0">
                <a:latin typeface="Times New Roman"/>
                <a:cs typeface="Times New Roman"/>
              </a:rPr>
              <a:t> </a:t>
            </a:r>
            <a:r>
              <a:rPr sz="1150" spc="180" dirty="0">
                <a:latin typeface="Times New Roman"/>
                <a:cs typeface="Times New Roman"/>
              </a:rPr>
              <a:t>setEmpId(int</a:t>
            </a:r>
            <a:r>
              <a:rPr sz="1150" spc="400" dirty="0">
                <a:latin typeface="Times New Roman"/>
                <a:cs typeface="Times New Roman"/>
              </a:rPr>
              <a:t> </a:t>
            </a:r>
            <a:r>
              <a:rPr sz="1150" spc="125" dirty="0">
                <a:latin typeface="Times New Roman"/>
                <a:cs typeface="Times New Roman"/>
              </a:rPr>
              <a:t>empId)</a:t>
            </a:r>
            <a:r>
              <a:rPr sz="1150" spc="415" dirty="0">
                <a:latin typeface="Times New Roman"/>
                <a:cs typeface="Times New Roman"/>
              </a:rPr>
              <a:t> </a:t>
            </a:r>
            <a:r>
              <a:rPr sz="1150" spc="80" dirty="0">
                <a:latin typeface="Times New Roman"/>
                <a:cs typeface="Times New Roman"/>
              </a:rPr>
              <a:t>{</a:t>
            </a:r>
            <a:endParaRPr sz="115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928877" y="3272879"/>
            <a:ext cx="1685289" cy="1993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50" spc="190" dirty="0">
                <a:latin typeface="Times New Roman"/>
                <a:cs typeface="Times New Roman"/>
              </a:rPr>
              <a:t>this.empId</a:t>
            </a:r>
            <a:r>
              <a:rPr sz="1150" spc="425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Times New Roman"/>
                <a:cs typeface="Times New Roman"/>
              </a:rPr>
              <a:t>=</a:t>
            </a:r>
            <a:r>
              <a:rPr sz="1150" spc="430" dirty="0">
                <a:latin typeface="Times New Roman"/>
                <a:cs typeface="Times New Roman"/>
              </a:rPr>
              <a:t> </a:t>
            </a:r>
            <a:r>
              <a:rPr sz="1150" spc="120" dirty="0">
                <a:latin typeface="Times New Roman"/>
                <a:cs typeface="Times New Roman"/>
              </a:rPr>
              <a:t>empId;</a:t>
            </a:r>
            <a:endParaRPr sz="115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579874" y="3446795"/>
            <a:ext cx="2034539" cy="862330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65"/>
              </a:spcBef>
            </a:pPr>
            <a:r>
              <a:rPr sz="1150" spc="80" dirty="0">
                <a:latin typeface="Times New Roman"/>
                <a:cs typeface="Times New Roman"/>
              </a:rPr>
              <a:t>}</a:t>
            </a:r>
            <a:endParaRPr sz="1150">
              <a:latin typeface="Times New Roman"/>
              <a:cs typeface="Times New Roman"/>
            </a:endParaRPr>
          </a:p>
          <a:p>
            <a:pPr marL="361315" marR="5080" indent="-349250">
              <a:lnSpc>
                <a:spcPts val="1660"/>
              </a:lnSpc>
              <a:spcBef>
                <a:spcPts val="85"/>
              </a:spcBef>
            </a:pPr>
            <a:r>
              <a:rPr sz="1150" spc="200" dirty="0">
                <a:latin typeface="Times New Roman"/>
                <a:cs typeface="Times New Roman"/>
              </a:rPr>
              <a:t>public</a:t>
            </a:r>
            <a:r>
              <a:rPr sz="1150" spc="425" dirty="0">
                <a:latin typeface="Times New Roman"/>
                <a:cs typeface="Times New Roman"/>
              </a:rPr>
              <a:t> </a:t>
            </a:r>
            <a:r>
              <a:rPr sz="1150" spc="270" dirty="0">
                <a:latin typeface="Times New Roman"/>
                <a:cs typeface="Times New Roman"/>
              </a:rPr>
              <a:t>int</a:t>
            </a:r>
            <a:r>
              <a:rPr sz="1150" spc="425" dirty="0">
                <a:latin typeface="Times New Roman"/>
                <a:cs typeface="Times New Roman"/>
              </a:rPr>
              <a:t> </a:t>
            </a:r>
            <a:r>
              <a:rPr sz="1150" spc="145" dirty="0">
                <a:latin typeface="Times New Roman"/>
                <a:cs typeface="Times New Roman"/>
              </a:rPr>
              <a:t>getEmpId()</a:t>
            </a:r>
            <a:r>
              <a:rPr sz="1150" spc="409" dirty="0">
                <a:latin typeface="Times New Roman"/>
                <a:cs typeface="Times New Roman"/>
              </a:rPr>
              <a:t> </a:t>
            </a:r>
            <a:r>
              <a:rPr sz="1150" spc="80" dirty="0">
                <a:latin typeface="Times New Roman"/>
                <a:cs typeface="Times New Roman"/>
              </a:rPr>
              <a:t>{ </a:t>
            </a:r>
            <a:r>
              <a:rPr sz="1150" spc="220" dirty="0">
                <a:latin typeface="Times New Roman"/>
                <a:cs typeface="Times New Roman"/>
              </a:rPr>
              <a:t>return</a:t>
            </a:r>
            <a:r>
              <a:rPr sz="1150" spc="415" dirty="0">
                <a:latin typeface="Times New Roman"/>
                <a:cs typeface="Times New Roman"/>
              </a:rPr>
              <a:t> </a:t>
            </a:r>
            <a:r>
              <a:rPr sz="1150" spc="120" dirty="0">
                <a:latin typeface="Times New Roman"/>
                <a:cs typeface="Times New Roman"/>
              </a:rPr>
              <a:t>empId;</a:t>
            </a:r>
            <a:endParaRPr sz="11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60"/>
              </a:spcBef>
            </a:pPr>
            <a:r>
              <a:rPr sz="1150" spc="80" dirty="0">
                <a:latin typeface="Times New Roman"/>
                <a:cs typeface="Times New Roman"/>
              </a:rPr>
              <a:t>}</a:t>
            </a:r>
            <a:endParaRPr sz="115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579889" y="4318330"/>
            <a:ext cx="3869054" cy="1993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50" spc="355" dirty="0">
                <a:latin typeface="Times New Roman"/>
                <a:cs typeface="Times New Roman"/>
              </a:rPr>
              <a:t>//</a:t>
            </a:r>
            <a:r>
              <a:rPr sz="1150" spc="415" dirty="0">
                <a:latin typeface="Times New Roman"/>
                <a:cs typeface="Times New Roman"/>
              </a:rPr>
              <a:t> </a:t>
            </a:r>
            <a:r>
              <a:rPr sz="1150" spc="260" dirty="0">
                <a:latin typeface="Times New Roman"/>
                <a:cs typeface="Times New Roman"/>
              </a:rPr>
              <a:t>getter/setter</a:t>
            </a:r>
            <a:r>
              <a:rPr sz="1150" spc="420" dirty="0">
                <a:latin typeface="Times New Roman"/>
                <a:cs typeface="Times New Roman"/>
              </a:rPr>
              <a:t> </a:t>
            </a:r>
            <a:r>
              <a:rPr sz="1150" spc="120" dirty="0">
                <a:latin typeface="Times New Roman"/>
                <a:cs typeface="Times New Roman"/>
              </a:rPr>
              <a:t>methods</a:t>
            </a:r>
            <a:r>
              <a:rPr sz="1150" spc="405" dirty="0">
                <a:latin typeface="Times New Roman"/>
                <a:cs typeface="Times New Roman"/>
              </a:rPr>
              <a:t> </a:t>
            </a:r>
            <a:r>
              <a:rPr sz="1150" spc="229" dirty="0">
                <a:latin typeface="Times New Roman"/>
                <a:cs typeface="Times New Roman"/>
              </a:rPr>
              <a:t>for</a:t>
            </a:r>
            <a:r>
              <a:rPr sz="1150" spc="420" dirty="0">
                <a:latin typeface="Times New Roman"/>
                <a:cs typeface="Times New Roman"/>
              </a:rPr>
              <a:t> </a:t>
            </a:r>
            <a:r>
              <a:rPr sz="1150" spc="204" dirty="0">
                <a:latin typeface="Times New Roman"/>
                <a:cs typeface="Times New Roman"/>
              </a:rPr>
              <a:t>other</a:t>
            </a:r>
            <a:r>
              <a:rPr sz="1150" spc="420" dirty="0">
                <a:latin typeface="Times New Roman"/>
                <a:cs typeface="Times New Roman"/>
              </a:rPr>
              <a:t> </a:t>
            </a:r>
            <a:r>
              <a:rPr sz="1150" spc="285" dirty="0">
                <a:latin typeface="Times New Roman"/>
                <a:cs typeface="Times New Roman"/>
              </a:rPr>
              <a:t>fields...</a:t>
            </a:r>
            <a:endParaRPr sz="115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55624" y="2610130"/>
            <a:ext cx="374650" cy="2118360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65"/>
              </a:spcBef>
            </a:pPr>
            <a:r>
              <a:rPr sz="1150" spc="55" dirty="0">
                <a:latin typeface="Times New Roman"/>
                <a:cs typeface="Times New Roman"/>
              </a:rPr>
              <a:t>3</a:t>
            </a:r>
            <a:endParaRPr sz="11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65"/>
              </a:spcBef>
            </a:pPr>
            <a:r>
              <a:rPr sz="1150" spc="55" dirty="0">
                <a:latin typeface="Times New Roman"/>
                <a:cs typeface="Times New Roman"/>
              </a:rPr>
              <a:t>4</a:t>
            </a:r>
            <a:endParaRPr sz="11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75"/>
              </a:spcBef>
            </a:pPr>
            <a:r>
              <a:rPr sz="1150" spc="55" dirty="0">
                <a:latin typeface="Times New Roman"/>
                <a:cs typeface="Times New Roman"/>
              </a:rPr>
              <a:t>5</a:t>
            </a:r>
            <a:endParaRPr sz="11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65"/>
              </a:spcBef>
            </a:pPr>
            <a:r>
              <a:rPr sz="1150" spc="55" dirty="0">
                <a:latin typeface="Times New Roman"/>
                <a:cs typeface="Times New Roman"/>
              </a:rPr>
              <a:t>6</a:t>
            </a:r>
            <a:endParaRPr sz="11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60"/>
              </a:spcBef>
            </a:pPr>
            <a:r>
              <a:rPr sz="1150" spc="55" dirty="0">
                <a:latin typeface="Times New Roman"/>
                <a:cs typeface="Times New Roman"/>
              </a:rPr>
              <a:t>7</a:t>
            </a:r>
            <a:endParaRPr sz="11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65"/>
              </a:spcBef>
            </a:pPr>
            <a:r>
              <a:rPr sz="1150" spc="55" dirty="0">
                <a:latin typeface="Times New Roman"/>
                <a:cs typeface="Times New Roman"/>
              </a:rPr>
              <a:t>8</a:t>
            </a:r>
            <a:endParaRPr sz="11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75"/>
              </a:spcBef>
            </a:pPr>
            <a:r>
              <a:rPr sz="1150" spc="55" dirty="0">
                <a:latin typeface="Times New Roman"/>
                <a:cs typeface="Times New Roman"/>
              </a:rPr>
              <a:t>9</a:t>
            </a:r>
            <a:endParaRPr sz="11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65"/>
              </a:spcBef>
            </a:pPr>
            <a:r>
              <a:rPr sz="1150" spc="75" dirty="0">
                <a:latin typeface="Times New Roman"/>
                <a:cs typeface="Times New Roman"/>
              </a:rPr>
              <a:t>10</a:t>
            </a:r>
            <a:endParaRPr sz="11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65"/>
              </a:spcBef>
            </a:pPr>
            <a:r>
              <a:rPr sz="1150" spc="75" dirty="0">
                <a:latin typeface="Times New Roman"/>
                <a:cs typeface="Times New Roman"/>
              </a:rPr>
              <a:t>11</a:t>
            </a:r>
            <a:endParaRPr sz="11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75"/>
              </a:spcBef>
            </a:pPr>
            <a:r>
              <a:rPr sz="1150" spc="105" dirty="0">
                <a:latin typeface="Times New Roman"/>
                <a:cs typeface="Times New Roman"/>
              </a:rPr>
              <a:t>12</a:t>
            </a:r>
            <a:r>
              <a:rPr sz="1150" spc="405" dirty="0">
                <a:latin typeface="Times New Roman"/>
                <a:cs typeface="Times New Roman"/>
              </a:rPr>
              <a:t> </a:t>
            </a:r>
            <a:r>
              <a:rPr sz="1150" spc="80" dirty="0">
                <a:latin typeface="Times New Roman"/>
                <a:cs typeface="Times New Roman"/>
              </a:rPr>
              <a:t>}</a:t>
            </a:r>
            <a:endParaRPr sz="1150">
              <a:latin typeface="Times New Roman"/>
              <a:cs typeface="Times New Roman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1914144" y="3270503"/>
            <a:ext cx="4429125" cy="614680"/>
            <a:chOff x="1914144" y="3270503"/>
            <a:chExt cx="4429125" cy="614680"/>
          </a:xfrm>
        </p:grpSpPr>
        <p:sp>
          <p:nvSpPr>
            <p:cNvPr id="12" name="object 12"/>
            <p:cNvSpPr/>
            <p:nvPr/>
          </p:nvSpPr>
          <p:spPr>
            <a:xfrm>
              <a:off x="1914144" y="3270503"/>
              <a:ext cx="402590" cy="239395"/>
            </a:xfrm>
            <a:custGeom>
              <a:avLst/>
              <a:gdLst/>
              <a:ahLst/>
              <a:cxnLst/>
              <a:rect l="l" t="t" r="r" b="b"/>
              <a:pathLst>
                <a:path w="402589" h="239395">
                  <a:moveTo>
                    <a:pt x="397764" y="0"/>
                  </a:moveTo>
                  <a:lnTo>
                    <a:pt x="4572" y="0"/>
                  </a:lnTo>
                  <a:lnTo>
                    <a:pt x="0" y="4572"/>
                  </a:lnTo>
                  <a:lnTo>
                    <a:pt x="0" y="234696"/>
                  </a:lnTo>
                  <a:lnTo>
                    <a:pt x="4572" y="239268"/>
                  </a:lnTo>
                  <a:lnTo>
                    <a:pt x="397764" y="239268"/>
                  </a:lnTo>
                  <a:lnTo>
                    <a:pt x="402336" y="234696"/>
                  </a:lnTo>
                  <a:lnTo>
                    <a:pt x="402336" y="228600"/>
                  </a:lnTo>
                  <a:lnTo>
                    <a:pt x="21336" y="228600"/>
                  </a:lnTo>
                  <a:lnTo>
                    <a:pt x="10668" y="217932"/>
                  </a:lnTo>
                  <a:lnTo>
                    <a:pt x="21336" y="217932"/>
                  </a:lnTo>
                  <a:lnTo>
                    <a:pt x="21336" y="21336"/>
                  </a:lnTo>
                  <a:lnTo>
                    <a:pt x="10668" y="21336"/>
                  </a:lnTo>
                  <a:lnTo>
                    <a:pt x="21336" y="10668"/>
                  </a:lnTo>
                  <a:lnTo>
                    <a:pt x="402336" y="10668"/>
                  </a:lnTo>
                  <a:lnTo>
                    <a:pt x="402336" y="4572"/>
                  </a:lnTo>
                  <a:lnTo>
                    <a:pt x="397764" y="0"/>
                  </a:lnTo>
                  <a:close/>
                </a:path>
                <a:path w="402589" h="239395">
                  <a:moveTo>
                    <a:pt x="21336" y="217932"/>
                  </a:moveTo>
                  <a:lnTo>
                    <a:pt x="10668" y="217932"/>
                  </a:lnTo>
                  <a:lnTo>
                    <a:pt x="21336" y="228600"/>
                  </a:lnTo>
                  <a:lnTo>
                    <a:pt x="21336" y="217932"/>
                  </a:lnTo>
                  <a:close/>
                </a:path>
                <a:path w="402589" h="239395">
                  <a:moveTo>
                    <a:pt x="382524" y="217932"/>
                  </a:moveTo>
                  <a:lnTo>
                    <a:pt x="21336" y="217932"/>
                  </a:lnTo>
                  <a:lnTo>
                    <a:pt x="21336" y="228600"/>
                  </a:lnTo>
                  <a:lnTo>
                    <a:pt x="382524" y="228600"/>
                  </a:lnTo>
                  <a:lnTo>
                    <a:pt x="382524" y="217932"/>
                  </a:lnTo>
                  <a:close/>
                </a:path>
                <a:path w="402589" h="239395">
                  <a:moveTo>
                    <a:pt x="382524" y="10668"/>
                  </a:moveTo>
                  <a:lnTo>
                    <a:pt x="382524" y="228600"/>
                  </a:lnTo>
                  <a:lnTo>
                    <a:pt x="391668" y="217932"/>
                  </a:lnTo>
                  <a:lnTo>
                    <a:pt x="402336" y="217932"/>
                  </a:lnTo>
                  <a:lnTo>
                    <a:pt x="402336" y="21336"/>
                  </a:lnTo>
                  <a:lnTo>
                    <a:pt x="391668" y="21336"/>
                  </a:lnTo>
                  <a:lnTo>
                    <a:pt x="382524" y="10668"/>
                  </a:lnTo>
                  <a:close/>
                </a:path>
                <a:path w="402589" h="239395">
                  <a:moveTo>
                    <a:pt x="402336" y="217932"/>
                  </a:moveTo>
                  <a:lnTo>
                    <a:pt x="391668" y="217932"/>
                  </a:lnTo>
                  <a:lnTo>
                    <a:pt x="382524" y="228600"/>
                  </a:lnTo>
                  <a:lnTo>
                    <a:pt x="402336" y="228600"/>
                  </a:lnTo>
                  <a:lnTo>
                    <a:pt x="402336" y="217932"/>
                  </a:lnTo>
                  <a:close/>
                </a:path>
                <a:path w="402589" h="239395">
                  <a:moveTo>
                    <a:pt x="21336" y="10668"/>
                  </a:moveTo>
                  <a:lnTo>
                    <a:pt x="10668" y="21336"/>
                  </a:lnTo>
                  <a:lnTo>
                    <a:pt x="21336" y="21336"/>
                  </a:lnTo>
                  <a:lnTo>
                    <a:pt x="21336" y="10668"/>
                  </a:lnTo>
                  <a:close/>
                </a:path>
                <a:path w="402589" h="239395">
                  <a:moveTo>
                    <a:pt x="382524" y="10668"/>
                  </a:moveTo>
                  <a:lnTo>
                    <a:pt x="21336" y="10668"/>
                  </a:lnTo>
                  <a:lnTo>
                    <a:pt x="21336" y="21336"/>
                  </a:lnTo>
                  <a:lnTo>
                    <a:pt x="382524" y="21336"/>
                  </a:lnTo>
                  <a:lnTo>
                    <a:pt x="382524" y="10668"/>
                  </a:lnTo>
                  <a:close/>
                </a:path>
                <a:path w="402589" h="239395">
                  <a:moveTo>
                    <a:pt x="402336" y="10668"/>
                  </a:moveTo>
                  <a:lnTo>
                    <a:pt x="382524" y="10668"/>
                  </a:lnTo>
                  <a:lnTo>
                    <a:pt x="391668" y="21336"/>
                  </a:lnTo>
                  <a:lnTo>
                    <a:pt x="402336" y="21336"/>
                  </a:lnTo>
                  <a:lnTo>
                    <a:pt x="402336" y="10668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17848" y="3294887"/>
              <a:ext cx="2221991" cy="585215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4114800" y="3291839"/>
              <a:ext cx="2228215" cy="593090"/>
            </a:xfrm>
            <a:custGeom>
              <a:avLst/>
              <a:gdLst/>
              <a:ahLst/>
              <a:cxnLst/>
              <a:rect l="l" t="t" r="r" b="b"/>
              <a:pathLst>
                <a:path w="2228215" h="593089">
                  <a:moveTo>
                    <a:pt x="694944" y="273146"/>
                  </a:moveTo>
                  <a:lnTo>
                    <a:pt x="694944" y="588264"/>
                  </a:lnTo>
                  <a:lnTo>
                    <a:pt x="697992" y="592836"/>
                  </a:lnTo>
                  <a:lnTo>
                    <a:pt x="2225040" y="592836"/>
                  </a:lnTo>
                  <a:lnTo>
                    <a:pt x="2228088" y="588264"/>
                  </a:lnTo>
                  <a:lnTo>
                    <a:pt x="702564" y="588264"/>
                  </a:lnTo>
                  <a:lnTo>
                    <a:pt x="697992" y="585216"/>
                  </a:lnTo>
                  <a:lnTo>
                    <a:pt x="702564" y="585216"/>
                  </a:lnTo>
                  <a:lnTo>
                    <a:pt x="702564" y="274320"/>
                  </a:lnTo>
                  <a:lnTo>
                    <a:pt x="697992" y="274320"/>
                  </a:lnTo>
                  <a:lnTo>
                    <a:pt x="694944" y="273146"/>
                  </a:lnTo>
                  <a:close/>
                </a:path>
                <a:path w="2228215" h="593089">
                  <a:moveTo>
                    <a:pt x="702564" y="585216"/>
                  </a:moveTo>
                  <a:lnTo>
                    <a:pt x="697992" y="585216"/>
                  </a:lnTo>
                  <a:lnTo>
                    <a:pt x="702564" y="588264"/>
                  </a:lnTo>
                  <a:lnTo>
                    <a:pt x="702564" y="585216"/>
                  </a:lnTo>
                  <a:close/>
                </a:path>
                <a:path w="2228215" h="593089">
                  <a:moveTo>
                    <a:pt x="2221992" y="585216"/>
                  </a:moveTo>
                  <a:lnTo>
                    <a:pt x="702564" y="585216"/>
                  </a:lnTo>
                  <a:lnTo>
                    <a:pt x="702564" y="588264"/>
                  </a:lnTo>
                  <a:lnTo>
                    <a:pt x="2221992" y="588264"/>
                  </a:lnTo>
                  <a:lnTo>
                    <a:pt x="2221992" y="585216"/>
                  </a:lnTo>
                  <a:close/>
                </a:path>
                <a:path w="2228215" h="593089">
                  <a:moveTo>
                    <a:pt x="2221992" y="44196"/>
                  </a:moveTo>
                  <a:lnTo>
                    <a:pt x="2221992" y="588264"/>
                  </a:lnTo>
                  <a:lnTo>
                    <a:pt x="2225040" y="585216"/>
                  </a:lnTo>
                  <a:lnTo>
                    <a:pt x="2228088" y="585216"/>
                  </a:lnTo>
                  <a:lnTo>
                    <a:pt x="2228088" y="47244"/>
                  </a:lnTo>
                  <a:lnTo>
                    <a:pt x="2225040" y="47244"/>
                  </a:lnTo>
                  <a:lnTo>
                    <a:pt x="2221992" y="44196"/>
                  </a:lnTo>
                  <a:close/>
                </a:path>
                <a:path w="2228215" h="593089">
                  <a:moveTo>
                    <a:pt x="2228088" y="585216"/>
                  </a:moveTo>
                  <a:lnTo>
                    <a:pt x="2225040" y="585216"/>
                  </a:lnTo>
                  <a:lnTo>
                    <a:pt x="2221992" y="588264"/>
                  </a:lnTo>
                  <a:lnTo>
                    <a:pt x="2228088" y="588264"/>
                  </a:lnTo>
                  <a:lnTo>
                    <a:pt x="2228088" y="585216"/>
                  </a:lnTo>
                  <a:close/>
                </a:path>
                <a:path w="2228215" h="593089">
                  <a:moveTo>
                    <a:pt x="694944" y="271272"/>
                  </a:moveTo>
                  <a:lnTo>
                    <a:pt x="694944" y="273146"/>
                  </a:lnTo>
                  <a:lnTo>
                    <a:pt x="697992" y="274320"/>
                  </a:lnTo>
                  <a:lnTo>
                    <a:pt x="694944" y="271272"/>
                  </a:lnTo>
                  <a:close/>
                </a:path>
                <a:path w="2228215" h="593089">
                  <a:moveTo>
                    <a:pt x="702564" y="271272"/>
                  </a:moveTo>
                  <a:lnTo>
                    <a:pt x="694944" y="271272"/>
                  </a:lnTo>
                  <a:lnTo>
                    <a:pt x="697992" y="274320"/>
                  </a:lnTo>
                  <a:lnTo>
                    <a:pt x="702564" y="274320"/>
                  </a:lnTo>
                  <a:lnTo>
                    <a:pt x="702564" y="271272"/>
                  </a:lnTo>
                  <a:close/>
                </a:path>
                <a:path w="2228215" h="593089">
                  <a:moveTo>
                    <a:pt x="1524" y="6096"/>
                  </a:moveTo>
                  <a:lnTo>
                    <a:pt x="694944" y="273146"/>
                  </a:lnTo>
                  <a:lnTo>
                    <a:pt x="694944" y="271272"/>
                  </a:lnTo>
                  <a:lnTo>
                    <a:pt x="702564" y="271272"/>
                  </a:lnTo>
                  <a:lnTo>
                    <a:pt x="699516" y="268224"/>
                  </a:lnTo>
                  <a:lnTo>
                    <a:pt x="38705" y="13174"/>
                  </a:lnTo>
                  <a:lnTo>
                    <a:pt x="1524" y="6096"/>
                  </a:lnTo>
                  <a:close/>
                </a:path>
                <a:path w="2228215" h="593089">
                  <a:moveTo>
                    <a:pt x="6022" y="559"/>
                  </a:moveTo>
                  <a:lnTo>
                    <a:pt x="38705" y="13174"/>
                  </a:lnTo>
                  <a:lnTo>
                    <a:pt x="697992" y="138684"/>
                  </a:lnTo>
                  <a:lnTo>
                    <a:pt x="701040" y="137160"/>
                  </a:lnTo>
                  <a:lnTo>
                    <a:pt x="702564" y="134112"/>
                  </a:lnTo>
                  <a:lnTo>
                    <a:pt x="694944" y="134112"/>
                  </a:lnTo>
                  <a:lnTo>
                    <a:pt x="694944" y="130203"/>
                  </a:lnTo>
                  <a:lnTo>
                    <a:pt x="6022" y="559"/>
                  </a:lnTo>
                  <a:close/>
                </a:path>
                <a:path w="2228215" h="593089">
                  <a:moveTo>
                    <a:pt x="694944" y="130203"/>
                  </a:moveTo>
                  <a:lnTo>
                    <a:pt x="694944" y="134112"/>
                  </a:lnTo>
                  <a:lnTo>
                    <a:pt x="699516" y="131064"/>
                  </a:lnTo>
                  <a:lnTo>
                    <a:pt x="694944" y="130203"/>
                  </a:lnTo>
                  <a:close/>
                </a:path>
                <a:path w="2228215" h="593089">
                  <a:moveTo>
                    <a:pt x="2225040" y="41148"/>
                  </a:moveTo>
                  <a:lnTo>
                    <a:pt x="697992" y="41148"/>
                  </a:lnTo>
                  <a:lnTo>
                    <a:pt x="694944" y="44196"/>
                  </a:lnTo>
                  <a:lnTo>
                    <a:pt x="694944" y="130203"/>
                  </a:lnTo>
                  <a:lnTo>
                    <a:pt x="699516" y="131064"/>
                  </a:lnTo>
                  <a:lnTo>
                    <a:pt x="694944" y="134112"/>
                  </a:lnTo>
                  <a:lnTo>
                    <a:pt x="702564" y="134112"/>
                  </a:lnTo>
                  <a:lnTo>
                    <a:pt x="702564" y="47244"/>
                  </a:lnTo>
                  <a:lnTo>
                    <a:pt x="697992" y="47244"/>
                  </a:lnTo>
                  <a:lnTo>
                    <a:pt x="702564" y="44196"/>
                  </a:lnTo>
                  <a:lnTo>
                    <a:pt x="2228088" y="44196"/>
                  </a:lnTo>
                  <a:lnTo>
                    <a:pt x="2225040" y="41148"/>
                  </a:lnTo>
                  <a:close/>
                </a:path>
                <a:path w="2228215" h="593089">
                  <a:moveTo>
                    <a:pt x="702564" y="44196"/>
                  </a:moveTo>
                  <a:lnTo>
                    <a:pt x="697992" y="47244"/>
                  </a:lnTo>
                  <a:lnTo>
                    <a:pt x="702564" y="47244"/>
                  </a:lnTo>
                  <a:lnTo>
                    <a:pt x="702564" y="44196"/>
                  </a:lnTo>
                  <a:close/>
                </a:path>
                <a:path w="2228215" h="593089">
                  <a:moveTo>
                    <a:pt x="2221992" y="44196"/>
                  </a:moveTo>
                  <a:lnTo>
                    <a:pt x="702564" y="44196"/>
                  </a:lnTo>
                  <a:lnTo>
                    <a:pt x="702564" y="47244"/>
                  </a:lnTo>
                  <a:lnTo>
                    <a:pt x="2221992" y="47244"/>
                  </a:lnTo>
                  <a:lnTo>
                    <a:pt x="2221992" y="44196"/>
                  </a:lnTo>
                  <a:close/>
                </a:path>
                <a:path w="2228215" h="593089">
                  <a:moveTo>
                    <a:pt x="2228088" y="44196"/>
                  </a:moveTo>
                  <a:lnTo>
                    <a:pt x="2221992" y="44196"/>
                  </a:lnTo>
                  <a:lnTo>
                    <a:pt x="2225040" y="47244"/>
                  </a:lnTo>
                  <a:lnTo>
                    <a:pt x="2228088" y="47244"/>
                  </a:lnTo>
                  <a:lnTo>
                    <a:pt x="2228088" y="44196"/>
                  </a:lnTo>
                  <a:close/>
                </a:path>
                <a:path w="2228215" h="593089">
                  <a:moveTo>
                    <a:pt x="4440" y="262"/>
                  </a:moveTo>
                  <a:lnTo>
                    <a:pt x="1524" y="6096"/>
                  </a:lnTo>
                  <a:lnTo>
                    <a:pt x="38705" y="13174"/>
                  </a:lnTo>
                  <a:lnTo>
                    <a:pt x="6022" y="559"/>
                  </a:lnTo>
                  <a:lnTo>
                    <a:pt x="4440" y="262"/>
                  </a:lnTo>
                  <a:close/>
                </a:path>
                <a:path w="2228215" h="593089">
                  <a:moveTo>
                    <a:pt x="3048" y="0"/>
                  </a:moveTo>
                  <a:lnTo>
                    <a:pt x="0" y="1524"/>
                  </a:lnTo>
                  <a:lnTo>
                    <a:pt x="0" y="4572"/>
                  </a:lnTo>
                  <a:lnTo>
                    <a:pt x="1524" y="6096"/>
                  </a:lnTo>
                  <a:lnTo>
                    <a:pt x="4440" y="262"/>
                  </a:lnTo>
                  <a:lnTo>
                    <a:pt x="3048" y="0"/>
                  </a:lnTo>
                  <a:close/>
                </a:path>
                <a:path w="2228215" h="593089">
                  <a:moveTo>
                    <a:pt x="4572" y="0"/>
                  </a:moveTo>
                  <a:lnTo>
                    <a:pt x="4440" y="262"/>
                  </a:lnTo>
                  <a:lnTo>
                    <a:pt x="6022" y="559"/>
                  </a:lnTo>
                  <a:lnTo>
                    <a:pt x="4572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698748" y="3336035"/>
              <a:ext cx="2641600" cy="544195"/>
            </a:xfrm>
            <a:custGeom>
              <a:avLst/>
              <a:gdLst/>
              <a:ahLst/>
              <a:cxnLst/>
              <a:rect l="l" t="t" r="r" b="b"/>
              <a:pathLst>
                <a:path w="2641600" h="544195">
                  <a:moveTo>
                    <a:pt x="2641091" y="0"/>
                  </a:moveTo>
                  <a:lnTo>
                    <a:pt x="1114043" y="0"/>
                  </a:lnTo>
                  <a:lnTo>
                    <a:pt x="1114043" y="316992"/>
                  </a:lnTo>
                  <a:lnTo>
                    <a:pt x="0" y="470916"/>
                  </a:lnTo>
                  <a:lnTo>
                    <a:pt x="1114043" y="454152"/>
                  </a:lnTo>
                  <a:lnTo>
                    <a:pt x="1114043" y="544068"/>
                  </a:lnTo>
                  <a:lnTo>
                    <a:pt x="2641091" y="544068"/>
                  </a:lnTo>
                  <a:lnTo>
                    <a:pt x="2641091" y="0"/>
                  </a:lnTo>
                  <a:close/>
                </a:path>
              </a:pathLst>
            </a:custGeom>
            <a:solidFill>
              <a:srgbClr val="FFFF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671316" y="3332987"/>
              <a:ext cx="2672080" cy="551815"/>
            </a:xfrm>
            <a:custGeom>
              <a:avLst/>
              <a:gdLst/>
              <a:ahLst/>
              <a:cxnLst/>
              <a:rect l="l" t="t" r="r" b="b"/>
              <a:pathLst>
                <a:path w="2672079" h="551814">
                  <a:moveTo>
                    <a:pt x="1146047" y="457200"/>
                  </a:moveTo>
                  <a:lnTo>
                    <a:pt x="1138427" y="457200"/>
                  </a:lnTo>
                  <a:lnTo>
                    <a:pt x="1141475" y="460248"/>
                  </a:lnTo>
                  <a:lnTo>
                    <a:pt x="1138427" y="460292"/>
                  </a:lnTo>
                  <a:lnTo>
                    <a:pt x="1138427" y="551688"/>
                  </a:lnTo>
                  <a:lnTo>
                    <a:pt x="2671572" y="551688"/>
                  </a:lnTo>
                  <a:lnTo>
                    <a:pt x="2671572" y="547116"/>
                  </a:lnTo>
                  <a:lnTo>
                    <a:pt x="1146047" y="547116"/>
                  </a:lnTo>
                  <a:lnTo>
                    <a:pt x="1141475" y="544068"/>
                  </a:lnTo>
                  <a:lnTo>
                    <a:pt x="1146047" y="544068"/>
                  </a:lnTo>
                  <a:lnTo>
                    <a:pt x="1146047" y="457200"/>
                  </a:lnTo>
                  <a:close/>
                </a:path>
                <a:path w="2672079" h="551814">
                  <a:moveTo>
                    <a:pt x="1146047" y="544068"/>
                  </a:moveTo>
                  <a:lnTo>
                    <a:pt x="1141475" y="544068"/>
                  </a:lnTo>
                  <a:lnTo>
                    <a:pt x="1146047" y="547116"/>
                  </a:lnTo>
                  <a:lnTo>
                    <a:pt x="1146047" y="544068"/>
                  </a:lnTo>
                  <a:close/>
                </a:path>
                <a:path w="2672079" h="551814">
                  <a:moveTo>
                    <a:pt x="2665476" y="544068"/>
                  </a:moveTo>
                  <a:lnTo>
                    <a:pt x="1146047" y="544068"/>
                  </a:lnTo>
                  <a:lnTo>
                    <a:pt x="1146047" y="547116"/>
                  </a:lnTo>
                  <a:lnTo>
                    <a:pt x="2665476" y="547116"/>
                  </a:lnTo>
                  <a:lnTo>
                    <a:pt x="2665476" y="544068"/>
                  </a:lnTo>
                  <a:close/>
                </a:path>
                <a:path w="2672079" h="551814">
                  <a:moveTo>
                    <a:pt x="2665476" y="3048"/>
                  </a:moveTo>
                  <a:lnTo>
                    <a:pt x="2665476" y="547116"/>
                  </a:lnTo>
                  <a:lnTo>
                    <a:pt x="2668524" y="544068"/>
                  </a:lnTo>
                  <a:lnTo>
                    <a:pt x="2671572" y="544068"/>
                  </a:lnTo>
                  <a:lnTo>
                    <a:pt x="2671572" y="6096"/>
                  </a:lnTo>
                  <a:lnTo>
                    <a:pt x="2668524" y="6096"/>
                  </a:lnTo>
                  <a:lnTo>
                    <a:pt x="2665476" y="3048"/>
                  </a:lnTo>
                  <a:close/>
                </a:path>
                <a:path w="2672079" h="551814">
                  <a:moveTo>
                    <a:pt x="2671572" y="544068"/>
                  </a:moveTo>
                  <a:lnTo>
                    <a:pt x="2668524" y="544068"/>
                  </a:lnTo>
                  <a:lnTo>
                    <a:pt x="2665476" y="547116"/>
                  </a:lnTo>
                  <a:lnTo>
                    <a:pt x="2671572" y="547116"/>
                  </a:lnTo>
                  <a:lnTo>
                    <a:pt x="2671572" y="544068"/>
                  </a:lnTo>
                  <a:close/>
                </a:path>
                <a:path w="2672079" h="551814">
                  <a:moveTo>
                    <a:pt x="1138427" y="317411"/>
                  </a:moveTo>
                  <a:lnTo>
                    <a:pt x="0" y="473964"/>
                  </a:lnTo>
                  <a:lnTo>
                    <a:pt x="0" y="477012"/>
                  </a:lnTo>
                  <a:lnTo>
                    <a:pt x="27431" y="476609"/>
                  </a:lnTo>
                  <a:lnTo>
                    <a:pt x="27431" y="470916"/>
                  </a:lnTo>
                  <a:lnTo>
                    <a:pt x="77148" y="470170"/>
                  </a:lnTo>
                  <a:lnTo>
                    <a:pt x="1146047" y="323088"/>
                  </a:lnTo>
                  <a:lnTo>
                    <a:pt x="1146047" y="320040"/>
                  </a:lnTo>
                  <a:lnTo>
                    <a:pt x="1138427" y="320040"/>
                  </a:lnTo>
                  <a:lnTo>
                    <a:pt x="1138427" y="317411"/>
                  </a:lnTo>
                  <a:close/>
                </a:path>
                <a:path w="2672079" h="551814">
                  <a:moveTo>
                    <a:pt x="30709" y="476560"/>
                  </a:moveTo>
                  <a:lnTo>
                    <a:pt x="27431" y="476609"/>
                  </a:lnTo>
                  <a:lnTo>
                    <a:pt x="27431" y="477012"/>
                  </a:lnTo>
                  <a:lnTo>
                    <a:pt x="30709" y="476560"/>
                  </a:lnTo>
                  <a:close/>
                </a:path>
                <a:path w="2672079" h="551814">
                  <a:moveTo>
                    <a:pt x="77148" y="470170"/>
                  </a:moveTo>
                  <a:lnTo>
                    <a:pt x="27431" y="470916"/>
                  </a:lnTo>
                  <a:lnTo>
                    <a:pt x="27431" y="476609"/>
                  </a:lnTo>
                  <a:lnTo>
                    <a:pt x="30709" y="476560"/>
                  </a:lnTo>
                  <a:lnTo>
                    <a:pt x="77148" y="470170"/>
                  </a:lnTo>
                  <a:close/>
                </a:path>
                <a:path w="2672079" h="551814">
                  <a:moveTo>
                    <a:pt x="1146047" y="454152"/>
                  </a:moveTo>
                  <a:lnTo>
                    <a:pt x="77148" y="470170"/>
                  </a:lnTo>
                  <a:lnTo>
                    <a:pt x="30709" y="476560"/>
                  </a:lnTo>
                  <a:lnTo>
                    <a:pt x="1138427" y="460292"/>
                  </a:lnTo>
                  <a:lnTo>
                    <a:pt x="1138427" y="457200"/>
                  </a:lnTo>
                  <a:lnTo>
                    <a:pt x="1146047" y="457200"/>
                  </a:lnTo>
                  <a:lnTo>
                    <a:pt x="1146047" y="454152"/>
                  </a:lnTo>
                  <a:close/>
                </a:path>
                <a:path w="2672079" h="551814">
                  <a:moveTo>
                    <a:pt x="1138427" y="457200"/>
                  </a:moveTo>
                  <a:lnTo>
                    <a:pt x="1138427" y="460292"/>
                  </a:lnTo>
                  <a:lnTo>
                    <a:pt x="1141475" y="460248"/>
                  </a:lnTo>
                  <a:lnTo>
                    <a:pt x="1138427" y="457200"/>
                  </a:lnTo>
                  <a:close/>
                </a:path>
                <a:path w="2672079" h="551814">
                  <a:moveTo>
                    <a:pt x="1141475" y="316992"/>
                  </a:moveTo>
                  <a:lnTo>
                    <a:pt x="1138427" y="317411"/>
                  </a:lnTo>
                  <a:lnTo>
                    <a:pt x="1138427" y="320040"/>
                  </a:lnTo>
                  <a:lnTo>
                    <a:pt x="1141475" y="316992"/>
                  </a:lnTo>
                  <a:close/>
                </a:path>
                <a:path w="2672079" h="551814">
                  <a:moveTo>
                    <a:pt x="1146047" y="316992"/>
                  </a:moveTo>
                  <a:lnTo>
                    <a:pt x="1141475" y="316992"/>
                  </a:lnTo>
                  <a:lnTo>
                    <a:pt x="1138427" y="320040"/>
                  </a:lnTo>
                  <a:lnTo>
                    <a:pt x="1146047" y="320040"/>
                  </a:lnTo>
                  <a:lnTo>
                    <a:pt x="1146047" y="316992"/>
                  </a:lnTo>
                  <a:close/>
                </a:path>
                <a:path w="2672079" h="551814">
                  <a:moveTo>
                    <a:pt x="2671572" y="0"/>
                  </a:moveTo>
                  <a:lnTo>
                    <a:pt x="1138427" y="0"/>
                  </a:lnTo>
                  <a:lnTo>
                    <a:pt x="1138427" y="317411"/>
                  </a:lnTo>
                  <a:lnTo>
                    <a:pt x="1141475" y="316992"/>
                  </a:lnTo>
                  <a:lnTo>
                    <a:pt x="1146047" y="316992"/>
                  </a:lnTo>
                  <a:lnTo>
                    <a:pt x="1146047" y="6096"/>
                  </a:lnTo>
                  <a:lnTo>
                    <a:pt x="1141475" y="6096"/>
                  </a:lnTo>
                  <a:lnTo>
                    <a:pt x="1146047" y="3048"/>
                  </a:lnTo>
                  <a:lnTo>
                    <a:pt x="2671572" y="3048"/>
                  </a:lnTo>
                  <a:lnTo>
                    <a:pt x="2671572" y="0"/>
                  </a:lnTo>
                  <a:close/>
                </a:path>
                <a:path w="2672079" h="551814">
                  <a:moveTo>
                    <a:pt x="1146047" y="3048"/>
                  </a:moveTo>
                  <a:lnTo>
                    <a:pt x="1141475" y="6096"/>
                  </a:lnTo>
                  <a:lnTo>
                    <a:pt x="1146047" y="6096"/>
                  </a:lnTo>
                  <a:lnTo>
                    <a:pt x="1146047" y="3048"/>
                  </a:lnTo>
                  <a:close/>
                </a:path>
                <a:path w="2672079" h="551814">
                  <a:moveTo>
                    <a:pt x="2665476" y="3048"/>
                  </a:moveTo>
                  <a:lnTo>
                    <a:pt x="1146047" y="3048"/>
                  </a:lnTo>
                  <a:lnTo>
                    <a:pt x="1146047" y="6096"/>
                  </a:lnTo>
                  <a:lnTo>
                    <a:pt x="2665476" y="6096"/>
                  </a:lnTo>
                  <a:lnTo>
                    <a:pt x="2665476" y="3048"/>
                  </a:lnTo>
                  <a:close/>
                </a:path>
                <a:path w="2672079" h="551814">
                  <a:moveTo>
                    <a:pt x="2671572" y="3048"/>
                  </a:moveTo>
                  <a:lnTo>
                    <a:pt x="2665476" y="3048"/>
                  </a:lnTo>
                  <a:lnTo>
                    <a:pt x="2668524" y="6096"/>
                  </a:lnTo>
                  <a:lnTo>
                    <a:pt x="2671572" y="6096"/>
                  </a:lnTo>
                  <a:lnTo>
                    <a:pt x="2671572" y="3048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4900676" y="3363483"/>
            <a:ext cx="1351915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Arial"/>
                <a:cs typeface="Arial"/>
              </a:rPr>
              <a:t>Often</a:t>
            </a:r>
            <a:r>
              <a:rPr sz="1000" spc="-3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a</a:t>
            </a:r>
            <a:r>
              <a:rPr sz="1000" spc="1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pair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of </a:t>
            </a:r>
            <a:r>
              <a:rPr sz="1000" spc="-10" dirty="0">
                <a:latin typeface="Arial"/>
                <a:cs typeface="Arial"/>
              </a:rPr>
              <a:t>methods </a:t>
            </a:r>
            <a:r>
              <a:rPr sz="1000" dirty="0">
                <a:latin typeface="Arial"/>
                <a:cs typeface="Arial"/>
              </a:rPr>
              <a:t>to</a:t>
            </a:r>
            <a:r>
              <a:rPr sz="1000" spc="-3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set</a:t>
            </a:r>
            <a:r>
              <a:rPr sz="1000" spc="1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and get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spc="-25" dirty="0">
                <a:latin typeface="Arial"/>
                <a:cs typeface="Arial"/>
              </a:rPr>
              <a:t>the </a:t>
            </a:r>
            <a:r>
              <a:rPr sz="1000" dirty="0">
                <a:latin typeface="Arial"/>
                <a:cs typeface="Arial"/>
              </a:rPr>
              <a:t>current</a:t>
            </a:r>
            <a:r>
              <a:rPr sz="1000" spc="-4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field</a:t>
            </a:r>
            <a:r>
              <a:rPr sz="1000" spc="-20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value.</a:t>
            </a:r>
            <a:endParaRPr sz="10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94436" y="5247386"/>
            <a:ext cx="6415405" cy="369125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R="26670" algn="ctr">
              <a:lnSpc>
                <a:spcPct val="100000"/>
              </a:lnSpc>
              <a:spcBef>
                <a:spcPts val="105"/>
              </a:spcBef>
            </a:pPr>
            <a:endParaRPr sz="8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8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620"/>
              </a:spcBef>
            </a:pPr>
            <a:endParaRPr sz="8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300" b="1" dirty="0">
                <a:latin typeface="Arial"/>
                <a:cs typeface="Arial"/>
              </a:rPr>
              <a:t>Adding</a:t>
            </a:r>
            <a:r>
              <a:rPr sz="1300" b="1" spc="-5" dirty="0">
                <a:latin typeface="Arial"/>
                <a:cs typeface="Arial"/>
              </a:rPr>
              <a:t> </a:t>
            </a:r>
            <a:r>
              <a:rPr sz="1300" b="1" dirty="0">
                <a:latin typeface="Arial"/>
                <a:cs typeface="Arial"/>
              </a:rPr>
              <a:t>Instance</a:t>
            </a:r>
            <a:r>
              <a:rPr sz="1300" b="1" spc="-20" dirty="0">
                <a:latin typeface="Arial"/>
                <a:cs typeface="Arial"/>
              </a:rPr>
              <a:t> </a:t>
            </a:r>
            <a:r>
              <a:rPr sz="1300" b="1" dirty="0">
                <a:latin typeface="Arial"/>
                <a:cs typeface="Arial"/>
              </a:rPr>
              <a:t>Methods</a:t>
            </a:r>
            <a:r>
              <a:rPr sz="1300" b="1" spc="-35" dirty="0">
                <a:latin typeface="Arial"/>
                <a:cs typeface="Arial"/>
              </a:rPr>
              <a:t> </a:t>
            </a:r>
            <a:r>
              <a:rPr sz="1300" b="1" dirty="0">
                <a:latin typeface="Arial"/>
                <a:cs typeface="Arial"/>
              </a:rPr>
              <a:t>to</a:t>
            </a:r>
            <a:r>
              <a:rPr sz="1300" b="1" spc="-30" dirty="0">
                <a:latin typeface="Arial"/>
                <a:cs typeface="Arial"/>
              </a:rPr>
              <a:t> </a:t>
            </a:r>
            <a:r>
              <a:rPr sz="1300" b="1" dirty="0">
                <a:latin typeface="Arial"/>
                <a:cs typeface="Arial"/>
              </a:rPr>
              <a:t>the</a:t>
            </a:r>
            <a:r>
              <a:rPr sz="1300" b="1" spc="-35" dirty="0">
                <a:latin typeface="Arial"/>
                <a:cs typeface="Arial"/>
              </a:rPr>
              <a:t> </a:t>
            </a:r>
            <a:r>
              <a:rPr sz="1300" b="1" spc="85" dirty="0">
                <a:latin typeface="Times New Roman"/>
                <a:cs typeface="Times New Roman"/>
              </a:rPr>
              <a:t>Employee</a:t>
            </a:r>
            <a:r>
              <a:rPr sz="1300" b="1" spc="35" dirty="0">
                <a:latin typeface="Times New Roman"/>
                <a:cs typeface="Times New Roman"/>
              </a:rPr>
              <a:t> </a:t>
            </a:r>
            <a:r>
              <a:rPr sz="1300" b="1" spc="-10" dirty="0">
                <a:latin typeface="Arial"/>
                <a:cs typeface="Arial"/>
              </a:rPr>
              <a:t>Class</a:t>
            </a:r>
            <a:endParaRPr sz="1300">
              <a:latin typeface="Arial"/>
              <a:cs typeface="Arial"/>
            </a:endParaRPr>
          </a:p>
          <a:p>
            <a:pPr marL="135890" marR="117475">
              <a:lnSpc>
                <a:spcPct val="103499"/>
              </a:lnSpc>
              <a:spcBef>
                <a:spcPts val="520"/>
              </a:spcBef>
            </a:pPr>
            <a:r>
              <a:rPr sz="1150" dirty="0">
                <a:latin typeface="Arial"/>
                <a:cs typeface="Arial"/>
              </a:rPr>
              <a:t>A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common</a:t>
            </a:r>
            <a:r>
              <a:rPr sz="1150" spc="2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practice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is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to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create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set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of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methods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that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manipulate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field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data: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methods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that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spc="-25" dirty="0">
                <a:latin typeface="Arial"/>
                <a:cs typeface="Arial"/>
              </a:rPr>
              <a:t>set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value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of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each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field,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and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methods</a:t>
            </a:r>
            <a:r>
              <a:rPr sz="1150" spc="4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that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get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value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of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each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field.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These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methods</a:t>
            </a:r>
            <a:r>
              <a:rPr sz="1150" spc="40" dirty="0">
                <a:latin typeface="Arial"/>
                <a:cs typeface="Arial"/>
              </a:rPr>
              <a:t> </a:t>
            </a:r>
            <a:r>
              <a:rPr sz="1150" spc="-25" dirty="0">
                <a:latin typeface="Arial"/>
                <a:cs typeface="Arial"/>
              </a:rPr>
              <a:t>are </a:t>
            </a:r>
            <a:r>
              <a:rPr sz="1150" dirty="0">
                <a:latin typeface="Arial"/>
                <a:cs typeface="Arial"/>
              </a:rPr>
              <a:t>called</a:t>
            </a:r>
            <a:r>
              <a:rPr sz="1150" spc="105" dirty="0">
                <a:latin typeface="Arial"/>
                <a:cs typeface="Arial"/>
              </a:rPr>
              <a:t> </a:t>
            </a:r>
            <a:r>
              <a:rPr sz="1150" i="1" dirty="0">
                <a:latin typeface="Arial"/>
                <a:cs typeface="Arial"/>
              </a:rPr>
              <a:t>accessors</a:t>
            </a:r>
            <a:r>
              <a:rPr sz="1150" i="1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(getters)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and</a:t>
            </a:r>
            <a:r>
              <a:rPr sz="1150" spc="105" dirty="0">
                <a:latin typeface="Arial"/>
                <a:cs typeface="Arial"/>
              </a:rPr>
              <a:t> </a:t>
            </a:r>
            <a:r>
              <a:rPr sz="1150" i="1" dirty="0">
                <a:latin typeface="Arial"/>
                <a:cs typeface="Arial"/>
              </a:rPr>
              <a:t>mutators</a:t>
            </a:r>
            <a:r>
              <a:rPr sz="1150" i="1" spc="85" dirty="0">
                <a:latin typeface="Arial"/>
                <a:cs typeface="Arial"/>
              </a:rPr>
              <a:t> </a:t>
            </a:r>
            <a:r>
              <a:rPr sz="1150" spc="-10" dirty="0">
                <a:latin typeface="Arial"/>
                <a:cs typeface="Arial"/>
              </a:rPr>
              <a:t>(setters).</a:t>
            </a:r>
            <a:endParaRPr sz="1150">
              <a:latin typeface="Arial"/>
              <a:cs typeface="Arial"/>
            </a:endParaRPr>
          </a:p>
          <a:p>
            <a:pPr marL="135890" marR="20955">
              <a:lnSpc>
                <a:spcPct val="105500"/>
              </a:lnSpc>
              <a:spcBef>
                <a:spcPts val="335"/>
              </a:spcBef>
            </a:pPr>
            <a:r>
              <a:rPr sz="1150" dirty="0">
                <a:latin typeface="Arial"/>
                <a:cs typeface="Arial"/>
              </a:rPr>
              <a:t>The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convention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is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to</a:t>
            </a:r>
            <a:r>
              <a:rPr sz="1150" spc="3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use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spc="275" dirty="0">
                <a:latin typeface="Times New Roman"/>
                <a:cs typeface="Times New Roman"/>
              </a:rPr>
              <a:t>set</a:t>
            </a:r>
            <a:r>
              <a:rPr sz="1150" spc="100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Arial"/>
                <a:cs typeface="Arial"/>
              </a:rPr>
              <a:t>and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spc="235" dirty="0">
                <a:latin typeface="Times New Roman"/>
                <a:cs typeface="Times New Roman"/>
              </a:rPr>
              <a:t>get</a:t>
            </a:r>
            <a:r>
              <a:rPr sz="1150" spc="114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Arial"/>
                <a:cs typeface="Arial"/>
              </a:rPr>
              <a:t>plus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name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of</a:t>
            </a:r>
            <a:r>
              <a:rPr sz="1150" spc="4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field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with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first</a:t>
            </a:r>
            <a:r>
              <a:rPr sz="1150" spc="1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letter</a:t>
            </a:r>
            <a:r>
              <a:rPr sz="1150" spc="3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of</a:t>
            </a:r>
            <a:r>
              <a:rPr sz="1150" spc="4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spc="-10" dirty="0">
                <a:latin typeface="Arial"/>
                <a:cs typeface="Arial"/>
              </a:rPr>
              <a:t>field </a:t>
            </a:r>
            <a:r>
              <a:rPr sz="1150" dirty="0">
                <a:latin typeface="Arial"/>
                <a:cs typeface="Arial"/>
              </a:rPr>
              <a:t>name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capitalized</a:t>
            </a:r>
            <a:r>
              <a:rPr sz="1150" spc="13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(lower</a:t>
            </a:r>
            <a:r>
              <a:rPr sz="1150" spc="13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camel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case).</a:t>
            </a:r>
            <a:r>
              <a:rPr sz="1150" spc="9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Most</a:t>
            </a:r>
            <a:r>
              <a:rPr sz="1150" spc="114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modern</a:t>
            </a:r>
            <a:r>
              <a:rPr sz="1150" spc="10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integrated</a:t>
            </a:r>
            <a:r>
              <a:rPr sz="1150" spc="10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development</a:t>
            </a:r>
            <a:r>
              <a:rPr sz="1150" spc="130" dirty="0">
                <a:latin typeface="Arial"/>
                <a:cs typeface="Arial"/>
              </a:rPr>
              <a:t> </a:t>
            </a:r>
            <a:r>
              <a:rPr sz="1150" spc="-10" dirty="0">
                <a:latin typeface="Arial"/>
                <a:cs typeface="Arial"/>
              </a:rPr>
              <a:t>environments </a:t>
            </a:r>
            <a:r>
              <a:rPr sz="1150" dirty="0">
                <a:latin typeface="Arial"/>
                <a:cs typeface="Arial"/>
              </a:rPr>
              <a:t>(IDEs)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provide</a:t>
            </a:r>
            <a:r>
              <a:rPr sz="1150" spc="11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an</a:t>
            </a:r>
            <a:r>
              <a:rPr sz="1150" spc="9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easy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way</a:t>
            </a:r>
            <a:r>
              <a:rPr sz="1150" spc="10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to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automatically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generate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accessor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(getter)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and</a:t>
            </a:r>
            <a:r>
              <a:rPr sz="1150" spc="95" dirty="0">
                <a:latin typeface="Arial"/>
                <a:cs typeface="Arial"/>
              </a:rPr>
              <a:t> </a:t>
            </a:r>
            <a:r>
              <a:rPr sz="1150" spc="-10" dirty="0">
                <a:latin typeface="Arial"/>
                <a:cs typeface="Arial"/>
              </a:rPr>
              <a:t>mutator </a:t>
            </a:r>
            <a:r>
              <a:rPr sz="1150" dirty="0">
                <a:latin typeface="Arial"/>
                <a:cs typeface="Arial"/>
              </a:rPr>
              <a:t>(setter)</a:t>
            </a:r>
            <a:r>
              <a:rPr sz="1150" spc="3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methods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for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spc="-20" dirty="0">
                <a:latin typeface="Arial"/>
                <a:cs typeface="Arial"/>
              </a:rPr>
              <a:t>you.</a:t>
            </a:r>
            <a:endParaRPr sz="1150">
              <a:latin typeface="Arial"/>
              <a:cs typeface="Arial"/>
            </a:endParaRPr>
          </a:p>
          <a:p>
            <a:pPr marL="135890" marR="5080">
              <a:lnSpc>
                <a:spcPct val="105800"/>
              </a:lnSpc>
              <a:spcBef>
                <a:spcPts val="315"/>
              </a:spcBef>
            </a:pPr>
            <a:r>
              <a:rPr sz="1150" dirty="0">
                <a:latin typeface="Arial"/>
                <a:cs typeface="Arial"/>
              </a:rPr>
              <a:t>Notice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that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set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methods</a:t>
            </a:r>
            <a:r>
              <a:rPr sz="1150" spc="4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use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keyword</a:t>
            </a:r>
            <a:r>
              <a:rPr sz="1150" spc="114" dirty="0">
                <a:latin typeface="Arial"/>
                <a:cs typeface="Arial"/>
              </a:rPr>
              <a:t> </a:t>
            </a:r>
            <a:r>
              <a:rPr sz="1150" spc="229" dirty="0">
                <a:latin typeface="Times New Roman"/>
                <a:cs typeface="Times New Roman"/>
              </a:rPr>
              <a:t>this</a:t>
            </a:r>
            <a:r>
              <a:rPr sz="1150" spc="229" dirty="0">
                <a:latin typeface="Arial"/>
                <a:cs typeface="Arial"/>
              </a:rPr>
              <a:t>.</a:t>
            </a:r>
            <a:r>
              <a:rPr sz="1150" spc="9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spc="285" dirty="0">
                <a:latin typeface="Times New Roman"/>
                <a:cs typeface="Times New Roman"/>
              </a:rPr>
              <a:t>this</a:t>
            </a:r>
            <a:r>
              <a:rPr sz="1150" spc="130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Arial"/>
                <a:cs typeface="Arial"/>
              </a:rPr>
              <a:t>keyword</a:t>
            </a:r>
            <a:r>
              <a:rPr sz="1150" spc="114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allows</a:t>
            </a:r>
            <a:r>
              <a:rPr sz="1150" spc="11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compiler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spc="-25" dirty="0">
                <a:latin typeface="Arial"/>
                <a:cs typeface="Arial"/>
              </a:rPr>
              <a:t>to </a:t>
            </a:r>
            <a:r>
              <a:rPr sz="1150" dirty="0">
                <a:latin typeface="Arial"/>
                <a:cs typeface="Arial"/>
              </a:rPr>
              <a:t>distinguish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between</a:t>
            </a:r>
            <a:r>
              <a:rPr sz="1150" spc="10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field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name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of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class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spc="190" dirty="0">
                <a:latin typeface="Arial"/>
                <a:cs typeface="Arial"/>
              </a:rPr>
              <a:t>(</a:t>
            </a:r>
            <a:r>
              <a:rPr sz="1150" spc="190" dirty="0">
                <a:latin typeface="Times New Roman"/>
                <a:cs typeface="Times New Roman"/>
              </a:rPr>
              <a:t>this</a:t>
            </a:r>
            <a:r>
              <a:rPr sz="1150" spc="190" dirty="0">
                <a:latin typeface="Arial"/>
                <a:cs typeface="Arial"/>
              </a:rPr>
              <a:t>)</a:t>
            </a:r>
            <a:r>
              <a:rPr sz="1150" spc="9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and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parameter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name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being</a:t>
            </a:r>
            <a:r>
              <a:rPr sz="1150" spc="95" dirty="0">
                <a:latin typeface="Arial"/>
                <a:cs typeface="Arial"/>
              </a:rPr>
              <a:t> </a:t>
            </a:r>
            <a:r>
              <a:rPr sz="1150" spc="-10" dirty="0">
                <a:latin typeface="Arial"/>
                <a:cs typeface="Arial"/>
              </a:rPr>
              <a:t>passed </a:t>
            </a:r>
            <a:r>
              <a:rPr sz="1150" dirty="0">
                <a:latin typeface="Arial"/>
                <a:cs typeface="Arial"/>
              </a:rPr>
              <a:t>in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as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an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argument.</a:t>
            </a:r>
            <a:r>
              <a:rPr sz="1150" spc="2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Without</a:t>
            </a:r>
            <a:r>
              <a:rPr sz="1150" spc="1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keyword</a:t>
            </a:r>
            <a:r>
              <a:rPr sz="1150" spc="120" dirty="0">
                <a:latin typeface="Arial"/>
                <a:cs typeface="Arial"/>
              </a:rPr>
              <a:t> </a:t>
            </a:r>
            <a:r>
              <a:rPr sz="1150" spc="229" dirty="0">
                <a:latin typeface="Times New Roman"/>
                <a:cs typeface="Times New Roman"/>
              </a:rPr>
              <a:t>this</a:t>
            </a:r>
            <a:r>
              <a:rPr sz="1150" spc="229" dirty="0">
                <a:latin typeface="Arial"/>
                <a:cs typeface="Arial"/>
              </a:rPr>
              <a:t>,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net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effect</a:t>
            </a:r>
            <a:r>
              <a:rPr sz="1150" spc="-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is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that</a:t>
            </a:r>
            <a:r>
              <a:rPr sz="1150" spc="3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you</a:t>
            </a:r>
            <a:r>
              <a:rPr sz="1150" spc="114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are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assigning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spc="-10" dirty="0">
                <a:latin typeface="Arial"/>
                <a:cs typeface="Arial"/>
              </a:rPr>
              <a:t>value </a:t>
            </a:r>
            <a:r>
              <a:rPr sz="1150" dirty="0">
                <a:latin typeface="Arial"/>
                <a:cs typeface="Arial"/>
              </a:rPr>
              <a:t>to</a:t>
            </a:r>
            <a:r>
              <a:rPr sz="1150" spc="4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itself.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(In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fact,</a:t>
            </a:r>
            <a:r>
              <a:rPr sz="1150" spc="2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NetBeans</a:t>
            </a:r>
            <a:r>
              <a:rPr sz="1150" spc="11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provides</a:t>
            </a:r>
            <a:r>
              <a:rPr sz="1150" spc="114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warning:</a:t>
            </a:r>
            <a:r>
              <a:rPr sz="1150" spc="11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"Assignment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to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spc="-10" dirty="0">
                <a:latin typeface="Arial"/>
                <a:cs typeface="Arial"/>
              </a:rPr>
              <a:t>self.")</a:t>
            </a:r>
            <a:endParaRPr sz="1150">
              <a:latin typeface="Arial"/>
              <a:cs typeface="Arial"/>
            </a:endParaRPr>
          </a:p>
          <a:p>
            <a:pPr marL="135890" marR="208915">
              <a:lnSpc>
                <a:spcPct val="103499"/>
              </a:lnSpc>
              <a:spcBef>
                <a:spcPts val="350"/>
              </a:spcBef>
            </a:pPr>
            <a:r>
              <a:rPr sz="1150" dirty="0">
                <a:latin typeface="Arial"/>
                <a:cs typeface="Arial"/>
              </a:rPr>
              <a:t>In</a:t>
            </a:r>
            <a:r>
              <a:rPr sz="1150" spc="3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this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simple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example,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you</a:t>
            </a:r>
            <a:r>
              <a:rPr sz="1150" spc="10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could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use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spc="130" dirty="0">
                <a:latin typeface="Times New Roman"/>
                <a:cs typeface="Times New Roman"/>
              </a:rPr>
              <a:t>setName</a:t>
            </a:r>
            <a:r>
              <a:rPr sz="1150" spc="140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Arial"/>
                <a:cs typeface="Arial"/>
              </a:rPr>
              <a:t>method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to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change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employee</a:t>
            </a:r>
            <a:r>
              <a:rPr sz="1150" spc="120" dirty="0">
                <a:latin typeface="Arial"/>
                <a:cs typeface="Arial"/>
              </a:rPr>
              <a:t> </a:t>
            </a:r>
            <a:r>
              <a:rPr sz="1150" spc="-20" dirty="0">
                <a:latin typeface="Arial"/>
                <a:cs typeface="Arial"/>
              </a:rPr>
              <a:t>name </a:t>
            </a:r>
            <a:r>
              <a:rPr sz="1150" dirty="0">
                <a:latin typeface="Arial"/>
                <a:cs typeface="Arial"/>
              </a:rPr>
              <a:t>and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spc="235" dirty="0">
                <a:latin typeface="Times New Roman"/>
                <a:cs typeface="Times New Roman"/>
              </a:rPr>
              <a:t>setSalary</a:t>
            </a:r>
            <a:r>
              <a:rPr sz="1150" spc="140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Arial"/>
                <a:cs typeface="Arial"/>
              </a:rPr>
              <a:t>method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to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change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employee</a:t>
            </a:r>
            <a:r>
              <a:rPr sz="1150" spc="110" dirty="0">
                <a:latin typeface="Arial"/>
                <a:cs typeface="Arial"/>
              </a:rPr>
              <a:t> </a:t>
            </a:r>
            <a:r>
              <a:rPr sz="1150" spc="200" dirty="0">
                <a:latin typeface="Times New Roman"/>
                <a:cs typeface="Times New Roman"/>
              </a:rPr>
              <a:t>salary</a:t>
            </a:r>
            <a:r>
              <a:rPr sz="1150" spc="200" dirty="0">
                <a:latin typeface="Arial"/>
                <a:cs typeface="Arial"/>
              </a:rPr>
              <a:t>.</a:t>
            </a:r>
            <a:endParaRPr sz="1150">
              <a:latin typeface="Arial"/>
              <a:cs typeface="Arial"/>
            </a:endParaRPr>
          </a:p>
          <a:p>
            <a:pPr marL="135890" marR="130175">
              <a:lnSpc>
                <a:spcPct val="103499"/>
              </a:lnSpc>
              <a:spcBef>
                <a:spcPts val="515"/>
              </a:spcBef>
            </a:pPr>
            <a:r>
              <a:rPr sz="1150" b="1" dirty="0">
                <a:latin typeface="Arial"/>
                <a:cs typeface="Arial"/>
              </a:rPr>
              <a:t>Note:</a:t>
            </a:r>
            <a:r>
              <a:rPr sz="1150" b="1" spc="9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9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methods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declared</a:t>
            </a:r>
            <a:r>
              <a:rPr sz="1150" spc="9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on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this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slide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are</a:t>
            </a:r>
            <a:r>
              <a:rPr sz="1150" spc="9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called</a:t>
            </a:r>
            <a:r>
              <a:rPr sz="1150" spc="100" dirty="0">
                <a:latin typeface="Arial"/>
                <a:cs typeface="Arial"/>
              </a:rPr>
              <a:t> </a:t>
            </a:r>
            <a:r>
              <a:rPr sz="1150" i="1" dirty="0">
                <a:latin typeface="Arial"/>
                <a:cs typeface="Arial"/>
              </a:rPr>
              <a:t>instance</a:t>
            </a:r>
            <a:r>
              <a:rPr sz="1150" i="1" spc="9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methods.</a:t>
            </a:r>
            <a:r>
              <a:rPr sz="1150" spc="3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They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are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invoked</a:t>
            </a:r>
            <a:r>
              <a:rPr sz="1150" spc="105" dirty="0">
                <a:latin typeface="Arial"/>
                <a:cs typeface="Arial"/>
              </a:rPr>
              <a:t> </a:t>
            </a:r>
            <a:r>
              <a:rPr sz="1150" spc="-25" dirty="0">
                <a:latin typeface="Arial"/>
                <a:cs typeface="Arial"/>
              </a:rPr>
              <a:t>by </a:t>
            </a:r>
            <a:r>
              <a:rPr sz="1150" dirty="0">
                <a:latin typeface="Arial"/>
                <a:cs typeface="Arial"/>
              </a:rPr>
              <a:t>using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an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instance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of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this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class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(described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in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next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spc="-10" dirty="0">
                <a:latin typeface="Arial"/>
                <a:cs typeface="Arial"/>
              </a:rPr>
              <a:t>slide).</a:t>
            </a:r>
            <a:endParaRPr sz="11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12"/>
          <p:cNvSpPr txBox="1"/>
          <p:nvPr/>
        </p:nvSpPr>
        <p:spPr>
          <a:xfrm>
            <a:off x="3751198" y="9431093"/>
            <a:ext cx="283210" cy="182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ct val="100000"/>
              </a:lnSpc>
            </a:pPr>
            <a:fld id="{81D60167-4931-47E6-BA6A-407CBD079E47}" type="slidenum">
              <a:rPr sz="1100" b="1" spc="-20" dirty="0">
                <a:latin typeface="Arial"/>
                <a:cs typeface="Arial"/>
              </a:rPr>
              <a:t>6</a:t>
            </a:fld>
            <a:endParaRPr sz="11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1359153" y="857859"/>
            <a:ext cx="3823335" cy="428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20200"/>
              </a:lnSpc>
              <a:spcBef>
                <a:spcPts val="95"/>
              </a:spcBef>
            </a:pPr>
            <a:r>
              <a:rPr sz="1100" dirty="0">
                <a:latin typeface="Arial"/>
                <a:cs typeface="Arial"/>
              </a:rPr>
              <a:t>Practice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4-</a:t>
            </a:r>
            <a:r>
              <a:rPr sz="1100" dirty="0">
                <a:latin typeface="Arial"/>
                <a:cs typeface="Arial"/>
              </a:rPr>
              <a:t>3</a:t>
            </a:r>
            <a:r>
              <a:rPr sz="1100" spc="-4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Overview: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Applying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the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Singleton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Design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Pattern </a:t>
            </a:r>
            <a:r>
              <a:rPr sz="1100" dirty="0">
                <a:latin typeface="Arial"/>
                <a:cs typeface="Arial"/>
              </a:rPr>
              <a:t>Quiz</a:t>
            </a:r>
            <a:r>
              <a:rPr sz="1100" spc="145" dirty="0">
                <a:latin typeface="Arial"/>
                <a:cs typeface="Arial"/>
              </a:rPr>
              <a:t>  </a:t>
            </a:r>
            <a:r>
              <a:rPr sz="1100" spc="-10" dirty="0">
                <a:latin typeface="Arial"/>
                <a:cs typeface="Arial"/>
              </a:rPr>
              <a:t>4-</a:t>
            </a:r>
            <a:r>
              <a:rPr sz="1100" spc="-25" dirty="0">
                <a:latin typeface="Arial"/>
                <a:cs typeface="Arial"/>
              </a:rPr>
              <a:t>43</a:t>
            </a:r>
            <a:endParaRPr sz="11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11630" y="891032"/>
            <a:ext cx="30924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latin typeface="Arial"/>
                <a:cs typeface="Arial"/>
              </a:rPr>
              <a:t>4-</a:t>
            </a:r>
            <a:r>
              <a:rPr sz="1100" spc="-25" dirty="0">
                <a:latin typeface="Arial"/>
                <a:cs typeface="Arial"/>
              </a:rPr>
              <a:t>42</a:t>
            </a:r>
            <a:endParaRPr sz="11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30604" y="1457299"/>
            <a:ext cx="3599815" cy="3844925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75"/>
              </a:spcBef>
              <a:tabLst>
                <a:tab pos="240665" algn="l"/>
              </a:tabLst>
            </a:pPr>
            <a:r>
              <a:rPr sz="1100" b="1" spc="-50" dirty="0">
                <a:latin typeface="Arial"/>
                <a:cs typeface="Arial"/>
              </a:rPr>
              <a:t>5</a:t>
            </a:r>
            <a:r>
              <a:rPr sz="1100" b="1" dirty="0">
                <a:latin typeface="Arial"/>
                <a:cs typeface="Arial"/>
              </a:rPr>
              <a:t>	Abstract</a:t>
            </a:r>
            <a:r>
              <a:rPr sz="1100" b="1" spc="270" dirty="0">
                <a:latin typeface="Arial"/>
                <a:cs typeface="Arial"/>
              </a:rPr>
              <a:t> </a:t>
            </a:r>
            <a:r>
              <a:rPr sz="1100" b="1" dirty="0">
                <a:latin typeface="Arial"/>
                <a:cs typeface="Arial"/>
              </a:rPr>
              <a:t>and</a:t>
            </a:r>
            <a:r>
              <a:rPr sz="1100" b="1" spc="-25" dirty="0">
                <a:latin typeface="Arial"/>
                <a:cs typeface="Arial"/>
              </a:rPr>
              <a:t> </a:t>
            </a:r>
            <a:r>
              <a:rPr sz="1100" b="1" dirty="0">
                <a:latin typeface="Arial"/>
                <a:cs typeface="Arial"/>
              </a:rPr>
              <a:t>Nested</a:t>
            </a:r>
            <a:r>
              <a:rPr sz="1100" b="1" spc="-35" dirty="0">
                <a:latin typeface="Arial"/>
                <a:cs typeface="Arial"/>
              </a:rPr>
              <a:t> </a:t>
            </a:r>
            <a:r>
              <a:rPr sz="1100" b="1" spc="-10" dirty="0">
                <a:latin typeface="Arial"/>
                <a:cs typeface="Arial"/>
              </a:rPr>
              <a:t>Classes</a:t>
            </a:r>
            <a:endParaRPr sz="1100">
              <a:latin typeface="Arial"/>
              <a:cs typeface="Arial"/>
            </a:endParaRPr>
          </a:p>
          <a:p>
            <a:pPr marL="240665">
              <a:lnSpc>
                <a:spcPct val="100000"/>
              </a:lnSpc>
              <a:spcBef>
                <a:spcPts val="275"/>
              </a:spcBef>
            </a:pPr>
            <a:r>
              <a:rPr sz="1100" dirty="0">
                <a:latin typeface="Arial"/>
                <a:cs typeface="Arial"/>
              </a:rPr>
              <a:t>Objectives</a:t>
            </a:r>
            <a:r>
              <a:rPr sz="1100" spc="130" dirty="0">
                <a:latin typeface="Arial"/>
                <a:cs typeface="Arial"/>
              </a:rPr>
              <a:t>  </a:t>
            </a:r>
            <a:r>
              <a:rPr sz="1100" dirty="0">
                <a:latin typeface="Arial"/>
                <a:cs typeface="Arial"/>
              </a:rPr>
              <a:t>5-</a:t>
            </a:r>
            <a:r>
              <a:rPr sz="1100" spc="-50" dirty="0">
                <a:latin typeface="Arial"/>
                <a:cs typeface="Arial"/>
              </a:rPr>
              <a:t>2</a:t>
            </a:r>
            <a:endParaRPr sz="1100">
              <a:latin typeface="Arial"/>
              <a:cs typeface="Arial"/>
            </a:endParaRPr>
          </a:p>
          <a:p>
            <a:pPr marL="240665" marR="405130">
              <a:lnSpc>
                <a:spcPct val="120000"/>
              </a:lnSpc>
            </a:pPr>
            <a:r>
              <a:rPr sz="1100" dirty="0">
                <a:latin typeface="Arial"/>
                <a:cs typeface="Arial"/>
              </a:rPr>
              <a:t>Modeling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Business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Problems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with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Classes</a:t>
            </a:r>
            <a:r>
              <a:rPr sz="1100" spc="105" dirty="0">
                <a:latin typeface="Arial"/>
                <a:cs typeface="Arial"/>
              </a:rPr>
              <a:t>  </a:t>
            </a:r>
            <a:r>
              <a:rPr sz="1100" spc="-10" dirty="0">
                <a:latin typeface="Arial"/>
                <a:cs typeface="Arial"/>
              </a:rPr>
              <a:t>5-</a:t>
            </a:r>
            <a:r>
              <a:rPr sz="1100" spc="-50" dirty="0">
                <a:latin typeface="Arial"/>
                <a:cs typeface="Arial"/>
              </a:rPr>
              <a:t>3 </a:t>
            </a:r>
            <a:r>
              <a:rPr sz="1100" dirty="0">
                <a:latin typeface="Arial"/>
                <a:cs typeface="Arial"/>
              </a:rPr>
              <a:t>Enabling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Generalization</a:t>
            </a:r>
            <a:r>
              <a:rPr sz="1100" spc="105" dirty="0">
                <a:latin typeface="Arial"/>
                <a:cs typeface="Arial"/>
              </a:rPr>
              <a:t>  </a:t>
            </a:r>
            <a:r>
              <a:rPr sz="1100" spc="-10" dirty="0">
                <a:latin typeface="Arial"/>
                <a:cs typeface="Arial"/>
              </a:rPr>
              <a:t>5-</a:t>
            </a:r>
            <a:r>
              <a:rPr sz="1100" spc="-50" dirty="0">
                <a:latin typeface="Arial"/>
                <a:cs typeface="Arial"/>
              </a:rPr>
              <a:t>4</a:t>
            </a:r>
            <a:endParaRPr sz="1100">
              <a:latin typeface="Arial"/>
              <a:cs typeface="Arial"/>
            </a:endParaRPr>
          </a:p>
          <a:p>
            <a:pPr marL="240665" marR="497840">
              <a:lnSpc>
                <a:spcPts val="1580"/>
              </a:lnSpc>
              <a:spcBef>
                <a:spcPts val="90"/>
              </a:spcBef>
            </a:pPr>
            <a:r>
              <a:rPr sz="1100" dirty="0">
                <a:latin typeface="Arial"/>
                <a:cs typeface="Arial"/>
              </a:rPr>
              <a:t>Identifying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the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Need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for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Abstract</a:t>
            </a:r>
            <a:r>
              <a:rPr sz="1100" spc="-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Classes</a:t>
            </a:r>
            <a:r>
              <a:rPr sz="1100" spc="125" dirty="0">
                <a:latin typeface="Arial"/>
                <a:cs typeface="Arial"/>
              </a:rPr>
              <a:t>  </a:t>
            </a:r>
            <a:r>
              <a:rPr sz="1100" dirty="0">
                <a:latin typeface="Arial"/>
                <a:cs typeface="Arial"/>
              </a:rPr>
              <a:t>5-</a:t>
            </a:r>
            <a:r>
              <a:rPr sz="1100" spc="-50" dirty="0">
                <a:latin typeface="Arial"/>
                <a:cs typeface="Arial"/>
              </a:rPr>
              <a:t>5 </a:t>
            </a:r>
            <a:r>
              <a:rPr sz="1100" dirty="0">
                <a:latin typeface="Arial"/>
                <a:cs typeface="Arial"/>
              </a:rPr>
              <a:t>Defining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Abstract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Classes</a:t>
            </a:r>
            <a:r>
              <a:rPr sz="1100" spc="110" dirty="0">
                <a:latin typeface="Arial"/>
                <a:cs typeface="Arial"/>
              </a:rPr>
              <a:t>  </a:t>
            </a:r>
            <a:r>
              <a:rPr sz="1100" dirty="0">
                <a:latin typeface="Arial"/>
                <a:cs typeface="Arial"/>
              </a:rPr>
              <a:t>5-</a:t>
            </a:r>
            <a:r>
              <a:rPr sz="1100" spc="-50" dirty="0">
                <a:latin typeface="Arial"/>
                <a:cs typeface="Arial"/>
              </a:rPr>
              <a:t>6</a:t>
            </a:r>
            <a:endParaRPr sz="1100">
              <a:latin typeface="Arial"/>
              <a:cs typeface="Arial"/>
            </a:endParaRPr>
          </a:p>
          <a:p>
            <a:pPr marL="240665">
              <a:lnSpc>
                <a:spcPct val="100000"/>
              </a:lnSpc>
              <a:spcBef>
                <a:spcPts val="170"/>
              </a:spcBef>
            </a:pPr>
            <a:r>
              <a:rPr sz="1100" dirty="0">
                <a:latin typeface="Arial"/>
                <a:cs typeface="Arial"/>
              </a:rPr>
              <a:t>Defining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Abstract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Methods</a:t>
            </a:r>
            <a:r>
              <a:rPr sz="1100" spc="114" dirty="0">
                <a:latin typeface="Arial"/>
                <a:cs typeface="Arial"/>
              </a:rPr>
              <a:t>  </a:t>
            </a:r>
            <a:r>
              <a:rPr sz="1100" dirty="0">
                <a:latin typeface="Arial"/>
                <a:cs typeface="Arial"/>
              </a:rPr>
              <a:t>5-</a:t>
            </a:r>
            <a:r>
              <a:rPr sz="1100" spc="-50" dirty="0">
                <a:latin typeface="Arial"/>
                <a:cs typeface="Arial"/>
              </a:rPr>
              <a:t>7</a:t>
            </a:r>
            <a:endParaRPr sz="1100">
              <a:latin typeface="Arial"/>
              <a:cs typeface="Arial"/>
            </a:endParaRPr>
          </a:p>
          <a:p>
            <a:pPr marL="240665" marR="1328420">
              <a:lnSpc>
                <a:spcPct val="119300"/>
              </a:lnSpc>
              <a:spcBef>
                <a:spcPts val="10"/>
              </a:spcBef>
            </a:pPr>
            <a:r>
              <a:rPr sz="1100" dirty="0">
                <a:latin typeface="Arial"/>
                <a:cs typeface="Arial"/>
              </a:rPr>
              <a:t>Validating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Abstract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Classes</a:t>
            </a:r>
            <a:r>
              <a:rPr sz="1100" spc="110" dirty="0">
                <a:latin typeface="Arial"/>
                <a:cs typeface="Arial"/>
              </a:rPr>
              <a:t>  </a:t>
            </a:r>
            <a:r>
              <a:rPr sz="1100" dirty="0">
                <a:latin typeface="Arial"/>
                <a:cs typeface="Arial"/>
              </a:rPr>
              <a:t>5-</a:t>
            </a:r>
            <a:r>
              <a:rPr sz="1100" spc="-50" dirty="0">
                <a:latin typeface="Arial"/>
                <a:cs typeface="Arial"/>
              </a:rPr>
              <a:t>8 </a:t>
            </a:r>
            <a:r>
              <a:rPr sz="1100" dirty="0">
                <a:latin typeface="Arial"/>
                <a:cs typeface="Arial"/>
              </a:rPr>
              <a:t>Final</a:t>
            </a:r>
            <a:r>
              <a:rPr sz="1100" spc="-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Methods</a:t>
            </a:r>
            <a:r>
              <a:rPr sz="1100" spc="130" dirty="0">
                <a:latin typeface="Arial"/>
                <a:cs typeface="Arial"/>
              </a:rPr>
              <a:t>  </a:t>
            </a:r>
            <a:r>
              <a:rPr sz="1100" dirty="0">
                <a:latin typeface="Arial"/>
                <a:cs typeface="Arial"/>
              </a:rPr>
              <a:t>5-</a:t>
            </a:r>
            <a:r>
              <a:rPr sz="1100" spc="-50" dirty="0">
                <a:latin typeface="Arial"/>
                <a:cs typeface="Arial"/>
              </a:rPr>
              <a:t>9</a:t>
            </a:r>
            <a:endParaRPr sz="1100">
              <a:latin typeface="Arial"/>
              <a:cs typeface="Arial"/>
            </a:endParaRPr>
          </a:p>
          <a:p>
            <a:pPr marL="240665">
              <a:lnSpc>
                <a:spcPct val="100000"/>
              </a:lnSpc>
              <a:spcBef>
                <a:spcPts val="265"/>
              </a:spcBef>
            </a:pPr>
            <a:r>
              <a:rPr sz="1100" dirty="0">
                <a:latin typeface="Arial"/>
                <a:cs typeface="Arial"/>
              </a:rPr>
              <a:t>Final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Classes</a:t>
            </a:r>
            <a:r>
              <a:rPr sz="1100" spc="125" dirty="0">
                <a:latin typeface="Arial"/>
                <a:cs typeface="Arial"/>
              </a:rPr>
              <a:t>  </a:t>
            </a:r>
            <a:r>
              <a:rPr sz="1100" spc="-10" dirty="0">
                <a:latin typeface="Arial"/>
                <a:cs typeface="Arial"/>
              </a:rPr>
              <a:t>5-</a:t>
            </a:r>
            <a:r>
              <a:rPr sz="1100" spc="-25" dirty="0">
                <a:latin typeface="Arial"/>
                <a:cs typeface="Arial"/>
              </a:rPr>
              <a:t>10</a:t>
            </a:r>
            <a:endParaRPr sz="1100">
              <a:latin typeface="Arial"/>
              <a:cs typeface="Arial"/>
            </a:endParaRPr>
          </a:p>
          <a:p>
            <a:pPr marL="240665">
              <a:lnSpc>
                <a:spcPct val="100000"/>
              </a:lnSpc>
              <a:spcBef>
                <a:spcPts val="260"/>
              </a:spcBef>
            </a:pPr>
            <a:r>
              <a:rPr sz="1100" dirty="0">
                <a:latin typeface="Arial"/>
                <a:cs typeface="Arial"/>
              </a:rPr>
              <a:t>Final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Variables</a:t>
            </a:r>
            <a:r>
              <a:rPr sz="1100" spc="125" dirty="0">
                <a:latin typeface="Arial"/>
                <a:cs typeface="Arial"/>
              </a:rPr>
              <a:t>  </a:t>
            </a:r>
            <a:r>
              <a:rPr sz="1100" spc="-10" dirty="0">
                <a:latin typeface="Arial"/>
                <a:cs typeface="Arial"/>
              </a:rPr>
              <a:t>5-</a:t>
            </a:r>
            <a:r>
              <a:rPr sz="1100" spc="-25" dirty="0">
                <a:latin typeface="Arial"/>
                <a:cs typeface="Arial"/>
              </a:rPr>
              <a:t>11</a:t>
            </a:r>
            <a:endParaRPr sz="1100">
              <a:latin typeface="Arial"/>
              <a:cs typeface="Arial"/>
            </a:endParaRPr>
          </a:p>
          <a:p>
            <a:pPr marL="240665" marR="1398905">
              <a:lnSpc>
                <a:spcPct val="119700"/>
              </a:lnSpc>
              <a:spcBef>
                <a:spcPts val="5"/>
              </a:spcBef>
            </a:pPr>
            <a:r>
              <a:rPr sz="1100" dirty="0">
                <a:latin typeface="Arial"/>
                <a:cs typeface="Arial"/>
              </a:rPr>
              <a:t>Declaring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Final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Variables</a:t>
            </a:r>
            <a:r>
              <a:rPr sz="1100" spc="49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5-</a:t>
            </a:r>
            <a:r>
              <a:rPr sz="1100" spc="-25" dirty="0">
                <a:latin typeface="Arial"/>
                <a:cs typeface="Arial"/>
              </a:rPr>
              <a:t>12 </a:t>
            </a:r>
            <a:r>
              <a:rPr sz="1100" dirty="0">
                <a:latin typeface="Arial"/>
                <a:cs typeface="Arial"/>
              </a:rPr>
              <a:t>Nested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Classes</a:t>
            </a:r>
            <a:r>
              <a:rPr sz="1100" spc="114" dirty="0">
                <a:latin typeface="Arial"/>
                <a:cs typeface="Arial"/>
              </a:rPr>
              <a:t>  </a:t>
            </a:r>
            <a:r>
              <a:rPr sz="1100" dirty="0">
                <a:latin typeface="Arial"/>
                <a:cs typeface="Arial"/>
              </a:rPr>
              <a:t>5-</a:t>
            </a:r>
            <a:r>
              <a:rPr sz="1100" spc="-25" dirty="0">
                <a:latin typeface="Arial"/>
                <a:cs typeface="Arial"/>
              </a:rPr>
              <a:t>13</a:t>
            </a:r>
            <a:r>
              <a:rPr sz="1100" spc="50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Example: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Member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Class</a:t>
            </a:r>
            <a:r>
              <a:rPr sz="1100" spc="120" dirty="0">
                <a:latin typeface="Arial"/>
                <a:cs typeface="Arial"/>
              </a:rPr>
              <a:t>  </a:t>
            </a:r>
            <a:r>
              <a:rPr sz="1100" dirty="0">
                <a:latin typeface="Arial"/>
                <a:cs typeface="Arial"/>
              </a:rPr>
              <a:t>5-</a:t>
            </a:r>
            <a:r>
              <a:rPr sz="1100" spc="-25" dirty="0">
                <a:latin typeface="Arial"/>
                <a:cs typeface="Arial"/>
              </a:rPr>
              <a:t>14 </a:t>
            </a:r>
            <a:r>
              <a:rPr sz="1100" dirty="0">
                <a:latin typeface="Arial"/>
                <a:cs typeface="Arial"/>
              </a:rPr>
              <a:t>Enumerations</a:t>
            </a:r>
            <a:r>
              <a:rPr sz="1100" spc="120" dirty="0">
                <a:latin typeface="Arial"/>
                <a:cs typeface="Arial"/>
              </a:rPr>
              <a:t>  </a:t>
            </a:r>
            <a:r>
              <a:rPr sz="1100" dirty="0">
                <a:latin typeface="Arial"/>
                <a:cs typeface="Arial"/>
              </a:rPr>
              <a:t>5-</a:t>
            </a:r>
            <a:r>
              <a:rPr sz="1100" spc="-25" dirty="0">
                <a:latin typeface="Arial"/>
                <a:cs typeface="Arial"/>
              </a:rPr>
              <a:t>15</a:t>
            </a:r>
            <a:endParaRPr sz="1100">
              <a:latin typeface="Arial"/>
              <a:cs typeface="Arial"/>
            </a:endParaRPr>
          </a:p>
          <a:p>
            <a:pPr marL="240665">
              <a:lnSpc>
                <a:spcPct val="100000"/>
              </a:lnSpc>
              <a:spcBef>
                <a:spcPts val="265"/>
              </a:spcBef>
            </a:pPr>
            <a:r>
              <a:rPr sz="1100" dirty="0">
                <a:latin typeface="Arial"/>
                <a:cs typeface="Arial"/>
              </a:rPr>
              <a:t>Enum</a:t>
            </a:r>
            <a:r>
              <a:rPr sz="1100" spc="-1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Usage</a:t>
            </a:r>
            <a:r>
              <a:rPr sz="1100" spc="125" dirty="0">
                <a:latin typeface="Arial"/>
                <a:cs typeface="Arial"/>
              </a:rPr>
              <a:t>  </a:t>
            </a:r>
            <a:r>
              <a:rPr sz="1100" dirty="0">
                <a:latin typeface="Arial"/>
                <a:cs typeface="Arial"/>
              </a:rPr>
              <a:t>5-</a:t>
            </a:r>
            <a:r>
              <a:rPr sz="1100" spc="-25" dirty="0">
                <a:latin typeface="Arial"/>
                <a:cs typeface="Arial"/>
              </a:rPr>
              <a:t>16</a:t>
            </a:r>
            <a:endParaRPr sz="1100">
              <a:latin typeface="Arial"/>
              <a:cs typeface="Arial"/>
            </a:endParaRPr>
          </a:p>
          <a:p>
            <a:pPr marL="240665">
              <a:lnSpc>
                <a:spcPct val="100000"/>
              </a:lnSpc>
              <a:spcBef>
                <a:spcPts val="250"/>
              </a:spcBef>
            </a:pPr>
            <a:r>
              <a:rPr sz="1100" dirty="0">
                <a:latin typeface="Arial"/>
                <a:cs typeface="Arial"/>
              </a:rPr>
              <a:t>Complex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Enums</a:t>
            </a:r>
            <a:r>
              <a:rPr sz="1100" spc="135" dirty="0">
                <a:latin typeface="Arial"/>
                <a:cs typeface="Arial"/>
              </a:rPr>
              <a:t>  </a:t>
            </a:r>
            <a:r>
              <a:rPr sz="1100" spc="-10" dirty="0">
                <a:latin typeface="Arial"/>
                <a:cs typeface="Arial"/>
              </a:rPr>
              <a:t>5-</a:t>
            </a:r>
            <a:r>
              <a:rPr sz="1100" spc="-25" dirty="0">
                <a:latin typeface="Arial"/>
                <a:cs typeface="Arial"/>
              </a:rPr>
              <a:t>17</a:t>
            </a:r>
            <a:endParaRPr sz="1100">
              <a:latin typeface="Arial"/>
              <a:cs typeface="Arial"/>
            </a:endParaRPr>
          </a:p>
          <a:p>
            <a:pPr marL="240665">
              <a:lnSpc>
                <a:spcPct val="100000"/>
              </a:lnSpc>
              <a:spcBef>
                <a:spcPts val="265"/>
              </a:spcBef>
            </a:pPr>
            <a:r>
              <a:rPr sz="1100" dirty="0">
                <a:latin typeface="Arial"/>
                <a:cs typeface="Arial"/>
              </a:rPr>
              <a:t>Summary</a:t>
            </a:r>
            <a:r>
              <a:rPr sz="1100" spc="145" dirty="0">
                <a:latin typeface="Arial"/>
                <a:cs typeface="Arial"/>
              </a:rPr>
              <a:t>  </a:t>
            </a:r>
            <a:r>
              <a:rPr sz="1100" spc="-10" dirty="0">
                <a:latin typeface="Arial"/>
                <a:cs typeface="Arial"/>
              </a:rPr>
              <a:t>5-</a:t>
            </a:r>
            <a:r>
              <a:rPr sz="1100" spc="-25" dirty="0">
                <a:latin typeface="Arial"/>
                <a:cs typeface="Arial"/>
              </a:rPr>
              <a:t>19</a:t>
            </a:r>
            <a:endParaRPr sz="1100">
              <a:latin typeface="Arial"/>
              <a:cs typeface="Arial"/>
            </a:endParaRPr>
          </a:p>
          <a:p>
            <a:pPr marL="240665">
              <a:lnSpc>
                <a:spcPct val="100000"/>
              </a:lnSpc>
              <a:spcBef>
                <a:spcPts val="265"/>
              </a:spcBef>
            </a:pPr>
            <a:r>
              <a:rPr sz="1100" dirty="0">
                <a:latin typeface="Arial"/>
                <a:cs typeface="Arial"/>
              </a:rPr>
              <a:t>Practice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5-</a:t>
            </a:r>
            <a:r>
              <a:rPr sz="1100" dirty="0">
                <a:latin typeface="Arial"/>
                <a:cs typeface="Arial"/>
              </a:rPr>
              <a:t>1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Overview: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Applying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the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Abstract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Keyword</a:t>
            </a:r>
            <a:endParaRPr sz="11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862677" y="5108575"/>
            <a:ext cx="306705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dirty="0">
                <a:latin typeface="Arial"/>
                <a:cs typeface="Arial"/>
              </a:rPr>
              <a:t>5-</a:t>
            </a:r>
            <a:r>
              <a:rPr sz="1100" spc="-25" dirty="0">
                <a:latin typeface="Arial"/>
                <a:cs typeface="Arial"/>
              </a:rPr>
              <a:t>20</a:t>
            </a:r>
            <a:endParaRPr sz="11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219394" y="5309996"/>
            <a:ext cx="306705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dirty="0">
                <a:latin typeface="Arial"/>
                <a:cs typeface="Arial"/>
              </a:rPr>
              <a:t>5-</a:t>
            </a:r>
            <a:r>
              <a:rPr sz="1100" spc="-25" dirty="0">
                <a:latin typeface="Arial"/>
                <a:cs typeface="Arial"/>
              </a:rPr>
              <a:t>21</a:t>
            </a:r>
            <a:endParaRPr sz="11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359153" y="5278602"/>
            <a:ext cx="3730625" cy="6261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19500"/>
              </a:lnSpc>
              <a:spcBef>
                <a:spcPts val="90"/>
              </a:spcBef>
            </a:pPr>
            <a:r>
              <a:rPr sz="1100" dirty="0">
                <a:latin typeface="Arial"/>
                <a:cs typeface="Arial"/>
              </a:rPr>
              <a:t>Practice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5-</a:t>
            </a:r>
            <a:r>
              <a:rPr sz="1100" dirty="0">
                <a:latin typeface="Arial"/>
                <a:cs typeface="Arial"/>
              </a:rPr>
              <a:t>2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Overview: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Using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Inner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Class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As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Helper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Class </a:t>
            </a:r>
            <a:r>
              <a:rPr sz="1100" dirty="0">
                <a:latin typeface="Arial"/>
                <a:cs typeface="Arial"/>
              </a:rPr>
              <a:t>Practice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5-</a:t>
            </a:r>
            <a:r>
              <a:rPr sz="1100" dirty="0">
                <a:latin typeface="Arial"/>
                <a:cs typeface="Arial"/>
              </a:rPr>
              <a:t>3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Overview: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Using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Java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Enumerations</a:t>
            </a:r>
            <a:r>
              <a:rPr sz="1100" spc="120" dirty="0">
                <a:latin typeface="Arial"/>
                <a:cs typeface="Arial"/>
              </a:rPr>
              <a:t>  </a:t>
            </a:r>
            <a:r>
              <a:rPr sz="1100" spc="-10" dirty="0">
                <a:latin typeface="Arial"/>
                <a:cs typeface="Arial"/>
              </a:rPr>
              <a:t>5-</a:t>
            </a:r>
            <a:r>
              <a:rPr sz="1100" spc="-25" dirty="0">
                <a:latin typeface="Arial"/>
                <a:cs typeface="Arial"/>
              </a:rPr>
              <a:t>22</a:t>
            </a:r>
            <a:r>
              <a:rPr sz="1100" spc="50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Quiz</a:t>
            </a:r>
            <a:r>
              <a:rPr sz="1100" spc="145" dirty="0">
                <a:latin typeface="Arial"/>
                <a:cs typeface="Arial"/>
              </a:rPr>
              <a:t>  </a:t>
            </a:r>
            <a:r>
              <a:rPr sz="1100" spc="-10" dirty="0">
                <a:latin typeface="Arial"/>
                <a:cs typeface="Arial"/>
              </a:rPr>
              <a:t>5-</a:t>
            </a:r>
            <a:r>
              <a:rPr sz="1100" spc="-25" dirty="0">
                <a:latin typeface="Arial"/>
                <a:cs typeface="Arial"/>
              </a:rPr>
              <a:t>23</a:t>
            </a:r>
            <a:endParaRPr sz="11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30604" y="6077178"/>
            <a:ext cx="2648585" cy="3040380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75"/>
              </a:spcBef>
              <a:tabLst>
                <a:tab pos="240665" algn="l"/>
              </a:tabLst>
            </a:pPr>
            <a:r>
              <a:rPr sz="1100" b="1" spc="-50" dirty="0">
                <a:latin typeface="Arial"/>
                <a:cs typeface="Arial"/>
              </a:rPr>
              <a:t>6</a:t>
            </a:r>
            <a:r>
              <a:rPr sz="1100" b="1" dirty="0">
                <a:latin typeface="Arial"/>
                <a:cs typeface="Arial"/>
              </a:rPr>
              <a:t>	Interfaces</a:t>
            </a:r>
            <a:r>
              <a:rPr sz="1100" b="1" spc="-10" dirty="0">
                <a:latin typeface="Arial"/>
                <a:cs typeface="Arial"/>
              </a:rPr>
              <a:t> </a:t>
            </a:r>
            <a:r>
              <a:rPr sz="1100" b="1" dirty="0">
                <a:latin typeface="Arial"/>
                <a:cs typeface="Arial"/>
              </a:rPr>
              <a:t>and</a:t>
            </a:r>
            <a:r>
              <a:rPr sz="1100" b="1" spc="-15" dirty="0">
                <a:latin typeface="Arial"/>
                <a:cs typeface="Arial"/>
              </a:rPr>
              <a:t> </a:t>
            </a:r>
            <a:r>
              <a:rPr sz="1100" b="1" dirty="0">
                <a:latin typeface="Arial"/>
                <a:cs typeface="Arial"/>
              </a:rPr>
              <a:t>Lambda</a:t>
            </a:r>
            <a:r>
              <a:rPr sz="1100" b="1" spc="-25" dirty="0">
                <a:latin typeface="Arial"/>
                <a:cs typeface="Arial"/>
              </a:rPr>
              <a:t> </a:t>
            </a:r>
            <a:r>
              <a:rPr sz="1100" b="1" spc="-10" dirty="0">
                <a:latin typeface="Arial"/>
                <a:cs typeface="Arial"/>
              </a:rPr>
              <a:t>Expressions</a:t>
            </a:r>
            <a:endParaRPr sz="1100">
              <a:latin typeface="Arial"/>
              <a:cs typeface="Arial"/>
            </a:endParaRPr>
          </a:p>
          <a:p>
            <a:pPr marL="240665">
              <a:lnSpc>
                <a:spcPct val="100000"/>
              </a:lnSpc>
              <a:spcBef>
                <a:spcPts val="275"/>
              </a:spcBef>
            </a:pPr>
            <a:r>
              <a:rPr sz="1100" dirty="0">
                <a:latin typeface="Arial"/>
                <a:cs typeface="Arial"/>
              </a:rPr>
              <a:t>Objectives</a:t>
            </a:r>
            <a:r>
              <a:rPr sz="1100" spc="130" dirty="0">
                <a:latin typeface="Arial"/>
                <a:cs typeface="Arial"/>
              </a:rPr>
              <a:t>  </a:t>
            </a:r>
            <a:r>
              <a:rPr sz="1100" dirty="0">
                <a:latin typeface="Arial"/>
                <a:cs typeface="Arial"/>
              </a:rPr>
              <a:t>6-</a:t>
            </a:r>
            <a:r>
              <a:rPr sz="1100" spc="-50" dirty="0">
                <a:latin typeface="Arial"/>
                <a:cs typeface="Arial"/>
              </a:rPr>
              <a:t>2</a:t>
            </a:r>
            <a:endParaRPr sz="1100">
              <a:latin typeface="Arial"/>
              <a:cs typeface="Arial"/>
            </a:endParaRPr>
          </a:p>
          <a:p>
            <a:pPr marL="240665">
              <a:lnSpc>
                <a:spcPct val="100000"/>
              </a:lnSpc>
              <a:spcBef>
                <a:spcPts val="250"/>
              </a:spcBef>
            </a:pPr>
            <a:r>
              <a:rPr sz="1100" dirty="0">
                <a:latin typeface="Arial"/>
                <a:cs typeface="Arial"/>
              </a:rPr>
              <a:t>Java</a:t>
            </a:r>
            <a:r>
              <a:rPr sz="1100" spc="-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Interfaces</a:t>
            </a:r>
            <a:r>
              <a:rPr sz="1100" spc="135" dirty="0">
                <a:latin typeface="Arial"/>
                <a:cs typeface="Arial"/>
              </a:rPr>
              <a:t>  </a:t>
            </a:r>
            <a:r>
              <a:rPr sz="1100" dirty="0">
                <a:latin typeface="Arial"/>
                <a:cs typeface="Arial"/>
              </a:rPr>
              <a:t>6-</a:t>
            </a:r>
            <a:r>
              <a:rPr sz="1100" spc="-50" dirty="0">
                <a:latin typeface="Arial"/>
                <a:cs typeface="Arial"/>
              </a:rPr>
              <a:t>3</a:t>
            </a:r>
            <a:endParaRPr sz="1100">
              <a:latin typeface="Arial"/>
              <a:cs typeface="Arial"/>
            </a:endParaRPr>
          </a:p>
          <a:p>
            <a:pPr marL="240665" marR="121920">
              <a:lnSpc>
                <a:spcPct val="120000"/>
              </a:lnSpc>
            </a:pPr>
            <a:r>
              <a:rPr sz="1100" dirty="0">
                <a:latin typeface="Arial"/>
                <a:cs typeface="Arial"/>
              </a:rPr>
              <a:t>A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Problem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Solved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by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Interfaces</a:t>
            </a:r>
            <a:r>
              <a:rPr sz="1100" spc="125" dirty="0">
                <a:latin typeface="Arial"/>
                <a:cs typeface="Arial"/>
              </a:rPr>
              <a:t>  </a:t>
            </a:r>
            <a:r>
              <a:rPr sz="1100" dirty="0">
                <a:latin typeface="Arial"/>
                <a:cs typeface="Arial"/>
              </a:rPr>
              <a:t>6-</a:t>
            </a:r>
            <a:r>
              <a:rPr sz="1100" spc="-50" dirty="0">
                <a:latin typeface="Arial"/>
                <a:cs typeface="Arial"/>
              </a:rPr>
              <a:t>4 </a:t>
            </a:r>
            <a:r>
              <a:rPr sz="1100" dirty="0">
                <a:latin typeface="Arial"/>
                <a:cs typeface="Arial"/>
              </a:rPr>
              <a:t>CrushedRock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Class</a:t>
            </a:r>
            <a:r>
              <a:rPr sz="1100" spc="110" dirty="0">
                <a:latin typeface="Arial"/>
                <a:cs typeface="Arial"/>
              </a:rPr>
              <a:t>  </a:t>
            </a:r>
            <a:r>
              <a:rPr sz="1100" dirty="0">
                <a:latin typeface="Arial"/>
                <a:cs typeface="Arial"/>
              </a:rPr>
              <a:t>6-</a:t>
            </a:r>
            <a:r>
              <a:rPr sz="1100" spc="-50" dirty="0">
                <a:latin typeface="Arial"/>
                <a:cs typeface="Arial"/>
              </a:rPr>
              <a:t>5</a:t>
            </a:r>
            <a:endParaRPr sz="1100">
              <a:latin typeface="Arial"/>
              <a:cs typeface="Arial"/>
            </a:endParaRPr>
          </a:p>
          <a:p>
            <a:pPr marL="240665" marR="518159">
              <a:lnSpc>
                <a:spcPct val="119700"/>
              </a:lnSpc>
              <a:spcBef>
                <a:spcPts val="5"/>
              </a:spcBef>
            </a:pPr>
            <a:r>
              <a:rPr sz="1100" dirty="0">
                <a:latin typeface="Arial"/>
                <a:cs typeface="Arial"/>
              </a:rPr>
              <a:t>The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SalesCalcs</a:t>
            </a:r>
            <a:r>
              <a:rPr sz="1100" spc="-1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Interface</a:t>
            </a:r>
            <a:r>
              <a:rPr sz="1100" spc="130" dirty="0">
                <a:latin typeface="Arial"/>
                <a:cs typeface="Arial"/>
              </a:rPr>
              <a:t>  </a:t>
            </a:r>
            <a:r>
              <a:rPr sz="1100" spc="-10" dirty="0">
                <a:latin typeface="Arial"/>
                <a:cs typeface="Arial"/>
              </a:rPr>
              <a:t>6-</a:t>
            </a:r>
            <a:r>
              <a:rPr sz="1100" spc="-50" dirty="0">
                <a:latin typeface="Arial"/>
                <a:cs typeface="Arial"/>
              </a:rPr>
              <a:t>6 </a:t>
            </a:r>
            <a:r>
              <a:rPr sz="1100" dirty="0">
                <a:latin typeface="Arial"/>
                <a:cs typeface="Arial"/>
              </a:rPr>
              <a:t>Adding</a:t>
            </a:r>
            <a:r>
              <a:rPr sz="1100" spc="-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an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Interface</a:t>
            </a:r>
            <a:r>
              <a:rPr sz="1100" spc="125" dirty="0">
                <a:latin typeface="Arial"/>
                <a:cs typeface="Arial"/>
              </a:rPr>
              <a:t>  </a:t>
            </a:r>
            <a:r>
              <a:rPr sz="1100" dirty="0">
                <a:latin typeface="Arial"/>
                <a:cs typeface="Arial"/>
              </a:rPr>
              <a:t>6-</a:t>
            </a:r>
            <a:r>
              <a:rPr sz="1100" spc="-50" dirty="0">
                <a:latin typeface="Arial"/>
                <a:cs typeface="Arial"/>
              </a:rPr>
              <a:t>7 </a:t>
            </a:r>
            <a:r>
              <a:rPr sz="1100" dirty="0">
                <a:latin typeface="Arial"/>
                <a:cs typeface="Arial"/>
              </a:rPr>
              <a:t>Interface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References</a:t>
            </a:r>
            <a:r>
              <a:rPr sz="1100" spc="130" dirty="0">
                <a:latin typeface="Arial"/>
                <a:cs typeface="Arial"/>
              </a:rPr>
              <a:t>  </a:t>
            </a:r>
            <a:r>
              <a:rPr sz="1100" dirty="0">
                <a:latin typeface="Arial"/>
                <a:cs typeface="Arial"/>
              </a:rPr>
              <a:t>6-</a:t>
            </a:r>
            <a:r>
              <a:rPr sz="1100" spc="-50" dirty="0">
                <a:latin typeface="Arial"/>
                <a:cs typeface="Arial"/>
              </a:rPr>
              <a:t>8</a:t>
            </a:r>
            <a:endParaRPr sz="1100">
              <a:latin typeface="Arial"/>
              <a:cs typeface="Arial"/>
            </a:endParaRPr>
          </a:p>
          <a:p>
            <a:pPr marL="240665" marR="121920">
              <a:lnSpc>
                <a:spcPct val="119800"/>
              </a:lnSpc>
              <a:spcBef>
                <a:spcPts val="5"/>
              </a:spcBef>
            </a:pPr>
            <a:r>
              <a:rPr sz="1100" dirty="0">
                <a:latin typeface="Arial"/>
                <a:cs typeface="Arial"/>
              </a:rPr>
              <a:t>Interface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Reference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Usefulness</a:t>
            </a:r>
            <a:r>
              <a:rPr sz="1100" spc="114" dirty="0">
                <a:latin typeface="Arial"/>
                <a:cs typeface="Arial"/>
              </a:rPr>
              <a:t>  </a:t>
            </a:r>
            <a:r>
              <a:rPr sz="1100" dirty="0">
                <a:latin typeface="Arial"/>
                <a:cs typeface="Arial"/>
              </a:rPr>
              <a:t>6-</a:t>
            </a:r>
            <a:r>
              <a:rPr sz="1100" spc="-50" dirty="0">
                <a:latin typeface="Arial"/>
                <a:cs typeface="Arial"/>
              </a:rPr>
              <a:t>9 </a:t>
            </a:r>
            <a:r>
              <a:rPr sz="1100" dirty="0">
                <a:latin typeface="Arial"/>
                <a:cs typeface="Arial"/>
              </a:rPr>
              <a:t>Interface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Code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Flexibility</a:t>
            </a:r>
            <a:r>
              <a:rPr sz="1100" spc="114" dirty="0">
                <a:latin typeface="Arial"/>
                <a:cs typeface="Arial"/>
              </a:rPr>
              <a:t>  </a:t>
            </a:r>
            <a:r>
              <a:rPr sz="1100" dirty="0">
                <a:latin typeface="Arial"/>
                <a:cs typeface="Arial"/>
              </a:rPr>
              <a:t>6-</a:t>
            </a:r>
            <a:r>
              <a:rPr sz="1100" spc="-25" dirty="0">
                <a:latin typeface="Arial"/>
                <a:cs typeface="Arial"/>
              </a:rPr>
              <a:t>10 </a:t>
            </a:r>
            <a:r>
              <a:rPr sz="1100" dirty="0">
                <a:latin typeface="Arial"/>
                <a:cs typeface="Arial"/>
              </a:rPr>
              <a:t>default</a:t>
            </a:r>
            <a:r>
              <a:rPr sz="1100" spc="-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Methods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in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Interfaces</a:t>
            </a:r>
            <a:r>
              <a:rPr sz="1100" spc="130" dirty="0">
                <a:latin typeface="Arial"/>
                <a:cs typeface="Arial"/>
              </a:rPr>
              <a:t>  </a:t>
            </a:r>
            <a:r>
              <a:rPr sz="1100" dirty="0">
                <a:latin typeface="Arial"/>
                <a:cs typeface="Arial"/>
              </a:rPr>
              <a:t>6-</a:t>
            </a:r>
            <a:r>
              <a:rPr sz="1100" spc="-25" dirty="0">
                <a:latin typeface="Arial"/>
                <a:cs typeface="Arial"/>
              </a:rPr>
              <a:t>11 </a:t>
            </a:r>
            <a:r>
              <a:rPr sz="1100" dirty="0">
                <a:latin typeface="Arial"/>
                <a:cs typeface="Arial"/>
              </a:rPr>
              <a:t>default</a:t>
            </a:r>
            <a:r>
              <a:rPr sz="1100" spc="-1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Method: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Example</a:t>
            </a:r>
            <a:r>
              <a:rPr sz="1100" spc="125" dirty="0">
                <a:latin typeface="Arial"/>
                <a:cs typeface="Arial"/>
              </a:rPr>
              <a:t>  </a:t>
            </a:r>
            <a:r>
              <a:rPr sz="1100" dirty="0">
                <a:latin typeface="Arial"/>
                <a:cs typeface="Arial"/>
              </a:rPr>
              <a:t>6-</a:t>
            </a:r>
            <a:r>
              <a:rPr sz="1100" spc="-25" dirty="0">
                <a:latin typeface="Arial"/>
                <a:cs typeface="Arial"/>
              </a:rPr>
              <a:t>12</a:t>
            </a:r>
            <a:r>
              <a:rPr sz="1100" spc="50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static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Methods</a:t>
            </a:r>
            <a:r>
              <a:rPr sz="1100" spc="-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in</a:t>
            </a:r>
            <a:r>
              <a:rPr sz="1100" spc="-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Interfaces</a:t>
            </a:r>
            <a:r>
              <a:rPr sz="1100" spc="140" dirty="0">
                <a:latin typeface="Arial"/>
                <a:cs typeface="Arial"/>
              </a:rPr>
              <a:t>  </a:t>
            </a:r>
            <a:r>
              <a:rPr sz="1100" dirty="0">
                <a:latin typeface="Arial"/>
                <a:cs typeface="Arial"/>
              </a:rPr>
              <a:t>6-</a:t>
            </a:r>
            <a:r>
              <a:rPr sz="1100" spc="-25" dirty="0">
                <a:latin typeface="Arial"/>
                <a:cs typeface="Arial"/>
              </a:rPr>
              <a:t>13 </a:t>
            </a:r>
            <a:r>
              <a:rPr sz="1100" dirty="0">
                <a:latin typeface="Arial"/>
                <a:cs typeface="Arial"/>
              </a:rPr>
              <a:t>Constant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Fields</a:t>
            </a:r>
            <a:r>
              <a:rPr sz="1100" spc="125" dirty="0">
                <a:latin typeface="Arial"/>
                <a:cs typeface="Arial"/>
              </a:rPr>
              <a:t>  </a:t>
            </a:r>
            <a:r>
              <a:rPr sz="1100" dirty="0">
                <a:latin typeface="Arial"/>
                <a:cs typeface="Arial"/>
              </a:rPr>
              <a:t>6-</a:t>
            </a:r>
            <a:r>
              <a:rPr sz="1100" spc="-25" dirty="0">
                <a:latin typeface="Arial"/>
                <a:cs typeface="Arial"/>
              </a:rPr>
              <a:t>14</a:t>
            </a:r>
            <a:endParaRPr sz="1100">
              <a:latin typeface="Arial"/>
              <a:cs typeface="Arial"/>
            </a:endParaRPr>
          </a:p>
          <a:p>
            <a:pPr marL="240665">
              <a:lnSpc>
                <a:spcPct val="100000"/>
              </a:lnSpc>
              <a:spcBef>
                <a:spcPts val="250"/>
              </a:spcBef>
            </a:pPr>
            <a:r>
              <a:rPr sz="1100" dirty="0">
                <a:latin typeface="Arial"/>
                <a:cs typeface="Arial"/>
              </a:rPr>
              <a:t>Extending</a:t>
            </a:r>
            <a:r>
              <a:rPr sz="1100" spc="-1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Interfaces</a:t>
            </a:r>
            <a:r>
              <a:rPr sz="1100" spc="120" dirty="0">
                <a:latin typeface="Arial"/>
                <a:cs typeface="Arial"/>
              </a:rPr>
              <a:t>  </a:t>
            </a:r>
            <a:r>
              <a:rPr sz="1100" spc="-10" dirty="0">
                <a:latin typeface="Arial"/>
                <a:cs typeface="Arial"/>
              </a:rPr>
              <a:t>6-</a:t>
            </a:r>
            <a:r>
              <a:rPr sz="1100" spc="-25" dirty="0">
                <a:latin typeface="Arial"/>
                <a:cs typeface="Arial"/>
              </a:rPr>
              <a:t>15</a:t>
            </a:r>
            <a:endParaRPr sz="1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42416" y="1869948"/>
            <a:ext cx="5689600" cy="1965960"/>
            <a:chOff x="1042416" y="1869948"/>
            <a:chExt cx="5689600" cy="1965960"/>
          </a:xfrm>
        </p:grpSpPr>
        <p:sp>
          <p:nvSpPr>
            <p:cNvPr id="3" name="object 3"/>
            <p:cNvSpPr/>
            <p:nvPr/>
          </p:nvSpPr>
          <p:spPr>
            <a:xfrm>
              <a:off x="1053084" y="1879092"/>
              <a:ext cx="5668010" cy="1948180"/>
            </a:xfrm>
            <a:custGeom>
              <a:avLst/>
              <a:gdLst/>
              <a:ahLst/>
              <a:cxnLst/>
              <a:rect l="l" t="t" r="r" b="b"/>
              <a:pathLst>
                <a:path w="5668009" h="1948179">
                  <a:moveTo>
                    <a:pt x="5667755" y="0"/>
                  </a:moveTo>
                  <a:lnTo>
                    <a:pt x="0" y="0"/>
                  </a:lnTo>
                  <a:lnTo>
                    <a:pt x="0" y="1947671"/>
                  </a:lnTo>
                  <a:lnTo>
                    <a:pt x="5667755" y="1947671"/>
                  </a:lnTo>
                  <a:lnTo>
                    <a:pt x="5667755" y="0"/>
                  </a:lnTo>
                  <a:close/>
                </a:path>
              </a:pathLst>
            </a:custGeom>
            <a:solidFill>
              <a:srgbClr val="DCDC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042416" y="1869948"/>
              <a:ext cx="5689600" cy="1965960"/>
            </a:xfrm>
            <a:custGeom>
              <a:avLst/>
              <a:gdLst/>
              <a:ahLst/>
              <a:cxnLst/>
              <a:rect l="l" t="t" r="r" b="b"/>
              <a:pathLst>
                <a:path w="5689600" h="1965960">
                  <a:moveTo>
                    <a:pt x="5684520" y="0"/>
                  </a:moveTo>
                  <a:lnTo>
                    <a:pt x="4572" y="0"/>
                  </a:lnTo>
                  <a:lnTo>
                    <a:pt x="0" y="4572"/>
                  </a:lnTo>
                  <a:lnTo>
                    <a:pt x="0" y="1961388"/>
                  </a:lnTo>
                  <a:lnTo>
                    <a:pt x="4572" y="1965960"/>
                  </a:lnTo>
                  <a:lnTo>
                    <a:pt x="5684520" y="1965960"/>
                  </a:lnTo>
                  <a:lnTo>
                    <a:pt x="5689092" y="1961388"/>
                  </a:lnTo>
                  <a:lnTo>
                    <a:pt x="5689092" y="1956816"/>
                  </a:lnTo>
                  <a:lnTo>
                    <a:pt x="21336" y="1956816"/>
                  </a:lnTo>
                  <a:lnTo>
                    <a:pt x="10668" y="1946148"/>
                  </a:lnTo>
                  <a:lnTo>
                    <a:pt x="21336" y="1946148"/>
                  </a:lnTo>
                  <a:lnTo>
                    <a:pt x="21336" y="19812"/>
                  </a:lnTo>
                  <a:lnTo>
                    <a:pt x="10667" y="19812"/>
                  </a:lnTo>
                  <a:lnTo>
                    <a:pt x="21336" y="9144"/>
                  </a:lnTo>
                  <a:lnTo>
                    <a:pt x="5689092" y="9144"/>
                  </a:lnTo>
                  <a:lnTo>
                    <a:pt x="5689092" y="4572"/>
                  </a:lnTo>
                  <a:lnTo>
                    <a:pt x="5684520" y="0"/>
                  </a:lnTo>
                  <a:close/>
                </a:path>
                <a:path w="5689600" h="1965960">
                  <a:moveTo>
                    <a:pt x="21336" y="1946148"/>
                  </a:moveTo>
                  <a:lnTo>
                    <a:pt x="10668" y="1946148"/>
                  </a:lnTo>
                  <a:lnTo>
                    <a:pt x="21336" y="1956816"/>
                  </a:lnTo>
                  <a:lnTo>
                    <a:pt x="21336" y="1946148"/>
                  </a:lnTo>
                  <a:close/>
                </a:path>
                <a:path w="5689600" h="1965960">
                  <a:moveTo>
                    <a:pt x="5667756" y="1946148"/>
                  </a:moveTo>
                  <a:lnTo>
                    <a:pt x="21336" y="1946148"/>
                  </a:lnTo>
                  <a:lnTo>
                    <a:pt x="21336" y="1956816"/>
                  </a:lnTo>
                  <a:lnTo>
                    <a:pt x="5667756" y="1956816"/>
                  </a:lnTo>
                  <a:lnTo>
                    <a:pt x="5667756" y="1946148"/>
                  </a:lnTo>
                  <a:close/>
                </a:path>
                <a:path w="5689600" h="1965960">
                  <a:moveTo>
                    <a:pt x="5667756" y="9144"/>
                  </a:moveTo>
                  <a:lnTo>
                    <a:pt x="5667756" y="1956816"/>
                  </a:lnTo>
                  <a:lnTo>
                    <a:pt x="5678424" y="1946148"/>
                  </a:lnTo>
                  <a:lnTo>
                    <a:pt x="5689092" y="1946148"/>
                  </a:lnTo>
                  <a:lnTo>
                    <a:pt x="5689092" y="19812"/>
                  </a:lnTo>
                  <a:lnTo>
                    <a:pt x="5678424" y="19812"/>
                  </a:lnTo>
                  <a:lnTo>
                    <a:pt x="5667756" y="9144"/>
                  </a:lnTo>
                  <a:close/>
                </a:path>
                <a:path w="5689600" h="1965960">
                  <a:moveTo>
                    <a:pt x="5689092" y="1946148"/>
                  </a:moveTo>
                  <a:lnTo>
                    <a:pt x="5678424" y="1946148"/>
                  </a:lnTo>
                  <a:lnTo>
                    <a:pt x="5667756" y="1956816"/>
                  </a:lnTo>
                  <a:lnTo>
                    <a:pt x="5689092" y="1956816"/>
                  </a:lnTo>
                  <a:lnTo>
                    <a:pt x="5689092" y="1946148"/>
                  </a:lnTo>
                  <a:close/>
                </a:path>
                <a:path w="5689600" h="1965960">
                  <a:moveTo>
                    <a:pt x="21336" y="9144"/>
                  </a:moveTo>
                  <a:lnTo>
                    <a:pt x="10667" y="19812"/>
                  </a:lnTo>
                  <a:lnTo>
                    <a:pt x="21336" y="19812"/>
                  </a:lnTo>
                  <a:lnTo>
                    <a:pt x="21336" y="9144"/>
                  </a:lnTo>
                  <a:close/>
                </a:path>
                <a:path w="5689600" h="1965960">
                  <a:moveTo>
                    <a:pt x="5667756" y="9144"/>
                  </a:moveTo>
                  <a:lnTo>
                    <a:pt x="21336" y="9144"/>
                  </a:lnTo>
                  <a:lnTo>
                    <a:pt x="21336" y="19812"/>
                  </a:lnTo>
                  <a:lnTo>
                    <a:pt x="5667756" y="19812"/>
                  </a:lnTo>
                  <a:lnTo>
                    <a:pt x="5667756" y="9144"/>
                  </a:lnTo>
                  <a:close/>
                </a:path>
                <a:path w="5689600" h="1965960">
                  <a:moveTo>
                    <a:pt x="5689092" y="9144"/>
                  </a:moveTo>
                  <a:lnTo>
                    <a:pt x="5667756" y="9144"/>
                  </a:lnTo>
                  <a:lnTo>
                    <a:pt x="5678424" y="19812"/>
                  </a:lnTo>
                  <a:lnTo>
                    <a:pt x="5689092" y="19812"/>
                  </a:lnTo>
                  <a:lnTo>
                    <a:pt x="5689092" y="914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1055627" y="806967"/>
            <a:ext cx="5350510" cy="128524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07975" algn="ctr">
              <a:lnSpc>
                <a:spcPct val="100000"/>
              </a:lnSpc>
              <a:spcBef>
                <a:spcPts val="110"/>
              </a:spcBef>
            </a:pPr>
            <a:r>
              <a:rPr sz="1850" b="1" dirty="0">
                <a:latin typeface="Arial"/>
                <a:cs typeface="Arial"/>
              </a:rPr>
              <a:t>Creating</a:t>
            </a:r>
            <a:r>
              <a:rPr sz="1850" b="1" spc="5" dirty="0">
                <a:latin typeface="Arial"/>
                <a:cs typeface="Arial"/>
              </a:rPr>
              <a:t> </a:t>
            </a:r>
            <a:r>
              <a:rPr sz="1850" b="1" dirty="0">
                <a:latin typeface="Arial"/>
                <a:cs typeface="Arial"/>
              </a:rPr>
              <a:t>an</a:t>
            </a:r>
            <a:r>
              <a:rPr sz="1850" b="1" spc="20" dirty="0">
                <a:latin typeface="Arial"/>
                <a:cs typeface="Arial"/>
              </a:rPr>
              <a:t> </a:t>
            </a:r>
            <a:r>
              <a:rPr sz="1850" b="1" dirty="0">
                <a:latin typeface="Arial"/>
                <a:cs typeface="Arial"/>
              </a:rPr>
              <a:t>Instance</a:t>
            </a:r>
            <a:r>
              <a:rPr sz="1850" b="1" spc="20" dirty="0">
                <a:latin typeface="Arial"/>
                <a:cs typeface="Arial"/>
              </a:rPr>
              <a:t> </a:t>
            </a:r>
            <a:r>
              <a:rPr sz="1850" b="1" dirty="0">
                <a:latin typeface="Arial"/>
                <a:cs typeface="Arial"/>
              </a:rPr>
              <a:t>of</a:t>
            </a:r>
            <a:r>
              <a:rPr sz="1850" b="1" spc="5" dirty="0">
                <a:latin typeface="Arial"/>
                <a:cs typeface="Arial"/>
              </a:rPr>
              <a:t> </a:t>
            </a:r>
            <a:r>
              <a:rPr sz="1850" b="1" dirty="0">
                <a:latin typeface="Arial"/>
                <a:cs typeface="Arial"/>
              </a:rPr>
              <a:t>a</a:t>
            </a:r>
            <a:r>
              <a:rPr sz="1850" b="1" spc="45" dirty="0">
                <a:latin typeface="Arial"/>
                <a:cs typeface="Arial"/>
              </a:rPr>
              <a:t> </a:t>
            </a:r>
            <a:r>
              <a:rPr sz="1850" b="1" spc="-10" dirty="0">
                <a:latin typeface="Arial"/>
                <a:cs typeface="Arial"/>
              </a:rPr>
              <a:t>Class</a:t>
            </a:r>
            <a:endParaRPr sz="1850">
              <a:latin typeface="Arial"/>
              <a:cs typeface="Arial"/>
            </a:endParaRPr>
          </a:p>
          <a:p>
            <a:pPr marL="17145">
              <a:lnSpc>
                <a:spcPct val="100000"/>
              </a:lnSpc>
              <a:spcBef>
                <a:spcPts val="2090"/>
              </a:spcBef>
            </a:pPr>
            <a:r>
              <a:rPr sz="1550" dirty="0">
                <a:latin typeface="Arial"/>
                <a:cs typeface="Arial"/>
              </a:rPr>
              <a:t>To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construct</a:t>
            </a:r>
            <a:r>
              <a:rPr sz="1550" spc="2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or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create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an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instance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(object)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of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the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spc="145" dirty="0">
                <a:latin typeface="Times New Roman"/>
                <a:cs typeface="Times New Roman"/>
              </a:rPr>
              <a:t>Employee</a:t>
            </a:r>
            <a:endParaRPr sz="15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z="1550" dirty="0">
                <a:latin typeface="Arial"/>
                <a:cs typeface="Arial"/>
              </a:rPr>
              <a:t>class,</a:t>
            </a:r>
            <a:r>
              <a:rPr sz="1550" spc="1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use</a:t>
            </a:r>
            <a:r>
              <a:rPr sz="1550" spc="2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the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spc="70" dirty="0">
                <a:latin typeface="Times New Roman"/>
                <a:cs typeface="Times New Roman"/>
              </a:rPr>
              <a:t>new</a:t>
            </a:r>
            <a:r>
              <a:rPr sz="1550" spc="80" dirty="0">
                <a:latin typeface="Times New Roman"/>
                <a:cs typeface="Times New Roman"/>
              </a:rPr>
              <a:t> </a:t>
            </a:r>
            <a:r>
              <a:rPr sz="1550" spc="-10" dirty="0">
                <a:latin typeface="Arial"/>
                <a:cs typeface="Arial"/>
              </a:rPr>
              <a:t>keyword.</a:t>
            </a:r>
            <a:endParaRPr sz="1550">
              <a:latin typeface="Arial"/>
              <a:cs typeface="Arial"/>
            </a:endParaRPr>
          </a:p>
          <a:p>
            <a:pPr marL="169545">
              <a:lnSpc>
                <a:spcPct val="100000"/>
              </a:lnSpc>
              <a:spcBef>
                <a:spcPts val="350"/>
              </a:spcBef>
            </a:pPr>
            <a:r>
              <a:rPr sz="1250" spc="280" dirty="0">
                <a:latin typeface="Times New Roman"/>
                <a:cs typeface="Times New Roman"/>
              </a:rPr>
              <a:t>/*</a:t>
            </a:r>
            <a:r>
              <a:rPr sz="1250" spc="450" dirty="0">
                <a:latin typeface="Times New Roman"/>
                <a:cs typeface="Times New Roman"/>
              </a:rPr>
              <a:t> </a:t>
            </a:r>
            <a:r>
              <a:rPr sz="1250" spc="245" dirty="0">
                <a:latin typeface="Times New Roman"/>
                <a:cs typeface="Times New Roman"/>
              </a:rPr>
              <a:t>In</a:t>
            </a:r>
            <a:r>
              <a:rPr sz="1250" spc="455" dirty="0">
                <a:latin typeface="Times New Roman"/>
                <a:cs typeface="Times New Roman"/>
              </a:rPr>
              <a:t> </a:t>
            </a:r>
            <a:r>
              <a:rPr sz="1250" spc="105" dirty="0">
                <a:latin typeface="Times New Roman"/>
                <a:cs typeface="Times New Roman"/>
              </a:rPr>
              <a:t>some</a:t>
            </a:r>
            <a:r>
              <a:rPr sz="1250" spc="440" dirty="0">
                <a:latin typeface="Times New Roman"/>
                <a:cs typeface="Times New Roman"/>
              </a:rPr>
              <a:t> </a:t>
            </a:r>
            <a:r>
              <a:rPr sz="1250" spc="250" dirty="0">
                <a:latin typeface="Times New Roman"/>
                <a:cs typeface="Times New Roman"/>
              </a:rPr>
              <a:t>other</a:t>
            </a:r>
            <a:r>
              <a:rPr sz="1250" spc="455" dirty="0">
                <a:latin typeface="Times New Roman"/>
                <a:cs typeface="Times New Roman"/>
              </a:rPr>
              <a:t> </a:t>
            </a:r>
            <a:r>
              <a:rPr sz="1250" spc="305" dirty="0">
                <a:latin typeface="Times New Roman"/>
                <a:cs typeface="Times New Roman"/>
              </a:rPr>
              <a:t>class,</a:t>
            </a:r>
            <a:r>
              <a:rPr sz="1250" spc="470" dirty="0">
                <a:latin typeface="Times New Roman"/>
                <a:cs typeface="Times New Roman"/>
              </a:rPr>
              <a:t> </a:t>
            </a:r>
            <a:r>
              <a:rPr sz="1250" spc="245" dirty="0">
                <a:latin typeface="Times New Roman"/>
                <a:cs typeface="Times New Roman"/>
              </a:rPr>
              <a:t>or</a:t>
            </a:r>
            <a:r>
              <a:rPr sz="1250" spc="455" dirty="0">
                <a:latin typeface="Times New Roman"/>
                <a:cs typeface="Times New Roman"/>
              </a:rPr>
              <a:t> </a:t>
            </a:r>
            <a:r>
              <a:rPr sz="1250" spc="220" dirty="0">
                <a:latin typeface="Times New Roman"/>
                <a:cs typeface="Times New Roman"/>
              </a:rPr>
              <a:t>a</a:t>
            </a:r>
            <a:r>
              <a:rPr sz="1250" spc="465" dirty="0">
                <a:latin typeface="Times New Roman"/>
                <a:cs typeface="Times New Roman"/>
              </a:rPr>
              <a:t> </a:t>
            </a:r>
            <a:r>
              <a:rPr sz="1250" spc="135" dirty="0">
                <a:latin typeface="Times New Roman"/>
                <a:cs typeface="Times New Roman"/>
              </a:rPr>
              <a:t>main</a:t>
            </a:r>
            <a:r>
              <a:rPr sz="1250" spc="455" dirty="0">
                <a:latin typeface="Times New Roman"/>
                <a:cs typeface="Times New Roman"/>
              </a:rPr>
              <a:t> </a:t>
            </a:r>
            <a:r>
              <a:rPr sz="1250" spc="140" dirty="0">
                <a:latin typeface="Times New Roman"/>
                <a:cs typeface="Times New Roman"/>
              </a:rPr>
              <a:t>method</a:t>
            </a:r>
            <a:r>
              <a:rPr sz="1250" spc="455" dirty="0">
                <a:latin typeface="Times New Roman"/>
                <a:cs typeface="Times New Roman"/>
              </a:rPr>
              <a:t> </a:t>
            </a:r>
            <a:r>
              <a:rPr sz="1250" spc="250" dirty="0">
                <a:latin typeface="Times New Roman"/>
                <a:cs typeface="Times New Roman"/>
              </a:rPr>
              <a:t>*/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256792" y="2065186"/>
            <a:ext cx="2955290" cy="49847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24000"/>
              </a:lnSpc>
              <a:spcBef>
                <a:spcPts val="90"/>
              </a:spcBef>
            </a:pPr>
            <a:r>
              <a:rPr sz="1250" spc="130" dirty="0">
                <a:latin typeface="Times New Roman"/>
                <a:cs typeface="Times New Roman"/>
              </a:rPr>
              <a:t>Employee</a:t>
            </a:r>
            <a:r>
              <a:rPr sz="1250" spc="455" dirty="0">
                <a:latin typeface="Times New Roman"/>
                <a:cs typeface="Times New Roman"/>
              </a:rPr>
              <a:t> </a:t>
            </a:r>
            <a:r>
              <a:rPr sz="1250" spc="50" dirty="0">
                <a:latin typeface="Times New Roman"/>
                <a:cs typeface="Times New Roman"/>
              </a:rPr>
              <a:t>emp</a:t>
            </a:r>
            <a:r>
              <a:rPr sz="1250" spc="459" dirty="0">
                <a:latin typeface="Times New Roman"/>
                <a:cs typeface="Times New Roman"/>
              </a:rPr>
              <a:t> </a:t>
            </a:r>
            <a:r>
              <a:rPr sz="1250" spc="70" dirty="0">
                <a:latin typeface="Times New Roman"/>
                <a:cs typeface="Times New Roman"/>
              </a:rPr>
              <a:t>=</a:t>
            </a:r>
            <a:r>
              <a:rPr sz="1250" spc="459" dirty="0">
                <a:latin typeface="Times New Roman"/>
                <a:cs typeface="Times New Roman"/>
              </a:rPr>
              <a:t> </a:t>
            </a:r>
            <a:r>
              <a:rPr sz="1250" spc="70" dirty="0">
                <a:latin typeface="Times New Roman"/>
                <a:cs typeface="Times New Roman"/>
              </a:rPr>
              <a:t>new</a:t>
            </a:r>
            <a:r>
              <a:rPr sz="1250" spc="459" dirty="0">
                <a:latin typeface="Times New Roman"/>
                <a:cs typeface="Times New Roman"/>
              </a:rPr>
              <a:t> </a:t>
            </a:r>
            <a:r>
              <a:rPr sz="1250" spc="185" dirty="0">
                <a:latin typeface="Times New Roman"/>
                <a:cs typeface="Times New Roman"/>
              </a:rPr>
              <a:t>Employee(); </a:t>
            </a:r>
            <a:r>
              <a:rPr sz="1250" spc="135" dirty="0">
                <a:latin typeface="Times New Roman"/>
                <a:cs typeface="Times New Roman"/>
              </a:rPr>
              <a:t>emp.empId</a:t>
            </a:r>
            <a:r>
              <a:rPr sz="1250" spc="465" dirty="0">
                <a:latin typeface="Times New Roman"/>
                <a:cs typeface="Times New Roman"/>
              </a:rPr>
              <a:t> </a:t>
            </a:r>
            <a:r>
              <a:rPr sz="1250" spc="70" dirty="0">
                <a:latin typeface="Times New Roman"/>
                <a:cs typeface="Times New Roman"/>
              </a:rPr>
              <a:t>=</a:t>
            </a:r>
            <a:r>
              <a:rPr sz="1250" spc="465" dirty="0">
                <a:latin typeface="Times New Roman"/>
                <a:cs typeface="Times New Roman"/>
              </a:rPr>
              <a:t> </a:t>
            </a:r>
            <a:r>
              <a:rPr sz="1250" spc="190" dirty="0">
                <a:latin typeface="Times New Roman"/>
                <a:cs typeface="Times New Roman"/>
              </a:rPr>
              <a:t>101;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256792" y="2812406"/>
            <a:ext cx="1783080" cy="2216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250" spc="180" dirty="0">
                <a:latin typeface="Times New Roman"/>
                <a:cs typeface="Times New Roman"/>
              </a:rPr>
              <a:t>emp.setEmpId(101);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111438" y="2302949"/>
            <a:ext cx="3148965" cy="731520"/>
          </a:xfrm>
          <a:prstGeom prst="rect">
            <a:avLst/>
          </a:prstGeom>
        </p:spPr>
        <p:txBody>
          <a:bodyPr vert="horz" wrap="square" lIns="0" tIns="558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40"/>
              </a:spcBef>
            </a:pPr>
            <a:r>
              <a:rPr sz="1250" spc="409" dirty="0">
                <a:latin typeface="Times New Roman"/>
                <a:cs typeface="Times New Roman"/>
              </a:rPr>
              <a:t>//</a:t>
            </a:r>
            <a:r>
              <a:rPr sz="1250" spc="465" dirty="0">
                <a:latin typeface="Times New Roman"/>
                <a:cs typeface="Times New Roman"/>
              </a:rPr>
              <a:t> </a:t>
            </a:r>
            <a:r>
              <a:rPr sz="1250" spc="280" dirty="0">
                <a:latin typeface="Times New Roman"/>
                <a:cs typeface="Times New Roman"/>
              </a:rPr>
              <a:t>legal</a:t>
            </a:r>
            <a:r>
              <a:rPr sz="1250" spc="445" dirty="0">
                <a:latin typeface="Times New Roman"/>
                <a:cs typeface="Times New Roman"/>
              </a:rPr>
              <a:t> </a:t>
            </a:r>
            <a:r>
              <a:rPr sz="1250" spc="390" dirty="0">
                <a:latin typeface="Times New Roman"/>
                <a:cs typeface="Times New Roman"/>
              </a:rPr>
              <a:t>if</a:t>
            </a:r>
            <a:r>
              <a:rPr sz="1250" spc="440" dirty="0">
                <a:latin typeface="Times New Roman"/>
                <a:cs typeface="Times New Roman"/>
              </a:rPr>
              <a:t> </a:t>
            </a:r>
            <a:r>
              <a:rPr sz="1250" spc="260" dirty="0">
                <a:latin typeface="Times New Roman"/>
                <a:cs typeface="Times New Roman"/>
              </a:rPr>
              <a:t>the</a:t>
            </a:r>
            <a:r>
              <a:rPr sz="1250" spc="450" dirty="0">
                <a:latin typeface="Times New Roman"/>
                <a:cs typeface="Times New Roman"/>
              </a:rPr>
              <a:t> </a:t>
            </a:r>
            <a:r>
              <a:rPr sz="1250" spc="305" dirty="0">
                <a:latin typeface="Times New Roman"/>
                <a:cs typeface="Times New Roman"/>
              </a:rPr>
              <a:t>field</a:t>
            </a:r>
            <a:r>
              <a:rPr sz="1250" spc="450" dirty="0">
                <a:latin typeface="Times New Roman"/>
                <a:cs typeface="Times New Roman"/>
              </a:rPr>
              <a:t> </a:t>
            </a:r>
            <a:r>
              <a:rPr sz="1250" spc="340" dirty="0">
                <a:latin typeface="Times New Roman"/>
                <a:cs typeface="Times New Roman"/>
              </a:rPr>
              <a:t>is</a:t>
            </a:r>
            <a:r>
              <a:rPr sz="1250" spc="465" dirty="0">
                <a:latin typeface="Times New Roman"/>
                <a:cs typeface="Times New Roman"/>
              </a:rPr>
              <a:t> </a:t>
            </a:r>
            <a:r>
              <a:rPr sz="1250" spc="260" dirty="0">
                <a:latin typeface="Times New Roman"/>
                <a:cs typeface="Times New Roman"/>
              </a:rPr>
              <a:t>public,</a:t>
            </a:r>
            <a:endParaRPr sz="12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45"/>
              </a:spcBef>
            </a:pPr>
            <a:r>
              <a:rPr sz="1250" spc="409" dirty="0">
                <a:latin typeface="Times New Roman"/>
                <a:cs typeface="Times New Roman"/>
              </a:rPr>
              <a:t>//</a:t>
            </a:r>
            <a:r>
              <a:rPr sz="1250" spc="405" dirty="0">
                <a:latin typeface="Times New Roman"/>
                <a:cs typeface="Times New Roman"/>
              </a:rPr>
              <a:t> </a:t>
            </a:r>
            <a:r>
              <a:rPr sz="1250" spc="229" dirty="0">
                <a:latin typeface="Times New Roman"/>
                <a:cs typeface="Times New Roman"/>
              </a:rPr>
              <a:t>but</a:t>
            </a:r>
            <a:r>
              <a:rPr sz="1250" spc="395" dirty="0">
                <a:latin typeface="Times New Roman"/>
                <a:cs typeface="Times New Roman"/>
              </a:rPr>
              <a:t> </a:t>
            </a:r>
            <a:r>
              <a:rPr sz="1250" spc="229" dirty="0">
                <a:latin typeface="Times New Roman"/>
                <a:cs typeface="Times New Roman"/>
              </a:rPr>
              <a:t>not</a:t>
            </a:r>
            <a:r>
              <a:rPr sz="1250" spc="395" dirty="0">
                <a:latin typeface="Times New Roman"/>
                <a:cs typeface="Times New Roman"/>
              </a:rPr>
              <a:t> </a:t>
            </a:r>
            <a:r>
              <a:rPr sz="1250" spc="140" dirty="0">
                <a:latin typeface="Times New Roman"/>
                <a:cs typeface="Times New Roman"/>
              </a:rPr>
              <a:t>good</a:t>
            </a:r>
            <a:r>
              <a:rPr sz="1250" spc="395" dirty="0">
                <a:latin typeface="Times New Roman"/>
                <a:cs typeface="Times New Roman"/>
              </a:rPr>
              <a:t> </a:t>
            </a:r>
            <a:r>
              <a:rPr sz="1250" spc="-10" dirty="0">
                <a:latin typeface="Times New Roman"/>
                <a:cs typeface="Times New Roman"/>
              </a:rPr>
              <a:t>OO</a:t>
            </a:r>
            <a:r>
              <a:rPr sz="1250" spc="409" dirty="0">
                <a:latin typeface="Times New Roman"/>
                <a:cs typeface="Times New Roman"/>
              </a:rPr>
              <a:t> </a:t>
            </a:r>
            <a:r>
              <a:rPr sz="1250" spc="260" dirty="0">
                <a:latin typeface="Times New Roman"/>
                <a:cs typeface="Times New Roman"/>
              </a:rPr>
              <a:t>practice</a:t>
            </a:r>
            <a:endParaRPr sz="12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60"/>
              </a:spcBef>
            </a:pPr>
            <a:r>
              <a:rPr sz="1250" spc="409" dirty="0">
                <a:latin typeface="Times New Roman"/>
                <a:cs typeface="Times New Roman"/>
              </a:rPr>
              <a:t>//</a:t>
            </a:r>
            <a:r>
              <a:rPr sz="1250" spc="459" dirty="0">
                <a:latin typeface="Times New Roman"/>
                <a:cs typeface="Times New Roman"/>
              </a:rPr>
              <a:t> </a:t>
            </a:r>
            <a:r>
              <a:rPr sz="1250" spc="210" dirty="0">
                <a:latin typeface="Times New Roman"/>
                <a:cs typeface="Times New Roman"/>
              </a:rPr>
              <a:t>use</a:t>
            </a:r>
            <a:r>
              <a:rPr sz="1250" spc="450" dirty="0">
                <a:latin typeface="Times New Roman"/>
                <a:cs typeface="Times New Roman"/>
              </a:rPr>
              <a:t> </a:t>
            </a:r>
            <a:r>
              <a:rPr sz="1250" spc="220" dirty="0">
                <a:latin typeface="Times New Roman"/>
                <a:cs typeface="Times New Roman"/>
              </a:rPr>
              <a:t>a</a:t>
            </a:r>
            <a:r>
              <a:rPr sz="1250" spc="445" dirty="0">
                <a:latin typeface="Times New Roman"/>
                <a:cs typeface="Times New Roman"/>
              </a:rPr>
              <a:t> </a:t>
            </a:r>
            <a:r>
              <a:rPr sz="1250" spc="140" dirty="0">
                <a:latin typeface="Times New Roman"/>
                <a:cs typeface="Times New Roman"/>
              </a:rPr>
              <a:t>method</a:t>
            </a:r>
            <a:r>
              <a:rPr sz="1250" spc="450" dirty="0">
                <a:latin typeface="Times New Roman"/>
                <a:cs typeface="Times New Roman"/>
              </a:rPr>
              <a:t> </a:t>
            </a:r>
            <a:r>
              <a:rPr sz="1250" spc="245" dirty="0">
                <a:latin typeface="Times New Roman"/>
                <a:cs typeface="Times New Roman"/>
              </a:rPr>
              <a:t>instead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256792" y="3008552"/>
            <a:ext cx="2562860" cy="73152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 algn="just">
              <a:lnSpc>
                <a:spcPct val="123600"/>
              </a:lnSpc>
              <a:spcBef>
                <a:spcPts val="85"/>
              </a:spcBef>
            </a:pPr>
            <a:r>
              <a:rPr sz="1250" spc="165" dirty="0">
                <a:latin typeface="Times New Roman"/>
                <a:cs typeface="Times New Roman"/>
              </a:rPr>
              <a:t>emp.setName("John</a:t>
            </a:r>
            <a:r>
              <a:rPr sz="1250" spc="105" dirty="0">
                <a:latin typeface="Times New Roman"/>
                <a:cs typeface="Times New Roman"/>
              </a:rPr>
              <a:t>  </a:t>
            </a:r>
            <a:r>
              <a:rPr sz="1250" spc="215" dirty="0">
                <a:latin typeface="Times New Roman"/>
                <a:cs typeface="Times New Roman"/>
              </a:rPr>
              <a:t>Smith"); </a:t>
            </a:r>
            <a:r>
              <a:rPr sz="1250" spc="195" dirty="0">
                <a:latin typeface="Times New Roman"/>
                <a:cs typeface="Times New Roman"/>
              </a:rPr>
              <a:t>emp.setSsn("011-</a:t>
            </a:r>
            <a:r>
              <a:rPr sz="1250" spc="229" dirty="0">
                <a:latin typeface="Times New Roman"/>
                <a:cs typeface="Times New Roman"/>
              </a:rPr>
              <a:t>22-3467"); </a:t>
            </a:r>
            <a:r>
              <a:rPr sz="1250" spc="210" dirty="0">
                <a:latin typeface="Times New Roman"/>
                <a:cs typeface="Times New Roman"/>
              </a:rPr>
              <a:t>emp.setSalary(120345.27);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131824" y="3841727"/>
            <a:ext cx="5526405" cy="1019175"/>
          </a:xfrm>
          <a:prstGeom prst="rect">
            <a:avLst/>
          </a:prstGeom>
        </p:spPr>
        <p:txBody>
          <a:bodyPr vert="horz" wrap="square" lIns="0" tIns="18415" rIns="0" bIns="0" rtlCol="0">
            <a:spAutoFit/>
          </a:bodyPr>
          <a:lstStyle/>
          <a:p>
            <a:pPr marL="341630" marR="5080" indent="-329565">
              <a:lnSpc>
                <a:spcPct val="98700"/>
              </a:lnSpc>
              <a:spcBef>
                <a:spcPts val="145"/>
              </a:spcBef>
              <a:buClr>
                <a:srgbClr val="FF0000"/>
              </a:buClr>
              <a:buChar char="•"/>
              <a:tabLst>
                <a:tab pos="341630" algn="l"/>
              </a:tabLst>
            </a:pPr>
            <a:r>
              <a:rPr sz="1550" dirty="0">
                <a:latin typeface="Arial"/>
                <a:cs typeface="Arial"/>
              </a:rPr>
              <a:t>In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this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fragment</a:t>
            </a:r>
            <a:r>
              <a:rPr sz="1550" spc="6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of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Java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code,</a:t>
            </a:r>
            <a:r>
              <a:rPr sz="1550" spc="5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you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construct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an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instance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spc="-25" dirty="0">
                <a:latin typeface="Arial"/>
                <a:cs typeface="Arial"/>
              </a:rPr>
              <a:t>of </a:t>
            </a:r>
            <a:r>
              <a:rPr sz="1550" dirty="0">
                <a:latin typeface="Arial"/>
                <a:cs typeface="Arial"/>
              </a:rPr>
              <a:t>the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spc="155" dirty="0">
                <a:latin typeface="Times New Roman"/>
                <a:cs typeface="Times New Roman"/>
              </a:rPr>
              <a:t>Employee</a:t>
            </a:r>
            <a:r>
              <a:rPr sz="1550" spc="110" dirty="0">
                <a:latin typeface="Times New Roman"/>
                <a:cs typeface="Times New Roman"/>
              </a:rPr>
              <a:t> </a:t>
            </a:r>
            <a:r>
              <a:rPr sz="1550" dirty="0">
                <a:latin typeface="Arial"/>
                <a:cs typeface="Arial"/>
              </a:rPr>
              <a:t>class</a:t>
            </a:r>
            <a:r>
              <a:rPr sz="1550" spc="2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and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assign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the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reference</a:t>
            </a:r>
            <a:r>
              <a:rPr sz="1550" spc="5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to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the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spc="-25" dirty="0">
                <a:latin typeface="Arial"/>
                <a:cs typeface="Arial"/>
              </a:rPr>
              <a:t>new </a:t>
            </a:r>
            <a:r>
              <a:rPr sz="1550" dirty="0">
                <a:latin typeface="Arial"/>
                <a:cs typeface="Arial"/>
              </a:rPr>
              <a:t>object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to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variable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called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spc="-20" dirty="0">
                <a:latin typeface="Times New Roman"/>
                <a:cs typeface="Times New Roman"/>
              </a:rPr>
              <a:t>emp</a:t>
            </a:r>
            <a:r>
              <a:rPr sz="1550" spc="-20" dirty="0">
                <a:latin typeface="Arial"/>
                <a:cs typeface="Arial"/>
              </a:rPr>
              <a:t>.</a:t>
            </a:r>
            <a:endParaRPr sz="1550">
              <a:latin typeface="Arial"/>
              <a:cs typeface="Arial"/>
            </a:endParaRPr>
          </a:p>
          <a:p>
            <a:pPr marL="341630" indent="-328930">
              <a:lnSpc>
                <a:spcPct val="100000"/>
              </a:lnSpc>
              <a:spcBef>
                <a:spcPts val="405"/>
              </a:spcBef>
              <a:buClr>
                <a:srgbClr val="FF0000"/>
              </a:buClr>
              <a:buChar char="•"/>
              <a:tabLst>
                <a:tab pos="341630" algn="l"/>
              </a:tabLst>
            </a:pPr>
            <a:r>
              <a:rPr sz="1550" dirty="0">
                <a:latin typeface="Arial"/>
                <a:cs typeface="Arial"/>
              </a:rPr>
              <a:t>Then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you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assign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values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to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the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spc="155" dirty="0">
                <a:latin typeface="Times New Roman"/>
                <a:cs typeface="Times New Roman"/>
              </a:rPr>
              <a:t>Employee</a:t>
            </a:r>
            <a:r>
              <a:rPr sz="1550" spc="100" dirty="0">
                <a:latin typeface="Times New Roman"/>
                <a:cs typeface="Times New Roman"/>
              </a:rPr>
              <a:t> </a:t>
            </a:r>
            <a:r>
              <a:rPr sz="1550" spc="-10" dirty="0">
                <a:latin typeface="Arial"/>
                <a:cs typeface="Arial"/>
              </a:rPr>
              <a:t>object.</a:t>
            </a:r>
            <a:endParaRPr sz="1550">
              <a:latin typeface="Arial"/>
              <a:cs typeface="Arial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2677667" y="2127504"/>
            <a:ext cx="3241675" cy="1308100"/>
            <a:chOff x="2677667" y="2127504"/>
            <a:chExt cx="3241675" cy="1308100"/>
          </a:xfrm>
        </p:grpSpPr>
        <p:sp>
          <p:nvSpPr>
            <p:cNvPr id="12" name="object 12"/>
            <p:cNvSpPr/>
            <p:nvPr/>
          </p:nvSpPr>
          <p:spPr>
            <a:xfrm>
              <a:off x="2677667" y="2127504"/>
              <a:ext cx="402590" cy="238125"/>
            </a:xfrm>
            <a:custGeom>
              <a:avLst/>
              <a:gdLst/>
              <a:ahLst/>
              <a:cxnLst/>
              <a:rect l="l" t="t" r="r" b="b"/>
              <a:pathLst>
                <a:path w="402589" h="238125">
                  <a:moveTo>
                    <a:pt x="397764" y="0"/>
                  </a:moveTo>
                  <a:lnTo>
                    <a:pt x="4572" y="0"/>
                  </a:lnTo>
                  <a:lnTo>
                    <a:pt x="0" y="4572"/>
                  </a:lnTo>
                  <a:lnTo>
                    <a:pt x="0" y="233172"/>
                  </a:lnTo>
                  <a:lnTo>
                    <a:pt x="4572" y="237744"/>
                  </a:lnTo>
                  <a:lnTo>
                    <a:pt x="397764" y="237744"/>
                  </a:lnTo>
                  <a:lnTo>
                    <a:pt x="402336" y="233172"/>
                  </a:lnTo>
                  <a:lnTo>
                    <a:pt x="402336" y="227076"/>
                  </a:lnTo>
                  <a:lnTo>
                    <a:pt x="19812" y="227076"/>
                  </a:lnTo>
                  <a:lnTo>
                    <a:pt x="10668" y="217932"/>
                  </a:lnTo>
                  <a:lnTo>
                    <a:pt x="19812" y="217932"/>
                  </a:lnTo>
                  <a:lnTo>
                    <a:pt x="19812" y="19812"/>
                  </a:lnTo>
                  <a:lnTo>
                    <a:pt x="10668" y="19812"/>
                  </a:lnTo>
                  <a:lnTo>
                    <a:pt x="19812" y="9144"/>
                  </a:lnTo>
                  <a:lnTo>
                    <a:pt x="402336" y="9144"/>
                  </a:lnTo>
                  <a:lnTo>
                    <a:pt x="402336" y="4572"/>
                  </a:lnTo>
                  <a:lnTo>
                    <a:pt x="397764" y="0"/>
                  </a:lnTo>
                  <a:close/>
                </a:path>
                <a:path w="402589" h="238125">
                  <a:moveTo>
                    <a:pt x="19812" y="217932"/>
                  </a:moveTo>
                  <a:lnTo>
                    <a:pt x="10668" y="217932"/>
                  </a:lnTo>
                  <a:lnTo>
                    <a:pt x="19812" y="227076"/>
                  </a:lnTo>
                  <a:lnTo>
                    <a:pt x="19812" y="217932"/>
                  </a:lnTo>
                  <a:close/>
                </a:path>
                <a:path w="402589" h="238125">
                  <a:moveTo>
                    <a:pt x="381000" y="217932"/>
                  </a:moveTo>
                  <a:lnTo>
                    <a:pt x="19812" y="217932"/>
                  </a:lnTo>
                  <a:lnTo>
                    <a:pt x="19812" y="227076"/>
                  </a:lnTo>
                  <a:lnTo>
                    <a:pt x="381000" y="227076"/>
                  </a:lnTo>
                  <a:lnTo>
                    <a:pt x="381000" y="217932"/>
                  </a:lnTo>
                  <a:close/>
                </a:path>
                <a:path w="402589" h="238125">
                  <a:moveTo>
                    <a:pt x="381000" y="9144"/>
                  </a:moveTo>
                  <a:lnTo>
                    <a:pt x="381000" y="227076"/>
                  </a:lnTo>
                  <a:lnTo>
                    <a:pt x="391667" y="217932"/>
                  </a:lnTo>
                  <a:lnTo>
                    <a:pt x="402336" y="217932"/>
                  </a:lnTo>
                  <a:lnTo>
                    <a:pt x="402336" y="19812"/>
                  </a:lnTo>
                  <a:lnTo>
                    <a:pt x="391668" y="19812"/>
                  </a:lnTo>
                  <a:lnTo>
                    <a:pt x="381000" y="9144"/>
                  </a:lnTo>
                  <a:close/>
                </a:path>
                <a:path w="402589" h="238125">
                  <a:moveTo>
                    <a:pt x="402336" y="217932"/>
                  </a:moveTo>
                  <a:lnTo>
                    <a:pt x="391667" y="217932"/>
                  </a:lnTo>
                  <a:lnTo>
                    <a:pt x="381000" y="227076"/>
                  </a:lnTo>
                  <a:lnTo>
                    <a:pt x="402336" y="227076"/>
                  </a:lnTo>
                  <a:lnTo>
                    <a:pt x="402336" y="217932"/>
                  </a:lnTo>
                  <a:close/>
                </a:path>
                <a:path w="402589" h="238125">
                  <a:moveTo>
                    <a:pt x="19812" y="9144"/>
                  </a:moveTo>
                  <a:lnTo>
                    <a:pt x="10668" y="19812"/>
                  </a:lnTo>
                  <a:lnTo>
                    <a:pt x="19812" y="19812"/>
                  </a:lnTo>
                  <a:lnTo>
                    <a:pt x="19812" y="9144"/>
                  </a:lnTo>
                  <a:close/>
                </a:path>
                <a:path w="402589" h="238125">
                  <a:moveTo>
                    <a:pt x="381000" y="9144"/>
                  </a:moveTo>
                  <a:lnTo>
                    <a:pt x="19812" y="9144"/>
                  </a:lnTo>
                  <a:lnTo>
                    <a:pt x="19812" y="19812"/>
                  </a:lnTo>
                  <a:lnTo>
                    <a:pt x="381000" y="19812"/>
                  </a:lnTo>
                  <a:lnTo>
                    <a:pt x="381000" y="9144"/>
                  </a:lnTo>
                  <a:close/>
                </a:path>
                <a:path w="402589" h="238125">
                  <a:moveTo>
                    <a:pt x="402336" y="9144"/>
                  </a:moveTo>
                  <a:lnTo>
                    <a:pt x="381000" y="9144"/>
                  </a:lnTo>
                  <a:lnTo>
                    <a:pt x="391668" y="19812"/>
                  </a:lnTo>
                  <a:lnTo>
                    <a:pt x="402336" y="19812"/>
                  </a:lnTo>
                  <a:lnTo>
                    <a:pt x="402336" y="9144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861815" y="3063240"/>
              <a:ext cx="2054860" cy="367665"/>
            </a:xfrm>
            <a:custGeom>
              <a:avLst/>
              <a:gdLst/>
              <a:ahLst/>
              <a:cxnLst/>
              <a:rect l="l" t="t" r="r" b="b"/>
              <a:pathLst>
                <a:path w="2054860" h="367664">
                  <a:moveTo>
                    <a:pt x="2054352" y="0"/>
                  </a:moveTo>
                  <a:lnTo>
                    <a:pt x="842772" y="0"/>
                  </a:lnTo>
                  <a:lnTo>
                    <a:pt x="842772" y="60960"/>
                  </a:lnTo>
                  <a:lnTo>
                    <a:pt x="0" y="100584"/>
                  </a:lnTo>
                  <a:lnTo>
                    <a:pt x="842772" y="153924"/>
                  </a:lnTo>
                  <a:lnTo>
                    <a:pt x="842772" y="367284"/>
                  </a:lnTo>
                  <a:lnTo>
                    <a:pt x="2054352" y="367284"/>
                  </a:lnTo>
                  <a:lnTo>
                    <a:pt x="2054352" y="0"/>
                  </a:lnTo>
                  <a:close/>
                </a:path>
              </a:pathLst>
            </a:custGeom>
            <a:solidFill>
              <a:srgbClr val="FFFF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835907" y="3060192"/>
              <a:ext cx="2083435" cy="375285"/>
            </a:xfrm>
            <a:custGeom>
              <a:avLst/>
              <a:gdLst/>
              <a:ahLst/>
              <a:cxnLst/>
              <a:rect l="l" t="t" r="r" b="b"/>
              <a:pathLst>
                <a:path w="2083435" h="375285">
                  <a:moveTo>
                    <a:pt x="865632" y="159827"/>
                  </a:moveTo>
                  <a:lnTo>
                    <a:pt x="865632" y="374904"/>
                  </a:lnTo>
                  <a:lnTo>
                    <a:pt x="2083308" y="374904"/>
                  </a:lnTo>
                  <a:lnTo>
                    <a:pt x="2083308" y="370331"/>
                  </a:lnTo>
                  <a:lnTo>
                    <a:pt x="871728" y="370332"/>
                  </a:lnTo>
                  <a:lnTo>
                    <a:pt x="868680" y="367284"/>
                  </a:lnTo>
                  <a:lnTo>
                    <a:pt x="871728" y="367284"/>
                  </a:lnTo>
                  <a:lnTo>
                    <a:pt x="871728" y="160020"/>
                  </a:lnTo>
                  <a:lnTo>
                    <a:pt x="868680" y="160020"/>
                  </a:lnTo>
                  <a:lnTo>
                    <a:pt x="865632" y="159827"/>
                  </a:lnTo>
                  <a:close/>
                </a:path>
                <a:path w="2083435" h="375285">
                  <a:moveTo>
                    <a:pt x="871728" y="367284"/>
                  </a:moveTo>
                  <a:lnTo>
                    <a:pt x="868680" y="367284"/>
                  </a:lnTo>
                  <a:lnTo>
                    <a:pt x="871728" y="370332"/>
                  </a:lnTo>
                  <a:lnTo>
                    <a:pt x="871728" y="367284"/>
                  </a:lnTo>
                  <a:close/>
                </a:path>
                <a:path w="2083435" h="375285">
                  <a:moveTo>
                    <a:pt x="2077212" y="367284"/>
                  </a:moveTo>
                  <a:lnTo>
                    <a:pt x="871728" y="367284"/>
                  </a:lnTo>
                  <a:lnTo>
                    <a:pt x="871728" y="370332"/>
                  </a:lnTo>
                  <a:lnTo>
                    <a:pt x="2077212" y="370332"/>
                  </a:lnTo>
                  <a:lnTo>
                    <a:pt x="2077212" y="367284"/>
                  </a:lnTo>
                  <a:close/>
                </a:path>
                <a:path w="2083435" h="375285">
                  <a:moveTo>
                    <a:pt x="2077212" y="3048"/>
                  </a:moveTo>
                  <a:lnTo>
                    <a:pt x="2077212" y="370332"/>
                  </a:lnTo>
                  <a:lnTo>
                    <a:pt x="2080260" y="367284"/>
                  </a:lnTo>
                  <a:lnTo>
                    <a:pt x="2083308" y="367284"/>
                  </a:lnTo>
                  <a:lnTo>
                    <a:pt x="2083308" y="6096"/>
                  </a:lnTo>
                  <a:lnTo>
                    <a:pt x="2080260" y="6096"/>
                  </a:lnTo>
                  <a:lnTo>
                    <a:pt x="2077212" y="3048"/>
                  </a:lnTo>
                  <a:close/>
                </a:path>
                <a:path w="2083435" h="375285">
                  <a:moveTo>
                    <a:pt x="2083308" y="367284"/>
                  </a:moveTo>
                  <a:lnTo>
                    <a:pt x="2080260" y="367284"/>
                  </a:lnTo>
                  <a:lnTo>
                    <a:pt x="2077212" y="370332"/>
                  </a:lnTo>
                  <a:lnTo>
                    <a:pt x="2083308" y="370331"/>
                  </a:lnTo>
                  <a:lnTo>
                    <a:pt x="2083308" y="367284"/>
                  </a:lnTo>
                  <a:close/>
                </a:path>
                <a:path w="2083435" h="375285">
                  <a:moveTo>
                    <a:pt x="865632" y="156972"/>
                  </a:moveTo>
                  <a:lnTo>
                    <a:pt x="865632" y="159827"/>
                  </a:lnTo>
                  <a:lnTo>
                    <a:pt x="868680" y="160020"/>
                  </a:lnTo>
                  <a:lnTo>
                    <a:pt x="865632" y="156972"/>
                  </a:lnTo>
                  <a:close/>
                </a:path>
                <a:path w="2083435" h="375285">
                  <a:moveTo>
                    <a:pt x="871728" y="156972"/>
                  </a:moveTo>
                  <a:lnTo>
                    <a:pt x="865632" y="156972"/>
                  </a:lnTo>
                  <a:lnTo>
                    <a:pt x="868680" y="160020"/>
                  </a:lnTo>
                  <a:lnTo>
                    <a:pt x="871728" y="160020"/>
                  </a:lnTo>
                  <a:lnTo>
                    <a:pt x="871728" y="156972"/>
                  </a:lnTo>
                  <a:close/>
                </a:path>
                <a:path w="2083435" h="375285">
                  <a:moveTo>
                    <a:pt x="865632" y="61099"/>
                  </a:moveTo>
                  <a:lnTo>
                    <a:pt x="0" y="100584"/>
                  </a:lnTo>
                  <a:lnTo>
                    <a:pt x="0" y="105155"/>
                  </a:lnTo>
                  <a:lnTo>
                    <a:pt x="865632" y="159827"/>
                  </a:lnTo>
                  <a:lnTo>
                    <a:pt x="865632" y="156972"/>
                  </a:lnTo>
                  <a:lnTo>
                    <a:pt x="871728" y="156972"/>
                  </a:lnTo>
                  <a:lnTo>
                    <a:pt x="871728" y="153924"/>
                  </a:lnTo>
                  <a:lnTo>
                    <a:pt x="123922" y="106680"/>
                  </a:lnTo>
                  <a:lnTo>
                    <a:pt x="27432" y="106680"/>
                  </a:lnTo>
                  <a:lnTo>
                    <a:pt x="27432" y="100584"/>
                  </a:lnTo>
                  <a:lnTo>
                    <a:pt x="157323" y="100584"/>
                  </a:lnTo>
                  <a:lnTo>
                    <a:pt x="871728" y="67056"/>
                  </a:lnTo>
                  <a:lnTo>
                    <a:pt x="871728" y="64008"/>
                  </a:lnTo>
                  <a:lnTo>
                    <a:pt x="865632" y="64008"/>
                  </a:lnTo>
                  <a:lnTo>
                    <a:pt x="865632" y="61099"/>
                  </a:lnTo>
                  <a:close/>
                </a:path>
                <a:path w="2083435" h="375285">
                  <a:moveTo>
                    <a:pt x="27432" y="100584"/>
                  </a:moveTo>
                  <a:lnTo>
                    <a:pt x="27432" y="106680"/>
                  </a:lnTo>
                  <a:lnTo>
                    <a:pt x="82795" y="104081"/>
                  </a:lnTo>
                  <a:lnTo>
                    <a:pt x="27432" y="100584"/>
                  </a:lnTo>
                  <a:close/>
                </a:path>
                <a:path w="2083435" h="375285">
                  <a:moveTo>
                    <a:pt x="82795" y="104081"/>
                  </a:moveTo>
                  <a:lnTo>
                    <a:pt x="27432" y="106680"/>
                  </a:lnTo>
                  <a:lnTo>
                    <a:pt x="123922" y="106680"/>
                  </a:lnTo>
                  <a:lnTo>
                    <a:pt x="82795" y="104081"/>
                  </a:lnTo>
                  <a:close/>
                </a:path>
                <a:path w="2083435" h="375285">
                  <a:moveTo>
                    <a:pt x="157323" y="100584"/>
                  </a:moveTo>
                  <a:lnTo>
                    <a:pt x="27432" y="100584"/>
                  </a:lnTo>
                  <a:lnTo>
                    <a:pt x="82795" y="104081"/>
                  </a:lnTo>
                  <a:lnTo>
                    <a:pt x="157323" y="100584"/>
                  </a:lnTo>
                  <a:close/>
                </a:path>
                <a:path w="2083435" h="375285">
                  <a:moveTo>
                    <a:pt x="868680" y="60960"/>
                  </a:moveTo>
                  <a:lnTo>
                    <a:pt x="865632" y="61099"/>
                  </a:lnTo>
                  <a:lnTo>
                    <a:pt x="865632" y="64008"/>
                  </a:lnTo>
                  <a:lnTo>
                    <a:pt x="868680" y="60960"/>
                  </a:lnTo>
                  <a:close/>
                </a:path>
                <a:path w="2083435" h="375285">
                  <a:moveTo>
                    <a:pt x="871728" y="60960"/>
                  </a:moveTo>
                  <a:lnTo>
                    <a:pt x="868680" y="60960"/>
                  </a:lnTo>
                  <a:lnTo>
                    <a:pt x="865632" y="64008"/>
                  </a:lnTo>
                  <a:lnTo>
                    <a:pt x="871728" y="64008"/>
                  </a:lnTo>
                  <a:lnTo>
                    <a:pt x="871728" y="60960"/>
                  </a:lnTo>
                  <a:close/>
                </a:path>
                <a:path w="2083435" h="375285">
                  <a:moveTo>
                    <a:pt x="2083308" y="0"/>
                  </a:moveTo>
                  <a:lnTo>
                    <a:pt x="865632" y="0"/>
                  </a:lnTo>
                  <a:lnTo>
                    <a:pt x="865632" y="61099"/>
                  </a:lnTo>
                  <a:lnTo>
                    <a:pt x="868680" y="60960"/>
                  </a:lnTo>
                  <a:lnTo>
                    <a:pt x="871728" y="60960"/>
                  </a:lnTo>
                  <a:lnTo>
                    <a:pt x="871728" y="6096"/>
                  </a:lnTo>
                  <a:lnTo>
                    <a:pt x="868680" y="6096"/>
                  </a:lnTo>
                  <a:lnTo>
                    <a:pt x="871728" y="3048"/>
                  </a:lnTo>
                  <a:lnTo>
                    <a:pt x="2083308" y="3047"/>
                  </a:lnTo>
                  <a:lnTo>
                    <a:pt x="2083308" y="0"/>
                  </a:lnTo>
                  <a:close/>
                </a:path>
                <a:path w="2083435" h="375285">
                  <a:moveTo>
                    <a:pt x="871728" y="3048"/>
                  </a:moveTo>
                  <a:lnTo>
                    <a:pt x="868680" y="6096"/>
                  </a:lnTo>
                  <a:lnTo>
                    <a:pt x="871728" y="6096"/>
                  </a:lnTo>
                  <a:lnTo>
                    <a:pt x="871728" y="3048"/>
                  </a:lnTo>
                  <a:close/>
                </a:path>
                <a:path w="2083435" h="375285">
                  <a:moveTo>
                    <a:pt x="2077212" y="3048"/>
                  </a:moveTo>
                  <a:lnTo>
                    <a:pt x="871728" y="3048"/>
                  </a:lnTo>
                  <a:lnTo>
                    <a:pt x="871728" y="6096"/>
                  </a:lnTo>
                  <a:lnTo>
                    <a:pt x="2077212" y="6096"/>
                  </a:lnTo>
                  <a:lnTo>
                    <a:pt x="2077212" y="3048"/>
                  </a:lnTo>
                  <a:close/>
                </a:path>
                <a:path w="2083435" h="375285">
                  <a:moveTo>
                    <a:pt x="2083308" y="3047"/>
                  </a:moveTo>
                  <a:lnTo>
                    <a:pt x="2077212" y="3048"/>
                  </a:lnTo>
                  <a:lnTo>
                    <a:pt x="2080260" y="6096"/>
                  </a:lnTo>
                  <a:lnTo>
                    <a:pt x="2083308" y="6096"/>
                  </a:lnTo>
                  <a:lnTo>
                    <a:pt x="2083308" y="3047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4813810" y="3078495"/>
            <a:ext cx="99377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6002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Arial"/>
                <a:cs typeface="Arial"/>
              </a:rPr>
              <a:t>Invoking</a:t>
            </a:r>
            <a:r>
              <a:rPr sz="1000" spc="-35" dirty="0">
                <a:latin typeface="Arial"/>
                <a:cs typeface="Arial"/>
              </a:rPr>
              <a:t> an </a:t>
            </a:r>
            <a:r>
              <a:rPr sz="1000" dirty="0">
                <a:latin typeface="Arial"/>
                <a:cs typeface="Arial"/>
              </a:rPr>
              <a:t>instance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method.</a:t>
            </a:r>
            <a:endParaRPr sz="10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94436" y="5680437"/>
            <a:ext cx="6381750" cy="2816225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75"/>
              </a:spcBef>
            </a:pPr>
            <a:r>
              <a:rPr sz="1300" b="1" dirty="0">
                <a:latin typeface="Arial"/>
                <a:cs typeface="Arial"/>
              </a:rPr>
              <a:t>Creating</a:t>
            </a:r>
            <a:r>
              <a:rPr sz="1300" b="1" spc="-60" dirty="0">
                <a:latin typeface="Arial"/>
                <a:cs typeface="Arial"/>
              </a:rPr>
              <a:t> </a:t>
            </a:r>
            <a:r>
              <a:rPr sz="1300" b="1" dirty="0">
                <a:latin typeface="Arial"/>
                <a:cs typeface="Arial"/>
              </a:rPr>
              <a:t>an</a:t>
            </a:r>
            <a:r>
              <a:rPr sz="1300" b="1" spc="-50" dirty="0">
                <a:latin typeface="Arial"/>
                <a:cs typeface="Arial"/>
              </a:rPr>
              <a:t> </a:t>
            </a:r>
            <a:r>
              <a:rPr sz="1300" b="1" dirty="0">
                <a:latin typeface="Arial"/>
                <a:cs typeface="Arial"/>
              </a:rPr>
              <a:t>instance</a:t>
            </a:r>
            <a:r>
              <a:rPr sz="1300" b="1" spc="-35" dirty="0">
                <a:latin typeface="Arial"/>
                <a:cs typeface="Arial"/>
              </a:rPr>
              <a:t> </a:t>
            </a:r>
            <a:r>
              <a:rPr sz="1300" b="1" dirty="0">
                <a:latin typeface="Arial"/>
                <a:cs typeface="Arial"/>
              </a:rPr>
              <a:t>of</a:t>
            </a:r>
            <a:r>
              <a:rPr sz="1300" b="1" spc="-50" dirty="0">
                <a:latin typeface="Arial"/>
                <a:cs typeface="Arial"/>
              </a:rPr>
              <a:t> </a:t>
            </a:r>
            <a:r>
              <a:rPr sz="1300" b="1" dirty="0">
                <a:latin typeface="Arial"/>
                <a:cs typeface="Arial"/>
              </a:rPr>
              <a:t>the</a:t>
            </a:r>
            <a:r>
              <a:rPr sz="1300" b="1" spc="-45" dirty="0">
                <a:latin typeface="Arial"/>
                <a:cs typeface="Arial"/>
              </a:rPr>
              <a:t> </a:t>
            </a:r>
            <a:r>
              <a:rPr sz="1300" b="1" dirty="0">
                <a:latin typeface="Arial"/>
                <a:cs typeface="Arial"/>
              </a:rPr>
              <a:t>Employee</a:t>
            </a:r>
            <a:r>
              <a:rPr sz="1300" b="1" spc="-10" dirty="0">
                <a:latin typeface="Arial"/>
                <a:cs typeface="Arial"/>
              </a:rPr>
              <a:t> Class</a:t>
            </a:r>
            <a:endParaRPr sz="1300">
              <a:latin typeface="Arial"/>
              <a:cs typeface="Arial"/>
            </a:endParaRPr>
          </a:p>
          <a:p>
            <a:pPr marL="508000" marR="328930" indent="-247015">
              <a:lnSpc>
                <a:spcPct val="109600"/>
              </a:lnSpc>
              <a:spcBef>
                <a:spcPts val="160"/>
              </a:spcBef>
              <a:buFont typeface="Times New Roman"/>
              <a:buChar char="•"/>
              <a:tabLst>
                <a:tab pos="508000" algn="l"/>
              </a:tabLst>
            </a:pPr>
            <a:r>
              <a:rPr sz="1150" dirty="0">
                <a:latin typeface="Arial"/>
                <a:cs typeface="Arial"/>
              </a:rPr>
              <a:t>You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need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to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allocate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memory</a:t>
            </a:r>
            <a:r>
              <a:rPr sz="1150" spc="2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for</a:t>
            </a:r>
            <a:r>
              <a:rPr sz="1150" spc="3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spc="120" dirty="0">
                <a:latin typeface="Times New Roman"/>
                <a:cs typeface="Times New Roman"/>
              </a:rPr>
              <a:t>Employee</a:t>
            </a:r>
            <a:r>
              <a:rPr sz="1150" spc="140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Arial"/>
                <a:cs typeface="Arial"/>
              </a:rPr>
              <a:t>object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and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call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constructor</a:t>
            </a:r>
            <a:r>
              <a:rPr sz="1150" spc="3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in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spc="-25" dirty="0">
                <a:latin typeface="Arial"/>
                <a:cs typeface="Arial"/>
              </a:rPr>
              <a:t>the </a:t>
            </a:r>
            <a:r>
              <a:rPr sz="1150" dirty="0">
                <a:latin typeface="Arial"/>
                <a:cs typeface="Arial"/>
              </a:rPr>
              <a:t>class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to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initialize</a:t>
            </a:r>
            <a:r>
              <a:rPr sz="1150" spc="10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all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instance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variables</a:t>
            </a:r>
            <a:r>
              <a:rPr sz="1150" spc="114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of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spc="-10" dirty="0">
                <a:latin typeface="Arial"/>
                <a:cs typeface="Arial"/>
              </a:rPr>
              <a:t>class.</a:t>
            </a:r>
            <a:endParaRPr sz="1150">
              <a:latin typeface="Arial"/>
              <a:cs typeface="Arial"/>
            </a:endParaRPr>
          </a:p>
          <a:p>
            <a:pPr marL="508000" marR="148590" indent="-247015">
              <a:lnSpc>
                <a:spcPct val="109600"/>
              </a:lnSpc>
              <a:spcBef>
                <a:spcPts val="155"/>
              </a:spcBef>
              <a:buFont typeface="Times New Roman"/>
              <a:buChar char="•"/>
              <a:tabLst>
                <a:tab pos="508000" algn="l"/>
              </a:tabLst>
            </a:pPr>
            <a:r>
              <a:rPr sz="1150" dirty="0">
                <a:latin typeface="Arial"/>
                <a:cs typeface="Arial"/>
              </a:rPr>
              <a:t>To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allocate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memory,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b="1" dirty="0">
                <a:latin typeface="Times New Roman"/>
                <a:cs typeface="Times New Roman"/>
              </a:rPr>
              <a:t>new</a:t>
            </a:r>
            <a:r>
              <a:rPr sz="1150" b="1" spc="145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Arial"/>
                <a:cs typeface="Arial"/>
              </a:rPr>
              <a:t>operator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is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used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and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to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initialize</a:t>
            </a:r>
            <a:r>
              <a:rPr sz="1150" spc="114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all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instance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variables</a:t>
            </a:r>
            <a:r>
              <a:rPr sz="1150" spc="125" dirty="0">
                <a:latin typeface="Arial"/>
                <a:cs typeface="Arial"/>
              </a:rPr>
              <a:t> </a:t>
            </a:r>
            <a:r>
              <a:rPr sz="1150" spc="-25" dirty="0">
                <a:latin typeface="Arial"/>
                <a:cs typeface="Arial"/>
              </a:rPr>
              <a:t>of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class,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constructor</a:t>
            </a:r>
            <a:r>
              <a:rPr sz="1150" spc="2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is</a:t>
            </a:r>
            <a:r>
              <a:rPr sz="1150" spc="95" dirty="0">
                <a:latin typeface="Arial"/>
                <a:cs typeface="Arial"/>
              </a:rPr>
              <a:t> </a:t>
            </a:r>
            <a:r>
              <a:rPr sz="1150" spc="-10" dirty="0">
                <a:latin typeface="Arial"/>
                <a:cs typeface="Arial"/>
              </a:rPr>
              <a:t>invoked.</a:t>
            </a:r>
            <a:endParaRPr sz="1150">
              <a:latin typeface="Arial"/>
              <a:cs typeface="Arial"/>
            </a:endParaRPr>
          </a:p>
          <a:p>
            <a:pPr marL="508000" marR="140335" indent="-247015">
              <a:lnSpc>
                <a:spcPct val="106500"/>
              </a:lnSpc>
              <a:spcBef>
                <a:spcPts val="210"/>
              </a:spcBef>
              <a:buFont typeface="Times New Roman"/>
              <a:buChar char="•"/>
              <a:tabLst>
                <a:tab pos="508000" algn="l"/>
              </a:tabLst>
            </a:pPr>
            <a:r>
              <a:rPr sz="1150" dirty="0">
                <a:latin typeface="Arial"/>
                <a:cs typeface="Arial"/>
              </a:rPr>
              <a:t>An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instance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of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an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object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is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created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when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you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use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spc="65" dirty="0">
                <a:latin typeface="Times New Roman"/>
                <a:cs typeface="Times New Roman"/>
              </a:rPr>
              <a:t>new</a:t>
            </a:r>
            <a:r>
              <a:rPr sz="1150" spc="114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Arial"/>
                <a:cs typeface="Arial"/>
              </a:rPr>
              <a:t>keyword</a:t>
            </a:r>
            <a:r>
              <a:rPr sz="1150" spc="10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with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spc="-10" dirty="0">
                <a:latin typeface="Arial"/>
                <a:cs typeface="Arial"/>
              </a:rPr>
              <a:t>constructor. </a:t>
            </a:r>
            <a:r>
              <a:rPr sz="1150" dirty="0">
                <a:latin typeface="Arial"/>
                <a:cs typeface="Arial"/>
              </a:rPr>
              <a:t>All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fields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declared</a:t>
            </a:r>
            <a:r>
              <a:rPr sz="1150" spc="10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in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class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are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provided</a:t>
            </a:r>
            <a:r>
              <a:rPr sz="1150" spc="9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with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memory</a:t>
            </a:r>
            <a:r>
              <a:rPr sz="1150" spc="3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space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and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initialized</a:t>
            </a:r>
            <a:r>
              <a:rPr sz="1150" spc="110" dirty="0">
                <a:latin typeface="Arial"/>
                <a:cs typeface="Arial"/>
              </a:rPr>
              <a:t> </a:t>
            </a:r>
            <a:r>
              <a:rPr sz="1150" spc="-25" dirty="0">
                <a:latin typeface="Arial"/>
                <a:cs typeface="Arial"/>
              </a:rPr>
              <a:t>to </a:t>
            </a:r>
            <a:r>
              <a:rPr sz="1150" dirty="0">
                <a:latin typeface="Arial"/>
                <a:cs typeface="Arial"/>
              </a:rPr>
              <a:t>their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default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spc="-10" dirty="0">
                <a:latin typeface="Arial"/>
                <a:cs typeface="Arial"/>
              </a:rPr>
              <a:t>values.</a:t>
            </a:r>
            <a:endParaRPr sz="1150">
              <a:latin typeface="Arial"/>
              <a:cs typeface="Arial"/>
            </a:endParaRPr>
          </a:p>
          <a:p>
            <a:pPr marL="508000" marR="97155" indent="-247015">
              <a:lnSpc>
                <a:spcPct val="100899"/>
              </a:lnSpc>
              <a:spcBef>
                <a:spcPts val="360"/>
              </a:spcBef>
              <a:buFont typeface="Times New Roman"/>
              <a:buChar char="•"/>
              <a:tabLst>
                <a:tab pos="508000" algn="l"/>
              </a:tabLst>
            </a:pPr>
            <a:r>
              <a:rPr sz="1150" dirty="0">
                <a:latin typeface="Arial"/>
                <a:cs typeface="Arial"/>
              </a:rPr>
              <a:t>If</a:t>
            </a:r>
            <a:r>
              <a:rPr sz="1150" spc="4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memory</a:t>
            </a:r>
            <a:r>
              <a:rPr sz="1150" spc="4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allocation</a:t>
            </a:r>
            <a:r>
              <a:rPr sz="1150" spc="11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and</a:t>
            </a:r>
            <a:r>
              <a:rPr sz="1150" spc="9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constructor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are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successful,</a:t>
            </a:r>
            <a:r>
              <a:rPr sz="1150" spc="4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reference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to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object</a:t>
            </a:r>
            <a:r>
              <a:rPr sz="1150" spc="105" dirty="0">
                <a:latin typeface="Arial"/>
                <a:cs typeface="Arial"/>
              </a:rPr>
              <a:t> </a:t>
            </a:r>
            <a:r>
              <a:rPr sz="1150" spc="-25" dirty="0">
                <a:latin typeface="Arial"/>
                <a:cs typeface="Arial"/>
              </a:rPr>
              <a:t>is </a:t>
            </a:r>
            <a:r>
              <a:rPr sz="1150" dirty="0">
                <a:latin typeface="Arial"/>
                <a:cs typeface="Arial"/>
              </a:rPr>
              <a:t>returned</a:t>
            </a:r>
            <a:r>
              <a:rPr sz="1150" spc="4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as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result.</a:t>
            </a:r>
            <a:r>
              <a:rPr sz="1150" spc="3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In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example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in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slide,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reference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is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assigned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to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spc="-10" dirty="0">
                <a:latin typeface="Arial"/>
                <a:cs typeface="Arial"/>
              </a:rPr>
              <a:t>variable </a:t>
            </a:r>
            <a:r>
              <a:rPr sz="1150" dirty="0">
                <a:latin typeface="Arial"/>
                <a:cs typeface="Arial"/>
              </a:rPr>
              <a:t>called</a:t>
            </a:r>
            <a:r>
              <a:rPr sz="1150" spc="105" dirty="0">
                <a:latin typeface="Arial"/>
                <a:cs typeface="Arial"/>
              </a:rPr>
              <a:t> </a:t>
            </a:r>
            <a:r>
              <a:rPr sz="1150" spc="-20" dirty="0">
                <a:latin typeface="Times New Roman"/>
                <a:cs typeface="Times New Roman"/>
              </a:rPr>
              <a:t>emp</a:t>
            </a:r>
            <a:r>
              <a:rPr sz="1150" spc="-20" dirty="0">
                <a:latin typeface="Arial"/>
                <a:cs typeface="Arial"/>
              </a:rPr>
              <a:t>.</a:t>
            </a:r>
            <a:endParaRPr sz="1150">
              <a:latin typeface="Arial"/>
              <a:cs typeface="Arial"/>
            </a:endParaRPr>
          </a:p>
          <a:p>
            <a:pPr marL="508000" marR="5080" indent="-247015">
              <a:lnSpc>
                <a:spcPct val="103499"/>
              </a:lnSpc>
              <a:spcBef>
                <a:spcPts val="325"/>
              </a:spcBef>
              <a:buFont typeface="Times New Roman"/>
              <a:buChar char="•"/>
              <a:tabLst>
                <a:tab pos="508000" algn="l"/>
              </a:tabLst>
            </a:pPr>
            <a:r>
              <a:rPr sz="1150" dirty="0">
                <a:latin typeface="Arial"/>
                <a:cs typeface="Arial"/>
              </a:rPr>
              <a:t>After</a:t>
            </a:r>
            <a:r>
              <a:rPr sz="1150" spc="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all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data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fields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are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set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with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values,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you</a:t>
            </a:r>
            <a:r>
              <a:rPr sz="1150" spc="10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have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an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instance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of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an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spc="125" dirty="0">
                <a:latin typeface="Times New Roman"/>
                <a:cs typeface="Times New Roman"/>
              </a:rPr>
              <a:t>Employee</a:t>
            </a:r>
            <a:r>
              <a:rPr sz="1150" spc="130" dirty="0">
                <a:latin typeface="Times New Roman"/>
                <a:cs typeface="Times New Roman"/>
              </a:rPr>
              <a:t> </a:t>
            </a:r>
            <a:r>
              <a:rPr sz="1150" spc="-20" dirty="0">
                <a:latin typeface="Arial"/>
                <a:cs typeface="Arial"/>
              </a:rPr>
              <a:t>with </a:t>
            </a:r>
            <a:r>
              <a:rPr sz="1150" dirty="0">
                <a:latin typeface="Arial"/>
                <a:cs typeface="Arial"/>
              </a:rPr>
              <a:t>an</a:t>
            </a:r>
            <a:r>
              <a:rPr sz="1150" spc="30" dirty="0">
                <a:latin typeface="Arial"/>
                <a:cs typeface="Arial"/>
              </a:rPr>
              <a:t> </a:t>
            </a:r>
            <a:r>
              <a:rPr sz="1150" spc="110" dirty="0">
                <a:latin typeface="Times New Roman"/>
                <a:cs typeface="Times New Roman"/>
              </a:rPr>
              <a:t>empId</a:t>
            </a:r>
            <a:r>
              <a:rPr sz="1150" spc="114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Arial"/>
                <a:cs typeface="Arial"/>
              </a:rPr>
              <a:t>with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</a:t>
            </a:r>
            <a:r>
              <a:rPr sz="1150" spc="3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value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of</a:t>
            </a:r>
            <a:r>
              <a:rPr sz="1150" spc="25" dirty="0">
                <a:latin typeface="Arial"/>
                <a:cs typeface="Arial"/>
              </a:rPr>
              <a:t> </a:t>
            </a:r>
            <a:r>
              <a:rPr sz="1150" spc="95" dirty="0">
                <a:latin typeface="Times New Roman"/>
                <a:cs typeface="Times New Roman"/>
              </a:rPr>
              <a:t>101</a:t>
            </a:r>
            <a:r>
              <a:rPr sz="1150" spc="95" dirty="0">
                <a:latin typeface="Arial"/>
                <a:cs typeface="Arial"/>
              </a:rPr>
              <a:t>,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spc="80" dirty="0">
                <a:latin typeface="Times New Roman"/>
                <a:cs typeface="Times New Roman"/>
              </a:rPr>
              <a:t>name</a:t>
            </a:r>
            <a:r>
              <a:rPr sz="1150" spc="105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Arial"/>
                <a:cs typeface="Arial"/>
              </a:rPr>
              <a:t>with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3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string</a:t>
            </a:r>
            <a:r>
              <a:rPr sz="1150" spc="35" dirty="0">
                <a:latin typeface="Arial"/>
                <a:cs typeface="Arial"/>
              </a:rPr>
              <a:t> </a:t>
            </a:r>
            <a:r>
              <a:rPr sz="1150" spc="160" dirty="0">
                <a:latin typeface="Times New Roman"/>
                <a:cs typeface="Times New Roman"/>
              </a:rPr>
              <a:t>John</a:t>
            </a:r>
            <a:r>
              <a:rPr sz="1150" spc="125" dirty="0">
                <a:latin typeface="Times New Roman"/>
                <a:cs typeface="Times New Roman"/>
              </a:rPr>
              <a:t>  Smith</a:t>
            </a:r>
            <a:r>
              <a:rPr sz="1150" spc="125" dirty="0">
                <a:latin typeface="Arial"/>
                <a:cs typeface="Arial"/>
              </a:rPr>
              <a:t>,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Social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spc="-10" dirty="0">
                <a:latin typeface="Arial"/>
                <a:cs typeface="Arial"/>
              </a:rPr>
              <a:t>Security </a:t>
            </a:r>
            <a:r>
              <a:rPr sz="1150" dirty="0">
                <a:latin typeface="Arial"/>
                <a:cs typeface="Arial"/>
              </a:rPr>
              <a:t>Number</a:t>
            </a:r>
            <a:r>
              <a:rPr sz="1150" spc="3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string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spc="125" dirty="0">
                <a:latin typeface="Arial"/>
                <a:cs typeface="Arial"/>
              </a:rPr>
              <a:t>(</a:t>
            </a:r>
            <a:r>
              <a:rPr sz="1150" spc="125" dirty="0">
                <a:latin typeface="Times New Roman"/>
                <a:cs typeface="Times New Roman"/>
              </a:rPr>
              <a:t>ssn</a:t>
            </a:r>
            <a:r>
              <a:rPr sz="1150" spc="125" dirty="0">
                <a:latin typeface="Arial"/>
                <a:cs typeface="Arial"/>
              </a:rPr>
              <a:t>)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set</a:t>
            </a:r>
            <a:r>
              <a:rPr sz="1150" spc="4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to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spc="160" dirty="0">
                <a:latin typeface="Times New Roman"/>
                <a:cs typeface="Times New Roman"/>
              </a:rPr>
              <a:t>011-</a:t>
            </a:r>
            <a:r>
              <a:rPr sz="1150" spc="165" dirty="0">
                <a:latin typeface="Times New Roman"/>
                <a:cs typeface="Times New Roman"/>
              </a:rPr>
              <a:t>22-</a:t>
            </a:r>
            <a:r>
              <a:rPr sz="1150" spc="135" dirty="0">
                <a:latin typeface="Times New Roman"/>
                <a:cs typeface="Times New Roman"/>
              </a:rPr>
              <a:t>3467</a:t>
            </a:r>
            <a:r>
              <a:rPr sz="1150" spc="135" dirty="0">
                <a:latin typeface="Arial"/>
                <a:cs typeface="Arial"/>
              </a:rPr>
              <a:t>,</a:t>
            </a:r>
            <a:r>
              <a:rPr sz="1150" spc="10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and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spc="240" dirty="0">
                <a:latin typeface="Times New Roman"/>
                <a:cs typeface="Times New Roman"/>
              </a:rPr>
              <a:t>salary</a:t>
            </a:r>
            <a:r>
              <a:rPr sz="1150" spc="140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Arial"/>
                <a:cs typeface="Arial"/>
              </a:rPr>
              <a:t>with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value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of</a:t>
            </a:r>
            <a:r>
              <a:rPr sz="1150" spc="40" dirty="0">
                <a:latin typeface="Arial"/>
                <a:cs typeface="Arial"/>
              </a:rPr>
              <a:t> </a:t>
            </a:r>
            <a:r>
              <a:rPr sz="1150" spc="160" dirty="0">
                <a:latin typeface="Times New Roman"/>
                <a:cs typeface="Times New Roman"/>
              </a:rPr>
              <a:t>120,345.27</a:t>
            </a:r>
            <a:r>
              <a:rPr sz="1150" spc="160" dirty="0">
                <a:latin typeface="Arial"/>
                <a:cs typeface="Arial"/>
              </a:rPr>
              <a:t>.</a:t>
            </a:r>
            <a:endParaRPr sz="115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326639" y="5247386"/>
            <a:ext cx="3116580" cy="144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endParaRPr sz="8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42416" y="2889504"/>
            <a:ext cx="5689600" cy="347980"/>
            <a:chOff x="1042416" y="2889504"/>
            <a:chExt cx="5689600" cy="347980"/>
          </a:xfrm>
        </p:grpSpPr>
        <p:sp>
          <p:nvSpPr>
            <p:cNvPr id="3" name="object 3"/>
            <p:cNvSpPr/>
            <p:nvPr/>
          </p:nvSpPr>
          <p:spPr>
            <a:xfrm>
              <a:off x="1053084" y="2900172"/>
              <a:ext cx="5668010" cy="326390"/>
            </a:xfrm>
            <a:custGeom>
              <a:avLst/>
              <a:gdLst/>
              <a:ahLst/>
              <a:cxnLst/>
              <a:rect l="l" t="t" r="r" b="b"/>
              <a:pathLst>
                <a:path w="5668009" h="326389">
                  <a:moveTo>
                    <a:pt x="5667755" y="0"/>
                  </a:moveTo>
                  <a:lnTo>
                    <a:pt x="0" y="0"/>
                  </a:lnTo>
                  <a:lnTo>
                    <a:pt x="0" y="326135"/>
                  </a:lnTo>
                  <a:lnTo>
                    <a:pt x="5667755" y="326135"/>
                  </a:lnTo>
                  <a:lnTo>
                    <a:pt x="5667755" y="0"/>
                  </a:lnTo>
                  <a:close/>
                </a:path>
              </a:pathLst>
            </a:custGeom>
            <a:solidFill>
              <a:srgbClr val="DCDC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042416" y="2889504"/>
              <a:ext cx="5689600" cy="347980"/>
            </a:xfrm>
            <a:custGeom>
              <a:avLst/>
              <a:gdLst/>
              <a:ahLst/>
              <a:cxnLst/>
              <a:rect l="l" t="t" r="r" b="b"/>
              <a:pathLst>
                <a:path w="5689600" h="347980">
                  <a:moveTo>
                    <a:pt x="5684520" y="0"/>
                  </a:moveTo>
                  <a:lnTo>
                    <a:pt x="4572" y="0"/>
                  </a:lnTo>
                  <a:lnTo>
                    <a:pt x="0" y="4572"/>
                  </a:lnTo>
                  <a:lnTo>
                    <a:pt x="0" y="342900"/>
                  </a:lnTo>
                  <a:lnTo>
                    <a:pt x="4572" y="347472"/>
                  </a:lnTo>
                  <a:lnTo>
                    <a:pt x="5684520" y="347472"/>
                  </a:lnTo>
                  <a:lnTo>
                    <a:pt x="5689092" y="342900"/>
                  </a:lnTo>
                  <a:lnTo>
                    <a:pt x="5689092" y="336804"/>
                  </a:lnTo>
                  <a:lnTo>
                    <a:pt x="21336" y="336804"/>
                  </a:lnTo>
                  <a:lnTo>
                    <a:pt x="10668" y="327660"/>
                  </a:lnTo>
                  <a:lnTo>
                    <a:pt x="21336" y="327660"/>
                  </a:lnTo>
                  <a:lnTo>
                    <a:pt x="21336" y="21336"/>
                  </a:lnTo>
                  <a:lnTo>
                    <a:pt x="10668" y="21336"/>
                  </a:lnTo>
                  <a:lnTo>
                    <a:pt x="21336" y="10668"/>
                  </a:lnTo>
                  <a:lnTo>
                    <a:pt x="5689092" y="10668"/>
                  </a:lnTo>
                  <a:lnTo>
                    <a:pt x="5689092" y="4572"/>
                  </a:lnTo>
                  <a:lnTo>
                    <a:pt x="5684520" y="0"/>
                  </a:lnTo>
                  <a:close/>
                </a:path>
                <a:path w="5689600" h="347980">
                  <a:moveTo>
                    <a:pt x="21336" y="327660"/>
                  </a:moveTo>
                  <a:lnTo>
                    <a:pt x="10668" y="327660"/>
                  </a:lnTo>
                  <a:lnTo>
                    <a:pt x="21336" y="336804"/>
                  </a:lnTo>
                  <a:lnTo>
                    <a:pt x="21336" y="327660"/>
                  </a:lnTo>
                  <a:close/>
                </a:path>
                <a:path w="5689600" h="347980">
                  <a:moveTo>
                    <a:pt x="5667756" y="327660"/>
                  </a:moveTo>
                  <a:lnTo>
                    <a:pt x="21336" y="327660"/>
                  </a:lnTo>
                  <a:lnTo>
                    <a:pt x="21336" y="336804"/>
                  </a:lnTo>
                  <a:lnTo>
                    <a:pt x="5667756" y="336804"/>
                  </a:lnTo>
                  <a:lnTo>
                    <a:pt x="5667756" y="327660"/>
                  </a:lnTo>
                  <a:close/>
                </a:path>
                <a:path w="5689600" h="347980">
                  <a:moveTo>
                    <a:pt x="5667756" y="10668"/>
                  </a:moveTo>
                  <a:lnTo>
                    <a:pt x="5667756" y="336804"/>
                  </a:lnTo>
                  <a:lnTo>
                    <a:pt x="5678424" y="327660"/>
                  </a:lnTo>
                  <a:lnTo>
                    <a:pt x="5689092" y="327660"/>
                  </a:lnTo>
                  <a:lnTo>
                    <a:pt x="5689092" y="21336"/>
                  </a:lnTo>
                  <a:lnTo>
                    <a:pt x="5678424" y="21336"/>
                  </a:lnTo>
                  <a:lnTo>
                    <a:pt x="5667756" y="10668"/>
                  </a:lnTo>
                  <a:close/>
                </a:path>
                <a:path w="5689600" h="347980">
                  <a:moveTo>
                    <a:pt x="5689092" y="327660"/>
                  </a:moveTo>
                  <a:lnTo>
                    <a:pt x="5678424" y="327660"/>
                  </a:lnTo>
                  <a:lnTo>
                    <a:pt x="5667756" y="336804"/>
                  </a:lnTo>
                  <a:lnTo>
                    <a:pt x="5689092" y="336804"/>
                  </a:lnTo>
                  <a:lnTo>
                    <a:pt x="5689092" y="327660"/>
                  </a:lnTo>
                  <a:close/>
                </a:path>
                <a:path w="5689600" h="347980">
                  <a:moveTo>
                    <a:pt x="21336" y="10668"/>
                  </a:moveTo>
                  <a:lnTo>
                    <a:pt x="10668" y="21336"/>
                  </a:lnTo>
                  <a:lnTo>
                    <a:pt x="21336" y="21336"/>
                  </a:lnTo>
                  <a:lnTo>
                    <a:pt x="21336" y="10668"/>
                  </a:lnTo>
                  <a:close/>
                </a:path>
                <a:path w="5689600" h="347980">
                  <a:moveTo>
                    <a:pt x="5667756" y="10668"/>
                  </a:moveTo>
                  <a:lnTo>
                    <a:pt x="21336" y="10668"/>
                  </a:lnTo>
                  <a:lnTo>
                    <a:pt x="21336" y="21336"/>
                  </a:lnTo>
                  <a:lnTo>
                    <a:pt x="5667756" y="21336"/>
                  </a:lnTo>
                  <a:lnTo>
                    <a:pt x="5667756" y="10668"/>
                  </a:lnTo>
                  <a:close/>
                </a:path>
                <a:path w="5689600" h="347980">
                  <a:moveTo>
                    <a:pt x="5689092" y="10668"/>
                  </a:moveTo>
                  <a:lnTo>
                    <a:pt x="5667756" y="10668"/>
                  </a:lnTo>
                  <a:lnTo>
                    <a:pt x="5678424" y="21336"/>
                  </a:lnTo>
                  <a:lnTo>
                    <a:pt x="5689092" y="21336"/>
                  </a:lnTo>
                  <a:lnTo>
                    <a:pt x="5689092" y="1066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1042416" y="1744979"/>
            <a:ext cx="5689600" cy="986155"/>
            <a:chOff x="1042416" y="1744979"/>
            <a:chExt cx="5689600" cy="986155"/>
          </a:xfrm>
        </p:grpSpPr>
        <p:sp>
          <p:nvSpPr>
            <p:cNvPr id="6" name="object 6"/>
            <p:cNvSpPr/>
            <p:nvPr/>
          </p:nvSpPr>
          <p:spPr>
            <a:xfrm>
              <a:off x="1053084" y="1755647"/>
              <a:ext cx="5668010" cy="965200"/>
            </a:xfrm>
            <a:custGeom>
              <a:avLst/>
              <a:gdLst/>
              <a:ahLst/>
              <a:cxnLst/>
              <a:rect l="l" t="t" r="r" b="b"/>
              <a:pathLst>
                <a:path w="5668009" h="965200">
                  <a:moveTo>
                    <a:pt x="5667755" y="0"/>
                  </a:moveTo>
                  <a:lnTo>
                    <a:pt x="0" y="0"/>
                  </a:lnTo>
                  <a:lnTo>
                    <a:pt x="0" y="964692"/>
                  </a:lnTo>
                  <a:lnTo>
                    <a:pt x="5667755" y="964692"/>
                  </a:lnTo>
                  <a:lnTo>
                    <a:pt x="5667755" y="0"/>
                  </a:lnTo>
                  <a:close/>
                </a:path>
              </a:pathLst>
            </a:custGeom>
            <a:solidFill>
              <a:srgbClr val="DCDC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042416" y="1744979"/>
              <a:ext cx="5689600" cy="986155"/>
            </a:xfrm>
            <a:custGeom>
              <a:avLst/>
              <a:gdLst/>
              <a:ahLst/>
              <a:cxnLst/>
              <a:rect l="l" t="t" r="r" b="b"/>
              <a:pathLst>
                <a:path w="5689600" h="986155">
                  <a:moveTo>
                    <a:pt x="5684520" y="0"/>
                  </a:moveTo>
                  <a:lnTo>
                    <a:pt x="4572" y="0"/>
                  </a:lnTo>
                  <a:lnTo>
                    <a:pt x="0" y="4572"/>
                  </a:lnTo>
                  <a:lnTo>
                    <a:pt x="0" y="981456"/>
                  </a:lnTo>
                  <a:lnTo>
                    <a:pt x="4572" y="986028"/>
                  </a:lnTo>
                  <a:lnTo>
                    <a:pt x="5684520" y="986028"/>
                  </a:lnTo>
                  <a:lnTo>
                    <a:pt x="5689092" y="981456"/>
                  </a:lnTo>
                  <a:lnTo>
                    <a:pt x="5689092" y="975360"/>
                  </a:lnTo>
                  <a:lnTo>
                    <a:pt x="21336" y="975360"/>
                  </a:lnTo>
                  <a:lnTo>
                    <a:pt x="10668" y="964692"/>
                  </a:lnTo>
                  <a:lnTo>
                    <a:pt x="21336" y="964692"/>
                  </a:lnTo>
                  <a:lnTo>
                    <a:pt x="21336" y="21336"/>
                  </a:lnTo>
                  <a:lnTo>
                    <a:pt x="10667" y="21336"/>
                  </a:lnTo>
                  <a:lnTo>
                    <a:pt x="21336" y="10668"/>
                  </a:lnTo>
                  <a:lnTo>
                    <a:pt x="5689092" y="10668"/>
                  </a:lnTo>
                  <a:lnTo>
                    <a:pt x="5689092" y="4572"/>
                  </a:lnTo>
                  <a:lnTo>
                    <a:pt x="5684520" y="0"/>
                  </a:lnTo>
                  <a:close/>
                </a:path>
                <a:path w="5689600" h="986155">
                  <a:moveTo>
                    <a:pt x="21336" y="964692"/>
                  </a:moveTo>
                  <a:lnTo>
                    <a:pt x="10668" y="964692"/>
                  </a:lnTo>
                  <a:lnTo>
                    <a:pt x="21336" y="975360"/>
                  </a:lnTo>
                  <a:lnTo>
                    <a:pt x="21336" y="964692"/>
                  </a:lnTo>
                  <a:close/>
                </a:path>
                <a:path w="5689600" h="986155">
                  <a:moveTo>
                    <a:pt x="5667756" y="964692"/>
                  </a:moveTo>
                  <a:lnTo>
                    <a:pt x="21336" y="964692"/>
                  </a:lnTo>
                  <a:lnTo>
                    <a:pt x="21336" y="975360"/>
                  </a:lnTo>
                  <a:lnTo>
                    <a:pt x="5667756" y="975360"/>
                  </a:lnTo>
                  <a:lnTo>
                    <a:pt x="5667756" y="964692"/>
                  </a:lnTo>
                  <a:close/>
                </a:path>
                <a:path w="5689600" h="986155">
                  <a:moveTo>
                    <a:pt x="5667756" y="10668"/>
                  </a:moveTo>
                  <a:lnTo>
                    <a:pt x="5667756" y="975360"/>
                  </a:lnTo>
                  <a:lnTo>
                    <a:pt x="5678424" y="964692"/>
                  </a:lnTo>
                  <a:lnTo>
                    <a:pt x="5689092" y="964692"/>
                  </a:lnTo>
                  <a:lnTo>
                    <a:pt x="5689092" y="21336"/>
                  </a:lnTo>
                  <a:lnTo>
                    <a:pt x="5678424" y="21336"/>
                  </a:lnTo>
                  <a:lnTo>
                    <a:pt x="5667756" y="10668"/>
                  </a:lnTo>
                  <a:close/>
                </a:path>
                <a:path w="5689600" h="986155">
                  <a:moveTo>
                    <a:pt x="5689092" y="964692"/>
                  </a:moveTo>
                  <a:lnTo>
                    <a:pt x="5678424" y="964692"/>
                  </a:lnTo>
                  <a:lnTo>
                    <a:pt x="5667756" y="975360"/>
                  </a:lnTo>
                  <a:lnTo>
                    <a:pt x="5689092" y="975360"/>
                  </a:lnTo>
                  <a:lnTo>
                    <a:pt x="5689092" y="964692"/>
                  </a:lnTo>
                  <a:close/>
                </a:path>
                <a:path w="5689600" h="986155">
                  <a:moveTo>
                    <a:pt x="21336" y="10668"/>
                  </a:moveTo>
                  <a:lnTo>
                    <a:pt x="10667" y="21336"/>
                  </a:lnTo>
                  <a:lnTo>
                    <a:pt x="21336" y="21336"/>
                  </a:lnTo>
                  <a:lnTo>
                    <a:pt x="21336" y="10668"/>
                  </a:lnTo>
                  <a:close/>
                </a:path>
                <a:path w="5689600" h="986155">
                  <a:moveTo>
                    <a:pt x="5667756" y="10668"/>
                  </a:moveTo>
                  <a:lnTo>
                    <a:pt x="21336" y="10668"/>
                  </a:lnTo>
                  <a:lnTo>
                    <a:pt x="21336" y="21336"/>
                  </a:lnTo>
                  <a:lnTo>
                    <a:pt x="5667756" y="21336"/>
                  </a:lnTo>
                  <a:lnTo>
                    <a:pt x="5667756" y="10668"/>
                  </a:lnTo>
                  <a:close/>
                </a:path>
                <a:path w="5689600" h="986155">
                  <a:moveTo>
                    <a:pt x="5689092" y="10668"/>
                  </a:moveTo>
                  <a:lnTo>
                    <a:pt x="5667756" y="10668"/>
                  </a:lnTo>
                  <a:lnTo>
                    <a:pt x="5678424" y="21336"/>
                  </a:lnTo>
                  <a:lnTo>
                    <a:pt x="5689092" y="21336"/>
                  </a:lnTo>
                  <a:lnTo>
                    <a:pt x="5689092" y="1066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3129788" y="806967"/>
            <a:ext cx="1510030" cy="3092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50" b="1" spc="-10" dirty="0">
                <a:latin typeface="Arial"/>
                <a:cs typeface="Arial"/>
              </a:rPr>
              <a:t>Constructors</a:t>
            </a:r>
            <a:endParaRPr sz="185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53160" y="1716209"/>
            <a:ext cx="2277110" cy="96583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408940" marR="5080" indent="-396875">
              <a:lnSpc>
                <a:spcPct val="123200"/>
              </a:lnSpc>
              <a:spcBef>
                <a:spcPts val="90"/>
              </a:spcBef>
            </a:pPr>
            <a:r>
              <a:rPr sz="1250" spc="245" dirty="0">
                <a:latin typeface="Times New Roman"/>
                <a:cs typeface="Times New Roman"/>
              </a:rPr>
              <a:t>public</a:t>
            </a:r>
            <a:r>
              <a:rPr sz="1250" spc="480" dirty="0">
                <a:latin typeface="Times New Roman"/>
                <a:cs typeface="Times New Roman"/>
              </a:rPr>
              <a:t> </a:t>
            </a:r>
            <a:r>
              <a:rPr sz="1250" spc="275" dirty="0">
                <a:latin typeface="Times New Roman"/>
                <a:cs typeface="Times New Roman"/>
              </a:rPr>
              <a:t>class</a:t>
            </a:r>
            <a:r>
              <a:rPr sz="1250" spc="465" dirty="0">
                <a:latin typeface="Times New Roman"/>
                <a:cs typeface="Times New Roman"/>
              </a:rPr>
              <a:t> </a:t>
            </a:r>
            <a:r>
              <a:rPr sz="1250" spc="130" dirty="0">
                <a:latin typeface="Times New Roman"/>
                <a:cs typeface="Times New Roman"/>
              </a:rPr>
              <a:t>Employee</a:t>
            </a:r>
            <a:r>
              <a:rPr sz="1250" spc="465" dirty="0">
                <a:latin typeface="Times New Roman"/>
                <a:cs typeface="Times New Roman"/>
              </a:rPr>
              <a:t> </a:t>
            </a:r>
            <a:r>
              <a:rPr sz="1250" spc="114" dirty="0">
                <a:latin typeface="Times New Roman"/>
                <a:cs typeface="Times New Roman"/>
              </a:rPr>
              <a:t>{ </a:t>
            </a:r>
            <a:r>
              <a:rPr sz="1250" spc="240" dirty="0">
                <a:latin typeface="Times New Roman"/>
                <a:cs typeface="Times New Roman"/>
              </a:rPr>
              <a:t>public</a:t>
            </a:r>
            <a:r>
              <a:rPr sz="1250" spc="459" dirty="0">
                <a:latin typeface="Times New Roman"/>
                <a:cs typeface="Times New Roman"/>
              </a:rPr>
              <a:t> </a:t>
            </a:r>
            <a:r>
              <a:rPr sz="1250" spc="175" dirty="0">
                <a:latin typeface="Times New Roman"/>
                <a:cs typeface="Times New Roman"/>
              </a:rPr>
              <a:t>Employee()</a:t>
            </a:r>
            <a:r>
              <a:rPr sz="1250" spc="459" dirty="0">
                <a:latin typeface="Times New Roman"/>
                <a:cs typeface="Times New Roman"/>
              </a:rPr>
              <a:t> </a:t>
            </a:r>
            <a:r>
              <a:rPr sz="1250" spc="114" dirty="0">
                <a:latin typeface="Times New Roman"/>
                <a:cs typeface="Times New Roman"/>
              </a:rPr>
              <a:t>{</a:t>
            </a:r>
            <a:endParaRPr sz="1250">
              <a:latin typeface="Times New Roman"/>
              <a:cs typeface="Times New Roman"/>
            </a:endParaRPr>
          </a:p>
          <a:p>
            <a:pPr marL="408940">
              <a:lnSpc>
                <a:spcPct val="100000"/>
              </a:lnSpc>
              <a:spcBef>
                <a:spcPts val="360"/>
              </a:spcBef>
            </a:pPr>
            <a:r>
              <a:rPr sz="1250" spc="114" dirty="0">
                <a:latin typeface="Times New Roman"/>
                <a:cs typeface="Times New Roman"/>
              </a:rPr>
              <a:t>}</a:t>
            </a:r>
            <a:endParaRPr sz="1250">
              <a:latin typeface="Times New Roman"/>
              <a:cs typeface="Times New Roman"/>
            </a:endParaRPr>
          </a:p>
          <a:p>
            <a:pPr marL="71755">
              <a:lnSpc>
                <a:spcPct val="100000"/>
              </a:lnSpc>
              <a:spcBef>
                <a:spcPts val="350"/>
              </a:spcBef>
            </a:pPr>
            <a:r>
              <a:rPr sz="1250" spc="114" dirty="0">
                <a:latin typeface="Times New Roman"/>
                <a:cs typeface="Times New Roman"/>
              </a:rPr>
              <a:t>}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131824" y="2931271"/>
            <a:ext cx="5491480" cy="123063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40005">
              <a:lnSpc>
                <a:spcPct val="100000"/>
              </a:lnSpc>
              <a:spcBef>
                <a:spcPts val="135"/>
              </a:spcBef>
            </a:pPr>
            <a:r>
              <a:rPr sz="1250" spc="130" dirty="0">
                <a:latin typeface="Times New Roman"/>
                <a:cs typeface="Times New Roman"/>
              </a:rPr>
              <a:t>Employee</a:t>
            </a:r>
            <a:r>
              <a:rPr sz="1250" spc="480" dirty="0">
                <a:latin typeface="Times New Roman"/>
                <a:cs typeface="Times New Roman"/>
              </a:rPr>
              <a:t> </a:t>
            </a:r>
            <a:r>
              <a:rPr sz="1250" dirty="0">
                <a:latin typeface="Times New Roman"/>
                <a:cs typeface="Times New Roman"/>
              </a:rPr>
              <a:t>emp</a:t>
            </a:r>
            <a:r>
              <a:rPr sz="1250" spc="490" dirty="0">
                <a:latin typeface="Times New Roman"/>
                <a:cs typeface="Times New Roman"/>
              </a:rPr>
              <a:t> </a:t>
            </a:r>
            <a:r>
              <a:rPr sz="1250" spc="70" dirty="0">
                <a:latin typeface="Times New Roman"/>
                <a:cs typeface="Times New Roman"/>
              </a:rPr>
              <a:t>=</a:t>
            </a:r>
            <a:r>
              <a:rPr sz="1250" spc="490" dirty="0">
                <a:latin typeface="Times New Roman"/>
                <a:cs typeface="Times New Roman"/>
              </a:rPr>
              <a:t> </a:t>
            </a:r>
            <a:r>
              <a:rPr sz="1250" spc="75" dirty="0">
                <a:latin typeface="Times New Roman"/>
                <a:cs typeface="Times New Roman"/>
              </a:rPr>
              <a:t>new</a:t>
            </a:r>
            <a:r>
              <a:rPr sz="1250" spc="495" dirty="0">
                <a:latin typeface="Times New Roman"/>
                <a:cs typeface="Times New Roman"/>
              </a:rPr>
              <a:t> </a:t>
            </a:r>
            <a:r>
              <a:rPr sz="1250" spc="185" dirty="0">
                <a:latin typeface="Times New Roman"/>
                <a:cs typeface="Times New Roman"/>
              </a:rPr>
              <a:t>Employee();</a:t>
            </a:r>
            <a:endParaRPr sz="12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10"/>
              </a:spcBef>
            </a:pPr>
            <a:endParaRPr sz="1250">
              <a:latin typeface="Times New Roman"/>
              <a:cs typeface="Times New Roman"/>
            </a:endParaRPr>
          </a:p>
          <a:p>
            <a:pPr marL="341630" indent="-328930">
              <a:lnSpc>
                <a:spcPct val="100000"/>
              </a:lnSpc>
              <a:buClr>
                <a:srgbClr val="FF0000"/>
              </a:buClr>
              <a:buChar char="•"/>
              <a:tabLst>
                <a:tab pos="341630" algn="l"/>
              </a:tabLst>
            </a:pPr>
            <a:r>
              <a:rPr sz="1550" dirty="0">
                <a:latin typeface="Arial"/>
                <a:cs typeface="Arial"/>
              </a:rPr>
              <a:t>A</a:t>
            </a:r>
            <a:r>
              <a:rPr sz="1550" spc="2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constructor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is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used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to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create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an</a:t>
            </a:r>
            <a:r>
              <a:rPr sz="1550" spc="2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instance</a:t>
            </a:r>
            <a:r>
              <a:rPr sz="1550" spc="49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of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class.</a:t>
            </a:r>
            <a:endParaRPr sz="1550">
              <a:latin typeface="Arial"/>
              <a:cs typeface="Arial"/>
            </a:endParaRPr>
          </a:p>
          <a:p>
            <a:pPr marL="341630" indent="-328930">
              <a:lnSpc>
                <a:spcPct val="100000"/>
              </a:lnSpc>
              <a:spcBef>
                <a:spcPts val="409"/>
              </a:spcBef>
              <a:buClr>
                <a:srgbClr val="FF0000"/>
              </a:buClr>
              <a:buChar char="•"/>
              <a:tabLst>
                <a:tab pos="341630" algn="l"/>
              </a:tabLst>
            </a:pPr>
            <a:r>
              <a:rPr sz="1550" dirty="0">
                <a:latin typeface="Arial"/>
                <a:cs typeface="Arial"/>
              </a:rPr>
              <a:t>Constructors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can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take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parameters.</a:t>
            </a:r>
            <a:endParaRPr sz="1550">
              <a:latin typeface="Arial"/>
              <a:cs typeface="Arial"/>
            </a:endParaRPr>
          </a:p>
          <a:p>
            <a:pPr marL="341630" indent="-328930">
              <a:lnSpc>
                <a:spcPct val="100000"/>
              </a:lnSpc>
              <a:spcBef>
                <a:spcPts val="405"/>
              </a:spcBef>
              <a:buClr>
                <a:srgbClr val="FF0000"/>
              </a:buClr>
              <a:buChar char="•"/>
              <a:tabLst>
                <a:tab pos="341630" algn="l"/>
              </a:tabLst>
            </a:pPr>
            <a:r>
              <a:rPr sz="1550" dirty="0">
                <a:latin typeface="Arial"/>
                <a:cs typeface="Arial"/>
              </a:rPr>
              <a:t>A</a:t>
            </a:r>
            <a:r>
              <a:rPr sz="1550" spc="2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constructor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is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declared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with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the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same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name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as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its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class.</a:t>
            </a:r>
            <a:endParaRPr sz="1550">
              <a:latin typeface="Arial"/>
              <a:cs typeface="Arial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3491484" y="2025395"/>
            <a:ext cx="2578735" cy="387350"/>
            <a:chOff x="3491484" y="2025395"/>
            <a:chExt cx="2578735" cy="387350"/>
          </a:xfrm>
        </p:grpSpPr>
        <p:sp>
          <p:nvSpPr>
            <p:cNvPr id="12" name="object 12"/>
            <p:cNvSpPr/>
            <p:nvPr/>
          </p:nvSpPr>
          <p:spPr>
            <a:xfrm>
              <a:off x="3496056" y="2028443"/>
              <a:ext cx="2571115" cy="381000"/>
            </a:xfrm>
            <a:custGeom>
              <a:avLst/>
              <a:gdLst/>
              <a:ahLst/>
              <a:cxnLst/>
              <a:rect l="l" t="t" r="r" b="b"/>
              <a:pathLst>
                <a:path w="2571115" h="381000">
                  <a:moveTo>
                    <a:pt x="2570988" y="0"/>
                  </a:moveTo>
                  <a:lnTo>
                    <a:pt x="554736" y="0"/>
                  </a:lnTo>
                  <a:lnTo>
                    <a:pt x="554736" y="64008"/>
                  </a:lnTo>
                  <a:lnTo>
                    <a:pt x="0" y="97536"/>
                  </a:lnTo>
                  <a:lnTo>
                    <a:pt x="554736" y="158496"/>
                  </a:lnTo>
                  <a:lnTo>
                    <a:pt x="554736" y="381000"/>
                  </a:lnTo>
                  <a:lnTo>
                    <a:pt x="2570988" y="381000"/>
                  </a:lnTo>
                  <a:lnTo>
                    <a:pt x="2570988" y="0"/>
                  </a:lnTo>
                  <a:close/>
                </a:path>
              </a:pathLst>
            </a:custGeom>
            <a:solidFill>
              <a:srgbClr val="FFFF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491484" y="2025395"/>
              <a:ext cx="2578735" cy="387350"/>
            </a:xfrm>
            <a:custGeom>
              <a:avLst/>
              <a:gdLst/>
              <a:ahLst/>
              <a:cxnLst/>
              <a:rect l="l" t="t" r="r" b="b"/>
              <a:pathLst>
                <a:path w="2578735" h="387350">
                  <a:moveTo>
                    <a:pt x="556260" y="164257"/>
                  </a:moveTo>
                  <a:lnTo>
                    <a:pt x="556260" y="384048"/>
                  </a:lnTo>
                  <a:lnTo>
                    <a:pt x="559308" y="387096"/>
                  </a:lnTo>
                  <a:lnTo>
                    <a:pt x="2575560" y="387096"/>
                  </a:lnTo>
                  <a:lnTo>
                    <a:pt x="2578608" y="384048"/>
                  </a:lnTo>
                  <a:lnTo>
                    <a:pt x="562356" y="384048"/>
                  </a:lnTo>
                  <a:lnTo>
                    <a:pt x="559308" y="381000"/>
                  </a:lnTo>
                  <a:lnTo>
                    <a:pt x="562356" y="381000"/>
                  </a:lnTo>
                  <a:lnTo>
                    <a:pt x="562356" y="164592"/>
                  </a:lnTo>
                  <a:lnTo>
                    <a:pt x="559308" y="164592"/>
                  </a:lnTo>
                  <a:lnTo>
                    <a:pt x="556260" y="164257"/>
                  </a:lnTo>
                  <a:close/>
                </a:path>
                <a:path w="2578735" h="387350">
                  <a:moveTo>
                    <a:pt x="562356" y="381000"/>
                  </a:moveTo>
                  <a:lnTo>
                    <a:pt x="559308" y="381000"/>
                  </a:lnTo>
                  <a:lnTo>
                    <a:pt x="562356" y="384048"/>
                  </a:lnTo>
                  <a:lnTo>
                    <a:pt x="562356" y="381000"/>
                  </a:lnTo>
                  <a:close/>
                </a:path>
                <a:path w="2578735" h="387350">
                  <a:moveTo>
                    <a:pt x="2572512" y="381000"/>
                  </a:moveTo>
                  <a:lnTo>
                    <a:pt x="562356" y="381000"/>
                  </a:lnTo>
                  <a:lnTo>
                    <a:pt x="562356" y="384048"/>
                  </a:lnTo>
                  <a:lnTo>
                    <a:pt x="2572512" y="384048"/>
                  </a:lnTo>
                  <a:lnTo>
                    <a:pt x="2572512" y="381000"/>
                  </a:lnTo>
                  <a:close/>
                </a:path>
                <a:path w="2578735" h="387350">
                  <a:moveTo>
                    <a:pt x="2572512" y="3048"/>
                  </a:moveTo>
                  <a:lnTo>
                    <a:pt x="2572512" y="384048"/>
                  </a:lnTo>
                  <a:lnTo>
                    <a:pt x="2575560" y="381000"/>
                  </a:lnTo>
                  <a:lnTo>
                    <a:pt x="2578608" y="381000"/>
                  </a:lnTo>
                  <a:lnTo>
                    <a:pt x="2578608" y="6096"/>
                  </a:lnTo>
                  <a:lnTo>
                    <a:pt x="2575560" y="6096"/>
                  </a:lnTo>
                  <a:lnTo>
                    <a:pt x="2572512" y="3048"/>
                  </a:lnTo>
                  <a:close/>
                </a:path>
                <a:path w="2578735" h="387350">
                  <a:moveTo>
                    <a:pt x="2578608" y="381000"/>
                  </a:moveTo>
                  <a:lnTo>
                    <a:pt x="2575560" y="381000"/>
                  </a:lnTo>
                  <a:lnTo>
                    <a:pt x="2572512" y="384048"/>
                  </a:lnTo>
                  <a:lnTo>
                    <a:pt x="2578608" y="384048"/>
                  </a:lnTo>
                  <a:lnTo>
                    <a:pt x="2578608" y="381000"/>
                  </a:lnTo>
                  <a:close/>
                </a:path>
                <a:path w="2578735" h="387350">
                  <a:moveTo>
                    <a:pt x="556260" y="161544"/>
                  </a:moveTo>
                  <a:lnTo>
                    <a:pt x="556260" y="164257"/>
                  </a:lnTo>
                  <a:lnTo>
                    <a:pt x="559308" y="164592"/>
                  </a:lnTo>
                  <a:lnTo>
                    <a:pt x="556260" y="161544"/>
                  </a:lnTo>
                  <a:close/>
                </a:path>
                <a:path w="2578735" h="387350">
                  <a:moveTo>
                    <a:pt x="562356" y="161544"/>
                  </a:moveTo>
                  <a:lnTo>
                    <a:pt x="556260" y="161544"/>
                  </a:lnTo>
                  <a:lnTo>
                    <a:pt x="559308" y="164592"/>
                  </a:lnTo>
                  <a:lnTo>
                    <a:pt x="562356" y="164592"/>
                  </a:lnTo>
                  <a:lnTo>
                    <a:pt x="562356" y="161544"/>
                  </a:lnTo>
                  <a:close/>
                </a:path>
                <a:path w="2578735" h="387350">
                  <a:moveTo>
                    <a:pt x="556260" y="62676"/>
                  </a:moveTo>
                  <a:lnTo>
                    <a:pt x="3048" y="97536"/>
                  </a:lnTo>
                  <a:lnTo>
                    <a:pt x="0" y="100584"/>
                  </a:lnTo>
                  <a:lnTo>
                    <a:pt x="3048" y="103632"/>
                  </a:lnTo>
                  <a:lnTo>
                    <a:pt x="556260" y="164257"/>
                  </a:lnTo>
                  <a:lnTo>
                    <a:pt x="556260" y="161544"/>
                  </a:lnTo>
                  <a:lnTo>
                    <a:pt x="562356" y="161544"/>
                  </a:lnTo>
                  <a:lnTo>
                    <a:pt x="559308" y="158496"/>
                  </a:lnTo>
                  <a:lnTo>
                    <a:pt x="60045" y="103632"/>
                  </a:lnTo>
                  <a:lnTo>
                    <a:pt x="4572" y="103632"/>
                  </a:lnTo>
                  <a:lnTo>
                    <a:pt x="4572" y="97536"/>
                  </a:lnTo>
                  <a:lnTo>
                    <a:pt x="105433" y="97536"/>
                  </a:lnTo>
                  <a:lnTo>
                    <a:pt x="559308" y="70104"/>
                  </a:lnTo>
                  <a:lnTo>
                    <a:pt x="562356" y="67056"/>
                  </a:lnTo>
                  <a:lnTo>
                    <a:pt x="556260" y="67056"/>
                  </a:lnTo>
                  <a:lnTo>
                    <a:pt x="556260" y="62676"/>
                  </a:lnTo>
                  <a:close/>
                </a:path>
                <a:path w="2578735" h="387350">
                  <a:moveTo>
                    <a:pt x="4572" y="97536"/>
                  </a:moveTo>
                  <a:lnTo>
                    <a:pt x="4572" y="103632"/>
                  </a:lnTo>
                  <a:lnTo>
                    <a:pt x="40361" y="101468"/>
                  </a:lnTo>
                  <a:lnTo>
                    <a:pt x="4572" y="97536"/>
                  </a:lnTo>
                  <a:close/>
                </a:path>
                <a:path w="2578735" h="387350">
                  <a:moveTo>
                    <a:pt x="40361" y="101468"/>
                  </a:moveTo>
                  <a:lnTo>
                    <a:pt x="4572" y="103632"/>
                  </a:lnTo>
                  <a:lnTo>
                    <a:pt x="60045" y="103632"/>
                  </a:lnTo>
                  <a:lnTo>
                    <a:pt x="40361" y="101468"/>
                  </a:lnTo>
                  <a:close/>
                </a:path>
                <a:path w="2578735" h="387350">
                  <a:moveTo>
                    <a:pt x="105433" y="97536"/>
                  </a:moveTo>
                  <a:lnTo>
                    <a:pt x="4572" y="97536"/>
                  </a:lnTo>
                  <a:lnTo>
                    <a:pt x="40361" y="101468"/>
                  </a:lnTo>
                  <a:lnTo>
                    <a:pt x="105433" y="97536"/>
                  </a:lnTo>
                  <a:close/>
                </a:path>
                <a:path w="2578735" h="387350">
                  <a:moveTo>
                    <a:pt x="559308" y="62484"/>
                  </a:moveTo>
                  <a:lnTo>
                    <a:pt x="556260" y="62676"/>
                  </a:lnTo>
                  <a:lnTo>
                    <a:pt x="556260" y="67056"/>
                  </a:lnTo>
                  <a:lnTo>
                    <a:pt x="559308" y="62484"/>
                  </a:lnTo>
                  <a:close/>
                </a:path>
                <a:path w="2578735" h="387350">
                  <a:moveTo>
                    <a:pt x="562356" y="62484"/>
                  </a:moveTo>
                  <a:lnTo>
                    <a:pt x="559308" y="62484"/>
                  </a:lnTo>
                  <a:lnTo>
                    <a:pt x="556260" y="67056"/>
                  </a:lnTo>
                  <a:lnTo>
                    <a:pt x="562356" y="67056"/>
                  </a:lnTo>
                  <a:lnTo>
                    <a:pt x="562356" y="62484"/>
                  </a:lnTo>
                  <a:close/>
                </a:path>
                <a:path w="2578735" h="387350">
                  <a:moveTo>
                    <a:pt x="2575560" y="0"/>
                  </a:moveTo>
                  <a:lnTo>
                    <a:pt x="559308" y="0"/>
                  </a:lnTo>
                  <a:lnTo>
                    <a:pt x="556260" y="3048"/>
                  </a:lnTo>
                  <a:lnTo>
                    <a:pt x="556260" y="62676"/>
                  </a:lnTo>
                  <a:lnTo>
                    <a:pt x="559308" y="62484"/>
                  </a:lnTo>
                  <a:lnTo>
                    <a:pt x="562356" y="62484"/>
                  </a:lnTo>
                  <a:lnTo>
                    <a:pt x="562356" y="6096"/>
                  </a:lnTo>
                  <a:lnTo>
                    <a:pt x="559308" y="6096"/>
                  </a:lnTo>
                  <a:lnTo>
                    <a:pt x="562356" y="3048"/>
                  </a:lnTo>
                  <a:lnTo>
                    <a:pt x="2578608" y="3048"/>
                  </a:lnTo>
                  <a:lnTo>
                    <a:pt x="2575560" y="0"/>
                  </a:lnTo>
                  <a:close/>
                </a:path>
                <a:path w="2578735" h="387350">
                  <a:moveTo>
                    <a:pt x="562356" y="3048"/>
                  </a:moveTo>
                  <a:lnTo>
                    <a:pt x="559308" y="6096"/>
                  </a:lnTo>
                  <a:lnTo>
                    <a:pt x="562356" y="6096"/>
                  </a:lnTo>
                  <a:lnTo>
                    <a:pt x="562356" y="3048"/>
                  </a:lnTo>
                  <a:close/>
                </a:path>
                <a:path w="2578735" h="387350">
                  <a:moveTo>
                    <a:pt x="2572512" y="3048"/>
                  </a:moveTo>
                  <a:lnTo>
                    <a:pt x="562356" y="3048"/>
                  </a:lnTo>
                  <a:lnTo>
                    <a:pt x="562356" y="6096"/>
                  </a:lnTo>
                  <a:lnTo>
                    <a:pt x="2572512" y="6096"/>
                  </a:lnTo>
                  <a:lnTo>
                    <a:pt x="2572512" y="3048"/>
                  </a:lnTo>
                  <a:close/>
                </a:path>
                <a:path w="2578735" h="387350">
                  <a:moveTo>
                    <a:pt x="2578608" y="3048"/>
                  </a:moveTo>
                  <a:lnTo>
                    <a:pt x="2572512" y="3048"/>
                  </a:lnTo>
                  <a:lnTo>
                    <a:pt x="2575560" y="6096"/>
                  </a:lnTo>
                  <a:lnTo>
                    <a:pt x="2578608" y="6096"/>
                  </a:lnTo>
                  <a:lnTo>
                    <a:pt x="2578608" y="3048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4185920" y="2043700"/>
            <a:ext cx="174625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58165" marR="5080" indent="-5461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Arial"/>
                <a:cs typeface="Arial"/>
              </a:rPr>
              <a:t>A</a:t>
            </a:r>
            <a:r>
              <a:rPr sz="1000" spc="-5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simple</a:t>
            </a:r>
            <a:r>
              <a:rPr sz="1000" spc="10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no-</a:t>
            </a:r>
            <a:r>
              <a:rPr sz="1000" dirty="0">
                <a:latin typeface="Arial"/>
                <a:cs typeface="Arial"/>
              </a:rPr>
              <a:t>argument</a:t>
            </a:r>
            <a:r>
              <a:rPr sz="1000" spc="-30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(no-</a:t>
            </a:r>
            <a:r>
              <a:rPr sz="1000" spc="-20" dirty="0">
                <a:latin typeface="Arial"/>
                <a:cs typeface="Arial"/>
              </a:rPr>
              <a:t>arg) </a:t>
            </a:r>
            <a:r>
              <a:rPr sz="1000" spc="-10" dirty="0">
                <a:latin typeface="Arial"/>
                <a:cs typeface="Arial"/>
              </a:rPr>
              <a:t>constructor</a:t>
            </a:r>
            <a:endParaRPr sz="10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17880" y="5676079"/>
            <a:ext cx="6189345" cy="2130425"/>
          </a:xfrm>
          <a:prstGeom prst="rect">
            <a:avLst/>
          </a:prstGeom>
        </p:spPr>
        <p:txBody>
          <a:bodyPr vert="horz" wrap="square" lIns="0" tIns="5905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64"/>
              </a:spcBef>
            </a:pPr>
            <a:r>
              <a:rPr sz="1150" b="1" dirty="0">
                <a:latin typeface="Arial"/>
                <a:cs typeface="Arial"/>
              </a:rPr>
              <a:t>Default</a:t>
            </a:r>
            <a:r>
              <a:rPr sz="1150" b="1" spc="70" dirty="0">
                <a:latin typeface="Arial"/>
                <a:cs typeface="Arial"/>
              </a:rPr>
              <a:t> </a:t>
            </a:r>
            <a:r>
              <a:rPr sz="1150" b="1" dirty="0">
                <a:latin typeface="Arial"/>
                <a:cs typeface="Arial"/>
              </a:rPr>
              <a:t>and</a:t>
            </a:r>
            <a:r>
              <a:rPr sz="1150" b="1" spc="110" dirty="0">
                <a:latin typeface="Arial"/>
                <a:cs typeface="Arial"/>
              </a:rPr>
              <a:t> </a:t>
            </a:r>
            <a:r>
              <a:rPr sz="1150" b="1" dirty="0">
                <a:latin typeface="Arial"/>
                <a:cs typeface="Arial"/>
              </a:rPr>
              <a:t>No-Arg</a:t>
            </a:r>
            <a:r>
              <a:rPr sz="1150" b="1" spc="125" dirty="0">
                <a:latin typeface="Arial"/>
                <a:cs typeface="Arial"/>
              </a:rPr>
              <a:t> </a:t>
            </a:r>
            <a:r>
              <a:rPr sz="1150" b="1" spc="-10" dirty="0">
                <a:latin typeface="Arial"/>
                <a:cs typeface="Arial"/>
              </a:rPr>
              <a:t>Constructors</a:t>
            </a:r>
            <a:endParaRPr sz="1150">
              <a:latin typeface="Arial"/>
              <a:cs typeface="Arial"/>
            </a:endParaRPr>
          </a:p>
          <a:p>
            <a:pPr marL="384175" indent="-247015">
              <a:lnSpc>
                <a:spcPct val="100000"/>
              </a:lnSpc>
              <a:spcBef>
                <a:spcPts val="370"/>
              </a:spcBef>
              <a:buFont typeface="Times New Roman"/>
              <a:buChar char="•"/>
              <a:tabLst>
                <a:tab pos="384175" algn="l"/>
              </a:tabLst>
            </a:pPr>
            <a:r>
              <a:rPr sz="1150" dirty="0">
                <a:latin typeface="Arial"/>
                <a:cs typeface="Arial"/>
              </a:rPr>
              <a:t>Every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class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must</a:t>
            </a:r>
            <a:r>
              <a:rPr sz="1150" spc="2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have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at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least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one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spc="-10" dirty="0">
                <a:latin typeface="Arial"/>
                <a:cs typeface="Arial"/>
              </a:rPr>
              <a:t>constructor.</a:t>
            </a:r>
            <a:endParaRPr sz="1150">
              <a:latin typeface="Arial"/>
              <a:cs typeface="Arial"/>
            </a:endParaRPr>
          </a:p>
          <a:p>
            <a:pPr marL="384175" marR="476884" indent="-247015">
              <a:lnSpc>
                <a:spcPct val="103499"/>
              </a:lnSpc>
              <a:spcBef>
                <a:spcPts val="325"/>
              </a:spcBef>
              <a:buFont typeface="Times New Roman"/>
              <a:buChar char="•"/>
              <a:tabLst>
                <a:tab pos="384175" algn="l"/>
              </a:tabLst>
            </a:pPr>
            <a:r>
              <a:rPr sz="1150" dirty="0">
                <a:latin typeface="Arial"/>
                <a:cs typeface="Arial"/>
              </a:rPr>
              <a:t>If</a:t>
            </a:r>
            <a:r>
              <a:rPr sz="1150" spc="2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you</a:t>
            </a:r>
            <a:r>
              <a:rPr sz="1150" spc="114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do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not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provide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any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in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class’s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declaration,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compiler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creates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b="1" spc="-10" dirty="0">
                <a:latin typeface="Arial"/>
                <a:cs typeface="Arial"/>
              </a:rPr>
              <a:t>default </a:t>
            </a:r>
            <a:r>
              <a:rPr sz="1150" b="1" dirty="0">
                <a:latin typeface="Arial"/>
                <a:cs typeface="Arial"/>
              </a:rPr>
              <a:t>constructor</a:t>
            </a:r>
            <a:r>
              <a:rPr sz="1150" b="1" spc="114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that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takes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no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arguments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when</a:t>
            </a:r>
            <a:r>
              <a:rPr sz="1150" spc="10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it’s</a:t>
            </a:r>
            <a:r>
              <a:rPr sz="1150" spc="95" dirty="0">
                <a:latin typeface="Arial"/>
                <a:cs typeface="Arial"/>
              </a:rPr>
              <a:t> </a:t>
            </a:r>
            <a:r>
              <a:rPr sz="1150" spc="-10" dirty="0">
                <a:latin typeface="Arial"/>
                <a:cs typeface="Arial"/>
              </a:rPr>
              <a:t>invoked.</a:t>
            </a:r>
            <a:endParaRPr sz="1150">
              <a:latin typeface="Arial"/>
              <a:cs typeface="Arial"/>
            </a:endParaRPr>
          </a:p>
          <a:p>
            <a:pPr marL="384175" marR="5080" indent="-247015">
              <a:lnSpc>
                <a:spcPct val="103899"/>
              </a:lnSpc>
              <a:spcBef>
                <a:spcPts val="315"/>
              </a:spcBef>
              <a:buFont typeface="Times New Roman"/>
              <a:buChar char="•"/>
              <a:tabLst>
                <a:tab pos="384175" algn="l"/>
              </a:tabLst>
            </a:pPr>
            <a:r>
              <a:rPr sz="1150" dirty="0">
                <a:latin typeface="Arial"/>
                <a:cs typeface="Arial"/>
              </a:rPr>
              <a:t>The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default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constructor</a:t>
            </a:r>
            <a:r>
              <a:rPr sz="1150" spc="4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initializes</a:t>
            </a:r>
            <a:r>
              <a:rPr sz="1150" spc="14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instance</a:t>
            </a:r>
            <a:r>
              <a:rPr sz="1150" spc="10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variables</a:t>
            </a:r>
            <a:r>
              <a:rPr sz="1150" spc="12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to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initial</a:t>
            </a:r>
            <a:r>
              <a:rPr sz="1150" spc="114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values</a:t>
            </a:r>
            <a:r>
              <a:rPr sz="1150" spc="12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specified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spc="-25" dirty="0">
                <a:latin typeface="Arial"/>
                <a:cs typeface="Arial"/>
              </a:rPr>
              <a:t>in </a:t>
            </a:r>
            <a:r>
              <a:rPr sz="1150" dirty="0">
                <a:latin typeface="Arial"/>
                <a:cs typeface="Arial"/>
              </a:rPr>
              <a:t>their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declarations</a:t>
            </a:r>
            <a:r>
              <a:rPr sz="1150" spc="9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or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to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their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default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values</a:t>
            </a:r>
            <a:r>
              <a:rPr sz="1150" spc="11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(zero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for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primitive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numeric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types,</a:t>
            </a:r>
            <a:r>
              <a:rPr sz="1150" spc="9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false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spc="-25" dirty="0">
                <a:latin typeface="Arial"/>
                <a:cs typeface="Arial"/>
              </a:rPr>
              <a:t>for </a:t>
            </a:r>
            <a:r>
              <a:rPr sz="1150" dirty="0">
                <a:latin typeface="Arial"/>
                <a:cs typeface="Arial"/>
              </a:rPr>
              <a:t>boolean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values,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and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null</a:t>
            </a:r>
            <a:r>
              <a:rPr sz="1150" spc="9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for</a:t>
            </a:r>
            <a:r>
              <a:rPr sz="1150" spc="35" dirty="0">
                <a:latin typeface="Arial"/>
                <a:cs typeface="Arial"/>
              </a:rPr>
              <a:t> </a:t>
            </a:r>
            <a:r>
              <a:rPr sz="1150" spc="-10" dirty="0">
                <a:latin typeface="Arial"/>
                <a:cs typeface="Arial"/>
              </a:rPr>
              <a:t>references).</a:t>
            </a:r>
            <a:endParaRPr sz="1150">
              <a:latin typeface="Arial"/>
              <a:cs typeface="Arial"/>
            </a:endParaRPr>
          </a:p>
          <a:p>
            <a:pPr marL="384175" indent="-247015">
              <a:lnSpc>
                <a:spcPct val="100000"/>
              </a:lnSpc>
              <a:spcBef>
                <a:spcPts val="375"/>
              </a:spcBef>
              <a:buFont typeface="Times New Roman"/>
              <a:buChar char="•"/>
              <a:tabLst>
                <a:tab pos="384175" algn="l"/>
              </a:tabLst>
            </a:pPr>
            <a:r>
              <a:rPr sz="1150" dirty="0">
                <a:latin typeface="Arial"/>
                <a:cs typeface="Arial"/>
              </a:rPr>
              <a:t>If</a:t>
            </a:r>
            <a:r>
              <a:rPr sz="1150" spc="3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your</a:t>
            </a:r>
            <a:r>
              <a:rPr sz="1150" spc="12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class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declares</a:t>
            </a:r>
            <a:r>
              <a:rPr sz="1150" spc="9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constructors,</a:t>
            </a:r>
            <a:r>
              <a:rPr sz="1150" spc="4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compiler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will</a:t>
            </a:r>
            <a:r>
              <a:rPr sz="1150" spc="12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not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create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default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spc="-10" dirty="0">
                <a:latin typeface="Arial"/>
                <a:cs typeface="Arial"/>
              </a:rPr>
              <a:t>constructor.</a:t>
            </a:r>
            <a:endParaRPr sz="1150">
              <a:latin typeface="Arial"/>
              <a:cs typeface="Arial"/>
            </a:endParaRPr>
          </a:p>
          <a:p>
            <a:pPr marL="384175" indent="-247015">
              <a:lnSpc>
                <a:spcPct val="100000"/>
              </a:lnSpc>
              <a:spcBef>
                <a:spcPts val="370"/>
              </a:spcBef>
              <a:buFont typeface="Times New Roman"/>
              <a:buChar char="•"/>
              <a:tabLst>
                <a:tab pos="384175" algn="l"/>
              </a:tabLst>
            </a:pPr>
            <a:r>
              <a:rPr sz="1150" dirty="0">
                <a:latin typeface="Arial"/>
                <a:cs typeface="Arial"/>
              </a:rPr>
              <a:t>In</a:t>
            </a:r>
            <a:r>
              <a:rPr sz="1150" spc="3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this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case,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you</a:t>
            </a:r>
            <a:r>
              <a:rPr sz="1150" spc="12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must</a:t>
            </a:r>
            <a:r>
              <a:rPr sz="1150" spc="3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declare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b="1" dirty="0">
                <a:latin typeface="Arial"/>
                <a:cs typeface="Arial"/>
              </a:rPr>
              <a:t>no-arg</a:t>
            </a:r>
            <a:r>
              <a:rPr sz="1150" b="1" spc="9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constructor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if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default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initialization</a:t>
            </a:r>
            <a:r>
              <a:rPr sz="1150" spc="114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is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spc="-10" dirty="0">
                <a:latin typeface="Arial"/>
                <a:cs typeface="Arial"/>
              </a:rPr>
              <a:t>required.</a:t>
            </a:r>
            <a:endParaRPr sz="1150">
              <a:latin typeface="Arial"/>
              <a:cs typeface="Arial"/>
            </a:endParaRPr>
          </a:p>
          <a:p>
            <a:pPr marL="384175" indent="-247015">
              <a:lnSpc>
                <a:spcPct val="100000"/>
              </a:lnSpc>
              <a:spcBef>
                <a:spcPts val="385"/>
              </a:spcBef>
              <a:buFont typeface="Times New Roman"/>
              <a:buChar char="•"/>
              <a:tabLst>
                <a:tab pos="384175" algn="l"/>
              </a:tabLst>
            </a:pPr>
            <a:r>
              <a:rPr sz="1150" dirty="0">
                <a:latin typeface="Arial"/>
                <a:cs typeface="Arial"/>
              </a:rPr>
              <a:t>Like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default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constructor,</a:t>
            </a:r>
            <a:r>
              <a:rPr sz="1150" spc="4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</a:t>
            </a:r>
            <a:r>
              <a:rPr sz="1150" spc="9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no-arg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constructor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is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invoked</a:t>
            </a:r>
            <a:r>
              <a:rPr sz="1150" spc="12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with</a:t>
            </a:r>
            <a:r>
              <a:rPr sz="1150" spc="9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empty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spc="-10" dirty="0">
                <a:latin typeface="Arial"/>
                <a:cs typeface="Arial"/>
              </a:rPr>
              <a:t>parentheses.</a:t>
            </a:r>
            <a:endParaRPr sz="115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326639" y="5247386"/>
            <a:ext cx="3116580" cy="144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endParaRPr sz="8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931920" y="2616707"/>
            <a:ext cx="2254250" cy="1546860"/>
            <a:chOff x="3931920" y="2616707"/>
            <a:chExt cx="2254250" cy="154686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41064" y="2627375"/>
              <a:ext cx="2234184" cy="152552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3931920" y="2616707"/>
              <a:ext cx="2254250" cy="1546860"/>
            </a:xfrm>
            <a:custGeom>
              <a:avLst/>
              <a:gdLst/>
              <a:ahLst/>
              <a:cxnLst/>
              <a:rect l="l" t="t" r="r" b="b"/>
              <a:pathLst>
                <a:path w="2254250" h="1546860">
                  <a:moveTo>
                    <a:pt x="2249424" y="0"/>
                  </a:moveTo>
                  <a:lnTo>
                    <a:pt x="4572" y="0"/>
                  </a:lnTo>
                  <a:lnTo>
                    <a:pt x="0" y="4572"/>
                  </a:lnTo>
                  <a:lnTo>
                    <a:pt x="0" y="1542288"/>
                  </a:lnTo>
                  <a:lnTo>
                    <a:pt x="4572" y="1546860"/>
                  </a:lnTo>
                  <a:lnTo>
                    <a:pt x="2249424" y="1546860"/>
                  </a:lnTo>
                  <a:lnTo>
                    <a:pt x="2253996" y="1542288"/>
                  </a:lnTo>
                  <a:lnTo>
                    <a:pt x="2253996" y="1536192"/>
                  </a:lnTo>
                  <a:lnTo>
                    <a:pt x="19812" y="1536192"/>
                  </a:lnTo>
                  <a:lnTo>
                    <a:pt x="9144" y="1525524"/>
                  </a:lnTo>
                  <a:lnTo>
                    <a:pt x="19812" y="1525524"/>
                  </a:lnTo>
                  <a:lnTo>
                    <a:pt x="19812" y="21336"/>
                  </a:lnTo>
                  <a:lnTo>
                    <a:pt x="9143" y="21336"/>
                  </a:lnTo>
                  <a:lnTo>
                    <a:pt x="19812" y="10668"/>
                  </a:lnTo>
                  <a:lnTo>
                    <a:pt x="2253996" y="10668"/>
                  </a:lnTo>
                  <a:lnTo>
                    <a:pt x="2253996" y="4572"/>
                  </a:lnTo>
                  <a:lnTo>
                    <a:pt x="2249424" y="0"/>
                  </a:lnTo>
                  <a:close/>
                </a:path>
                <a:path w="2254250" h="1546860">
                  <a:moveTo>
                    <a:pt x="19812" y="1525524"/>
                  </a:moveTo>
                  <a:lnTo>
                    <a:pt x="9144" y="1525524"/>
                  </a:lnTo>
                  <a:lnTo>
                    <a:pt x="19812" y="1536192"/>
                  </a:lnTo>
                  <a:lnTo>
                    <a:pt x="19812" y="1525524"/>
                  </a:lnTo>
                  <a:close/>
                </a:path>
                <a:path w="2254250" h="1546860">
                  <a:moveTo>
                    <a:pt x="2234184" y="1525524"/>
                  </a:moveTo>
                  <a:lnTo>
                    <a:pt x="19812" y="1525524"/>
                  </a:lnTo>
                  <a:lnTo>
                    <a:pt x="19812" y="1536192"/>
                  </a:lnTo>
                  <a:lnTo>
                    <a:pt x="2234184" y="1536192"/>
                  </a:lnTo>
                  <a:lnTo>
                    <a:pt x="2234184" y="1525524"/>
                  </a:lnTo>
                  <a:close/>
                </a:path>
                <a:path w="2254250" h="1546860">
                  <a:moveTo>
                    <a:pt x="2234184" y="10668"/>
                  </a:moveTo>
                  <a:lnTo>
                    <a:pt x="2234184" y="1536192"/>
                  </a:lnTo>
                  <a:lnTo>
                    <a:pt x="2243328" y="1525524"/>
                  </a:lnTo>
                  <a:lnTo>
                    <a:pt x="2253996" y="1525524"/>
                  </a:lnTo>
                  <a:lnTo>
                    <a:pt x="2253996" y="21336"/>
                  </a:lnTo>
                  <a:lnTo>
                    <a:pt x="2243328" y="21336"/>
                  </a:lnTo>
                  <a:lnTo>
                    <a:pt x="2234184" y="10668"/>
                  </a:lnTo>
                  <a:close/>
                </a:path>
                <a:path w="2254250" h="1546860">
                  <a:moveTo>
                    <a:pt x="2253996" y="1525524"/>
                  </a:moveTo>
                  <a:lnTo>
                    <a:pt x="2243328" y="1525524"/>
                  </a:lnTo>
                  <a:lnTo>
                    <a:pt x="2234184" y="1536192"/>
                  </a:lnTo>
                  <a:lnTo>
                    <a:pt x="2253996" y="1536192"/>
                  </a:lnTo>
                  <a:lnTo>
                    <a:pt x="2253996" y="1525524"/>
                  </a:lnTo>
                  <a:close/>
                </a:path>
                <a:path w="2254250" h="1546860">
                  <a:moveTo>
                    <a:pt x="19812" y="10668"/>
                  </a:moveTo>
                  <a:lnTo>
                    <a:pt x="9143" y="21336"/>
                  </a:lnTo>
                  <a:lnTo>
                    <a:pt x="19812" y="21336"/>
                  </a:lnTo>
                  <a:lnTo>
                    <a:pt x="19812" y="10668"/>
                  </a:lnTo>
                  <a:close/>
                </a:path>
                <a:path w="2254250" h="1546860">
                  <a:moveTo>
                    <a:pt x="2234184" y="10668"/>
                  </a:moveTo>
                  <a:lnTo>
                    <a:pt x="19812" y="10668"/>
                  </a:lnTo>
                  <a:lnTo>
                    <a:pt x="19812" y="21336"/>
                  </a:lnTo>
                  <a:lnTo>
                    <a:pt x="2234184" y="21336"/>
                  </a:lnTo>
                  <a:lnTo>
                    <a:pt x="2234184" y="10668"/>
                  </a:lnTo>
                  <a:close/>
                </a:path>
                <a:path w="2254250" h="1546860">
                  <a:moveTo>
                    <a:pt x="2253996" y="10668"/>
                  </a:moveTo>
                  <a:lnTo>
                    <a:pt x="2234184" y="10668"/>
                  </a:lnTo>
                  <a:lnTo>
                    <a:pt x="2243328" y="21336"/>
                  </a:lnTo>
                  <a:lnTo>
                    <a:pt x="2253996" y="21336"/>
                  </a:lnTo>
                  <a:lnTo>
                    <a:pt x="2253996" y="1066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1131824" y="790204"/>
            <a:ext cx="5289550" cy="149860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219075" algn="ctr">
              <a:lnSpc>
                <a:spcPct val="100000"/>
              </a:lnSpc>
              <a:spcBef>
                <a:spcPts val="110"/>
              </a:spcBef>
            </a:pPr>
            <a:r>
              <a:rPr sz="1850" b="1" spc="175" dirty="0">
                <a:latin typeface="Times New Roman"/>
                <a:cs typeface="Times New Roman"/>
              </a:rPr>
              <a:t>package</a:t>
            </a:r>
            <a:r>
              <a:rPr sz="1850" b="1" spc="90" dirty="0">
                <a:latin typeface="Times New Roman"/>
                <a:cs typeface="Times New Roman"/>
              </a:rPr>
              <a:t> </a:t>
            </a:r>
            <a:r>
              <a:rPr sz="1850" b="1" spc="-10" dirty="0">
                <a:latin typeface="Arial"/>
                <a:cs typeface="Arial"/>
              </a:rPr>
              <a:t>Statement</a:t>
            </a:r>
            <a:endParaRPr sz="1850">
              <a:latin typeface="Arial"/>
              <a:cs typeface="Arial"/>
            </a:endParaRPr>
          </a:p>
          <a:p>
            <a:pPr marL="341630" marR="5080" indent="-329565">
              <a:lnSpc>
                <a:spcPct val="107100"/>
              </a:lnSpc>
              <a:spcBef>
                <a:spcPts val="1225"/>
              </a:spcBef>
              <a:buClr>
                <a:srgbClr val="FF0000"/>
              </a:buClr>
              <a:buChar char="•"/>
              <a:tabLst>
                <a:tab pos="341630" algn="l"/>
              </a:tabLst>
            </a:pPr>
            <a:r>
              <a:rPr sz="1550" dirty="0">
                <a:latin typeface="Arial"/>
                <a:cs typeface="Arial"/>
              </a:rPr>
              <a:t>The</a:t>
            </a:r>
            <a:r>
              <a:rPr sz="1550" spc="20" dirty="0">
                <a:latin typeface="Arial"/>
                <a:cs typeface="Arial"/>
              </a:rPr>
              <a:t> </a:t>
            </a:r>
            <a:r>
              <a:rPr sz="1550" spc="210" dirty="0">
                <a:latin typeface="Times New Roman"/>
                <a:cs typeface="Times New Roman"/>
              </a:rPr>
              <a:t>package</a:t>
            </a:r>
            <a:r>
              <a:rPr sz="1550" spc="114" dirty="0">
                <a:latin typeface="Times New Roman"/>
                <a:cs typeface="Times New Roman"/>
              </a:rPr>
              <a:t> </a:t>
            </a:r>
            <a:r>
              <a:rPr sz="1550" dirty="0">
                <a:latin typeface="Arial"/>
                <a:cs typeface="Arial"/>
              </a:rPr>
              <a:t>keyword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is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used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in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Java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to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group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classes together.</a:t>
            </a:r>
            <a:endParaRPr sz="1550">
              <a:latin typeface="Arial"/>
              <a:cs typeface="Arial"/>
            </a:endParaRPr>
          </a:p>
          <a:p>
            <a:pPr marL="341630" marR="26670" indent="-329565">
              <a:lnSpc>
                <a:spcPct val="101299"/>
              </a:lnSpc>
              <a:spcBef>
                <a:spcPts val="384"/>
              </a:spcBef>
              <a:buClr>
                <a:srgbClr val="FF0000"/>
              </a:buClr>
              <a:buChar char="•"/>
              <a:tabLst>
                <a:tab pos="341630" algn="l"/>
              </a:tabLst>
            </a:pPr>
            <a:r>
              <a:rPr sz="1550" dirty="0">
                <a:latin typeface="Arial"/>
                <a:cs typeface="Arial"/>
              </a:rPr>
              <a:t>A</a:t>
            </a:r>
            <a:r>
              <a:rPr sz="1550" spc="2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package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is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implemented</a:t>
            </a:r>
            <a:r>
              <a:rPr sz="1550" spc="5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as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folder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and,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like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</a:t>
            </a:r>
            <a:r>
              <a:rPr sz="1550" spc="20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folder, </a:t>
            </a:r>
            <a:r>
              <a:rPr sz="1550" dirty="0">
                <a:latin typeface="Arial"/>
                <a:cs typeface="Arial"/>
              </a:rPr>
              <a:t>provides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i="1" dirty="0">
                <a:latin typeface="Arial"/>
                <a:cs typeface="Arial"/>
              </a:rPr>
              <a:t>namespace</a:t>
            </a:r>
            <a:r>
              <a:rPr sz="1550" i="1" spc="6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to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class.</a:t>
            </a:r>
            <a:endParaRPr sz="1550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1207008" y="2616707"/>
            <a:ext cx="2254250" cy="1546860"/>
            <a:chOff x="1207008" y="2616707"/>
            <a:chExt cx="2254250" cy="1546860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16152" y="2627375"/>
              <a:ext cx="2234184" cy="1525524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207008" y="2616707"/>
              <a:ext cx="2254250" cy="1546860"/>
            </a:xfrm>
            <a:custGeom>
              <a:avLst/>
              <a:gdLst/>
              <a:ahLst/>
              <a:cxnLst/>
              <a:rect l="l" t="t" r="r" b="b"/>
              <a:pathLst>
                <a:path w="2254250" h="1546860">
                  <a:moveTo>
                    <a:pt x="2249424" y="0"/>
                  </a:moveTo>
                  <a:lnTo>
                    <a:pt x="4572" y="0"/>
                  </a:lnTo>
                  <a:lnTo>
                    <a:pt x="0" y="4572"/>
                  </a:lnTo>
                  <a:lnTo>
                    <a:pt x="0" y="1542288"/>
                  </a:lnTo>
                  <a:lnTo>
                    <a:pt x="4572" y="1546860"/>
                  </a:lnTo>
                  <a:lnTo>
                    <a:pt x="2249424" y="1546860"/>
                  </a:lnTo>
                  <a:lnTo>
                    <a:pt x="2253996" y="1542288"/>
                  </a:lnTo>
                  <a:lnTo>
                    <a:pt x="2253996" y="1536192"/>
                  </a:lnTo>
                  <a:lnTo>
                    <a:pt x="19812" y="1536192"/>
                  </a:lnTo>
                  <a:lnTo>
                    <a:pt x="9144" y="1525524"/>
                  </a:lnTo>
                  <a:lnTo>
                    <a:pt x="19812" y="1525524"/>
                  </a:lnTo>
                  <a:lnTo>
                    <a:pt x="19812" y="21336"/>
                  </a:lnTo>
                  <a:lnTo>
                    <a:pt x="9143" y="21336"/>
                  </a:lnTo>
                  <a:lnTo>
                    <a:pt x="19812" y="10668"/>
                  </a:lnTo>
                  <a:lnTo>
                    <a:pt x="2253996" y="10668"/>
                  </a:lnTo>
                  <a:lnTo>
                    <a:pt x="2253996" y="4572"/>
                  </a:lnTo>
                  <a:lnTo>
                    <a:pt x="2249424" y="0"/>
                  </a:lnTo>
                  <a:close/>
                </a:path>
                <a:path w="2254250" h="1546860">
                  <a:moveTo>
                    <a:pt x="19812" y="1525524"/>
                  </a:moveTo>
                  <a:lnTo>
                    <a:pt x="9144" y="1525524"/>
                  </a:lnTo>
                  <a:lnTo>
                    <a:pt x="19812" y="1536192"/>
                  </a:lnTo>
                  <a:lnTo>
                    <a:pt x="19812" y="1525524"/>
                  </a:lnTo>
                  <a:close/>
                </a:path>
                <a:path w="2254250" h="1546860">
                  <a:moveTo>
                    <a:pt x="2234184" y="1525524"/>
                  </a:moveTo>
                  <a:lnTo>
                    <a:pt x="19812" y="1525524"/>
                  </a:lnTo>
                  <a:lnTo>
                    <a:pt x="19812" y="1536192"/>
                  </a:lnTo>
                  <a:lnTo>
                    <a:pt x="2234184" y="1536192"/>
                  </a:lnTo>
                  <a:lnTo>
                    <a:pt x="2234184" y="1525524"/>
                  </a:lnTo>
                  <a:close/>
                </a:path>
                <a:path w="2254250" h="1546860">
                  <a:moveTo>
                    <a:pt x="2234184" y="10668"/>
                  </a:moveTo>
                  <a:lnTo>
                    <a:pt x="2234184" y="1536192"/>
                  </a:lnTo>
                  <a:lnTo>
                    <a:pt x="2243328" y="1525524"/>
                  </a:lnTo>
                  <a:lnTo>
                    <a:pt x="2253996" y="1525524"/>
                  </a:lnTo>
                  <a:lnTo>
                    <a:pt x="2253996" y="21336"/>
                  </a:lnTo>
                  <a:lnTo>
                    <a:pt x="2243328" y="21336"/>
                  </a:lnTo>
                  <a:lnTo>
                    <a:pt x="2234184" y="10668"/>
                  </a:lnTo>
                  <a:close/>
                </a:path>
                <a:path w="2254250" h="1546860">
                  <a:moveTo>
                    <a:pt x="2253996" y="1525524"/>
                  </a:moveTo>
                  <a:lnTo>
                    <a:pt x="2243328" y="1525524"/>
                  </a:lnTo>
                  <a:lnTo>
                    <a:pt x="2234184" y="1536192"/>
                  </a:lnTo>
                  <a:lnTo>
                    <a:pt x="2253996" y="1536192"/>
                  </a:lnTo>
                  <a:lnTo>
                    <a:pt x="2253996" y="1525524"/>
                  </a:lnTo>
                  <a:close/>
                </a:path>
                <a:path w="2254250" h="1546860">
                  <a:moveTo>
                    <a:pt x="19812" y="10668"/>
                  </a:moveTo>
                  <a:lnTo>
                    <a:pt x="9143" y="21336"/>
                  </a:lnTo>
                  <a:lnTo>
                    <a:pt x="19812" y="21336"/>
                  </a:lnTo>
                  <a:lnTo>
                    <a:pt x="19812" y="10668"/>
                  </a:lnTo>
                  <a:close/>
                </a:path>
                <a:path w="2254250" h="1546860">
                  <a:moveTo>
                    <a:pt x="2234184" y="10668"/>
                  </a:moveTo>
                  <a:lnTo>
                    <a:pt x="19812" y="10668"/>
                  </a:lnTo>
                  <a:lnTo>
                    <a:pt x="19812" y="21336"/>
                  </a:lnTo>
                  <a:lnTo>
                    <a:pt x="2234184" y="21336"/>
                  </a:lnTo>
                  <a:lnTo>
                    <a:pt x="2234184" y="10668"/>
                  </a:lnTo>
                  <a:close/>
                </a:path>
                <a:path w="2254250" h="1546860">
                  <a:moveTo>
                    <a:pt x="2253996" y="10668"/>
                  </a:moveTo>
                  <a:lnTo>
                    <a:pt x="2234184" y="10668"/>
                  </a:lnTo>
                  <a:lnTo>
                    <a:pt x="2243328" y="21336"/>
                  </a:lnTo>
                  <a:lnTo>
                    <a:pt x="2253996" y="21336"/>
                  </a:lnTo>
                  <a:lnTo>
                    <a:pt x="2253996" y="1066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1268983" y="2266408"/>
            <a:ext cx="1784985" cy="583565"/>
          </a:xfrm>
          <a:prstGeom prst="rect">
            <a:avLst/>
          </a:prstGeom>
        </p:spPr>
        <p:txBody>
          <a:bodyPr vert="horz" wrap="square" lIns="0" tIns="99695" rIns="0" bIns="0" rtlCol="0">
            <a:spAutoFit/>
          </a:bodyPr>
          <a:lstStyle/>
          <a:p>
            <a:pPr marL="400685">
              <a:lnSpc>
                <a:spcPct val="100000"/>
              </a:lnSpc>
              <a:spcBef>
                <a:spcPts val="785"/>
              </a:spcBef>
            </a:pPr>
            <a:r>
              <a:rPr sz="1250" spc="10" dirty="0">
                <a:solidFill>
                  <a:srgbClr val="0000FF"/>
                </a:solidFill>
                <a:latin typeface="Times New Roman"/>
                <a:cs typeface="Times New Roman"/>
              </a:rPr>
              <a:t>namespace</a:t>
            </a:r>
            <a:r>
              <a:rPr sz="1250" spc="35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1250" spc="-20" dirty="0">
                <a:solidFill>
                  <a:srgbClr val="0000FF"/>
                </a:solidFill>
                <a:latin typeface="Times New Roman"/>
                <a:cs typeface="Times New Roman"/>
              </a:rPr>
              <a:t>view</a:t>
            </a:r>
            <a:endParaRPr sz="12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sz="1250" b="1" spc="125" dirty="0">
                <a:latin typeface="Times New Roman"/>
                <a:cs typeface="Times New Roman"/>
              </a:rPr>
              <a:t>com.example.domain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048697" y="2266408"/>
            <a:ext cx="1979295" cy="1368425"/>
          </a:xfrm>
          <a:prstGeom prst="rect">
            <a:avLst/>
          </a:prstGeom>
        </p:spPr>
        <p:txBody>
          <a:bodyPr vert="horz" wrap="square" lIns="0" tIns="99695" rIns="0" bIns="0" rtlCol="0">
            <a:spAutoFit/>
          </a:bodyPr>
          <a:lstStyle/>
          <a:p>
            <a:pPr marL="236854">
              <a:lnSpc>
                <a:spcPct val="100000"/>
              </a:lnSpc>
              <a:spcBef>
                <a:spcPts val="785"/>
              </a:spcBef>
            </a:pPr>
            <a:r>
              <a:rPr sz="1250" dirty="0">
                <a:solidFill>
                  <a:srgbClr val="0000FF"/>
                </a:solidFill>
                <a:latin typeface="Times New Roman"/>
                <a:cs typeface="Times New Roman"/>
              </a:rPr>
              <a:t>folder</a:t>
            </a:r>
            <a:r>
              <a:rPr sz="1250" spc="24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1250" spc="-20" dirty="0">
                <a:solidFill>
                  <a:srgbClr val="0000FF"/>
                </a:solidFill>
                <a:latin typeface="Times New Roman"/>
                <a:cs typeface="Times New Roman"/>
              </a:rPr>
              <a:t>view</a:t>
            </a:r>
            <a:endParaRPr sz="12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sz="1250" b="1" spc="-20" dirty="0">
                <a:latin typeface="Times New Roman"/>
                <a:cs typeface="Times New Roman"/>
              </a:rPr>
              <a:t>+com</a:t>
            </a:r>
            <a:endParaRPr sz="12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z="1250" b="1" spc="150" dirty="0">
                <a:latin typeface="Times New Roman"/>
                <a:cs typeface="Times New Roman"/>
              </a:rPr>
              <a:t>|_+example</a:t>
            </a:r>
            <a:endParaRPr sz="1250">
              <a:latin typeface="Times New Roman"/>
              <a:cs typeface="Times New Roman"/>
            </a:endParaRPr>
          </a:p>
          <a:p>
            <a:pPr marL="208915">
              <a:lnSpc>
                <a:spcPct val="100000"/>
              </a:lnSpc>
              <a:spcBef>
                <a:spcPts val="50"/>
              </a:spcBef>
            </a:pPr>
            <a:r>
              <a:rPr sz="1250" b="1" spc="125" dirty="0">
                <a:latin typeface="Times New Roman"/>
                <a:cs typeface="Times New Roman"/>
              </a:rPr>
              <a:t>|_+domain</a:t>
            </a:r>
            <a:endParaRPr sz="1250">
              <a:latin typeface="Times New Roman"/>
              <a:cs typeface="Times New Roman"/>
            </a:endParaRPr>
          </a:p>
          <a:p>
            <a:pPr marL="403860">
              <a:lnSpc>
                <a:spcPct val="100000"/>
              </a:lnSpc>
              <a:spcBef>
                <a:spcPts val="35"/>
              </a:spcBef>
            </a:pPr>
            <a:r>
              <a:rPr sz="1250" b="1" spc="160" dirty="0">
                <a:latin typeface="Times New Roman"/>
                <a:cs typeface="Times New Roman"/>
              </a:rPr>
              <a:t>|_+Employee.java</a:t>
            </a:r>
            <a:endParaRPr sz="1250">
              <a:latin typeface="Times New Roman"/>
              <a:cs typeface="Times New Roman"/>
            </a:endParaRPr>
          </a:p>
          <a:p>
            <a:pPr marL="403860">
              <a:lnSpc>
                <a:spcPct val="100000"/>
              </a:lnSpc>
              <a:spcBef>
                <a:spcPts val="50"/>
              </a:spcBef>
            </a:pPr>
            <a:r>
              <a:rPr sz="1250" b="1" spc="145" dirty="0">
                <a:latin typeface="Times New Roman"/>
                <a:cs typeface="Times New Roman"/>
              </a:rPr>
              <a:t>|_+Manager.java</a:t>
            </a:r>
            <a:endParaRPr sz="1250">
              <a:latin typeface="Times New Roman"/>
              <a:cs typeface="Times New Roman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3991355" y="4245864"/>
            <a:ext cx="1943100" cy="675640"/>
            <a:chOff x="3991355" y="4245864"/>
            <a:chExt cx="1943100" cy="675640"/>
          </a:xfrm>
        </p:grpSpPr>
        <p:sp>
          <p:nvSpPr>
            <p:cNvPr id="12" name="object 12"/>
            <p:cNvSpPr/>
            <p:nvPr/>
          </p:nvSpPr>
          <p:spPr>
            <a:xfrm>
              <a:off x="3991355" y="4245864"/>
              <a:ext cx="1943100" cy="675640"/>
            </a:xfrm>
            <a:custGeom>
              <a:avLst/>
              <a:gdLst/>
              <a:ahLst/>
              <a:cxnLst/>
              <a:rect l="l" t="t" r="r" b="b"/>
              <a:pathLst>
                <a:path w="1943100" h="675639">
                  <a:moveTo>
                    <a:pt x="59436" y="646176"/>
                  </a:moveTo>
                  <a:lnTo>
                    <a:pt x="51816" y="647700"/>
                  </a:lnTo>
                  <a:lnTo>
                    <a:pt x="57912" y="673608"/>
                  </a:lnTo>
                  <a:lnTo>
                    <a:pt x="65532" y="672084"/>
                  </a:lnTo>
                  <a:lnTo>
                    <a:pt x="59436" y="646176"/>
                  </a:lnTo>
                  <a:close/>
                </a:path>
                <a:path w="1943100" h="675639">
                  <a:moveTo>
                    <a:pt x="48768" y="598932"/>
                  </a:moveTo>
                  <a:lnTo>
                    <a:pt x="42672" y="600456"/>
                  </a:lnTo>
                  <a:lnTo>
                    <a:pt x="47244" y="627888"/>
                  </a:lnTo>
                  <a:lnTo>
                    <a:pt x="54864" y="626364"/>
                  </a:lnTo>
                  <a:lnTo>
                    <a:pt x="48768" y="598932"/>
                  </a:lnTo>
                  <a:close/>
                </a:path>
                <a:path w="1943100" h="675639">
                  <a:moveTo>
                    <a:pt x="38100" y="553212"/>
                  </a:moveTo>
                  <a:lnTo>
                    <a:pt x="32004" y="554736"/>
                  </a:lnTo>
                  <a:lnTo>
                    <a:pt x="38100" y="580644"/>
                  </a:lnTo>
                  <a:lnTo>
                    <a:pt x="44196" y="579120"/>
                  </a:lnTo>
                  <a:lnTo>
                    <a:pt x="38100" y="553212"/>
                  </a:lnTo>
                  <a:close/>
                </a:path>
                <a:path w="1943100" h="675639">
                  <a:moveTo>
                    <a:pt x="27432" y="505968"/>
                  </a:moveTo>
                  <a:lnTo>
                    <a:pt x="21336" y="507492"/>
                  </a:lnTo>
                  <a:lnTo>
                    <a:pt x="27432" y="534924"/>
                  </a:lnTo>
                  <a:lnTo>
                    <a:pt x="33528" y="533400"/>
                  </a:lnTo>
                  <a:lnTo>
                    <a:pt x="27432" y="505968"/>
                  </a:lnTo>
                  <a:close/>
                </a:path>
                <a:path w="1943100" h="675639">
                  <a:moveTo>
                    <a:pt x="18288" y="460248"/>
                  </a:moveTo>
                  <a:lnTo>
                    <a:pt x="10668" y="461772"/>
                  </a:lnTo>
                  <a:lnTo>
                    <a:pt x="16764" y="487680"/>
                  </a:lnTo>
                  <a:lnTo>
                    <a:pt x="24384" y="486156"/>
                  </a:lnTo>
                  <a:lnTo>
                    <a:pt x="18288" y="460248"/>
                  </a:lnTo>
                  <a:close/>
                </a:path>
                <a:path w="1943100" h="675639">
                  <a:moveTo>
                    <a:pt x="4572" y="411480"/>
                  </a:moveTo>
                  <a:lnTo>
                    <a:pt x="0" y="413004"/>
                  </a:lnTo>
                  <a:lnTo>
                    <a:pt x="6096" y="441960"/>
                  </a:lnTo>
                  <a:lnTo>
                    <a:pt x="13716" y="440436"/>
                  </a:lnTo>
                  <a:lnTo>
                    <a:pt x="8695" y="419100"/>
                  </a:lnTo>
                  <a:lnTo>
                    <a:pt x="4572" y="419100"/>
                  </a:lnTo>
                  <a:lnTo>
                    <a:pt x="5744" y="417341"/>
                  </a:lnTo>
                  <a:lnTo>
                    <a:pt x="4572" y="411480"/>
                  </a:lnTo>
                  <a:close/>
                </a:path>
                <a:path w="1943100" h="675639">
                  <a:moveTo>
                    <a:pt x="5744" y="417341"/>
                  </a:moveTo>
                  <a:lnTo>
                    <a:pt x="4572" y="419100"/>
                  </a:lnTo>
                  <a:lnTo>
                    <a:pt x="6096" y="419100"/>
                  </a:lnTo>
                  <a:lnTo>
                    <a:pt x="5744" y="417341"/>
                  </a:lnTo>
                  <a:close/>
                </a:path>
                <a:path w="1943100" h="675639">
                  <a:moveTo>
                    <a:pt x="7620" y="414528"/>
                  </a:moveTo>
                  <a:lnTo>
                    <a:pt x="5744" y="417341"/>
                  </a:lnTo>
                  <a:lnTo>
                    <a:pt x="6096" y="419100"/>
                  </a:lnTo>
                  <a:lnTo>
                    <a:pt x="8695" y="419100"/>
                  </a:lnTo>
                  <a:lnTo>
                    <a:pt x="7620" y="414528"/>
                  </a:lnTo>
                  <a:close/>
                </a:path>
                <a:path w="1943100" h="675639">
                  <a:moveTo>
                    <a:pt x="51816" y="400812"/>
                  </a:moveTo>
                  <a:lnTo>
                    <a:pt x="24384" y="406908"/>
                  </a:lnTo>
                  <a:lnTo>
                    <a:pt x="25908" y="414528"/>
                  </a:lnTo>
                  <a:lnTo>
                    <a:pt x="53340" y="408432"/>
                  </a:lnTo>
                  <a:lnTo>
                    <a:pt x="51816" y="400812"/>
                  </a:lnTo>
                  <a:close/>
                </a:path>
                <a:path w="1943100" h="675639">
                  <a:moveTo>
                    <a:pt x="97536" y="391668"/>
                  </a:moveTo>
                  <a:lnTo>
                    <a:pt x="71628" y="397764"/>
                  </a:lnTo>
                  <a:lnTo>
                    <a:pt x="73152" y="403860"/>
                  </a:lnTo>
                  <a:lnTo>
                    <a:pt x="99060" y="397764"/>
                  </a:lnTo>
                  <a:lnTo>
                    <a:pt x="97536" y="391668"/>
                  </a:lnTo>
                  <a:close/>
                </a:path>
                <a:path w="1943100" h="675639">
                  <a:moveTo>
                    <a:pt x="144780" y="381000"/>
                  </a:moveTo>
                  <a:lnTo>
                    <a:pt x="117348" y="387096"/>
                  </a:lnTo>
                  <a:lnTo>
                    <a:pt x="118872" y="393192"/>
                  </a:lnTo>
                  <a:lnTo>
                    <a:pt x="146304" y="387096"/>
                  </a:lnTo>
                  <a:lnTo>
                    <a:pt x="144780" y="381000"/>
                  </a:lnTo>
                  <a:close/>
                </a:path>
                <a:path w="1943100" h="675639">
                  <a:moveTo>
                    <a:pt x="190500" y="370332"/>
                  </a:moveTo>
                  <a:lnTo>
                    <a:pt x="164592" y="376428"/>
                  </a:lnTo>
                  <a:lnTo>
                    <a:pt x="166116" y="382524"/>
                  </a:lnTo>
                  <a:lnTo>
                    <a:pt x="192024" y="377952"/>
                  </a:lnTo>
                  <a:lnTo>
                    <a:pt x="190500" y="370332"/>
                  </a:lnTo>
                  <a:close/>
                </a:path>
                <a:path w="1943100" h="675639">
                  <a:moveTo>
                    <a:pt x="237744" y="359664"/>
                  </a:moveTo>
                  <a:lnTo>
                    <a:pt x="210312" y="365760"/>
                  </a:lnTo>
                  <a:lnTo>
                    <a:pt x="211836" y="373380"/>
                  </a:lnTo>
                  <a:lnTo>
                    <a:pt x="239268" y="367284"/>
                  </a:lnTo>
                  <a:lnTo>
                    <a:pt x="237744" y="359664"/>
                  </a:lnTo>
                  <a:close/>
                </a:path>
                <a:path w="1943100" h="675639">
                  <a:moveTo>
                    <a:pt x="283464" y="350520"/>
                  </a:moveTo>
                  <a:lnTo>
                    <a:pt x="257556" y="356616"/>
                  </a:lnTo>
                  <a:lnTo>
                    <a:pt x="259080" y="362712"/>
                  </a:lnTo>
                  <a:lnTo>
                    <a:pt x="284988" y="356616"/>
                  </a:lnTo>
                  <a:lnTo>
                    <a:pt x="283464" y="350520"/>
                  </a:lnTo>
                  <a:close/>
                </a:path>
                <a:path w="1943100" h="675639">
                  <a:moveTo>
                    <a:pt x="330708" y="339852"/>
                  </a:moveTo>
                  <a:lnTo>
                    <a:pt x="304800" y="345948"/>
                  </a:lnTo>
                  <a:lnTo>
                    <a:pt x="306324" y="352044"/>
                  </a:lnTo>
                  <a:lnTo>
                    <a:pt x="332232" y="345948"/>
                  </a:lnTo>
                  <a:lnTo>
                    <a:pt x="330708" y="339852"/>
                  </a:lnTo>
                  <a:close/>
                </a:path>
                <a:path w="1943100" h="675639">
                  <a:moveTo>
                    <a:pt x="377952" y="329184"/>
                  </a:moveTo>
                  <a:lnTo>
                    <a:pt x="350520" y="335280"/>
                  </a:lnTo>
                  <a:lnTo>
                    <a:pt x="352044" y="341376"/>
                  </a:lnTo>
                  <a:lnTo>
                    <a:pt x="379476" y="335280"/>
                  </a:lnTo>
                  <a:lnTo>
                    <a:pt x="377952" y="329184"/>
                  </a:lnTo>
                  <a:close/>
                </a:path>
                <a:path w="1943100" h="675639">
                  <a:moveTo>
                    <a:pt x="423672" y="318516"/>
                  </a:moveTo>
                  <a:lnTo>
                    <a:pt x="397764" y="324612"/>
                  </a:lnTo>
                  <a:lnTo>
                    <a:pt x="399288" y="332232"/>
                  </a:lnTo>
                  <a:lnTo>
                    <a:pt x="425196" y="326136"/>
                  </a:lnTo>
                  <a:lnTo>
                    <a:pt x="423672" y="318516"/>
                  </a:lnTo>
                  <a:close/>
                </a:path>
                <a:path w="1943100" h="675639">
                  <a:moveTo>
                    <a:pt x="470916" y="309372"/>
                  </a:moveTo>
                  <a:lnTo>
                    <a:pt x="443484" y="313944"/>
                  </a:lnTo>
                  <a:lnTo>
                    <a:pt x="445008" y="321564"/>
                  </a:lnTo>
                  <a:lnTo>
                    <a:pt x="472440" y="315468"/>
                  </a:lnTo>
                  <a:lnTo>
                    <a:pt x="470916" y="309372"/>
                  </a:lnTo>
                  <a:close/>
                </a:path>
                <a:path w="1943100" h="675639">
                  <a:moveTo>
                    <a:pt x="516636" y="298704"/>
                  </a:moveTo>
                  <a:lnTo>
                    <a:pt x="490728" y="304800"/>
                  </a:lnTo>
                  <a:lnTo>
                    <a:pt x="492252" y="310896"/>
                  </a:lnTo>
                  <a:lnTo>
                    <a:pt x="518160" y="304800"/>
                  </a:lnTo>
                  <a:lnTo>
                    <a:pt x="516636" y="298704"/>
                  </a:lnTo>
                  <a:close/>
                </a:path>
                <a:path w="1943100" h="675639">
                  <a:moveTo>
                    <a:pt x="563880" y="288036"/>
                  </a:moveTo>
                  <a:lnTo>
                    <a:pt x="536448" y="294132"/>
                  </a:lnTo>
                  <a:lnTo>
                    <a:pt x="537972" y="300228"/>
                  </a:lnTo>
                  <a:lnTo>
                    <a:pt x="565404" y="294132"/>
                  </a:lnTo>
                  <a:lnTo>
                    <a:pt x="563880" y="288036"/>
                  </a:lnTo>
                  <a:close/>
                </a:path>
                <a:path w="1943100" h="675639">
                  <a:moveTo>
                    <a:pt x="609600" y="277368"/>
                  </a:moveTo>
                  <a:lnTo>
                    <a:pt x="583692" y="283464"/>
                  </a:lnTo>
                  <a:lnTo>
                    <a:pt x="585216" y="291084"/>
                  </a:lnTo>
                  <a:lnTo>
                    <a:pt x="611124" y="284988"/>
                  </a:lnTo>
                  <a:lnTo>
                    <a:pt x="609600" y="277368"/>
                  </a:lnTo>
                  <a:close/>
                </a:path>
                <a:path w="1943100" h="675639">
                  <a:moveTo>
                    <a:pt x="656844" y="268224"/>
                  </a:moveTo>
                  <a:lnTo>
                    <a:pt x="629412" y="272796"/>
                  </a:lnTo>
                  <a:lnTo>
                    <a:pt x="630936" y="280416"/>
                  </a:lnTo>
                  <a:lnTo>
                    <a:pt x="658368" y="274320"/>
                  </a:lnTo>
                  <a:lnTo>
                    <a:pt x="656844" y="268224"/>
                  </a:lnTo>
                  <a:close/>
                </a:path>
                <a:path w="1943100" h="675639">
                  <a:moveTo>
                    <a:pt x="702564" y="257556"/>
                  </a:moveTo>
                  <a:lnTo>
                    <a:pt x="676656" y="263652"/>
                  </a:lnTo>
                  <a:lnTo>
                    <a:pt x="678180" y="269748"/>
                  </a:lnTo>
                  <a:lnTo>
                    <a:pt x="704088" y="263652"/>
                  </a:lnTo>
                  <a:lnTo>
                    <a:pt x="702564" y="257556"/>
                  </a:lnTo>
                  <a:close/>
                </a:path>
                <a:path w="1943100" h="675639">
                  <a:moveTo>
                    <a:pt x="749808" y="246888"/>
                  </a:moveTo>
                  <a:lnTo>
                    <a:pt x="723900" y="252984"/>
                  </a:lnTo>
                  <a:lnTo>
                    <a:pt x="723900" y="259080"/>
                  </a:lnTo>
                  <a:lnTo>
                    <a:pt x="751332" y="252984"/>
                  </a:lnTo>
                  <a:lnTo>
                    <a:pt x="749808" y="246888"/>
                  </a:lnTo>
                  <a:close/>
                </a:path>
                <a:path w="1943100" h="675639">
                  <a:moveTo>
                    <a:pt x="797052" y="236220"/>
                  </a:moveTo>
                  <a:lnTo>
                    <a:pt x="769620" y="242316"/>
                  </a:lnTo>
                  <a:lnTo>
                    <a:pt x="771144" y="249936"/>
                  </a:lnTo>
                  <a:lnTo>
                    <a:pt x="797052" y="243840"/>
                  </a:lnTo>
                  <a:lnTo>
                    <a:pt x="797052" y="236220"/>
                  </a:lnTo>
                  <a:close/>
                </a:path>
                <a:path w="1943100" h="675639">
                  <a:moveTo>
                    <a:pt x="842772" y="227076"/>
                  </a:moveTo>
                  <a:lnTo>
                    <a:pt x="816863" y="231648"/>
                  </a:lnTo>
                  <a:lnTo>
                    <a:pt x="818388" y="239268"/>
                  </a:lnTo>
                  <a:lnTo>
                    <a:pt x="844296" y="233172"/>
                  </a:lnTo>
                  <a:lnTo>
                    <a:pt x="842772" y="227076"/>
                  </a:lnTo>
                  <a:close/>
                </a:path>
                <a:path w="1943100" h="675639">
                  <a:moveTo>
                    <a:pt x="890016" y="216408"/>
                  </a:moveTo>
                  <a:lnTo>
                    <a:pt x="862584" y="222504"/>
                  </a:lnTo>
                  <a:lnTo>
                    <a:pt x="864107" y="228600"/>
                  </a:lnTo>
                  <a:lnTo>
                    <a:pt x="891540" y="222504"/>
                  </a:lnTo>
                  <a:lnTo>
                    <a:pt x="890016" y="216408"/>
                  </a:lnTo>
                  <a:close/>
                </a:path>
                <a:path w="1943100" h="675639">
                  <a:moveTo>
                    <a:pt x="935736" y="205740"/>
                  </a:moveTo>
                  <a:lnTo>
                    <a:pt x="909828" y="211836"/>
                  </a:lnTo>
                  <a:lnTo>
                    <a:pt x="911352" y="217932"/>
                  </a:lnTo>
                  <a:lnTo>
                    <a:pt x="937260" y="211836"/>
                  </a:lnTo>
                  <a:lnTo>
                    <a:pt x="935736" y="205740"/>
                  </a:lnTo>
                  <a:close/>
                </a:path>
                <a:path w="1943100" h="675639">
                  <a:moveTo>
                    <a:pt x="982980" y="195072"/>
                  </a:moveTo>
                  <a:lnTo>
                    <a:pt x="955548" y="201168"/>
                  </a:lnTo>
                  <a:lnTo>
                    <a:pt x="957072" y="208788"/>
                  </a:lnTo>
                  <a:lnTo>
                    <a:pt x="984504" y="202692"/>
                  </a:lnTo>
                  <a:lnTo>
                    <a:pt x="982980" y="195072"/>
                  </a:lnTo>
                  <a:close/>
                </a:path>
                <a:path w="1943100" h="675639">
                  <a:moveTo>
                    <a:pt x="1028700" y="185928"/>
                  </a:moveTo>
                  <a:lnTo>
                    <a:pt x="1002792" y="190500"/>
                  </a:lnTo>
                  <a:lnTo>
                    <a:pt x="1004316" y="198120"/>
                  </a:lnTo>
                  <a:lnTo>
                    <a:pt x="1030224" y="192024"/>
                  </a:lnTo>
                  <a:lnTo>
                    <a:pt x="1028700" y="185928"/>
                  </a:lnTo>
                  <a:close/>
                </a:path>
                <a:path w="1943100" h="675639">
                  <a:moveTo>
                    <a:pt x="1075944" y="175260"/>
                  </a:moveTo>
                  <a:lnTo>
                    <a:pt x="1048512" y="181356"/>
                  </a:lnTo>
                  <a:lnTo>
                    <a:pt x="1050036" y="187452"/>
                  </a:lnTo>
                  <a:lnTo>
                    <a:pt x="1077468" y="181356"/>
                  </a:lnTo>
                  <a:lnTo>
                    <a:pt x="1075944" y="175260"/>
                  </a:lnTo>
                  <a:close/>
                </a:path>
                <a:path w="1943100" h="675639">
                  <a:moveTo>
                    <a:pt x="1121664" y="164592"/>
                  </a:moveTo>
                  <a:lnTo>
                    <a:pt x="1095756" y="170688"/>
                  </a:lnTo>
                  <a:lnTo>
                    <a:pt x="1097280" y="176784"/>
                  </a:lnTo>
                  <a:lnTo>
                    <a:pt x="1123188" y="170688"/>
                  </a:lnTo>
                  <a:lnTo>
                    <a:pt x="1121664" y="164592"/>
                  </a:lnTo>
                  <a:close/>
                </a:path>
                <a:path w="1943100" h="675639">
                  <a:moveTo>
                    <a:pt x="1168908" y="153924"/>
                  </a:moveTo>
                  <a:lnTo>
                    <a:pt x="1141476" y="160020"/>
                  </a:lnTo>
                  <a:lnTo>
                    <a:pt x="1143000" y="167640"/>
                  </a:lnTo>
                  <a:lnTo>
                    <a:pt x="1170432" y="161544"/>
                  </a:lnTo>
                  <a:lnTo>
                    <a:pt x="1168908" y="153924"/>
                  </a:lnTo>
                  <a:close/>
                </a:path>
                <a:path w="1943100" h="675639">
                  <a:moveTo>
                    <a:pt x="1216152" y="144780"/>
                  </a:moveTo>
                  <a:lnTo>
                    <a:pt x="1188720" y="149352"/>
                  </a:lnTo>
                  <a:lnTo>
                    <a:pt x="1190244" y="156972"/>
                  </a:lnTo>
                  <a:lnTo>
                    <a:pt x="1216152" y="150876"/>
                  </a:lnTo>
                  <a:lnTo>
                    <a:pt x="1216152" y="144780"/>
                  </a:lnTo>
                  <a:close/>
                </a:path>
                <a:path w="1943100" h="675639">
                  <a:moveTo>
                    <a:pt x="1261872" y="134112"/>
                  </a:moveTo>
                  <a:lnTo>
                    <a:pt x="1235964" y="140208"/>
                  </a:lnTo>
                  <a:lnTo>
                    <a:pt x="1237488" y="146304"/>
                  </a:lnTo>
                  <a:lnTo>
                    <a:pt x="1263396" y="140208"/>
                  </a:lnTo>
                  <a:lnTo>
                    <a:pt x="1261872" y="134112"/>
                  </a:lnTo>
                  <a:close/>
                </a:path>
                <a:path w="1943100" h="675639">
                  <a:moveTo>
                    <a:pt x="1309116" y="123444"/>
                  </a:moveTo>
                  <a:lnTo>
                    <a:pt x="1281684" y="129540"/>
                  </a:lnTo>
                  <a:lnTo>
                    <a:pt x="1283208" y="135636"/>
                  </a:lnTo>
                  <a:lnTo>
                    <a:pt x="1310640" y="129540"/>
                  </a:lnTo>
                  <a:lnTo>
                    <a:pt x="1309116" y="123444"/>
                  </a:lnTo>
                  <a:close/>
                </a:path>
                <a:path w="1943100" h="675639">
                  <a:moveTo>
                    <a:pt x="1354836" y="112776"/>
                  </a:moveTo>
                  <a:lnTo>
                    <a:pt x="1328928" y="118872"/>
                  </a:lnTo>
                  <a:lnTo>
                    <a:pt x="1330452" y="126492"/>
                  </a:lnTo>
                  <a:lnTo>
                    <a:pt x="1356360" y="120396"/>
                  </a:lnTo>
                  <a:lnTo>
                    <a:pt x="1354836" y="112776"/>
                  </a:lnTo>
                  <a:close/>
                </a:path>
                <a:path w="1943100" h="675639">
                  <a:moveTo>
                    <a:pt x="1402080" y="103632"/>
                  </a:moveTo>
                  <a:lnTo>
                    <a:pt x="1374648" y="108204"/>
                  </a:lnTo>
                  <a:lnTo>
                    <a:pt x="1376172" y="115824"/>
                  </a:lnTo>
                  <a:lnTo>
                    <a:pt x="1403604" y="109728"/>
                  </a:lnTo>
                  <a:lnTo>
                    <a:pt x="1402080" y="103632"/>
                  </a:lnTo>
                  <a:close/>
                </a:path>
                <a:path w="1943100" h="675639">
                  <a:moveTo>
                    <a:pt x="1447800" y="92964"/>
                  </a:moveTo>
                  <a:lnTo>
                    <a:pt x="1421892" y="99060"/>
                  </a:lnTo>
                  <a:lnTo>
                    <a:pt x="1423416" y="105156"/>
                  </a:lnTo>
                  <a:lnTo>
                    <a:pt x="1449324" y="99060"/>
                  </a:lnTo>
                  <a:lnTo>
                    <a:pt x="1447800" y="92964"/>
                  </a:lnTo>
                  <a:close/>
                </a:path>
                <a:path w="1943100" h="675639">
                  <a:moveTo>
                    <a:pt x="1495044" y="82296"/>
                  </a:moveTo>
                  <a:lnTo>
                    <a:pt x="1467612" y="88392"/>
                  </a:lnTo>
                  <a:lnTo>
                    <a:pt x="1469136" y="94488"/>
                  </a:lnTo>
                  <a:lnTo>
                    <a:pt x="1496568" y="88392"/>
                  </a:lnTo>
                  <a:lnTo>
                    <a:pt x="1495044" y="82296"/>
                  </a:lnTo>
                  <a:close/>
                </a:path>
                <a:path w="1943100" h="675639">
                  <a:moveTo>
                    <a:pt x="1540764" y="71628"/>
                  </a:moveTo>
                  <a:lnTo>
                    <a:pt x="1514856" y="77724"/>
                  </a:lnTo>
                  <a:lnTo>
                    <a:pt x="1516380" y="85344"/>
                  </a:lnTo>
                  <a:lnTo>
                    <a:pt x="1542288" y="79248"/>
                  </a:lnTo>
                  <a:lnTo>
                    <a:pt x="1540764" y="71628"/>
                  </a:lnTo>
                  <a:close/>
                </a:path>
                <a:path w="1943100" h="675639">
                  <a:moveTo>
                    <a:pt x="1588008" y="62484"/>
                  </a:moveTo>
                  <a:lnTo>
                    <a:pt x="1560576" y="67056"/>
                  </a:lnTo>
                  <a:lnTo>
                    <a:pt x="1562100" y="74676"/>
                  </a:lnTo>
                  <a:lnTo>
                    <a:pt x="1589532" y="68580"/>
                  </a:lnTo>
                  <a:lnTo>
                    <a:pt x="1588008" y="62484"/>
                  </a:lnTo>
                  <a:close/>
                </a:path>
                <a:path w="1943100" h="675639">
                  <a:moveTo>
                    <a:pt x="1633727" y="51816"/>
                  </a:moveTo>
                  <a:lnTo>
                    <a:pt x="1607820" y="57912"/>
                  </a:lnTo>
                  <a:lnTo>
                    <a:pt x="1609344" y="64008"/>
                  </a:lnTo>
                  <a:lnTo>
                    <a:pt x="1635252" y="57912"/>
                  </a:lnTo>
                  <a:lnTo>
                    <a:pt x="1633727" y="51816"/>
                  </a:lnTo>
                  <a:close/>
                </a:path>
                <a:path w="1943100" h="675639">
                  <a:moveTo>
                    <a:pt x="1680972" y="41148"/>
                  </a:moveTo>
                  <a:lnTo>
                    <a:pt x="1655064" y="47244"/>
                  </a:lnTo>
                  <a:lnTo>
                    <a:pt x="1656588" y="53340"/>
                  </a:lnTo>
                  <a:lnTo>
                    <a:pt x="1682496" y="47244"/>
                  </a:lnTo>
                  <a:lnTo>
                    <a:pt x="1680972" y="41148"/>
                  </a:lnTo>
                  <a:close/>
                </a:path>
                <a:path w="1943100" h="675639">
                  <a:moveTo>
                    <a:pt x="1728216" y="30480"/>
                  </a:moveTo>
                  <a:lnTo>
                    <a:pt x="1700784" y="36576"/>
                  </a:lnTo>
                  <a:lnTo>
                    <a:pt x="1702308" y="42672"/>
                  </a:lnTo>
                  <a:lnTo>
                    <a:pt x="1729739" y="38100"/>
                  </a:lnTo>
                  <a:lnTo>
                    <a:pt x="1728216" y="30480"/>
                  </a:lnTo>
                  <a:close/>
                </a:path>
                <a:path w="1943100" h="675639">
                  <a:moveTo>
                    <a:pt x="1773936" y="21336"/>
                  </a:moveTo>
                  <a:lnTo>
                    <a:pt x="1748028" y="25908"/>
                  </a:lnTo>
                  <a:lnTo>
                    <a:pt x="1749552" y="33528"/>
                  </a:lnTo>
                  <a:lnTo>
                    <a:pt x="1775460" y="27432"/>
                  </a:lnTo>
                  <a:lnTo>
                    <a:pt x="1773936" y="21336"/>
                  </a:lnTo>
                  <a:close/>
                </a:path>
                <a:path w="1943100" h="675639">
                  <a:moveTo>
                    <a:pt x="1821180" y="10668"/>
                  </a:moveTo>
                  <a:lnTo>
                    <a:pt x="1793748" y="16764"/>
                  </a:lnTo>
                  <a:lnTo>
                    <a:pt x="1795272" y="22860"/>
                  </a:lnTo>
                  <a:lnTo>
                    <a:pt x="1822704" y="16764"/>
                  </a:lnTo>
                  <a:lnTo>
                    <a:pt x="1821180" y="10668"/>
                  </a:lnTo>
                  <a:close/>
                </a:path>
                <a:path w="1943100" h="675639">
                  <a:moveTo>
                    <a:pt x="1866900" y="0"/>
                  </a:moveTo>
                  <a:lnTo>
                    <a:pt x="1840992" y="6096"/>
                  </a:lnTo>
                  <a:lnTo>
                    <a:pt x="1842516" y="12192"/>
                  </a:lnTo>
                  <a:lnTo>
                    <a:pt x="1868424" y="6096"/>
                  </a:lnTo>
                  <a:lnTo>
                    <a:pt x="1866900" y="0"/>
                  </a:lnTo>
                  <a:close/>
                </a:path>
                <a:path w="1943100" h="675639">
                  <a:moveTo>
                    <a:pt x="1886712" y="6096"/>
                  </a:moveTo>
                  <a:lnTo>
                    <a:pt x="1879092" y="7620"/>
                  </a:lnTo>
                  <a:lnTo>
                    <a:pt x="1885188" y="35052"/>
                  </a:lnTo>
                  <a:lnTo>
                    <a:pt x="1891284" y="33528"/>
                  </a:lnTo>
                  <a:lnTo>
                    <a:pt x="1886712" y="6096"/>
                  </a:lnTo>
                  <a:close/>
                </a:path>
                <a:path w="1943100" h="675639">
                  <a:moveTo>
                    <a:pt x="1895856" y="53340"/>
                  </a:moveTo>
                  <a:lnTo>
                    <a:pt x="1889760" y="54864"/>
                  </a:lnTo>
                  <a:lnTo>
                    <a:pt x="1895856" y="80772"/>
                  </a:lnTo>
                  <a:lnTo>
                    <a:pt x="1901952" y="79248"/>
                  </a:lnTo>
                  <a:lnTo>
                    <a:pt x="1895856" y="53340"/>
                  </a:lnTo>
                  <a:close/>
                </a:path>
                <a:path w="1943100" h="675639">
                  <a:moveTo>
                    <a:pt x="1906524" y="99060"/>
                  </a:moveTo>
                  <a:lnTo>
                    <a:pt x="1900428" y="100584"/>
                  </a:lnTo>
                  <a:lnTo>
                    <a:pt x="1906524" y="128016"/>
                  </a:lnTo>
                  <a:lnTo>
                    <a:pt x="1912620" y="126492"/>
                  </a:lnTo>
                  <a:lnTo>
                    <a:pt x="1906524" y="99060"/>
                  </a:lnTo>
                  <a:close/>
                </a:path>
                <a:path w="1943100" h="675639">
                  <a:moveTo>
                    <a:pt x="1917192" y="146304"/>
                  </a:moveTo>
                  <a:lnTo>
                    <a:pt x="1909572" y="147828"/>
                  </a:lnTo>
                  <a:lnTo>
                    <a:pt x="1915668" y="173736"/>
                  </a:lnTo>
                  <a:lnTo>
                    <a:pt x="1923288" y="172212"/>
                  </a:lnTo>
                  <a:lnTo>
                    <a:pt x="1917192" y="146304"/>
                  </a:lnTo>
                  <a:close/>
                </a:path>
                <a:path w="1943100" h="675639">
                  <a:moveTo>
                    <a:pt x="1927860" y="192024"/>
                  </a:moveTo>
                  <a:lnTo>
                    <a:pt x="1920239" y="193548"/>
                  </a:lnTo>
                  <a:lnTo>
                    <a:pt x="1926336" y="220980"/>
                  </a:lnTo>
                  <a:lnTo>
                    <a:pt x="1932432" y="219456"/>
                  </a:lnTo>
                  <a:lnTo>
                    <a:pt x="1927860" y="192024"/>
                  </a:lnTo>
                  <a:close/>
                </a:path>
                <a:path w="1943100" h="675639">
                  <a:moveTo>
                    <a:pt x="1934826" y="256467"/>
                  </a:moveTo>
                  <a:lnTo>
                    <a:pt x="1929384" y="257556"/>
                  </a:lnTo>
                  <a:lnTo>
                    <a:pt x="1930908" y="263652"/>
                  </a:lnTo>
                  <a:lnTo>
                    <a:pt x="1943100" y="260604"/>
                  </a:lnTo>
                  <a:lnTo>
                    <a:pt x="1942664" y="259080"/>
                  </a:lnTo>
                  <a:lnTo>
                    <a:pt x="1935480" y="259080"/>
                  </a:lnTo>
                  <a:lnTo>
                    <a:pt x="1934826" y="256467"/>
                  </a:lnTo>
                  <a:close/>
                </a:path>
                <a:path w="1943100" h="675639">
                  <a:moveTo>
                    <a:pt x="1937004" y="256032"/>
                  </a:moveTo>
                  <a:lnTo>
                    <a:pt x="1934826" y="256467"/>
                  </a:lnTo>
                  <a:lnTo>
                    <a:pt x="1935480" y="259080"/>
                  </a:lnTo>
                  <a:lnTo>
                    <a:pt x="1937004" y="256032"/>
                  </a:lnTo>
                  <a:close/>
                </a:path>
                <a:path w="1943100" h="675639">
                  <a:moveTo>
                    <a:pt x="1941793" y="256032"/>
                  </a:moveTo>
                  <a:lnTo>
                    <a:pt x="1937004" y="256032"/>
                  </a:lnTo>
                  <a:lnTo>
                    <a:pt x="1935480" y="259080"/>
                  </a:lnTo>
                  <a:lnTo>
                    <a:pt x="1942664" y="259080"/>
                  </a:lnTo>
                  <a:lnTo>
                    <a:pt x="1941793" y="256032"/>
                  </a:lnTo>
                  <a:close/>
                </a:path>
                <a:path w="1943100" h="675639">
                  <a:moveTo>
                    <a:pt x="1937004" y="239268"/>
                  </a:moveTo>
                  <a:lnTo>
                    <a:pt x="1930908" y="240792"/>
                  </a:lnTo>
                  <a:lnTo>
                    <a:pt x="1934826" y="256467"/>
                  </a:lnTo>
                  <a:lnTo>
                    <a:pt x="1937004" y="256032"/>
                  </a:lnTo>
                  <a:lnTo>
                    <a:pt x="1941793" y="256032"/>
                  </a:lnTo>
                  <a:lnTo>
                    <a:pt x="1937004" y="239268"/>
                  </a:lnTo>
                  <a:close/>
                </a:path>
                <a:path w="1943100" h="675639">
                  <a:moveTo>
                    <a:pt x="1909572" y="262128"/>
                  </a:moveTo>
                  <a:lnTo>
                    <a:pt x="1883664" y="266700"/>
                  </a:lnTo>
                  <a:lnTo>
                    <a:pt x="1885188" y="274320"/>
                  </a:lnTo>
                  <a:lnTo>
                    <a:pt x="1911095" y="268224"/>
                  </a:lnTo>
                  <a:lnTo>
                    <a:pt x="1909572" y="262128"/>
                  </a:lnTo>
                  <a:close/>
                </a:path>
                <a:path w="1943100" h="675639">
                  <a:moveTo>
                    <a:pt x="1863852" y="271272"/>
                  </a:moveTo>
                  <a:lnTo>
                    <a:pt x="1836420" y="277368"/>
                  </a:lnTo>
                  <a:lnTo>
                    <a:pt x="1837944" y="284988"/>
                  </a:lnTo>
                  <a:lnTo>
                    <a:pt x="1865376" y="278892"/>
                  </a:lnTo>
                  <a:lnTo>
                    <a:pt x="1863852" y="271272"/>
                  </a:lnTo>
                  <a:close/>
                </a:path>
                <a:path w="1943100" h="675639">
                  <a:moveTo>
                    <a:pt x="1816608" y="281940"/>
                  </a:moveTo>
                  <a:lnTo>
                    <a:pt x="1790700" y="288036"/>
                  </a:lnTo>
                  <a:lnTo>
                    <a:pt x="1792224" y="294132"/>
                  </a:lnTo>
                  <a:lnTo>
                    <a:pt x="1818132" y="288036"/>
                  </a:lnTo>
                  <a:lnTo>
                    <a:pt x="1816608" y="281940"/>
                  </a:lnTo>
                  <a:close/>
                </a:path>
                <a:path w="1943100" h="675639">
                  <a:moveTo>
                    <a:pt x="1770888" y="292608"/>
                  </a:moveTo>
                  <a:lnTo>
                    <a:pt x="1743456" y="298704"/>
                  </a:lnTo>
                  <a:lnTo>
                    <a:pt x="1744980" y="304800"/>
                  </a:lnTo>
                  <a:lnTo>
                    <a:pt x="1772412" y="298704"/>
                  </a:lnTo>
                  <a:lnTo>
                    <a:pt x="1770888" y="292608"/>
                  </a:lnTo>
                  <a:close/>
                </a:path>
                <a:path w="1943100" h="675639">
                  <a:moveTo>
                    <a:pt x="1723644" y="303276"/>
                  </a:moveTo>
                  <a:lnTo>
                    <a:pt x="1697736" y="307848"/>
                  </a:lnTo>
                  <a:lnTo>
                    <a:pt x="1699260" y="315468"/>
                  </a:lnTo>
                  <a:lnTo>
                    <a:pt x="1725168" y="309372"/>
                  </a:lnTo>
                  <a:lnTo>
                    <a:pt x="1723644" y="303276"/>
                  </a:lnTo>
                  <a:close/>
                </a:path>
                <a:path w="1943100" h="675639">
                  <a:moveTo>
                    <a:pt x="1676400" y="312420"/>
                  </a:moveTo>
                  <a:lnTo>
                    <a:pt x="1650492" y="318516"/>
                  </a:lnTo>
                  <a:lnTo>
                    <a:pt x="1652015" y="326136"/>
                  </a:lnTo>
                  <a:lnTo>
                    <a:pt x="1677924" y="320040"/>
                  </a:lnTo>
                  <a:lnTo>
                    <a:pt x="1676400" y="312420"/>
                  </a:lnTo>
                  <a:close/>
                </a:path>
                <a:path w="1943100" h="675639">
                  <a:moveTo>
                    <a:pt x="1630680" y="323088"/>
                  </a:moveTo>
                  <a:lnTo>
                    <a:pt x="1603248" y="329184"/>
                  </a:lnTo>
                  <a:lnTo>
                    <a:pt x="1604772" y="335280"/>
                  </a:lnTo>
                  <a:lnTo>
                    <a:pt x="1632203" y="329184"/>
                  </a:lnTo>
                  <a:lnTo>
                    <a:pt x="1630680" y="323088"/>
                  </a:lnTo>
                  <a:close/>
                </a:path>
                <a:path w="1943100" h="675639">
                  <a:moveTo>
                    <a:pt x="1583436" y="333756"/>
                  </a:moveTo>
                  <a:lnTo>
                    <a:pt x="1557528" y="339852"/>
                  </a:lnTo>
                  <a:lnTo>
                    <a:pt x="1559052" y="345948"/>
                  </a:lnTo>
                  <a:lnTo>
                    <a:pt x="1584960" y="339852"/>
                  </a:lnTo>
                  <a:lnTo>
                    <a:pt x="1583436" y="333756"/>
                  </a:lnTo>
                  <a:close/>
                </a:path>
                <a:path w="1943100" h="675639">
                  <a:moveTo>
                    <a:pt x="1537716" y="344424"/>
                  </a:moveTo>
                  <a:lnTo>
                    <a:pt x="1510284" y="348996"/>
                  </a:lnTo>
                  <a:lnTo>
                    <a:pt x="1511808" y="356616"/>
                  </a:lnTo>
                  <a:lnTo>
                    <a:pt x="1539240" y="350520"/>
                  </a:lnTo>
                  <a:lnTo>
                    <a:pt x="1537716" y="344424"/>
                  </a:lnTo>
                  <a:close/>
                </a:path>
                <a:path w="1943100" h="675639">
                  <a:moveTo>
                    <a:pt x="1490472" y="353568"/>
                  </a:moveTo>
                  <a:lnTo>
                    <a:pt x="1464564" y="359664"/>
                  </a:lnTo>
                  <a:lnTo>
                    <a:pt x="1466088" y="367284"/>
                  </a:lnTo>
                  <a:lnTo>
                    <a:pt x="1491996" y="361188"/>
                  </a:lnTo>
                  <a:lnTo>
                    <a:pt x="1490472" y="353568"/>
                  </a:lnTo>
                  <a:close/>
                </a:path>
                <a:path w="1943100" h="675639">
                  <a:moveTo>
                    <a:pt x="1444752" y="364236"/>
                  </a:moveTo>
                  <a:lnTo>
                    <a:pt x="1417320" y="370332"/>
                  </a:lnTo>
                  <a:lnTo>
                    <a:pt x="1418844" y="376428"/>
                  </a:lnTo>
                  <a:lnTo>
                    <a:pt x="1446276" y="370332"/>
                  </a:lnTo>
                  <a:lnTo>
                    <a:pt x="1444752" y="364236"/>
                  </a:lnTo>
                  <a:close/>
                </a:path>
                <a:path w="1943100" h="675639">
                  <a:moveTo>
                    <a:pt x="1397508" y="374904"/>
                  </a:moveTo>
                  <a:lnTo>
                    <a:pt x="1371600" y="381000"/>
                  </a:lnTo>
                  <a:lnTo>
                    <a:pt x="1373124" y="387096"/>
                  </a:lnTo>
                  <a:lnTo>
                    <a:pt x="1399032" y="381000"/>
                  </a:lnTo>
                  <a:lnTo>
                    <a:pt x="1397508" y="374904"/>
                  </a:lnTo>
                  <a:close/>
                </a:path>
                <a:path w="1943100" h="675639">
                  <a:moveTo>
                    <a:pt x="1351788" y="385572"/>
                  </a:moveTo>
                  <a:lnTo>
                    <a:pt x="1324356" y="390144"/>
                  </a:lnTo>
                  <a:lnTo>
                    <a:pt x="1325880" y="397764"/>
                  </a:lnTo>
                  <a:lnTo>
                    <a:pt x="1353312" y="391668"/>
                  </a:lnTo>
                  <a:lnTo>
                    <a:pt x="1351788" y="385572"/>
                  </a:lnTo>
                  <a:close/>
                </a:path>
                <a:path w="1943100" h="675639">
                  <a:moveTo>
                    <a:pt x="1304544" y="394716"/>
                  </a:moveTo>
                  <a:lnTo>
                    <a:pt x="1278636" y="400812"/>
                  </a:lnTo>
                  <a:lnTo>
                    <a:pt x="1280160" y="408432"/>
                  </a:lnTo>
                  <a:lnTo>
                    <a:pt x="1306068" y="402336"/>
                  </a:lnTo>
                  <a:lnTo>
                    <a:pt x="1304544" y="394716"/>
                  </a:lnTo>
                  <a:close/>
                </a:path>
                <a:path w="1943100" h="675639">
                  <a:moveTo>
                    <a:pt x="1258824" y="405384"/>
                  </a:moveTo>
                  <a:lnTo>
                    <a:pt x="1231392" y="411480"/>
                  </a:lnTo>
                  <a:lnTo>
                    <a:pt x="1232916" y="417576"/>
                  </a:lnTo>
                  <a:lnTo>
                    <a:pt x="1258824" y="411480"/>
                  </a:lnTo>
                  <a:lnTo>
                    <a:pt x="1258824" y="405384"/>
                  </a:lnTo>
                  <a:close/>
                </a:path>
                <a:path w="1943100" h="675639">
                  <a:moveTo>
                    <a:pt x="1211580" y="416052"/>
                  </a:moveTo>
                  <a:lnTo>
                    <a:pt x="1185672" y="422148"/>
                  </a:lnTo>
                  <a:lnTo>
                    <a:pt x="1185672" y="428244"/>
                  </a:lnTo>
                  <a:lnTo>
                    <a:pt x="1213104" y="422148"/>
                  </a:lnTo>
                  <a:lnTo>
                    <a:pt x="1211580" y="416052"/>
                  </a:lnTo>
                  <a:close/>
                </a:path>
                <a:path w="1943100" h="675639">
                  <a:moveTo>
                    <a:pt x="1164336" y="426720"/>
                  </a:moveTo>
                  <a:lnTo>
                    <a:pt x="1138428" y="431292"/>
                  </a:lnTo>
                  <a:lnTo>
                    <a:pt x="1139952" y="438912"/>
                  </a:lnTo>
                  <a:lnTo>
                    <a:pt x="1165860" y="432816"/>
                  </a:lnTo>
                  <a:lnTo>
                    <a:pt x="1164336" y="426720"/>
                  </a:lnTo>
                  <a:close/>
                </a:path>
                <a:path w="1943100" h="675639">
                  <a:moveTo>
                    <a:pt x="1118616" y="435864"/>
                  </a:moveTo>
                  <a:lnTo>
                    <a:pt x="1091184" y="441960"/>
                  </a:lnTo>
                  <a:lnTo>
                    <a:pt x="1092708" y="449580"/>
                  </a:lnTo>
                  <a:lnTo>
                    <a:pt x="1120140" y="443484"/>
                  </a:lnTo>
                  <a:lnTo>
                    <a:pt x="1118616" y="435864"/>
                  </a:lnTo>
                  <a:close/>
                </a:path>
                <a:path w="1943100" h="675639">
                  <a:moveTo>
                    <a:pt x="1071372" y="446532"/>
                  </a:moveTo>
                  <a:lnTo>
                    <a:pt x="1045464" y="452628"/>
                  </a:lnTo>
                  <a:lnTo>
                    <a:pt x="1046988" y="458724"/>
                  </a:lnTo>
                  <a:lnTo>
                    <a:pt x="1072896" y="452628"/>
                  </a:lnTo>
                  <a:lnTo>
                    <a:pt x="1071372" y="446532"/>
                  </a:lnTo>
                  <a:close/>
                </a:path>
                <a:path w="1943100" h="675639">
                  <a:moveTo>
                    <a:pt x="1025652" y="457200"/>
                  </a:moveTo>
                  <a:lnTo>
                    <a:pt x="998220" y="463296"/>
                  </a:lnTo>
                  <a:lnTo>
                    <a:pt x="999744" y="469392"/>
                  </a:lnTo>
                  <a:lnTo>
                    <a:pt x="1027176" y="463296"/>
                  </a:lnTo>
                  <a:lnTo>
                    <a:pt x="1025652" y="457200"/>
                  </a:lnTo>
                  <a:close/>
                </a:path>
                <a:path w="1943100" h="675639">
                  <a:moveTo>
                    <a:pt x="978408" y="467868"/>
                  </a:moveTo>
                  <a:lnTo>
                    <a:pt x="952500" y="472440"/>
                  </a:lnTo>
                  <a:lnTo>
                    <a:pt x="954024" y="480060"/>
                  </a:lnTo>
                  <a:lnTo>
                    <a:pt x="979932" y="473964"/>
                  </a:lnTo>
                  <a:lnTo>
                    <a:pt x="978408" y="467868"/>
                  </a:lnTo>
                  <a:close/>
                </a:path>
                <a:path w="1943100" h="675639">
                  <a:moveTo>
                    <a:pt x="932688" y="477012"/>
                  </a:moveTo>
                  <a:lnTo>
                    <a:pt x="905256" y="483108"/>
                  </a:lnTo>
                  <a:lnTo>
                    <a:pt x="906780" y="490728"/>
                  </a:lnTo>
                  <a:lnTo>
                    <a:pt x="934212" y="484632"/>
                  </a:lnTo>
                  <a:lnTo>
                    <a:pt x="932688" y="477012"/>
                  </a:lnTo>
                  <a:close/>
                </a:path>
                <a:path w="1943100" h="675639">
                  <a:moveTo>
                    <a:pt x="885444" y="487680"/>
                  </a:moveTo>
                  <a:lnTo>
                    <a:pt x="859536" y="493776"/>
                  </a:lnTo>
                  <a:lnTo>
                    <a:pt x="861060" y="499872"/>
                  </a:lnTo>
                  <a:lnTo>
                    <a:pt x="886968" y="495300"/>
                  </a:lnTo>
                  <a:lnTo>
                    <a:pt x="885444" y="487680"/>
                  </a:lnTo>
                  <a:close/>
                </a:path>
                <a:path w="1943100" h="675639">
                  <a:moveTo>
                    <a:pt x="839724" y="498348"/>
                  </a:moveTo>
                  <a:lnTo>
                    <a:pt x="812292" y="504444"/>
                  </a:lnTo>
                  <a:lnTo>
                    <a:pt x="813816" y="510540"/>
                  </a:lnTo>
                  <a:lnTo>
                    <a:pt x="841248" y="504444"/>
                  </a:lnTo>
                  <a:lnTo>
                    <a:pt x="839724" y="498348"/>
                  </a:lnTo>
                  <a:close/>
                </a:path>
                <a:path w="1943100" h="675639">
                  <a:moveTo>
                    <a:pt x="792480" y="509016"/>
                  </a:moveTo>
                  <a:lnTo>
                    <a:pt x="766572" y="515112"/>
                  </a:lnTo>
                  <a:lnTo>
                    <a:pt x="768096" y="521208"/>
                  </a:lnTo>
                  <a:lnTo>
                    <a:pt x="794004" y="515112"/>
                  </a:lnTo>
                  <a:lnTo>
                    <a:pt x="792480" y="509016"/>
                  </a:lnTo>
                  <a:close/>
                </a:path>
                <a:path w="1943100" h="675639">
                  <a:moveTo>
                    <a:pt x="745236" y="518160"/>
                  </a:moveTo>
                  <a:lnTo>
                    <a:pt x="719328" y="524256"/>
                  </a:lnTo>
                  <a:lnTo>
                    <a:pt x="720852" y="531876"/>
                  </a:lnTo>
                  <a:lnTo>
                    <a:pt x="746760" y="525780"/>
                  </a:lnTo>
                  <a:lnTo>
                    <a:pt x="745236" y="518160"/>
                  </a:lnTo>
                  <a:close/>
                </a:path>
                <a:path w="1943100" h="675639">
                  <a:moveTo>
                    <a:pt x="699516" y="528828"/>
                  </a:moveTo>
                  <a:lnTo>
                    <a:pt x="672084" y="534924"/>
                  </a:lnTo>
                  <a:lnTo>
                    <a:pt x="673608" y="541020"/>
                  </a:lnTo>
                  <a:lnTo>
                    <a:pt x="701040" y="536448"/>
                  </a:lnTo>
                  <a:lnTo>
                    <a:pt x="699516" y="528828"/>
                  </a:lnTo>
                  <a:close/>
                </a:path>
                <a:path w="1943100" h="675639">
                  <a:moveTo>
                    <a:pt x="652272" y="539496"/>
                  </a:moveTo>
                  <a:lnTo>
                    <a:pt x="626364" y="545592"/>
                  </a:lnTo>
                  <a:lnTo>
                    <a:pt x="627888" y="551688"/>
                  </a:lnTo>
                  <a:lnTo>
                    <a:pt x="653796" y="545592"/>
                  </a:lnTo>
                  <a:lnTo>
                    <a:pt x="652272" y="539496"/>
                  </a:lnTo>
                  <a:close/>
                </a:path>
                <a:path w="1943100" h="675639">
                  <a:moveTo>
                    <a:pt x="606552" y="550164"/>
                  </a:moveTo>
                  <a:lnTo>
                    <a:pt x="579120" y="556260"/>
                  </a:lnTo>
                  <a:lnTo>
                    <a:pt x="580644" y="562356"/>
                  </a:lnTo>
                  <a:lnTo>
                    <a:pt x="608076" y="556260"/>
                  </a:lnTo>
                  <a:lnTo>
                    <a:pt x="606552" y="550164"/>
                  </a:lnTo>
                  <a:close/>
                </a:path>
                <a:path w="1943100" h="675639">
                  <a:moveTo>
                    <a:pt x="559308" y="559308"/>
                  </a:moveTo>
                  <a:lnTo>
                    <a:pt x="533400" y="565404"/>
                  </a:lnTo>
                  <a:lnTo>
                    <a:pt x="534924" y="573024"/>
                  </a:lnTo>
                  <a:lnTo>
                    <a:pt x="560832" y="566928"/>
                  </a:lnTo>
                  <a:lnTo>
                    <a:pt x="559308" y="559308"/>
                  </a:lnTo>
                  <a:close/>
                </a:path>
                <a:path w="1943100" h="675639">
                  <a:moveTo>
                    <a:pt x="513588" y="569976"/>
                  </a:moveTo>
                  <a:lnTo>
                    <a:pt x="486156" y="576072"/>
                  </a:lnTo>
                  <a:lnTo>
                    <a:pt x="487680" y="582168"/>
                  </a:lnTo>
                  <a:lnTo>
                    <a:pt x="515112" y="577596"/>
                  </a:lnTo>
                  <a:lnTo>
                    <a:pt x="513588" y="569976"/>
                  </a:lnTo>
                  <a:close/>
                </a:path>
                <a:path w="1943100" h="675639">
                  <a:moveTo>
                    <a:pt x="466344" y="580644"/>
                  </a:moveTo>
                  <a:lnTo>
                    <a:pt x="440436" y="586740"/>
                  </a:lnTo>
                  <a:lnTo>
                    <a:pt x="441959" y="592836"/>
                  </a:lnTo>
                  <a:lnTo>
                    <a:pt x="467868" y="586740"/>
                  </a:lnTo>
                  <a:lnTo>
                    <a:pt x="466344" y="580644"/>
                  </a:lnTo>
                  <a:close/>
                </a:path>
                <a:path w="1943100" h="675639">
                  <a:moveTo>
                    <a:pt x="420624" y="591312"/>
                  </a:moveTo>
                  <a:lnTo>
                    <a:pt x="393192" y="597408"/>
                  </a:lnTo>
                  <a:lnTo>
                    <a:pt x="394716" y="603504"/>
                  </a:lnTo>
                  <a:lnTo>
                    <a:pt x="422148" y="597408"/>
                  </a:lnTo>
                  <a:lnTo>
                    <a:pt x="420624" y="591312"/>
                  </a:lnTo>
                  <a:close/>
                </a:path>
                <a:path w="1943100" h="675639">
                  <a:moveTo>
                    <a:pt x="373380" y="600456"/>
                  </a:moveTo>
                  <a:lnTo>
                    <a:pt x="347472" y="606552"/>
                  </a:lnTo>
                  <a:lnTo>
                    <a:pt x="348996" y="614172"/>
                  </a:lnTo>
                  <a:lnTo>
                    <a:pt x="374904" y="608076"/>
                  </a:lnTo>
                  <a:lnTo>
                    <a:pt x="373380" y="600456"/>
                  </a:lnTo>
                  <a:close/>
                </a:path>
                <a:path w="1943100" h="675639">
                  <a:moveTo>
                    <a:pt x="326136" y="611124"/>
                  </a:moveTo>
                  <a:lnTo>
                    <a:pt x="300228" y="617220"/>
                  </a:lnTo>
                  <a:lnTo>
                    <a:pt x="301752" y="623316"/>
                  </a:lnTo>
                  <a:lnTo>
                    <a:pt x="327660" y="618744"/>
                  </a:lnTo>
                  <a:lnTo>
                    <a:pt x="326136" y="611124"/>
                  </a:lnTo>
                  <a:close/>
                </a:path>
                <a:path w="1943100" h="675639">
                  <a:moveTo>
                    <a:pt x="280416" y="621792"/>
                  </a:moveTo>
                  <a:lnTo>
                    <a:pt x="252984" y="627888"/>
                  </a:lnTo>
                  <a:lnTo>
                    <a:pt x="254508" y="633984"/>
                  </a:lnTo>
                  <a:lnTo>
                    <a:pt x="281940" y="627888"/>
                  </a:lnTo>
                  <a:lnTo>
                    <a:pt x="280416" y="621792"/>
                  </a:lnTo>
                  <a:close/>
                </a:path>
                <a:path w="1943100" h="675639">
                  <a:moveTo>
                    <a:pt x="233172" y="632460"/>
                  </a:moveTo>
                  <a:lnTo>
                    <a:pt x="207264" y="638556"/>
                  </a:lnTo>
                  <a:lnTo>
                    <a:pt x="208788" y="644652"/>
                  </a:lnTo>
                  <a:lnTo>
                    <a:pt x="234696" y="638556"/>
                  </a:lnTo>
                  <a:lnTo>
                    <a:pt x="233172" y="632460"/>
                  </a:lnTo>
                  <a:close/>
                </a:path>
                <a:path w="1943100" h="675639">
                  <a:moveTo>
                    <a:pt x="187452" y="641604"/>
                  </a:moveTo>
                  <a:lnTo>
                    <a:pt x="160020" y="647700"/>
                  </a:lnTo>
                  <a:lnTo>
                    <a:pt x="161544" y="655320"/>
                  </a:lnTo>
                  <a:lnTo>
                    <a:pt x="188976" y="649224"/>
                  </a:lnTo>
                  <a:lnTo>
                    <a:pt x="187452" y="641604"/>
                  </a:lnTo>
                  <a:close/>
                </a:path>
                <a:path w="1943100" h="675639">
                  <a:moveTo>
                    <a:pt x="140208" y="652272"/>
                  </a:moveTo>
                  <a:lnTo>
                    <a:pt x="114300" y="658368"/>
                  </a:lnTo>
                  <a:lnTo>
                    <a:pt x="115824" y="664464"/>
                  </a:lnTo>
                  <a:lnTo>
                    <a:pt x="141732" y="659892"/>
                  </a:lnTo>
                  <a:lnTo>
                    <a:pt x="140208" y="652272"/>
                  </a:lnTo>
                  <a:close/>
                </a:path>
                <a:path w="1943100" h="675639">
                  <a:moveTo>
                    <a:pt x="94488" y="662940"/>
                  </a:moveTo>
                  <a:lnTo>
                    <a:pt x="67056" y="669036"/>
                  </a:lnTo>
                  <a:lnTo>
                    <a:pt x="68580" y="675132"/>
                  </a:lnTo>
                  <a:lnTo>
                    <a:pt x="96012" y="669036"/>
                  </a:lnTo>
                  <a:lnTo>
                    <a:pt x="94488" y="66294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05655" y="4291584"/>
              <a:ext cx="1708403" cy="518160"/>
            </a:xfrm>
            <a:prstGeom prst="rect">
              <a:avLst/>
            </a:prstGeom>
          </p:spPr>
        </p:pic>
      </p:grpSp>
      <p:grpSp>
        <p:nvGrpSpPr>
          <p:cNvPr id="14" name="object 14"/>
          <p:cNvGrpSpPr/>
          <p:nvPr/>
        </p:nvGrpSpPr>
        <p:grpSpPr>
          <a:xfrm>
            <a:off x="1478280" y="2959607"/>
            <a:ext cx="1602105" cy="455930"/>
            <a:chOff x="1478280" y="2959607"/>
            <a:chExt cx="1602105" cy="455930"/>
          </a:xfrm>
        </p:grpSpPr>
        <p:sp>
          <p:nvSpPr>
            <p:cNvPr id="15" name="object 15"/>
            <p:cNvSpPr/>
            <p:nvPr/>
          </p:nvSpPr>
          <p:spPr>
            <a:xfrm>
              <a:off x="1488948" y="2968751"/>
              <a:ext cx="1580515" cy="436245"/>
            </a:xfrm>
            <a:custGeom>
              <a:avLst/>
              <a:gdLst/>
              <a:ahLst/>
              <a:cxnLst/>
              <a:rect l="l" t="t" r="r" b="b"/>
              <a:pathLst>
                <a:path w="1580514" h="436245">
                  <a:moveTo>
                    <a:pt x="1507236" y="0"/>
                  </a:moveTo>
                  <a:lnTo>
                    <a:pt x="73152" y="0"/>
                  </a:lnTo>
                  <a:lnTo>
                    <a:pt x="44362" y="5857"/>
                  </a:lnTo>
                  <a:lnTo>
                    <a:pt x="21145" y="21716"/>
                  </a:lnTo>
                  <a:lnTo>
                    <a:pt x="5643" y="45005"/>
                  </a:lnTo>
                  <a:lnTo>
                    <a:pt x="0" y="73151"/>
                  </a:lnTo>
                  <a:lnTo>
                    <a:pt x="0" y="364235"/>
                  </a:lnTo>
                  <a:lnTo>
                    <a:pt x="5643" y="392144"/>
                  </a:lnTo>
                  <a:lnTo>
                    <a:pt x="21145" y="414908"/>
                  </a:lnTo>
                  <a:lnTo>
                    <a:pt x="44362" y="430244"/>
                  </a:lnTo>
                  <a:lnTo>
                    <a:pt x="73152" y="435863"/>
                  </a:lnTo>
                  <a:lnTo>
                    <a:pt x="1507236" y="435863"/>
                  </a:lnTo>
                  <a:lnTo>
                    <a:pt x="1536025" y="430244"/>
                  </a:lnTo>
                  <a:lnTo>
                    <a:pt x="1559242" y="414908"/>
                  </a:lnTo>
                  <a:lnTo>
                    <a:pt x="1574744" y="392144"/>
                  </a:lnTo>
                  <a:lnTo>
                    <a:pt x="1580388" y="364235"/>
                  </a:lnTo>
                  <a:lnTo>
                    <a:pt x="1580388" y="73151"/>
                  </a:lnTo>
                  <a:lnTo>
                    <a:pt x="1574744" y="45005"/>
                  </a:lnTo>
                  <a:lnTo>
                    <a:pt x="1559242" y="21716"/>
                  </a:lnTo>
                  <a:lnTo>
                    <a:pt x="1536025" y="5857"/>
                  </a:lnTo>
                  <a:lnTo>
                    <a:pt x="1507236" y="0"/>
                  </a:lnTo>
                  <a:close/>
                </a:path>
              </a:pathLst>
            </a:custGeom>
            <a:solidFill>
              <a:srgbClr val="CBEB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478280" y="2959607"/>
              <a:ext cx="1602105" cy="455930"/>
            </a:xfrm>
            <a:custGeom>
              <a:avLst/>
              <a:gdLst/>
              <a:ahLst/>
              <a:cxnLst/>
              <a:rect l="l" t="t" r="r" b="b"/>
              <a:pathLst>
                <a:path w="1602105" h="455929">
                  <a:moveTo>
                    <a:pt x="1527048" y="0"/>
                  </a:moveTo>
                  <a:lnTo>
                    <a:pt x="74676" y="0"/>
                  </a:lnTo>
                  <a:lnTo>
                    <a:pt x="65532" y="1524"/>
                  </a:lnTo>
                  <a:lnTo>
                    <a:pt x="57912" y="3048"/>
                  </a:lnTo>
                  <a:lnTo>
                    <a:pt x="50292" y="6096"/>
                  </a:lnTo>
                  <a:lnTo>
                    <a:pt x="44196" y="9144"/>
                  </a:lnTo>
                  <a:lnTo>
                    <a:pt x="38100" y="13716"/>
                  </a:lnTo>
                  <a:lnTo>
                    <a:pt x="36576" y="13716"/>
                  </a:lnTo>
                  <a:lnTo>
                    <a:pt x="25908" y="22860"/>
                  </a:lnTo>
                  <a:lnTo>
                    <a:pt x="24384" y="22860"/>
                  </a:lnTo>
                  <a:lnTo>
                    <a:pt x="24384" y="24384"/>
                  </a:lnTo>
                  <a:lnTo>
                    <a:pt x="15240" y="35052"/>
                  </a:lnTo>
                  <a:lnTo>
                    <a:pt x="15240" y="36576"/>
                  </a:lnTo>
                  <a:lnTo>
                    <a:pt x="13716" y="36576"/>
                  </a:lnTo>
                  <a:lnTo>
                    <a:pt x="10668" y="42672"/>
                  </a:lnTo>
                  <a:lnTo>
                    <a:pt x="1524" y="65532"/>
                  </a:lnTo>
                  <a:lnTo>
                    <a:pt x="1524" y="74676"/>
                  </a:lnTo>
                  <a:lnTo>
                    <a:pt x="0" y="82296"/>
                  </a:lnTo>
                  <a:lnTo>
                    <a:pt x="0" y="373380"/>
                  </a:lnTo>
                  <a:lnTo>
                    <a:pt x="1524" y="381000"/>
                  </a:lnTo>
                  <a:lnTo>
                    <a:pt x="3048" y="390144"/>
                  </a:lnTo>
                  <a:lnTo>
                    <a:pt x="4572" y="397764"/>
                  </a:lnTo>
                  <a:lnTo>
                    <a:pt x="10668" y="413004"/>
                  </a:lnTo>
                  <a:lnTo>
                    <a:pt x="13716" y="419100"/>
                  </a:lnTo>
                  <a:lnTo>
                    <a:pt x="15240" y="419100"/>
                  </a:lnTo>
                  <a:lnTo>
                    <a:pt x="15240" y="420624"/>
                  </a:lnTo>
                  <a:lnTo>
                    <a:pt x="24384" y="431292"/>
                  </a:lnTo>
                  <a:lnTo>
                    <a:pt x="25908" y="432816"/>
                  </a:lnTo>
                  <a:lnTo>
                    <a:pt x="36576" y="440436"/>
                  </a:lnTo>
                  <a:lnTo>
                    <a:pt x="36576" y="441960"/>
                  </a:lnTo>
                  <a:lnTo>
                    <a:pt x="38100" y="441960"/>
                  </a:lnTo>
                  <a:lnTo>
                    <a:pt x="44196" y="446532"/>
                  </a:lnTo>
                  <a:lnTo>
                    <a:pt x="59436" y="452628"/>
                  </a:lnTo>
                  <a:lnTo>
                    <a:pt x="67056" y="454152"/>
                  </a:lnTo>
                  <a:lnTo>
                    <a:pt x="76200" y="455676"/>
                  </a:lnTo>
                  <a:lnTo>
                    <a:pt x="1527048" y="455676"/>
                  </a:lnTo>
                  <a:lnTo>
                    <a:pt x="1565148" y="440436"/>
                  </a:lnTo>
                  <a:lnTo>
                    <a:pt x="1571548" y="435864"/>
                  </a:lnTo>
                  <a:lnTo>
                    <a:pt x="83820" y="435864"/>
                  </a:lnTo>
                  <a:lnTo>
                    <a:pt x="76200" y="434340"/>
                  </a:lnTo>
                  <a:lnTo>
                    <a:pt x="70104" y="434340"/>
                  </a:lnTo>
                  <a:lnTo>
                    <a:pt x="64008" y="432816"/>
                  </a:lnTo>
                  <a:lnTo>
                    <a:pt x="59436" y="429768"/>
                  </a:lnTo>
                  <a:lnTo>
                    <a:pt x="53340" y="428244"/>
                  </a:lnTo>
                  <a:lnTo>
                    <a:pt x="50292" y="425196"/>
                  </a:lnTo>
                  <a:lnTo>
                    <a:pt x="48768" y="425196"/>
                  </a:lnTo>
                  <a:lnTo>
                    <a:pt x="39877" y="417576"/>
                  </a:lnTo>
                  <a:lnTo>
                    <a:pt x="39624" y="417576"/>
                  </a:lnTo>
                  <a:lnTo>
                    <a:pt x="38100" y="416052"/>
                  </a:lnTo>
                  <a:lnTo>
                    <a:pt x="38317" y="416052"/>
                  </a:lnTo>
                  <a:lnTo>
                    <a:pt x="30480" y="406908"/>
                  </a:lnTo>
                  <a:lnTo>
                    <a:pt x="31241" y="406908"/>
                  </a:lnTo>
                  <a:lnTo>
                    <a:pt x="25908" y="396240"/>
                  </a:lnTo>
                  <a:lnTo>
                    <a:pt x="24384" y="391668"/>
                  </a:lnTo>
                  <a:lnTo>
                    <a:pt x="21336" y="379476"/>
                  </a:lnTo>
                  <a:lnTo>
                    <a:pt x="21336" y="74676"/>
                  </a:lnTo>
                  <a:lnTo>
                    <a:pt x="24384" y="62484"/>
                  </a:lnTo>
                  <a:lnTo>
                    <a:pt x="25908" y="57912"/>
                  </a:lnTo>
                  <a:lnTo>
                    <a:pt x="28956" y="51816"/>
                  </a:lnTo>
                  <a:lnTo>
                    <a:pt x="30988" y="48768"/>
                  </a:lnTo>
                  <a:lnTo>
                    <a:pt x="30480" y="48768"/>
                  </a:lnTo>
                  <a:lnTo>
                    <a:pt x="39624" y="38100"/>
                  </a:lnTo>
                  <a:lnTo>
                    <a:pt x="38100" y="38100"/>
                  </a:lnTo>
                  <a:lnTo>
                    <a:pt x="48768" y="30480"/>
                  </a:lnTo>
                  <a:lnTo>
                    <a:pt x="53340" y="27432"/>
                  </a:lnTo>
                  <a:lnTo>
                    <a:pt x="59436" y="24384"/>
                  </a:lnTo>
                  <a:lnTo>
                    <a:pt x="77724" y="19812"/>
                  </a:lnTo>
                  <a:lnTo>
                    <a:pt x="1572260" y="19812"/>
                  </a:lnTo>
                  <a:lnTo>
                    <a:pt x="1565148" y="13716"/>
                  </a:lnTo>
                  <a:lnTo>
                    <a:pt x="1557528" y="9144"/>
                  </a:lnTo>
                  <a:lnTo>
                    <a:pt x="1542288" y="3048"/>
                  </a:lnTo>
                  <a:lnTo>
                    <a:pt x="1527048" y="0"/>
                  </a:lnTo>
                  <a:close/>
                </a:path>
                <a:path w="1602105" h="455929">
                  <a:moveTo>
                    <a:pt x="1562803" y="416755"/>
                  </a:moveTo>
                  <a:lnTo>
                    <a:pt x="1552956" y="425196"/>
                  </a:lnTo>
                  <a:lnTo>
                    <a:pt x="1548384" y="428244"/>
                  </a:lnTo>
                  <a:lnTo>
                    <a:pt x="1542288" y="431292"/>
                  </a:lnTo>
                  <a:lnTo>
                    <a:pt x="1530096" y="434340"/>
                  </a:lnTo>
                  <a:lnTo>
                    <a:pt x="1524000" y="434340"/>
                  </a:lnTo>
                  <a:lnTo>
                    <a:pt x="1517904" y="435864"/>
                  </a:lnTo>
                  <a:lnTo>
                    <a:pt x="1571548" y="435864"/>
                  </a:lnTo>
                  <a:lnTo>
                    <a:pt x="1575816" y="432816"/>
                  </a:lnTo>
                  <a:lnTo>
                    <a:pt x="1577340" y="431292"/>
                  </a:lnTo>
                  <a:lnTo>
                    <a:pt x="1586484" y="420624"/>
                  </a:lnTo>
                  <a:lnTo>
                    <a:pt x="1586484" y="419100"/>
                  </a:lnTo>
                  <a:lnTo>
                    <a:pt x="1588008" y="419100"/>
                  </a:lnTo>
                  <a:lnTo>
                    <a:pt x="1588617" y="417576"/>
                  </a:lnTo>
                  <a:lnTo>
                    <a:pt x="1562100" y="417576"/>
                  </a:lnTo>
                  <a:lnTo>
                    <a:pt x="1562803" y="416755"/>
                  </a:lnTo>
                  <a:close/>
                </a:path>
                <a:path w="1602105" h="455929">
                  <a:moveTo>
                    <a:pt x="48768" y="423672"/>
                  </a:moveTo>
                  <a:lnTo>
                    <a:pt x="48768" y="425196"/>
                  </a:lnTo>
                  <a:lnTo>
                    <a:pt x="50292" y="425196"/>
                  </a:lnTo>
                  <a:lnTo>
                    <a:pt x="48768" y="423672"/>
                  </a:lnTo>
                  <a:close/>
                </a:path>
                <a:path w="1602105" h="455929">
                  <a:moveTo>
                    <a:pt x="38100" y="416052"/>
                  </a:moveTo>
                  <a:lnTo>
                    <a:pt x="39624" y="417576"/>
                  </a:lnTo>
                  <a:lnTo>
                    <a:pt x="38920" y="416755"/>
                  </a:lnTo>
                  <a:lnTo>
                    <a:pt x="38100" y="416052"/>
                  </a:lnTo>
                  <a:close/>
                </a:path>
                <a:path w="1602105" h="455929">
                  <a:moveTo>
                    <a:pt x="38920" y="416755"/>
                  </a:moveTo>
                  <a:lnTo>
                    <a:pt x="39624" y="417576"/>
                  </a:lnTo>
                  <a:lnTo>
                    <a:pt x="39877" y="417576"/>
                  </a:lnTo>
                  <a:lnTo>
                    <a:pt x="38920" y="416755"/>
                  </a:lnTo>
                  <a:close/>
                </a:path>
                <a:path w="1602105" h="455929">
                  <a:moveTo>
                    <a:pt x="1563624" y="416052"/>
                  </a:moveTo>
                  <a:lnTo>
                    <a:pt x="1562803" y="416755"/>
                  </a:lnTo>
                  <a:lnTo>
                    <a:pt x="1562100" y="417576"/>
                  </a:lnTo>
                  <a:lnTo>
                    <a:pt x="1563624" y="416052"/>
                  </a:lnTo>
                  <a:close/>
                </a:path>
                <a:path w="1602105" h="455929">
                  <a:moveTo>
                    <a:pt x="1589227" y="416052"/>
                  </a:moveTo>
                  <a:lnTo>
                    <a:pt x="1563624" y="416052"/>
                  </a:lnTo>
                  <a:lnTo>
                    <a:pt x="1562100" y="417576"/>
                  </a:lnTo>
                  <a:lnTo>
                    <a:pt x="1588617" y="417576"/>
                  </a:lnTo>
                  <a:lnTo>
                    <a:pt x="1589227" y="416052"/>
                  </a:lnTo>
                  <a:close/>
                </a:path>
                <a:path w="1602105" h="455929">
                  <a:moveTo>
                    <a:pt x="38317" y="416052"/>
                  </a:moveTo>
                  <a:lnTo>
                    <a:pt x="38100" y="416052"/>
                  </a:lnTo>
                  <a:lnTo>
                    <a:pt x="38920" y="416755"/>
                  </a:lnTo>
                  <a:lnTo>
                    <a:pt x="38317" y="416052"/>
                  </a:lnTo>
                  <a:close/>
                </a:path>
                <a:path w="1602105" h="455929">
                  <a:moveTo>
                    <a:pt x="1594485" y="406908"/>
                  </a:moveTo>
                  <a:lnTo>
                    <a:pt x="1571244" y="406908"/>
                  </a:lnTo>
                  <a:lnTo>
                    <a:pt x="1562803" y="416755"/>
                  </a:lnTo>
                  <a:lnTo>
                    <a:pt x="1563624" y="416052"/>
                  </a:lnTo>
                  <a:lnTo>
                    <a:pt x="1589227" y="416052"/>
                  </a:lnTo>
                  <a:lnTo>
                    <a:pt x="1591056" y="411480"/>
                  </a:lnTo>
                  <a:lnTo>
                    <a:pt x="1594485" y="406908"/>
                  </a:lnTo>
                  <a:close/>
                </a:path>
                <a:path w="1602105" h="455929">
                  <a:moveTo>
                    <a:pt x="31241" y="406908"/>
                  </a:moveTo>
                  <a:lnTo>
                    <a:pt x="30480" y="406908"/>
                  </a:lnTo>
                  <a:lnTo>
                    <a:pt x="32004" y="408432"/>
                  </a:lnTo>
                  <a:lnTo>
                    <a:pt x="31241" y="406908"/>
                  </a:lnTo>
                  <a:close/>
                </a:path>
                <a:path w="1602105" h="455929">
                  <a:moveTo>
                    <a:pt x="1569720" y="47244"/>
                  </a:moveTo>
                  <a:lnTo>
                    <a:pt x="1574292" y="53340"/>
                  </a:lnTo>
                  <a:lnTo>
                    <a:pt x="1575816" y="57912"/>
                  </a:lnTo>
                  <a:lnTo>
                    <a:pt x="1578864" y="64008"/>
                  </a:lnTo>
                  <a:lnTo>
                    <a:pt x="1580388" y="70104"/>
                  </a:lnTo>
                  <a:lnTo>
                    <a:pt x="1580388" y="385572"/>
                  </a:lnTo>
                  <a:lnTo>
                    <a:pt x="1578864" y="391668"/>
                  </a:lnTo>
                  <a:lnTo>
                    <a:pt x="1572768" y="403860"/>
                  </a:lnTo>
                  <a:lnTo>
                    <a:pt x="1569720" y="408432"/>
                  </a:lnTo>
                  <a:lnTo>
                    <a:pt x="1571244" y="406908"/>
                  </a:lnTo>
                  <a:lnTo>
                    <a:pt x="1594485" y="406908"/>
                  </a:lnTo>
                  <a:lnTo>
                    <a:pt x="1595628" y="405384"/>
                  </a:lnTo>
                  <a:lnTo>
                    <a:pt x="1598676" y="396240"/>
                  </a:lnTo>
                  <a:lnTo>
                    <a:pt x="1601724" y="381000"/>
                  </a:lnTo>
                  <a:lnTo>
                    <a:pt x="1601724" y="73152"/>
                  </a:lnTo>
                  <a:lnTo>
                    <a:pt x="1600200" y="65532"/>
                  </a:lnTo>
                  <a:lnTo>
                    <a:pt x="1597152" y="56388"/>
                  </a:lnTo>
                  <a:lnTo>
                    <a:pt x="1594104" y="48768"/>
                  </a:lnTo>
                  <a:lnTo>
                    <a:pt x="1571244" y="48768"/>
                  </a:lnTo>
                  <a:lnTo>
                    <a:pt x="1569720" y="47244"/>
                  </a:lnTo>
                  <a:close/>
                </a:path>
                <a:path w="1602105" h="455929">
                  <a:moveTo>
                    <a:pt x="32004" y="47244"/>
                  </a:moveTo>
                  <a:lnTo>
                    <a:pt x="30480" y="48768"/>
                  </a:lnTo>
                  <a:lnTo>
                    <a:pt x="30988" y="48768"/>
                  </a:lnTo>
                  <a:lnTo>
                    <a:pt x="32004" y="47244"/>
                  </a:lnTo>
                  <a:close/>
                </a:path>
                <a:path w="1602105" h="455929">
                  <a:moveTo>
                    <a:pt x="1572260" y="19812"/>
                  </a:moveTo>
                  <a:lnTo>
                    <a:pt x="1525524" y="19812"/>
                  </a:lnTo>
                  <a:lnTo>
                    <a:pt x="1543812" y="24384"/>
                  </a:lnTo>
                  <a:lnTo>
                    <a:pt x="1548384" y="27432"/>
                  </a:lnTo>
                  <a:lnTo>
                    <a:pt x="1554480" y="30480"/>
                  </a:lnTo>
                  <a:lnTo>
                    <a:pt x="1563624" y="38100"/>
                  </a:lnTo>
                  <a:lnTo>
                    <a:pt x="1562100" y="38100"/>
                  </a:lnTo>
                  <a:lnTo>
                    <a:pt x="1571244" y="48768"/>
                  </a:lnTo>
                  <a:lnTo>
                    <a:pt x="1594104" y="48768"/>
                  </a:lnTo>
                  <a:lnTo>
                    <a:pt x="1588008" y="36576"/>
                  </a:lnTo>
                  <a:lnTo>
                    <a:pt x="1586484" y="35052"/>
                  </a:lnTo>
                  <a:lnTo>
                    <a:pt x="1577340" y="24384"/>
                  </a:lnTo>
                  <a:lnTo>
                    <a:pt x="1577340" y="22860"/>
                  </a:lnTo>
                  <a:lnTo>
                    <a:pt x="1575816" y="22860"/>
                  </a:lnTo>
                  <a:lnTo>
                    <a:pt x="1572260" y="1981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1563116" y="3057772"/>
            <a:ext cx="807720" cy="2216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250" b="1" spc="90" dirty="0">
                <a:latin typeface="Times New Roman"/>
                <a:cs typeface="Times New Roman"/>
              </a:rPr>
              <a:t>Employee</a:t>
            </a:r>
            <a:endParaRPr sz="1250">
              <a:latin typeface="Times New Roman"/>
              <a:cs typeface="Times New Roman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1478280" y="3543300"/>
            <a:ext cx="1602105" cy="457200"/>
            <a:chOff x="1478280" y="3543300"/>
            <a:chExt cx="1602105" cy="457200"/>
          </a:xfrm>
        </p:grpSpPr>
        <p:sp>
          <p:nvSpPr>
            <p:cNvPr id="19" name="object 19"/>
            <p:cNvSpPr/>
            <p:nvPr/>
          </p:nvSpPr>
          <p:spPr>
            <a:xfrm>
              <a:off x="1488948" y="3553967"/>
              <a:ext cx="1580515" cy="436245"/>
            </a:xfrm>
            <a:custGeom>
              <a:avLst/>
              <a:gdLst/>
              <a:ahLst/>
              <a:cxnLst/>
              <a:rect l="l" t="t" r="r" b="b"/>
              <a:pathLst>
                <a:path w="1580514" h="436245">
                  <a:moveTo>
                    <a:pt x="1507236" y="0"/>
                  </a:moveTo>
                  <a:lnTo>
                    <a:pt x="73152" y="0"/>
                  </a:lnTo>
                  <a:lnTo>
                    <a:pt x="44362" y="5643"/>
                  </a:lnTo>
                  <a:lnTo>
                    <a:pt x="21145" y="21145"/>
                  </a:lnTo>
                  <a:lnTo>
                    <a:pt x="5643" y="44362"/>
                  </a:lnTo>
                  <a:lnTo>
                    <a:pt x="0" y="73151"/>
                  </a:lnTo>
                  <a:lnTo>
                    <a:pt x="0" y="362711"/>
                  </a:lnTo>
                  <a:lnTo>
                    <a:pt x="5643" y="391501"/>
                  </a:lnTo>
                  <a:lnTo>
                    <a:pt x="21145" y="414718"/>
                  </a:lnTo>
                  <a:lnTo>
                    <a:pt x="44362" y="430220"/>
                  </a:lnTo>
                  <a:lnTo>
                    <a:pt x="73152" y="435863"/>
                  </a:lnTo>
                  <a:lnTo>
                    <a:pt x="1507236" y="435863"/>
                  </a:lnTo>
                  <a:lnTo>
                    <a:pt x="1536025" y="430220"/>
                  </a:lnTo>
                  <a:lnTo>
                    <a:pt x="1559242" y="414718"/>
                  </a:lnTo>
                  <a:lnTo>
                    <a:pt x="1574744" y="391501"/>
                  </a:lnTo>
                  <a:lnTo>
                    <a:pt x="1580388" y="362711"/>
                  </a:lnTo>
                  <a:lnTo>
                    <a:pt x="1580388" y="73151"/>
                  </a:lnTo>
                  <a:lnTo>
                    <a:pt x="1574744" y="44362"/>
                  </a:lnTo>
                  <a:lnTo>
                    <a:pt x="1559242" y="21145"/>
                  </a:lnTo>
                  <a:lnTo>
                    <a:pt x="1536025" y="5643"/>
                  </a:lnTo>
                  <a:lnTo>
                    <a:pt x="1507236" y="0"/>
                  </a:lnTo>
                  <a:close/>
                </a:path>
              </a:pathLst>
            </a:custGeom>
            <a:solidFill>
              <a:srgbClr val="CBEB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478280" y="3543300"/>
              <a:ext cx="1602105" cy="457200"/>
            </a:xfrm>
            <a:custGeom>
              <a:avLst/>
              <a:gdLst/>
              <a:ahLst/>
              <a:cxnLst/>
              <a:rect l="l" t="t" r="r" b="b"/>
              <a:pathLst>
                <a:path w="1602105" h="457200">
                  <a:moveTo>
                    <a:pt x="1527048" y="0"/>
                  </a:moveTo>
                  <a:lnTo>
                    <a:pt x="82296" y="0"/>
                  </a:lnTo>
                  <a:lnTo>
                    <a:pt x="74676" y="1524"/>
                  </a:lnTo>
                  <a:lnTo>
                    <a:pt x="67056" y="1524"/>
                  </a:lnTo>
                  <a:lnTo>
                    <a:pt x="57912" y="4572"/>
                  </a:lnTo>
                  <a:lnTo>
                    <a:pt x="50292" y="7620"/>
                  </a:lnTo>
                  <a:lnTo>
                    <a:pt x="38100" y="13716"/>
                  </a:lnTo>
                  <a:lnTo>
                    <a:pt x="36576" y="13716"/>
                  </a:lnTo>
                  <a:lnTo>
                    <a:pt x="36576" y="15240"/>
                  </a:lnTo>
                  <a:lnTo>
                    <a:pt x="25908" y="24384"/>
                  </a:lnTo>
                  <a:lnTo>
                    <a:pt x="24384" y="24384"/>
                  </a:lnTo>
                  <a:lnTo>
                    <a:pt x="24384" y="25908"/>
                  </a:lnTo>
                  <a:lnTo>
                    <a:pt x="15240" y="36576"/>
                  </a:lnTo>
                  <a:lnTo>
                    <a:pt x="10668" y="44196"/>
                  </a:lnTo>
                  <a:lnTo>
                    <a:pt x="1524" y="67056"/>
                  </a:lnTo>
                  <a:lnTo>
                    <a:pt x="1524" y="74676"/>
                  </a:lnTo>
                  <a:lnTo>
                    <a:pt x="0" y="83820"/>
                  </a:lnTo>
                  <a:lnTo>
                    <a:pt x="0" y="374904"/>
                  </a:lnTo>
                  <a:lnTo>
                    <a:pt x="1524" y="382524"/>
                  </a:lnTo>
                  <a:lnTo>
                    <a:pt x="2988" y="391870"/>
                  </a:lnTo>
                  <a:lnTo>
                    <a:pt x="5867" y="402717"/>
                  </a:lnTo>
                  <a:lnTo>
                    <a:pt x="10011" y="413004"/>
                  </a:lnTo>
                  <a:lnTo>
                    <a:pt x="15240" y="420624"/>
                  </a:lnTo>
                  <a:lnTo>
                    <a:pt x="24384" y="431292"/>
                  </a:lnTo>
                  <a:lnTo>
                    <a:pt x="24384" y="432816"/>
                  </a:lnTo>
                  <a:lnTo>
                    <a:pt x="25908" y="432816"/>
                  </a:lnTo>
                  <a:lnTo>
                    <a:pt x="36576" y="441960"/>
                  </a:lnTo>
                  <a:lnTo>
                    <a:pt x="38100" y="443484"/>
                  </a:lnTo>
                  <a:lnTo>
                    <a:pt x="44196" y="446532"/>
                  </a:lnTo>
                  <a:lnTo>
                    <a:pt x="51816" y="451104"/>
                  </a:lnTo>
                  <a:lnTo>
                    <a:pt x="59436" y="452628"/>
                  </a:lnTo>
                  <a:lnTo>
                    <a:pt x="67056" y="455676"/>
                  </a:lnTo>
                  <a:lnTo>
                    <a:pt x="76200" y="455676"/>
                  </a:lnTo>
                  <a:lnTo>
                    <a:pt x="83820" y="457200"/>
                  </a:lnTo>
                  <a:lnTo>
                    <a:pt x="1519428" y="457200"/>
                  </a:lnTo>
                  <a:lnTo>
                    <a:pt x="1527048" y="455676"/>
                  </a:lnTo>
                  <a:lnTo>
                    <a:pt x="1536192" y="454152"/>
                  </a:lnTo>
                  <a:lnTo>
                    <a:pt x="1543812" y="452628"/>
                  </a:lnTo>
                  <a:lnTo>
                    <a:pt x="1559052" y="446532"/>
                  </a:lnTo>
                  <a:lnTo>
                    <a:pt x="1565148" y="443484"/>
                  </a:lnTo>
                  <a:lnTo>
                    <a:pt x="1565148" y="441960"/>
                  </a:lnTo>
                  <a:lnTo>
                    <a:pt x="1572260" y="435864"/>
                  </a:lnTo>
                  <a:lnTo>
                    <a:pt x="76200" y="435864"/>
                  </a:lnTo>
                  <a:lnTo>
                    <a:pt x="64008" y="432816"/>
                  </a:lnTo>
                  <a:lnTo>
                    <a:pt x="59436" y="431292"/>
                  </a:lnTo>
                  <a:lnTo>
                    <a:pt x="53340" y="428244"/>
                  </a:lnTo>
                  <a:lnTo>
                    <a:pt x="51053" y="426720"/>
                  </a:lnTo>
                  <a:lnTo>
                    <a:pt x="48768" y="426720"/>
                  </a:lnTo>
                  <a:lnTo>
                    <a:pt x="39877" y="419100"/>
                  </a:lnTo>
                  <a:lnTo>
                    <a:pt x="39624" y="419100"/>
                  </a:lnTo>
                  <a:lnTo>
                    <a:pt x="38100" y="417576"/>
                  </a:lnTo>
                  <a:lnTo>
                    <a:pt x="38317" y="417576"/>
                  </a:lnTo>
                  <a:lnTo>
                    <a:pt x="30480" y="408432"/>
                  </a:lnTo>
                  <a:lnTo>
                    <a:pt x="27151" y="400294"/>
                  </a:lnTo>
                  <a:lnTo>
                    <a:pt x="25050" y="394225"/>
                  </a:lnTo>
                  <a:lnTo>
                    <a:pt x="23379" y="388020"/>
                  </a:lnTo>
                  <a:lnTo>
                    <a:pt x="21336" y="379476"/>
                  </a:lnTo>
                  <a:lnTo>
                    <a:pt x="21336" y="76200"/>
                  </a:lnTo>
                  <a:lnTo>
                    <a:pt x="38354" y="39624"/>
                  </a:lnTo>
                  <a:lnTo>
                    <a:pt x="38100" y="39624"/>
                  </a:lnTo>
                  <a:lnTo>
                    <a:pt x="39624" y="38100"/>
                  </a:lnTo>
                  <a:lnTo>
                    <a:pt x="39877" y="38100"/>
                  </a:lnTo>
                  <a:lnTo>
                    <a:pt x="48768" y="30480"/>
                  </a:lnTo>
                  <a:lnTo>
                    <a:pt x="50292" y="30480"/>
                  </a:lnTo>
                  <a:lnTo>
                    <a:pt x="53340" y="27432"/>
                  </a:lnTo>
                  <a:lnTo>
                    <a:pt x="59436" y="25908"/>
                  </a:lnTo>
                  <a:lnTo>
                    <a:pt x="65532" y="22860"/>
                  </a:lnTo>
                  <a:lnTo>
                    <a:pt x="71628" y="21336"/>
                  </a:lnTo>
                  <a:lnTo>
                    <a:pt x="1572260" y="21336"/>
                  </a:lnTo>
                  <a:lnTo>
                    <a:pt x="1565148" y="15240"/>
                  </a:lnTo>
                  <a:lnTo>
                    <a:pt x="1565148" y="13716"/>
                  </a:lnTo>
                  <a:lnTo>
                    <a:pt x="1557528" y="10668"/>
                  </a:lnTo>
                  <a:lnTo>
                    <a:pt x="1549908" y="6096"/>
                  </a:lnTo>
                  <a:lnTo>
                    <a:pt x="1542288" y="4572"/>
                  </a:lnTo>
                  <a:lnTo>
                    <a:pt x="1534668" y="1524"/>
                  </a:lnTo>
                  <a:lnTo>
                    <a:pt x="1527048" y="0"/>
                  </a:lnTo>
                  <a:close/>
                </a:path>
                <a:path w="1602105" h="457200">
                  <a:moveTo>
                    <a:pt x="1554480" y="425196"/>
                  </a:moveTo>
                  <a:lnTo>
                    <a:pt x="1548384" y="429768"/>
                  </a:lnTo>
                  <a:lnTo>
                    <a:pt x="1542288" y="431292"/>
                  </a:lnTo>
                  <a:lnTo>
                    <a:pt x="1536192" y="434340"/>
                  </a:lnTo>
                  <a:lnTo>
                    <a:pt x="1530096" y="434340"/>
                  </a:lnTo>
                  <a:lnTo>
                    <a:pt x="1524000" y="435864"/>
                  </a:lnTo>
                  <a:lnTo>
                    <a:pt x="1572260" y="435864"/>
                  </a:lnTo>
                  <a:lnTo>
                    <a:pt x="1575816" y="432816"/>
                  </a:lnTo>
                  <a:lnTo>
                    <a:pt x="1577340" y="432816"/>
                  </a:lnTo>
                  <a:lnTo>
                    <a:pt x="1577340" y="431292"/>
                  </a:lnTo>
                  <a:lnTo>
                    <a:pt x="1581258" y="426720"/>
                  </a:lnTo>
                  <a:lnTo>
                    <a:pt x="1552956" y="426720"/>
                  </a:lnTo>
                  <a:lnTo>
                    <a:pt x="1554480" y="425196"/>
                  </a:lnTo>
                  <a:close/>
                </a:path>
                <a:path w="1602105" h="457200">
                  <a:moveTo>
                    <a:pt x="48768" y="425196"/>
                  </a:moveTo>
                  <a:lnTo>
                    <a:pt x="48768" y="426720"/>
                  </a:lnTo>
                  <a:lnTo>
                    <a:pt x="51053" y="426720"/>
                  </a:lnTo>
                  <a:lnTo>
                    <a:pt x="48768" y="425196"/>
                  </a:lnTo>
                  <a:close/>
                </a:path>
                <a:path w="1602105" h="457200">
                  <a:moveTo>
                    <a:pt x="1562803" y="418279"/>
                  </a:moveTo>
                  <a:lnTo>
                    <a:pt x="1552956" y="426720"/>
                  </a:lnTo>
                  <a:lnTo>
                    <a:pt x="1581258" y="426720"/>
                  </a:lnTo>
                  <a:lnTo>
                    <a:pt x="1586484" y="420624"/>
                  </a:lnTo>
                  <a:lnTo>
                    <a:pt x="1588008" y="420624"/>
                  </a:lnTo>
                  <a:lnTo>
                    <a:pt x="1588008" y="419100"/>
                  </a:lnTo>
                  <a:lnTo>
                    <a:pt x="1562100" y="419100"/>
                  </a:lnTo>
                  <a:lnTo>
                    <a:pt x="1562803" y="418279"/>
                  </a:lnTo>
                  <a:close/>
                </a:path>
                <a:path w="1602105" h="457200">
                  <a:moveTo>
                    <a:pt x="38100" y="417576"/>
                  </a:moveTo>
                  <a:lnTo>
                    <a:pt x="39624" y="419100"/>
                  </a:lnTo>
                  <a:lnTo>
                    <a:pt x="38920" y="418279"/>
                  </a:lnTo>
                  <a:lnTo>
                    <a:pt x="38100" y="417576"/>
                  </a:lnTo>
                  <a:close/>
                </a:path>
                <a:path w="1602105" h="457200">
                  <a:moveTo>
                    <a:pt x="38920" y="418279"/>
                  </a:moveTo>
                  <a:lnTo>
                    <a:pt x="39624" y="419100"/>
                  </a:lnTo>
                  <a:lnTo>
                    <a:pt x="39877" y="419100"/>
                  </a:lnTo>
                  <a:lnTo>
                    <a:pt x="38920" y="418279"/>
                  </a:lnTo>
                  <a:close/>
                </a:path>
                <a:path w="1602105" h="457200">
                  <a:moveTo>
                    <a:pt x="1563624" y="417576"/>
                  </a:moveTo>
                  <a:lnTo>
                    <a:pt x="1562803" y="418279"/>
                  </a:lnTo>
                  <a:lnTo>
                    <a:pt x="1562100" y="419100"/>
                  </a:lnTo>
                  <a:lnTo>
                    <a:pt x="1563624" y="417576"/>
                  </a:lnTo>
                  <a:close/>
                </a:path>
                <a:path w="1602105" h="457200">
                  <a:moveTo>
                    <a:pt x="1588770" y="417576"/>
                  </a:moveTo>
                  <a:lnTo>
                    <a:pt x="1563624" y="417576"/>
                  </a:lnTo>
                  <a:lnTo>
                    <a:pt x="1562100" y="419100"/>
                  </a:lnTo>
                  <a:lnTo>
                    <a:pt x="1588008" y="419100"/>
                  </a:lnTo>
                  <a:lnTo>
                    <a:pt x="1588770" y="417576"/>
                  </a:lnTo>
                  <a:close/>
                </a:path>
                <a:path w="1602105" h="457200">
                  <a:moveTo>
                    <a:pt x="38317" y="417576"/>
                  </a:moveTo>
                  <a:lnTo>
                    <a:pt x="38100" y="417576"/>
                  </a:lnTo>
                  <a:lnTo>
                    <a:pt x="38920" y="418279"/>
                  </a:lnTo>
                  <a:lnTo>
                    <a:pt x="38317" y="417576"/>
                  </a:lnTo>
                  <a:close/>
                </a:path>
                <a:path w="1602105" h="457200">
                  <a:moveTo>
                    <a:pt x="1569720" y="47244"/>
                  </a:moveTo>
                  <a:lnTo>
                    <a:pt x="1574292" y="53340"/>
                  </a:lnTo>
                  <a:lnTo>
                    <a:pt x="1575816" y="59436"/>
                  </a:lnTo>
                  <a:lnTo>
                    <a:pt x="1578864" y="65532"/>
                  </a:lnTo>
                  <a:lnTo>
                    <a:pt x="1580388" y="71628"/>
                  </a:lnTo>
                  <a:lnTo>
                    <a:pt x="1580388" y="387096"/>
                  </a:lnTo>
                  <a:lnTo>
                    <a:pt x="1578864" y="393192"/>
                  </a:lnTo>
                  <a:lnTo>
                    <a:pt x="1575816" y="399288"/>
                  </a:lnTo>
                  <a:lnTo>
                    <a:pt x="1569720" y="408432"/>
                  </a:lnTo>
                  <a:lnTo>
                    <a:pt x="1571244" y="408432"/>
                  </a:lnTo>
                  <a:lnTo>
                    <a:pt x="1562803" y="418279"/>
                  </a:lnTo>
                  <a:lnTo>
                    <a:pt x="1563624" y="417576"/>
                  </a:lnTo>
                  <a:lnTo>
                    <a:pt x="1588770" y="417576"/>
                  </a:lnTo>
                  <a:lnTo>
                    <a:pt x="1591063" y="412992"/>
                  </a:lnTo>
                  <a:lnTo>
                    <a:pt x="1595628" y="405384"/>
                  </a:lnTo>
                  <a:lnTo>
                    <a:pt x="1598676" y="397764"/>
                  </a:lnTo>
                  <a:lnTo>
                    <a:pt x="1600200" y="390144"/>
                  </a:lnTo>
                  <a:lnTo>
                    <a:pt x="1601724" y="381000"/>
                  </a:lnTo>
                  <a:lnTo>
                    <a:pt x="1601724" y="74676"/>
                  </a:lnTo>
                  <a:lnTo>
                    <a:pt x="1600200" y="65532"/>
                  </a:lnTo>
                  <a:lnTo>
                    <a:pt x="1593494" y="48768"/>
                  </a:lnTo>
                  <a:lnTo>
                    <a:pt x="1571244" y="48768"/>
                  </a:lnTo>
                  <a:lnTo>
                    <a:pt x="1569720" y="47244"/>
                  </a:lnTo>
                  <a:close/>
                </a:path>
                <a:path w="1602105" h="457200">
                  <a:moveTo>
                    <a:pt x="1562803" y="38920"/>
                  </a:moveTo>
                  <a:lnTo>
                    <a:pt x="1571244" y="48768"/>
                  </a:lnTo>
                  <a:lnTo>
                    <a:pt x="1593494" y="48768"/>
                  </a:lnTo>
                  <a:lnTo>
                    <a:pt x="1591056" y="42672"/>
                  </a:lnTo>
                  <a:lnTo>
                    <a:pt x="1589532" y="39624"/>
                  </a:lnTo>
                  <a:lnTo>
                    <a:pt x="1563624" y="39624"/>
                  </a:lnTo>
                  <a:lnTo>
                    <a:pt x="1562803" y="38920"/>
                  </a:lnTo>
                  <a:close/>
                </a:path>
                <a:path w="1602105" h="457200">
                  <a:moveTo>
                    <a:pt x="39624" y="38100"/>
                  </a:moveTo>
                  <a:lnTo>
                    <a:pt x="38100" y="39624"/>
                  </a:lnTo>
                  <a:lnTo>
                    <a:pt x="38989" y="38862"/>
                  </a:lnTo>
                  <a:lnTo>
                    <a:pt x="39624" y="38100"/>
                  </a:lnTo>
                  <a:close/>
                </a:path>
                <a:path w="1602105" h="457200">
                  <a:moveTo>
                    <a:pt x="38989" y="38862"/>
                  </a:moveTo>
                  <a:lnTo>
                    <a:pt x="38100" y="39624"/>
                  </a:lnTo>
                  <a:lnTo>
                    <a:pt x="38354" y="39624"/>
                  </a:lnTo>
                  <a:lnTo>
                    <a:pt x="38989" y="38862"/>
                  </a:lnTo>
                  <a:close/>
                </a:path>
                <a:path w="1602105" h="457200">
                  <a:moveTo>
                    <a:pt x="1562100" y="38100"/>
                  </a:moveTo>
                  <a:lnTo>
                    <a:pt x="1562803" y="38920"/>
                  </a:lnTo>
                  <a:lnTo>
                    <a:pt x="1563624" y="39624"/>
                  </a:lnTo>
                  <a:lnTo>
                    <a:pt x="1562100" y="38100"/>
                  </a:lnTo>
                  <a:close/>
                </a:path>
                <a:path w="1602105" h="457200">
                  <a:moveTo>
                    <a:pt x="1588770" y="38100"/>
                  </a:moveTo>
                  <a:lnTo>
                    <a:pt x="1562100" y="38100"/>
                  </a:lnTo>
                  <a:lnTo>
                    <a:pt x="1563624" y="39624"/>
                  </a:lnTo>
                  <a:lnTo>
                    <a:pt x="1589532" y="39624"/>
                  </a:lnTo>
                  <a:lnTo>
                    <a:pt x="1588770" y="38100"/>
                  </a:lnTo>
                  <a:close/>
                </a:path>
                <a:path w="1602105" h="457200">
                  <a:moveTo>
                    <a:pt x="1581258" y="30480"/>
                  </a:moveTo>
                  <a:lnTo>
                    <a:pt x="1552956" y="30480"/>
                  </a:lnTo>
                  <a:lnTo>
                    <a:pt x="1562803" y="38920"/>
                  </a:lnTo>
                  <a:lnTo>
                    <a:pt x="1562100" y="38100"/>
                  </a:lnTo>
                  <a:lnTo>
                    <a:pt x="1588770" y="38100"/>
                  </a:lnTo>
                  <a:lnTo>
                    <a:pt x="1588008" y="36576"/>
                  </a:lnTo>
                  <a:lnTo>
                    <a:pt x="1586484" y="36576"/>
                  </a:lnTo>
                  <a:lnTo>
                    <a:pt x="1581258" y="30480"/>
                  </a:lnTo>
                  <a:close/>
                </a:path>
                <a:path w="1602105" h="457200">
                  <a:moveTo>
                    <a:pt x="39877" y="38100"/>
                  </a:moveTo>
                  <a:lnTo>
                    <a:pt x="39624" y="38100"/>
                  </a:lnTo>
                  <a:lnTo>
                    <a:pt x="38989" y="38862"/>
                  </a:lnTo>
                  <a:lnTo>
                    <a:pt x="39877" y="38100"/>
                  </a:lnTo>
                  <a:close/>
                </a:path>
                <a:path w="1602105" h="457200">
                  <a:moveTo>
                    <a:pt x="50292" y="30480"/>
                  </a:moveTo>
                  <a:lnTo>
                    <a:pt x="48768" y="30480"/>
                  </a:lnTo>
                  <a:lnTo>
                    <a:pt x="48768" y="32004"/>
                  </a:lnTo>
                  <a:lnTo>
                    <a:pt x="50292" y="30480"/>
                  </a:lnTo>
                  <a:close/>
                </a:path>
                <a:path w="1602105" h="457200">
                  <a:moveTo>
                    <a:pt x="1572260" y="21336"/>
                  </a:moveTo>
                  <a:lnTo>
                    <a:pt x="1525524" y="21336"/>
                  </a:lnTo>
                  <a:lnTo>
                    <a:pt x="1543812" y="25908"/>
                  </a:lnTo>
                  <a:lnTo>
                    <a:pt x="1548384" y="28956"/>
                  </a:lnTo>
                  <a:lnTo>
                    <a:pt x="1554480" y="32004"/>
                  </a:lnTo>
                  <a:lnTo>
                    <a:pt x="1552956" y="30480"/>
                  </a:lnTo>
                  <a:lnTo>
                    <a:pt x="1581258" y="30480"/>
                  </a:lnTo>
                  <a:lnTo>
                    <a:pt x="1577340" y="25908"/>
                  </a:lnTo>
                  <a:lnTo>
                    <a:pt x="1577340" y="24384"/>
                  </a:lnTo>
                  <a:lnTo>
                    <a:pt x="1575816" y="24384"/>
                  </a:lnTo>
                  <a:lnTo>
                    <a:pt x="1572260" y="2133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1563116" y="3641464"/>
            <a:ext cx="709930" cy="2216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250" b="1" spc="60" dirty="0">
                <a:latin typeface="Times New Roman"/>
                <a:cs typeface="Times New Roman"/>
              </a:rPr>
              <a:t>Manager</a:t>
            </a:r>
            <a:endParaRPr sz="125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42416" y="3759708"/>
            <a:ext cx="5689600" cy="512445"/>
            <a:chOff x="1042416" y="3759708"/>
            <a:chExt cx="5689600" cy="512445"/>
          </a:xfrm>
        </p:grpSpPr>
        <p:sp>
          <p:nvSpPr>
            <p:cNvPr id="3" name="object 3"/>
            <p:cNvSpPr/>
            <p:nvPr/>
          </p:nvSpPr>
          <p:spPr>
            <a:xfrm>
              <a:off x="1053084" y="3770376"/>
              <a:ext cx="5668010" cy="490855"/>
            </a:xfrm>
            <a:custGeom>
              <a:avLst/>
              <a:gdLst/>
              <a:ahLst/>
              <a:cxnLst/>
              <a:rect l="l" t="t" r="r" b="b"/>
              <a:pathLst>
                <a:path w="5668009" h="490854">
                  <a:moveTo>
                    <a:pt x="5667755" y="0"/>
                  </a:moveTo>
                  <a:lnTo>
                    <a:pt x="0" y="0"/>
                  </a:lnTo>
                  <a:lnTo>
                    <a:pt x="0" y="490727"/>
                  </a:lnTo>
                  <a:lnTo>
                    <a:pt x="5667755" y="490727"/>
                  </a:lnTo>
                  <a:lnTo>
                    <a:pt x="5667755" y="0"/>
                  </a:lnTo>
                  <a:close/>
                </a:path>
              </a:pathLst>
            </a:custGeom>
            <a:solidFill>
              <a:srgbClr val="DCDC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042416" y="3759708"/>
              <a:ext cx="5689600" cy="512445"/>
            </a:xfrm>
            <a:custGeom>
              <a:avLst/>
              <a:gdLst/>
              <a:ahLst/>
              <a:cxnLst/>
              <a:rect l="l" t="t" r="r" b="b"/>
              <a:pathLst>
                <a:path w="5689600" h="512445">
                  <a:moveTo>
                    <a:pt x="5684520" y="0"/>
                  </a:moveTo>
                  <a:lnTo>
                    <a:pt x="4572" y="0"/>
                  </a:lnTo>
                  <a:lnTo>
                    <a:pt x="0" y="4571"/>
                  </a:lnTo>
                  <a:lnTo>
                    <a:pt x="0" y="507491"/>
                  </a:lnTo>
                  <a:lnTo>
                    <a:pt x="4572" y="512063"/>
                  </a:lnTo>
                  <a:lnTo>
                    <a:pt x="5684520" y="512063"/>
                  </a:lnTo>
                  <a:lnTo>
                    <a:pt x="5689092" y="507491"/>
                  </a:lnTo>
                  <a:lnTo>
                    <a:pt x="5689092" y="501395"/>
                  </a:lnTo>
                  <a:lnTo>
                    <a:pt x="21336" y="501395"/>
                  </a:lnTo>
                  <a:lnTo>
                    <a:pt x="10668" y="490727"/>
                  </a:lnTo>
                  <a:lnTo>
                    <a:pt x="21336" y="490727"/>
                  </a:lnTo>
                  <a:lnTo>
                    <a:pt x="21336" y="21335"/>
                  </a:lnTo>
                  <a:lnTo>
                    <a:pt x="10667" y="21335"/>
                  </a:lnTo>
                  <a:lnTo>
                    <a:pt x="21336" y="10667"/>
                  </a:lnTo>
                  <a:lnTo>
                    <a:pt x="5689092" y="10667"/>
                  </a:lnTo>
                  <a:lnTo>
                    <a:pt x="5689092" y="4571"/>
                  </a:lnTo>
                  <a:lnTo>
                    <a:pt x="5684520" y="0"/>
                  </a:lnTo>
                  <a:close/>
                </a:path>
                <a:path w="5689600" h="512445">
                  <a:moveTo>
                    <a:pt x="21336" y="490727"/>
                  </a:moveTo>
                  <a:lnTo>
                    <a:pt x="10668" y="490727"/>
                  </a:lnTo>
                  <a:lnTo>
                    <a:pt x="21336" y="501395"/>
                  </a:lnTo>
                  <a:lnTo>
                    <a:pt x="21336" y="490727"/>
                  </a:lnTo>
                  <a:close/>
                </a:path>
                <a:path w="5689600" h="512445">
                  <a:moveTo>
                    <a:pt x="5667756" y="490727"/>
                  </a:moveTo>
                  <a:lnTo>
                    <a:pt x="21336" y="490727"/>
                  </a:lnTo>
                  <a:lnTo>
                    <a:pt x="21336" y="501395"/>
                  </a:lnTo>
                  <a:lnTo>
                    <a:pt x="5667756" y="501395"/>
                  </a:lnTo>
                  <a:lnTo>
                    <a:pt x="5667756" y="490727"/>
                  </a:lnTo>
                  <a:close/>
                </a:path>
                <a:path w="5689600" h="512445">
                  <a:moveTo>
                    <a:pt x="5667756" y="10667"/>
                  </a:moveTo>
                  <a:lnTo>
                    <a:pt x="5667756" y="501395"/>
                  </a:lnTo>
                  <a:lnTo>
                    <a:pt x="5678424" y="490727"/>
                  </a:lnTo>
                  <a:lnTo>
                    <a:pt x="5689092" y="490727"/>
                  </a:lnTo>
                  <a:lnTo>
                    <a:pt x="5689092" y="21335"/>
                  </a:lnTo>
                  <a:lnTo>
                    <a:pt x="5678424" y="21335"/>
                  </a:lnTo>
                  <a:lnTo>
                    <a:pt x="5667756" y="10667"/>
                  </a:lnTo>
                  <a:close/>
                </a:path>
                <a:path w="5689600" h="512445">
                  <a:moveTo>
                    <a:pt x="5689092" y="490727"/>
                  </a:moveTo>
                  <a:lnTo>
                    <a:pt x="5678424" y="490727"/>
                  </a:lnTo>
                  <a:lnTo>
                    <a:pt x="5667756" y="501395"/>
                  </a:lnTo>
                  <a:lnTo>
                    <a:pt x="5689092" y="501395"/>
                  </a:lnTo>
                  <a:lnTo>
                    <a:pt x="5689092" y="490727"/>
                  </a:lnTo>
                  <a:close/>
                </a:path>
                <a:path w="5689600" h="512445">
                  <a:moveTo>
                    <a:pt x="21336" y="10667"/>
                  </a:moveTo>
                  <a:lnTo>
                    <a:pt x="10667" y="21335"/>
                  </a:lnTo>
                  <a:lnTo>
                    <a:pt x="21336" y="21335"/>
                  </a:lnTo>
                  <a:lnTo>
                    <a:pt x="21336" y="10667"/>
                  </a:lnTo>
                  <a:close/>
                </a:path>
                <a:path w="5689600" h="512445">
                  <a:moveTo>
                    <a:pt x="5667756" y="10667"/>
                  </a:moveTo>
                  <a:lnTo>
                    <a:pt x="21336" y="10667"/>
                  </a:lnTo>
                  <a:lnTo>
                    <a:pt x="21336" y="21335"/>
                  </a:lnTo>
                  <a:lnTo>
                    <a:pt x="5667756" y="21335"/>
                  </a:lnTo>
                  <a:lnTo>
                    <a:pt x="5667756" y="10667"/>
                  </a:lnTo>
                  <a:close/>
                </a:path>
                <a:path w="5689600" h="512445">
                  <a:moveTo>
                    <a:pt x="5689092" y="10667"/>
                  </a:moveTo>
                  <a:lnTo>
                    <a:pt x="5667756" y="10667"/>
                  </a:lnTo>
                  <a:lnTo>
                    <a:pt x="5678424" y="21335"/>
                  </a:lnTo>
                  <a:lnTo>
                    <a:pt x="5689092" y="21335"/>
                  </a:lnTo>
                  <a:lnTo>
                    <a:pt x="5689092" y="1066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1042416" y="3095244"/>
            <a:ext cx="5689600" cy="292735"/>
            <a:chOff x="1042416" y="3095244"/>
            <a:chExt cx="5689600" cy="292735"/>
          </a:xfrm>
        </p:grpSpPr>
        <p:sp>
          <p:nvSpPr>
            <p:cNvPr id="6" name="object 6"/>
            <p:cNvSpPr/>
            <p:nvPr/>
          </p:nvSpPr>
          <p:spPr>
            <a:xfrm>
              <a:off x="1053084" y="3105912"/>
              <a:ext cx="5668010" cy="271780"/>
            </a:xfrm>
            <a:custGeom>
              <a:avLst/>
              <a:gdLst/>
              <a:ahLst/>
              <a:cxnLst/>
              <a:rect l="l" t="t" r="r" b="b"/>
              <a:pathLst>
                <a:path w="5668009" h="271779">
                  <a:moveTo>
                    <a:pt x="5667755" y="0"/>
                  </a:moveTo>
                  <a:lnTo>
                    <a:pt x="0" y="0"/>
                  </a:lnTo>
                  <a:lnTo>
                    <a:pt x="0" y="271272"/>
                  </a:lnTo>
                  <a:lnTo>
                    <a:pt x="5667755" y="271272"/>
                  </a:lnTo>
                  <a:lnTo>
                    <a:pt x="5667755" y="0"/>
                  </a:lnTo>
                  <a:close/>
                </a:path>
              </a:pathLst>
            </a:custGeom>
            <a:solidFill>
              <a:srgbClr val="DCDC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042416" y="3095244"/>
              <a:ext cx="5689600" cy="292735"/>
            </a:xfrm>
            <a:custGeom>
              <a:avLst/>
              <a:gdLst/>
              <a:ahLst/>
              <a:cxnLst/>
              <a:rect l="l" t="t" r="r" b="b"/>
              <a:pathLst>
                <a:path w="5689600" h="292735">
                  <a:moveTo>
                    <a:pt x="5684520" y="0"/>
                  </a:moveTo>
                  <a:lnTo>
                    <a:pt x="4572" y="0"/>
                  </a:lnTo>
                  <a:lnTo>
                    <a:pt x="0" y="4572"/>
                  </a:lnTo>
                  <a:lnTo>
                    <a:pt x="0" y="288036"/>
                  </a:lnTo>
                  <a:lnTo>
                    <a:pt x="4572" y="292608"/>
                  </a:lnTo>
                  <a:lnTo>
                    <a:pt x="5684520" y="292608"/>
                  </a:lnTo>
                  <a:lnTo>
                    <a:pt x="5689092" y="288036"/>
                  </a:lnTo>
                  <a:lnTo>
                    <a:pt x="5689092" y="281940"/>
                  </a:lnTo>
                  <a:lnTo>
                    <a:pt x="21336" y="281940"/>
                  </a:lnTo>
                  <a:lnTo>
                    <a:pt x="10668" y="272796"/>
                  </a:lnTo>
                  <a:lnTo>
                    <a:pt x="21336" y="272796"/>
                  </a:lnTo>
                  <a:lnTo>
                    <a:pt x="21336" y="19812"/>
                  </a:lnTo>
                  <a:lnTo>
                    <a:pt x="10668" y="19812"/>
                  </a:lnTo>
                  <a:lnTo>
                    <a:pt x="21336" y="10668"/>
                  </a:lnTo>
                  <a:lnTo>
                    <a:pt x="5689092" y="10668"/>
                  </a:lnTo>
                  <a:lnTo>
                    <a:pt x="5689092" y="4572"/>
                  </a:lnTo>
                  <a:lnTo>
                    <a:pt x="5684520" y="0"/>
                  </a:lnTo>
                  <a:close/>
                </a:path>
                <a:path w="5689600" h="292735">
                  <a:moveTo>
                    <a:pt x="21336" y="272796"/>
                  </a:moveTo>
                  <a:lnTo>
                    <a:pt x="10668" y="272796"/>
                  </a:lnTo>
                  <a:lnTo>
                    <a:pt x="21336" y="281940"/>
                  </a:lnTo>
                  <a:lnTo>
                    <a:pt x="21336" y="272796"/>
                  </a:lnTo>
                  <a:close/>
                </a:path>
                <a:path w="5689600" h="292735">
                  <a:moveTo>
                    <a:pt x="5667756" y="272796"/>
                  </a:moveTo>
                  <a:lnTo>
                    <a:pt x="21336" y="272796"/>
                  </a:lnTo>
                  <a:lnTo>
                    <a:pt x="21336" y="281940"/>
                  </a:lnTo>
                  <a:lnTo>
                    <a:pt x="5667756" y="281940"/>
                  </a:lnTo>
                  <a:lnTo>
                    <a:pt x="5667756" y="272796"/>
                  </a:lnTo>
                  <a:close/>
                </a:path>
                <a:path w="5689600" h="292735">
                  <a:moveTo>
                    <a:pt x="5667756" y="10668"/>
                  </a:moveTo>
                  <a:lnTo>
                    <a:pt x="5667756" y="281940"/>
                  </a:lnTo>
                  <a:lnTo>
                    <a:pt x="5678424" y="272796"/>
                  </a:lnTo>
                  <a:lnTo>
                    <a:pt x="5689092" y="272796"/>
                  </a:lnTo>
                  <a:lnTo>
                    <a:pt x="5689092" y="19812"/>
                  </a:lnTo>
                  <a:lnTo>
                    <a:pt x="5678424" y="19812"/>
                  </a:lnTo>
                  <a:lnTo>
                    <a:pt x="5667756" y="10668"/>
                  </a:lnTo>
                  <a:close/>
                </a:path>
                <a:path w="5689600" h="292735">
                  <a:moveTo>
                    <a:pt x="5689092" y="272796"/>
                  </a:moveTo>
                  <a:lnTo>
                    <a:pt x="5678424" y="272796"/>
                  </a:lnTo>
                  <a:lnTo>
                    <a:pt x="5667756" y="281940"/>
                  </a:lnTo>
                  <a:lnTo>
                    <a:pt x="5689092" y="281940"/>
                  </a:lnTo>
                  <a:lnTo>
                    <a:pt x="5689092" y="272796"/>
                  </a:lnTo>
                  <a:close/>
                </a:path>
                <a:path w="5689600" h="292735">
                  <a:moveTo>
                    <a:pt x="21336" y="10668"/>
                  </a:moveTo>
                  <a:lnTo>
                    <a:pt x="10668" y="19812"/>
                  </a:lnTo>
                  <a:lnTo>
                    <a:pt x="21336" y="19812"/>
                  </a:lnTo>
                  <a:lnTo>
                    <a:pt x="21336" y="10668"/>
                  </a:lnTo>
                  <a:close/>
                </a:path>
                <a:path w="5689600" h="292735">
                  <a:moveTo>
                    <a:pt x="5667756" y="10668"/>
                  </a:moveTo>
                  <a:lnTo>
                    <a:pt x="21336" y="10668"/>
                  </a:lnTo>
                  <a:lnTo>
                    <a:pt x="21336" y="19812"/>
                  </a:lnTo>
                  <a:lnTo>
                    <a:pt x="5667756" y="19812"/>
                  </a:lnTo>
                  <a:lnTo>
                    <a:pt x="5667756" y="10668"/>
                  </a:lnTo>
                  <a:close/>
                </a:path>
                <a:path w="5689600" h="292735">
                  <a:moveTo>
                    <a:pt x="5689092" y="10668"/>
                  </a:moveTo>
                  <a:lnTo>
                    <a:pt x="5667756" y="10668"/>
                  </a:lnTo>
                  <a:lnTo>
                    <a:pt x="5678424" y="19812"/>
                  </a:lnTo>
                  <a:lnTo>
                    <a:pt x="5689092" y="19812"/>
                  </a:lnTo>
                  <a:lnTo>
                    <a:pt x="5689092" y="1066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1042416" y="2438400"/>
            <a:ext cx="5689600" cy="292735"/>
            <a:chOff x="1042416" y="2438400"/>
            <a:chExt cx="5689600" cy="292735"/>
          </a:xfrm>
        </p:grpSpPr>
        <p:sp>
          <p:nvSpPr>
            <p:cNvPr id="9" name="object 9"/>
            <p:cNvSpPr/>
            <p:nvPr/>
          </p:nvSpPr>
          <p:spPr>
            <a:xfrm>
              <a:off x="1053084" y="2447544"/>
              <a:ext cx="5668010" cy="273050"/>
            </a:xfrm>
            <a:custGeom>
              <a:avLst/>
              <a:gdLst/>
              <a:ahLst/>
              <a:cxnLst/>
              <a:rect l="l" t="t" r="r" b="b"/>
              <a:pathLst>
                <a:path w="5668009" h="273050">
                  <a:moveTo>
                    <a:pt x="5667755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5667755" y="272796"/>
                  </a:lnTo>
                  <a:lnTo>
                    <a:pt x="5667755" y="0"/>
                  </a:lnTo>
                  <a:close/>
                </a:path>
              </a:pathLst>
            </a:custGeom>
            <a:solidFill>
              <a:srgbClr val="DCDC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42416" y="2438400"/>
              <a:ext cx="5689600" cy="292735"/>
            </a:xfrm>
            <a:custGeom>
              <a:avLst/>
              <a:gdLst/>
              <a:ahLst/>
              <a:cxnLst/>
              <a:rect l="l" t="t" r="r" b="b"/>
              <a:pathLst>
                <a:path w="5689600" h="292735">
                  <a:moveTo>
                    <a:pt x="5684520" y="0"/>
                  </a:moveTo>
                  <a:lnTo>
                    <a:pt x="4572" y="0"/>
                  </a:lnTo>
                  <a:lnTo>
                    <a:pt x="0" y="4572"/>
                  </a:lnTo>
                  <a:lnTo>
                    <a:pt x="0" y="288036"/>
                  </a:lnTo>
                  <a:lnTo>
                    <a:pt x="4572" y="292608"/>
                  </a:lnTo>
                  <a:lnTo>
                    <a:pt x="5684520" y="292608"/>
                  </a:lnTo>
                  <a:lnTo>
                    <a:pt x="5689092" y="288036"/>
                  </a:lnTo>
                  <a:lnTo>
                    <a:pt x="5689092" y="281940"/>
                  </a:lnTo>
                  <a:lnTo>
                    <a:pt x="21336" y="281940"/>
                  </a:lnTo>
                  <a:lnTo>
                    <a:pt x="10668" y="271272"/>
                  </a:lnTo>
                  <a:lnTo>
                    <a:pt x="21336" y="271272"/>
                  </a:lnTo>
                  <a:lnTo>
                    <a:pt x="21336" y="19812"/>
                  </a:lnTo>
                  <a:lnTo>
                    <a:pt x="10667" y="19812"/>
                  </a:lnTo>
                  <a:lnTo>
                    <a:pt x="21336" y="9144"/>
                  </a:lnTo>
                  <a:lnTo>
                    <a:pt x="5689092" y="9144"/>
                  </a:lnTo>
                  <a:lnTo>
                    <a:pt x="5689092" y="4572"/>
                  </a:lnTo>
                  <a:lnTo>
                    <a:pt x="5684520" y="0"/>
                  </a:lnTo>
                  <a:close/>
                </a:path>
                <a:path w="5689600" h="292735">
                  <a:moveTo>
                    <a:pt x="21336" y="271272"/>
                  </a:moveTo>
                  <a:lnTo>
                    <a:pt x="10668" y="271272"/>
                  </a:lnTo>
                  <a:lnTo>
                    <a:pt x="21336" y="281940"/>
                  </a:lnTo>
                  <a:lnTo>
                    <a:pt x="21336" y="271272"/>
                  </a:lnTo>
                  <a:close/>
                </a:path>
                <a:path w="5689600" h="292735">
                  <a:moveTo>
                    <a:pt x="5667756" y="271272"/>
                  </a:moveTo>
                  <a:lnTo>
                    <a:pt x="21336" y="271272"/>
                  </a:lnTo>
                  <a:lnTo>
                    <a:pt x="21336" y="281940"/>
                  </a:lnTo>
                  <a:lnTo>
                    <a:pt x="5667756" y="281940"/>
                  </a:lnTo>
                  <a:lnTo>
                    <a:pt x="5667756" y="271272"/>
                  </a:lnTo>
                  <a:close/>
                </a:path>
                <a:path w="5689600" h="292735">
                  <a:moveTo>
                    <a:pt x="5667756" y="9144"/>
                  </a:moveTo>
                  <a:lnTo>
                    <a:pt x="5667756" y="281940"/>
                  </a:lnTo>
                  <a:lnTo>
                    <a:pt x="5678424" y="271272"/>
                  </a:lnTo>
                  <a:lnTo>
                    <a:pt x="5689092" y="271272"/>
                  </a:lnTo>
                  <a:lnTo>
                    <a:pt x="5689092" y="19812"/>
                  </a:lnTo>
                  <a:lnTo>
                    <a:pt x="5678424" y="19812"/>
                  </a:lnTo>
                  <a:lnTo>
                    <a:pt x="5667756" y="9144"/>
                  </a:lnTo>
                  <a:close/>
                </a:path>
                <a:path w="5689600" h="292735">
                  <a:moveTo>
                    <a:pt x="5689092" y="271272"/>
                  </a:moveTo>
                  <a:lnTo>
                    <a:pt x="5678424" y="271272"/>
                  </a:lnTo>
                  <a:lnTo>
                    <a:pt x="5667756" y="281940"/>
                  </a:lnTo>
                  <a:lnTo>
                    <a:pt x="5689092" y="281940"/>
                  </a:lnTo>
                  <a:lnTo>
                    <a:pt x="5689092" y="271272"/>
                  </a:lnTo>
                  <a:close/>
                </a:path>
                <a:path w="5689600" h="292735">
                  <a:moveTo>
                    <a:pt x="21336" y="9144"/>
                  </a:moveTo>
                  <a:lnTo>
                    <a:pt x="10667" y="19812"/>
                  </a:lnTo>
                  <a:lnTo>
                    <a:pt x="21336" y="19812"/>
                  </a:lnTo>
                  <a:lnTo>
                    <a:pt x="21336" y="9144"/>
                  </a:lnTo>
                  <a:close/>
                </a:path>
                <a:path w="5689600" h="292735">
                  <a:moveTo>
                    <a:pt x="5667756" y="9144"/>
                  </a:moveTo>
                  <a:lnTo>
                    <a:pt x="21336" y="9144"/>
                  </a:lnTo>
                  <a:lnTo>
                    <a:pt x="21336" y="19812"/>
                  </a:lnTo>
                  <a:lnTo>
                    <a:pt x="5667756" y="19812"/>
                  </a:lnTo>
                  <a:lnTo>
                    <a:pt x="5667756" y="9144"/>
                  </a:lnTo>
                  <a:close/>
                </a:path>
                <a:path w="5689600" h="292735">
                  <a:moveTo>
                    <a:pt x="5689092" y="9144"/>
                  </a:moveTo>
                  <a:lnTo>
                    <a:pt x="5667756" y="9144"/>
                  </a:lnTo>
                  <a:lnTo>
                    <a:pt x="5678424" y="19812"/>
                  </a:lnTo>
                  <a:lnTo>
                    <a:pt x="5689092" y="19812"/>
                  </a:lnTo>
                  <a:lnTo>
                    <a:pt x="5689092" y="914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055627" y="790204"/>
            <a:ext cx="5509895" cy="40233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47955" algn="ctr">
              <a:lnSpc>
                <a:spcPct val="100000"/>
              </a:lnSpc>
              <a:spcBef>
                <a:spcPts val="110"/>
              </a:spcBef>
            </a:pPr>
            <a:r>
              <a:rPr sz="1850" b="1" spc="200" dirty="0">
                <a:latin typeface="Times New Roman"/>
                <a:cs typeface="Times New Roman"/>
              </a:rPr>
              <a:t>import</a:t>
            </a:r>
            <a:r>
              <a:rPr sz="1850" b="1" spc="85" dirty="0">
                <a:latin typeface="Times New Roman"/>
                <a:cs typeface="Times New Roman"/>
              </a:rPr>
              <a:t> </a:t>
            </a:r>
            <a:r>
              <a:rPr sz="1850" b="1" spc="-10" dirty="0">
                <a:latin typeface="Arial"/>
                <a:cs typeface="Arial"/>
              </a:rPr>
              <a:t>Statements</a:t>
            </a:r>
            <a:endParaRPr sz="1850">
              <a:latin typeface="Arial"/>
              <a:cs typeface="Arial"/>
            </a:endParaRPr>
          </a:p>
          <a:p>
            <a:pPr marL="12700" marR="160655" indent="4445">
              <a:lnSpc>
                <a:spcPct val="107100"/>
              </a:lnSpc>
              <a:spcBef>
                <a:spcPts val="2014"/>
              </a:spcBef>
            </a:pPr>
            <a:r>
              <a:rPr sz="1550" dirty="0">
                <a:latin typeface="Arial"/>
                <a:cs typeface="Arial"/>
              </a:rPr>
              <a:t>The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spc="250" dirty="0">
                <a:latin typeface="Times New Roman"/>
                <a:cs typeface="Times New Roman"/>
              </a:rPr>
              <a:t>import</a:t>
            </a:r>
            <a:r>
              <a:rPr sz="1550" spc="100" dirty="0">
                <a:latin typeface="Times New Roman"/>
                <a:cs typeface="Times New Roman"/>
              </a:rPr>
              <a:t> </a:t>
            </a:r>
            <a:r>
              <a:rPr sz="1550" dirty="0">
                <a:latin typeface="Arial"/>
                <a:cs typeface="Arial"/>
              </a:rPr>
              <a:t>keyword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is</a:t>
            </a:r>
            <a:r>
              <a:rPr sz="1550" spc="2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used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to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identify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classes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you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want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spc="-25" dirty="0">
                <a:latin typeface="Arial"/>
                <a:cs typeface="Arial"/>
              </a:rPr>
              <a:t>to </a:t>
            </a:r>
            <a:r>
              <a:rPr sz="1550" dirty="0">
                <a:latin typeface="Arial"/>
                <a:cs typeface="Arial"/>
              </a:rPr>
              <a:t>reference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in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your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class.</a:t>
            </a:r>
            <a:endParaRPr sz="1550">
              <a:latin typeface="Arial"/>
              <a:cs typeface="Arial"/>
            </a:endParaRPr>
          </a:p>
          <a:p>
            <a:pPr marL="417830" marR="133350" indent="-329565">
              <a:lnSpc>
                <a:spcPct val="106500"/>
              </a:lnSpc>
              <a:spcBef>
                <a:spcPts val="190"/>
              </a:spcBef>
              <a:buClr>
                <a:srgbClr val="FF0000"/>
              </a:buClr>
              <a:buChar char="•"/>
              <a:tabLst>
                <a:tab pos="417830" algn="l"/>
              </a:tabLst>
            </a:pPr>
            <a:r>
              <a:rPr sz="1550" dirty="0">
                <a:latin typeface="Arial"/>
                <a:cs typeface="Arial"/>
              </a:rPr>
              <a:t>The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spc="254" dirty="0">
                <a:latin typeface="Times New Roman"/>
                <a:cs typeface="Times New Roman"/>
              </a:rPr>
              <a:t>import</a:t>
            </a:r>
            <a:r>
              <a:rPr sz="1550" spc="100" dirty="0">
                <a:latin typeface="Times New Roman"/>
                <a:cs typeface="Times New Roman"/>
              </a:rPr>
              <a:t> </a:t>
            </a:r>
            <a:r>
              <a:rPr sz="1550" dirty="0">
                <a:latin typeface="Arial"/>
                <a:cs typeface="Arial"/>
              </a:rPr>
              <a:t>statement</a:t>
            </a:r>
            <a:r>
              <a:rPr sz="1550" spc="6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provides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convenient</a:t>
            </a:r>
            <a:r>
              <a:rPr sz="1550" spc="5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way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spc="-25" dirty="0">
                <a:latin typeface="Arial"/>
                <a:cs typeface="Arial"/>
              </a:rPr>
              <a:t>to </a:t>
            </a:r>
            <a:r>
              <a:rPr sz="1550" dirty="0">
                <a:latin typeface="Arial"/>
                <a:cs typeface="Arial"/>
              </a:rPr>
              <a:t>identify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classes</a:t>
            </a:r>
            <a:r>
              <a:rPr sz="1550" spc="2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that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you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want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to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reference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in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your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class.</a:t>
            </a:r>
            <a:endParaRPr sz="1550">
              <a:latin typeface="Arial"/>
              <a:cs typeface="Arial"/>
            </a:endParaRPr>
          </a:p>
          <a:p>
            <a:pPr marL="17145">
              <a:lnSpc>
                <a:spcPct val="100000"/>
              </a:lnSpc>
              <a:spcBef>
                <a:spcPts val="770"/>
              </a:spcBef>
            </a:pPr>
            <a:r>
              <a:rPr sz="1250" spc="210" dirty="0">
                <a:latin typeface="Times New Roman"/>
                <a:cs typeface="Times New Roman"/>
              </a:rPr>
              <a:t>import</a:t>
            </a:r>
            <a:r>
              <a:rPr sz="1250" spc="455" dirty="0">
                <a:latin typeface="Times New Roman"/>
                <a:cs typeface="Times New Roman"/>
              </a:rPr>
              <a:t> </a:t>
            </a:r>
            <a:r>
              <a:rPr sz="1250" spc="280" dirty="0">
                <a:latin typeface="Times New Roman"/>
                <a:cs typeface="Times New Roman"/>
              </a:rPr>
              <a:t>java.util.Date;</a:t>
            </a:r>
            <a:endParaRPr sz="1250">
              <a:latin typeface="Times New Roman"/>
              <a:cs typeface="Times New Roman"/>
            </a:endParaRPr>
          </a:p>
          <a:p>
            <a:pPr marL="417830" indent="-329565">
              <a:lnSpc>
                <a:spcPct val="100000"/>
              </a:lnSpc>
              <a:spcBef>
                <a:spcPts val="1019"/>
              </a:spcBef>
              <a:buClr>
                <a:srgbClr val="FF0000"/>
              </a:buClr>
              <a:buChar char="•"/>
              <a:tabLst>
                <a:tab pos="417830" algn="l"/>
              </a:tabLst>
            </a:pPr>
            <a:r>
              <a:rPr sz="1550" dirty="0">
                <a:latin typeface="Arial"/>
                <a:cs typeface="Arial"/>
              </a:rPr>
              <a:t>You</a:t>
            </a:r>
            <a:r>
              <a:rPr sz="1550" spc="2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can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import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single</a:t>
            </a:r>
            <a:r>
              <a:rPr sz="1550" spc="1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class</a:t>
            </a:r>
            <a:r>
              <a:rPr sz="1550" spc="2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or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an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entire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package:</a:t>
            </a:r>
            <a:endParaRPr sz="1550">
              <a:latin typeface="Arial"/>
              <a:cs typeface="Arial"/>
            </a:endParaRPr>
          </a:p>
          <a:p>
            <a:pPr marL="17145">
              <a:lnSpc>
                <a:spcPct val="100000"/>
              </a:lnSpc>
              <a:spcBef>
                <a:spcPts val="770"/>
              </a:spcBef>
            </a:pPr>
            <a:r>
              <a:rPr sz="1250" spc="210" dirty="0">
                <a:latin typeface="Times New Roman"/>
                <a:cs typeface="Times New Roman"/>
              </a:rPr>
              <a:t>import</a:t>
            </a:r>
            <a:r>
              <a:rPr sz="1250" spc="455" dirty="0">
                <a:latin typeface="Times New Roman"/>
                <a:cs typeface="Times New Roman"/>
              </a:rPr>
              <a:t> </a:t>
            </a:r>
            <a:r>
              <a:rPr sz="1250" spc="305" dirty="0">
                <a:latin typeface="Times New Roman"/>
                <a:cs typeface="Times New Roman"/>
              </a:rPr>
              <a:t>java.util.*;</a:t>
            </a:r>
            <a:endParaRPr sz="1250">
              <a:latin typeface="Times New Roman"/>
              <a:cs typeface="Times New Roman"/>
            </a:endParaRPr>
          </a:p>
          <a:p>
            <a:pPr marL="417830" indent="-329565">
              <a:lnSpc>
                <a:spcPct val="100000"/>
              </a:lnSpc>
              <a:spcBef>
                <a:spcPts val="925"/>
              </a:spcBef>
              <a:buClr>
                <a:srgbClr val="FF0000"/>
              </a:buClr>
              <a:buChar char="•"/>
              <a:tabLst>
                <a:tab pos="417830" algn="l"/>
              </a:tabLst>
            </a:pPr>
            <a:r>
              <a:rPr sz="1550" dirty="0">
                <a:latin typeface="Arial"/>
                <a:cs typeface="Arial"/>
              </a:rPr>
              <a:t>You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can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include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multiple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spc="254" dirty="0">
                <a:latin typeface="Times New Roman"/>
                <a:cs typeface="Times New Roman"/>
              </a:rPr>
              <a:t>import</a:t>
            </a:r>
            <a:r>
              <a:rPr sz="1550" spc="90" dirty="0">
                <a:latin typeface="Times New Roman"/>
                <a:cs typeface="Times New Roman"/>
              </a:rPr>
              <a:t> </a:t>
            </a:r>
            <a:r>
              <a:rPr sz="1550" spc="-10" dirty="0">
                <a:latin typeface="Arial"/>
                <a:cs typeface="Arial"/>
              </a:rPr>
              <a:t>statements:</a:t>
            </a:r>
            <a:endParaRPr sz="1550">
              <a:latin typeface="Arial"/>
              <a:cs typeface="Arial"/>
            </a:endParaRPr>
          </a:p>
          <a:p>
            <a:pPr marL="17145" marR="2945130">
              <a:lnSpc>
                <a:spcPct val="123200"/>
              </a:lnSpc>
              <a:spcBef>
                <a:spcPts val="515"/>
              </a:spcBef>
            </a:pPr>
            <a:r>
              <a:rPr sz="1250" spc="210" dirty="0">
                <a:latin typeface="Times New Roman"/>
                <a:cs typeface="Times New Roman"/>
              </a:rPr>
              <a:t>import</a:t>
            </a:r>
            <a:r>
              <a:rPr sz="1250" spc="455" dirty="0">
                <a:latin typeface="Times New Roman"/>
                <a:cs typeface="Times New Roman"/>
              </a:rPr>
              <a:t> </a:t>
            </a:r>
            <a:r>
              <a:rPr sz="1250" spc="280" dirty="0">
                <a:latin typeface="Times New Roman"/>
                <a:cs typeface="Times New Roman"/>
              </a:rPr>
              <a:t>java.util.Date; </a:t>
            </a:r>
            <a:r>
              <a:rPr sz="1250" spc="210" dirty="0">
                <a:latin typeface="Times New Roman"/>
                <a:cs typeface="Times New Roman"/>
              </a:rPr>
              <a:t>import</a:t>
            </a:r>
            <a:r>
              <a:rPr sz="1250" spc="455" dirty="0">
                <a:latin typeface="Times New Roman"/>
                <a:cs typeface="Times New Roman"/>
              </a:rPr>
              <a:t> </a:t>
            </a:r>
            <a:r>
              <a:rPr sz="1250" spc="265" dirty="0">
                <a:latin typeface="Times New Roman"/>
                <a:cs typeface="Times New Roman"/>
              </a:rPr>
              <a:t>java.util.Calendar;</a:t>
            </a:r>
            <a:endParaRPr sz="1250">
              <a:latin typeface="Times New Roman"/>
              <a:cs typeface="Times New Roman"/>
            </a:endParaRPr>
          </a:p>
          <a:p>
            <a:pPr marL="417830" marR="5080" indent="-329565">
              <a:lnSpc>
                <a:spcPts val="1789"/>
              </a:lnSpc>
              <a:spcBef>
                <a:spcPts val="1150"/>
              </a:spcBef>
              <a:buClr>
                <a:srgbClr val="FF0000"/>
              </a:buClr>
              <a:buChar char="•"/>
              <a:tabLst>
                <a:tab pos="417830" algn="l"/>
              </a:tabLst>
            </a:pPr>
            <a:r>
              <a:rPr sz="1550" dirty="0">
                <a:latin typeface="Arial"/>
                <a:cs typeface="Arial"/>
              </a:rPr>
              <a:t>It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is</a:t>
            </a:r>
            <a:r>
              <a:rPr sz="1550" spc="1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good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practice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to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use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the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full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package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and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class</a:t>
            </a:r>
            <a:r>
              <a:rPr sz="1550" spc="15" dirty="0">
                <a:latin typeface="Arial"/>
                <a:cs typeface="Arial"/>
              </a:rPr>
              <a:t> </a:t>
            </a:r>
            <a:r>
              <a:rPr sz="1550" spc="-20" dirty="0">
                <a:latin typeface="Arial"/>
                <a:cs typeface="Arial"/>
              </a:rPr>
              <a:t>name </a:t>
            </a:r>
            <a:r>
              <a:rPr sz="1550" dirty="0">
                <a:latin typeface="Arial"/>
                <a:cs typeface="Arial"/>
              </a:rPr>
              <a:t>rather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than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the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wildcard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spc="160" dirty="0">
                <a:latin typeface="Times New Roman"/>
                <a:cs typeface="Times New Roman"/>
              </a:rPr>
              <a:t>*</a:t>
            </a:r>
            <a:r>
              <a:rPr sz="1550" spc="85" dirty="0">
                <a:latin typeface="Times New Roman"/>
                <a:cs typeface="Times New Roman"/>
              </a:rPr>
              <a:t> </a:t>
            </a:r>
            <a:r>
              <a:rPr sz="1550" dirty="0">
                <a:latin typeface="Arial"/>
                <a:cs typeface="Arial"/>
              </a:rPr>
              <a:t>to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avoid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class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name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conflicts.</a:t>
            </a:r>
            <a:endParaRPr sz="155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94436" y="5247386"/>
            <a:ext cx="6409690" cy="35648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R="20320" algn="ctr">
              <a:lnSpc>
                <a:spcPct val="100000"/>
              </a:lnSpc>
              <a:spcBef>
                <a:spcPts val="105"/>
              </a:spcBef>
            </a:pPr>
            <a:endParaRPr sz="8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8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705"/>
              </a:spcBef>
            </a:pPr>
            <a:endParaRPr sz="8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300" b="1" spc="-10" dirty="0">
                <a:latin typeface="Arial"/>
                <a:cs typeface="Arial"/>
              </a:rPr>
              <a:t>Imports</a:t>
            </a:r>
            <a:endParaRPr sz="1300">
              <a:latin typeface="Arial"/>
              <a:cs typeface="Arial"/>
            </a:endParaRPr>
          </a:p>
          <a:p>
            <a:pPr marL="135890" marR="231775">
              <a:lnSpc>
                <a:spcPct val="103499"/>
              </a:lnSpc>
              <a:spcBef>
                <a:spcPts val="434"/>
              </a:spcBef>
            </a:pPr>
            <a:r>
              <a:rPr sz="1150" dirty="0">
                <a:latin typeface="Arial"/>
                <a:cs typeface="Arial"/>
              </a:rPr>
              <a:t>You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could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refer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to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class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using</a:t>
            </a:r>
            <a:r>
              <a:rPr sz="1150" spc="9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its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fully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qualified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namespace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in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your</a:t>
            </a:r>
            <a:r>
              <a:rPr sz="1150" spc="11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applications,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as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in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spc="-25" dirty="0">
                <a:latin typeface="Arial"/>
                <a:cs typeface="Arial"/>
              </a:rPr>
              <a:t>the </a:t>
            </a:r>
            <a:r>
              <a:rPr sz="1150" dirty="0">
                <a:latin typeface="Arial"/>
                <a:cs typeface="Arial"/>
              </a:rPr>
              <a:t>following</a:t>
            </a:r>
            <a:r>
              <a:rPr sz="1150" spc="155" dirty="0">
                <a:latin typeface="Arial"/>
                <a:cs typeface="Arial"/>
              </a:rPr>
              <a:t> </a:t>
            </a:r>
            <a:r>
              <a:rPr sz="1150" spc="-10" dirty="0">
                <a:latin typeface="Arial"/>
                <a:cs typeface="Arial"/>
              </a:rPr>
              <a:t>example:</a:t>
            </a:r>
            <a:endParaRPr sz="1150">
              <a:latin typeface="Arial"/>
              <a:cs typeface="Arial"/>
            </a:endParaRPr>
          </a:p>
          <a:p>
            <a:pPr marL="135890">
              <a:lnSpc>
                <a:spcPct val="100000"/>
              </a:lnSpc>
              <a:spcBef>
                <a:spcPts val="400"/>
              </a:spcBef>
            </a:pPr>
            <a:r>
              <a:rPr sz="1150" spc="265" dirty="0">
                <a:latin typeface="Times New Roman"/>
                <a:cs typeface="Times New Roman"/>
              </a:rPr>
              <a:t>java.util.Date</a:t>
            </a:r>
            <a:r>
              <a:rPr sz="1150" spc="455" dirty="0">
                <a:latin typeface="Times New Roman"/>
                <a:cs typeface="Times New Roman"/>
              </a:rPr>
              <a:t> </a:t>
            </a:r>
            <a:r>
              <a:rPr sz="1150" spc="229" dirty="0">
                <a:latin typeface="Times New Roman"/>
                <a:cs typeface="Times New Roman"/>
              </a:rPr>
              <a:t>date</a:t>
            </a:r>
            <a:r>
              <a:rPr sz="1150" spc="445" dirty="0">
                <a:latin typeface="Times New Roman"/>
                <a:cs typeface="Times New Roman"/>
              </a:rPr>
              <a:t> </a:t>
            </a:r>
            <a:r>
              <a:rPr sz="1150" spc="55" dirty="0">
                <a:latin typeface="Times New Roman"/>
                <a:cs typeface="Times New Roman"/>
              </a:rPr>
              <a:t>=</a:t>
            </a:r>
            <a:r>
              <a:rPr sz="1150" spc="455" dirty="0">
                <a:latin typeface="Times New Roman"/>
                <a:cs typeface="Times New Roman"/>
              </a:rPr>
              <a:t> </a:t>
            </a:r>
            <a:r>
              <a:rPr sz="1150" spc="70" dirty="0">
                <a:latin typeface="Times New Roman"/>
                <a:cs typeface="Times New Roman"/>
              </a:rPr>
              <a:t>new</a:t>
            </a:r>
            <a:r>
              <a:rPr sz="1150" spc="455" dirty="0">
                <a:latin typeface="Times New Roman"/>
                <a:cs typeface="Times New Roman"/>
              </a:rPr>
              <a:t> </a:t>
            </a:r>
            <a:r>
              <a:rPr sz="1150" spc="270" dirty="0">
                <a:latin typeface="Times New Roman"/>
                <a:cs typeface="Times New Roman"/>
              </a:rPr>
              <a:t>java.util.Date();</a:t>
            </a:r>
            <a:endParaRPr sz="1150">
              <a:latin typeface="Times New Roman"/>
              <a:cs typeface="Times New Roman"/>
            </a:endParaRPr>
          </a:p>
          <a:p>
            <a:pPr marL="135890" marR="12065">
              <a:lnSpc>
                <a:spcPct val="104299"/>
              </a:lnSpc>
              <a:spcBef>
                <a:spcPts val="505"/>
              </a:spcBef>
            </a:pPr>
            <a:r>
              <a:rPr sz="1150" dirty="0">
                <a:latin typeface="Arial"/>
                <a:cs typeface="Arial"/>
              </a:rPr>
              <a:t>But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that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would</a:t>
            </a:r>
            <a:r>
              <a:rPr sz="1150" spc="10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require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lot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of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typing.</a:t>
            </a:r>
            <a:r>
              <a:rPr sz="1150" spc="9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Instead,</a:t>
            </a:r>
            <a:r>
              <a:rPr sz="1150" spc="4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Java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provides</a:t>
            </a:r>
            <a:r>
              <a:rPr sz="1150" spc="9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import</a:t>
            </a:r>
            <a:r>
              <a:rPr sz="1150" spc="4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statement</a:t>
            </a:r>
            <a:r>
              <a:rPr sz="1150" spc="2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to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allow</a:t>
            </a:r>
            <a:r>
              <a:rPr sz="1150" spc="100" dirty="0">
                <a:latin typeface="Arial"/>
                <a:cs typeface="Arial"/>
              </a:rPr>
              <a:t> </a:t>
            </a:r>
            <a:r>
              <a:rPr sz="1150" spc="-25" dirty="0">
                <a:latin typeface="Arial"/>
                <a:cs typeface="Arial"/>
              </a:rPr>
              <a:t>you </a:t>
            </a:r>
            <a:r>
              <a:rPr sz="1150" dirty="0">
                <a:latin typeface="Arial"/>
                <a:cs typeface="Arial"/>
              </a:rPr>
              <a:t>to</a:t>
            </a:r>
            <a:r>
              <a:rPr sz="1150" spc="2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declare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that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you</a:t>
            </a:r>
            <a:r>
              <a:rPr sz="1150" spc="10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want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to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reference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class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in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another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spc="-10" dirty="0">
                <a:latin typeface="Arial"/>
                <a:cs typeface="Arial"/>
              </a:rPr>
              <a:t>package.</a:t>
            </a:r>
            <a:endParaRPr sz="1150">
              <a:latin typeface="Arial"/>
              <a:cs typeface="Arial"/>
            </a:endParaRPr>
          </a:p>
          <a:p>
            <a:pPr marL="135890">
              <a:lnSpc>
                <a:spcPct val="100000"/>
              </a:lnSpc>
              <a:spcBef>
                <a:spcPts val="480"/>
              </a:spcBef>
            </a:pPr>
            <a:r>
              <a:rPr sz="1150" b="1" spc="-10" dirty="0">
                <a:latin typeface="Arial"/>
                <a:cs typeface="Arial"/>
              </a:rPr>
              <a:t>Notes:</a:t>
            </a:r>
            <a:endParaRPr sz="1150">
              <a:latin typeface="Arial"/>
              <a:cs typeface="Arial"/>
            </a:endParaRPr>
          </a:p>
          <a:p>
            <a:pPr marL="135890" marR="5080">
              <a:lnSpc>
                <a:spcPct val="102200"/>
              </a:lnSpc>
              <a:spcBef>
                <a:spcPts val="450"/>
              </a:spcBef>
            </a:pPr>
            <a:r>
              <a:rPr sz="1150" dirty="0">
                <a:latin typeface="Arial"/>
                <a:cs typeface="Arial"/>
              </a:rPr>
              <a:t>It</a:t>
            </a:r>
            <a:r>
              <a:rPr sz="1150" spc="2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is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good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practice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to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use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specific,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fully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qualified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package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and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class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name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to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spc="-10" dirty="0">
                <a:latin typeface="Arial"/>
                <a:cs typeface="Arial"/>
              </a:rPr>
              <a:t>avoid </a:t>
            </a:r>
            <a:r>
              <a:rPr sz="1150" dirty="0">
                <a:latin typeface="Arial"/>
                <a:cs typeface="Arial"/>
              </a:rPr>
              <a:t>confusion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when</a:t>
            </a:r>
            <a:r>
              <a:rPr sz="1150" spc="10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there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are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two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classes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with</a:t>
            </a:r>
            <a:r>
              <a:rPr sz="1150" spc="10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same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name,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as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in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following</a:t>
            </a:r>
            <a:r>
              <a:rPr sz="1150" spc="114" dirty="0">
                <a:latin typeface="Arial"/>
                <a:cs typeface="Arial"/>
              </a:rPr>
              <a:t> </a:t>
            </a:r>
            <a:r>
              <a:rPr sz="1150" spc="-10" dirty="0">
                <a:latin typeface="Arial"/>
                <a:cs typeface="Arial"/>
              </a:rPr>
              <a:t>example: </a:t>
            </a:r>
            <a:r>
              <a:rPr sz="1150" spc="245" dirty="0">
                <a:latin typeface="Times New Roman"/>
                <a:cs typeface="Times New Roman"/>
              </a:rPr>
              <a:t>java.sql.Date</a:t>
            </a:r>
            <a:r>
              <a:rPr sz="1150" spc="114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Arial"/>
                <a:cs typeface="Arial"/>
              </a:rPr>
              <a:t>and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spc="245" dirty="0">
                <a:latin typeface="Times New Roman"/>
                <a:cs typeface="Times New Roman"/>
              </a:rPr>
              <a:t>java.util.Date</a:t>
            </a:r>
            <a:r>
              <a:rPr sz="1150" spc="245" dirty="0">
                <a:latin typeface="Arial"/>
                <a:cs typeface="Arial"/>
              </a:rPr>
              <a:t>.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first</a:t>
            </a:r>
            <a:r>
              <a:rPr sz="1150" spc="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is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spc="160" dirty="0">
                <a:latin typeface="Times New Roman"/>
                <a:cs typeface="Times New Roman"/>
              </a:rPr>
              <a:t>Date</a:t>
            </a:r>
            <a:r>
              <a:rPr sz="1150" spc="110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Arial"/>
                <a:cs typeface="Arial"/>
              </a:rPr>
              <a:t>class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used</a:t>
            </a:r>
            <a:r>
              <a:rPr sz="1150" spc="4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to</a:t>
            </a:r>
            <a:r>
              <a:rPr sz="1150" spc="4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store</a:t>
            </a:r>
            <a:r>
              <a:rPr sz="1150" spc="3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spc="160" dirty="0">
                <a:latin typeface="Times New Roman"/>
                <a:cs typeface="Times New Roman"/>
              </a:rPr>
              <a:t>Date</a:t>
            </a:r>
            <a:r>
              <a:rPr sz="1150" spc="120" dirty="0">
                <a:latin typeface="Times New Roman"/>
                <a:cs typeface="Times New Roman"/>
              </a:rPr>
              <a:t> </a:t>
            </a:r>
            <a:r>
              <a:rPr sz="1150" spc="-20" dirty="0">
                <a:latin typeface="Arial"/>
                <a:cs typeface="Arial"/>
              </a:rPr>
              <a:t>type </a:t>
            </a:r>
            <a:r>
              <a:rPr sz="1150" dirty="0">
                <a:latin typeface="Arial"/>
                <a:cs typeface="Arial"/>
              </a:rPr>
              <a:t>in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database,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and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spc="265" dirty="0">
                <a:latin typeface="Times New Roman"/>
                <a:cs typeface="Times New Roman"/>
              </a:rPr>
              <a:t>java.util.Date</a:t>
            </a:r>
            <a:r>
              <a:rPr sz="1150" spc="125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Arial"/>
                <a:cs typeface="Arial"/>
              </a:rPr>
              <a:t>is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general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purpose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spc="160" dirty="0">
                <a:latin typeface="Times New Roman"/>
                <a:cs typeface="Times New Roman"/>
              </a:rPr>
              <a:t>Date</a:t>
            </a:r>
            <a:r>
              <a:rPr sz="1150" spc="114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Arial"/>
                <a:cs typeface="Arial"/>
              </a:rPr>
              <a:t>class.</a:t>
            </a:r>
            <a:r>
              <a:rPr sz="1150" spc="4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As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it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turns</a:t>
            </a:r>
            <a:r>
              <a:rPr sz="1150" spc="40" dirty="0">
                <a:latin typeface="Arial"/>
                <a:cs typeface="Arial"/>
              </a:rPr>
              <a:t> </a:t>
            </a:r>
            <a:r>
              <a:rPr sz="1150" spc="-20" dirty="0">
                <a:latin typeface="Arial"/>
                <a:cs typeface="Arial"/>
              </a:rPr>
              <a:t>out, </a:t>
            </a:r>
            <a:r>
              <a:rPr sz="1150" spc="245" dirty="0">
                <a:latin typeface="Times New Roman"/>
                <a:cs typeface="Times New Roman"/>
              </a:rPr>
              <a:t>java.sql.Date</a:t>
            </a:r>
            <a:r>
              <a:rPr sz="1150" spc="114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Arial"/>
                <a:cs typeface="Arial"/>
              </a:rPr>
              <a:t>is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</a:t>
            </a:r>
            <a:r>
              <a:rPr sz="1150" spc="4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subclass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of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spc="235" dirty="0">
                <a:latin typeface="Times New Roman"/>
                <a:cs typeface="Times New Roman"/>
              </a:rPr>
              <a:t>java.util.Date</a:t>
            </a:r>
            <a:r>
              <a:rPr sz="1150" spc="235" dirty="0">
                <a:latin typeface="Arial"/>
                <a:cs typeface="Arial"/>
              </a:rPr>
              <a:t>.</a:t>
            </a:r>
            <a:endParaRPr sz="1150">
              <a:latin typeface="Arial"/>
              <a:cs typeface="Arial"/>
            </a:endParaRPr>
          </a:p>
          <a:p>
            <a:pPr marL="135890" marR="29209">
              <a:lnSpc>
                <a:spcPct val="103499"/>
              </a:lnSpc>
              <a:spcBef>
                <a:spcPts val="515"/>
              </a:spcBef>
            </a:pPr>
            <a:r>
              <a:rPr sz="1150" dirty="0">
                <a:latin typeface="Arial"/>
                <a:cs typeface="Arial"/>
              </a:rPr>
              <a:t>Modern</a:t>
            </a:r>
            <a:r>
              <a:rPr sz="1150" spc="9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IDEs,</a:t>
            </a:r>
            <a:r>
              <a:rPr sz="1150" spc="9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like</a:t>
            </a:r>
            <a:r>
              <a:rPr sz="1150" spc="9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NetBeans</a:t>
            </a:r>
            <a:r>
              <a:rPr sz="1150" spc="12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and</a:t>
            </a:r>
            <a:r>
              <a:rPr sz="1150" spc="10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Eclipse,</a:t>
            </a:r>
            <a:r>
              <a:rPr sz="1150" spc="10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automatically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search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for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and</a:t>
            </a:r>
            <a:r>
              <a:rPr sz="1150" spc="10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add</a:t>
            </a:r>
            <a:r>
              <a:rPr sz="1150" spc="10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import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spc="-10" dirty="0">
                <a:latin typeface="Arial"/>
                <a:cs typeface="Arial"/>
              </a:rPr>
              <a:t>statements </a:t>
            </a:r>
            <a:r>
              <a:rPr sz="1150" dirty="0">
                <a:latin typeface="Arial"/>
                <a:cs typeface="Arial"/>
              </a:rPr>
              <a:t>for</a:t>
            </a:r>
            <a:r>
              <a:rPr sz="1150" spc="1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you.</a:t>
            </a:r>
            <a:r>
              <a:rPr sz="1150" spc="10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In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NetBeans,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for</a:t>
            </a:r>
            <a:r>
              <a:rPr sz="1150" spc="2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example,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use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Ctrl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+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Shift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+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Verdana"/>
                <a:cs typeface="Verdana"/>
              </a:rPr>
              <a:t>I</a:t>
            </a:r>
            <a:r>
              <a:rPr sz="1150" spc="-30" dirty="0">
                <a:latin typeface="Verdana"/>
                <a:cs typeface="Verdana"/>
              </a:rPr>
              <a:t> </a:t>
            </a:r>
            <a:r>
              <a:rPr sz="1150" dirty="0">
                <a:latin typeface="Arial"/>
                <a:cs typeface="Arial"/>
              </a:rPr>
              <a:t>key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sequence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to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fix</a:t>
            </a:r>
            <a:r>
              <a:rPr sz="1150" spc="4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imports</a:t>
            </a:r>
            <a:r>
              <a:rPr sz="1150" spc="3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in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spc="-20" dirty="0">
                <a:latin typeface="Arial"/>
                <a:cs typeface="Arial"/>
              </a:rPr>
              <a:t>your </a:t>
            </a:r>
            <a:r>
              <a:rPr sz="1150" spc="-10" dirty="0">
                <a:latin typeface="Arial"/>
                <a:cs typeface="Arial"/>
              </a:rPr>
              <a:t>code.</a:t>
            </a:r>
            <a:endParaRPr sz="11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42416" y="3232404"/>
            <a:ext cx="5689600" cy="510540"/>
            <a:chOff x="1042416" y="3232404"/>
            <a:chExt cx="5689600" cy="510540"/>
          </a:xfrm>
        </p:grpSpPr>
        <p:sp>
          <p:nvSpPr>
            <p:cNvPr id="3" name="object 3"/>
            <p:cNvSpPr/>
            <p:nvPr/>
          </p:nvSpPr>
          <p:spPr>
            <a:xfrm>
              <a:off x="1053084" y="3243072"/>
              <a:ext cx="5668010" cy="490855"/>
            </a:xfrm>
            <a:custGeom>
              <a:avLst/>
              <a:gdLst/>
              <a:ahLst/>
              <a:cxnLst/>
              <a:rect l="l" t="t" r="r" b="b"/>
              <a:pathLst>
                <a:path w="5668009" h="490854">
                  <a:moveTo>
                    <a:pt x="5667755" y="0"/>
                  </a:moveTo>
                  <a:lnTo>
                    <a:pt x="0" y="0"/>
                  </a:lnTo>
                  <a:lnTo>
                    <a:pt x="0" y="490727"/>
                  </a:lnTo>
                  <a:lnTo>
                    <a:pt x="5667755" y="490727"/>
                  </a:lnTo>
                  <a:lnTo>
                    <a:pt x="5667755" y="0"/>
                  </a:lnTo>
                  <a:close/>
                </a:path>
              </a:pathLst>
            </a:custGeom>
            <a:solidFill>
              <a:srgbClr val="DCDC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042416" y="3232404"/>
              <a:ext cx="5689600" cy="510540"/>
            </a:xfrm>
            <a:custGeom>
              <a:avLst/>
              <a:gdLst/>
              <a:ahLst/>
              <a:cxnLst/>
              <a:rect l="l" t="t" r="r" b="b"/>
              <a:pathLst>
                <a:path w="5689600" h="510539">
                  <a:moveTo>
                    <a:pt x="5684520" y="0"/>
                  </a:moveTo>
                  <a:lnTo>
                    <a:pt x="4572" y="0"/>
                  </a:lnTo>
                  <a:lnTo>
                    <a:pt x="0" y="4572"/>
                  </a:lnTo>
                  <a:lnTo>
                    <a:pt x="0" y="505968"/>
                  </a:lnTo>
                  <a:lnTo>
                    <a:pt x="4572" y="510540"/>
                  </a:lnTo>
                  <a:lnTo>
                    <a:pt x="5684520" y="510540"/>
                  </a:lnTo>
                  <a:lnTo>
                    <a:pt x="5689092" y="505968"/>
                  </a:lnTo>
                  <a:lnTo>
                    <a:pt x="5689092" y="501396"/>
                  </a:lnTo>
                  <a:lnTo>
                    <a:pt x="21336" y="501396"/>
                  </a:lnTo>
                  <a:lnTo>
                    <a:pt x="10668" y="490728"/>
                  </a:lnTo>
                  <a:lnTo>
                    <a:pt x="21336" y="490728"/>
                  </a:lnTo>
                  <a:lnTo>
                    <a:pt x="21336" y="21336"/>
                  </a:lnTo>
                  <a:lnTo>
                    <a:pt x="10667" y="21336"/>
                  </a:lnTo>
                  <a:lnTo>
                    <a:pt x="21336" y="10668"/>
                  </a:lnTo>
                  <a:lnTo>
                    <a:pt x="5689092" y="10668"/>
                  </a:lnTo>
                  <a:lnTo>
                    <a:pt x="5689092" y="4572"/>
                  </a:lnTo>
                  <a:lnTo>
                    <a:pt x="5684520" y="0"/>
                  </a:lnTo>
                  <a:close/>
                </a:path>
                <a:path w="5689600" h="510539">
                  <a:moveTo>
                    <a:pt x="21336" y="490728"/>
                  </a:moveTo>
                  <a:lnTo>
                    <a:pt x="10668" y="490728"/>
                  </a:lnTo>
                  <a:lnTo>
                    <a:pt x="21336" y="501396"/>
                  </a:lnTo>
                  <a:lnTo>
                    <a:pt x="21336" y="490728"/>
                  </a:lnTo>
                  <a:close/>
                </a:path>
                <a:path w="5689600" h="510539">
                  <a:moveTo>
                    <a:pt x="5667756" y="490728"/>
                  </a:moveTo>
                  <a:lnTo>
                    <a:pt x="21336" y="490728"/>
                  </a:lnTo>
                  <a:lnTo>
                    <a:pt x="21336" y="501396"/>
                  </a:lnTo>
                  <a:lnTo>
                    <a:pt x="5667756" y="501396"/>
                  </a:lnTo>
                  <a:lnTo>
                    <a:pt x="5667756" y="490728"/>
                  </a:lnTo>
                  <a:close/>
                </a:path>
                <a:path w="5689600" h="510539">
                  <a:moveTo>
                    <a:pt x="5667756" y="10668"/>
                  </a:moveTo>
                  <a:lnTo>
                    <a:pt x="5667756" y="501396"/>
                  </a:lnTo>
                  <a:lnTo>
                    <a:pt x="5678424" y="490728"/>
                  </a:lnTo>
                  <a:lnTo>
                    <a:pt x="5689092" y="490728"/>
                  </a:lnTo>
                  <a:lnTo>
                    <a:pt x="5689092" y="21336"/>
                  </a:lnTo>
                  <a:lnTo>
                    <a:pt x="5678424" y="21336"/>
                  </a:lnTo>
                  <a:lnTo>
                    <a:pt x="5667756" y="10668"/>
                  </a:lnTo>
                  <a:close/>
                </a:path>
                <a:path w="5689600" h="510539">
                  <a:moveTo>
                    <a:pt x="5689092" y="490728"/>
                  </a:moveTo>
                  <a:lnTo>
                    <a:pt x="5678424" y="490728"/>
                  </a:lnTo>
                  <a:lnTo>
                    <a:pt x="5667756" y="501396"/>
                  </a:lnTo>
                  <a:lnTo>
                    <a:pt x="5689092" y="501396"/>
                  </a:lnTo>
                  <a:lnTo>
                    <a:pt x="5689092" y="490728"/>
                  </a:lnTo>
                  <a:close/>
                </a:path>
                <a:path w="5689600" h="510539">
                  <a:moveTo>
                    <a:pt x="21336" y="10668"/>
                  </a:moveTo>
                  <a:lnTo>
                    <a:pt x="10667" y="21336"/>
                  </a:lnTo>
                  <a:lnTo>
                    <a:pt x="21336" y="21336"/>
                  </a:lnTo>
                  <a:lnTo>
                    <a:pt x="21336" y="10668"/>
                  </a:lnTo>
                  <a:close/>
                </a:path>
                <a:path w="5689600" h="510539">
                  <a:moveTo>
                    <a:pt x="5667756" y="10668"/>
                  </a:moveTo>
                  <a:lnTo>
                    <a:pt x="21336" y="10668"/>
                  </a:lnTo>
                  <a:lnTo>
                    <a:pt x="21336" y="21336"/>
                  </a:lnTo>
                  <a:lnTo>
                    <a:pt x="5667756" y="21336"/>
                  </a:lnTo>
                  <a:lnTo>
                    <a:pt x="5667756" y="10668"/>
                  </a:lnTo>
                  <a:close/>
                </a:path>
                <a:path w="5689600" h="510539">
                  <a:moveTo>
                    <a:pt x="5689092" y="10668"/>
                  </a:moveTo>
                  <a:lnTo>
                    <a:pt x="5667756" y="10668"/>
                  </a:lnTo>
                  <a:lnTo>
                    <a:pt x="5678424" y="21336"/>
                  </a:lnTo>
                  <a:lnTo>
                    <a:pt x="5689092" y="21336"/>
                  </a:lnTo>
                  <a:lnTo>
                    <a:pt x="5689092" y="1066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1131824" y="790204"/>
            <a:ext cx="5242560" cy="290830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262890" algn="ctr">
              <a:lnSpc>
                <a:spcPct val="100000"/>
              </a:lnSpc>
              <a:spcBef>
                <a:spcPts val="110"/>
              </a:spcBef>
            </a:pPr>
            <a:r>
              <a:rPr sz="1850" b="1" spc="200" dirty="0">
                <a:latin typeface="Times New Roman"/>
                <a:cs typeface="Times New Roman"/>
              </a:rPr>
              <a:t>import</a:t>
            </a:r>
            <a:r>
              <a:rPr sz="1850" b="1" spc="85" dirty="0">
                <a:latin typeface="Times New Roman"/>
                <a:cs typeface="Times New Roman"/>
              </a:rPr>
              <a:t> </a:t>
            </a:r>
            <a:r>
              <a:rPr sz="1850" b="1" spc="-10" dirty="0">
                <a:latin typeface="Arial"/>
                <a:cs typeface="Arial"/>
              </a:rPr>
              <a:t>Statements</a:t>
            </a:r>
            <a:endParaRPr sz="18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245"/>
              </a:spcBef>
            </a:pPr>
            <a:endParaRPr sz="1850">
              <a:latin typeface="Arial"/>
              <a:cs typeface="Arial"/>
            </a:endParaRPr>
          </a:p>
          <a:p>
            <a:pPr marL="341630" marR="5080" indent="-329565">
              <a:lnSpc>
                <a:spcPct val="107100"/>
              </a:lnSpc>
              <a:buClr>
                <a:srgbClr val="FF0000"/>
              </a:buClr>
              <a:buFont typeface="Arial"/>
              <a:buChar char="•"/>
              <a:tabLst>
                <a:tab pos="341630" algn="l"/>
              </a:tabLst>
            </a:pPr>
            <a:r>
              <a:rPr sz="1550" spc="250" dirty="0">
                <a:latin typeface="Times New Roman"/>
                <a:cs typeface="Times New Roman"/>
              </a:rPr>
              <a:t>import</a:t>
            </a:r>
            <a:r>
              <a:rPr sz="1550" spc="120" dirty="0">
                <a:latin typeface="Times New Roman"/>
                <a:cs typeface="Times New Roman"/>
              </a:rPr>
              <a:t> </a:t>
            </a:r>
            <a:r>
              <a:rPr sz="1550" dirty="0">
                <a:latin typeface="Arial"/>
                <a:cs typeface="Arial"/>
              </a:rPr>
              <a:t>statements</a:t>
            </a:r>
            <a:r>
              <a:rPr sz="1550" spc="7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follow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the</a:t>
            </a:r>
            <a:r>
              <a:rPr sz="1550" spc="5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package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declaration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spc="-25" dirty="0">
                <a:latin typeface="Arial"/>
                <a:cs typeface="Arial"/>
              </a:rPr>
              <a:t>and </a:t>
            </a:r>
            <a:r>
              <a:rPr sz="1550" dirty="0">
                <a:latin typeface="Arial"/>
                <a:cs typeface="Arial"/>
              </a:rPr>
              <a:t>precede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the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class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declaration.</a:t>
            </a:r>
            <a:endParaRPr sz="1550">
              <a:latin typeface="Arial"/>
              <a:cs typeface="Arial"/>
            </a:endParaRPr>
          </a:p>
          <a:p>
            <a:pPr marL="341630" indent="-328930">
              <a:lnSpc>
                <a:spcPct val="100000"/>
              </a:lnSpc>
              <a:spcBef>
                <a:spcPts val="300"/>
              </a:spcBef>
              <a:buClr>
                <a:srgbClr val="FF0000"/>
              </a:buClr>
              <a:buChar char="•"/>
              <a:tabLst>
                <a:tab pos="341630" algn="l"/>
              </a:tabLst>
            </a:pPr>
            <a:r>
              <a:rPr sz="1550" dirty="0">
                <a:latin typeface="Arial"/>
                <a:cs typeface="Arial"/>
              </a:rPr>
              <a:t>An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spc="250" dirty="0">
                <a:latin typeface="Times New Roman"/>
                <a:cs typeface="Times New Roman"/>
              </a:rPr>
              <a:t>import</a:t>
            </a:r>
            <a:r>
              <a:rPr sz="1550" spc="95" dirty="0">
                <a:latin typeface="Times New Roman"/>
                <a:cs typeface="Times New Roman"/>
              </a:rPr>
              <a:t> </a:t>
            </a:r>
            <a:r>
              <a:rPr sz="1550" dirty="0">
                <a:latin typeface="Arial"/>
                <a:cs typeface="Arial"/>
              </a:rPr>
              <a:t>statement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is</a:t>
            </a:r>
            <a:r>
              <a:rPr sz="1550" spc="2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not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required.</a:t>
            </a:r>
            <a:endParaRPr sz="1550">
              <a:latin typeface="Arial"/>
              <a:cs typeface="Arial"/>
            </a:endParaRPr>
          </a:p>
          <a:p>
            <a:pPr marL="341630" indent="-328930">
              <a:lnSpc>
                <a:spcPct val="100000"/>
              </a:lnSpc>
              <a:spcBef>
                <a:spcPts val="409"/>
              </a:spcBef>
              <a:buClr>
                <a:srgbClr val="FF0000"/>
              </a:buClr>
              <a:buChar char="•"/>
              <a:tabLst>
                <a:tab pos="341630" algn="l"/>
              </a:tabLst>
            </a:pPr>
            <a:r>
              <a:rPr sz="1550" dirty="0">
                <a:latin typeface="Arial"/>
                <a:cs typeface="Arial"/>
              </a:rPr>
              <a:t>By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default,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your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class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always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imports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spc="260" dirty="0">
                <a:latin typeface="Times New Roman"/>
                <a:cs typeface="Times New Roman"/>
              </a:rPr>
              <a:t>java.lang</a:t>
            </a:r>
            <a:r>
              <a:rPr sz="1550" spc="260" dirty="0">
                <a:latin typeface="Arial"/>
                <a:cs typeface="Arial"/>
              </a:rPr>
              <a:t>.</a:t>
            </a:r>
            <a:r>
              <a:rPr sz="1550" spc="260" dirty="0">
                <a:latin typeface="Times New Roman"/>
                <a:cs typeface="Times New Roman"/>
              </a:rPr>
              <a:t>*</a:t>
            </a:r>
            <a:endParaRPr sz="1550">
              <a:latin typeface="Times New Roman"/>
              <a:cs typeface="Times New Roman"/>
            </a:endParaRPr>
          </a:p>
          <a:p>
            <a:pPr marL="341630" marR="44450" indent="-329565">
              <a:lnSpc>
                <a:spcPct val="101299"/>
              </a:lnSpc>
              <a:spcBef>
                <a:spcPts val="480"/>
              </a:spcBef>
              <a:buClr>
                <a:srgbClr val="FF0000"/>
              </a:buClr>
              <a:buChar char="•"/>
              <a:tabLst>
                <a:tab pos="341630" algn="l"/>
              </a:tabLst>
            </a:pPr>
            <a:r>
              <a:rPr sz="1550" dirty="0">
                <a:latin typeface="Arial"/>
                <a:cs typeface="Arial"/>
              </a:rPr>
              <a:t>You</a:t>
            </a:r>
            <a:r>
              <a:rPr sz="1550" spc="2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do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not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need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to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import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classes</a:t>
            </a:r>
            <a:r>
              <a:rPr sz="1550" spc="1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that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are</a:t>
            </a:r>
            <a:r>
              <a:rPr sz="1550" spc="5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in</a:t>
            </a:r>
            <a:r>
              <a:rPr sz="1550" spc="2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the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spc="-20" dirty="0">
                <a:latin typeface="Arial"/>
                <a:cs typeface="Arial"/>
              </a:rPr>
              <a:t>same </a:t>
            </a:r>
            <a:r>
              <a:rPr sz="1550" spc="-10" dirty="0">
                <a:latin typeface="Arial"/>
                <a:cs typeface="Arial"/>
              </a:rPr>
              <a:t>package:</a:t>
            </a:r>
            <a:endParaRPr sz="1550">
              <a:latin typeface="Arial"/>
              <a:cs typeface="Arial"/>
            </a:endParaRPr>
          </a:p>
          <a:p>
            <a:pPr marL="15240">
              <a:lnSpc>
                <a:spcPct val="100000"/>
              </a:lnSpc>
              <a:spcBef>
                <a:spcPts val="1065"/>
              </a:spcBef>
            </a:pPr>
            <a:r>
              <a:rPr sz="1250" spc="180" dirty="0">
                <a:latin typeface="Times New Roman"/>
                <a:cs typeface="Times New Roman"/>
              </a:rPr>
              <a:t>package</a:t>
            </a:r>
            <a:r>
              <a:rPr sz="1250" spc="465" dirty="0">
                <a:latin typeface="Times New Roman"/>
                <a:cs typeface="Times New Roman"/>
              </a:rPr>
              <a:t> </a:t>
            </a:r>
            <a:r>
              <a:rPr sz="1250" spc="170" dirty="0">
                <a:latin typeface="Times New Roman"/>
                <a:cs typeface="Times New Roman"/>
              </a:rPr>
              <a:t>com.example.domain;</a:t>
            </a:r>
            <a:endParaRPr sz="1250">
              <a:latin typeface="Times New Roman"/>
              <a:cs typeface="Times New Roman"/>
            </a:endParaRPr>
          </a:p>
          <a:p>
            <a:pPr marL="15240">
              <a:lnSpc>
                <a:spcPct val="100000"/>
              </a:lnSpc>
              <a:spcBef>
                <a:spcPts val="360"/>
              </a:spcBef>
            </a:pPr>
            <a:r>
              <a:rPr sz="1250" spc="204" dirty="0">
                <a:latin typeface="Times New Roman"/>
                <a:cs typeface="Times New Roman"/>
              </a:rPr>
              <a:t>import</a:t>
            </a:r>
            <a:r>
              <a:rPr sz="1250" spc="484" dirty="0">
                <a:latin typeface="Times New Roman"/>
                <a:cs typeface="Times New Roman"/>
              </a:rPr>
              <a:t> </a:t>
            </a:r>
            <a:r>
              <a:rPr sz="1250" spc="175" dirty="0">
                <a:latin typeface="Times New Roman"/>
                <a:cs typeface="Times New Roman"/>
              </a:rPr>
              <a:t>com.example.domain.Manager;</a:t>
            </a:r>
            <a:r>
              <a:rPr sz="1250" spc="475" dirty="0">
                <a:latin typeface="Times New Roman"/>
                <a:cs typeface="Times New Roman"/>
              </a:rPr>
              <a:t> </a:t>
            </a:r>
            <a:r>
              <a:rPr sz="1250" spc="415" dirty="0">
                <a:latin typeface="Times New Roman"/>
                <a:cs typeface="Times New Roman"/>
              </a:rPr>
              <a:t>//</a:t>
            </a:r>
            <a:r>
              <a:rPr sz="1250" spc="470" dirty="0">
                <a:latin typeface="Times New Roman"/>
                <a:cs typeface="Times New Roman"/>
              </a:rPr>
              <a:t> </a:t>
            </a:r>
            <a:r>
              <a:rPr sz="1250" spc="170" dirty="0">
                <a:latin typeface="Times New Roman"/>
                <a:cs typeface="Times New Roman"/>
              </a:rPr>
              <a:t>unused</a:t>
            </a:r>
            <a:r>
              <a:rPr sz="1250" spc="475" dirty="0">
                <a:latin typeface="Times New Roman"/>
                <a:cs typeface="Times New Roman"/>
              </a:rPr>
              <a:t> </a:t>
            </a:r>
            <a:r>
              <a:rPr sz="1250" spc="200" dirty="0">
                <a:latin typeface="Times New Roman"/>
                <a:cs typeface="Times New Roman"/>
              </a:rPr>
              <a:t>import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326639" y="5247386"/>
            <a:ext cx="3116580" cy="144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endParaRPr sz="8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42416" y="2228088"/>
            <a:ext cx="5689600" cy="565785"/>
            <a:chOff x="1042416" y="2228088"/>
            <a:chExt cx="5689600" cy="565785"/>
          </a:xfrm>
        </p:grpSpPr>
        <p:sp>
          <p:nvSpPr>
            <p:cNvPr id="3" name="object 3"/>
            <p:cNvSpPr/>
            <p:nvPr/>
          </p:nvSpPr>
          <p:spPr>
            <a:xfrm>
              <a:off x="1053084" y="2238756"/>
              <a:ext cx="5668010" cy="544195"/>
            </a:xfrm>
            <a:custGeom>
              <a:avLst/>
              <a:gdLst/>
              <a:ahLst/>
              <a:cxnLst/>
              <a:rect l="l" t="t" r="r" b="b"/>
              <a:pathLst>
                <a:path w="5668009" h="544194">
                  <a:moveTo>
                    <a:pt x="5667755" y="0"/>
                  </a:moveTo>
                  <a:lnTo>
                    <a:pt x="0" y="0"/>
                  </a:lnTo>
                  <a:lnTo>
                    <a:pt x="0" y="544068"/>
                  </a:lnTo>
                  <a:lnTo>
                    <a:pt x="5667755" y="544068"/>
                  </a:lnTo>
                  <a:lnTo>
                    <a:pt x="5667755" y="0"/>
                  </a:lnTo>
                  <a:close/>
                </a:path>
              </a:pathLst>
            </a:custGeom>
            <a:solidFill>
              <a:srgbClr val="DCDC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042416" y="2228088"/>
              <a:ext cx="5689600" cy="565785"/>
            </a:xfrm>
            <a:custGeom>
              <a:avLst/>
              <a:gdLst/>
              <a:ahLst/>
              <a:cxnLst/>
              <a:rect l="l" t="t" r="r" b="b"/>
              <a:pathLst>
                <a:path w="5689600" h="565785">
                  <a:moveTo>
                    <a:pt x="5684520" y="0"/>
                  </a:moveTo>
                  <a:lnTo>
                    <a:pt x="4572" y="0"/>
                  </a:lnTo>
                  <a:lnTo>
                    <a:pt x="0" y="4572"/>
                  </a:lnTo>
                  <a:lnTo>
                    <a:pt x="0" y="560832"/>
                  </a:lnTo>
                  <a:lnTo>
                    <a:pt x="4572" y="565404"/>
                  </a:lnTo>
                  <a:lnTo>
                    <a:pt x="5684520" y="565404"/>
                  </a:lnTo>
                  <a:lnTo>
                    <a:pt x="5689092" y="560832"/>
                  </a:lnTo>
                  <a:lnTo>
                    <a:pt x="5689092" y="554736"/>
                  </a:lnTo>
                  <a:lnTo>
                    <a:pt x="21336" y="554736"/>
                  </a:lnTo>
                  <a:lnTo>
                    <a:pt x="10668" y="544068"/>
                  </a:lnTo>
                  <a:lnTo>
                    <a:pt x="21336" y="544068"/>
                  </a:lnTo>
                  <a:lnTo>
                    <a:pt x="21336" y="19812"/>
                  </a:lnTo>
                  <a:lnTo>
                    <a:pt x="10668" y="19812"/>
                  </a:lnTo>
                  <a:lnTo>
                    <a:pt x="21336" y="10668"/>
                  </a:lnTo>
                  <a:lnTo>
                    <a:pt x="5689092" y="10668"/>
                  </a:lnTo>
                  <a:lnTo>
                    <a:pt x="5689092" y="4572"/>
                  </a:lnTo>
                  <a:lnTo>
                    <a:pt x="5684520" y="0"/>
                  </a:lnTo>
                  <a:close/>
                </a:path>
                <a:path w="5689600" h="565785">
                  <a:moveTo>
                    <a:pt x="21336" y="544068"/>
                  </a:moveTo>
                  <a:lnTo>
                    <a:pt x="10668" y="544068"/>
                  </a:lnTo>
                  <a:lnTo>
                    <a:pt x="21336" y="554736"/>
                  </a:lnTo>
                  <a:lnTo>
                    <a:pt x="21336" y="544068"/>
                  </a:lnTo>
                  <a:close/>
                </a:path>
                <a:path w="5689600" h="565785">
                  <a:moveTo>
                    <a:pt x="5667756" y="544068"/>
                  </a:moveTo>
                  <a:lnTo>
                    <a:pt x="21336" y="544068"/>
                  </a:lnTo>
                  <a:lnTo>
                    <a:pt x="21336" y="554736"/>
                  </a:lnTo>
                  <a:lnTo>
                    <a:pt x="5667756" y="554736"/>
                  </a:lnTo>
                  <a:lnTo>
                    <a:pt x="5667756" y="544068"/>
                  </a:lnTo>
                  <a:close/>
                </a:path>
                <a:path w="5689600" h="565785">
                  <a:moveTo>
                    <a:pt x="5667756" y="10668"/>
                  </a:moveTo>
                  <a:lnTo>
                    <a:pt x="5667756" y="554736"/>
                  </a:lnTo>
                  <a:lnTo>
                    <a:pt x="5678424" y="544068"/>
                  </a:lnTo>
                  <a:lnTo>
                    <a:pt x="5689092" y="544068"/>
                  </a:lnTo>
                  <a:lnTo>
                    <a:pt x="5689092" y="19812"/>
                  </a:lnTo>
                  <a:lnTo>
                    <a:pt x="5678424" y="19812"/>
                  </a:lnTo>
                  <a:lnTo>
                    <a:pt x="5667756" y="10668"/>
                  </a:lnTo>
                  <a:close/>
                </a:path>
                <a:path w="5689600" h="565785">
                  <a:moveTo>
                    <a:pt x="5689092" y="544068"/>
                  </a:moveTo>
                  <a:lnTo>
                    <a:pt x="5678424" y="544068"/>
                  </a:lnTo>
                  <a:lnTo>
                    <a:pt x="5667756" y="554736"/>
                  </a:lnTo>
                  <a:lnTo>
                    <a:pt x="5689092" y="554736"/>
                  </a:lnTo>
                  <a:lnTo>
                    <a:pt x="5689092" y="544068"/>
                  </a:lnTo>
                  <a:close/>
                </a:path>
                <a:path w="5689600" h="565785">
                  <a:moveTo>
                    <a:pt x="21336" y="10668"/>
                  </a:moveTo>
                  <a:lnTo>
                    <a:pt x="10668" y="19812"/>
                  </a:lnTo>
                  <a:lnTo>
                    <a:pt x="21336" y="19812"/>
                  </a:lnTo>
                  <a:lnTo>
                    <a:pt x="21336" y="10668"/>
                  </a:lnTo>
                  <a:close/>
                </a:path>
                <a:path w="5689600" h="565785">
                  <a:moveTo>
                    <a:pt x="5667756" y="10668"/>
                  </a:moveTo>
                  <a:lnTo>
                    <a:pt x="21336" y="10668"/>
                  </a:lnTo>
                  <a:lnTo>
                    <a:pt x="21336" y="19812"/>
                  </a:lnTo>
                  <a:lnTo>
                    <a:pt x="5667756" y="19812"/>
                  </a:lnTo>
                  <a:lnTo>
                    <a:pt x="5667756" y="10668"/>
                  </a:lnTo>
                  <a:close/>
                </a:path>
                <a:path w="5689600" h="565785">
                  <a:moveTo>
                    <a:pt x="5689092" y="10668"/>
                  </a:moveTo>
                  <a:lnTo>
                    <a:pt x="5667756" y="10668"/>
                  </a:lnTo>
                  <a:lnTo>
                    <a:pt x="5678424" y="19812"/>
                  </a:lnTo>
                  <a:lnTo>
                    <a:pt x="5689092" y="19812"/>
                  </a:lnTo>
                  <a:lnTo>
                    <a:pt x="5689092" y="1066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2732532" y="3200400"/>
            <a:ext cx="2036445" cy="510540"/>
            <a:chOff x="2732532" y="3200400"/>
            <a:chExt cx="2036445" cy="510540"/>
          </a:xfrm>
        </p:grpSpPr>
        <p:sp>
          <p:nvSpPr>
            <p:cNvPr id="6" name="object 6"/>
            <p:cNvSpPr/>
            <p:nvPr/>
          </p:nvSpPr>
          <p:spPr>
            <a:xfrm>
              <a:off x="2743200" y="3211067"/>
              <a:ext cx="326390" cy="490855"/>
            </a:xfrm>
            <a:custGeom>
              <a:avLst/>
              <a:gdLst/>
              <a:ahLst/>
              <a:cxnLst/>
              <a:rect l="l" t="t" r="r" b="b"/>
              <a:pathLst>
                <a:path w="326389" h="490854">
                  <a:moveTo>
                    <a:pt x="271272" y="0"/>
                  </a:moveTo>
                  <a:lnTo>
                    <a:pt x="53340" y="0"/>
                  </a:lnTo>
                  <a:lnTo>
                    <a:pt x="32789" y="4286"/>
                  </a:lnTo>
                  <a:lnTo>
                    <a:pt x="15811" y="16002"/>
                  </a:lnTo>
                  <a:lnTo>
                    <a:pt x="4262" y="33432"/>
                  </a:lnTo>
                  <a:lnTo>
                    <a:pt x="0" y="54864"/>
                  </a:lnTo>
                  <a:lnTo>
                    <a:pt x="0" y="435864"/>
                  </a:lnTo>
                  <a:lnTo>
                    <a:pt x="4262" y="457295"/>
                  </a:lnTo>
                  <a:lnTo>
                    <a:pt x="15811" y="474726"/>
                  </a:lnTo>
                  <a:lnTo>
                    <a:pt x="32789" y="486441"/>
                  </a:lnTo>
                  <a:lnTo>
                    <a:pt x="53340" y="490728"/>
                  </a:lnTo>
                  <a:lnTo>
                    <a:pt x="271272" y="490728"/>
                  </a:lnTo>
                  <a:lnTo>
                    <a:pt x="292703" y="486441"/>
                  </a:lnTo>
                  <a:lnTo>
                    <a:pt x="310134" y="474726"/>
                  </a:lnTo>
                  <a:lnTo>
                    <a:pt x="321849" y="457295"/>
                  </a:lnTo>
                  <a:lnTo>
                    <a:pt x="326136" y="435864"/>
                  </a:lnTo>
                  <a:lnTo>
                    <a:pt x="326136" y="54864"/>
                  </a:lnTo>
                  <a:lnTo>
                    <a:pt x="321849" y="33432"/>
                  </a:lnTo>
                  <a:lnTo>
                    <a:pt x="310134" y="16002"/>
                  </a:lnTo>
                  <a:lnTo>
                    <a:pt x="292703" y="4286"/>
                  </a:lnTo>
                  <a:lnTo>
                    <a:pt x="271272" y="0"/>
                  </a:lnTo>
                  <a:close/>
                </a:path>
              </a:pathLst>
            </a:custGeom>
            <a:solidFill>
              <a:srgbClr val="FFCB6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732532" y="3200400"/>
              <a:ext cx="347980" cy="510540"/>
            </a:xfrm>
            <a:custGeom>
              <a:avLst/>
              <a:gdLst/>
              <a:ahLst/>
              <a:cxnLst/>
              <a:rect l="l" t="t" r="r" b="b"/>
              <a:pathLst>
                <a:path w="347980" h="510539">
                  <a:moveTo>
                    <a:pt x="306324" y="505967"/>
                  </a:moveTo>
                  <a:lnTo>
                    <a:pt x="39624" y="505967"/>
                  </a:lnTo>
                  <a:lnTo>
                    <a:pt x="50292" y="509015"/>
                  </a:lnTo>
                  <a:lnTo>
                    <a:pt x="51816" y="510539"/>
                  </a:lnTo>
                  <a:lnTo>
                    <a:pt x="295656" y="510539"/>
                  </a:lnTo>
                  <a:lnTo>
                    <a:pt x="295656" y="509015"/>
                  </a:lnTo>
                  <a:lnTo>
                    <a:pt x="306324" y="505967"/>
                  </a:lnTo>
                  <a:close/>
                </a:path>
                <a:path w="347980" h="510539">
                  <a:moveTo>
                    <a:pt x="318516" y="499871"/>
                  </a:moveTo>
                  <a:lnTo>
                    <a:pt x="28956" y="499871"/>
                  </a:lnTo>
                  <a:lnTo>
                    <a:pt x="28956" y="501395"/>
                  </a:lnTo>
                  <a:lnTo>
                    <a:pt x="38100" y="505967"/>
                  </a:lnTo>
                  <a:lnTo>
                    <a:pt x="307848" y="505967"/>
                  </a:lnTo>
                  <a:lnTo>
                    <a:pt x="318516" y="501395"/>
                  </a:lnTo>
                  <a:lnTo>
                    <a:pt x="318516" y="499871"/>
                  </a:lnTo>
                  <a:close/>
                </a:path>
                <a:path w="347980" h="510539">
                  <a:moveTo>
                    <a:pt x="327660" y="492251"/>
                  </a:moveTo>
                  <a:lnTo>
                    <a:pt x="19812" y="492251"/>
                  </a:lnTo>
                  <a:lnTo>
                    <a:pt x="19812" y="493775"/>
                  </a:lnTo>
                  <a:lnTo>
                    <a:pt x="27432" y="499871"/>
                  </a:lnTo>
                  <a:lnTo>
                    <a:pt x="320040" y="499871"/>
                  </a:lnTo>
                  <a:lnTo>
                    <a:pt x="327660" y="493775"/>
                  </a:lnTo>
                  <a:lnTo>
                    <a:pt x="327660" y="492251"/>
                  </a:lnTo>
                  <a:close/>
                </a:path>
                <a:path w="347980" h="510539">
                  <a:moveTo>
                    <a:pt x="39624" y="483107"/>
                  </a:moveTo>
                  <a:lnTo>
                    <a:pt x="12192" y="483107"/>
                  </a:lnTo>
                  <a:lnTo>
                    <a:pt x="18288" y="492251"/>
                  </a:lnTo>
                  <a:lnTo>
                    <a:pt x="329184" y="492251"/>
                  </a:lnTo>
                  <a:lnTo>
                    <a:pt x="330200" y="490727"/>
                  </a:lnTo>
                  <a:lnTo>
                    <a:pt x="56388" y="490727"/>
                  </a:lnTo>
                  <a:lnTo>
                    <a:pt x="45720" y="487679"/>
                  </a:lnTo>
                  <a:lnTo>
                    <a:pt x="48768" y="487679"/>
                  </a:lnTo>
                  <a:lnTo>
                    <a:pt x="39624" y="483107"/>
                  </a:lnTo>
                  <a:close/>
                </a:path>
                <a:path w="347980" h="510539">
                  <a:moveTo>
                    <a:pt x="54864" y="489203"/>
                  </a:moveTo>
                  <a:lnTo>
                    <a:pt x="56388" y="490727"/>
                  </a:lnTo>
                  <a:lnTo>
                    <a:pt x="64008" y="490727"/>
                  </a:lnTo>
                  <a:lnTo>
                    <a:pt x="54864" y="489203"/>
                  </a:lnTo>
                  <a:close/>
                </a:path>
                <a:path w="347980" h="510539">
                  <a:moveTo>
                    <a:pt x="292608" y="489203"/>
                  </a:moveTo>
                  <a:lnTo>
                    <a:pt x="281940" y="490727"/>
                  </a:lnTo>
                  <a:lnTo>
                    <a:pt x="291084" y="490727"/>
                  </a:lnTo>
                  <a:lnTo>
                    <a:pt x="292608" y="489203"/>
                  </a:lnTo>
                  <a:close/>
                </a:path>
                <a:path w="347980" h="510539">
                  <a:moveTo>
                    <a:pt x="335280" y="483107"/>
                  </a:moveTo>
                  <a:lnTo>
                    <a:pt x="307848" y="483107"/>
                  </a:lnTo>
                  <a:lnTo>
                    <a:pt x="298704" y="487679"/>
                  </a:lnTo>
                  <a:lnTo>
                    <a:pt x="300228" y="487679"/>
                  </a:lnTo>
                  <a:lnTo>
                    <a:pt x="291084" y="490727"/>
                  </a:lnTo>
                  <a:lnTo>
                    <a:pt x="330200" y="490727"/>
                  </a:lnTo>
                  <a:lnTo>
                    <a:pt x="335280" y="483107"/>
                  </a:lnTo>
                  <a:close/>
                </a:path>
                <a:path w="347980" h="510539">
                  <a:moveTo>
                    <a:pt x="295656" y="1523"/>
                  </a:moveTo>
                  <a:lnTo>
                    <a:pt x="50292" y="1523"/>
                  </a:lnTo>
                  <a:lnTo>
                    <a:pt x="39624" y="4571"/>
                  </a:lnTo>
                  <a:lnTo>
                    <a:pt x="39624" y="6095"/>
                  </a:lnTo>
                  <a:lnTo>
                    <a:pt x="38100" y="6095"/>
                  </a:lnTo>
                  <a:lnTo>
                    <a:pt x="28956" y="10667"/>
                  </a:lnTo>
                  <a:lnTo>
                    <a:pt x="27432" y="12191"/>
                  </a:lnTo>
                  <a:lnTo>
                    <a:pt x="19812" y="18287"/>
                  </a:lnTo>
                  <a:lnTo>
                    <a:pt x="18288" y="19811"/>
                  </a:lnTo>
                  <a:lnTo>
                    <a:pt x="12192" y="27431"/>
                  </a:lnTo>
                  <a:lnTo>
                    <a:pt x="10668" y="28955"/>
                  </a:lnTo>
                  <a:lnTo>
                    <a:pt x="10668" y="30479"/>
                  </a:lnTo>
                  <a:lnTo>
                    <a:pt x="6096" y="39623"/>
                  </a:lnTo>
                  <a:lnTo>
                    <a:pt x="4572" y="39623"/>
                  </a:lnTo>
                  <a:lnTo>
                    <a:pt x="4572" y="41147"/>
                  </a:lnTo>
                  <a:lnTo>
                    <a:pt x="1524" y="51815"/>
                  </a:lnTo>
                  <a:lnTo>
                    <a:pt x="1524" y="53339"/>
                  </a:lnTo>
                  <a:lnTo>
                    <a:pt x="0" y="65531"/>
                  </a:lnTo>
                  <a:lnTo>
                    <a:pt x="0" y="448055"/>
                  </a:lnTo>
                  <a:lnTo>
                    <a:pt x="1524" y="458723"/>
                  </a:lnTo>
                  <a:lnTo>
                    <a:pt x="1524" y="460247"/>
                  </a:lnTo>
                  <a:lnTo>
                    <a:pt x="4572" y="470915"/>
                  </a:lnTo>
                  <a:lnTo>
                    <a:pt x="4572" y="472439"/>
                  </a:lnTo>
                  <a:lnTo>
                    <a:pt x="6096" y="472439"/>
                  </a:lnTo>
                  <a:lnTo>
                    <a:pt x="10668" y="481583"/>
                  </a:lnTo>
                  <a:lnTo>
                    <a:pt x="10668" y="483107"/>
                  </a:lnTo>
                  <a:lnTo>
                    <a:pt x="41148" y="483107"/>
                  </a:lnTo>
                  <a:lnTo>
                    <a:pt x="34290" y="478535"/>
                  </a:lnTo>
                  <a:lnTo>
                    <a:pt x="33528" y="478535"/>
                  </a:lnTo>
                  <a:lnTo>
                    <a:pt x="32004" y="477011"/>
                  </a:lnTo>
                  <a:lnTo>
                    <a:pt x="32308" y="477011"/>
                  </a:lnTo>
                  <a:lnTo>
                    <a:pt x="27432" y="470915"/>
                  </a:lnTo>
                  <a:lnTo>
                    <a:pt x="27940" y="470915"/>
                  </a:lnTo>
                  <a:lnTo>
                    <a:pt x="22860" y="463295"/>
                  </a:lnTo>
                  <a:lnTo>
                    <a:pt x="23948" y="463295"/>
                  </a:lnTo>
                  <a:lnTo>
                    <a:pt x="22206" y="457199"/>
                  </a:lnTo>
                  <a:lnTo>
                    <a:pt x="21336" y="457199"/>
                  </a:lnTo>
                  <a:lnTo>
                    <a:pt x="19812" y="445007"/>
                  </a:lnTo>
                  <a:lnTo>
                    <a:pt x="19812" y="65531"/>
                  </a:lnTo>
                  <a:lnTo>
                    <a:pt x="21336" y="54863"/>
                  </a:lnTo>
                  <a:lnTo>
                    <a:pt x="21844" y="54863"/>
                  </a:lnTo>
                  <a:lnTo>
                    <a:pt x="23876" y="48767"/>
                  </a:lnTo>
                  <a:lnTo>
                    <a:pt x="22860" y="48767"/>
                  </a:lnTo>
                  <a:lnTo>
                    <a:pt x="27940" y="41147"/>
                  </a:lnTo>
                  <a:lnTo>
                    <a:pt x="27432" y="41147"/>
                  </a:lnTo>
                  <a:lnTo>
                    <a:pt x="32308" y="35051"/>
                  </a:lnTo>
                  <a:lnTo>
                    <a:pt x="32004" y="35051"/>
                  </a:lnTo>
                  <a:lnTo>
                    <a:pt x="33528" y="33527"/>
                  </a:lnTo>
                  <a:lnTo>
                    <a:pt x="33832" y="33527"/>
                  </a:lnTo>
                  <a:lnTo>
                    <a:pt x="41148" y="27431"/>
                  </a:lnTo>
                  <a:lnTo>
                    <a:pt x="42672" y="27431"/>
                  </a:lnTo>
                  <a:lnTo>
                    <a:pt x="48768" y="24383"/>
                  </a:lnTo>
                  <a:lnTo>
                    <a:pt x="45720" y="24383"/>
                  </a:lnTo>
                  <a:lnTo>
                    <a:pt x="56388" y="21335"/>
                  </a:lnTo>
                  <a:lnTo>
                    <a:pt x="330403" y="21335"/>
                  </a:lnTo>
                  <a:lnTo>
                    <a:pt x="329184" y="19811"/>
                  </a:lnTo>
                  <a:lnTo>
                    <a:pt x="327660" y="19811"/>
                  </a:lnTo>
                  <a:lnTo>
                    <a:pt x="327660" y="18287"/>
                  </a:lnTo>
                  <a:lnTo>
                    <a:pt x="320040" y="12191"/>
                  </a:lnTo>
                  <a:lnTo>
                    <a:pt x="318516" y="12191"/>
                  </a:lnTo>
                  <a:lnTo>
                    <a:pt x="318516" y="10667"/>
                  </a:lnTo>
                  <a:lnTo>
                    <a:pt x="307848" y="6095"/>
                  </a:lnTo>
                  <a:lnTo>
                    <a:pt x="306324" y="4571"/>
                  </a:lnTo>
                  <a:lnTo>
                    <a:pt x="295656" y="1523"/>
                  </a:lnTo>
                  <a:close/>
                </a:path>
                <a:path w="347980" h="510539">
                  <a:moveTo>
                    <a:pt x="313944" y="477011"/>
                  </a:moveTo>
                  <a:lnTo>
                    <a:pt x="306324" y="483107"/>
                  </a:lnTo>
                  <a:lnTo>
                    <a:pt x="336804" y="483107"/>
                  </a:lnTo>
                  <a:lnTo>
                    <a:pt x="336804" y="481583"/>
                  </a:lnTo>
                  <a:lnTo>
                    <a:pt x="338327" y="478535"/>
                  </a:lnTo>
                  <a:lnTo>
                    <a:pt x="312420" y="478535"/>
                  </a:lnTo>
                  <a:lnTo>
                    <a:pt x="313944" y="477011"/>
                  </a:lnTo>
                  <a:close/>
                </a:path>
                <a:path w="347980" h="510539">
                  <a:moveTo>
                    <a:pt x="32004" y="477011"/>
                  </a:moveTo>
                  <a:lnTo>
                    <a:pt x="33528" y="478535"/>
                  </a:lnTo>
                  <a:lnTo>
                    <a:pt x="32657" y="477447"/>
                  </a:lnTo>
                  <a:lnTo>
                    <a:pt x="32004" y="477011"/>
                  </a:lnTo>
                  <a:close/>
                </a:path>
                <a:path w="347980" h="510539">
                  <a:moveTo>
                    <a:pt x="32657" y="477447"/>
                  </a:moveTo>
                  <a:lnTo>
                    <a:pt x="33528" y="478535"/>
                  </a:lnTo>
                  <a:lnTo>
                    <a:pt x="34290" y="478535"/>
                  </a:lnTo>
                  <a:lnTo>
                    <a:pt x="32657" y="477447"/>
                  </a:lnTo>
                  <a:close/>
                </a:path>
                <a:path w="347980" h="510539">
                  <a:moveTo>
                    <a:pt x="342900" y="470915"/>
                  </a:moveTo>
                  <a:lnTo>
                    <a:pt x="320040" y="470915"/>
                  </a:lnTo>
                  <a:lnTo>
                    <a:pt x="312420" y="478535"/>
                  </a:lnTo>
                  <a:lnTo>
                    <a:pt x="338327" y="478535"/>
                  </a:lnTo>
                  <a:lnTo>
                    <a:pt x="341375" y="472439"/>
                  </a:lnTo>
                  <a:lnTo>
                    <a:pt x="342900" y="470915"/>
                  </a:lnTo>
                  <a:close/>
                </a:path>
                <a:path w="347980" h="510539">
                  <a:moveTo>
                    <a:pt x="32308" y="477011"/>
                  </a:moveTo>
                  <a:lnTo>
                    <a:pt x="32004" y="477011"/>
                  </a:lnTo>
                  <a:lnTo>
                    <a:pt x="32657" y="477447"/>
                  </a:lnTo>
                  <a:lnTo>
                    <a:pt x="32308" y="477011"/>
                  </a:lnTo>
                  <a:close/>
                </a:path>
                <a:path w="347980" h="510539">
                  <a:moveTo>
                    <a:pt x="27940" y="470915"/>
                  </a:moveTo>
                  <a:lnTo>
                    <a:pt x="27432" y="470915"/>
                  </a:lnTo>
                  <a:lnTo>
                    <a:pt x="28956" y="472439"/>
                  </a:lnTo>
                  <a:lnTo>
                    <a:pt x="27940" y="470915"/>
                  </a:lnTo>
                  <a:close/>
                </a:path>
                <a:path w="347980" h="510539">
                  <a:moveTo>
                    <a:pt x="323088" y="463295"/>
                  </a:moveTo>
                  <a:lnTo>
                    <a:pt x="318515" y="472439"/>
                  </a:lnTo>
                  <a:lnTo>
                    <a:pt x="320040" y="470915"/>
                  </a:lnTo>
                  <a:lnTo>
                    <a:pt x="342900" y="470915"/>
                  </a:lnTo>
                  <a:lnTo>
                    <a:pt x="344424" y="464819"/>
                  </a:lnTo>
                  <a:lnTo>
                    <a:pt x="323088" y="464819"/>
                  </a:lnTo>
                  <a:lnTo>
                    <a:pt x="323088" y="463295"/>
                  </a:lnTo>
                  <a:close/>
                </a:path>
                <a:path w="347980" h="510539">
                  <a:moveTo>
                    <a:pt x="23948" y="463295"/>
                  </a:moveTo>
                  <a:lnTo>
                    <a:pt x="22860" y="463295"/>
                  </a:lnTo>
                  <a:lnTo>
                    <a:pt x="24384" y="464819"/>
                  </a:lnTo>
                  <a:lnTo>
                    <a:pt x="23948" y="463295"/>
                  </a:lnTo>
                  <a:close/>
                </a:path>
                <a:path w="347980" h="510539">
                  <a:moveTo>
                    <a:pt x="344641" y="47243"/>
                  </a:moveTo>
                  <a:lnTo>
                    <a:pt x="323088" y="47243"/>
                  </a:lnTo>
                  <a:lnTo>
                    <a:pt x="326136" y="56387"/>
                  </a:lnTo>
                  <a:lnTo>
                    <a:pt x="326136" y="455675"/>
                  </a:lnTo>
                  <a:lnTo>
                    <a:pt x="323088" y="464819"/>
                  </a:lnTo>
                  <a:lnTo>
                    <a:pt x="344424" y="464819"/>
                  </a:lnTo>
                  <a:lnTo>
                    <a:pt x="347472" y="452627"/>
                  </a:lnTo>
                  <a:lnTo>
                    <a:pt x="347472" y="57911"/>
                  </a:lnTo>
                  <a:lnTo>
                    <a:pt x="345948" y="51815"/>
                  </a:lnTo>
                  <a:lnTo>
                    <a:pt x="344641" y="47243"/>
                  </a:lnTo>
                  <a:close/>
                </a:path>
                <a:path w="347980" h="510539">
                  <a:moveTo>
                    <a:pt x="21336" y="454151"/>
                  </a:moveTo>
                  <a:lnTo>
                    <a:pt x="21336" y="457199"/>
                  </a:lnTo>
                  <a:lnTo>
                    <a:pt x="22206" y="457199"/>
                  </a:lnTo>
                  <a:lnTo>
                    <a:pt x="21336" y="454151"/>
                  </a:lnTo>
                  <a:close/>
                </a:path>
                <a:path w="347980" h="510539">
                  <a:moveTo>
                    <a:pt x="21844" y="54863"/>
                  </a:moveTo>
                  <a:lnTo>
                    <a:pt x="21336" y="54863"/>
                  </a:lnTo>
                  <a:lnTo>
                    <a:pt x="21336" y="56387"/>
                  </a:lnTo>
                  <a:lnTo>
                    <a:pt x="21844" y="54863"/>
                  </a:lnTo>
                  <a:close/>
                </a:path>
                <a:path w="347980" h="510539">
                  <a:moveTo>
                    <a:pt x="24384" y="47243"/>
                  </a:moveTo>
                  <a:lnTo>
                    <a:pt x="22860" y="48767"/>
                  </a:lnTo>
                  <a:lnTo>
                    <a:pt x="23876" y="48767"/>
                  </a:lnTo>
                  <a:lnTo>
                    <a:pt x="24384" y="47243"/>
                  </a:lnTo>
                  <a:close/>
                </a:path>
                <a:path w="347980" h="510539">
                  <a:moveTo>
                    <a:pt x="318516" y="39623"/>
                  </a:moveTo>
                  <a:lnTo>
                    <a:pt x="323088" y="48767"/>
                  </a:lnTo>
                  <a:lnTo>
                    <a:pt x="323088" y="47243"/>
                  </a:lnTo>
                  <a:lnTo>
                    <a:pt x="344641" y="47243"/>
                  </a:lnTo>
                  <a:lnTo>
                    <a:pt x="342900" y="41147"/>
                  </a:lnTo>
                  <a:lnTo>
                    <a:pt x="320040" y="41147"/>
                  </a:lnTo>
                  <a:lnTo>
                    <a:pt x="318516" y="39623"/>
                  </a:lnTo>
                  <a:close/>
                </a:path>
                <a:path w="347980" h="510539">
                  <a:moveTo>
                    <a:pt x="28956" y="39623"/>
                  </a:moveTo>
                  <a:lnTo>
                    <a:pt x="27432" y="41147"/>
                  </a:lnTo>
                  <a:lnTo>
                    <a:pt x="27940" y="41147"/>
                  </a:lnTo>
                  <a:lnTo>
                    <a:pt x="28956" y="39623"/>
                  </a:lnTo>
                  <a:close/>
                </a:path>
                <a:path w="347980" h="510539">
                  <a:moveTo>
                    <a:pt x="338328" y="33527"/>
                  </a:moveTo>
                  <a:lnTo>
                    <a:pt x="313944" y="33527"/>
                  </a:lnTo>
                  <a:lnTo>
                    <a:pt x="320040" y="41147"/>
                  </a:lnTo>
                  <a:lnTo>
                    <a:pt x="342900" y="41147"/>
                  </a:lnTo>
                  <a:lnTo>
                    <a:pt x="342900" y="39623"/>
                  </a:lnTo>
                  <a:lnTo>
                    <a:pt x="341376" y="39623"/>
                  </a:lnTo>
                  <a:lnTo>
                    <a:pt x="338328" y="33527"/>
                  </a:lnTo>
                  <a:close/>
                </a:path>
                <a:path w="347980" h="510539">
                  <a:moveTo>
                    <a:pt x="33528" y="33527"/>
                  </a:moveTo>
                  <a:lnTo>
                    <a:pt x="32004" y="35051"/>
                  </a:lnTo>
                  <a:lnTo>
                    <a:pt x="32918" y="34289"/>
                  </a:lnTo>
                  <a:lnTo>
                    <a:pt x="33528" y="33527"/>
                  </a:lnTo>
                  <a:close/>
                </a:path>
                <a:path w="347980" h="510539">
                  <a:moveTo>
                    <a:pt x="32918" y="34289"/>
                  </a:moveTo>
                  <a:lnTo>
                    <a:pt x="32004" y="35051"/>
                  </a:lnTo>
                  <a:lnTo>
                    <a:pt x="32308" y="35051"/>
                  </a:lnTo>
                  <a:lnTo>
                    <a:pt x="32918" y="34289"/>
                  </a:lnTo>
                  <a:close/>
                </a:path>
                <a:path w="347980" h="510539">
                  <a:moveTo>
                    <a:pt x="335280" y="27431"/>
                  </a:moveTo>
                  <a:lnTo>
                    <a:pt x="306324" y="27431"/>
                  </a:lnTo>
                  <a:lnTo>
                    <a:pt x="313944" y="35051"/>
                  </a:lnTo>
                  <a:lnTo>
                    <a:pt x="313944" y="33527"/>
                  </a:lnTo>
                  <a:lnTo>
                    <a:pt x="338328" y="33527"/>
                  </a:lnTo>
                  <a:lnTo>
                    <a:pt x="336804" y="30479"/>
                  </a:lnTo>
                  <a:lnTo>
                    <a:pt x="336804" y="28955"/>
                  </a:lnTo>
                  <a:lnTo>
                    <a:pt x="335280" y="28955"/>
                  </a:lnTo>
                  <a:lnTo>
                    <a:pt x="335280" y="27431"/>
                  </a:lnTo>
                  <a:close/>
                </a:path>
                <a:path w="347980" h="510539">
                  <a:moveTo>
                    <a:pt x="33832" y="33527"/>
                  </a:moveTo>
                  <a:lnTo>
                    <a:pt x="33528" y="33527"/>
                  </a:lnTo>
                  <a:lnTo>
                    <a:pt x="32918" y="34289"/>
                  </a:lnTo>
                  <a:lnTo>
                    <a:pt x="33832" y="33527"/>
                  </a:lnTo>
                  <a:close/>
                </a:path>
                <a:path w="347980" h="510539">
                  <a:moveTo>
                    <a:pt x="42672" y="27431"/>
                  </a:moveTo>
                  <a:lnTo>
                    <a:pt x="41148" y="27431"/>
                  </a:lnTo>
                  <a:lnTo>
                    <a:pt x="39623" y="28955"/>
                  </a:lnTo>
                  <a:lnTo>
                    <a:pt x="42672" y="27431"/>
                  </a:lnTo>
                  <a:close/>
                </a:path>
                <a:path w="347980" h="510539">
                  <a:moveTo>
                    <a:pt x="330403" y="21335"/>
                  </a:moveTo>
                  <a:lnTo>
                    <a:pt x="291084" y="21335"/>
                  </a:lnTo>
                  <a:lnTo>
                    <a:pt x="300228" y="24383"/>
                  </a:lnTo>
                  <a:lnTo>
                    <a:pt x="298704" y="24383"/>
                  </a:lnTo>
                  <a:lnTo>
                    <a:pt x="307848" y="28955"/>
                  </a:lnTo>
                  <a:lnTo>
                    <a:pt x="306324" y="27431"/>
                  </a:lnTo>
                  <a:lnTo>
                    <a:pt x="335280" y="27431"/>
                  </a:lnTo>
                  <a:lnTo>
                    <a:pt x="330403" y="21335"/>
                  </a:lnTo>
                  <a:close/>
                </a:path>
                <a:path w="347980" h="510539">
                  <a:moveTo>
                    <a:pt x="281940" y="0"/>
                  </a:moveTo>
                  <a:lnTo>
                    <a:pt x="64008" y="0"/>
                  </a:lnTo>
                  <a:lnTo>
                    <a:pt x="51816" y="1523"/>
                  </a:lnTo>
                  <a:lnTo>
                    <a:pt x="294132" y="1523"/>
                  </a:lnTo>
                  <a:lnTo>
                    <a:pt x="28194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431792" y="3211067"/>
              <a:ext cx="327660" cy="490855"/>
            </a:xfrm>
            <a:custGeom>
              <a:avLst/>
              <a:gdLst/>
              <a:ahLst/>
              <a:cxnLst/>
              <a:rect l="l" t="t" r="r" b="b"/>
              <a:pathLst>
                <a:path w="327660" h="490854">
                  <a:moveTo>
                    <a:pt x="272796" y="0"/>
                  </a:moveTo>
                  <a:lnTo>
                    <a:pt x="54864" y="0"/>
                  </a:lnTo>
                  <a:lnTo>
                    <a:pt x="33432" y="4286"/>
                  </a:lnTo>
                  <a:lnTo>
                    <a:pt x="16002" y="16002"/>
                  </a:lnTo>
                  <a:lnTo>
                    <a:pt x="4286" y="33432"/>
                  </a:lnTo>
                  <a:lnTo>
                    <a:pt x="0" y="54864"/>
                  </a:lnTo>
                  <a:lnTo>
                    <a:pt x="0" y="435864"/>
                  </a:lnTo>
                  <a:lnTo>
                    <a:pt x="4286" y="457295"/>
                  </a:lnTo>
                  <a:lnTo>
                    <a:pt x="16002" y="474726"/>
                  </a:lnTo>
                  <a:lnTo>
                    <a:pt x="33432" y="486441"/>
                  </a:lnTo>
                  <a:lnTo>
                    <a:pt x="54864" y="490728"/>
                  </a:lnTo>
                  <a:lnTo>
                    <a:pt x="272796" y="490728"/>
                  </a:lnTo>
                  <a:lnTo>
                    <a:pt x="294227" y="486441"/>
                  </a:lnTo>
                  <a:lnTo>
                    <a:pt x="311658" y="474726"/>
                  </a:lnTo>
                  <a:lnTo>
                    <a:pt x="323373" y="457295"/>
                  </a:lnTo>
                  <a:lnTo>
                    <a:pt x="327660" y="435864"/>
                  </a:lnTo>
                  <a:lnTo>
                    <a:pt x="327660" y="54864"/>
                  </a:lnTo>
                  <a:lnTo>
                    <a:pt x="323373" y="33432"/>
                  </a:lnTo>
                  <a:lnTo>
                    <a:pt x="311658" y="16002"/>
                  </a:lnTo>
                  <a:lnTo>
                    <a:pt x="294227" y="4286"/>
                  </a:lnTo>
                  <a:lnTo>
                    <a:pt x="272796" y="0"/>
                  </a:lnTo>
                  <a:close/>
                </a:path>
              </a:pathLst>
            </a:custGeom>
            <a:solidFill>
              <a:srgbClr val="FFCB6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421124" y="3200400"/>
              <a:ext cx="347980" cy="510540"/>
            </a:xfrm>
            <a:custGeom>
              <a:avLst/>
              <a:gdLst/>
              <a:ahLst/>
              <a:cxnLst/>
              <a:rect l="l" t="t" r="r" b="b"/>
              <a:pathLst>
                <a:path w="347979" h="510539">
                  <a:moveTo>
                    <a:pt x="307848" y="505967"/>
                  </a:moveTo>
                  <a:lnTo>
                    <a:pt x="41148" y="505967"/>
                  </a:lnTo>
                  <a:lnTo>
                    <a:pt x="51816" y="509015"/>
                  </a:lnTo>
                  <a:lnTo>
                    <a:pt x="51816" y="510539"/>
                  </a:lnTo>
                  <a:lnTo>
                    <a:pt x="297180" y="510539"/>
                  </a:lnTo>
                  <a:lnTo>
                    <a:pt x="297180" y="509015"/>
                  </a:lnTo>
                  <a:lnTo>
                    <a:pt x="307848" y="505967"/>
                  </a:lnTo>
                  <a:close/>
                </a:path>
                <a:path w="347979" h="510539">
                  <a:moveTo>
                    <a:pt x="320040" y="10667"/>
                  </a:moveTo>
                  <a:lnTo>
                    <a:pt x="28956" y="10667"/>
                  </a:lnTo>
                  <a:lnTo>
                    <a:pt x="28956" y="12191"/>
                  </a:lnTo>
                  <a:lnTo>
                    <a:pt x="19812" y="18287"/>
                  </a:lnTo>
                  <a:lnTo>
                    <a:pt x="19812" y="19811"/>
                  </a:lnTo>
                  <a:lnTo>
                    <a:pt x="12192" y="27431"/>
                  </a:lnTo>
                  <a:lnTo>
                    <a:pt x="12192" y="28955"/>
                  </a:lnTo>
                  <a:lnTo>
                    <a:pt x="10668" y="30479"/>
                  </a:lnTo>
                  <a:lnTo>
                    <a:pt x="6096" y="39623"/>
                  </a:lnTo>
                  <a:lnTo>
                    <a:pt x="6096" y="41147"/>
                  </a:lnTo>
                  <a:lnTo>
                    <a:pt x="1524" y="51815"/>
                  </a:lnTo>
                  <a:lnTo>
                    <a:pt x="1524" y="53339"/>
                  </a:lnTo>
                  <a:lnTo>
                    <a:pt x="0" y="65531"/>
                  </a:lnTo>
                  <a:lnTo>
                    <a:pt x="0" y="448055"/>
                  </a:lnTo>
                  <a:lnTo>
                    <a:pt x="1524" y="458723"/>
                  </a:lnTo>
                  <a:lnTo>
                    <a:pt x="1524" y="460247"/>
                  </a:lnTo>
                  <a:lnTo>
                    <a:pt x="6096" y="470915"/>
                  </a:lnTo>
                  <a:lnTo>
                    <a:pt x="6096" y="472439"/>
                  </a:lnTo>
                  <a:lnTo>
                    <a:pt x="10668" y="481583"/>
                  </a:lnTo>
                  <a:lnTo>
                    <a:pt x="12192" y="483107"/>
                  </a:lnTo>
                  <a:lnTo>
                    <a:pt x="18288" y="492251"/>
                  </a:lnTo>
                  <a:lnTo>
                    <a:pt x="19812" y="492251"/>
                  </a:lnTo>
                  <a:lnTo>
                    <a:pt x="19812" y="493775"/>
                  </a:lnTo>
                  <a:lnTo>
                    <a:pt x="28956" y="499871"/>
                  </a:lnTo>
                  <a:lnTo>
                    <a:pt x="30480" y="501395"/>
                  </a:lnTo>
                  <a:lnTo>
                    <a:pt x="39624" y="505967"/>
                  </a:lnTo>
                  <a:lnTo>
                    <a:pt x="309372" y="505967"/>
                  </a:lnTo>
                  <a:lnTo>
                    <a:pt x="318516" y="501395"/>
                  </a:lnTo>
                  <a:lnTo>
                    <a:pt x="320040" y="499871"/>
                  </a:lnTo>
                  <a:lnTo>
                    <a:pt x="329184" y="493775"/>
                  </a:lnTo>
                  <a:lnTo>
                    <a:pt x="329184" y="492251"/>
                  </a:lnTo>
                  <a:lnTo>
                    <a:pt x="330454" y="490727"/>
                  </a:lnTo>
                  <a:lnTo>
                    <a:pt x="57912" y="490727"/>
                  </a:lnTo>
                  <a:lnTo>
                    <a:pt x="47244" y="487679"/>
                  </a:lnTo>
                  <a:lnTo>
                    <a:pt x="48768" y="487679"/>
                  </a:lnTo>
                  <a:lnTo>
                    <a:pt x="39624" y="483107"/>
                  </a:lnTo>
                  <a:lnTo>
                    <a:pt x="41148" y="483107"/>
                  </a:lnTo>
                  <a:lnTo>
                    <a:pt x="35433" y="478535"/>
                  </a:lnTo>
                  <a:lnTo>
                    <a:pt x="35052" y="478535"/>
                  </a:lnTo>
                  <a:lnTo>
                    <a:pt x="27432" y="470915"/>
                  </a:lnTo>
                  <a:lnTo>
                    <a:pt x="28194" y="470915"/>
                  </a:lnTo>
                  <a:lnTo>
                    <a:pt x="25146" y="464819"/>
                  </a:lnTo>
                  <a:lnTo>
                    <a:pt x="24384" y="464819"/>
                  </a:lnTo>
                  <a:lnTo>
                    <a:pt x="21336" y="454151"/>
                  </a:lnTo>
                  <a:lnTo>
                    <a:pt x="22479" y="454151"/>
                  </a:lnTo>
                  <a:lnTo>
                    <a:pt x="21336" y="445007"/>
                  </a:lnTo>
                  <a:lnTo>
                    <a:pt x="21336" y="65531"/>
                  </a:lnTo>
                  <a:lnTo>
                    <a:pt x="22642" y="56387"/>
                  </a:lnTo>
                  <a:lnTo>
                    <a:pt x="21336" y="56387"/>
                  </a:lnTo>
                  <a:lnTo>
                    <a:pt x="24384" y="47243"/>
                  </a:lnTo>
                  <a:lnTo>
                    <a:pt x="25146" y="47243"/>
                  </a:lnTo>
                  <a:lnTo>
                    <a:pt x="28194" y="41147"/>
                  </a:lnTo>
                  <a:lnTo>
                    <a:pt x="27432" y="41147"/>
                  </a:lnTo>
                  <a:lnTo>
                    <a:pt x="41148" y="27431"/>
                  </a:lnTo>
                  <a:lnTo>
                    <a:pt x="42672" y="27431"/>
                  </a:lnTo>
                  <a:lnTo>
                    <a:pt x="48768" y="24383"/>
                  </a:lnTo>
                  <a:lnTo>
                    <a:pt x="47244" y="24383"/>
                  </a:lnTo>
                  <a:lnTo>
                    <a:pt x="57912" y="21335"/>
                  </a:lnTo>
                  <a:lnTo>
                    <a:pt x="330708" y="21335"/>
                  </a:lnTo>
                  <a:lnTo>
                    <a:pt x="329184" y="19811"/>
                  </a:lnTo>
                  <a:lnTo>
                    <a:pt x="329184" y="18287"/>
                  </a:lnTo>
                  <a:lnTo>
                    <a:pt x="320040" y="12191"/>
                  </a:lnTo>
                  <a:lnTo>
                    <a:pt x="320040" y="10667"/>
                  </a:lnTo>
                  <a:close/>
                </a:path>
                <a:path w="347979" h="510539">
                  <a:moveTo>
                    <a:pt x="54864" y="489203"/>
                  </a:moveTo>
                  <a:lnTo>
                    <a:pt x="57912" y="490727"/>
                  </a:lnTo>
                  <a:lnTo>
                    <a:pt x="65532" y="490727"/>
                  </a:lnTo>
                  <a:lnTo>
                    <a:pt x="54864" y="489203"/>
                  </a:lnTo>
                  <a:close/>
                </a:path>
                <a:path w="347979" h="510539">
                  <a:moveTo>
                    <a:pt x="292608" y="489203"/>
                  </a:moveTo>
                  <a:lnTo>
                    <a:pt x="281940" y="490727"/>
                  </a:lnTo>
                  <a:lnTo>
                    <a:pt x="291084" y="490727"/>
                  </a:lnTo>
                  <a:lnTo>
                    <a:pt x="292608" y="489203"/>
                  </a:lnTo>
                  <a:close/>
                </a:path>
                <a:path w="347979" h="510539">
                  <a:moveTo>
                    <a:pt x="314621" y="477689"/>
                  </a:moveTo>
                  <a:lnTo>
                    <a:pt x="307848" y="483107"/>
                  </a:lnTo>
                  <a:lnTo>
                    <a:pt x="309372" y="483107"/>
                  </a:lnTo>
                  <a:lnTo>
                    <a:pt x="300228" y="487679"/>
                  </a:lnTo>
                  <a:lnTo>
                    <a:pt x="301752" y="487679"/>
                  </a:lnTo>
                  <a:lnTo>
                    <a:pt x="291084" y="490727"/>
                  </a:lnTo>
                  <a:lnTo>
                    <a:pt x="330454" y="490727"/>
                  </a:lnTo>
                  <a:lnTo>
                    <a:pt x="336804" y="483107"/>
                  </a:lnTo>
                  <a:lnTo>
                    <a:pt x="336804" y="481583"/>
                  </a:lnTo>
                  <a:lnTo>
                    <a:pt x="338835" y="478535"/>
                  </a:lnTo>
                  <a:lnTo>
                    <a:pt x="313944" y="478535"/>
                  </a:lnTo>
                  <a:lnTo>
                    <a:pt x="314621" y="477689"/>
                  </a:lnTo>
                  <a:close/>
                </a:path>
                <a:path w="347979" h="510539">
                  <a:moveTo>
                    <a:pt x="33528" y="477011"/>
                  </a:moveTo>
                  <a:lnTo>
                    <a:pt x="35052" y="478535"/>
                  </a:lnTo>
                  <a:lnTo>
                    <a:pt x="35433" y="478535"/>
                  </a:lnTo>
                  <a:lnTo>
                    <a:pt x="33528" y="477011"/>
                  </a:lnTo>
                  <a:close/>
                </a:path>
                <a:path w="347979" h="510539">
                  <a:moveTo>
                    <a:pt x="315468" y="477011"/>
                  </a:moveTo>
                  <a:lnTo>
                    <a:pt x="314621" y="477689"/>
                  </a:lnTo>
                  <a:lnTo>
                    <a:pt x="313944" y="478535"/>
                  </a:lnTo>
                  <a:lnTo>
                    <a:pt x="315468" y="477011"/>
                  </a:lnTo>
                  <a:close/>
                </a:path>
                <a:path w="347979" h="510539">
                  <a:moveTo>
                    <a:pt x="339852" y="477011"/>
                  </a:moveTo>
                  <a:lnTo>
                    <a:pt x="315468" y="477011"/>
                  </a:lnTo>
                  <a:lnTo>
                    <a:pt x="313944" y="478535"/>
                  </a:lnTo>
                  <a:lnTo>
                    <a:pt x="338835" y="478535"/>
                  </a:lnTo>
                  <a:lnTo>
                    <a:pt x="339852" y="477011"/>
                  </a:lnTo>
                  <a:close/>
                </a:path>
                <a:path w="347979" h="510539">
                  <a:moveTo>
                    <a:pt x="320040" y="470915"/>
                  </a:moveTo>
                  <a:lnTo>
                    <a:pt x="314621" y="477689"/>
                  </a:lnTo>
                  <a:lnTo>
                    <a:pt x="315468" y="477011"/>
                  </a:lnTo>
                  <a:lnTo>
                    <a:pt x="339852" y="477011"/>
                  </a:lnTo>
                  <a:lnTo>
                    <a:pt x="342899" y="472439"/>
                  </a:lnTo>
                  <a:lnTo>
                    <a:pt x="320040" y="472439"/>
                  </a:lnTo>
                  <a:lnTo>
                    <a:pt x="320040" y="470915"/>
                  </a:lnTo>
                  <a:close/>
                </a:path>
                <a:path w="347979" h="510539">
                  <a:moveTo>
                    <a:pt x="28194" y="470915"/>
                  </a:moveTo>
                  <a:lnTo>
                    <a:pt x="27432" y="470915"/>
                  </a:lnTo>
                  <a:lnTo>
                    <a:pt x="28956" y="472439"/>
                  </a:lnTo>
                  <a:lnTo>
                    <a:pt x="28194" y="470915"/>
                  </a:lnTo>
                  <a:close/>
                </a:path>
                <a:path w="347979" h="510539">
                  <a:moveTo>
                    <a:pt x="345077" y="463295"/>
                  </a:moveTo>
                  <a:lnTo>
                    <a:pt x="324612" y="463295"/>
                  </a:lnTo>
                  <a:lnTo>
                    <a:pt x="320039" y="472439"/>
                  </a:lnTo>
                  <a:lnTo>
                    <a:pt x="342900" y="472439"/>
                  </a:lnTo>
                  <a:lnTo>
                    <a:pt x="342900" y="470915"/>
                  </a:lnTo>
                  <a:lnTo>
                    <a:pt x="345077" y="463295"/>
                  </a:lnTo>
                  <a:close/>
                </a:path>
                <a:path w="347979" h="510539">
                  <a:moveTo>
                    <a:pt x="24384" y="463295"/>
                  </a:moveTo>
                  <a:lnTo>
                    <a:pt x="24384" y="464819"/>
                  </a:lnTo>
                  <a:lnTo>
                    <a:pt x="25146" y="464819"/>
                  </a:lnTo>
                  <a:lnTo>
                    <a:pt x="24384" y="463295"/>
                  </a:lnTo>
                  <a:close/>
                </a:path>
                <a:path w="347979" h="510539">
                  <a:moveTo>
                    <a:pt x="347472" y="454151"/>
                  </a:moveTo>
                  <a:lnTo>
                    <a:pt x="327660" y="454151"/>
                  </a:lnTo>
                  <a:lnTo>
                    <a:pt x="323088" y="464819"/>
                  </a:lnTo>
                  <a:lnTo>
                    <a:pt x="324612" y="463295"/>
                  </a:lnTo>
                  <a:lnTo>
                    <a:pt x="345077" y="463295"/>
                  </a:lnTo>
                  <a:lnTo>
                    <a:pt x="345948" y="460247"/>
                  </a:lnTo>
                  <a:lnTo>
                    <a:pt x="347472" y="460247"/>
                  </a:lnTo>
                  <a:lnTo>
                    <a:pt x="347472" y="454151"/>
                  </a:lnTo>
                  <a:close/>
                </a:path>
                <a:path w="347979" h="510539">
                  <a:moveTo>
                    <a:pt x="22479" y="454151"/>
                  </a:moveTo>
                  <a:lnTo>
                    <a:pt x="21336" y="454151"/>
                  </a:lnTo>
                  <a:lnTo>
                    <a:pt x="22860" y="457199"/>
                  </a:lnTo>
                  <a:lnTo>
                    <a:pt x="22479" y="454151"/>
                  </a:lnTo>
                  <a:close/>
                </a:path>
                <a:path w="347979" h="510539">
                  <a:moveTo>
                    <a:pt x="326136" y="54863"/>
                  </a:moveTo>
                  <a:lnTo>
                    <a:pt x="327660" y="65531"/>
                  </a:lnTo>
                  <a:lnTo>
                    <a:pt x="327660" y="446531"/>
                  </a:lnTo>
                  <a:lnTo>
                    <a:pt x="326136" y="457199"/>
                  </a:lnTo>
                  <a:lnTo>
                    <a:pt x="327660" y="454151"/>
                  </a:lnTo>
                  <a:lnTo>
                    <a:pt x="347472" y="454151"/>
                  </a:lnTo>
                  <a:lnTo>
                    <a:pt x="347472" y="56387"/>
                  </a:lnTo>
                  <a:lnTo>
                    <a:pt x="327660" y="56387"/>
                  </a:lnTo>
                  <a:lnTo>
                    <a:pt x="326136" y="54863"/>
                  </a:lnTo>
                  <a:close/>
                </a:path>
                <a:path w="347979" h="510539">
                  <a:moveTo>
                    <a:pt x="22860" y="54863"/>
                  </a:moveTo>
                  <a:lnTo>
                    <a:pt x="21336" y="56387"/>
                  </a:lnTo>
                  <a:lnTo>
                    <a:pt x="22642" y="56387"/>
                  </a:lnTo>
                  <a:lnTo>
                    <a:pt x="22860" y="54863"/>
                  </a:lnTo>
                  <a:close/>
                </a:path>
                <a:path w="347979" h="510539">
                  <a:moveTo>
                    <a:pt x="323088" y="47243"/>
                  </a:moveTo>
                  <a:lnTo>
                    <a:pt x="327660" y="56387"/>
                  </a:lnTo>
                  <a:lnTo>
                    <a:pt x="347472" y="56387"/>
                  </a:lnTo>
                  <a:lnTo>
                    <a:pt x="347472" y="51815"/>
                  </a:lnTo>
                  <a:lnTo>
                    <a:pt x="345948" y="51815"/>
                  </a:lnTo>
                  <a:lnTo>
                    <a:pt x="345077" y="48767"/>
                  </a:lnTo>
                  <a:lnTo>
                    <a:pt x="324612" y="48767"/>
                  </a:lnTo>
                  <a:lnTo>
                    <a:pt x="323088" y="47243"/>
                  </a:lnTo>
                  <a:close/>
                </a:path>
                <a:path w="347979" h="510539">
                  <a:moveTo>
                    <a:pt x="25146" y="47243"/>
                  </a:moveTo>
                  <a:lnTo>
                    <a:pt x="24384" y="47243"/>
                  </a:lnTo>
                  <a:lnTo>
                    <a:pt x="24384" y="48767"/>
                  </a:lnTo>
                  <a:lnTo>
                    <a:pt x="25146" y="47243"/>
                  </a:lnTo>
                  <a:close/>
                </a:path>
                <a:path w="347979" h="510539">
                  <a:moveTo>
                    <a:pt x="342900" y="39623"/>
                  </a:moveTo>
                  <a:lnTo>
                    <a:pt x="320040" y="39623"/>
                  </a:lnTo>
                  <a:lnTo>
                    <a:pt x="324612" y="48767"/>
                  </a:lnTo>
                  <a:lnTo>
                    <a:pt x="345077" y="48767"/>
                  </a:lnTo>
                  <a:lnTo>
                    <a:pt x="342900" y="41147"/>
                  </a:lnTo>
                  <a:lnTo>
                    <a:pt x="342900" y="39623"/>
                  </a:lnTo>
                  <a:close/>
                </a:path>
                <a:path w="347979" h="510539">
                  <a:moveTo>
                    <a:pt x="28956" y="39623"/>
                  </a:moveTo>
                  <a:lnTo>
                    <a:pt x="27432" y="41147"/>
                  </a:lnTo>
                  <a:lnTo>
                    <a:pt x="28194" y="41147"/>
                  </a:lnTo>
                  <a:lnTo>
                    <a:pt x="28956" y="39623"/>
                  </a:lnTo>
                  <a:close/>
                </a:path>
                <a:path w="347979" h="510539">
                  <a:moveTo>
                    <a:pt x="313944" y="33527"/>
                  </a:moveTo>
                  <a:lnTo>
                    <a:pt x="320040" y="41147"/>
                  </a:lnTo>
                  <a:lnTo>
                    <a:pt x="320040" y="39623"/>
                  </a:lnTo>
                  <a:lnTo>
                    <a:pt x="342900" y="39623"/>
                  </a:lnTo>
                  <a:lnTo>
                    <a:pt x="339852" y="35051"/>
                  </a:lnTo>
                  <a:lnTo>
                    <a:pt x="315468" y="35051"/>
                  </a:lnTo>
                  <a:lnTo>
                    <a:pt x="313944" y="33527"/>
                  </a:lnTo>
                  <a:close/>
                </a:path>
                <a:path w="347979" h="510539">
                  <a:moveTo>
                    <a:pt x="336804" y="27431"/>
                  </a:moveTo>
                  <a:lnTo>
                    <a:pt x="307848" y="27431"/>
                  </a:lnTo>
                  <a:lnTo>
                    <a:pt x="315468" y="35051"/>
                  </a:lnTo>
                  <a:lnTo>
                    <a:pt x="339852" y="35051"/>
                  </a:lnTo>
                  <a:lnTo>
                    <a:pt x="336804" y="30479"/>
                  </a:lnTo>
                  <a:lnTo>
                    <a:pt x="336804" y="27431"/>
                  </a:lnTo>
                  <a:close/>
                </a:path>
                <a:path w="347979" h="510539">
                  <a:moveTo>
                    <a:pt x="42672" y="27431"/>
                  </a:moveTo>
                  <a:lnTo>
                    <a:pt x="41148" y="27431"/>
                  </a:lnTo>
                  <a:lnTo>
                    <a:pt x="39624" y="28955"/>
                  </a:lnTo>
                  <a:lnTo>
                    <a:pt x="42672" y="27431"/>
                  </a:lnTo>
                  <a:close/>
                </a:path>
                <a:path w="347979" h="510539">
                  <a:moveTo>
                    <a:pt x="330708" y="21335"/>
                  </a:moveTo>
                  <a:lnTo>
                    <a:pt x="291084" y="21335"/>
                  </a:lnTo>
                  <a:lnTo>
                    <a:pt x="301752" y="24383"/>
                  </a:lnTo>
                  <a:lnTo>
                    <a:pt x="300228" y="24383"/>
                  </a:lnTo>
                  <a:lnTo>
                    <a:pt x="309372" y="28955"/>
                  </a:lnTo>
                  <a:lnTo>
                    <a:pt x="307848" y="27431"/>
                  </a:lnTo>
                  <a:lnTo>
                    <a:pt x="336804" y="27431"/>
                  </a:lnTo>
                  <a:lnTo>
                    <a:pt x="330708" y="21335"/>
                  </a:lnTo>
                  <a:close/>
                </a:path>
                <a:path w="347979" h="510539">
                  <a:moveTo>
                    <a:pt x="309372" y="6095"/>
                  </a:moveTo>
                  <a:lnTo>
                    <a:pt x="39624" y="6095"/>
                  </a:lnTo>
                  <a:lnTo>
                    <a:pt x="30480" y="10667"/>
                  </a:lnTo>
                  <a:lnTo>
                    <a:pt x="318516" y="10667"/>
                  </a:lnTo>
                  <a:lnTo>
                    <a:pt x="309372" y="6095"/>
                  </a:lnTo>
                  <a:close/>
                </a:path>
                <a:path w="347979" h="510539">
                  <a:moveTo>
                    <a:pt x="297180" y="1523"/>
                  </a:moveTo>
                  <a:lnTo>
                    <a:pt x="51816" y="1523"/>
                  </a:lnTo>
                  <a:lnTo>
                    <a:pt x="41148" y="4571"/>
                  </a:lnTo>
                  <a:lnTo>
                    <a:pt x="41148" y="6095"/>
                  </a:lnTo>
                  <a:lnTo>
                    <a:pt x="307848" y="6095"/>
                  </a:lnTo>
                  <a:lnTo>
                    <a:pt x="307848" y="4571"/>
                  </a:lnTo>
                  <a:lnTo>
                    <a:pt x="297180" y="1523"/>
                  </a:lnTo>
                  <a:close/>
                </a:path>
                <a:path w="347979" h="510539">
                  <a:moveTo>
                    <a:pt x="283464" y="0"/>
                  </a:moveTo>
                  <a:lnTo>
                    <a:pt x="64008" y="0"/>
                  </a:lnTo>
                  <a:lnTo>
                    <a:pt x="53340" y="1523"/>
                  </a:lnTo>
                  <a:lnTo>
                    <a:pt x="295656" y="1523"/>
                  </a:lnTo>
                  <a:lnTo>
                    <a:pt x="28346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1055627" y="806967"/>
            <a:ext cx="5563235" cy="399605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93980" algn="ctr">
              <a:lnSpc>
                <a:spcPct val="100000"/>
              </a:lnSpc>
              <a:spcBef>
                <a:spcPts val="110"/>
              </a:spcBef>
            </a:pPr>
            <a:r>
              <a:rPr sz="1850" b="1" dirty="0">
                <a:latin typeface="Arial"/>
                <a:cs typeface="Arial"/>
              </a:rPr>
              <a:t>Java</a:t>
            </a:r>
            <a:r>
              <a:rPr sz="1850" b="1" spc="40" dirty="0">
                <a:latin typeface="Arial"/>
                <a:cs typeface="Arial"/>
              </a:rPr>
              <a:t> </a:t>
            </a:r>
            <a:r>
              <a:rPr sz="1850" b="1" dirty="0">
                <a:latin typeface="Arial"/>
                <a:cs typeface="Arial"/>
              </a:rPr>
              <a:t>Is</a:t>
            </a:r>
            <a:r>
              <a:rPr sz="1850" b="1" spc="45" dirty="0">
                <a:latin typeface="Arial"/>
                <a:cs typeface="Arial"/>
              </a:rPr>
              <a:t> </a:t>
            </a:r>
            <a:r>
              <a:rPr sz="1850" b="1" dirty="0">
                <a:latin typeface="Arial"/>
                <a:cs typeface="Arial"/>
              </a:rPr>
              <a:t>Pass-</a:t>
            </a:r>
            <a:r>
              <a:rPr sz="1850" b="1" spc="-10" dirty="0">
                <a:latin typeface="Arial"/>
                <a:cs typeface="Arial"/>
              </a:rPr>
              <a:t>By-</a:t>
            </a:r>
            <a:r>
              <a:rPr sz="1850" b="1" spc="-20" dirty="0">
                <a:latin typeface="Arial"/>
                <a:cs typeface="Arial"/>
              </a:rPr>
              <a:t>Value</a:t>
            </a:r>
            <a:endParaRPr sz="18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850">
              <a:latin typeface="Arial"/>
              <a:cs typeface="Arial"/>
            </a:endParaRPr>
          </a:p>
          <a:p>
            <a:pPr marL="12700" marR="367665" indent="4445">
              <a:lnSpc>
                <a:spcPct val="101899"/>
              </a:lnSpc>
            </a:pPr>
            <a:r>
              <a:rPr sz="1550" dirty="0">
                <a:latin typeface="Arial"/>
                <a:cs typeface="Arial"/>
              </a:rPr>
              <a:t>The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Java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language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(unlike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C++)</a:t>
            </a:r>
            <a:r>
              <a:rPr sz="1550" spc="6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uses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pass-by-value</a:t>
            </a:r>
            <a:r>
              <a:rPr sz="1550" spc="6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for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spc="-25" dirty="0">
                <a:latin typeface="Arial"/>
                <a:cs typeface="Arial"/>
              </a:rPr>
              <a:t>all </a:t>
            </a:r>
            <a:r>
              <a:rPr sz="1550" dirty="0">
                <a:latin typeface="Arial"/>
                <a:cs typeface="Arial"/>
              </a:rPr>
              <a:t>assignment</a:t>
            </a:r>
            <a:r>
              <a:rPr sz="1550" spc="75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operations.</a:t>
            </a:r>
            <a:endParaRPr sz="1550">
              <a:latin typeface="Arial"/>
              <a:cs typeface="Arial"/>
            </a:endParaRPr>
          </a:p>
          <a:p>
            <a:pPr marL="417830" indent="-328930">
              <a:lnSpc>
                <a:spcPct val="100000"/>
              </a:lnSpc>
              <a:spcBef>
                <a:spcPts val="400"/>
              </a:spcBef>
              <a:buClr>
                <a:srgbClr val="FF0000"/>
              </a:buClr>
              <a:buChar char="•"/>
              <a:tabLst>
                <a:tab pos="417830" algn="l"/>
              </a:tabLst>
            </a:pPr>
            <a:r>
              <a:rPr sz="1550" dirty="0">
                <a:latin typeface="Arial"/>
                <a:cs typeface="Arial"/>
              </a:rPr>
              <a:t>To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visualize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this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with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primitives,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consider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the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following:</a:t>
            </a:r>
            <a:endParaRPr sz="1550">
              <a:latin typeface="Arial"/>
              <a:cs typeface="Arial"/>
            </a:endParaRPr>
          </a:p>
          <a:p>
            <a:pPr marL="17145" marR="4560570">
              <a:lnSpc>
                <a:spcPct val="124000"/>
              </a:lnSpc>
              <a:spcBef>
                <a:spcPts val="705"/>
              </a:spcBef>
            </a:pPr>
            <a:r>
              <a:rPr sz="1250" spc="325" dirty="0">
                <a:latin typeface="Times New Roman"/>
                <a:cs typeface="Times New Roman"/>
              </a:rPr>
              <a:t>int</a:t>
            </a:r>
            <a:r>
              <a:rPr sz="1250" spc="445" dirty="0">
                <a:latin typeface="Times New Roman"/>
                <a:cs typeface="Times New Roman"/>
              </a:rPr>
              <a:t> </a:t>
            </a:r>
            <a:r>
              <a:rPr sz="1250" spc="140" dirty="0">
                <a:latin typeface="Times New Roman"/>
                <a:cs typeface="Times New Roman"/>
              </a:rPr>
              <a:t>x</a:t>
            </a:r>
            <a:r>
              <a:rPr sz="1250" spc="450" dirty="0">
                <a:latin typeface="Times New Roman"/>
                <a:cs typeface="Times New Roman"/>
              </a:rPr>
              <a:t> </a:t>
            </a:r>
            <a:r>
              <a:rPr sz="1250" spc="70" dirty="0">
                <a:latin typeface="Times New Roman"/>
                <a:cs typeface="Times New Roman"/>
              </a:rPr>
              <a:t>=</a:t>
            </a:r>
            <a:r>
              <a:rPr sz="1250" spc="450" dirty="0">
                <a:latin typeface="Times New Roman"/>
                <a:cs typeface="Times New Roman"/>
              </a:rPr>
              <a:t> </a:t>
            </a:r>
            <a:r>
              <a:rPr sz="1250" spc="250" dirty="0">
                <a:latin typeface="Times New Roman"/>
                <a:cs typeface="Times New Roman"/>
              </a:rPr>
              <a:t>3; </a:t>
            </a:r>
            <a:r>
              <a:rPr sz="1250" spc="325" dirty="0">
                <a:latin typeface="Times New Roman"/>
                <a:cs typeface="Times New Roman"/>
              </a:rPr>
              <a:t>int</a:t>
            </a:r>
            <a:r>
              <a:rPr sz="1250" spc="445" dirty="0">
                <a:latin typeface="Times New Roman"/>
                <a:cs typeface="Times New Roman"/>
              </a:rPr>
              <a:t> </a:t>
            </a:r>
            <a:r>
              <a:rPr sz="1250" spc="140" dirty="0">
                <a:latin typeface="Times New Roman"/>
                <a:cs typeface="Times New Roman"/>
              </a:rPr>
              <a:t>y</a:t>
            </a:r>
            <a:r>
              <a:rPr sz="1250" spc="450" dirty="0">
                <a:latin typeface="Times New Roman"/>
                <a:cs typeface="Times New Roman"/>
              </a:rPr>
              <a:t> </a:t>
            </a:r>
            <a:r>
              <a:rPr sz="1250" spc="70" dirty="0">
                <a:latin typeface="Times New Roman"/>
                <a:cs typeface="Times New Roman"/>
              </a:rPr>
              <a:t>=</a:t>
            </a:r>
            <a:r>
              <a:rPr sz="1250" spc="450" dirty="0">
                <a:latin typeface="Times New Roman"/>
                <a:cs typeface="Times New Roman"/>
              </a:rPr>
              <a:t> </a:t>
            </a:r>
            <a:r>
              <a:rPr sz="1250" spc="250" dirty="0">
                <a:latin typeface="Times New Roman"/>
                <a:cs typeface="Times New Roman"/>
              </a:rPr>
              <a:t>x;</a:t>
            </a:r>
            <a:endParaRPr sz="1250">
              <a:latin typeface="Times New Roman"/>
              <a:cs typeface="Times New Roman"/>
            </a:endParaRPr>
          </a:p>
          <a:p>
            <a:pPr marL="417830" indent="-329565">
              <a:lnSpc>
                <a:spcPct val="100000"/>
              </a:lnSpc>
              <a:spcBef>
                <a:spcPts val="1235"/>
              </a:spcBef>
              <a:buClr>
                <a:srgbClr val="FF0000"/>
              </a:buClr>
              <a:buChar char="•"/>
              <a:tabLst>
                <a:tab pos="417830" algn="l"/>
              </a:tabLst>
            </a:pPr>
            <a:r>
              <a:rPr sz="1550" dirty="0">
                <a:latin typeface="Arial"/>
                <a:cs typeface="Arial"/>
              </a:rPr>
              <a:t>The</a:t>
            </a:r>
            <a:r>
              <a:rPr sz="1550" spc="2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value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of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spc="160" dirty="0">
                <a:latin typeface="Times New Roman"/>
                <a:cs typeface="Times New Roman"/>
              </a:rPr>
              <a:t>x</a:t>
            </a:r>
            <a:r>
              <a:rPr sz="1550" spc="85" dirty="0">
                <a:latin typeface="Times New Roman"/>
                <a:cs typeface="Times New Roman"/>
              </a:rPr>
              <a:t> </a:t>
            </a:r>
            <a:r>
              <a:rPr sz="1550" dirty="0">
                <a:latin typeface="Arial"/>
                <a:cs typeface="Arial"/>
              </a:rPr>
              <a:t>is</a:t>
            </a:r>
            <a:r>
              <a:rPr sz="1550" spc="2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copied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and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passed</a:t>
            </a:r>
            <a:r>
              <a:rPr sz="1550" spc="2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to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spc="60" dirty="0">
                <a:latin typeface="Times New Roman"/>
                <a:cs typeface="Times New Roman"/>
              </a:rPr>
              <a:t>y</a:t>
            </a:r>
            <a:r>
              <a:rPr sz="1550" spc="60" dirty="0">
                <a:latin typeface="Arial"/>
                <a:cs typeface="Arial"/>
              </a:rPr>
              <a:t>:</a:t>
            </a:r>
            <a:endParaRPr sz="15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60"/>
              </a:spcBef>
              <a:buClr>
                <a:srgbClr val="FF0000"/>
              </a:buClr>
              <a:buFont typeface="Arial"/>
              <a:buChar char="•"/>
            </a:pPr>
            <a:endParaRPr sz="1550">
              <a:latin typeface="Arial"/>
              <a:cs typeface="Arial"/>
            </a:endParaRPr>
          </a:p>
          <a:p>
            <a:pPr marL="1767839">
              <a:lnSpc>
                <a:spcPct val="100000"/>
              </a:lnSpc>
              <a:tabLst>
                <a:tab pos="3458210" algn="l"/>
              </a:tabLst>
            </a:pPr>
            <a:r>
              <a:rPr sz="1250" spc="-50" dirty="0">
                <a:latin typeface="Arial"/>
                <a:cs typeface="Arial"/>
              </a:rPr>
              <a:t>3</a:t>
            </a:r>
            <a:r>
              <a:rPr sz="1250" dirty="0">
                <a:latin typeface="Arial"/>
                <a:cs typeface="Arial"/>
              </a:rPr>
              <a:t>	</a:t>
            </a:r>
            <a:r>
              <a:rPr sz="1250" spc="-50" dirty="0">
                <a:latin typeface="Arial"/>
                <a:cs typeface="Arial"/>
              </a:rPr>
              <a:t>3</a:t>
            </a:r>
            <a:endParaRPr sz="12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45"/>
              </a:spcBef>
            </a:pPr>
            <a:endParaRPr sz="1250">
              <a:latin typeface="Arial"/>
              <a:cs typeface="Arial"/>
            </a:endParaRPr>
          </a:p>
          <a:p>
            <a:pPr marR="168910" algn="ctr">
              <a:lnSpc>
                <a:spcPct val="100000"/>
              </a:lnSpc>
              <a:spcBef>
                <a:spcPts val="5"/>
              </a:spcBef>
              <a:tabLst>
                <a:tab pos="1688464" algn="l"/>
              </a:tabLst>
            </a:pPr>
            <a:r>
              <a:rPr sz="1400" spc="-50" dirty="0">
                <a:solidFill>
                  <a:srgbClr val="0000FF"/>
                </a:solidFill>
                <a:latin typeface="Times New Roman"/>
                <a:cs typeface="Times New Roman"/>
              </a:rPr>
              <a:t>x</a:t>
            </a:r>
            <a:r>
              <a:rPr sz="1400" dirty="0">
                <a:solidFill>
                  <a:srgbClr val="0000FF"/>
                </a:solidFill>
                <a:latin typeface="Times New Roman"/>
                <a:cs typeface="Times New Roman"/>
              </a:rPr>
              <a:t>	</a:t>
            </a:r>
            <a:r>
              <a:rPr sz="1400" spc="-50" dirty="0">
                <a:solidFill>
                  <a:srgbClr val="0000FF"/>
                </a:solidFill>
                <a:latin typeface="Times New Roman"/>
                <a:cs typeface="Times New Roman"/>
              </a:rPr>
              <a:t>y</a:t>
            </a:r>
            <a:endParaRPr sz="1400">
              <a:latin typeface="Times New Roman"/>
              <a:cs typeface="Times New Roman"/>
            </a:endParaRPr>
          </a:p>
          <a:p>
            <a:pPr marR="113664" algn="ctr">
              <a:lnSpc>
                <a:spcPct val="100000"/>
              </a:lnSpc>
              <a:spcBef>
                <a:spcPts val="660"/>
              </a:spcBef>
            </a:pPr>
            <a:r>
              <a:rPr sz="1400" dirty="0">
                <a:solidFill>
                  <a:srgbClr val="0000FF"/>
                </a:solidFill>
                <a:latin typeface="Times New Roman"/>
                <a:cs typeface="Times New Roman"/>
              </a:rPr>
              <a:t>copy</a:t>
            </a:r>
            <a:r>
              <a:rPr sz="1400" spc="3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1400" spc="120" dirty="0">
                <a:solidFill>
                  <a:srgbClr val="0000FF"/>
                </a:solidFill>
                <a:latin typeface="Times New Roman"/>
                <a:cs typeface="Times New Roman"/>
              </a:rPr>
              <a:t>the</a:t>
            </a:r>
            <a:r>
              <a:rPr sz="1400" spc="3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1400" spc="-25" dirty="0">
                <a:solidFill>
                  <a:srgbClr val="0000FF"/>
                </a:solidFill>
                <a:latin typeface="Times New Roman"/>
                <a:cs typeface="Times New Roman"/>
              </a:rPr>
              <a:t>value</a:t>
            </a:r>
            <a:r>
              <a:rPr sz="1400" spc="4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0000FF"/>
                </a:solidFill>
                <a:latin typeface="Times New Roman"/>
                <a:cs typeface="Times New Roman"/>
              </a:rPr>
              <a:t>of</a:t>
            </a:r>
            <a:r>
              <a:rPr sz="1400" spc="4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1400" spc="-50" dirty="0">
                <a:solidFill>
                  <a:srgbClr val="0000FF"/>
                </a:solidFill>
                <a:latin typeface="Times New Roman"/>
                <a:cs typeface="Times New Roman"/>
              </a:rPr>
              <a:t>x</a:t>
            </a:r>
            <a:endParaRPr sz="1400">
              <a:latin typeface="Times New Roman"/>
              <a:cs typeface="Times New Roman"/>
            </a:endParaRPr>
          </a:p>
          <a:p>
            <a:pPr marL="417830" indent="-329565">
              <a:lnSpc>
                <a:spcPct val="100000"/>
              </a:lnSpc>
              <a:spcBef>
                <a:spcPts val="220"/>
              </a:spcBef>
              <a:buClr>
                <a:srgbClr val="FF0000"/>
              </a:buClr>
              <a:buChar char="•"/>
              <a:tabLst>
                <a:tab pos="417830" algn="l"/>
              </a:tabLst>
            </a:pPr>
            <a:r>
              <a:rPr sz="1550" dirty="0">
                <a:latin typeface="Arial"/>
                <a:cs typeface="Arial"/>
              </a:rPr>
              <a:t>If </a:t>
            </a:r>
            <a:r>
              <a:rPr sz="1550" spc="160" dirty="0">
                <a:latin typeface="Times New Roman"/>
                <a:cs typeface="Times New Roman"/>
              </a:rPr>
              <a:t>x</a:t>
            </a:r>
            <a:r>
              <a:rPr sz="1550" spc="80" dirty="0">
                <a:latin typeface="Times New Roman"/>
                <a:cs typeface="Times New Roman"/>
              </a:rPr>
              <a:t> </a:t>
            </a:r>
            <a:r>
              <a:rPr sz="1550" dirty="0">
                <a:latin typeface="Arial"/>
                <a:cs typeface="Arial"/>
              </a:rPr>
              <a:t>is</a:t>
            </a:r>
            <a:r>
              <a:rPr sz="1550" spc="1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later</a:t>
            </a:r>
            <a:r>
              <a:rPr sz="1550" spc="2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modified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(for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example,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spc="160" dirty="0">
                <a:latin typeface="Times New Roman"/>
                <a:cs typeface="Times New Roman"/>
              </a:rPr>
              <a:t>x</a:t>
            </a:r>
            <a:r>
              <a:rPr sz="1550" spc="105" dirty="0">
                <a:latin typeface="Times New Roman"/>
                <a:cs typeface="Times New Roman"/>
              </a:rPr>
              <a:t>  </a:t>
            </a:r>
            <a:r>
              <a:rPr sz="1550" spc="60" dirty="0">
                <a:latin typeface="Times New Roman"/>
                <a:cs typeface="Times New Roman"/>
              </a:rPr>
              <a:t>=</a:t>
            </a:r>
            <a:r>
              <a:rPr sz="1550" spc="105" dirty="0">
                <a:latin typeface="Times New Roman"/>
                <a:cs typeface="Times New Roman"/>
              </a:rPr>
              <a:t>  </a:t>
            </a:r>
            <a:r>
              <a:rPr sz="1550" spc="175" dirty="0">
                <a:latin typeface="Times New Roman"/>
                <a:cs typeface="Times New Roman"/>
              </a:rPr>
              <a:t>5;</a:t>
            </a:r>
            <a:r>
              <a:rPr sz="1550" spc="175" dirty="0">
                <a:latin typeface="Arial"/>
                <a:cs typeface="Arial"/>
              </a:rPr>
              <a:t>),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the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value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of</a:t>
            </a:r>
            <a:r>
              <a:rPr sz="1550" spc="15" dirty="0">
                <a:latin typeface="Arial"/>
                <a:cs typeface="Arial"/>
              </a:rPr>
              <a:t> </a:t>
            </a:r>
            <a:r>
              <a:rPr sz="1550" spc="110" dirty="0">
                <a:latin typeface="Times New Roman"/>
                <a:cs typeface="Times New Roman"/>
              </a:rPr>
              <a:t>y</a:t>
            </a:r>
            <a:endParaRPr sz="1550">
              <a:latin typeface="Times New Roman"/>
              <a:cs typeface="Times New Roman"/>
            </a:endParaRPr>
          </a:p>
          <a:p>
            <a:pPr marL="417830">
              <a:lnSpc>
                <a:spcPct val="100000"/>
              </a:lnSpc>
              <a:spcBef>
                <a:spcPts val="120"/>
              </a:spcBef>
            </a:pPr>
            <a:r>
              <a:rPr sz="1550" dirty="0">
                <a:latin typeface="Arial"/>
                <a:cs typeface="Arial"/>
              </a:rPr>
              <a:t>remains</a:t>
            </a:r>
            <a:r>
              <a:rPr sz="1550" spc="65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unchanged.</a:t>
            </a:r>
            <a:endParaRPr sz="155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069335" y="3741420"/>
            <a:ext cx="1362710" cy="258445"/>
          </a:xfrm>
          <a:custGeom>
            <a:avLst/>
            <a:gdLst/>
            <a:ahLst/>
            <a:cxnLst/>
            <a:rect l="l" t="t" r="r" b="b"/>
            <a:pathLst>
              <a:path w="1362710" h="258445">
                <a:moveTo>
                  <a:pt x="9143" y="0"/>
                </a:moveTo>
                <a:lnTo>
                  <a:pt x="105428" y="72870"/>
                </a:lnTo>
                <a:lnTo>
                  <a:pt x="141540" y="91544"/>
                </a:lnTo>
                <a:lnTo>
                  <a:pt x="195305" y="118268"/>
                </a:lnTo>
                <a:lnTo>
                  <a:pt x="246842" y="142657"/>
                </a:lnTo>
                <a:lnTo>
                  <a:pt x="296353" y="164713"/>
                </a:lnTo>
                <a:lnTo>
                  <a:pt x="344041" y="184436"/>
                </a:lnTo>
                <a:lnTo>
                  <a:pt x="390108" y="201829"/>
                </a:lnTo>
                <a:lnTo>
                  <a:pt x="434757" y="216893"/>
                </a:lnTo>
                <a:lnTo>
                  <a:pt x="478191" y="229628"/>
                </a:lnTo>
                <a:lnTo>
                  <a:pt x="520612" y="240038"/>
                </a:lnTo>
                <a:lnTo>
                  <a:pt x="562223" y="248122"/>
                </a:lnTo>
                <a:lnTo>
                  <a:pt x="603227" y="253883"/>
                </a:lnTo>
                <a:lnTo>
                  <a:pt x="643826" y="257323"/>
                </a:lnTo>
                <a:lnTo>
                  <a:pt x="684223" y="258441"/>
                </a:lnTo>
                <a:lnTo>
                  <a:pt x="724621" y="257241"/>
                </a:lnTo>
                <a:lnTo>
                  <a:pt x="765222" y="253723"/>
                </a:lnTo>
                <a:lnTo>
                  <a:pt x="806229" y="247889"/>
                </a:lnTo>
                <a:lnTo>
                  <a:pt x="847844" y="239741"/>
                </a:lnTo>
                <a:lnTo>
                  <a:pt x="855441" y="237867"/>
                </a:lnTo>
                <a:lnTo>
                  <a:pt x="683571" y="237867"/>
                </a:lnTo>
                <a:lnTo>
                  <a:pt x="643783" y="236707"/>
                </a:lnTo>
                <a:lnTo>
                  <a:pt x="603797" y="233256"/>
                </a:lnTo>
                <a:lnTo>
                  <a:pt x="563417" y="227514"/>
                </a:lnTo>
                <a:lnTo>
                  <a:pt x="522444" y="219481"/>
                </a:lnTo>
                <a:lnTo>
                  <a:pt x="480681" y="209158"/>
                </a:lnTo>
                <a:lnTo>
                  <a:pt x="437932" y="196546"/>
                </a:lnTo>
                <a:lnTo>
                  <a:pt x="393998" y="181645"/>
                </a:lnTo>
                <a:lnTo>
                  <a:pt x="348683" y="164455"/>
                </a:lnTo>
                <a:lnTo>
                  <a:pt x="301790" y="144977"/>
                </a:lnTo>
                <a:lnTo>
                  <a:pt x="253121" y="123212"/>
                </a:lnTo>
                <a:lnTo>
                  <a:pt x="202479" y="99159"/>
                </a:lnTo>
                <a:lnTo>
                  <a:pt x="149667" y="72820"/>
                </a:lnTo>
                <a:lnTo>
                  <a:pt x="9143" y="0"/>
                </a:lnTo>
                <a:close/>
              </a:path>
              <a:path w="1362710" h="258445">
                <a:moveTo>
                  <a:pt x="1303134" y="27722"/>
                </a:moveTo>
                <a:lnTo>
                  <a:pt x="1217377" y="72870"/>
                </a:lnTo>
                <a:lnTo>
                  <a:pt x="1164580" y="99246"/>
                </a:lnTo>
                <a:lnTo>
                  <a:pt x="1113952" y="123325"/>
                </a:lnTo>
                <a:lnTo>
                  <a:pt x="1065296" y="145108"/>
                </a:lnTo>
                <a:lnTo>
                  <a:pt x="1018415" y="164593"/>
                </a:lnTo>
                <a:lnTo>
                  <a:pt x="973110" y="181783"/>
                </a:lnTo>
                <a:lnTo>
                  <a:pt x="929185" y="196678"/>
                </a:lnTo>
                <a:lnTo>
                  <a:pt x="886443" y="209277"/>
                </a:lnTo>
                <a:lnTo>
                  <a:pt x="844687" y="219582"/>
                </a:lnTo>
                <a:lnTo>
                  <a:pt x="803718" y="227593"/>
                </a:lnTo>
                <a:lnTo>
                  <a:pt x="763341" y="233311"/>
                </a:lnTo>
                <a:lnTo>
                  <a:pt x="723358" y="236735"/>
                </a:lnTo>
                <a:lnTo>
                  <a:pt x="683571" y="237867"/>
                </a:lnTo>
                <a:lnTo>
                  <a:pt x="855441" y="237867"/>
                </a:lnTo>
                <a:lnTo>
                  <a:pt x="933712" y="216505"/>
                </a:lnTo>
                <a:lnTo>
                  <a:pt x="978369" y="201421"/>
                </a:lnTo>
                <a:lnTo>
                  <a:pt x="1024445" y="184029"/>
                </a:lnTo>
                <a:lnTo>
                  <a:pt x="1072143" y="164328"/>
                </a:lnTo>
                <a:lnTo>
                  <a:pt x="1121666" y="142322"/>
                </a:lnTo>
                <a:lnTo>
                  <a:pt x="1173216" y="118012"/>
                </a:lnTo>
                <a:lnTo>
                  <a:pt x="1226995" y="91399"/>
                </a:lnTo>
                <a:lnTo>
                  <a:pt x="1283208" y="62484"/>
                </a:lnTo>
                <a:lnTo>
                  <a:pt x="1313229" y="46318"/>
                </a:lnTo>
                <a:lnTo>
                  <a:pt x="1303134" y="27722"/>
                </a:lnTo>
                <a:close/>
              </a:path>
              <a:path w="1362710" h="258445">
                <a:moveTo>
                  <a:pt x="1352550" y="22860"/>
                </a:moveTo>
                <a:lnTo>
                  <a:pt x="1312164" y="22860"/>
                </a:lnTo>
                <a:lnTo>
                  <a:pt x="1322832" y="41148"/>
                </a:lnTo>
                <a:lnTo>
                  <a:pt x="1313229" y="46318"/>
                </a:lnTo>
                <a:lnTo>
                  <a:pt x="1322832" y="64008"/>
                </a:lnTo>
                <a:lnTo>
                  <a:pt x="1352550" y="22860"/>
                </a:lnTo>
                <a:close/>
              </a:path>
              <a:path w="1362710" h="258445">
                <a:moveTo>
                  <a:pt x="1312164" y="22860"/>
                </a:moveTo>
                <a:lnTo>
                  <a:pt x="1303134" y="27722"/>
                </a:lnTo>
                <a:lnTo>
                  <a:pt x="1313229" y="46318"/>
                </a:lnTo>
                <a:lnTo>
                  <a:pt x="1322832" y="41148"/>
                </a:lnTo>
                <a:lnTo>
                  <a:pt x="1312164" y="22860"/>
                </a:lnTo>
                <a:close/>
              </a:path>
              <a:path w="1362710" h="258445">
                <a:moveTo>
                  <a:pt x="1362456" y="9144"/>
                </a:moveTo>
                <a:lnTo>
                  <a:pt x="1293876" y="10667"/>
                </a:lnTo>
                <a:lnTo>
                  <a:pt x="1303134" y="27722"/>
                </a:lnTo>
                <a:lnTo>
                  <a:pt x="1312164" y="22860"/>
                </a:lnTo>
                <a:lnTo>
                  <a:pt x="1352550" y="22860"/>
                </a:lnTo>
                <a:lnTo>
                  <a:pt x="1362456" y="91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817880" y="5717539"/>
            <a:ext cx="6301105" cy="9867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265430" algn="just">
              <a:lnSpc>
                <a:spcPct val="103499"/>
              </a:lnSpc>
              <a:spcBef>
                <a:spcPts val="90"/>
              </a:spcBef>
            </a:pPr>
            <a:r>
              <a:rPr sz="1150" dirty="0">
                <a:latin typeface="Arial"/>
                <a:cs typeface="Arial"/>
              </a:rPr>
              <a:t>The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Java</a:t>
            </a:r>
            <a:r>
              <a:rPr sz="1150" spc="10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language</a:t>
            </a:r>
            <a:r>
              <a:rPr sz="1150" spc="12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uses</a:t>
            </a:r>
            <a:r>
              <a:rPr sz="1150" spc="9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pass-by-value</a:t>
            </a:r>
            <a:r>
              <a:rPr sz="1150" spc="1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for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all</a:t>
            </a:r>
            <a:r>
              <a:rPr sz="1150" spc="10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assignment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operations.</a:t>
            </a:r>
            <a:r>
              <a:rPr sz="1150" spc="10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This</a:t>
            </a:r>
            <a:r>
              <a:rPr sz="1150" spc="11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means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that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spc="-25" dirty="0">
                <a:latin typeface="Arial"/>
                <a:cs typeface="Arial"/>
              </a:rPr>
              <a:t>the </a:t>
            </a:r>
            <a:r>
              <a:rPr sz="1150" dirty="0">
                <a:latin typeface="Arial"/>
                <a:cs typeface="Arial"/>
              </a:rPr>
              <a:t>argument</a:t>
            </a:r>
            <a:r>
              <a:rPr sz="1150" spc="3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on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right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side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of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equal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sign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is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evaluated,</a:t>
            </a:r>
            <a:r>
              <a:rPr sz="1150" spc="9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and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4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value</a:t>
            </a:r>
            <a:r>
              <a:rPr sz="1150" spc="10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of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argument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spc="-25" dirty="0">
                <a:latin typeface="Arial"/>
                <a:cs typeface="Arial"/>
              </a:rPr>
              <a:t>is </a:t>
            </a:r>
            <a:r>
              <a:rPr sz="1150" dirty="0">
                <a:latin typeface="Arial"/>
                <a:cs typeface="Arial"/>
              </a:rPr>
              <a:t>assigned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to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left</a:t>
            </a:r>
            <a:r>
              <a:rPr sz="1150" spc="3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side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of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equal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spc="-10" dirty="0">
                <a:latin typeface="Arial"/>
                <a:cs typeface="Arial"/>
              </a:rPr>
              <a:t>sign.</a:t>
            </a:r>
            <a:endParaRPr sz="1150">
              <a:latin typeface="Arial"/>
              <a:cs typeface="Arial"/>
            </a:endParaRPr>
          </a:p>
          <a:p>
            <a:pPr marL="12700" marR="5080" algn="just">
              <a:lnSpc>
                <a:spcPct val="103499"/>
              </a:lnSpc>
              <a:spcBef>
                <a:spcPts val="430"/>
              </a:spcBef>
            </a:pPr>
            <a:r>
              <a:rPr sz="1150" dirty="0">
                <a:latin typeface="Arial"/>
                <a:cs typeface="Arial"/>
              </a:rPr>
              <a:t>For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Java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primitives,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this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is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straightforward.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Java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does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not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pass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reference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to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primitive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spc="-10" dirty="0">
                <a:latin typeface="Arial"/>
                <a:cs typeface="Arial"/>
              </a:rPr>
              <a:t>(such </a:t>
            </a:r>
            <a:r>
              <a:rPr sz="1150" dirty="0">
                <a:latin typeface="Arial"/>
                <a:cs typeface="Arial"/>
              </a:rPr>
              <a:t>as</a:t>
            </a:r>
            <a:r>
              <a:rPr sz="1150" spc="3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an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integer),</a:t>
            </a:r>
            <a:r>
              <a:rPr sz="1150" spc="3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but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rather</a:t>
            </a:r>
            <a:r>
              <a:rPr sz="1150" spc="3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copy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of</a:t>
            </a:r>
            <a:r>
              <a:rPr sz="1150" spc="3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spc="-10" dirty="0">
                <a:latin typeface="Arial"/>
                <a:cs typeface="Arial"/>
              </a:rPr>
              <a:t>value.</a:t>
            </a:r>
            <a:endParaRPr sz="115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326639" y="5247386"/>
            <a:ext cx="3116580" cy="144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endParaRPr sz="8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42416" y="1869948"/>
            <a:ext cx="5689600" cy="510540"/>
            <a:chOff x="1042416" y="1869948"/>
            <a:chExt cx="5689600" cy="510540"/>
          </a:xfrm>
        </p:grpSpPr>
        <p:sp>
          <p:nvSpPr>
            <p:cNvPr id="3" name="object 3"/>
            <p:cNvSpPr/>
            <p:nvPr/>
          </p:nvSpPr>
          <p:spPr>
            <a:xfrm>
              <a:off x="1053084" y="1880616"/>
              <a:ext cx="5668010" cy="490855"/>
            </a:xfrm>
            <a:custGeom>
              <a:avLst/>
              <a:gdLst/>
              <a:ahLst/>
              <a:cxnLst/>
              <a:rect l="l" t="t" r="r" b="b"/>
              <a:pathLst>
                <a:path w="5668009" h="490855">
                  <a:moveTo>
                    <a:pt x="5667755" y="0"/>
                  </a:moveTo>
                  <a:lnTo>
                    <a:pt x="0" y="0"/>
                  </a:lnTo>
                  <a:lnTo>
                    <a:pt x="0" y="490727"/>
                  </a:lnTo>
                  <a:lnTo>
                    <a:pt x="5667755" y="490727"/>
                  </a:lnTo>
                  <a:lnTo>
                    <a:pt x="5667755" y="0"/>
                  </a:lnTo>
                  <a:close/>
                </a:path>
              </a:pathLst>
            </a:custGeom>
            <a:solidFill>
              <a:srgbClr val="DCDC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042416" y="1869948"/>
              <a:ext cx="5689600" cy="510540"/>
            </a:xfrm>
            <a:custGeom>
              <a:avLst/>
              <a:gdLst/>
              <a:ahLst/>
              <a:cxnLst/>
              <a:rect l="l" t="t" r="r" b="b"/>
              <a:pathLst>
                <a:path w="5689600" h="510539">
                  <a:moveTo>
                    <a:pt x="5684520" y="0"/>
                  </a:moveTo>
                  <a:lnTo>
                    <a:pt x="4572" y="0"/>
                  </a:lnTo>
                  <a:lnTo>
                    <a:pt x="0" y="4572"/>
                  </a:lnTo>
                  <a:lnTo>
                    <a:pt x="0" y="505968"/>
                  </a:lnTo>
                  <a:lnTo>
                    <a:pt x="4572" y="510540"/>
                  </a:lnTo>
                  <a:lnTo>
                    <a:pt x="5684520" y="510540"/>
                  </a:lnTo>
                  <a:lnTo>
                    <a:pt x="5689092" y="505968"/>
                  </a:lnTo>
                  <a:lnTo>
                    <a:pt x="5689092" y="501396"/>
                  </a:lnTo>
                  <a:lnTo>
                    <a:pt x="21336" y="501396"/>
                  </a:lnTo>
                  <a:lnTo>
                    <a:pt x="10668" y="490728"/>
                  </a:lnTo>
                  <a:lnTo>
                    <a:pt x="21336" y="490728"/>
                  </a:lnTo>
                  <a:lnTo>
                    <a:pt x="21336" y="21336"/>
                  </a:lnTo>
                  <a:lnTo>
                    <a:pt x="10667" y="21336"/>
                  </a:lnTo>
                  <a:lnTo>
                    <a:pt x="21336" y="10668"/>
                  </a:lnTo>
                  <a:lnTo>
                    <a:pt x="5689092" y="10668"/>
                  </a:lnTo>
                  <a:lnTo>
                    <a:pt x="5689092" y="4572"/>
                  </a:lnTo>
                  <a:lnTo>
                    <a:pt x="5684520" y="0"/>
                  </a:lnTo>
                  <a:close/>
                </a:path>
                <a:path w="5689600" h="510539">
                  <a:moveTo>
                    <a:pt x="21336" y="490728"/>
                  </a:moveTo>
                  <a:lnTo>
                    <a:pt x="10668" y="490728"/>
                  </a:lnTo>
                  <a:lnTo>
                    <a:pt x="21336" y="501396"/>
                  </a:lnTo>
                  <a:lnTo>
                    <a:pt x="21336" y="490728"/>
                  </a:lnTo>
                  <a:close/>
                </a:path>
                <a:path w="5689600" h="510539">
                  <a:moveTo>
                    <a:pt x="5667756" y="490728"/>
                  </a:moveTo>
                  <a:lnTo>
                    <a:pt x="21336" y="490728"/>
                  </a:lnTo>
                  <a:lnTo>
                    <a:pt x="21336" y="501396"/>
                  </a:lnTo>
                  <a:lnTo>
                    <a:pt x="5667756" y="501396"/>
                  </a:lnTo>
                  <a:lnTo>
                    <a:pt x="5667756" y="490728"/>
                  </a:lnTo>
                  <a:close/>
                </a:path>
                <a:path w="5689600" h="510539">
                  <a:moveTo>
                    <a:pt x="5667756" y="10668"/>
                  </a:moveTo>
                  <a:lnTo>
                    <a:pt x="5667756" y="501396"/>
                  </a:lnTo>
                  <a:lnTo>
                    <a:pt x="5678424" y="490728"/>
                  </a:lnTo>
                  <a:lnTo>
                    <a:pt x="5689092" y="490728"/>
                  </a:lnTo>
                  <a:lnTo>
                    <a:pt x="5689092" y="21336"/>
                  </a:lnTo>
                  <a:lnTo>
                    <a:pt x="5678424" y="21336"/>
                  </a:lnTo>
                  <a:lnTo>
                    <a:pt x="5667756" y="10668"/>
                  </a:lnTo>
                  <a:close/>
                </a:path>
                <a:path w="5689600" h="510539">
                  <a:moveTo>
                    <a:pt x="5689092" y="490728"/>
                  </a:moveTo>
                  <a:lnTo>
                    <a:pt x="5678424" y="490728"/>
                  </a:lnTo>
                  <a:lnTo>
                    <a:pt x="5667756" y="501396"/>
                  </a:lnTo>
                  <a:lnTo>
                    <a:pt x="5689092" y="501396"/>
                  </a:lnTo>
                  <a:lnTo>
                    <a:pt x="5689092" y="490728"/>
                  </a:lnTo>
                  <a:close/>
                </a:path>
                <a:path w="5689600" h="510539">
                  <a:moveTo>
                    <a:pt x="21336" y="10668"/>
                  </a:moveTo>
                  <a:lnTo>
                    <a:pt x="10667" y="21336"/>
                  </a:lnTo>
                  <a:lnTo>
                    <a:pt x="21336" y="21336"/>
                  </a:lnTo>
                  <a:lnTo>
                    <a:pt x="21336" y="10668"/>
                  </a:lnTo>
                  <a:close/>
                </a:path>
                <a:path w="5689600" h="510539">
                  <a:moveTo>
                    <a:pt x="5667756" y="10668"/>
                  </a:moveTo>
                  <a:lnTo>
                    <a:pt x="21336" y="10668"/>
                  </a:lnTo>
                  <a:lnTo>
                    <a:pt x="21336" y="21336"/>
                  </a:lnTo>
                  <a:lnTo>
                    <a:pt x="5667756" y="21336"/>
                  </a:lnTo>
                  <a:lnTo>
                    <a:pt x="5667756" y="10668"/>
                  </a:lnTo>
                  <a:close/>
                </a:path>
                <a:path w="5689600" h="510539">
                  <a:moveTo>
                    <a:pt x="5689092" y="10668"/>
                  </a:moveTo>
                  <a:lnTo>
                    <a:pt x="5667756" y="10668"/>
                  </a:lnTo>
                  <a:lnTo>
                    <a:pt x="5678424" y="21336"/>
                  </a:lnTo>
                  <a:lnTo>
                    <a:pt x="5689092" y="21336"/>
                  </a:lnTo>
                  <a:lnTo>
                    <a:pt x="5689092" y="1066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1055627" y="806967"/>
            <a:ext cx="5624195" cy="182880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5560" algn="ctr">
              <a:lnSpc>
                <a:spcPct val="100000"/>
              </a:lnSpc>
              <a:spcBef>
                <a:spcPts val="110"/>
              </a:spcBef>
            </a:pPr>
            <a:r>
              <a:rPr sz="1850" b="1" dirty="0">
                <a:latin typeface="Arial"/>
                <a:cs typeface="Arial"/>
              </a:rPr>
              <a:t>Pass-</a:t>
            </a:r>
            <a:r>
              <a:rPr sz="1850" b="1" spc="-10" dirty="0">
                <a:latin typeface="Arial"/>
                <a:cs typeface="Arial"/>
              </a:rPr>
              <a:t>By-</a:t>
            </a:r>
            <a:r>
              <a:rPr sz="1850" b="1" dirty="0">
                <a:latin typeface="Arial"/>
                <a:cs typeface="Arial"/>
              </a:rPr>
              <a:t>Value</a:t>
            </a:r>
            <a:r>
              <a:rPr sz="1850" b="1" spc="30" dirty="0">
                <a:latin typeface="Arial"/>
                <a:cs typeface="Arial"/>
              </a:rPr>
              <a:t> </a:t>
            </a:r>
            <a:r>
              <a:rPr sz="1850" b="1" dirty="0">
                <a:latin typeface="Arial"/>
                <a:cs typeface="Arial"/>
              </a:rPr>
              <a:t>for</a:t>
            </a:r>
            <a:r>
              <a:rPr sz="1850" b="1" spc="30" dirty="0">
                <a:latin typeface="Arial"/>
                <a:cs typeface="Arial"/>
              </a:rPr>
              <a:t> </a:t>
            </a:r>
            <a:r>
              <a:rPr sz="1850" b="1" dirty="0">
                <a:latin typeface="Arial"/>
                <a:cs typeface="Arial"/>
              </a:rPr>
              <a:t>Object</a:t>
            </a:r>
            <a:r>
              <a:rPr sz="1850" b="1" spc="15" dirty="0">
                <a:latin typeface="Arial"/>
                <a:cs typeface="Arial"/>
              </a:rPr>
              <a:t> </a:t>
            </a:r>
            <a:r>
              <a:rPr sz="1850" b="1" spc="-10" dirty="0">
                <a:latin typeface="Arial"/>
                <a:cs typeface="Arial"/>
              </a:rPr>
              <a:t>References</a:t>
            </a:r>
            <a:endParaRPr sz="18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80"/>
              </a:spcBef>
            </a:pPr>
            <a:endParaRPr sz="1850">
              <a:latin typeface="Arial"/>
              <a:cs typeface="Arial"/>
            </a:endParaRPr>
          </a:p>
          <a:p>
            <a:pPr marL="12700" marR="5080" indent="4445">
              <a:lnSpc>
                <a:spcPct val="101899"/>
              </a:lnSpc>
            </a:pPr>
            <a:r>
              <a:rPr sz="1550" dirty="0">
                <a:latin typeface="Arial"/>
                <a:cs typeface="Arial"/>
              </a:rPr>
              <a:t>For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Java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objects,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the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i="1" dirty="0">
                <a:latin typeface="Arial"/>
                <a:cs typeface="Arial"/>
              </a:rPr>
              <a:t>value</a:t>
            </a:r>
            <a:r>
              <a:rPr sz="1550" i="1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of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the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right</a:t>
            </a:r>
            <a:r>
              <a:rPr sz="1550" spc="5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side</a:t>
            </a:r>
            <a:r>
              <a:rPr sz="1550" spc="2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of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an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assignment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spc="-25" dirty="0">
                <a:latin typeface="Arial"/>
                <a:cs typeface="Arial"/>
              </a:rPr>
              <a:t>is </a:t>
            </a:r>
            <a:r>
              <a:rPr sz="1550" dirty="0">
                <a:latin typeface="Arial"/>
                <a:cs typeface="Arial"/>
              </a:rPr>
              <a:t>a</a:t>
            </a:r>
            <a:r>
              <a:rPr sz="1550" spc="1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reference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to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memory</a:t>
            </a:r>
            <a:r>
              <a:rPr sz="1550" spc="7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that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stores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Java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object.</a:t>
            </a:r>
            <a:endParaRPr sz="1550">
              <a:latin typeface="Arial"/>
              <a:cs typeface="Arial"/>
            </a:endParaRPr>
          </a:p>
          <a:p>
            <a:pPr marL="17145" marR="2864485">
              <a:lnSpc>
                <a:spcPts val="1850"/>
              </a:lnSpc>
              <a:spcBef>
                <a:spcPts val="10"/>
              </a:spcBef>
            </a:pPr>
            <a:r>
              <a:rPr sz="1250" spc="130" dirty="0">
                <a:latin typeface="Times New Roman"/>
                <a:cs typeface="Times New Roman"/>
              </a:rPr>
              <a:t>Employee</a:t>
            </a:r>
            <a:r>
              <a:rPr sz="1250" spc="450" dirty="0">
                <a:latin typeface="Times New Roman"/>
                <a:cs typeface="Times New Roman"/>
              </a:rPr>
              <a:t> </a:t>
            </a:r>
            <a:r>
              <a:rPr sz="1250" spc="140" dirty="0">
                <a:latin typeface="Times New Roman"/>
                <a:cs typeface="Times New Roman"/>
              </a:rPr>
              <a:t>x</a:t>
            </a:r>
            <a:r>
              <a:rPr sz="1250" spc="450" dirty="0">
                <a:latin typeface="Times New Roman"/>
                <a:cs typeface="Times New Roman"/>
              </a:rPr>
              <a:t> </a:t>
            </a:r>
            <a:r>
              <a:rPr sz="1250" spc="70" dirty="0">
                <a:latin typeface="Times New Roman"/>
                <a:cs typeface="Times New Roman"/>
              </a:rPr>
              <a:t>=</a:t>
            </a:r>
            <a:r>
              <a:rPr sz="1250" spc="465" dirty="0">
                <a:latin typeface="Times New Roman"/>
                <a:cs typeface="Times New Roman"/>
              </a:rPr>
              <a:t> </a:t>
            </a:r>
            <a:r>
              <a:rPr sz="1250" spc="70" dirty="0">
                <a:latin typeface="Times New Roman"/>
                <a:cs typeface="Times New Roman"/>
              </a:rPr>
              <a:t>new</a:t>
            </a:r>
            <a:r>
              <a:rPr sz="1250" spc="455" dirty="0">
                <a:latin typeface="Times New Roman"/>
                <a:cs typeface="Times New Roman"/>
              </a:rPr>
              <a:t> </a:t>
            </a:r>
            <a:r>
              <a:rPr sz="1250" spc="185" dirty="0">
                <a:latin typeface="Times New Roman"/>
                <a:cs typeface="Times New Roman"/>
              </a:rPr>
              <a:t>Employee(); </a:t>
            </a:r>
            <a:r>
              <a:rPr sz="1250" spc="130" dirty="0">
                <a:latin typeface="Times New Roman"/>
                <a:cs typeface="Times New Roman"/>
              </a:rPr>
              <a:t>Employee</a:t>
            </a:r>
            <a:r>
              <a:rPr sz="1250" spc="450" dirty="0">
                <a:latin typeface="Times New Roman"/>
                <a:cs typeface="Times New Roman"/>
              </a:rPr>
              <a:t> </a:t>
            </a:r>
            <a:r>
              <a:rPr sz="1250" spc="140" dirty="0">
                <a:latin typeface="Times New Roman"/>
                <a:cs typeface="Times New Roman"/>
              </a:rPr>
              <a:t>y</a:t>
            </a:r>
            <a:r>
              <a:rPr sz="1250" spc="450" dirty="0">
                <a:latin typeface="Times New Roman"/>
                <a:cs typeface="Times New Roman"/>
              </a:rPr>
              <a:t> </a:t>
            </a:r>
            <a:r>
              <a:rPr sz="1250" spc="70" dirty="0">
                <a:latin typeface="Times New Roman"/>
                <a:cs typeface="Times New Roman"/>
              </a:rPr>
              <a:t>=</a:t>
            </a:r>
            <a:r>
              <a:rPr sz="1250" spc="470" dirty="0">
                <a:latin typeface="Times New Roman"/>
                <a:cs typeface="Times New Roman"/>
              </a:rPr>
              <a:t> </a:t>
            </a:r>
            <a:r>
              <a:rPr sz="1250" spc="245" dirty="0">
                <a:latin typeface="Times New Roman"/>
                <a:cs typeface="Times New Roman"/>
              </a:rPr>
              <a:t>x;</a:t>
            </a:r>
            <a:endParaRPr sz="1250">
              <a:latin typeface="Times New Roman"/>
              <a:cs typeface="Times New Roman"/>
            </a:endParaRPr>
          </a:p>
          <a:p>
            <a:pPr marL="417830" indent="-329565">
              <a:lnSpc>
                <a:spcPct val="100000"/>
              </a:lnSpc>
              <a:spcBef>
                <a:spcPts val="395"/>
              </a:spcBef>
              <a:buClr>
                <a:srgbClr val="FF0000"/>
              </a:buClr>
              <a:buChar char="•"/>
              <a:tabLst>
                <a:tab pos="417830" algn="l"/>
              </a:tabLst>
            </a:pPr>
            <a:r>
              <a:rPr sz="1550" dirty="0">
                <a:latin typeface="Arial"/>
                <a:cs typeface="Arial"/>
              </a:rPr>
              <a:t>The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reference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is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some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address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in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memory.</a:t>
            </a:r>
            <a:endParaRPr sz="1550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2505455" y="2726435"/>
            <a:ext cx="455930" cy="510540"/>
            <a:chOff x="2505455" y="2726435"/>
            <a:chExt cx="455930" cy="510540"/>
          </a:xfrm>
        </p:grpSpPr>
        <p:sp>
          <p:nvSpPr>
            <p:cNvPr id="7" name="object 7"/>
            <p:cNvSpPr/>
            <p:nvPr/>
          </p:nvSpPr>
          <p:spPr>
            <a:xfrm>
              <a:off x="2516123" y="2737103"/>
              <a:ext cx="436245" cy="489584"/>
            </a:xfrm>
            <a:custGeom>
              <a:avLst/>
              <a:gdLst/>
              <a:ahLst/>
              <a:cxnLst/>
              <a:rect l="l" t="t" r="r" b="b"/>
              <a:pathLst>
                <a:path w="436244" h="489585">
                  <a:moveTo>
                    <a:pt x="362712" y="0"/>
                  </a:moveTo>
                  <a:lnTo>
                    <a:pt x="71628" y="0"/>
                  </a:lnTo>
                  <a:lnTo>
                    <a:pt x="43719" y="5619"/>
                  </a:lnTo>
                  <a:lnTo>
                    <a:pt x="20955" y="20954"/>
                  </a:lnTo>
                  <a:lnTo>
                    <a:pt x="5619" y="43719"/>
                  </a:lnTo>
                  <a:lnTo>
                    <a:pt x="0" y="71627"/>
                  </a:lnTo>
                  <a:lnTo>
                    <a:pt x="0" y="417575"/>
                  </a:lnTo>
                  <a:lnTo>
                    <a:pt x="5619" y="445484"/>
                  </a:lnTo>
                  <a:lnTo>
                    <a:pt x="20954" y="468248"/>
                  </a:lnTo>
                  <a:lnTo>
                    <a:pt x="43719" y="483584"/>
                  </a:lnTo>
                  <a:lnTo>
                    <a:pt x="71628" y="489203"/>
                  </a:lnTo>
                  <a:lnTo>
                    <a:pt x="362712" y="489203"/>
                  </a:lnTo>
                  <a:lnTo>
                    <a:pt x="390858" y="483584"/>
                  </a:lnTo>
                  <a:lnTo>
                    <a:pt x="414147" y="468248"/>
                  </a:lnTo>
                  <a:lnTo>
                    <a:pt x="430006" y="445484"/>
                  </a:lnTo>
                  <a:lnTo>
                    <a:pt x="435864" y="417575"/>
                  </a:lnTo>
                  <a:lnTo>
                    <a:pt x="435864" y="71627"/>
                  </a:lnTo>
                  <a:lnTo>
                    <a:pt x="430006" y="43719"/>
                  </a:lnTo>
                  <a:lnTo>
                    <a:pt x="414147" y="20954"/>
                  </a:lnTo>
                  <a:lnTo>
                    <a:pt x="390858" y="5619"/>
                  </a:lnTo>
                  <a:lnTo>
                    <a:pt x="362712" y="0"/>
                  </a:lnTo>
                  <a:close/>
                </a:path>
              </a:pathLst>
            </a:custGeom>
            <a:solidFill>
              <a:srgbClr val="FFCB6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505455" y="2726435"/>
              <a:ext cx="455930" cy="510540"/>
            </a:xfrm>
            <a:custGeom>
              <a:avLst/>
              <a:gdLst/>
              <a:ahLst/>
              <a:cxnLst/>
              <a:rect l="l" t="t" r="r" b="b"/>
              <a:pathLst>
                <a:path w="455930" h="510539">
                  <a:moveTo>
                    <a:pt x="381000" y="0"/>
                  </a:moveTo>
                  <a:lnTo>
                    <a:pt x="73152" y="0"/>
                  </a:lnTo>
                  <a:lnTo>
                    <a:pt x="57912" y="3048"/>
                  </a:lnTo>
                  <a:lnTo>
                    <a:pt x="50292" y="6096"/>
                  </a:lnTo>
                  <a:lnTo>
                    <a:pt x="42672" y="10668"/>
                  </a:lnTo>
                  <a:lnTo>
                    <a:pt x="36576" y="13716"/>
                  </a:lnTo>
                  <a:lnTo>
                    <a:pt x="35052" y="15240"/>
                  </a:lnTo>
                  <a:lnTo>
                    <a:pt x="24384" y="22860"/>
                  </a:lnTo>
                  <a:lnTo>
                    <a:pt x="24384" y="24384"/>
                  </a:lnTo>
                  <a:lnTo>
                    <a:pt x="22860" y="24384"/>
                  </a:lnTo>
                  <a:lnTo>
                    <a:pt x="15240" y="35052"/>
                  </a:lnTo>
                  <a:lnTo>
                    <a:pt x="13716" y="36576"/>
                  </a:lnTo>
                  <a:lnTo>
                    <a:pt x="9144" y="44196"/>
                  </a:lnTo>
                  <a:lnTo>
                    <a:pt x="6096" y="50292"/>
                  </a:lnTo>
                  <a:lnTo>
                    <a:pt x="3048" y="57912"/>
                  </a:lnTo>
                  <a:lnTo>
                    <a:pt x="1524" y="67056"/>
                  </a:lnTo>
                  <a:lnTo>
                    <a:pt x="0" y="74676"/>
                  </a:lnTo>
                  <a:lnTo>
                    <a:pt x="0" y="437388"/>
                  </a:lnTo>
                  <a:lnTo>
                    <a:pt x="3048" y="452628"/>
                  </a:lnTo>
                  <a:lnTo>
                    <a:pt x="6096" y="460248"/>
                  </a:lnTo>
                  <a:lnTo>
                    <a:pt x="10668" y="467868"/>
                  </a:lnTo>
                  <a:lnTo>
                    <a:pt x="13716" y="473964"/>
                  </a:lnTo>
                  <a:lnTo>
                    <a:pt x="15240" y="475488"/>
                  </a:lnTo>
                  <a:lnTo>
                    <a:pt x="22860" y="486156"/>
                  </a:lnTo>
                  <a:lnTo>
                    <a:pt x="24384" y="486156"/>
                  </a:lnTo>
                  <a:lnTo>
                    <a:pt x="24384" y="487680"/>
                  </a:lnTo>
                  <a:lnTo>
                    <a:pt x="35052" y="495300"/>
                  </a:lnTo>
                  <a:lnTo>
                    <a:pt x="36576" y="496824"/>
                  </a:lnTo>
                  <a:lnTo>
                    <a:pt x="44196" y="501396"/>
                  </a:lnTo>
                  <a:lnTo>
                    <a:pt x="50292" y="504444"/>
                  </a:lnTo>
                  <a:lnTo>
                    <a:pt x="57912" y="507492"/>
                  </a:lnTo>
                  <a:lnTo>
                    <a:pt x="67056" y="509016"/>
                  </a:lnTo>
                  <a:lnTo>
                    <a:pt x="74676" y="510540"/>
                  </a:lnTo>
                  <a:lnTo>
                    <a:pt x="382524" y="510540"/>
                  </a:lnTo>
                  <a:lnTo>
                    <a:pt x="397764" y="507492"/>
                  </a:lnTo>
                  <a:lnTo>
                    <a:pt x="405384" y="504444"/>
                  </a:lnTo>
                  <a:lnTo>
                    <a:pt x="420623" y="495300"/>
                  </a:lnTo>
                  <a:lnTo>
                    <a:pt x="427024" y="490728"/>
                  </a:lnTo>
                  <a:lnTo>
                    <a:pt x="82296" y="490728"/>
                  </a:lnTo>
                  <a:lnTo>
                    <a:pt x="76200" y="489204"/>
                  </a:lnTo>
                  <a:lnTo>
                    <a:pt x="70104" y="489204"/>
                  </a:lnTo>
                  <a:lnTo>
                    <a:pt x="64008" y="487680"/>
                  </a:lnTo>
                  <a:lnTo>
                    <a:pt x="57912" y="484632"/>
                  </a:lnTo>
                  <a:lnTo>
                    <a:pt x="51816" y="483108"/>
                  </a:lnTo>
                  <a:lnTo>
                    <a:pt x="47244" y="480060"/>
                  </a:lnTo>
                  <a:lnTo>
                    <a:pt x="48768" y="480060"/>
                  </a:lnTo>
                  <a:lnTo>
                    <a:pt x="39877" y="472440"/>
                  </a:lnTo>
                  <a:lnTo>
                    <a:pt x="39624" y="472440"/>
                  </a:lnTo>
                  <a:lnTo>
                    <a:pt x="38100" y="470916"/>
                  </a:lnTo>
                  <a:lnTo>
                    <a:pt x="38317" y="470916"/>
                  </a:lnTo>
                  <a:lnTo>
                    <a:pt x="31786" y="463296"/>
                  </a:lnTo>
                  <a:lnTo>
                    <a:pt x="30480" y="463296"/>
                  </a:lnTo>
                  <a:lnTo>
                    <a:pt x="24384" y="451104"/>
                  </a:lnTo>
                  <a:lnTo>
                    <a:pt x="22860" y="446532"/>
                  </a:lnTo>
                  <a:lnTo>
                    <a:pt x="19812" y="434340"/>
                  </a:lnTo>
                  <a:lnTo>
                    <a:pt x="19812" y="82296"/>
                  </a:lnTo>
                  <a:lnTo>
                    <a:pt x="21336" y="76200"/>
                  </a:lnTo>
                  <a:lnTo>
                    <a:pt x="21336" y="70104"/>
                  </a:lnTo>
                  <a:lnTo>
                    <a:pt x="22860" y="64008"/>
                  </a:lnTo>
                  <a:lnTo>
                    <a:pt x="25908" y="57912"/>
                  </a:lnTo>
                  <a:lnTo>
                    <a:pt x="27432" y="53340"/>
                  </a:lnTo>
                  <a:lnTo>
                    <a:pt x="30480" y="47244"/>
                  </a:lnTo>
                  <a:lnTo>
                    <a:pt x="31786" y="47244"/>
                  </a:lnTo>
                  <a:lnTo>
                    <a:pt x="38317" y="39624"/>
                  </a:lnTo>
                  <a:lnTo>
                    <a:pt x="38100" y="39624"/>
                  </a:lnTo>
                  <a:lnTo>
                    <a:pt x="39624" y="38100"/>
                  </a:lnTo>
                  <a:lnTo>
                    <a:pt x="39878" y="38100"/>
                  </a:lnTo>
                  <a:lnTo>
                    <a:pt x="48768" y="30480"/>
                  </a:lnTo>
                  <a:lnTo>
                    <a:pt x="49276" y="30480"/>
                  </a:lnTo>
                  <a:lnTo>
                    <a:pt x="53340" y="27432"/>
                  </a:lnTo>
                  <a:lnTo>
                    <a:pt x="59436" y="24384"/>
                  </a:lnTo>
                  <a:lnTo>
                    <a:pt x="64008" y="22860"/>
                  </a:lnTo>
                  <a:lnTo>
                    <a:pt x="70104" y="21336"/>
                  </a:lnTo>
                  <a:lnTo>
                    <a:pt x="76200" y="21336"/>
                  </a:lnTo>
                  <a:lnTo>
                    <a:pt x="83820" y="19812"/>
                  </a:lnTo>
                  <a:lnTo>
                    <a:pt x="427228" y="19812"/>
                  </a:lnTo>
                  <a:lnTo>
                    <a:pt x="413004" y="9144"/>
                  </a:lnTo>
                  <a:lnTo>
                    <a:pt x="397764" y="3048"/>
                  </a:lnTo>
                  <a:lnTo>
                    <a:pt x="390144" y="1524"/>
                  </a:lnTo>
                  <a:lnTo>
                    <a:pt x="381000" y="0"/>
                  </a:lnTo>
                  <a:close/>
                </a:path>
                <a:path w="455930" h="510539">
                  <a:moveTo>
                    <a:pt x="417576" y="470916"/>
                  </a:moveTo>
                  <a:lnTo>
                    <a:pt x="406908" y="480060"/>
                  </a:lnTo>
                  <a:lnTo>
                    <a:pt x="397764" y="486156"/>
                  </a:lnTo>
                  <a:lnTo>
                    <a:pt x="379476" y="490728"/>
                  </a:lnTo>
                  <a:lnTo>
                    <a:pt x="427024" y="490728"/>
                  </a:lnTo>
                  <a:lnTo>
                    <a:pt x="431292" y="487680"/>
                  </a:lnTo>
                  <a:lnTo>
                    <a:pt x="431292" y="486156"/>
                  </a:lnTo>
                  <a:lnTo>
                    <a:pt x="432816" y="486156"/>
                  </a:lnTo>
                  <a:lnTo>
                    <a:pt x="441959" y="475488"/>
                  </a:lnTo>
                  <a:lnTo>
                    <a:pt x="441959" y="473964"/>
                  </a:lnTo>
                  <a:lnTo>
                    <a:pt x="442874" y="472440"/>
                  </a:lnTo>
                  <a:lnTo>
                    <a:pt x="417576" y="472440"/>
                  </a:lnTo>
                  <a:lnTo>
                    <a:pt x="417576" y="470916"/>
                  </a:lnTo>
                  <a:close/>
                </a:path>
                <a:path w="455930" h="510539">
                  <a:moveTo>
                    <a:pt x="38100" y="470916"/>
                  </a:moveTo>
                  <a:lnTo>
                    <a:pt x="39624" y="472440"/>
                  </a:lnTo>
                  <a:lnTo>
                    <a:pt x="38920" y="471619"/>
                  </a:lnTo>
                  <a:lnTo>
                    <a:pt x="38100" y="470916"/>
                  </a:lnTo>
                  <a:close/>
                </a:path>
                <a:path w="455930" h="510539">
                  <a:moveTo>
                    <a:pt x="38920" y="471619"/>
                  </a:moveTo>
                  <a:lnTo>
                    <a:pt x="39624" y="472440"/>
                  </a:lnTo>
                  <a:lnTo>
                    <a:pt x="39877" y="472440"/>
                  </a:lnTo>
                  <a:lnTo>
                    <a:pt x="38920" y="471619"/>
                  </a:lnTo>
                  <a:close/>
                </a:path>
                <a:path w="455930" h="510539">
                  <a:moveTo>
                    <a:pt x="425195" y="461772"/>
                  </a:moveTo>
                  <a:lnTo>
                    <a:pt x="417576" y="472440"/>
                  </a:lnTo>
                  <a:lnTo>
                    <a:pt x="442874" y="472440"/>
                  </a:lnTo>
                  <a:lnTo>
                    <a:pt x="446531" y="466344"/>
                  </a:lnTo>
                  <a:lnTo>
                    <a:pt x="448056" y="463296"/>
                  </a:lnTo>
                  <a:lnTo>
                    <a:pt x="425195" y="463296"/>
                  </a:lnTo>
                  <a:lnTo>
                    <a:pt x="425195" y="461772"/>
                  </a:lnTo>
                  <a:close/>
                </a:path>
                <a:path w="455930" h="510539">
                  <a:moveTo>
                    <a:pt x="38317" y="470916"/>
                  </a:moveTo>
                  <a:lnTo>
                    <a:pt x="38100" y="470916"/>
                  </a:lnTo>
                  <a:lnTo>
                    <a:pt x="38920" y="471619"/>
                  </a:lnTo>
                  <a:lnTo>
                    <a:pt x="38317" y="470916"/>
                  </a:lnTo>
                  <a:close/>
                </a:path>
                <a:path w="455930" h="510539">
                  <a:moveTo>
                    <a:pt x="30480" y="461772"/>
                  </a:moveTo>
                  <a:lnTo>
                    <a:pt x="30480" y="463296"/>
                  </a:lnTo>
                  <a:lnTo>
                    <a:pt x="31786" y="463296"/>
                  </a:lnTo>
                  <a:lnTo>
                    <a:pt x="30480" y="461772"/>
                  </a:lnTo>
                  <a:close/>
                </a:path>
                <a:path w="455930" h="510539">
                  <a:moveTo>
                    <a:pt x="448360" y="47244"/>
                  </a:moveTo>
                  <a:lnTo>
                    <a:pt x="425195" y="47244"/>
                  </a:lnTo>
                  <a:lnTo>
                    <a:pt x="431292" y="59436"/>
                  </a:lnTo>
                  <a:lnTo>
                    <a:pt x="432816" y="64008"/>
                  </a:lnTo>
                  <a:lnTo>
                    <a:pt x="435864" y="76200"/>
                  </a:lnTo>
                  <a:lnTo>
                    <a:pt x="435864" y="434340"/>
                  </a:lnTo>
                  <a:lnTo>
                    <a:pt x="431292" y="452628"/>
                  </a:lnTo>
                  <a:lnTo>
                    <a:pt x="428244" y="458724"/>
                  </a:lnTo>
                  <a:lnTo>
                    <a:pt x="425195" y="463296"/>
                  </a:lnTo>
                  <a:lnTo>
                    <a:pt x="448056" y="463296"/>
                  </a:lnTo>
                  <a:lnTo>
                    <a:pt x="449580" y="460248"/>
                  </a:lnTo>
                  <a:lnTo>
                    <a:pt x="452628" y="452628"/>
                  </a:lnTo>
                  <a:lnTo>
                    <a:pt x="454152" y="443484"/>
                  </a:lnTo>
                  <a:lnTo>
                    <a:pt x="455676" y="435864"/>
                  </a:lnTo>
                  <a:lnTo>
                    <a:pt x="455676" y="73152"/>
                  </a:lnTo>
                  <a:lnTo>
                    <a:pt x="452628" y="57912"/>
                  </a:lnTo>
                  <a:lnTo>
                    <a:pt x="448360" y="47244"/>
                  </a:lnTo>
                  <a:close/>
                </a:path>
                <a:path w="455930" h="510539">
                  <a:moveTo>
                    <a:pt x="31786" y="47244"/>
                  </a:moveTo>
                  <a:lnTo>
                    <a:pt x="30480" y="47244"/>
                  </a:lnTo>
                  <a:lnTo>
                    <a:pt x="30480" y="48768"/>
                  </a:lnTo>
                  <a:lnTo>
                    <a:pt x="31786" y="47244"/>
                  </a:lnTo>
                  <a:close/>
                </a:path>
                <a:path w="455930" h="510539">
                  <a:moveTo>
                    <a:pt x="443103" y="38100"/>
                  </a:moveTo>
                  <a:lnTo>
                    <a:pt x="417576" y="38100"/>
                  </a:lnTo>
                  <a:lnTo>
                    <a:pt x="425195" y="48768"/>
                  </a:lnTo>
                  <a:lnTo>
                    <a:pt x="425195" y="47244"/>
                  </a:lnTo>
                  <a:lnTo>
                    <a:pt x="448360" y="47244"/>
                  </a:lnTo>
                  <a:lnTo>
                    <a:pt x="446531" y="42672"/>
                  </a:lnTo>
                  <a:lnTo>
                    <a:pt x="443103" y="38100"/>
                  </a:lnTo>
                  <a:close/>
                </a:path>
                <a:path w="455930" h="510539">
                  <a:moveTo>
                    <a:pt x="39624" y="38100"/>
                  </a:moveTo>
                  <a:lnTo>
                    <a:pt x="38100" y="39624"/>
                  </a:lnTo>
                  <a:lnTo>
                    <a:pt x="38920" y="38920"/>
                  </a:lnTo>
                  <a:lnTo>
                    <a:pt x="39624" y="38100"/>
                  </a:lnTo>
                  <a:close/>
                </a:path>
                <a:path w="455930" h="510539">
                  <a:moveTo>
                    <a:pt x="38920" y="38920"/>
                  </a:moveTo>
                  <a:lnTo>
                    <a:pt x="38100" y="39624"/>
                  </a:lnTo>
                  <a:lnTo>
                    <a:pt x="38317" y="39624"/>
                  </a:lnTo>
                  <a:lnTo>
                    <a:pt x="38920" y="38920"/>
                  </a:lnTo>
                  <a:close/>
                </a:path>
                <a:path w="455930" h="510539">
                  <a:moveTo>
                    <a:pt x="427228" y="19812"/>
                  </a:moveTo>
                  <a:lnTo>
                    <a:pt x="373380" y="19812"/>
                  </a:lnTo>
                  <a:lnTo>
                    <a:pt x="379476" y="21336"/>
                  </a:lnTo>
                  <a:lnTo>
                    <a:pt x="387096" y="21336"/>
                  </a:lnTo>
                  <a:lnTo>
                    <a:pt x="391668" y="22860"/>
                  </a:lnTo>
                  <a:lnTo>
                    <a:pt x="397764" y="25908"/>
                  </a:lnTo>
                  <a:lnTo>
                    <a:pt x="403860" y="27432"/>
                  </a:lnTo>
                  <a:lnTo>
                    <a:pt x="408431" y="30480"/>
                  </a:lnTo>
                  <a:lnTo>
                    <a:pt x="417576" y="39624"/>
                  </a:lnTo>
                  <a:lnTo>
                    <a:pt x="417576" y="38100"/>
                  </a:lnTo>
                  <a:lnTo>
                    <a:pt x="443103" y="38100"/>
                  </a:lnTo>
                  <a:lnTo>
                    <a:pt x="441959" y="36576"/>
                  </a:lnTo>
                  <a:lnTo>
                    <a:pt x="441959" y="35052"/>
                  </a:lnTo>
                  <a:lnTo>
                    <a:pt x="432816" y="24384"/>
                  </a:lnTo>
                  <a:lnTo>
                    <a:pt x="431292" y="24384"/>
                  </a:lnTo>
                  <a:lnTo>
                    <a:pt x="431292" y="22860"/>
                  </a:lnTo>
                  <a:lnTo>
                    <a:pt x="427228" y="19812"/>
                  </a:lnTo>
                  <a:close/>
                </a:path>
                <a:path w="455930" h="510539">
                  <a:moveTo>
                    <a:pt x="39878" y="38100"/>
                  </a:moveTo>
                  <a:lnTo>
                    <a:pt x="39624" y="38100"/>
                  </a:lnTo>
                  <a:lnTo>
                    <a:pt x="38920" y="38920"/>
                  </a:lnTo>
                  <a:lnTo>
                    <a:pt x="39878" y="38100"/>
                  </a:lnTo>
                  <a:close/>
                </a:path>
                <a:path w="455930" h="510539">
                  <a:moveTo>
                    <a:pt x="49276" y="30480"/>
                  </a:moveTo>
                  <a:lnTo>
                    <a:pt x="48768" y="30480"/>
                  </a:lnTo>
                  <a:lnTo>
                    <a:pt x="47244" y="32004"/>
                  </a:lnTo>
                  <a:lnTo>
                    <a:pt x="49276" y="3048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2590292" y="2867272"/>
            <a:ext cx="205740" cy="2216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250" spc="-25" dirty="0">
                <a:latin typeface="Arial"/>
                <a:cs typeface="Arial"/>
              </a:rPr>
              <a:t>42</a:t>
            </a:r>
            <a:endParaRPr sz="1250">
              <a:latin typeface="Arial"/>
              <a:cs typeface="Arial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2505455" y="3598164"/>
            <a:ext cx="455930" cy="510540"/>
            <a:chOff x="2505455" y="3598164"/>
            <a:chExt cx="455930" cy="510540"/>
          </a:xfrm>
        </p:grpSpPr>
        <p:sp>
          <p:nvSpPr>
            <p:cNvPr id="11" name="object 11"/>
            <p:cNvSpPr/>
            <p:nvPr/>
          </p:nvSpPr>
          <p:spPr>
            <a:xfrm>
              <a:off x="2516123" y="3608832"/>
              <a:ext cx="436245" cy="489584"/>
            </a:xfrm>
            <a:custGeom>
              <a:avLst/>
              <a:gdLst/>
              <a:ahLst/>
              <a:cxnLst/>
              <a:rect l="l" t="t" r="r" b="b"/>
              <a:pathLst>
                <a:path w="436244" h="489585">
                  <a:moveTo>
                    <a:pt x="362712" y="0"/>
                  </a:moveTo>
                  <a:lnTo>
                    <a:pt x="71628" y="0"/>
                  </a:lnTo>
                  <a:lnTo>
                    <a:pt x="43719" y="5619"/>
                  </a:lnTo>
                  <a:lnTo>
                    <a:pt x="20955" y="20954"/>
                  </a:lnTo>
                  <a:lnTo>
                    <a:pt x="5619" y="43719"/>
                  </a:lnTo>
                  <a:lnTo>
                    <a:pt x="0" y="71627"/>
                  </a:lnTo>
                  <a:lnTo>
                    <a:pt x="0" y="417575"/>
                  </a:lnTo>
                  <a:lnTo>
                    <a:pt x="5619" y="445484"/>
                  </a:lnTo>
                  <a:lnTo>
                    <a:pt x="20954" y="468248"/>
                  </a:lnTo>
                  <a:lnTo>
                    <a:pt x="43719" y="483584"/>
                  </a:lnTo>
                  <a:lnTo>
                    <a:pt x="71628" y="489203"/>
                  </a:lnTo>
                  <a:lnTo>
                    <a:pt x="362712" y="489203"/>
                  </a:lnTo>
                  <a:lnTo>
                    <a:pt x="390858" y="483584"/>
                  </a:lnTo>
                  <a:lnTo>
                    <a:pt x="414147" y="468248"/>
                  </a:lnTo>
                  <a:lnTo>
                    <a:pt x="430006" y="445484"/>
                  </a:lnTo>
                  <a:lnTo>
                    <a:pt x="435864" y="417575"/>
                  </a:lnTo>
                  <a:lnTo>
                    <a:pt x="435864" y="71627"/>
                  </a:lnTo>
                  <a:lnTo>
                    <a:pt x="430006" y="43719"/>
                  </a:lnTo>
                  <a:lnTo>
                    <a:pt x="414147" y="20954"/>
                  </a:lnTo>
                  <a:lnTo>
                    <a:pt x="390858" y="5619"/>
                  </a:lnTo>
                  <a:lnTo>
                    <a:pt x="362712" y="0"/>
                  </a:lnTo>
                  <a:close/>
                </a:path>
              </a:pathLst>
            </a:custGeom>
            <a:solidFill>
              <a:srgbClr val="FFCB6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505455" y="3598164"/>
              <a:ext cx="455930" cy="510540"/>
            </a:xfrm>
            <a:custGeom>
              <a:avLst/>
              <a:gdLst/>
              <a:ahLst/>
              <a:cxnLst/>
              <a:rect l="l" t="t" r="r" b="b"/>
              <a:pathLst>
                <a:path w="455930" h="510539">
                  <a:moveTo>
                    <a:pt x="381000" y="0"/>
                  </a:moveTo>
                  <a:lnTo>
                    <a:pt x="73152" y="0"/>
                  </a:lnTo>
                  <a:lnTo>
                    <a:pt x="57912" y="3048"/>
                  </a:lnTo>
                  <a:lnTo>
                    <a:pt x="50292" y="6096"/>
                  </a:lnTo>
                  <a:lnTo>
                    <a:pt x="42672" y="10668"/>
                  </a:lnTo>
                  <a:lnTo>
                    <a:pt x="36576" y="13716"/>
                  </a:lnTo>
                  <a:lnTo>
                    <a:pt x="35052" y="15240"/>
                  </a:lnTo>
                  <a:lnTo>
                    <a:pt x="24384" y="24384"/>
                  </a:lnTo>
                  <a:lnTo>
                    <a:pt x="22860" y="24384"/>
                  </a:lnTo>
                  <a:lnTo>
                    <a:pt x="13716" y="36576"/>
                  </a:lnTo>
                  <a:lnTo>
                    <a:pt x="7631" y="46958"/>
                  </a:lnTo>
                  <a:lnTo>
                    <a:pt x="4195" y="54778"/>
                  </a:lnTo>
                  <a:lnTo>
                    <a:pt x="2091" y="63022"/>
                  </a:lnTo>
                  <a:lnTo>
                    <a:pt x="0" y="74676"/>
                  </a:lnTo>
                  <a:lnTo>
                    <a:pt x="0" y="437388"/>
                  </a:lnTo>
                  <a:lnTo>
                    <a:pt x="15240" y="475488"/>
                  </a:lnTo>
                  <a:lnTo>
                    <a:pt x="22860" y="486156"/>
                  </a:lnTo>
                  <a:lnTo>
                    <a:pt x="24384" y="486156"/>
                  </a:lnTo>
                  <a:lnTo>
                    <a:pt x="24384" y="487680"/>
                  </a:lnTo>
                  <a:lnTo>
                    <a:pt x="35052" y="495300"/>
                  </a:lnTo>
                  <a:lnTo>
                    <a:pt x="36576" y="496824"/>
                  </a:lnTo>
                  <a:lnTo>
                    <a:pt x="44196" y="501396"/>
                  </a:lnTo>
                  <a:lnTo>
                    <a:pt x="50292" y="504444"/>
                  </a:lnTo>
                  <a:lnTo>
                    <a:pt x="57912" y="507492"/>
                  </a:lnTo>
                  <a:lnTo>
                    <a:pt x="67056" y="509016"/>
                  </a:lnTo>
                  <a:lnTo>
                    <a:pt x="74676" y="510540"/>
                  </a:lnTo>
                  <a:lnTo>
                    <a:pt x="382524" y="510540"/>
                  </a:lnTo>
                  <a:lnTo>
                    <a:pt x="397764" y="507492"/>
                  </a:lnTo>
                  <a:lnTo>
                    <a:pt x="405384" y="504444"/>
                  </a:lnTo>
                  <a:lnTo>
                    <a:pt x="413004" y="499872"/>
                  </a:lnTo>
                  <a:lnTo>
                    <a:pt x="419100" y="496824"/>
                  </a:lnTo>
                  <a:lnTo>
                    <a:pt x="420623" y="496824"/>
                  </a:lnTo>
                  <a:lnTo>
                    <a:pt x="420623" y="495300"/>
                  </a:lnTo>
                  <a:lnTo>
                    <a:pt x="427024" y="490728"/>
                  </a:lnTo>
                  <a:lnTo>
                    <a:pt x="76200" y="490728"/>
                  </a:lnTo>
                  <a:lnTo>
                    <a:pt x="64008" y="487680"/>
                  </a:lnTo>
                  <a:lnTo>
                    <a:pt x="57912" y="484632"/>
                  </a:lnTo>
                  <a:lnTo>
                    <a:pt x="51816" y="483108"/>
                  </a:lnTo>
                  <a:lnTo>
                    <a:pt x="47244" y="480060"/>
                  </a:lnTo>
                  <a:lnTo>
                    <a:pt x="48768" y="480060"/>
                  </a:lnTo>
                  <a:lnTo>
                    <a:pt x="39877" y="472440"/>
                  </a:lnTo>
                  <a:lnTo>
                    <a:pt x="39624" y="472440"/>
                  </a:lnTo>
                  <a:lnTo>
                    <a:pt x="38100" y="470916"/>
                  </a:lnTo>
                  <a:lnTo>
                    <a:pt x="38317" y="470916"/>
                  </a:lnTo>
                  <a:lnTo>
                    <a:pt x="30480" y="461772"/>
                  </a:lnTo>
                  <a:lnTo>
                    <a:pt x="26150" y="454949"/>
                  </a:lnTo>
                  <a:lnTo>
                    <a:pt x="23512" y="448608"/>
                  </a:lnTo>
                  <a:lnTo>
                    <a:pt x="21691" y="441990"/>
                  </a:lnTo>
                  <a:lnTo>
                    <a:pt x="19812" y="434340"/>
                  </a:lnTo>
                  <a:lnTo>
                    <a:pt x="19812" y="82296"/>
                  </a:lnTo>
                  <a:lnTo>
                    <a:pt x="21336" y="76200"/>
                  </a:lnTo>
                  <a:lnTo>
                    <a:pt x="21336" y="70104"/>
                  </a:lnTo>
                  <a:lnTo>
                    <a:pt x="22860" y="64008"/>
                  </a:lnTo>
                  <a:lnTo>
                    <a:pt x="25908" y="57912"/>
                  </a:lnTo>
                  <a:lnTo>
                    <a:pt x="27432" y="51816"/>
                  </a:lnTo>
                  <a:lnTo>
                    <a:pt x="30480" y="47244"/>
                  </a:lnTo>
                  <a:lnTo>
                    <a:pt x="39624" y="38100"/>
                  </a:lnTo>
                  <a:lnTo>
                    <a:pt x="39878" y="38100"/>
                  </a:lnTo>
                  <a:lnTo>
                    <a:pt x="48768" y="30480"/>
                  </a:lnTo>
                  <a:lnTo>
                    <a:pt x="49276" y="30480"/>
                  </a:lnTo>
                  <a:lnTo>
                    <a:pt x="53340" y="27432"/>
                  </a:lnTo>
                  <a:lnTo>
                    <a:pt x="59436" y="24384"/>
                  </a:lnTo>
                  <a:lnTo>
                    <a:pt x="64008" y="22860"/>
                  </a:lnTo>
                  <a:lnTo>
                    <a:pt x="70104" y="21336"/>
                  </a:lnTo>
                  <a:lnTo>
                    <a:pt x="76200" y="21336"/>
                  </a:lnTo>
                  <a:lnTo>
                    <a:pt x="83820" y="19812"/>
                  </a:lnTo>
                  <a:lnTo>
                    <a:pt x="425958" y="19812"/>
                  </a:lnTo>
                  <a:lnTo>
                    <a:pt x="420623" y="15240"/>
                  </a:lnTo>
                  <a:lnTo>
                    <a:pt x="420623" y="13716"/>
                  </a:lnTo>
                  <a:lnTo>
                    <a:pt x="419100" y="13716"/>
                  </a:lnTo>
                  <a:lnTo>
                    <a:pt x="413004" y="9144"/>
                  </a:lnTo>
                  <a:lnTo>
                    <a:pt x="397764" y="3048"/>
                  </a:lnTo>
                  <a:lnTo>
                    <a:pt x="390144" y="1524"/>
                  </a:lnTo>
                  <a:lnTo>
                    <a:pt x="381000" y="0"/>
                  </a:lnTo>
                  <a:close/>
                </a:path>
                <a:path w="455930" h="510539">
                  <a:moveTo>
                    <a:pt x="417576" y="470916"/>
                  </a:moveTo>
                  <a:lnTo>
                    <a:pt x="406908" y="480060"/>
                  </a:lnTo>
                  <a:lnTo>
                    <a:pt x="408431" y="480060"/>
                  </a:lnTo>
                  <a:lnTo>
                    <a:pt x="402336" y="483108"/>
                  </a:lnTo>
                  <a:lnTo>
                    <a:pt x="397764" y="486156"/>
                  </a:lnTo>
                  <a:lnTo>
                    <a:pt x="379476" y="490728"/>
                  </a:lnTo>
                  <a:lnTo>
                    <a:pt x="427024" y="490728"/>
                  </a:lnTo>
                  <a:lnTo>
                    <a:pt x="431292" y="487680"/>
                  </a:lnTo>
                  <a:lnTo>
                    <a:pt x="431292" y="486156"/>
                  </a:lnTo>
                  <a:lnTo>
                    <a:pt x="432816" y="486156"/>
                  </a:lnTo>
                  <a:lnTo>
                    <a:pt x="441959" y="475488"/>
                  </a:lnTo>
                  <a:lnTo>
                    <a:pt x="441959" y="473964"/>
                  </a:lnTo>
                  <a:lnTo>
                    <a:pt x="442874" y="472440"/>
                  </a:lnTo>
                  <a:lnTo>
                    <a:pt x="417576" y="472440"/>
                  </a:lnTo>
                  <a:lnTo>
                    <a:pt x="417576" y="470916"/>
                  </a:lnTo>
                  <a:close/>
                </a:path>
                <a:path w="455930" h="510539">
                  <a:moveTo>
                    <a:pt x="38100" y="470916"/>
                  </a:moveTo>
                  <a:lnTo>
                    <a:pt x="39624" y="472440"/>
                  </a:lnTo>
                  <a:lnTo>
                    <a:pt x="38920" y="471619"/>
                  </a:lnTo>
                  <a:lnTo>
                    <a:pt x="38100" y="470916"/>
                  </a:lnTo>
                  <a:close/>
                </a:path>
                <a:path w="455930" h="510539">
                  <a:moveTo>
                    <a:pt x="38920" y="471619"/>
                  </a:moveTo>
                  <a:lnTo>
                    <a:pt x="39624" y="472440"/>
                  </a:lnTo>
                  <a:lnTo>
                    <a:pt x="39877" y="472440"/>
                  </a:lnTo>
                  <a:lnTo>
                    <a:pt x="38920" y="471619"/>
                  </a:lnTo>
                  <a:close/>
                </a:path>
                <a:path w="455930" h="510539">
                  <a:moveTo>
                    <a:pt x="425195" y="461772"/>
                  </a:moveTo>
                  <a:lnTo>
                    <a:pt x="417576" y="472440"/>
                  </a:lnTo>
                  <a:lnTo>
                    <a:pt x="442874" y="472440"/>
                  </a:lnTo>
                  <a:lnTo>
                    <a:pt x="446531" y="466344"/>
                  </a:lnTo>
                  <a:lnTo>
                    <a:pt x="448056" y="463296"/>
                  </a:lnTo>
                  <a:lnTo>
                    <a:pt x="425195" y="463296"/>
                  </a:lnTo>
                  <a:lnTo>
                    <a:pt x="425195" y="461772"/>
                  </a:lnTo>
                  <a:close/>
                </a:path>
                <a:path w="455930" h="510539">
                  <a:moveTo>
                    <a:pt x="38317" y="470916"/>
                  </a:moveTo>
                  <a:lnTo>
                    <a:pt x="38100" y="470916"/>
                  </a:lnTo>
                  <a:lnTo>
                    <a:pt x="38920" y="471619"/>
                  </a:lnTo>
                  <a:lnTo>
                    <a:pt x="38317" y="470916"/>
                  </a:lnTo>
                  <a:close/>
                </a:path>
                <a:path w="455930" h="510539">
                  <a:moveTo>
                    <a:pt x="448360" y="47244"/>
                  </a:moveTo>
                  <a:lnTo>
                    <a:pt x="425195" y="47244"/>
                  </a:lnTo>
                  <a:lnTo>
                    <a:pt x="431292" y="59436"/>
                  </a:lnTo>
                  <a:lnTo>
                    <a:pt x="432816" y="64008"/>
                  </a:lnTo>
                  <a:lnTo>
                    <a:pt x="434340" y="70104"/>
                  </a:lnTo>
                  <a:lnTo>
                    <a:pt x="435864" y="77724"/>
                  </a:lnTo>
                  <a:lnTo>
                    <a:pt x="435864" y="434340"/>
                  </a:lnTo>
                  <a:lnTo>
                    <a:pt x="431292" y="452628"/>
                  </a:lnTo>
                  <a:lnTo>
                    <a:pt x="428244" y="458724"/>
                  </a:lnTo>
                  <a:lnTo>
                    <a:pt x="425195" y="463296"/>
                  </a:lnTo>
                  <a:lnTo>
                    <a:pt x="448056" y="463296"/>
                  </a:lnTo>
                  <a:lnTo>
                    <a:pt x="449580" y="460248"/>
                  </a:lnTo>
                  <a:lnTo>
                    <a:pt x="452628" y="452628"/>
                  </a:lnTo>
                  <a:lnTo>
                    <a:pt x="454152" y="443484"/>
                  </a:lnTo>
                  <a:lnTo>
                    <a:pt x="455676" y="435864"/>
                  </a:lnTo>
                  <a:lnTo>
                    <a:pt x="455676" y="73152"/>
                  </a:lnTo>
                  <a:lnTo>
                    <a:pt x="452628" y="57912"/>
                  </a:lnTo>
                  <a:lnTo>
                    <a:pt x="448360" y="47244"/>
                  </a:lnTo>
                  <a:close/>
                </a:path>
                <a:path w="455930" h="510539">
                  <a:moveTo>
                    <a:pt x="443103" y="38100"/>
                  </a:moveTo>
                  <a:lnTo>
                    <a:pt x="417576" y="38100"/>
                  </a:lnTo>
                  <a:lnTo>
                    <a:pt x="425195" y="48768"/>
                  </a:lnTo>
                  <a:lnTo>
                    <a:pt x="425195" y="47244"/>
                  </a:lnTo>
                  <a:lnTo>
                    <a:pt x="448360" y="47244"/>
                  </a:lnTo>
                  <a:lnTo>
                    <a:pt x="446531" y="42672"/>
                  </a:lnTo>
                  <a:lnTo>
                    <a:pt x="443103" y="38100"/>
                  </a:lnTo>
                  <a:close/>
                </a:path>
                <a:path w="455930" h="510539">
                  <a:moveTo>
                    <a:pt x="39878" y="38100"/>
                  </a:moveTo>
                  <a:lnTo>
                    <a:pt x="39624" y="38100"/>
                  </a:lnTo>
                  <a:lnTo>
                    <a:pt x="38100" y="39624"/>
                  </a:lnTo>
                  <a:lnTo>
                    <a:pt x="39878" y="38100"/>
                  </a:lnTo>
                  <a:close/>
                </a:path>
                <a:path w="455930" h="510539">
                  <a:moveTo>
                    <a:pt x="425958" y="19812"/>
                  </a:moveTo>
                  <a:lnTo>
                    <a:pt x="373380" y="19812"/>
                  </a:lnTo>
                  <a:lnTo>
                    <a:pt x="381000" y="21336"/>
                  </a:lnTo>
                  <a:lnTo>
                    <a:pt x="387096" y="21336"/>
                  </a:lnTo>
                  <a:lnTo>
                    <a:pt x="393192" y="22860"/>
                  </a:lnTo>
                  <a:lnTo>
                    <a:pt x="397764" y="25908"/>
                  </a:lnTo>
                  <a:lnTo>
                    <a:pt x="403860" y="27432"/>
                  </a:lnTo>
                  <a:lnTo>
                    <a:pt x="408431" y="30480"/>
                  </a:lnTo>
                  <a:lnTo>
                    <a:pt x="406908" y="30480"/>
                  </a:lnTo>
                  <a:lnTo>
                    <a:pt x="417576" y="39624"/>
                  </a:lnTo>
                  <a:lnTo>
                    <a:pt x="417576" y="38100"/>
                  </a:lnTo>
                  <a:lnTo>
                    <a:pt x="443103" y="38100"/>
                  </a:lnTo>
                  <a:lnTo>
                    <a:pt x="441959" y="36576"/>
                  </a:lnTo>
                  <a:lnTo>
                    <a:pt x="441959" y="35052"/>
                  </a:lnTo>
                  <a:lnTo>
                    <a:pt x="432816" y="24384"/>
                  </a:lnTo>
                  <a:lnTo>
                    <a:pt x="431292" y="24384"/>
                  </a:lnTo>
                  <a:lnTo>
                    <a:pt x="425958" y="19812"/>
                  </a:lnTo>
                  <a:close/>
                </a:path>
                <a:path w="455930" h="510539">
                  <a:moveTo>
                    <a:pt x="49276" y="30480"/>
                  </a:moveTo>
                  <a:lnTo>
                    <a:pt x="48768" y="30480"/>
                  </a:lnTo>
                  <a:lnTo>
                    <a:pt x="47244" y="32004"/>
                  </a:lnTo>
                  <a:lnTo>
                    <a:pt x="49276" y="3048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2672588" y="3217561"/>
            <a:ext cx="119380" cy="2438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400" spc="-50" dirty="0">
                <a:solidFill>
                  <a:srgbClr val="0000FF"/>
                </a:solidFill>
                <a:latin typeface="Times New Roman"/>
                <a:cs typeface="Times New Roman"/>
              </a:rPr>
              <a:t>x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131824" y="3739000"/>
            <a:ext cx="5189855" cy="11391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470660">
              <a:lnSpc>
                <a:spcPct val="100000"/>
              </a:lnSpc>
              <a:spcBef>
                <a:spcPts val="135"/>
              </a:spcBef>
            </a:pPr>
            <a:r>
              <a:rPr sz="1250" spc="-25" dirty="0">
                <a:latin typeface="Arial"/>
                <a:cs typeface="Arial"/>
              </a:rPr>
              <a:t>42</a:t>
            </a:r>
            <a:endParaRPr sz="1250">
              <a:latin typeface="Arial"/>
              <a:cs typeface="Arial"/>
            </a:endParaRPr>
          </a:p>
          <a:p>
            <a:pPr marL="1553210">
              <a:lnSpc>
                <a:spcPct val="100000"/>
              </a:lnSpc>
              <a:spcBef>
                <a:spcPts val="1255"/>
              </a:spcBef>
            </a:pPr>
            <a:r>
              <a:rPr sz="1400" spc="-50" dirty="0">
                <a:solidFill>
                  <a:srgbClr val="0000FF"/>
                </a:solidFill>
                <a:latin typeface="Times New Roman"/>
                <a:cs typeface="Times New Roman"/>
              </a:rPr>
              <a:t>y</a:t>
            </a:r>
            <a:endParaRPr sz="1400">
              <a:latin typeface="Times New Roman"/>
              <a:cs typeface="Times New Roman"/>
            </a:endParaRPr>
          </a:p>
          <a:p>
            <a:pPr marL="341630" marR="5080" indent="-329565">
              <a:lnSpc>
                <a:spcPct val="101899"/>
              </a:lnSpc>
              <a:spcBef>
                <a:spcPts val="500"/>
              </a:spcBef>
              <a:buClr>
                <a:srgbClr val="FF0000"/>
              </a:buClr>
              <a:buChar char="•"/>
              <a:tabLst>
                <a:tab pos="341630" algn="l"/>
              </a:tabLst>
            </a:pPr>
            <a:r>
              <a:rPr sz="1550" dirty="0">
                <a:latin typeface="Arial"/>
                <a:cs typeface="Arial"/>
              </a:rPr>
              <a:t>After</a:t>
            </a:r>
            <a:r>
              <a:rPr sz="1550" spc="2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the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assignment,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the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value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of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spc="160" dirty="0">
                <a:latin typeface="Times New Roman"/>
                <a:cs typeface="Times New Roman"/>
              </a:rPr>
              <a:t>y</a:t>
            </a:r>
            <a:r>
              <a:rPr sz="1550" spc="85" dirty="0">
                <a:latin typeface="Times New Roman"/>
                <a:cs typeface="Times New Roman"/>
              </a:rPr>
              <a:t> </a:t>
            </a:r>
            <a:r>
              <a:rPr sz="1550" dirty="0">
                <a:latin typeface="Arial"/>
                <a:cs typeface="Arial"/>
              </a:rPr>
              <a:t>is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the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same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as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spc="-25" dirty="0">
                <a:latin typeface="Arial"/>
                <a:cs typeface="Arial"/>
              </a:rPr>
              <a:t>the </a:t>
            </a:r>
            <a:r>
              <a:rPr sz="1550" dirty="0">
                <a:latin typeface="Arial"/>
                <a:cs typeface="Arial"/>
              </a:rPr>
              <a:t>value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of</a:t>
            </a:r>
            <a:r>
              <a:rPr sz="1550" spc="20" dirty="0">
                <a:latin typeface="Arial"/>
                <a:cs typeface="Arial"/>
              </a:rPr>
              <a:t> </a:t>
            </a:r>
            <a:r>
              <a:rPr sz="1550" spc="85" dirty="0">
                <a:latin typeface="Times New Roman"/>
                <a:cs typeface="Times New Roman"/>
              </a:rPr>
              <a:t>x</a:t>
            </a:r>
            <a:r>
              <a:rPr sz="1550" spc="85" dirty="0">
                <a:latin typeface="Arial"/>
                <a:cs typeface="Arial"/>
              </a:rPr>
              <a:t>:</a:t>
            </a:r>
            <a:r>
              <a:rPr sz="1550" spc="2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</a:t>
            </a:r>
            <a:r>
              <a:rPr sz="1550" spc="2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reference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to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the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same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spc="155" dirty="0">
                <a:latin typeface="Times New Roman"/>
                <a:cs typeface="Times New Roman"/>
              </a:rPr>
              <a:t>Employee</a:t>
            </a:r>
            <a:r>
              <a:rPr sz="1550" spc="90" dirty="0">
                <a:latin typeface="Times New Roman"/>
                <a:cs typeface="Times New Roman"/>
              </a:rPr>
              <a:t> </a:t>
            </a:r>
            <a:r>
              <a:rPr sz="1550" spc="-10" dirty="0">
                <a:latin typeface="Arial"/>
                <a:cs typeface="Arial"/>
              </a:rPr>
              <a:t>object.</a:t>
            </a:r>
            <a:endParaRPr sz="1550">
              <a:latin typeface="Arial"/>
              <a:cs typeface="Arial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4902708" y="3162300"/>
            <a:ext cx="957580" cy="565785"/>
            <a:chOff x="4902708" y="3162300"/>
            <a:chExt cx="957580" cy="565785"/>
          </a:xfrm>
        </p:grpSpPr>
        <p:sp>
          <p:nvSpPr>
            <p:cNvPr id="16" name="object 16"/>
            <p:cNvSpPr/>
            <p:nvPr/>
          </p:nvSpPr>
          <p:spPr>
            <a:xfrm>
              <a:off x="4913376" y="3172967"/>
              <a:ext cx="935990" cy="544195"/>
            </a:xfrm>
            <a:custGeom>
              <a:avLst/>
              <a:gdLst/>
              <a:ahLst/>
              <a:cxnLst/>
              <a:rect l="l" t="t" r="r" b="b"/>
              <a:pathLst>
                <a:path w="935989" h="544195">
                  <a:moveTo>
                    <a:pt x="844296" y="0"/>
                  </a:moveTo>
                  <a:lnTo>
                    <a:pt x="0" y="0"/>
                  </a:lnTo>
                  <a:lnTo>
                    <a:pt x="0" y="544068"/>
                  </a:lnTo>
                  <a:lnTo>
                    <a:pt x="935736" y="544068"/>
                  </a:lnTo>
                  <a:lnTo>
                    <a:pt x="935736" y="89916"/>
                  </a:lnTo>
                  <a:lnTo>
                    <a:pt x="844296" y="0"/>
                  </a:lnTo>
                  <a:close/>
                </a:path>
              </a:pathLst>
            </a:custGeom>
            <a:solidFill>
              <a:srgbClr val="65CB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902708" y="3162300"/>
              <a:ext cx="957580" cy="565785"/>
            </a:xfrm>
            <a:custGeom>
              <a:avLst/>
              <a:gdLst/>
              <a:ahLst/>
              <a:cxnLst/>
              <a:rect l="l" t="t" r="r" b="b"/>
              <a:pathLst>
                <a:path w="957579" h="565785">
                  <a:moveTo>
                    <a:pt x="858012" y="0"/>
                  </a:moveTo>
                  <a:lnTo>
                    <a:pt x="4572" y="0"/>
                  </a:lnTo>
                  <a:lnTo>
                    <a:pt x="0" y="4572"/>
                  </a:lnTo>
                  <a:lnTo>
                    <a:pt x="0" y="560832"/>
                  </a:lnTo>
                  <a:lnTo>
                    <a:pt x="4572" y="565404"/>
                  </a:lnTo>
                  <a:lnTo>
                    <a:pt x="952500" y="565404"/>
                  </a:lnTo>
                  <a:lnTo>
                    <a:pt x="957072" y="560832"/>
                  </a:lnTo>
                  <a:lnTo>
                    <a:pt x="957072" y="554736"/>
                  </a:lnTo>
                  <a:lnTo>
                    <a:pt x="21336" y="554736"/>
                  </a:lnTo>
                  <a:lnTo>
                    <a:pt x="10668" y="544068"/>
                  </a:lnTo>
                  <a:lnTo>
                    <a:pt x="21336" y="544068"/>
                  </a:lnTo>
                  <a:lnTo>
                    <a:pt x="21336" y="19812"/>
                  </a:lnTo>
                  <a:lnTo>
                    <a:pt x="10667" y="19812"/>
                  </a:lnTo>
                  <a:lnTo>
                    <a:pt x="21336" y="10668"/>
                  </a:lnTo>
                  <a:lnTo>
                    <a:pt x="870333" y="10668"/>
                  </a:lnTo>
                  <a:lnTo>
                    <a:pt x="862584" y="3048"/>
                  </a:lnTo>
                  <a:lnTo>
                    <a:pt x="861060" y="1524"/>
                  </a:lnTo>
                  <a:lnTo>
                    <a:pt x="858012" y="0"/>
                  </a:lnTo>
                  <a:close/>
                </a:path>
                <a:path w="957579" h="565785">
                  <a:moveTo>
                    <a:pt x="21336" y="544068"/>
                  </a:moveTo>
                  <a:lnTo>
                    <a:pt x="10668" y="544068"/>
                  </a:lnTo>
                  <a:lnTo>
                    <a:pt x="21336" y="554736"/>
                  </a:lnTo>
                  <a:lnTo>
                    <a:pt x="21336" y="544068"/>
                  </a:lnTo>
                  <a:close/>
                </a:path>
                <a:path w="957579" h="565785">
                  <a:moveTo>
                    <a:pt x="935736" y="544068"/>
                  </a:moveTo>
                  <a:lnTo>
                    <a:pt x="21336" y="544068"/>
                  </a:lnTo>
                  <a:lnTo>
                    <a:pt x="21336" y="554736"/>
                  </a:lnTo>
                  <a:lnTo>
                    <a:pt x="935736" y="554736"/>
                  </a:lnTo>
                  <a:lnTo>
                    <a:pt x="935736" y="544068"/>
                  </a:lnTo>
                  <a:close/>
                </a:path>
                <a:path w="957579" h="565785">
                  <a:moveTo>
                    <a:pt x="935736" y="105104"/>
                  </a:moveTo>
                  <a:lnTo>
                    <a:pt x="935736" y="554736"/>
                  </a:lnTo>
                  <a:lnTo>
                    <a:pt x="946404" y="544068"/>
                  </a:lnTo>
                  <a:lnTo>
                    <a:pt x="957072" y="544068"/>
                  </a:lnTo>
                  <a:lnTo>
                    <a:pt x="957072" y="108204"/>
                  </a:lnTo>
                  <a:lnTo>
                    <a:pt x="938784" y="108204"/>
                  </a:lnTo>
                  <a:lnTo>
                    <a:pt x="935736" y="105104"/>
                  </a:lnTo>
                  <a:close/>
                </a:path>
                <a:path w="957579" h="565785">
                  <a:moveTo>
                    <a:pt x="957072" y="544068"/>
                  </a:moveTo>
                  <a:lnTo>
                    <a:pt x="946404" y="544068"/>
                  </a:lnTo>
                  <a:lnTo>
                    <a:pt x="935736" y="554736"/>
                  </a:lnTo>
                  <a:lnTo>
                    <a:pt x="957072" y="554736"/>
                  </a:lnTo>
                  <a:lnTo>
                    <a:pt x="957072" y="544068"/>
                  </a:lnTo>
                  <a:close/>
                </a:path>
                <a:path w="957579" h="565785">
                  <a:moveTo>
                    <a:pt x="935736" y="100584"/>
                  </a:moveTo>
                  <a:lnTo>
                    <a:pt x="935736" y="105104"/>
                  </a:lnTo>
                  <a:lnTo>
                    <a:pt x="938784" y="108204"/>
                  </a:lnTo>
                  <a:lnTo>
                    <a:pt x="935736" y="100584"/>
                  </a:lnTo>
                  <a:close/>
                </a:path>
                <a:path w="957579" h="565785">
                  <a:moveTo>
                    <a:pt x="957072" y="100584"/>
                  </a:moveTo>
                  <a:lnTo>
                    <a:pt x="935736" y="100584"/>
                  </a:lnTo>
                  <a:lnTo>
                    <a:pt x="938784" y="108204"/>
                  </a:lnTo>
                  <a:lnTo>
                    <a:pt x="957072" y="108204"/>
                  </a:lnTo>
                  <a:lnTo>
                    <a:pt x="957072" y="100584"/>
                  </a:lnTo>
                  <a:close/>
                </a:path>
                <a:path w="957579" h="565785">
                  <a:moveTo>
                    <a:pt x="848868" y="16764"/>
                  </a:moveTo>
                  <a:lnTo>
                    <a:pt x="935736" y="105104"/>
                  </a:lnTo>
                  <a:lnTo>
                    <a:pt x="935736" y="100584"/>
                  </a:lnTo>
                  <a:lnTo>
                    <a:pt x="957072" y="100584"/>
                  </a:lnTo>
                  <a:lnTo>
                    <a:pt x="957072" y="97536"/>
                  </a:lnTo>
                  <a:lnTo>
                    <a:pt x="955547" y="96012"/>
                  </a:lnTo>
                  <a:lnTo>
                    <a:pt x="954024" y="92964"/>
                  </a:lnTo>
                  <a:lnTo>
                    <a:pt x="879632" y="19812"/>
                  </a:lnTo>
                  <a:lnTo>
                    <a:pt x="854963" y="19812"/>
                  </a:lnTo>
                  <a:lnTo>
                    <a:pt x="848868" y="16764"/>
                  </a:lnTo>
                  <a:close/>
                </a:path>
                <a:path w="957579" h="565785">
                  <a:moveTo>
                    <a:pt x="21336" y="10668"/>
                  </a:moveTo>
                  <a:lnTo>
                    <a:pt x="10667" y="19812"/>
                  </a:lnTo>
                  <a:lnTo>
                    <a:pt x="21336" y="19812"/>
                  </a:lnTo>
                  <a:lnTo>
                    <a:pt x="21336" y="10668"/>
                  </a:lnTo>
                  <a:close/>
                </a:path>
                <a:path w="957579" h="565785">
                  <a:moveTo>
                    <a:pt x="870333" y="10668"/>
                  </a:moveTo>
                  <a:lnTo>
                    <a:pt x="21336" y="10668"/>
                  </a:lnTo>
                  <a:lnTo>
                    <a:pt x="21336" y="19812"/>
                  </a:lnTo>
                  <a:lnTo>
                    <a:pt x="851865" y="19812"/>
                  </a:lnTo>
                  <a:lnTo>
                    <a:pt x="848868" y="16764"/>
                  </a:lnTo>
                  <a:lnTo>
                    <a:pt x="876532" y="16764"/>
                  </a:lnTo>
                  <a:lnTo>
                    <a:pt x="870333" y="10668"/>
                  </a:lnTo>
                  <a:close/>
                </a:path>
                <a:path w="957579" h="565785">
                  <a:moveTo>
                    <a:pt x="876532" y="16764"/>
                  </a:moveTo>
                  <a:lnTo>
                    <a:pt x="848868" y="16764"/>
                  </a:lnTo>
                  <a:lnTo>
                    <a:pt x="854963" y="19812"/>
                  </a:lnTo>
                  <a:lnTo>
                    <a:pt x="879632" y="19812"/>
                  </a:lnTo>
                  <a:lnTo>
                    <a:pt x="876532" y="1676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4835144" y="2850277"/>
            <a:ext cx="1694180" cy="82232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400" dirty="0">
                <a:solidFill>
                  <a:srgbClr val="0000FF"/>
                </a:solidFill>
                <a:latin typeface="Times New Roman"/>
                <a:cs typeface="Times New Roman"/>
              </a:rPr>
              <a:t>memory</a:t>
            </a:r>
            <a:r>
              <a:rPr sz="1400" spc="6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1400" spc="75" dirty="0">
                <a:solidFill>
                  <a:srgbClr val="0000FF"/>
                </a:solidFill>
                <a:latin typeface="Times New Roman"/>
                <a:cs typeface="Times New Roman"/>
              </a:rPr>
              <a:t>address</a:t>
            </a:r>
            <a:r>
              <a:rPr sz="1400" spc="5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0000FF"/>
                </a:solidFill>
                <a:latin typeface="Times New Roman"/>
                <a:cs typeface="Times New Roman"/>
              </a:rPr>
              <a:t>=</a:t>
            </a:r>
            <a:r>
              <a:rPr sz="1400" spc="9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1400" spc="-25" dirty="0">
                <a:solidFill>
                  <a:srgbClr val="0000FF"/>
                </a:solidFill>
                <a:latin typeface="Arial"/>
                <a:cs typeface="Arial"/>
              </a:rPr>
              <a:t>42</a:t>
            </a:r>
            <a:endParaRPr sz="1400">
              <a:latin typeface="Arial"/>
              <a:cs typeface="Arial"/>
            </a:endParaRPr>
          </a:p>
          <a:p>
            <a:pPr marL="143510" marR="819150">
              <a:lnSpc>
                <a:spcPct val="103200"/>
              </a:lnSpc>
              <a:spcBef>
                <a:spcPts val="1460"/>
              </a:spcBef>
            </a:pPr>
            <a:r>
              <a:rPr sz="1250" spc="-10" dirty="0">
                <a:latin typeface="Arial"/>
                <a:cs typeface="Arial"/>
              </a:rPr>
              <a:t>Employee object</a:t>
            </a:r>
            <a:endParaRPr sz="125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611879" y="3334911"/>
            <a:ext cx="440055" cy="2438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400" dirty="0">
                <a:solidFill>
                  <a:srgbClr val="0000FF"/>
                </a:solidFill>
                <a:latin typeface="Times New Roman"/>
                <a:cs typeface="Times New Roman"/>
              </a:rPr>
              <a:t>y</a:t>
            </a:r>
            <a:r>
              <a:rPr sz="1400" spc="5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1400" spc="-140" dirty="0">
                <a:solidFill>
                  <a:srgbClr val="0000FF"/>
                </a:solidFill>
                <a:latin typeface="Times New Roman"/>
                <a:cs typeface="Times New Roman"/>
              </a:rPr>
              <a:t>=</a:t>
            </a:r>
            <a:r>
              <a:rPr sz="1400" spc="6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1400" spc="-25" dirty="0">
                <a:solidFill>
                  <a:srgbClr val="0000FF"/>
                </a:solidFill>
                <a:latin typeface="Times New Roman"/>
                <a:cs typeface="Times New Roman"/>
              </a:rPr>
              <a:t>x;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2951988" y="2971799"/>
            <a:ext cx="1961514" cy="891540"/>
          </a:xfrm>
          <a:custGeom>
            <a:avLst/>
            <a:gdLst/>
            <a:ahLst/>
            <a:cxnLst/>
            <a:rect l="l" t="t" r="r" b="b"/>
            <a:pathLst>
              <a:path w="1961514" h="891539">
                <a:moveTo>
                  <a:pt x="1961388" y="472440"/>
                </a:moveTo>
                <a:lnTo>
                  <a:pt x="1943100" y="463296"/>
                </a:lnTo>
                <a:lnTo>
                  <a:pt x="1900428" y="441960"/>
                </a:lnTo>
                <a:lnTo>
                  <a:pt x="1900428" y="463296"/>
                </a:lnTo>
                <a:lnTo>
                  <a:pt x="990600" y="463296"/>
                </a:lnTo>
                <a:lnTo>
                  <a:pt x="990600" y="19812"/>
                </a:lnTo>
                <a:lnTo>
                  <a:pt x="990600" y="9144"/>
                </a:lnTo>
                <a:lnTo>
                  <a:pt x="990600" y="4572"/>
                </a:lnTo>
                <a:lnTo>
                  <a:pt x="986028" y="0"/>
                </a:lnTo>
                <a:lnTo>
                  <a:pt x="0" y="0"/>
                </a:lnTo>
                <a:lnTo>
                  <a:pt x="0" y="19812"/>
                </a:lnTo>
                <a:lnTo>
                  <a:pt x="970788" y="19812"/>
                </a:lnTo>
                <a:lnTo>
                  <a:pt x="970788" y="467868"/>
                </a:lnTo>
                <a:lnTo>
                  <a:pt x="970788" y="478536"/>
                </a:lnTo>
                <a:lnTo>
                  <a:pt x="970788" y="871728"/>
                </a:lnTo>
                <a:lnTo>
                  <a:pt x="0" y="871728"/>
                </a:lnTo>
                <a:lnTo>
                  <a:pt x="0" y="891540"/>
                </a:lnTo>
                <a:lnTo>
                  <a:pt x="986028" y="891540"/>
                </a:lnTo>
                <a:lnTo>
                  <a:pt x="990600" y="886968"/>
                </a:lnTo>
                <a:lnTo>
                  <a:pt x="990600" y="882396"/>
                </a:lnTo>
                <a:lnTo>
                  <a:pt x="990600" y="871728"/>
                </a:lnTo>
                <a:lnTo>
                  <a:pt x="990600" y="483108"/>
                </a:lnTo>
                <a:lnTo>
                  <a:pt x="1900428" y="483108"/>
                </a:lnTo>
                <a:lnTo>
                  <a:pt x="1900428" y="504444"/>
                </a:lnTo>
                <a:lnTo>
                  <a:pt x="1941068" y="483108"/>
                </a:lnTo>
                <a:lnTo>
                  <a:pt x="1961388" y="47244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157983" y="2916935"/>
            <a:ext cx="294640" cy="1041400"/>
          </a:xfrm>
          <a:custGeom>
            <a:avLst/>
            <a:gdLst/>
            <a:ahLst/>
            <a:cxnLst/>
            <a:rect l="l" t="t" r="r" b="b"/>
            <a:pathLst>
              <a:path w="294639" h="1041400">
                <a:moveTo>
                  <a:pt x="245142" y="1001967"/>
                </a:moveTo>
                <a:lnTo>
                  <a:pt x="230123" y="1014984"/>
                </a:lnTo>
                <a:lnTo>
                  <a:pt x="294131" y="1040892"/>
                </a:lnTo>
                <a:lnTo>
                  <a:pt x="285625" y="1010412"/>
                </a:lnTo>
                <a:lnTo>
                  <a:pt x="252983" y="1010412"/>
                </a:lnTo>
                <a:lnTo>
                  <a:pt x="245142" y="1001967"/>
                </a:lnTo>
                <a:close/>
              </a:path>
              <a:path w="294639" h="1041400">
                <a:moveTo>
                  <a:pt x="260644" y="988533"/>
                </a:moveTo>
                <a:lnTo>
                  <a:pt x="245142" y="1001967"/>
                </a:lnTo>
                <a:lnTo>
                  <a:pt x="252983" y="1010412"/>
                </a:lnTo>
                <a:lnTo>
                  <a:pt x="268223" y="996696"/>
                </a:lnTo>
                <a:lnTo>
                  <a:pt x="260644" y="988533"/>
                </a:lnTo>
                <a:close/>
              </a:path>
              <a:path w="294639" h="1041400">
                <a:moveTo>
                  <a:pt x="275843" y="975360"/>
                </a:moveTo>
                <a:lnTo>
                  <a:pt x="260644" y="988533"/>
                </a:lnTo>
                <a:lnTo>
                  <a:pt x="268223" y="996696"/>
                </a:lnTo>
                <a:lnTo>
                  <a:pt x="252983" y="1010412"/>
                </a:lnTo>
                <a:lnTo>
                  <a:pt x="285625" y="1010412"/>
                </a:lnTo>
                <a:lnTo>
                  <a:pt x="275843" y="975360"/>
                </a:lnTo>
                <a:close/>
              </a:path>
              <a:path w="294639" h="1041400">
                <a:moveTo>
                  <a:pt x="275843" y="0"/>
                </a:moveTo>
                <a:lnTo>
                  <a:pt x="224027" y="70104"/>
                </a:lnTo>
                <a:lnTo>
                  <a:pt x="199643" y="105156"/>
                </a:lnTo>
                <a:lnTo>
                  <a:pt x="172568" y="144392"/>
                </a:lnTo>
                <a:lnTo>
                  <a:pt x="145551" y="184273"/>
                </a:lnTo>
                <a:lnTo>
                  <a:pt x="119163" y="224881"/>
                </a:lnTo>
                <a:lnTo>
                  <a:pt x="93974" y="266299"/>
                </a:lnTo>
                <a:lnTo>
                  <a:pt x="70556" y="308610"/>
                </a:lnTo>
                <a:lnTo>
                  <a:pt x="49479" y="351895"/>
                </a:lnTo>
                <a:lnTo>
                  <a:pt x="31314" y="396239"/>
                </a:lnTo>
                <a:lnTo>
                  <a:pt x="16632" y="441724"/>
                </a:lnTo>
                <a:lnTo>
                  <a:pt x="6003" y="488433"/>
                </a:lnTo>
                <a:lnTo>
                  <a:pt x="55" y="536005"/>
                </a:lnTo>
                <a:lnTo>
                  <a:pt x="0" y="553212"/>
                </a:lnTo>
                <a:lnTo>
                  <a:pt x="1523" y="569976"/>
                </a:lnTo>
                <a:lnTo>
                  <a:pt x="7198" y="618477"/>
                </a:lnTo>
                <a:lnTo>
                  <a:pt x="19540" y="665966"/>
                </a:lnTo>
                <a:lnTo>
                  <a:pt x="37532" y="712306"/>
                </a:lnTo>
                <a:lnTo>
                  <a:pt x="60160" y="757361"/>
                </a:lnTo>
                <a:lnTo>
                  <a:pt x="86407" y="800994"/>
                </a:lnTo>
                <a:lnTo>
                  <a:pt x="115256" y="843071"/>
                </a:lnTo>
                <a:lnTo>
                  <a:pt x="145693" y="883454"/>
                </a:lnTo>
                <a:lnTo>
                  <a:pt x="176701" y="922007"/>
                </a:lnTo>
                <a:lnTo>
                  <a:pt x="207263" y="958596"/>
                </a:lnTo>
                <a:lnTo>
                  <a:pt x="233171" y="989076"/>
                </a:lnTo>
                <a:lnTo>
                  <a:pt x="245142" y="1001967"/>
                </a:lnTo>
                <a:lnTo>
                  <a:pt x="260644" y="988533"/>
                </a:lnTo>
                <a:lnTo>
                  <a:pt x="248411" y="975360"/>
                </a:lnTo>
                <a:lnTo>
                  <a:pt x="206575" y="927446"/>
                </a:lnTo>
                <a:lnTo>
                  <a:pt x="169217" y="881861"/>
                </a:lnTo>
                <a:lnTo>
                  <a:pt x="136258" y="838360"/>
                </a:lnTo>
                <a:lnTo>
                  <a:pt x="107621" y="796698"/>
                </a:lnTo>
                <a:lnTo>
                  <a:pt x="83224" y="756631"/>
                </a:lnTo>
                <a:lnTo>
                  <a:pt x="62990" y="717913"/>
                </a:lnTo>
                <a:lnTo>
                  <a:pt x="46840" y="680300"/>
                </a:lnTo>
                <a:lnTo>
                  <a:pt x="34693" y="643548"/>
                </a:lnTo>
                <a:lnTo>
                  <a:pt x="22096" y="571645"/>
                </a:lnTo>
                <a:lnTo>
                  <a:pt x="21488" y="536005"/>
                </a:lnTo>
                <a:lnTo>
                  <a:pt x="24567" y="500246"/>
                </a:lnTo>
                <a:lnTo>
                  <a:pt x="41473" y="427394"/>
                </a:lnTo>
                <a:lnTo>
                  <a:pt x="55141" y="389811"/>
                </a:lnTo>
                <a:lnTo>
                  <a:pt x="72181" y="351130"/>
                </a:lnTo>
                <a:lnTo>
                  <a:pt x="92513" y="311108"/>
                </a:lnTo>
                <a:lnTo>
                  <a:pt x="116059" y="269498"/>
                </a:lnTo>
                <a:lnTo>
                  <a:pt x="142738" y="226057"/>
                </a:lnTo>
                <a:lnTo>
                  <a:pt x="172473" y="180539"/>
                </a:lnTo>
                <a:lnTo>
                  <a:pt x="205184" y="132700"/>
                </a:lnTo>
                <a:lnTo>
                  <a:pt x="240791" y="82296"/>
                </a:lnTo>
                <a:lnTo>
                  <a:pt x="292607" y="12192"/>
                </a:lnTo>
                <a:lnTo>
                  <a:pt x="27584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817880" y="5717539"/>
            <a:ext cx="6266180" cy="121412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ts val="1360"/>
              </a:lnSpc>
              <a:spcBef>
                <a:spcPts val="135"/>
              </a:spcBef>
            </a:pPr>
            <a:r>
              <a:rPr sz="1150" dirty="0">
                <a:latin typeface="Arial"/>
                <a:cs typeface="Arial"/>
              </a:rPr>
              <a:t>For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Java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objects,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value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of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an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object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reference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is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memory</a:t>
            </a:r>
            <a:r>
              <a:rPr sz="1150" spc="2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pointer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to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instance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of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spc="-25" dirty="0">
                <a:latin typeface="Arial"/>
                <a:cs typeface="Arial"/>
              </a:rPr>
              <a:t>the</a:t>
            </a:r>
            <a:endParaRPr sz="1150">
              <a:latin typeface="Arial"/>
              <a:cs typeface="Arial"/>
            </a:endParaRPr>
          </a:p>
          <a:p>
            <a:pPr marL="12700">
              <a:lnSpc>
                <a:spcPts val="1360"/>
              </a:lnSpc>
            </a:pPr>
            <a:r>
              <a:rPr sz="1150" spc="120" dirty="0">
                <a:latin typeface="Times New Roman"/>
                <a:cs typeface="Times New Roman"/>
              </a:rPr>
              <a:t>Employee</a:t>
            </a:r>
            <a:r>
              <a:rPr sz="1150" spc="145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Arial"/>
                <a:cs typeface="Arial"/>
              </a:rPr>
              <a:t>object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spc="-10" dirty="0">
                <a:latin typeface="Arial"/>
                <a:cs typeface="Arial"/>
              </a:rPr>
              <a:t>created.</a:t>
            </a:r>
            <a:endParaRPr sz="1150">
              <a:latin typeface="Arial"/>
              <a:cs typeface="Arial"/>
            </a:endParaRPr>
          </a:p>
          <a:p>
            <a:pPr marL="12700" marR="25400">
              <a:lnSpc>
                <a:spcPct val="109600"/>
              </a:lnSpc>
              <a:spcBef>
                <a:spcPts val="350"/>
              </a:spcBef>
            </a:pPr>
            <a:r>
              <a:rPr sz="1150" dirty="0">
                <a:latin typeface="Arial"/>
                <a:cs typeface="Arial"/>
              </a:rPr>
              <a:t>When you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assign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4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value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of</a:t>
            </a:r>
            <a:r>
              <a:rPr sz="1150" spc="40" dirty="0">
                <a:latin typeface="Arial"/>
                <a:cs typeface="Arial"/>
              </a:rPr>
              <a:t> </a:t>
            </a:r>
            <a:r>
              <a:rPr sz="1150" spc="130" dirty="0">
                <a:latin typeface="Times New Roman"/>
                <a:cs typeface="Times New Roman"/>
              </a:rPr>
              <a:t>x</a:t>
            </a:r>
            <a:r>
              <a:rPr sz="1150" spc="80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Arial"/>
                <a:cs typeface="Arial"/>
              </a:rPr>
              <a:t>to</a:t>
            </a:r>
            <a:r>
              <a:rPr sz="1150" spc="40" dirty="0">
                <a:latin typeface="Arial"/>
                <a:cs typeface="Arial"/>
              </a:rPr>
              <a:t> </a:t>
            </a:r>
            <a:r>
              <a:rPr sz="1150" spc="65" dirty="0">
                <a:latin typeface="Times New Roman"/>
                <a:cs typeface="Times New Roman"/>
              </a:rPr>
              <a:t>y</a:t>
            </a:r>
            <a:r>
              <a:rPr sz="1150" spc="65" dirty="0">
                <a:latin typeface="Arial"/>
                <a:cs typeface="Arial"/>
              </a:rPr>
              <a:t>,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you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are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not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creating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new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spc="125" dirty="0">
                <a:latin typeface="Times New Roman"/>
                <a:cs typeface="Times New Roman"/>
              </a:rPr>
              <a:t>Employee </a:t>
            </a:r>
            <a:r>
              <a:rPr sz="1150" dirty="0">
                <a:latin typeface="Arial"/>
                <a:cs typeface="Arial"/>
              </a:rPr>
              <a:t>object,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but</a:t>
            </a:r>
            <a:r>
              <a:rPr sz="1150" spc="40" dirty="0">
                <a:latin typeface="Arial"/>
                <a:cs typeface="Arial"/>
              </a:rPr>
              <a:t> </a:t>
            </a:r>
            <a:r>
              <a:rPr sz="1150" spc="-10" dirty="0">
                <a:latin typeface="Arial"/>
                <a:cs typeface="Arial"/>
              </a:rPr>
              <a:t>rather </a:t>
            </a:r>
            <a:r>
              <a:rPr sz="1150" dirty="0">
                <a:latin typeface="Arial"/>
                <a:cs typeface="Arial"/>
              </a:rPr>
              <a:t>a</a:t>
            </a:r>
            <a:r>
              <a:rPr sz="1150" spc="2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copy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of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3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value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of</a:t>
            </a:r>
            <a:r>
              <a:rPr sz="1150" spc="3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40" dirty="0">
                <a:latin typeface="Arial"/>
                <a:cs typeface="Arial"/>
              </a:rPr>
              <a:t> </a:t>
            </a:r>
            <a:r>
              <a:rPr sz="1150" spc="-10" dirty="0">
                <a:latin typeface="Arial"/>
                <a:cs typeface="Arial"/>
              </a:rPr>
              <a:t>reference.</a:t>
            </a:r>
            <a:endParaRPr sz="1150">
              <a:latin typeface="Arial"/>
              <a:cs typeface="Arial"/>
            </a:endParaRPr>
          </a:p>
          <a:p>
            <a:pPr marL="12700" marR="530225">
              <a:lnSpc>
                <a:spcPts val="1360"/>
              </a:lnSpc>
              <a:spcBef>
                <a:spcPts val="540"/>
              </a:spcBef>
            </a:pPr>
            <a:r>
              <a:rPr sz="1150" b="1" dirty="0">
                <a:latin typeface="Arial"/>
                <a:cs typeface="Arial"/>
              </a:rPr>
              <a:t>Note:</a:t>
            </a:r>
            <a:r>
              <a:rPr sz="1150" b="1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An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object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is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class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instance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or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an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array.</a:t>
            </a:r>
            <a:r>
              <a:rPr sz="1150" spc="10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reference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values</a:t>
            </a:r>
            <a:r>
              <a:rPr sz="1150" spc="9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(references)</a:t>
            </a:r>
            <a:r>
              <a:rPr sz="1150" spc="40" dirty="0">
                <a:latin typeface="Arial"/>
                <a:cs typeface="Arial"/>
              </a:rPr>
              <a:t> </a:t>
            </a:r>
            <a:r>
              <a:rPr sz="1150" spc="-25" dirty="0">
                <a:latin typeface="Arial"/>
                <a:cs typeface="Arial"/>
              </a:rPr>
              <a:t>are </a:t>
            </a:r>
            <a:r>
              <a:rPr sz="1150" dirty="0">
                <a:latin typeface="Arial"/>
                <a:cs typeface="Arial"/>
              </a:rPr>
              <a:t>pointers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to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these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objects,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and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special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spc="254" dirty="0">
                <a:latin typeface="Times New Roman"/>
                <a:cs typeface="Times New Roman"/>
              </a:rPr>
              <a:t>null</a:t>
            </a:r>
            <a:r>
              <a:rPr sz="1150" spc="145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Arial"/>
                <a:cs typeface="Arial"/>
              </a:rPr>
              <a:t>reference,</a:t>
            </a:r>
            <a:r>
              <a:rPr sz="1150" spc="2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which</a:t>
            </a:r>
            <a:r>
              <a:rPr sz="1150" spc="10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refers</a:t>
            </a:r>
            <a:r>
              <a:rPr sz="1150" spc="2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to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no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spc="-10" dirty="0">
                <a:latin typeface="Arial"/>
                <a:cs typeface="Arial"/>
              </a:rPr>
              <a:t>object.</a:t>
            </a:r>
            <a:endParaRPr sz="115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2326639" y="5247386"/>
            <a:ext cx="3116580" cy="144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endParaRPr sz="8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79347" y="1473708"/>
            <a:ext cx="5797550" cy="3234055"/>
            <a:chOff x="879347" y="1473708"/>
            <a:chExt cx="5797550" cy="3234055"/>
          </a:xfrm>
        </p:grpSpPr>
        <p:sp>
          <p:nvSpPr>
            <p:cNvPr id="3" name="object 3"/>
            <p:cNvSpPr/>
            <p:nvPr/>
          </p:nvSpPr>
          <p:spPr>
            <a:xfrm>
              <a:off x="890015" y="1482852"/>
              <a:ext cx="5775960" cy="3215640"/>
            </a:xfrm>
            <a:custGeom>
              <a:avLst/>
              <a:gdLst/>
              <a:ahLst/>
              <a:cxnLst/>
              <a:rect l="l" t="t" r="r" b="b"/>
              <a:pathLst>
                <a:path w="5775959" h="3215640">
                  <a:moveTo>
                    <a:pt x="5775960" y="0"/>
                  </a:moveTo>
                  <a:lnTo>
                    <a:pt x="0" y="0"/>
                  </a:lnTo>
                  <a:lnTo>
                    <a:pt x="0" y="3215640"/>
                  </a:lnTo>
                  <a:lnTo>
                    <a:pt x="5775960" y="3215640"/>
                  </a:lnTo>
                  <a:lnTo>
                    <a:pt x="5775960" y="0"/>
                  </a:lnTo>
                  <a:close/>
                </a:path>
              </a:pathLst>
            </a:custGeom>
            <a:solidFill>
              <a:srgbClr val="DCDC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879347" y="1473708"/>
              <a:ext cx="5797550" cy="3234055"/>
            </a:xfrm>
            <a:custGeom>
              <a:avLst/>
              <a:gdLst/>
              <a:ahLst/>
              <a:cxnLst/>
              <a:rect l="l" t="t" r="r" b="b"/>
              <a:pathLst>
                <a:path w="5797550" h="3234054">
                  <a:moveTo>
                    <a:pt x="5792724" y="0"/>
                  </a:moveTo>
                  <a:lnTo>
                    <a:pt x="4572" y="0"/>
                  </a:lnTo>
                  <a:lnTo>
                    <a:pt x="0" y="4572"/>
                  </a:lnTo>
                  <a:lnTo>
                    <a:pt x="0" y="3229356"/>
                  </a:lnTo>
                  <a:lnTo>
                    <a:pt x="4572" y="3233928"/>
                  </a:lnTo>
                  <a:lnTo>
                    <a:pt x="5792724" y="3233928"/>
                  </a:lnTo>
                  <a:lnTo>
                    <a:pt x="5797296" y="3229356"/>
                  </a:lnTo>
                  <a:lnTo>
                    <a:pt x="5797296" y="3224784"/>
                  </a:lnTo>
                  <a:lnTo>
                    <a:pt x="19812" y="3224784"/>
                  </a:lnTo>
                  <a:lnTo>
                    <a:pt x="10668" y="3214116"/>
                  </a:lnTo>
                  <a:lnTo>
                    <a:pt x="19812" y="3214116"/>
                  </a:lnTo>
                  <a:lnTo>
                    <a:pt x="19812" y="19812"/>
                  </a:lnTo>
                  <a:lnTo>
                    <a:pt x="10667" y="19812"/>
                  </a:lnTo>
                  <a:lnTo>
                    <a:pt x="19812" y="9144"/>
                  </a:lnTo>
                  <a:lnTo>
                    <a:pt x="5797296" y="9144"/>
                  </a:lnTo>
                  <a:lnTo>
                    <a:pt x="5797296" y="4572"/>
                  </a:lnTo>
                  <a:lnTo>
                    <a:pt x="5792724" y="0"/>
                  </a:lnTo>
                  <a:close/>
                </a:path>
                <a:path w="5797550" h="3234054">
                  <a:moveTo>
                    <a:pt x="19812" y="3214116"/>
                  </a:moveTo>
                  <a:lnTo>
                    <a:pt x="10668" y="3214116"/>
                  </a:lnTo>
                  <a:lnTo>
                    <a:pt x="19812" y="3224784"/>
                  </a:lnTo>
                  <a:lnTo>
                    <a:pt x="19812" y="3214116"/>
                  </a:lnTo>
                  <a:close/>
                </a:path>
                <a:path w="5797550" h="3234054">
                  <a:moveTo>
                    <a:pt x="5777484" y="3214116"/>
                  </a:moveTo>
                  <a:lnTo>
                    <a:pt x="19812" y="3214116"/>
                  </a:lnTo>
                  <a:lnTo>
                    <a:pt x="19812" y="3224784"/>
                  </a:lnTo>
                  <a:lnTo>
                    <a:pt x="5777484" y="3224784"/>
                  </a:lnTo>
                  <a:lnTo>
                    <a:pt x="5777484" y="3214116"/>
                  </a:lnTo>
                  <a:close/>
                </a:path>
                <a:path w="5797550" h="3234054">
                  <a:moveTo>
                    <a:pt x="5777484" y="9144"/>
                  </a:moveTo>
                  <a:lnTo>
                    <a:pt x="5777484" y="3224784"/>
                  </a:lnTo>
                  <a:lnTo>
                    <a:pt x="5786628" y="3214116"/>
                  </a:lnTo>
                  <a:lnTo>
                    <a:pt x="5797296" y="3214116"/>
                  </a:lnTo>
                  <a:lnTo>
                    <a:pt x="5797296" y="19812"/>
                  </a:lnTo>
                  <a:lnTo>
                    <a:pt x="5786628" y="19812"/>
                  </a:lnTo>
                  <a:lnTo>
                    <a:pt x="5777484" y="9144"/>
                  </a:lnTo>
                  <a:close/>
                </a:path>
                <a:path w="5797550" h="3234054">
                  <a:moveTo>
                    <a:pt x="5797296" y="3214116"/>
                  </a:moveTo>
                  <a:lnTo>
                    <a:pt x="5786628" y="3214116"/>
                  </a:lnTo>
                  <a:lnTo>
                    <a:pt x="5777484" y="3224784"/>
                  </a:lnTo>
                  <a:lnTo>
                    <a:pt x="5797296" y="3224784"/>
                  </a:lnTo>
                  <a:lnTo>
                    <a:pt x="5797296" y="3214116"/>
                  </a:lnTo>
                  <a:close/>
                </a:path>
                <a:path w="5797550" h="3234054">
                  <a:moveTo>
                    <a:pt x="19812" y="9144"/>
                  </a:moveTo>
                  <a:lnTo>
                    <a:pt x="10667" y="19812"/>
                  </a:lnTo>
                  <a:lnTo>
                    <a:pt x="19812" y="19812"/>
                  </a:lnTo>
                  <a:lnTo>
                    <a:pt x="19812" y="9144"/>
                  </a:lnTo>
                  <a:close/>
                </a:path>
                <a:path w="5797550" h="3234054">
                  <a:moveTo>
                    <a:pt x="5777484" y="9144"/>
                  </a:moveTo>
                  <a:lnTo>
                    <a:pt x="19812" y="9144"/>
                  </a:lnTo>
                  <a:lnTo>
                    <a:pt x="19812" y="19812"/>
                  </a:lnTo>
                  <a:lnTo>
                    <a:pt x="5777484" y="19812"/>
                  </a:lnTo>
                  <a:lnTo>
                    <a:pt x="5777484" y="9144"/>
                  </a:lnTo>
                  <a:close/>
                </a:path>
                <a:path w="5797550" h="3234054">
                  <a:moveTo>
                    <a:pt x="5797296" y="9144"/>
                  </a:moveTo>
                  <a:lnTo>
                    <a:pt x="5777484" y="9144"/>
                  </a:lnTo>
                  <a:lnTo>
                    <a:pt x="5786628" y="19812"/>
                  </a:lnTo>
                  <a:lnTo>
                    <a:pt x="5797296" y="19812"/>
                  </a:lnTo>
                  <a:lnTo>
                    <a:pt x="5797296" y="914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2149855" y="806967"/>
            <a:ext cx="3468370" cy="3092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50" b="1" dirty="0">
                <a:latin typeface="Arial"/>
                <a:cs typeface="Arial"/>
              </a:rPr>
              <a:t>Objects</a:t>
            </a:r>
            <a:r>
              <a:rPr sz="1850" b="1" spc="5" dirty="0">
                <a:latin typeface="Arial"/>
                <a:cs typeface="Arial"/>
              </a:rPr>
              <a:t> </a:t>
            </a:r>
            <a:r>
              <a:rPr sz="1850" b="1" dirty="0">
                <a:latin typeface="Arial"/>
                <a:cs typeface="Arial"/>
              </a:rPr>
              <a:t>Passed</a:t>
            </a:r>
            <a:r>
              <a:rPr sz="1850" b="1" spc="20" dirty="0">
                <a:latin typeface="Arial"/>
                <a:cs typeface="Arial"/>
              </a:rPr>
              <a:t> </a:t>
            </a:r>
            <a:r>
              <a:rPr sz="1850" b="1" dirty="0">
                <a:latin typeface="Arial"/>
                <a:cs typeface="Arial"/>
              </a:rPr>
              <a:t>as</a:t>
            </a:r>
            <a:r>
              <a:rPr sz="1850" b="1" spc="30" dirty="0">
                <a:latin typeface="Arial"/>
                <a:cs typeface="Arial"/>
              </a:rPr>
              <a:t> </a:t>
            </a:r>
            <a:r>
              <a:rPr sz="1850" b="1" spc="-10" dirty="0">
                <a:latin typeface="Arial"/>
                <a:cs typeface="Arial"/>
              </a:rPr>
              <a:t>Parameters</a:t>
            </a:r>
            <a:endParaRPr sz="18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47063" y="1518770"/>
            <a:ext cx="2735580" cy="1993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50" spc="105" dirty="0">
                <a:latin typeface="Times New Roman"/>
                <a:cs typeface="Times New Roman"/>
              </a:rPr>
              <a:t>4</a:t>
            </a:r>
            <a:r>
              <a:rPr sz="1150" spc="420" dirty="0">
                <a:latin typeface="Times New Roman"/>
                <a:cs typeface="Times New Roman"/>
              </a:rPr>
              <a:t> </a:t>
            </a:r>
            <a:r>
              <a:rPr sz="1150" spc="200" dirty="0">
                <a:latin typeface="Times New Roman"/>
                <a:cs typeface="Times New Roman"/>
              </a:rPr>
              <a:t>public</a:t>
            </a:r>
            <a:r>
              <a:rPr sz="1150" spc="409" dirty="0">
                <a:latin typeface="Times New Roman"/>
                <a:cs typeface="Times New Roman"/>
              </a:rPr>
              <a:t> </a:t>
            </a:r>
            <a:r>
              <a:rPr sz="1150" spc="235" dirty="0">
                <a:latin typeface="Times New Roman"/>
                <a:cs typeface="Times New Roman"/>
              </a:rPr>
              <a:t>class</a:t>
            </a:r>
            <a:r>
              <a:rPr sz="1150" spc="405" dirty="0">
                <a:latin typeface="Times New Roman"/>
                <a:cs typeface="Times New Roman"/>
              </a:rPr>
              <a:t> </a:t>
            </a:r>
            <a:r>
              <a:rPr sz="1150" spc="170" dirty="0">
                <a:latin typeface="Times New Roman"/>
                <a:cs typeface="Times New Roman"/>
              </a:rPr>
              <a:t>ObjectPassTest</a:t>
            </a:r>
            <a:r>
              <a:rPr sz="1150" spc="425" dirty="0">
                <a:latin typeface="Times New Roman"/>
                <a:cs typeface="Times New Roman"/>
              </a:rPr>
              <a:t> </a:t>
            </a:r>
            <a:r>
              <a:rPr sz="1150" spc="80" dirty="0">
                <a:latin typeface="Times New Roman"/>
                <a:cs typeface="Times New Roman"/>
              </a:rPr>
              <a:t>{</a:t>
            </a:r>
            <a:endParaRPr sz="115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672851" y="1692685"/>
            <a:ext cx="4131310" cy="6521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60045" marR="5080" indent="-347980">
              <a:lnSpc>
                <a:spcPct val="119100"/>
              </a:lnSpc>
              <a:spcBef>
                <a:spcPts val="100"/>
              </a:spcBef>
            </a:pPr>
            <a:r>
              <a:rPr sz="1150" spc="200" dirty="0">
                <a:latin typeface="Times New Roman"/>
                <a:cs typeface="Times New Roman"/>
              </a:rPr>
              <a:t>public</a:t>
            </a:r>
            <a:r>
              <a:rPr sz="1150" spc="420" dirty="0">
                <a:latin typeface="Times New Roman"/>
                <a:cs typeface="Times New Roman"/>
              </a:rPr>
              <a:t> </a:t>
            </a:r>
            <a:r>
              <a:rPr sz="1150" spc="270" dirty="0">
                <a:latin typeface="Times New Roman"/>
                <a:cs typeface="Times New Roman"/>
              </a:rPr>
              <a:t>static</a:t>
            </a:r>
            <a:r>
              <a:rPr sz="1150" spc="409" dirty="0">
                <a:latin typeface="Times New Roman"/>
                <a:cs typeface="Times New Roman"/>
              </a:rPr>
              <a:t> </a:t>
            </a:r>
            <a:r>
              <a:rPr sz="1150" spc="170" dirty="0">
                <a:latin typeface="Times New Roman"/>
                <a:cs typeface="Times New Roman"/>
              </a:rPr>
              <a:t>void</a:t>
            </a:r>
            <a:r>
              <a:rPr sz="1150" spc="425" dirty="0">
                <a:latin typeface="Times New Roman"/>
                <a:cs typeface="Times New Roman"/>
              </a:rPr>
              <a:t> </a:t>
            </a:r>
            <a:r>
              <a:rPr sz="1150" spc="195" dirty="0">
                <a:latin typeface="Times New Roman"/>
                <a:cs typeface="Times New Roman"/>
              </a:rPr>
              <a:t>main(String[]</a:t>
            </a:r>
            <a:r>
              <a:rPr sz="1150" spc="405" dirty="0">
                <a:latin typeface="Times New Roman"/>
                <a:cs typeface="Times New Roman"/>
              </a:rPr>
              <a:t> </a:t>
            </a:r>
            <a:r>
              <a:rPr sz="1150" spc="220" dirty="0">
                <a:latin typeface="Times New Roman"/>
                <a:cs typeface="Times New Roman"/>
              </a:rPr>
              <a:t>args)</a:t>
            </a:r>
            <a:r>
              <a:rPr sz="1150" spc="409" dirty="0">
                <a:latin typeface="Times New Roman"/>
                <a:cs typeface="Times New Roman"/>
              </a:rPr>
              <a:t> </a:t>
            </a:r>
            <a:r>
              <a:rPr sz="1150" spc="80" dirty="0">
                <a:latin typeface="Times New Roman"/>
                <a:cs typeface="Times New Roman"/>
              </a:rPr>
              <a:t>{ </a:t>
            </a:r>
            <a:r>
              <a:rPr sz="1150" spc="175" dirty="0">
                <a:latin typeface="Times New Roman"/>
                <a:cs typeface="Times New Roman"/>
              </a:rPr>
              <a:t>ObjectPassTest</a:t>
            </a:r>
            <a:r>
              <a:rPr sz="1150" spc="450" dirty="0">
                <a:latin typeface="Times New Roman"/>
                <a:cs typeface="Times New Roman"/>
              </a:rPr>
              <a:t> </a:t>
            </a:r>
            <a:r>
              <a:rPr sz="1150" spc="275" dirty="0">
                <a:latin typeface="Times New Roman"/>
                <a:cs typeface="Times New Roman"/>
              </a:rPr>
              <a:t>test</a:t>
            </a:r>
            <a:r>
              <a:rPr sz="1150" spc="455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Times New Roman"/>
                <a:cs typeface="Times New Roman"/>
              </a:rPr>
              <a:t>=</a:t>
            </a:r>
            <a:r>
              <a:rPr sz="1150" spc="440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Times New Roman"/>
                <a:cs typeface="Times New Roman"/>
              </a:rPr>
              <a:t>new</a:t>
            </a:r>
            <a:r>
              <a:rPr sz="1150" spc="455" dirty="0">
                <a:latin typeface="Times New Roman"/>
                <a:cs typeface="Times New Roman"/>
              </a:rPr>
              <a:t> </a:t>
            </a:r>
            <a:r>
              <a:rPr sz="1150" spc="185" dirty="0">
                <a:latin typeface="Times New Roman"/>
                <a:cs typeface="Times New Roman"/>
              </a:rPr>
              <a:t>ObjectPassTest(); </a:t>
            </a:r>
            <a:r>
              <a:rPr sz="1150" spc="95" dirty="0">
                <a:latin typeface="Times New Roman"/>
                <a:cs typeface="Times New Roman"/>
              </a:rPr>
              <a:t>Employee</a:t>
            </a:r>
            <a:r>
              <a:rPr sz="1150" spc="450" dirty="0">
                <a:latin typeface="Times New Roman"/>
                <a:cs typeface="Times New Roman"/>
              </a:rPr>
              <a:t> </a:t>
            </a:r>
            <a:r>
              <a:rPr sz="1150" spc="105" dirty="0">
                <a:latin typeface="Times New Roman"/>
                <a:cs typeface="Times New Roman"/>
              </a:rPr>
              <a:t>x</a:t>
            </a:r>
            <a:r>
              <a:rPr sz="1150" spc="434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Times New Roman"/>
                <a:cs typeface="Times New Roman"/>
              </a:rPr>
              <a:t>=</a:t>
            </a:r>
            <a:r>
              <a:rPr sz="1150" spc="450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Times New Roman"/>
                <a:cs typeface="Times New Roman"/>
              </a:rPr>
              <a:t>new</a:t>
            </a:r>
            <a:r>
              <a:rPr sz="1150" spc="440" dirty="0">
                <a:latin typeface="Times New Roman"/>
                <a:cs typeface="Times New Roman"/>
              </a:rPr>
              <a:t> </a:t>
            </a:r>
            <a:r>
              <a:rPr sz="1150" spc="95" dirty="0">
                <a:latin typeface="Times New Roman"/>
                <a:cs typeface="Times New Roman"/>
              </a:rPr>
              <a:t>Employee</a:t>
            </a:r>
            <a:r>
              <a:rPr sz="1150" spc="450" dirty="0">
                <a:latin typeface="Times New Roman"/>
                <a:cs typeface="Times New Roman"/>
              </a:rPr>
              <a:t> </a:t>
            </a:r>
            <a:r>
              <a:rPr sz="1150" spc="285" dirty="0">
                <a:latin typeface="Times New Roman"/>
                <a:cs typeface="Times New Roman"/>
              </a:rPr>
              <a:t>();</a:t>
            </a:r>
            <a:endParaRPr sz="115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020332" y="2320564"/>
            <a:ext cx="2122805" cy="4432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9100"/>
              </a:lnSpc>
              <a:spcBef>
                <a:spcPts val="100"/>
              </a:spcBef>
            </a:pPr>
            <a:r>
              <a:rPr sz="1150" b="1" spc="170" dirty="0">
                <a:latin typeface="Times New Roman"/>
                <a:cs typeface="Times New Roman"/>
              </a:rPr>
              <a:t>x.setSalary(120_000.00); </a:t>
            </a:r>
            <a:r>
              <a:rPr sz="1150" b="1" spc="229" dirty="0">
                <a:latin typeface="Times New Roman"/>
                <a:cs typeface="Times New Roman"/>
              </a:rPr>
              <a:t>test.foo(x);</a:t>
            </a:r>
            <a:endParaRPr sz="115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020332" y="2736615"/>
            <a:ext cx="3435350" cy="446405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75"/>
              </a:spcBef>
            </a:pPr>
            <a:r>
              <a:rPr sz="1150" spc="204" dirty="0">
                <a:latin typeface="Times New Roman"/>
                <a:cs typeface="Times New Roman"/>
              </a:rPr>
              <a:t>System.out.println</a:t>
            </a:r>
            <a:r>
              <a:rPr sz="1150" spc="450" dirty="0">
                <a:latin typeface="Times New Roman"/>
                <a:cs typeface="Times New Roman"/>
              </a:rPr>
              <a:t> </a:t>
            </a:r>
            <a:r>
              <a:rPr sz="1150" spc="125" dirty="0">
                <a:latin typeface="Times New Roman"/>
                <a:cs typeface="Times New Roman"/>
              </a:rPr>
              <a:t>("Employee</a:t>
            </a:r>
            <a:r>
              <a:rPr sz="1150" spc="450" dirty="0">
                <a:latin typeface="Times New Roman"/>
                <a:cs typeface="Times New Roman"/>
              </a:rPr>
              <a:t> </a:t>
            </a:r>
            <a:r>
              <a:rPr sz="1150" spc="240" dirty="0">
                <a:latin typeface="Times New Roman"/>
                <a:cs typeface="Times New Roman"/>
              </a:rPr>
              <a:t>salary:</a:t>
            </a:r>
            <a:r>
              <a:rPr sz="1150" spc="450" dirty="0">
                <a:latin typeface="Times New Roman"/>
                <a:cs typeface="Times New Roman"/>
              </a:rPr>
              <a:t> </a:t>
            </a:r>
            <a:r>
              <a:rPr sz="1150" spc="155" dirty="0">
                <a:latin typeface="Times New Roman"/>
                <a:cs typeface="Times New Roman"/>
              </a:rPr>
              <a:t>"</a:t>
            </a:r>
            <a:endParaRPr sz="1150">
              <a:latin typeface="Times New Roman"/>
              <a:cs typeface="Times New Roman"/>
            </a:endParaRPr>
          </a:p>
          <a:p>
            <a:pPr marL="189230">
              <a:lnSpc>
                <a:spcPct val="100000"/>
              </a:lnSpc>
              <a:spcBef>
                <a:spcPts val="275"/>
              </a:spcBef>
            </a:pPr>
            <a:r>
              <a:rPr sz="1150" dirty="0">
                <a:latin typeface="Times New Roman"/>
                <a:cs typeface="Times New Roman"/>
              </a:rPr>
              <a:t>+</a:t>
            </a:r>
            <a:r>
              <a:rPr sz="1150" spc="420" dirty="0">
                <a:latin typeface="Times New Roman"/>
                <a:cs typeface="Times New Roman"/>
              </a:rPr>
              <a:t> </a:t>
            </a:r>
            <a:r>
              <a:rPr sz="1150" spc="225" dirty="0">
                <a:latin typeface="Times New Roman"/>
                <a:cs typeface="Times New Roman"/>
              </a:rPr>
              <a:t>x.getSalary());</a:t>
            </a:r>
            <a:endParaRPr sz="115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671329" y="3192101"/>
            <a:ext cx="112395" cy="1993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50" spc="80" dirty="0">
                <a:latin typeface="Times New Roman"/>
                <a:cs typeface="Times New Roman"/>
              </a:rPr>
              <a:t>}</a:t>
            </a:r>
            <a:endParaRPr sz="115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060193" y="1692685"/>
            <a:ext cx="199390" cy="2954655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365"/>
              </a:spcBef>
            </a:pPr>
            <a:r>
              <a:rPr sz="1150" spc="55" dirty="0">
                <a:latin typeface="Times New Roman"/>
                <a:cs typeface="Times New Roman"/>
              </a:rPr>
              <a:t>5</a:t>
            </a:r>
            <a:endParaRPr sz="1150">
              <a:latin typeface="Times New Roman"/>
              <a:cs typeface="Times New Roman"/>
            </a:endParaRPr>
          </a:p>
          <a:p>
            <a:pPr marR="5080" algn="r">
              <a:lnSpc>
                <a:spcPct val="100000"/>
              </a:lnSpc>
              <a:spcBef>
                <a:spcPts val="265"/>
              </a:spcBef>
            </a:pPr>
            <a:r>
              <a:rPr sz="1150" spc="55" dirty="0">
                <a:latin typeface="Times New Roman"/>
                <a:cs typeface="Times New Roman"/>
              </a:rPr>
              <a:t>6</a:t>
            </a:r>
            <a:endParaRPr sz="1150">
              <a:latin typeface="Times New Roman"/>
              <a:cs typeface="Times New Roman"/>
            </a:endParaRPr>
          </a:p>
          <a:p>
            <a:pPr marR="5080" algn="r">
              <a:lnSpc>
                <a:spcPct val="100000"/>
              </a:lnSpc>
              <a:spcBef>
                <a:spcPts val="260"/>
              </a:spcBef>
            </a:pPr>
            <a:r>
              <a:rPr sz="1150" spc="55" dirty="0">
                <a:latin typeface="Times New Roman"/>
                <a:cs typeface="Times New Roman"/>
              </a:rPr>
              <a:t>7</a:t>
            </a:r>
            <a:endParaRPr sz="1150">
              <a:latin typeface="Times New Roman"/>
              <a:cs typeface="Times New Roman"/>
            </a:endParaRPr>
          </a:p>
          <a:p>
            <a:pPr marR="5080" algn="r">
              <a:lnSpc>
                <a:spcPct val="100000"/>
              </a:lnSpc>
              <a:spcBef>
                <a:spcPts val="280"/>
              </a:spcBef>
            </a:pPr>
            <a:r>
              <a:rPr sz="1150" b="1" spc="55" dirty="0">
                <a:latin typeface="Times New Roman"/>
                <a:cs typeface="Times New Roman"/>
              </a:rPr>
              <a:t>8</a:t>
            </a:r>
            <a:endParaRPr sz="1150">
              <a:latin typeface="Times New Roman"/>
              <a:cs typeface="Times New Roman"/>
            </a:endParaRPr>
          </a:p>
          <a:p>
            <a:pPr marR="5080" algn="r">
              <a:lnSpc>
                <a:spcPct val="100000"/>
              </a:lnSpc>
              <a:spcBef>
                <a:spcPts val="260"/>
              </a:spcBef>
            </a:pPr>
            <a:r>
              <a:rPr sz="1150" b="1" spc="55" dirty="0">
                <a:latin typeface="Times New Roman"/>
                <a:cs typeface="Times New Roman"/>
              </a:rPr>
              <a:t>9</a:t>
            </a:r>
            <a:endParaRPr sz="1150">
              <a:latin typeface="Times New Roman"/>
              <a:cs typeface="Times New Roman"/>
            </a:endParaRPr>
          </a:p>
          <a:p>
            <a:pPr marR="5080" algn="r">
              <a:lnSpc>
                <a:spcPct val="100000"/>
              </a:lnSpc>
              <a:spcBef>
                <a:spcPts val="265"/>
              </a:spcBef>
            </a:pPr>
            <a:r>
              <a:rPr sz="1150" spc="75" dirty="0">
                <a:latin typeface="Times New Roman"/>
                <a:cs typeface="Times New Roman"/>
              </a:rPr>
              <a:t>10</a:t>
            </a:r>
            <a:endParaRPr sz="1150">
              <a:latin typeface="Times New Roman"/>
              <a:cs typeface="Times New Roman"/>
            </a:endParaRPr>
          </a:p>
          <a:p>
            <a:pPr marR="5080" algn="r">
              <a:lnSpc>
                <a:spcPct val="100000"/>
              </a:lnSpc>
              <a:spcBef>
                <a:spcPts val="275"/>
              </a:spcBef>
            </a:pPr>
            <a:r>
              <a:rPr sz="1150" spc="75" dirty="0">
                <a:latin typeface="Times New Roman"/>
                <a:cs typeface="Times New Roman"/>
              </a:rPr>
              <a:t>11</a:t>
            </a:r>
            <a:endParaRPr sz="1150">
              <a:latin typeface="Times New Roman"/>
              <a:cs typeface="Times New Roman"/>
            </a:endParaRPr>
          </a:p>
          <a:p>
            <a:pPr marR="5080" algn="r">
              <a:lnSpc>
                <a:spcPct val="100000"/>
              </a:lnSpc>
              <a:spcBef>
                <a:spcPts val="265"/>
              </a:spcBef>
            </a:pPr>
            <a:r>
              <a:rPr sz="1150" spc="75" dirty="0">
                <a:latin typeface="Times New Roman"/>
                <a:cs typeface="Times New Roman"/>
              </a:rPr>
              <a:t>12</a:t>
            </a:r>
            <a:endParaRPr sz="1150">
              <a:latin typeface="Times New Roman"/>
              <a:cs typeface="Times New Roman"/>
            </a:endParaRPr>
          </a:p>
          <a:p>
            <a:pPr marR="5080" algn="r">
              <a:lnSpc>
                <a:spcPct val="100000"/>
              </a:lnSpc>
              <a:spcBef>
                <a:spcPts val="265"/>
              </a:spcBef>
            </a:pPr>
            <a:r>
              <a:rPr sz="1150" spc="75" dirty="0">
                <a:latin typeface="Times New Roman"/>
                <a:cs typeface="Times New Roman"/>
              </a:rPr>
              <a:t>13</a:t>
            </a:r>
            <a:endParaRPr sz="1150">
              <a:latin typeface="Times New Roman"/>
              <a:cs typeface="Times New Roman"/>
            </a:endParaRPr>
          </a:p>
          <a:p>
            <a:pPr marR="5080" algn="r">
              <a:lnSpc>
                <a:spcPct val="100000"/>
              </a:lnSpc>
              <a:spcBef>
                <a:spcPts val="265"/>
              </a:spcBef>
            </a:pPr>
            <a:r>
              <a:rPr sz="1150" spc="75" dirty="0">
                <a:latin typeface="Times New Roman"/>
                <a:cs typeface="Times New Roman"/>
              </a:rPr>
              <a:t>14</a:t>
            </a:r>
            <a:endParaRPr sz="1150">
              <a:latin typeface="Times New Roman"/>
              <a:cs typeface="Times New Roman"/>
            </a:endParaRPr>
          </a:p>
          <a:p>
            <a:pPr marR="5080" algn="r">
              <a:lnSpc>
                <a:spcPct val="100000"/>
              </a:lnSpc>
              <a:spcBef>
                <a:spcPts val="275"/>
              </a:spcBef>
            </a:pPr>
            <a:r>
              <a:rPr sz="1150" b="1" spc="75" dirty="0">
                <a:latin typeface="Times New Roman"/>
                <a:cs typeface="Times New Roman"/>
              </a:rPr>
              <a:t>15</a:t>
            </a:r>
            <a:endParaRPr sz="1150">
              <a:latin typeface="Times New Roman"/>
              <a:cs typeface="Times New Roman"/>
            </a:endParaRPr>
          </a:p>
          <a:p>
            <a:pPr marR="5080" algn="r">
              <a:lnSpc>
                <a:spcPct val="100000"/>
              </a:lnSpc>
              <a:spcBef>
                <a:spcPts val="265"/>
              </a:spcBef>
            </a:pPr>
            <a:r>
              <a:rPr sz="1150" spc="75" dirty="0">
                <a:latin typeface="Times New Roman"/>
                <a:cs typeface="Times New Roman"/>
              </a:rPr>
              <a:t>16</a:t>
            </a:r>
            <a:endParaRPr sz="1150">
              <a:latin typeface="Times New Roman"/>
              <a:cs typeface="Times New Roman"/>
            </a:endParaRPr>
          </a:p>
          <a:p>
            <a:pPr marR="5080" algn="r">
              <a:lnSpc>
                <a:spcPct val="100000"/>
              </a:lnSpc>
              <a:spcBef>
                <a:spcPts val="265"/>
              </a:spcBef>
            </a:pPr>
            <a:r>
              <a:rPr sz="1150" b="1" spc="75" dirty="0">
                <a:latin typeface="Times New Roman"/>
                <a:cs typeface="Times New Roman"/>
              </a:rPr>
              <a:t>17</a:t>
            </a:r>
            <a:endParaRPr sz="1150">
              <a:latin typeface="Times New Roman"/>
              <a:cs typeface="Times New Roman"/>
            </a:endParaRPr>
          </a:p>
          <a:p>
            <a:pPr marR="5080" algn="r">
              <a:lnSpc>
                <a:spcPct val="100000"/>
              </a:lnSpc>
              <a:spcBef>
                <a:spcPts val="275"/>
              </a:spcBef>
            </a:pPr>
            <a:r>
              <a:rPr sz="1150" spc="75" dirty="0">
                <a:latin typeface="Times New Roman"/>
                <a:cs typeface="Times New Roman"/>
              </a:rPr>
              <a:t>18</a:t>
            </a:r>
            <a:endParaRPr sz="115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671329" y="3573281"/>
            <a:ext cx="2472055" cy="10744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87960" marR="5080" indent="-175260">
              <a:lnSpc>
                <a:spcPct val="119400"/>
              </a:lnSpc>
              <a:spcBef>
                <a:spcPts val="110"/>
              </a:spcBef>
            </a:pPr>
            <a:r>
              <a:rPr sz="1150" spc="200" dirty="0">
                <a:latin typeface="Times New Roman"/>
                <a:cs typeface="Times New Roman"/>
              </a:rPr>
              <a:t>public</a:t>
            </a:r>
            <a:r>
              <a:rPr sz="1150" spc="415" dirty="0">
                <a:latin typeface="Times New Roman"/>
                <a:cs typeface="Times New Roman"/>
              </a:rPr>
              <a:t> </a:t>
            </a:r>
            <a:r>
              <a:rPr sz="1150" spc="165" dirty="0">
                <a:latin typeface="Times New Roman"/>
                <a:cs typeface="Times New Roman"/>
              </a:rPr>
              <a:t>void</a:t>
            </a:r>
            <a:r>
              <a:rPr sz="1150" spc="425" dirty="0">
                <a:latin typeface="Times New Roman"/>
                <a:cs typeface="Times New Roman"/>
              </a:rPr>
              <a:t> </a:t>
            </a:r>
            <a:r>
              <a:rPr sz="1150" spc="130" dirty="0">
                <a:latin typeface="Times New Roman"/>
                <a:cs typeface="Times New Roman"/>
              </a:rPr>
              <a:t>foo(Employee</a:t>
            </a:r>
            <a:r>
              <a:rPr sz="1150" spc="420" dirty="0">
                <a:latin typeface="Times New Roman"/>
                <a:cs typeface="Times New Roman"/>
              </a:rPr>
              <a:t> </a:t>
            </a:r>
            <a:r>
              <a:rPr sz="1150" spc="165" dirty="0">
                <a:latin typeface="Times New Roman"/>
                <a:cs typeface="Times New Roman"/>
              </a:rPr>
              <a:t>e){ </a:t>
            </a:r>
            <a:r>
              <a:rPr sz="1150" b="1" spc="170" dirty="0">
                <a:latin typeface="Times New Roman"/>
                <a:cs typeface="Times New Roman"/>
              </a:rPr>
              <a:t>e.setSalary(130_000.00);</a:t>
            </a:r>
            <a:r>
              <a:rPr sz="1150" b="1" spc="500" dirty="0">
                <a:latin typeface="Times New Roman"/>
                <a:cs typeface="Times New Roman"/>
              </a:rPr>
              <a:t>  </a:t>
            </a:r>
            <a:r>
              <a:rPr sz="1150" spc="165" dirty="0">
                <a:latin typeface="Times New Roman"/>
                <a:cs typeface="Times New Roman"/>
              </a:rPr>
              <a:t>e</a:t>
            </a:r>
            <a:r>
              <a:rPr sz="1150" spc="440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Times New Roman"/>
                <a:cs typeface="Times New Roman"/>
              </a:rPr>
              <a:t>=</a:t>
            </a:r>
            <a:r>
              <a:rPr sz="1150" spc="470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Times New Roman"/>
                <a:cs typeface="Times New Roman"/>
              </a:rPr>
              <a:t>new</a:t>
            </a:r>
            <a:r>
              <a:rPr sz="1150" spc="445" dirty="0">
                <a:latin typeface="Times New Roman"/>
                <a:cs typeface="Times New Roman"/>
              </a:rPr>
              <a:t> </a:t>
            </a:r>
            <a:r>
              <a:rPr sz="1150" spc="145" dirty="0">
                <a:latin typeface="Times New Roman"/>
                <a:cs typeface="Times New Roman"/>
              </a:rPr>
              <a:t>Employee(); </a:t>
            </a:r>
            <a:r>
              <a:rPr sz="1150" b="1" spc="170" dirty="0">
                <a:latin typeface="Times New Roman"/>
                <a:cs typeface="Times New Roman"/>
              </a:rPr>
              <a:t>e.setSalary(140_000.00);</a:t>
            </a:r>
            <a:endParaRPr sz="11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75"/>
              </a:spcBef>
            </a:pPr>
            <a:r>
              <a:rPr sz="1150" spc="80" dirty="0">
                <a:latin typeface="Times New Roman"/>
                <a:cs typeface="Times New Roman"/>
              </a:rPr>
              <a:t>}</a:t>
            </a:r>
            <a:endParaRPr sz="1150">
              <a:latin typeface="Times New Roman"/>
              <a:cs typeface="Times New Roman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4216908" y="2351532"/>
            <a:ext cx="2083435" cy="375285"/>
            <a:chOff x="4216908" y="2351532"/>
            <a:chExt cx="2083435" cy="375285"/>
          </a:xfrm>
        </p:grpSpPr>
        <p:sp>
          <p:nvSpPr>
            <p:cNvPr id="14" name="object 14"/>
            <p:cNvSpPr/>
            <p:nvPr/>
          </p:nvSpPr>
          <p:spPr>
            <a:xfrm>
              <a:off x="4244340" y="2354580"/>
              <a:ext cx="2052955" cy="368935"/>
            </a:xfrm>
            <a:custGeom>
              <a:avLst/>
              <a:gdLst/>
              <a:ahLst/>
              <a:cxnLst/>
              <a:rect l="l" t="t" r="r" b="b"/>
              <a:pathLst>
                <a:path w="2052954" h="368935">
                  <a:moveTo>
                    <a:pt x="2052828" y="0"/>
                  </a:moveTo>
                  <a:lnTo>
                    <a:pt x="841248" y="0"/>
                  </a:lnTo>
                  <a:lnTo>
                    <a:pt x="841248" y="62484"/>
                  </a:lnTo>
                  <a:lnTo>
                    <a:pt x="0" y="100584"/>
                  </a:lnTo>
                  <a:lnTo>
                    <a:pt x="841248" y="153924"/>
                  </a:lnTo>
                  <a:lnTo>
                    <a:pt x="841248" y="368808"/>
                  </a:lnTo>
                  <a:lnTo>
                    <a:pt x="2052828" y="368808"/>
                  </a:lnTo>
                  <a:lnTo>
                    <a:pt x="2052828" y="0"/>
                  </a:lnTo>
                  <a:close/>
                </a:path>
              </a:pathLst>
            </a:custGeom>
            <a:solidFill>
              <a:srgbClr val="FFFF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216908" y="2351532"/>
              <a:ext cx="2083435" cy="375285"/>
            </a:xfrm>
            <a:custGeom>
              <a:avLst/>
              <a:gdLst/>
              <a:ahLst/>
              <a:cxnLst/>
              <a:rect l="l" t="t" r="r" b="b"/>
              <a:pathLst>
                <a:path w="2083435" h="375285">
                  <a:moveTo>
                    <a:pt x="865632" y="159827"/>
                  </a:moveTo>
                  <a:lnTo>
                    <a:pt x="865632" y="374904"/>
                  </a:lnTo>
                  <a:lnTo>
                    <a:pt x="2083308" y="374904"/>
                  </a:lnTo>
                  <a:lnTo>
                    <a:pt x="2083308" y="371855"/>
                  </a:lnTo>
                  <a:lnTo>
                    <a:pt x="871728" y="371856"/>
                  </a:lnTo>
                  <a:lnTo>
                    <a:pt x="868680" y="367284"/>
                  </a:lnTo>
                  <a:lnTo>
                    <a:pt x="871728" y="367284"/>
                  </a:lnTo>
                  <a:lnTo>
                    <a:pt x="871728" y="160020"/>
                  </a:lnTo>
                  <a:lnTo>
                    <a:pt x="868680" y="160020"/>
                  </a:lnTo>
                  <a:lnTo>
                    <a:pt x="865632" y="159827"/>
                  </a:lnTo>
                  <a:close/>
                </a:path>
                <a:path w="2083435" h="375285">
                  <a:moveTo>
                    <a:pt x="871728" y="367284"/>
                  </a:moveTo>
                  <a:lnTo>
                    <a:pt x="868680" y="367284"/>
                  </a:lnTo>
                  <a:lnTo>
                    <a:pt x="871728" y="371856"/>
                  </a:lnTo>
                  <a:lnTo>
                    <a:pt x="871728" y="367284"/>
                  </a:lnTo>
                  <a:close/>
                </a:path>
                <a:path w="2083435" h="375285">
                  <a:moveTo>
                    <a:pt x="2077212" y="367284"/>
                  </a:moveTo>
                  <a:lnTo>
                    <a:pt x="871728" y="367284"/>
                  </a:lnTo>
                  <a:lnTo>
                    <a:pt x="871728" y="371856"/>
                  </a:lnTo>
                  <a:lnTo>
                    <a:pt x="2077212" y="371856"/>
                  </a:lnTo>
                  <a:lnTo>
                    <a:pt x="2077212" y="367284"/>
                  </a:lnTo>
                  <a:close/>
                </a:path>
                <a:path w="2083435" h="375285">
                  <a:moveTo>
                    <a:pt x="2077212" y="3048"/>
                  </a:moveTo>
                  <a:lnTo>
                    <a:pt x="2077212" y="371856"/>
                  </a:lnTo>
                  <a:lnTo>
                    <a:pt x="2080260" y="367284"/>
                  </a:lnTo>
                  <a:lnTo>
                    <a:pt x="2083308" y="367284"/>
                  </a:lnTo>
                  <a:lnTo>
                    <a:pt x="2083308" y="7620"/>
                  </a:lnTo>
                  <a:lnTo>
                    <a:pt x="2080260" y="7620"/>
                  </a:lnTo>
                  <a:lnTo>
                    <a:pt x="2077212" y="3048"/>
                  </a:lnTo>
                  <a:close/>
                </a:path>
                <a:path w="2083435" h="375285">
                  <a:moveTo>
                    <a:pt x="2083308" y="367284"/>
                  </a:moveTo>
                  <a:lnTo>
                    <a:pt x="2080260" y="367284"/>
                  </a:lnTo>
                  <a:lnTo>
                    <a:pt x="2077212" y="371856"/>
                  </a:lnTo>
                  <a:lnTo>
                    <a:pt x="2083308" y="371855"/>
                  </a:lnTo>
                  <a:lnTo>
                    <a:pt x="2083308" y="367284"/>
                  </a:lnTo>
                  <a:close/>
                </a:path>
                <a:path w="2083435" h="375285">
                  <a:moveTo>
                    <a:pt x="865632" y="156972"/>
                  </a:moveTo>
                  <a:lnTo>
                    <a:pt x="865632" y="159827"/>
                  </a:lnTo>
                  <a:lnTo>
                    <a:pt x="868680" y="160020"/>
                  </a:lnTo>
                  <a:lnTo>
                    <a:pt x="865632" y="156972"/>
                  </a:lnTo>
                  <a:close/>
                </a:path>
                <a:path w="2083435" h="375285">
                  <a:moveTo>
                    <a:pt x="871728" y="156972"/>
                  </a:moveTo>
                  <a:lnTo>
                    <a:pt x="865632" y="156972"/>
                  </a:lnTo>
                  <a:lnTo>
                    <a:pt x="868680" y="160020"/>
                  </a:lnTo>
                  <a:lnTo>
                    <a:pt x="871728" y="160020"/>
                  </a:lnTo>
                  <a:lnTo>
                    <a:pt x="871728" y="156972"/>
                  </a:lnTo>
                  <a:close/>
                </a:path>
                <a:path w="2083435" h="375285">
                  <a:moveTo>
                    <a:pt x="27432" y="100808"/>
                  </a:moveTo>
                  <a:lnTo>
                    <a:pt x="0" y="102107"/>
                  </a:lnTo>
                  <a:lnTo>
                    <a:pt x="0" y="105155"/>
                  </a:lnTo>
                  <a:lnTo>
                    <a:pt x="865632" y="159827"/>
                  </a:lnTo>
                  <a:lnTo>
                    <a:pt x="865632" y="156972"/>
                  </a:lnTo>
                  <a:lnTo>
                    <a:pt x="871728" y="156972"/>
                  </a:lnTo>
                  <a:lnTo>
                    <a:pt x="871728" y="153924"/>
                  </a:lnTo>
                  <a:lnTo>
                    <a:pt x="123922" y="106680"/>
                  </a:lnTo>
                  <a:lnTo>
                    <a:pt x="27432" y="106680"/>
                  </a:lnTo>
                  <a:lnTo>
                    <a:pt x="27432" y="100808"/>
                  </a:lnTo>
                  <a:close/>
                </a:path>
                <a:path w="2083435" h="375285">
                  <a:moveTo>
                    <a:pt x="29463" y="100712"/>
                  </a:moveTo>
                  <a:lnTo>
                    <a:pt x="27432" y="100808"/>
                  </a:lnTo>
                  <a:lnTo>
                    <a:pt x="27432" y="106680"/>
                  </a:lnTo>
                  <a:lnTo>
                    <a:pt x="83718" y="104139"/>
                  </a:lnTo>
                  <a:lnTo>
                    <a:pt x="29463" y="100712"/>
                  </a:lnTo>
                  <a:close/>
                </a:path>
                <a:path w="2083435" h="375285">
                  <a:moveTo>
                    <a:pt x="83718" y="104139"/>
                  </a:moveTo>
                  <a:lnTo>
                    <a:pt x="27432" y="106680"/>
                  </a:lnTo>
                  <a:lnTo>
                    <a:pt x="123922" y="106680"/>
                  </a:lnTo>
                  <a:lnTo>
                    <a:pt x="83718" y="104139"/>
                  </a:lnTo>
                  <a:close/>
                </a:path>
                <a:path w="2083435" h="375285">
                  <a:moveTo>
                    <a:pt x="865632" y="61104"/>
                  </a:moveTo>
                  <a:lnTo>
                    <a:pt x="29463" y="100712"/>
                  </a:lnTo>
                  <a:lnTo>
                    <a:pt x="83718" y="104139"/>
                  </a:lnTo>
                  <a:lnTo>
                    <a:pt x="871728" y="68580"/>
                  </a:lnTo>
                  <a:lnTo>
                    <a:pt x="871728" y="65532"/>
                  </a:lnTo>
                  <a:lnTo>
                    <a:pt x="865632" y="65532"/>
                  </a:lnTo>
                  <a:lnTo>
                    <a:pt x="865632" y="61104"/>
                  </a:lnTo>
                  <a:close/>
                </a:path>
                <a:path w="2083435" h="375285">
                  <a:moveTo>
                    <a:pt x="27432" y="100584"/>
                  </a:moveTo>
                  <a:lnTo>
                    <a:pt x="27432" y="100808"/>
                  </a:lnTo>
                  <a:lnTo>
                    <a:pt x="29463" y="100712"/>
                  </a:lnTo>
                  <a:lnTo>
                    <a:pt x="27432" y="100584"/>
                  </a:lnTo>
                  <a:close/>
                </a:path>
                <a:path w="2083435" h="375285">
                  <a:moveTo>
                    <a:pt x="868680" y="60960"/>
                  </a:moveTo>
                  <a:lnTo>
                    <a:pt x="865632" y="61104"/>
                  </a:lnTo>
                  <a:lnTo>
                    <a:pt x="865632" y="65532"/>
                  </a:lnTo>
                  <a:lnTo>
                    <a:pt x="868680" y="60960"/>
                  </a:lnTo>
                  <a:close/>
                </a:path>
                <a:path w="2083435" h="375285">
                  <a:moveTo>
                    <a:pt x="871728" y="60960"/>
                  </a:moveTo>
                  <a:lnTo>
                    <a:pt x="868680" y="60960"/>
                  </a:lnTo>
                  <a:lnTo>
                    <a:pt x="865632" y="65532"/>
                  </a:lnTo>
                  <a:lnTo>
                    <a:pt x="871728" y="65532"/>
                  </a:lnTo>
                  <a:lnTo>
                    <a:pt x="871728" y="60960"/>
                  </a:lnTo>
                  <a:close/>
                </a:path>
                <a:path w="2083435" h="375285">
                  <a:moveTo>
                    <a:pt x="2083308" y="0"/>
                  </a:moveTo>
                  <a:lnTo>
                    <a:pt x="865632" y="0"/>
                  </a:lnTo>
                  <a:lnTo>
                    <a:pt x="865632" y="61104"/>
                  </a:lnTo>
                  <a:lnTo>
                    <a:pt x="868680" y="60960"/>
                  </a:lnTo>
                  <a:lnTo>
                    <a:pt x="871728" y="60960"/>
                  </a:lnTo>
                  <a:lnTo>
                    <a:pt x="871728" y="7620"/>
                  </a:lnTo>
                  <a:lnTo>
                    <a:pt x="868680" y="7620"/>
                  </a:lnTo>
                  <a:lnTo>
                    <a:pt x="871728" y="3048"/>
                  </a:lnTo>
                  <a:lnTo>
                    <a:pt x="2083308" y="3047"/>
                  </a:lnTo>
                  <a:lnTo>
                    <a:pt x="2083308" y="0"/>
                  </a:lnTo>
                  <a:close/>
                </a:path>
                <a:path w="2083435" h="375285">
                  <a:moveTo>
                    <a:pt x="871728" y="3048"/>
                  </a:moveTo>
                  <a:lnTo>
                    <a:pt x="868680" y="7620"/>
                  </a:lnTo>
                  <a:lnTo>
                    <a:pt x="871728" y="7620"/>
                  </a:lnTo>
                  <a:lnTo>
                    <a:pt x="871728" y="3048"/>
                  </a:lnTo>
                  <a:close/>
                </a:path>
                <a:path w="2083435" h="375285">
                  <a:moveTo>
                    <a:pt x="2077212" y="3048"/>
                  </a:moveTo>
                  <a:lnTo>
                    <a:pt x="871728" y="3048"/>
                  </a:lnTo>
                  <a:lnTo>
                    <a:pt x="871728" y="7620"/>
                  </a:lnTo>
                  <a:lnTo>
                    <a:pt x="2077212" y="7620"/>
                  </a:lnTo>
                  <a:lnTo>
                    <a:pt x="2077212" y="3048"/>
                  </a:lnTo>
                  <a:close/>
                </a:path>
                <a:path w="2083435" h="375285">
                  <a:moveTo>
                    <a:pt x="2083308" y="3047"/>
                  </a:moveTo>
                  <a:lnTo>
                    <a:pt x="2077212" y="3048"/>
                  </a:lnTo>
                  <a:lnTo>
                    <a:pt x="2080260" y="7620"/>
                  </a:lnTo>
                  <a:lnTo>
                    <a:pt x="2083308" y="7620"/>
                  </a:lnTo>
                  <a:lnTo>
                    <a:pt x="2083308" y="3047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5338064" y="2369836"/>
            <a:ext cx="70866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5410" marR="5080" indent="-93345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Arial"/>
                <a:cs typeface="Arial"/>
              </a:rPr>
              <a:t>salary</a:t>
            </a:r>
            <a:r>
              <a:rPr sz="1000" spc="-3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set</a:t>
            </a:r>
            <a:r>
              <a:rPr sz="1000" spc="-20" dirty="0">
                <a:latin typeface="Arial"/>
                <a:cs typeface="Arial"/>
              </a:rPr>
              <a:t> </a:t>
            </a:r>
            <a:r>
              <a:rPr sz="1000" spc="-25" dirty="0">
                <a:latin typeface="Arial"/>
                <a:cs typeface="Arial"/>
              </a:rPr>
              <a:t>to </a:t>
            </a:r>
            <a:r>
              <a:rPr sz="1000" spc="-10" dirty="0">
                <a:latin typeface="Arial"/>
                <a:cs typeface="Arial"/>
              </a:rPr>
              <a:t>120_000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3985259" y="3808476"/>
            <a:ext cx="2630805" cy="690880"/>
            <a:chOff x="3985259" y="3808476"/>
            <a:chExt cx="2630805" cy="690880"/>
          </a:xfrm>
        </p:grpSpPr>
        <p:pic>
          <p:nvPicPr>
            <p:cNvPr id="18" name="object 1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000499" y="3880104"/>
              <a:ext cx="2612135" cy="545592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3995927" y="3877056"/>
              <a:ext cx="2620010" cy="551815"/>
            </a:xfrm>
            <a:custGeom>
              <a:avLst/>
              <a:gdLst/>
              <a:ahLst/>
              <a:cxnLst/>
              <a:rect l="l" t="t" r="r" b="b"/>
              <a:pathLst>
                <a:path w="2620009" h="551814">
                  <a:moveTo>
                    <a:pt x="1086612" y="234153"/>
                  </a:moveTo>
                  <a:lnTo>
                    <a:pt x="1086612" y="548640"/>
                  </a:lnTo>
                  <a:lnTo>
                    <a:pt x="1089660" y="551688"/>
                  </a:lnTo>
                  <a:lnTo>
                    <a:pt x="2616708" y="551688"/>
                  </a:lnTo>
                  <a:lnTo>
                    <a:pt x="2619756" y="548640"/>
                  </a:lnTo>
                  <a:lnTo>
                    <a:pt x="1094232" y="548640"/>
                  </a:lnTo>
                  <a:lnTo>
                    <a:pt x="1089660" y="545592"/>
                  </a:lnTo>
                  <a:lnTo>
                    <a:pt x="1094232" y="545592"/>
                  </a:lnTo>
                  <a:lnTo>
                    <a:pt x="1094232" y="234696"/>
                  </a:lnTo>
                  <a:lnTo>
                    <a:pt x="1089660" y="234696"/>
                  </a:lnTo>
                  <a:lnTo>
                    <a:pt x="1086612" y="234153"/>
                  </a:lnTo>
                  <a:close/>
                </a:path>
                <a:path w="2620009" h="551814">
                  <a:moveTo>
                    <a:pt x="1094232" y="545592"/>
                  </a:moveTo>
                  <a:lnTo>
                    <a:pt x="1089660" y="545592"/>
                  </a:lnTo>
                  <a:lnTo>
                    <a:pt x="1094232" y="548640"/>
                  </a:lnTo>
                  <a:lnTo>
                    <a:pt x="1094232" y="545592"/>
                  </a:lnTo>
                  <a:close/>
                </a:path>
                <a:path w="2620009" h="551814">
                  <a:moveTo>
                    <a:pt x="2612136" y="545592"/>
                  </a:moveTo>
                  <a:lnTo>
                    <a:pt x="1094232" y="545592"/>
                  </a:lnTo>
                  <a:lnTo>
                    <a:pt x="1094232" y="548640"/>
                  </a:lnTo>
                  <a:lnTo>
                    <a:pt x="2612136" y="548640"/>
                  </a:lnTo>
                  <a:lnTo>
                    <a:pt x="2612136" y="545592"/>
                  </a:lnTo>
                  <a:close/>
                </a:path>
                <a:path w="2620009" h="551814">
                  <a:moveTo>
                    <a:pt x="2612136" y="3048"/>
                  </a:moveTo>
                  <a:lnTo>
                    <a:pt x="2612136" y="548640"/>
                  </a:lnTo>
                  <a:lnTo>
                    <a:pt x="2616708" y="545592"/>
                  </a:lnTo>
                  <a:lnTo>
                    <a:pt x="2619756" y="545592"/>
                  </a:lnTo>
                  <a:lnTo>
                    <a:pt x="2619756" y="7620"/>
                  </a:lnTo>
                  <a:lnTo>
                    <a:pt x="2616708" y="7620"/>
                  </a:lnTo>
                  <a:lnTo>
                    <a:pt x="2612136" y="3048"/>
                  </a:lnTo>
                  <a:close/>
                </a:path>
                <a:path w="2620009" h="551814">
                  <a:moveTo>
                    <a:pt x="2619756" y="545592"/>
                  </a:moveTo>
                  <a:lnTo>
                    <a:pt x="2616708" y="545592"/>
                  </a:lnTo>
                  <a:lnTo>
                    <a:pt x="2612136" y="548640"/>
                  </a:lnTo>
                  <a:lnTo>
                    <a:pt x="2619756" y="548640"/>
                  </a:lnTo>
                  <a:lnTo>
                    <a:pt x="2619756" y="545592"/>
                  </a:lnTo>
                  <a:close/>
                </a:path>
                <a:path w="2620009" h="551814">
                  <a:moveTo>
                    <a:pt x="1086612" y="230124"/>
                  </a:moveTo>
                  <a:lnTo>
                    <a:pt x="1086612" y="234153"/>
                  </a:lnTo>
                  <a:lnTo>
                    <a:pt x="1089660" y="234696"/>
                  </a:lnTo>
                  <a:lnTo>
                    <a:pt x="1086612" y="230124"/>
                  </a:lnTo>
                  <a:close/>
                </a:path>
                <a:path w="2620009" h="551814">
                  <a:moveTo>
                    <a:pt x="1094232" y="230124"/>
                  </a:moveTo>
                  <a:lnTo>
                    <a:pt x="1086612" y="230124"/>
                  </a:lnTo>
                  <a:lnTo>
                    <a:pt x="1089660" y="234696"/>
                  </a:lnTo>
                  <a:lnTo>
                    <a:pt x="1094232" y="234696"/>
                  </a:lnTo>
                  <a:lnTo>
                    <a:pt x="1094232" y="230124"/>
                  </a:lnTo>
                  <a:close/>
                </a:path>
                <a:path w="2620009" h="551814">
                  <a:moveTo>
                    <a:pt x="4571" y="35052"/>
                  </a:moveTo>
                  <a:lnTo>
                    <a:pt x="0" y="38100"/>
                  </a:lnTo>
                  <a:lnTo>
                    <a:pt x="3048" y="41148"/>
                  </a:lnTo>
                  <a:lnTo>
                    <a:pt x="1086612" y="234153"/>
                  </a:lnTo>
                  <a:lnTo>
                    <a:pt x="1086612" y="230124"/>
                  </a:lnTo>
                  <a:lnTo>
                    <a:pt x="1094232" y="230124"/>
                  </a:lnTo>
                  <a:lnTo>
                    <a:pt x="1091184" y="227076"/>
                  </a:lnTo>
                  <a:lnTo>
                    <a:pt x="53437" y="43687"/>
                  </a:lnTo>
                  <a:lnTo>
                    <a:pt x="4571" y="41148"/>
                  </a:lnTo>
                  <a:lnTo>
                    <a:pt x="4571" y="35052"/>
                  </a:lnTo>
                  <a:close/>
                </a:path>
                <a:path w="2620009" h="551814">
                  <a:moveTo>
                    <a:pt x="4571" y="35052"/>
                  </a:moveTo>
                  <a:lnTo>
                    <a:pt x="53437" y="43687"/>
                  </a:lnTo>
                  <a:lnTo>
                    <a:pt x="1089660" y="97536"/>
                  </a:lnTo>
                  <a:lnTo>
                    <a:pt x="1092708" y="97536"/>
                  </a:lnTo>
                  <a:lnTo>
                    <a:pt x="1094232" y="94488"/>
                  </a:lnTo>
                  <a:lnTo>
                    <a:pt x="1086612" y="94488"/>
                  </a:lnTo>
                  <a:lnTo>
                    <a:pt x="1086612" y="91281"/>
                  </a:lnTo>
                  <a:lnTo>
                    <a:pt x="4571" y="35052"/>
                  </a:lnTo>
                  <a:close/>
                </a:path>
                <a:path w="2620009" h="551814">
                  <a:moveTo>
                    <a:pt x="1086612" y="91281"/>
                  </a:moveTo>
                  <a:lnTo>
                    <a:pt x="1086612" y="94488"/>
                  </a:lnTo>
                  <a:lnTo>
                    <a:pt x="1089660" y="91440"/>
                  </a:lnTo>
                  <a:lnTo>
                    <a:pt x="1086612" y="91281"/>
                  </a:lnTo>
                  <a:close/>
                </a:path>
                <a:path w="2620009" h="551814">
                  <a:moveTo>
                    <a:pt x="2616708" y="0"/>
                  </a:moveTo>
                  <a:lnTo>
                    <a:pt x="1089660" y="0"/>
                  </a:lnTo>
                  <a:lnTo>
                    <a:pt x="1086612" y="3048"/>
                  </a:lnTo>
                  <a:lnTo>
                    <a:pt x="1086612" y="91281"/>
                  </a:lnTo>
                  <a:lnTo>
                    <a:pt x="1089660" y="91440"/>
                  </a:lnTo>
                  <a:lnTo>
                    <a:pt x="1086612" y="94488"/>
                  </a:lnTo>
                  <a:lnTo>
                    <a:pt x="1094232" y="94488"/>
                  </a:lnTo>
                  <a:lnTo>
                    <a:pt x="1094232" y="7620"/>
                  </a:lnTo>
                  <a:lnTo>
                    <a:pt x="1089660" y="7620"/>
                  </a:lnTo>
                  <a:lnTo>
                    <a:pt x="1094232" y="3048"/>
                  </a:lnTo>
                  <a:lnTo>
                    <a:pt x="2619756" y="3048"/>
                  </a:lnTo>
                  <a:lnTo>
                    <a:pt x="2616708" y="0"/>
                  </a:lnTo>
                  <a:close/>
                </a:path>
                <a:path w="2620009" h="551814">
                  <a:moveTo>
                    <a:pt x="4571" y="35052"/>
                  </a:moveTo>
                  <a:lnTo>
                    <a:pt x="4571" y="41148"/>
                  </a:lnTo>
                  <a:lnTo>
                    <a:pt x="53437" y="43687"/>
                  </a:lnTo>
                  <a:lnTo>
                    <a:pt x="4571" y="35052"/>
                  </a:lnTo>
                  <a:close/>
                </a:path>
                <a:path w="2620009" h="551814">
                  <a:moveTo>
                    <a:pt x="1094232" y="3048"/>
                  </a:moveTo>
                  <a:lnTo>
                    <a:pt x="1089660" y="7620"/>
                  </a:lnTo>
                  <a:lnTo>
                    <a:pt x="1094232" y="7620"/>
                  </a:lnTo>
                  <a:lnTo>
                    <a:pt x="1094232" y="3048"/>
                  </a:lnTo>
                  <a:close/>
                </a:path>
                <a:path w="2620009" h="551814">
                  <a:moveTo>
                    <a:pt x="2612136" y="3048"/>
                  </a:moveTo>
                  <a:lnTo>
                    <a:pt x="1094232" y="3048"/>
                  </a:lnTo>
                  <a:lnTo>
                    <a:pt x="1094232" y="7620"/>
                  </a:lnTo>
                  <a:lnTo>
                    <a:pt x="2612136" y="7620"/>
                  </a:lnTo>
                  <a:lnTo>
                    <a:pt x="2612136" y="3048"/>
                  </a:lnTo>
                  <a:close/>
                </a:path>
                <a:path w="2620009" h="551814">
                  <a:moveTo>
                    <a:pt x="2619756" y="3048"/>
                  </a:moveTo>
                  <a:lnTo>
                    <a:pt x="2612136" y="3048"/>
                  </a:lnTo>
                  <a:lnTo>
                    <a:pt x="2616708" y="7620"/>
                  </a:lnTo>
                  <a:lnTo>
                    <a:pt x="2619756" y="7620"/>
                  </a:lnTo>
                  <a:lnTo>
                    <a:pt x="2619756" y="3048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4012691" y="3811524"/>
              <a:ext cx="2600325" cy="683260"/>
            </a:xfrm>
            <a:custGeom>
              <a:avLst/>
              <a:gdLst/>
              <a:ahLst/>
              <a:cxnLst/>
              <a:rect l="l" t="t" r="r" b="b"/>
              <a:pathLst>
                <a:path w="2600325" h="683260">
                  <a:moveTo>
                    <a:pt x="2599944" y="0"/>
                  </a:moveTo>
                  <a:lnTo>
                    <a:pt x="1072896" y="0"/>
                  </a:lnTo>
                  <a:lnTo>
                    <a:pt x="1072896" y="399288"/>
                  </a:lnTo>
                  <a:lnTo>
                    <a:pt x="0" y="512064"/>
                  </a:lnTo>
                  <a:lnTo>
                    <a:pt x="1072896" y="569976"/>
                  </a:lnTo>
                  <a:lnTo>
                    <a:pt x="1072896" y="682752"/>
                  </a:lnTo>
                  <a:lnTo>
                    <a:pt x="2599944" y="682752"/>
                  </a:lnTo>
                  <a:lnTo>
                    <a:pt x="2599944" y="0"/>
                  </a:lnTo>
                  <a:close/>
                </a:path>
              </a:pathLst>
            </a:custGeom>
            <a:solidFill>
              <a:srgbClr val="FFFF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3985259" y="3808476"/>
              <a:ext cx="2630805" cy="690880"/>
            </a:xfrm>
            <a:custGeom>
              <a:avLst/>
              <a:gdLst/>
              <a:ahLst/>
              <a:cxnLst/>
              <a:rect l="l" t="t" r="r" b="b"/>
              <a:pathLst>
                <a:path w="2630804" h="690879">
                  <a:moveTo>
                    <a:pt x="1097280" y="575907"/>
                  </a:moveTo>
                  <a:lnTo>
                    <a:pt x="1097280" y="690372"/>
                  </a:lnTo>
                  <a:lnTo>
                    <a:pt x="2630424" y="690372"/>
                  </a:lnTo>
                  <a:lnTo>
                    <a:pt x="2630424" y="685800"/>
                  </a:lnTo>
                  <a:lnTo>
                    <a:pt x="1103376" y="685800"/>
                  </a:lnTo>
                  <a:lnTo>
                    <a:pt x="1100328" y="682752"/>
                  </a:lnTo>
                  <a:lnTo>
                    <a:pt x="1103376" y="682752"/>
                  </a:lnTo>
                  <a:lnTo>
                    <a:pt x="1103376" y="576072"/>
                  </a:lnTo>
                  <a:lnTo>
                    <a:pt x="1100328" y="576072"/>
                  </a:lnTo>
                  <a:lnTo>
                    <a:pt x="1097280" y="575907"/>
                  </a:lnTo>
                  <a:close/>
                </a:path>
                <a:path w="2630804" h="690879">
                  <a:moveTo>
                    <a:pt x="1103376" y="682752"/>
                  </a:moveTo>
                  <a:lnTo>
                    <a:pt x="1100328" y="682752"/>
                  </a:lnTo>
                  <a:lnTo>
                    <a:pt x="1103376" y="685800"/>
                  </a:lnTo>
                  <a:lnTo>
                    <a:pt x="1103376" y="682752"/>
                  </a:lnTo>
                  <a:close/>
                </a:path>
                <a:path w="2630804" h="690879">
                  <a:moveTo>
                    <a:pt x="2622804" y="682752"/>
                  </a:moveTo>
                  <a:lnTo>
                    <a:pt x="1103376" y="682752"/>
                  </a:lnTo>
                  <a:lnTo>
                    <a:pt x="1103376" y="685800"/>
                  </a:lnTo>
                  <a:lnTo>
                    <a:pt x="2622804" y="685800"/>
                  </a:lnTo>
                  <a:lnTo>
                    <a:pt x="2622804" y="682752"/>
                  </a:lnTo>
                  <a:close/>
                </a:path>
                <a:path w="2630804" h="690879">
                  <a:moveTo>
                    <a:pt x="2622804" y="3048"/>
                  </a:moveTo>
                  <a:lnTo>
                    <a:pt x="2622804" y="685800"/>
                  </a:lnTo>
                  <a:lnTo>
                    <a:pt x="2627376" y="682752"/>
                  </a:lnTo>
                  <a:lnTo>
                    <a:pt x="2630424" y="682752"/>
                  </a:lnTo>
                  <a:lnTo>
                    <a:pt x="2630424" y="6096"/>
                  </a:lnTo>
                  <a:lnTo>
                    <a:pt x="2627376" y="6096"/>
                  </a:lnTo>
                  <a:lnTo>
                    <a:pt x="2622804" y="3048"/>
                  </a:lnTo>
                  <a:close/>
                </a:path>
                <a:path w="2630804" h="690879">
                  <a:moveTo>
                    <a:pt x="2630424" y="682752"/>
                  </a:moveTo>
                  <a:lnTo>
                    <a:pt x="2627376" y="682752"/>
                  </a:lnTo>
                  <a:lnTo>
                    <a:pt x="2622804" y="685800"/>
                  </a:lnTo>
                  <a:lnTo>
                    <a:pt x="2630424" y="685800"/>
                  </a:lnTo>
                  <a:lnTo>
                    <a:pt x="2630424" y="682752"/>
                  </a:lnTo>
                  <a:close/>
                </a:path>
                <a:path w="2630804" h="690879">
                  <a:moveTo>
                    <a:pt x="1097280" y="573024"/>
                  </a:moveTo>
                  <a:lnTo>
                    <a:pt x="1097280" y="575907"/>
                  </a:lnTo>
                  <a:lnTo>
                    <a:pt x="1100328" y="576072"/>
                  </a:lnTo>
                  <a:lnTo>
                    <a:pt x="1097280" y="573024"/>
                  </a:lnTo>
                  <a:close/>
                </a:path>
                <a:path w="2630804" h="690879">
                  <a:moveTo>
                    <a:pt x="1103376" y="573024"/>
                  </a:moveTo>
                  <a:lnTo>
                    <a:pt x="1097280" y="573024"/>
                  </a:lnTo>
                  <a:lnTo>
                    <a:pt x="1100328" y="576072"/>
                  </a:lnTo>
                  <a:lnTo>
                    <a:pt x="1103376" y="576072"/>
                  </a:lnTo>
                  <a:lnTo>
                    <a:pt x="1103376" y="573024"/>
                  </a:lnTo>
                  <a:close/>
                </a:path>
                <a:path w="2630804" h="690879">
                  <a:moveTo>
                    <a:pt x="75040" y="513169"/>
                  </a:moveTo>
                  <a:lnTo>
                    <a:pt x="27697" y="518132"/>
                  </a:lnTo>
                  <a:lnTo>
                    <a:pt x="1097280" y="575907"/>
                  </a:lnTo>
                  <a:lnTo>
                    <a:pt x="1097280" y="573024"/>
                  </a:lnTo>
                  <a:lnTo>
                    <a:pt x="1103376" y="573024"/>
                  </a:lnTo>
                  <a:lnTo>
                    <a:pt x="1103376" y="569976"/>
                  </a:lnTo>
                  <a:lnTo>
                    <a:pt x="75040" y="513169"/>
                  </a:lnTo>
                  <a:close/>
                </a:path>
                <a:path w="2630804" h="690879">
                  <a:moveTo>
                    <a:pt x="27432" y="518117"/>
                  </a:moveTo>
                  <a:lnTo>
                    <a:pt x="27697" y="518132"/>
                  </a:lnTo>
                  <a:lnTo>
                    <a:pt x="27432" y="518117"/>
                  </a:lnTo>
                  <a:close/>
                </a:path>
                <a:path w="2630804" h="690879">
                  <a:moveTo>
                    <a:pt x="28431" y="510595"/>
                  </a:moveTo>
                  <a:lnTo>
                    <a:pt x="27432" y="510700"/>
                  </a:lnTo>
                  <a:lnTo>
                    <a:pt x="27432" y="518117"/>
                  </a:lnTo>
                  <a:lnTo>
                    <a:pt x="27697" y="518132"/>
                  </a:lnTo>
                  <a:lnTo>
                    <a:pt x="75040" y="513169"/>
                  </a:lnTo>
                  <a:lnTo>
                    <a:pt x="28431" y="510595"/>
                  </a:lnTo>
                  <a:close/>
                </a:path>
                <a:path w="2630804" h="690879">
                  <a:moveTo>
                    <a:pt x="27432" y="510700"/>
                  </a:moveTo>
                  <a:lnTo>
                    <a:pt x="0" y="513588"/>
                  </a:lnTo>
                  <a:lnTo>
                    <a:pt x="0" y="516636"/>
                  </a:lnTo>
                  <a:lnTo>
                    <a:pt x="27432" y="518117"/>
                  </a:lnTo>
                  <a:lnTo>
                    <a:pt x="27432" y="510700"/>
                  </a:lnTo>
                  <a:close/>
                </a:path>
                <a:path w="2630804" h="690879">
                  <a:moveTo>
                    <a:pt x="1097280" y="398084"/>
                  </a:moveTo>
                  <a:lnTo>
                    <a:pt x="28431" y="510595"/>
                  </a:lnTo>
                  <a:lnTo>
                    <a:pt x="75040" y="513169"/>
                  </a:lnTo>
                  <a:lnTo>
                    <a:pt x="1103376" y="405384"/>
                  </a:lnTo>
                  <a:lnTo>
                    <a:pt x="1103376" y="402335"/>
                  </a:lnTo>
                  <a:lnTo>
                    <a:pt x="1097280" y="402336"/>
                  </a:lnTo>
                  <a:lnTo>
                    <a:pt x="1097280" y="398084"/>
                  </a:lnTo>
                  <a:close/>
                </a:path>
                <a:path w="2630804" h="690879">
                  <a:moveTo>
                    <a:pt x="27432" y="510540"/>
                  </a:moveTo>
                  <a:lnTo>
                    <a:pt x="27432" y="510700"/>
                  </a:lnTo>
                  <a:lnTo>
                    <a:pt x="28431" y="510595"/>
                  </a:lnTo>
                  <a:lnTo>
                    <a:pt x="27432" y="510540"/>
                  </a:lnTo>
                  <a:close/>
                </a:path>
                <a:path w="2630804" h="690879">
                  <a:moveTo>
                    <a:pt x="1100328" y="397764"/>
                  </a:moveTo>
                  <a:lnTo>
                    <a:pt x="1097280" y="398084"/>
                  </a:lnTo>
                  <a:lnTo>
                    <a:pt x="1097280" y="402336"/>
                  </a:lnTo>
                  <a:lnTo>
                    <a:pt x="1100328" y="397764"/>
                  </a:lnTo>
                  <a:close/>
                </a:path>
                <a:path w="2630804" h="690879">
                  <a:moveTo>
                    <a:pt x="1103376" y="397764"/>
                  </a:moveTo>
                  <a:lnTo>
                    <a:pt x="1100328" y="397764"/>
                  </a:lnTo>
                  <a:lnTo>
                    <a:pt x="1097280" y="402336"/>
                  </a:lnTo>
                  <a:lnTo>
                    <a:pt x="1103376" y="402335"/>
                  </a:lnTo>
                  <a:lnTo>
                    <a:pt x="1103376" y="397764"/>
                  </a:lnTo>
                  <a:close/>
                </a:path>
                <a:path w="2630804" h="690879">
                  <a:moveTo>
                    <a:pt x="2630424" y="0"/>
                  </a:moveTo>
                  <a:lnTo>
                    <a:pt x="1097280" y="0"/>
                  </a:lnTo>
                  <a:lnTo>
                    <a:pt x="1097280" y="398084"/>
                  </a:lnTo>
                  <a:lnTo>
                    <a:pt x="1100328" y="397764"/>
                  </a:lnTo>
                  <a:lnTo>
                    <a:pt x="1103376" y="397764"/>
                  </a:lnTo>
                  <a:lnTo>
                    <a:pt x="1103376" y="6096"/>
                  </a:lnTo>
                  <a:lnTo>
                    <a:pt x="1100328" y="6096"/>
                  </a:lnTo>
                  <a:lnTo>
                    <a:pt x="1103376" y="3048"/>
                  </a:lnTo>
                  <a:lnTo>
                    <a:pt x="2630424" y="3048"/>
                  </a:lnTo>
                  <a:lnTo>
                    <a:pt x="2630424" y="0"/>
                  </a:lnTo>
                  <a:close/>
                </a:path>
                <a:path w="2630804" h="690879">
                  <a:moveTo>
                    <a:pt x="1103376" y="3048"/>
                  </a:moveTo>
                  <a:lnTo>
                    <a:pt x="1100328" y="6096"/>
                  </a:lnTo>
                  <a:lnTo>
                    <a:pt x="1103376" y="6096"/>
                  </a:lnTo>
                  <a:lnTo>
                    <a:pt x="1103376" y="3048"/>
                  </a:lnTo>
                  <a:close/>
                </a:path>
                <a:path w="2630804" h="690879">
                  <a:moveTo>
                    <a:pt x="2622804" y="3048"/>
                  </a:moveTo>
                  <a:lnTo>
                    <a:pt x="1103376" y="3048"/>
                  </a:lnTo>
                  <a:lnTo>
                    <a:pt x="1103376" y="6096"/>
                  </a:lnTo>
                  <a:lnTo>
                    <a:pt x="2622804" y="6096"/>
                  </a:lnTo>
                  <a:lnTo>
                    <a:pt x="2622804" y="3048"/>
                  </a:lnTo>
                  <a:close/>
                </a:path>
                <a:path w="2630804" h="690879">
                  <a:moveTo>
                    <a:pt x="2630424" y="3048"/>
                  </a:moveTo>
                  <a:lnTo>
                    <a:pt x="2622804" y="3048"/>
                  </a:lnTo>
                  <a:lnTo>
                    <a:pt x="2627376" y="6096"/>
                  </a:lnTo>
                  <a:lnTo>
                    <a:pt x="2630424" y="6096"/>
                  </a:lnTo>
                  <a:lnTo>
                    <a:pt x="2630424" y="3048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5158227" y="3831352"/>
            <a:ext cx="1383665" cy="62801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 marR="5080" indent="-2540" algn="ctr">
              <a:lnSpc>
                <a:spcPct val="98300"/>
              </a:lnSpc>
              <a:spcBef>
                <a:spcPts val="125"/>
              </a:spcBef>
            </a:pPr>
            <a:r>
              <a:rPr sz="1000" dirty="0">
                <a:latin typeface="Arial"/>
                <a:cs typeface="Arial"/>
              </a:rPr>
              <a:t>What</a:t>
            </a:r>
            <a:r>
              <a:rPr sz="1000" spc="-20" dirty="0">
                <a:latin typeface="Arial"/>
                <a:cs typeface="Arial"/>
              </a:rPr>
              <a:t> will </a:t>
            </a:r>
            <a:r>
              <a:rPr sz="1000" spc="195" dirty="0">
                <a:latin typeface="Times New Roman"/>
                <a:cs typeface="Times New Roman"/>
              </a:rPr>
              <a:t>x.getSalary()</a:t>
            </a:r>
            <a:r>
              <a:rPr sz="1000" dirty="0">
                <a:latin typeface="Times New Roman"/>
                <a:cs typeface="Times New Roman"/>
              </a:rPr>
              <a:t> </a:t>
            </a:r>
            <a:r>
              <a:rPr sz="1000" spc="-10" dirty="0">
                <a:latin typeface="Arial"/>
                <a:cs typeface="Arial"/>
              </a:rPr>
              <a:t>return </a:t>
            </a:r>
            <a:r>
              <a:rPr sz="1000" dirty="0">
                <a:latin typeface="Arial"/>
                <a:cs typeface="Arial"/>
              </a:rPr>
              <a:t>at</a:t>
            </a:r>
            <a:r>
              <a:rPr sz="1000" spc="-2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the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end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of </a:t>
            </a:r>
            <a:r>
              <a:rPr sz="1000" spc="-25" dirty="0">
                <a:latin typeface="Arial"/>
                <a:cs typeface="Arial"/>
              </a:rPr>
              <a:t>the</a:t>
            </a:r>
            <a:r>
              <a:rPr sz="1000" spc="150" dirty="0">
                <a:latin typeface="Arial"/>
                <a:cs typeface="Arial"/>
              </a:rPr>
              <a:t> </a:t>
            </a:r>
            <a:r>
              <a:rPr sz="1000" spc="150" dirty="0">
                <a:latin typeface="Times New Roman"/>
                <a:cs typeface="Times New Roman"/>
              </a:rPr>
              <a:t>main()</a:t>
            </a:r>
            <a:r>
              <a:rPr sz="1000" spc="20" dirty="0">
                <a:latin typeface="Times New Roman"/>
                <a:cs typeface="Times New Roman"/>
              </a:rPr>
              <a:t> </a:t>
            </a:r>
            <a:r>
              <a:rPr sz="1000" spc="-10" dirty="0">
                <a:latin typeface="Arial"/>
                <a:cs typeface="Arial"/>
              </a:rPr>
              <a:t>method?</a:t>
            </a:r>
            <a:endParaRPr sz="10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817880" y="5706871"/>
            <a:ext cx="6155055" cy="211645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34925">
              <a:lnSpc>
                <a:spcPct val="103499"/>
              </a:lnSpc>
              <a:spcBef>
                <a:spcPts val="90"/>
              </a:spcBef>
            </a:pPr>
            <a:r>
              <a:rPr sz="1150" dirty="0">
                <a:latin typeface="Arial"/>
                <a:cs typeface="Arial"/>
              </a:rPr>
              <a:t>On</a:t>
            </a:r>
            <a:r>
              <a:rPr sz="1150" spc="4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line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6,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new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spc="120" dirty="0">
                <a:latin typeface="Times New Roman"/>
                <a:cs typeface="Times New Roman"/>
              </a:rPr>
              <a:t>Employee</a:t>
            </a:r>
            <a:r>
              <a:rPr sz="1150" spc="135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Arial"/>
                <a:cs typeface="Arial"/>
              </a:rPr>
              <a:t>object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is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created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and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reference</a:t>
            </a:r>
            <a:r>
              <a:rPr sz="1150" spc="4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to</a:t>
            </a:r>
            <a:r>
              <a:rPr sz="1150" spc="4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that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object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is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assigned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spc="-25" dirty="0">
                <a:latin typeface="Arial"/>
                <a:cs typeface="Arial"/>
              </a:rPr>
              <a:t>to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2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variable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spc="65" dirty="0">
                <a:latin typeface="Times New Roman"/>
                <a:cs typeface="Times New Roman"/>
              </a:rPr>
              <a:t>x</a:t>
            </a:r>
            <a:r>
              <a:rPr sz="1150" spc="65" dirty="0">
                <a:latin typeface="Arial"/>
                <a:cs typeface="Arial"/>
              </a:rPr>
              <a:t>.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35" dirty="0">
                <a:latin typeface="Arial"/>
                <a:cs typeface="Arial"/>
              </a:rPr>
              <a:t> </a:t>
            </a:r>
            <a:r>
              <a:rPr sz="1150" spc="245" dirty="0">
                <a:latin typeface="Times New Roman"/>
                <a:cs typeface="Times New Roman"/>
              </a:rPr>
              <a:t>salary</a:t>
            </a:r>
            <a:r>
              <a:rPr sz="1150" spc="114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Arial"/>
                <a:cs typeface="Arial"/>
              </a:rPr>
              <a:t>field</a:t>
            </a:r>
            <a:r>
              <a:rPr sz="1150" spc="3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is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set</a:t>
            </a:r>
            <a:r>
              <a:rPr sz="1150" spc="3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to</a:t>
            </a:r>
            <a:r>
              <a:rPr sz="1150" spc="40" dirty="0">
                <a:latin typeface="Arial"/>
                <a:cs typeface="Arial"/>
              </a:rPr>
              <a:t> </a:t>
            </a:r>
            <a:r>
              <a:rPr sz="1150" spc="130" dirty="0">
                <a:latin typeface="Times New Roman"/>
                <a:cs typeface="Times New Roman"/>
              </a:rPr>
              <a:t>120_000</a:t>
            </a:r>
            <a:r>
              <a:rPr sz="1150" spc="114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Arial"/>
                <a:cs typeface="Arial"/>
              </a:rPr>
              <a:t>on</a:t>
            </a:r>
            <a:r>
              <a:rPr sz="1150" spc="3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line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spc="-25" dirty="0">
                <a:latin typeface="Arial"/>
                <a:cs typeface="Arial"/>
              </a:rPr>
              <a:t>8.</a:t>
            </a:r>
            <a:endParaRPr sz="11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sz="1150" dirty="0">
                <a:latin typeface="Arial"/>
                <a:cs typeface="Arial"/>
              </a:rPr>
              <a:t>On</a:t>
            </a:r>
            <a:r>
              <a:rPr sz="1150" spc="3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line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9,</a:t>
            </a:r>
            <a:r>
              <a:rPr sz="1150" spc="3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4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reference</a:t>
            </a:r>
            <a:r>
              <a:rPr sz="1150" spc="3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to</a:t>
            </a:r>
            <a:r>
              <a:rPr sz="1150" spc="30" dirty="0">
                <a:latin typeface="Arial"/>
                <a:cs typeface="Arial"/>
              </a:rPr>
              <a:t> </a:t>
            </a:r>
            <a:r>
              <a:rPr sz="1150" spc="130" dirty="0">
                <a:latin typeface="Times New Roman"/>
                <a:cs typeface="Times New Roman"/>
              </a:rPr>
              <a:t>x</a:t>
            </a:r>
            <a:r>
              <a:rPr sz="1150" spc="85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Arial"/>
                <a:cs typeface="Arial"/>
              </a:rPr>
              <a:t>is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passed</a:t>
            </a:r>
            <a:r>
              <a:rPr sz="1150" spc="4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to</a:t>
            </a:r>
            <a:r>
              <a:rPr sz="1150" spc="4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30" dirty="0">
                <a:latin typeface="Arial"/>
                <a:cs typeface="Arial"/>
              </a:rPr>
              <a:t> </a:t>
            </a:r>
            <a:r>
              <a:rPr sz="1150" spc="195" dirty="0">
                <a:latin typeface="Times New Roman"/>
                <a:cs typeface="Times New Roman"/>
              </a:rPr>
              <a:t>foo</a:t>
            </a:r>
            <a:r>
              <a:rPr sz="1150" spc="110" dirty="0">
                <a:latin typeface="Times New Roman"/>
                <a:cs typeface="Times New Roman"/>
              </a:rPr>
              <a:t> </a:t>
            </a:r>
            <a:r>
              <a:rPr sz="1150" spc="-10" dirty="0">
                <a:latin typeface="Arial"/>
                <a:cs typeface="Arial"/>
              </a:rPr>
              <a:t>method.</a:t>
            </a:r>
            <a:endParaRPr sz="1150">
              <a:latin typeface="Arial"/>
              <a:cs typeface="Arial"/>
            </a:endParaRPr>
          </a:p>
          <a:p>
            <a:pPr marL="12700" marR="5080">
              <a:lnSpc>
                <a:spcPct val="103499"/>
              </a:lnSpc>
              <a:spcBef>
                <a:spcPts val="440"/>
              </a:spcBef>
            </a:pPr>
            <a:r>
              <a:rPr sz="1150" dirty="0">
                <a:latin typeface="Arial"/>
                <a:cs typeface="Arial"/>
              </a:rPr>
              <a:t>Line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15</a:t>
            </a:r>
            <a:r>
              <a:rPr sz="1150" spc="3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of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30" dirty="0">
                <a:latin typeface="Arial"/>
                <a:cs typeface="Arial"/>
              </a:rPr>
              <a:t> </a:t>
            </a:r>
            <a:r>
              <a:rPr sz="1150" spc="195" dirty="0">
                <a:latin typeface="Times New Roman"/>
                <a:cs typeface="Times New Roman"/>
              </a:rPr>
              <a:t>foo</a:t>
            </a:r>
            <a:r>
              <a:rPr sz="1150" spc="105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Arial"/>
                <a:cs typeface="Arial"/>
              </a:rPr>
              <a:t>method</a:t>
            </a:r>
            <a:r>
              <a:rPr sz="1150" spc="3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sets</a:t>
            </a:r>
            <a:r>
              <a:rPr sz="1150" spc="2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40" dirty="0">
                <a:latin typeface="Arial"/>
                <a:cs typeface="Arial"/>
              </a:rPr>
              <a:t> </a:t>
            </a:r>
            <a:r>
              <a:rPr sz="1150" spc="245" dirty="0">
                <a:latin typeface="Times New Roman"/>
                <a:cs typeface="Times New Roman"/>
              </a:rPr>
              <a:t>salary</a:t>
            </a:r>
            <a:r>
              <a:rPr sz="1150" spc="120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Arial"/>
                <a:cs typeface="Arial"/>
              </a:rPr>
              <a:t>value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of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spc="195" dirty="0">
                <a:latin typeface="Times New Roman"/>
                <a:cs typeface="Times New Roman"/>
              </a:rPr>
              <a:t>e</a:t>
            </a:r>
            <a:r>
              <a:rPr sz="1150" spc="80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Arial"/>
                <a:cs typeface="Arial"/>
              </a:rPr>
              <a:t>to</a:t>
            </a:r>
            <a:r>
              <a:rPr sz="1150" spc="25" dirty="0">
                <a:latin typeface="Arial"/>
                <a:cs typeface="Arial"/>
              </a:rPr>
              <a:t> </a:t>
            </a:r>
            <a:r>
              <a:rPr sz="1150" spc="110" dirty="0">
                <a:latin typeface="Times New Roman"/>
                <a:cs typeface="Times New Roman"/>
              </a:rPr>
              <a:t>130_000</a:t>
            </a:r>
            <a:r>
              <a:rPr sz="1150" spc="110" dirty="0">
                <a:latin typeface="Arial"/>
                <a:cs typeface="Arial"/>
              </a:rPr>
              <a:t>.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Because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spc="195" dirty="0">
                <a:latin typeface="Times New Roman"/>
                <a:cs typeface="Times New Roman"/>
              </a:rPr>
              <a:t>e</a:t>
            </a:r>
            <a:r>
              <a:rPr sz="1150" spc="80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Arial"/>
                <a:cs typeface="Arial"/>
              </a:rPr>
              <a:t>refers</a:t>
            </a:r>
            <a:r>
              <a:rPr sz="1150" spc="1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to</a:t>
            </a:r>
            <a:r>
              <a:rPr sz="1150" spc="30" dirty="0">
                <a:latin typeface="Arial"/>
                <a:cs typeface="Arial"/>
              </a:rPr>
              <a:t> </a:t>
            </a:r>
            <a:r>
              <a:rPr sz="1150" spc="-25" dirty="0">
                <a:latin typeface="Arial"/>
                <a:cs typeface="Arial"/>
              </a:rPr>
              <a:t>the </a:t>
            </a:r>
            <a:r>
              <a:rPr sz="1150" dirty="0">
                <a:latin typeface="Arial"/>
                <a:cs typeface="Arial"/>
              </a:rPr>
              <a:t>same</a:t>
            </a:r>
            <a:r>
              <a:rPr sz="1150" spc="1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reference</a:t>
            </a:r>
            <a:r>
              <a:rPr sz="1150" spc="2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as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spc="65" dirty="0">
                <a:latin typeface="Times New Roman"/>
                <a:cs typeface="Times New Roman"/>
              </a:rPr>
              <a:t>x</a:t>
            </a:r>
            <a:r>
              <a:rPr sz="1150" spc="65" dirty="0">
                <a:latin typeface="Arial"/>
                <a:cs typeface="Arial"/>
              </a:rPr>
              <a:t>,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40" dirty="0">
                <a:latin typeface="Arial"/>
                <a:cs typeface="Arial"/>
              </a:rPr>
              <a:t> </a:t>
            </a:r>
            <a:r>
              <a:rPr sz="1150" spc="245" dirty="0">
                <a:latin typeface="Times New Roman"/>
                <a:cs typeface="Times New Roman"/>
              </a:rPr>
              <a:t>salary</a:t>
            </a:r>
            <a:r>
              <a:rPr sz="1150" spc="120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Arial"/>
                <a:cs typeface="Arial"/>
              </a:rPr>
              <a:t>value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for</a:t>
            </a:r>
            <a:r>
              <a:rPr sz="1150" spc="30" dirty="0">
                <a:latin typeface="Arial"/>
                <a:cs typeface="Arial"/>
              </a:rPr>
              <a:t> </a:t>
            </a:r>
            <a:r>
              <a:rPr sz="1150" spc="130" dirty="0">
                <a:latin typeface="Times New Roman"/>
                <a:cs typeface="Times New Roman"/>
              </a:rPr>
              <a:t>x</a:t>
            </a:r>
            <a:r>
              <a:rPr sz="1150" spc="70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Arial"/>
                <a:cs typeface="Arial"/>
              </a:rPr>
              <a:t>is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now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spc="100" dirty="0">
                <a:latin typeface="Times New Roman"/>
                <a:cs typeface="Times New Roman"/>
              </a:rPr>
              <a:t>130_000</a:t>
            </a:r>
            <a:r>
              <a:rPr sz="1150" spc="100" dirty="0">
                <a:latin typeface="Arial"/>
                <a:cs typeface="Arial"/>
              </a:rPr>
              <a:t>.</a:t>
            </a:r>
            <a:endParaRPr sz="1150">
              <a:latin typeface="Arial"/>
              <a:cs typeface="Arial"/>
            </a:endParaRPr>
          </a:p>
          <a:p>
            <a:pPr marL="12700" marR="104139">
              <a:lnSpc>
                <a:spcPct val="103499"/>
              </a:lnSpc>
              <a:spcBef>
                <a:spcPts val="434"/>
              </a:spcBef>
            </a:pPr>
            <a:r>
              <a:rPr sz="1150" dirty="0">
                <a:latin typeface="Arial"/>
                <a:cs typeface="Arial"/>
              </a:rPr>
              <a:t>Line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16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creates</a:t>
            </a:r>
            <a:r>
              <a:rPr sz="1150" spc="4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new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spc="125" dirty="0">
                <a:latin typeface="Times New Roman"/>
                <a:cs typeface="Times New Roman"/>
              </a:rPr>
              <a:t>Employee </a:t>
            </a:r>
            <a:r>
              <a:rPr sz="1150" dirty="0">
                <a:latin typeface="Arial"/>
                <a:cs typeface="Arial"/>
              </a:rPr>
              <a:t>object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that</a:t>
            </a:r>
            <a:r>
              <a:rPr sz="1150" spc="4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changes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reference</a:t>
            </a:r>
            <a:r>
              <a:rPr sz="1150" spc="3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held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in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spc="95" dirty="0">
                <a:latin typeface="Times New Roman"/>
                <a:cs typeface="Times New Roman"/>
              </a:rPr>
              <a:t>e</a:t>
            </a:r>
            <a:r>
              <a:rPr sz="1150" spc="95" dirty="0">
                <a:latin typeface="Arial"/>
                <a:cs typeface="Arial"/>
              </a:rPr>
              <a:t>.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Now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spc="130" dirty="0">
                <a:latin typeface="Times New Roman"/>
                <a:cs typeface="Times New Roman"/>
              </a:rPr>
              <a:t>x</a:t>
            </a:r>
            <a:r>
              <a:rPr sz="1150" spc="90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Arial"/>
                <a:cs typeface="Arial"/>
              </a:rPr>
              <a:t>is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spc="-25" dirty="0">
                <a:latin typeface="Arial"/>
                <a:cs typeface="Arial"/>
              </a:rPr>
              <a:t>no </a:t>
            </a:r>
            <a:r>
              <a:rPr sz="1150" dirty="0">
                <a:latin typeface="Arial"/>
                <a:cs typeface="Arial"/>
              </a:rPr>
              <a:t>longer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referred</a:t>
            </a:r>
            <a:r>
              <a:rPr sz="1150" spc="1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to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in</a:t>
            </a:r>
            <a:r>
              <a:rPr sz="1150" spc="4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spc="195" dirty="0">
                <a:latin typeface="Times New Roman"/>
                <a:cs typeface="Times New Roman"/>
              </a:rPr>
              <a:t>foo</a:t>
            </a:r>
            <a:r>
              <a:rPr sz="1150" spc="114" dirty="0">
                <a:latin typeface="Times New Roman"/>
                <a:cs typeface="Times New Roman"/>
              </a:rPr>
              <a:t> </a:t>
            </a:r>
            <a:r>
              <a:rPr sz="1150" spc="-10" dirty="0">
                <a:latin typeface="Arial"/>
                <a:cs typeface="Arial"/>
              </a:rPr>
              <a:t>method.</a:t>
            </a:r>
            <a:endParaRPr sz="1150">
              <a:latin typeface="Arial"/>
              <a:cs typeface="Arial"/>
            </a:endParaRPr>
          </a:p>
          <a:p>
            <a:pPr marL="12700" marR="358775" indent="-635">
              <a:lnSpc>
                <a:spcPts val="1939"/>
              </a:lnSpc>
              <a:spcBef>
                <a:spcPts val="75"/>
              </a:spcBef>
            </a:pPr>
            <a:r>
              <a:rPr sz="1150" dirty="0">
                <a:latin typeface="Arial"/>
                <a:cs typeface="Arial"/>
              </a:rPr>
              <a:t>Line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17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set</a:t>
            </a:r>
            <a:r>
              <a:rPr sz="1150" spc="4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spc="245" dirty="0">
                <a:latin typeface="Times New Roman"/>
                <a:cs typeface="Times New Roman"/>
              </a:rPr>
              <a:t>salary</a:t>
            </a:r>
            <a:r>
              <a:rPr sz="1150" spc="125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Arial"/>
                <a:cs typeface="Arial"/>
              </a:rPr>
              <a:t>field,</a:t>
            </a:r>
            <a:r>
              <a:rPr sz="1150" spc="4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but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spc="130" dirty="0">
                <a:latin typeface="Times New Roman"/>
                <a:cs typeface="Times New Roman"/>
              </a:rPr>
              <a:t>x</a:t>
            </a:r>
            <a:r>
              <a:rPr sz="1150" spc="90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Arial"/>
                <a:cs typeface="Arial"/>
              </a:rPr>
              <a:t>is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unaffected</a:t>
            </a:r>
            <a:r>
              <a:rPr sz="1150" spc="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as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spc="195" dirty="0">
                <a:latin typeface="Times New Roman"/>
                <a:cs typeface="Times New Roman"/>
              </a:rPr>
              <a:t>e</a:t>
            </a:r>
            <a:r>
              <a:rPr sz="1150" spc="90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Arial"/>
                <a:cs typeface="Arial"/>
              </a:rPr>
              <a:t>no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longer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holds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reference</a:t>
            </a:r>
            <a:r>
              <a:rPr sz="1150" spc="3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to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spc="40" dirty="0">
                <a:latin typeface="Times New Roman"/>
                <a:cs typeface="Times New Roman"/>
              </a:rPr>
              <a:t>x</a:t>
            </a:r>
            <a:r>
              <a:rPr sz="1150" spc="40" dirty="0">
                <a:latin typeface="Arial"/>
                <a:cs typeface="Arial"/>
              </a:rPr>
              <a:t>.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output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from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program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spc="-25" dirty="0">
                <a:latin typeface="Arial"/>
                <a:cs typeface="Arial"/>
              </a:rPr>
              <a:t>is:</a:t>
            </a:r>
            <a:endParaRPr sz="1150">
              <a:latin typeface="Arial"/>
              <a:cs typeface="Arial"/>
            </a:endParaRPr>
          </a:p>
          <a:p>
            <a:pPr marL="12700">
              <a:lnSpc>
                <a:spcPts val="1200"/>
              </a:lnSpc>
            </a:pPr>
            <a:r>
              <a:rPr sz="1150" spc="125" dirty="0">
                <a:latin typeface="Times New Roman"/>
                <a:cs typeface="Times New Roman"/>
              </a:rPr>
              <a:t>Employee</a:t>
            </a:r>
            <a:r>
              <a:rPr sz="1150" spc="465" dirty="0">
                <a:latin typeface="Times New Roman"/>
                <a:cs typeface="Times New Roman"/>
              </a:rPr>
              <a:t> </a:t>
            </a:r>
            <a:r>
              <a:rPr sz="1150" spc="270" dirty="0">
                <a:latin typeface="Times New Roman"/>
                <a:cs typeface="Times New Roman"/>
              </a:rPr>
              <a:t>salary:</a:t>
            </a:r>
            <a:r>
              <a:rPr sz="1150" spc="465" dirty="0">
                <a:latin typeface="Times New Roman"/>
                <a:cs typeface="Times New Roman"/>
              </a:rPr>
              <a:t> </a:t>
            </a:r>
            <a:r>
              <a:rPr sz="1150" spc="160" dirty="0">
                <a:latin typeface="Times New Roman"/>
                <a:cs typeface="Times New Roman"/>
              </a:rPr>
              <a:t>130000.0</a:t>
            </a:r>
            <a:endParaRPr sz="1150">
              <a:latin typeface="Times New Roman"/>
              <a:cs typeface="Times New Roman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2326639" y="5247386"/>
            <a:ext cx="3116580" cy="144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endParaRPr sz="8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87552" y="2290572"/>
            <a:ext cx="5798820" cy="946785"/>
            <a:chOff x="987552" y="2290572"/>
            <a:chExt cx="5798820" cy="946785"/>
          </a:xfrm>
        </p:grpSpPr>
        <p:sp>
          <p:nvSpPr>
            <p:cNvPr id="3" name="object 3"/>
            <p:cNvSpPr/>
            <p:nvPr/>
          </p:nvSpPr>
          <p:spPr>
            <a:xfrm>
              <a:off x="998220" y="2301240"/>
              <a:ext cx="5777865" cy="925194"/>
            </a:xfrm>
            <a:custGeom>
              <a:avLst/>
              <a:gdLst/>
              <a:ahLst/>
              <a:cxnLst/>
              <a:rect l="l" t="t" r="r" b="b"/>
              <a:pathLst>
                <a:path w="5777865" h="925194">
                  <a:moveTo>
                    <a:pt x="5777483" y="0"/>
                  </a:moveTo>
                  <a:lnTo>
                    <a:pt x="0" y="0"/>
                  </a:lnTo>
                  <a:lnTo>
                    <a:pt x="0" y="925068"/>
                  </a:lnTo>
                  <a:lnTo>
                    <a:pt x="5777483" y="925068"/>
                  </a:lnTo>
                  <a:lnTo>
                    <a:pt x="5777483" y="0"/>
                  </a:lnTo>
                  <a:close/>
                </a:path>
              </a:pathLst>
            </a:custGeom>
            <a:solidFill>
              <a:srgbClr val="DCDC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987552" y="2290572"/>
              <a:ext cx="5798820" cy="946785"/>
            </a:xfrm>
            <a:custGeom>
              <a:avLst/>
              <a:gdLst/>
              <a:ahLst/>
              <a:cxnLst/>
              <a:rect l="l" t="t" r="r" b="b"/>
              <a:pathLst>
                <a:path w="5798820" h="946785">
                  <a:moveTo>
                    <a:pt x="5794248" y="0"/>
                  </a:moveTo>
                  <a:lnTo>
                    <a:pt x="4572" y="0"/>
                  </a:lnTo>
                  <a:lnTo>
                    <a:pt x="0" y="4572"/>
                  </a:lnTo>
                  <a:lnTo>
                    <a:pt x="0" y="941832"/>
                  </a:lnTo>
                  <a:lnTo>
                    <a:pt x="4572" y="946404"/>
                  </a:lnTo>
                  <a:lnTo>
                    <a:pt x="5794248" y="946404"/>
                  </a:lnTo>
                  <a:lnTo>
                    <a:pt x="5798820" y="941832"/>
                  </a:lnTo>
                  <a:lnTo>
                    <a:pt x="5798820" y="935736"/>
                  </a:lnTo>
                  <a:lnTo>
                    <a:pt x="21336" y="935736"/>
                  </a:lnTo>
                  <a:lnTo>
                    <a:pt x="10668" y="926592"/>
                  </a:lnTo>
                  <a:lnTo>
                    <a:pt x="21336" y="926592"/>
                  </a:lnTo>
                  <a:lnTo>
                    <a:pt x="21336" y="19812"/>
                  </a:lnTo>
                  <a:lnTo>
                    <a:pt x="10668" y="19812"/>
                  </a:lnTo>
                  <a:lnTo>
                    <a:pt x="21336" y="10668"/>
                  </a:lnTo>
                  <a:lnTo>
                    <a:pt x="5798820" y="10668"/>
                  </a:lnTo>
                  <a:lnTo>
                    <a:pt x="5798820" y="4572"/>
                  </a:lnTo>
                  <a:lnTo>
                    <a:pt x="5794248" y="0"/>
                  </a:lnTo>
                  <a:close/>
                </a:path>
                <a:path w="5798820" h="946785">
                  <a:moveTo>
                    <a:pt x="21336" y="926592"/>
                  </a:moveTo>
                  <a:lnTo>
                    <a:pt x="10668" y="926592"/>
                  </a:lnTo>
                  <a:lnTo>
                    <a:pt x="21336" y="935736"/>
                  </a:lnTo>
                  <a:lnTo>
                    <a:pt x="21336" y="926592"/>
                  </a:lnTo>
                  <a:close/>
                </a:path>
                <a:path w="5798820" h="946785">
                  <a:moveTo>
                    <a:pt x="5777484" y="926592"/>
                  </a:moveTo>
                  <a:lnTo>
                    <a:pt x="21336" y="926592"/>
                  </a:lnTo>
                  <a:lnTo>
                    <a:pt x="21336" y="935736"/>
                  </a:lnTo>
                  <a:lnTo>
                    <a:pt x="5777484" y="935736"/>
                  </a:lnTo>
                  <a:lnTo>
                    <a:pt x="5777484" y="926592"/>
                  </a:lnTo>
                  <a:close/>
                </a:path>
                <a:path w="5798820" h="946785">
                  <a:moveTo>
                    <a:pt x="5777484" y="10668"/>
                  </a:moveTo>
                  <a:lnTo>
                    <a:pt x="5777484" y="935736"/>
                  </a:lnTo>
                  <a:lnTo>
                    <a:pt x="5788152" y="926592"/>
                  </a:lnTo>
                  <a:lnTo>
                    <a:pt x="5798820" y="926592"/>
                  </a:lnTo>
                  <a:lnTo>
                    <a:pt x="5798820" y="19812"/>
                  </a:lnTo>
                  <a:lnTo>
                    <a:pt x="5788152" y="19812"/>
                  </a:lnTo>
                  <a:lnTo>
                    <a:pt x="5777484" y="10668"/>
                  </a:lnTo>
                  <a:close/>
                </a:path>
                <a:path w="5798820" h="946785">
                  <a:moveTo>
                    <a:pt x="5798820" y="926592"/>
                  </a:moveTo>
                  <a:lnTo>
                    <a:pt x="5788152" y="926592"/>
                  </a:lnTo>
                  <a:lnTo>
                    <a:pt x="5777484" y="935736"/>
                  </a:lnTo>
                  <a:lnTo>
                    <a:pt x="5798820" y="935736"/>
                  </a:lnTo>
                  <a:lnTo>
                    <a:pt x="5798820" y="926592"/>
                  </a:lnTo>
                  <a:close/>
                </a:path>
                <a:path w="5798820" h="946785">
                  <a:moveTo>
                    <a:pt x="21336" y="10668"/>
                  </a:moveTo>
                  <a:lnTo>
                    <a:pt x="10668" y="19812"/>
                  </a:lnTo>
                  <a:lnTo>
                    <a:pt x="21336" y="19812"/>
                  </a:lnTo>
                  <a:lnTo>
                    <a:pt x="21336" y="10668"/>
                  </a:lnTo>
                  <a:close/>
                </a:path>
                <a:path w="5798820" h="946785">
                  <a:moveTo>
                    <a:pt x="5777484" y="10668"/>
                  </a:moveTo>
                  <a:lnTo>
                    <a:pt x="21336" y="10668"/>
                  </a:lnTo>
                  <a:lnTo>
                    <a:pt x="21336" y="19812"/>
                  </a:lnTo>
                  <a:lnTo>
                    <a:pt x="5777484" y="19812"/>
                  </a:lnTo>
                  <a:lnTo>
                    <a:pt x="5777484" y="10668"/>
                  </a:lnTo>
                  <a:close/>
                </a:path>
                <a:path w="5798820" h="946785">
                  <a:moveTo>
                    <a:pt x="5798820" y="10668"/>
                  </a:moveTo>
                  <a:lnTo>
                    <a:pt x="5777484" y="10668"/>
                  </a:lnTo>
                  <a:lnTo>
                    <a:pt x="5788152" y="19812"/>
                  </a:lnTo>
                  <a:lnTo>
                    <a:pt x="5798820" y="19812"/>
                  </a:lnTo>
                  <a:lnTo>
                    <a:pt x="5798820" y="1066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1055607" y="806967"/>
            <a:ext cx="5151755" cy="215900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504190" algn="ctr">
              <a:lnSpc>
                <a:spcPct val="100000"/>
              </a:lnSpc>
              <a:spcBef>
                <a:spcPts val="110"/>
              </a:spcBef>
            </a:pPr>
            <a:r>
              <a:rPr sz="1850" b="1" dirty="0">
                <a:latin typeface="Arial"/>
                <a:cs typeface="Arial"/>
              </a:rPr>
              <a:t>Garbage</a:t>
            </a:r>
            <a:r>
              <a:rPr sz="1850" b="1" spc="-10" dirty="0">
                <a:latin typeface="Arial"/>
                <a:cs typeface="Arial"/>
              </a:rPr>
              <a:t> Collection</a:t>
            </a:r>
            <a:endParaRPr sz="18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110"/>
              </a:spcBef>
            </a:pPr>
            <a:endParaRPr sz="1850">
              <a:latin typeface="Arial"/>
              <a:cs typeface="Arial"/>
            </a:endParaRPr>
          </a:p>
          <a:p>
            <a:pPr marL="12700" marR="5080" indent="4445">
              <a:lnSpc>
                <a:spcPct val="107100"/>
              </a:lnSpc>
              <a:spcBef>
                <a:spcPts val="5"/>
              </a:spcBef>
            </a:pPr>
            <a:r>
              <a:rPr sz="1550" dirty="0">
                <a:latin typeface="Arial"/>
                <a:cs typeface="Arial"/>
              </a:rPr>
              <a:t>When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an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object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is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instantiated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by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using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the</a:t>
            </a:r>
            <a:r>
              <a:rPr sz="1550" spc="60" dirty="0">
                <a:latin typeface="Arial"/>
                <a:cs typeface="Arial"/>
              </a:rPr>
              <a:t> </a:t>
            </a:r>
            <a:r>
              <a:rPr sz="1550" spc="70" dirty="0">
                <a:latin typeface="Times New Roman"/>
                <a:cs typeface="Times New Roman"/>
              </a:rPr>
              <a:t>new</a:t>
            </a:r>
            <a:r>
              <a:rPr sz="1550" spc="90" dirty="0">
                <a:latin typeface="Times New Roman"/>
                <a:cs typeface="Times New Roman"/>
              </a:rPr>
              <a:t> </a:t>
            </a:r>
            <a:r>
              <a:rPr sz="1550" spc="-10" dirty="0">
                <a:latin typeface="Arial"/>
                <a:cs typeface="Arial"/>
              </a:rPr>
              <a:t>keyword, </a:t>
            </a:r>
            <a:r>
              <a:rPr sz="1550" dirty="0">
                <a:latin typeface="Arial"/>
                <a:cs typeface="Arial"/>
              </a:rPr>
              <a:t>memory</a:t>
            </a:r>
            <a:r>
              <a:rPr sz="1550" spc="5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is</a:t>
            </a:r>
            <a:r>
              <a:rPr sz="1550" spc="2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allocated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for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the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object.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The</a:t>
            </a:r>
            <a:r>
              <a:rPr sz="1550" spc="5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scope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of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an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object </a:t>
            </a:r>
            <a:r>
              <a:rPr sz="1550" dirty="0">
                <a:latin typeface="Arial"/>
                <a:cs typeface="Arial"/>
              </a:rPr>
              <a:t>reference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depends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on</a:t>
            </a:r>
            <a:r>
              <a:rPr sz="1550" spc="5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where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the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object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is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instantiated: </a:t>
            </a:r>
            <a:r>
              <a:rPr sz="1250" spc="245" dirty="0">
                <a:latin typeface="Times New Roman"/>
                <a:cs typeface="Times New Roman"/>
              </a:rPr>
              <a:t>public</a:t>
            </a:r>
            <a:r>
              <a:rPr sz="1250" spc="459" dirty="0">
                <a:latin typeface="Times New Roman"/>
                <a:cs typeface="Times New Roman"/>
              </a:rPr>
              <a:t> </a:t>
            </a:r>
            <a:r>
              <a:rPr sz="1250" spc="204" dirty="0">
                <a:latin typeface="Times New Roman"/>
                <a:cs typeface="Times New Roman"/>
              </a:rPr>
              <a:t>void</a:t>
            </a:r>
            <a:r>
              <a:rPr sz="1250" spc="465" dirty="0">
                <a:latin typeface="Times New Roman"/>
                <a:cs typeface="Times New Roman"/>
              </a:rPr>
              <a:t> </a:t>
            </a:r>
            <a:r>
              <a:rPr sz="1250" spc="150" dirty="0">
                <a:latin typeface="Times New Roman"/>
                <a:cs typeface="Times New Roman"/>
              </a:rPr>
              <a:t>someMethod()</a:t>
            </a:r>
            <a:r>
              <a:rPr sz="1250" spc="465" dirty="0">
                <a:latin typeface="Times New Roman"/>
                <a:cs typeface="Times New Roman"/>
              </a:rPr>
              <a:t> </a:t>
            </a:r>
            <a:r>
              <a:rPr sz="1250" spc="114" dirty="0">
                <a:latin typeface="Times New Roman"/>
                <a:cs typeface="Times New Roman"/>
              </a:rPr>
              <a:t>{</a:t>
            </a:r>
            <a:endParaRPr sz="1250">
              <a:latin typeface="Times New Roman"/>
              <a:cs typeface="Times New Roman"/>
            </a:endParaRPr>
          </a:p>
          <a:p>
            <a:pPr marL="408940">
              <a:lnSpc>
                <a:spcPct val="100000"/>
              </a:lnSpc>
              <a:spcBef>
                <a:spcPts val="359"/>
              </a:spcBef>
            </a:pPr>
            <a:r>
              <a:rPr sz="1250" spc="130" dirty="0">
                <a:latin typeface="Times New Roman"/>
                <a:cs typeface="Times New Roman"/>
              </a:rPr>
              <a:t>Employee</a:t>
            </a:r>
            <a:r>
              <a:rPr sz="1250" spc="470" dirty="0">
                <a:latin typeface="Times New Roman"/>
                <a:cs typeface="Times New Roman"/>
              </a:rPr>
              <a:t> </a:t>
            </a:r>
            <a:r>
              <a:rPr sz="1250" spc="220" dirty="0">
                <a:latin typeface="Times New Roman"/>
                <a:cs typeface="Times New Roman"/>
              </a:rPr>
              <a:t>e</a:t>
            </a:r>
            <a:r>
              <a:rPr sz="1250" spc="455" dirty="0">
                <a:latin typeface="Times New Roman"/>
                <a:cs typeface="Times New Roman"/>
              </a:rPr>
              <a:t> </a:t>
            </a:r>
            <a:r>
              <a:rPr sz="1250" spc="70" dirty="0">
                <a:latin typeface="Times New Roman"/>
                <a:cs typeface="Times New Roman"/>
              </a:rPr>
              <a:t>=</a:t>
            </a:r>
            <a:r>
              <a:rPr sz="1250" spc="459" dirty="0">
                <a:latin typeface="Times New Roman"/>
                <a:cs typeface="Times New Roman"/>
              </a:rPr>
              <a:t> </a:t>
            </a:r>
            <a:r>
              <a:rPr sz="1250" spc="70" dirty="0">
                <a:latin typeface="Times New Roman"/>
                <a:cs typeface="Times New Roman"/>
              </a:rPr>
              <a:t>new</a:t>
            </a:r>
            <a:r>
              <a:rPr sz="1250" spc="455" dirty="0">
                <a:latin typeface="Times New Roman"/>
                <a:cs typeface="Times New Roman"/>
              </a:rPr>
              <a:t> </a:t>
            </a:r>
            <a:r>
              <a:rPr sz="1250" spc="185" dirty="0">
                <a:latin typeface="Times New Roman"/>
                <a:cs typeface="Times New Roman"/>
              </a:rPr>
              <a:t>Employee();</a:t>
            </a:r>
            <a:endParaRPr sz="1250">
              <a:latin typeface="Times New Roman"/>
              <a:cs typeface="Times New Roman"/>
            </a:endParaRPr>
          </a:p>
          <a:p>
            <a:pPr marL="408940">
              <a:lnSpc>
                <a:spcPct val="100000"/>
              </a:lnSpc>
              <a:spcBef>
                <a:spcPts val="345"/>
              </a:spcBef>
            </a:pPr>
            <a:r>
              <a:rPr sz="1250" spc="415" dirty="0">
                <a:latin typeface="Times New Roman"/>
                <a:cs typeface="Times New Roman"/>
              </a:rPr>
              <a:t>//</a:t>
            </a:r>
            <a:r>
              <a:rPr sz="1250" spc="455" dirty="0">
                <a:latin typeface="Times New Roman"/>
                <a:cs typeface="Times New Roman"/>
              </a:rPr>
              <a:t> </a:t>
            </a:r>
            <a:r>
              <a:rPr sz="1250" spc="240" dirty="0">
                <a:latin typeface="Times New Roman"/>
                <a:cs typeface="Times New Roman"/>
              </a:rPr>
              <a:t>operations</a:t>
            </a:r>
            <a:r>
              <a:rPr sz="1250" spc="470" dirty="0">
                <a:latin typeface="Times New Roman"/>
                <a:cs typeface="Times New Roman"/>
              </a:rPr>
              <a:t> </a:t>
            </a:r>
            <a:r>
              <a:rPr sz="1250" spc="140" dirty="0">
                <a:latin typeface="Times New Roman"/>
                <a:cs typeface="Times New Roman"/>
              </a:rPr>
              <a:t>on</a:t>
            </a:r>
            <a:r>
              <a:rPr sz="1250" spc="459" dirty="0">
                <a:latin typeface="Times New Roman"/>
                <a:cs typeface="Times New Roman"/>
              </a:rPr>
              <a:t> </a:t>
            </a:r>
            <a:r>
              <a:rPr sz="1250" spc="160" dirty="0">
                <a:latin typeface="Times New Roman"/>
                <a:cs typeface="Times New Roman"/>
              </a:rPr>
              <a:t>e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72896" y="2980053"/>
            <a:ext cx="98425" cy="2216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5"/>
              </a:spcBef>
            </a:pPr>
            <a:r>
              <a:rPr sz="1250" spc="114" dirty="0">
                <a:latin typeface="Times New Roman"/>
                <a:cs typeface="Times New Roman"/>
              </a:rPr>
              <a:t>}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31824" y="3224506"/>
            <a:ext cx="5550535" cy="10452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341630" indent="-328930">
              <a:lnSpc>
                <a:spcPct val="100000"/>
              </a:lnSpc>
              <a:spcBef>
                <a:spcPts val="120"/>
              </a:spcBef>
              <a:buClr>
                <a:srgbClr val="FF0000"/>
              </a:buClr>
              <a:buChar char="•"/>
              <a:tabLst>
                <a:tab pos="341630" algn="l"/>
              </a:tabLst>
            </a:pPr>
            <a:r>
              <a:rPr sz="1550" dirty="0">
                <a:latin typeface="Arial"/>
                <a:cs typeface="Arial"/>
              </a:rPr>
              <a:t>When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spc="125" dirty="0">
                <a:latin typeface="Times New Roman"/>
                <a:cs typeface="Times New Roman"/>
              </a:rPr>
              <a:t>someMethod</a:t>
            </a:r>
            <a:r>
              <a:rPr sz="1550" spc="135" dirty="0">
                <a:latin typeface="Times New Roman"/>
                <a:cs typeface="Times New Roman"/>
              </a:rPr>
              <a:t> </a:t>
            </a:r>
            <a:r>
              <a:rPr sz="1550" dirty="0">
                <a:latin typeface="Arial"/>
                <a:cs typeface="Arial"/>
              </a:rPr>
              <a:t>completes,</a:t>
            </a:r>
            <a:r>
              <a:rPr sz="1550" spc="6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the</a:t>
            </a:r>
            <a:r>
              <a:rPr sz="1550" spc="6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memory</a:t>
            </a:r>
            <a:r>
              <a:rPr sz="1550" spc="8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referenced</a:t>
            </a:r>
            <a:r>
              <a:rPr sz="1550" spc="65" dirty="0">
                <a:latin typeface="Arial"/>
                <a:cs typeface="Arial"/>
              </a:rPr>
              <a:t> </a:t>
            </a:r>
            <a:r>
              <a:rPr sz="1550" spc="-25" dirty="0">
                <a:latin typeface="Arial"/>
                <a:cs typeface="Arial"/>
              </a:rPr>
              <a:t>by</a:t>
            </a:r>
            <a:endParaRPr sz="1550">
              <a:latin typeface="Arial"/>
              <a:cs typeface="Arial"/>
            </a:endParaRPr>
          </a:p>
          <a:p>
            <a:pPr marL="341630">
              <a:lnSpc>
                <a:spcPct val="100000"/>
              </a:lnSpc>
              <a:spcBef>
                <a:spcPts val="25"/>
              </a:spcBef>
            </a:pPr>
            <a:r>
              <a:rPr sz="1550" spc="250" dirty="0">
                <a:latin typeface="Times New Roman"/>
                <a:cs typeface="Times New Roman"/>
              </a:rPr>
              <a:t>e</a:t>
            </a:r>
            <a:r>
              <a:rPr sz="1550" spc="50" dirty="0">
                <a:latin typeface="Times New Roman"/>
                <a:cs typeface="Times New Roman"/>
              </a:rPr>
              <a:t> </a:t>
            </a:r>
            <a:r>
              <a:rPr sz="1550" dirty="0">
                <a:latin typeface="Arial"/>
                <a:cs typeface="Arial"/>
              </a:rPr>
              <a:t>is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no</a:t>
            </a:r>
            <a:r>
              <a:rPr sz="1550" spc="1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longer</a:t>
            </a:r>
            <a:r>
              <a:rPr sz="1550" spc="20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accessible.</a:t>
            </a:r>
            <a:endParaRPr sz="1550">
              <a:latin typeface="Arial"/>
              <a:cs typeface="Arial"/>
            </a:endParaRPr>
          </a:p>
          <a:p>
            <a:pPr marL="341630" marR="213360" indent="-329565">
              <a:lnSpc>
                <a:spcPct val="101299"/>
              </a:lnSpc>
              <a:spcBef>
                <a:spcPts val="490"/>
              </a:spcBef>
              <a:buClr>
                <a:srgbClr val="FF0000"/>
              </a:buClr>
              <a:buChar char="•"/>
              <a:tabLst>
                <a:tab pos="341630" algn="l"/>
              </a:tabLst>
            </a:pPr>
            <a:r>
              <a:rPr sz="1550" dirty="0">
                <a:latin typeface="Arial"/>
                <a:cs typeface="Arial"/>
              </a:rPr>
              <a:t>Java's</a:t>
            </a:r>
            <a:r>
              <a:rPr sz="1550" spc="6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garbage</a:t>
            </a:r>
            <a:r>
              <a:rPr sz="1550" spc="6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collector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recognizes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when</a:t>
            </a:r>
            <a:r>
              <a:rPr sz="1550" spc="6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an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instance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spc="-25" dirty="0">
                <a:latin typeface="Arial"/>
                <a:cs typeface="Arial"/>
              </a:rPr>
              <a:t>is </a:t>
            </a:r>
            <a:r>
              <a:rPr sz="1550" dirty="0">
                <a:latin typeface="Arial"/>
                <a:cs typeface="Arial"/>
              </a:rPr>
              <a:t>no</a:t>
            </a:r>
            <a:r>
              <a:rPr sz="1550" spc="2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longer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accessible</a:t>
            </a:r>
            <a:r>
              <a:rPr sz="1550" spc="2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and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eligible</a:t>
            </a:r>
            <a:r>
              <a:rPr sz="1550" spc="2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for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collection.</a:t>
            </a:r>
            <a:endParaRPr sz="1550"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196339" y="2866644"/>
            <a:ext cx="4002404" cy="279400"/>
            <a:chOff x="1196339" y="2866644"/>
            <a:chExt cx="4002404" cy="279400"/>
          </a:xfrm>
        </p:grpSpPr>
        <p:sp>
          <p:nvSpPr>
            <p:cNvPr id="9" name="object 9"/>
            <p:cNvSpPr/>
            <p:nvPr/>
          </p:nvSpPr>
          <p:spPr>
            <a:xfrm>
              <a:off x="1199387" y="2869692"/>
              <a:ext cx="3996054" cy="273050"/>
            </a:xfrm>
            <a:custGeom>
              <a:avLst/>
              <a:gdLst/>
              <a:ahLst/>
              <a:cxnLst/>
              <a:rect l="l" t="t" r="r" b="b"/>
              <a:pathLst>
                <a:path w="3996054" h="273050">
                  <a:moveTo>
                    <a:pt x="3995928" y="0"/>
                  </a:moveTo>
                  <a:lnTo>
                    <a:pt x="2250948" y="0"/>
                  </a:lnTo>
                  <a:lnTo>
                    <a:pt x="2250948" y="158496"/>
                  </a:lnTo>
                  <a:lnTo>
                    <a:pt x="0" y="256032"/>
                  </a:lnTo>
                  <a:lnTo>
                    <a:pt x="2250948" y="227076"/>
                  </a:lnTo>
                  <a:lnTo>
                    <a:pt x="2250948" y="272796"/>
                  </a:lnTo>
                  <a:lnTo>
                    <a:pt x="3995928" y="272796"/>
                  </a:lnTo>
                  <a:lnTo>
                    <a:pt x="3995928" y="0"/>
                  </a:lnTo>
                  <a:close/>
                </a:path>
              </a:pathLst>
            </a:custGeom>
            <a:solidFill>
              <a:srgbClr val="FFFF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196339" y="2866644"/>
              <a:ext cx="4002404" cy="279400"/>
            </a:xfrm>
            <a:custGeom>
              <a:avLst/>
              <a:gdLst/>
              <a:ahLst/>
              <a:cxnLst/>
              <a:rect l="l" t="t" r="r" b="b"/>
              <a:pathLst>
                <a:path w="4002404" h="279400">
                  <a:moveTo>
                    <a:pt x="2258568" y="230124"/>
                  </a:moveTo>
                  <a:lnTo>
                    <a:pt x="2250948" y="230124"/>
                  </a:lnTo>
                  <a:lnTo>
                    <a:pt x="2253996" y="233172"/>
                  </a:lnTo>
                  <a:lnTo>
                    <a:pt x="2250948" y="233213"/>
                  </a:lnTo>
                  <a:lnTo>
                    <a:pt x="2250948" y="275844"/>
                  </a:lnTo>
                  <a:lnTo>
                    <a:pt x="2253996" y="278892"/>
                  </a:lnTo>
                  <a:lnTo>
                    <a:pt x="3998976" y="278892"/>
                  </a:lnTo>
                  <a:lnTo>
                    <a:pt x="4002024" y="275844"/>
                  </a:lnTo>
                  <a:lnTo>
                    <a:pt x="2258568" y="275844"/>
                  </a:lnTo>
                  <a:lnTo>
                    <a:pt x="2253996" y="271272"/>
                  </a:lnTo>
                  <a:lnTo>
                    <a:pt x="2258568" y="271272"/>
                  </a:lnTo>
                  <a:lnTo>
                    <a:pt x="2258568" y="230124"/>
                  </a:lnTo>
                  <a:close/>
                </a:path>
                <a:path w="4002404" h="279400">
                  <a:moveTo>
                    <a:pt x="2258568" y="271272"/>
                  </a:moveTo>
                  <a:lnTo>
                    <a:pt x="2253996" y="271272"/>
                  </a:lnTo>
                  <a:lnTo>
                    <a:pt x="2258568" y="275844"/>
                  </a:lnTo>
                  <a:lnTo>
                    <a:pt x="2258568" y="271272"/>
                  </a:lnTo>
                  <a:close/>
                </a:path>
                <a:path w="4002404" h="279400">
                  <a:moveTo>
                    <a:pt x="3995928" y="271272"/>
                  </a:moveTo>
                  <a:lnTo>
                    <a:pt x="2258568" y="271272"/>
                  </a:lnTo>
                  <a:lnTo>
                    <a:pt x="2258568" y="275844"/>
                  </a:lnTo>
                  <a:lnTo>
                    <a:pt x="3995928" y="275844"/>
                  </a:lnTo>
                  <a:lnTo>
                    <a:pt x="3995928" y="271272"/>
                  </a:lnTo>
                  <a:close/>
                </a:path>
                <a:path w="4002404" h="279400">
                  <a:moveTo>
                    <a:pt x="3995928" y="3048"/>
                  </a:moveTo>
                  <a:lnTo>
                    <a:pt x="3995928" y="275844"/>
                  </a:lnTo>
                  <a:lnTo>
                    <a:pt x="3998976" y="271272"/>
                  </a:lnTo>
                  <a:lnTo>
                    <a:pt x="4002024" y="271272"/>
                  </a:lnTo>
                  <a:lnTo>
                    <a:pt x="4002024" y="6096"/>
                  </a:lnTo>
                  <a:lnTo>
                    <a:pt x="3998976" y="6096"/>
                  </a:lnTo>
                  <a:lnTo>
                    <a:pt x="3995928" y="3048"/>
                  </a:lnTo>
                  <a:close/>
                </a:path>
                <a:path w="4002404" h="279400">
                  <a:moveTo>
                    <a:pt x="4002024" y="271272"/>
                  </a:moveTo>
                  <a:lnTo>
                    <a:pt x="3998976" y="271272"/>
                  </a:lnTo>
                  <a:lnTo>
                    <a:pt x="3995928" y="275844"/>
                  </a:lnTo>
                  <a:lnTo>
                    <a:pt x="4002024" y="275844"/>
                  </a:lnTo>
                  <a:lnTo>
                    <a:pt x="4002024" y="271272"/>
                  </a:lnTo>
                  <a:close/>
                </a:path>
                <a:path w="4002404" h="279400">
                  <a:moveTo>
                    <a:pt x="3048" y="256032"/>
                  </a:moveTo>
                  <a:lnTo>
                    <a:pt x="0" y="260604"/>
                  </a:lnTo>
                  <a:lnTo>
                    <a:pt x="3048" y="263652"/>
                  </a:lnTo>
                  <a:lnTo>
                    <a:pt x="3048" y="256032"/>
                  </a:lnTo>
                  <a:close/>
                </a:path>
                <a:path w="4002404" h="279400">
                  <a:moveTo>
                    <a:pt x="247950" y="252881"/>
                  </a:moveTo>
                  <a:lnTo>
                    <a:pt x="3048" y="256032"/>
                  </a:lnTo>
                  <a:lnTo>
                    <a:pt x="3048" y="263652"/>
                  </a:lnTo>
                  <a:lnTo>
                    <a:pt x="247950" y="252881"/>
                  </a:lnTo>
                  <a:close/>
                </a:path>
                <a:path w="4002404" h="279400">
                  <a:moveTo>
                    <a:pt x="2257044" y="227076"/>
                  </a:moveTo>
                  <a:lnTo>
                    <a:pt x="2253996" y="227076"/>
                  </a:lnTo>
                  <a:lnTo>
                    <a:pt x="247950" y="252881"/>
                  </a:lnTo>
                  <a:lnTo>
                    <a:pt x="3048" y="263652"/>
                  </a:lnTo>
                  <a:lnTo>
                    <a:pt x="2250948" y="233213"/>
                  </a:lnTo>
                  <a:lnTo>
                    <a:pt x="2250948" y="230124"/>
                  </a:lnTo>
                  <a:lnTo>
                    <a:pt x="2258568" y="230124"/>
                  </a:lnTo>
                  <a:lnTo>
                    <a:pt x="2257044" y="227076"/>
                  </a:lnTo>
                  <a:close/>
                </a:path>
                <a:path w="4002404" h="279400">
                  <a:moveTo>
                    <a:pt x="2250948" y="158628"/>
                  </a:moveTo>
                  <a:lnTo>
                    <a:pt x="3048" y="256032"/>
                  </a:lnTo>
                  <a:lnTo>
                    <a:pt x="247950" y="252881"/>
                  </a:lnTo>
                  <a:lnTo>
                    <a:pt x="2255520" y="164592"/>
                  </a:lnTo>
                  <a:lnTo>
                    <a:pt x="2258568" y="161544"/>
                  </a:lnTo>
                  <a:lnTo>
                    <a:pt x="2250948" y="161544"/>
                  </a:lnTo>
                  <a:lnTo>
                    <a:pt x="2250948" y="158628"/>
                  </a:lnTo>
                  <a:close/>
                </a:path>
                <a:path w="4002404" h="279400">
                  <a:moveTo>
                    <a:pt x="2250948" y="230124"/>
                  </a:moveTo>
                  <a:lnTo>
                    <a:pt x="2250948" y="233213"/>
                  </a:lnTo>
                  <a:lnTo>
                    <a:pt x="2253996" y="233172"/>
                  </a:lnTo>
                  <a:lnTo>
                    <a:pt x="2250948" y="230124"/>
                  </a:lnTo>
                  <a:close/>
                </a:path>
                <a:path w="4002404" h="279400">
                  <a:moveTo>
                    <a:pt x="2253996" y="158496"/>
                  </a:moveTo>
                  <a:lnTo>
                    <a:pt x="2250948" y="158628"/>
                  </a:lnTo>
                  <a:lnTo>
                    <a:pt x="2250948" y="161544"/>
                  </a:lnTo>
                  <a:lnTo>
                    <a:pt x="2253996" y="158496"/>
                  </a:lnTo>
                  <a:close/>
                </a:path>
                <a:path w="4002404" h="279400">
                  <a:moveTo>
                    <a:pt x="2258568" y="158496"/>
                  </a:moveTo>
                  <a:lnTo>
                    <a:pt x="2253996" y="158496"/>
                  </a:lnTo>
                  <a:lnTo>
                    <a:pt x="2250948" y="161544"/>
                  </a:lnTo>
                  <a:lnTo>
                    <a:pt x="2258568" y="161544"/>
                  </a:lnTo>
                  <a:lnTo>
                    <a:pt x="2258568" y="158496"/>
                  </a:lnTo>
                  <a:close/>
                </a:path>
                <a:path w="4002404" h="279400">
                  <a:moveTo>
                    <a:pt x="3998976" y="0"/>
                  </a:moveTo>
                  <a:lnTo>
                    <a:pt x="2253996" y="0"/>
                  </a:lnTo>
                  <a:lnTo>
                    <a:pt x="2250948" y="3048"/>
                  </a:lnTo>
                  <a:lnTo>
                    <a:pt x="2250948" y="158628"/>
                  </a:lnTo>
                  <a:lnTo>
                    <a:pt x="2253996" y="158496"/>
                  </a:lnTo>
                  <a:lnTo>
                    <a:pt x="2258568" y="158496"/>
                  </a:lnTo>
                  <a:lnTo>
                    <a:pt x="2258568" y="6096"/>
                  </a:lnTo>
                  <a:lnTo>
                    <a:pt x="2253996" y="6096"/>
                  </a:lnTo>
                  <a:lnTo>
                    <a:pt x="2258568" y="3048"/>
                  </a:lnTo>
                  <a:lnTo>
                    <a:pt x="4002024" y="3048"/>
                  </a:lnTo>
                  <a:lnTo>
                    <a:pt x="3998976" y="0"/>
                  </a:lnTo>
                  <a:close/>
                </a:path>
                <a:path w="4002404" h="279400">
                  <a:moveTo>
                    <a:pt x="2258568" y="3048"/>
                  </a:moveTo>
                  <a:lnTo>
                    <a:pt x="2253996" y="6096"/>
                  </a:lnTo>
                  <a:lnTo>
                    <a:pt x="2258568" y="6096"/>
                  </a:lnTo>
                  <a:lnTo>
                    <a:pt x="2258568" y="3048"/>
                  </a:lnTo>
                  <a:close/>
                </a:path>
                <a:path w="4002404" h="279400">
                  <a:moveTo>
                    <a:pt x="3995928" y="3048"/>
                  </a:moveTo>
                  <a:lnTo>
                    <a:pt x="2258568" y="3048"/>
                  </a:lnTo>
                  <a:lnTo>
                    <a:pt x="2258568" y="6096"/>
                  </a:lnTo>
                  <a:lnTo>
                    <a:pt x="3995928" y="6096"/>
                  </a:lnTo>
                  <a:lnTo>
                    <a:pt x="3995928" y="3048"/>
                  </a:lnTo>
                  <a:close/>
                </a:path>
                <a:path w="4002404" h="279400">
                  <a:moveTo>
                    <a:pt x="4002024" y="3048"/>
                  </a:moveTo>
                  <a:lnTo>
                    <a:pt x="3995928" y="3048"/>
                  </a:lnTo>
                  <a:lnTo>
                    <a:pt x="3998976" y="6096"/>
                  </a:lnTo>
                  <a:lnTo>
                    <a:pt x="4002024" y="6096"/>
                  </a:lnTo>
                  <a:lnTo>
                    <a:pt x="4002024" y="3048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3567176" y="2904760"/>
            <a:ext cx="1512570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Arial"/>
                <a:cs typeface="Arial"/>
              </a:rPr>
              <a:t>Object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spc="145" dirty="0">
                <a:latin typeface="Times New Roman"/>
                <a:cs typeface="Times New Roman"/>
              </a:rPr>
              <a:t>e</a:t>
            </a:r>
            <a:r>
              <a:rPr sz="1000" spc="30" dirty="0">
                <a:latin typeface="Times New Roman"/>
                <a:cs typeface="Times New Roman"/>
              </a:rPr>
              <a:t> </a:t>
            </a:r>
            <a:r>
              <a:rPr sz="1000" dirty="0">
                <a:latin typeface="Arial"/>
                <a:cs typeface="Arial"/>
              </a:rPr>
              <a:t>scope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ends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spc="-20" dirty="0">
                <a:latin typeface="Arial"/>
                <a:cs typeface="Arial"/>
              </a:rPr>
              <a:t>here.</a:t>
            </a:r>
            <a:endParaRPr sz="10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17880" y="5717539"/>
            <a:ext cx="6149340" cy="56959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3499"/>
              </a:lnSpc>
              <a:spcBef>
                <a:spcPts val="90"/>
              </a:spcBef>
            </a:pPr>
            <a:r>
              <a:rPr sz="1150" dirty="0">
                <a:latin typeface="Arial"/>
                <a:cs typeface="Arial"/>
              </a:rPr>
              <a:t>Garbage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is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automatically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collected</a:t>
            </a:r>
            <a:r>
              <a:rPr sz="1150" spc="9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by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JVM.</a:t>
            </a:r>
            <a:r>
              <a:rPr sz="1150" spc="10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timing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of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collection</a:t>
            </a:r>
            <a:r>
              <a:rPr sz="1150" spc="9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depends</a:t>
            </a:r>
            <a:r>
              <a:rPr sz="1150" spc="114" dirty="0">
                <a:latin typeface="Arial"/>
                <a:cs typeface="Arial"/>
              </a:rPr>
              <a:t> </a:t>
            </a:r>
            <a:r>
              <a:rPr sz="1150" spc="-20" dirty="0">
                <a:latin typeface="Arial"/>
                <a:cs typeface="Arial"/>
              </a:rPr>
              <a:t>upon </a:t>
            </a:r>
            <a:r>
              <a:rPr sz="1150" dirty="0">
                <a:latin typeface="Arial"/>
                <a:cs typeface="Arial"/>
              </a:rPr>
              <a:t>many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factors.</a:t>
            </a:r>
            <a:r>
              <a:rPr sz="1150" spc="3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detailed</a:t>
            </a:r>
            <a:r>
              <a:rPr sz="1150" spc="114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discussion</a:t>
            </a:r>
            <a:r>
              <a:rPr sz="1150" spc="10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of</a:t>
            </a:r>
            <a:r>
              <a:rPr sz="1150" spc="9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garbage</a:t>
            </a:r>
            <a:r>
              <a:rPr sz="1150" spc="10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collection</a:t>
            </a:r>
            <a:r>
              <a:rPr sz="1150" spc="114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mechanics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is</a:t>
            </a:r>
            <a:r>
              <a:rPr sz="1150" spc="9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beyond</a:t>
            </a:r>
            <a:r>
              <a:rPr sz="1150" spc="14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scope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spc="-25" dirty="0">
                <a:latin typeface="Arial"/>
                <a:cs typeface="Arial"/>
              </a:rPr>
              <a:t>of </a:t>
            </a:r>
            <a:r>
              <a:rPr sz="1150" dirty="0">
                <a:latin typeface="Arial"/>
                <a:cs typeface="Arial"/>
              </a:rPr>
              <a:t>this</a:t>
            </a:r>
            <a:r>
              <a:rPr sz="1150" spc="40" dirty="0">
                <a:latin typeface="Arial"/>
                <a:cs typeface="Arial"/>
              </a:rPr>
              <a:t> </a:t>
            </a:r>
            <a:r>
              <a:rPr sz="1150" spc="-10" dirty="0">
                <a:latin typeface="Arial"/>
                <a:cs typeface="Arial"/>
              </a:rPr>
              <a:t>lesson.</a:t>
            </a:r>
            <a:endParaRPr sz="115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326639" y="5247386"/>
            <a:ext cx="3116580" cy="144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endParaRPr sz="8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27320" y="3895344"/>
            <a:ext cx="1502664" cy="108203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060196" y="806967"/>
            <a:ext cx="4725670" cy="34112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2286000">
              <a:lnSpc>
                <a:spcPct val="100000"/>
              </a:lnSpc>
              <a:spcBef>
                <a:spcPts val="110"/>
              </a:spcBef>
            </a:pPr>
            <a:r>
              <a:rPr sz="1850" b="1" spc="-10" dirty="0">
                <a:latin typeface="Arial"/>
                <a:cs typeface="Arial"/>
              </a:rPr>
              <a:t>Summary</a:t>
            </a:r>
            <a:endParaRPr sz="18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350"/>
              </a:spcBef>
            </a:pPr>
            <a:endParaRPr sz="18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550" dirty="0">
                <a:latin typeface="Arial"/>
                <a:cs typeface="Arial"/>
              </a:rPr>
              <a:t>In</a:t>
            </a:r>
            <a:r>
              <a:rPr sz="1550" spc="1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this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lesson,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you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should</a:t>
            </a:r>
            <a:r>
              <a:rPr sz="1550" spc="1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have</a:t>
            </a:r>
            <a:r>
              <a:rPr sz="1550" spc="6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learned</a:t>
            </a:r>
            <a:r>
              <a:rPr sz="1550" spc="5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how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spc="-25" dirty="0">
                <a:latin typeface="Arial"/>
                <a:cs typeface="Arial"/>
              </a:rPr>
              <a:t>to:</a:t>
            </a:r>
            <a:endParaRPr sz="1550">
              <a:latin typeface="Arial"/>
              <a:cs typeface="Arial"/>
            </a:endParaRPr>
          </a:p>
          <a:p>
            <a:pPr marL="413384" indent="-329565">
              <a:lnSpc>
                <a:spcPct val="100000"/>
              </a:lnSpc>
              <a:spcBef>
                <a:spcPts val="395"/>
              </a:spcBef>
              <a:buClr>
                <a:srgbClr val="FF0000"/>
              </a:buClr>
              <a:buChar char="•"/>
              <a:tabLst>
                <a:tab pos="413384" algn="l"/>
              </a:tabLst>
            </a:pPr>
            <a:r>
              <a:rPr sz="1550" dirty="0">
                <a:latin typeface="Arial"/>
                <a:cs typeface="Arial"/>
              </a:rPr>
              <a:t>Create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simple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Java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classes</a:t>
            </a:r>
            <a:endParaRPr sz="1550">
              <a:latin typeface="Arial"/>
              <a:cs typeface="Arial"/>
            </a:endParaRPr>
          </a:p>
          <a:p>
            <a:pPr marL="731520" lvl="1" indent="-237490">
              <a:lnSpc>
                <a:spcPct val="100000"/>
              </a:lnSpc>
              <a:spcBef>
                <a:spcPts val="390"/>
              </a:spcBef>
              <a:buClr>
                <a:srgbClr val="FF0000"/>
              </a:buClr>
              <a:buChar char="–"/>
              <a:tabLst>
                <a:tab pos="731520" algn="l"/>
              </a:tabLst>
            </a:pPr>
            <a:r>
              <a:rPr sz="1400" dirty="0">
                <a:latin typeface="Arial"/>
                <a:cs typeface="Arial"/>
              </a:rPr>
              <a:t>Create</a:t>
            </a:r>
            <a:r>
              <a:rPr sz="1400" spc="5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primitive</a:t>
            </a:r>
            <a:r>
              <a:rPr sz="1400" spc="8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variables</a:t>
            </a:r>
            <a:endParaRPr sz="1400">
              <a:latin typeface="Arial"/>
              <a:cs typeface="Arial"/>
            </a:endParaRPr>
          </a:p>
          <a:p>
            <a:pPr marL="731520" lvl="1" indent="-237490">
              <a:lnSpc>
                <a:spcPct val="100000"/>
              </a:lnSpc>
              <a:spcBef>
                <a:spcPts val="370"/>
              </a:spcBef>
              <a:buClr>
                <a:srgbClr val="FF0000"/>
              </a:buClr>
              <a:buChar char="–"/>
              <a:tabLst>
                <a:tab pos="731520" algn="l"/>
              </a:tabLst>
            </a:pPr>
            <a:r>
              <a:rPr sz="1400" dirty="0">
                <a:latin typeface="Arial"/>
                <a:cs typeface="Arial"/>
              </a:rPr>
              <a:t>Use</a:t>
            </a:r>
            <a:r>
              <a:rPr sz="1400" spc="3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Operators</a:t>
            </a:r>
            <a:endParaRPr sz="1400">
              <a:latin typeface="Arial"/>
              <a:cs typeface="Arial"/>
            </a:endParaRPr>
          </a:p>
          <a:p>
            <a:pPr marL="731520" lvl="1" indent="-237490">
              <a:lnSpc>
                <a:spcPct val="100000"/>
              </a:lnSpc>
              <a:spcBef>
                <a:spcPts val="385"/>
              </a:spcBef>
              <a:buClr>
                <a:srgbClr val="FF0000"/>
              </a:buClr>
              <a:buChar char="–"/>
              <a:tabLst>
                <a:tab pos="731520" algn="l"/>
              </a:tabLst>
            </a:pPr>
            <a:r>
              <a:rPr sz="1400" dirty="0">
                <a:latin typeface="Arial"/>
                <a:cs typeface="Arial"/>
              </a:rPr>
              <a:t>Manipulate</a:t>
            </a:r>
            <a:r>
              <a:rPr sz="1400" spc="8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Strings</a:t>
            </a:r>
            <a:endParaRPr sz="1400">
              <a:latin typeface="Arial"/>
              <a:cs typeface="Arial"/>
            </a:endParaRPr>
          </a:p>
          <a:p>
            <a:pPr marL="731520" lvl="1" indent="-237490">
              <a:lnSpc>
                <a:spcPct val="100000"/>
              </a:lnSpc>
              <a:spcBef>
                <a:spcPts val="290"/>
              </a:spcBef>
              <a:buClr>
                <a:srgbClr val="FF0000"/>
              </a:buClr>
              <a:buChar char="–"/>
              <a:tabLst>
                <a:tab pos="731520" algn="l"/>
              </a:tabLst>
            </a:pPr>
            <a:r>
              <a:rPr sz="1400" dirty="0">
                <a:latin typeface="Arial"/>
                <a:cs typeface="Arial"/>
              </a:rPr>
              <a:t>Use</a:t>
            </a:r>
            <a:r>
              <a:rPr sz="1400" spc="35" dirty="0">
                <a:latin typeface="Arial"/>
                <a:cs typeface="Arial"/>
              </a:rPr>
              <a:t> </a:t>
            </a:r>
            <a:r>
              <a:rPr sz="1400" spc="355" dirty="0">
                <a:latin typeface="Times New Roman"/>
                <a:cs typeface="Times New Roman"/>
              </a:rPr>
              <a:t>if-</a:t>
            </a:r>
            <a:r>
              <a:rPr sz="1400" spc="350" dirty="0">
                <a:latin typeface="Times New Roman"/>
                <a:cs typeface="Times New Roman"/>
              </a:rPr>
              <a:t>else</a:t>
            </a:r>
            <a:r>
              <a:rPr sz="1400" spc="9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Arial"/>
                <a:cs typeface="Arial"/>
              </a:rPr>
              <a:t>and</a:t>
            </a:r>
            <a:r>
              <a:rPr sz="1400" spc="40" dirty="0">
                <a:latin typeface="Arial"/>
                <a:cs typeface="Arial"/>
              </a:rPr>
              <a:t> </a:t>
            </a:r>
            <a:r>
              <a:rPr sz="1400" spc="240" dirty="0">
                <a:latin typeface="Times New Roman"/>
                <a:cs typeface="Times New Roman"/>
              </a:rPr>
              <a:t>switch</a:t>
            </a:r>
            <a:r>
              <a:rPr sz="1400" spc="8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Arial"/>
                <a:cs typeface="Arial"/>
              </a:rPr>
              <a:t>branching</a:t>
            </a:r>
            <a:r>
              <a:rPr sz="1400" spc="2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statements</a:t>
            </a:r>
            <a:endParaRPr sz="1400">
              <a:latin typeface="Arial"/>
              <a:cs typeface="Arial"/>
            </a:endParaRPr>
          </a:p>
          <a:p>
            <a:pPr marL="731520" lvl="1" indent="-237490">
              <a:lnSpc>
                <a:spcPct val="100000"/>
              </a:lnSpc>
              <a:spcBef>
                <a:spcPts val="465"/>
              </a:spcBef>
              <a:buClr>
                <a:srgbClr val="FF0000"/>
              </a:buClr>
              <a:buChar char="–"/>
              <a:tabLst>
                <a:tab pos="731520" algn="l"/>
              </a:tabLst>
            </a:pPr>
            <a:r>
              <a:rPr sz="1400" dirty="0">
                <a:latin typeface="Arial"/>
                <a:cs typeface="Arial"/>
              </a:rPr>
              <a:t>Iterate</a:t>
            </a:r>
            <a:r>
              <a:rPr sz="1400" spc="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with</a:t>
            </a:r>
            <a:r>
              <a:rPr sz="1400" spc="50" dirty="0">
                <a:latin typeface="Arial"/>
                <a:cs typeface="Arial"/>
              </a:rPr>
              <a:t> </a:t>
            </a:r>
            <a:r>
              <a:rPr sz="1400" spc="-20" dirty="0">
                <a:latin typeface="Arial"/>
                <a:cs typeface="Arial"/>
              </a:rPr>
              <a:t>loops</a:t>
            </a:r>
            <a:endParaRPr sz="1400">
              <a:latin typeface="Arial"/>
              <a:cs typeface="Arial"/>
            </a:endParaRPr>
          </a:p>
          <a:p>
            <a:pPr marL="731520" lvl="1" indent="-237490">
              <a:lnSpc>
                <a:spcPct val="100000"/>
              </a:lnSpc>
              <a:spcBef>
                <a:spcPts val="385"/>
              </a:spcBef>
              <a:buClr>
                <a:srgbClr val="FF0000"/>
              </a:buClr>
              <a:buChar char="–"/>
              <a:tabLst>
                <a:tab pos="731520" algn="l"/>
              </a:tabLst>
            </a:pPr>
            <a:r>
              <a:rPr sz="1400" dirty="0">
                <a:latin typeface="Arial"/>
                <a:cs typeface="Arial"/>
              </a:rPr>
              <a:t>Create</a:t>
            </a:r>
            <a:r>
              <a:rPr sz="1400" spc="5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arrays</a:t>
            </a:r>
            <a:endParaRPr sz="1400">
              <a:latin typeface="Arial"/>
              <a:cs typeface="Arial"/>
            </a:endParaRPr>
          </a:p>
          <a:p>
            <a:pPr marL="413384" indent="-329565">
              <a:lnSpc>
                <a:spcPct val="100000"/>
              </a:lnSpc>
              <a:spcBef>
                <a:spcPts val="400"/>
              </a:spcBef>
              <a:buClr>
                <a:srgbClr val="FF0000"/>
              </a:buClr>
              <a:buChar char="•"/>
              <a:tabLst>
                <a:tab pos="413384" algn="l"/>
              </a:tabLst>
            </a:pPr>
            <a:r>
              <a:rPr sz="1550" dirty="0">
                <a:latin typeface="Arial"/>
                <a:cs typeface="Arial"/>
              </a:rPr>
              <a:t>Use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Java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fields,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constructors,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and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methods</a:t>
            </a:r>
            <a:endParaRPr sz="1550">
              <a:latin typeface="Arial"/>
              <a:cs typeface="Arial"/>
            </a:endParaRPr>
          </a:p>
          <a:p>
            <a:pPr marL="413384" indent="-329565">
              <a:lnSpc>
                <a:spcPct val="100000"/>
              </a:lnSpc>
              <a:spcBef>
                <a:spcPts val="340"/>
              </a:spcBef>
              <a:buClr>
                <a:srgbClr val="FF0000"/>
              </a:buClr>
              <a:buChar char="•"/>
              <a:tabLst>
                <a:tab pos="413384" algn="l"/>
              </a:tabLst>
            </a:pPr>
            <a:r>
              <a:rPr sz="1550" dirty="0">
                <a:latin typeface="Arial"/>
                <a:cs typeface="Arial"/>
              </a:rPr>
              <a:t>Use</a:t>
            </a:r>
            <a:r>
              <a:rPr sz="1550" spc="20" dirty="0">
                <a:latin typeface="Arial"/>
                <a:cs typeface="Arial"/>
              </a:rPr>
              <a:t> </a:t>
            </a:r>
            <a:r>
              <a:rPr sz="1400" spc="190" dirty="0">
                <a:latin typeface="Times New Roman"/>
                <a:cs typeface="Times New Roman"/>
              </a:rPr>
              <a:t>package</a:t>
            </a:r>
            <a:r>
              <a:rPr sz="1400" spc="105" dirty="0">
                <a:latin typeface="Times New Roman"/>
                <a:cs typeface="Times New Roman"/>
              </a:rPr>
              <a:t> </a:t>
            </a:r>
            <a:r>
              <a:rPr sz="1550" dirty="0">
                <a:latin typeface="Arial"/>
                <a:cs typeface="Arial"/>
              </a:rPr>
              <a:t>and</a:t>
            </a:r>
            <a:r>
              <a:rPr sz="1550" spc="20" dirty="0">
                <a:latin typeface="Arial"/>
                <a:cs typeface="Arial"/>
              </a:rPr>
              <a:t> </a:t>
            </a:r>
            <a:r>
              <a:rPr sz="1400" spc="229" dirty="0">
                <a:latin typeface="Times New Roman"/>
                <a:cs typeface="Times New Roman"/>
              </a:rPr>
              <a:t>import</a:t>
            </a:r>
            <a:r>
              <a:rPr sz="1400" spc="105" dirty="0">
                <a:latin typeface="Times New Roman"/>
                <a:cs typeface="Times New Roman"/>
              </a:rPr>
              <a:t> </a:t>
            </a:r>
            <a:r>
              <a:rPr sz="1550" spc="-10" dirty="0">
                <a:latin typeface="Arial"/>
                <a:cs typeface="Arial"/>
              </a:rPr>
              <a:t>statements</a:t>
            </a:r>
            <a:endParaRPr sz="15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326639" y="5247386"/>
            <a:ext cx="3116580" cy="144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endParaRPr sz="8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/>
          <p:nvPr/>
        </p:nvSpPr>
        <p:spPr>
          <a:xfrm>
            <a:off x="3751198" y="9431093"/>
            <a:ext cx="283210" cy="182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ct val="100000"/>
              </a:lnSpc>
            </a:pPr>
            <a:fld id="{81D60167-4931-47E6-BA6A-407CBD079E47}" type="slidenum">
              <a:rPr sz="1100" b="1" spc="-20" dirty="0">
                <a:latin typeface="Arial"/>
                <a:cs typeface="Arial"/>
              </a:rPr>
              <a:t>7</a:t>
            </a:fld>
            <a:endParaRPr sz="11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1130604" y="857859"/>
            <a:ext cx="3515995" cy="8260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 marR="640715">
              <a:lnSpc>
                <a:spcPct val="119800"/>
              </a:lnSpc>
              <a:spcBef>
                <a:spcPts val="100"/>
              </a:spcBef>
            </a:pPr>
            <a:r>
              <a:rPr sz="1100" dirty="0">
                <a:latin typeface="Arial"/>
                <a:cs typeface="Arial"/>
              </a:rPr>
              <a:t>Implementing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and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Extending</a:t>
            </a:r>
            <a:r>
              <a:rPr sz="1100" spc="114" dirty="0">
                <a:latin typeface="Arial"/>
                <a:cs typeface="Arial"/>
              </a:rPr>
              <a:t>  </a:t>
            </a:r>
            <a:r>
              <a:rPr sz="1100" spc="-10" dirty="0">
                <a:latin typeface="Arial"/>
                <a:cs typeface="Arial"/>
              </a:rPr>
              <a:t>6-</a:t>
            </a:r>
            <a:r>
              <a:rPr sz="1100" spc="-25" dirty="0">
                <a:latin typeface="Arial"/>
                <a:cs typeface="Arial"/>
              </a:rPr>
              <a:t>16 </a:t>
            </a:r>
            <a:r>
              <a:rPr sz="1100" dirty="0">
                <a:latin typeface="Arial"/>
                <a:cs typeface="Arial"/>
              </a:rPr>
              <a:t>Anonymous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Inner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Classes</a:t>
            </a:r>
            <a:r>
              <a:rPr sz="1100" spc="125" dirty="0">
                <a:latin typeface="Arial"/>
                <a:cs typeface="Arial"/>
              </a:rPr>
              <a:t>  </a:t>
            </a:r>
            <a:r>
              <a:rPr sz="1100" dirty="0">
                <a:latin typeface="Arial"/>
                <a:cs typeface="Arial"/>
              </a:rPr>
              <a:t>6-</a:t>
            </a:r>
            <a:r>
              <a:rPr sz="1100" spc="-25" dirty="0">
                <a:latin typeface="Arial"/>
                <a:cs typeface="Arial"/>
              </a:rPr>
              <a:t>17 </a:t>
            </a:r>
            <a:r>
              <a:rPr sz="1100" dirty="0">
                <a:latin typeface="Arial"/>
                <a:cs typeface="Arial"/>
              </a:rPr>
              <a:t>Anonymous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Inner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Class: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Example</a:t>
            </a:r>
            <a:r>
              <a:rPr sz="1100" spc="130" dirty="0">
                <a:latin typeface="Arial"/>
                <a:cs typeface="Arial"/>
              </a:rPr>
              <a:t>  </a:t>
            </a:r>
            <a:r>
              <a:rPr sz="1100" spc="-10" dirty="0">
                <a:latin typeface="Arial"/>
                <a:cs typeface="Arial"/>
              </a:rPr>
              <a:t>6-</a:t>
            </a:r>
            <a:r>
              <a:rPr sz="1100" spc="-25" dirty="0">
                <a:latin typeface="Arial"/>
                <a:cs typeface="Arial"/>
              </a:rPr>
              <a:t>18 </a:t>
            </a:r>
            <a:r>
              <a:rPr sz="1100" dirty="0">
                <a:latin typeface="Arial"/>
                <a:cs typeface="Arial"/>
              </a:rPr>
              <a:t>String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Analysis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Regular</a:t>
            </a:r>
            <a:r>
              <a:rPr sz="1100" spc="-4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Class</a:t>
            </a:r>
            <a:r>
              <a:rPr sz="1100" spc="114" dirty="0">
                <a:latin typeface="Arial"/>
                <a:cs typeface="Arial"/>
              </a:rPr>
              <a:t>  </a:t>
            </a:r>
            <a:r>
              <a:rPr sz="1100" spc="-10" dirty="0">
                <a:latin typeface="Arial"/>
                <a:cs typeface="Arial"/>
              </a:rPr>
              <a:t>6-</a:t>
            </a:r>
            <a:r>
              <a:rPr sz="1100" spc="-25" dirty="0">
                <a:latin typeface="Arial"/>
                <a:cs typeface="Arial"/>
              </a:rPr>
              <a:t>19</a:t>
            </a:r>
            <a:r>
              <a:rPr sz="1100" spc="50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String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Analysis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Regular</a:t>
            </a:r>
            <a:r>
              <a:rPr sz="1100" spc="-4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Test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Class</a:t>
            </a:r>
            <a:r>
              <a:rPr sz="1100" spc="105" dirty="0">
                <a:latin typeface="Arial"/>
                <a:cs typeface="Arial"/>
              </a:rPr>
              <a:t>  </a:t>
            </a:r>
            <a:r>
              <a:rPr sz="1100" dirty="0">
                <a:latin typeface="Arial"/>
                <a:cs typeface="Arial"/>
              </a:rPr>
              <a:t>6-</a:t>
            </a:r>
            <a:r>
              <a:rPr sz="1100" spc="-25" dirty="0">
                <a:latin typeface="Arial"/>
                <a:cs typeface="Arial"/>
              </a:rPr>
              <a:t>20 </a:t>
            </a:r>
            <a:r>
              <a:rPr sz="1100" dirty="0">
                <a:latin typeface="Arial"/>
                <a:cs typeface="Arial"/>
              </a:rPr>
              <a:t>String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Analysis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Interface: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Example</a:t>
            </a:r>
            <a:r>
              <a:rPr sz="1100" spc="114" dirty="0">
                <a:latin typeface="Arial"/>
                <a:cs typeface="Arial"/>
              </a:rPr>
              <a:t>  </a:t>
            </a:r>
            <a:r>
              <a:rPr sz="1100" dirty="0">
                <a:latin typeface="Arial"/>
                <a:cs typeface="Arial"/>
              </a:rPr>
              <a:t>6-</a:t>
            </a:r>
            <a:r>
              <a:rPr sz="1100" spc="-25" dirty="0">
                <a:latin typeface="Arial"/>
                <a:cs typeface="Arial"/>
              </a:rPr>
              <a:t>21 </a:t>
            </a:r>
            <a:r>
              <a:rPr sz="1100" dirty="0">
                <a:latin typeface="Arial"/>
                <a:cs typeface="Arial"/>
              </a:rPr>
              <a:t>String</a:t>
            </a:r>
            <a:r>
              <a:rPr sz="1100" spc="-1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Analyzer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Interface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Test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Class</a:t>
            </a:r>
            <a:r>
              <a:rPr sz="1100" spc="125" dirty="0">
                <a:latin typeface="Arial"/>
                <a:cs typeface="Arial"/>
              </a:rPr>
              <a:t>  </a:t>
            </a:r>
            <a:r>
              <a:rPr sz="1100" spc="-10" dirty="0">
                <a:latin typeface="Arial"/>
                <a:cs typeface="Arial"/>
              </a:rPr>
              <a:t>6-</a:t>
            </a:r>
            <a:r>
              <a:rPr sz="1100" spc="-25" dirty="0">
                <a:latin typeface="Arial"/>
                <a:cs typeface="Arial"/>
              </a:rPr>
              <a:t>22 </a:t>
            </a:r>
            <a:r>
              <a:rPr sz="1100" dirty="0">
                <a:latin typeface="Arial"/>
                <a:cs typeface="Arial"/>
              </a:rPr>
              <a:t>Encapsulate</a:t>
            </a:r>
            <a:r>
              <a:rPr sz="1100" spc="-1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the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for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Loop</a:t>
            </a:r>
            <a:r>
              <a:rPr sz="1100" spc="125" dirty="0">
                <a:latin typeface="Arial"/>
                <a:cs typeface="Arial"/>
              </a:rPr>
              <a:t>  </a:t>
            </a:r>
            <a:r>
              <a:rPr sz="1100" dirty="0">
                <a:latin typeface="Arial"/>
                <a:cs typeface="Arial"/>
              </a:rPr>
              <a:t>6-</a:t>
            </a:r>
            <a:r>
              <a:rPr sz="1100" spc="-25" dirty="0">
                <a:latin typeface="Arial"/>
                <a:cs typeface="Arial"/>
              </a:rPr>
              <a:t>23</a:t>
            </a:r>
            <a:endParaRPr sz="1100">
              <a:latin typeface="Arial"/>
              <a:cs typeface="Arial"/>
            </a:endParaRPr>
          </a:p>
          <a:p>
            <a:pPr marL="240665" marR="5080">
              <a:lnSpc>
                <a:spcPct val="120000"/>
              </a:lnSpc>
            </a:pPr>
            <a:r>
              <a:rPr sz="1100" dirty="0">
                <a:latin typeface="Arial"/>
                <a:cs typeface="Arial"/>
              </a:rPr>
              <a:t>String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Analysis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Test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Class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with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Helper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Method</a:t>
            </a:r>
            <a:r>
              <a:rPr sz="1100" spc="100" dirty="0">
                <a:latin typeface="Arial"/>
                <a:cs typeface="Arial"/>
              </a:rPr>
              <a:t>  </a:t>
            </a:r>
            <a:r>
              <a:rPr sz="1100" dirty="0">
                <a:latin typeface="Arial"/>
                <a:cs typeface="Arial"/>
              </a:rPr>
              <a:t>6-</a:t>
            </a:r>
            <a:r>
              <a:rPr sz="1100" spc="-25" dirty="0">
                <a:latin typeface="Arial"/>
                <a:cs typeface="Arial"/>
              </a:rPr>
              <a:t>24 </a:t>
            </a:r>
            <a:r>
              <a:rPr sz="1100" dirty="0">
                <a:latin typeface="Arial"/>
                <a:cs typeface="Arial"/>
              </a:rPr>
              <a:t>String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Analysis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Anonymous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Inner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Class</a:t>
            </a:r>
            <a:r>
              <a:rPr sz="1100" spc="105" dirty="0">
                <a:latin typeface="Arial"/>
                <a:cs typeface="Arial"/>
              </a:rPr>
              <a:t>  </a:t>
            </a:r>
            <a:r>
              <a:rPr sz="1100" dirty="0">
                <a:latin typeface="Arial"/>
                <a:cs typeface="Arial"/>
              </a:rPr>
              <a:t>6-</a:t>
            </a:r>
            <a:r>
              <a:rPr sz="1100" spc="-25" dirty="0">
                <a:latin typeface="Arial"/>
                <a:cs typeface="Arial"/>
              </a:rPr>
              <a:t>25</a:t>
            </a:r>
            <a:endParaRPr sz="1100">
              <a:latin typeface="Arial"/>
              <a:cs typeface="Arial"/>
            </a:endParaRPr>
          </a:p>
          <a:p>
            <a:pPr marL="240665" marR="671195">
              <a:lnSpc>
                <a:spcPct val="119300"/>
              </a:lnSpc>
              <a:spcBef>
                <a:spcPts val="10"/>
              </a:spcBef>
            </a:pPr>
            <a:r>
              <a:rPr sz="1100" dirty="0">
                <a:latin typeface="Arial"/>
                <a:cs typeface="Arial"/>
              </a:rPr>
              <a:t>String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Analysis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Lambda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Expression</a:t>
            </a:r>
            <a:r>
              <a:rPr sz="1100" spc="110" dirty="0">
                <a:latin typeface="Arial"/>
                <a:cs typeface="Arial"/>
              </a:rPr>
              <a:t>  </a:t>
            </a:r>
            <a:r>
              <a:rPr sz="1100" spc="-10" dirty="0">
                <a:latin typeface="Arial"/>
                <a:cs typeface="Arial"/>
              </a:rPr>
              <a:t>6-</a:t>
            </a:r>
            <a:r>
              <a:rPr sz="1100" spc="-25" dirty="0">
                <a:latin typeface="Arial"/>
                <a:cs typeface="Arial"/>
              </a:rPr>
              <a:t>26 </a:t>
            </a:r>
            <a:r>
              <a:rPr sz="1100" dirty="0">
                <a:latin typeface="Arial"/>
                <a:cs typeface="Arial"/>
              </a:rPr>
              <a:t>Lambda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Expression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Defined</a:t>
            </a:r>
            <a:r>
              <a:rPr sz="1100" spc="114" dirty="0">
                <a:latin typeface="Arial"/>
                <a:cs typeface="Arial"/>
              </a:rPr>
              <a:t>  </a:t>
            </a:r>
            <a:r>
              <a:rPr sz="1100" dirty="0">
                <a:latin typeface="Arial"/>
                <a:cs typeface="Arial"/>
              </a:rPr>
              <a:t>6-</a:t>
            </a:r>
            <a:r>
              <a:rPr sz="1100" spc="-25" dirty="0">
                <a:latin typeface="Arial"/>
                <a:cs typeface="Arial"/>
              </a:rPr>
              <a:t>27</a:t>
            </a:r>
            <a:endParaRPr sz="1100">
              <a:latin typeface="Arial"/>
              <a:cs typeface="Arial"/>
            </a:endParaRPr>
          </a:p>
          <a:p>
            <a:pPr marL="240665" marR="756285">
              <a:lnSpc>
                <a:spcPct val="119700"/>
              </a:lnSpc>
              <a:spcBef>
                <a:spcPts val="5"/>
              </a:spcBef>
            </a:pPr>
            <a:r>
              <a:rPr sz="1100" dirty="0">
                <a:latin typeface="Arial"/>
                <a:cs typeface="Arial"/>
              </a:rPr>
              <a:t>What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Is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Lambda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Expression?</a:t>
            </a:r>
            <a:r>
              <a:rPr sz="1100" spc="130" dirty="0">
                <a:latin typeface="Arial"/>
                <a:cs typeface="Arial"/>
              </a:rPr>
              <a:t>  </a:t>
            </a:r>
            <a:r>
              <a:rPr sz="1100" dirty="0">
                <a:latin typeface="Arial"/>
                <a:cs typeface="Arial"/>
              </a:rPr>
              <a:t>6-</a:t>
            </a:r>
            <a:r>
              <a:rPr sz="1100" spc="-25" dirty="0">
                <a:latin typeface="Arial"/>
                <a:cs typeface="Arial"/>
              </a:rPr>
              <a:t>28 </a:t>
            </a:r>
            <a:r>
              <a:rPr sz="1100" dirty="0">
                <a:latin typeface="Arial"/>
                <a:cs typeface="Arial"/>
              </a:rPr>
              <a:t>Lambda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Expression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Shorthand</a:t>
            </a:r>
            <a:r>
              <a:rPr sz="1100" spc="110" dirty="0">
                <a:latin typeface="Arial"/>
                <a:cs typeface="Arial"/>
              </a:rPr>
              <a:t>  </a:t>
            </a:r>
            <a:r>
              <a:rPr sz="1100" dirty="0">
                <a:latin typeface="Arial"/>
                <a:cs typeface="Arial"/>
              </a:rPr>
              <a:t>6-</a:t>
            </a:r>
            <a:r>
              <a:rPr sz="1100" spc="-25" dirty="0">
                <a:latin typeface="Arial"/>
                <a:cs typeface="Arial"/>
              </a:rPr>
              <a:t>31 </a:t>
            </a:r>
            <a:r>
              <a:rPr sz="1100" dirty="0">
                <a:latin typeface="Arial"/>
                <a:cs typeface="Arial"/>
              </a:rPr>
              <a:t>Lambda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Expressions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as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Variables</a:t>
            </a:r>
            <a:r>
              <a:rPr sz="1100" spc="125" dirty="0">
                <a:latin typeface="Arial"/>
                <a:cs typeface="Arial"/>
              </a:rPr>
              <a:t>  </a:t>
            </a:r>
            <a:r>
              <a:rPr sz="1100" spc="-10" dirty="0">
                <a:latin typeface="Arial"/>
                <a:cs typeface="Arial"/>
              </a:rPr>
              <a:t>6-</a:t>
            </a:r>
            <a:r>
              <a:rPr sz="1100" spc="-25" dirty="0">
                <a:latin typeface="Arial"/>
                <a:cs typeface="Arial"/>
              </a:rPr>
              <a:t>32 </a:t>
            </a:r>
            <a:r>
              <a:rPr sz="1100" dirty="0">
                <a:latin typeface="Arial"/>
                <a:cs typeface="Arial"/>
              </a:rPr>
              <a:t>Summary</a:t>
            </a:r>
            <a:r>
              <a:rPr sz="1100" spc="145" dirty="0">
                <a:latin typeface="Arial"/>
                <a:cs typeface="Arial"/>
              </a:rPr>
              <a:t>  </a:t>
            </a:r>
            <a:r>
              <a:rPr sz="1100" spc="-10" dirty="0">
                <a:latin typeface="Arial"/>
                <a:cs typeface="Arial"/>
              </a:rPr>
              <a:t>6-</a:t>
            </a:r>
            <a:r>
              <a:rPr sz="1100" spc="-25" dirty="0">
                <a:latin typeface="Arial"/>
                <a:cs typeface="Arial"/>
              </a:rPr>
              <a:t>33</a:t>
            </a:r>
            <a:endParaRPr sz="1100">
              <a:latin typeface="Arial"/>
              <a:cs typeface="Arial"/>
            </a:endParaRPr>
          </a:p>
          <a:p>
            <a:pPr marL="240665">
              <a:lnSpc>
                <a:spcPct val="100000"/>
              </a:lnSpc>
              <a:spcBef>
                <a:spcPts val="265"/>
              </a:spcBef>
            </a:pPr>
            <a:r>
              <a:rPr sz="1100" dirty="0">
                <a:latin typeface="Arial"/>
                <a:cs typeface="Arial"/>
              </a:rPr>
              <a:t>Practice </a:t>
            </a:r>
            <a:r>
              <a:rPr sz="1100" spc="-10" dirty="0">
                <a:latin typeface="Arial"/>
                <a:cs typeface="Arial"/>
              </a:rPr>
              <a:t>6-</a:t>
            </a:r>
            <a:r>
              <a:rPr sz="1100" dirty="0">
                <a:latin typeface="Arial"/>
                <a:cs typeface="Arial"/>
              </a:rPr>
              <a:t>1:</a:t>
            </a:r>
            <a:r>
              <a:rPr sz="1100" spc="-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Implementing</a:t>
            </a:r>
            <a:r>
              <a:rPr sz="1100" spc="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an</a:t>
            </a:r>
            <a:r>
              <a:rPr sz="1100" spc="-1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Interface</a:t>
            </a:r>
            <a:r>
              <a:rPr sz="1100" spc="145" dirty="0">
                <a:latin typeface="Arial"/>
                <a:cs typeface="Arial"/>
              </a:rPr>
              <a:t>  </a:t>
            </a:r>
            <a:r>
              <a:rPr sz="1100" spc="-10" dirty="0">
                <a:latin typeface="Arial"/>
                <a:cs typeface="Arial"/>
              </a:rPr>
              <a:t>6-</a:t>
            </a:r>
            <a:r>
              <a:rPr sz="1100" spc="-25" dirty="0">
                <a:latin typeface="Arial"/>
                <a:cs typeface="Arial"/>
              </a:rPr>
              <a:t>34</a:t>
            </a:r>
            <a:endParaRPr sz="1100">
              <a:latin typeface="Arial"/>
              <a:cs typeface="Arial"/>
            </a:endParaRPr>
          </a:p>
          <a:p>
            <a:pPr marL="240665">
              <a:lnSpc>
                <a:spcPct val="100000"/>
              </a:lnSpc>
              <a:spcBef>
                <a:spcPts val="265"/>
              </a:spcBef>
            </a:pPr>
            <a:r>
              <a:rPr sz="1100" dirty="0">
                <a:latin typeface="Arial"/>
                <a:cs typeface="Arial"/>
              </a:rPr>
              <a:t>Practice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6-</a:t>
            </a:r>
            <a:r>
              <a:rPr sz="1100" dirty="0">
                <a:latin typeface="Arial"/>
                <a:cs typeface="Arial"/>
              </a:rPr>
              <a:t>2: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Using</a:t>
            </a:r>
            <a:r>
              <a:rPr sz="1100" spc="-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Java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Interfaces</a:t>
            </a:r>
            <a:r>
              <a:rPr sz="1100" spc="125" dirty="0">
                <a:latin typeface="Arial"/>
                <a:cs typeface="Arial"/>
              </a:rPr>
              <a:t>  </a:t>
            </a:r>
            <a:r>
              <a:rPr sz="1100" spc="-10" dirty="0">
                <a:latin typeface="Arial"/>
                <a:cs typeface="Arial"/>
              </a:rPr>
              <a:t>6-</a:t>
            </a:r>
            <a:r>
              <a:rPr sz="1100" spc="-25" dirty="0">
                <a:latin typeface="Arial"/>
                <a:cs typeface="Arial"/>
              </a:rPr>
              <a:t>35</a:t>
            </a:r>
            <a:endParaRPr sz="1100">
              <a:latin typeface="Arial"/>
              <a:cs typeface="Arial"/>
            </a:endParaRPr>
          </a:p>
          <a:p>
            <a:pPr marL="240665">
              <a:lnSpc>
                <a:spcPct val="100000"/>
              </a:lnSpc>
              <a:spcBef>
                <a:spcPts val="265"/>
              </a:spcBef>
            </a:pPr>
            <a:r>
              <a:rPr sz="1100" dirty="0">
                <a:latin typeface="Arial"/>
                <a:cs typeface="Arial"/>
              </a:rPr>
              <a:t>Practice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6-</a:t>
            </a:r>
            <a:r>
              <a:rPr sz="1100" dirty="0">
                <a:latin typeface="Arial"/>
                <a:cs typeface="Arial"/>
              </a:rPr>
              <a:t>3: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Creating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Lambda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Expression</a:t>
            </a:r>
            <a:r>
              <a:rPr sz="1100" spc="120" dirty="0">
                <a:latin typeface="Arial"/>
                <a:cs typeface="Arial"/>
              </a:rPr>
              <a:t>  </a:t>
            </a:r>
            <a:r>
              <a:rPr sz="1100" spc="-10" dirty="0">
                <a:latin typeface="Arial"/>
                <a:cs typeface="Arial"/>
              </a:rPr>
              <a:t>6-</a:t>
            </a:r>
            <a:r>
              <a:rPr sz="1100" spc="-25" dirty="0">
                <a:latin typeface="Arial"/>
                <a:cs typeface="Arial"/>
              </a:rPr>
              <a:t>36</a:t>
            </a:r>
            <a:endParaRPr sz="1100">
              <a:latin typeface="Arial"/>
              <a:cs typeface="Arial"/>
            </a:endParaRPr>
          </a:p>
          <a:p>
            <a:pPr marL="240665">
              <a:lnSpc>
                <a:spcPct val="100000"/>
              </a:lnSpc>
              <a:spcBef>
                <a:spcPts val="250"/>
              </a:spcBef>
            </a:pPr>
            <a:r>
              <a:rPr sz="1100" dirty="0">
                <a:latin typeface="Arial"/>
                <a:cs typeface="Arial"/>
              </a:rPr>
              <a:t>Quiz</a:t>
            </a:r>
            <a:r>
              <a:rPr sz="1100" spc="145" dirty="0">
                <a:latin typeface="Arial"/>
                <a:cs typeface="Arial"/>
              </a:rPr>
              <a:t>  </a:t>
            </a:r>
            <a:r>
              <a:rPr sz="1100" spc="-10" dirty="0">
                <a:latin typeface="Arial"/>
                <a:cs typeface="Arial"/>
              </a:rPr>
              <a:t>6-</a:t>
            </a:r>
            <a:r>
              <a:rPr sz="1100" spc="-25" dirty="0">
                <a:latin typeface="Arial"/>
                <a:cs typeface="Arial"/>
              </a:rPr>
              <a:t>37</a:t>
            </a:r>
            <a:endParaRPr sz="11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70"/>
              </a:spcBef>
            </a:pP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tabLst>
                <a:tab pos="240665" algn="l"/>
              </a:tabLst>
            </a:pPr>
            <a:r>
              <a:rPr sz="1100" b="1" spc="-50" dirty="0">
                <a:latin typeface="Arial"/>
                <a:cs typeface="Arial"/>
              </a:rPr>
              <a:t>7</a:t>
            </a:r>
            <a:r>
              <a:rPr sz="1100" b="1" dirty="0">
                <a:latin typeface="Arial"/>
                <a:cs typeface="Arial"/>
              </a:rPr>
              <a:t>	Generics</a:t>
            </a:r>
            <a:r>
              <a:rPr sz="1100" b="1" spc="-10" dirty="0">
                <a:latin typeface="Arial"/>
                <a:cs typeface="Arial"/>
              </a:rPr>
              <a:t> </a:t>
            </a:r>
            <a:r>
              <a:rPr sz="1100" b="1" dirty="0">
                <a:latin typeface="Arial"/>
                <a:cs typeface="Arial"/>
              </a:rPr>
              <a:t>and</a:t>
            </a:r>
            <a:r>
              <a:rPr sz="1100" b="1" spc="-20" dirty="0">
                <a:latin typeface="Arial"/>
                <a:cs typeface="Arial"/>
              </a:rPr>
              <a:t> </a:t>
            </a:r>
            <a:r>
              <a:rPr sz="1100" b="1" spc="-10" dirty="0">
                <a:latin typeface="Arial"/>
                <a:cs typeface="Arial"/>
              </a:rPr>
              <a:t>Collections</a:t>
            </a:r>
            <a:endParaRPr sz="1100">
              <a:latin typeface="Arial"/>
              <a:cs typeface="Arial"/>
            </a:endParaRPr>
          </a:p>
          <a:p>
            <a:pPr marL="240665">
              <a:lnSpc>
                <a:spcPct val="100000"/>
              </a:lnSpc>
              <a:spcBef>
                <a:spcPts val="280"/>
              </a:spcBef>
            </a:pPr>
            <a:r>
              <a:rPr sz="1100" dirty="0">
                <a:latin typeface="Arial"/>
                <a:cs typeface="Arial"/>
              </a:rPr>
              <a:t>Objectives</a:t>
            </a:r>
            <a:r>
              <a:rPr sz="1100" spc="130" dirty="0">
                <a:latin typeface="Arial"/>
                <a:cs typeface="Arial"/>
              </a:rPr>
              <a:t>  </a:t>
            </a:r>
            <a:r>
              <a:rPr sz="1100" dirty="0">
                <a:latin typeface="Arial"/>
                <a:cs typeface="Arial"/>
              </a:rPr>
              <a:t>7-</a:t>
            </a:r>
            <a:r>
              <a:rPr sz="1100" spc="-50" dirty="0">
                <a:latin typeface="Arial"/>
                <a:cs typeface="Arial"/>
              </a:rPr>
              <a:t>2</a:t>
            </a:r>
            <a:endParaRPr sz="1100">
              <a:latin typeface="Arial"/>
              <a:cs typeface="Arial"/>
            </a:endParaRPr>
          </a:p>
          <a:p>
            <a:pPr marL="240665">
              <a:lnSpc>
                <a:spcPct val="100000"/>
              </a:lnSpc>
              <a:spcBef>
                <a:spcPts val="250"/>
              </a:spcBef>
            </a:pPr>
            <a:r>
              <a:rPr sz="1100" dirty="0">
                <a:latin typeface="Arial"/>
                <a:cs typeface="Arial"/>
              </a:rPr>
              <a:t>Topics</a:t>
            </a:r>
            <a:r>
              <a:rPr sz="1100" spc="130" dirty="0">
                <a:latin typeface="Arial"/>
                <a:cs typeface="Arial"/>
              </a:rPr>
              <a:t>  </a:t>
            </a:r>
            <a:r>
              <a:rPr sz="1100" dirty="0">
                <a:latin typeface="Arial"/>
                <a:cs typeface="Arial"/>
              </a:rPr>
              <a:t>7-</a:t>
            </a:r>
            <a:r>
              <a:rPr sz="1100" spc="-50" dirty="0">
                <a:latin typeface="Arial"/>
                <a:cs typeface="Arial"/>
              </a:rPr>
              <a:t>3</a:t>
            </a:r>
            <a:endParaRPr sz="1100">
              <a:latin typeface="Arial"/>
              <a:cs typeface="Arial"/>
            </a:endParaRPr>
          </a:p>
          <a:p>
            <a:pPr marL="240665">
              <a:lnSpc>
                <a:spcPct val="100000"/>
              </a:lnSpc>
              <a:spcBef>
                <a:spcPts val="265"/>
              </a:spcBef>
            </a:pPr>
            <a:r>
              <a:rPr sz="1100" dirty="0">
                <a:latin typeface="Arial"/>
                <a:cs typeface="Arial"/>
              </a:rPr>
              <a:t>Generics</a:t>
            </a:r>
            <a:r>
              <a:rPr sz="1100" spc="150" dirty="0">
                <a:latin typeface="Arial"/>
                <a:cs typeface="Arial"/>
              </a:rPr>
              <a:t>  </a:t>
            </a:r>
            <a:r>
              <a:rPr sz="1100" spc="-10" dirty="0">
                <a:latin typeface="Arial"/>
                <a:cs typeface="Arial"/>
              </a:rPr>
              <a:t>7-</a:t>
            </a:r>
            <a:r>
              <a:rPr sz="1100" spc="-50" dirty="0">
                <a:latin typeface="Arial"/>
                <a:cs typeface="Arial"/>
              </a:rPr>
              <a:t>4</a:t>
            </a:r>
            <a:endParaRPr sz="1100">
              <a:latin typeface="Arial"/>
              <a:cs typeface="Arial"/>
            </a:endParaRPr>
          </a:p>
          <a:p>
            <a:pPr marL="240665" marR="577850">
              <a:lnSpc>
                <a:spcPct val="120000"/>
              </a:lnSpc>
            </a:pPr>
            <a:r>
              <a:rPr sz="1100" dirty="0">
                <a:latin typeface="Arial"/>
                <a:cs typeface="Arial"/>
              </a:rPr>
              <a:t>Simple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Cache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Class</a:t>
            </a:r>
            <a:r>
              <a:rPr sz="1100" spc="-5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Without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Generics</a:t>
            </a:r>
            <a:r>
              <a:rPr sz="1100" spc="120" dirty="0">
                <a:latin typeface="Arial"/>
                <a:cs typeface="Arial"/>
              </a:rPr>
              <a:t>  </a:t>
            </a:r>
            <a:r>
              <a:rPr sz="1100" dirty="0">
                <a:latin typeface="Arial"/>
                <a:cs typeface="Arial"/>
              </a:rPr>
              <a:t>7-</a:t>
            </a:r>
            <a:r>
              <a:rPr sz="1100" spc="-50" dirty="0">
                <a:latin typeface="Arial"/>
                <a:cs typeface="Arial"/>
              </a:rPr>
              <a:t>5 </a:t>
            </a:r>
            <a:r>
              <a:rPr sz="1100" dirty="0">
                <a:latin typeface="Arial"/>
                <a:cs typeface="Arial"/>
              </a:rPr>
              <a:t>Generic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Cache</a:t>
            </a:r>
            <a:r>
              <a:rPr sz="1100" spc="-1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Class</a:t>
            </a:r>
            <a:r>
              <a:rPr sz="1100" spc="135" dirty="0">
                <a:latin typeface="Arial"/>
                <a:cs typeface="Arial"/>
              </a:rPr>
              <a:t>  </a:t>
            </a:r>
            <a:r>
              <a:rPr sz="1100" spc="-10" dirty="0">
                <a:latin typeface="Arial"/>
                <a:cs typeface="Arial"/>
              </a:rPr>
              <a:t>7-</a:t>
            </a:r>
            <a:r>
              <a:rPr sz="1100" spc="-50" dirty="0">
                <a:latin typeface="Arial"/>
                <a:cs typeface="Arial"/>
              </a:rPr>
              <a:t>6</a:t>
            </a:r>
            <a:endParaRPr sz="1100">
              <a:latin typeface="Arial"/>
              <a:cs typeface="Arial"/>
            </a:endParaRPr>
          </a:p>
          <a:p>
            <a:pPr marL="240665">
              <a:lnSpc>
                <a:spcPct val="100000"/>
              </a:lnSpc>
              <a:spcBef>
                <a:spcPts val="265"/>
              </a:spcBef>
            </a:pPr>
            <a:r>
              <a:rPr sz="1100" dirty="0">
                <a:latin typeface="Arial"/>
                <a:cs typeface="Arial"/>
              </a:rPr>
              <a:t>Generics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in</a:t>
            </a:r>
            <a:r>
              <a:rPr sz="1100" spc="-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Action</a:t>
            </a:r>
            <a:r>
              <a:rPr sz="1100" spc="135" dirty="0">
                <a:latin typeface="Arial"/>
                <a:cs typeface="Arial"/>
              </a:rPr>
              <a:t>  </a:t>
            </a:r>
            <a:r>
              <a:rPr sz="1100" dirty="0">
                <a:latin typeface="Arial"/>
                <a:cs typeface="Arial"/>
              </a:rPr>
              <a:t>7-</a:t>
            </a:r>
            <a:r>
              <a:rPr sz="1100" spc="-50" dirty="0">
                <a:latin typeface="Arial"/>
                <a:cs typeface="Arial"/>
              </a:rPr>
              <a:t>7</a:t>
            </a:r>
            <a:endParaRPr sz="1100">
              <a:latin typeface="Arial"/>
              <a:cs typeface="Arial"/>
            </a:endParaRPr>
          </a:p>
          <a:p>
            <a:pPr marL="240665" marR="530860">
              <a:lnSpc>
                <a:spcPts val="1580"/>
              </a:lnSpc>
              <a:spcBef>
                <a:spcPts val="85"/>
              </a:spcBef>
            </a:pPr>
            <a:r>
              <a:rPr sz="1100" dirty="0">
                <a:latin typeface="Arial"/>
                <a:cs typeface="Arial"/>
              </a:rPr>
              <a:t>Generics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with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Type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Inference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Diamond</a:t>
            </a:r>
            <a:r>
              <a:rPr sz="1100" spc="125" dirty="0">
                <a:latin typeface="Arial"/>
                <a:cs typeface="Arial"/>
              </a:rPr>
              <a:t>  </a:t>
            </a:r>
            <a:r>
              <a:rPr sz="1100" spc="-10" dirty="0">
                <a:latin typeface="Arial"/>
                <a:cs typeface="Arial"/>
              </a:rPr>
              <a:t>7-</a:t>
            </a:r>
            <a:r>
              <a:rPr sz="1100" spc="-50" dirty="0">
                <a:latin typeface="Arial"/>
                <a:cs typeface="Arial"/>
              </a:rPr>
              <a:t>8 </a:t>
            </a:r>
            <a:r>
              <a:rPr sz="1100" dirty="0">
                <a:latin typeface="Arial"/>
                <a:cs typeface="Arial"/>
              </a:rPr>
              <a:t>Collections</a:t>
            </a:r>
            <a:r>
              <a:rPr sz="1100" spc="120" dirty="0">
                <a:latin typeface="Arial"/>
                <a:cs typeface="Arial"/>
              </a:rPr>
              <a:t>  </a:t>
            </a:r>
            <a:r>
              <a:rPr sz="1100" spc="-10" dirty="0">
                <a:latin typeface="Arial"/>
                <a:cs typeface="Arial"/>
              </a:rPr>
              <a:t>7-</a:t>
            </a:r>
            <a:r>
              <a:rPr sz="1100" spc="-50" dirty="0">
                <a:latin typeface="Arial"/>
                <a:cs typeface="Arial"/>
              </a:rPr>
              <a:t>9</a:t>
            </a:r>
            <a:endParaRPr sz="1100">
              <a:latin typeface="Arial"/>
              <a:cs typeface="Arial"/>
            </a:endParaRPr>
          </a:p>
          <a:p>
            <a:pPr marL="240665">
              <a:lnSpc>
                <a:spcPct val="100000"/>
              </a:lnSpc>
              <a:spcBef>
                <a:spcPts val="175"/>
              </a:spcBef>
            </a:pPr>
            <a:r>
              <a:rPr sz="1100" spc="-10" dirty="0">
                <a:latin typeface="Arial"/>
                <a:cs typeface="Arial"/>
              </a:rPr>
              <a:t>Collection</a:t>
            </a:r>
            <a:r>
              <a:rPr sz="1100" dirty="0">
                <a:latin typeface="Arial"/>
                <a:cs typeface="Arial"/>
              </a:rPr>
              <a:t> Types</a:t>
            </a:r>
            <a:r>
              <a:rPr sz="1100" spc="150" dirty="0">
                <a:latin typeface="Arial"/>
                <a:cs typeface="Arial"/>
              </a:rPr>
              <a:t>  </a:t>
            </a:r>
            <a:r>
              <a:rPr sz="1100" dirty="0">
                <a:latin typeface="Arial"/>
                <a:cs typeface="Arial"/>
              </a:rPr>
              <a:t>7-</a:t>
            </a:r>
            <a:r>
              <a:rPr sz="1100" spc="-25" dirty="0">
                <a:latin typeface="Arial"/>
                <a:cs typeface="Arial"/>
              </a:rPr>
              <a:t>10</a:t>
            </a:r>
            <a:endParaRPr sz="1100">
              <a:latin typeface="Arial"/>
              <a:cs typeface="Arial"/>
            </a:endParaRPr>
          </a:p>
          <a:p>
            <a:pPr marL="240665" marR="337185">
              <a:lnSpc>
                <a:spcPct val="119300"/>
              </a:lnSpc>
              <a:spcBef>
                <a:spcPts val="10"/>
              </a:spcBef>
            </a:pPr>
            <a:r>
              <a:rPr sz="1100" spc="-10" dirty="0">
                <a:latin typeface="Arial"/>
                <a:cs typeface="Arial"/>
              </a:rPr>
              <a:t>Collection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Interfaces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and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Implementation</a:t>
            </a:r>
            <a:r>
              <a:rPr sz="1100" spc="130" dirty="0">
                <a:latin typeface="Arial"/>
                <a:cs typeface="Arial"/>
              </a:rPr>
              <a:t>  </a:t>
            </a:r>
            <a:r>
              <a:rPr sz="1100" dirty="0">
                <a:latin typeface="Arial"/>
                <a:cs typeface="Arial"/>
              </a:rPr>
              <a:t>7-</a:t>
            </a:r>
            <a:r>
              <a:rPr sz="1100" spc="-25" dirty="0">
                <a:latin typeface="Arial"/>
                <a:cs typeface="Arial"/>
              </a:rPr>
              <a:t>11 </a:t>
            </a:r>
            <a:r>
              <a:rPr sz="1100" dirty="0">
                <a:latin typeface="Arial"/>
                <a:cs typeface="Arial"/>
              </a:rPr>
              <a:t>List Interface</a:t>
            </a:r>
            <a:r>
              <a:rPr sz="1100" spc="135" dirty="0">
                <a:latin typeface="Arial"/>
                <a:cs typeface="Arial"/>
              </a:rPr>
              <a:t>  </a:t>
            </a:r>
            <a:r>
              <a:rPr sz="1100" dirty="0">
                <a:latin typeface="Arial"/>
                <a:cs typeface="Arial"/>
              </a:rPr>
              <a:t>7-</a:t>
            </a:r>
            <a:r>
              <a:rPr sz="1100" spc="-25" dirty="0">
                <a:latin typeface="Arial"/>
                <a:cs typeface="Arial"/>
              </a:rPr>
              <a:t>12</a:t>
            </a:r>
            <a:endParaRPr sz="1100">
              <a:latin typeface="Arial"/>
              <a:cs typeface="Arial"/>
            </a:endParaRPr>
          </a:p>
          <a:p>
            <a:pPr marL="240665">
              <a:lnSpc>
                <a:spcPct val="100000"/>
              </a:lnSpc>
              <a:spcBef>
                <a:spcPts val="260"/>
              </a:spcBef>
            </a:pPr>
            <a:r>
              <a:rPr sz="1100" dirty="0">
                <a:latin typeface="Arial"/>
                <a:cs typeface="Arial"/>
              </a:rPr>
              <a:t>ArrayList</a:t>
            </a:r>
            <a:r>
              <a:rPr sz="1100" spc="135" dirty="0">
                <a:latin typeface="Arial"/>
                <a:cs typeface="Arial"/>
              </a:rPr>
              <a:t>  </a:t>
            </a:r>
            <a:r>
              <a:rPr sz="1100" dirty="0">
                <a:latin typeface="Arial"/>
                <a:cs typeface="Arial"/>
              </a:rPr>
              <a:t>7-</a:t>
            </a:r>
            <a:r>
              <a:rPr sz="1100" spc="-25" dirty="0">
                <a:latin typeface="Arial"/>
                <a:cs typeface="Arial"/>
              </a:rPr>
              <a:t>13</a:t>
            </a:r>
            <a:endParaRPr sz="1100">
              <a:latin typeface="Arial"/>
              <a:cs typeface="Arial"/>
            </a:endParaRPr>
          </a:p>
          <a:p>
            <a:pPr marL="240665" marR="1205865">
              <a:lnSpc>
                <a:spcPct val="119500"/>
              </a:lnSpc>
              <a:spcBef>
                <a:spcPts val="10"/>
              </a:spcBef>
            </a:pPr>
            <a:r>
              <a:rPr sz="1100" dirty="0">
                <a:latin typeface="Arial"/>
                <a:cs typeface="Arial"/>
              </a:rPr>
              <a:t>Autoboxing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and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Unboxing</a:t>
            </a:r>
            <a:r>
              <a:rPr sz="1100" spc="110" dirty="0">
                <a:latin typeface="Arial"/>
                <a:cs typeface="Arial"/>
              </a:rPr>
              <a:t>  </a:t>
            </a:r>
            <a:r>
              <a:rPr sz="1100" dirty="0">
                <a:latin typeface="Arial"/>
                <a:cs typeface="Arial"/>
              </a:rPr>
              <a:t>7-</a:t>
            </a:r>
            <a:r>
              <a:rPr sz="1100" spc="-25" dirty="0">
                <a:latin typeface="Arial"/>
                <a:cs typeface="Arial"/>
              </a:rPr>
              <a:t>14 </a:t>
            </a:r>
            <a:r>
              <a:rPr sz="1100" dirty="0">
                <a:latin typeface="Arial"/>
                <a:cs typeface="Arial"/>
              </a:rPr>
              <a:t>ArrayList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Without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Generics</a:t>
            </a:r>
            <a:r>
              <a:rPr sz="1100" spc="135" dirty="0">
                <a:latin typeface="Arial"/>
                <a:cs typeface="Arial"/>
              </a:rPr>
              <a:t>  </a:t>
            </a:r>
            <a:r>
              <a:rPr sz="1100" dirty="0">
                <a:latin typeface="Arial"/>
                <a:cs typeface="Arial"/>
              </a:rPr>
              <a:t>7-</a:t>
            </a:r>
            <a:r>
              <a:rPr sz="1100" spc="-25" dirty="0">
                <a:latin typeface="Arial"/>
                <a:cs typeface="Arial"/>
              </a:rPr>
              <a:t>15 </a:t>
            </a:r>
            <a:r>
              <a:rPr sz="1100" dirty="0">
                <a:latin typeface="Arial"/>
                <a:cs typeface="Arial"/>
              </a:rPr>
              <a:t>Generic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ArrayList</a:t>
            </a:r>
            <a:r>
              <a:rPr sz="1100" spc="145" dirty="0">
                <a:latin typeface="Arial"/>
                <a:cs typeface="Arial"/>
              </a:rPr>
              <a:t>  </a:t>
            </a:r>
            <a:r>
              <a:rPr sz="1100" spc="-10" dirty="0">
                <a:latin typeface="Arial"/>
                <a:cs typeface="Arial"/>
              </a:rPr>
              <a:t>7-</a:t>
            </a:r>
            <a:r>
              <a:rPr sz="1100" spc="-25" dirty="0">
                <a:latin typeface="Arial"/>
                <a:cs typeface="Arial"/>
              </a:rPr>
              <a:t>16</a:t>
            </a:r>
            <a:endParaRPr sz="1100">
              <a:latin typeface="Arial"/>
              <a:cs typeface="Arial"/>
            </a:endParaRPr>
          </a:p>
          <a:p>
            <a:pPr marL="240665" marR="469900">
              <a:lnSpc>
                <a:spcPct val="120000"/>
              </a:lnSpc>
            </a:pPr>
            <a:r>
              <a:rPr sz="1100" dirty="0">
                <a:latin typeface="Arial"/>
                <a:cs typeface="Arial"/>
              </a:rPr>
              <a:t>Generic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ArrayList: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Iteration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and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Boxing</a:t>
            </a:r>
            <a:r>
              <a:rPr sz="1100" spc="130" dirty="0">
                <a:latin typeface="Arial"/>
                <a:cs typeface="Arial"/>
              </a:rPr>
              <a:t>  </a:t>
            </a:r>
            <a:r>
              <a:rPr sz="1100" spc="-10" dirty="0">
                <a:latin typeface="Arial"/>
                <a:cs typeface="Arial"/>
              </a:rPr>
              <a:t>7-</a:t>
            </a:r>
            <a:r>
              <a:rPr sz="1100" spc="-25" dirty="0">
                <a:latin typeface="Arial"/>
                <a:cs typeface="Arial"/>
              </a:rPr>
              <a:t>17 </a:t>
            </a:r>
            <a:r>
              <a:rPr sz="1100" dirty="0">
                <a:latin typeface="Arial"/>
                <a:cs typeface="Arial"/>
              </a:rPr>
              <a:t>Set</a:t>
            </a:r>
            <a:r>
              <a:rPr sz="1100" spc="-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Interface</a:t>
            </a:r>
            <a:r>
              <a:rPr sz="1100" spc="135" dirty="0">
                <a:latin typeface="Arial"/>
                <a:cs typeface="Arial"/>
              </a:rPr>
              <a:t>  </a:t>
            </a:r>
            <a:r>
              <a:rPr sz="1100" dirty="0">
                <a:latin typeface="Arial"/>
                <a:cs typeface="Arial"/>
              </a:rPr>
              <a:t>7-</a:t>
            </a:r>
            <a:r>
              <a:rPr sz="1100" spc="-25" dirty="0">
                <a:latin typeface="Arial"/>
                <a:cs typeface="Arial"/>
              </a:rPr>
              <a:t>18</a:t>
            </a:r>
            <a:endParaRPr sz="1100">
              <a:latin typeface="Arial"/>
              <a:cs typeface="Arial"/>
            </a:endParaRPr>
          </a:p>
          <a:p>
            <a:pPr marL="240665" marR="934719">
              <a:lnSpc>
                <a:spcPct val="119100"/>
              </a:lnSpc>
              <a:spcBef>
                <a:spcPts val="10"/>
              </a:spcBef>
            </a:pPr>
            <a:r>
              <a:rPr sz="1100" dirty="0">
                <a:latin typeface="Arial"/>
                <a:cs typeface="Arial"/>
              </a:rPr>
              <a:t>TreeSet:</a:t>
            </a:r>
            <a:r>
              <a:rPr sz="1100" spc="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Implementation</a:t>
            </a:r>
            <a:r>
              <a:rPr sz="1100" spc="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of</a:t>
            </a:r>
            <a:r>
              <a:rPr sz="1100" spc="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Set</a:t>
            </a:r>
            <a:r>
              <a:rPr sz="1100" spc="155" dirty="0">
                <a:latin typeface="Arial"/>
                <a:cs typeface="Arial"/>
              </a:rPr>
              <a:t>  </a:t>
            </a:r>
            <a:r>
              <a:rPr sz="1100" dirty="0">
                <a:latin typeface="Arial"/>
                <a:cs typeface="Arial"/>
              </a:rPr>
              <a:t>7-</a:t>
            </a:r>
            <a:r>
              <a:rPr sz="1100" spc="-25" dirty="0">
                <a:latin typeface="Arial"/>
                <a:cs typeface="Arial"/>
              </a:rPr>
              <a:t>19 </a:t>
            </a:r>
            <a:r>
              <a:rPr sz="1100" dirty="0">
                <a:latin typeface="Arial"/>
                <a:cs typeface="Arial"/>
              </a:rPr>
              <a:t>Map</a:t>
            </a:r>
            <a:r>
              <a:rPr sz="1100" spc="-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Interface</a:t>
            </a:r>
            <a:r>
              <a:rPr sz="1100" spc="145" dirty="0">
                <a:latin typeface="Arial"/>
                <a:cs typeface="Arial"/>
              </a:rPr>
              <a:t>  </a:t>
            </a:r>
            <a:r>
              <a:rPr sz="1100" spc="-10" dirty="0">
                <a:latin typeface="Arial"/>
                <a:cs typeface="Arial"/>
              </a:rPr>
              <a:t>7-</a:t>
            </a:r>
            <a:r>
              <a:rPr sz="1100" spc="-25" dirty="0">
                <a:latin typeface="Arial"/>
                <a:cs typeface="Arial"/>
              </a:rPr>
              <a:t>20</a:t>
            </a:r>
            <a:endParaRPr sz="1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60196" y="806967"/>
            <a:ext cx="5592445" cy="28575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68450" marR="1497965" indent="-7620">
              <a:lnSpc>
                <a:spcPct val="100499"/>
              </a:lnSpc>
              <a:spcBef>
                <a:spcPts val="100"/>
              </a:spcBef>
            </a:pPr>
            <a:r>
              <a:rPr sz="1850" b="1" dirty="0">
                <a:latin typeface="Arial"/>
                <a:cs typeface="Arial"/>
              </a:rPr>
              <a:t>Practice</a:t>
            </a:r>
            <a:r>
              <a:rPr sz="1850" b="1" spc="20" dirty="0">
                <a:latin typeface="Arial"/>
                <a:cs typeface="Arial"/>
              </a:rPr>
              <a:t> </a:t>
            </a:r>
            <a:r>
              <a:rPr sz="1850" b="1" dirty="0">
                <a:latin typeface="Arial"/>
                <a:cs typeface="Arial"/>
              </a:rPr>
              <a:t>2-1</a:t>
            </a:r>
            <a:r>
              <a:rPr sz="1850" b="1" spc="20" dirty="0">
                <a:latin typeface="Arial"/>
                <a:cs typeface="Arial"/>
              </a:rPr>
              <a:t> </a:t>
            </a:r>
            <a:r>
              <a:rPr sz="1850" b="1" spc="-10" dirty="0">
                <a:latin typeface="Arial"/>
                <a:cs typeface="Arial"/>
              </a:rPr>
              <a:t>Overview: </a:t>
            </a:r>
            <a:r>
              <a:rPr sz="1850" b="1" dirty="0">
                <a:latin typeface="Arial"/>
                <a:cs typeface="Arial"/>
              </a:rPr>
              <a:t>Creating</a:t>
            </a:r>
            <a:r>
              <a:rPr sz="1850" b="1" spc="25" dirty="0">
                <a:latin typeface="Arial"/>
                <a:cs typeface="Arial"/>
              </a:rPr>
              <a:t> </a:t>
            </a:r>
            <a:r>
              <a:rPr sz="1850" b="1" dirty="0">
                <a:latin typeface="Arial"/>
                <a:cs typeface="Arial"/>
              </a:rPr>
              <a:t>Java</a:t>
            </a:r>
            <a:r>
              <a:rPr sz="1850" b="1" spc="30" dirty="0">
                <a:latin typeface="Arial"/>
                <a:cs typeface="Arial"/>
              </a:rPr>
              <a:t> </a:t>
            </a:r>
            <a:r>
              <a:rPr sz="1850" b="1" spc="-10" dirty="0">
                <a:latin typeface="Arial"/>
                <a:cs typeface="Arial"/>
              </a:rPr>
              <a:t>Classes</a:t>
            </a:r>
            <a:endParaRPr sz="18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245"/>
              </a:spcBef>
            </a:pPr>
            <a:r>
              <a:rPr sz="1550" dirty="0">
                <a:latin typeface="Arial"/>
                <a:cs typeface="Arial"/>
              </a:rPr>
              <a:t>This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practice</a:t>
            </a:r>
            <a:r>
              <a:rPr sz="1550" spc="5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covers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the</a:t>
            </a:r>
            <a:r>
              <a:rPr sz="1550" spc="5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following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topics:</a:t>
            </a:r>
            <a:endParaRPr sz="1550">
              <a:latin typeface="Arial"/>
              <a:cs typeface="Arial"/>
            </a:endParaRPr>
          </a:p>
          <a:p>
            <a:pPr marL="413384" indent="-329565">
              <a:lnSpc>
                <a:spcPct val="100000"/>
              </a:lnSpc>
              <a:spcBef>
                <a:spcPts val="400"/>
              </a:spcBef>
              <a:buClr>
                <a:srgbClr val="FF0000"/>
              </a:buClr>
              <a:buChar char="•"/>
              <a:tabLst>
                <a:tab pos="413384" algn="l"/>
              </a:tabLst>
            </a:pPr>
            <a:r>
              <a:rPr sz="1550" dirty="0">
                <a:latin typeface="Arial"/>
                <a:cs typeface="Arial"/>
              </a:rPr>
              <a:t>Creating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Java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class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using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the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NetBeans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spc="-25" dirty="0">
                <a:latin typeface="Arial"/>
                <a:cs typeface="Arial"/>
              </a:rPr>
              <a:t>IDE</a:t>
            </a:r>
            <a:endParaRPr sz="1550">
              <a:latin typeface="Arial"/>
              <a:cs typeface="Arial"/>
            </a:endParaRPr>
          </a:p>
          <a:p>
            <a:pPr marL="413384" indent="-329565">
              <a:lnSpc>
                <a:spcPct val="100000"/>
              </a:lnSpc>
              <a:spcBef>
                <a:spcPts val="300"/>
              </a:spcBef>
              <a:buClr>
                <a:srgbClr val="FF0000"/>
              </a:buClr>
              <a:buChar char="•"/>
              <a:tabLst>
                <a:tab pos="413384" algn="l"/>
              </a:tabLst>
            </a:pPr>
            <a:r>
              <a:rPr sz="1550" dirty="0">
                <a:latin typeface="Arial"/>
                <a:cs typeface="Arial"/>
              </a:rPr>
              <a:t>Creating</a:t>
            </a:r>
            <a:r>
              <a:rPr sz="1550" spc="2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Java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class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with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spc="165" dirty="0">
                <a:latin typeface="Times New Roman"/>
                <a:cs typeface="Times New Roman"/>
              </a:rPr>
              <a:t>main</a:t>
            </a:r>
            <a:r>
              <a:rPr sz="1550" spc="100" dirty="0">
                <a:latin typeface="Times New Roman"/>
                <a:cs typeface="Times New Roman"/>
              </a:rPr>
              <a:t> </a:t>
            </a:r>
            <a:r>
              <a:rPr sz="1550" spc="-10" dirty="0">
                <a:latin typeface="Arial"/>
                <a:cs typeface="Arial"/>
              </a:rPr>
              <a:t>method</a:t>
            </a:r>
            <a:endParaRPr sz="1550">
              <a:latin typeface="Arial"/>
              <a:cs typeface="Arial"/>
            </a:endParaRPr>
          </a:p>
          <a:p>
            <a:pPr marL="413384" marR="5080" indent="-329565">
              <a:lnSpc>
                <a:spcPct val="104200"/>
              </a:lnSpc>
              <a:spcBef>
                <a:spcPts val="330"/>
              </a:spcBef>
              <a:buClr>
                <a:srgbClr val="FF0000"/>
              </a:buClr>
              <a:buChar char="•"/>
              <a:tabLst>
                <a:tab pos="413384" algn="l"/>
              </a:tabLst>
            </a:pPr>
            <a:r>
              <a:rPr sz="1550" dirty="0">
                <a:latin typeface="Arial"/>
                <a:cs typeface="Arial"/>
              </a:rPr>
              <a:t>Writing</a:t>
            </a:r>
            <a:r>
              <a:rPr sz="1550" spc="2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code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in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the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body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of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the</a:t>
            </a:r>
            <a:r>
              <a:rPr sz="1550" spc="15" dirty="0">
                <a:latin typeface="Arial"/>
                <a:cs typeface="Arial"/>
              </a:rPr>
              <a:t> </a:t>
            </a:r>
            <a:r>
              <a:rPr sz="1550" spc="165" dirty="0">
                <a:latin typeface="Times New Roman"/>
                <a:cs typeface="Times New Roman"/>
              </a:rPr>
              <a:t>main</a:t>
            </a:r>
            <a:r>
              <a:rPr sz="1550" spc="85" dirty="0">
                <a:latin typeface="Times New Roman"/>
                <a:cs typeface="Times New Roman"/>
              </a:rPr>
              <a:t> </a:t>
            </a:r>
            <a:r>
              <a:rPr sz="1550" dirty="0">
                <a:latin typeface="Arial"/>
                <a:cs typeface="Arial"/>
              </a:rPr>
              <a:t>method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to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create</a:t>
            </a:r>
            <a:r>
              <a:rPr sz="1550" spc="20" dirty="0">
                <a:latin typeface="Arial"/>
                <a:cs typeface="Arial"/>
              </a:rPr>
              <a:t> </a:t>
            </a:r>
            <a:r>
              <a:rPr sz="1550" spc="-25" dirty="0">
                <a:latin typeface="Arial"/>
                <a:cs typeface="Arial"/>
              </a:rPr>
              <a:t>an </a:t>
            </a:r>
            <a:r>
              <a:rPr sz="1550" dirty="0">
                <a:latin typeface="Arial"/>
                <a:cs typeface="Arial"/>
              </a:rPr>
              <a:t>instance</a:t>
            </a:r>
            <a:r>
              <a:rPr sz="1550" spc="1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of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the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spc="150" dirty="0">
                <a:latin typeface="Times New Roman"/>
                <a:cs typeface="Times New Roman"/>
              </a:rPr>
              <a:t>Employee</a:t>
            </a:r>
            <a:r>
              <a:rPr sz="1550" spc="114" dirty="0">
                <a:latin typeface="Times New Roman"/>
                <a:cs typeface="Times New Roman"/>
              </a:rPr>
              <a:t> </a:t>
            </a:r>
            <a:r>
              <a:rPr sz="1550" dirty="0">
                <a:latin typeface="Arial"/>
                <a:cs typeface="Arial"/>
              </a:rPr>
              <a:t>object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and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print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values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from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spc="-25" dirty="0">
                <a:latin typeface="Arial"/>
                <a:cs typeface="Arial"/>
              </a:rPr>
              <a:t>the </a:t>
            </a:r>
            <a:r>
              <a:rPr sz="1550" dirty="0">
                <a:latin typeface="Arial"/>
                <a:cs typeface="Arial"/>
              </a:rPr>
              <a:t>class</a:t>
            </a:r>
            <a:r>
              <a:rPr sz="1550" spc="2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to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the</a:t>
            </a:r>
            <a:r>
              <a:rPr sz="1550" spc="20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console</a:t>
            </a:r>
            <a:endParaRPr sz="1550">
              <a:latin typeface="Arial"/>
              <a:cs typeface="Arial"/>
            </a:endParaRPr>
          </a:p>
          <a:p>
            <a:pPr marL="413384" marR="769620" indent="-329565">
              <a:lnSpc>
                <a:spcPct val="101899"/>
              </a:lnSpc>
              <a:spcBef>
                <a:spcPts val="370"/>
              </a:spcBef>
              <a:buClr>
                <a:srgbClr val="FF0000"/>
              </a:buClr>
              <a:buChar char="•"/>
              <a:tabLst>
                <a:tab pos="413384" algn="l"/>
              </a:tabLst>
            </a:pPr>
            <a:r>
              <a:rPr sz="1550" dirty="0">
                <a:latin typeface="Arial"/>
                <a:cs typeface="Arial"/>
              </a:rPr>
              <a:t>Compiling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and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testing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the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application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by</a:t>
            </a:r>
            <a:r>
              <a:rPr sz="1550" spc="5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using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spc="-25" dirty="0">
                <a:latin typeface="Arial"/>
                <a:cs typeface="Arial"/>
              </a:rPr>
              <a:t>the </a:t>
            </a:r>
            <a:r>
              <a:rPr sz="1550" dirty="0">
                <a:latin typeface="Arial"/>
                <a:cs typeface="Arial"/>
              </a:rPr>
              <a:t>NetBeans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spc="-25" dirty="0">
                <a:latin typeface="Arial"/>
                <a:cs typeface="Arial"/>
              </a:rPr>
              <a:t>IDE</a:t>
            </a:r>
            <a:endParaRPr sz="155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99532" y="3598164"/>
            <a:ext cx="1335023" cy="1362455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2326639" y="5247386"/>
            <a:ext cx="3116580" cy="144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endParaRPr sz="8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42416" y="1799844"/>
            <a:ext cx="5689600" cy="1927860"/>
            <a:chOff x="1042416" y="1799844"/>
            <a:chExt cx="5689600" cy="1927860"/>
          </a:xfrm>
        </p:grpSpPr>
        <p:sp>
          <p:nvSpPr>
            <p:cNvPr id="3" name="object 3"/>
            <p:cNvSpPr/>
            <p:nvPr/>
          </p:nvSpPr>
          <p:spPr>
            <a:xfrm>
              <a:off x="1053084" y="1810512"/>
              <a:ext cx="5668010" cy="1906905"/>
            </a:xfrm>
            <a:custGeom>
              <a:avLst/>
              <a:gdLst/>
              <a:ahLst/>
              <a:cxnLst/>
              <a:rect l="l" t="t" r="r" b="b"/>
              <a:pathLst>
                <a:path w="5668009" h="1906904">
                  <a:moveTo>
                    <a:pt x="5667755" y="0"/>
                  </a:moveTo>
                  <a:lnTo>
                    <a:pt x="0" y="0"/>
                  </a:lnTo>
                  <a:lnTo>
                    <a:pt x="0" y="1906524"/>
                  </a:lnTo>
                  <a:lnTo>
                    <a:pt x="5667755" y="1906524"/>
                  </a:lnTo>
                  <a:lnTo>
                    <a:pt x="5667755" y="0"/>
                  </a:lnTo>
                  <a:close/>
                </a:path>
              </a:pathLst>
            </a:custGeom>
            <a:solidFill>
              <a:srgbClr val="DCDC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042416" y="1799844"/>
              <a:ext cx="5689600" cy="1927860"/>
            </a:xfrm>
            <a:custGeom>
              <a:avLst/>
              <a:gdLst/>
              <a:ahLst/>
              <a:cxnLst/>
              <a:rect l="l" t="t" r="r" b="b"/>
              <a:pathLst>
                <a:path w="5689600" h="1927860">
                  <a:moveTo>
                    <a:pt x="5684520" y="0"/>
                  </a:moveTo>
                  <a:lnTo>
                    <a:pt x="4572" y="0"/>
                  </a:lnTo>
                  <a:lnTo>
                    <a:pt x="0" y="4572"/>
                  </a:lnTo>
                  <a:lnTo>
                    <a:pt x="0" y="1923288"/>
                  </a:lnTo>
                  <a:lnTo>
                    <a:pt x="4572" y="1927860"/>
                  </a:lnTo>
                  <a:lnTo>
                    <a:pt x="5684520" y="1927860"/>
                  </a:lnTo>
                  <a:lnTo>
                    <a:pt x="5689092" y="1923288"/>
                  </a:lnTo>
                  <a:lnTo>
                    <a:pt x="5689092" y="1917192"/>
                  </a:lnTo>
                  <a:lnTo>
                    <a:pt x="21336" y="1917192"/>
                  </a:lnTo>
                  <a:lnTo>
                    <a:pt x="10668" y="1906524"/>
                  </a:lnTo>
                  <a:lnTo>
                    <a:pt x="21336" y="1906524"/>
                  </a:lnTo>
                  <a:lnTo>
                    <a:pt x="21336" y="19812"/>
                  </a:lnTo>
                  <a:lnTo>
                    <a:pt x="10668" y="19812"/>
                  </a:lnTo>
                  <a:lnTo>
                    <a:pt x="21336" y="10668"/>
                  </a:lnTo>
                  <a:lnTo>
                    <a:pt x="5689092" y="10668"/>
                  </a:lnTo>
                  <a:lnTo>
                    <a:pt x="5689092" y="4572"/>
                  </a:lnTo>
                  <a:lnTo>
                    <a:pt x="5684520" y="0"/>
                  </a:lnTo>
                  <a:close/>
                </a:path>
                <a:path w="5689600" h="1927860">
                  <a:moveTo>
                    <a:pt x="21336" y="1906524"/>
                  </a:moveTo>
                  <a:lnTo>
                    <a:pt x="10668" y="1906524"/>
                  </a:lnTo>
                  <a:lnTo>
                    <a:pt x="21336" y="1917192"/>
                  </a:lnTo>
                  <a:lnTo>
                    <a:pt x="21336" y="1906524"/>
                  </a:lnTo>
                  <a:close/>
                </a:path>
                <a:path w="5689600" h="1927860">
                  <a:moveTo>
                    <a:pt x="5667756" y="1906524"/>
                  </a:moveTo>
                  <a:lnTo>
                    <a:pt x="21336" y="1906524"/>
                  </a:lnTo>
                  <a:lnTo>
                    <a:pt x="21336" y="1917192"/>
                  </a:lnTo>
                  <a:lnTo>
                    <a:pt x="5667756" y="1917192"/>
                  </a:lnTo>
                  <a:lnTo>
                    <a:pt x="5667756" y="1906524"/>
                  </a:lnTo>
                  <a:close/>
                </a:path>
                <a:path w="5689600" h="1927860">
                  <a:moveTo>
                    <a:pt x="5667756" y="10668"/>
                  </a:moveTo>
                  <a:lnTo>
                    <a:pt x="5667756" y="1917192"/>
                  </a:lnTo>
                  <a:lnTo>
                    <a:pt x="5678424" y="1906524"/>
                  </a:lnTo>
                  <a:lnTo>
                    <a:pt x="5689092" y="1906524"/>
                  </a:lnTo>
                  <a:lnTo>
                    <a:pt x="5689092" y="19812"/>
                  </a:lnTo>
                  <a:lnTo>
                    <a:pt x="5678424" y="19812"/>
                  </a:lnTo>
                  <a:lnTo>
                    <a:pt x="5667756" y="10668"/>
                  </a:lnTo>
                  <a:close/>
                </a:path>
                <a:path w="5689600" h="1927860">
                  <a:moveTo>
                    <a:pt x="5689092" y="1906524"/>
                  </a:moveTo>
                  <a:lnTo>
                    <a:pt x="5678424" y="1906524"/>
                  </a:lnTo>
                  <a:lnTo>
                    <a:pt x="5667756" y="1917192"/>
                  </a:lnTo>
                  <a:lnTo>
                    <a:pt x="5689092" y="1917192"/>
                  </a:lnTo>
                  <a:lnTo>
                    <a:pt x="5689092" y="1906524"/>
                  </a:lnTo>
                  <a:close/>
                </a:path>
                <a:path w="5689600" h="1927860">
                  <a:moveTo>
                    <a:pt x="21336" y="10668"/>
                  </a:moveTo>
                  <a:lnTo>
                    <a:pt x="10668" y="19812"/>
                  </a:lnTo>
                  <a:lnTo>
                    <a:pt x="21336" y="19812"/>
                  </a:lnTo>
                  <a:lnTo>
                    <a:pt x="21336" y="10668"/>
                  </a:lnTo>
                  <a:close/>
                </a:path>
                <a:path w="5689600" h="1927860">
                  <a:moveTo>
                    <a:pt x="5667756" y="10668"/>
                  </a:moveTo>
                  <a:lnTo>
                    <a:pt x="21336" y="10668"/>
                  </a:lnTo>
                  <a:lnTo>
                    <a:pt x="21336" y="19812"/>
                  </a:lnTo>
                  <a:lnTo>
                    <a:pt x="5667756" y="19812"/>
                  </a:lnTo>
                  <a:lnTo>
                    <a:pt x="5667756" y="10668"/>
                  </a:lnTo>
                  <a:close/>
                </a:path>
                <a:path w="5689600" h="1927860">
                  <a:moveTo>
                    <a:pt x="5689092" y="10668"/>
                  </a:moveTo>
                  <a:lnTo>
                    <a:pt x="5667756" y="10668"/>
                  </a:lnTo>
                  <a:lnTo>
                    <a:pt x="5678424" y="19812"/>
                  </a:lnTo>
                  <a:lnTo>
                    <a:pt x="5689092" y="19812"/>
                  </a:lnTo>
                  <a:lnTo>
                    <a:pt x="5689092" y="1066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3615944" y="806967"/>
            <a:ext cx="538480" cy="3092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50" b="1" spc="-20" dirty="0">
                <a:latin typeface="Arial"/>
                <a:cs typeface="Arial"/>
              </a:rPr>
              <a:t>Quiz</a:t>
            </a:r>
            <a:endParaRPr sz="18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60196" y="1496830"/>
            <a:ext cx="4659630" cy="3330575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80"/>
              </a:spcBef>
            </a:pPr>
            <a:r>
              <a:rPr sz="1550" dirty="0">
                <a:latin typeface="Arial"/>
                <a:cs typeface="Arial"/>
              </a:rPr>
              <a:t>Which</a:t>
            </a:r>
            <a:r>
              <a:rPr sz="1550" spc="1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is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the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printed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result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in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the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following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fragment?</a:t>
            </a:r>
            <a:endParaRPr sz="1550">
              <a:latin typeface="Arial"/>
              <a:cs typeface="Arial"/>
            </a:endParaRPr>
          </a:p>
          <a:p>
            <a:pPr marL="361315" marR="1405890" indent="-349250">
              <a:lnSpc>
                <a:spcPts val="1639"/>
              </a:lnSpc>
              <a:spcBef>
                <a:spcPts val="20"/>
              </a:spcBef>
            </a:pPr>
            <a:r>
              <a:rPr sz="1150" spc="195" dirty="0">
                <a:latin typeface="Times New Roman"/>
                <a:cs typeface="Times New Roman"/>
              </a:rPr>
              <a:t>public</a:t>
            </a:r>
            <a:r>
              <a:rPr sz="1150" spc="415" dirty="0">
                <a:latin typeface="Times New Roman"/>
                <a:cs typeface="Times New Roman"/>
              </a:rPr>
              <a:t> </a:t>
            </a:r>
            <a:r>
              <a:rPr sz="1150" spc="254" dirty="0">
                <a:latin typeface="Times New Roman"/>
                <a:cs typeface="Times New Roman"/>
              </a:rPr>
              <a:t>float</a:t>
            </a:r>
            <a:r>
              <a:rPr sz="1150" spc="430" dirty="0">
                <a:latin typeface="Times New Roman"/>
                <a:cs typeface="Times New Roman"/>
              </a:rPr>
              <a:t> </a:t>
            </a:r>
            <a:r>
              <a:rPr sz="1150" spc="165" dirty="0">
                <a:latin typeface="Times New Roman"/>
                <a:cs typeface="Times New Roman"/>
              </a:rPr>
              <a:t>average</a:t>
            </a:r>
            <a:r>
              <a:rPr sz="1150" spc="405" dirty="0">
                <a:latin typeface="Times New Roman"/>
                <a:cs typeface="Times New Roman"/>
              </a:rPr>
              <a:t> </a:t>
            </a:r>
            <a:r>
              <a:rPr sz="1150" spc="285" dirty="0">
                <a:latin typeface="Times New Roman"/>
                <a:cs typeface="Times New Roman"/>
              </a:rPr>
              <a:t>(int[]</a:t>
            </a:r>
            <a:r>
              <a:rPr sz="1150" spc="400" dirty="0">
                <a:latin typeface="Times New Roman"/>
                <a:cs typeface="Times New Roman"/>
              </a:rPr>
              <a:t> </a:t>
            </a:r>
            <a:r>
              <a:rPr sz="1150" spc="204" dirty="0">
                <a:latin typeface="Times New Roman"/>
                <a:cs typeface="Times New Roman"/>
              </a:rPr>
              <a:t>values)</a:t>
            </a:r>
            <a:r>
              <a:rPr sz="1150" spc="420" dirty="0">
                <a:latin typeface="Times New Roman"/>
                <a:cs typeface="Times New Roman"/>
              </a:rPr>
              <a:t> </a:t>
            </a:r>
            <a:r>
              <a:rPr sz="1150" spc="70" dirty="0">
                <a:latin typeface="Times New Roman"/>
                <a:cs typeface="Times New Roman"/>
              </a:rPr>
              <a:t>{ </a:t>
            </a:r>
            <a:r>
              <a:rPr sz="1150" spc="260" dirty="0">
                <a:latin typeface="Times New Roman"/>
                <a:cs typeface="Times New Roman"/>
              </a:rPr>
              <a:t>float</a:t>
            </a:r>
            <a:r>
              <a:rPr sz="1150" spc="409" dirty="0">
                <a:latin typeface="Times New Roman"/>
                <a:cs typeface="Times New Roman"/>
              </a:rPr>
              <a:t> </a:t>
            </a:r>
            <a:r>
              <a:rPr sz="1150" spc="250" dirty="0">
                <a:latin typeface="Times New Roman"/>
                <a:cs typeface="Times New Roman"/>
              </a:rPr>
              <a:t>result</a:t>
            </a:r>
            <a:r>
              <a:rPr sz="1150" spc="409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Times New Roman"/>
                <a:cs typeface="Times New Roman"/>
              </a:rPr>
              <a:t>=</a:t>
            </a:r>
            <a:r>
              <a:rPr sz="1150" spc="434" dirty="0">
                <a:latin typeface="Times New Roman"/>
                <a:cs typeface="Times New Roman"/>
              </a:rPr>
              <a:t> </a:t>
            </a:r>
            <a:r>
              <a:rPr sz="1150" spc="200" dirty="0">
                <a:latin typeface="Times New Roman"/>
                <a:cs typeface="Times New Roman"/>
              </a:rPr>
              <a:t>0;</a:t>
            </a:r>
            <a:endParaRPr sz="1150">
              <a:latin typeface="Times New Roman"/>
              <a:cs typeface="Times New Roman"/>
            </a:endParaRPr>
          </a:p>
          <a:p>
            <a:pPr marL="361315">
              <a:lnSpc>
                <a:spcPct val="100000"/>
              </a:lnSpc>
              <a:spcBef>
                <a:spcPts val="170"/>
              </a:spcBef>
            </a:pPr>
            <a:r>
              <a:rPr sz="1150" spc="229" dirty="0">
                <a:latin typeface="Times New Roman"/>
                <a:cs typeface="Times New Roman"/>
              </a:rPr>
              <a:t>for</a:t>
            </a:r>
            <a:r>
              <a:rPr sz="1150" spc="420" dirty="0">
                <a:latin typeface="Times New Roman"/>
                <a:cs typeface="Times New Roman"/>
              </a:rPr>
              <a:t> </a:t>
            </a:r>
            <a:r>
              <a:rPr sz="1150" spc="270" dirty="0">
                <a:latin typeface="Times New Roman"/>
                <a:cs typeface="Times New Roman"/>
              </a:rPr>
              <a:t>(int</a:t>
            </a:r>
            <a:r>
              <a:rPr sz="1150" spc="434" dirty="0">
                <a:latin typeface="Times New Roman"/>
                <a:cs typeface="Times New Roman"/>
              </a:rPr>
              <a:t> </a:t>
            </a:r>
            <a:r>
              <a:rPr sz="1150" spc="355" dirty="0">
                <a:latin typeface="Times New Roman"/>
                <a:cs typeface="Times New Roman"/>
              </a:rPr>
              <a:t>i</a:t>
            </a:r>
            <a:r>
              <a:rPr sz="1150" spc="405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Times New Roman"/>
                <a:cs typeface="Times New Roman"/>
              </a:rPr>
              <a:t>=</a:t>
            </a:r>
            <a:r>
              <a:rPr sz="1150" spc="409" dirty="0">
                <a:latin typeface="Times New Roman"/>
                <a:cs typeface="Times New Roman"/>
              </a:rPr>
              <a:t> </a:t>
            </a:r>
            <a:r>
              <a:rPr sz="1150" spc="235" dirty="0">
                <a:latin typeface="Times New Roman"/>
                <a:cs typeface="Times New Roman"/>
              </a:rPr>
              <a:t>1;</a:t>
            </a:r>
            <a:r>
              <a:rPr sz="1150" spc="425" dirty="0">
                <a:latin typeface="Times New Roman"/>
                <a:cs typeface="Times New Roman"/>
              </a:rPr>
              <a:t> </a:t>
            </a:r>
            <a:r>
              <a:rPr sz="1150" spc="355" dirty="0">
                <a:latin typeface="Times New Roman"/>
                <a:cs typeface="Times New Roman"/>
              </a:rPr>
              <a:t>i</a:t>
            </a:r>
            <a:r>
              <a:rPr sz="1150" spc="405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Times New Roman"/>
                <a:cs typeface="Times New Roman"/>
              </a:rPr>
              <a:t>&lt;</a:t>
            </a:r>
            <a:r>
              <a:rPr sz="1150" spc="425" dirty="0">
                <a:latin typeface="Times New Roman"/>
                <a:cs typeface="Times New Roman"/>
              </a:rPr>
              <a:t> </a:t>
            </a:r>
            <a:r>
              <a:rPr sz="1150" spc="220" dirty="0">
                <a:latin typeface="Times New Roman"/>
                <a:cs typeface="Times New Roman"/>
              </a:rPr>
              <a:t>values.length;</a:t>
            </a:r>
            <a:r>
              <a:rPr sz="1150" spc="405" dirty="0">
                <a:latin typeface="Times New Roman"/>
                <a:cs typeface="Times New Roman"/>
              </a:rPr>
              <a:t> </a:t>
            </a:r>
            <a:r>
              <a:rPr sz="1150" spc="155" dirty="0">
                <a:latin typeface="Times New Roman"/>
                <a:cs typeface="Times New Roman"/>
              </a:rPr>
              <a:t>i++)</a:t>
            </a:r>
            <a:endParaRPr sz="1150">
              <a:latin typeface="Times New Roman"/>
              <a:cs typeface="Times New Roman"/>
            </a:endParaRPr>
          </a:p>
          <a:p>
            <a:pPr marL="361315" marR="1668145" indent="350520">
              <a:lnSpc>
                <a:spcPct val="119100"/>
              </a:lnSpc>
              <a:spcBef>
                <a:spcPts val="15"/>
              </a:spcBef>
            </a:pPr>
            <a:r>
              <a:rPr sz="1150" spc="250" dirty="0">
                <a:latin typeface="Times New Roman"/>
                <a:cs typeface="Times New Roman"/>
              </a:rPr>
              <a:t>result</a:t>
            </a:r>
            <a:r>
              <a:rPr sz="1150" spc="430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Times New Roman"/>
                <a:cs typeface="Times New Roman"/>
              </a:rPr>
              <a:t>+=</a:t>
            </a:r>
            <a:r>
              <a:rPr sz="1150" spc="450" dirty="0">
                <a:latin typeface="Times New Roman"/>
                <a:cs typeface="Times New Roman"/>
              </a:rPr>
              <a:t> </a:t>
            </a:r>
            <a:r>
              <a:rPr sz="1150" spc="235" dirty="0">
                <a:latin typeface="Times New Roman"/>
                <a:cs typeface="Times New Roman"/>
              </a:rPr>
              <a:t>values[i]; </a:t>
            </a:r>
            <a:r>
              <a:rPr sz="1150" spc="220" dirty="0">
                <a:latin typeface="Times New Roman"/>
                <a:cs typeface="Times New Roman"/>
              </a:rPr>
              <a:t>return</a:t>
            </a:r>
            <a:r>
              <a:rPr sz="1150" spc="405" dirty="0">
                <a:latin typeface="Times New Roman"/>
                <a:cs typeface="Times New Roman"/>
              </a:rPr>
              <a:t> </a:t>
            </a:r>
            <a:r>
              <a:rPr sz="1150" spc="229" dirty="0">
                <a:latin typeface="Times New Roman"/>
                <a:cs typeface="Times New Roman"/>
              </a:rPr>
              <a:t>(result/values.length);</a:t>
            </a:r>
            <a:endParaRPr sz="11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60"/>
              </a:spcBef>
            </a:pPr>
            <a:r>
              <a:rPr sz="1150" spc="80" dirty="0">
                <a:latin typeface="Times New Roman"/>
                <a:cs typeface="Times New Roman"/>
              </a:rPr>
              <a:t>}</a:t>
            </a:r>
            <a:endParaRPr sz="1150">
              <a:latin typeface="Times New Roman"/>
              <a:cs typeface="Times New Roman"/>
            </a:endParaRPr>
          </a:p>
          <a:p>
            <a:pPr marL="12700" marR="968375">
              <a:lnSpc>
                <a:spcPct val="119100"/>
              </a:lnSpc>
              <a:spcBef>
                <a:spcPts val="15"/>
              </a:spcBef>
            </a:pPr>
            <a:r>
              <a:rPr sz="1150" spc="355" dirty="0">
                <a:latin typeface="Times New Roman"/>
                <a:cs typeface="Times New Roman"/>
              </a:rPr>
              <a:t>//</a:t>
            </a:r>
            <a:r>
              <a:rPr sz="1150" spc="415" dirty="0">
                <a:latin typeface="Times New Roman"/>
                <a:cs typeface="Times New Roman"/>
              </a:rPr>
              <a:t> </a:t>
            </a:r>
            <a:r>
              <a:rPr sz="1150" spc="390" dirty="0">
                <a:latin typeface="Times New Roman"/>
                <a:cs typeface="Times New Roman"/>
              </a:rPr>
              <a:t>...</a:t>
            </a:r>
            <a:r>
              <a:rPr sz="1150" spc="415" dirty="0">
                <a:latin typeface="Times New Roman"/>
                <a:cs typeface="Times New Roman"/>
              </a:rPr>
              <a:t> </a:t>
            </a:r>
            <a:r>
              <a:rPr sz="1150" spc="235" dirty="0">
                <a:latin typeface="Times New Roman"/>
                <a:cs typeface="Times New Roman"/>
              </a:rPr>
              <a:t>in</a:t>
            </a:r>
            <a:r>
              <a:rPr sz="1150" spc="400" dirty="0">
                <a:latin typeface="Times New Roman"/>
                <a:cs typeface="Times New Roman"/>
              </a:rPr>
              <a:t> </a:t>
            </a:r>
            <a:r>
              <a:rPr sz="1150" spc="185" dirty="0">
                <a:latin typeface="Times New Roman"/>
                <a:cs typeface="Times New Roman"/>
              </a:rPr>
              <a:t>another</a:t>
            </a:r>
            <a:r>
              <a:rPr sz="1150" spc="415" dirty="0">
                <a:latin typeface="Times New Roman"/>
                <a:cs typeface="Times New Roman"/>
              </a:rPr>
              <a:t> </a:t>
            </a:r>
            <a:r>
              <a:rPr sz="1150" spc="100" dirty="0">
                <a:latin typeface="Times New Roman"/>
                <a:cs typeface="Times New Roman"/>
              </a:rPr>
              <a:t>method</a:t>
            </a:r>
            <a:r>
              <a:rPr sz="1150" spc="430" dirty="0">
                <a:latin typeface="Times New Roman"/>
                <a:cs typeface="Times New Roman"/>
              </a:rPr>
              <a:t> </a:t>
            </a:r>
            <a:r>
              <a:rPr sz="1150" spc="229" dirty="0">
                <a:latin typeface="Times New Roman"/>
                <a:cs typeface="Times New Roman"/>
              </a:rPr>
              <a:t>in</a:t>
            </a:r>
            <a:r>
              <a:rPr sz="1150" spc="400" dirty="0">
                <a:latin typeface="Times New Roman"/>
                <a:cs typeface="Times New Roman"/>
              </a:rPr>
              <a:t> </a:t>
            </a:r>
            <a:r>
              <a:rPr sz="1150" spc="210" dirty="0">
                <a:latin typeface="Times New Roman"/>
                <a:cs typeface="Times New Roman"/>
              </a:rPr>
              <a:t>the</a:t>
            </a:r>
            <a:r>
              <a:rPr sz="1150" spc="415" dirty="0">
                <a:latin typeface="Times New Roman"/>
                <a:cs typeface="Times New Roman"/>
              </a:rPr>
              <a:t> </a:t>
            </a:r>
            <a:r>
              <a:rPr sz="1150" spc="85" dirty="0">
                <a:latin typeface="Times New Roman"/>
                <a:cs typeface="Times New Roman"/>
              </a:rPr>
              <a:t>same</a:t>
            </a:r>
            <a:r>
              <a:rPr sz="1150" spc="415" dirty="0">
                <a:latin typeface="Times New Roman"/>
                <a:cs typeface="Times New Roman"/>
              </a:rPr>
              <a:t> </a:t>
            </a:r>
            <a:r>
              <a:rPr sz="1150" spc="220" dirty="0">
                <a:latin typeface="Times New Roman"/>
                <a:cs typeface="Times New Roman"/>
              </a:rPr>
              <a:t>class </a:t>
            </a:r>
            <a:r>
              <a:rPr sz="1150" spc="280" dirty="0">
                <a:latin typeface="Times New Roman"/>
                <a:cs typeface="Times New Roman"/>
              </a:rPr>
              <a:t>int[]</a:t>
            </a:r>
            <a:r>
              <a:rPr sz="1150" spc="415" dirty="0">
                <a:latin typeface="Times New Roman"/>
                <a:cs typeface="Times New Roman"/>
              </a:rPr>
              <a:t> </a:t>
            </a:r>
            <a:r>
              <a:rPr sz="1150" spc="55" dirty="0">
                <a:latin typeface="Times New Roman"/>
                <a:cs typeface="Times New Roman"/>
              </a:rPr>
              <a:t>nums</a:t>
            </a:r>
            <a:r>
              <a:rPr sz="1150" spc="405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Times New Roman"/>
                <a:cs typeface="Times New Roman"/>
              </a:rPr>
              <a:t>=</a:t>
            </a:r>
            <a:r>
              <a:rPr sz="1150" spc="425" dirty="0">
                <a:latin typeface="Times New Roman"/>
                <a:cs typeface="Times New Roman"/>
              </a:rPr>
              <a:t> </a:t>
            </a:r>
            <a:r>
              <a:rPr sz="1150" spc="165" dirty="0">
                <a:latin typeface="Times New Roman"/>
                <a:cs typeface="Times New Roman"/>
              </a:rPr>
              <a:t>{100,</a:t>
            </a:r>
            <a:r>
              <a:rPr sz="1150" spc="430" dirty="0">
                <a:latin typeface="Times New Roman"/>
                <a:cs typeface="Times New Roman"/>
              </a:rPr>
              <a:t> </a:t>
            </a:r>
            <a:r>
              <a:rPr sz="1150" spc="175" dirty="0">
                <a:latin typeface="Times New Roman"/>
                <a:cs typeface="Times New Roman"/>
              </a:rPr>
              <a:t>200,</a:t>
            </a:r>
            <a:r>
              <a:rPr sz="1150" spc="415" dirty="0">
                <a:latin typeface="Times New Roman"/>
                <a:cs typeface="Times New Roman"/>
              </a:rPr>
              <a:t> </a:t>
            </a:r>
            <a:r>
              <a:rPr sz="1150" spc="150" dirty="0">
                <a:latin typeface="Times New Roman"/>
                <a:cs typeface="Times New Roman"/>
              </a:rPr>
              <a:t>300};</a:t>
            </a:r>
            <a:endParaRPr sz="11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65"/>
              </a:spcBef>
            </a:pPr>
            <a:r>
              <a:rPr sz="1150" spc="204" dirty="0">
                <a:latin typeface="Times New Roman"/>
                <a:cs typeface="Times New Roman"/>
              </a:rPr>
              <a:t>System.out.println</a:t>
            </a:r>
            <a:r>
              <a:rPr sz="1150" spc="465" dirty="0">
                <a:latin typeface="Times New Roman"/>
                <a:cs typeface="Times New Roman"/>
              </a:rPr>
              <a:t> </a:t>
            </a:r>
            <a:r>
              <a:rPr sz="1150" spc="170" dirty="0">
                <a:latin typeface="Times New Roman"/>
                <a:cs typeface="Times New Roman"/>
              </a:rPr>
              <a:t>(average(nums));</a:t>
            </a:r>
            <a:endParaRPr sz="1150">
              <a:latin typeface="Times New Roman"/>
              <a:cs typeface="Times New Roman"/>
            </a:endParaRPr>
          </a:p>
          <a:p>
            <a:pPr marL="407034" indent="-321310">
              <a:lnSpc>
                <a:spcPct val="100000"/>
              </a:lnSpc>
              <a:spcBef>
                <a:spcPts val="484"/>
              </a:spcBef>
              <a:buClr>
                <a:srgbClr val="FF0000"/>
              </a:buClr>
              <a:buAutoNum type="alphaLcPeriod"/>
              <a:tabLst>
                <a:tab pos="407034" algn="l"/>
              </a:tabLst>
            </a:pPr>
            <a:r>
              <a:rPr sz="1550" spc="-10" dirty="0">
                <a:latin typeface="Arial"/>
                <a:cs typeface="Arial"/>
              </a:rPr>
              <a:t>100.00</a:t>
            </a:r>
            <a:endParaRPr sz="1550">
              <a:latin typeface="Arial"/>
              <a:cs typeface="Arial"/>
            </a:endParaRPr>
          </a:p>
          <a:p>
            <a:pPr marL="407034" indent="-321310">
              <a:lnSpc>
                <a:spcPct val="100000"/>
              </a:lnSpc>
              <a:spcBef>
                <a:spcPts val="409"/>
              </a:spcBef>
              <a:buClr>
                <a:srgbClr val="FF0000"/>
              </a:buClr>
              <a:buAutoNum type="alphaLcPeriod"/>
              <a:tabLst>
                <a:tab pos="407034" algn="l"/>
              </a:tabLst>
            </a:pPr>
            <a:r>
              <a:rPr sz="1550" spc="-10" dirty="0">
                <a:latin typeface="Arial"/>
                <a:cs typeface="Arial"/>
              </a:rPr>
              <a:t>150.00</a:t>
            </a:r>
            <a:endParaRPr sz="1550">
              <a:latin typeface="Arial"/>
              <a:cs typeface="Arial"/>
            </a:endParaRPr>
          </a:p>
          <a:p>
            <a:pPr marL="407034" indent="-321310">
              <a:lnSpc>
                <a:spcPct val="100000"/>
              </a:lnSpc>
              <a:spcBef>
                <a:spcPts val="395"/>
              </a:spcBef>
              <a:buClr>
                <a:srgbClr val="FF0000"/>
              </a:buClr>
              <a:buAutoNum type="alphaLcPeriod"/>
              <a:tabLst>
                <a:tab pos="407034" algn="l"/>
              </a:tabLst>
            </a:pPr>
            <a:r>
              <a:rPr sz="1550" spc="-10" dirty="0">
                <a:latin typeface="Arial"/>
                <a:cs typeface="Arial"/>
              </a:rPr>
              <a:t>166.66667</a:t>
            </a:r>
            <a:endParaRPr sz="1550">
              <a:latin typeface="Arial"/>
              <a:cs typeface="Arial"/>
            </a:endParaRPr>
          </a:p>
          <a:p>
            <a:pPr marL="407034" indent="-321310">
              <a:lnSpc>
                <a:spcPct val="100000"/>
              </a:lnSpc>
              <a:spcBef>
                <a:spcPts val="409"/>
              </a:spcBef>
              <a:buClr>
                <a:srgbClr val="FF0000"/>
              </a:buClr>
              <a:buAutoNum type="alphaLcPeriod"/>
              <a:tabLst>
                <a:tab pos="407034" algn="l"/>
              </a:tabLst>
            </a:pPr>
            <a:r>
              <a:rPr sz="1550" spc="-10" dirty="0">
                <a:latin typeface="Arial"/>
                <a:cs typeface="Arial"/>
              </a:rPr>
              <a:t>200.00</a:t>
            </a:r>
            <a:endParaRPr sz="15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42416" y="1807464"/>
            <a:ext cx="5689600" cy="1492250"/>
            <a:chOff x="1042416" y="1807464"/>
            <a:chExt cx="5689600" cy="1492250"/>
          </a:xfrm>
        </p:grpSpPr>
        <p:sp>
          <p:nvSpPr>
            <p:cNvPr id="3" name="object 3"/>
            <p:cNvSpPr/>
            <p:nvPr/>
          </p:nvSpPr>
          <p:spPr>
            <a:xfrm>
              <a:off x="1053084" y="1818132"/>
              <a:ext cx="5668010" cy="1470660"/>
            </a:xfrm>
            <a:custGeom>
              <a:avLst/>
              <a:gdLst/>
              <a:ahLst/>
              <a:cxnLst/>
              <a:rect l="l" t="t" r="r" b="b"/>
              <a:pathLst>
                <a:path w="5668009" h="1470660">
                  <a:moveTo>
                    <a:pt x="5667755" y="0"/>
                  </a:moveTo>
                  <a:lnTo>
                    <a:pt x="0" y="0"/>
                  </a:lnTo>
                  <a:lnTo>
                    <a:pt x="0" y="1470659"/>
                  </a:lnTo>
                  <a:lnTo>
                    <a:pt x="5667755" y="1470659"/>
                  </a:lnTo>
                  <a:lnTo>
                    <a:pt x="5667755" y="0"/>
                  </a:lnTo>
                  <a:close/>
                </a:path>
              </a:pathLst>
            </a:custGeom>
            <a:solidFill>
              <a:srgbClr val="DCDC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042416" y="1807464"/>
              <a:ext cx="5689600" cy="1492250"/>
            </a:xfrm>
            <a:custGeom>
              <a:avLst/>
              <a:gdLst/>
              <a:ahLst/>
              <a:cxnLst/>
              <a:rect l="l" t="t" r="r" b="b"/>
              <a:pathLst>
                <a:path w="5689600" h="1492250">
                  <a:moveTo>
                    <a:pt x="5684520" y="0"/>
                  </a:moveTo>
                  <a:lnTo>
                    <a:pt x="4572" y="0"/>
                  </a:lnTo>
                  <a:lnTo>
                    <a:pt x="0" y="4572"/>
                  </a:lnTo>
                  <a:lnTo>
                    <a:pt x="0" y="1487424"/>
                  </a:lnTo>
                  <a:lnTo>
                    <a:pt x="4572" y="1491996"/>
                  </a:lnTo>
                  <a:lnTo>
                    <a:pt x="5684520" y="1491996"/>
                  </a:lnTo>
                  <a:lnTo>
                    <a:pt x="5689092" y="1487424"/>
                  </a:lnTo>
                  <a:lnTo>
                    <a:pt x="5689092" y="1481328"/>
                  </a:lnTo>
                  <a:lnTo>
                    <a:pt x="21336" y="1481328"/>
                  </a:lnTo>
                  <a:lnTo>
                    <a:pt x="10668" y="1472184"/>
                  </a:lnTo>
                  <a:lnTo>
                    <a:pt x="21336" y="1472184"/>
                  </a:lnTo>
                  <a:lnTo>
                    <a:pt x="21336" y="21336"/>
                  </a:lnTo>
                  <a:lnTo>
                    <a:pt x="10667" y="21336"/>
                  </a:lnTo>
                  <a:lnTo>
                    <a:pt x="21336" y="10668"/>
                  </a:lnTo>
                  <a:lnTo>
                    <a:pt x="5689092" y="10668"/>
                  </a:lnTo>
                  <a:lnTo>
                    <a:pt x="5689092" y="4572"/>
                  </a:lnTo>
                  <a:lnTo>
                    <a:pt x="5684520" y="0"/>
                  </a:lnTo>
                  <a:close/>
                </a:path>
                <a:path w="5689600" h="1492250">
                  <a:moveTo>
                    <a:pt x="21336" y="1472184"/>
                  </a:moveTo>
                  <a:lnTo>
                    <a:pt x="10668" y="1472184"/>
                  </a:lnTo>
                  <a:lnTo>
                    <a:pt x="21336" y="1481328"/>
                  </a:lnTo>
                  <a:lnTo>
                    <a:pt x="21336" y="1472184"/>
                  </a:lnTo>
                  <a:close/>
                </a:path>
                <a:path w="5689600" h="1492250">
                  <a:moveTo>
                    <a:pt x="5667756" y="1472184"/>
                  </a:moveTo>
                  <a:lnTo>
                    <a:pt x="21336" y="1472184"/>
                  </a:lnTo>
                  <a:lnTo>
                    <a:pt x="21336" y="1481328"/>
                  </a:lnTo>
                  <a:lnTo>
                    <a:pt x="5667756" y="1481328"/>
                  </a:lnTo>
                  <a:lnTo>
                    <a:pt x="5667756" y="1472184"/>
                  </a:lnTo>
                  <a:close/>
                </a:path>
                <a:path w="5689600" h="1492250">
                  <a:moveTo>
                    <a:pt x="5667756" y="10668"/>
                  </a:moveTo>
                  <a:lnTo>
                    <a:pt x="5667756" y="1481328"/>
                  </a:lnTo>
                  <a:lnTo>
                    <a:pt x="5678424" y="1472184"/>
                  </a:lnTo>
                  <a:lnTo>
                    <a:pt x="5689092" y="1472184"/>
                  </a:lnTo>
                  <a:lnTo>
                    <a:pt x="5689092" y="21336"/>
                  </a:lnTo>
                  <a:lnTo>
                    <a:pt x="5678424" y="21336"/>
                  </a:lnTo>
                  <a:lnTo>
                    <a:pt x="5667756" y="10668"/>
                  </a:lnTo>
                  <a:close/>
                </a:path>
                <a:path w="5689600" h="1492250">
                  <a:moveTo>
                    <a:pt x="5689092" y="1472184"/>
                  </a:moveTo>
                  <a:lnTo>
                    <a:pt x="5678424" y="1472184"/>
                  </a:lnTo>
                  <a:lnTo>
                    <a:pt x="5667756" y="1481328"/>
                  </a:lnTo>
                  <a:lnTo>
                    <a:pt x="5689092" y="1481328"/>
                  </a:lnTo>
                  <a:lnTo>
                    <a:pt x="5689092" y="1472184"/>
                  </a:lnTo>
                  <a:close/>
                </a:path>
                <a:path w="5689600" h="1492250">
                  <a:moveTo>
                    <a:pt x="21336" y="10668"/>
                  </a:moveTo>
                  <a:lnTo>
                    <a:pt x="10667" y="21336"/>
                  </a:lnTo>
                  <a:lnTo>
                    <a:pt x="21336" y="21336"/>
                  </a:lnTo>
                  <a:lnTo>
                    <a:pt x="21336" y="10668"/>
                  </a:lnTo>
                  <a:close/>
                </a:path>
                <a:path w="5689600" h="1492250">
                  <a:moveTo>
                    <a:pt x="5667756" y="10668"/>
                  </a:moveTo>
                  <a:lnTo>
                    <a:pt x="21336" y="10668"/>
                  </a:lnTo>
                  <a:lnTo>
                    <a:pt x="21336" y="21336"/>
                  </a:lnTo>
                  <a:lnTo>
                    <a:pt x="5667756" y="21336"/>
                  </a:lnTo>
                  <a:lnTo>
                    <a:pt x="5667756" y="10668"/>
                  </a:lnTo>
                  <a:close/>
                </a:path>
                <a:path w="5689600" h="1492250">
                  <a:moveTo>
                    <a:pt x="5689092" y="10668"/>
                  </a:moveTo>
                  <a:lnTo>
                    <a:pt x="5667756" y="10668"/>
                  </a:lnTo>
                  <a:lnTo>
                    <a:pt x="5678424" y="21336"/>
                  </a:lnTo>
                  <a:lnTo>
                    <a:pt x="5689092" y="21336"/>
                  </a:lnTo>
                  <a:lnTo>
                    <a:pt x="5689092" y="1066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3615944" y="806967"/>
            <a:ext cx="538480" cy="3092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50" b="1" spc="-20" dirty="0">
                <a:latin typeface="Arial"/>
                <a:cs typeface="Arial"/>
              </a:rPr>
              <a:t>Quiz</a:t>
            </a:r>
            <a:endParaRPr sz="18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60196" y="1496830"/>
            <a:ext cx="5389880" cy="3475354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80"/>
              </a:spcBef>
            </a:pPr>
            <a:r>
              <a:rPr sz="1550" dirty="0">
                <a:latin typeface="Arial"/>
                <a:cs typeface="Arial"/>
              </a:rPr>
              <a:t>In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the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following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fragment,</a:t>
            </a:r>
            <a:r>
              <a:rPr sz="1550" spc="6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which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two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statements</a:t>
            </a:r>
            <a:r>
              <a:rPr sz="1550" spc="5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are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false?</a:t>
            </a:r>
            <a:endParaRPr sz="1550">
              <a:latin typeface="Arial"/>
              <a:cs typeface="Arial"/>
            </a:endParaRPr>
          </a:p>
          <a:p>
            <a:pPr marL="99060" marR="3009265">
              <a:lnSpc>
                <a:spcPts val="1639"/>
              </a:lnSpc>
              <a:spcBef>
                <a:spcPts val="20"/>
              </a:spcBef>
            </a:pPr>
            <a:r>
              <a:rPr sz="1150" spc="145" dirty="0">
                <a:latin typeface="Times New Roman"/>
                <a:cs typeface="Times New Roman"/>
              </a:rPr>
              <a:t>package</a:t>
            </a:r>
            <a:r>
              <a:rPr sz="1150" spc="390" dirty="0">
                <a:latin typeface="Times New Roman"/>
                <a:cs typeface="Times New Roman"/>
              </a:rPr>
              <a:t> </a:t>
            </a:r>
            <a:r>
              <a:rPr sz="1150" spc="215" dirty="0">
                <a:latin typeface="Times New Roman"/>
                <a:cs typeface="Times New Roman"/>
              </a:rPr>
              <a:t>com.oracle.test; </a:t>
            </a:r>
            <a:r>
              <a:rPr sz="1150" spc="200" dirty="0">
                <a:latin typeface="Times New Roman"/>
                <a:cs typeface="Times New Roman"/>
              </a:rPr>
              <a:t>public</a:t>
            </a:r>
            <a:r>
              <a:rPr sz="1150" spc="425" dirty="0">
                <a:latin typeface="Times New Roman"/>
                <a:cs typeface="Times New Roman"/>
              </a:rPr>
              <a:t> </a:t>
            </a:r>
            <a:r>
              <a:rPr sz="1150" spc="229" dirty="0">
                <a:latin typeface="Times New Roman"/>
                <a:cs typeface="Times New Roman"/>
              </a:rPr>
              <a:t>class</a:t>
            </a:r>
            <a:r>
              <a:rPr sz="1150" spc="425" dirty="0">
                <a:latin typeface="Times New Roman"/>
                <a:cs typeface="Times New Roman"/>
              </a:rPr>
              <a:t> </a:t>
            </a:r>
            <a:r>
              <a:rPr sz="1150" spc="145" dirty="0">
                <a:latin typeface="Times New Roman"/>
                <a:cs typeface="Times New Roman"/>
              </a:rPr>
              <a:t>BrokenClass</a:t>
            </a:r>
            <a:r>
              <a:rPr sz="1150" spc="425" dirty="0">
                <a:latin typeface="Times New Roman"/>
                <a:cs typeface="Times New Roman"/>
              </a:rPr>
              <a:t> </a:t>
            </a:r>
            <a:r>
              <a:rPr sz="1150" spc="80" dirty="0">
                <a:latin typeface="Times New Roman"/>
                <a:cs typeface="Times New Roman"/>
              </a:rPr>
              <a:t>{</a:t>
            </a:r>
            <a:endParaRPr sz="1150">
              <a:latin typeface="Times New Roman"/>
              <a:cs typeface="Times New Roman"/>
            </a:endParaRPr>
          </a:p>
          <a:p>
            <a:pPr marL="448309">
              <a:lnSpc>
                <a:spcPct val="100000"/>
              </a:lnSpc>
              <a:spcBef>
                <a:spcPts val="170"/>
              </a:spcBef>
            </a:pPr>
            <a:r>
              <a:rPr sz="1150" spc="200" dirty="0">
                <a:latin typeface="Times New Roman"/>
                <a:cs typeface="Times New Roman"/>
              </a:rPr>
              <a:t>public</a:t>
            </a:r>
            <a:r>
              <a:rPr sz="1150" spc="430" dirty="0">
                <a:latin typeface="Times New Roman"/>
                <a:cs typeface="Times New Roman"/>
              </a:rPr>
              <a:t> </a:t>
            </a:r>
            <a:r>
              <a:rPr sz="1150" spc="155" dirty="0">
                <a:latin typeface="Times New Roman"/>
                <a:cs typeface="Times New Roman"/>
              </a:rPr>
              <a:t>boolean</a:t>
            </a:r>
            <a:r>
              <a:rPr sz="1150" spc="430" dirty="0">
                <a:latin typeface="Times New Roman"/>
                <a:cs typeface="Times New Roman"/>
              </a:rPr>
              <a:t> </a:t>
            </a:r>
            <a:r>
              <a:rPr sz="1150" spc="215" dirty="0">
                <a:latin typeface="Times New Roman"/>
                <a:cs typeface="Times New Roman"/>
              </a:rPr>
              <a:t>valid</a:t>
            </a:r>
            <a:r>
              <a:rPr sz="1150" spc="430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Times New Roman"/>
                <a:cs typeface="Times New Roman"/>
              </a:rPr>
              <a:t>=</a:t>
            </a:r>
            <a:r>
              <a:rPr sz="1150" spc="409" dirty="0">
                <a:latin typeface="Times New Roman"/>
                <a:cs typeface="Times New Roman"/>
              </a:rPr>
              <a:t> </a:t>
            </a:r>
            <a:r>
              <a:rPr sz="1150" spc="240" dirty="0">
                <a:latin typeface="Times New Roman"/>
                <a:cs typeface="Times New Roman"/>
              </a:rPr>
              <a:t>"false";</a:t>
            </a:r>
            <a:endParaRPr sz="1150">
              <a:latin typeface="Times New Roman"/>
              <a:cs typeface="Times New Roman"/>
            </a:endParaRPr>
          </a:p>
          <a:p>
            <a:pPr marL="448309" marR="2047875">
              <a:lnSpc>
                <a:spcPct val="119100"/>
              </a:lnSpc>
              <a:spcBef>
                <a:spcPts val="15"/>
              </a:spcBef>
            </a:pPr>
            <a:r>
              <a:rPr sz="1150" spc="200" dirty="0">
                <a:latin typeface="Times New Roman"/>
                <a:cs typeface="Times New Roman"/>
              </a:rPr>
              <a:t>public</a:t>
            </a:r>
            <a:r>
              <a:rPr sz="1150" spc="450" dirty="0">
                <a:latin typeface="Times New Roman"/>
                <a:cs typeface="Times New Roman"/>
              </a:rPr>
              <a:t> </a:t>
            </a:r>
            <a:r>
              <a:rPr sz="1150" spc="204" dirty="0">
                <a:latin typeface="Times New Roman"/>
                <a:cs typeface="Times New Roman"/>
              </a:rPr>
              <a:t>String</a:t>
            </a:r>
            <a:r>
              <a:rPr sz="1150" spc="465" dirty="0">
                <a:latin typeface="Times New Roman"/>
                <a:cs typeface="Times New Roman"/>
              </a:rPr>
              <a:t> </a:t>
            </a:r>
            <a:r>
              <a:rPr sz="1150" spc="229" dirty="0">
                <a:latin typeface="Times New Roman"/>
                <a:cs typeface="Times New Roman"/>
              </a:rPr>
              <a:t>s</a:t>
            </a:r>
            <a:r>
              <a:rPr sz="1150" spc="434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Times New Roman"/>
                <a:cs typeface="Times New Roman"/>
              </a:rPr>
              <a:t>=</a:t>
            </a:r>
            <a:r>
              <a:rPr sz="1150" spc="434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Times New Roman"/>
                <a:cs typeface="Times New Roman"/>
              </a:rPr>
              <a:t>"A</a:t>
            </a:r>
            <a:r>
              <a:rPr sz="1150" spc="455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Times New Roman"/>
                <a:cs typeface="Times New Roman"/>
              </a:rPr>
              <a:t>new</a:t>
            </a:r>
            <a:r>
              <a:rPr sz="1150" spc="450" dirty="0">
                <a:latin typeface="Times New Roman"/>
                <a:cs typeface="Times New Roman"/>
              </a:rPr>
              <a:t> </a:t>
            </a:r>
            <a:r>
              <a:rPr sz="1150" spc="240" dirty="0">
                <a:latin typeface="Times New Roman"/>
                <a:cs typeface="Times New Roman"/>
              </a:rPr>
              <a:t>string"; </a:t>
            </a:r>
            <a:r>
              <a:rPr sz="1150" spc="200" dirty="0">
                <a:latin typeface="Times New Roman"/>
                <a:cs typeface="Times New Roman"/>
              </a:rPr>
              <a:t>public</a:t>
            </a:r>
            <a:r>
              <a:rPr sz="1150" spc="415" dirty="0">
                <a:latin typeface="Times New Roman"/>
                <a:cs typeface="Times New Roman"/>
              </a:rPr>
              <a:t> </a:t>
            </a:r>
            <a:r>
              <a:rPr sz="1150" spc="275" dirty="0">
                <a:latin typeface="Times New Roman"/>
                <a:cs typeface="Times New Roman"/>
              </a:rPr>
              <a:t>int</a:t>
            </a:r>
            <a:r>
              <a:rPr sz="1150" spc="405" dirty="0">
                <a:latin typeface="Times New Roman"/>
                <a:cs typeface="Times New Roman"/>
              </a:rPr>
              <a:t> </a:t>
            </a:r>
            <a:r>
              <a:rPr sz="1150" spc="355" dirty="0">
                <a:latin typeface="Times New Roman"/>
                <a:cs typeface="Times New Roman"/>
              </a:rPr>
              <a:t>i</a:t>
            </a:r>
            <a:r>
              <a:rPr sz="1150" spc="415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Times New Roman"/>
                <a:cs typeface="Times New Roman"/>
              </a:rPr>
              <a:t>=</a:t>
            </a:r>
            <a:r>
              <a:rPr sz="1150" spc="420" dirty="0">
                <a:latin typeface="Times New Roman"/>
                <a:cs typeface="Times New Roman"/>
              </a:rPr>
              <a:t> </a:t>
            </a:r>
            <a:r>
              <a:rPr sz="1150" spc="150" dirty="0">
                <a:latin typeface="Times New Roman"/>
                <a:cs typeface="Times New Roman"/>
              </a:rPr>
              <a:t>40_000.00;</a:t>
            </a:r>
            <a:endParaRPr sz="1150">
              <a:latin typeface="Times New Roman"/>
              <a:cs typeface="Times New Roman"/>
            </a:endParaRPr>
          </a:p>
          <a:p>
            <a:pPr marL="448309">
              <a:lnSpc>
                <a:spcPct val="100000"/>
              </a:lnSpc>
              <a:spcBef>
                <a:spcPts val="260"/>
              </a:spcBef>
            </a:pPr>
            <a:r>
              <a:rPr sz="1150" spc="200" dirty="0">
                <a:latin typeface="Times New Roman"/>
                <a:cs typeface="Times New Roman"/>
              </a:rPr>
              <a:t>public</a:t>
            </a:r>
            <a:r>
              <a:rPr sz="1150" spc="409" dirty="0">
                <a:latin typeface="Times New Roman"/>
                <a:cs typeface="Times New Roman"/>
              </a:rPr>
              <a:t> </a:t>
            </a:r>
            <a:r>
              <a:rPr sz="1150" spc="170" dirty="0">
                <a:latin typeface="Times New Roman"/>
                <a:cs typeface="Times New Roman"/>
              </a:rPr>
              <a:t>BrokenClass()</a:t>
            </a:r>
            <a:r>
              <a:rPr sz="1150" spc="409" dirty="0">
                <a:latin typeface="Times New Roman"/>
                <a:cs typeface="Times New Roman"/>
              </a:rPr>
              <a:t> </a:t>
            </a:r>
            <a:r>
              <a:rPr sz="1150" spc="130" dirty="0">
                <a:latin typeface="Times New Roman"/>
                <a:cs typeface="Times New Roman"/>
              </a:rPr>
              <a:t>{</a:t>
            </a:r>
            <a:r>
              <a:rPr sz="1150" spc="395" dirty="0">
                <a:latin typeface="Times New Roman"/>
                <a:cs typeface="Times New Roman"/>
              </a:rPr>
              <a:t> </a:t>
            </a:r>
            <a:r>
              <a:rPr sz="1150" spc="80" dirty="0">
                <a:latin typeface="Times New Roman"/>
                <a:cs typeface="Times New Roman"/>
              </a:rPr>
              <a:t>}</a:t>
            </a:r>
            <a:endParaRPr sz="1150">
              <a:latin typeface="Times New Roman"/>
              <a:cs typeface="Times New Roman"/>
            </a:endParaRPr>
          </a:p>
          <a:p>
            <a:pPr marL="99060">
              <a:lnSpc>
                <a:spcPct val="100000"/>
              </a:lnSpc>
              <a:spcBef>
                <a:spcPts val="280"/>
              </a:spcBef>
            </a:pPr>
            <a:r>
              <a:rPr sz="1150" spc="80" dirty="0">
                <a:latin typeface="Times New Roman"/>
                <a:cs typeface="Times New Roman"/>
              </a:rPr>
              <a:t>}</a:t>
            </a:r>
            <a:endParaRPr sz="1150">
              <a:latin typeface="Times New Roman"/>
              <a:cs typeface="Times New Roman"/>
            </a:endParaRPr>
          </a:p>
          <a:p>
            <a:pPr marL="461645" indent="-375920">
              <a:lnSpc>
                <a:spcPct val="100000"/>
              </a:lnSpc>
              <a:spcBef>
                <a:spcPts val="380"/>
              </a:spcBef>
              <a:buClr>
                <a:srgbClr val="FF0000"/>
              </a:buClr>
              <a:buAutoNum type="alphaLcPeriod"/>
              <a:tabLst>
                <a:tab pos="461645" algn="l"/>
              </a:tabLst>
            </a:pPr>
            <a:r>
              <a:rPr sz="1550" dirty="0">
                <a:latin typeface="Arial"/>
                <a:cs typeface="Arial"/>
              </a:rPr>
              <a:t>An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spc="250" dirty="0">
                <a:latin typeface="Times New Roman"/>
                <a:cs typeface="Times New Roman"/>
              </a:rPr>
              <a:t>import</a:t>
            </a:r>
            <a:r>
              <a:rPr sz="1550" spc="95" dirty="0">
                <a:latin typeface="Times New Roman"/>
                <a:cs typeface="Times New Roman"/>
              </a:rPr>
              <a:t> </a:t>
            </a:r>
            <a:r>
              <a:rPr sz="1550" dirty="0">
                <a:latin typeface="Arial"/>
                <a:cs typeface="Arial"/>
              </a:rPr>
              <a:t>statement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is</a:t>
            </a:r>
            <a:r>
              <a:rPr sz="1550" spc="20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missing.</a:t>
            </a:r>
            <a:endParaRPr sz="1550">
              <a:latin typeface="Arial"/>
              <a:cs typeface="Arial"/>
            </a:endParaRPr>
          </a:p>
          <a:p>
            <a:pPr marL="461645" indent="-375920">
              <a:lnSpc>
                <a:spcPct val="100000"/>
              </a:lnSpc>
              <a:spcBef>
                <a:spcPts val="395"/>
              </a:spcBef>
              <a:buClr>
                <a:srgbClr val="FF0000"/>
              </a:buClr>
              <a:buAutoNum type="alphaLcPeriod"/>
              <a:tabLst>
                <a:tab pos="461645" algn="l"/>
              </a:tabLst>
            </a:pPr>
            <a:r>
              <a:rPr sz="1550" dirty="0">
                <a:latin typeface="Arial"/>
                <a:cs typeface="Arial"/>
              </a:rPr>
              <a:t>The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spc="235" dirty="0">
                <a:latin typeface="Times New Roman"/>
                <a:cs typeface="Times New Roman"/>
              </a:rPr>
              <a:t>boolean</a:t>
            </a:r>
            <a:r>
              <a:rPr sz="1550" spc="120" dirty="0">
                <a:latin typeface="Times New Roman"/>
                <a:cs typeface="Times New Roman"/>
              </a:rPr>
              <a:t>  </a:t>
            </a:r>
            <a:r>
              <a:rPr sz="1550" spc="315" dirty="0">
                <a:latin typeface="Times New Roman"/>
                <a:cs typeface="Times New Roman"/>
              </a:rPr>
              <a:t>valid</a:t>
            </a:r>
            <a:r>
              <a:rPr sz="1550" spc="95" dirty="0">
                <a:latin typeface="Times New Roman"/>
                <a:cs typeface="Times New Roman"/>
              </a:rPr>
              <a:t> </a:t>
            </a:r>
            <a:r>
              <a:rPr sz="1550" dirty="0">
                <a:latin typeface="Arial"/>
                <a:cs typeface="Arial"/>
              </a:rPr>
              <a:t>is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assigned</a:t>
            </a:r>
            <a:r>
              <a:rPr sz="1550" spc="2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String.</a:t>
            </a:r>
            <a:endParaRPr sz="1550">
              <a:latin typeface="Arial"/>
              <a:cs typeface="Arial"/>
            </a:endParaRPr>
          </a:p>
          <a:p>
            <a:pPr marL="461645" indent="-375920">
              <a:lnSpc>
                <a:spcPct val="100000"/>
              </a:lnSpc>
              <a:spcBef>
                <a:spcPts val="405"/>
              </a:spcBef>
              <a:buClr>
                <a:srgbClr val="FF0000"/>
              </a:buClr>
              <a:buFont typeface="Arial"/>
              <a:buAutoNum type="alphaLcPeriod"/>
              <a:tabLst>
                <a:tab pos="461645" algn="l"/>
              </a:tabLst>
            </a:pPr>
            <a:r>
              <a:rPr sz="1550" spc="310" dirty="0">
                <a:latin typeface="Times New Roman"/>
                <a:cs typeface="Times New Roman"/>
              </a:rPr>
              <a:t>String</a:t>
            </a:r>
            <a:r>
              <a:rPr sz="1550" spc="100" dirty="0">
                <a:latin typeface="Times New Roman"/>
                <a:cs typeface="Times New Roman"/>
              </a:rPr>
              <a:t>  </a:t>
            </a:r>
            <a:r>
              <a:rPr sz="1550" spc="340" dirty="0">
                <a:latin typeface="Times New Roman"/>
                <a:cs typeface="Times New Roman"/>
              </a:rPr>
              <a:t>s</a:t>
            </a:r>
            <a:r>
              <a:rPr sz="1550" spc="55" dirty="0">
                <a:latin typeface="Times New Roman"/>
                <a:cs typeface="Times New Roman"/>
              </a:rPr>
              <a:t> </a:t>
            </a:r>
            <a:r>
              <a:rPr sz="1550" dirty="0">
                <a:latin typeface="Arial"/>
                <a:cs typeface="Arial"/>
              </a:rPr>
              <a:t>is</a:t>
            </a:r>
            <a:r>
              <a:rPr sz="1550" spc="15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created.</a:t>
            </a:r>
            <a:endParaRPr sz="1550">
              <a:latin typeface="Arial"/>
              <a:cs typeface="Arial"/>
            </a:endParaRPr>
          </a:p>
          <a:p>
            <a:pPr marL="461645" indent="-375920">
              <a:lnSpc>
                <a:spcPct val="100000"/>
              </a:lnSpc>
              <a:spcBef>
                <a:spcPts val="409"/>
              </a:spcBef>
              <a:buClr>
                <a:srgbClr val="FF0000"/>
              </a:buClr>
              <a:buFont typeface="Arial"/>
              <a:buAutoNum type="alphaLcPeriod"/>
              <a:tabLst>
                <a:tab pos="461645" algn="l"/>
              </a:tabLst>
            </a:pPr>
            <a:r>
              <a:rPr sz="1550" spc="215" dirty="0">
                <a:latin typeface="Times New Roman"/>
                <a:cs typeface="Times New Roman"/>
              </a:rPr>
              <a:t>BrokenClass</a:t>
            </a:r>
            <a:r>
              <a:rPr sz="1550" spc="114" dirty="0">
                <a:latin typeface="Times New Roman"/>
                <a:cs typeface="Times New Roman"/>
              </a:rPr>
              <a:t> </a:t>
            </a:r>
            <a:r>
              <a:rPr sz="1550" dirty="0">
                <a:latin typeface="Arial"/>
                <a:cs typeface="Arial"/>
              </a:rPr>
              <a:t>method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is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missing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spc="325" dirty="0">
                <a:latin typeface="Times New Roman"/>
                <a:cs typeface="Times New Roman"/>
              </a:rPr>
              <a:t>return</a:t>
            </a:r>
            <a:r>
              <a:rPr sz="1550" spc="90" dirty="0">
                <a:latin typeface="Times New Roman"/>
                <a:cs typeface="Times New Roman"/>
              </a:rPr>
              <a:t> </a:t>
            </a:r>
            <a:r>
              <a:rPr sz="1550" spc="-10" dirty="0">
                <a:latin typeface="Arial"/>
                <a:cs typeface="Arial"/>
              </a:rPr>
              <a:t>statement.</a:t>
            </a:r>
            <a:endParaRPr sz="1550">
              <a:latin typeface="Arial"/>
              <a:cs typeface="Arial"/>
            </a:endParaRPr>
          </a:p>
          <a:p>
            <a:pPr marL="461645" indent="-375920">
              <a:lnSpc>
                <a:spcPct val="100000"/>
              </a:lnSpc>
              <a:spcBef>
                <a:spcPts val="409"/>
              </a:spcBef>
              <a:buClr>
                <a:srgbClr val="FF0000"/>
              </a:buClr>
              <a:buAutoNum type="alphaLcPeriod"/>
              <a:tabLst>
                <a:tab pos="461645" algn="l"/>
              </a:tabLst>
            </a:pPr>
            <a:r>
              <a:rPr sz="1550" dirty="0">
                <a:latin typeface="Arial"/>
                <a:cs typeface="Arial"/>
              </a:rPr>
              <a:t>You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need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to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create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</a:t>
            </a:r>
            <a:r>
              <a:rPr sz="1550" spc="2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new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spc="220" dirty="0">
                <a:latin typeface="Times New Roman"/>
                <a:cs typeface="Times New Roman"/>
              </a:rPr>
              <a:t>BrokenClass</a:t>
            </a:r>
            <a:r>
              <a:rPr sz="1550" spc="110" dirty="0">
                <a:latin typeface="Times New Roman"/>
                <a:cs typeface="Times New Roman"/>
              </a:rPr>
              <a:t> </a:t>
            </a:r>
            <a:r>
              <a:rPr sz="1550" spc="-10" dirty="0">
                <a:latin typeface="Arial"/>
                <a:cs typeface="Arial"/>
              </a:rPr>
              <a:t>object.</a:t>
            </a:r>
            <a:endParaRPr sz="1550">
              <a:latin typeface="Arial"/>
              <a:cs typeface="Arial"/>
            </a:endParaRPr>
          </a:p>
          <a:p>
            <a:pPr marL="461645" indent="-375920">
              <a:lnSpc>
                <a:spcPct val="100000"/>
              </a:lnSpc>
              <a:spcBef>
                <a:spcPts val="405"/>
              </a:spcBef>
              <a:buClr>
                <a:srgbClr val="FF0000"/>
              </a:buClr>
              <a:buAutoNum type="alphaLcPeriod"/>
              <a:tabLst>
                <a:tab pos="461645" algn="l"/>
              </a:tabLst>
            </a:pPr>
            <a:r>
              <a:rPr sz="1550" dirty="0">
                <a:latin typeface="Arial"/>
                <a:cs typeface="Arial"/>
              </a:rPr>
              <a:t>The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integer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value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spc="509" dirty="0">
                <a:latin typeface="Times New Roman"/>
                <a:cs typeface="Times New Roman"/>
              </a:rPr>
              <a:t>i</a:t>
            </a:r>
            <a:r>
              <a:rPr sz="1550" spc="85" dirty="0">
                <a:latin typeface="Times New Roman"/>
                <a:cs typeface="Times New Roman"/>
              </a:rPr>
              <a:t> </a:t>
            </a:r>
            <a:r>
              <a:rPr sz="1550" dirty="0">
                <a:latin typeface="Arial"/>
                <a:cs typeface="Arial"/>
              </a:rPr>
              <a:t>is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assigned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double.</a:t>
            </a:r>
            <a:endParaRPr sz="155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94436" y="5247386"/>
            <a:ext cx="5895975" cy="1595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644650">
              <a:lnSpc>
                <a:spcPct val="100000"/>
              </a:lnSpc>
              <a:spcBef>
                <a:spcPts val="105"/>
              </a:spcBef>
            </a:pPr>
            <a:endParaRPr sz="8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8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705"/>
              </a:spcBef>
            </a:pPr>
            <a:endParaRPr sz="8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300" b="1" dirty="0">
                <a:latin typeface="Arial"/>
                <a:cs typeface="Arial"/>
              </a:rPr>
              <a:t>Answer:</a:t>
            </a:r>
            <a:r>
              <a:rPr sz="1300" b="1" spc="-30" dirty="0">
                <a:latin typeface="Arial"/>
                <a:cs typeface="Arial"/>
              </a:rPr>
              <a:t> </a:t>
            </a:r>
            <a:r>
              <a:rPr sz="1300" b="1" dirty="0">
                <a:latin typeface="Arial"/>
                <a:cs typeface="Arial"/>
              </a:rPr>
              <a:t>b</a:t>
            </a:r>
            <a:r>
              <a:rPr sz="1300" b="1" spc="-30" dirty="0">
                <a:latin typeface="Arial"/>
                <a:cs typeface="Arial"/>
              </a:rPr>
              <a:t> </a:t>
            </a:r>
            <a:r>
              <a:rPr sz="1300" b="1" dirty="0">
                <a:latin typeface="Arial"/>
                <a:cs typeface="Arial"/>
              </a:rPr>
              <a:t>and</a:t>
            </a:r>
            <a:r>
              <a:rPr sz="1300" b="1" spc="-20" dirty="0">
                <a:latin typeface="Arial"/>
                <a:cs typeface="Arial"/>
              </a:rPr>
              <a:t> </a:t>
            </a:r>
            <a:r>
              <a:rPr sz="1300" b="1" dirty="0">
                <a:latin typeface="Arial"/>
                <a:cs typeface="Arial"/>
              </a:rPr>
              <a:t>f</a:t>
            </a:r>
            <a:r>
              <a:rPr sz="1300" b="1" spc="-40" dirty="0">
                <a:latin typeface="Arial"/>
                <a:cs typeface="Arial"/>
              </a:rPr>
              <a:t> </a:t>
            </a:r>
            <a:r>
              <a:rPr sz="1300" b="1" dirty="0">
                <a:latin typeface="Arial"/>
                <a:cs typeface="Arial"/>
              </a:rPr>
              <a:t>will</a:t>
            </a:r>
            <a:r>
              <a:rPr sz="1300" b="1" spc="-30" dirty="0">
                <a:latin typeface="Arial"/>
                <a:cs typeface="Arial"/>
              </a:rPr>
              <a:t> </a:t>
            </a:r>
            <a:r>
              <a:rPr sz="1300" b="1" dirty="0">
                <a:latin typeface="Arial"/>
                <a:cs typeface="Arial"/>
              </a:rPr>
              <a:t>cause</a:t>
            </a:r>
            <a:r>
              <a:rPr sz="1300" b="1" spc="-40" dirty="0">
                <a:latin typeface="Arial"/>
                <a:cs typeface="Arial"/>
              </a:rPr>
              <a:t> </a:t>
            </a:r>
            <a:r>
              <a:rPr sz="1300" b="1" dirty="0">
                <a:latin typeface="Arial"/>
                <a:cs typeface="Arial"/>
              </a:rPr>
              <a:t>compilation</a:t>
            </a:r>
            <a:r>
              <a:rPr sz="1300" b="1" spc="5" dirty="0">
                <a:latin typeface="Arial"/>
                <a:cs typeface="Arial"/>
              </a:rPr>
              <a:t> </a:t>
            </a:r>
            <a:r>
              <a:rPr sz="1300" b="1" spc="-10" dirty="0">
                <a:latin typeface="Arial"/>
                <a:cs typeface="Arial"/>
              </a:rPr>
              <a:t>errors.</a:t>
            </a:r>
            <a:endParaRPr sz="1300">
              <a:latin typeface="Arial"/>
              <a:cs typeface="Arial"/>
            </a:endParaRPr>
          </a:p>
          <a:p>
            <a:pPr marL="135890">
              <a:lnSpc>
                <a:spcPct val="100000"/>
              </a:lnSpc>
              <a:spcBef>
                <a:spcPts val="400"/>
              </a:spcBef>
            </a:pPr>
            <a:r>
              <a:rPr sz="1150" dirty="0">
                <a:latin typeface="Arial"/>
                <a:cs typeface="Arial"/>
              </a:rPr>
              <a:t>a.</a:t>
            </a:r>
            <a:r>
              <a:rPr sz="1150" spc="245" dirty="0">
                <a:latin typeface="Arial"/>
                <a:cs typeface="Arial"/>
              </a:rPr>
              <a:t>  </a:t>
            </a:r>
            <a:r>
              <a:rPr sz="1150" dirty="0">
                <a:latin typeface="Arial"/>
                <a:cs typeface="Arial"/>
              </a:rPr>
              <a:t>An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spc="195" dirty="0">
                <a:latin typeface="Times New Roman"/>
                <a:cs typeface="Times New Roman"/>
              </a:rPr>
              <a:t>import</a:t>
            </a:r>
            <a:r>
              <a:rPr sz="1150" spc="135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Arial"/>
                <a:cs typeface="Arial"/>
              </a:rPr>
              <a:t>statement</a:t>
            </a:r>
            <a:r>
              <a:rPr sz="1150" spc="1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is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not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required,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unless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class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uses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classes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outside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spc="-25" dirty="0">
                <a:latin typeface="Arial"/>
                <a:cs typeface="Arial"/>
              </a:rPr>
              <a:t>of</a:t>
            </a:r>
            <a:endParaRPr sz="1150">
              <a:latin typeface="Arial"/>
              <a:cs typeface="Arial"/>
            </a:endParaRPr>
          </a:p>
          <a:p>
            <a:pPr marL="384175">
              <a:lnSpc>
                <a:spcPct val="100000"/>
              </a:lnSpc>
              <a:spcBef>
                <a:spcPts val="50"/>
              </a:spcBef>
            </a:pPr>
            <a:r>
              <a:rPr sz="1150" spc="204" dirty="0">
                <a:latin typeface="Times New Roman"/>
                <a:cs typeface="Times New Roman"/>
              </a:rPr>
              <a:t>java.lang</a:t>
            </a:r>
            <a:r>
              <a:rPr sz="1150" spc="204" dirty="0">
                <a:latin typeface="Arial"/>
                <a:cs typeface="Arial"/>
              </a:rPr>
              <a:t>.</a:t>
            </a:r>
            <a:endParaRPr sz="1150">
              <a:latin typeface="Arial"/>
              <a:cs typeface="Arial"/>
            </a:endParaRPr>
          </a:p>
          <a:p>
            <a:pPr marL="383540" indent="-247650">
              <a:lnSpc>
                <a:spcPct val="100000"/>
              </a:lnSpc>
              <a:spcBef>
                <a:spcPts val="480"/>
              </a:spcBef>
              <a:buAutoNum type="alphaLcPeriod" startAt="4"/>
              <a:tabLst>
                <a:tab pos="383540" algn="l"/>
              </a:tabLst>
            </a:pPr>
            <a:r>
              <a:rPr sz="1150" spc="195" dirty="0">
                <a:latin typeface="Times New Roman"/>
                <a:cs typeface="Times New Roman"/>
              </a:rPr>
              <a:t>BrokenClass()</a:t>
            </a:r>
            <a:r>
              <a:rPr sz="1150" spc="105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Arial"/>
                <a:cs typeface="Arial"/>
              </a:rPr>
              <a:t>is</a:t>
            </a:r>
            <a:r>
              <a:rPr sz="1150" spc="3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</a:t>
            </a:r>
            <a:r>
              <a:rPr sz="1150" spc="30" dirty="0">
                <a:latin typeface="Arial"/>
                <a:cs typeface="Arial"/>
              </a:rPr>
              <a:t> </a:t>
            </a:r>
            <a:r>
              <a:rPr sz="1150" spc="-10" dirty="0">
                <a:latin typeface="Arial"/>
                <a:cs typeface="Arial"/>
              </a:rPr>
              <a:t>constructor.</a:t>
            </a:r>
            <a:endParaRPr sz="1150">
              <a:latin typeface="Arial"/>
              <a:cs typeface="Arial"/>
            </a:endParaRPr>
          </a:p>
          <a:p>
            <a:pPr marL="385445" indent="-249554">
              <a:lnSpc>
                <a:spcPct val="100000"/>
              </a:lnSpc>
              <a:spcBef>
                <a:spcPts val="490"/>
              </a:spcBef>
              <a:buAutoNum type="alphaLcPeriod" startAt="4"/>
              <a:tabLst>
                <a:tab pos="385445" algn="l"/>
              </a:tabLst>
            </a:pPr>
            <a:r>
              <a:rPr sz="1150" dirty="0">
                <a:latin typeface="Arial"/>
                <a:cs typeface="Arial"/>
              </a:rPr>
              <a:t>Construction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of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spc="170" dirty="0">
                <a:latin typeface="Times New Roman"/>
                <a:cs typeface="Times New Roman"/>
              </a:rPr>
              <a:t>BrokenClass</a:t>
            </a:r>
            <a:r>
              <a:rPr sz="1150" spc="150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Arial"/>
                <a:cs typeface="Arial"/>
              </a:rPr>
              <a:t>instance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would</a:t>
            </a:r>
            <a:r>
              <a:rPr sz="1150" spc="10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typically</a:t>
            </a:r>
            <a:r>
              <a:rPr sz="1150" spc="13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happen</a:t>
            </a:r>
            <a:r>
              <a:rPr sz="1150" spc="10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in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another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spc="-10" dirty="0">
                <a:latin typeface="Arial"/>
                <a:cs typeface="Arial"/>
              </a:rPr>
              <a:t>class.</a:t>
            </a:r>
            <a:endParaRPr sz="11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34211" y="1972055"/>
            <a:ext cx="5687695" cy="1708785"/>
            <a:chOff x="934211" y="1972055"/>
            <a:chExt cx="5687695" cy="1708785"/>
          </a:xfrm>
        </p:grpSpPr>
        <p:sp>
          <p:nvSpPr>
            <p:cNvPr id="3" name="object 3"/>
            <p:cNvSpPr/>
            <p:nvPr/>
          </p:nvSpPr>
          <p:spPr>
            <a:xfrm>
              <a:off x="943355" y="1981199"/>
              <a:ext cx="5669280" cy="1690370"/>
            </a:xfrm>
            <a:custGeom>
              <a:avLst/>
              <a:gdLst/>
              <a:ahLst/>
              <a:cxnLst/>
              <a:rect l="l" t="t" r="r" b="b"/>
              <a:pathLst>
                <a:path w="5669280" h="1690370">
                  <a:moveTo>
                    <a:pt x="5669280" y="0"/>
                  </a:moveTo>
                  <a:lnTo>
                    <a:pt x="0" y="0"/>
                  </a:lnTo>
                  <a:lnTo>
                    <a:pt x="0" y="1690115"/>
                  </a:lnTo>
                  <a:lnTo>
                    <a:pt x="5669280" y="1690115"/>
                  </a:lnTo>
                  <a:lnTo>
                    <a:pt x="5669280" y="0"/>
                  </a:lnTo>
                  <a:close/>
                </a:path>
              </a:pathLst>
            </a:custGeom>
            <a:solidFill>
              <a:srgbClr val="DCDC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934211" y="1972055"/>
              <a:ext cx="5687695" cy="1708785"/>
            </a:xfrm>
            <a:custGeom>
              <a:avLst/>
              <a:gdLst/>
              <a:ahLst/>
              <a:cxnLst/>
              <a:rect l="l" t="t" r="r" b="b"/>
              <a:pathLst>
                <a:path w="5687695" h="1708785">
                  <a:moveTo>
                    <a:pt x="5682996" y="0"/>
                  </a:moveTo>
                  <a:lnTo>
                    <a:pt x="4572" y="0"/>
                  </a:lnTo>
                  <a:lnTo>
                    <a:pt x="0" y="4572"/>
                  </a:lnTo>
                  <a:lnTo>
                    <a:pt x="0" y="1703832"/>
                  </a:lnTo>
                  <a:lnTo>
                    <a:pt x="4572" y="1708404"/>
                  </a:lnTo>
                  <a:lnTo>
                    <a:pt x="5682996" y="1708404"/>
                  </a:lnTo>
                  <a:lnTo>
                    <a:pt x="5687568" y="1703832"/>
                  </a:lnTo>
                  <a:lnTo>
                    <a:pt x="5687568" y="1699260"/>
                  </a:lnTo>
                  <a:lnTo>
                    <a:pt x="19812" y="1699260"/>
                  </a:lnTo>
                  <a:lnTo>
                    <a:pt x="9144" y="1688592"/>
                  </a:lnTo>
                  <a:lnTo>
                    <a:pt x="19812" y="1688592"/>
                  </a:lnTo>
                  <a:lnTo>
                    <a:pt x="19812" y="19812"/>
                  </a:lnTo>
                  <a:lnTo>
                    <a:pt x="9143" y="19812"/>
                  </a:lnTo>
                  <a:lnTo>
                    <a:pt x="19812" y="9144"/>
                  </a:lnTo>
                  <a:lnTo>
                    <a:pt x="5687568" y="9144"/>
                  </a:lnTo>
                  <a:lnTo>
                    <a:pt x="5687568" y="4572"/>
                  </a:lnTo>
                  <a:lnTo>
                    <a:pt x="5682996" y="0"/>
                  </a:lnTo>
                  <a:close/>
                </a:path>
                <a:path w="5687695" h="1708785">
                  <a:moveTo>
                    <a:pt x="19812" y="1688592"/>
                  </a:moveTo>
                  <a:lnTo>
                    <a:pt x="9144" y="1688592"/>
                  </a:lnTo>
                  <a:lnTo>
                    <a:pt x="19812" y="1699260"/>
                  </a:lnTo>
                  <a:lnTo>
                    <a:pt x="19812" y="1688592"/>
                  </a:lnTo>
                  <a:close/>
                </a:path>
                <a:path w="5687695" h="1708785">
                  <a:moveTo>
                    <a:pt x="5667756" y="1688592"/>
                  </a:moveTo>
                  <a:lnTo>
                    <a:pt x="19812" y="1688592"/>
                  </a:lnTo>
                  <a:lnTo>
                    <a:pt x="19812" y="1699260"/>
                  </a:lnTo>
                  <a:lnTo>
                    <a:pt x="5667756" y="1699260"/>
                  </a:lnTo>
                  <a:lnTo>
                    <a:pt x="5667756" y="1688592"/>
                  </a:lnTo>
                  <a:close/>
                </a:path>
                <a:path w="5687695" h="1708785">
                  <a:moveTo>
                    <a:pt x="5667756" y="9144"/>
                  </a:moveTo>
                  <a:lnTo>
                    <a:pt x="5667756" y="1699260"/>
                  </a:lnTo>
                  <a:lnTo>
                    <a:pt x="5678424" y="1688592"/>
                  </a:lnTo>
                  <a:lnTo>
                    <a:pt x="5687568" y="1688592"/>
                  </a:lnTo>
                  <a:lnTo>
                    <a:pt x="5687568" y="19812"/>
                  </a:lnTo>
                  <a:lnTo>
                    <a:pt x="5678424" y="19812"/>
                  </a:lnTo>
                  <a:lnTo>
                    <a:pt x="5667756" y="9144"/>
                  </a:lnTo>
                  <a:close/>
                </a:path>
                <a:path w="5687695" h="1708785">
                  <a:moveTo>
                    <a:pt x="5687568" y="1688592"/>
                  </a:moveTo>
                  <a:lnTo>
                    <a:pt x="5678424" y="1688592"/>
                  </a:lnTo>
                  <a:lnTo>
                    <a:pt x="5667756" y="1699260"/>
                  </a:lnTo>
                  <a:lnTo>
                    <a:pt x="5687568" y="1699260"/>
                  </a:lnTo>
                  <a:lnTo>
                    <a:pt x="5687568" y="1688592"/>
                  </a:lnTo>
                  <a:close/>
                </a:path>
                <a:path w="5687695" h="1708785">
                  <a:moveTo>
                    <a:pt x="19812" y="9144"/>
                  </a:moveTo>
                  <a:lnTo>
                    <a:pt x="9143" y="19812"/>
                  </a:lnTo>
                  <a:lnTo>
                    <a:pt x="19812" y="19812"/>
                  </a:lnTo>
                  <a:lnTo>
                    <a:pt x="19812" y="9144"/>
                  </a:lnTo>
                  <a:close/>
                </a:path>
                <a:path w="5687695" h="1708785">
                  <a:moveTo>
                    <a:pt x="5667756" y="9144"/>
                  </a:moveTo>
                  <a:lnTo>
                    <a:pt x="19812" y="9144"/>
                  </a:lnTo>
                  <a:lnTo>
                    <a:pt x="19812" y="19812"/>
                  </a:lnTo>
                  <a:lnTo>
                    <a:pt x="5667756" y="19812"/>
                  </a:lnTo>
                  <a:lnTo>
                    <a:pt x="5667756" y="9144"/>
                  </a:lnTo>
                  <a:close/>
                </a:path>
                <a:path w="5687695" h="1708785">
                  <a:moveTo>
                    <a:pt x="5687568" y="9144"/>
                  </a:moveTo>
                  <a:lnTo>
                    <a:pt x="5667756" y="9144"/>
                  </a:lnTo>
                  <a:lnTo>
                    <a:pt x="5678424" y="19812"/>
                  </a:lnTo>
                  <a:lnTo>
                    <a:pt x="5687568" y="19812"/>
                  </a:lnTo>
                  <a:lnTo>
                    <a:pt x="5687568" y="914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1055626" y="806967"/>
            <a:ext cx="5392420" cy="409511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266700" algn="ctr">
              <a:lnSpc>
                <a:spcPct val="100000"/>
              </a:lnSpc>
              <a:spcBef>
                <a:spcPts val="110"/>
              </a:spcBef>
            </a:pPr>
            <a:r>
              <a:rPr sz="1850" b="1" spc="-20" dirty="0">
                <a:latin typeface="Arial"/>
                <a:cs typeface="Arial"/>
              </a:rPr>
              <a:t>Quiz</a:t>
            </a:r>
            <a:endParaRPr sz="18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325"/>
              </a:spcBef>
            </a:pPr>
            <a:endParaRPr sz="1850">
              <a:latin typeface="Arial"/>
              <a:cs typeface="Arial"/>
            </a:endParaRPr>
          </a:p>
          <a:p>
            <a:pPr marL="12700" marR="5080" indent="4445">
              <a:lnSpc>
                <a:spcPct val="102099"/>
              </a:lnSpc>
            </a:pPr>
            <a:r>
              <a:rPr sz="1400" dirty="0">
                <a:latin typeface="Arial"/>
                <a:cs typeface="Arial"/>
              </a:rPr>
              <a:t>What</a:t>
            </a:r>
            <a:r>
              <a:rPr sz="1400" spc="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is</a:t>
            </a:r>
            <a:r>
              <a:rPr sz="1400" spc="7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displayed</a:t>
            </a:r>
            <a:r>
              <a:rPr sz="1400" spc="6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when</a:t>
            </a:r>
            <a:r>
              <a:rPr sz="1400" spc="6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the</a:t>
            </a:r>
            <a:r>
              <a:rPr sz="1400" spc="6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following</a:t>
            </a:r>
            <a:r>
              <a:rPr sz="1400" spc="7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code</a:t>
            </a:r>
            <a:r>
              <a:rPr sz="1400" spc="4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snippet</a:t>
            </a:r>
            <a:r>
              <a:rPr sz="1400" spc="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is</a:t>
            </a:r>
            <a:r>
              <a:rPr sz="1400" spc="7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compiled</a:t>
            </a:r>
            <a:r>
              <a:rPr sz="1400" spc="60" dirty="0">
                <a:latin typeface="Arial"/>
                <a:cs typeface="Arial"/>
              </a:rPr>
              <a:t> </a:t>
            </a:r>
            <a:r>
              <a:rPr sz="1400" spc="-25" dirty="0">
                <a:latin typeface="Arial"/>
                <a:cs typeface="Arial"/>
              </a:rPr>
              <a:t>and </a:t>
            </a:r>
            <a:r>
              <a:rPr sz="1400" spc="-10" dirty="0">
                <a:latin typeface="Arial"/>
                <a:cs typeface="Arial"/>
              </a:rPr>
              <a:t>executed?</a:t>
            </a:r>
            <a:endParaRPr sz="1400">
              <a:latin typeface="Arial"/>
              <a:cs typeface="Arial"/>
            </a:endParaRPr>
          </a:p>
          <a:p>
            <a:pPr marL="17145">
              <a:lnSpc>
                <a:spcPct val="100000"/>
              </a:lnSpc>
              <a:spcBef>
                <a:spcPts val="250"/>
              </a:spcBef>
            </a:pPr>
            <a:r>
              <a:rPr sz="1400" spc="280" dirty="0">
                <a:latin typeface="Times New Roman"/>
                <a:cs typeface="Times New Roman"/>
              </a:rPr>
              <a:t>String</a:t>
            </a:r>
            <a:r>
              <a:rPr sz="1400" spc="80" dirty="0">
                <a:latin typeface="Times New Roman"/>
                <a:cs typeface="Times New Roman"/>
              </a:rPr>
              <a:t>  </a:t>
            </a:r>
            <a:r>
              <a:rPr sz="1400" spc="225" dirty="0">
                <a:latin typeface="Times New Roman"/>
                <a:cs typeface="Times New Roman"/>
              </a:rPr>
              <a:t>s1</a:t>
            </a:r>
            <a:r>
              <a:rPr sz="1400" spc="80" dirty="0">
                <a:latin typeface="Times New Roman"/>
                <a:cs typeface="Times New Roman"/>
              </a:rPr>
              <a:t>  </a:t>
            </a:r>
            <a:r>
              <a:rPr sz="1400" spc="70" dirty="0">
                <a:latin typeface="Times New Roman"/>
                <a:cs typeface="Times New Roman"/>
              </a:rPr>
              <a:t>=</a:t>
            </a:r>
            <a:r>
              <a:rPr sz="1400" spc="85" dirty="0">
                <a:latin typeface="Times New Roman"/>
                <a:cs typeface="Times New Roman"/>
              </a:rPr>
              <a:t>  </a:t>
            </a:r>
            <a:r>
              <a:rPr sz="1400" spc="70" dirty="0">
                <a:latin typeface="Times New Roman"/>
                <a:cs typeface="Times New Roman"/>
              </a:rPr>
              <a:t>new</a:t>
            </a:r>
            <a:r>
              <a:rPr sz="1400" spc="80" dirty="0">
                <a:latin typeface="Times New Roman"/>
                <a:cs typeface="Times New Roman"/>
              </a:rPr>
              <a:t>  </a:t>
            </a:r>
            <a:r>
              <a:rPr sz="1400" spc="285" dirty="0">
                <a:latin typeface="Times New Roman"/>
                <a:cs typeface="Times New Roman"/>
              </a:rPr>
              <a:t>String("Test");</a:t>
            </a:r>
            <a:endParaRPr sz="1400">
              <a:latin typeface="Times New Roman"/>
              <a:cs typeface="Times New Roman"/>
            </a:endParaRPr>
          </a:p>
          <a:p>
            <a:pPr marL="17145" marR="1986914">
              <a:lnSpc>
                <a:spcPct val="122100"/>
              </a:lnSpc>
              <a:spcBef>
                <a:spcPts val="15"/>
              </a:spcBef>
            </a:pPr>
            <a:r>
              <a:rPr sz="1400" spc="280" dirty="0">
                <a:latin typeface="Times New Roman"/>
                <a:cs typeface="Times New Roman"/>
              </a:rPr>
              <a:t>String</a:t>
            </a:r>
            <a:r>
              <a:rPr sz="1400" spc="80" dirty="0">
                <a:latin typeface="Times New Roman"/>
                <a:cs typeface="Times New Roman"/>
              </a:rPr>
              <a:t>  </a:t>
            </a:r>
            <a:r>
              <a:rPr sz="1400" spc="225" dirty="0">
                <a:latin typeface="Times New Roman"/>
                <a:cs typeface="Times New Roman"/>
              </a:rPr>
              <a:t>s2</a:t>
            </a:r>
            <a:r>
              <a:rPr sz="1400" spc="80" dirty="0">
                <a:latin typeface="Times New Roman"/>
                <a:cs typeface="Times New Roman"/>
              </a:rPr>
              <a:t>  </a:t>
            </a:r>
            <a:r>
              <a:rPr sz="1400" spc="70" dirty="0">
                <a:latin typeface="Times New Roman"/>
                <a:cs typeface="Times New Roman"/>
              </a:rPr>
              <a:t>=</a:t>
            </a:r>
            <a:r>
              <a:rPr sz="1400" spc="85" dirty="0">
                <a:latin typeface="Times New Roman"/>
                <a:cs typeface="Times New Roman"/>
              </a:rPr>
              <a:t>  </a:t>
            </a:r>
            <a:r>
              <a:rPr sz="1400" spc="70" dirty="0">
                <a:latin typeface="Times New Roman"/>
                <a:cs typeface="Times New Roman"/>
              </a:rPr>
              <a:t>new</a:t>
            </a:r>
            <a:r>
              <a:rPr sz="1400" spc="80" dirty="0">
                <a:latin typeface="Times New Roman"/>
                <a:cs typeface="Times New Roman"/>
              </a:rPr>
              <a:t>  </a:t>
            </a:r>
            <a:r>
              <a:rPr sz="1400" spc="285" dirty="0">
                <a:latin typeface="Times New Roman"/>
                <a:cs typeface="Times New Roman"/>
              </a:rPr>
              <a:t>String("Test"); </a:t>
            </a:r>
            <a:r>
              <a:rPr sz="1400" spc="430" dirty="0">
                <a:latin typeface="Times New Roman"/>
                <a:cs typeface="Times New Roman"/>
              </a:rPr>
              <a:t>if</a:t>
            </a:r>
            <a:r>
              <a:rPr sz="1400" spc="75" dirty="0">
                <a:latin typeface="Times New Roman"/>
                <a:cs typeface="Times New Roman"/>
              </a:rPr>
              <a:t>  </a:t>
            </a:r>
            <a:r>
              <a:rPr sz="1400" spc="210" dirty="0">
                <a:latin typeface="Times New Roman"/>
                <a:cs typeface="Times New Roman"/>
              </a:rPr>
              <a:t>(s1==s2)</a:t>
            </a:r>
            <a:endParaRPr sz="1400">
              <a:latin typeface="Times New Roman"/>
              <a:cs typeface="Times New Roman"/>
            </a:endParaRPr>
          </a:p>
          <a:p>
            <a:pPr marL="17145" marR="1986914" indent="435609">
              <a:lnSpc>
                <a:spcPct val="122100"/>
              </a:lnSpc>
              <a:spcBef>
                <a:spcPts val="10"/>
              </a:spcBef>
            </a:pPr>
            <a:r>
              <a:rPr sz="1400" spc="250" dirty="0">
                <a:latin typeface="Times New Roman"/>
                <a:cs typeface="Times New Roman"/>
              </a:rPr>
              <a:t>System.out.println("Same"); </a:t>
            </a:r>
            <a:r>
              <a:rPr sz="1400" spc="430" dirty="0">
                <a:latin typeface="Times New Roman"/>
                <a:cs typeface="Times New Roman"/>
              </a:rPr>
              <a:t>if</a:t>
            </a:r>
            <a:r>
              <a:rPr sz="1400" spc="80" dirty="0">
                <a:latin typeface="Times New Roman"/>
                <a:cs typeface="Times New Roman"/>
              </a:rPr>
              <a:t>  </a:t>
            </a:r>
            <a:r>
              <a:rPr sz="1400" spc="285" dirty="0">
                <a:latin typeface="Times New Roman"/>
                <a:cs typeface="Times New Roman"/>
              </a:rPr>
              <a:t>(s1.equals(s2))</a:t>
            </a:r>
            <a:endParaRPr sz="1400">
              <a:latin typeface="Times New Roman"/>
              <a:cs typeface="Times New Roman"/>
            </a:endParaRPr>
          </a:p>
          <a:p>
            <a:pPr marL="452755">
              <a:lnSpc>
                <a:spcPct val="100000"/>
              </a:lnSpc>
              <a:spcBef>
                <a:spcPts val="385"/>
              </a:spcBef>
            </a:pPr>
            <a:r>
              <a:rPr sz="1400" spc="265" dirty="0">
                <a:latin typeface="Times New Roman"/>
                <a:cs typeface="Times New Roman"/>
              </a:rPr>
              <a:t>System.out.println("Equals");</a:t>
            </a: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34"/>
              </a:spcBef>
            </a:pPr>
            <a:endParaRPr sz="1400">
              <a:latin typeface="Times New Roman"/>
              <a:cs typeface="Times New Roman"/>
            </a:endParaRPr>
          </a:p>
          <a:p>
            <a:pPr marL="410845" indent="-320675">
              <a:lnSpc>
                <a:spcPct val="100000"/>
              </a:lnSpc>
              <a:buClr>
                <a:srgbClr val="FF0000"/>
              </a:buClr>
              <a:buAutoNum type="alphaLcPeriod"/>
              <a:tabLst>
                <a:tab pos="410845" algn="l"/>
              </a:tabLst>
            </a:pPr>
            <a:r>
              <a:rPr sz="1550" spc="60" dirty="0">
                <a:latin typeface="Times New Roman"/>
                <a:cs typeface="Times New Roman"/>
              </a:rPr>
              <a:t>Same</a:t>
            </a:r>
            <a:endParaRPr sz="1550">
              <a:latin typeface="Times New Roman"/>
              <a:cs typeface="Times New Roman"/>
            </a:endParaRPr>
          </a:p>
          <a:p>
            <a:pPr marL="410845" indent="-320675">
              <a:lnSpc>
                <a:spcPct val="100000"/>
              </a:lnSpc>
              <a:spcBef>
                <a:spcPts val="395"/>
              </a:spcBef>
              <a:buClr>
                <a:srgbClr val="FF0000"/>
              </a:buClr>
              <a:buAutoNum type="alphaLcPeriod"/>
              <a:tabLst>
                <a:tab pos="410845" algn="l"/>
              </a:tabLst>
            </a:pPr>
            <a:r>
              <a:rPr sz="1550" spc="225" dirty="0">
                <a:latin typeface="Times New Roman"/>
                <a:cs typeface="Times New Roman"/>
              </a:rPr>
              <a:t>Equals</a:t>
            </a:r>
            <a:endParaRPr sz="1550">
              <a:latin typeface="Times New Roman"/>
              <a:cs typeface="Times New Roman"/>
            </a:endParaRPr>
          </a:p>
          <a:p>
            <a:pPr marL="410845" indent="-320675">
              <a:lnSpc>
                <a:spcPct val="100000"/>
              </a:lnSpc>
              <a:spcBef>
                <a:spcPts val="409"/>
              </a:spcBef>
              <a:buClr>
                <a:srgbClr val="FF0000"/>
              </a:buClr>
              <a:buAutoNum type="alphaLcPeriod"/>
              <a:tabLst>
                <a:tab pos="410845" algn="l"/>
              </a:tabLst>
            </a:pPr>
            <a:r>
              <a:rPr sz="1550" spc="80" dirty="0">
                <a:latin typeface="Times New Roman"/>
                <a:cs typeface="Times New Roman"/>
              </a:rPr>
              <a:t>Same  </a:t>
            </a:r>
            <a:r>
              <a:rPr sz="1550" spc="229" dirty="0">
                <a:latin typeface="Times New Roman"/>
                <a:cs typeface="Times New Roman"/>
              </a:rPr>
              <a:t>Equals</a:t>
            </a:r>
            <a:endParaRPr sz="1550">
              <a:latin typeface="Times New Roman"/>
              <a:cs typeface="Times New Roman"/>
            </a:endParaRPr>
          </a:p>
          <a:p>
            <a:pPr marL="410845" indent="-320675">
              <a:lnSpc>
                <a:spcPct val="100000"/>
              </a:lnSpc>
              <a:spcBef>
                <a:spcPts val="409"/>
              </a:spcBef>
              <a:buClr>
                <a:srgbClr val="FF0000"/>
              </a:buClr>
              <a:buAutoNum type="alphaLcPeriod"/>
              <a:tabLst>
                <a:tab pos="410845" algn="l"/>
              </a:tabLst>
            </a:pPr>
            <a:r>
              <a:rPr sz="1550" spc="204" dirty="0">
                <a:latin typeface="Times New Roman"/>
                <a:cs typeface="Times New Roman"/>
              </a:rPr>
              <a:t>Compiler</a:t>
            </a:r>
            <a:r>
              <a:rPr sz="1550" spc="105" dirty="0">
                <a:latin typeface="Times New Roman"/>
                <a:cs typeface="Times New Roman"/>
              </a:rPr>
              <a:t>  </a:t>
            </a:r>
            <a:r>
              <a:rPr sz="1550" spc="275" dirty="0">
                <a:latin typeface="Times New Roman"/>
                <a:cs typeface="Times New Roman"/>
              </a:rPr>
              <a:t>Error</a:t>
            </a:r>
            <a:endParaRPr sz="155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94436" y="5247386"/>
            <a:ext cx="6332220" cy="11004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48895" algn="ctr">
              <a:lnSpc>
                <a:spcPct val="100000"/>
              </a:lnSpc>
              <a:spcBef>
                <a:spcPts val="105"/>
              </a:spcBef>
            </a:pPr>
            <a:endParaRPr sz="8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8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705"/>
              </a:spcBef>
            </a:pPr>
            <a:endParaRPr sz="8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300" b="1" dirty="0">
                <a:latin typeface="Arial"/>
                <a:cs typeface="Arial"/>
              </a:rPr>
              <a:t>Answer:</a:t>
            </a:r>
            <a:r>
              <a:rPr sz="1300" b="1" spc="-85" dirty="0">
                <a:latin typeface="Arial"/>
                <a:cs typeface="Arial"/>
              </a:rPr>
              <a:t> </a:t>
            </a:r>
            <a:r>
              <a:rPr sz="1300" b="1" spc="-50" dirty="0">
                <a:latin typeface="Arial"/>
                <a:cs typeface="Arial"/>
              </a:rPr>
              <a:t>b</a:t>
            </a:r>
            <a:endParaRPr sz="1300">
              <a:latin typeface="Arial"/>
              <a:cs typeface="Arial"/>
            </a:endParaRPr>
          </a:p>
          <a:p>
            <a:pPr marL="135890" marR="5080">
              <a:lnSpc>
                <a:spcPct val="103499"/>
              </a:lnSpc>
              <a:spcBef>
                <a:spcPts val="355"/>
              </a:spcBef>
            </a:pPr>
            <a:r>
              <a:rPr sz="1150" dirty="0">
                <a:latin typeface="Arial"/>
                <a:cs typeface="Arial"/>
              </a:rPr>
              <a:t>Because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Strings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S1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and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S2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are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created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by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using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spc="65" dirty="0">
                <a:latin typeface="Times New Roman"/>
                <a:cs typeface="Times New Roman"/>
              </a:rPr>
              <a:t>new</a:t>
            </a:r>
            <a:r>
              <a:rPr sz="1150" spc="130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Arial"/>
                <a:cs typeface="Arial"/>
              </a:rPr>
              <a:t>keyword,</a:t>
            </a:r>
            <a:r>
              <a:rPr sz="1150" spc="10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their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addresses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are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not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spc="-25" dirty="0">
                <a:latin typeface="Arial"/>
                <a:cs typeface="Arial"/>
              </a:rPr>
              <a:t>the </a:t>
            </a:r>
            <a:r>
              <a:rPr sz="1150" dirty="0">
                <a:latin typeface="Arial"/>
                <a:cs typeface="Arial"/>
              </a:rPr>
              <a:t>same.</a:t>
            </a:r>
            <a:r>
              <a:rPr sz="1150" spc="2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However,</a:t>
            </a:r>
            <a:r>
              <a:rPr sz="1150" spc="10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values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are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same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and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so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spc="135" dirty="0">
                <a:latin typeface="Arial"/>
                <a:cs typeface="Arial"/>
              </a:rPr>
              <a:t>“</a:t>
            </a:r>
            <a:r>
              <a:rPr sz="1150" spc="135" dirty="0">
                <a:latin typeface="Times New Roman"/>
                <a:cs typeface="Times New Roman"/>
              </a:rPr>
              <a:t>Equals</a:t>
            </a:r>
            <a:r>
              <a:rPr sz="1150" spc="135" dirty="0">
                <a:latin typeface="Arial"/>
                <a:cs typeface="Arial"/>
              </a:rPr>
              <a:t>”</a:t>
            </a:r>
            <a:r>
              <a:rPr sz="1150" spc="114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is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spc="-10" dirty="0">
                <a:latin typeface="Arial"/>
                <a:cs typeface="Arial"/>
              </a:rPr>
              <a:t>printed.</a:t>
            </a:r>
            <a:endParaRPr sz="11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270503" y="1947672"/>
            <a:ext cx="1073150" cy="1736089"/>
          </a:xfrm>
          <a:custGeom>
            <a:avLst/>
            <a:gdLst/>
            <a:ahLst/>
            <a:cxnLst/>
            <a:rect l="l" t="t" r="r" b="b"/>
            <a:pathLst>
              <a:path w="1073150" h="1736089">
                <a:moveTo>
                  <a:pt x="595884" y="0"/>
                </a:moveTo>
                <a:lnTo>
                  <a:pt x="548200" y="2061"/>
                </a:lnTo>
                <a:lnTo>
                  <a:pt x="501795" y="8282"/>
                </a:lnTo>
                <a:lnTo>
                  <a:pt x="456644" y="18714"/>
                </a:lnTo>
                <a:lnTo>
                  <a:pt x="412719" y="33412"/>
                </a:lnTo>
                <a:lnTo>
                  <a:pt x="369994" y="52429"/>
                </a:lnTo>
                <a:lnTo>
                  <a:pt x="328441" y="75817"/>
                </a:lnTo>
                <a:lnTo>
                  <a:pt x="288036" y="103631"/>
                </a:lnTo>
                <a:lnTo>
                  <a:pt x="254463" y="130924"/>
                </a:lnTo>
                <a:lnTo>
                  <a:pt x="222337" y="161377"/>
                </a:lnTo>
                <a:lnTo>
                  <a:pt x="191675" y="195009"/>
                </a:lnTo>
                <a:lnTo>
                  <a:pt x="162496" y="231838"/>
                </a:lnTo>
                <a:lnTo>
                  <a:pt x="134817" y="271882"/>
                </a:lnTo>
                <a:lnTo>
                  <a:pt x="108656" y="315158"/>
                </a:lnTo>
                <a:lnTo>
                  <a:pt x="84031" y="361685"/>
                </a:lnTo>
                <a:lnTo>
                  <a:pt x="60960" y="411479"/>
                </a:lnTo>
                <a:lnTo>
                  <a:pt x="106680" y="426719"/>
                </a:lnTo>
                <a:lnTo>
                  <a:pt x="142322" y="378765"/>
                </a:lnTo>
                <a:lnTo>
                  <a:pt x="180018" y="338114"/>
                </a:lnTo>
                <a:lnTo>
                  <a:pt x="219767" y="304795"/>
                </a:lnTo>
                <a:lnTo>
                  <a:pt x="261568" y="278834"/>
                </a:lnTo>
                <a:lnTo>
                  <a:pt x="305422" y="260257"/>
                </a:lnTo>
                <a:lnTo>
                  <a:pt x="351328" y="249091"/>
                </a:lnTo>
                <a:lnTo>
                  <a:pt x="399288" y="245363"/>
                </a:lnTo>
                <a:lnTo>
                  <a:pt x="452104" y="249935"/>
                </a:lnTo>
                <a:lnTo>
                  <a:pt x="500634" y="263651"/>
                </a:lnTo>
                <a:lnTo>
                  <a:pt x="544591" y="286511"/>
                </a:lnTo>
                <a:lnTo>
                  <a:pt x="583692" y="318515"/>
                </a:lnTo>
                <a:lnTo>
                  <a:pt x="616577" y="356830"/>
                </a:lnTo>
                <a:lnTo>
                  <a:pt x="639889" y="398716"/>
                </a:lnTo>
                <a:lnTo>
                  <a:pt x="653772" y="444317"/>
                </a:lnTo>
                <a:lnTo>
                  <a:pt x="658368" y="493775"/>
                </a:lnTo>
                <a:lnTo>
                  <a:pt x="655820" y="530328"/>
                </a:lnTo>
                <a:lnTo>
                  <a:pt x="635865" y="602861"/>
                </a:lnTo>
                <a:lnTo>
                  <a:pt x="618744" y="638555"/>
                </a:lnTo>
                <a:lnTo>
                  <a:pt x="598431" y="672584"/>
                </a:lnTo>
                <a:lnTo>
                  <a:pt x="552092" y="725781"/>
                </a:lnTo>
                <a:lnTo>
                  <a:pt x="493180" y="763571"/>
                </a:lnTo>
                <a:lnTo>
                  <a:pt x="450151" y="782192"/>
                </a:lnTo>
                <a:lnTo>
                  <a:pt x="396549" y="801385"/>
                </a:lnTo>
                <a:lnTo>
                  <a:pt x="332232" y="821435"/>
                </a:lnTo>
                <a:lnTo>
                  <a:pt x="332232" y="864107"/>
                </a:lnTo>
                <a:lnTo>
                  <a:pt x="387161" y="879181"/>
                </a:lnTo>
                <a:lnTo>
                  <a:pt x="438769" y="896969"/>
                </a:lnTo>
                <a:lnTo>
                  <a:pt x="487019" y="917471"/>
                </a:lnTo>
                <a:lnTo>
                  <a:pt x="531876" y="940688"/>
                </a:lnTo>
                <a:lnTo>
                  <a:pt x="573303" y="966620"/>
                </a:lnTo>
                <a:lnTo>
                  <a:pt x="611266" y="995267"/>
                </a:lnTo>
                <a:lnTo>
                  <a:pt x="645729" y="1026628"/>
                </a:lnTo>
                <a:lnTo>
                  <a:pt x="676656" y="1060703"/>
                </a:lnTo>
                <a:lnTo>
                  <a:pt x="708193" y="1101754"/>
                </a:lnTo>
                <a:lnTo>
                  <a:pt x="734879" y="1143897"/>
                </a:lnTo>
                <a:lnTo>
                  <a:pt x="756712" y="1187107"/>
                </a:lnTo>
                <a:lnTo>
                  <a:pt x="773694" y="1231356"/>
                </a:lnTo>
                <a:lnTo>
                  <a:pt x="785824" y="1276618"/>
                </a:lnTo>
                <a:lnTo>
                  <a:pt x="793102" y="1322867"/>
                </a:lnTo>
                <a:lnTo>
                  <a:pt x="795528" y="1370075"/>
                </a:lnTo>
                <a:lnTo>
                  <a:pt x="791289" y="1423296"/>
                </a:lnTo>
                <a:lnTo>
                  <a:pt x="778764" y="1471231"/>
                </a:lnTo>
                <a:lnTo>
                  <a:pt x="758237" y="1514308"/>
                </a:lnTo>
                <a:lnTo>
                  <a:pt x="729996" y="1552955"/>
                </a:lnTo>
                <a:lnTo>
                  <a:pt x="695396" y="1584078"/>
                </a:lnTo>
                <a:lnTo>
                  <a:pt x="657796" y="1606486"/>
                </a:lnTo>
                <a:lnTo>
                  <a:pt x="617053" y="1620035"/>
                </a:lnTo>
                <a:lnTo>
                  <a:pt x="573024" y="1624583"/>
                </a:lnTo>
                <a:lnTo>
                  <a:pt x="531144" y="1620731"/>
                </a:lnTo>
                <a:lnTo>
                  <a:pt x="487801" y="1609124"/>
                </a:lnTo>
                <a:lnTo>
                  <a:pt x="442996" y="1589690"/>
                </a:lnTo>
                <a:lnTo>
                  <a:pt x="396727" y="1562356"/>
                </a:lnTo>
                <a:lnTo>
                  <a:pt x="348996" y="1527047"/>
                </a:lnTo>
                <a:lnTo>
                  <a:pt x="295608" y="1483566"/>
                </a:lnTo>
                <a:lnTo>
                  <a:pt x="254508" y="1451228"/>
                </a:lnTo>
                <a:lnTo>
                  <a:pt x="210312" y="1418843"/>
                </a:lnTo>
                <a:lnTo>
                  <a:pt x="173355" y="1406461"/>
                </a:lnTo>
                <a:lnTo>
                  <a:pt x="134112" y="1402079"/>
                </a:lnTo>
                <a:lnTo>
                  <a:pt x="84201" y="1412176"/>
                </a:lnTo>
                <a:lnTo>
                  <a:pt x="41148" y="1441703"/>
                </a:lnTo>
                <a:lnTo>
                  <a:pt x="10287" y="1486471"/>
                </a:lnTo>
                <a:lnTo>
                  <a:pt x="0" y="1539239"/>
                </a:lnTo>
                <a:lnTo>
                  <a:pt x="4310" y="1575506"/>
                </a:lnTo>
                <a:lnTo>
                  <a:pt x="39219" y="1638895"/>
                </a:lnTo>
                <a:lnTo>
                  <a:pt x="70104" y="1665731"/>
                </a:lnTo>
                <a:lnTo>
                  <a:pt x="105395" y="1686799"/>
                </a:lnTo>
                <a:lnTo>
                  <a:pt x="147207" y="1704227"/>
                </a:lnTo>
                <a:lnTo>
                  <a:pt x="195453" y="1717928"/>
                </a:lnTo>
                <a:lnTo>
                  <a:pt x="250048" y="1727820"/>
                </a:lnTo>
                <a:lnTo>
                  <a:pt x="310910" y="1733818"/>
                </a:lnTo>
                <a:lnTo>
                  <a:pt x="377952" y="1735835"/>
                </a:lnTo>
                <a:lnTo>
                  <a:pt x="434666" y="1734324"/>
                </a:lnTo>
                <a:lnTo>
                  <a:pt x="489257" y="1729790"/>
                </a:lnTo>
                <a:lnTo>
                  <a:pt x="541719" y="1722233"/>
                </a:lnTo>
                <a:lnTo>
                  <a:pt x="592044" y="1711653"/>
                </a:lnTo>
                <a:lnTo>
                  <a:pt x="640226" y="1698050"/>
                </a:lnTo>
                <a:lnTo>
                  <a:pt x="686258" y="1681425"/>
                </a:lnTo>
                <a:lnTo>
                  <a:pt x="730132" y="1661777"/>
                </a:lnTo>
                <a:lnTo>
                  <a:pt x="771842" y="1639106"/>
                </a:lnTo>
                <a:lnTo>
                  <a:pt x="811381" y="1613412"/>
                </a:lnTo>
                <a:lnTo>
                  <a:pt x="848743" y="1584695"/>
                </a:lnTo>
                <a:lnTo>
                  <a:pt x="883920" y="1552955"/>
                </a:lnTo>
                <a:lnTo>
                  <a:pt x="919578" y="1515602"/>
                </a:lnTo>
                <a:lnTo>
                  <a:pt x="951561" y="1476695"/>
                </a:lnTo>
                <a:lnTo>
                  <a:pt x="979849" y="1436232"/>
                </a:lnTo>
                <a:lnTo>
                  <a:pt x="1004425" y="1394216"/>
                </a:lnTo>
                <a:lnTo>
                  <a:pt x="1025271" y="1350644"/>
                </a:lnTo>
                <a:lnTo>
                  <a:pt x="1042367" y="1305519"/>
                </a:lnTo>
                <a:lnTo>
                  <a:pt x="1055696" y="1258839"/>
                </a:lnTo>
                <a:lnTo>
                  <a:pt x="1065239" y="1210604"/>
                </a:lnTo>
                <a:lnTo>
                  <a:pt x="1070978" y="1160815"/>
                </a:lnTo>
                <a:lnTo>
                  <a:pt x="1072896" y="1109471"/>
                </a:lnTo>
                <a:lnTo>
                  <a:pt x="1069799" y="1050072"/>
                </a:lnTo>
                <a:lnTo>
                  <a:pt x="1060557" y="994550"/>
                </a:lnTo>
                <a:lnTo>
                  <a:pt x="1045244" y="943124"/>
                </a:lnTo>
                <a:lnTo>
                  <a:pt x="1023932" y="896014"/>
                </a:lnTo>
                <a:lnTo>
                  <a:pt x="996696" y="853439"/>
                </a:lnTo>
                <a:lnTo>
                  <a:pt x="969645" y="820038"/>
                </a:lnTo>
                <a:lnTo>
                  <a:pt x="938784" y="788415"/>
                </a:lnTo>
                <a:lnTo>
                  <a:pt x="904113" y="758570"/>
                </a:lnTo>
                <a:lnTo>
                  <a:pt x="865632" y="730503"/>
                </a:lnTo>
                <a:lnTo>
                  <a:pt x="823341" y="704214"/>
                </a:lnTo>
                <a:lnTo>
                  <a:pt x="777240" y="679703"/>
                </a:lnTo>
                <a:lnTo>
                  <a:pt x="829532" y="646295"/>
                </a:lnTo>
                <a:lnTo>
                  <a:pt x="874395" y="610171"/>
                </a:lnTo>
                <a:lnTo>
                  <a:pt x="911828" y="571476"/>
                </a:lnTo>
                <a:lnTo>
                  <a:pt x="941832" y="530351"/>
                </a:lnTo>
                <a:lnTo>
                  <a:pt x="964715" y="486632"/>
                </a:lnTo>
                <a:lnTo>
                  <a:pt x="980884" y="442340"/>
                </a:lnTo>
                <a:lnTo>
                  <a:pt x="990480" y="397478"/>
                </a:lnTo>
                <a:lnTo>
                  <a:pt x="993648" y="352043"/>
                </a:lnTo>
                <a:lnTo>
                  <a:pt x="990585" y="305815"/>
                </a:lnTo>
                <a:lnTo>
                  <a:pt x="981343" y="261619"/>
                </a:lnTo>
                <a:lnTo>
                  <a:pt x="965835" y="219455"/>
                </a:lnTo>
                <a:lnTo>
                  <a:pt x="943976" y="179323"/>
                </a:lnTo>
                <a:lnTo>
                  <a:pt x="915684" y="141223"/>
                </a:lnTo>
                <a:lnTo>
                  <a:pt x="880872" y="105155"/>
                </a:lnTo>
                <a:lnTo>
                  <a:pt x="841875" y="73024"/>
                </a:lnTo>
                <a:lnTo>
                  <a:pt x="799535" y="46735"/>
                </a:lnTo>
                <a:lnTo>
                  <a:pt x="753808" y="26288"/>
                </a:lnTo>
                <a:lnTo>
                  <a:pt x="704652" y="11683"/>
                </a:lnTo>
                <a:lnTo>
                  <a:pt x="652025" y="2920"/>
                </a:lnTo>
                <a:lnTo>
                  <a:pt x="595884" y="0"/>
                </a:lnTo>
                <a:close/>
              </a:path>
            </a:pathLst>
          </a:custGeom>
          <a:solidFill>
            <a:srgbClr val="CBCBC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091944" y="2399548"/>
            <a:ext cx="3589654" cy="3092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50" b="1" dirty="0">
                <a:latin typeface="Arial"/>
                <a:cs typeface="Arial"/>
              </a:rPr>
              <a:t>Encapsulation</a:t>
            </a:r>
            <a:r>
              <a:rPr sz="1850" b="1" spc="55" dirty="0">
                <a:latin typeface="Arial"/>
                <a:cs typeface="Arial"/>
              </a:rPr>
              <a:t> </a:t>
            </a:r>
            <a:r>
              <a:rPr sz="1850" b="1" dirty="0">
                <a:latin typeface="Arial"/>
                <a:cs typeface="Arial"/>
              </a:rPr>
              <a:t>and</a:t>
            </a:r>
            <a:r>
              <a:rPr sz="1850" b="1" spc="60" dirty="0">
                <a:latin typeface="Arial"/>
                <a:cs typeface="Arial"/>
              </a:rPr>
              <a:t> </a:t>
            </a:r>
            <a:r>
              <a:rPr sz="1850" b="1" spc="-10" dirty="0">
                <a:latin typeface="Arial"/>
                <a:cs typeface="Arial"/>
              </a:rPr>
              <a:t>Subclassing</a:t>
            </a:r>
            <a:endParaRPr sz="18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326639" y="5247386"/>
            <a:ext cx="3116580" cy="144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endParaRPr sz="8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55627" y="806967"/>
            <a:ext cx="5098415" cy="25469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2229485">
              <a:lnSpc>
                <a:spcPct val="100000"/>
              </a:lnSpc>
              <a:spcBef>
                <a:spcPts val="110"/>
              </a:spcBef>
            </a:pPr>
            <a:r>
              <a:rPr sz="1850" b="1" spc="-10" dirty="0">
                <a:latin typeface="Arial"/>
                <a:cs typeface="Arial"/>
              </a:rPr>
              <a:t>Objectives</a:t>
            </a:r>
            <a:endParaRPr sz="18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330"/>
              </a:spcBef>
            </a:pPr>
            <a:endParaRPr sz="1850">
              <a:latin typeface="Arial"/>
              <a:cs typeface="Arial"/>
            </a:endParaRPr>
          </a:p>
          <a:p>
            <a:pPr marL="12700" marR="5080" indent="4445">
              <a:lnSpc>
                <a:spcPct val="101299"/>
              </a:lnSpc>
            </a:pPr>
            <a:r>
              <a:rPr sz="1550" dirty="0">
                <a:latin typeface="Arial"/>
                <a:cs typeface="Arial"/>
              </a:rPr>
              <a:t>After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completing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this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lesson,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you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should</a:t>
            </a:r>
            <a:r>
              <a:rPr sz="1550" spc="2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be</a:t>
            </a:r>
            <a:r>
              <a:rPr sz="1550" spc="6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able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to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do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spc="-25" dirty="0">
                <a:latin typeface="Arial"/>
                <a:cs typeface="Arial"/>
              </a:rPr>
              <a:t>the </a:t>
            </a:r>
            <a:r>
              <a:rPr sz="1550" spc="-10" dirty="0">
                <a:latin typeface="Arial"/>
                <a:cs typeface="Arial"/>
              </a:rPr>
              <a:t>following:</a:t>
            </a:r>
            <a:endParaRPr sz="1550">
              <a:latin typeface="Arial"/>
              <a:cs typeface="Arial"/>
            </a:endParaRPr>
          </a:p>
          <a:p>
            <a:pPr marL="417830" indent="-328930">
              <a:lnSpc>
                <a:spcPct val="100000"/>
              </a:lnSpc>
              <a:spcBef>
                <a:spcPts val="225"/>
              </a:spcBef>
              <a:buClr>
                <a:srgbClr val="FF0000"/>
              </a:buClr>
              <a:buChar char="•"/>
              <a:tabLst>
                <a:tab pos="417830" algn="l"/>
              </a:tabLst>
            </a:pPr>
            <a:r>
              <a:rPr sz="1550" dirty="0">
                <a:latin typeface="Arial"/>
                <a:cs typeface="Arial"/>
              </a:rPr>
              <a:t>Use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encapsulation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in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Java</a:t>
            </a:r>
            <a:r>
              <a:rPr sz="1550" spc="5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class</a:t>
            </a:r>
            <a:r>
              <a:rPr sz="1550" spc="20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design</a:t>
            </a:r>
            <a:endParaRPr sz="1550">
              <a:latin typeface="Arial"/>
              <a:cs typeface="Arial"/>
            </a:endParaRPr>
          </a:p>
          <a:p>
            <a:pPr marL="417830" indent="-328930">
              <a:lnSpc>
                <a:spcPct val="100000"/>
              </a:lnSpc>
              <a:spcBef>
                <a:spcPts val="219"/>
              </a:spcBef>
              <a:buClr>
                <a:srgbClr val="FF0000"/>
              </a:buClr>
              <a:buChar char="•"/>
              <a:tabLst>
                <a:tab pos="417830" algn="l"/>
              </a:tabLst>
            </a:pPr>
            <a:r>
              <a:rPr sz="1550" dirty="0">
                <a:latin typeface="Arial"/>
                <a:cs typeface="Arial"/>
              </a:rPr>
              <a:t>Model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business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problems</a:t>
            </a:r>
            <a:r>
              <a:rPr sz="1550" spc="5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by</a:t>
            </a:r>
            <a:r>
              <a:rPr sz="1550" spc="5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using</a:t>
            </a:r>
            <a:r>
              <a:rPr sz="1550" spc="5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Java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classes</a:t>
            </a:r>
            <a:endParaRPr sz="1550">
              <a:latin typeface="Arial"/>
              <a:cs typeface="Arial"/>
            </a:endParaRPr>
          </a:p>
          <a:p>
            <a:pPr marL="417830" indent="-328930">
              <a:lnSpc>
                <a:spcPct val="100000"/>
              </a:lnSpc>
              <a:spcBef>
                <a:spcPts val="215"/>
              </a:spcBef>
              <a:buClr>
                <a:srgbClr val="FF0000"/>
              </a:buClr>
              <a:buChar char="•"/>
              <a:tabLst>
                <a:tab pos="417830" algn="l"/>
              </a:tabLst>
            </a:pPr>
            <a:r>
              <a:rPr sz="1550" dirty="0">
                <a:latin typeface="Arial"/>
                <a:cs typeface="Arial"/>
              </a:rPr>
              <a:t>Make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classes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immutable</a:t>
            </a:r>
            <a:endParaRPr sz="1550">
              <a:latin typeface="Arial"/>
              <a:cs typeface="Arial"/>
            </a:endParaRPr>
          </a:p>
          <a:p>
            <a:pPr marL="417830" indent="-328930">
              <a:lnSpc>
                <a:spcPct val="100000"/>
              </a:lnSpc>
              <a:spcBef>
                <a:spcPts val="215"/>
              </a:spcBef>
              <a:buClr>
                <a:srgbClr val="FF0000"/>
              </a:buClr>
              <a:buChar char="•"/>
              <a:tabLst>
                <a:tab pos="417830" algn="l"/>
              </a:tabLst>
            </a:pPr>
            <a:r>
              <a:rPr sz="1550" dirty="0">
                <a:latin typeface="Arial"/>
                <a:cs typeface="Arial"/>
              </a:rPr>
              <a:t>Create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and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use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Java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subclasses</a:t>
            </a:r>
            <a:endParaRPr sz="1550">
              <a:latin typeface="Arial"/>
              <a:cs typeface="Arial"/>
            </a:endParaRPr>
          </a:p>
          <a:p>
            <a:pPr marL="417830" indent="-328930">
              <a:lnSpc>
                <a:spcPct val="100000"/>
              </a:lnSpc>
              <a:spcBef>
                <a:spcPts val="215"/>
              </a:spcBef>
              <a:buClr>
                <a:srgbClr val="FF0000"/>
              </a:buClr>
              <a:buChar char="•"/>
              <a:tabLst>
                <a:tab pos="417830" algn="l"/>
              </a:tabLst>
            </a:pPr>
            <a:r>
              <a:rPr sz="1550" dirty="0">
                <a:latin typeface="Arial"/>
                <a:cs typeface="Arial"/>
              </a:rPr>
              <a:t>Overload</a:t>
            </a:r>
            <a:r>
              <a:rPr sz="1550" spc="55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methods</a:t>
            </a:r>
            <a:endParaRPr sz="155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90415" y="3864864"/>
            <a:ext cx="2767584" cy="999744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2326639" y="5247386"/>
            <a:ext cx="3116580" cy="144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endParaRPr sz="8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31824" y="806967"/>
            <a:ext cx="5502910" cy="396049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4445" algn="ctr">
              <a:lnSpc>
                <a:spcPct val="100000"/>
              </a:lnSpc>
              <a:spcBef>
                <a:spcPts val="110"/>
              </a:spcBef>
            </a:pPr>
            <a:r>
              <a:rPr sz="1850" b="1" spc="-10" dirty="0">
                <a:latin typeface="Arial"/>
                <a:cs typeface="Arial"/>
              </a:rPr>
              <a:t>Encapsulation</a:t>
            </a:r>
            <a:endParaRPr sz="18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330"/>
              </a:spcBef>
            </a:pPr>
            <a:endParaRPr sz="1850">
              <a:latin typeface="Arial"/>
              <a:cs typeface="Arial"/>
            </a:endParaRPr>
          </a:p>
          <a:p>
            <a:pPr marL="336550" marR="514984" indent="-324485" algn="just">
              <a:lnSpc>
                <a:spcPct val="101299"/>
              </a:lnSpc>
              <a:buClr>
                <a:srgbClr val="FF0000"/>
              </a:buClr>
              <a:buChar char="•"/>
              <a:tabLst>
                <a:tab pos="341630" algn="l"/>
              </a:tabLst>
            </a:pPr>
            <a:r>
              <a:rPr sz="1550" dirty="0">
                <a:latin typeface="Arial"/>
                <a:cs typeface="Arial"/>
              </a:rPr>
              <a:t>Encapsulation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is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one</a:t>
            </a:r>
            <a:r>
              <a:rPr sz="1550" spc="6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of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the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four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fundamental</a:t>
            </a:r>
            <a:r>
              <a:rPr sz="1550" spc="55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object- 	</a:t>
            </a:r>
            <a:r>
              <a:rPr sz="1550" dirty="0">
                <a:latin typeface="Arial"/>
                <a:cs typeface="Arial"/>
              </a:rPr>
              <a:t>oriented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programming</a:t>
            </a:r>
            <a:r>
              <a:rPr sz="1550" spc="8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concepts.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The</a:t>
            </a:r>
            <a:r>
              <a:rPr sz="1550" spc="6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other</a:t>
            </a:r>
            <a:r>
              <a:rPr sz="1550" spc="6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three</a:t>
            </a:r>
            <a:r>
              <a:rPr sz="1550" spc="60" dirty="0">
                <a:latin typeface="Arial"/>
                <a:cs typeface="Arial"/>
              </a:rPr>
              <a:t> </a:t>
            </a:r>
            <a:r>
              <a:rPr sz="1550" spc="-25" dirty="0">
                <a:latin typeface="Arial"/>
                <a:cs typeface="Arial"/>
              </a:rPr>
              <a:t>are 	</a:t>
            </a:r>
            <a:r>
              <a:rPr sz="1550" dirty="0">
                <a:latin typeface="Arial"/>
                <a:cs typeface="Arial"/>
              </a:rPr>
              <a:t>inheritance,</a:t>
            </a:r>
            <a:r>
              <a:rPr sz="1550" spc="5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polymorphism,</a:t>
            </a:r>
            <a:r>
              <a:rPr sz="1550" spc="10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and</a:t>
            </a:r>
            <a:r>
              <a:rPr sz="1550" spc="70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abstraction.</a:t>
            </a:r>
            <a:endParaRPr sz="1550">
              <a:latin typeface="Arial"/>
              <a:cs typeface="Arial"/>
            </a:endParaRPr>
          </a:p>
          <a:p>
            <a:pPr marL="336550" marR="26034" indent="-324485" algn="just">
              <a:lnSpc>
                <a:spcPct val="101299"/>
              </a:lnSpc>
              <a:spcBef>
                <a:spcPts val="384"/>
              </a:spcBef>
              <a:buClr>
                <a:srgbClr val="FF0000"/>
              </a:buClr>
              <a:buChar char="•"/>
              <a:tabLst>
                <a:tab pos="341630" algn="l"/>
              </a:tabLst>
            </a:pPr>
            <a:r>
              <a:rPr sz="1550" dirty="0">
                <a:latin typeface="Arial"/>
                <a:cs typeface="Arial"/>
              </a:rPr>
              <a:t>The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term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i="1" dirty="0">
                <a:latin typeface="Arial"/>
                <a:cs typeface="Arial"/>
              </a:rPr>
              <a:t>encapsulation</a:t>
            </a:r>
            <a:r>
              <a:rPr sz="1550" i="1" spc="4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means</a:t>
            </a:r>
            <a:r>
              <a:rPr sz="1550" spc="6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to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enclose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in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capsule,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spc="-25" dirty="0">
                <a:latin typeface="Arial"/>
                <a:cs typeface="Arial"/>
              </a:rPr>
              <a:t>or 	</a:t>
            </a:r>
            <a:r>
              <a:rPr sz="1550" dirty="0">
                <a:latin typeface="Arial"/>
                <a:cs typeface="Arial"/>
              </a:rPr>
              <a:t>to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wrap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something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around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an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object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to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cover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spc="-25" dirty="0">
                <a:latin typeface="Arial"/>
                <a:cs typeface="Arial"/>
              </a:rPr>
              <a:t>it.</a:t>
            </a:r>
            <a:endParaRPr sz="1550">
              <a:latin typeface="Arial"/>
              <a:cs typeface="Arial"/>
            </a:endParaRPr>
          </a:p>
          <a:p>
            <a:pPr marL="336550" marR="38100" indent="-324485" algn="just">
              <a:lnSpc>
                <a:spcPct val="101299"/>
              </a:lnSpc>
              <a:spcBef>
                <a:spcPts val="380"/>
              </a:spcBef>
              <a:buClr>
                <a:srgbClr val="FF0000"/>
              </a:buClr>
              <a:buChar char="•"/>
              <a:tabLst>
                <a:tab pos="341630" algn="l"/>
              </a:tabLst>
            </a:pPr>
            <a:r>
              <a:rPr sz="1550" dirty="0">
                <a:latin typeface="Arial"/>
                <a:cs typeface="Arial"/>
              </a:rPr>
              <a:t>Encapsulation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covers,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or</a:t>
            </a:r>
            <a:r>
              <a:rPr sz="1550" spc="5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wraps,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the</a:t>
            </a:r>
            <a:r>
              <a:rPr sz="1550" spc="5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internal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workings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of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spc="-50" dirty="0">
                <a:latin typeface="Arial"/>
                <a:cs typeface="Arial"/>
              </a:rPr>
              <a:t>a 	</a:t>
            </a:r>
            <a:r>
              <a:rPr sz="1550" dirty="0">
                <a:latin typeface="Arial"/>
                <a:cs typeface="Arial"/>
              </a:rPr>
              <a:t>Java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object.</a:t>
            </a:r>
            <a:endParaRPr sz="1550">
              <a:latin typeface="Arial"/>
              <a:cs typeface="Arial"/>
            </a:endParaRPr>
          </a:p>
          <a:p>
            <a:pPr marL="660400" marR="356870" lvl="1" indent="-238125">
              <a:lnSpc>
                <a:spcPct val="102099"/>
              </a:lnSpc>
              <a:spcBef>
                <a:spcPts val="355"/>
              </a:spcBef>
              <a:buClr>
                <a:srgbClr val="FF0000"/>
              </a:buClr>
              <a:buChar char="–"/>
              <a:tabLst>
                <a:tab pos="660400" algn="l"/>
              </a:tabLst>
            </a:pPr>
            <a:r>
              <a:rPr sz="1400" dirty="0">
                <a:latin typeface="Arial"/>
                <a:cs typeface="Arial"/>
              </a:rPr>
              <a:t>Data</a:t>
            </a:r>
            <a:r>
              <a:rPr sz="1400" spc="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variables,</a:t>
            </a:r>
            <a:r>
              <a:rPr sz="1400" spc="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or</a:t>
            </a:r>
            <a:r>
              <a:rPr sz="1400" spc="5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fields,</a:t>
            </a:r>
            <a:r>
              <a:rPr sz="1400" spc="4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are</a:t>
            </a:r>
            <a:r>
              <a:rPr sz="1400" spc="4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hidden</a:t>
            </a:r>
            <a:r>
              <a:rPr sz="1400" spc="5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from</a:t>
            </a:r>
            <a:r>
              <a:rPr sz="1400" spc="4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the</a:t>
            </a:r>
            <a:r>
              <a:rPr sz="1400" spc="5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user</a:t>
            </a:r>
            <a:r>
              <a:rPr sz="1400" spc="5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of</a:t>
            </a:r>
            <a:r>
              <a:rPr sz="1400" spc="45" dirty="0">
                <a:latin typeface="Arial"/>
                <a:cs typeface="Arial"/>
              </a:rPr>
              <a:t> </a:t>
            </a:r>
            <a:r>
              <a:rPr sz="1400" spc="-25" dirty="0">
                <a:latin typeface="Arial"/>
                <a:cs typeface="Arial"/>
              </a:rPr>
              <a:t>the </a:t>
            </a:r>
            <a:r>
              <a:rPr sz="1400" spc="-10" dirty="0">
                <a:latin typeface="Arial"/>
                <a:cs typeface="Arial"/>
              </a:rPr>
              <a:t>object.</a:t>
            </a:r>
            <a:endParaRPr sz="1400">
              <a:latin typeface="Arial"/>
              <a:cs typeface="Arial"/>
            </a:endParaRPr>
          </a:p>
          <a:p>
            <a:pPr marL="660400" marR="5080" lvl="1" indent="-238125">
              <a:lnSpc>
                <a:spcPct val="102099"/>
              </a:lnSpc>
              <a:spcBef>
                <a:spcPts val="340"/>
              </a:spcBef>
              <a:buClr>
                <a:srgbClr val="FF0000"/>
              </a:buClr>
              <a:buChar char="–"/>
              <a:tabLst>
                <a:tab pos="660400" algn="l"/>
              </a:tabLst>
            </a:pPr>
            <a:r>
              <a:rPr sz="1400" dirty="0">
                <a:latin typeface="Arial"/>
                <a:cs typeface="Arial"/>
              </a:rPr>
              <a:t>Methods,</a:t>
            </a:r>
            <a:r>
              <a:rPr sz="1400" spc="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the</a:t>
            </a:r>
            <a:r>
              <a:rPr sz="1400" spc="6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functions</a:t>
            </a:r>
            <a:r>
              <a:rPr sz="1400" spc="5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in</a:t>
            </a:r>
            <a:r>
              <a:rPr sz="1400" spc="8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Java,</a:t>
            </a:r>
            <a:r>
              <a:rPr sz="1400" spc="5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provide</a:t>
            </a:r>
            <a:r>
              <a:rPr sz="1400" spc="5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an</a:t>
            </a:r>
            <a:r>
              <a:rPr sz="1400" spc="7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explicit</a:t>
            </a:r>
            <a:r>
              <a:rPr sz="1400" spc="5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service</a:t>
            </a:r>
            <a:r>
              <a:rPr sz="1400" spc="45" dirty="0">
                <a:latin typeface="Arial"/>
                <a:cs typeface="Arial"/>
              </a:rPr>
              <a:t> </a:t>
            </a:r>
            <a:r>
              <a:rPr sz="1400" spc="-25" dirty="0">
                <a:latin typeface="Arial"/>
                <a:cs typeface="Arial"/>
              </a:rPr>
              <a:t>to </a:t>
            </a:r>
            <a:r>
              <a:rPr sz="1400" dirty="0">
                <a:latin typeface="Arial"/>
                <a:cs typeface="Arial"/>
              </a:rPr>
              <a:t>the</a:t>
            </a:r>
            <a:r>
              <a:rPr sz="1400" spc="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user</a:t>
            </a:r>
            <a:r>
              <a:rPr sz="1400" spc="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of</a:t>
            </a:r>
            <a:r>
              <a:rPr sz="1400" spc="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the</a:t>
            </a:r>
            <a:r>
              <a:rPr sz="1400" spc="4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object</a:t>
            </a:r>
            <a:r>
              <a:rPr sz="1400" spc="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but</a:t>
            </a:r>
            <a:r>
              <a:rPr sz="1400" spc="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hide</a:t>
            </a:r>
            <a:r>
              <a:rPr sz="1400" spc="4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the</a:t>
            </a:r>
            <a:r>
              <a:rPr sz="1400" spc="4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implementation.</a:t>
            </a:r>
            <a:endParaRPr sz="1400">
              <a:latin typeface="Arial"/>
              <a:cs typeface="Arial"/>
            </a:endParaRPr>
          </a:p>
          <a:p>
            <a:pPr marL="660400" marR="131445" lvl="1" indent="-238125">
              <a:lnSpc>
                <a:spcPct val="102099"/>
              </a:lnSpc>
              <a:spcBef>
                <a:spcPts val="345"/>
              </a:spcBef>
              <a:buClr>
                <a:srgbClr val="FF0000"/>
              </a:buClr>
              <a:buChar char="–"/>
              <a:tabLst>
                <a:tab pos="660400" algn="l"/>
              </a:tabLst>
            </a:pPr>
            <a:r>
              <a:rPr sz="1400" dirty="0">
                <a:latin typeface="Arial"/>
                <a:cs typeface="Arial"/>
              </a:rPr>
              <a:t>As</a:t>
            </a:r>
            <a:r>
              <a:rPr sz="1400" spc="5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long</a:t>
            </a:r>
            <a:r>
              <a:rPr sz="1400" spc="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as</a:t>
            </a:r>
            <a:r>
              <a:rPr sz="1400" spc="5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the</a:t>
            </a:r>
            <a:r>
              <a:rPr sz="1400" spc="5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services</a:t>
            </a:r>
            <a:r>
              <a:rPr sz="1400" spc="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do</a:t>
            </a:r>
            <a:r>
              <a:rPr sz="1400" spc="5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not</a:t>
            </a:r>
            <a:r>
              <a:rPr sz="1400" spc="4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change,</a:t>
            </a:r>
            <a:r>
              <a:rPr sz="1400" spc="1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the</a:t>
            </a:r>
            <a:r>
              <a:rPr sz="1400" spc="5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implementation </a:t>
            </a:r>
            <a:r>
              <a:rPr sz="1400" dirty="0">
                <a:latin typeface="Arial"/>
                <a:cs typeface="Arial"/>
              </a:rPr>
              <a:t>can</a:t>
            </a:r>
            <a:r>
              <a:rPr sz="1400" spc="4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be</a:t>
            </a:r>
            <a:r>
              <a:rPr sz="1400" spc="6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modified</a:t>
            </a:r>
            <a:r>
              <a:rPr sz="1400" spc="6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without</a:t>
            </a:r>
            <a:r>
              <a:rPr sz="1400" spc="5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impacting</a:t>
            </a:r>
            <a:r>
              <a:rPr sz="1400" spc="4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the</a:t>
            </a:r>
            <a:r>
              <a:rPr sz="1400" spc="4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user.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17880" y="5717539"/>
            <a:ext cx="6187440" cy="129667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3600"/>
              </a:lnSpc>
              <a:spcBef>
                <a:spcPts val="85"/>
              </a:spcBef>
            </a:pPr>
            <a:r>
              <a:rPr sz="1150" dirty="0">
                <a:latin typeface="Arial"/>
                <a:cs typeface="Arial"/>
              </a:rPr>
              <a:t>An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analogy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for</a:t>
            </a:r>
            <a:r>
              <a:rPr sz="1150" spc="2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encapsulation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is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steering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wheel</a:t>
            </a:r>
            <a:r>
              <a:rPr sz="1150" spc="10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of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car.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When</a:t>
            </a:r>
            <a:r>
              <a:rPr sz="1150" spc="1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you</a:t>
            </a:r>
            <a:r>
              <a:rPr sz="1150" spc="12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drive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car,</a:t>
            </a:r>
            <a:r>
              <a:rPr sz="1150" spc="4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whether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spc="-25" dirty="0">
                <a:latin typeface="Arial"/>
                <a:cs typeface="Arial"/>
              </a:rPr>
              <a:t>it </a:t>
            </a:r>
            <a:r>
              <a:rPr sz="1150" dirty="0">
                <a:latin typeface="Arial"/>
                <a:cs typeface="Arial"/>
              </a:rPr>
              <a:t>is</a:t>
            </a:r>
            <a:r>
              <a:rPr sz="1150" spc="3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your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car,</a:t>
            </a:r>
            <a:r>
              <a:rPr sz="1150" spc="4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friend's</a:t>
            </a:r>
            <a:r>
              <a:rPr sz="1150" spc="4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car,</a:t>
            </a:r>
            <a:r>
              <a:rPr sz="1150" spc="3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or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rental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car,</a:t>
            </a:r>
            <a:r>
              <a:rPr sz="1150" spc="4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you</a:t>
            </a:r>
            <a:r>
              <a:rPr sz="1150" spc="10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probably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never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worry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about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how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spc="-10" dirty="0">
                <a:latin typeface="Arial"/>
                <a:cs typeface="Arial"/>
              </a:rPr>
              <a:t>steering </a:t>
            </a:r>
            <a:r>
              <a:rPr sz="1150" dirty="0">
                <a:latin typeface="Arial"/>
                <a:cs typeface="Arial"/>
              </a:rPr>
              <a:t>wheel</a:t>
            </a:r>
            <a:r>
              <a:rPr sz="1150" spc="11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implements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right-turn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or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left-turn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function.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10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steering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wheel</a:t>
            </a:r>
            <a:r>
              <a:rPr sz="1150" spc="12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could</a:t>
            </a:r>
            <a:r>
              <a:rPr sz="1150" spc="10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be</a:t>
            </a:r>
            <a:r>
              <a:rPr sz="1150" spc="10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connected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spc="-25" dirty="0">
                <a:latin typeface="Arial"/>
                <a:cs typeface="Arial"/>
              </a:rPr>
              <a:t>to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4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front</a:t>
            </a:r>
            <a:r>
              <a:rPr sz="1150" spc="2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wheels</a:t>
            </a:r>
            <a:r>
              <a:rPr sz="1150" spc="11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in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number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of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ways:</a:t>
            </a:r>
            <a:r>
              <a:rPr sz="1150" spc="11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ball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and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socket,</a:t>
            </a:r>
            <a:r>
              <a:rPr sz="1150" spc="2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rack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and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pinion,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or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some</a:t>
            </a:r>
            <a:r>
              <a:rPr sz="1150" spc="4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exotic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set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spc="-25" dirty="0">
                <a:latin typeface="Arial"/>
                <a:cs typeface="Arial"/>
              </a:rPr>
              <a:t>of </a:t>
            </a:r>
            <a:r>
              <a:rPr sz="1150" dirty="0">
                <a:latin typeface="Arial"/>
                <a:cs typeface="Arial"/>
              </a:rPr>
              <a:t>servo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mechanisms.</a:t>
            </a:r>
            <a:r>
              <a:rPr sz="1150" spc="1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As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long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as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car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steers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properly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when</a:t>
            </a:r>
            <a:r>
              <a:rPr sz="1150" spc="10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you</a:t>
            </a:r>
            <a:r>
              <a:rPr sz="1150" spc="10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turn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wheel,</a:t>
            </a:r>
            <a:r>
              <a:rPr sz="1150" spc="9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spc="-10" dirty="0">
                <a:latin typeface="Arial"/>
                <a:cs typeface="Arial"/>
              </a:rPr>
              <a:t>steering </a:t>
            </a:r>
            <a:r>
              <a:rPr sz="1150" dirty="0">
                <a:latin typeface="Arial"/>
                <a:cs typeface="Arial"/>
              </a:rPr>
              <a:t>wheel</a:t>
            </a:r>
            <a:r>
              <a:rPr sz="1150" spc="9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encapsulates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functions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you</a:t>
            </a:r>
            <a:r>
              <a:rPr sz="1150" spc="10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need―you</a:t>
            </a:r>
            <a:r>
              <a:rPr sz="1150" spc="13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do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not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have</a:t>
            </a:r>
            <a:r>
              <a:rPr sz="1150" spc="10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to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think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about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spc="-25" dirty="0">
                <a:latin typeface="Arial"/>
                <a:cs typeface="Arial"/>
              </a:rPr>
              <a:t>the </a:t>
            </a:r>
            <a:r>
              <a:rPr sz="1150" spc="-10" dirty="0">
                <a:latin typeface="Arial"/>
                <a:cs typeface="Arial"/>
              </a:rPr>
              <a:t>implementation.</a:t>
            </a:r>
            <a:endParaRPr sz="11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326639" y="5247386"/>
            <a:ext cx="3116580" cy="144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endParaRPr sz="8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530096" y="2609088"/>
            <a:ext cx="2590800" cy="1414780"/>
            <a:chOff x="1530096" y="2609088"/>
            <a:chExt cx="2590800" cy="141478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60063" y="2663952"/>
              <a:ext cx="560832" cy="70713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29584" y="3352800"/>
              <a:ext cx="591312" cy="67056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82496" y="2609088"/>
              <a:ext cx="505968" cy="2072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94688" y="2798064"/>
              <a:ext cx="475488" cy="16459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30096" y="2944368"/>
              <a:ext cx="835152" cy="42672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45920" y="3352800"/>
              <a:ext cx="707136" cy="201168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1486916" y="3609460"/>
            <a:ext cx="2174240" cy="8102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078865">
              <a:lnSpc>
                <a:spcPct val="102400"/>
              </a:lnSpc>
              <a:spcBef>
                <a:spcPts val="100"/>
              </a:spcBef>
            </a:pPr>
            <a:r>
              <a:rPr sz="1250" spc="130" dirty="0">
                <a:latin typeface="Times New Roman"/>
                <a:cs typeface="Times New Roman"/>
              </a:rPr>
              <a:t>Employee</a:t>
            </a:r>
            <a:r>
              <a:rPr sz="1250" spc="480" dirty="0">
                <a:latin typeface="Times New Roman"/>
                <a:cs typeface="Times New Roman"/>
              </a:rPr>
              <a:t> </a:t>
            </a:r>
            <a:r>
              <a:rPr sz="1250" spc="75" dirty="0">
                <a:latin typeface="Times New Roman"/>
                <a:cs typeface="Times New Roman"/>
              </a:rPr>
              <a:t>ID </a:t>
            </a:r>
            <a:r>
              <a:rPr sz="1250" spc="-20" dirty="0">
                <a:latin typeface="Times New Roman"/>
                <a:cs typeface="Times New Roman"/>
              </a:rPr>
              <a:t>Name</a:t>
            </a:r>
            <a:endParaRPr sz="1250">
              <a:latin typeface="Times New Roman"/>
              <a:cs typeface="Times New Roman"/>
            </a:endParaRPr>
          </a:p>
          <a:p>
            <a:pPr marL="12700" marR="5080">
              <a:lnSpc>
                <a:spcPct val="103200"/>
              </a:lnSpc>
            </a:pPr>
            <a:r>
              <a:rPr sz="1250" spc="245" dirty="0">
                <a:latin typeface="Times New Roman"/>
                <a:cs typeface="Times New Roman"/>
              </a:rPr>
              <a:t>Social</a:t>
            </a:r>
            <a:r>
              <a:rPr sz="1250" spc="475" dirty="0">
                <a:latin typeface="Times New Roman"/>
                <a:cs typeface="Times New Roman"/>
              </a:rPr>
              <a:t> </a:t>
            </a:r>
            <a:r>
              <a:rPr sz="1250" spc="240" dirty="0">
                <a:latin typeface="Times New Roman"/>
                <a:cs typeface="Times New Roman"/>
              </a:rPr>
              <a:t>Security</a:t>
            </a:r>
            <a:r>
              <a:rPr sz="1250" spc="465" dirty="0">
                <a:latin typeface="Times New Roman"/>
                <a:cs typeface="Times New Roman"/>
              </a:rPr>
              <a:t> </a:t>
            </a:r>
            <a:r>
              <a:rPr sz="1250" spc="75" dirty="0">
                <a:latin typeface="Times New Roman"/>
                <a:cs typeface="Times New Roman"/>
              </a:rPr>
              <a:t>Number </a:t>
            </a:r>
            <a:r>
              <a:rPr sz="1250" spc="225" dirty="0">
                <a:latin typeface="Times New Roman"/>
                <a:cs typeface="Times New Roman"/>
              </a:rPr>
              <a:t>Salary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085088" y="3717668"/>
            <a:ext cx="1099820" cy="4184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3200"/>
              </a:lnSpc>
              <a:spcBef>
                <a:spcPts val="90"/>
              </a:spcBef>
            </a:pPr>
            <a:r>
              <a:rPr sz="1250" spc="100" dirty="0">
                <a:latin typeface="Times New Roman"/>
                <a:cs typeface="Times New Roman"/>
              </a:rPr>
              <a:t>changeName </a:t>
            </a:r>
            <a:r>
              <a:rPr sz="1250" spc="210" dirty="0">
                <a:latin typeface="Times New Roman"/>
                <a:cs typeface="Times New Roman"/>
              </a:rPr>
              <a:t>RaiseSalary</a:t>
            </a:r>
            <a:endParaRPr sz="1250">
              <a:latin typeface="Times New Roman"/>
              <a:cs typeface="Times New Roman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1315211" y="2127504"/>
            <a:ext cx="5088890" cy="2527300"/>
            <a:chOff x="1315211" y="2127504"/>
            <a:chExt cx="5088890" cy="2527300"/>
          </a:xfrm>
        </p:grpSpPr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571744" y="2663952"/>
              <a:ext cx="353567" cy="316992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394959" y="2962656"/>
              <a:ext cx="530351" cy="627888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2688336" y="3118104"/>
              <a:ext cx="708660" cy="490855"/>
            </a:xfrm>
            <a:custGeom>
              <a:avLst/>
              <a:gdLst/>
              <a:ahLst/>
              <a:cxnLst/>
              <a:rect l="l" t="t" r="r" b="b"/>
              <a:pathLst>
                <a:path w="708660" h="490854">
                  <a:moveTo>
                    <a:pt x="463295" y="0"/>
                  </a:moveTo>
                  <a:lnTo>
                    <a:pt x="463295" y="121920"/>
                  </a:lnTo>
                  <a:lnTo>
                    <a:pt x="0" y="121920"/>
                  </a:lnTo>
                  <a:lnTo>
                    <a:pt x="0" y="367284"/>
                  </a:lnTo>
                  <a:lnTo>
                    <a:pt x="463295" y="367284"/>
                  </a:lnTo>
                  <a:lnTo>
                    <a:pt x="463295" y="490728"/>
                  </a:lnTo>
                  <a:lnTo>
                    <a:pt x="708660" y="245364"/>
                  </a:lnTo>
                  <a:lnTo>
                    <a:pt x="463295" y="0"/>
                  </a:lnTo>
                  <a:close/>
                </a:path>
              </a:pathLst>
            </a:custGeom>
            <a:solidFill>
              <a:srgbClr val="DCDC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677667" y="3093720"/>
              <a:ext cx="733425" cy="539750"/>
            </a:xfrm>
            <a:custGeom>
              <a:avLst/>
              <a:gdLst/>
              <a:ahLst/>
              <a:cxnLst/>
              <a:rect l="l" t="t" r="r" b="b"/>
              <a:pathLst>
                <a:path w="733425" h="539750">
                  <a:moveTo>
                    <a:pt x="463295" y="391667"/>
                  </a:moveTo>
                  <a:lnTo>
                    <a:pt x="463295" y="539495"/>
                  </a:lnTo>
                  <a:lnTo>
                    <a:pt x="487680" y="515111"/>
                  </a:lnTo>
                  <a:lnTo>
                    <a:pt x="483108" y="515111"/>
                  </a:lnTo>
                  <a:lnTo>
                    <a:pt x="466344" y="507491"/>
                  </a:lnTo>
                  <a:lnTo>
                    <a:pt x="483107" y="490727"/>
                  </a:lnTo>
                  <a:lnTo>
                    <a:pt x="483108" y="402335"/>
                  </a:lnTo>
                  <a:lnTo>
                    <a:pt x="473964" y="402335"/>
                  </a:lnTo>
                  <a:lnTo>
                    <a:pt x="463295" y="391667"/>
                  </a:lnTo>
                  <a:close/>
                </a:path>
                <a:path w="733425" h="539750">
                  <a:moveTo>
                    <a:pt x="483108" y="490727"/>
                  </a:moveTo>
                  <a:lnTo>
                    <a:pt x="466344" y="507491"/>
                  </a:lnTo>
                  <a:lnTo>
                    <a:pt x="483108" y="515111"/>
                  </a:lnTo>
                  <a:lnTo>
                    <a:pt x="483108" y="490727"/>
                  </a:lnTo>
                  <a:close/>
                </a:path>
                <a:path w="733425" h="539750">
                  <a:moveTo>
                    <a:pt x="704088" y="269747"/>
                  </a:moveTo>
                  <a:lnTo>
                    <a:pt x="483108" y="490727"/>
                  </a:lnTo>
                  <a:lnTo>
                    <a:pt x="483108" y="515111"/>
                  </a:lnTo>
                  <a:lnTo>
                    <a:pt x="487680" y="515111"/>
                  </a:lnTo>
                  <a:lnTo>
                    <a:pt x="725424" y="277367"/>
                  </a:lnTo>
                  <a:lnTo>
                    <a:pt x="711708" y="277367"/>
                  </a:lnTo>
                  <a:lnTo>
                    <a:pt x="704088" y="269747"/>
                  </a:lnTo>
                  <a:close/>
                </a:path>
                <a:path w="733425" h="539750">
                  <a:moveTo>
                    <a:pt x="463295" y="137159"/>
                  </a:moveTo>
                  <a:lnTo>
                    <a:pt x="0" y="137159"/>
                  </a:lnTo>
                  <a:lnTo>
                    <a:pt x="0" y="402335"/>
                  </a:lnTo>
                  <a:lnTo>
                    <a:pt x="463295" y="402335"/>
                  </a:lnTo>
                  <a:lnTo>
                    <a:pt x="463295" y="391667"/>
                  </a:lnTo>
                  <a:lnTo>
                    <a:pt x="19812" y="391667"/>
                  </a:lnTo>
                  <a:lnTo>
                    <a:pt x="10668" y="382523"/>
                  </a:lnTo>
                  <a:lnTo>
                    <a:pt x="19812" y="382523"/>
                  </a:lnTo>
                  <a:lnTo>
                    <a:pt x="19812" y="156971"/>
                  </a:lnTo>
                  <a:lnTo>
                    <a:pt x="10668" y="156971"/>
                  </a:lnTo>
                  <a:lnTo>
                    <a:pt x="19812" y="146303"/>
                  </a:lnTo>
                  <a:lnTo>
                    <a:pt x="463295" y="146303"/>
                  </a:lnTo>
                  <a:lnTo>
                    <a:pt x="463295" y="137159"/>
                  </a:lnTo>
                  <a:close/>
                </a:path>
                <a:path w="733425" h="539750">
                  <a:moveTo>
                    <a:pt x="483108" y="382523"/>
                  </a:moveTo>
                  <a:lnTo>
                    <a:pt x="19812" y="382523"/>
                  </a:lnTo>
                  <a:lnTo>
                    <a:pt x="19812" y="391667"/>
                  </a:lnTo>
                  <a:lnTo>
                    <a:pt x="463295" y="391667"/>
                  </a:lnTo>
                  <a:lnTo>
                    <a:pt x="473964" y="402335"/>
                  </a:lnTo>
                  <a:lnTo>
                    <a:pt x="483108" y="402335"/>
                  </a:lnTo>
                  <a:lnTo>
                    <a:pt x="483108" y="382523"/>
                  </a:lnTo>
                  <a:close/>
                </a:path>
                <a:path w="733425" h="539750">
                  <a:moveTo>
                    <a:pt x="19812" y="382523"/>
                  </a:moveTo>
                  <a:lnTo>
                    <a:pt x="10668" y="382523"/>
                  </a:lnTo>
                  <a:lnTo>
                    <a:pt x="19812" y="391667"/>
                  </a:lnTo>
                  <a:lnTo>
                    <a:pt x="19812" y="382523"/>
                  </a:lnTo>
                  <a:close/>
                </a:path>
                <a:path w="733425" h="539750">
                  <a:moveTo>
                    <a:pt x="711708" y="262127"/>
                  </a:moveTo>
                  <a:lnTo>
                    <a:pt x="704088" y="269747"/>
                  </a:lnTo>
                  <a:lnTo>
                    <a:pt x="711708" y="277367"/>
                  </a:lnTo>
                  <a:lnTo>
                    <a:pt x="711708" y="262127"/>
                  </a:lnTo>
                  <a:close/>
                </a:path>
                <a:path w="733425" h="539750">
                  <a:moveTo>
                    <a:pt x="725424" y="262127"/>
                  </a:moveTo>
                  <a:lnTo>
                    <a:pt x="711708" y="262127"/>
                  </a:lnTo>
                  <a:lnTo>
                    <a:pt x="711708" y="277367"/>
                  </a:lnTo>
                  <a:lnTo>
                    <a:pt x="725424" y="277367"/>
                  </a:lnTo>
                  <a:lnTo>
                    <a:pt x="733044" y="269747"/>
                  </a:lnTo>
                  <a:lnTo>
                    <a:pt x="725424" y="262127"/>
                  </a:lnTo>
                  <a:close/>
                </a:path>
                <a:path w="733425" h="539750">
                  <a:moveTo>
                    <a:pt x="487680" y="24383"/>
                  </a:moveTo>
                  <a:lnTo>
                    <a:pt x="483108" y="24383"/>
                  </a:lnTo>
                  <a:lnTo>
                    <a:pt x="483108" y="48767"/>
                  </a:lnTo>
                  <a:lnTo>
                    <a:pt x="704088" y="269747"/>
                  </a:lnTo>
                  <a:lnTo>
                    <a:pt x="711708" y="262127"/>
                  </a:lnTo>
                  <a:lnTo>
                    <a:pt x="725424" y="262127"/>
                  </a:lnTo>
                  <a:lnTo>
                    <a:pt x="487680" y="24383"/>
                  </a:lnTo>
                  <a:close/>
                </a:path>
                <a:path w="733425" h="539750">
                  <a:moveTo>
                    <a:pt x="19812" y="146303"/>
                  </a:moveTo>
                  <a:lnTo>
                    <a:pt x="10668" y="156971"/>
                  </a:lnTo>
                  <a:lnTo>
                    <a:pt x="19812" y="156971"/>
                  </a:lnTo>
                  <a:lnTo>
                    <a:pt x="19812" y="146303"/>
                  </a:lnTo>
                  <a:close/>
                </a:path>
                <a:path w="733425" h="539750">
                  <a:moveTo>
                    <a:pt x="483108" y="137159"/>
                  </a:moveTo>
                  <a:lnTo>
                    <a:pt x="473964" y="137159"/>
                  </a:lnTo>
                  <a:lnTo>
                    <a:pt x="463295" y="146303"/>
                  </a:lnTo>
                  <a:lnTo>
                    <a:pt x="19812" y="146303"/>
                  </a:lnTo>
                  <a:lnTo>
                    <a:pt x="19812" y="156971"/>
                  </a:lnTo>
                  <a:lnTo>
                    <a:pt x="483108" y="156971"/>
                  </a:lnTo>
                  <a:lnTo>
                    <a:pt x="483108" y="137159"/>
                  </a:lnTo>
                  <a:close/>
                </a:path>
                <a:path w="733425" h="539750">
                  <a:moveTo>
                    <a:pt x="463295" y="0"/>
                  </a:moveTo>
                  <a:lnTo>
                    <a:pt x="463295" y="146303"/>
                  </a:lnTo>
                  <a:lnTo>
                    <a:pt x="473964" y="137159"/>
                  </a:lnTo>
                  <a:lnTo>
                    <a:pt x="483108" y="137159"/>
                  </a:lnTo>
                  <a:lnTo>
                    <a:pt x="483108" y="48767"/>
                  </a:lnTo>
                  <a:lnTo>
                    <a:pt x="466344" y="32003"/>
                  </a:lnTo>
                  <a:lnTo>
                    <a:pt x="483108" y="24383"/>
                  </a:lnTo>
                  <a:lnTo>
                    <a:pt x="487680" y="24383"/>
                  </a:lnTo>
                  <a:lnTo>
                    <a:pt x="463295" y="0"/>
                  </a:lnTo>
                  <a:close/>
                </a:path>
                <a:path w="733425" h="539750">
                  <a:moveTo>
                    <a:pt x="483108" y="24383"/>
                  </a:moveTo>
                  <a:lnTo>
                    <a:pt x="466344" y="32003"/>
                  </a:lnTo>
                  <a:lnTo>
                    <a:pt x="483108" y="48767"/>
                  </a:lnTo>
                  <a:lnTo>
                    <a:pt x="483108" y="2438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268723" y="3118104"/>
              <a:ext cx="708660" cy="490855"/>
            </a:xfrm>
            <a:custGeom>
              <a:avLst/>
              <a:gdLst/>
              <a:ahLst/>
              <a:cxnLst/>
              <a:rect l="l" t="t" r="r" b="b"/>
              <a:pathLst>
                <a:path w="708660" h="490854">
                  <a:moveTo>
                    <a:pt x="245364" y="0"/>
                  </a:moveTo>
                  <a:lnTo>
                    <a:pt x="0" y="245364"/>
                  </a:lnTo>
                  <a:lnTo>
                    <a:pt x="245364" y="490728"/>
                  </a:lnTo>
                  <a:lnTo>
                    <a:pt x="245364" y="367284"/>
                  </a:lnTo>
                  <a:lnTo>
                    <a:pt x="708660" y="367284"/>
                  </a:lnTo>
                  <a:lnTo>
                    <a:pt x="708660" y="121920"/>
                  </a:lnTo>
                  <a:lnTo>
                    <a:pt x="245364" y="121920"/>
                  </a:lnTo>
                  <a:lnTo>
                    <a:pt x="245364" y="0"/>
                  </a:lnTo>
                  <a:close/>
                </a:path>
              </a:pathLst>
            </a:custGeom>
            <a:solidFill>
              <a:srgbClr val="DCDC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315212" y="2127503"/>
              <a:ext cx="5088890" cy="2527300"/>
            </a:xfrm>
            <a:custGeom>
              <a:avLst/>
              <a:gdLst/>
              <a:ahLst/>
              <a:cxnLst/>
              <a:rect l="l" t="t" r="r" b="b"/>
              <a:pathLst>
                <a:path w="5088890" h="2527300">
                  <a:moveTo>
                    <a:pt x="3671316" y="1103376"/>
                  </a:moveTo>
                  <a:lnTo>
                    <a:pt x="3651504" y="1103376"/>
                  </a:lnTo>
                  <a:lnTo>
                    <a:pt x="3651504" y="1123188"/>
                  </a:lnTo>
                  <a:lnTo>
                    <a:pt x="3651504" y="1348740"/>
                  </a:lnTo>
                  <a:lnTo>
                    <a:pt x="3188208" y="1348740"/>
                  </a:lnTo>
                  <a:lnTo>
                    <a:pt x="3188208" y="1455420"/>
                  </a:lnTo>
                  <a:lnTo>
                    <a:pt x="2976372" y="1243584"/>
                  </a:lnTo>
                  <a:lnTo>
                    <a:pt x="2968752" y="1235964"/>
                  </a:lnTo>
                  <a:lnTo>
                    <a:pt x="2976372" y="1228344"/>
                  </a:lnTo>
                  <a:lnTo>
                    <a:pt x="3188208" y="1016508"/>
                  </a:lnTo>
                  <a:lnTo>
                    <a:pt x="3188208" y="1123188"/>
                  </a:lnTo>
                  <a:lnTo>
                    <a:pt x="3651504" y="1123188"/>
                  </a:lnTo>
                  <a:lnTo>
                    <a:pt x="3651504" y="1103376"/>
                  </a:lnTo>
                  <a:lnTo>
                    <a:pt x="3208020" y="1103376"/>
                  </a:lnTo>
                  <a:lnTo>
                    <a:pt x="3208020" y="990600"/>
                  </a:lnTo>
                  <a:lnTo>
                    <a:pt x="3208020" y="966216"/>
                  </a:lnTo>
                  <a:lnTo>
                    <a:pt x="2938272" y="1235964"/>
                  </a:lnTo>
                  <a:lnTo>
                    <a:pt x="3208020" y="1505712"/>
                  </a:lnTo>
                  <a:lnTo>
                    <a:pt x="3208020" y="1481328"/>
                  </a:lnTo>
                  <a:lnTo>
                    <a:pt x="3208020" y="1368552"/>
                  </a:lnTo>
                  <a:lnTo>
                    <a:pt x="3671316" y="1368552"/>
                  </a:lnTo>
                  <a:lnTo>
                    <a:pt x="3671316" y="1348740"/>
                  </a:lnTo>
                  <a:lnTo>
                    <a:pt x="3671316" y="1123188"/>
                  </a:lnTo>
                  <a:lnTo>
                    <a:pt x="3671316" y="1103376"/>
                  </a:lnTo>
                  <a:close/>
                </a:path>
                <a:path w="5088890" h="2527300">
                  <a:moveTo>
                    <a:pt x="5088636" y="4572"/>
                  </a:moveTo>
                  <a:lnTo>
                    <a:pt x="5084064" y="0"/>
                  </a:lnTo>
                  <a:lnTo>
                    <a:pt x="5068824" y="0"/>
                  </a:lnTo>
                  <a:lnTo>
                    <a:pt x="5068824" y="19812"/>
                  </a:lnTo>
                  <a:lnTo>
                    <a:pt x="5068824" y="2505456"/>
                  </a:lnTo>
                  <a:lnTo>
                    <a:pt x="19812" y="2505456"/>
                  </a:lnTo>
                  <a:lnTo>
                    <a:pt x="19812" y="19812"/>
                  </a:lnTo>
                  <a:lnTo>
                    <a:pt x="5068824" y="19812"/>
                  </a:lnTo>
                  <a:lnTo>
                    <a:pt x="5068824" y="0"/>
                  </a:lnTo>
                  <a:lnTo>
                    <a:pt x="4572" y="0"/>
                  </a:lnTo>
                  <a:lnTo>
                    <a:pt x="0" y="4572"/>
                  </a:lnTo>
                  <a:lnTo>
                    <a:pt x="0" y="2522220"/>
                  </a:lnTo>
                  <a:lnTo>
                    <a:pt x="4572" y="2526792"/>
                  </a:lnTo>
                  <a:lnTo>
                    <a:pt x="5084064" y="2526792"/>
                  </a:lnTo>
                  <a:lnTo>
                    <a:pt x="5088636" y="2522220"/>
                  </a:lnTo>
                  <a:lnTo>
                    <a:pt x="5088636" y="2516124"/>
                  </a:lnTo>
                  <a:lnTo>
                    <a:pt x="5088636" y="2505456"/>
                  </a:lnTo>
                  <a:lnTo>
                    <a:pt x="5088636" y="19812"/>
                  </a:lnTo>
                  <a:lnTo>
                    <a:pt x="5088636" y="9144"/>
                  </a:lnTo>
                  <a:lnTo>
                    <a:pt x="5088636" y="457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3232404" y="2191512"/>
              <a:ext cx="1254760" cy="375285"/>
            </a:xfrm>
            <a:custGeom>
              <a:avLst/>
              <a:gdLst/>
              <a:ahLst/>
              <a:cxnLst/>
              <a:rect l="l" t="t" r="r" b="b"/>
              <a:pathLst>
                <a:path w="1254760" h="375285">
                  <a:moveTo>
                    <a:pt x="1254252" y="0"/>
                  </a:moveTo>
                  <a:lnTo>
                    <a:pt x="0" y="0"/>
                  </a:lnTo>
                  <a:lnTo>
                    <a:pt x="0" y="374903"/>
                  </a:lnTo>
                  <a:lnTo>
                    <a:pt x="1254252" y="374903"/>
                  </a:lnTo>
                  <a:lnTo>
                    <a:pt x="125425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229355" y="2188464"/>
              <a:ext cx="1260475" cy="381000"/>
            </a:xfrm>
            <a:custGeom>
              <a:avLst/>
              <a:gdLst/>
              <a:ahLst/>
              <a:cxnLst/>
              <a:rect l="l" t="t" r="r" b="b"/>
              <a:pathLst>
                <a:path w="1260475" h="381000">
                  <a:moveTo>
                    <a:pt x="1260347" y="0"/>
                  </a:moveTo>
                  <a:lnTo>
                    <a:pt x="0" y="0"/>
                  </a:lnTo>
                  <a:lnTo>
                    <a:pt x="0" y="381000"/>
                  </a:lnTo>
                  <a:lnTo>
                    <a:pt x="1260347" y="381000"/>
                  </a:lnTo>
                  <a:lnTo>
                    <a:pt x="1260347" y="377951"/>
                  </a:lnTo>
                  <a:lnTo>
                    <a:pt x="7619" y="377951"/>
                  </a:lnTo>
                  <a:lnTo>
                    <a:pt x="3048" y="374903"/>
                  </a:lnTo>
                  <a:lnTo>
                    <a:pt x="7619" y="374903"/>
                  </a:lnTo>
                  <a:lnTo>
                    <a:pt x="7619" y="6095"/>
                  </a:lnTo>
                  <a:lnTo>
                    <a:pt x="3048" y="6095"/>
                  </a:lnTo>
                  <a:lnTo>
                    <a:pt x="7619" y="3047"/>
                  </a:lnTo>
                  <a:lnTo>
                    <a:pt x="1260347" y="3047"/>
                  </a:lnTo>
                  <a:lnTo>
                    <a:pt x="1260347" y="0"/>
                  </a:lnTo>
                  <a:close/>
                </a:path>
                <a:path w="1260475" h="381000">
                  <a:moveTo>
                    <a:pt x="7619" y="374903"/>
                  </a:moveTo>
                  <a:lnTo>
                    <a:pt x="3048" y="374903"/>
                  </a:lnTo>
                  <a:lnTo>
                    <a:pt x="7619" y="377951"/>
                  </a:lnTo>
                  <a:lnTo>
                    <a:pt x="7619" y="374903"/>
                  </a:lnTo>
                  <a:close/>
                </a:path>
                <a:path w="1260475" h="381000">
                  <a:moveTo>
                    <a:pt x="1254252" y="374903"/>
                  </a:moveTo>
                  <a:lnTo>
                    <a:pt x="7619" y="374903"/>
                  </a:lnTo>
                  <a:lnTo>
                    <a:pt x="7619" y="377951"/>
                  </a:lnTo>
                  <a:lnTo>
                    <a:pt x="1254252" y="377951"/>
                  </a:lnTo>
                  <a:lnTo>
                    <a:pt x="1254252" y="374903"/>
                  </a:lnTo>
                  <a:close/>
                </a:path>
                <a:path w="1260475" h="381000">
                  <a:moveTo>
                    <a:pt x="1254252" y="3047"/>
                  </a:moveTo>
                  <a:lnTo>
                    <a:pt x="1254252" y="377951"/>
                  </a:lnTo>
                  <a:lnTo>
                    <a:pt x="1257299" y="374903"/>
                  </a:lnTo>
                  <a:lnTo>
                    <a:pt x="1260347" y="374903"/>
                  </a:lnTo>
                  <a:lnTo>
                    <a:pt x="1260347" y="6095"/>
                  </a:lnTo>
                  <a:lnTo>
                    <a:pt x="1257299" y="6095"/>
                  </a:lnTo>
                  <a:lnTo>
                    <a:pt x="1254252" y="3047"/>
                  </a:lnTo>
                  <a:close/>
                </a:path>
                <a:path w="1260475" h="381000">
                  <a:moveTo>
                    <a:pt x="1260347" y="374903"/>
                  </a:moveTo>
                  <a:lnTo>
                    <a:pt x="1257299" y="374903"/>
                  </a:lnTo>
                  <a:lnTo>
                    <a:pt x="1254252" y="377951"/>
                  </a:lnTo>
                  <a:lnTo>
                    <a:pt x="1260347" y="377951"/>
                  </a:lnTo>
                  <a:lnTo>
                    <a:pt x="1260347" y="374903"/>
                  </a:lnTo>
                  <a:close/>
                </a:path>
                <a:path w="1260475" h="381000">
                  <a:moveTo>
                    <a:pt x="7619" y="3047"/>
                  </a:moveTo>
                  <a:lnTo>
                    <a:pt x="3048" y="6095"/>
                  </a:lnTo>
                  <a:lnTo>
                    <a:pt x="7619" y="6095"/>
                  </a:lnTo>
                  <a:lnTo>
                    <a:pt x="7619" y="3047"/>
                  </a:lnTo>
                  <a:close/>
                </a:path>
                <a:path w="1260475" h="381000">
                  <a:moveTo>
                    <a:pt x="1254252" y="3047"/>
                  </a:moveTo>
                  <a:lnTo>
                    <a:pt x="7619" y="3047"/>
                  </a:lnTo>
                  <a:lnTo>
                    <a:pt x="7619" y="6095"/>
                  </a:lnTo>
                  <a:lnTo>
                    <a:pt x="1254252" y="6095"/>
                  </a:lnTo>
                  <a:lnTo>
                    <a:pt x="1254252" y="3047"/>
                  </a:lnTo>
                  <a:close/>
                </a:path>
                <a:path w="1260475" h="381000">
                  <a:moveTo>
                    <a:pt x="1260347" y="3047"/>
                  </a:moveTo>
                  <a:lnTo>
                    <a:pt x="1254252" y="3047"/>
                  </a:lnTo>
                  <a:lnTo>
                    <a:pt x="1257299" y="6095"/>
                  </a:lnTo>
                  <a:lnTo>
                    <a:pt x="1260347" y="6095"/>
                  </a:lnTo>
                  <a:lnTo>
                    <a:pt x="1260347" y="304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1055627" y="806967"/>
            <a:ext cx="5486400" cy="172085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70180" algn="ctr">
              <a:lnSpc>
                <a:spcPct val="100000"/>
              </a:lnSpc>
              <a:spcBef>
                <a:spcPts val="110"/>
              </a:spcBef>
            </a:pPr>
            <a:r>
              <a:rPr sz="1850" b="1" dirty="0">
                <a:latin typeface="Arial"/>
                <a:cs typeface="Arial"/>
              </a:rPr>
              <a:t>Encapsulation:</a:t>
            </a:r>
            <a:r>
              <a:rPr sz="1850" b="1" spc="50" dirty="0">
                <a:latin typeface="Arial"/>
                <a:cs typeface="Arial"/>
              </a:rPr>
              <a:t> </a:t>
            </a:r>
            <a:r>
              <a:rPr sz="1850" b="1" spc="-10" dirty="0">
                <a:latin typeface="Arial"/>
                <a:cs typeface="Arial"/>
              </a:rPr>
              <a:t>Example</a:t>
            </a:r>
            <a:endParaRPr sz="18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330"/>
              </a:spcBef>
            </a:pPr>
            <a:endParaRPr sz="1850">
              <a:latin typeface="Arial"/>
              <a:cs typeface="Arial"/>
            </a:endParaRPr>
          </a:p>
          <a:p>
            <a:pPr marL="12700" marR="5080" indent="4445">
              <a:lnSpc>
                <a:spcPct val="101299"/>
              </a:lnSpc>
            </a:pPr>
            <a:r>
              <a:rPr sz="1550" dirty="0">
                <a:latin typeface="Arial"/>
                <a:cs typeface="Arial"/>
              </a:rPr>
              <a:t>What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data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and</a:t>
            </a:r>
            <a:r>
              <a:rPr sz="1550" spc="5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operations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would</a:t>
            </a:r>
            <a:r>
              <a:rPr sz="1550" spc="5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you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encapsulate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in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an</a:t>
            </a:r>
            <a:r>
              <a:rPr sz="1550" spc="55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object </a:t>
            </a:r>
            <a:r>
              <a:rPr sz="1550" dirty="0">
                <a:latin typeface="Arial"/>
                <a:cs typeface="Arial"/>
              </a:rPr>
              <a:t>that</a:t>
            </a:r>
            <a:r>
              <a:rPr sz="1550" spc="2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represents</a:t>
            </a:r>
            <a:r>
              <a:rPr sz="1550" spc="6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an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employee?</a:t>
            </a:r>
            <a:endParaRPr sz="1550">
              <a:latin typeface="Arial"/>
              <a:cs typeface="Arial"/>
            </a:endParaRPr>
          </a:p>
          <a:p>
            <a:pPr marL="37465" algn="ctr">
              <a:lnSpc>
                <a:spcPct val="100000"/>
              </a:lnSpc>
              <a:spcBef>
                <a:spcPts val="1495"/>
              </a:spcBef>
            </a:pPr>
            <a:r>
              <a:rPr sz="2000" b="1" spc="-55" dirty="0">
                <a:latin typeface="Arial"/>
                <a:cs typeface="Arial"/>
              </a:rPr>
              <a:t>Employee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97280" y="2889504"/>
            <a:ext cx="5689600" cy="675640"/>
            <a:chOff x="1097280" y="2889504"/>
            <a:chExt cx="5689600" cy="675640"/>
          </a:xfrm>
        </p:grpSpPr>
        <p:sp>
          <p:nvSpPr>
            <p:cNvPr id="3" name="object 3"/>
            <p:cNvSpPr/>
            <p:nvPr/>
          </p:nvSpPr>
          <p:spPr>
            <a:xfrm>
              <a:off x="1107948" y="2900172"/>
              <a:ext cx="5668010" cy="654050"/>
            </a:xfrm>
            <a:custGeom>
              <a:avLst/>
              <a:gdLst/>
              <a:ahLst/>
              <a:cxnLst/>
              <a:rect l="l" t="t" r="r" b="b"/>
              <a:pathLst>
                <a:path w="5668009" h="654050">
                  <a:moveTo>
                    <a:pt x="5667756" y="0"/>
                  </a:moveTo>
                  <a:lnTo>
                    <a:pt x="0" y="0"/>
                  </a:lnTo>
                  <a:lnTo>
                    <a:pt x="0" y="653796"/>
                  </a:lnTo>
                  <a:lnTo>
                    <a:pt x="5667756" y="653796"/>
                  </a:lnTo>
                  <a:lnTo>
                    <a:pt x="5667756" y="0"/>
                  </a:lnTo>
                  <a:close/>
                </a:path>
              </a:pathLst>
            </a:custGeom>
            <a:solidFill>
              <a:srgbClr val="DCDC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097280" y="2889504"/>
              <a:ext cx="5689600" cy="675640"/>
            </a:xfrm>
            <a:custGeom>
              <a:avLst/>
              <a:gdLst/>
              <a:ahLst/>
              <a:cxnLst/>
              <a:rect l="l" t="t" r="r" b="b"/>
              <a:pathLst>
                <a:path w="5689600" h="675639">
                  <a:moveTo>
                    <a:pt x="5684520" y="0"/>
                  </a:moveTo>
                  <a:lnTo>
                    <a:pt x="4572" y="0"/>
                  </a:lnTo>
                  <a:lnTo>
                    <a:pt x="0" y="4572"/>
                  </a:lnTo>
                  <a:lnTo>
                    <a:pt x="0" y="670560"/>
                  </a:lnTo>
                  <a:lnTo>
                    <a:pt x="4572" y="675132"/>
                  </a:lnTo>
                  <a:lnTo>
                    <a:pt x="5684520" y="675132"/>
                  </a:lnTo>
                  <a:lnTo>
                    <a:pt x="5689092" y="670560"/>
                  </a:lnTo>
                  <a:lnTo>
                    <a:pt x="5689092" y="664464"/>
                  </a:lnTo>
                  <a:lnTo>
                    <a:pt x="19812" y="664464"/>
                  </a:lnTo>
                  <a:lnTo>
                    <a:pt x="10668" y="653796"/>
                  </a:lnTo>
                  <a:lnTo>
                    <a:pt x="19812" y="653796"/>
                  </a:lnTo>
                  <a:lnTo>
                    <a:pt x="19812" y="21336"/>
                  </a:lnTo>
                  <a:lnTo>
                    <a:pt x="10667" y="21336"/>
                  </a:lnTo>
                  <a:lnTo>
                    <a:pt x="19812" y="10668"/>
                  </a:lnTo>
                  <a:lnTo>
                    <a:pt x="5689092" y="10668"/>
                  </a:lnTo>
                  <a:lnTo>
                    <a:pt x="5689092" y="4572"/>
                  </a:lnTo>
                  <a:lnTo>
                    <a:pt x="5684520" y="0"/>
                  </a:lnTo>
                  <a:close/>
                </a:path>
                <a:path w="5689600" h="675639">
                  <a:moveTo>
                    <a:pt x="19812" y="653796"/>
                  </a:moveTo>
                  <a:lnTo>
                    <a:pt x="10668" y="653796"/>
                  </a:lnTo>
                  <a:lnTo>
                    <a:pt x="19812" y="664464"/>
                  </a:lnTo>
                  <a:lnTo>
                    <a:pt x="19812" y="653796"/>
                  </a:lnTo>
                  <a:close/>
                </a:path>
                <a:path w="5689600" h="675639">
                  <a:moveTo>
                    <a:pt x="5667756" y="653796"/>
                  </a:moveTo>
                  <a:lnTo>
                    <a:pt x="19812" y="653796"/>
                  </a:lnTo>
                  <a:lnTo>
                    <a:pt x="19812" y="664464"/>
                  </a:lnTo>
                  <a:lnTo>
                    <a:pt x="5667756" y="664464"/>
                  </a:lnTo>
                  <a:lnTo>
                    <a:pt x="5667756" y="653796"/>
                  </a:lnTo>
                  <a:close/>
                </a:path>
                <a:path w="5689600" h="675639">
                  <a:moveTo>
                    <a:pt x="5667756" y="10668"/>
                  </a:moveTo>
                  <a:lnTo>
                    <a:pt x="5667756" y="664464"/>
                  </a:lnTo>
                  <a:lnTo>
                    <a:pt x="5678424" y="653796"/>
                  </a:lnTo>
                  <a:lnTo>
                    <a:pt x="5689092" y="653796"/>
                  </a:lnTo>
                  <a:lnTo>
                    <a:pt x="5689092" y="21336"/>
                  </a:lnTo>
                  <a:lnTo>
                    <a:pt x="5678424" y="21336"/>
                  </a:lnTo>
                  <a:lnTo>
                    <a:pt x="5667756" y="10668"/>
                  </a:lnTo>
                  <a:close/>
                </a:path>
                <a:path w="5689600" h="675639">
                  <a:moveTo>
                    <a:pt x="5689092" y="653796"/>
                  </a:moveTo>
                  <a:lnTo>
                    <a:pt x="5678424" y="653796"/>
                  </a:lnTo>
                  <a:lnTo>
                    <a:pt x="5667756" y="664464"/>
                  </a:lnTo>
                  <a:lnTo>
                    <a:pt x="5689092" y="664464"/>
                  </a:lnTo>
                  <a:lnTo>
                    <a:pt x="5689092" y="653796"/>
                  </a:lnTo>
                  <a:close/>
                </a:path>
                <a:path w="5689600" h="675639">
                  <a:moveTo>
                    <a:pt x="19812" y="10668"/>
                  </a:moveTo>
                  <a:lnTo>
                    <a:pt x="10667" y="21336"/>
                  </a:lnTo>
                  <a:lnTo>
                    <a:pt x="19812" y="21336"/>
                  </a:lnTo>
                  <a:lnTo>
                    <a:pt x="19812" y="10668"/>
                  </a:lnTo>
                  <a:close/>
                </a:path>
                <a:path w="5689600" h="675639">
                  <a:moveTo>
                    <a:pt x="5667756" y="10668"/>
                  </a:moveTo>
                  <a:lnTo>
                    <a:pt x="19812" y="10668"/>
                  </a:lnTo>
                  <a:lnTo>
                    <a:pt x="19812" y="21336"/>
                  </a:lnTo>
                  <a:lnTo>
                    <a:pt x="5667756" y="21336"/>
                  </a:lnTo>
                  <a:lnTo>
                    <a:pt x="5667756" y="10668"/>
                  </a:lnTo>
                  <a:close/>
                </a:path>
                <a:path w="5689600" h="675639">
                  <a:moveTo>
                    <a:pt x="5689092" y="10668"/>
                  </a:moveTo>
                  <a:lnTo>
                    <a:pt x="5667756" y="10668"/>
                  </a:lnTo>
                  <a:lnTo>
                    <a:pt x="5678424" y="21336"/>
                  </a:lnTo>
                  <a:lnTo>
                    <a:pt x="5689092" y="21336"/>
                  </a:lnTo>
                  <a:lnTo>
                    <a:pt x="5689092" y="1066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1131824" y="806967"/>
            <a:ext cx="5511165" cy="33851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26945" marR="395605" indent="-1827530" algn="just">
              <a:lnSpc>
                <a:spcPct val="100499"/>
              </a:lnSpc>
              <a:spcBef>
                <a:spcPts val="100"/>
              </a:spcBef>
            </a:pPr>
            <a:r>
              <a:rPr sz="1850" b="1" dirty="0">
                <a:latin typeface="Arial"/>
                <a:cs typeface="Arial"/>
              </a:rPr>
              <a:t>Encapsulation:</a:t>
            </a:r>
            <a:r>
              <a:rPr sz="1850" b="1" spc="15" dirty="0">
                <a:latin typeface="Arial"/>
                <a:cs typeface="Arial"/>
              </a:rPr>
              <a:t> </a:t>
            </a:r>
            <a:r>
              <a:rPr sz="1850" b="1" dirty="0">
                <a:latin typeface="Arial"/>
                <a:cs typeface="Arial"/>
              </a:rPr>
              <a:t>Public</a:t>
            </a:r>
            <a:r>
              <a:rPr sz="1850" b="1" spc="30" dirty="0">
                <a:latin typeface="Arial"/>
                <a:cs typeface="Arial"/>
              </a:rPr>
              <a:t> </a:t>
            </a:r>
            <a:r>
              <a:rPr sz="1850" b="1" dirty="0">
                <a:latin typeface="Arial"/>
                <a:cs typeface="Arial"/>
              </a:rPr>
              <a:t>and</a:t>
            </a:r>
            <a:r>
              <a:rPr sz="1850" b="1" spc="45" dirty="0">
                <a:latin typeface="Arial"/>
                <a:cs typeface="Arial"/>
              </a:rPr>
              <a:t> </a:t>
            </a:r>
            <a:r>
              <a:rPr sz="1850" b="1" dirty="0">
                <a:latin typeface="Arial"/>
                <a:cs typeface="Arial"/>
              </a:rPr>
              <a:t>Private</a:t>
            </a:r>
            <a:r>
              <a:rPr sz="1850" b="1" spc="45" dirty="0">
                <a:latin typeface="Arial"/>
                <a:cs typeface="Arial"/>
              </a:rPr>
              <a:t> </a:t>
            </a:r>
            <a:r>
              <a:rPr sz="1850" b="1" spc="-10" dirty="0">
                <a:latin typeface="Arial"/>
                <a:cs typeface="Arial"/>
              </a:rPr>
              <a:t>Access Modifiers</a:t>
            </a:r>
            <a:endParaRPr sz="1850">
              <a:latin typeface="Arial"/>
              <a:cs typeface="Arial"/>
            </a:endParaRPr>
          </a:p>
          <a:p>
            <a:pPr marL="336550" marR="426084" indent="-324485" algn="just">
              <a:lnSpc>
                <a:spcPct val="104200"/>
              </a:lnSpc>
              <a:spcBef>
                <a:spcPts val="1060"/>
              </a:spcBef>
              <a:buClr>
                <a:srgbClr val="FF0000"/>
              </a:buClr>
              <a:buChar char="•"/>
              <a:tabLst>
                <a:tab pos="341630" algn="l"/>
              </a:tabLst>
            </a:pPr>
            <a:r>
              <a:rPr sz="1550" dirty="0">
                <a:latin typeface="Arial"/>
                <a:cs typeface="Arial"/>
              </a:rPr>
              <a:t>The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spc="295" dirty="0">
                <a:latin typeface="Times New Roman"/>
                <a:cs typeface="Times New Roman"/>
              </a:rPr>
              <a:t>public</a:t>
            </a:r>
            <a:r>
              <a:rPr sz="1550" spc="90" dirty="0">
                <a:latin typeface="Times New Roman"/>
                <a:cs typeface="Times New Roman"/>
              </a:rPr>
              <a:t> </a:t>
            </a:r>
            <a:r>
              <a:rPr sz="1550" dirty="0">
                <a:latin typeface="Arial"/>
                <a:cs typeface="Arial"/>
              </a:rPr>
              <a:t>keyword,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applied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to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fields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and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methods, 	</a:t>
            </a:r>
            <a:r>
              <a:rPr sz="1550" dirty="0">
                <a:latin typeface="Arial"/>
                <a:cs typeface="Arial"/>
              </a:rPr>
              <a:t>allows</a:t>
            </a:r>
            <a:r>
              <a:rPr sz="1550" spc="1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any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class</a:t>
            </a:r>
            <a:r>
              <a:rPr sz="1550" spc="1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in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any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package</a:t>
            </a:r>
            <a:r>
              <a:rPr sz="1550" spc="2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to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access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the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field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spc="-25" dirty="0">
                <a:latin typeface="Arial"/>
                <a:cs typeface="Arial"/>
              </a:rPr>
              <a:t>or 	</a:t>
            </a:r>
            <a:r>
              <a:rPr sz="1550" spc="-10" dirty="0">
                <a:latin typeface="Arial"/>
                <a:cs typeface="Arial"/>
              </a:rPr>
              <a:t>method.</a:t>
            </a:r>
            <a:endParaRPr sz="1550">
              <a:latin typeface="Arial"/>
              <a:cs typeface="Arial"/>
            </a:endParaRPr>
          </a:p>
          <a:p>
            <a:pPr marL="336550" marR="13335" indent="-324485" algn="just">
              <a:lnSpc>
                <a:spcPct val="107100"/>
              </a:lnSpc>
              <a:spcBef>
                <a:spcPts val="170"/>
              </a:spcBef>
              <a:buClr>
                <a:srgbClr val="FF0000"/>
              </a:buClr>
              <a:buChar char="•"/>
              <a:tabLst>
                <a:tab pos="341630" algn="l"/>
              </a:tabLst>
            </a:pPr>
            <a:r>
              <a:rPr sz="1550" dirty="0">
                <a:latin typeface="Arial"/>
                <a:cs typeface="Arial"/>
              </a:rPr>
              <a:t>The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spc="325" dirty="0">
                <a:latin typeface="Times New Roman"/>
                <a:cs typeface="Times New Roman"/>
              </a:rPr>
              <a:t>private</a:t>
            </a:r>
            <a:r>
              <a:rPr sz="1550" spc="114" dirty="0">
                <a:latin typeface="Times New Roman"/>
                <a:cs typeface="Times New Roman"/>
              </a:rPr>
              <a:t> </a:t>
            </a:r>
            <a:r>
              <a:rPr sz="1550" dirty="0">
                <a:latin typeface="Arial"/>
                <a:cs typeface="Arial"/>
              </a:rPr>
              <a:t>keyword,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applied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to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fields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and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methods, 	</a:t>
            </a:r>
            <a:r>
              <a:rPr sz="1550" dirty="0">
                <a:latin typeface="Arial"/>
                <a:cs typeface="Arial"/>
              </a:rPr>
              <a:t>allows</a:t>
            </a:r>
            <a:r>
              <a:rPr sz="1550" spc="1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access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only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to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other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methods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within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the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class</a:t>
            </a:r>
            <a:r>
              <a:rPr sz="1550" spc="15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itself.</a:t>
            </a:r>
            <a:endParaRPr sz="1550">
              <a:latin typeface="Arial"/>
              <a:cs typeface="Arial"/>
            </a:endParaRPr>
          </a:p>
          <a:p>
            <a:pPr marL="41275">
              <a:lnSpc>
                <a:spcPct val="100000"/>
              </a:lnSpc>
              <a:spcBef>
                <a:spcPts val="1010"/>
              </a:spcBef>
            </a:pPr>
            <a:r>
              <a:rPr sz="1150" spc="95" dirty="0">
                <a:latin typeface="Times New Roman"/>
                <a:cs typeface="Times New Roman"/>
              </a:rPr>
              <a:t>Employee</a:t>
            </a:r>
            <a:r>
              <a:rPr sz="1150" spc="114" dirty="0">
                <a:latin typeface="Times New Roman"/>
                <a:cs typeface="Times New Roman"/>
              </a:rPr>
              <a:t>  </a:t>
            </a:r>
            <a:r>
              <a:rPr sz="1150" dirty="0">
                <a:latin typeface="Times New Roman"/>
                <a:cs typeface="Times New Roman"/>
              </a:rPr>
              <a:t>emp=new</a:t>
            </a:r>
            <a:r>
              <a:rPr sz="1150" spc="114" dirty="0">
                <a:latin typeface="Times New Roman"/>
                <a:cs typeface="Times New Roman"/>
              </a:rPr>
              <a:t>  </a:t>
            </a:r>
            <a:r>
              <a:rPr sz="1150" spc="145" dirty="0">
                <a:latin typeface="Times New Roman"/>
                <a:cs typeface="Times New Roman"/>
              </a:rPr>
              <a:t>Employee();</a:t>
            </a:r>
            <a:endParaRPr sz="1150">
              <a:latin typeface="Times New Roman"/>
              <a:cs typeface="Times New Roman"/>
            </a:endParaRPr>
          </a:p>
          <a:p>
            <a:pPr marL="41275">
              <a:lnSpc>
                <a:spcPts val="1370"/>
              </a:lnSpc>
              <a:spcBef>
                <a:spcPts val="15"/>
              </a:spcBef>
            </a:pPr>
            <a:r>
              <a:rPr sz="1150" spc="160" dirty="0">
                <a:latin typeface="Times New Roman"/>
                <a:cs typeface="Times New Roman"/>
              </a:rPr>
              <a:t>emp.salary=2000;</a:t>
            </a:r>
            <a:r>
              <a:rPr sz="1150" spc="400" dirty="0">
                <a:latin typeface="Times New Roman"/>
                <a:cs typeface="Times New Roman"/>
              </a:rPr>
              <a:t> </a:t>
            </a:r>
            <a:r>
              <a:rPr sz="1150" spc="355" dirty="0">
                <a:latin typeface="Times New Roman"/>
                <a:cs typeface="Times New Roman"/>
              </a:rPr>
              <a:t>//</a:t>
            </a:r>
            <a:r>
              <a:rPr sz="1150" spc="360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Arial"/>
                <a:cs typeface="Arial"/>
              </a:rPr>
              <a:t>Compiler</a:t>
            </a:r>
            <a:r>
              <a:rPr sz="1150" spc="-2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error-</a:t>
            </a:r>
            <a:r>
              <a:rPr sz="1150" spc="15" dirty="0">
                <a:latin typeface="Arial"/>
                <a:cs typeface="Arial"/>
              </a:rPr>
              <a:t> </a:t>
            </a:r>
            <a:r>
              <a:rPr sz="1150" spc="220" dirty="0">
                <a:latin typeface="Times New Roman"/>
                <a:cs typeface="Times New Roman"/>
              </a:rPr>
              <a:t>salary</a:t>
            </a:r>
            <a:r>
              <a:rPr sz="1150" spc="35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Arial"/>
                <a:cs typeface="Arial"/>
              </a:rPr>
              <a:t>is</a:t>
            </a:r>
            <a:r>
              <a:rPr sz="1150" spc="-1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</a:t>
            </a:r>
            <a:r>
              <a:rPr sz="1150" spc="-2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private</a:t>
            </a:r>
            <a:r>
              <a:rPr sz="1150" spc="-5" dirty="0">
                <a:latin typeface="Arial"/>
                <a:cs typeface="Arial"/>
              </a:rPr>
              <a:t> </a:t>
            </a:r>
            <a:r>
              <a:rPr sz="1150" spc="-10" dirty="0">
                <a:latin typeface="Arial"/>
                <a:cs typeface="Arial"/>
              </a:rPr>
              <a:t>field</a:t>
            </a:r>
            <a:endParaRPr sz="1150">
              <a:latin typeface="Arial"/>
              <a:cs typeface="Arial"/>
            </a:endParaRPr>
          </a:p>
          <a:p>
            <a:pPr marL="41275">
              <a:lnSpc>
                <a:spcPts val="1370"/>
              </a:lnSpc>
            </a:pPr>
            <a:r>
              <a:rPr sz="1150" spc="190" dirty="0">
                <a:latin typeface="Times New Roman"/>
                <a:cs typeface="Times New Roman"/>
              </a:rPr>
              <a:t>emp.raiseSalary(2000);</a:t>
            </a:r>
            <a:r>
              <a:rPr sz="1150" spc="420" dirty="0">
                <a:latin typeface="Times New Roman"/>
                <a:cs typeface="Times New Roman"/>
              </a:rPr>
              <a:t> </a:t>
            </a:r>
            <a:r>
              <a:rPr sz="1150" spc="210" dirty="0">
                <a:latin typeface="Times New Roman"/>
                <a:cs typeface="Times New Roman"/>
              </a:rPr>
              <a:t>//ok</a:t>
            </a:r>
            <a:endParaRPr sz="11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05"/>
              </a:spcBef>
            </a:pPr>
            <a:endParaRPr sz="1150">
              <a:latin typeface="Times New Roman"/>
              <a:cs typeface="Times New Roman"/>
            </a:endParaRPr>
          </a:p>
          <a:p>
            <a:pPr marL="336550" marR="5080" indent="-324485" algn="just">
              <a:lnSpc>
                <a:spcPct val="107100"/>
              </a:lnSpc>
              <a:spcBef>
                <a:spcPts val="5"/>
              </a:spcBef>
              <a:buClr>
                <a:srgbClr val="FF0000"/>
              </a:buClr>
              <a:buChar char="•"/>
              <a:tabLst>
                <a:tab pos="341630" algn="l"/>
              </a:tabLst>
            </a:pPr>
            <a:r>
              <a:rPr sz="1550" dirty="0">
                <a:latin typeface="Arial"/>
                <a:cs typeface="Arial"/>
              </a:rPr>
              <a:t>The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spc="325" dirty="0">
                <a:latin typeface="Times New Roman"/>
                <a:cs typeface="Times New Roman"/>
              </a:rPr>
              <a:t>private</a:t>
            </a:r>
            <a:r>
              <a:rPr sz="1550" spc="114" dirty="0">
                <a:latin typeface="Times New Roman"/>
                <a:cs typeface="Times New Roman"/>
              </a:rPr>
              <a:t> </a:t>
            </a:r>
            <a:r>
              <a:rPr sz="1550" dirty="0">
                <a:latin typeface="Arial"/>
                <a:cs typeface="Arial"/>
              </a:rPr>
              <a:t>keyword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can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also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be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applied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to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method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spc="-25" dirty="0">
                <a:latin typeface="Arial"/>
                <a:cs typeface="Arial"/>
              </a:rPr>
              <a:t>to 	</a:t>
            </a:r>
            <a:r>
              <a:rPr sz="1550" dirty="0">
                <a:latin typeface="Arial"/>
                <a:cs typeface="Arial"/>
              </a:rPr>
              <a:t>hide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an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implementation</a:t>
            </a:r>
            <a:r>
              <a:rPr sz="1550" spc="80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detail.</a:t>
            </a:r>
            <a:endParaRPr sz="1550">
              <a:latin typeface="Arial"/>
              <a:cs typeface="Arial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  <a:tabLst>
                <a:tab pos="1866900" algn="l"/>
              </a:tabLst>
            </a:pPr>
            <a:r>
              <a:rPr dirty="0"/>
              <a:t>Java</a:t>
            </a:r>
            <a:r>
              <a:rPr spc="45" dirty="0"/>
              <a:t> </a:t>
            </a:r>
            <a:r>
              <a:rPr dirty="0"/>
              <a:t>SE</a:t>
            </a:r>
            <a:r>
              <a:rPr spc="65" dirty="0"/>
              <a:t> </a:t>
            </a:r>
            <a:r>
              <a:rPr dirty="0"/>
              <a:t>8</a:t>
            </a:r>
            <a:r>
              <a:rPr spc="35" dirty="0"/>
              <a:t> </a:t>
            </a:r>
            <a:r>
              <a:rPr spc="-10" dirty="0"/>
              <a:t>Programming</a:t>
            </a:r>
            <a:r>
              <a:rPr dirty="0"/>
              <a:t>	3</a:t>
            </a:r>
            <a:r>
              <a:rPr spc="10" dirty="0"/>
              <a:t> </a:t>
            </a:r>
            <a:r>
              <a:rPr dirty="0"/>
              <a:t>-</a:t>
            </a:r>
            <a:r>
              <a:rPr spc="15" dirty="0"/>
              <a:t> </a:t>
            </a:r>
            <a:r>
              <a:rPr spc="-25" dirty="0"/>
              <a:t>5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 txBox="1"/>
          <p:nvPr/>
        </p:nvSpPr>
        <p:spPr>
          <a:xfrm>
            <a:off x="3751198" y="9431093"/>
            <a:ext cx="283210" cy="182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ct val="100000"/>
              </a:lnSpc>
            </a:pPr>
            <a:fld id="{81D60167-4931-47E6-BA6A-407CBD079E47}" type="slidenum">
              <a:rPr sz="1100" b="1" spc="-20" dirty="0">
                <a:latin typeface="Arial"/>
                <a:cs typeface="Arial"/>
              </a:rPr>
              <a:t>8</a:t>
            </a:fld>
            <a:endParaRPr sz="11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5716218" y="3067025"/>
            <a:ext cx="330200" cy="427990"/>
          </a:xfrm>
          <a:prstGeom prst="rect">
            <a:avLst/>
          </a:prstGeom>
        </p:spPr>
        <p:txBody>
          <a:bodyPr vert="horz" wrap="square" lIns="0" tIns="457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60"/>
              </a:spcBef>
            </a:pPr>
            <a:r>
              <a:rPr sz="1100" dirty="0">
                <a:latin typeface="Arial"/>
                <a:cs typeface="Arial"/>
              </a:rPr>
              <a:t>7-</a:t>
            </a:r>
            <a:r>
              <a:rPr sz="1100" spc="-25" dirty="0">
                <a:latin typeface="Arial"/>
                <a:cs typeface="Arial"/>
              </a:rPr>
              <a:t>32</a:t>
            </a:r>
            <a:endParaRPr sz="1100">
              <a:latin typeface="Arial"/>
              <a:cs typeface="Arial"/>
            </a:endParaRPr>
          </a:p>
          <a:p>
            <a:pPr marL="34925">
              <a:lnSpc>
                <a:spcPct val="100000"/>
              </a:lnSpc>
              <a:spcBef>
                <a:spcPts val="265"/>
              </a:spcBef>
            </a:pPr>
            <a:r>
              <a:rPr sz="1100" dirty="0">
                <a:latin typeface="Arial"/>
                <a:cs typeface="Arial"/>
              </a:rPr>
              <a:t>7-</a:t>
            </a:r>
            <a:r>
              <a:rPr sz="1100" spc="-25" dirty="0">
                <a:latin typeface="Arial"/>
                <a:cs typeface="Arial"/>
              </a:rPr>
              <a:t>33</a:t>
            </a:r>
            <a:endParaRPr sz="11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59153" y="857859"/>
            <a:ext cx="4289425" cy="2838450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65"/>
              </a:spcBef>
            </a:pPr>
            <a:r>
              <a:rPr sz="1100" dirty="0">
                <a:latin typeface="Arial"/>
                <a:cs typeface="Arial"/>
              </a:rPr>
              <a:t>Map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Types</a:t>
            </a:r>
            <a:r>
              <a:rPr sz="1100" spc="140" dirty="0">
                <a:latin typeface="Arial"/>
                <a:cs typeface="Arial"/>
              </a:rPr>
              <a:t>  </a:t>
            </a:r>
            <a:r>
              <a:rPr sz="1100" spc="-10" dirty="0">
                <a:latin typeface="Arial"/>
                <a:cs typeface="Arial"/>
              </a:rPr>
              <a:t>7-</a:t>
            </a:r>
            <a:r>
              <a:rPr sz="1100" spc="-25" dirty="0">
                <a:latin typeface="Arial"/>
                <a:cs typeface="Arial"/>
              </a:rPr>
              <a:t>21</a:t>
            </a:r>
            <a:endParaRPr sz="1100">
              <a:latin typeface="Arial"/>
              <a:cs typeface="Arial"/>
            </a:endParaRPr>
          </a:p>
          <a:p>
            <a:pPr marL="12700" marR="1811020">
              <a:lnSpc>
                <a:spcPct val="120000"/>
              </a:lnSpc>
            </a:pPr>
            <a:r>
              <a:rPr sz="1100" dirty="0">
                <a:latin typeface="Arial"/>
                <a:cs typeface="Arial"/>
              </a:rPr>
              <a:t>TreeMap: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Implementation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of</a:t>
            </a:r>
            <a:r>
              <a:rPr sz="1100" spc="-1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Map</a:t>
            </a:r>
            <a:r>
              <a:rPr sz="1100" spc="120" dirty="0">
                <a:latin typeface="Arial"/>
                <a:cs typeface="Arial"/>
              </a:rPr>
              <a:t>  </a:t>
            </a:r>
            <a:r>
              <a:rPr sz="1100" dirty="0">
                <a:latin typeface="Arial"/>
                <a:cs typeface="Arial"/>
              </a:rPr>
              <a:t>7-</a:t>
            </a:r>
            <a:r>
              <a:rPr sz="1100" spc="-25" dirty="0">
                <a:latin typeface="Arial"/>
                <a:cs typeface="Arial"/>
              </a:rPr>
              <a:t>22 </a:t>
            </a:r>
            <a:r>
              <a:rPr sz="1100" dirty="0">
                <a:latin typeface="Arial"/>
                <a:cs typeface="Arial"/>
              </a:rPr>
              <a:t>Deque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Interface</a:t>
            </a:r>
            <a:r>
              <a:rPr sz="1100" spc="140" dirty="0">
                <a:latin typeface="Arial"/>
                <a:cs typeface="Arial"/>
              </a:rPr>
              <a:t>  </a:t>
            </a:r>
            <a:r>
              <a:rPr sz="1100" spc="-10" dirty="0">
                <a:latin typeface="Arial"/>
                <a:cs typeface="Arial"/>
              </a:rPr>
              <a:t>7-</a:t>
            </a:r>
            <a:r>
              <a:rPr sz="1100" spc="-25" dirty="0">
                <a:latin typeface="Arial"/>
                <a:cs typeface="Arial"/>
              </a:rPr>
              <a:t>23</a:t>
            </a:r>
            <a:endParaRPr sz="1100">
              <a:latin typeface="Arial"/>
              <a:cs typeface="Arial"/>
            </a:endParaRPr>
          </a:p>
          <a:p>
            <a:pPr marL="12700" marR="2161540">
              <a:lnSpc>
                <a:spcPts val="1580"/>
              </a:lnSpc>
              <a:spcBef>
                <a:spcPts val="90"/>
              </a:spcBef>
            </a:pPr>
            <a:r>
              <a:rPr sz="1100" dirty="0">
                <a:latin typeface="Arial"/>
                <a:cs typeface="Arial"/>
              </a:rPr>
              <a:t>Stack</a:t>
            </a:r>
            <a:r>
              <a:rPr sz="1100" spc="-1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with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Deque: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Example</a:t>
            </a:r>
            <a:r>
              <a:rPr sz="1100" spc="125" dirty="0">
                <a:latin typeface="Arial"/>
                <a:cs typeface="Arial"/>
              </a:rPr>
              <a:t>  </a:t>
            </a:r>
            <a:r>
              <a:rPr sz="1100" spc="-10" dirty="0">
                <a:latin typeface="Arial"/>
                <a:cs typeface="Arial"/>
              </a:rPr>
              <a:t>7-</a:t>
            </a:r>
            <a:r>
              <a:rPr sz="1100" spc="-25" dirty="0">
                <a:latin typeface="Arial"/>
                <a:cs typeface="Arial"/>
              </a:rPr>
              <a:t>24 </a:t>
            </a:r>
            <a:r>
              <a:rPr sz="1100" dirty="0">
                <a:latin typeface="Arial"/>
                <a:cs typeface="Arial"/>
              </a:rPr>
              <a:t>Ordering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Collections</a:t>
            </a:r>
            <a:r>
              <a:rPr sz="1100" spc="110" dirty="0">
                <a:latin typeface="Arial"/>
                <a:cs typeface="Arial"/>
              </a:rPr>
              <a:t>  </a:t>
            </a:r>
            <a:r>
              <a:rPr sz="1100" spc="-10" dirty="0">
                <a:latin typeface="Arial"/>
                <a:cs typeface="Arial"/>
              </a:rPr>
              <a:t>7-</a:t>
            </a:r>
            <a:r>
              <a:rPr sz="1100" spc="-25" dirty="0">
                <a:latin typeface="Arial"/>
                <a:cs typeface="Arial"/>
              </a:rPr>
              <a:t>25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sz="1100" dirty="0">
                <a:latin typeface="Arial"/>
                <a:cs typeface="Arial"/>
              </a:rPr>
              <a:t>Comparable: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Example</a:t>
            </a:r>
            <a:r>
              <a:rPr sz="1100" spc="105" dirty="0">
                <a:latin typeface="Arial"/>
                <a:cs typeface="Arial"/>
              </a:rPr>
              <a:t>  </a:t>
            </a:r>
            <a:r>
              <a:rPr sz="1100" dirty="0">
                <a:latin typeface="Arial"/>
                <a:cs typeface="Arial"/>
              </a:rPr>
              <a:t>7-</a:t>
            </a:r>
            <a:r>
              <a:rPr sz="1100" spc="-25" dirty="0">
                <a:latin typeface="Arial"/>
                <a:cs typeface="Arial"/>
              </a:rPr>
              <a:t>26</a:t>
            </a:r>
            <a:endParaRPr sz="1100">
              <a:latin typeface="Arial"/>
              <a:cs typeface="Arial"/>
            </a:endParaRPr>
          </a:p>
          <a:p>
            <a:pPr marL="12700" marR="2178685">
              <a:lnSpc>
                <a:spcPct val="119100"/>
              </a:lnSpc>
              <a:spcBef>
                <a:spcPts val="15"/>
              </a:spcBef>
            </a:pPr>
            <a:r>
              <a:rPr sz="1100" dirty="0">
                <a:latin typeface="Arial"/>
                <a:cs typeface="Arial"/>
              </a:rPr>
              <a:t>Comparable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Test: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Example</a:t>
            </a:r>
            <a:r>
              <a:rPr sz="1100" spc="120" dirty="0">
                <a:latin typeface="Arial"/>
                <a:cs typeface="Arial"/>
              </a:rPr>
              <a:t>  </a:t>
            </a:r>
            <a:r>
              <a:rPr sz="1100" spc="-10" dirty="0">
                <a:latin typeface="Arial"/>
                <a:cs typeface="Arial"/>
              </a:rPr>
              <a:t>7-</a:t>
            </a:r>
            <a:r>
              <a:rPr sz="1100" spc="-25" dirty="0">
                <a:latin typeface="Arial"/>
                <a:cs typeface="Arial"/>
              </a:rPr>
              <a:t>27 </a:t>
            </a:r>
            <a:r>
              <a:rPr sz="1100" dirty="0">
                <a:latin typeface="Arial"/>
                <a:cs typeface="Arial"/>
              </a:rPr>
              <a:t>Comparator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Interface</a:t>
            </a:r>
            <a:r>
              <a:rPr sz="1100" spc="135" dirty="0">
                <a:latin typeface="Arial"/>
                <a:cs typeface="Arial"/>
              </a:rPr>
              <a:t>  </a:t>
            </a:r>
            <a:r>
              <a:rPr sz="1100" spc="-10" dirty="0">
                <a:latin typeface="Arial"/>
                <a:cs typeface="Arial"/>
              </a:rPr>
              <a:t>7-</a:t>
            </a:r>
            <a:r>
              <a:rPr sz="1100" spc="-35" dirty="0">
                <a:latin typeface="Arial"/>
                <a:cs typeface="Arial"/>
              </a:rPr>
              <a:t>28</a:t>
            </a:r>
            <a:endParaRPr sz="1100">
              <a:latin typeface="Arial"/>
              <a:cs typeface="Arial"/>
            </a:endParaRPr>
          </a:p>
          <a:p>
            <a:pPr marL="12700" marR="2201545">
              <a:lnSpc>
                <a:spcPct val="120000"/>
              </a:lnSpc>
            </a:pPr>
            <a:r>
              <a:rPr sz="1100" dirty="0">
                <a:latin typeface="Arial"/>
                <a:cs typeface="Arial"/>
              </a:rPr>
              <a:t>Comparator:</a:t>
            </a:r>
            <a:r>
              <a:rPr sz="1100" spc="-1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Example</a:t>
            </a:r>
            <a:r>
              <a:rPr sz="1100" spc="125" dirty="0">
                <a:latin typeface="Arial"/>
                <a:cs typeface="Arial"/>
              </a:rPr>
              <a:t>  </a:t>
            </a:r>
            <a:r>
              <a:rPr sz="1100" spc="-10" dirty="0">
                <a:latin typeface="Arial"/>
                <a:cs typeface="Arial"/>
              </a:rPr>
              <a:t>7-</a:t>
            </a:r>
            <a:r>
              <a:rPr sz="1100" spc="-25" dirty="0">
                <a:latin typeface="Arial"/>
                <a:cs typeface="Arial"/>
              </a:rPr>
              <a:t>29 </a:t>
            </a:r>
            <a:r>
              <a:rPr sz="1100" dirty="0">
                <a:latin typeface="Arial"/>
                <a:cs typeface="Arial"/>
              </a:rPr>
              <a:t>Comparator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Test:</a:t>
            </a:r>
            <a:r>
              <a:rPr sz="1100" spc="-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Example</a:t>
            </a:r>
            <a:r>
              <a:rPr sz="1100" spc="130" dirty="0">
                <a:latin typeface="Arial"/>
                <a:cs typeface="Arial"/>
              </a:rPr>
              <a:t>  </a:t>
            </a:r>
            <a:r>
              <a:rPr sz="1100" spc="-10" dirty="0">
                <a:latin typeface="Arial"/>
                <a:cs typeface="Arial"/>
              </a:rPr>
              <a:t>7-</a:t>
            </a:r>
            <a:r>
              <a:rPr sz="1100" spc="-25" dirty="0">
                <a:latin typeface="Arial"/>
                <a:cs typeface="Arial"/>
              </a:rPr>
              <a:t>30 </a:t>
            </a:r>
            <a:r>
              <a:rPr sz="1100" dirty="0">
                <a:latin typeface="Arial"/>
                <a:cs typeface="Arial"/>
              </a:rPr>
              <a:t>Summary</a:t>
            </a:r>
            <a:r>
              <a:rPr sz="1100" spc="145" dirty="0">
                <a:latin typeface="Arial"/>
                <a:cs typeface="Arial"/>
              </a:rPr>
              <a:t>  </a:t>
            </a:r>
            <a:r>
              <a:rPr sz="1100" spc="-10" dirty="0">
                <a:latin typeface="Arial"/>
                <a:cs typeface="Arial"/>
              </a:rPr>
              <a:t>7-</a:t>
            </a:r>
            <a:r>
              <a:rPr sz="1100" spc="-25" dirty="0">
                <a:latin typeface="Arial"/>
                <a:cs typeface="Arial"/>
              </a:rPr>
              <a:t>31</a:t>
            </a:r>
            <a:endParaRPr sz="1100">
              <a:latin typeface="Arial"/>
              <a:cs typeface="Arial"/>
            </a:endParaRPr>
          </a:p>
          <a:p>
            <a:pPr marL="12700" marR="5080" algn="just">
              <a:lnSpc>
                <a:spcPts val="1580"/>
              </a:lnSpc>
              <a:spcBef>
                <a:spcPts val="90"/>
              </a:spcBef>
            </a:pPr>
            <a:r>
              <a:rPr sz="1100" dirty="0">
                <a:latin typeface="Arial"/>
                <a:cs typeface="Arial"/>
              </a:rPr>
              <a:t>Practice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7-</a:t>
            </a:r>
            <a:r>
              <a:rPr sz="1100" dirty="0">
                <a:latin typeface="Arial"/>
                <a:cs typeface="Arial"/>
              </a:rPr>
              <a:t>1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Overview: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Counting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Part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Numbers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by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Using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HashMap </a:t>
            </a:r>
            <a:r>
              <a:rPr sz="1100" dirty="0">
                <a:latin typeface="Arial"/>
                <a:cs typeface="Arial"/>
              </a:rPr>
              <a:t>Practice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7-</a:t>
            </a:r>
            <a:r>
              <a:rPr sz="1100" dirty="0">
                <a:latin typeface="Arial"/>
                <a:cs typeface="Arial"/>
              </a:rPr>
              <a:t>2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Overview: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Implementing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Stack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by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Using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Deque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Object </a:t>
            </a:r>
            <a:r>
              <a:rPr sz="1100" dirty="0">
                <a:latin typeface="Arial"/>
                <a:cs typeface="Arial"/>
              </a:rPr>
              <a:t>Quiz</a:t>
            </a:r>
            <a:r>
              <a:rPr sz="1100" spc="145" dirty="0">
                <a:latin typeface="Arial"/>
                <a:cs typeface="Arial"/>
              </a:rPr>
              <a:t>  </a:t>
            </a:r>
            <a:r>
              <a:rPr sz="1100" spc="-10" dirty="0">
                <a:latin typeface="Arial"/>
                <a:cs typeface="Arial"/>
              </a:rPr>
              <a:t>7-</a:t>
            </a:r>
            <a:r>
              <a:rPr sz="1100" spc="-25" dirty="0">
                <a:latin typeface="Arial"/>
                <a:cs typeface="Arial"/>
              </a:rPr>
              <a:t>34</a:t>
            </a:r>
            <a:endParaRPr sz="11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30604" y="3867124"/>
            <a:ext cx="3129280" cy="5250815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375"/>
              </a:spcBef>
              <a:buAutoNum type="arabicPlain" startAt="8"/>
              <a:tabLst>
                <a:tab pos="240665" algn="l"/>
              </a:tabLst>
            </a:pPr>
            <a:r>
              <a:rPr sz="1100" b="1" dirty="0">
                <a:latin typeface="Arial"/>
                <a:cs typeface="Arial"/>
              </a:rPr>
              <a:t>Collections,</a:t>
            </a:r>
            <a:r>
              <a:rPr sz="1100" b="1" spc="-35" dirty="0">
                <a:latin typeface="Arial"/>
                <a:cs typeface="Arial"/>
              </a:rPr>
              <a:t> </a:t>
            </a:r>
            <a:r>
              <a:rPr sz="1100" b="1" dirty="0">
                <a:latin typeface="Arial"/>
                <a:cs typeface="Arial"/>
              </a:rPr>
              <a:t>Streams,</a:t>
            </a:r>
            <a:r>
              <a:rPr sz="1100" b="1" spc="-20" dirty="0">
                <a:latin typeface="Arial"/>
                <a:cs typeface="Arial"/>
              </a:rPr>
              <a:t> </a:t>
            </a:r>
            <a:r>
              <a:rPr sz="1100" b="1" dirty="0">
                <a:latin typeface="Arial"/>
                <a:cs typeface="Arial"/>
              </a:rPr>
              <a:t>and</a:t>
            </a:r>
            <a:r>
              <a:rPr sz="1100" b="1" spc="-30" dirty="0">
                <a:latin typeface="Arial"/>
                <a:cs typeface="Arial"/>
              </a:rPr>
              <a:t> </a:t>
            </a:r>
            <a:r>
              <a:rPr sz="1100" b="1" spc="-10" dirty="0">
                <a:latin typeface="Arial"/>
                <a:cs typeface="Arial"/>
              </a:rPr>
              <a:t>Filters</a:t>
            </a:r>
            <a:endParaRPr sz="1100">
              <a:latin typeface="Arial"/>
              <a:cs typeface="Arial"/>
            </a:endParaRPr>
          </a:p>
          <a:p>
            <a:pPr marL="240665">
              <a:lnSpc>
                <a:spcPct val="100000"/>
              </a:lnSpc>
              <a:spcBef>
                <a:spcPts val="275"/>
              </a:spcBef>
            </a:pPr>
            <a:r>
              <a:rPr sz="1100" dirty="0">
                <a:latin typeface="Arial"/>
                <a:cs typeface="Arial"/>
              </a:rPr>
              <a:t>Objectives</a:t>
            </a:r>
            <a:r>
              <a:rPr sz="1100" spc="130" dirty="0">
                <a:latin typeface="Arial"/>
                <a:cs typeface="Arial"/>
              </a:rPr>
              <a:t>  </a:t>
            </a:r>
            <a:r>
              <a:rPr sz="1100" dirty="0">
                <a:latin typeface="Arial"/>
                <a:cs typeface="Arial"/>
              </a:rPr>
              <a:t>8-</a:t>
            </a:r>
            <a:r>
              <a:rPr sz="1100" spc="-50" dirty="0">
                <a:latin typeface="Arial"/>
                <a:cs typeface="Arial"/>
              </a:rPr>
              <a:t>2</a:t>
            </a:r>
            <a:endParaRPr sz="1100">
              <a:latin typeface="Arial"/>
              <a:cs typeface="Arial"/>
            </a:endParaRPr>
          </a:p>
          <a:p>
            <a:pPr marL="240665" marR="547370">
              <a:lnSpc>
                <a:spcPct val="120000"/>
              </a:lnSpc>
            </a:pPr>
            <a:r>
              <a:rPr sz="1100" spc="-10" dirty="0">
                <a:latin typeface="Arial"/>
                <a:cs typeface="Arial"/>
              </a:rPr>
              <a:t>Collections,</a:t>
            </a:r>
            <a:r>
              <a:rPr sz="1100" spc="-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Streams,</a:t>
            </a:r>
            <a:r>
              <a:rPr sz="1100" spc="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and</a:t>
            </a:r>
            <a:r>
              <a:rPr sz="1100" spc="-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Filters</a:t>
            </a:r>
            <a:r>
              <a:rPr sz="1100" spc="135" dirty="0">
                <a:latin typeface="Arial"/>
                <a:cs typeface="Arial"/>
              </a:rPr>
              <a:t>  </a:t>
            </a:r>
            <a:r>
              <a:rPr sz="1100" dirty="0">
                <a:latin typeface="Arial"/>
                <a:cs typeface="Arial"/>
              </a:rPr>
              <a:t>8-</a:t>
            </a:r>
            <a:r>
              <a:rPr sz="1100" spc="-50" dirty="0">
                <a:latin typeface="Arial"/>
                <a:cs typeface="Arial"/>
              </a:rPr>
              <a:t>3 </a:t>
            </a:r>
            <a:r>
              <a:rPr sz="1100" dirty="0">
                <a:latin typeface="Arial"/>
                <a:cs typeface="Arial"/>
              </a:rPr>
              <a:t>The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Person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Class</a:t>
            </a:r>
            <a:r>
              <a:rPr sz="1100" spc="130" dirty="0">
                <a:latin typeface="Arial"/>
                <a:cs typeface="Arial"/>
              </a:rPr>
              <a:t>  </a:t>
            </a:r>
            <a:r>
              <a:rPr sz="1100" dirty="0">
                <a:latin typeface="Arial"/>
                <a:cs typeface="Arial"/>
              </a:rPr>
              <a:t>8-</a:t>
            </a:r>
            <a:r>
              <a:rPr sz="1100" spc="-50" dirty="0">
                <a:latin typeface="Arial"/>
                <a:cs typeface="Arial"/>
              </a:rPr>
              <a:t>4</a:t>
            </a:r>
            <a:endParaRPr sz="1100">
              <a:latin typeface="Arial"/>
              <a:cs typeface="Arial"/>
            </a:endParaRPr>
          </a:p>
          <a:p>
            <a:pPr marL="240665">
              <a:lnSpc>
                <a:spcPct val="100000"/>
              </a:lnSpc>
              <a:spcBef>
                <a:spcPts val="250"/>
              </a:spcBef>
            </a:pPr>
            <a:r>
              <a:rPr sz="1100" dirty="0">
                <a:latin typeface="Arial"/>
                <a:cs typeface="Arial"/>
              </a:rPr>
              <a:t>Person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Properties</a:t>
            </a:r>
            <a:r>
              <a:rPr sz="1100" spc="120" dirty="0">
                <a:latin typeface="Arial"/>
                <a:cs typeface="Arial"/>
              </a:rPr>
              <a:t>  </a:t>
            </a:r>
            <a:r>
              <a:rPr sz="1100" dirty="0">
                <a:latin typeface="Arial"/>
                <a:cs typeface="Arial"/>
              </a:rPr>
              <a:t>8-</a:t>
            </a:r>
            <a:r>
              <a:rPr sz="1100" spc="-50" dirty="0">
                <a:latin typeface="Arial"/>
                <a:cs typeface="Arial"/>
              </a:rPr>
              <a:t>5</a:t>
            </a:r>
            <a:endParaRPr sz="1100">
              <a:latin typeface="Arial"/>
              <a:cs typeface="Arial"/>
            </a:endParaRPr>
          </a:p>
          <a:p>
            <a:pPr marL="240665">
              <a:lnSpc>
                <a:spcPct val="100000"/>
              </a:lnSpc>
              <a:spcBef>
                <a:spcPts val="265"/>
              </a:spcBef>
            </a:pPr>
            <a:r>
              <a:rPr sz="1100" dirty="0">
                <a:latin typeface="Arial"/>
                <a:cs typeface="Arial"/>
              </a:rPr>
              <a:t>Builder</a:t>
            </a:r>
            <a:r>
              <a:rPr sz="1100" spc="-1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Pattern</a:t>
            </a:r>
            <a:r>
              <a:rPr sz="1100" spc="130" dirty="0">
                <a:latin typeface="Arial"/>
                <a:cs typeface="Arial"/>
              </a:rPr>
              <a:t>  </a:t>
            </a:r>
            <a:r>
              <a:rPr sz="1100" spc="-10" dirty="0">
                <a:latin typeface="Arial"/>
                <a:cs typeface="Arial"/>
              </a:rPr>
              <a:t>8-</a:t>
            </a:r>
            <a:r>
              <a:rPr sz="1100" spc="-50" dirty="0">
                <a:latin typeface="Arial"/>
                <a:cs typeface="Arial"/>
              </a:rPr>
              <a:t>6</a:t>
            </a:r>
            <a:endParaRPr sz="1100">
              <a:latin typeface="Arial"/>
              <a:cs typeface="Arial"/>
            </a:endParaRPr>
          </a:p>
          <a:p>
            <a:pPr marL="240665" marR="5080">
              <a:lnSpc>
                <a:spcPct val="119700"/>
              </a:lnSpc>
              <a:spcBef>
                <a:spcPts val="5"/>
              </a:spcBef>
            </a:pPr>
            <a:r>
              <a:rPr sz="1100" spc="-10" dirty="0">
                <a:latin typeface="Arial"/>
                <a:cs typeface="Arial"/>
              </a:rPr>
              <a:t>Collection</a:t>
            </a:r>
            <a:r>
              <a:rPr sz="1100" spc="-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Iteration and</a:t>
            </a:r>
            <a:r>
              <a:rPr sz="1100" spc="-1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Lambdas</a:t>
            </a:r>
            <a:r>
              <a:rPr sz="1100" spc="145" dirty="0">
                <a:latin typeface="Arial"/>
                <a:cs typeface="Arial"/>
              </a:rPr>
              <a:t>  </a:t>
            </a:r>
            <a:r>
              <a:rPr sz="1100" spc="-10" dirty="0">
                <a:latin typeface="Arial"/>
                <a:cs typeface="Arial"/>
              </a:rPr>
              <a:t>8-</a:t>
            </a:r>
            <a:r>
              <a:rPr sz="1100" spc="-50" dirty="0">
                <a:latin typeface="Arial"/>
                <a:cs typeface="Arial"/>
              </a:rPr>
              <a:t>7 </a:t>
            </a:r>
            <a:r>
              <a:rPr sz="1100" spc="-10" dirty="0">
                <a:latin typeface="Arial"/>
                <a:cs typeface="Arial"/>
              </a:rPr>
              <a:t>RoboCallTest07:</a:t>
            </a:r>
            <a:r>
              <a:rPr sz="1100" spc="-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Stream</a:t>
            </a:r>
            <a:r>
              <a:rPr sz="1100" spc="-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and Filter</a:t>
            </a:r>
            <a:r>
              <a:rPr sz="1100" spc="150" dirty="0">
                <a:latin typeface="Arial"/>
                <a:cs typeface="Arial"/>
              </a:rPr>
              <a:t>  </a:t>
            </a:r>
            <a:r>
              <a:rPr sz="1100" dirty="0">
                <a:latin typeface="Arial"/>
                <a:cs typeface="Arial"/>
              </a:rPr>
              <a:t>8-</a:t>
            </a:r>
            <a:r>
              <a:rPr sz="1100" spc="-50" dirty="0">
                <a:latin typeface="Arial"/>
                <a:cs typeface="Arial"/>
              </a:rPr>
              <a:t>8 </a:t>
            </a:r>
            <a:r>
              <a:rPr sz="1100" dirty="0">
                <a:latin typeface="Arial"/>
                <a:cs typeface="Arial"/>
              </a:rPr>
              <a:t>RobocallTest08:</a:t>
            </a:r>
            <a:r>
              <a:rPr sz="1100" spc="254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Stream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and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Filter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Again</a:t>
            </a:r>
            <a:r>
              <a:rPr sz="1100" spc="114" dirty="0">
                <a:latin typeface="Arial"/>
                <a:cs typeface="Arial"/>
              </a:rPr>
              <a:t>  </a:t>
            </a:r>
            <a:r>
              <a:rPr sz="1100" spc="-10" dirty="0">
                <a:latin typeface="Arial"/>
                <a:cs typeface="Arial"/>
              </a:rPr>
              <a:t>8-</a:t>
            </a:r>
            <a:r>
              <a:rPr sz="1100" spc="-50" dirty="0">
                <a:latin typeface="Arial"/>
                <a:cs typeface="Arial"/>
              </a:rPr>
              <a:t>9 </a:t>
            </a:r>
            <a:r>
              <a:rPr sz="1100" dirty="0">
                <a:latin typeface="Arial"/>
                <a:cs typeface="Arial"/>
              </a:rPr>
              <a:t>SalesTxn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Class</a:t>
            </a:r>
            <a:r>
              <a:rPr sz="1100" spc="125" dirty="0">
                <a:latin typeface="Arial"/>
                <a:cs typeface="Arial"/>
              </a:rPr>
              <a:t>  </a:t>
            </a:r>
            <a:r>
              <a:rPr sz="1100" dirty="0">
                <a:latin typeface="Arial"/>
                <a:cs typeface="Arial"/>
              </a:rPr>
              <a:t>8-</a:t>
            </a:r>
            <a:r>
              <a:rPr sz="1100" spc="-25" dirty="0">
                <a:latin typeface="Arial"/>
                <a:cs typeface="Arial"/>
              </a:rPr>
              <a:t>10</a:t>
            </a:r>
            <a:endParaRPr sz="1100">
              <a:latin typeface="Arial"/>
              <a:cs typeface="Arial"/>
            </a:endParaRPr>
          </a:p>
          <a:p>
            <a:pPr marL="240665" marR="1387475">
              <a:lnSpc>
                <a:spcPct val="120000"/>
              </a:lnSpc>
            </a:pPr>
            <a:r>
              <a:rPr sz="1100" dirty="0">
                <a:latin typeface="Arial"/>
                <a:cs typeface="Arial"/>
              </a:rPr>
              <a:t>Java</a:t>
            </a:r>
            <a:r>
              <a:rPr sz="1100" spc="-1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Streams</a:t>
            </a:r>
            <a:r>
              <a:rPr sz="1100" spc="145" dirty="0">
                <a:latin typeface="Arial"/>
                <a:cs typeface="Arial"/>
              </a:rPr>
              <a:t>  </a:t>
            </a:r>
            <a:r>
              <a:rPr sz="1100" spc="-10" dirty="0">
                <a:latin typeface="Arial"/>
                <a:cs typeface="Arial"/>
              </a:rPr>
              <a:t>8-</a:t>
            </a:r>
            <a:r>
              <a:rPr sz="1100" spc="-25" dirty="0">
                <a:latin typeface="Arial"/>
                <a:cs typeface="Arial"/>
              </a:rPr>
              <a:t>11</a:t>
            </a:r>
            <a:r>
              <a:rPr sz="1100" spc="50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The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Filter</a:t>
            </a:r>
            <a:r>
              <a:rPr sz="1100" spc="-1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Method</a:t>
            </a:r>
            <a:r>
              <a:rPr sz="1100" spc="130" dirty="0">
                <a:latin typeface="Arial"/>
                <a:cs typeface="Arial"/>
              </a:rPr>
              <a:t>  </a:t>
            </a:r>
            <a:r>
              <a:rPr sz="1100" spc="-10" dirty="0">
                <a:latin typeface="Arial"/>
                <a:cs typeface="Arial"/>
              </a:rPr>
              <a:t>8-</a:t>
            </a:r>
            <a:r>
              <a:rPr sz="1100" spc="-25" dirty="0">
                <a:latin typeface="Arial"/>
                <a:cs typeface="Arial"/>
              </a:rPr>
              <a:t>12</a:t>
            </a:r>
            <a:endParaRPr sz="1100">
              <a:latin typeface="Arial"/>
              <a:cs typeface="Arial"/>
            </a:endParaRPr>
          </a:p>
          <a:p>
            <a:pPr marL="240665">
              <a:lnSpc>
                <a:spcPct val="100000"/>
              </a:lnSpc>
              <a:spcBef>
                <a:spcPts val="265"/>
              </a:spcBef>
            </a:pPr>
            <a:r>
              <a:rPr sz="1100" dirty="0">
                <a:latin typeface="Arial"/>
                <a:cs typeface="Arial"/>
              </a:rPr>
              <a:t>Method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References</a:t>
            </a:r>
            <a:r>
              <a:rPr sz="1100" spc="120" dirty="0">
                <a:latin typeface="Arial"/>
                <a:cs typeface="Arial"/>
              </a:rPr>
              <a:t>  </a:t>
            </a:r>
            <a:r>
              <a:rPr sz="1100" dirty="0">
                <a:latin typeface="Arial"/>
                <a:cs typeface="Arial"/>
              </a:rPr>
              <a:t>8-</a:t>
            </a:r>
            <a:r>
              <a:rPr sz="1100" spc="-25" dirty="0">
                <a:latin typeface="Arial"/>
                <a:cs typeface="Arial"/>
              </a:rPr>
              <a:t>13</a:t>
            </a:r>
            <a:endParaRPr sz="1100">
              <a:latin typeface="Arial"/>
              <a:cs typeface="Arial"/>
            </a:endParaRPr>
          </a:p>
          <a:p>
            <a:pPr marL="240665">
              <a:lnSpc>
                <a:spcPct val="100000"/>
              </a:lnSpc>
              <a:spcBef>
                <a:spcPts val="250"/>
              </a:spcBef>
            </a:pPr>
            <a:r>
              <a:rPr sz="1100" dirty="0">
                <a:latin typeface="Arial"/>
                <a:cs typeface="Arial"/>
              </a:rPr>
              <a:t>Method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Chaining</a:t>
            </a:r>
            <a:r>
              <a:rPr sz="1100" spc="110" dirty="0">
                <a:latin typeface="Arial"/>
                <a:cs typeface="Arial"/>
              </a:rPr>
              <a:t>  </a:t>
            </a:r>
            <a:r>
              <a:rPr sz="1100" dirty="0">
                <a:latin typeface="Arial"/>
                <a:cs typeface="Arial"/>
              </a:rPr>
              <a:t>8-</a:t>
            </a:r>
            <a:r>
              <a:rPr sz="1100" spc="-25" dirty="0">
                <a:latin typeface="Arial"/>
                <a:cs typeface="Arial"/>
              </a:rPr>
              <a:t>14</a:t>
            </a:r>
            <a:endParaRPr sz="1100">
              <a:latin typeface="Arial"/>
              <a:cs typeface="Arial"/>
            </a:endParaRPr>
          </a:p>
          <a:p>
            <a:pPr marL="240665">
              <a:lnSpc>
                <a:spcPct val="100000"/>
              </a:lnSpc>
              <a:spcBef>
                <a:spcPts val="265"/>
              </a:spcBef>
            </a:pPr>
            <a:r>
              <a:rPr sz="1100" dirty="0">
                <a:latin typeface="Arial"/>
                <a:cs typeface="Arial"/>
              </a:rPr>
              <a:t>Pipeline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Defined</a:t>
            </a:r>
            <a:r>
              <a:rPr sz="1100" spc="110" dirty="0">
                <a:latin typeface="Arial"/>
                <a:cs typeface="Arial"/>
              </a:rPr>
              <a:t>  </a:t>
            </a:r>
            <a:r>
              <a:rPr sz="1100" dirty="0">
                <a:latin typeface="Arial"/>
                <a:cs typeface="Arial"/>
              </a:rPr>
              <a:t>8-</a:t>
            </a:r>
            <a:r>
              <a:rPr sz="1100" spc="-25" dirty="0">
                <a:latin typeface="Arial"/>
                <a:cs typeface="Arial"/>
              </a:rPr>
              <a:t>16</a:t>
            </a:r>
            <a:endParaRPr sz="1100">
              <a:latin typeface="Arial"/>
              <a:cs typeface="Arial"/>
            </a:endParaRPr>
          </a:p>
          <a:p>
            <a:pPr marL="240665">
              <a:lnSpc>
                <a:spcPct val="100000"/>
              </a:lnSpc>
              <a:spcBef>
                <a:spcPts val="265"/>
              </a:spcBef>
            </a:pPr>
            <a:r>
              <a:rPr sz="1100" dirty="0">
                <a:latin typeface="Arial"/>
                <a:cs typeface="Arial"/>
              </a:rPr>
              <a:t>Summary</a:t>
            </a:r>
            <a:r>
              <a:rPr sz="1100" spc="145" dirty="0">
                <a:latin typeface="Arial"/>
                <a:cs typeface="Arial"/>
              </a:rPr>
              <a:t>  </a:t>
            </a:r>
            <a:r>
              <a:rPr sz="1100" spc="-10" dirty="0">
                <a:latin typeface="Arial"/>
                <a:cs typeface="Arial"/>
              </a:rPr>
              <a:t>8-</a:t>
            </a:r>
            <a:r>
              <a:rPr sz="1100" spc="-25" dirty="0">
                <a:latin typeface="Arial"/>
                <a:cs typeface="Arial"/>
              </a:rPr>
              <a:t>17</a:t>
            </a:r>
            <a:endParaRPr sz="1100">
              <a:latin typeface="Arial"/>
              <a:cs typeface="Arial"/>
            </a:endParaRPr>
          </a:p>
          <a:p>
            <a:pPr marL="240665">
              <a:lnSpc>
                <a:spcPct val="100000"/>
              </a:lnSpc>
              <a:spcBef>
                <a:spcPts val="265"/>
              </a:spcBef>
            </a:pPr>
            <a:r>
              <a:rPr sz="1100" dirty="0">
                <a:latin typeface="Arial"/>
                <a:cs typeface="Arial"/>
              </a:rPr>
              <a:t>Practice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Overview</a:t>
            </a:r>
            <a:r>
              <a:rPr sz="1100" spc="125" dirty="0">
                <a:latin typeface="Arial"/>
                <a:cs typeface="Arial"/>
              </a:rPr>
              <a:t>  </a:t>
            </a:r>
            <a:r>
              <a:rPr sz="1100" dirty="0">
                <a:latin typeface="Arial"/>
                <a:cs typeface="Arial"/>
              </a:rPr>
              <a:t>8-</a:t>
            </a:r>
            <a:r>
              <a:rPr sz="1100" spc="-25" dirty="0">
                <a:latin typeface="Arial"/>
                <a:cs typeface="Arial"/>
              </a:rPr>
              <a:t>18</a:t>
            </a:r>
            <a:endParaRPr sz="11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60"/>
              </a:spcBef>
            </a:pPr>
            <a:endParaRPr sz="1100">
              <a:latin typeface="Arial"/>
              <a:cs typeface="Arial"/>
            </a:endParaRPr>
          </a:p>
          <a:p>
            <a:pPr marL="240665" indent="-227965">
              <a:lnSpc>
                <a:spcPct val="100000"/>
              </a:lnSpc>
              <a:buAutoNum type="arabicPlain" startAt="9"/>
              <a:tabLst>
                <a:tab pos="240665" algn="l"/>
              </a:tabLst>
            </a:pPr>
            <a:r>
              <a:rPr sz="1100" b="1" dirty="0">
                <a:latin typeface="Arial"/>
                <a:cs typeface="Arial"/>
              </a:rPr>
              <a:t>Lambda</a:t>
            </a:r>
            <a:r>
              <a:rPr sz="1100" b="1" spc="-10" dirty="0">
                <a:latin typeface="Arial"/>
                <a:cs typeface="Arial"/>
              </a:rPr>
              <a:t> Built-</a:t>
            </a:r>
            <a:r>
              <a:rPr sz="1100" b="1" dirty="0">
                <a:latin typeface="Arial"/>
                <a:cs typeface="Arial"/>
              </a:rPr>
              <a:t>in</a:t>
            </a:r>
            <a:r>
              <a:rPr sz="1100" b="1" spc="-20" dirty="0">
                <a:latin typeface="Arial"/>
                <a:cs typeface="Arial"/>
              </a:rPr>
              <a:t> </a:t>
            </a:r>
            <a:r>
              <a:rPr sz="1100" b="1" dirty="0">
                <a:latin typeface="Arial"/>
                <a:cs typeface="Arial"/>
              </a:rPr>
              <a:t>Functional</a:t>
            </a:r>
            <a:r>
              <a:rPr sz="1100" b="1" spc="-15" dirty="0">
                <a:latin typeface="Arial"/>
                <a:cs typeface="Arial"/>
              </a:rPr>
              <a:t> </a:t>
            </a:r>
            <a:r>
              <a:rPr sz="1100" b="1" spc="-10" dirty="0">
                <a:latin typeface="Arial"/>
                <a:cs typeface="Arial"/>
              </a:rPr>
              <a:t>Interfaces</a:t>
            </a:r>
            <a:endParaRPr sz="1100">
              <a:latin typeface="Arial"/>
              <a:cs typeface="Arial"/>
            </a:endParaRPr>
          </a:p>
          <a:p>
            <a:pPr marL="240665">
              <a:lnSpc>
                <a:spcPct val="100000"/>
              </a:lnSpc>
              <a:spcBef>
                <a:spcPts val="275"/>
              </a:spcBef>
            </a:pPr>
            <a:r>
              <a:rPr sz="1100" dirty="0">
                <a:latin typeface="Arial"/>
                <a:cs typeface="Arial"/>
              </a:rPr>
              <a:t>Objectives</a:t>
            </a:r>
            <a:r>
              <a:rPr sz="1100" spc="140" dirty="0">
                <a:latin typeface="Arial"/>
                <a:cs typeface="Arial"/>
              </a:rPr>
              <a:t>  </a:t>
            </a:r>
            <a:r>
              <a:rPr sz="1100" spc="-10" dirty="0">
                <a:latin typeface="Arial"/>
                <a:cs typeface="Arial"/>
              </a:rPr>
              <a:t>9-</a:t>
            </a:r>
            <a:r>
              <a:rPr sz="1100" spc="-50" dirty="0">
                <a:latin typeface="Arial"/>
                <a:cs typeface="Arial"/>
              </a:rPr>
              <a:t>2</a:t>
            </a:r>
            <a:endParaRPr sz="1100">
              <a:latin typeface="Arial"/>
              <a:cs typeface="Arial"/>
            </a:endParaRPr>
          </a:p>
          <a:p>
            <a:pPr marL="240665" marR="695325">
              <a:lnSpc>
                <a:spcPct val="119500"/>
              </a:lnSpc>
              <a:spcBef>
                <a:spcPts val="5"/>
              </a:spcBef>
            </a:pPr>
            <a:r>
              <a:rPr sz="1100" spc="-10" dirty="0">
                <a:latin typeface="Arial"/>
                <a:cs typeface="Arial"/>
              </a:rPr>
              <a:t>Built-</a:t>
            </a:r>
            <a:r>
              <a:rPr sz="1100" dirty="0">
                <a:latin typeface="Arial"/>
                <a:cs typeface="Arial"/>
              </a:rPr>
              <a:t>in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Functional</a:t>
            </a:r>
            <a:r>
              <a:rPr sz="1100" spc="-1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Interfaces</a:t>
            </a:r>
            <a:r>
              <a:rPr sz="1100" spc="135" dirty="0">
                <a:latin typeface="Arial"/>
                <a:cs typeface="Arial"/>
              </a:rPr>
              <a:t>  </a:t>
            </a:r>
            <a:r>
              <a:rPr sz="1100" dirty="0">
                <a:latin typeface="Arial"/>
                <a:cs typeface="Arial"/>
              </a:rPr>
              <a:t>9-</a:t>
            </a:r>
            <a:r>
              <a:rPr sz="1100" spc="-50" dirty="0">
                <a:latin typeface="Arial"/>
                <a:cs typeface="Arial"/>
              </a:rPr>
              <a:t>3 </a:t>
            </a:r>
            <a:r>
              <a:rPr sz="1100" dirty="0">
                <a:latin typeface="Arial"/>
                <a:cs typeface="Arial"/>
              </a:rPr>
              <a:t>The</a:t>
            </a:r>
            <a:r>
              <a:rPr sz="1100" spc="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java.util.function</a:t>
            </a:r>
            <a:r>
              <a:rPr sz="1100" spc="1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Package</a:t>
            </a:r>
            <a:r>
              <a:rPr sz="1100" spc="170" dirty="0">
                <a:latin typeface="Arial"/>
                <a:cs typeface="Arial"/>
              </a:rPr>
              <a:t>  </a:t>
            </a:r>
            <a:r>
              <a:rPr sz="1100" dirty="0">
                <a:latin typeface="Arial"/>
                <a:cs typeface="Arial"/>
              </a:rPr>
              <a:t>9-</a:t>
            </a:r>
            <a:r>
              <a:rPr sz="1100" spc="-50" dirty="0">
                <a:latin typeface="Arial"/>
                <a:cs typeface="Arial"/>
              </a:rPr>
              <a:t>4 </a:t>
            </a:r>
            <a:r>
              <a:rPr sz="1100" dirty="0">
                <a:latin typeface="Arial"/>
                <a:cs typeface="Arial"/>
              </a:rPr>
              <a:t>Example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Assumptions</a:t>
            </a:r>
            <a:r>
              <a:rPr sz="1100" spc="114" dirty="0">
                <a:latin typeface="Arial"/>
                <a:cs typeface="Arial"/>
              </a:rPr>
              <a:t>  </a:t>
            </a:r>
            <a:r>
              <a:rPr sz="1100" dirty="0">
                <a:latin typeface="Arial"/>
                <a:cs typeface="Arial"/>
              </a:rPr>
              <a:t>9-</a:t>
            </a:r>
            <a:r>
              <a:rPr sz="1100" spc="-50" dirty="0">
                <a:latin typeface="Arial"/>
                <a:cs typeface="Arial"/>
              </a:rPr>
              <a:t>5</a:t>
            </a:r>
            <a:endParaRPr sz="1100">
              <a:latin typeface="Arial"/>
              <a:cs typeface="Arial"/>
            </a:endParaRPr>
          </a:p>
          <a:p>
            <a:pPr marL="240665">
              <a:lnSpc>
                <a:spcPct val="100000"/>
              </a:lnSpc>
              <a:spcBef>
                <a:spcPts val="265"/>
              </a:spcBef>
            </a:pPr>
            <a:r>
              <a:rPr sz="1100" dirty="0">
                <a:latin typeface="Arial"/>
                <a:cs typeface="Arial"/>
              </a:rPr>
              <a:t>Predicate</a:t>
            </a:r>
            <a:r>
              <a:rPr sz="1100" spc="130" dirty="0">
                <a:latin typeface="Arial"/>
                <a:cs typeface="Arial"/>
              </a:rPr>
              <a:t>  </a:t>
            </a:r>
            <a:r>
              <a:rPr sz="1100" spc="-10" dirty="0">
                <a:latin typeface="Arial"/>
                <a:cs typeface="Arial"/>
              </a:rPr>
              <a:t>9-</a:t>
            </a:r>
            <a:r>
              <a:rPr sz="1100" spc="-50" dirty="0">
                <a:latin typeface="Arial"/>
                <a:cs typeface="Arial"/>
              </a:rPr>
              <a:t>6</a:t>
            </a:r>
            <a:endParaRPr sz="1100">
              <a:latin typeface="Arial"/>
              <a:cs typeface="Arial"/>
            </a:endParaRPr>
          </a:p>
          <a:p>
            <a:pPr marL="240665">
              <a:lnSpc>
                <a:spcPct val="100000"/>
              </a:lnSpc>
              <a:spcBef>
                <a:spcPts val="265"/>
              </a:spcBef>
            </a:pPr>
            <a:r>
              <a:rPr sz="1100" dirty="0">
                <a:latin typeface="Arial"/>
                <a:cs typeface="Arial"/>
              </a:rPr>
              <a:t>Predicate: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Example</a:t>
            </a:r>
            <a:r>
              <a:rPr sz="1100" spc="120" dirty="0">
                <a:latin typeface="Arial"/>
                <a:cs typeface="Arial"/>
              </a:rPr>
              <a:t>  </a:t>
            </a:r>
            <a:r>
              <a:rPr sz="1100" dirty="0">
                <a:latin typeface="Arial"/>
                <a:cs typeface="Arial"/>
              </a:rPr>
              <a:t>9-</a:t>
            </a:r>
            <a:r>
              <a:rPr sz="1100" spc="-50" dirty="0">
                <a:latin typeface="Arial"/>
                <a:cs typeface="Arial"/>
              </a:rPr>
              <a:t>7</a:t>
            </a:r>
            <a:endParaRPr sz="1100">
              <a:latin typeface="Arial"/>
              <a:cs typeface="Arial"/>
            </a:endParaRPr>
          </a:p>
          <a:p>
            <a:pPr marL="240665">
              <a:lnSpc>
                <a:spcPct val="100000"/>
              </a:lnSpc>
              <a:spcBef>
                <a:spcPts val="250"/>
              </a:spcBef>
            </a:pPr>
            <a:r>
              <a:rPr sz="1100" dirty="0">
                <a:latin typeface="Arial"/>
                <a:cs typeface="Arial"/>
              </a:rPr>
              <a:t>Consumer</a:t>
            </a:r>
            <a:r>
              <a:rPr sz="1100" spc="140" dirty="0">
                <a:latin typeface="Arial"/>
                <a:cs typeface="Arial"/>
              </a:rPr>
              <a:t>  </a:t>
            </a:r>
            <a:r>
              <a:rPr sz="1100" spc="-10" dirty="0">
                <a:latin typeface="Arial"/>
                <a:cs typeface="Arial"/>
              </a:rPr>
              <a:t>9-</a:t>
            </a:r>
            <a:r>
              <a:rPr sz="1100" spc="-50" dirty="0">
                <a:latin typeface="Arial"/>
                <a:cs typeface="Arial"/>
              </a:rPr>
              <a:t>8</a:t>
            </a:r>
            <a:endParaRPr sz="1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55627" y="806967"/>
            <a:ext cx="5607685" cy="20288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24485">
              <a:lnSpc>
                <a:spcPct val="100000"/>
              </a:lnSpc>
              <a:spcBef>
                <a:spcPts val="110"/>
              </a:spcBef>
            </a:pPr>
            <a:r>
              <a:rPr sz="1850" b="1" dirty="0">
                <a:latin typeface="Arial"/>
                <a:cs typeface="Arial"/>
              </a:rPr>
              <a:t>Encapsulation: Private</a:t>
            </a:r>
            <a:r>
              <a:rPr sz="1850" b="1" spc="35" dirty="0">
                <a:latin typeface="Arial"/>
                <a:cs typeface="Arial"/>
              </a:rPr>
              <a:t> </a:t>
            </a:r>
            <a:r>
              <a:rPr sz="1850" b="1" dirty="0">
                <a:latin typeface="Arial"/>
                <a:cs typeface="Arial"/>
              </a:rPr>
              <a:t>Data,</a:t>
            </a:r>
            <a:r>
              <a:rPr sz="1850" b="1" spc="35" dirty="0">
                <a:latin typeface="Arial"/>
                <a:cs typeface="Arial"/>
              </a:rPr>
              <a:t> </a:t>
            </a:r>
            <a:r>
              <a:rPr sz="1850" b="1" dirty="0">
                <a:latin typeface="Arial"/>
                <a:cs typeface="Arial"/>
              </a:rPr>
              <a:t>Public</a:t>
            </a:r>
            <a:r>
              <a:rPr sz="1850" b="1" spc="25" dirty="0">
                <a:latin typeface="Arial"/>
                <a:cs typeface="Arial"/>
              </a:rPr>
              <a:t> </a:t>
            </a:r>
            <a:r>
              <a:rPr sz="1850" b="1" spc="-10" dirty="0">
                <a:latin typeface="Arial"/>
                <a:cs typeface="Arial"/>
              </a:rPr>
              <a:t>Methods</a:t>
            </a:r>
            <a:endParaRPr sz="18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480"/>
              </a:spcBef>
            </a:pPr>
            <a:endParaRPr sz="1850">
              <a:latin typeface="Arial"/>
              <a:cs typeface="Arial"/>
            </a:endParaRPr>
          </a:p>
          <a:p>
            <a:pPr marL="12700" marR="145415" indent="4445">
              <a:lnSpc>
                <a:spcPts val="1780"/>
              </a:lnSpc>
            </a:pPr>
            <a:r>
              <a:rPr sz="1550" dirty="0">
                <a:latin typeface="Arial"/>
                <a:cs typeface="Arial"/>
              </a:rPr>
              <a:t>One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way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to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hide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implementation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details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is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to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declare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all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of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spc="-25" dirty="0">
                <a:latin typeface="Arial"/>
                <a:cs typeface="Arial"/>
              </a:rPr>
              <a:t>the </a:t>
            </a:r>
            <a:r>
              <a:rPr sz="1550" dirty="0">
                <a:latin typeface="Arial"/>
                <a:cs typeface="Arial"/>
              </a:rPr>
              <a:t>fields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spc="275" dirty="0">
                <a:latin typeface="Times New Roman"/>
                <a:cs typeface="Times New Roman"/>
              </a:rPr>
              <a:t>private</a:t>
            </a:r>
            <a:r>
              <a:rPr sz="1550" spc="275" dirty="0">
                <a:latin typeface="Arial"/>
                <a:cs typeface="Arial"/>
              </a:rPr>
              <a:t>.</a:t>
            </a:r>
            <a:endParaRPr sz="1550">
              <a:latin typeface="Arial"/>
              <a:cs typeface="Arial"/>
            </a:endParaRPr>
          </a:p>
          <a:p>
            <a:pPr marL="417830" marR="5080" indent="-329565">
              <a:lnSpc>
                <a:spcPct val="107100"/>
              </a:lnSpc>
              <a:spcBef>
                <a:spcPts val="225"/>
              </a:spcBef>
              <a:buClr>
                <a:srgbClr val="FF0000"/>
              </a:buClr>
              <a:buChar char="•"/>
              <a:tabLst>
                <a:tab pos="417830" algn="l"/>
              </a:tabLst>
            </a:pPr>
            <a:r>
              <a:rPr sz="1550" dirty="0">
                <a:latin typeface="Arial"/>
                <a:cs typeface="Arial"/>
              </a:rPr>
              <a:t>The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spc="155" dirty="0">
                <a:latin typeface="Times New Roman"/>
                <a:cs typeface="Times New Roman"/>
              </a:rPr>
              <a:t>Employee</a:t>
            </a:r>
            <a:r>
              <a:rPr sz="1550" spc="100" dirty="0">
                <a:latin typeface="Times New Roman"/>
                <a:cs typeface="Times New Roman"/>
              </a:rPr>
              <a:t> </a:t>
            </a:r>
            <a:r>
              <a:rPr sz="1550" dirty="0">
                <a:latin typeface="Arial"/>
                <a:cs typeface="Arial"/>
              </a:rPr>
              <a:t>class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currently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uses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spc="290" dirty="0">
                <a:latin typeface="Times New Roman"/>
                <a:cs typeface="Times New Roman"/>
              </a:rPr>
              <a:t>public</a:t>
            </a:r>
            <a:r>
              <a:rPr sz="1550" spc="105" dirty="0">
                <a:latin typeface="Times New Roman"/>
                <a:cs typeface="Times New Roman"/>
              </a:rPr>
              <a:t> </a:t>
            </a:r>
            <a:r>
              <a:rPr sz="1550" dirty="0">
                <a:latin typeface="Arial"/>
                <a:cs typeface="Arial"/>
              </a:rPr>
              <a:t>access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for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spc="-25" dirty="0">
                <a:latin typeface="Arial"/>
                <a:cs typeface="Arial"/>
              </a:rPr>
              <a:t>all </a:t>
            </a:r>
            <a:r>
              <a:rPr sz="1550" dirty="0">
                <a:latin typeface="Arial"/>
                <a:cs typeface="Arial"/>
              </a:rPr>
              <a:t>of</a:t>
            </a:r>
            <a:r>
              <a:rPr sz="1550" spc="1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its</a:t>
            </a:r>
            <a:r>
              <a:rPr sz="1550" spc="15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fields.</a:t>
            </a:r>
            <a:endParaRPr sz="1550">
              <a:latin typeface="Arial"/>
              <a:cs typeface="Arial"/>
            </a:endParaRPr>
          </a:p>
          <a:p>
            <a:pPr marL="417830" indent="-328930">
              <a:lnSpc>
                <a:spcPct val="100000"/>
              </a:lnSpc>
              <a:spcBef>
                <a:spcPts val="300"/>
              </a:spcBef>
              <a:buClr>
                <a:srgbClr val="FF0000"/>
              </a:buClr>
              <a:buChar char="•"/>
              <a:tabLst>
                <a:tab pos="417830" algn="l"/>
              </a:tabLst>
            </a:pPr>
            <a:r>
              <a:rPr sz="1550" dirty="0">
                <a:latin typeface="Arial"/>
                <a:cs typeface="Arial"/>
              </a:rPr>
              <a:t>To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encapsulate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the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data,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make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the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fields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spc="275" dirty="0">
                <a:latin typeface="Times New Roman"/>
                <a:cs typeface="Times New Roman"/>
              </a:rPr>
              <a:t>private</a:t>
            </a:r>
            <a:r>
              <a:rPr sz="1550" spc="275" dirty="0">
                <a:latin typeface="Arial"/>
                <a:cs typeface="Arial"/>
              </a:rPr>
              <a:t>.</a:t>
            </a:r>
            <a:endParaRPr sz="155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042416" y="2944367"/>
            <a:ext cx="5689600" cy="1818639"/>
            <a:chOff x="1042416" y="2944367"/>
            <a:chExt cx="5689600" cy="1818639"/>
          </a:xfrm>
        </p:grpSpPr>
        <p:sp>
          <p:nvSpPr>
            <p:cNvPr id="4" name="object 4"/>
            <p:cNvSpPr/>
            <p:nvPr/>
          </p:nvSpPr>
          <p:spPr>
            <a:xfrm>
              <a:off x="1053084" y="2955035"/>
              <a:ext cx="5668010" cy="1797050"/>
            </a:xfrm>
            <a:custGeom>
              <a:avLst/>
              <a:gdLst/>
              <a:ahLst/>
              <a:cxnLst/>
              <a:rect l="l" t="t" r="r" b="b"/>
              <a:pathLst>
                <a:path w="5668009" h="1797050">
                  <a:moveTo>
                    <a:pt x="5667755" y="0"/>
                  </a:moveTo>
                  <a:lnTo>
                    <a:pt x="0" y="0"/>
                  </a:lnTo>
                  <a:lnTo>
                    <a:pt x="0" y="1796795"/>
                  </a:lnTo>
                  <a:lnTo>
                    <a:pt x="5667755" y="1796795"/>
                  </a:lnTo>
                  <a:lnTo>
                    <a:pt x="5667755" y="0"/>
                  </a:lnTo>
                  <a:close/>
                </a:path>
              </a:pathLst>
            </a:custGeom>
            <a:solidFill>
              <a:srgbClr val="DCDC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042416" y="2944367"/>
              <a:ext cx="5689600" cy="1818639"/>
            </a:xfrm>
            <a:custGeom>
              <a:avLst/>
              <a:gdLst/>
              <a:ahLst/>
              <a:cxnLst/>
              <a:rect l="l" t="t" r="r" b="b"/>
              <a:pathLst>
                <a:path w="5689600" h="1818639">
                  <a:moveTo>
                    <a:pt x="5684520" y="0"/>
                  </a:moveTo>
                  <a:lnTo>
                    <a:pt x="4572" y="0"/>
                  </a:lnTo>
                  <a:lnTo>
                    <a:pt x="0" y="4572"/>
                  </a:lnTo>
                  <a:lnTo>
                    <a:pt x="0" y="1813560"/>
                  </a:lnTo>
                  <a:lnTo>
                    <a:pt x="4572" y="1818132"/>
                  </a:lnTo>
                  <a:lnTo>
                    <a:pt x="5684520" y="1818132"/>
                  </a:lnTo>
                  <a:lnTo>
                    <a:pt x="5689092" y="1813560"/>
                  </a:lnTo>
                  <a:lnTo>
                    <a:pt x="5689092" y="1807464"/>
                  </a:lnTo>
                  <a:lnTo>
                    <a:pt x="21336" y="1807464"/>
                  </a:lnTo>
                  <a:lnTo>
                    <a:pt x="10668" y="1798320"/>
                  </a:lnTo>
                  <a:lnTo>
                    <a:pt x="21336" y="1798320"/>
                  </a:lnTo>
                  <a:lnTo>
                    <a:pt x="21336" y="19812"/>
                  </a:lnTo>
                  <a:lnTo>
                    <a:pt x="10668" y="19812"/>
                  </a:lnTo>
                  <a:lnTo>
                    <a:pt x="21336" y="10668"/>
                  </a:lnTo>
                  <a:lnTo>
                    <a:pt x="5689092" y="10668"/>
                  </a:lnTo>
                  <a:lnTo>
                    <a:pt x="5689092" y="4572"/>
                  </a:lnTo>
                  <a:lnTo>
                    <a:pt x="5684520" y="0"/>
                  </a:lnTo>
                  <a:close/>
                </a:path>
                <a:path w="5689600" h="1818639">
                  <a:moveTo>
                    <a:pt x="21336" y="1798320"/>
                  </a:moveTo>
                  <a:lnTo>
                    <a:pt x="10668" y="1798320"/>
                  </a:lnTo>
                  <a:lnTo>
                    <a:pt x="21336" y="1807464"/>
                  </a:lnTo>
                  <a:lnTo>
                    <a:pt x="21336" y="1798320"/>
                  </a:lnTo>
                  <a:close/>
                </a:path>
                <a:path w="5689600" h="1818639">
                  <a:moveTo>
                    <a:pt x="5667756" y="1798320"/>
                  </a:moveTo>
                  <a:lnTo>
                    <a:pt x="21336" y="1798320"/>
                  </a:lnTo>
                  <a:lnTo>
                    <a:pt x="21336" y="1807464"/>
                  </a:lnTo>
                  <a:lnTo>
                    <a:pt x="5667756" y="1807464"/>
                  </a:lnTo>
                  <a:lnTo>
                    <a:pt x="5667756" y="1798320"/>
                  </a:lnTo>
                  <a:close/>
                </a:path>
                <a:path w="5689600" h="1818639">
                  <a:moveTo>
                    <a:pt x="5667756" y="10668"/>
                  </a:moveTo>
                  <a:lnTo>
                    <a:pt x="5667756" y="1807464"/>
                  </a:lnTo>
                  <a:lnTo>
                    <a:pt x="5678424" y="1798320"/>
                  </a:lnTo>
                  <a:lnTo>
                    <a:pt x="5689092" y="1798320"/>
                  </a:lnTo>
                  <a:lnTo>
                    <a:pt x="5689092" y="19812"/>
                  </a:lnTo>
                  <a:lnTo>
                    <a:pt x="5678424" y="19812"/>
                  </a:lnTo>
                  <a:lnTo>
                    <a:pt x="5667756" y="10668"/>
                  </a:lnTo>
                  <a:close/>
                </a:path>
                <a:path w="5689600" h="1818639">
                  <a:moveTo>
                    <a:pt x="5689092" y="1798320"/>
                  </a:moveTo>
                  <a:lnTo>
                    <a:pt x="5678424" y="1798320"/>
                  </a:lnTo>
                  <a:lnTo>
                    <a:pt x="5667756" y="1807464"/>
                  </a:lnTo>
                  <a:lnTo>
                    <a:pt x="5689092" y="1807464"/>
                  </a:lnTo>
                  <a:lnTo>
                    <a:pt x="5689092" y="1798320"/>
                  </a:lnTo>
                  <a:close/>
                </a:path>
                <a:path w="5689600" h="1818639">
                  <a:moveTo>
                    <a:pt x="21336" y="10668"/>
                  </a:moveTo>
                  <a:lnTo>
                    <a:pt x="10668" y="19812"/>
                  </a:lnTo>
                  <a:lnTo>
                    <a:pt x="21336" y="19812"/>
                  </a:lnTo>
                  <a:lnTo>
                    <a:pt x="21336" y="10668"/>
                  </a:lnTo>
                  <a:close/>
                </a:path>
                <a:path w="5689600" h="1818639">
                  <a:moveTo>
                    <a:pt x="5667756" y="10668"/>
                  </a:moveTo>
                  <a:lnTo>
                    <a:pt x="21336" y="10668"/>
                  </a:lnTo>
                  <a:lnTo>
                    <a:pt x="21336" y="19812"/>
                  </a:lnTo>
                  <a:lnTo>
                    <a:pt x="5667756" y="19812"/>
                  </a:lnTo>
                  <a:lnTo>
                    <a:pt x="5667756" y="10668"/>
                  </a:lnTo>
                  <a:close/>
                </a:path>
                <a:path w="5689600" h="1818639">
                  <a:moveTo>
                    <a:pt x="5689092" y="10668"/>
                  </a:moveTo>
                  <a:lnTo>
                    <a:pt x="5667756" y="10668"/>
                  </a:lnTo>
                  <a:lnTo>
                    <a:pt x="5678424" y="19812"/>
                  </a:lnTo>
                  <a:lnTo>
                    <a:pt x="5689092" y="19812"/>
                  </a:lnTo>
                  <a:lnTo>
                    <a:pt x="5689092" y="1066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1105916" y="2955664"/>
            <a:ext cx="2270760" cy="2216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250" spc="240" dirty="0">
                <a:latin typeface="Times New Roman"/>
                <a:cs typeface="Times New Roman"/>
              </a:rPr>
              <a:t>public</a:t>
            </a:r>
            <a:r>
              <a:rPr sz="1250" spc="470" dirty="0">
                <a:latin typeface="Times New Roman"/>
                <a:cs typeface="Times New Roman"/>
              </a:rPr>
              <a:t> </a:t>
            </a:r>
            <a:r>
              <a:rPr sz="1250" spc="280" dirty="0">
                <a:latin typeface="Times New Roman"/>
                <a:cs typeface="Times New Roman"/>
              </a:rPr>
              <a:t>class</a:t>
            </a:r>
            <a:r>
              <a:rPr sz="1250" spc="459" dirty="0">
                <a:latin typeface="Times New Roman"/>
                <a:cs typeface="Times New Roman"/>
              </a:rPr>
              <a:t> </a:t>
            </a:r>
            <a:r>
              <a:rPr sz="1250" spc="130" dirty="0">
                <a:latin typeface="Times New Roman"/>
                <a:cs typeface="Times New Roman"/>
              </a:rPr>
              <a:t>Employee</a:t>
            </a:r>
            <a:r>
              <a:rPr sz="1250" spc="450" dirty="0">
                <a:latin typeface="Times New Roman"/>
                <a:cs typeface="Times New Roman"/>
              </a:rPr>
              <a:t> </a:t>
            </a:r>
            <a:r>
              <a:rPr sz="1250" spc="114" dirty="0">
                <a:latin typeface="Times New Roman"/>
                <a:cs typeface="Times New Roman"/>
              </a:rPr>
              <a:t>{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277848" y="3347336"/>
            <a:ext cx="1001394" cy="2216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250" spc="320" dirty="0">
                <a:latin typeface="Times New Roman"/>
                <a:cs typeface="Times New Roman"/>
              </a:rPr>
              <a:t>int</a:t>
            </a:r>
            <a:r>
              <a:rPr sz="1250" spc="455" dirty="0">
                <a:latin typeface="Times New Roman"/>
                <a:cs typeface="Times New Roman"/>
              </a:rPr>
              <a:t> </a:t>
            </a:r>
            <a:r>
              <a:rPr sz="1250" spc="160" dirty="0">
                <a:latin typeface="Times New Roman"/>
                <a:cs typeface="Times New Roman"/>
              </a:rPr>
              <a:t>empId;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497584" y="3347336"/>
            <a:ext cx="708660" cy="81026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just">
              <a:lnSpc>
                <a:spcPct val="102899"/>
              </a:lnSpc>
              <a:spcBef>
                <a:spcPts val="90"/>
              </a:spcBef>
            </a:pPr>
            <a:r>
              <a:rPr sz="1250" spc="260" dirty="0">
                <a:latin typeface="Times New Roman"/>
                <a:cs typeface="Times New Roman"/>
              </a:rPr>
              <a:t>private private private private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277848" y="3543940"/>
            <a:ext cx="610870" cy="6134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02800"/>
              </a:lnSpc>
              <a:spcBef>
                <a:spcPts val="95"/>
              </a:spcBef>
            </a:pPr>
            <a:r>
              <a:rPr sz="1250" spc="245" dirty="0">
                <a:latin typeface="Times New Roman"/>
                <a:cs typeface="Times New Roman"/>
              </a:rPr>
              <a:t>String String </a:t>
            </a:r>
            <a:r>
              <a:rPr sz="1250" spc="185" dirty="0">
                <a:latin typeface="Times New Roman"/>
                <a:cs typeface="Times New Roman"/>
              </a:rPr>
              <a:t>double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960578" y="3543940"/>
            <a:ext cx="709930" cy="6134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2800"/>
              </a:lnSpc>
              <a:spcBef>
                <a:spcPts val="95"/>
              </a:spcBef>
            </a:pPr>
            <a:r>
              <a:rPr sz="1250" spc="135" dirty="0">
                <a:latin typeface="Times New Roman"/>
                <a:cs typeface="Times New Roman"/>
              </a:rPr>
              <a:t>name; </a:t>
            </a:r>
            <a:r>
              <a:rPr sz="1250" spc="254" dirty="0">
                <a:latin typeface="Times New Roman"/>
                <a:cs typeface="Times New Roman"/>
              </a:rPr>
              <a:t>ssn; </a:t>
            </a:r>
            <a:r>
              <a:rPr sz="1250" spc="280" dirty="0">
                <a:latin typeface="Times New Roman"/>
                <a:cs typeface="Times New Roman"/>
              </a:rPr>
              <a:t>salary;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105916" y="4328803"/>
            <a:ext cx="2954655" cy="4171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09855">
              <a:lnSpc>
                <a:spcPct val="100000"/>
              </a:lnSpc>
              <a:spcBef>
                <a:spcPts val="135"/>
              </a:spcBef>
            </a:pPr>
            <a:r>
              <a:rPr sz="1250" spc="434" dirty="0">
                <a:latin typeface="Times New Roman"/>
                <a:cs typeface="Times New Roman"/>
              </a:rPr>
              <a:t>//...</a:t>
            </a:r>
            <a:r>
              <a:rPr sz="1250" spc="470" dirty="0">
                <a:latin typeface="Times New Roman"/>
                <a:cs typeface="Times New Roman"/>
              </a:rPr>
              <a:t> </a:t>
            </a:r>
            <a:r>
              <a:rPr sz="1250" spc="254" dirty="0">
                <a:latin typeface="Times New Roman"/>
                <a:cs typeface="Times New Roman"/>
              </a:rPr>
              <a:t>constructor</a:t>
            </a:r>
            <a:r>
              <a:rPr sz="1250" spc="455" dirty="0">
                <a:latin typeface="Times New Roman"/>
                <a:cs typeface="Times New Roman"/>
              </a:rPr>
              <a:t> </a:t>
            </a:r>
            <a:r>
              <a:rPr sz="1250" spc="160" dirty="0">
                <a:latin typeface="Times New Roman"/>
                <a:cs typeface="Times New Roman"/>
              </a:rPr>
              <a:t>and</a:t>
            </a:r>
            <a:r>
              <a:rPr sz="1250" spc="455" dirty="0">
                <a:latin typeface="Times New Roman"/>
                <a:cs typeface="Times New Roman"/>
              </a:rPr>
              <a:t> </a:t>
            </a:r>
            <a:r>
              <a:rPr sz="1250" spc="150" dirty="0">
                <a:latin typeface="Times New Roman"/>
                <a:cs typeface="Times New Roman"/>
              </a:rPr>
              <a:t>methods</a:t>
            </a:r>
            <a:endParaRPr sz="12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250" spc="114" dirty="0">
                <a:latin typeface="Times New Roman"/>
                <a:cs typeface="Times New Roman"/>
              </a:rPr>
              <a:t>}</a:t>
            </a:r>
            <a:endParaRPr sz="1250">
              <a:latin typeface="Times New Roman"/>
              <a:cs typeface="Times New Roman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3486911" y="3005327"/>
            <a:ext cx="3129280" cy="996950"/>
            <a:chOff x="3486911" y="3005327"/>
            <a:chExt cx="3129280" cy="996950"/>
          </a:xfrm>
        </p:grpSpPr>
        <p:sp>
          <p:nvSpPr>
            <p:cNvPr id="13" name="object 13"/>
            <p:cNvSpPr/>
            <p:nvPr/>
          </p:nvSpPr>
          <p:spPr>
            <a:xfrm>
              <a:off x="3508247" y="3008375"/>
              <a:ext cx="3104515" cy="990600"/>
            </a:xfrm>
            <a:custGeom>
              <a:avLst/>
              <a:gdLst/>
              <a:ahLst/>
              <a:cxnLst/>
              <a:rect l="l" t="t" r="r" b="b"/>
              <a:pathLst>
                <a:path w="3104515" h="990600">
                  <a:moveTo>
                    <a:pt x="3104388" y="0"/>
                  </a:moveTo>
                  <a:lnTo>
                    <a:pt x="760476" y="0"/>
                  </a:lnTo>
                  <a:lnTo>
                    <a:pt x="760476" y="577596"/>
                  </a:lnTo>
                  <a:lnTo>
                    <a:pt x="0" y="691896"/>
                  </a:lnTo>
                  <a:lnTo>
                    <a:pt x="760476" y="826008"/>
                  </a:lnTo>
                  <a:lnTo>
                    <a:pt x="760476" y="990600"/>
                  </a:lnTo>
                  <a:lnTo>
                    <a:pt x="3104388" y="990600"/>
                  </a:lnTo>
                  <a:lnTo>
                    <a:pt x="3104388" y="0"/>
                  </a:lnTo>
                  <a:close/>
                </a:path>
              </a:pathLst>
            </a:custGeom>
            <a:solidFill>
              <a:srgbClr val="FFFF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486911" y="3005327"/>
              <a:ext cx="3129280" cy="996950"/>
            </a:xfrm>
            <a:custGeom>
              <a:avLst/>
              <a:gdLst/>
              <a:ahLst/>
              <a:cxnLst/>
              <a:rect l="l" t="t" r="r" b="b"/>
              <a:pathLst>
                <a:path w="3129279" h="996950">
                  <a:moveTo>
                    <a:pt x="778763" y="831836"/>
                  </a:moveTo>
                  <a:lnTo>
                    <a:pt x="778763" y="996696"/>
                  </a:lnTo>
                  <a:lnTo>
                    <a:pt x="3128772" y="996696"/>
                  </a:lnTo>
                  <a:lnTo>
                    <a:pt x="3128772" y="993647"/>
                  </a:lnTo>
                  <a:lnTo>
                    <a:pt x="784859" y="993647"/>
                  </a:lnTo>
                  <a:lnTo>
                    <a:pt x="781811" y="990600"/>
                  </a:lnTo>
                  <a:lnTo>
                    <a:pt x="784859" y="990600"/>
                  </a:lnTo>
                  <a:lnTo>
                    <a:pt x="784859" y="832104"/>
                  </a:lnTo>
                  <a:lnTo>
                    <a:pt x="780287" y="832104"/>
                  </a:lnTo>
                  <a:lnTo>
                    <a:pt x="778763" y="831836"/>
                  </a:lnTo>
                  <a:close/>
                </a:path>
                <a:path w="3129279" h="996950">
                  <a:moveTo>
                    <a:pt x="784859" y="990600"/>
                  </a:moveTo>
                  <a:lnTo>
                    <a:pt x="781811" y="990600"/>
                  </a:lnTo>
                  <a:lnTo>
                    <a:pt x="784859" y="993647"/>
                  </a:lnTo>
                  <a:lnTo>
                    <a:pt x="784859" y="990600"/>
                  </a:lnTo>
                  <a:close/>
                </a:path>
                <a:path w="3129279" h="996950">
                  <a:moveTo>
                    <a:pt x="3121152" y="990600"/>
                  </a:moveTo>
                  <a:lnTo>
                    <a:pt x="784859" y="990600"/>
                  </a:lnTo>
                  <a:lnTo>
                    <a:pt x="784859" y="993647"/>
                  </a:lnTo>
                  <a:lnTo>
                    <a:pt x="3121152" y="993647"/>
                  </a:lnTo>
                  <a:lnTo>
                    <a:pt x="3121152" y="990600"/>
                  </a:lnTo>
                  <a:close/>
                </a:path>
                <a:path w="3129279" h="996950">
                  <a:moveTo>
                    <a:pt x="3121152" y="3048"/>
                  </a:moveTo>
                  <a:lnTo>
                    <a:pt x="3121152" y="993647"/>
                  </a:lnTo>
                  <a:lnTo>
                    <a:pt x="3125724" y="990600"/>
                  </a:lnTo>
                  <a:lnTo>
                    <a:pt x="3128772" y="990599"/>
                  </a:lnTo>
                  <a:lnTo>
                    <a:pt x="3128772" y="7620"/>
                  </a:lnTo>
                  <a:lnTo>
                    <a:pt x="3125724" y="7620"/>
                  </a:lnTo>
                  <a:lnTo>
                    <a:pt x="3121152" y="3048"/>
                  </a:lnTo>
                  <a:close/>
                </a:path>
                <a:path w="3129279" h="996950">
                  <a:moveTo>
                    <a:pt x="3128772" y="990599"/>
                  </a:moveTo>
                  <a:lnTo>
                    <a:pt x="3125724" y="990600"/>
                  </a:lnTo>
                  <a:lnTo>
                    <a:pt x="3121152" y="993647"/>
                  </a:lnTo>
                  <a:lnTo>
                    <a:pt x="3128772" y="993647"/>
                  </a:lnTo>
                  <a:lnTo>
                    <a:pt x="3128772" y="990599"/>
                  </a:lnTo>
                  <a:close/>
                </a:path>
                <a:path w="3129279" h="996950">
                  <a:moveTo>
                    <a:pt x="778763" y="829056"/>
                  </a:moveTo>
                  <a:lnTo>
                    <a:pt x="778763" y="831836"/>
                  </a:lnTo>
                  <a:lnTo>
                    <a:pt x="780287" y="832104"/>
                  </a:lnTo>
                  <a:lnTo>
                    <a:pt x="778763" y="829056"/>
                  </a:lnTo>
                  <a:close/>
                </a:path>
                <a:path w="3129279" h="996950">
                  <a:moveTo>
                    <a:pt x="784859" y="829056"/>
                  </a:moveTo>
                  <a:lnTo>
                    <a:pt x="778763" y="829056"/>
                  </a:lnTo>
                  <a:lnTo>
                    <a:pt x="780287" y="832104"/>
                  </a:lnTo>
                  <a:lnTo>
                    <a:pt x="784859" y="832104"/>
                  </a:lnTo>
                  <a:lnTo>
                    <a:pt x="784859" y="829056"/>
                  </a:lnTo>
                  <a:close/>
                </a:path>
                <a:path w="3129279" h="996950">
                  <a:moveTo>
                    <a:pt x="778763" y="578053"/>
                  </a:moveTo>
                  <a:lnTo>
                    <a:pt x="0" y="694944"/>
                  </a:lnTo>
                  <a:lnTo>
                    <a:pt x="778763" y="831836"/>
                  </a:lnTo>
                  <a:lnTo>
                    <a:pt x="778763" y="829056"/>
                  </a:lnTo>
                  <a:lnTo>
                    <a:pt x="784859" y="829056"/>
                  </a:lnTo>
                  <a:lnTo>
                    <a:pt x="784859" y="826008"/>
                  </a:lnTo>
                  <a:lnTo>
                    <a:pt x="56041" y="697992"/>
                  </a:lnTo>
                  <a:lnTo>
                    <a:pt x="21335" y="697992"/>
                  </a:lnTo>
                  <a:lnTo>
                    <a:pt x="21335" y="691896"/>
                  </a:lnTo>
                  <a:lnTo>
                    <a:pt x="62057" y="691896"/>
                  </a:lnTo>
                  <a:lnTo>
                    <a:pt x="784859" y="583692"/>
                  </a:lnTo>
                  <a:lnTo>
                    <a:pt x="784859" y="580643"/>
                  </a:lnTo>
                  <a:lnTo>
                    <a:pt x="778763" y="580644"/>
                  </a:lnTo>
                  <a:lnTo>
                    <a:pt x="778763" y="578053"/>
                  </a:lnTo>
                  <a:close/>
                </a:path>
                <a:path w="3129279" h="996950">
                  <a:moveTo>
                    <a:pt x="21335" y="691896"/>
                  </a:moveTo>
                  <a:lnTo>
                    <a:pt x="21335" y="697992"/>
                  </a:lnTo>
                  <a:lnTo>
                    <a:pt x="40072" y="695187"/>
                  </a:lnTo>
                  <a:lnTo>
                    <a:pt x="21335" y="691896"/>
                  </a:lnTo>
                  <a:close/>
                </a:path>
                <a:path w="3129279" h="996950">
                  <a:moveTo>
                    <a:pt x="40072" y="695187"/>
                  </a:moveTo>
                  <a:lnTo>
                    <a:pt x="21335" y="697992"/>
                  </a:lnTo>
                  <a:lnTo>
                    <a:pt x="56041" y="697992"/>
                  </a:lnTo>
                  <a:lnTo>
                    <a:pt x="40072" y="695187"/>
                  </a:lnTo>
                  <a:close/>
                </a:path>
                <a:path w="3129279" h="996950">
                  <a:moveTo>
                    <a:pt x="62057" y="691896"/>
                  </a:moveTo>
                  <a:lnTo>
                    <a:pt x="21335" y="691896"/>
                  </a:lnTo>
                  <a:lnTo>
                    <a:pt x="40072" y="695187"/>
                  </a:lnTo>
                  <a:lnTo>
                    <a:pt x="62057" y="691896"/>
                  </a:lnTo>
                  <a:close/>
                </a:path>
                <a:path w="3129279" h="996950">
                  <a:moveTo>
                    <a:pt x="781811" y="577596"/>
                  </a:moveTo>
                  <a:lnTo>
                    <a:pt x="778763" y="578053"/>
                  </a:lnTo>
                  <a:lnTo>
                    <a:pt x="778763" y="580644"/>
                  </a:lnTo>
                  <a:lnTo>
                    <a:pt x="781811" y="577596"/>
                  </a:lnTo>
                  <a:close/>
                </a:path>
                <a:path w="3129279" h="996950">
                  <a:moveTo>
                    <a:pt x="784859" y="577596"/>
                  </a:moveTo>
                  <a:lnTo>
                    <a:pt x="781811" y="577596"/>
                  </a:lnTo>
                  <a:lnTo>
                    <a:pt x="778763" y="580644"/>
                  </a:lnTo>
                  <a:lnTo>
                    <a:pt x="784859" y="580643"/>
                  </a:lnTo>
                  <a:lnTo>
                    <a:pt x="784859" y="577596"/>
                  </a:lnTo>
                  <a:close/>
                </a:path>
                <a:path w="3129279" h="996950">
                  <a:moveTo>
                    <a:pt x="3128772" y="0"/>
                  </a:moveTo>
                  <a:lnTo>
                    <a:pt x="778763" y="0"/>
                  </a:lnTo>
                  <a:lnTo>
                    <a:pt x="778763" y="578053"/>
                  </a:lnTo>
                  <a:lnTo>
                    <a:pt x="781811" y="577596"/>
                  </a:lnTo>
                  <a:lnTo>
                    <a:pt x="784859" y="577596"/>
                  </a:lnTo>
                  <a:lnTo>
                    <a:pt x="784859" y="7620"/>
                  </a:lnTo>
                  <a:lnTo>
                    <a:pt x="781811" y="7620"/>
                  </a:lnTo>
                  <a:lnTo>
                    <a:pt x="784859" y="3048"/>
                  </a:lnTo>
                  <a:lnTo>
                    <a:pt x="3128772" y="3048"/>
                  </a:lnTo>
                  <a:lnTo>
                    <a:pt x="3128772" y="0"/>
                  </a:lnTo>
                  <a:close/>
                </a:path>
                <a:path w="3129279" h="996950">
                  <a:moveTo>
                    <a:pt x="784859" y="3048"/>
                  </a:moveTo>
                  <a:lnTo>
                    <a:pt x="781811" y="7620"/>
                  </a:lnTo>
                  <a:lnTo>
                    <a:pt x="784859" y="7620"/>
                  </a:lnTo>
                  <a:lnTo>
                    <a:pt x="784859" y="3048"/>
                  </a:lnTo>
                  <a:close/>
                </a:path>
                <a:path w="3129279" h="996950">
                  <a:moveTo>
                    <a:pt x="3121152" y="3048"/>
                  </a:moveTo>
                  <a:lnTo>
                    <a:pt x="784859" y="3048"/>
                  </a:lnTo>
                  <a:lnTo>
                    <a:pt x="784859" y="7620"/>
                  </a:lnTo>
                  <a:lnTo>
                    <a:pt x="3121152" y="7620"/>
                  </a:lnTo>
                  <a:lnTo>
                    <a:pt x="3121152" y="3048"/>
                  </a:lnTo>
                  <a:close/>
                </a:path>
                <a:path w="3129279" h="996950">
                  <a:moveTo>
                    <a:pt x="3128772" y="3048"/>
                  </a:moveTo>
                  <a:lnTo>
                    <a:pt x="3121152" y="3048"/>
                  </a:lnTo>
                  <a:lnTo>
                    <a:pt x="3125724" y="7620"/>
                  </a:lnTo>
                  <a:lnTo>
                    <a:pt x="3128772" y="7620"/>
                  </a:lnTo>
                  <a:lnTo>
                    <a:pt x="3128772" y="3048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4321555" y="3022108"/>
            <a:ext cx="2140585" cy="937894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2499"/>
              </a:lnSpc>
              <a:spcBef>
                <a:spcPts val="70"/>
              </a:spcBef>
            </a:pPr>
            <a:r>
              <a:rPr sz="1000" dirty="0">
                <a:latin typeface="Arial"/>
                <a:cs typeface="Arial"/>
              </a:rPr>
              <a:t>Declaring</a:t>
            </a:r>
            <a:r>
              <a:rPr sz="1000" spc="-3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fields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spc="195" dirty="0">
                <a:latin typeface="Times New Roman"/>
                <a:cs typeface="Times New Roman"/>
              </a:rPr>
              <a:t>private</a:t>
            </a:r>
            <a:r>
              <a:rPr sz="1000" spc="15" dirty="0">
                <a:latin typeface="Times New Roman"/>
                <a:cs typeface="Times New Roman"/>
              </a:rPr>
              <a:t> </a:t>
            </a:r>
            <a:r>
              <a:rPr sz="1000" spc="-10" dirty="0">
                <a:latin typeface="Arial"/>
                <a:cs typeface="Arial"/>
              </a:rPr>
              <a:t>prevents </a:t>
            </a:r>
            <a:r>
              <a:rPr sz="1000" dirty="0">
                <a:latin typeface="Arial"/>
                <a:cs typeface="Arial"/>
              </a:rPr>
              <a:t>direct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access</a:t>
            </a:r>
            <a:r>
              <a:rPr sz="1000" spc="-3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to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this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data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from</a:t>
            </a:r>
            <a:r>
              <a:rPr sz="1000" spc="-3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a</a:t>
            </a:r>
            <a:r>
              <a:rPr sz="1000" spc="5" dirty="0">
                <a:latin typeface="Arial"/>
                <a:cs typeface="Arial"/>
              </a:rPr>
              <a:t> </a:t>
            </a:r>
            <a:r>
              <a:rPr sz="1000" spc="-20" dirty="0">
                <a:latin typeface="Arial"/>
                <a:cs typeface="Arial"/>
              </a:rPr>
              <a:t>class </a:t>
            </a:r>
            <a:r>
              <a:rPr sz="1000" spc="-10" dirty="0">
                <a:latin typeface="Arial"/>
                <a:cs typeface="Arial"/>
              </a:rPr>
              <a:t>instance.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ts val="1115"/>
              </a:lnSpc>
            </a:pPr>
            <a:r>
              <a:rPr sz="1000" spc="320" dirty="0">
                <a:latin typeface="Times New Roman"/>
                <a:cs typeface="Times New Roman"/>
              </a:rPr>
              <a:t>//</a:t>
            </a:r>
            <a:r>
              <a:rPr sz="1000" spc="350" dirty="0">
                <a:latin typeface="Times New Roman"/>
                <a:cs typeface="Times New Roman"/>
              </a:rPr>
              <a:t> </a:t>
            </a:r>
            <a:r>
              <a:rPr sz="1000" spc="229" dirty="0">
                <a:latin typeface="Times New Roman"/>
                <a:cs typeface="Times New Roman"/>
              </a:rPr>
              <a:t>illegal!</a:t>
            </a:r>
            <a:endParaRPr sz="1000">
              <a:latin typeface="Times New Roman"/>
              <a:cs typeface="Times New Roman"/>
            </a:endParaRPr>
          </a:p>
          <a:p>
            <a:pPr marL="12700" marR="826135">
              <a:lnSpc>
                <a:spcPct val="100000"/>
              </a:lnSpc>
            </a:pPr>
            <a:r>
              <a:rPr sz="1000" spc="155" dirty="0">
                <a:latin typeface="Times New Roman"/>
                <a:cs typeface="Times New Roman"/>
              </a:rPr>
              <a:t>emp.salary</a:t>
            </a:r>
            <a:r>
              <a:rPr sz="1000" spc="365" dirty="0">
                <a:latin typeface="Times New Roman"/>
                <a:cs typeface="Times New Roman"/>
              </a:rPr>
              <a:t> </a:t>
            </a:r>
            <a:r>
              <a:rPr sz="1000" spc="-50" dirty="0">
                <a:latin typeface="Times New Roman"/>
                <a:cs typeface="Times New Roman"/>
              </a:rPr>
              <a:t>=</a:t>
            </a:r>
            <a:r>
              <a:rPr sz="1000" spc="110" dirty="0">
                <a:latin typeface="Times New Roman"/>
                <a:cs typeface="Times New Roman"/>
              </a:rPr>
              <a:t> 1_000_000_000.00;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17874" y="5717539"/>
            <a:ext cx="6254750" cy="80581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218440">
              <a:lnSpc>
                <a:spcPct val="103499"/>
              </a:lnSpc>
              <a:spcBef>
                <a:spcPts val="90"/>
              </a:spcBef>
            </a:pPr>
            <a:r>
              <a:rPr sz="1050" dirty="0">
                <a:latin typeface="Arial"/>
                <a:cs typeface="Arial"/>
              </a:rPr>
              <a:t>In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Java,</a:t>
            </a:r>
            <a:r>
              <a:rPr sz="1050" spc="45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we</a:t>
            </a:r>
            <a:r>
              <a:rPr sz="1050" spc="60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accomplish</a:t>
            </a:r>
            <a:r>
              <a:rPr sz="1050" spc="50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encapsulation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through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the</a:t>
            </a:r>
            <a:r>
              <a:rPr sz="1050" spc="40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use</a:t>
            </a:r>
            <a:r>
              <a:rPr sz="1050" spc="35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of</a:t>
            </a:r>
            <a:r>
              <a:rPr sz="1050" spc="40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visibility</a:t>
            </a:r>
            <a:r>
              <a:rPr sz="1050" spc="75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modifiers.</a:t>
            </a:r>
            <a:r>
              <a:rPr sz="10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Declaring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Java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spc="-10" dirty="0">
                <a:latin typeface="Arial"/>
                <a:cs typeface="Arial"/>
              </a:rPr>
              <a:t>fields </a:t>
            </a:r>
            <a:r>
              <a:rPr sz="1150" dirty="0">
                <a:latin typeface="Arial"/>
                <a:cs typeface="Arial"/>
              </a:rPr>
              <a:t>private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makes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it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invisible</a:t>
            </a:r>
            <a:r>
              <a:rPr sz="1150" spc="13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outside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of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methods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in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class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spc="-10" dirty="0">
                <a:latin typeface="Arial"/>
                <a:cs typeface="Arial"/>
              </a:rPr>
              <a:t>itself.</a:t>
            </a:r>
            <a:endParaRPr sz="1150">
              <a:latin typeface="Arial"/>
              <a:cs typeface="Arial"/>
            </a:endParaRPr>
          </a:p>
          <a:p>
            <a:pPr marL="12700" marR="5080" indent="-635">
              <a:lnSpc>
                <a:spcPct val="109600"/>
              </a:lnSpc>
              <a:spcBef>
                <a:spcPts val="260"/>
              </a:spcBef>
            </a:pPr>
            <a:r>
              <a:rPr sz="1150" dirty="0">
                <a:latin typeface="Arial"/>
                <a:cs typeface="Arial"/>
              </a:rPr>
              <a:t>In</a:t>
            </a:r>
            <a:r>
              <a:rPr sz="1150" spc="2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this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example,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fields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spc="165" dirty="0">
                <a:latin typeface="Times New Roman"/>
                <a:cs typeface="Times New Roman"/>
              </a:rPr>
              <a:t>custID</a:t>
            </a:r>
            <a:r>
              <a:rPr sz="1150" spc="165" dirty="0">
                <a:latin typeface="Arial"/>
                <a:cs typeface="Arial"/>
              </a:rPr>
              <a:t>,</a:t>
            </a:r>
            <a:r>
              <a:rPr sz="1150" spc="110" dirty="0">
                <a:latin typeface="Arial"/>
                <a:cs typeface="Arial"/>
              </a:rPr>
              <a:t> </a:t>
            </a:r>
            <a:r>
              <a:rPr sz="1150" spc="65" dirty="0">
                <a:latin typeface="Times New Roman"/>
                <a:cs typeface="Times New Roman"/>
              </a:rPr>
              <a:t>name</a:t>
            </a:r>
            <a:r>
              <a:rPr sz="1150" spc="65" dirty="0">
                <a:latin typeface="Arial"/>
                <a:cs typeface="Arial"/>
              </a:rPr>
              <a:t>,</a:t>
            </a:r>
            <a:r>
              <a:rPr sz="1150" spc="10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and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spc="125" dirty="0">
                <a:latin typeface="Times New Roman"/>
                <a:cs typeface="Times New Roman"/>
              </a:rPr>
              <a:t>amount</a:t>
            </a:r>
            <a:r>
              <a:rPr sz="1150" spc="135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Arial"/>
                <a:cs typeface="Arial"/>
              </a:rPr>
              <a:t>are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now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marked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private,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making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spc="-20" dirty="0">
                <a:latin typeface="Arial"/>
                <a:cs typeface="Arial"/>
              </a:rPr>
              <a:t>them </a:t>
            </a:r>
            <a:r>
              <a:rPr sz="1150" dirty="0">
                <a:latin typeface="Arial"/>
                <a:cs typeface="Arial"/>
              </a:rPr>
              <a:t>invisible</a:t>
            </a:r>
            <a:r>
              <a:rPr sz="1150" spc="10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outside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of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methods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in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class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spc="-10" dirty="0">
                <a:latin typeface="Arial"/>
                <a:cs typeface="Arial"/>
              </a:rPr>
              <a:t>itself.</a:t>
            </a:r>
            <a:endParaRPr sz="115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326639" y="5247386"/>
            <a:ext cx="3116580" cy="144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endParaRPr sz="8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42416" y="1318260"/>
            <a:ext cx="5689600" cy="3444240"/>
            <a:chOff x="1042416" y="1318260"/>
            <a:chExt cx="5689600" cy="3444240"/>
          </a:xfrm>
        </p:grpSpPr>
        <p:sp>
          <p:nvSpPr>
            <p:cNvPr id="3" name="object 3"/>
            <p:cNvSpPr/>
            <p:nvPr/>
          </p:nvSpPr>
          <p:spPr>
            <a:xfrm>
              <a:off x="1053084" y="1327404"/>
              <a:ext cx="5668010" cy="3424554"/>
            </a:xfrm>
            <a:custGeom>
              <a:avLst/>
              <a:gdLst/>
              <a:ahLst/>
              <a:cxnLst/>
              <a:rect l="l" t="t" r="r" b="b"/>
              <a:pathLst>
                <a:path w="5668009" h="3424554">
                  <a:moveTo>
                    <a:pt x="5667755" y="0"/>
                  </a:moveTo>
                  <a:lnTo>
                    <a:pt x="0" y="0"/>
                  </a:lnTo>
                  <a:lnTo>
                    <a:pt x="0" y="3424428"/>
                  </a:lnTo>
                  <a:lnTo>
                    <a:pt x="5667755" y="3424428"/>
                  </a:lnTo>
                  <a:lnTo>
                    <a:pt x="5667755" y="0"/>
                  </a:lnTo>
                  <a:close/>
                </a:path>
              </a:pathLst>
            </a:custGeom>
            <a:solidFill>
              <a:srgbClr val="DCDC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042416" y="1318260"/>
              <a:ext cx="5689600" cy="3444240"/>
            </a:xfrm>
            <a:custGeom>
              <a:avLst/>
              <a:gdLst/>
              <a:ahLst/>
              <a:cxnLst/>
              <a:rect l="l" t="t" r="r" b="b"/>
              <a:pathLst>
                <a:path w="5689600" h="3444240">
                  <a:moveTo>
                    <a:pt x="5684520" y="0"/>
                  </a:moveTo>
                  <a:lnTo>
                    <a:pt x="4572" y="0"/>
                  </a:lnTo>
                  <a:lnTo>
                    <a:pt x="0" y="4572"/>
                  </a:lnTo>
                  <a:lnTo>
                    <a:pt x="0" y="3439668"/>
                  </a:lnTo>
                  <a:lnTo>
                    <a:pt x="4572" y="3444240"/>
                  </a:lnTo>
                  <a:lnTo>
                    <a:pt x="5684520" y="3444240"/>
                  </a:lnTo>
                  <a:lnTo>
                    <a:pt x="5689092" y="3439668"/>
                  </a:lnTo>
                  <a:lnTo>
                    <a:pt x="5689092" y="3433572"/>
                  </a:lnTo>
                  <a:lnTo>
                    <a:pt x="21336" y="3433572"/>
                  </a:lnTo>
                  <a:lnTo>
                    <a:pt x="10668" y="3424428"/>
                  </a:lnTo>
                  <a:lnTo>
                    <a:pt x="21336" y="3424428"/>
                  </a:lnTo>
                  <a:lnTo>
                    <a:pt x="21336" y="19812"/>
                  </a:lnTo>
                  <a:lnTo>
                    <a:pt x="10668" y="19812"/>
                  </a:lnTo>
                  <a:lnTo>
                    <a:pt x="21336" y="9144"/>
                  </a:lnTo>
                  <a:lnTo>
                    <a:pt x="5689092" y="9144"/>
                  </a:lnTo>
                  <a:lnTo>
                    <a:pt x="5689092" y="4572"/>
                  </a:lnTo>
                  <a:lnTo>
                    <a:pt x="5684520" y="0"/>
                  </a:lnTo>
                  <a:close/>
                </a:path>
                <a:path w="5689600" h="3444240">
                  <a:moveTo>
                    <a:pt x="21336" y="3424428"/>
                  </a:moveTo>
                  <a:lnTo>
                    <a:pt x="10668" y="3424428"/>
                  </a:lnTo>
                  <a:lnTo>
                    <a:pt x="21336" y="3433572"/>
                  </a:lnTo>
                  <a:lnTo>
                    <a:pt x="21336" y="3424428"/>
                  </a:lnTo>
                  <a:close/>
                </a:path>
                <a:path w="5689600" h="3444240">
                  <a:moveTo>
                    <a:pt x="5667756" y="3424428"/>
                  </a:moveTo>
                  <a:lnTo>
                    <a:pt x="21336" y="3424428"/>
                  </a:lnTo>
                  <a:lnTo>
                    <a:pt x="21336" y="3433572"/>
                  </a:lnTo>
                  <a:lnTo>
                    <a:pt x="5667756" y="3433572"/>
                  </a:lnTo>
                  <a:lnTo>
                    <a:pt x="5667756" y="3424428"/>
                  </a:lnTo>
                  <a:close/>
                </a:path>
                <a:path w="5689600" h="3444240">
                  <a:moveTo>
                    <a:pt x="5667756" y="9144"/>
                  </a:moveTo>
                  <a:lnTo>
                    <a:pt x="5667756" y="3433572"/>
                  </a:lnTo>
                  <a:lnTo>
                    <a:pt x="5678424" y="3424428"/>
                  </a:lnTo>
                  <a:lnTo>
                    <a:pt x="5689092" y="3424428"/>
                  </a:lnTo>
                  <a:lnTo>
                    <a:pt x="5689092" y="19812"/>
                  </a:lnTo>
                  <a:lnTo>
                    <a:pt x="5678424" y="19812"/>
                  </a:lnTo>
                  <a:lnTo>
                    <a:pt x="5667756" y="9144"/>
                  </a:lnTo>
                  <a:close/>
                </a:path>
                <a:path w="5689600" h="3444240">
                  <a:moveTo>
                    <a:pt x="5689092" y="3424428"/>
                  </a:moveTo>
                  <a:lnTo>
                    <a:pt x="5678424" y="3424428"/>
                  </a:lnTo>
                  <a:lnTo>
                    <a:pt x="5667756" y="3433572"/>
                  </a:lnTo>
                  <a:lnTo>
                    <a:pt x="5689092" y="3433572"/>
                  </a:lnTo>
                  <a:lnTo>
                    <a:pt x="5689092" y="3424428"/>
                  </a:lnTo>
                  <a:close/>
                </a:path>
                <a:path w="5689600" h="3444240">
                  <a:moveTo>
                    <a:pt x="21336" y="9144"/>
                  </a:moveTo>
                  <a:lnTo>
                    <a:pt x="10668" y="19812"/>
                  </a:lnTo>
                  <a:lnTo>
                    <a:pt x="21336" y="19812"/>
                  </a:lnTo>
                  <a:lnTo>
                    <a:pt x="21336" y="9144"/>
                  </a:lnTo>
                  <a:close/>
                </a:path>
                <a:path w="5689600" h="3444240">
                  <a:moveTo>
                    <a:pt x="5667756" y="9144"/>
                  </a:moveTo>
                  <a:lnTo>
                    <a:pt x="21336" y="9144"/>
                  </a:lnTo>
                  <a:lnTo>
                    <a:pt x="21336" y="19812"/>
                  </a:lnTo>
                  <a:lnTo>
                    <a:pt x="5667756" y="19812"/>
                  </a:lnTo>
                  <a:lnTo>
                    <a:pt x="5667756" y="9144"/>
                  </a:lnTo>
                  <a:close/>
                </a:path>
                <a:path w="5689600" h="3444240">
                  <a:moveTo>
                    <a:pt x="5689092" y="9144"/>
                  </a:moveTo>
                  <a:lnTo>
                    <a:pt x="5667756" y="9144"/>
                  </a:lnTo>
                  <a:lnTo>
                    <a:pt x="5678424" y="19812"/>
                  </a:lnTo>
                  <a:lnTo>
                    <a:pt x="5689092" y="19812"/>
                  </a:lnTo>
                  <a:lnTo>
                    <a:pt x="5689092" y="914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2488183" y="790204"/>
            <a:ext cx="2791460" cy="3092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50" b="1" spc="130" dirty="0">
                <a:latin typeface="Times New Roman"/>
                <a:cs typeface="Times New Roman"/>
              </a:rPr>
              <a:t>Employee</a:t>
            </a:r>
            <a:r>
              <a:rPr sz="1850" b="1" spc="75" dirty="0">
                <a:latin typeface="Times New Roman"/>
                <a:cs typeface="Times New Roman"/>
              </a:rPr>
              <a:t> </a:t>
            </a:r>
            <a:r>
              <a:rPr sz="1850" b="1" dirty="0">
                <a:latin typeface="Arial"/>
                <a:cs typeface="Arial"/>
              </a:rPr>
              <a:t>Class</a:t>
            </a:r>
            <a:r>
              <a:rPr sz="1850" b="1" spc="25" dirty="0">
                <a:latin typeface="Arial"/>
                <a:cs typeface="Arial"/>
              </a:rPr>
              <a:t> </a:t>
            </a:r>
            <a:r>
              <a:rPr sz="1850" b="1" spc="-10" dirty="0">
                <a:latin typeface="Arial"/>
                <a:cs typeface="Arial"/>
              </a:rPr>
              <a:t>Refined</a:t>
            </a:r>
            <a:endParaRPr sz="18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55624" y="1328452"/>
            <a:ext cx="4044950" cy="2953385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274320" indent="-261620">
              <a:lnSpc>
                <a:spcPct val="100000"/>
              </a:lnSpc>
              <a:spcBef>
                <a:spcPts val="365"/>
              </a:spcBef>
              <a:buAutoNum type="arabicPlain"/>
              <a:tabLst>
                <a:tab pos="274320" algn="l"/>
              </a:tabLst>
            </a:pPr>
            <a:r>
              <a:rPr sz="1150" spc="200" dirty="0">
                <a:latin typeface="Times New Roman"/>
                <a:cs typeface="Times New Roman"/>
              </a:rPr>
              <a:t>public</a:t>
            </a:r>
            <a:r>
              <a:rPr sz="1150" spc="409" dirty="0">
                <a:latin typeface="Times New Roman"/>
                <a:cs typeface="Times New Roman"/>
              </a:rPr>
              <a:t> </a:t>
            </a:r>
            <a:r>
              <a:rPr sz="1150" spc="229" dirty="0">
                <a:latin typeface="Times New Roman"/>
                <a:cs typeface="Times New Roman"/>
              </a:rPr>
              <a:t>class</a:t>
            </a:r>
            <a:r>
              <a:rPr sz="1150" spc="415" dirty="0">
                <a:latin typeface="Times New Roman"/>
                <a:cs typeface="Times New Roman"/>
              </a:rPr>
              <a:t> </a:t>
            </a:r>
            <a:r>
              <a:rPr sz="1150" spc="95" dirty="0">
                <a:latin typeface="Times New Roman"/>
                <a:cs typeface="Times New Roman"/>
              </a:rPr>
              <a:t>Employee</a:t>
            </a:r>
            <a:r>
              <a:rPr sz="1150" spc="430" dirty="0">
                <a:latin typeface="Times New Roman"/>
                <a:cs typeface="Times New Roman"/>
              </a:rPr>
              <a:t> </a:t>
            </a:r>
            <a:r>
              <a:rPr sz="1150" spc="80" dirty="0">
                <a:latin typeface="Times New Roman"/>
                <a:cs typeface="Times New Roman"/>
              </a:rPr>
              <a:t>{</a:t>
            </a:r>
            <a:endParaRPr sz="1150">
              <a:latin typeface="Times New Roman"/>
              <a:cs typeface="Times New Roman"/>
            </a:endParaRPr>
          </a:p>
          <a:p>
            <a:pPr marL="536575" indent="-523875">
              <a:lnSpc>
                <a:spcPct val="100000"/>
              </a:lnSpc>
              <a:spcBef>
                <a:spcPts val="265"/>
              </a:spcBef>
              <a:buAutoNum type="arabicPlain"/>
              <a:tabLst>
                <a:tab pos="536575" algn="l"/>
              </a:tabLst>
            </a:pPr>
            <a:r>
              <a:rPr sz="1150" spc="355" dirty="0">
                <a:latin typeface="Times New Roman"/>
                <a:cs typeface="Times New Roman"/>
              </a:rPr>
              <a:t>//</a:t>
            </a:r>
            <a:r>
              <a:rPr sz="1150" spc="420" dirty="0">
                <a:latin typeface="Times New Roman"/>
                <a:cs typeface="Times New Roman"/>
              </a:rPr>
              <a:t> </a:t>
            </a:r>
            <a:r>
              <a:rPr sz="1150" spc="220" dirty="0">
                <a:latin typeface="Times New Roman"/>
                <a:cs typeface="Times New Roman"/>
              </a:rPr>
              <a:t>private</a:t>
            </a:r>
            <a:r>
              <a:rPr sz="1150" spc="420" dirty="0">
                <a:latin typeface="Times New Roman"/>
                <a:cs typeface="Times New Roman"/>
              </a:rPr>
              <a:t> </a:t>
            </a:r>
            <a:r>
              <a:rPr sz="1150" spc="250" dirty="0">
                <a:latin typeface="Times New Roman"/>
                <a:cs typeface="Times New Roman"/>
              </a:rPr>
              <a:t>fields</a:t>
            </a:r>
            <a:r>
              <a:rPr sz="1150" spc="420" dirty="0">
                <a:latin typeface="Times New Roman"/>
                <a:cs typeface="Times New Roman"/>
              </a:rPr>
              <a:t> </a:t>
            </a:r>
            <a:r>
              <a:rPr sz="1150" spc="370" dirty="0">
                <a:latin typeface="Times New Roman"/>
                <a:cs typeface="Times New Roman"/>
              </a:rPr>
              <a:t>...</a:t>
            </a:r>
            <a:endParaRPr sz="1150">
              <a:latin typeface="Times New Roman"/>
              <a:cs typeface="Times New Roman"/>
            </a:endParaRPr>
          </a:p>
          <a:p>
            <a:pPr marL="536575" indent="-523875">
              <a:lnSpc>
                <a:spcPct val="100000"/>
              </a:lnSpc>
              <a:spcBef>
                <a:spcPts val="260"/>
              </a:spcBef>
              <a:buAutoNum type="arabicPlain"/>
              <a:tabLst>
                <a:tab pos="536575" algn="l"/>
              </a:tabLst>
            </a:pPr>
            <a:r>
              <a:rPr sz="1150" spc="200" dirty="0">
                <a:latin typeface="Times New Roman"/>
                <a:cs typeface="Times New Roman"/>
              </a:rPr>
              <a:t>public</a:t>
            </a:r>
            <a:r>
              <a:rPr sz="1150" spc="415" dirty="0">
                <a:latin typeface="Times New Roman"/>
                <a:cs typeface="Times New Roman"/>
              </a:rPr>
              <a:t> </a:t>
            </a:r>
            <a:r>
              <a:rPr sz="1150" spc="95" dirty="0">
                <a:latin typeface="Times New Roman"/>
                <a:cs typeface="Times New Roman"/>
              </a:rPr>
              <a:t>Employee</a:t>
            </a:r>
            <a:r>
              <a:rPr sz="1150" spc="400" dirty="0">
                <a:latin typeface="Times New Roman"/>
                <a:cs typeface="Times New Roman"/>
              </a:rPr>
              <a:t> </a:t>
            </a:r>
            <a:r>
              <a:rPr sz="1150" spc="295" dirty="0">
                <a:latin typeface="Times New Roman"/>
                <a:cs typeface="Times New Roman"/>
              </a:rPr>
              <a:t>()</a:t>
            </a:r>
            <a:r>
              <a:rPr sz="1150" spc="415" dirty="0">
                <a:latin typeface="Times New Roman"/>
                <a:cs typeface="Times New Roman"/>
              </a:rPr>
              <a:t> </a:t>
            </a:r>
            <a:r>
              <a:rPr sz="1150" spc="80" dirty="0">
                <a:latin typeface="Times New Roman"/>
                <a:cs typeface="Times New Roman"/>
              </a:rPr>
              <a:t>{</a:t>
            </a:r>
            <a:endParaRPr sz="1150">
              <a:latin typeface="Times New Roman"/>
              <a:cs typeface="Times New Roman"/>
            </a:endParaRPr>
          </a:p>
          <a:p>
            <a:pPr marL="536575" indent="-523875">
              <a:lnSpc>
                <a:spcPct val="100000"/>
              </a:lnSpc>
              <a:spcBef>
                <a:spcPts val="265"/>
              </a:spcBef>
              <a:buAutoNum type="arabicPlain"/>
              <a:tabLst>
                <a:tab pos="536575" algn="l"/>
              </a:tabLst>
            </a:pPr>
            <a:r>
              <a:rPr sz="1150" spc="80" dirty="0">
                <a:latin typeface="Times New Roman"/>
                <a:cs typeface="Times New Roman"/>
              </a:rPr>
              <a:t>}</a:t>
            </a:r>
            <a:endParaRPr sz="1150">
              <a:latin typeface="Times New Roman"/>
              <a:cs typeface="Times New Roman"/>
            </a:endParaRPr>
          </a:p>
          <a:p>
            <a:pPr marL="536575" indent="-523875">
              <a:lnSpc>
                <a:spcPct val="100000"/>
              </a:lnSpc>
              <a:spcBef>
                <a:spcPts val="275"/>
              </a:spcBef>
              <a:buAutoNum type="arabicPlain"/>
              <a:tabLst>
                <a:tab pos="536575" algn="l"/>
              </a:tabLst>
            </a:pPr>
            <a:r>
              <a:rPr sz="1150" b="1" spc="355" dirty="0">
                <a:latin typeface="Times New Roman"/>
                <a:cs typeface="Times New Roman"/>
              </a:rPr>
              <a:t>//</a:t>
            </a:r>
            <a:r>
              <a:rPr sz="1150" b="1" spc="430" dirty="0">
                <a:latin typeface="Times New Roman"/>
                <a:cs typeface="Times New Roman"/>
              </a:rPr>
              <a:t> </a:t>
            </a:r>
            <a:r>
              <a:rPr sz="1150" b="1" dirty="0">
                <a:latin typeface="Times New Roman"/>
                <a:cs typeface="Times New Roman"/>
              </a:rPr>
              <a:t>Remove</a:t>
            </a:r>
            <a:r>
              <a:rPr sz="1150" b="1" spc="415" dirty="0">
                <a:latin typeface="Times New Roman"/>
                <a:cs typeface="Times New Roman"/>
              </a:rPr>
              <a:t> </a:t>
            </a:r>
            <a:r>
              <a:rPr sz="1150" b="1" spc="275" dirty="0">
                <a:latin typeface="Times New Roman"/>
                <a:cs typeface="Times New Roman"/>
              </a:rPr>
              <a:t>all</a:t>
            </a:r>
            <a:r>
              <a:rPr sz="1150" b="1" spc="430" dirty="0">
                <a:latin typeface="Times New Roman"/>
                <a:cs typeface="Times New Roman"/>
              </a:rPr>
              <a:t> </a:t>
            </a:r>
            <a:r>
              <a:rPr sz="1150" b="1" spc="195" dirty="0">
                <a:latin typeface="Times New Roman"/>
                <a:cs typeface="Times New Roman"/>
              </a:rPr>
              <a:t>of</a:t>
            </a:r>
            <a:r>
              <a:rPr sz="1150" b="1" spc="430" dirty="0">
                <a:latin typeface="Times New Roman"/>
                <a:cs typeface="Times New Roman"/>
              </a:rPr>
              <a:t> </a:t>
            </a:r>
            <a:r>
              <a:rPr sz="1150" b="1" spc="170" dirty="0">
                <a:latin typeface="Times New Roman"/>
                <a:cs typeface="Times New Roman"/>
              </a:rPr>
              <a:t>the</a:t>
            </a:r>
            <a:r>
              <a:rPr sz="1150" b="1" spc="420" dirty="0">
                <a:latin typeface="Times New Roman"/>
                <a:cs typeface="Times New Roman"/>
              </a:rPr>
              <a:t> </a:t>
            </a:r>
            <a:r>
              <a:rPr sz="1150" b="1" spc="155" dirty="0">
                <a:latin typeface="Times New Roman"/>
                <a:cs typeface="Times New Roman"/>
              </a:rPr>
              <a:t>other</a:t>
            </a:r>
            <a:r>
              <a:rPr sz="1150" b="1" spc="430" dirty="0">
                <a:latin typeface="Times New Roman"/>
                <a:cs typeface="Times New Roman"/>
              </a:rPr>
              <a:t> </a:t>
            </a:r>
            <a:r>
              <a:rPr sz="1150" b="1" spc="210" dirty="0">
                <a:latin typeface="Times New Roman"/>
                <a:cs typeface="Times New Roman"/>
              </a:rPr>
              <a:t>setters</a:t>
            </a:r>
            <a:endParaRPr sz="1150">
              <a:latin typeface="Times New Roman"/>
              <a:cs typeface="Times New Roman"/>
            </a:endParaRPr>
          </a:p>
          <a:p>
            <a:pPr marL="536575" indent="-523875">
              <a:lnSpc>
                <a:spcPct val="100000"/>
              </a:lnSpc>
              <a:spcBef>
                <a:spcPts val="265"/>
              </a:spcBef>
              <a:buAutoNum type="arabicPlain"/>
              <a:tabLst>
                <a:tab pos="536575" algn="l"/>
              </a:tabLst>
            </a:pPr>
            <a:r>
              <a:rPr sz="1150" spc="200" dirty="0">
                <a:latin typeface="Times New Roman"/>
                <a:cs typeface="Times New Roman"/>
              </a:rPr>
              <a:t>public</a:t>
            </a:r>
            <a:r>
              <a:rPr sz="1150" spc="409" dirty="0">
                <a:latin typeface="Times New Roman"/>
                <a:cs typeface="Times New Roman"/>
              </a:rPr>
              <a:t> </a:t>
            </a:r>
            <a:r>
              <a:rPr sz="1150" spc="165" dirty="0">
                <a:latin typeface="Times New Roman"/>
                <a:cs typeface="Times New Roman"/>
              </a:rPr>
              <a:t>void</a:t>
            </a:r>
            <a:r>
              <a:rPr sz="1150" spc="415" dirty="0">
                <a:latin typeface="Times New Roman"/>
                <a:cs typeface="Times New Roman"/>
              </a:rPr>
              <a:t> </a:t>
            </a:r>
            <a:r>
              <a:rPr sz="1150" spc="140" dirty="0">
                <a:latin typeface="Times New Roman"/>
                <a:cs typeface="Times New Roman"/>
              </a:rPr>
              <a:t>changeName(String</a:t>
            </a:r>
            <a:r>
              <a:rPr sz="1150" spc="400" dirty="0">
                <a:latin typeface="Times New Roman"/>
                <a:cs typeface="Times New Roman"/>
              </a:rPr>
              <a:t> </a:t>
            </a:r>
            <a:r>
              <a:rPr sz="1150" spc="50" dirty="0">
                <a:latin typeface="Times New Roman"/>
                <a:cs typeface="Times New Roman"/>
              </a:rPr>
              <a:t>newName)</a:t>
            </a:r>
            <a:r>
              <a:rPr sz="1150" spc="409" dirty="0">
                <a:latin typeface="Times New Roman"/>
                <a:cs typeface="Times New Roman"/>
              </a:rPr>
              <a:t> </a:t>
            </a:r>
            <a:r>
              <a:rPr sz="1150" spc="80" dirty="0">
                <a:latin typeface="Times New Roman"/>
                <a:cs typeface="Times New Roman"/>
              </a:rPr>
              <a:t>{</a:t>
            </a:r>
            <a:endParaRPr sz="1150">
              <a:latin typeface="Times New Roman"/>
              <a:cs typeface="Times New Roman"/>
            </a:endParaRPr>
          </a:p>
          <a:p>
            <a:pPr marL="974090" indent="-961390">
              <a:lnSpc>
                <a:spcPct val="100000"/>
              </a:lnSpc>
              <a:spcBef>
                <a:spcPts val="265"/>
              </a:spcBef>
              <a:buAutoNum type="arabicPlain"/>
              <a:tabLst>
                <a:tab pos="974090" algn="l"/>
              </a:tabLst>
            </a:pPr>
            <a:r>
              <a:rPr sz="1150" spc="320" dirty="0">
                <a:latin typeface="Times New Roman"/>
                <a:cs typeface="Times New Roman"/>
              </a:rPr>
              <a:t>if</a:t>
            </a:r>
            <a:r>
              <a:rPr sz="1150" spc="409" dirty="0">
                <a:latin typeface="Times New Roman"/>
                <a:cs typeface="Times New Roman"/>
              </a:rPr>
              <a:t> </a:t>
            </a:r>
            <a:r>
              <a:rPr sz="1150" spc="50" dirty="0">
                <a:latin typeface="Times New Roman"/>
                <a:cs typeface="Times New Roman"/>
              </a:rPr>
              <a:t>(newName</a:t>
            </a:r>
            <a:r>
              <a:rPr sz="1150" spc="409" dirty="0">
                <a:latin typeface="Times New Roman"/>
                <a:cs typeface="Times New Roman"/>
              </a:rPr>
              <a:t> </a:t>
            </a:r>
            <a:r>
              <a:rPr sz="1150" spc="160" dirty="0">
                <a:latin typeface="Times New Roman"/>
                <a:cs typeface="Times New Roman"/>
              </a:rPr>
              <a:t>!=</a:t>
            </a:r>
            <a:r>
              <a:rPr sz="1150" spc="409" dirty="0">
                <a:latin typeface="Times New Roman"/>
                <a:cs typeface="Times New Roman"/>
              </a:rPr>
              <a:t> </a:t>
            </a:r>
            <a:r>
              <a:rPr sz="1150" spc="245" dirty="0">
                <a:latin typeface="Times New Roman"/>
                <a:cs typeface="Times New Roman"/>
              </a:rPr>
              <a:t>null)</a:t>
            </a:r>
            <a:r>
              <a:rPr sz="1150" spc="409" dirty="0">
                <a:latin typeface="Times New Roman"/>
                <a:cs typeface="Times New Roman"/>
              </a:rPr>
              <a:t> </a:t>
            </a:r>
            <a:r>
              <a:rPr sz="1150" spc="80" dirty="0">
                <a:latin typeface="Times New Roman"/>
                <a:cs typeface="Times New Roman"/>
              </a:rPr>
              <a:t>{</a:t>
            </a:r>
            <a:endParaRPr sz="1150">
              <a:latin typeface="Times New Roman"/>
              <a:cs typeface="Times New Roman"/>
            </a:endParaRPr>
          </a:p>
          <a:p>
            <a:pPr marL="1322705" indent="-1310005">
              <a:lnSpc>
                <a:spcPct val="100000"/>
              </a:lnSpc>
              <a:spcBef>
                <a:spcPts val="275"/>
              </a:spcBef>
              <a:buAutoNum type="arabicPlain"/>
              <a:tabLst>
                <a:tab pos="1322705" algn="l"/>
              </a:tabLst>
            </a:pPr>
            <a:r>
              <a:rPr sz="1150" spc="185" dirty="0">
                <a:latin typeface="Times New Roman"/>
                <a:cs typeface="Times New Roman"/>
              </a:rPr>
              <a:t>this.name</a:t>
            </a:r>
            <a:r>
              <a:rPr sz="1150" spc="430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Times New Roman"/>
                <a:cs typeface="Times New Roman"/>
              </a:rPr>
              <a:t>=</a:t>
            </a:r>
            <a:r>
              <a:rPr sz="1150" spc="420" dirty="0">
                <a:latin typeface="Times New Roman"/>
                <a:cs typeface="Times New Roman"/>
              </a:rPr>
              <a:t> </a:t>
            </a:r>
            <a:r>
              <a:rPr sz="1150" spc="45" dirty="0">
                <a:latin typeface="Times New Roman"/>
                <a:cs typeface="Times New Roman"/>
              </a:rPr>
              <a:t>newName;</a:t>
            </a:r>
            <a:endParaRPr sz="11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65"/>
              </a:spcBef>
              <a:tabLst>
                <a:tab pos="974090" algn="l"/>
              </a:tabLst>
            </a:pPr>
            <a:r>
              <a:rPr sz="1150" spc="55" dirty="0">
                <a:latin typeface="Times New Roman"/>
                <a:cs typeface="Times New Roman"/>
              </a:rPr>
              <a:t>9</a:t>
            </a:r>
            <a:r>
              <a:rPr sz="1150" dirty="0">
                <a:latin typeface="Times New Roman"/>
                <a:cs typeface="Times New Roman"/>
              </a:rPr>
              <a:t>	</a:t>
            </a:r>
            <a:r>
              <a:rPr sz="1150" spc="80" dirty="0">
                <a:latin typeface="Times New Roman"/>
                <a:cs typeface="Times New Roman"/>
              </a:rPr>
              <a:t>}</a:t>
            </a:r>
            <a:endParaRPr sz="11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65"/>
              </a:spcBef>
              <a:tabLst>
                <a:tab pos="623570" algn="l"/>
              </a:tabLst>
            </a:pPr>
            <a:r>
              <a:rPr sz="1150" spc="80" dirty="0">
                <a:latin typeface="Times New Roman"/>
                <a:cs typeface="Times New Roman"/>
              </a:rPr>
              <a:t>10</a:t>
            </a:r>
            <a:r>
              <a:rPr sz="1150" dirty="0">
                <a:latin typeface="Times New Roman"/>
                <a:cs typeface="Times New Roman"/>
              </a:rPr>
              <a:t>	</a:t>
            </a:r>
            <a:r>
              <a:rPr sz="1150" spc="80" dirty="0">
                <a:latin typeface="Times New Roman"/>
                <a:cs typeface="Times New Roman"/>
              </a:rPr>
              <a:t>}</a:t>
            </a:r>
            <a:endParaRPr sz="11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65"/>
              </a:spcBef>
            </a:pPr>
            <a:r>
              <a:rPr sz="1150" spc="75" dirty="0">
                <a:latin typeface="Times New Roman"/>
                <a:cs typeface="Times New Roman"/>
              </a:rPr>
              <a:t>11</a:t>
            </a:r>
            <a:endParaRPr sz="11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75"/>
              </a:spcBef>
            </a:pPr>
            <a:r>
              <a:rPr sz="1150" spc="75" dirty="0">
                <a:latin typeface="Times New Roman"/>
                <a:cs typeface="Times New Roman"/>
              </a:rPr>
              <a:t>12</a:t>
            </a:r>
            <a:endParaRPr sz="11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65"/>
              </a:spcBef>
            </a:pPr>
            <a:r>
              <a:rPr sz="1150" spc="75" dirty="0">
                <a:latin typeface="Times New Roman"/>
                <a:cs typeface="Times New Roman"/>
              </a:rPr>
              <a:t>13</a:t>
            </a:r>
            <a:endParaRPr sz="11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60"/>
              </a:spcBef>
            </a:pPr>
            <a:r>
              <a:rPr sz="1150" spc="75" dirty="0">
                <a:latin typeface="Times New Roman"/>
                <a:cs typeface="Times New Roman"/>
              </a:rPr>
              <a:t>14</a:t>
            </a:r>
            <a:endParaRPr sz="115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666744" y="3629662"/>
            <a:ext cx="3695700" cy="6521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63220" marR="5080" indent="-350520">
              <a:lnSpc>
                <a:spcPct val="119100"/>
              </a:lnSpc>
              <a:spcBef>
                <a:spcPts val="100"/>
              </a:spcBef>
            </a:pPr>
            <a:r>
              <a:rPr sz="1150" spc="200" dirty="0">
                <a:latin typeface="Times New Roman"/>
                <a:cs typeface="Times New Roman"/>
              </a:rPr>
              <a:t>public</a:t>
            </a:r>
            <a:r>
              <a:rPr sz="1150" spc="415" dirty="0">
                <a:latin typeface="Times New Roman"/>
                <a:cs typeface="Times New Roman"/>
              </a:rPr>
              <a:t> </a:t>
            </a:r>
            <a:r>
              <a:rPr sz="1150" spc="170" dirty="0">
                <a:latin typeface="Times New Roman"/>
                <a:cs typeface="Times New Roman"/>
              </a:rPr>
              <a:t>void</a:t>
            </a:r>
            <a:r>
              <a:rPr sz="1150" spc="400" dirty="0">
                <a:latin typeface="Times New Roman"/>
                <a:cs typeface="Times New Roman"/>
              </a:rPr>
              <a:t> </a:t>
            </a:r>
            <a:r>
              <a:rPr sz="1150" spc="200" dirty="0">
                <a:latin typeface="Times New Roman"/>
                <a:cs typeface="Times New Roman"/>
              </a:rPr>
              <a:t>raiseSalary(double</a:t>
            </a:r>
            <a:r>
              <a:rPr sz="1150" spc="420" dirty="0">
                <a:latin typeface="Times New Roman"/>
                <a:cs typeface="Times New Roman"/>
              </a:rPr>
              <a:t> </a:t>
            </a:r>
            <a:r>
              <a:rPr sz="1150" spc="220" dirty="0">
                <a:latin typeface="Times New Roman"/>
                <a:cs typeface="Times New Roman"/>
              </a:rPr>
              <a:t>increase)</a:t>
            </a:r>
            <a:r>
              <a:rPr sz="1150" spc="400" dirty="0">
                <a:latin typeface="Times New Roman"/>
                <a:cs typeface="Times New Roman"/>
              </a:rPr>
              <a:t> </a:t>
            </a:r>
            <a:r>
              <a:rPr sz="1150" spc="80" dirty="0">
                <a:latin typeface="Times New Roman"/>
                <a:cs typeface="Times New Roman"/>
              </a:rPr>
              <a:t>{ </a:t>
            </a:r>
            <a:r>
              <a:rPr sz="1150" spc="250" dirty="0">
                <a:latin typeface="Times New Roman"/>
                <a:cs typeface="Times New Roman"/>
              </a:rPr>
              <a:t>this.salary</a:t>
            </a:r>
            <a:r>
              <a:rPr sz="1150" spc="450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Times New Roman"/>
                <a:cs typeface="Times New Roman"/>
              </a:rPr>
              <a:t>+=</a:t>
            </a:r>
            <a:r>
              <a:rPr sz="1150" spc="450" dirty="0">
                <a:latin typeface="Times New Roman"/>
                <a:cs typeface="Times New Roman"/>
              </a:rPr>
              <a:t> </a:t>
            </a:r>
            <a:r>
              <a:rPr sz="1150" spc="210" dirty="0">
                <a:latin typeface="Times New Roman"/>
                <a:cs typeface="Times New Roman"/>
              </a:rPr>
              <a:t>increase;</a:t>
            </a:r>
            <a:endParaRPr sz="11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65"/>
              </a:spcBef>
            </a:pPr>
            <a:r>
              <a:rPr sz="1150" spc="80" dirty="0">
                <a:latin typeface="Times New Roman"/>
                <a:cs typeface="Times New Roman"/>
              </a:rPr>
              <a:t>}</a:t>
            </a:r>
            <a:endParaRPr sz="115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55624" y="4292412"/>
            <a:ext cx="374650" cy="1993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50" spc="105" dirty="0">
                <a:latin typeface="Times New Roman"/>
                <a:cs typeface="Times New Roman"/>
              </a:rPr>
              <a:t>15</a:t>
            </a:r>
            <a:r>
              <a:rPr sz="1150" spc="405" dirty="0">
                <a:latin typeface="Times New Roman"/>
                <a:cs typeface="Times New Roman"/>
              </a:rPr>
              <a:t> </a:t>
            </a:r>
            <a:r>
              <a:rPr sz="1150" spc="80" dirty="0">
                <a:latin typeface="Times New Roman"/>
                <a:cs typeface="Times New Roman"/>
              </a:rPr>
              <a:t>}</a:t>
            </a:r>
            <a:endParaRPr sz="1150">
              <a:latin typeface="Times New Roman"/>
              <a:cs typeface="Times New Roman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3473196" y="2778251"/>
            <a:ext cx="3032760" cy="1068705"/>
            <a:chOff x="3473196" y="2778251"/>
            <a:chExt cx="3032760" cy="1068705"/>
          </a:xfrm>
        </p:grpSpPr>
        <p:sp>
          <p:nvSpPr>
            <p:cNvPr id="10" name="object 10"/>
            <p:cNvSpPr/>
            <p:nvPr/>
          </p:nvSpPr>
          <p:spPr>
            <a:xfrm>
              <a:off x="3822192" y="2790443"/>
              <a:ext cx="2680970" cy="1053465"/>
            </a:xfrm>
            <a:custGeom>
              <a:avLst/>
              <a:gdLst/>
              <a:ahLst/>
              <a:cxnLst/>
              <a:rect l="l" t="t" r="r" b="b"/>
              <a:pathLst>
                <a:path w="2680970" h="1053464">
                  <a:moveTo>
                    <a:pt x="2680716" y="0"/>
                  </a:moveTo>
                  <a:lnTo>
                    <a:pt x="1318260" y="0"/>
                  </a:lnTo>
                  <a:lnTo>
                    <a:pt x="1318260" y="477012"/>
                  </a:lnTo>
                  <a:lnTo>
                    <a:pt x="0" y="1053084"/>
                  </a:lnTo>
                  <a:lnTo>
                    <a:pt x="1318260" y="681228"/>
                  </a:lnTo>
                  <a:lnTo>
                    <a:pt x="1318260" y="818388"/>
                  </a:lnTo>
                  <a:lnTo>
                    <a:pt x="2680716" y="818388"/>
                  </a:lnTo>
                  <a:lnTo>
                    <a:pt x="2680716" y="0"/>
                  </a:lnTo>
                  <a:close/>
                </a:path>
              </a:pathLst>
            </a:custGeom>
            <a:solidFill>
              <a:srgbClr val="FFFF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819144" y="2787395"/>
              <a:ext cx="2687320" cy="1059180"/>
            </a:xfrm>
            <a:custGeom>
              <a:avLst/>
              <a:gdLst/>
              <a:ahLst/>
              <a:cxnLst/>
              <a:rect l="l" t="t" r="r" b="b"/>
              <a:pathLst>
                <a:path w="2687320" h="1059179">
                  <a:moveTo>
                    <a:pt x="1318260" y="477677"/>
                  </a:moveTo>
                  <a:lnTo>
                    <a:pt x="1524" y="1053084"/>
                  </a:lnTo>
                  <a:lnTo>
                    <a:pt x="0" y="1057656"/>
                  </a:lnTo>
                  <a:lnTo>
                    <a:pt x="4572" y="1059180"/>
                  </a:lnTo>
                  <a:lnTo>
                    <a:pt x="3048" y="1053084"/>
                  </a:lnTo>
                  <a:lnTo>
                    <a:pt x="46790" y="1040730"/>
                  </a:lnTo>
                  <a:lnTo>
                    <a:pt x="1322832" y="483108"/>
                  </a:lnTo>
                  <a:lnTo>
                    <a:pt x="1324356" y="480060"/>
                  </a:lnTo>
                  <a:lnTo>
                    <a:pt x="1318260" y="480060"/>
                  </a:lnTo>
                  <a:lnTo>
                    <a:pt x="1318260" y="477677"/>
                  </a:lnTo>
                  <a:close/>
                </a:path>
                <a:path w="2687320" h="1059179">
                  <a:moveTo>
                    <a:pt x="46790" y="1040730"/>
                  </a:moveTo>
                  <a:lnTo>
                    <a:pt x="3048" y="1053084"/>
                  </a:lnTo>
                  <a:lnTo>
                    <a:pt x="4572" y="1059180"/>
                  </a:lnTo>
                  <a:lnTo>
                    <a:pt x="46790" y="1040730"/>
                  </a:lnTo>
                  <a:close/>
                </a:path>
                <a:path w="2687320" h="1059179">
                  <a:moveTo>
                    <a:pt x="1319784" y="681228"/>
                  </a:moveTo>
                  <a:lnTo>
                    <a:pt x="46790" y="1040730"/>
                  </a:lnTo>
                  <a:lnTo>
                    <a:pt x="4572" y="1059180"/>
                  </a:lnTo>
                  <a:lnTo>
                    <a:pt x="1318260" y="688613"/>
                  </a:lnTo>
                  <a:lnTo>
                    <a:pt x="1318260" y="684276"/>
                  </a:lnTo>
                  <a:lnTo>
                    <a:pt x="1324356" y="684276"/>
                  </a:lnTo>
                  <a:lnTo>
                    <a:pt x="1322832" y="682752"/>
                  </a:lnTo>
                  <a:lnTo>
                    <a:pt x="1319784" y="681228"/>
                  </a:lnTo>
                  <a:close/>
                </a:path>
                <a:path w="2687320" h="1059179">
                  <a:moveTo>
                    <a:pt x="1324356" y="684276"/>
                  </a:moveTo>
                  <a:lnTo>
                    <a:pt x="1318260" y="684276"/>
                  </a:lnTo>
                  <a:lnTo>
                    <a:pt x="1322832" y="687324"/>
                  </a:lnTo>
                  <a:lnTo>
                    <a:pt x="1318260" y="688613"/>
                  </a:lnTo>
                  <a:lnTo>
                    <a:pt x="1318260" y="821436"/>
                  </a:lnTo>
                  <a:lnTo>
                    <a:pt x="1321308" y="824484"/>
                  </a:lnTo>
                  <a:lnTo>
                    <a:pt x="2683764" y="824484"/>
                  </a:lnTo>
                  <a:lnTo>
                    <a:pt x="2686812" y="821436"/>
                  </a:lnTo>
                  <a:lnTo>
                    <a:pt x="1324356" y="821436"/>
                  </a:lnTo>
                  <a:lnTo>
                    <a:pt x="1321308" y="816864"/>
                  </a:lnTo>
                  <a:lnTo>
                    <a:pt x="1324356" y="816864"/>
                  </a:lnTo>
                  <a:lnTo>
                    <a:pt x="1324356" y="684276"/>
                  </a:lnTo>
                  <a:close/>
                </a:path>
                <a:path w="2687320" h="1059179">
                  <a:moveTo>
                    <a:pt x="1324356" y="816864"/>
                  </a:moveTo>
                  <a:lnTo>
                    <a:pt x="1321308" y="816864"/>
                  </a:lnTo>
                  <a:lnTo>
                    <a:pt x="1324356" y="821436"/>
                  </a:lnTo>
                  <a:lnTo>
                    <a:pt x="1324356" y="816864"/>
                  </a:lnTo>
                  <a:close/>
                </a:path>
                <a:path w="2687320" h="1059179">
                  <a:moveTo>
                    <a:pt x="2680716" y="816864"/>
                  </a:moveTo>
                  <a:lnTo>
                    <a:pt x="1324356" y="816864"/>
                  </a:lnTo>
                  <a:lnTo>
                    <a:pt x="1324356" y="821436"/>
                  </a:lnTo>
                  <a:lnTo>
                    <a:pt x="2680716" y="821436"/>
                  </a:lnTo>
                  <a:lnTo>
                    <a:pt x="2680716" y="816864"/>
                  </a:lnTo>
                  <a:close/>
                </a:path>
                <a:path w="2687320" h="1059179">
                  <a:moveTo>
                    <a:pt x="2680716" y="3048"/>
                  </a:moveTo>
                  <a:lnTo>
                    <a:pt x="2680716" y="821436"/>
                  </a:lnTo>
                  <a:lnTo>
                    <a:pt x="2683764" y="816864"/>
                  </a:lnTo>
                  <a:lnTo>
                    <a:pt x="2686812" y="816864"/>
                  </a:lnTo>
                  <a:lnTo>
                    <a:pt x="2686812" y="7620"/>
                  </a:lnTo>
                  <a:lnTo>
                    <a:pt x="2683764" y="7620"/>
                  </a:lnTo>
                  <a:lnTo>
                    <a:pt x="2680716" y="3048"/>
                  </a:lnTo>
                  <a:close/>
                </a:path>
                <a:path w="2687320" h="1059179">
                  <a:moveTo>
                    <a:pt x="2686812" y="816864"/>
                  </a:moveTo>
                  <a:lnTo>
                    <a:pt x="2683764" y="816864"/>
                  </a:lnTo>
                  <a:lnTo>
                    <a:pt x="2680716" y="821436"/>
                  </a:lnTo>
                  <a:lnTo>
                    <a:pt x="2686812" y="821436"/>
                  </a:lnTo>
                  <a:lnTo>
                    <a:pt x="2686812" y="816864"/>
                  </a:lnTo>
                  <a:close/>
                </a:path>
                <a:path w="2687320" h="1059179">
                  <a:moveTo>
                    <a:pt x="1318260" y="684276"/>
                  </a:moveTo>
                  <a:lnTo>
                    <a:pt x="1318260" y="688613"/>
                  </a:lnTo>
                  <a:lnTo>
                    <a:pt x="1322832" y="687324"/>
                  </a:lnTo>
                  <a:lnTo>
                    <a:pt x="1318260" y="684276"/>
                  </a:lnTo>
                  <a:close/>
                </a:path>
                <a:path w="2687320" h="1059179">
                  <a:moveTo>
                    <a:pt x="1319784" y="477012"/>
                  </a:moveTo>
                  <a:lnTo>
                    <a:pt x="1318260" y="477677"/>
                  </a:lnTo>
                  <a:lnTo>
                    <a:pt x="1318260" y="480060"/>
                  </a:lnTo>
                  <a:lnTo>
                    <a:pt x="1319784" y="477012"/>
                  </a:lnTo>
                  <a:close/>
                </a:path>
                <a:path w="2687320" h="1059179">
                  <a:moveTo>
                    <a:pt x="1324356" y="477012"/>
                  </a:moveTo>
                  <a:lnTo>
                    <a:pt x="1319784" y="477012"/>
                  </a:lnTo>
                  <a:lnTo>
                    <a:pt x="1318260" y="480060"/>
                  </a:lnTo>
                  <a:lnTo>
                    <a:pt x="1324356" y="480060"/>
                  </a:lnTo>
                  <a:lnTo>
                    <a:pt x="1324356" y="477012"/>
                  </a:lnTo>
                  <a:close/>
                </a:path>
                <a:path w="2687320" h="1059179">
                  <a:moveTo>
                    <a:pt x="2683764" y="0"/>
                  </a:moveTo>
                  <a:lnTo>
                    <a:pt x="1321308" y="0"/>
                  </a:lnTo>
                  <a:lnTo>
                    <a:pt x="1318260" y="3048"/>
                  </a:lnTo>
                  <a:lnTo>
                    <a:pt x="1318260" y="477677"/>
                  </a:lnTo>
                  <a:lnTo>
                    <a:pt x="1319784" y="477012"/>
                  </a:lnTo>
                  <a:lnTo>
                    <a:pt x="1324356" y="477012"/>
                  </a:lnTo>
                  <a:lnTo>
                    <a:pt x="1324356" y="7620"/>
                  </a:lnTo>
                  <a:lnTo>
                    <a:pt x="1321308" y="7620"/>
                  </a:lnTo>
                  <a:lnTo>
                    <a:pt x="1324356" y="3048"/>
                  </a:lnTo>
                  <a:lnTo>
                    <a:pt x="2686812" y="3048"/>
                  </a:lnTo>
                  <a:lnTo>
                    <a:pt x="2683764" y="0"/>
                  </a:lnTo>
                  <a:close/>
                </a:path>
                <a:path w="2687320" h="1059179">
                  <a:moveTo>
                    <a:pt x="1324356" y="3048"/>
                  </a:moveTo>
                  <a:lnTo>
                    <a:pt x="1321308" y="7620"/>
                  </a:lnTo>
                  <a:lnTo>
                    <a:pt x="1324356" y="7620"/>
                  </a:lnTo>
                  <a:lnTo>
                    <a:pt x="1324356" y="3048"/>
                  </a:lnTo>
                  <a:close/>
                </a:path>
                <a:path w="2687320" h="1059179">
                  <a:moveTo>
                    <a:pt x="2680716" y="3048"/>
                  </a:moveTo>
                  <a:lnTo>
                    <a:pt x="1324356" y="3048"/>
                  </a:lnTo>
                  <a:lnTo>
                    <a:pt x="1324356" y="7620"/>
                  </a:lnTo>
                  <a:lnTo>
                    <a:pt x="2680716" y="7620"/>
                  </a:lnTo>
                  <a:lnTo>
                    <a:pt x="2680716" y="3048"/>
                  </a:lnTo>
                  <a:close/>
                </a:path>
                <a:path w="2687320" h="1059179">
                  <a:moveTo>
                    <a:pt x="2686812" y="3048"/>
                  </a:moveTo>
                  <a:lnTo>
                    <a:pt x="2680716" y="3048"/>
                  </a:lnTo>
                  <a:lnTo>
                    <a:pt x="2683764" y="7620"/>
                  </a:lnTo>
                  <a:lnTo>
                    <a:pt x="2686812" y="7620"/>
                  </a:lnTo>
                  <a:lnTo>
                    <a:pt x="2686812" y="3048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500628" y="2781299"/>
              <a:ext cx="3002280" cy="836930"/>
            </a:xfrm>
            <a:custGeom>
              <a:avLst/>
              <a:gdLst/>
              <a:ahLst/>
              <a:cxnLst/>
              <a:rect l="l" t="t" r="r" b="b"/>
              <a:pathLst>
                <a:path w="3002279" h="836929">
                  <a:moveTo>
                    <a:pt x="3002280" y="0"/>
                  </a:moveTo>
                  <a:lnTo>
                    <a:pt x="1639824" y="0"/>
                  </a:lnTo>
                  <a:lnTo>
                    <a:pt x="1639824" y="140208"/>
                  </a:lnTo>
                  <a:lnTo>
                    <a:pt x="0" y="30480"/>
                  </a:lnTo>
                  <a:lnTo>
                    <a:pt x="1639824" y="348996"/>
                  </a:lnTo>
                  <a:lnTo>
                    <a:pt x="1639824" y="836676"/>
                  </a:lnTo>
                  <a:lnTo>
                    <a:pt x="3002280" y="836676"/>
                  </a:lnTo>
                  <a:lnTo>
                    <a:pt x="3002280" y="0"/>
                  </a:lnTo>
                  <a:close/>
                </a:path>
              </a:pathLst>
            </a:custGeom>
            <a:solidFill>
              <a:srgbClr val="FFFF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473196" y="2778251"/>
              <a:ext cx="3032760" cy="843280"/>
            </a:xfrm>
            <a:custGeom>
              <a:avLst/>
              <a:gdLst/>
              <a:ahLst/>
              <a:cxnLst/>
              <a:rect l="l" t="t" r="r" b="b"/>
              <a:pathLst>
                <a:path w="3032759" h="843279">
                  <a:moveTo>
                    <a:pt x="1664207" y="354498"/>
                  </a:moveTo>
                  <a:lnTo>
                    <a:pt x="1664207" y="842772"/>
                  </a:lnTo>
                  <a:lnTo>
                    <a:pt x="3032759" y="842772"/>
                  </a:lnTo>
                  <a:lnTo>
                    <a:pt x="3032759" y="839724"/>
                  </a:lnTo>
                  <a:lnTo>
                    <a:pt x="1670303" y="839724"/>
                  </a:lnTo>
                  <a:lnTo>
                    <a:pt x="1667255" y="835152"/>
                  </a:lnTo>
                  <a:lnTo>
                    <a:pt x="1670303" y="835152"/>
                  </a:lnTo>
                  <a:lnTo>
                    <a:pt x="1670303" y="355092"/>
                  </a:lnTo>
                  <a:lnTo>
                    <a:pt x="1667255" y="355092"/>
                  </a:lnTo>
                  <a:lnTo>
                    <a:pt x="1664207" y="354498"/>
                  </a:lnTo>
                  <a:close/>
                </a:path>
                <a:path w="3032759" h="843279">
                  <a:moveTo>
                    <a:pt x="1670303" y="835152"/>
                  </a:moveTo>
                  <a:lnTo>
                    <a:pt x="1667255" y="835152"/>
                  </a:lnTo>
                  <a:lnTo>
                    <a:pt x="1670303" y="839724"/>
                  </a:lnTo>
                  <a:lnTo>
                    <a:pt x="1670303" y="835152"/>
                  </a:lnTo>
                  <a:close/>
                </a:path>
                <a:path w="3032759" h="843279">
                  <a:moveTo>
                    <a:pt x="3026663" y="835152"/>
                  </a:moveTo>
                  <a:lnTo>
                    <a:pt x="1670303" y="835152"/>
                  </a:lnTo>
                  <a:lnTo>
                    <a:pt x="1670303" y="839724"/>
                  </a:lnTo>
                  <a:lnTo>
                    <a:pt x="3026663" y="839724"/>
                  </a:lnTo>
                  <a:lnTo>
                    <a:pt x="3026663" y="835152"/>
                  </a:lnTo>
                  <a:close/>
                </a:path>
                <a:path w="3032759" h="843279">
                  <a:moveTo>
                    <a:pt x="3026663" y="3048"/>
                  </a:moveTo>
                  <a:lnTo>
                    <a:pt x="3026663" y="839724"/>
                  </a:lnTo>
                  <a:lnTo>
                    <a:pt x="3029711" y="835152"/>
                  </a:lnTo>
                  <a:lnTo>
                    <a:pt x="3032759" y="835152"/>
                  </a:lnTo>
                  <a:lnTo>
                    <a:pt x="3032759" y="7620"/>
                  </a:lnTo>
                  <a:lnTo>
                    <a:pt x="3029711" y="7620"/>
                  </a:lnTo>
                  <a:lnTo>
                    <a:pt x="3026663" y="3048"/>
                  </a:lnTo>
                  <a:close/>
                </a:path>
                <a:path w="3032759" h="843279">
                  <a:moveTo>
                    <a:pt x="3032759" y="835152"/>
                  </a:moveTo>
                  <a:lnTo>
                    <a:pt x="3029711" y="835152"/>
                  </a:lnTo>
                  <a:lnTo>
                    <a:pt x="3026663" y="839724"/>
                  </a:lnTo>
                  <a:lnTo>
                    <a:pt x="3032759" y="839724"/>
                  </a:lnTo>
                  <a:lnTo>
                    <a:pt x="3032759" y="835152"/>
                  </a:lnTo>
                  <a:close/>
                </a:path>
                <a:path w="3032759" h="843279">
                  <a:moveTo>
                    <a:pt x="1664207" y="352044"/>
                  </a:moveTo>
                  <a:lnTo>
                    <a:pt x="1664207" y="354498"/>
                  </a:lnTo>
                  <a:lnTo>
                    <a:pt x="1667255" y="355092"/>
                  </a:lnTo>
                  <a:lnTo>
                    <a:pt x="1664207" y="352044"/>
                  </a:lnTo>
                  <a:close/>
                </a:path>
                <a:path w="3032759" h="843279">
                  <a:moveTo>
                    <a:pt x="1670303" y="352044"/>
                  </a:moveTo>
                  <a:lnTo>
                    <a:pt x="1664207" y="352044"/>
                  </a:lnTo>
                  <a:lnTo>
                    <a:pt x="1667255" y="355092"/>
                  </a:lnTo>
                  <a:lnTo>
                    <a:pt x="1670303" y="355092"/>
                  </a:lnTo>
                  <a:lnTo>
                    <a:pt x="1670303" y="352044"/>
                  </a:lnTo>
                  <a:close/>
                </a:path>
                <a:path w="3032759" h="843279">
                  <a:moveTo>
                    <a:pt x="34126" y="37124"/>
                  </a:moveTo>
                  <a:lnTo>
                    <a:pt x="1664207" y="354498"/>
                  </a:lnTo>
                  <a:lnTo>
                    <a:pt x="1664207" y="352044"/>
                  </a:lnTo>
                  <a:lnTo>
                    <a:pt x="1670303" y="352044"/>
                  </a:lnTo>
                  <a:lnTo>
                    <a:pt x="1670303" y="348996"/>
                  </a:lnTo>
                  <a:lnTo>
                    <a:pt x="87721" y="40700"/>
                  </a:lnTo>
                  <a:lnTo>
                    <a:pt x="34126" y="37124"/>
                  </a:lnTo>
                  <a:close/>
                </a:path>
                <a:path w="3032759" h="843279">
                  <a:moveTo>
                    <a:pt x="30039" y="29463"/>
                  </a:moveTo>
                  <a:lnTo>
                    <a:pt x="87721" y="40700"/>
                  </a:lnTo>
                  <a:lnTo>
                    <a:pt x="1670303" y="146304"/>
                  </a:lnTo>
                  <a:lnTo>
                    <a:pt x="1670303" y="143256"/>
                  </a:lnTo>
                  <a:lnTo>
                    <a:pt x="1664207" y="143256"/>
                  </a:lnTo>
                  <a:lnTo>
                    <a:pt x="1664207" y="140001"/>
                  </a:lnTo>
                  <a:lnTo>
                    <a:pt x="30039" y="29463"/>
                  </a:lnTo>
                  <a:close/>
                </a:path>
                <a:path w="3032759" h="843279">
                  <a:moveTo>
                    <a:pt x="1664207" y="140001"/>
                  </a:moveTo>
                  <a:lnTo>
                    <a:pt x="1664207" y="143256"/>
                  </a:lnTo>
                  <a:lnTo>
                    <a:pt x="1667255" y="140208"/>
                  </a:lnTo>
                  <a:lnTo>
                    <a:pt x="1664207" y="140001"/>
                  </a:lnTo>
                  <a:close/>
                </a:path>
                <a:path w="3032759" h="843279">
                  <a:moveTo>
                    <a:pt x="3032759" y="0"/>
                  </a:moveTo>
                  <a:lnTo>
                    <a:pt x="1664207" y="0"/>
                  </a:lnTo>
                  <a:lnTo>
                    <a:pt x="1664207" y="140001"/>
                  </a:lnTo>
                  <a:lnTo>
                    <a:pt x="1667255" y="140208"/>
                  </a:lnTo>
                  <a:lnTo>
                    <a:pt x="1664207" y="143256"/>
                  </a:lnTo>
                  <a:lnTo>
                    <a:pt x="1670303" y="143256"/>
                  </a:lnTo>
                  <a:lnTo>
                    <a:pt x="1670303" y="7620"/>
                  </a:lnTo>
                  <a:lnTo>
                    <a:pt x="1667255" y="7620"/>
                  </a:lnTo>
                  <a:lnTo>
                    <a:pt x="1670303" y="3048"/>
                  </a:lnTo>
                  <a:lnTo>
                    <a:pt x="3032759" y="3048"/>
                  </a:lnTo>
                  <a:lnTo>
                    <a:pt x="3032759" y="0"/>
                  </a:lnTo>
                  <a:close/>
                </a:path>
                <a:path w="3032759" h="843279">
                  <a:moveTo>
                    <a:pt x="27366" y="29283"/>
                  </a:moveTo>
                  <a:lnTo>
                    <a:pt x="26110" y="35563"/>
                  </a:lnTo>
                  <a:lnTo>
                    <a:pt x="34126" y="37124"/>
                  </a:lnTo>
                  <a:lnTo>
                    <a:pt x="87721" y="40700"/>
                  </a:lnTo>
                  <a:lnTo>
                    <a:pt x="30039" y="29463"/>
                  </a:lnTo>
                  <a:lnTo>
                    <a:pt x="27366" y="29283"/>
                  </a:lnTo>
                  <a:close/>
                </a:path>
                <a:path w="3032759" h="843279">
                  <a:moveTo>
                    <a:pt x="26110" y="35563"/>
                  </a:moveTo>
                  <a:lnTo>
                    <a:pt x="25907" y="36576"/>
                  </a:lnTo>
                  <a:lnTo>
                    <a:pt x="34126" y="37124"/>
                  </a:lnTo>
                  <a:lnTo>
                    <a:pt x="26110" y="35563"/>
                  </a:lnTo>
                  <a:close/>
                </a:path>
                <a:path w="3032759" h="843279">
                  <a:moveTo>
                    <a:pt x="0" y="27432"/>
                  </a:moveTo>
                  <a:lnTo>
                    <a:pt x="0" y="30480"/>
                  </a:lnTo>
                  <a:lnTo>
                    <a:pt x="26110" y="35563"/>
                  </a:lnTo>
                  <a:lnTo>
                    <a:pt x="27366" y="29283"/>
                  </a:lnTo>
                  <a:lnTo>
                    <a:pt x="0" y="27432"/>
                  </a:lnTo>
                  <a:close/>
                </a:path>
                <a:path w="3032759" h="843279">
                  <a:moveTo>
                    <a:pt x="27431" y="28956"/>
                  </a:moveTo>
                  <a:lnTo>
                    <a:pt x="27366" y="29283"/>
                  </a:lnTo>
                  <a:lnTo>
                    <a:pt x="30039" y="29463"/>
                  </a:lnTo>
                  <a:lnTo>
                    <a:pt x="27431" y="28956"/>
                  </a:lnTo>
                  <a:close/>
                </a:path>
                <a:path w="3032759" h="843279">
                  <a:moveTo>
                    <a:pt x="1670303" y="3048"/>
                  </a:moveTo>
                  <a:lnTo>
                    <a:pt x="1667255" y="7620"/>
                  </a:lnTo>
                  <a:lnTo>
                    <a:pt x="1670303" y="7620"/>
                  </a:lnTo>
                  <a:lnTo>
                    <a:pt x="1670303" y="3048"/>
                  </a:lnTo>
                  <a:close/>
                </a:path>
                <a:path w="3032759" h="843279">
                  <a:moveTo>
                    <a:pt x="3026663" y="3048"/>
                  </a:moveTo>
                  <a:lnTo>
                    <a:pt x="1670303" y="3048"/>
                  </a:lnTo>
                  <a:lnTo>
                    <a:pt x="1670303" y="7620"/>
                  </a:lnTo>
                  <a:lnTo>
                    <a:pt x="3026663" y="7620"/>
                  </a:lnTo>
                  <a:lnTo>
                    <a:pt x="3026663" y="3048"/>
                  </a:lnTo>
                  <a:close/>
                </a:path>
                <a:path w="3032759" h="843279">
                  <a:moveTo>
                    <a:pt x="3032759" y="3048"/>
                  </a:moveTo>
                  <a:lnTo>
                    <a:pt x="3026663" y="3048"/>
                  </a:lnTo>
                  <a:lnTo>
                    <a:pt x="3029711" y="7620"/>
                  </a:lnTo>
                  <a:lnTo>
                    <a:pt x="3032759" y="7620"/>
                  </a:lnTo>
                  <a:lnTo>
                    <a:pt x="3032759" y="3048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5196331" y="2801128"/>
            <a:ext cx="1252220" cy="7899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algn="ctr">
              <a:lnSpc>
                <a:spcPct val="100299"/>
              </a:lnSpc>
              <a:spcBef>
                <a:spcPts val="100"/>
              </a:spcBef>
            </a:pPr>
            <a:r>
              <a:rPr sz="1000" dirty="0">
                <a:latin typeface="Arial"/>
                <a:cs typeface="Arial"/>
              </a:rPr>
              <a:t>Encapsulation</a:t>
            </a:r>
            <a:r>
              <a:rPr sz="1000" spc="-4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step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spc="-25" dirty="0">
                <a:latin typeface="Arial"/>
                <a:cs typeface="Arial"/>
              </a:rPr>
              <a:t>2: </a:t>
            </a:r>
            <a:r>
              <a:rPr sz="1000" dirty="0">
                <a:latin typeface="Arial"/>
                <a:cs typeface="Arial"/>
              </a:rPr>
              <a:t>These</a:t>
            </a:r>
            <a:r>
              <a:rPr sz="1000" spc="-3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method</a:t>
            </a:r>
            <a:r>
              <a:rPr sz="1000" spc="-20" dirty="0">
                <a:latin typeface="Arial"/>
                <a:cs typeface="Arial"/>
              </a:rPr>
              <a:t> names </a:t>
            </a:r>
            <a:r>
              <a:rPr sz="1000" dirty="0">
                <a:latin typeface="Arial"/>
                <a:cs typeface="Arial"/>
              </a:rPr>
              <a:t>make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sense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in</a:t>
            </a:r>
            <a:r>
              <a:rPr sz="1000" spc="5" dirty="0">
                <a:latin typeface="Arial"/>
                <a:cs typeface="Arial"/>
              </a:rPr>
              <a:t> </a:t>
            </a:r>
            <a:r>
              <a:rPr sz="1000" spc="-25" dirty="0">
                <a:latin typeface="Arial"/>
                <a:cs typeface="Arial"/>
              </a:rPr>
              <a:t>the </a:t>
            </a:r>
            <a:r>
              <a:rPr sz="1000" dirty="0">
                <a:latin typeface="Arial"/>
                <a:cs typeface="Arial"/>
              </a:rPr>
              <a:t>context</a:t>
            </a:r>
            <a:r>
              <a:rPr sz="1000" spc="-3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of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spc="-25" dirty="0">
                <a:latin typeface="Arial"/>
                <a:cs typeface="Arial"/>
              </a:rPr>
              <a:t>an </a:t>
            </a:r>
            <a:r>
              <a:rPr sz="1000" spc="-10" dirty="0">
                <a:latin typeface="Arial"/>
                <a:cs typeface="Arial"/>
              </a:rPr>
              <a:t>Employee.</a:t>
            </a:r>
            <a:endParaRPr sz="1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42416" y="1318260"/>
            <a:ext cx="5689600" cy="3451860"/>
            <a:chOff x="1042416" y="1318260"/>
            <a:chExt cx="5689600" cy="3451860"/>
          </a:xfrm>
        </p:grpSpPr>
        <p:sp>
          <p:nvSpPr>
            <p:cNvPr id="3" name="object 3"/>
            <p:cNvSpPr/>
            <p:nvPr/>
          </p:nvSpPr>
          <p:spPr>
            <a:xfrm>
              <a:off x="1053084" y="1327404"/>
              <a:ext cx="5668010" cy="3434079"/>
            </a:xfrm>
            <a:custGeom>
              <a:avLst/>
              <a:gdLst/>
              <a:ahLst/>
              <a:cxnLst/>
              <a:rect l="l" t="t" r="r" b="b"/>
              <a:pathLst>
                <a:path w="5668009" h="3434079">
                  <a:moveTo>
                    <a:pt x="5667755" y="0"/>
                  </a:moveTo>
                  <a:lnTo>
                    <a:pt x="0" y="0"/>
                  </a:lnTo>
                  <a:lnTo>
                    <a:pt x="0" y="3433572"/>
                  </a:lnTo>
                  <a:lnTo>
                    <a:pt x="5667755" y="3433572"/>
                  </a:lnTo>
                  <a:lnTo>
                    <a:pt x="5667755" y="0"/>
                  </a:lnTo>
                  <a:close/>
                </a:path>
              </a:pathLst>
            </a:custGeom>
            <a:solidFill>
              <a:srgbClr val="DCDC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042416" y="1318260"/>
              <a:ext cx="5689600" cy="3451860"/>
            </a:xfrm>
            <a:custGeom>
              <a:avLst/>
              <a:gdLst/>
              <a:ahLst/>
              <a:cxnLst/>
              <a:rect l="l" t="t" r="r" b="b"/>
              <a:pathLst>
                <a:path w="5689600" h="3451860">
                  <a:moveTo>
                    <a:pt x="5684520" y="0"/>
                  </a:moveTo>
                  <a:lnTo>
                    <a:pt x="4572" y="0"/>
                  </a:lnTo>
                  <a:lnTo>
                    <a:pt x="0" y="4572"/>
                  </a:lnTo>
                  <a:lnTo>
                    <a:pt x="0" y="3447288"/>
                  </a:lnTo>
                  <a:lnTo>
                    <a:pt x="4572" y="3451860"/>
                  </a:lnTo>
                  <a:lnTo>
                    <a:pt x="5684520" y="3451860"/>
                  </a:lnTo>
                  <a:lnTo>
                    <a:pt x="5689092" y="3447288"/>
                  </a:lnTo>
                  <a:lnTo>
                    <a:pt x="5689092" y="3442716"/>
                  </a:lnTo>
                  <a:lnTo>
                    <a:pt x="21336" y="3442716"/>
                  </a:lnTo>
                  <a:lnTo>
                    <a:pt x="10668" y="3432048"/>
                  </a:lnTo>
                  <a:lnTo>
                    <a:pt x="21336" y="3432048"/>
                  </a:lnTo>
                  <a:lnTo>
                    <a:pt x="21336" y="19812"/>
                  </a:lnTo>
                  <a:lnTo>
                    <a:pt x="10668" y="19812"/>
                  </a:lnTo>
                  <a:lnTo>
                    <a:pt x="21336" y="9144"/>
                  </a:lnTo>
                  <a:lnTo>
                    <a:pt x="5689092" y="9144"/>
                  </a:lnTo>
                  <a:lnTo>
                    <a:pt x="5689092" y="4572"/>
                  </a:lnTo>
                  <a:lnTo>
                    <a:pt x="5684520" y="0"/>
                  </a:lnTo>
                  <a:close/>
                </a:path>
                <a:path w="5689600" h="3451860">
                  <a:moveTo>
                    <a:pt x="21336" y="3432048"/>
                  </a:moveTo>
                  <a:lnTo>
                    <a:pt x="10668" y="3432048"/>
                  </a:lnTo>
                  <a:lnTo>
                    <a:pt x="21336" y="3442716"/>
                  </a:lnTo>
                  <a:lnTo>
                    <a:pt x="21336" y="3432048"/>
                  </a:lnTo>
                  <a:close/>
                </a:path>
                <a:path w="5689600" h="3451860">
                  <a:moveTo>
                    <a:pt x="5667756" y="3432048"/>
                  </a:moveTo>
                  <a:lnTo>
                    <a:pt x="21336" y="3432048"/>
                  </a:lnTo>
                  <a:lnTo>
                    <a:pt x="21336" y="3442716"/>
                  </a:lnTo>
                  <a:lnTo>
                    <a:pt x="5667756" y="3442716"/>
                  </a:lnTo>
                  <a:lnTo>
                    <a:pt x="5667756" y="3432048"/>
                  </a:lnTo>
                  <a:close/>
                </a:path>
                <a:path w="5689600" h="3451860">
                  <a:moveTo>
                    <a:pt x="5667756" y="9144"/>
                  </a:moveTo>
                  <a:lnTo>
                    <a:pt x="5667756" y="3442716"/>
                  </a:lnTo>
                  <a:lnTo>
                    <a:pt x="5678424" y="3432048"/>
                  </a:lnTo>
                  <a:lnTo>
                    <a:pt x="5689092" y="3432048"/>
                  </a:lnTo>
                  <a:lnTo>
                    <a:pt x="5689092" y="19812"/>
                  </a:lnTo>
                  <a:lnTo>
                    <a:pt x="5678424" y="19812"/>
                  </a:lnTo>
                  <a:lnTo>
                    <a:pt x="5667756" y="9144"/>
                  </a:lnTo>
                  <a:close/>
                </a:path>
                <a:path w="5689600" h="3451860">
                  <a:moveTo>
                    <a:pt x="5689092" y="3432048"/>
                  </a:moveTo>
                  <a:lnTo>
                    <a:pt x="5678424" y="3432048"/>
                  </a:lnTo>
                  <a:lnTo>
                    <a:pt x="5667756" y="3442716"/>
                  </a:lnTo>
                  <a:lnTo>
                    <a:pt x="5689092" y="3442716"/>
                  </a:lnTo>
                  <a:lnTo>
                    <a:pt x="5689092" y="3432048"/>
                  </a:lnTo>
                  <a:close/>
                </a:path>
                <a:path w="5689600" h="3451860">
                  <a:moveTo>
                    <a:pt x="21336" y="9144"/>
                  </a:moveTo>
                  <a:lnTo>
                    <a:pt x="10668" y="19812"/>
                  </a:lnTo>
                  <a:lnTo>
                    <a:pt x="21336" y="19812"/>
                  </a:lnTo>
                  <a:lnTo>
                    <a:pt x="21336" y="9144"/>
                  </a:lnTo>
                  <a:close/>
                </a:path>
                <a:path w="5689600" h="3451860">
                  <a:moveTo>
                    <a:pt x="5667756" y="9144"/>
                  </a:moveTo>
                  <a:lnTo>
                    <a:pt x="21336" y="9144"/>
                  </a:lnTo>
                  <a:lnTo>
                    <a:pt x="21336" y="19812"/>
                  </a:lnTo>
                  <a:lnTo>
                    <a:pt x="5667756" y="19812"/>
                  </a:lnTo>
                  <a:lnTo>
                    <a:pt x="5667756" y="9144"/>
                  </a:lnTo>
                  <a:close/>
                </a:path>
                <a:path w="5689600" h="3451860">
                  <a:moveTo>
                    <a:pt x="5689092" y="9144"/>
                  </a:moveTo>
                  <a:lnTo>
                    <a:pt x="5667756" y="9144"/>
                  </a:lnTo>
                  <a:lnTo>
                    <a:pt x="5678424" y="19812"/>
                  </a:lnTo>
                  <a:lnTo>
                    <a:pt x="5689092" y="19812"/>
                  </a:lnTo>
                  <a:lnTo>
                    <a:pt x="5689092" y="914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1622552" y="806967"/>
            <a:ext cx="4524375" cy="3092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50" b="1" dirty="0">
                <a:latin typeface="Arial"/>
                <a:cs typeface="Arial"/>
              </a:rPr>
              <a:t>Make</a:t>
            </a:r>
            <a:r>
              <a:rPr sz="1850" b="1" spc="15" dirty="0">
                <a:latin typeface="Arial"/>
                <a:cs typeface="Arial"/>
              </a:rPr>
              <a:t> </a:t>
            </a:r>
            <a:r>
              <a:rPr sz="1850" b="1" dirty="0">
                <a:latin typeface="Arial"/>
                <a:cs typeface="Arial"/>
              </a:rPr>
              <a:t>Classes</a:t>
            </a:r>
            <a:r>
              <a:rPr sz="1850" b="1" spc="30" dirty="0">
                <a:latin typeface="Arial"/>
                <a:cs typeface="Arial"/>
              </a:rPr>
              <a:t> </a:t>
            </a:r>
            <a:r>
              <a:rPr sz="1850" b="1" dirty="0">
                <a:latin typeface="Arial"/>
                <a:cs typeface="Arial"/>
              </a:rPr>
              <a:t>as</a:t>
            </a:r>
            <a:r>
              <a:rPr sz="1850" b="1" spc="25" dirty="0">
                <a:latin typeface="Arial"/>
                <a:cs typeface="Arial"/>
              </a:rPr>
              <a:t> </a:t>
            </a:r>
            <a:r>
              <a:rPr sz="1850" b="1" dirty="0">
                <a:latin typeface="Arial"/>
                <a:cs typeface="Arial"/>
              </a:rPr>
              <a:t>Immutable</a:t>
            </a:r>
            <a:r>
              <a:rPr sz="1850" b="1" spc="30" dirty="0">
                <a:latin typeface="Arial"/>
                <a:cs typeface="Arial"/>
              </a:rPr>
              <a:t> </a:t>
            </a:r>
            <a:r>
              <a:rPr sz="1850" b="1" dirty="0">
                <a:latin typeface="Arial"/>
                <a:cs typeface="Arial"/>
              </a:rPr>
              <a:t>as</a:t>
            </a:r>
            <a:r>
              <a:rPr sz="1850" b="1" spc="25" dirty="0">
                <a:latin typeface="Arial"/>
                <a:cs typeface="Arial"/>
              </a:rPr>
              <a:t> </a:t>
            </a:r>
            <a:r>
              <a:rPr sz="1850" b="1" spc="-10" dirty="0">
                <a:latin typeface="Arial"/>
                <a:cs typeface="Arial"/>
              </a:rPr>
              <a:t>Possible</a:t>
            </a:r>
            <a:endParaRPr sz="18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671316" y="3656910"/>
            <a:ext cx="4046220" cy="1993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50" spc="200" dirty="0">
                <a:latin typeface="Times New Roman"/>
                <a:cs typeface="Times New Roman"/>
              </a:rPr>
              <a:t>public</a:t>
            </a:r>
            <a:r>
              <a:rPr sz="1150" spc="425" dirty="0">
                <a:latin typeface="Times New Roman"/>
                <a:cs typeface="Times New Roman"/>
              </a:rPr>
              <a:t> </a:t>
            </a:r>
            <a:r>
              <a:rPr sz="1150" spc="170" dirty="0">
                <a:latin typeface="Times New Roman"/>
                <a:cs typeface="Times New Roman"/>
              </a:rPr>
              <a:t>void</a:t>
            </a:r>
            <a:r>
              <a:rPr sz="1150" spc="409" dirty="0">
                <a:latin typeface="Times New Roman"/>
                <a:cs typeface="Times New Roman"/>
              </a:rPr>
              <a:t> </a:t>
            </a:r>
            <a:r>
              <a:rPr sz="1150" spc="135" dirty="0">
                <a:latin typeface="Times New Roman"/>
                <a:cs typeface="Times New Roman"/>
              </a:rPr>
              <a:t>changeName(String</a:t>
            </a:r>
            <a:r>
              <a:rPr sz="1150" spc="409" dirty="0">
                <a:latin typeface="Times New Roman"/>
                <a:cs typeface="Times New Roman"/>
              </a:rPr>
              <a:t> </a:t>
            </a:r>
            <a:r>
              <a:rPr sz="1150" spc="50" dirty="0">
                <a:latin typeface="Times New Roman"/>
                <a:cs typeface="Times New Roman"/>
              </a:rPr>
              <a:t>newName)</a:t>
            </a:r>
            <a:r>
              <a:rPr sz="1150" spc="434" dirty="0">
                <a:latin typeface="Times New Roman"/>
                <a:cs typeface="Times New Roman"/>
              </a:rPr>
              <a:t> </a:t>
            </a:r>
            <a:r>
              <a:rPr sz="1150" spc="130" dirty="0">
                <a:latin typeface="Times New Roman"/>
                <a:cs typeface="Times New Roman"/>
              </a:rPr>
              <a:t>{</a:t>
            </a:r>
            <a:r>
              <a:rPr sz="1150" spc="409" dirty="0">
                <a:latin typeface="Times New Roman"/>
                <a:cs typeface="Times New Roman"/>
              </a:rPr>
              <a:t> </a:t>
            </a:r>
            <a:r>
              <a:rPr sz="1150" spc="395" dirty="0">
                <a:latin typeface="Times New Roman"/>
                <a:cs typeface="Times New Roman"/>
              </a:rPr>
              <a:t>...</a:t>
            </a:r>
            <a:r>
              <a:rPr sz="1150" spc="430" dirty="0">
                <a:latin typeface="Times New Roman"/>
                <a:cs typeface="Times New Roman"/>
              </a:rPr>
              <a:t> </a:t>
            </a:r>
            <a:r>
              <a:rPr sz="1150" spc="80" dirty="0">
                <a:latin typeface="Times New Roman"/>
                <a:cs typeface="Times New Roman"/>
              </a:rPr>
              <a:t>}</a:t>
            </a:r>
            <a:endParaRPr sz="115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60196" y="1317785"/>
            <a:ext cx="2995930" cy="2956560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274320" indent="-261620">
              <a:lnSpc>
                <a:spcPct val="100000"/>
              </a:lnSpc>
              <a:spcBef>
                <a:spcPts val="375"/>
              </a:spcBef>
              <a:buAutoNum type="arabicPlain"/>
              <a:tabLst>
                <a:tab pos="274320" algn="l"/>
              </a:tabLst>
            </a:pPr>
            <a:r>
              <a:rPr sz="1150" spc="200" dirty="0">
                <a:latin typeface="Times New Roman"/>
                <a:cs typeface="Times New Roman"/>
              </a:rPr>
              <a:t>public</a:t>
            </a:r>
            <a:r>
              <a:rPr sz="1150" spc="409" dirty="0">
                <a:latin typeface="Times New Roman"/>
                <a:cs typeface="Times New Roman"/>
              </a:rPr>
              <a:t> </a:t>
            </a:r>
            <a:r>
              <a:rPr sz="1150" spc="229" dirty="0">
                <a:latin typeface="Times New Roman"/>
                <a:cs typeface="Times New Roman"/>
              </a:rPr>
              <a:t>class</a:t>
            </a:r>
            <a:r>
              <a:rPr sz="1150" spc="415" dirty="0">
                <a:latin typeface="Times New Roman"/>
                <a:cs typeface="Times New Roman"/>
              </a:rPr>
              <a:t> </a:t>
            </a:r>
            <a:r>
              <a:rPr sz="1150" spc="95" dirty="0">
                <a:latin typeface="Times New Roman"/>
                <a:cs typeface="Times New Roman"/>
              </a:rPr>
              <a:t>Employee</a:t>
            </a:r>
            <a:r>
              <a:rPr sz="1150" spc="430" dirty="0">
                <a:latin typeface="Times New Roman"/>
                <a:cs typeface="Times New Roman"/>
              </a:rPr>
              <a:t> </a:t>
            </a:r>
            <a:r>
              <a:rPr sz="1150" spc="80" dirty="0">
                <a:latin typeface="Times New Roman"/>
                <a:cs typeface="Times New Roman"/>
              </a:rPr>
              <a:t>{</a:t>
            </a:r>
            <a:endParaRPr sz="1150">
              <a:latin typeface="Times New Roman"/>
              <a:cs typeface="Times New Roman"/>
            </a:endParaRPr>
          </a:p>
          <a:p>
            <a:pPr marL="536575" indent="-523875">
              <a:lnSpc>
                <a:spcPct val="100000"/>
              </a:lnSpc>
              <a:spcBef>
                <a:spcPts val="275"/>
              </a:spcBef>
              <a:buAutoNum type="arabicPlain"/>
              <a:tabLst>
                <a:tab pos="536575" algn="l"/>
              </a:tabLst>
            </a:pPr>
            <a:r>
              <a:rPr sz="1150" spc="355" dirty="0">
                <a:latin typeface="Times New Roman"/>
                <a:cs typeface="Times New Roman"/>
              </a:rPr>
              <a:t>//</a:t>
            </a:r>
            <a:r>
              <a:rPr sz="1150" spc="420" dirty="0">
                <a:latin typeface="Times New Roman"/>
                <a:cs typeface="Times New Roman"/>
              </a:rPr>
              <a:t> </a:t>
            </a:r>
            <a:r>
              <a:rPr sz="1150" spc="220" dirty="0">
                <a:latin typeface="Times New Roman"/>
                <a:cs typeface="Times New Roman"/>
              </a:rPr>
              <a:t>private</a:t>
            </a:r>
            <a:r>
              <a:rPr sz="1150" spc="420" dirty="0">
                <a:latin typeface="Times New Roman"/>
                <a:cs typeface="Times New Roman"/>
              </a:rPr>
              <a:t> </a:t>
            </a:r>
            <a:r>
              <a:rPr sz="1150" spc="250" dirty="0">
                <a:latin typeface="Times New Roman"/>
                <a:cs typeface="Times New Roman"/>
              </a:rPr>
              <a:t>fields</a:t>
            </a:r>
            <a:r>
              <a:rPr sz="1150" spc="420" dirty="0">
                <a:latin typeface="Times New Roman"/>
                <a:cs typeface="Times New Roman"/>
              </a:rPr>
              <a:t> </a:t>
            </a:r>
            <a:r>
              <a:rPr sz="1150" spc="370" dirty="0">
                <a:latin typeface="Times New Roman"/>
                <a:cs typeface="Times New Roman"/>
              </a:rPr>
              <a:t>...</a:t>
            </a:r>
            <a:endParaRPr sz="1150">
              <a:latin typeface="Times New Roman"/>
              <a:cs typeface="Times New Roman"/>
            </a:endParaRPr>
          </a:p>
          <a:p>
            <a:pPr marL="12700" marR="5080" indent="523875">
              <a:lnSpc>
                <a:spcPct val="119100"/>
              </a:lnSpc>
              <a:spcBef>
                <a:spcPts val="5"/>
              </a:spcBef>
              <a:buAutoNum type="arabicPlain"/>
              <a:tabLst>
                <a:tab pos="536575" algn="l"/>
              </a:tabLst>
            </a:pPr>
            <a:r>
              <a:rPr sz="1150" spc="355" dirty="0">
                <a:latin typeface="Times New Roman"/>
                <a:cs typeface="Times New Roman"/>
              </a:rPr>
              <a:t>//</a:t>
            </a:r>
            <a:r>
              <a:rPr sz="1150" spc="415" dirty="0">
                <a:latin typeface="Times New Roman"/>
                <a:cs typeface="Times New Roman"/>
              </a:rPr>
              <a:t> </a:t>
            </a:r>
            <a:r>
              <a:rPr sz="1150" spc="180" dirty="0">
                <a:latin typeface="Times New Roman"/>
                <a:cs typeface="Times New Roman"/>
              </a:rPr>
              <a:t>Create</a:t>
            </a:r>
            <a:r>
              <a:rPr sz="1150" spc="400" dirty="0">
                <a:latin typeface="Times New Roman"/>
                <a:cs typeface="Times New Roman"/>
              </a:rPr>
              <a:t> </a:t>
            </a:r>
            <a:r>
              <a:rPr sz="1150" spc="140" dirty="0">
                <a:latin typeface="Times New Roman"/>
                <a:cs typeface="Times New Roman"/>
              </a:rPr>
              <a:t>an</a:t>
            </a:r>
            <a:r>
              <a:rPr sz="1150" spc="400" dirty="0">
                <a:latin typeface="Times New Roman"/>
                <a:cs typeface="Times New Roman"/>
              </a:rPr>
              <a:t> </a:t>
            </a:r>
            <a:r>
              <a:rPr sz="1150" spc="120" dirty="0">
                <a:latin typeface="Times New Roman"/>
                <a:cs typeface="Times New Roman"/>
              </a:rPr>
              <a:t>employee</a:t>
            </a:r>
            <a:r>
              <a:rPr sz="1150" spc="405" dirty="0">
                <a:latin typeface="Times New Roman"/>
                <a:cs typeface="Times New Roman"/>
              </a:rPr>
              <a:t> </a:t>
            </a:r>
            <a:r>
              <a:rPr sz="1150" spc="200" dirty="0">
                <a:latin typeface="Times New Roman"/>
                <a:cs typeface="Times New Roman"/>
              </a:rPr>
              <a:t>object </a:t>
            </a:r>
            <a:r>
              <a:rPr sz="1150" spc="55" dirty="0">
                <a:latin typeface="Times New Roman"/>
                <a:cs typeface="Times New Roman"/>
              </a:rPr>
              <a:t>4</a:t>
            </a:r>
            <a:endParaRPr sz="11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75"/>
              </a:spcBef>
            </a:pPr>
            <a:r>
              <a:rPr sz="1150" spc="55" dirty="0">
                <a:latin typeface="Times New Roman"/>
                <a:cs typeface="Times New Roman"/>
              </a:rPr>
              <a:t>5</a:t>
            </a:r>
            <a:endParaRPr sz="11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65"/>
              </a:spcBef>
            </a:pPr>
            <a:r>
              <a:rPr sz="1150" spc="55" dirty="0">
                <a:latin typeface="Times New Roman"/>
                <a:cs typeface="Times New Roman"/>
              </a:rPr>
              <a:t>6</a:t>
            </a:r>
            <a:endParaRPr sz="11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60"/>
              </a:spcBef>
            </a:pPr>
            <a:r>
              <a:rPr sz="1150" spc="55" dirty="0">
                <a:latin typeface="Times New Roman"/>
                <a:cs typeface="Times New Roman"/>
              </a:rPr>
              <a:t>7</a:t>
            </a:r>
            <a:endParaRPr sz="11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65"/>
              </a:spcBef>
            </a:pPr>
            <a:r>
              <a:rPr sz="1150" spc="55" dirty="0">
                <a:latin typeface="Times New Roman"/>
                <a:cs typeface="Times New Roman"/>
              </a:rPr>
              <a:t>8</a:t>
            </a:r>
            <a:endParaRPr sz="11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75"/>
              </a:spcBef>
            </a:pPr>
            <a:r>
              <a:rPr sz="1150" spc="55" dirty="0">
                <a:latin typeface="Times New Roman"/>
                <a:cs typeface="Times New Roman"/>
              </a:rPr>
              <a:t>9</a:t>
            </a:r>
            <a:endParaRPr sz="11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65"/>
              </a:spcBef>
            </a:pPr>
            <a:r>
              <a:rPr sz="1150" spc="75" dirty="0">
                <a:latin typeface="Times New Roman"/>
                <a:cs typeface="Times New Roman"/>
              </a:rPr>
              <a:t>10</a:t>
            </a:r>
            <a:endParaRPr sz="11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65"/>
              </a:spcBef>
            </a:pPr>
            <a:r>
              <a:rPr sz="1150" spc="75" dirty="0">
                <a:latin typeface="Times New Roman"/>
                <a:cs typeface="Times New Roman"/>
              </a:rPr>
              <a:t>11</a:t>
            </a:r>
            <a:endParaRPr sz="11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75"/>
              </a:spcBef>
            </a:pPr>
            <a:r>
              <a:rPr sz="1150" spc="75" dirty="0">
                <a:latin typeface="Times New Roman"/>
                <a:cs typeface="Times New Roman"/>
              </a:rPr>
              <a:t>12</a:t>
            </a:r>
            <a:endParaRPr sz="11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65"/>
              </a:spcBef>
            </a:pPr>
            <a:r>
              <a:rPr sz="1150" spc="75" dirty="0">
                <a:latin typeface="Times New Roman"/>
                <a:cs typeface="Times New Roman"/>
              </a:rPr>
              <a:t>13</a:t>
            </a:r>
            <a:endParaRPr sz="11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65"/>
              </a:spcBef>
            </a:pPr>
            <a:r>
              <a:rPr sz="1150" spc="75" dirty="0">
                <a:latin typeface="Times New Roman"/>
                <a:cs typeface="Times New Roman"/>
              </a:rPr>
              <a:t>14</a:t>
            </a:r>
            <a:endParaRPr sz="115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671316" y="4074482"/>
            <a:ext cx="4220210" cy="1993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50" spc="200" dirty="0">
                <a:latin typeface="Times New Roman"/>
                <a:cs typeface="Times New Roman"/>
              </a:rPr>
              <a:t>public</a:t>
            </a:r>
            <a:r>
              <a:rPr sz="1150" spc="415" dirty="0">
                <a:latin typeface="Times New Roman"/>
                <a:cs typeface="Times New Roman"/>
              </a:rPr>
              <a:t> </a:t>
            </a:r>
            <a:r>
              <a:rPr sz="1150" spc="170" dirty="0">
                <a:latin typeface="Times New Roman"/>
                <a:cs typeface="Times New Roman"/>
              </a:rPr>
              <a:t>void</a:t>
            </a:r>
            <a:r>
              <a:rPr sz="1150" spc="400" dirty="0">
                <a:latin typeface="Times New Roman"/>
                <a:cs typeface="Times New Roman"/>
              </a:rPr>
              <a:t> </a:t>
            </a:r>
            <a:r>
              <a:rPr sz="1150" spc="200" dirty="0">
                <a:latin typeface="Times New Roman"/>
                <a:cs typeface="Times New Roman"/>
              </a:rPr>
              <a:t>raiseSalary(double</a:t>
            </a:r>
            <a:r>
              <a:rPr sz="1150" spc="415" dirty="0">
                <a:latin typeface="Times New Roman"/>
                <a:cs typeface="Times New Roman"/>
              </a:rPr>
              <a:t> </a:t>
            </a:r>
            <a:r>
              <a:rPr sz="1150" spc="220" dirty="0">
                <a:latin typeface="Times New Roman"/>
                <a:cs typeface="Times New Roman"/>
              </a:rPr>
              <a:t>increase)</a:t>
            </a:r>
            <a:r>
              <a:rPr sz="1150" spc="400" dirty="0">
                <a:latin typeface="Times New Roman"/>
                <a:cs typeface="Times New Roman"/>
              </a:rPr>
              <a:t> </a:t>
            </a:r>
            <a:r>
              <a:rPr sz="1150" spc="130" dirty="0">
                <a:latin typeface="Times New Roman"/>
                <a:cs typeface="Times New Roman"/>
              </a:rPr>
              <a:t>{</a:t>
            </a:r>
            <a:r>
              <a:rPr sz="1150" spc="415" dirty="0">
                <a:latin typeface="Times New Roman"/>
                <a:cs typeface="Times New Roman"/>
              </a:rPr>
              <a:t> </a:t>
            </a:r>
            <a:r>
              <a:rPr sz="1150" spc="395" dirty="0">
                <a:latin typeface="Times New Roman"/>
                <a:cs typeface="Times New Roman"/>
              </a:rPr>
              <a:t>...</a:t>
            </a:r>
            <a:r>
              <a:rPr sz="1150" spc="400" dirty="0">
                <a:latin typeface="Times New Roman"/>
                <a:cs typeface="Times New Roman"/>
              </a:rPr>
              <a:t> </a:t>
            </a:r>
            <a:r>
              <a:rPr sz="1150" spc="80" dirty="0">
                <a:latin typeface="Times New Roman"/>
                <a:cs typeface="Times New Roman"/>
              </a:rPr>
              <a:t>}</a:t>
            </a:r>
            <a:endParaRPr sz="115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60196" y="4283268"/>
            <a:ext cx="374650" cy="1993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50" spc="105" dirty="0">
                <a:latin typeface="Times New Roman"/>
                <a:cs typeface="Times New Roman"/>
              </a:rPr>
              <a:t>15</a:t>
            </a:r>
            <a:r>
              <a:rPr sz="1150" spc="405" dirty="0">
                <a:latin typeface="Times New Roman"/>
                <a:cs typeface="Times New Roman"/>
              </a:rPr>
              <a:t> </a:t>
            </a:r>
            <a:r>
              <a:rPr sz="1150" spc="80" dirty="0">
                <a:latin typeface="Times New Roman"/>
                <a:cs typeface="Times New Roman"/>
              </a:rPr>
              <a:t>}</a:t>
            </a:r>
            <a:endParaRPr sz="1150">
              <a:latin typeface="Times New Roman"/>
              <a:cs typeface="Times New Roman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4091940" y="1415796"/>
            <a:ext cx="2359660" cy="843280"/>
            <a:chOff x="4091940" y="1415796"/>
            <a:chExt cx="2359660" cy="843280"/>
          </a:xfrm>
        </p:grpSpPr>
        <p:sp>
          <p:nvSpPr>
            <p:cNvPr id="11" name="object 11"/>
            <p:cNvSpPr/>
            <p:nvPr/>
          </p:nvSpPr>
          <p:spPr>
            <a:xfrm>
              <a:off x="4117848" y="1420368"/>
              <a:ext cx="2330450" cy="835660"/>
            </a:xfrm>
            <a:custGeom>
              <a:avLst/>
              <a:gdLst/>
              <a:ahLst/>
              <a:cxnLst/>
              <a:rect l="l" t="t" r="r" b="b"/>
              <a:pathLst>
                <a:path w="2330450" h="835660">
                  <a:moveTo>
                    <a:pt x="2330196" y="0"/>
                  </a:moveTo>
                  <a:lnTo>
                    <a:pt x="912876" y="0"/>
                  </a:lnTo>
                  <a:lnTo>
                    <a:pt x="912876" y="486156"/>
                  </a:lnTo>
                  <a:lnTo>
                    <a:pt x="0" y="809244"/>
                  </a:lnTo>
                  <a:lnTo>
                    <a:pt x="912876" y="694944"/>
                  </a:lnTo>
                  <a:lnTo>
                    <a:pt x="912876" y="835152"/>
                  </a:lnTo>
                  <a:lnTo>
                    <a:pt x="2330196" y="835152"/>
                  </a:lnTo>
                  <a:lnTo>
                    <a:pt x="2330196" y="0"/>
                  </a:lnTo>
                  <a:close/>
                </a:path>
              </a:pathLst>
            </a:custGeom>
            <a:solidFill>
              <a:srgbClr val="FFFFC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091940" y="1415796"/>
              <a:ext cx="2359660" cy="843280"/>
            </a:xfrm>
            <a:custGeom>
              <a:avLst/>
              <a:gdLst/>
              <a:ahLst/>
              <a:cxnLst/>
              <a:rect l="l" t="t" r="r" b="b"/>
              <a:pathLst>
                <a:path w="2359660" h="843280">
                  <a:moveTo>
                    <a:pt x="943356" y="699516"/>
                  </a:moveTo>
                  <a:lnTo>
                    <a:pt x="935736" y="699516"/>
                  </a:lnTo>
                  <a:lnTo>
                    <a:pt x="940308" y="704088"/>
                  </a:lnTo>
                  <a:lnTo>
                    <a:pt x="935736" y="704658"/>
                  </a:lnTo>
                  <a:lnTo>
                    <a:pt x="935736" y="842772"/>
                  </a:lnTo>
                  <a:lnTo>
                    <a:pt x="2359152" y="842772"/>
                  </a:lnTo>
                  <a:lnTo>
                    <a:pt x="2359152" y="839724"/>
                  </a:lnTo>
                  <a:lnTo>
                    <a:pt x="943356" y="839724"/>
                  </a:lnTo>
                  <a:lnTo>
                    <a:pt x="938784" y="836676"/>
                  </a:lnTo>
                  <a:lnTo>
                    <a:pt x="943356" y="836676"/>
                  </a:lnTo>
                  <a:lnTo>
                    <a:pt x="943356" y="699516"/>
                  </a:lnTo>
                  <a:close/>
                </a:path>
                <a:path w="2359660" h="843280">
                  <a:moveTo>
                    <a:pt x="943356" y="836676"/>
                  </a:moveTo>
                  <a:lnTo>
                    <a:pt x="938784" y="836676"/>
                  </a:lnTo>
                  <a:lnTo>
                    <a:pt x="943356" y="839724"/>
                  </a:lnTo>
                  <a:lnTo>
                    <a:pt x="943356" y="836676"/>
                  </a:lnTo>
                  <a:close/>
                </a:path>
                <a:path w="2359660" h="843280">
                  <a:moveTo>
                    <a:pt x="2353056" y="836676"/>
                  </a:moveTo>
                  <a:lnTo>
                    <a:pt x="943356" y="836676"/>
                  </a:lnTo>
                  <a:lnTo>
                    <a:pt x="943356" y="839724"/>
                  </a:lnTo>
                  <a:lnTo>
                    <a:pt x="2353056" y="839724"/>
                  </a:lnTo>
                  <a:lnTo>
                    <a:pt x="2353056" y="836676"/>
                  </a:lnTo>
                  <a:close/>
                </a:path>
                <a:path w="2359660" h="843280">
                  <a:moveTo>
                    <a:pt x="2353056" y="4572"/>
                  </a:moveTo>
                  <a:lnTo>
                    <a:pt x="2353056" y="839724"/>
                  </a:lnTo>
                  <a:lnTo>
                    <a:pt x="2356104" y="836676"/>
                  </a:lnTo>
                  <a:lnTo>
                    <a:pt x="2359152" y="836676"/>
                  </a:lnTo>
                  <a:lnTo>
                    <a:pt x="2359152" y="7620"/>
                  </a:lnTo>
                  <a:lnTo>
                    <a:pt x="2356104" y="7620"/>
                  </a:lnTo>
                  <a:lnTo>
                    <a:pt x="2353056" y="4572"/>
                  </a:lnTo>
                  <a:close/>
                </a:path>
                <a:path w="2359660" h="843280">
                  <a:moveTo>
                    <a:pt x="2359152" y="836676"/>
                  </a:moveTo>
                  <a:lnTo>
                    <a:pt x="2356104" y="836676"/>
                  </a:lnTo>
                  <a:lnTo>
                    <a:pt x="2353056" y="839724"/>
                  </a:lnTo>
                  <a:lnTo>
                    <a:pt x="2359152" y="839724"/>
                  </a:lnTo>
                  <a:lnTo>
                    <a:pt x="2359152" y="836676"/>
                  </a:lnTo>
                  <a:close/>
                </a:path>
                <a:path w="2359660" h="843280">
                  <a:moveTo>
                    <a:pt x="935736" y="488758"/>
                  </a:moveTo>
                  <a:lnTo>
                    <a:pt x="0" y="819912"/>
                  </a:lnTo>
                  <a:lnTo>
                    <a:pt x="0" y="821436"/>
                  </a:lnTo>
                  <a:lnTo>
                    <a:pt x="27358" y="818021"/>
                  </a:lnTo>
                  <a:lnTo>
                    <a:pt x="25908" y="810768"/>
                  </a:lnTo>
                  <a:lnTo>
                    <a:pt x="61413" y="806344"/>
                  </a:lnTo>
                  <a:lnTo>
                    <a:pt x="943356" y="493776"/>
                  </a:lnTo>
                  <a:lnTo>
                    <a:pt x="943356" y="490728"/>
                  </a:lnTo>
                  <a:lnTo>
                    <a:pt x="935736" y="490728"/>
                  </a:lnTo>
                  <a:lnTo>
                    <a:pt x="935736" y="488758"/>
                  </a:lnTo>
                  <a:close/>
                </a:path>
                <a:path w="2359660" h="843280">
                  <a:moveTo>
                    <a:pt x="29067" y="817808"/>
                  </a:moveTo>
                  <a:lnTo>
                    <a:pt x="27358" y="818021"/>
                  </a:lnTo>
                  <a:lnTo>
                    <a:pt x="27432" y="818388"/>
                  </a:lnTo>
                  <a:lnTo>
                    <a:pt x="29067" y="817808"/>
                  </a:lnTo>
                  <a:close/>
                </a:path>
                <a:path w="2359660" h="843280">
                  <a:moveTo>
                    <a:pt x="61413" y="806344"/>
                  </a:moveTo>
                  <a:lnTo>
                    <a:pt x="25908" y="810768"/>
                  </a:lnTo>
                  <a:lnTo>
                    <a:pt x="27358" y="818021"/>
                  </a:lnTo>
                  <a:lnTo>
                    <a:pt x="29067" y="817808"/>
                  </a:lnTo>
                  <a:lnTo>
                    <a:pt x="61413" y="806344"/>
                  </a:lnTo>
                  <a:close/>
                </a:path>
                <a:path w="2359660" h="843280">
                  <a:moveTo>
                    <a:pt x="943356" y="696468"/>
                  </a:moveTo>
                  <a:lnTo>
                    <a:pt x="61413" y="806344"/>
                  </a:lnTo>
                  <a:lnTo>
                    <a:pt x="29067" y="817808"/>
                  </a:lnTo>
                  <a:lnTo>
                    <a:pt x="935736" y="704658"/>
                  </a:lnTo>
                  <a:lnTo>
                    <a:pt x="935736" y="699516"/>
                  </a:lnTo>
                  <a:lnTo>
                    <a:pt x="943356" y="699516"/>
                  </a:lnTo>
                  <a:lnTo>
                    <a:pt x="943356" y="696468"/>
                  </a:lnTo>
                  <a:close/>
                </a:path>
                <a:path w="2359660" h="843280">
                  <a:moveTo>
                    <a:pt x="935736" y="699516"/>
                  </a:moveTo>
                  <a:lnTo>
                    <a:pt x="935736" y="704658"/>
                  </a:lnTo>
                  <a:lnTo>
                    <a:pt x="940308" y="704088"/>
                  </a:lnTo>
                  <a:lnTo>
                    <a:pt x="935736" y="699516"/>
                  </a:lnTo>
                  <a:close/>
                </a:path>
                <a:path w="2359660" h="843280">
                  <a:moveTo>
                    <a:pt x="938784" y="487680"/>
                  </a:moveTo>
                  <a:lnTo>
                    <a:pt x="935736" y="488758"/>
                  </a:lnTo>
                  <a:lnTo>
                    <a:pt x="935736" y="490728"/>
                  </a:lnTo>
                  <a:lnTo>
                    <a:pt x="938784" y="487680"/>
                  </a:lnTo>
                  <a:close/>
                </a:path>
                <a:path w="2359660" h="843280">
                  <a:moveTo>
                    <a:pt x="943356" y="487680"/>
                  </a:moveTo>
                  <a:lnTo>
                    <a:pt x="938784" y="487680"/>
                  </a:lnTo>
                  <a:lnTo>
                    <a:pt x="935736" y="490728"/>
                  </a:lnTo>
                  <a:lnTo>
                    <a:pt x="943356" y="490728"/>
                  </a:lnTo>
                  <a:lnTo>
                    <a:pt x="943356" y="487680"/>
                  </a:lnTo>
                  <a:close/>
                </a:path>
                <a:path w="2359660" h="843280">
                  <a:moveTo>
                    <a:pt x="2359152" y="0"/>
                  </a:moveTo>
                  <a:lnTo>
                    <a:pt x="935736" y="0"/>
                  </a:lnTo>
                  <a:lnTo>
                    <a:pt x="935736" y="488758"/>
                  </a:lnTo>
                  <a:lnTo>
                    <a:pt x="938784" y="487680"/>
                  </a:lnTo>
                  <a:lnTo>
                    <a:pt x="943356" y="487680"/>
                  </a:lnTo>
                  <a:lnTo>
                    <a:pt x="943356" y="7620"/>
                  </a:lnTo>
                  <a:lnTo>
                    <a:pt x="938784" y="7620"/>
                  </a:lnTo>
                  <a:lnTo>
                    <a:pt x="943356" y="4572"/>
                  </a:lnTo>
                  <a:lnTo>
                    <a:pt x="2359152" y="4572"/>
                  </a:lnTo>
                  <a:lnTo>
                    <a:pt x="2359152" y="0"/>
                  </a:lnTo>
                  <a:close/>
                </a:path>
                <a:path w="2359660" h="843280">
                  <a:moveTo>
                    <a:pt x="943356" y="4572"/>
                  </a:moveTo>
                  <a:lnTo>
                    <a:pt x="938784" y="7620"/>
                  </a:lnTo>
                  <a:lnTo>
                    <a:pt x="943356" y="7620"/>
                  </a:lnTo>
                  <a:lnTo>
                    <a:pt x="943356" y="4572"/>
                  </a:lnTo>
                  <a:close/>
                </a:path>
                <a:path w="2359660" h="843280">
                  <a:moveTo>
                    <a:pt x="2353056" y="4572"/>
                  </a:moveTo>
                  <a:lnTo>
                    <a:pt x="943356" y="4572"/>
                  </a:lnTo>
                  <a:lnTo>
                    <a:pt x="943356" y="7620"/>
                  </a:lnTo>
                  <a:lnTo>
                    <a:pt x="2353056" y="7620"/>
                  </a:lnTo>
                  <a:lnTo>
                    <a:pt x="2353056" y="4572"/>
                  </a:lnTo>
                  <a:close/>
                </a:path>
                <a:path w="2359660" h="843280">
                  <a:moveTo>
                    <a:pt x="2359152" y="4572"/>
                  </a:moveTo>
                  <a:lnTo>
                    <a:pt x="2353056" y="4572"/>
                  </a:lnTo>
                  <a:lnTo>
                    <a:pt x="2356104" y="7620"/>
                  </a:lnTo>
                  <a:lnTo>
                    <a:pt x="2359152" y="7620"/>
                  </a:lnTo>
                  <a:lnTo>
                    <a:pt x="2359152" y="4572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5085079" y="1438671"/>
            <a:ext cx="1310005" cy="4851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065" marR="5080" indent="635" algn="ctr">
              <a:lnSpc>
                <a:spcPct val="100499"/>
              </a:lnSpc>
              <a:spcBef>
                <a:spcPts val="95"/>
              </a:spcBef>
            </a:pPr>
            <a:r>
              <a:rPr sz="1000" dirty="0">
                <a:latin typeface="Arial"/>
                <a:cs typeface="Arial"/>
              </a:rPr>
              <a:t>Encapsulation</a:t>
            </a:r>
            <a:r>
              <a:rPr sz="1000" spc="-3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step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spc="-25" dirty="0">
                <a:latin typeface="Arial"/>
                <a:cs typeface="Arial"/>
              </a:rPr>
              <a:t>3: </a:t>
            </a:r>
            <a:r>
              <a:rPr sz="1000" dirty="0">
                <a:latin typeface="Arial"/>
                <a:cs typeface="Arial"/>
              </a:rPr>
              <a:t>Remove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the</a:t>
            </a:r>
            <a:r>
              <a:rPr sz="1000" spc="-3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no-</a:t>
            </a:r>
            <a:r>
              <a:rPr sz="1000" spc="-25" dirty="0">
                <a:latin typeface="Arial"/>
                <a:cs typeface="Arial"/>
              </a:rPr>
              <a:t>arg </a:t>
            </a:r>
            <a:r>
              <a:rPr sz="1000" dirty="0">
                <a:latin typeface="Arial"/>
                <a:cs typeface="Arial"/>
              </a:rPr>
              <a:t>constructor;</a:t>
            </a:r>
            <a:r>
              <a:rPr sz="1000" spc="-3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implement</a:t>
            </a:r>
            <a:endParaRPr sz="10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188713" y="1897398"/>
            <a:ext cx="1103630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Arial"/>
                <a:cs typeface="Arial"/>
              </a:rPr>
              <a:t>a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constructor</a:t>
            </a:r>
            <a:r>
              <a:rPr sz="1000" spc="-4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to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spc="-25" dirty="0">
                <a:latin typeface="Arial"/>
                <a:cs typeface="Arial"/>
              </a:rPr>
              <a:t>set</a:t>
            </a:r>
            <a:endParaRPr sz="10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559046" y="1945666"/>
            <a:ext cx="4813300" cy="1491615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75"/>
              </a:spcBef>
            </a:pPr>
            <a:r>
              <a:rPr sz="1150" b="1" spc="170" dirty="0">
                <a:latin typeface="Times New Roman"/>
                <a:cs typeface="Times New Roman"/>
              </a:rPr>
              <a:t>public</a:t>
            </a:r>
            <a:r>
              <a:rPr sz="1150" b="1" spc="409" dirty="0">
                <a:latin typeface="Times New Roman"/>
                <a:cs typeface="Times New Roman"/>
              </a:rPr>
              <a:t> </a:t>
            </a:r>
            <a:r>
              <a:rPr sz="1150" b="1" spc="70" dirty="0">
                <a:latin typeface="Times New Roman"/>
                <a:cs typeface="Times New Roman"/>
              </a:rPr>
              <a:t>Employee</a:t>
            </a:r>
            <a:r>
              <a:rPr sz="1150" b="1" spc="400" dirty="0">
                <a:latin typeface="Times New Roman"/>
                <a:cs typeface="Times New Roman"/>
              </a:rPr>
              <a:t> </a:t>
            </a:r>
            <a:r>
              <a:rPr sz="1150" b="1" spc="250" dirty="0">
                <a:latin typeface="Times New Roman"/>
                <a:cs typeface="Times New Roman"/>
              </a:rPr>
              <a:t>(int</a:t>
            </a:r>
            <a:r>
              <a:rPr sz="1150" b="1" spc="400" dirty="0">
                <a:latin typeface="Times New Roman"/>
                <a:cs typeface="Times New Roman"/>
              </a:rPr>
              <a:t> </a:t>
            </a:r>
            <a:r>
              <a:rPr sz="1150" b="1" spc="100" dirty="0">
                <a:latin typeface="Times New Roman"/>
                <a:cs typeface="Times New Roman"/>
              </a:rPr>
              <a:t>empId,</a:t>
            </a:r>
            <a:r>
              <a:rPr sz="1150" b="1" spc="415" dirty="0">
                <a:latin typeface="Times New Roman"/>
                <a:cs typeface="Times New Roman"/>
              </a:rPr>
              <a:t> </a:t>
            </a:r>
            <a:r>
              <a:rPr sz="1150" b="1" spc="165" dirty="0">
                <a:latin typeface="Times New Roman"/>
                <a:cs typeface="Times New Roman"/>
              </a:rPr>
              <a:t>String</a:t>
            </a:r>
            <a:r>
              <a:rPr sz="1150" b="1" spc="415" dirty="0">
                <a:latin typeface="Times New Roman"/>
                <a:cs typeface="Times New Roman"/>
              </a:rPr>
              <a:t> </a:t>
            </a:r>
            <a:r>
              <a:rPr sz="1150" b="1" spc="85" dirty="0">
                <a:latin typeface="Times New Roman"/>
                <a:cs typeface="Times New Roman"/>
              </a:rPr>
              <a:t>name,</a:t>
            </a:r>
            <a:r>
              <a:rPr sz="1150" b="1" spc="150" dirty="0">
                <a:latin typeface="Times New Roman"/>
                <a:cs typeface="Times New Roman"/>
              </a:rPr>
              <a:t> </a:t>
            </a:r>
            <a:r>
              <a:rPr sz="1500" baseline="-22222" dirty="0">
                <a:latin typeface="Arial"/>
                <a:cs typeface="Arial"/>
              </a:rPr>
              <a:t>the</a:t>
            </a:r>
            <a:r>
              <a:rPr sz="1500" spc="-30" baseline="-22222" dirty="0">
                <a:latin typeface="Arial"/>
                <a:cs typeface="Arial"/>
              </a:rPr>
              <a:t> </a:t>
            </a:r>
            <a:r>
              <a:rPr sz="1500" baseline="-22222" dirty="0">
                <a:latin typeface="Arial"/>
                <a:cs typeface="Arial"/>
              </a:rPr>
              <a:t>value</a:t>
            </a:r>
            <a:r>
              <a:rPr sz="1500" spc="-7" baseline="-22222" dirty="0">
                <a:latin typeface="Arial"/>
                <a:cs typeface="Arial"/>
              </a:rPr>
              <a:t> </a:t>
            </a:r>
            <a:r>
              <a:rPr sz="1500" baseline="-22222" dirty="0">
                <a:latin typeface="Arial"/>
                <a:cs typeface="Arial"/>
              </a:rPr>
              <a:t>of</a:t>
            </a:r>
            <a:r>
              <a:rPr sz="1500" spc="-22" baseline="-22222" dirty="0">
                <a:latin typeface="Arial"/>
                <a:cs typeface="Arial"/>
              </a:rPr>
              <a:t> </a:t>
            </a:r>
            <a:r>
              <a:rPr sz="1500" baseline="-22222" dirty="0">
                <a:latin typeface="Arial"/>
                <a:cs typeface="Arial"/>
              </a:rPr>
              <a:t>all</a:t>
            </a:r>
            <a:r>
              <a:rPr sz="1500" spc="7" baseline="-22222" dirty="0">
                <a:latin typeface="Arial"/>
                <a:cs typeface="Arial"/>
              </a:rPr>
              <a:t> </a:t>
            </a:r>
            <a:r>
              <a:rPr sz="1500" spc="-15" baseline="-22222" dirty="0">
                <a:latin typeface="Arial"/>
                <a:cs typeface="Arial"/>
              </a:rPr>
              <a:t>fields.</a:t>
            </a:r>
            <a:endParaRPr sz="1500" baseline="-22222">
              <a:latin typeface="Arial"/>
              <a:cs typeface="Arial"/>
            </a:endParaRPr>
          </a:p>
          <a:p>
            <a:pPr marL="386715" marR="834390" indent="1136650">
              <a:lnSpc>
                <a:spcPct val="119100"/>
              </a:lnSpc>
              <a:spcBef>
                <a:spcPts val="15"/>
              </a:spcBef>
            </a:pPr>
            <a:r>
              <a:rPr sz="1150" b="1" spc="165" dirty="0">
                <a:latin typeface="Times New Roman"/>
                <a:cs typeface="Times New Roman"/>
              </a:rPr>
              <a:t>String</a:t>
            </a:r>
            <a:r>
              <a:rPr sz="1150" b="1" spc="420" dirty="0">
                <a:latin typeface="Times New Roman"/>
                <a:cs typeface="Times New Roman"/>
              </a:rPr>
              <a:t> </a:t>
            </a:r>
            <a:r>
              <a:rPr sz="1150" b="1" spc="225" dirty="0">
                <a:latin typeface="Times New Roman"/>
                <a:cs typeface="Times New Roman"/>
              </a:rPr>
              <a:t>ssn,</a:t>
            </a:r>
            <a:r>
              <a:rPr sz="1150" b="1" spc="420" dirty="0">
                <a:latin typeface="Times New Roman"/>
                <a:cs typeface="Times New Roman"/>
              </a:rPr>
              <a:t> </a:t>
            </a:r>
            <a:r>
              <a:rPr sz="1150" b="1" spc="125" dirty="0">
                <a:latin typeface="Times New Roman"/>
                <a:cs typeface="Times New Roman"/>
              </a:rPr>
              <a:t>double</a:t>
            </a:r>
            <a:r>
              <a:rPr sz="1150" b="1" spc="405" dirty="0">
                <a:latin typeface="Times New Roman"/>
                <a:cs typeface="Times New Roman"/>
              </a:rPr>
              <a:t> </a:t>
            </a:r>
            <a:r>
              <a:rPr sz="1150" b="1" spc="195" dirty="0">
                <a:latin typeface="Times New Roman"/>
                <a:cs typeface="Times New Roman"/>
              </a:rPr>
              <a:t>salary)</a:t>
            </a:r>
            <a:r>
              <a:rPr sz="1150" b="1" spc="415" dirty="0">
                <a:latin typeface="Times New Roman"/>
                <a:cs typeface="Times New Roman"/>
              </a:rPr>
              <a:t> </a:t>
            </a:r>
            <a:r>
              <a:rPr sz="1150" spc="80" dirty="0">
                <a:latin typeface="Times New Roman"/>
                <a:cs typeface="Times New Roman"/>
              </a:rPr>
              <a:t>{ </a:t>
            </a:r>
            <a:r>
              <a:rPr sz="1150" spc="190" dirty="0">
                <a:latin typeface="Times New Roman"/>
                <a:cs typeface="Times New Roman"/>
              </a:rPr>
              <a:t>this.empId</a:t>
            </a:r>
            <a:r>
              <a:rPr sz="1150" spc="425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Times New Roman"/>
                <a:cs typeface="Times New Roman"/>
              </a:rPr>
              <a:t>=</a:t>
            </a:r>
            <a:r>
              <a:rPr sz="1150" spc="430" dirty="0">
                <a:latin typeface="Times New Roman"/>
                <a:cs typeface="Times New Roman"/>
              </a:rPr>
              <a:t> </a:t>
            </a:r>
            <a:r>
              <a:rPr sz="1150" spc="120" dirty="0">
                <a:latin typeface="Times New Roman"/>
                <a:cs typeface="Times New Roman"/>
              </a:rPr>
              <a:t>empId;</a:t>
            </a:r>
            <a:endParaRPr sz="1150">
              <a:latin typeface="Times New Roman"/>
              <a:cs typeface="Times New Roman"/>
            </a:endParaRPr>
          </a:p>
          <a:p>
            <a:pPr marL="386715" marR="2931795">
              <a:lnSpc>
                <a:spcPct val="119100"/>
              </a:lnSpc>
            </a:pPr>
            <a:r>
              <a:rPr sz="1150" spc="185" dirty="0">
                <a:latin typeface="Times New Roman"/>
                <a:cs typeface="Times New Roman"/>
              </a:rPr>
              <a:t>this.name</a:t>
            </a:r>
            <a:r>
              <a:rPr sz="1150" spc="430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Times New Roman"/>
                <a:cs typeface="Times New Roman"/>
              </a:rPr>
              <a:t>=</a:t>
            </a:r>
            <a:r>
              <a:rPr sz="1150" spc="415" dirty="0">
                <a:latin typeface="Times New Roman"/>
                <a:cs typeface="Times New Roman"/>
              </a:rPr>
              <a:t> </a:t>
            </a:r>
            <a:r>
              <a:rPr sz="1150" spc="105" dirty="0">
                <a:latin typeface="Times New Roman"/>
                <a:cs typeface="Times New Roman"/>
              </a:rPr>
              <a:t>name; </a:t>
            </a:r>
            <a:r>
              <a:rPr sz="1150" spc="254" dirty="0">
                <a:latin typeface="Times New Roman"/>
                <a:cs typeface="Times New Roman"/>
              </a:rPr>
              <a:t>this.ssn</a:t>
            </a:r>
            <a:r>
              <a:rPr sz="1150" spc="405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Times New Roman"/>
                <a:cs typeface="Times New Roman"/>
              </a:rPr>
              <a:t>=</a:t>
            </a:r>
            <a:r>
              <a:rPr sz="1150" spc="420" dirty="0">
                <a:latin typeface="Times New Roman"/>
                <a:cs typeface="Times New Roman"/>
              </a:rPr>
              <a:t> </a:t>
            </a:r>
            <a:r>
              <a:rPr sz="1150" spc="210" dirty="0">
                <a:latin typeface="Times New Roman"/>
                <a:cs typeface="Times New Roman"/>
              </a:rPr>
              <a:t>ssn;</a:t>
            </a:r>
            <a:endParaRPr sz="1150">
              <a:latin typeface="Times New Roman"/>
              <a:cs typeface="Times New Roman"/>
            </a:endParaRPr>
          </a:p>
          <a:p>
            <a:pPr marL="299720">
              <a:lnSpc>
                <a:spcPct val="100000"/>
              </a:lnSpc>
              <a:spcBef>
                <a:spcPts val="275"/>
              </a:spcBef>
            </a:pPr>
            <a:r>
              <a:rPr sz="1150" spc="250" dirty="0">
                <a:latin typeface="Times New Roman"/>
                <a:cs typeface="Times New Roman"/>
              </a:rPr>
              <a:t>this.salary</a:t>
            </a:r>
            <a:r>
              <a:rPr sz="1150" spc="434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Times New Roman"/>
                <a:cs typeface="Times New Roman"/>
              </a:rPr>
              <a:t>=</a:t>
            </a:r>
            <a:r>
              <a:rPr sz="1150" spc="434" dirty="0">
                <a:latin typeface="Times New Roman"/>
                <a:cs typeface="Times New Roman"/>
              </a:rPr>
              <a:t> </a:t>
            </a:r>
            <a:r>
              <a:rPr sz="1150" spc="229" dirty="0">
                <a:latin typeface="Times New Roman"/>
                <a:cs typeface="Times New Roman"/>
              </a:rPr>
              <a:t>salary;</a:t>
            </a:r>
            <a:endParaRPr sz="1150">
              <a:latin typeface="Times New Roman"/>
              <a:cs typeface="Times New Roman"/>
            </a:endParaRPr>
          </a:p>
          <a:p>
            <a:pPr marL="124460">
              <a:lnSpc>
                <a:spcPct val="100000"/>
              </a:lnSpc>
              <a:spcBef>
                <a:spcPts val="265"/>
              </a:spcBef>
            </a:pPr>
            <a:r>
              <a:rPr sz="1150" spc="80" dirty="0">
                <a:latin typeface="Times New Roman"/>
                <a:cs typeface="Times New Roman"/>
              </a:rPr>
              <a:t>}</a:t>
            </a:r>
            <a:endParaRPr sz="115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94436" y="5247386"/>
            <a:ext cx="6391910" cy="266446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R="2540" algn="ctr">
              <a:lnSpc>
                <a:spcPct val="100000"/>
              </a:lnSpc>
              <a:spcBef>
                <a:spcPts val="105"/>
              </a:spcBef>
            </a:pPr>
            <a:endParaRPr sz="8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8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705"/>
              </a:spcBef>
            </a:pPr>
            <a:endParaRPr sz="8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300" b="1" dirty="0">
                <a:latin typeface="Arial"/>
                <a:cs typeface="Arial"/>
              </a:rPr>
              <a:t>Good</a:t>
            </a:r>
            <a:r>
              <a:rPr sz="1300" b="1" spc="-5" dirty="0">
                <a:latin typeface="Arial"/>
                <a:cs typeface="Arial"/>
              </a:rPr>
              <a:t> </a:t>
            </a:r>
            <a:r>
              <a:rPr sz="1300" b="1" spc="-10" dirty="0">
                <a:latin typeface="Arial"/>
                <a:cs typeface="Arial"/>
              </a:rPr>
              <a:t>Practice:</a:t>
            </a:r>
            <a:r>
              <a:rPr sz="1300" b="1" spc="-20" dirty="0">
                <a:latin typeface="Arial"/>
                <a:cs typeface="Arial"/>
              </a:rPr>
              <a:t> </a:t>
            </a:r>
            <a:r>
              <a:rPr sz="1300" b="1" spc="-10" dirty="0">
                <a:latin typeface="Arial"/>
                <a:cs typeface="Arial"/>
              </a:rPr>
              <a:t>Immutability</a:t>
            </a:r>
            <a:endParaRPr sz="1300">
              <a:latin typeface="Arial"/>
              <a:cs typeface="Arial"/>
            </a:endParaRPr>
          </a:p>
          <a:p>
            <a:pPr marL="135890" marR="35560">
              <a:lnSpc>
                <a:spcPct val="103499"/>
              </a:lnSpc>
              <a:spcBef>
                <a:spcPts val="434"/>
              </a:spcBef>
            </a:pPr>
            <a:r>
              <a:rPr sz="1150" dirty="0">
                <a:latin typeface="Arial"/>
                <a:cs typeface="Arial"/>
              </a:rPr>
              <a:t>Finally,</a:t>
            </a:r>
            <a:r>
              <a:rPr sz="1150" spc="10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because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class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no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longer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has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setter</a:t>
            </a:r>
            <a:r>
              <a:rPr sz="1150" spc="3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methods,</a:t>
            </a:r>
            <a:r>
              <a:rPr sz="1150" spc="4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you</a:t>
            </a:r>
            <a:r>
              <a:rPr sz="1150" spc="9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need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way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to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set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spc="-10" dirty="0">
                <a:latin typeface="Arial"/>
                <a:cs typeface="Arial"/>
              </a:rPr>
              <a:t>initial </a:t>
            </a:r>
            <a:r>
              <a:rPr sz="1150" dirty="0">
                <a:latin typeface="Arial"/>
                <a:cs typeface="Arial"/>
              </a:rPr>
              <a:t>value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of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fields.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answer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is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to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pass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each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field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value</a:t>
            </a:r>
            <a:r>
              <a:rPr sz="1150" spc="10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in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construction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of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object.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spc="-25" dirty="0">
                <a:latin typeface="Arial"/>
                <a:cs typeface="Arial"/>
              </a:rPr>
              <a:t>By </a:t>
            </a:r>
            <a:r>
              <a:rPr sz="1150" dirty="0">
                <a:latin typeface="Arial"/>
                <a:cs typeface="Arial"/>
              </a:rPr>
              <a:t>creating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constructor</a:t>
            </a:r>
            <a:r>
              <a:rPr sz="1150" spc="4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that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takes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all</a:t>
            </a:r>
            <a:r>
              <a:rPr sz="1150" spc="9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of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fields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as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arguments,</a:t>
            </a:r>
            <a:r>
              <a:rPr sz="1150" spc="3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you</a:t>
            </a:r>
            <a:r>
              <a:rPr sz="1150" spc="12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can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guarantee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that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spc="-25" dirty="0">
                <a:latin typeface="Arial"/>
                <a:cs typeface="Arial"/>
              </a:rPr>
              <a:t>an </a:t>
            </a:r>
            <a:r>
              <a:rPr sz="1150" spc="120" dirty="0">
                <a:latin typeface="Times New Roman"/>
                <a:cs typeface="Times New Roman"/>
              </a:rPr>
              <a:t>Employee</a:t>
            </a:r>
            <a:r>
              <a:rPr sz="1150" spc="155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Arial"/>
                <a:cs typeface="Arial"/>
              </a:rPr>
              <a:t>instance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is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fully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populated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with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data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i="1" dirty="0">
                <a:latin typeface="Arial"/>
                <a:cs typeface="Arial"/>
              </a:rPr>
              <a:t>before</a:t>
            </a:r>
            <a:r>
              <a:rPr sz="1150" i="1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it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is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valid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employee</a:t>
            </a:r>
            <a:r>
              <a:rPr sz="1150" spc="114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object.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spc="-20" dirty="0">
                <a:latin typeface="Arial"/>
                <a:cs typeface="Arial"/>
              </a:rPr>
              <a:t>This </a:t>
            </a:r>
            <a:r>
              <a:rPr sz="1150" dirty="0">
                <a:latin typeface="Arial"/>
                <a:cs typeface="Arial"/>
              </a:rPr>
              <a:t>constructor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i="1" dirty="0">
                <a:latin typeface="Arial"/>
                <a:cs typeface="Arial"/>
              </a:rPr>
              <a:t>replaces</a:t>
            </a:r>
            <a:r>
              <a:rPr sz="1150" i="1" spc="12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default</a:t>
            </a:r>
            <a:r>
              <a:rPr sz="1150" spc="95" dirty="0">
                <a:latin typeface="Arial"/>
                <a:cs typeface="Arial"/>
              </a:rPr>
              <a:t> </a:t>
            </a:r>
            <a:r>
              <a:rPr sz="1150" spc="-10" dirty="0">
                <a:latin typeface="Arial"/>
                <a:cs typeface="Arial"/>
              </a:rPr>
              <a:t>constructor.</a:t>
            </a:r>
            <a:endParaRPr sz="1150">
              <a:latin typeface="Arial"/>
              <a:cs typeface="Arial"/>
            </a:endParaRPr>
          </a:p>
          <a:p>
            <a:pPr marL="135890" marR="22860">
              <a:lnSpc>
                <a:spcPct val="103499"/>
              </a:lnSpc>
              <a:spcBef>
                <a:spcPts val="445"/>
              </a:spcBef>
            </a:pPr>
            <a:r>
              <a:rPr sz="1150" dirty="0">
                <a:latin typeface="Arial"/>
                <a:cs typeface="Arial"/>
              </a:rPr>
              <a:t>Granted,</a:t>
            </a:r>
            <a:r>
              <a:rPr sz="1150" spc="3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user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of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your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class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could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pass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null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values,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and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you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need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to</a:t>
            </a:r>
            <a:r>
              <a:rPr sz="1150" spc="4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determine</a:t>
            </a:r>
            <a:r>
              <a:rPr sz="1150" spc="4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if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you</a:t>
            </a:r>
            <a:r>
              <a:rPr sz="1150" spc="95" dirty="0">
                <a:latin typeface="Arial"/>
                <a:cs typeface="Arial"/>
              </a:rPr>
              <a:t> </a:t>
            </a:r>
            <a:r>
              <a:rPr sz="1150" spc="-20" dirty="0">
                <a:latin typeface="Arial"/>
                <a:cs typeface="Arial"/>
              </a:rPr>
              <a:t>want </a:t>
            </a:r>
            <a:r>
              <a:rPr sz="1150" dirty="0">
                <a:latin typeface="Arial"/>
                <a:cs typeface="Arial"/>
              </a:rPr>
              <a:t>to</a:t>
            </a:r>
            <a:r>
              <a:rPr sz="1150" spc="3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check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for</a:t>
            </a:r>
            <a:r>
              <a:rPr sz="1150" spc="3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those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in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your</a:t>
            </a:r>
            <a:r>
              <a:rPr sz="1150" spc="10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constructor.</a:t>
            </a:r>
            <a:r>
              <a:rPr sz="1150" spc="3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Strategies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for</a:t>
            </a:r>
            <a:r>
              <a:rPr sz="1150" spc="4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handling</a:t>
            </a:r>
            <a:r>
              <a:rPr sz="1150" spc="11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those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types</a:t>
            </a:r>
            <a:r>
              <a:rPr sz="1150" spc="10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of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situations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spc="-25" dirty="0">
                <a:latin typeface="Arial"/>
                <a:cs typeface="Arial"/>
              </a:rPr>
              <a:t>are </a:t>
            </a:r>
            <a:r>
              <a:rPr sz="1150" dirty="0">
                <a:latin typeface="Arial"/>
                <a:cs typeface="Arial"/>
              </a:rPr>
              <a:t>discussed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in</a:t>
            </a:r>
            <a:r>
              <a:rPr sz="1150" spc="9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later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spc="-10" dirty="0">
                <a:latin typeface="Arial"/>
                <a:cs typeface="Arial"/>
              </a:rPr>
              <a:t>lessons.</a:t>
            </a:r>
            <a:endParaRPr sz="1150">
              <a:latin typeface="Arial"/>
              <a:cs typeface="Arial"/>
            </a:endParaRPr>
          </a:p>
          <a:p>
            <a:pPr marL="135890" marR="5080">
              <a:lnSpc>
                <a:spcPts val="1360"/>
              </a:lnSpc>
              <a:spcBef>
                <a:spcPts val="545"/>
              </a:spcBef>
            </a:pPr>
            <a:r>
              <a:rPr sz="1150" dirty="0">
                <a:latin typeface="Arial"/>
                <a:cs typeface="Arial"/>
              </a:rPr>
              <a:t>Removing</a:t>
            </a:r>
            <a:r>
              <a:rPr sz="1150" spc="10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setter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methods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and</a:t>
            </a:r>
            <a:r>
              <a:rPr sz="1150" spc="10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replacing</a:t>
            </a:r>
            <a:r>
              <a:rPr sz="1150" spc="12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no-arg</a:t>
            </a:r>
            <a:r>
              <a:rPr sz="1150" spc="10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constructor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also</a:t>
            </a:r>
            <a:r>
              <a:rPr sz="1150" spc="10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guarantees</a:t>
            </a:r>
            <a:r>
              <a:rPr sz="1150" spc="10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that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spc="-25" dirty="0">
                <a:latin typeface="Arial"/>
                <a:cs typeface="Arial"/>
              </a:rPr>
              <a:t>an </a:t>
            </a:r>
            <a:r>
              <a:rPr sz="1150" dirty="0">
                <a:latin typeface="Arial"/>
                <a:cs typeface="Arial"/>
              </a:rPr>
              <a:t>instance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of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spc="120" dirty="0">
                <a:latin typeface="Times New Roman"/>
                <a:cs typeface="Times New Roman"/>
              </a:rPr>
              <a:t>Employee</a:t>
            </a:r>
            <a:r>
              <a:rPr sz="1150" spc="160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Arial"/>
                <a:cs typeface="Arial"/>
              </a:rPr>
              <a:t>has</a:t>
            </a:r>
            <a:r>
              <a:rPr sz="1150" spc="9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immutable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Employee</a:t>
            </a:r>
            <a:r>
              <a:rPr sz="1150" spc="12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ID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and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Social</a:t>
            </a:r>
            <a:r>
              <a:rPr sz="1150" spc="10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Security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Number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(SSN)</a:t>
            </a:r>
            <a:r>
              <a:rPr sz="1150" spc="105" dirty="0">
                <a:latin typeface="Arial"/>
                <a:cs typeface="Arial"/>
              </a:rPr>
              <a:t> </a:t>
            </a:r>
            <a:r>
              <a:rPr sz="1150" spc="-10" dirty="0">
                <a:latin typeface="Arial"/>
                <a:cs typeface="Arial"/>
              </a:rPr>
              <a:t>fields.</a:t>
            </a:r>
            <a:endParaRPr sz="11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55627" y="806967"/>
            <a:ext cx="5545455" cy="407670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13030" algn="ctr">
              <a:lnSpc>
                <a:spcPct val="100000"/>
              </a:lnSpc>
              <a:spcBef>
                <a:spcPts val="110"/>
              </a:spcBef>
            </a:pPr>
            <a:r>
              <a:rPr sz="1850" b="1" dirty="0">
                <a:latin typeface="Arial"/>
                <a:cs typeface="Arial"/>
              </a:rPr>
              <a:t>Method</a:t>
            </a:r>
            <a:r>
              <a:rPr sz="1850" b="1" spc="-15" dirty="0">
                <a:latin typeface="Arial"/>
                <a:cs typeface="Arial"/>
              </a:rPr>
              <a:t> </a:t>
            </a:r>
            <a:r>
              <a:rPr sz="1850" b="1" dirty="0">
                <a:latin typeface="Arial"/>
                <a:cs typeface="Arial"/>
              </a:rPr>
              <a:t>Naming: Best</a:t>
            </a:r>
            <a:r>
              <a:rPr sz="1850" b="1" spc="25" dirty="0">
                <a:latin typeface="Arial"/>
                <a:cs typeface="Arial"/>
              </a:rPr>
              <a:t> </a:t>
            </a:r>
            <a:r>
              <a:rPr sz="1850" b="1" spc="-10" dirty="0">
                <a:latin typeface="Arial"/>
                <a:cs typeface="Arial"/>
              </a:rPr>
              <a:t>Practices</a:t>
            </a:r>
            <a:endParaRPr sz="18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220"/>
              </a:spcBef>
            </a:pPr>
            <a:endParaRPr sz="1850">
              <a:latin typeface="Arial"/>
              <a:cs typeface="Arial"/>
            </a:endParaRPr>
          </a:p>
          <a:p>
            <a:pPr marL="12700" marR="17145" indent="4445">
              <a:lnSpc>
                <a:spcPct val="101299"/>
              </a:lnSpc>
            </a:pPr>
            <a:r>
              <a:rPr sz="1550" dirty="0">
                <a:latin typeface="Arial"/>
                <a:cs typeface="Arial"/>
              </a:rPr>
              <a:t>Although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the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fields</a:t>
            </a:r>
            <a:r>
              <a:rPr sz="1550" spc="2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are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now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hidden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by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using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spc="325" dirty="0">
                <a:latin typeface="Times New Roman"/>
                <a:cs typeface="Times New Roman"/>
              </a:rPr>
              <a:t>private</a:t>
            </a:r>
            <a:r>
              <a:rPr sz="1550" spc="120" dirty="0">
                <a:latin typeface="Times New Roman"/>
                <a:cs typeface="Times New Roman"/>
              </a:rPr>
              <a:t> </a:t>
            </a:r>
            <a:r>
              <a:rPr sz="1550" spc="-10" dirty="0">
                <a:latin typeface="Arial"/>
                <a:cs typeface="Arial"/>
              </a:rPr>
              <a:t>access, </a:t>
            </a:r>
            <a:r>
              <a:rPr sz="1550" dirty="0">
                <a:latin typeface="Arial"/>
                <a:cs typeface="Arial"/>
              </a:rPr>
              <a:t>there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are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some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issues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with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the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current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spc="155" dirty="0">
                <a:latin typeface="Times New Roman"/>
                <a:cs typeface="Times New Roman"/>
              </a:rPr>
              <a:t>Employee</a:t>
            </a:r>
            <a:r>
              <a:rPr sz="1550" spc="100" dirty="0">
                <a:latin typeface="Times New Roman"/>
                <a:cs typeface="Times New Roman"/>
              </a:rPr>
              <a:t> </a:t>
            </a:r>
            <a:r>
              <a:rPr sz="1550" spc="-10" dirty="0">
                <a:latin typeface="Arial"/>
                <a:cs typeface="Arial"/>
              </a:rPr>
              <a:t>class.</a:t>
            </a:r>
            <a:endParaRPr sz="1550">
              <a:latin typeface="Arial"/>
              <a:cs typeface="Arial"/>
            </a:endParaRPr>
          </a:p>
          <a:p>
            <a:pPr marL="417830" marR="37465" indent="-329565">
              <a:lnSpc>
                <a:spcPct val="104200"/>
              </a:lnSpc>
              <a:spcBef>
                <a:spcPts val="330"/>
              </a:spcBef>
              <a:buClr>
                <a:srgbClr val="FF0000"/>
              </a:buClr>
              <a:buChar char="•"/>
              <a:tabLst>
                <a:tab pos="417830" algn="l"/>
              </a:tabLst>
            </a:pPr>
            <a:r>
              <a:rPr sz="1550" dirty="0">
                <a:latin typeface="Arial"/>
                <a:cs typeface="Arial"/>
              </a:rPr>
              <a:t>The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setter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methods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(currently</a:t>
            </a:r>
            <a:r>
              <a:rPr sz="1550" spc="55" dirty="0">
                <a:latin typeface="Arial"/>
                <a:cs typeface="Arial"/>
              </a:rPr>
              <a:t> </a:t>
            </a:r>
            <a:r>
              <a:rPr sz="1550" spc="295" dirty="0">
                <a:latin typeface="Times New Roman"/>
                <a:cs typeface="Times New Roman"/>
              </a:rPr>
              <a:t>public</a:t>
            </a:r>
            <a:r>
              <a:rPr sz="1550" spc="105" dirty="0">
                <a:latin typeface="Times New Roman"/>
                <a:cs typeface="Times New Roman"/>
              </a:rPr>
              <a:t> </a:t>
            </a:r>
            <a:r>
              <a:rPr sz="1550" dirty="0">
                <a:latin typeface="Arial"/>
                <a:cs typeface="Arial"/>
              </a:rPr>
              <a:t>access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)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allow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spc="-25" dirty="0">
                <a:latin typeface="Arial"/>
                <a:cs typeface="Arial"/>
              </a:rPr>
              <a:t>any </a:t>
            </a:r>
            <a:r>
              <a:rPr sz="1550" dirty="0">
                <a:latin typeface="Arial"/>
                <a:cs typeface="Arial"/>
              </a:rPr>
              <a:t>other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class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to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change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the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ID,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SSN,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and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salary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(up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spc="-25" dirty="0">
                <a:latin typeface="Arial"/>
                <a:cs typeface="Arial"/>
              </a:rPr>
              <a:t>or </a:t>
            </a:r>
            <a:r>
              <a:rPr sz="1550" spc="-10" dirty="0">
                <a:latin typeface="Arial"/>
                <a:cs typeface="Arial"/>
              </a:rPr>
              <a:t>down).</a:t>
            </a:r>
            <a:endParaRPr sz="1550">
              <a:latin typeface="Arial"/>
              <a:cs typeface="Arial"/>
            </a:endParaRPr>
          </a:p>
          <a:p>
            <a:pPr marL="417830" marR="5080" indent="-329565">
              <a:lnSpc>
                <a:spcPts val="1789"/>
              </a:lnSpc>
              <a:spcBef>
                <a:spcPts val="525"/>
              </a:spcBef>
              <a:buClr>
                <a:srgbClr val="FF0000"/>
              </a:buClr>
              <a:buChar char="•"/>
              <a:tabLst>
                <a:tab pos="417830" algn="l"/>
              </a:tabLst>
            </a:pPr>
            <a:r>
              <a:rPr sz="1550" dirty="0">
                <a:latin typeface="Arial"/>
                <a:cs typeface="Arial"/>
              </a:rPr>
              <a:t>The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current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class</a:t>
            </a:r>
            <a:r>
              <a:rPr sz="1550" spc="2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does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not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really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represent</a:t>
            </a:r>
            <a:r>
              <a:rPr sz="1550" spc="6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the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operations </a:t>
            </a:r>
            <a:r>
              <a:rPr sz="1550" dirty="0">
                <a:latin typeface="Arial"/>
                <a:cs typeface="Arial"/>
              </a:rPr>
              <a:t>defined</a:t>
            </a:r>
            <a:r>
              <a:rPr sz="1550" spc="2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in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the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original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spc="150" dirty="0">
                <a:latin typeface="Times New Roman"/>
                <a:cs typeface="Times New Roman"/>
              </a:rPr>
              <a:t>Employee</a:t>
            </a:r>
            <a:r>
              <a:rPr sz="1550" spc="114" dirty="0">
                <a:latin typeface="Times New Roman"/>
                <a:cs typeface="Times New Roman"/>
              </a:rPr>
              <a:t> </a:t>
            </a:r>
            <a:r>
              <a:rPr sz="1550" dirty="0">
                <a:latin typeface="Arial"/>
                <a:cs typeface="Arial"/>
              </a:rPr>
              <a:t>class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design.</a:t>
            </a:r>
            <a:endParaRPr sz="1550">
              <a:latin typeface="Arial"/>
              <a:cs typeface="Arial"/>
            </a:endParaRPr>
          </a:p>
          <a:p>
            <a:pPr marL="417830" indent="-329565">
              <a:lnSpc>
                <a:spcPct val="100000"/>
              </a:lnSpc>
              <a:spcBef>
                <a:spcPts val="455"/>
              </a:spcBef>
              <a:buClr>
                <a:srgbClr val="FF0000"/>
              </a:buClr>
              <a:buChar char="•"/>
              <a:tabLst>
                <a:tab pos="417830" algn="l"/>
              </a:tabLst>
            </a:pPr>
            <a:r>
              <a:rPr sz="1550" dirty="0">
                <a:latin typeface="Arial"/>
                <a:cs typeface="Arial"/>
              </a:rPr>
              <a:t>Two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best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practices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for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methods:</a:t>
            </a:r>
            <a:endParaRPr sz="1550">
              <a:latin typeface="Arial"/>
              <a:cs typeface="Arial"/>
            </a:endParaRPr>
          </a:p>
          <a:p>
            <a:pPr marL="735965" lvl="1" indent="-237490">
              <a:lnSpc>
                <a:spcPct val="100000"/>
              </a:lnSpc>
              <a:spcBef>
                <a:spcPts val="390"/>
              </a:spcBef>
              <a:buClr>
                <a:srgbClr val="FF0000"/>
              </a:buClr>
              <a:buChar char="–"/>
              <a:tabLst>
                <a:tab pos="735965" algn="l"/>
              </a:tabLst>
            </a:pPr>
            <a:r>
              <a:rPr sz="1400" dirty="0">
                <a:latin typeface="Arial"/>
                <a:cs typeface="Arial"/>
              </a:rPr>
              <a:t>Hide</a:t>
            </a:r>
            <a:r>
              <a:rPr sz="1400" spc="5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as</a:t>
            </a:r>
            <a:r>
              <a:rPr sz="1400" spc="4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many</a:t>
            </a:r>
            <a:r>
              <a:rPr sz="1400" spc="4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of</a:t>
            </a:r>
            <a:r>
              <a:rPr sz="1400" spc="4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the</a:t>
            </a:r>
            <a:r>
              <a:rPr sz="1400" spc="5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implementation</a:t>
            </a:r>
            <a:r>
              <a:rPr sz="1400" spc="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details</a:t>
            </a:r>
            <a:r>
              <a:rPr sz="1400" spc="5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as</a:t>
            </a:r>
            <a:r>
              <a:rPr sz="1400" spc="6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possible.</a:t>
            </a:r>
            <a:endParaRPr sz="1400">
              <a:latin typeface="Arial"/>
              <a:cs typeface="Arial"/>
            </a:endParaRPr>
          </a:p>
          <a:p>
            <a:pPr marL="735965" marR="161925" lvl="1" indent="-238125">
              <a:lnSpc>
                <a:spcPct val="102099"/>
              </a:lnSpc>
              <a:spcBef>
                <a:spcPts val="335"/>
              </a:spcBef>
              <a:buClr>
                <a:srgbClr val="FF0000"/>
              </a:buClr>
              <a:buChar char="–"/>
              <a:tabLst>
                <a:tab pos="735965" algn="l"/>
              </a:tabLst>
            </a:pPr>
            <a:r>
              <a:rPr sz="1400" dirty="0">
                <a:latin typeface="Arial"/>
                <a:cs typeface="Arial"/>
              </a:rPr>
              <a:t>Name</a:t>
            </a:r>
            <a:r>
              <a:rPr sz="1400" spc="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the</a:t>
            </a:r>
            <a:r>
              <a:rPr sz="1400" spc="5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method</a:t>
            </a:r>
            <a:r>
              <a:rPr sz="1400" spc="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in</a:t>
            </a:r>
            <a:r>
              <a:rPr sz="1400" spc="6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</a:t>
            </a:r>
            <a:r>
              <a:rPr sz="1400" spc="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way</a:t>
            </a:r>
            <a:r>
              <a:rPr sz="1400" spc="4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that</a:t>
            </a:r>
            <a:r>
              <a:rPr sz="1400" spc="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clearly</a:t>
            </a:r>
            <a:r>
              <a:rPr sz="1400" spc="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identifies</a:t>
            </a:r>
            <a:r>
              <a:rPr sz="1400" spc="4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its</a:t>
            </a:r>
            <a:r>
              <a:rPr sz="1400" spc="6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use</a:t>
            </a:r>
            <a:r>
              <a:rPr sz="1400" spc="35" dirty="0">
                <a:latin typeface="Arial"/>
                <a:cs typeface="Arial"/>
              </a:rPr>
              <a:t> </a:t>
            </a:r>
            <a:r>
              <a:rPr sz="1400" spc="-25" dirty="0">
                <a:latin typeface="Arial"/>
                <a:cs typeface="Arial"/>
              </a:rPr>
              <a:t>or </a:t>
            </a:r>
            <a:r>
              <a:rPr sz="1400" spc="-10" dirty="0">
                <a:latin typeface="Arial"/>
                <a:cs typeface="Arial"/>
              </a:rPr>
              <a:t>functionality.</a:t>
            </a:r>
            <a:endParaRPr sz="1400">
              <a:latin typeface="Arial"/>
              <a:cs typeface="Arial"/>
            </a:endParaRPr>
          </a:p>
          <a:p>
            <a:pPr marL="417830" marR="8890" indent="-329565">
              <a:lnSpc>
                <a:spcPct val="107100"/>
              </a:lnSpc>
              <a:spcBef>
                <a:spcPts val="165"/>
              </a:spcBef>
              <a:buClr>
                <a:srgbClr val="FF0000"/>
              </a:buClr>
              <a:buChar char="•"/>
              <a:tabLst>
                <a:tab pos="417830" algn="l"/>
              </a:tabLst>
            </a:pPr>
            <a:r>
              <a:rPr sz="1550" dirty="0">
                <a:latin typeface="Arial"/>
                <a:cs typeface="Arial"/>
              </a:rPr>
              <a:t>The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original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model</a:t>
            </a:r>
            <a:r>
              <a:rPr sz="1550" spc="5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for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the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spc="150" dirty="0">
                <a:latin typeface="Times New Roman"/>
                <a:cs typeface="Times New Roman"/>
              </a:rPr>
              <a:t>Employee</a:t>
            </a:r>
            <a:r>
              <a:rPr sz="1550" spc="114" dirty="0">
                <a:latin typeface="Times New Roman"/>
                <a:cs typeface="Times New Roman"/>
              </a:rPr>
              <a:t> </a:t>
            </a:r>
            <a:r>
              <a:rPr sz="1550" dirty="0">
                <a:latin typeface="Arial"/>
                <a:cs typeface="Arial"/>
              </a:rPr>
              <a:t>class</a:t>
            </a:r>
            <a:r>
              <a:rPr sz="1550" spc="2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had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Change </a:t>
            </a:r>
            <a:r>
              <a:rPr sz="1550" dirty="0">
                <a:latin typeface="Arial"/>
                <a:cs typeface="Arial"/>
              </a:rPr>
              <a:t>Name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and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an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Increase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Salary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operation.</a:t>
            </a:r>
            <a:endParaRPr sz="15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94436" y="5247386"/>
            <a:ext cx="6396990" cy="1473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R="7620" algn="ctr">
              <a:lnSpc>
                <a:spcPct val="100000"/>
              </a:lnSpc>
              <a:spcBef>
                <a:spcPts val="105"/>
              </a:spcBef>
            </a:pPr>
            <a:endParaRPr sz="8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8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705"/>
              </a:spcBef>
            </a:pPr>
            <a:endParaRPr sz="8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300" b="1" dirty="0">
                <a:latin typeface="Arial"/>
                <a:cs typeface="Arial"/>
              </a:rPr>
              <a:t>Choosing</a:t>
            </a:r>
            <a:r>
              <a:rPr sz="1300" b="1" spc="-10" dirty="0">
                <a:latin typeface="Arial"/>
                <a:cs typeface="Arial"/>
              </a:rPr>
              <a:t> </a:t>
            </a:r>
            <a:r>
              <a:rPr sz="1300" b="1" spc="-20" dirty="0">
                <a:latin typeface="Arial"/>
                <a:cs typeface="Arial"/>
              </a:rPr>
              <a:t>Well-</a:t>
            </a:r>
            <a:r>
              <a:rPr sz="1300" b="1" dirty="0">
                <a:latin typeface="Arial"/>
                <a:cs typeface="Arial"/>
              </a:rPr>
              <a:t>Intentioned </a:t>
            </a:r>
            <a:r>
              <a:rPr sz="1300" b="1" spc="-10" dirty="0">
                <a:latin typeface="Arial"/>
                <a:cs typeface="Arial"/>
              </a:rPr>
              <a:t>Methods</a:t>
            </a:r>
            <a:endParaRPr sz="1300">
              <a:latin typeface="Arial"/>
              <a:cs typeface="Arial"/>
            </a:endParaRPr>
          </a:p>
          <a:p>
            <a:pPr marL="135890" marR="5080">
              <a:lnSpc>
                <a:spcPct val="103499"/>
              </a:lnSpc>
              <a:spcBef>
                <a:spcPts val="434"/>
              </a:spcBef>
            </a:pPr>
            <a:r>
              <a:rPr sz="1150" dirty="0">
                <a:latin typeface="Arial"/>
                <a:cs typeface="Arial"/>
              </a:rPr>
              <a:t>Just</a:t>
            </a:r>
            <a:r>
              <a:rPr sz="1150" spc="4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as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fields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should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clearly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define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type</a:t>
            </a:r>
            <a:r>
              <a:rPr sz="1150" spc="10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of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data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that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they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store,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methods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should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spc="-10" dirty="0">
                <a:latin typeface="Arial"/>
                <a:cs typeface="Arial"/>
              </a:rPr>
              <a:t>clearly </a:t>
            </a:r>
            <a:r>
              <a:rPr sz="1150" dirty="0">
                <a:latin typeface="Arial"/>
                <a:cs typeface="Arial"/>
              </a:rPr>
              <a:t>identify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operations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that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they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perform.</a:t>
            </a:r>
            <a:r>
              <a:rPr sz="1150" spc="2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One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of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easiest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ways</a:t>
            </a:r>
            <a:r>
              <a:rPr sz="1150" spc="12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to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improve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readability</a:t>
            </a:r>
            <a:r>
              <a:rPr sz="1150" spc="95" dirty="0">
                <a:latin typeface="Arial"/>
                <a:cs typeface="Arial"/>
              </a:rPr>
              <a:t> </a:t>
            </a:r>
            <a:r>
              <a:rPr sz="1150" spc="-25" dirty="0">
                <a:latin typeface="Arial"/>
                <a:cs typeface="Arial"/>
              </a:rPr>
              <a:t>of </a:t>
            </a:r>
            <a:r>
              <a:rPr sz="1150" dirty="0">
                <a:latin typeface="Arial"/>
                <a:cs typeface="Arial"/>
              </a:rPr>
              <a:t>your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code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(Java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code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or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any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other)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is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to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write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method</a:t>
            </a:r>
            <a:r>
              <a:rPr sz="1150" spc="3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names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that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clearly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identify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what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spc="-20" dirty="0">
                <a:latin typeface="Arial"/>
                <a:cs typeface="Arial"/>
              </a:rPr>
              <a:t>they</a:t>
            </a:r>
            <a:r>
              <a:rPr sz="1150" spc="500" dirty="0">
                <a:latin typeface="Arial"/>
                <a:cs typeface="Arial"/>
              </a:rPr>
              <a:t> </a:t>
            </a:r>
            <a:r>
              <a:rPr sz="1150" spc="-25" dirty="0">
                <a:latin typeface="Arial"/>
                <a:cs typeface="Arial"/>
              </a:rPr>
              <a:t>do.</a:t>
            </a:r>
            <a:endParaRPr sz="11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31824" y="806967"/>
            <a:ext cx="5579110" cy="232918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R="64769" algn="ctr">
              <a:lnSpc>
                <a:spcPct val="100000"/>
              </a:lnSpc>
              <a:spcBef>
                <a:spcPts val="110"/>
              </a:spcBef>
            </a:pPr>
            <a:r>
              <a:rPr sz="1850" b="1" dirty="0">
                <a:latin typeface="Arial"/>
                <a:cs typeface="Arial"/>
              </a:rPr>
              <a:t>Encapsulation:</a:t>
            </a:r>
            <a:r>
              <a:rPr sz="1850" b="1" spc="65" dirty="0">
                <a:latin typeface="Arial"/>
                <a:cs typeface="Arial"/>
              </a:rPr>
              <a:t> </a:t>
            </a:r>
            <a:r>
              <a:rPr sz="1850" b="1" spc="-10" dirty="0">
                <a:latin typeface="Arial"/>
                <a:cs typeface="Arial"/>
              </a:rPr>
              <a:t>Benefits</a:t>
            </a:r>
            <a:endParaRPr sz="18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350"/>
              </a:spcBef>
            </a:pPr>
            <a:endParaRPr sz="18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550" dirty="0">
                <a:latin typeface="Arial"/>
                <a:cs typeface="Arial"/>
              </a:rPr>
              <a:t>The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benefits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of</a:t>
            </a:r>
            <a:r>
              <a:rPr sz="1550" spc="6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using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encapsulation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are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as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follows:</a:t>
            </a:r>
            <a:endParaRPr sz="1550">
              <a:latin typeface="Arial"/>
              <a:cs typeface="Arial"/>
            </a:endParaRPr>
          </a:p>
          <a:p>
            <a:pPr marL="341630" indent="-328930">
              <a:lnSpc>
                <a:spcPct val="100000"/>
              </a:lnSpc>
              <a:spcBef>
                <a:spcPts val="395"/>
              </a:spcBef>
              <a:buClr>
                <a:srgbClr val="FF0000"/>
              </a:buClr>
              <a:buChar char="•"/>
              <a:tabLst>
                <a:tab pos="341630" algn="l"/>
              </a:tabLst>
            </a:pPr>
            <a:r>
              <a:rPr sz="1550" dirty="0">
                <a:latin typeface="Arial"/>
                <a:cs typeface="Arial"/>
              </a:rPr>
              <a:t>Protects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an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object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from</a:t>
            </a:r>
            <a:r>
              <a:rPr sz="1550" spc="6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unwanted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access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by</a:t>
            </a:r>
            <a:r>
              <a:rPr sz="1550" spc="55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clients</a:t>
            </a:r>
            <a:endParaRPr sz="1550">
              <a:latin typeface="Arial"/>
              <a:cs typeface="Arial"/>
            </a:endParaRPr>
          </a:p>
          <a:p>
            <a:pPr marL="341630" marR="5080" indent="-329565">
              <a:lnSpc>
                <a:spcPct val="101299"/>
              </a:lnSpc>
              <a:spcBef>
                <a:spcPts val="384"/>
              </a:spcBef>
              <a:buClr>
                <a:srgbClr val="FF0000"/>
              </a:buClr>
              <a:buChar char="•"/>
              <a:tabLst>
                <a:tab pos="341630" algn="l"/>
              </a:tabLst>
            </a:pPr>
            <a:r>
              <a:rPr sz="1550" dirty="0">
                <a:latin typeface="Arial"/>
                <a:cs typeface="Arial"/>
              </a:rPr>
              <a:t>Prevents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assigning</a:t>
            </a:r>
            <a:r>
              <a:rPr sz="1550" spc="50" dirty="0">
                <a:latin typeface="Arial"/>
                <a:cs typeface="Arial"/>
              </a:rPr>
              <a:t>  </a:t>
            </a:r>
            <a:r>
              <a:rPr sz="1550" dirty="0">
                <a:latin typeface="Arial"/>
                <a:cs typeface="Arial"/>
              </a:rPr>
              <a:t>undesired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values</a:t>
            </a:r>
            <a:r>
              <a:rPr sz="1550" spc="6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for</a:t>
            </a:r>
            <a:r>
              <a:rPr sz="1550" spc="5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its</a:t>
            </a:r>
            <a:r>
              <a:rPr sz="1550" spc="6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variables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spc="-25" dirty="0">
                <a:latin typeface="Arial"/>
                <a:cs typeface="Arial"/>
              </a:rPr>
              <a:t>by </a:t>
            </a:r>
            <a:r>
              <a:rPr sz="1550" dirty="0">
                <a:latin typeface="Arial"/>
                <a:cs typeface="Arial"/>
              </a:rPr>
              <a:t>the</a:t>
            </a:r>
            <a:r>
              <a:rPr sz="1550" spc="484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clients,</a:t>
            </a:r>
            <a:r>
              <a:rPr sz="1550" spc="1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which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can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make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the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state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of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an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object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unstable</a:t>
            </a:r>
            <a:endParaRPr sz="1550">
              <a:latin typeface="Arial"/>
              <a:cs typeface="Arial"/>
            </a:endParaRPr>
          </a:p>
          <a:p>
            <a:pPr marL="341630" marR="840105" indent="-329565">
              <a:lnSpc>
                <a:spcPct val="101299"/>
              </a:lnSpc>
              <a:spcBef>
                <a:spcPts val="380"/>
              </a:spcBef>
              <a:buClr>
                <a:srgbClr val="FF0000"/>
              </a:buClr>
              <a:buChar char="•"/>
              <a:tabLst>
                <a:tab pos="341630" algn="l"/>
              </a:tabLst>
            </a:pPr>
            <a:r>
              <a:rPr sz="1550" dirty="0">
                <a:latin typeface="Arial"/>
                <a:cs typeface="Arial"/>
              </a:rPr>
              <a:t>Allows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changing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the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class</a:t>
            </a:r>
            <a:r>
              <a:rPr sz="1550" spc="5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implementation</a:t>
            </a:r>
            <a:r>
              <a:rPr sz="1550" spc="80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without </a:t>
            </a:r>
            <a:r>
              <a:rPr sz="1550" dirty="0">
                <a:latin typeface="Arial"/>
                <a:cs typeface="Arial"/>
              </a:rPr>
              <a:t>modifying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the</a:t>
            </a:r>
            <a:r>
              <a:rPr sz="1550" spc="6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client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interface</a:t>
            </a:r>
            <a:endParaRPr sz="15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326639" y="5247386"/>
            <a:ext cx="3116580" cy="144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endParaRPr sz="8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42416" y="2290572"/>
            <a:ext cx="5689600" cy="2199640"/>
            <a:chOff x="1042416" y="2290572"/>
            <a:chExt cx="5689600" cy="2199640"/>
          </a:xfrm>
        </p:grpSpPr>
        <p:sp>
          <p:nvSpPr>
            <p:cNvPr id="3" name="object 3"/>
            <p:cNvSpPr/>
            <p:nvPr/>
          </p:nvSpPr>
          <p:spPr>
            <a:xfrm>
              <a:off x="1053084" y="2301240"/>
              <a:ext cx="5668010" cy="2179320"/>
            </a:xfrm>
            <a:custGeom>
              <a:avLst/>
              <a:gdLst/>
              <a:ahLst/>
              <a:cxnLst/>
              <a:rect l="l" t="t" r="r" b="b"/>
              <a:pathLst>
                <a:path w="5668009" h="2179320">
                  <a:moveTo>
                    <a:pt x="5667755" y="0"/>
                  </a:moveTo>
                  <a:lnTo>
                    <a:pt x="0" y="0"/>
                  </a:lnTo>
                  <a:lnTo>
                    <a:pt x="0" y="2179319"/>
                  </a:lnTo>
                  <a:lnTo>
                    <a:pt x="5667755" y="2179319"/>
                  </a:lnTo>
                  <a:lnTo>
                    <a:pt x="5667755" y="0"/>
                  </a:lnTo>
                  <a:close/>
                </a:path>
              </a:pathLst>
            </a:custGeom>
            <a:solidFill>
              <a:srgbClr val="DCDC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042416" y="2290572"/>
              <a:ext cx="5689600" cy="2199640"/>
            </a:xfrm>
            <a:custGeom>
              <a:avLst/>
              <a:gdLst/>
              <a:ahLst/>
              <a:cxnLst/>
              <a:rect l="l" t="t" r="r" b="b"/>
              <a:pathLst>
                <a:path w="5689600" h="2199640">
                  <a:moveTo>
                    <a:pt x="5684520" y="0"/>
                  </a:moveTo>
                  <a:lnTo>
                    <a:pt x="4572" y="0"/>
                  </a:lnTo>
                  <a:lnTo>
                    <a:pt x="0" y="4572"/>
                  </a:lnTo>
                  <a:lnTo>
                    <a:pt x="0" y="2194560"/>
                  </a:lnTo>
                  <a:lnTo>
                    <a:pt x="4572" y="2199132"/>
                  </a:lnTo>
                  <a:lnTo>
                    <a:pt x="5684520" y="2199132"/>
                  </a:lnTo>
                  <a:lnTo>
                    <a:pt x="5689092" y="2194560"/>
                  </a:lnTo>
                  <a:lnTo>
                    <a:pt x="5689092" y="2189988"/>
                  </a:lnTo>
                  <a:lnTo>
                    <a:pt x="21336" y="2189988"/>
                  </a:lnTo>
                  <a:lnTo>
                    <a:pt x="10668" y="2179320"/>
                  </a:lnTo>
                  <a:lnTo>
                    <a:pt x="21336" y="2179320"/>
                  </a:lnTo>
                  <a:lnTo>
                    <a:pt x="21336" y="19812"/>
                  </a:lnTo>
                  <a:lnTo>
                    <a:pt x="10668" y="19812"/>
                  </a:lnTo>
                  <a:lnTo>
                    <a:pt x="21336" y="10668"/>
                  </a:lnTo>
                  <a:lnTo>
                    <a:pt x="5689092" y="10668"/>
                  </a:lnTo>
                  <a:lnTo>
                    <a:pt x="5689092" y="4572"/>
                  </a:lnTo>
                  <a:lnTo>
                    <a:pt x="5684520" y="0"/>
                  </a:lnTo>
                  <a:close/>
                </a:path>
                <a:path w="5689600" h="2199640">
                  <a:moveTo>
                    <a:pt x="21336" y="2179320"/>
                  </a:moveTo>
                  <a:lnTo>
                    <a:pt x="10668" y="2179320"/>
                  </a:lnTo>
                  <a:lnTo>
                    <a:pt x="21336" y="2189988"/>
                  </a:lnTo>
                  <a:lnTo>
                    <a:pt x="21336" y="2179320"/>
                  </a:lnTo>
                  <a:close/>
                </a:path>
                <a:path w="5689600" h="2199640">
                  <a:moveTo>
                    <a:pt x="5667756" y="2179320"/>
                  </a:moveTo>
                  <a:lnTo>
                    <a:pt x="21336" y="2179320"/>
                  </a:lnTo>
                  <a:lnTo>
                    <a:pt x="21336" y="2189988"/>
                  </a:lnTo>
                  <a:lnTo>
                    <a:pt x="5667756" y="2189988"/>
                  </a:lnTo>
                  <a:lnTo>
                    <a:pt x="5667756" y="2179320"/>
                  </a:lnTo>
                  <a:close/>
                </a:path>
                <a:path w="5689600" h="2199640">
                  <a:moveTo>
                    <a:pt x="5667756" y="10668"/>
                  </a:moveTo>
                  <a:lnTo>
                    <a:pt x="5667756" y="2189988"/>
                  </a:lnTo>
                  <a:lnTo>
                    <a:pt x="5678423" y="2179320"/>
                  </a:lnTo>
                  <a:lnTo>
                    <a:pt x="5689092" y="2179320"/>
                  </a:lnTo>
                  <a:lnTo>
                    <a:pt x="5689092" y="19812"/>
                  </a:lnTo>
                  <a:lnTo>
                    <a:pt x="5678424" y="19812"/>
                  </a:lnTo>
                  <a:lnTo>
                    <a:pt x="5667756" y="10668"/>
                  </a:lnTo>
                  <a:close/>
                </a:path>
                <a:path w="5689600" h="2199640">
                  <a:moveTo>
                    <a:pt x="5689092" y="2179320"/>
                  </a:moveTo>
                  <a:lnTo>
                    <a:pt x="5678423" y="2179320"/>
                  </a:lnTo>
                  <a:lnTo>
                    <a:pt x="5667756" y="2189988"/>
                  </a:lnTo>
                  <a:lnTo>
                    <a:pt x="5689092" y="2189988"/>
                  </a:lnTo>
                  <a:lnTo>
                    <a:pt x="5689092" y="2179320"/>
                  </a:lnTo>
                  <a:close/>
                </a:path>
                <a:path w="5689600" h="2199640">
                  <a:moveTo>
                    <a:pt x="21336" y="10668"/>
                  </a:moveTo>
                  <a:lnTo>
                    <a:pt x="10668" y="19812"/>
                  </a:lnTo>
                  <a:lnTo>
                    <a:pt x="21336" y="19812"/>
                  </a:lnTo>
                  <a:lnTo>
                    <a:pt x="21336" y="10668"/>
                  </a:lnTo>
                  <a:close/>
                </a:path>
                <a:path w="5689600" h="2199640">
                  <a:moveTo>
                    <a:pt x="5667756" y="10668"/>
                  </a:moveTo>
                  <a:lnTo>
                    <a:pt x="21336" y="10668"/>
                  </a:lnTo>
                  <a:lnTo>
                    <a:pt x="21336" y="19812"/>
                  </a:lnTo>
                  <a:lnTo>
                    <a:pt x="5667756" y="19812"/>
                  </a:lnTo>
                  <a:lnTo>
                    <a:pt x="5667756" y="10668"/>
                  </a:lnTo>
                  <a:close/>
                </a:path>
                <a:path w="5689600" h="2199640">
                  <a:moveTo>
                    <a:pt x="5689092" y="10668"/>
                  </a:moveTo>
                  <a:lnTo>
                    <a:pt x="5667756" y="10668"/>
                  </a:lnTo>
                  <a:lnTo>
                    <a:pt x="5678424" y="19812"/>
                  </a:lnTo>
                  <a:lnTo>
                    <a:pt x="5689092" y="19812"/>
                  </a:lnTo>
                  <a:lnTo>
                    <a:pt x="5689092" y="1066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1055624" y="806967"/>
            <a:ext cx="5600065" cy="361315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56515" algn="ctr">
              <a:lnSpc>
                <a:spcPct val="100000"/>
              </a:lnSpc>
              <a:spcBef>
                <a:spcPts val="110"/>
              </a:spcBef>
            </a:pPr>
            <a:r>
              <a:rPr sz="1850" b="1" dirty="0">
                <a:latin typeface="Arial"/>
                <a:cs typeface="Arial"/>
              </a:rPr>
              <a:t>Creating</a:t>
            </a:r>
            <a:r>
              <a:rPr sz="1850" b="1" spc="5" dirty="0">
                <a:latin typeface="Arial"/>
                <a:cs typeface="Arial"/>
              </a:rPr>
              <a:t> </a:t>
            </a:r>
            <a:r>
              <a:rPr sz="1850" b="1" spc="-10" dirty="0">
                <a:latin typeface="Arial"/>
                <a:cs typeface="Arial"/>
              </a:rPr>
              <a:t>Subclasses</a:t>
            </a:r>
            <a:endParaRPr sz="18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375"/>
              </a:spcBef>
            </a:pPr>
            <a:endParaRPr sz="1850">
              <a:latin typeface="Arial"/>
              <a:cs typeface="Arial"/>
            </a:endParaRPr>
          </a:p>
          <a:p>
            <a:pPr marL="12700" marR="5080" indent="4445">
              <a:lnSpc>
                <a:spcPct val="98700"/>
              </a:lnSpc>
            </a:pPr>
            <a:r>
              <a:rPr sz="1550" dirty="0">
                <a:latin typeface="Arial"/>
                <a:cs typeface="Arial"/>
              </a:rPr>
              <a:t>You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created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Java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class</a:t>
            </a:r>
            <a:r>
              <a:rPr sz="1550" spc="2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to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model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the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data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and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operations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spc="-25" dirty="0">
                <a:latin typeface="Arial"/>
                <a:cs typeface="Arial"/>
              </a:rPr>
              <a:t>of </a:t>
            </a:r>
            <a:r>
              <a:rPr sz="1550" dirty="0">
                <a:latin typeface="Arial"/>
                <a:cs typeface="Arial"/>
              </a:rPr>
              <a:t>an</a:t>
            </a:r>
            <a:r>
              <a:rPr sz="1550" spc="15" dirty="0">
                <a:latin typeface="Arial"/>
                <a:cs typeface="Arial"/>
              </a:rPr>
              <a:t> </a:t>
            </a:r>
            <a:r>
              <a:rPr sz="1550" spc="135" dirty="0">
                <a:latin typeface="Times New Roman"/>
                <a:cs typeface="Times New Roman"/>
              </a:rPr>
              <a:t>Employee</a:t>
            </a:r>
            <a:r>
              <a:rPr sz="1550" spc="135" dirty="0">
                <a:latin typeface="Arial"/>
                <a:cs typeface="Arial"/>
              </a:rPr>
              <a:t>.</a:t>
            </a:r>
            <a:r>
              <a:rPr sz="1550" spc="8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Now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suppose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you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wanted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to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specialize</a:t>
            </a:r>
            <a:r>
              <a:rPr sz="1550" spc="1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the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spc="-20" dirty="0">
                <a:latin typeface="Arial"/>
                <a:cs typeface="Arial"/>
              </a:rPr>
              <a:t>data </a:t>
            </a:r>
            <a:r>
              <a:rPr sz="1550" dirty="0">
                <a:latin typeface="Arial"/>
                <a:cs typeface="Arial"/>
              </a:rPr>
              <a:t>and</a:t>
            </a:r>
            <a:r>
              <a:rPr sz="1550" spc="2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operations</a:t>
            </a:r>
            <a:r>
              <a:rPr sz="1550" spc="6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to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describe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</a:t>
            </a:r>
            <a:r>
              <a:rPr sz="1550" spc="55" dirty="0">
                <a:latin typeface="Arial"/>
                <a:cs typeface="Arial"/>
              </a:rPr>
              <a:t> </a:t>
            </a:r>
            <a:r>
              <a:rPr sz="1550" spc="120" dirty="0">
                <a:latin typeface="Times New Roman"/>
                <a:cs typeface="Times New Roman"/>
              </a:rPr>
              <a:t>Manager</a:t>
            </a:r>
            <a:r>
              <a:rPr sz="1550" spc="120" dirty="0">
                <a:latin typeface="Arial"/>
                <a:cs typeface="Arial"/>
              </a:rPr>
              <a:t>.</a:t>
            </a:r>
            <a:endParaRPr sz="1550">
              <a:latin typeface="Arial"/>
              <a:cs typeface="Arial"/>
            </a:endParaRPr>
          </a:p>
          <a:p>
            <a:pPr marL="274320" indent="-261620">
              <a:lnSpc>
                <a:spcPct val="100000"/>
              </a:lnSpc>
              <a:spcBef>
                <a:spcPts val="800"/>
              </a:spcBef>
              <a:buAutoNum type="arabicPlain"/>
              <a:tabLst>
                <a:tab pos="274320" algn="l"/>
              </a:tabLst>
            </a:pPr>
            <a:r>
              <a:rPr sz="1150" spc="140" dirty="0">
                <a:latin typeface="Times New Roman"/>
                <a:cs typeface="Times New Roman"/>
              </a:rPr>
              <a:t>package</a:t>
            </a:r>
            <a:r>
              <a:rPr sz="1150" spc="415" dirty="0">
                <a:latin typeface="Times New Roman"/>
                <a:cs typeface="Times New Roman"/>
              </a:rPr>
              <a:t> </a:t>
            </a:r>
            <a:r>
              <a:rPr sz="1150" spc="130" dirty="0">
                <a:latin typeface="Times New Roman"/>
                <a:cs typeface="Times New Roman"/>
              </a:rPr>
              <a:t>com.example.domain;</a:t>
            </a:r>
            <a:endParaRPr sz="1150">
              <a:latin typeface="Times New Roman"/>
              <a:cs typeface="Times New Roman"/>
            </a:endParaRPr>
          </a:p>
          <a:p>
            <a:pPr marL="274320" indent="-261620">
              <a:lnSpc>
                <a:spcPct val="100000"/>
              </a:lnSpc>
              <a:spcBef>
                <a:spcPts val="275"/>
              </a:spcBef>
              <a:buAutoNum type="arabicPlain"/>
              <a:tabLst>
                <a:tab pos="274320" algn="l"/>
              </a:tabLst>
            </a:pPr>
            <a:r>
              <a:rPr sz="1150" spc="200" dirty="0">
                <a:latin typeface="Times New Roman"/>
                <a:cs typeface="Times New Roman"/>
              </a:rPr>
              <a:t>public</a:t>
            </a:r>
            <a:r>
              <a:rPr sz="1150" spc="405" dirty="0">
                <a:latin typeface="Times New Roman"/>
                <a:cs typeface="Times New Roman"/>
              </a:rPr>
              <a:t> </a:t>
            </a:r>
            <a:r>
              <a:rPr sz="1150" spc="229" dirty="0">
                <a:latin typeface="Times New Roman"/>
                <a:cs typeface="Times New Roman"/>
              </a:rPr>
              <a:t>class</a:t>
            </a:r>
            <a:r>
              <a:rPr sz="1150" spc="405" dirty="0">
                <a:latin typeface="Times New Roman"/>
                <a:cs typeface="Times New Roman"/>
              </a:rPr>
              <a:t> </a:t>
            </a:r>
            <a:r>
              <a:rPr sz="1150" spc="95" dirty="0">
                <a:latin typeface="Times New Roman"/>
                <a:cs typeface="Times New Roman"/>
              </a:rPr>
              <a:t>Manager</a:t>
            </a:r>
            <a:r>
              <a:rPr sz="1150" spc="425" dirty="0">
                <a:latin typeface="Times New Roman"/>
                <a:cs typeface="Times New Roman"/>
              </a:rPr>
              <a:t> </a:t>
            </a:r>
            <a:r>
              <a:rPr sz="1150" spc="80" dirty="0">
                <a:latin typeface="Times New Roman"/>
                <a:cs typeface="Times New Roman"/>
              </a:rPr>
              <a:t>{</a:t>
            </a:r>
            <a:endParaRPr sz="1150">
              <a:latin typeface="Times New Roman"/>
              <a:cs typeface="Times New Roman"/>
            </a:endParaRPr>
          </a:p>
          <a:p>
            <a:pPr marL="623570" indent="-610870">
              <a:lnSpc>
                <a:spcPct val="100000"/>
              </a:lnSpc>
              <a:spcBef>
                <a:spcPts val="265"/>
              </a:spcBef>
              <a:buAutoNum type="arabicPlain"/>
              <a:tabLst>
                <a:tab pos="623570" algn="l"/>
              </a:tabLst>
            </a:pPr>
            <a:r>
              <a:rPr sz="1150" spc="225" dirty="0">
                <a:latin typeface="Times New Roman"/>
                <a:cs typeface="Times New Roman"/>
              </a:rPr>
              <a:t>private</a:t>
            </a:r>
            <a:r>
              <a:rPr sz="1150" spc="395" dirty="0">
                <a:latin typeface="Times New Roman"/>
                <a:cs typeface="Times New Roman"/>
              </a:rPr>
              <a:t> </a:t>
            </a:r>
            <a:r>
              <a:rPr sz="1150" spc="275" dirty="0">
                <a:latin typeface="Times New Roman"/>
                <a:cs typeface="Times New Roman"/>
              </a:rPr>
              <a:t>int</a:t>
            </a:r>
            <a:r>
              <a:rPr sz="1150" spc="395" dirty="0">
                <a:latin typeface="Times New Roman"/>
                <a:cs typeface="Times New Roman"/>
              </a:rPr>
              <a:t> </a:t>
            </a:r>
            <a:r>
              <a:rPr sz="1150" spc="125" dirty="0">
                <a:latin typeface="Times New Roman"/>
                <a:cs typeface="Times New Roman"/>
              </a:rPr>
              <a:t>empId;</a:t>
            </a:r>
            <a:endParaRPr sz="1150">
              <a:latin typeface="Times New Roman"/>
              <a:cs typeface="Times New Roman"/>
            </a:endParaRPr>
          </a:p>
          <a:p>
            <a:pPr marL="623570" indent="-610870">
              <a:lnSpc>
                <a:spcPct val="100000"/>
              </a:lnSpc>
              <a:spcBef>
                <a:spcPts val="260"/>
              </a:spcBef>
              <a:buAutoNum type="arabicPlain"/>
              <a:tabLst>
                <a:tab pos="623570" algn="l"/>
              </a:tabLst>
            </a:pPr>
            <a:r>
              <a:rPr sz="1150" spc="225" dirty="0">
                <a:latin typeface="Times New Roman"/>
                <a:cs typeface="Times New Roman"/>
              </a:rPr>
              <a:t>private</a:t>
            </a:r>
            <a:r>
              <a:rPr sz="1150" spc="400" dirty="0">
                <a:latin typeface="Times New Roman"/>
                <a:cs typeface="Times New Roman"/>
              </a:rPr>
              <a:t> </a:t>
            </a:r>
            <a:r>
              <a:rPr sz="1150" spc="210" dirty="0">
                <a:latin typeface="Times New Roman"/>
                <a:cs typeface="Times New Roman"/>
              </a:rPr>
              <a:t>String</a:t>
            </a:r>
            <a:r>
              <a:rPr sz="1150" spc="400" dirty="0">
                <a:latin typeface="Times New Roman"/>
                <a:cs typeface="Times New Roman"/>
              </a:rPr>
              <a:t> </a:t>
            </a:r>
            <a:r>
              <a:rPr sz="1150" spc="105" dirty="0">
                <a:latin typeface="Times New Roman"/>
                <a:cs typeface="Times New Roman"/>
              </a:rPr>
              <a:t>name;</a:t>
            </a:r>
            <a:endParaRPr sz="1150">
              <a:latin typeface="Times New Roman"/>
              <a:cs typeface="Times New Roman"/>
            </a:endParaRPr>
          </a:p>
          <a:p>
            <a:pPr marL="623570" indent="-610870">
              <a:lnSpc>
                <a:spcPct val="100000"/>
              </a:lnSpc>
              <a:spcBef>
                <a:spcPts val="265"/>
              </a:spcBef>
              <a:buAutoNum type="arabicPlain"/>
              <a:tabLst>
                <a:tab pos="623570" algn="l"/>
              </a:tabLst>
            </a:pPr>
            <a:r>
              <a:rPr sz="1150" spc="225" dirty="0">
                <a:latin typeface="Times New Roman"/>
                <a:cs typeface="Times New Roman"/>
              </a:rPr>
              <a:t>private</a:t>
            </a:r>
            <a:r>
              <a:rPr sz="1150" spc="400" dirty="0">
                <a:latin typeface="Times New Roman"/>
                <a:cs typeface="Times New Roman"/>
              </a:rPr>
              <a:t> </a:t>
            </a:r>
            <a:r>
              <a:rPr sz="1150" spc="210" dirty="0">
                <a:latin typeface="Times New Roman"/>
                <a:cs typeface="Times New Roman"/>
              </a:rPr>
              <a:t>String</a:t>
            </a:r>
            <a:r>
              <a:rPr sz="1150" spc="400" dirty="0">
                <a:latin typeface="Times New Roman"/>
                <a:cs typeface="Times New Roman"/>
              </a:rPr>
              <a:t> </a:t>
            </a:r>
            <a:r>
              <a:rPr sz="1150" spc="215" dirty="0">
                <a:latin typeface="Times New Roman"/>
                <a:cs typeface="Times New Roman"/>
              </a:rPr>
              <a:t>ssn;</a:t>
            </a:r>
            <a:endParaRPr sz="1150">
              <a:latin typeface="Times New Roman"/>
              <a:cs typeface="Times New Roman"/>
            </a:endParaRPr>
          </a:p>
          <a:p>
            <a:pPr marL="623570" indent="-610870">
              <a:lnSpc>
                <a:spcPct val="100000"/>
              </a:lnSpc>
              <a:spcBef>
                <a:spcPts val="275"/>
              </a:spcBef>
              <a:buAutoNum type="arabicPlain"/>
              <a:tabLst>
                <a:tab pos="623570" algn="l"/>
              </a:tabLst>
            </a:pPr>
            <a:r>
              <a:rPr sz="1150" spc="225" dirty="0">
                <a:latin typeface="Times New Roman"/>
                <a:cs typeface="Times New Roman"/>
              </a:rPr>
              <a:t>private</a:t>
            </a:r>
            <a:r>
              <a:rPr sz="1150" spc="395" dirty="0">
                <a:latin typeface="Times New Roman"/>
                <a:cs typeface="Times New Roman"/>
              </a:rPr>
              <a:t> </a:t>
            </a:r>
            <a:r>
              <a:rPr sz="1150" spc="160" dirty="0">
                <a:latin typeface="Times New Roman"/>
                <a:cs typeface="Times New Roman"/>
              </a:rPr>
              <a:t>double</a:t>
            </a:r>
            <a:r>
              <a:rPr sz="1150" spc="395" dirty="0">
                <a:latin typeface="Times New Roman"/>
                <a:cs typeface="Times New Roman"/>
              </a:rPr>
              <a:t> </a:t>
            </a:r>
            <a:r>
              <a:rPr sz="1150" spc="229" dirty="0">
                <a:latin typeface="Times New Roman"/>
                <a:cs typeface="Times New Roman"/>
              </a:rPr>
              <a:t>salary;</a:t>
            </a:r>
            <a:endParaRPr sz="1150">
              <a:latin typeface="Times New Roman"/>
              <a:cs typeface="Times New Roman"/>
            </a:endParaRPr>
          </a:p>
          <a:p>
            <a:pPr marL="623570" indent="-610870">
              <a:lnSpc>
                <a:spcPct val="100000"/>
              </a:lnSpc>
              <a:spcBef>
                <a:spcPts val="265"/>
              </a:spcBef>
              <a:buAutoNum type="arabicPlain"/>
              <a:tabLst>
                <a:tab pos="623570" algn="l"/>
              </a:tabLst>
            </a:pPr>
            <a:r>
              <a:rPr sz="1150" spc="225" dirty="0">
                <a:latin typeface="Times New Roman"/>
                <a:cs typeface="Times New Roman"/>
              </a:rPr>
              <a:t>private</a:t>
            </a:r>
            <a:r>
              <a:rPr sz="1150" spc="400" dirty="0">
                <a:latin typeface="Times New Roman"/>
                <a:cs typeface="Times New Roman"/>
              </a:rPr>
              <a:t> </a:t>
            </a:r>
            <a:r>
              <a:rPr sz="1150" spc="210" dirty="0">
                <a:latin typeface="Times New Roman"/>
                <a:cs typeface="Times New Roman"/>
              </a:rPr>
              <a:t>String</a:t>
            </a:r>
            <a:r>
              <a:rPr sz="1150" spc="400" dirty="0">
                <a:latin typeface="Times New Roman"/>
                <a:cs typeface="Times New Roman"/>
              </a:rPr>
              <a:t> </a:t>
            </a:r>
            <a:r>
              <a:rPr sz="1150" spc="105" dirty="0">
                <a:latin typeface="Times New Roman"/>
                <a:cs typeface="Times New Roman"/>
              </a:rPr>
              <a:t>deptName;</a:t>
            </a:r>
            <a:endParaRPr sz="1150">
              <a:latin typeface="Times New Roman"/>
              <a:cs typeface="Times New Roman"/>
            </a:endParaRPr>
          </a:p>
          <a:p>
            <a:pPr marL="623570" indent="-610870">
              <a:lnSpc>
                <a:spcPct val="100000"/>
              </a:lnSpc>
              <a:spcBef>
                <a:spcPts val="265"/>
              </a:spcBef>
              <a:buAutoNum type="arabicPlain"/>
              <a:tabLst>
                <a:tab pos="623570" algn="l"/>
                <a:tab pos="2458085" algn="l"/>
              </a:tabLst>
            </a:pPr>
            <a:r>
              <a:rPr sz="1150" spc="200" dirty="0">
                <a:latin typeface="Times New Roman"/>
                <a:cs typeface="Times New Roman"/>
              </a:rPr>
              <a:t>public</a:t>
            </a:r>
            <a:r>
              <a:rPr sz="1150" spc="415" dirty="0">
                <a:latin typeface="Times New Roman"/>
                <a:cs typeface="Times New Roman"/>
              </a:rPr>
              <a:t> </a:t>
            </a:r>
            <a:r>
              <a:rPr sz="1150" spc="95" dirty="0">
                <a:latin typeface="Times New Roman"/>
                <a:cs typeface="Times New Roman"/>
              </a:rPr>
              <a:t>Manager</a:t>
            </a:r>
            <a:r>
              <a:rPr sz="1150" spc="405" dirty="0">
                <a:latin typeface="Times New Roman"/>
                <a:cs typeface="Times New Roman"/>
              </a:rPr>
              <a:t> </a:t>
            </a:r>
            <a:r>
              <a:rPr sz="1150" spc="295" dirty="0">
                <a:latin typeface="Times New Roman"/>
                <a:cs typeface="Times New Roman"/>
              </a:rPr>
              <a:t>()</a:t>
            </a:r>
            <a:r>
              <a:rPr sz="1150" spc="420" dirty="0">
                <a:latin typeface="Times New Roman"/>
                <a:cs typeface="Times New Roman"/>
              </a:rPr>
              <a:t> </a:t>
            </a:r>
            <a:r>
              <a:rPr sz="1150" spc="80" dirty="0">
                <a:latin typeface="Times New Roman"/>
                <a:cs typeface="Times New Roman"/>
              </a:rPr>
              <a:t>{</a:t>
            </a:r>
            <a:r>
              <a:rPr sz="1150" dirty="0">
                <a:latin typeface="Times New Roman"/>
                <a:cs typeface="Times New Roman"/>
              </a:rPr>
              <a:t>	</a:t>
            </a:r>
            <a:r>
              <a:rPr sz="1150" spc="80" dirty="0">
                <a:latin typeface="Times New Roman"/>
                <a:cs typeface="Times New Roman"/>
              </a:rPr>
              <a:t>}</a:t>
            </a:r>
            <a:endParaRPr sz="1150">
              <a:latin typeface="Times New Roman"/>
              <a:cs typeface="Times New Roman"/>
            </a:endParaRPr>
          </a:p>
          <a:p>
            <a:pPr marL="623570" indent="-610870">
              <a:lnSpc>
                <a:spcPct val="100000"/>
              </a:lnSpc>
              <a:spcBef>
                <a:spcPts val="275"/>
              </a:spcBef>
              <a:buAutoNum type="arabicPlain"/>
              <a:tabLst>
                <a:tab pos="623570" algn="l"/>
              </a:tabLst>
            </a:pPr>
            <a:r>
              <a:rPr sz="1150" spc="360" dirty="0">
                <a:latin typeface="Times New Roman"/>
                <a:cs typeface="Times New Roman"/>
              </a:rPr>
              <a:t>//</a:t>
            </a:r>
            <a:r>
              <a:rPr sz="1150" spc="395" dirty="0">
                <a:latin typeface="Times New Roman"/>
                <a:cs typeface="Times New Roman"/>
              </a:rPr>
              <a:t> </a:t>
            </a:r>
            <a:r>
              <a:rPr sz="1150" spc="190" dirty="0">
                <a:latin typeface="Times New Roman"/>
                <a:cs typeface="Times New Roman"/>
              </a:rPr>
              <a:t>access</a:t>
            </a:r>
            <a:r>
              <a:rPr sz="1150" spc="415" dirty="0">
                <a:latin typeface="Times New Roman"/>
                <a:cs typeface="Times New Roman"/>
              </a:rPr>
              <a:t> </a:t>
            </a:r>
            <a:r>
              <a:rPr sz="1150" spc="120" dirty="0">
                <a:latin typeface="Times New Roman"/>
                <a:cs typeface="Times New Roman"/>
              </a:rPr>
              <a:t>and</a:t>
            </a:r>
            <a:r>
              <a:rPr sz="1150" spc="415" dirty="0">
                <a:latin typeface="Times New Roman"/>
                <a:cs typeface="Times New Roman"/>
              </a:rPr>
              <a:t> </a:t>
            </a:r>
            <a:r>
              <a:rPr sz="1150" spc="165" dirty="0">
                <a:latin typeface="Times New Roman"/>
                <a:cs typeface="Times New Roman"/>
              </a:rPr>
              <a:t>mutator</a:t>
            </a:r>
            <a:r>
              <a:rPr sz="1150" spc="415" dirty="0">
                <a:latin typeface="Times New Roman"/>
                <a:cs typeface="Times New Roman"/>
              </a:rPr>
              <a:t> </a:t>
            </a:r>
            <a:r>
              <a:rPr sz="1150" spc="195" dirty="0">
                <a:latin typeface="Times New Roman"/>
                <a:cs typeface="Times New Roman"/>
              </a:rPr>
              <a:t>methods...</a:t>
            </a:r>
            <a:endParaRPr sz="11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65"/>
              </a:spcBef>
            </a:pPr>
            <a:r>
              <a:rPr sz="1150" spc="105" dirty="0">
                <a:latin typeface="Times New Roman"/>
                <a:cs typeface="Times New Roman"/>
              </a:rPr>
              <a:t>10</a:t>
            </a:r>
            <a:r>
              <a:rPr sz="1150" spc="405" dirty="0">
                <a:latin typeface="Times New Roman"/>
                <a:cs typeface="Times New Roman"/>
              </a:rPr>
              <a:t> </a:t>
            </a:r>
            <a:r>
              <a:rPr sz="1150" spc="80" dirty="0">
                <a:latin typeface="Times New Roman"/>
                <a:cs typeface="Times New Roman"/>
              </a:rPr>
              <a:t>}</a:t>
            </a:r>
            <a:endParaRPr sz="1150">
              <a:latin typeface="Times New Roman"/>
              <a:cs typeface="Times New Roman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78935" y="2912364"/>
            <a:ext cx="2040636" cy="426719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694436" y="5247386"/>
            <a:ext cx="6383655" cy="21291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endParaRPr sz="8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8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705"/>
              </a:spcBef>
            </a:pPr>
            <a:endParaRPr sz="8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300" b="1" dirty="0">
                <a:latin typeface="Arial"/>
                <a:cs typeface="Arial"/>
              </a:rPr>
              <a:t>Specialization</a:t>
            </a:r>
            <a:r>
              <a:rPr sz="1300" b="1" spc="-20" dirty="0">
                <a:latin typeface="Arial"/>
                <a:cs typeface="Arial"/>
              </a:rPr>
              <a:t> </a:t>
            </a:r>
            <a:r>
              <a:rPr sz="1300" b="1" dirty="0">
                <a:latin typeface="Arial"/>
                <a:cs typeface="Arial"/>
              </a:rPr>
              <a:t>by</a:t>
            </a:r>
            <a:r>
              <a:rPr sz="1300" b="1" spc="-40" dirty="0">
                <a:latin typeface="Arial"/>
                <a:cs typeface="Arial"/>
              </a:rPr>
              <a:t> </a:t>
            </a:r>
            <a:r>
              <a:rPr sz="1300" b="1" dirty="0">
                <a:latin typeface="Arial"/>
                <a:cs typeface="Arial"/>
              </a:rPr>
              <a:t>Using</a:t>
            </a:r>
            <a:r>
              <a:rPr sz="1300" b="1" spc="-45" dirty="0">
                <a:latin typeface="Arial"/>
                <a:cs typeface="Arial"/>
              </a:rPr>
              <a:t> </a:t>
            </a:r>
            <a:r>
              <a:rPr sz="1300" b="1" dirty="0">
                <a:latin typeface="Arial"/>
                <a:cs typeface="Arial"/>
              </a:rPr>
              <a:t>Java</a:t>
            </a:r>
            <a:r>
              <a:rPr sz="1300" b="1" spc="-30" dirty="0">
                <a:latin typeface="Arial"/>
                <a:cs typeface="Arial"/>
              </a:rPr>
              <a:t> </a:t>
            </a:r>
            <a:r>
              <a:rPr sz="1300" b="1" spc="-10" dirty="0">
                <a:latin typeface="Arial"/>
                <a:cs typeface="Arial"/>
              </a:rPr>
              <a:t>Subclassing</a:t>
            </a:r>
            <a:endParaRPr sz="1300">
              <a:latin typeface="Arial"/>
              <a:cs typeface="Arial"/>
            </a:endParaRPr>
          </a:p>
          <a:p>
            <a:pPr marL="135890" marR="5080">
              <a:lnSpc>
                <a:spcPct val="106500"/>
              </a:lnSpc>
              <a:spcBef>
                <a:spcPts val="310"/>
              </a:spcBef>
            </a:pPr>
            <a:r>
              <a:rPr sz="1150" dirty="0">
                <a:latin typeface="Arial"/>
                <a:cs typeface="Arial"/>
              </a:rPr>
              <a:t>The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spc="120" dirty="0">
                <a:latin typeface="Times New Roman"/>
                <a:cs typeface="Times New Roman"/>
              </a:rPr>
              <a:t>Manager</a:t>
            </a:r>
            <a:r>
              <a:rPr sz="1150" spc="140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Arial"/>
                <a:cs typeface="Arial"/>
              </a:rPr>
              <a:t>class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shown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here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closely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resembles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spc="125" dirty="0">
                <a:latin typeface="Times New Roman"/>
                <a:cs typeface="Times New Roman"/>
              </a:rPr>
              <a:t>Employee</a:t>
            </a:r>
            <a:r>
              <a:rPr sz="1150" spc="145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Arial"/>
                <a:cs typeface="Arial"/>
              </a:rPr>
              <a:t>class,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but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with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spc="-20" dirty="0">
                <a:latin typeface="Arial"/>
                <a:cs typeface="Arial"/>
              </a:rPr>
              <a:t>some </a:t>
            </a:r>
            <a:r>
              <a:rPr sz="1150" dirty="0">
                <a:latin typeface="Arial"/>
                <a:cs typeface="Arial"/>
              </a:rPr>
              <a:t>specialization.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spc="120" dirty="0">
                <a:latin typeface="Times New Roman"/>
                <a:cs typeface="Times New Roman"/>
              </a:rPr>
              <a:t>Manager</a:t>
            </a:r>
            <a:r>
              <a:rPr sz="1150" spc="150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Arial"/>
                <a:cs typeface="Arial"/>
              </a:rPr>
              <a:t>also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has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department,</a:t>
            </a:r>
            <a:r>
              <a:rPr sz="1150" spc="3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with</a:t>
            </a:r>
            <a:r>
              <a:rPr sz="1150" spc="10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department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name.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As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result,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spc="-10" dirty="0">
                <a:latin typeface="Arial"/>
                <a:cs typeface="Arial"/>
              </a:rPr>
              <a:t>there </a:t>
            </a:r>
            <a:r>
              <a:rPr sz="1150" dirty="0">
                <a:latin typeface="Arial"/>
                <a:cs typeface="Arial"/>
              </a:rPr>
              <a:t>are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likely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to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be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additional</a:t>
            </a:r>
            <a:r>
              <a:rPr sz="1150" spc="11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operations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as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spc="-10" dirty="0">
                <a:latin typeface="Arial"/>
                <a:cs typeface="Arial"/>
              </a:rPr>
              <a:t>well.</a:t>
            </a:r>
            <a:endParaRPr sz="1150">
              <a:latin typeface="Arial"/>
              <a:cs typeface="Arial"/>
            </a:endParaRPr>
          </a:p>
          <a:p>
            <a:pPr marL="135890" marR="622935">
              <a:lnSpc>
                <a:spcPct val="108700"/>
              </a:lnSpc>
              <a:spcBef>
                <a:spcPts val="290"/>
              </a:spcBef>
            </a:pPr>
            <a:r>
              <a:rPr sz="1150" dirty="0">
                <a:latin typeface="Arial"/>
                <a:cs typeface="Arial"/>
              </a:rPr>
              <a:t>What</a:t>
            </a:r>
            <a:r>
              <a:rPr sz="1150" spc="-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this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demonstrates</a:t>
            </a:r>
            <a:r>
              <a:rPr sz="1150" spc="3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is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that</a:t>
            </a:r>
            <a:r>
              <a:rPr sz="1150" spc="4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spc="120" dirty="0">
                <a:latin typeface="Times New Roman"/>
                <a:cs typeface="Times New Roman"/>
              </a:rPr>
              <a:t>Manager</a:t>
            </a:r>
            <a:r>
              <a:rPr sz="1150" spc="130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Arial"/>
                <a:cs typeface="Arial"/>
              </a:rPr>
              <a:t>is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an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spc="85" dirty="0">
                <a:latin typeface="Times New Roman"/>
                <a:cs typeface="Times New Roman"/>
              </a:rPr>
              <a:t>Employee</a:t>
            </a:r>
            <a:r>
              <a:rPr sz="1150" spc="85" dirty="0">
                <a:latin typeface="Arial"/>
                <a:cs typeface="Arial"/>
              </a:rPr>
              <a:t>―but</a:t>
            </a:r>
            <a:r>
              <a:rPr sz="1150" spc="9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an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spc="120" dirty="0">
                <a:latin typeface="Times New Roman"/>
                <a:cs typeface="Times New Roman"/>
              </a:rPr>
              <a:t>Employee</a:t>
            </a:r>
            <a:r>
              <a:rPr sz="1150" spc="145" dirty="0">
                <a:latin typeface="Times New Roman"/>
                <a:cs typeface="Times New Roman"/>
              </a:rPr>
              <a:t> </a:t>
            </a:r>
            <a:r>
              <a:rPr sz="1150" spc="-20" dirty="0">
                <a:latin typeface="Arial"/>
                <a:cs typeface="Arial"/>
              </a:rPr>
              <a:t>with </a:t>
            </a:r>
            <a:r>
              <a:rPr sz="1150" dirty="0">
                <a:latin typeface="Arial"/>
                <a:cs typeface="Arial"/>
              </a:rPr>
              <a:t>additional</a:t>
            </a:r>
            <a:r>
              <a:rPr sz="1150" spc="140" dirty="0">
                <a:latin typeface="Arial"/>
                <a:cs typeface="Arial"/>
              </a:rPr>
              <a:t> </a:t>
            </a:r>
            <a:r>
              <a:rPr sz="1150" spc="-10" dirty="0">
                <a:latin typeface="Arial"/>
                <a:cs typeface="Arial"/>
              </a:rPr>
              <a:t>features.</a:t>
            </a:r>
            <a:endParaRPr sz="1150">
              <a:latin typeface="Arial"/>
              <a:cs typeface="Arial"/>
            </a:endParaRPr>
          </a:p>
          <a:p>
            <a:pPr marL="135890" marR="471805">
              <a:lnSpc>
                <a:spcPct val="103499"/>
              </a:lnSpc>
              <a:spcBef>
                <a:spcPts val="445"/>
              </a:spcBef>
            </a:pPr>
            <a:r>
              <a:rPr sz="1150" dirty="0">
                <a:latin typeface="Arial"/>
                <a:cs typeface="Arial"/>
              </a:rPr>
              <a:t>However,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if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we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were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to</a:t>
            </a:r>
            <a:r>
              <a:rPr sz="1150" spc="3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define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Java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classes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this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way,</a:t>
            </a:r>
            <a:r>
              <a:rPr sz="1150" spc="10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there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would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be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lot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of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spc="-10" dirty="0">
                <a:latin typeface="Arial"/>
                <a:cs typeface="Arial"/>
              </a:rPr>
              <a:t>redundant coding.</a:t>
            </a:r>
            <a:endParaRPr sz="11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702555" y="3656697"/>
            <a:ext cx="1161415" cy="81026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250" spc="-10" dirty="0">
                <a:solidFill>
                  <a:srgbClr val="0000FF"/>
                </a:solidFill>
                <a:latin typeface="Arial"/>
                <a:cs typeface="Arial"/>
              </a:rPr>
              <a:t>subclass:</a:t>
            </a:r>
            <a:endParaRPr sz="12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sz="1250" spc="100" dirty="0">
                <a:solidFill>
                  <a:srgbClr val="0000FF"/>
                </a:solidFill>
                <a:latin typeface="Times New Roman"/>
                <a:cs typeface="Times New Roman"/>
              </a:rPr>
              <a:t>Manager</a:t>
            </a:r>
            <a:r>
              <a:rPr sz="1250" spc="100" dirty="0">
                <a:solidFill>
                  <a:srgbClr val="0000FF"/>
                </a:solidFill>
                <a:latin typeface="Arial"/>
                <a:cs typeface="Arial"/>
              </a:rPr>
              <a:t>,</a:t>
            </a:r>
            <a:endParaRPr sz="12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sz="1250" spc="-20" dirty="0">
                <a:solidFill>
                  <a:srgbClr val="0000FF"/>
                </a:solidFill>
                <a:latin typeface="Arial"/>
                <a:cs typeface="Arial"/>
              </a:rPr>
              <a:t>is</a:t>
            </a:r>
            <a:r>
              <a:rPr sz="1250" spc="-6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250" spc="-80" dirty="0">
                <a:solidFill>
                  <a:srgbClr val="0000FF"/>
                </a:solidFill>
                <a:latin typeface="Arial"/>
                <a:cs typeface="Arial"/>
              </a:rPr>
              <a:t>an</a:t>
            </a:r>
            <a:r>
              <a:rPr sz="1250" spc="-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250" spc="120" dirty="0">
                <a:solidFill>
                  <a:srgbClr val="0000FF"/>
                </a:solidFill>
                <a:latin typeface="Times New Roman"/>
                <a:cs typeface="Times New Roman"/>
              </a:rPr>
              <a:t>Employee</a:t>
            </a:r>
            <a:endParaRPr sz="12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1250" spc="-10" dirty="0">
                <a:solidFill>
                  <a:srgbClr val="0000FF"/>
                </a:solidFill>
                <a:latin typeface="Arial"/>
                <a:cs typeface="Arial"/>
              </a:rPr>
              <a:t>("child"</a:t>
            </a:r>
            <a:r>
              <a:rPr sz="1250" spc="-1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250" spc="-10" dirty="0">
                <a:solidFill>
                  <a:srgbClr val="0000FF"/>
                </a:solidFill>
                <a:latin typeface="Arial"/>
                <a:cs typeface="Arial"/>
              </a:rPr>
              <a:t>class)</a:t>
            </a:r>
            <a:endParaRPr sz="125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3273552" y="2286000"/>
            <a:ext cx="518159" cy="1195070"/>
            <a:chOff x="3273552" y="2286000"/>
            <a:chExt cx="518159" cy="119507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91840" y="2286000"/>
              <a:ext cx="499872" cy="66446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73552" y="2932176"/>
              <a:ext cx="518160" cy="548640"/>
            </a:xfrm>
            <a:prstGeom prst="rect">
              <a:avLst/>
            </a:prstGeom>
          </p:spPr>
        </p:pic>
      </p:grpSp>
      <p:grpSp>
        <p:nvGrpSpPr>
          <p:cNvPr id="6" name="object 6"/>
          <p:cNvGrpSpPr/>
          <p:nvPr/>
        </p:nvGrpSpPr>
        <p:grpSpPr>
          <a:xfrm>
            <a:off x="3273552" y="3700271"/>
            <a:ext cx="518159" cy="1201420"/>
            <a:chOff x="3273552" y="3700271"/>
            <a:chExt cx="518159" cy="1201420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91840" y="3700271"/>
              <a:ext cx="499872" cy="67056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273552" y="4352543"/>
              <a:ext cx="518160" cy="548639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1042927" y="806967"/>
            <a:ext cx="5659120" cy="196088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24130" algn="ctr">
              <a:lnSpc>
                <a:spcPct val="100000"/>
              </a:lnSpc>
              <a:spcBef>
                <a:spcPts val="110"/>
              </a:spcBef>
            </a:pPr>
            <a:r>
              <a:rPr sz="1850" b="1" spc="-10" dirty="0">
                <a:latin typeface="Arial"/>
                <a:cs typeface="Arial"/>
              </a:rPr>
              <a:t>Subclassing</a:t>
            </a:r>
            <a:endParaRPr sz="18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330"/>
              </a:spcBef>
            </a:pPr>
            <a:endParaRPr sz="1850">
              <a:latin typeface="Arial"/>
              <a:cs typeface="Arial"/>
            </a:endParaRPr>
          </a:p>
          <a:p>
            <a:pPr marL="25400" marR="17780" indent="4445">
              <a:lnSpc>
                <a:spcPct val="101299"/>
              </a:lnSpc>
            </a:pPr>
            <a:r>
              <a:rPr sz="1550" dirty="0">
                <a:latin typeface="Arial"/>
                <a:cs typeface="Arial"/>
              </a:rPr>
              <a:t>In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an</a:t>
            </a:r>
            <a:r>
              <a:rPr sz="1550" spc="5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object-oriented</a:t>
            </a:r>
            <a:r>
              <a:rPr sz="1550" spc="6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language</a:t>
            </a:r>
            <a:r>
              <a:rPr sz="1550" spc="5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like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Java,</a:t>
            </a:r>
            <a:r>
              <a:rPr sz="1550" spc="7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subclassing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is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used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spc="-25" dirty="0">
                <a:latin typeface="Arial"/>
                <a:cs typeface="Arial"/>
              </a:rPr>
              <a:t>to </a:t>
            </a:r>
            <a:r>
              <a:rPr sz="1550" dirty="0">
                <a:latin typeface="Arial"/>
                <a:cs typeface="Arial"/>
              </a:rPr>
              <a:t>define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new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class</a:t>
            </a:r>
            <a:r>
              <a:rPr sz="1550" spc="1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in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terms</a:t>
            </a:r>
            <a:r>
              <a:rPr sz="1550" spc="5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of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an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existing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spc="-20" dirty="0">
                <a:latin typeface="Arial"/>
                <a:cs typeface="Arial"/>
              </a:rPr>
              <a:t>one.</a:t>
            </a:r>
            <a:endParaRPr sz="15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965"/>
              </a:spcBef>
            </a:pPr>
            <a:endParaRPr sz="1550">
              <a:latin typeface="Arial"/>
              <a:cs typeface="Arial"/>
            </a:endParaRPr>
          </a:p>
          <a:p>
            <a:pPr marL="3672204">
              <a:lnSpc>
                <a:spcPct val="100000"/>
              </a:lnSpc>
            </a:pPr>
            <a:r>
              <a:rPr sz="1250" spc="-55" dirty="0">
                <a:solidFill>
                  <a:srgbClr val="0000FF"/>
                </a:solidFill>
                <a:latin typeface="Arial"/>
                <a:cs typeface="Arial"/>
              </a:rPr>
              <a:t>superclass:</a:t>
            </a:r>
            <a:r>
              <a:rPr sz="1250" spc="-3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250" spc="120" dirty="0">
                <a:solidFill>
                  <a:srgbClr val="0000FF"/>
                </a:solidFill>
                <a:latin typeface="Times New Roman"/>
                <a:cs typeface="Times New Roman"/>
              </a:rPr>
              <a:t>Employee</a:t>
            </a:r>
            <a:endParaRPr sz="1250">
              <a:latin typeface="Times New Roman"/>
              <a:cs typeface="Times New Roman"/>
            </a:endParaRPr>
          </a:p>
          <a:p>
            <a:pPr marL="374015" algn="ctr">
              <a:lnSpc>
                <a:spcPct val="100000"/>
              </a:lnSpc>
              <a:spcBef>
                <a:spcPts val="25"/>
              </a:spcBef>
              <a:tabLst>
                <a:tab pos="2771140" algn="l"/>
              </a:tabLst>
            </a:pPr>
            <a:r>
              <a:rPr sz="1875" spc="-15" baseline="-48888" dirty="0">
                <a:solidFill>
                  <a:srgbClr val="0000FF"/>
                </a:solidFill>
                <a:latin typeface="Arial"/>
                <a:cs typeface="Arial"/>
              </a:rPr>
              <a:t>Employee</a:t>
            </a:r>
            <a:r>
              <a:rPr sz="1875" baseline="-48888" dirty="0">
                <a:solidFill>
                  <a:srgbClr val="0000FF"/>
                </a:solidFill>
                <a:latin typeface="Arial"/>
                <a:cs typeface="Arial"/>
              </a:rPr>
              <a:t>	</a:t>
            </a:r>
            <a:r>
              <a:rPr sz="1250" dirty="0">
                <a:solidFill>
                  <a:srgbClr val="0000FF"/>
                </a:solidFill>
                <a:latin typeface="Arial"/>
                <a:cs typeface="Arial"/>
              </a:rPr>
              <a:t>("parent"</a:t>
            </a:r>
            <a:r>
              <a:rPr sz="1250" spc="24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250" spc="-10" dirty="0">
                <a:solidFill>
                  <a:srgbClr val="0000FF"/>
                </a:solidFill>
                <a:latin typeface="Arial"/>
                <a:cs typeface="Arial"/>
              </a:rPr>
              <a:t>class)</a:t>
            </a:r>
            <a:endParaRPr sz="125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305304" y="4147432"/>
            <a:ext cx="612775" cy="2216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250" spc="-45" dirty="0">
                <a:solidFill>
                  <a:srgbClr val="0000FF"/>
                </a:solidFill>
                <a:latin typeface="Arial"/>
                <a:cs typeface="Arial"/>
              </a:rPr>
              <a:t>Manager</a:t>
            </a:r>
            <a:endParaRPr sz="125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657855" y="2955035"/>
            <a:ext cx="60960" cy="1198245"/>
          </a:xfrm>
          <a:custGeom>
            <a:avLst/>
            <a:gdLst/>
            <a:ahLst/>
            <a:cxnLst/>
            <a:rect l="l" t="t" r="r" b="b"/>
            <a:pathLst>
              <a:path w="60960" h="1198245">
                <a:moveTo>
                  <a:pt x="39624" y="50292"/>
                </a:moveTo>
                <a:lnTo>
                  <a:pt x="19812" y="50292"/>
                </a:lnTo>
                <a:lnTo>
                  <a:pt x="19812" y="1197864"/>
                </a:lnTo>
                <a:lnTo>
                  <a:pt x="39624" y="1197864"/>
                </a:lnTo>
                <a:lnTo>
                  <a:pt x="39624" y="50292"/>
                </a:lnTo>
                <a:close/>
              </a:path>
              <a:path w="60960" h="1198245">
                <a:moveTo>
                  <a:pt x="30480" y="0"/>
                </a:moveTo>
                <a:lnTo>
                  <a:pt x="0" y="60960"/>
                </a:lnTo>
                <a:lnTo>
                  <a:pt x="19812" y="60960"/>
                </a:lnTo>
                <a:lnTo>
                  <a:pt x="19812" y="50292"/>
                </a:lnTo>
                <a:lnTo>
                  <a:pt x="55625" y="50292"/>
                </a:lnTo>
                <a:lnTo>
                  <a:pt x="30480" y="0"/>
                </a:lnTo>
                <a:close/>
              </a:path>
              <a:path w="60960" h="1198245">
                <a:moveTo>
                  <a:pt x="55625" y="50292"/>
                </a:moveTo>
                <a:lnTo>
                  <a:pt x="39624" y="50292"/>
                </a:lnTo>
                <a:lnTo>
                  <a:pt x="39624" y="60960"/>
                </a:lnTo>
                <a:lnTo>
                  <a:pt x="60960" y="60960"/>
                </a:lnTo>
                <a:lnTo>
                  <a:pt x="55625" y="5029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694436" y="5247386"/>
            <a:ext cx="6432550" cy="32632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R="43180" algn="ctr">
              <a:lnSpc>
                <a:spcPct val="100000"/>
              </a:lnSpc>
              <a:spcBef>
                <a:spcPts val="105"/>
              </a:spcBef>
            </a:pPr>
            <a:endParaRPr sz="8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8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705"/>
              </a:spcBef>
            </a:pPr>
            <a:endParaRPr sz="8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300" b="1" dirty="0">
                <a:latin typeface="Arial"/>
                <a:cs typeface="Arial"/>
              </a:rPr>
              <a:t>A</a:t>
            </a:r>
            <a:r>
              <a:rPr sz="1300" b="1" spc="-95" dirty="0">
                <a:latin typeface="Arial"/>
                <a:cs typeface="Arial"/>
              </a:rPr>
              <a:t> </a:t>
            </a:r>
            <a:r>
              <a:rPr sz="1300" b="1" dirty="0">
                <a:latin typeface="Arial"/>
                <a:cs typeface="Arial"/>
              </a:rPr>
              <a:t>Simple</a:t>
            </a:r>
            <a:r>
              <a:rPr sz="1300" b="1" spc="-45" dirty="0">
                <a:latin typeface="Arial"/>
                <a:cs typeface="Arial"/>
              </a:rPr>
              <a:t> </a:t>
            </a:r>
            <a:r>
              <a:rPr sz="1300" b="1" dirty="0">
                <a:latin typeface="Arial"/>
                <a:cs typeface="Arial"/>
              </a:rPr>
              <a:t>Java</a:t>
            </a:r>
            <a:r>
              <a:rPr sz="1300" b="1" spc="-30" dirty="0">
                <a:latin typeface="Arial"/>
                <a:cs typeface="Arial"/>
              </a:rPr>
              <a:t> </a:t>
            </a:r>
            <a:r>
              <a:rPr sz="1300" b="1" spc="-10" dirty="0">
                <a:latin typeface="Arial"/>
                <a:cs typeface="Arial"/>
              </a:rPr>
              <a:t>Program</a:t>
            </a:r>
            <a:endParaRPr sz="1300">
              <a:latin typeface="Arial"/>
              <a:cs typeface="Arial"/>
            </a:endParaRPr>
          </a:p>
          <a:p>
            <a:pPr marL="135890" marR="64135">
              <a:lnSpc>
                <a:spcPct val="103499"/>
              </a:lnSpc>
              <a:spcBef>
                <a:spcPts val="434"/>
              </a:spcBef>
            </a:pPr>
            <a:r>
              <a:rPr sz="1150" dirty="0">
                <a:latin typeface="Arial"/>
                <a:cs typeface="Arial"/>
              </a:rPr>
              <a:t>When</a:t>
            </a:r>
            <a:r>
              <a:rPr sz="1150" spc="2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an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existing</a:t>
            </a:r>
            <a:r>
              <a:rPr sz="1150" spc="10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class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is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subclassed,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new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class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created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is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said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to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inherit</a:t>
            </a:r>
            <a:r>
              <a:rPr sz="1150" spc="95" dirty="0">
                <a:latin typeface="Arial"/>
                <a:cs typeface="Arial"/>
              </a:rPr>
              <a:t> </a:t>
            </a:r>
            <a:r>
              <a:rPr sz="1150" spc="-25" dirty="0">
                <a:latin typeface="Arial"/>
                <a:cs typeface="Arial"/>
              </a:rPr>
              <a:t>the </a:t>
            </a:r>
            <a:r>
              <a:rPr sz="1150" dirty="0">
                <a:latin typeface="Arial"/>
                <a:cs typeface="Arial"/>
              </a:rPr>
              <a:t>characteristics</a:t>
            </a:r>
            <a:r>
              <a:rPr sz="1150" spc="2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of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other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class.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This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new</a:t>
            </a:r>
            <a:r>
              <a:rPr sz="1150" spc="9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class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is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called</a:t>
            </a:r>
            <a:r>
              <a:rPr sz="1150" spc="9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i="1" dirty="0">
                <a:latin typeface="Arial"/>
                <a:cs typeface="Arial"/>
              </a:rPr>
              <a:t>subclass</a:t>
            </a:r>
            <a:r>
              <a:rPr sz="1150" i="1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and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is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spc="-10" dirty="0">
                <a:latin typeface="Arial"/>
                <a:cs typeface="Arial"/>
              </a:rPr>
              <a:t>specialization </a:t>
            </a:r>
            <a:r>
              <a:rPr sz="1150" dirty="0">
                <a:latin typeface="Arial"/>
                <a:cs typeface="Arial"/>
              </a:rPr>
              <a:t>of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superclass.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All</a:t>
            </a:r>
            <a:r>
              <a:rPr sz="1150" spc="9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nonprivate</a:t>
            </a:r>
            <a:r>
              <a:rPr sz="1150" spc="10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fields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and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methods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from</a:t>
            </a:r>
            <a:r>
              <a:rPr sz="1150" spc="3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superclass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are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part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of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spc="-25" dirty="0">
                <a:latin typeface="Arial"/>
                <a:cs typeface="Arial"/>
              </a:rPr>
              <a:t>the </a:t>
            </a:r>
            <a:r>
              <a:rPr sz="1150" spc="-10" dirty="0">
                <a:latin typeface="Arial"/>
                <a:cs typeface="Arial"/>
              </a:rPr>
              <a:t>subclass.</a:t>
            </a:r>
            <a:endParaRPr sz="1150">
              <a:latin typeface="Arial"/>
              <a:cs typeface="Arial"/>
            </a:endParaRPr>
          </a:p>
          <a:p>
            <a:pPr marL="135890">
              <a:lnSpc>
                <a:spcPct val="100000"/>
              </a:lnSpc>
              <a:spcBef>
                <a:spcPts val="409"/>
              </a:spcBef>
            </a:pPr>
            <a:r>
              <a:rPr sz="1150" dirty="0">
                <a:latin typeface="Arial"/>
                <a:cs typeface="Arial"/>
              </a:rPr>
              <a:t>In</a:t>
            </a:r>
            <a:r>
              <a:rPr sz="1150" spc="2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this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diagram,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spc="120" dirty="0">
                <a:latin typeface="Times New Roman"/>
                <a:cs typeface="Times New Roman"/>
              </a:rPr>
              <a:t>Manager</a:t>
            </a:r>
            <a:r>
              <a:rPr sz="1150" spc="140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Arial"/>
                <a:cs typeface="Arial"/>
              </a:rPr>
              <a:t>class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gets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all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nonprivate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fields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and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all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public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methods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spc="-20" dirty="0">
                <a:latin typeface="Arial"/>
                <a:cs typeface="Arial"/>
              </a:rPr>
              <a:t>from</a:t>
            </a:r>
            <a:endParaRPr sz="1150">
              <a:latin typeface="Arial"/>
              <a:cs typeface="Arial"/>
            </a:endParaRPr>
          </a:p>
          <a:p>
            <a:pPr marL="135890">
              <a:lnSpc>
                <a:spcPct val="100000"/>
              </a:lnSpc>
              <a:spcBef>
                <a:spcPts val="50"/>
              </a:spcBef>
            </a:pPr>
            <a:r>
              <a:rPr sz="1150" spc="95" dirty="0">
                <a:latin typeface="Times New Roman"/>
                <a:cs typeface="Times New Roman"/>
              </a:rPr>
              <a:t>Employee</a:t>
            </a:r>
            <a:r>
              <a:rPr sz="1150" spc="95" dirty="0">
                <a:latin typeface="Arial"/>
                <a:cs typeface="Arial"/>
              </a:rPr>
              <a:t>.</a:t>
            </a:r>
            <a:endParaRPr sz="1150">
              <a:latin typeface="Arial"/>
              <a:cs typeface="Arial"/>
            </a:endParaRPr>
          </a:p>
          <a:p>
            <a:pPr marL="135890">
              <a:lnSpc>
                <a:spcPct val="100000"/>
              </a:lnSpc>
              <a:spcBef>
                <a:spcPts val="480"/>
              </a:spcBef>
            </a:pPr>
            <a:r>
              <a:rPr sz="1150" dirty="0">
                <a:latin typeface="Arial"/>
                <a:cs typeface="Arial"/>
              </a:rPr>
              <a:t>It</a:t>
            </a:r>
            <a:r>
              <a:rPr sz="1150" spc="1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is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important</a:t>
            </a:r>
            <a:r>
              <a:rPr sz="1150" spc="3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to</a:t>
            </a:r>
            <a:r>
              <a:rPr sz="1150" spc="4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grasp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that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although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spc="120" dirty="0">
                <a:latin typeface="Times New Roman"/>
                <a:cs typeface="Times New Roman"/>
              </a:rPr>
              <a:t>Manager</a:t>
            </a:r>
            <a:r>
              <a:rPr sz="1150" spc="150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Arial"/>
                <a:cs typeface="Arial"/>
              </a:rPr>
              <a:t>specializes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spc="110" dirty="0">
                <a:latin typeface="Times New Roman"/>
                <a:cs typeface="Times New Roman"/>
              </a:rPr>
              <a:t>Employee</a:t>
            </a:r>
            <a:r>
              <a:rPr sz="1150" spc="110" dirty="0">
                <a:latin typeface="Arial"/>
                <a:cs typeface="Arial"/>
              </a:rPr>
              <a:t>,</a:t>
            </a:r>
            <a:r>
              <a:rPr sz="1150" spc="10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spc="120" dirty="0">
                <a:latin typeface="Times New Roman"/>
                <a:cs typeface="Times New Roman"/>
              </a:rPr>
              <a:t>Manager</a:t>
            </a:r>
            <a:r>
              <a:rPr sz="1150" spc="130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Arial"/>
                <a:cs typeface="Arial"/>
              </a:rPr>
              <a:t>is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still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spc="-25" dirty="0">
                <a:latin typeface="Arial"/>
                <a:cs typeface="Arial"/>
              </a:rPr>
              <a:t>an</a:t>
            </a:r>
            <a:endParaRPr sz="1150">
              <a:latin typeface="Arial"/>
              <a:cs typeface="Arial"/>
            </a:endParaRPr>
          </a:p>
          <a:p>
            <a:pPr marL="135890">
              <a:lnSpc>
                <a:spcPct val="100000"/>
              </a:lnSpc>
              <a:spcBef>
                <a:spcPts val="45"/>
              </a:spcBef>
            </a:pPr>
            <a:r>
              <a:rPr sz="1150" spc="95" dirty="0">
                <a:latin typeface="Times New Roman"/>
                <a:cs typeface="Times New Roman"/>
              </a:rPr>
              <a:t>Employee</a:t>
            </a:r>
            <a:r>
              <a:rPr sz="1150" spc="95" dirty="0">
                <a:latin typeface="Arial"/>
                <a:cs typeface="Arial"/>
              </a:rPr>
              <a:t>.</a:t>
            </a:r>
            <a:endParaRPr sz="1150">
              <a:latin typeface="Arial"/>
              <a:cs typeface="Arial"/>
            </a:endParaRPr>
          </a:p>
          <a:p>
            <a:pPr marL="135890" marR="26670">
              <a:lnSpc>
                <a:spcPct val="102200"/>
              </a:lnSpc>
              <a:spcBef>
                <a:spcPts val="535"/>
              </a:spcBef>
            </a:pPr>
            <a:r>
              <a:rPr sz="1150" b="1" dirty="0">
                <a:latin typeface="Arial"/>
                <a:cs typeface="Arial"/>
              </a:rPr>
              <a:t>Note:</a:t>
            </a:r>
            <a:r>
              <a:rPr sz="1150" b="1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term</a:t>
            </a:r>
            <a:r>
              <a:rPr sz="1150" spc="35" dirty="0">
                <a:latin typeface="Arial"/>
                <a:cs typeface="Arial"/>
              </a:rPr>
              <a:t> </a:t>
            </a:r>
            <a:r>
              <a:rPr sz="1150" i="1" dirty="0">
                <a:latin typeface="Arial"/>
                <a:cs typeface="Arial"/>
              </a:rPr>
              <a:t>subclass</a:t>
            </a:r>
            <a:r>
              <a:rPr sz="1150" i="1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is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bit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of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misnomer.</a:t>
            </a:r>
            <a:r>
              <a:rPr sz="1150" spc="2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Most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people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think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of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4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prefix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“</a:t>
            </a:r>
            <a:r>
              <a:rPr sz="1150" i="1" dirty="0">
                <a:latin typeface="Arial"/>
                <a:cs typeface="Arial"/>
              </a:rPr>
              <a:t>sub</a:t>
            </a:r>
            <a:r>
              <a:rPr sz="1150" dirty="0">
                <a:latin typeface="Arial"/>
                <a:cs typeface="Arial"/>
              </a:rPr>
              <a:t>”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spc="-25" dirty="0">
                <a:latin typeface="Arial"/>
                <a:cs typeface="Arial"/>
              </a:rPr>
              <a:t>as </a:t>
            </a:r>
            <a:r>
              <a:rPr sz="1150" dirty="0">
                <a:latin typeface="Arial"/>
                <a:cs typeface="Arial"/>
              </a:rPr>
              <a:t>meaning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“less.”</a:t>
            </a:r>
            <a:r>
              <a:rPr sz="1150" spc="3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However,</a:t>
            </a:r>
            <a:r>
              <a:rPr sz="1150" spc="114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Java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subclass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is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sum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of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itself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and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its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parent.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When</a:t>
            </a:r>
            <a:r>
              <a:rPr sz="1150" spc="2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you</a:t>
            </a:r>
            <a:r>
              <a:rPr sz="1150" spc="105" dirty="0">
                <a:latin typeface="Arial"/>
                <a:cs typeface="Arial"/>
              </a:rPr>
              <a:t> </a:t>
            </a:r>
            <a:r>
              <a:rPr sz="1150" spc="-10" dirty="0">
                <a:latin typeface="Arial"/>
                <a:cs typeface="Arial"/>
              </a:rPr>
              <a:t>create </a:t>
            </a:r>
            <a:r>
              <a:rPr sz="1150" dirty="0">
                <a:latin typeface="Arial"/>
                <a:cs typeface="Arial"/>
              </a:rPr>
              <a:t>an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instance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of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</a:t>
            </a:r>
            <a:r>
              <a:rPr sz="1150" spc="10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subclass,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resulting</a:t>
            </a:r>
            <a:r>
              <a:rPr sz="1150" spc="10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in-memory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structure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contains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all</a:t>
            </a:r>
            <a:r>
              <a:rPr sz="1150" spc="114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codes</a:t>
            </a:r>
            <a:r>
              <a:rPr sz="1150" spc="9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from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spc="-25" dirty="0">
                <a:latin typeface="Arial"/>
                <a:cs typeface="Arial"/>
              </a:rPr>
              <a:t>the</a:t>
            </a:r>
            <a:r>
              <a:rPr sz="1150" spc="500" dirty="0">
                <a:latin typeface="Arial"/>
                <a:cs typeface="Arial"/>
              </a:rPr>
              <a:t>  </a:t>
            </a:r>
            <a:r>
              <a:rPr sz="1150" dirty="0">
                <a:latin typeface="Arial"/>
                <a:cs typeface="Arial"/>
              </a:rPr>
              <a:t>parent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class,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grandparent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class,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and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so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on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all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way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up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class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hierarchy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until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you</a:t>
            </a:r>
            <a:r>
              <a:rPr sz="1150" spc="105" dirty="0">
                <a:latin typeface="Arial"/>
                <a:cs typeface="Arial"/>
              </a:rPr>
              <a:t> </a:t>
            </a:r>
            <a:r>
              <a:rPr sz="1150" spc="-10" dirty="0">
                <a:latin typeface="Arial"/>
                <a:cs typeface="Arial"/>
              </a:rPr>
              <a:t>reach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4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class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spc="155" dirty="0">
                <a:latin typeface="Times New Roman"/>
                <a:cs typeface="Times New Roman"/>
              </a:rPr>
              <a:t>Object</a:t>
            </a:r>
            <a:r>
              <a:rPr sz="1150" spc="155" dirty="0">
                <a:latin typeface="Arial"/>
                <a:cs typeface="Arial"/>
              </a:rPr>
              <a:t>.</a:t>
            </a:r>
            <a:endParaRPr sz="11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513076" y="2125979"/>
            <a:ext cx="2693035" cy="2903220"/>
          </a:xfrm>
          <a:custGeom>
            <a:avLst/>
            <a:gdLst/>
            <a:ahLst/>
            <a:cxnLst/>
            <a:rect l="l" t="t" r="r" b="b"/>
            <a:pathLst>
              <a:path w="2693035" h="2903220">
                <a:moveTo>
                  <a:pt x="2692907" y="0"/>
                </a:moveTo>
                <a:lnTo>
                  <a:pt x="0" y="0"/>
                </a:lnTo>
                <a:lnTo>
                  <a:pt x="0" y="2903220"/>
                </a:lnTo>
                <a:lnTo>
                  <a:pt x="2692907" y="2903220"/>
                </a:lnTo>
                <a:lnTo>
                  <a:pt x="2692907" y="2898648"/>
                </a:lnTo>
                <a:lnTo>
                  <a:pt x="22860" y="2898648"/>
                </a:lnTo>
                <a:lnTo>
                  <a:pt x="10668" y="2887980"/>
                </a:lnTo>
                <a:lnTo>
                  <a:pt x="22860" y="2887980"/>
                </a:lnTo>
                <a:lnTo>
                  <a:pt x="22860" y="22860"/>
                </a:lnTo>
                <a:lnTo>
                  <a:pt x="10668" y="22860"/>
                </a:lnTo>
                <a:lnTo>
                  <a:pt x="22860" y="10668"/>
                </a:lnTo>
                <a:lnTo>
                  <a:pt x="2692907" y="10668"/>
                </a:lnTo>
                <a:lnTo>
                  <a:pt x="2692907" y="0"/>
                </a:lnTo>
                <a:close/>
              </a:path>
              <a:path w="2693035" h="2903220">
                <a:moveTo>
                  <a:pt x="22860" y="2887980"/>
                </a:moveTo>
                <a:lnTo>
                  <a:pt x="10668" y="2887980"/>
                </a:lnTo>
                <a:lnTo>
                  <a:pt x="22860" y="2898648"/>
                </a:lnTo>
                <a:lnTo>
                  <a:pt x="22860" y="2887980"/>
                </a:lnTo>
                <a:close/>
              </a:path>
              <a:path w="2693035" h="2903220">
                <a:moveTo>
                  <a:pt x="2670048" y="2887980"/>
                </a:moveTo>
                <a:lnTo>
                  <a:pt x="22860" y="2887980"/>
                </a:lnTo>
                <a:lnTo>
                  <a:pt x="22860" y="2898648"/>
                </a:lnTo>
                <a:lnTo>
                  <a:pt x="2670048" y="2898648"/>
                </a:lnTo>
                <a:lnTo>
                  <a:pt x="2670048" y="2887980"/>
                </a:lnTo>
                <a:close/>
              </a:path>
              <a:path w="2693035" h="2903220">
                <a:moveTo>
                  <a:pt x="2670048" y="10668"/>
                </a:moveTo>
                <a:lnTo>
                  <a:pt x="2670048" y="2898648"/>
                </a:lnTo>
                <a:lnTo>
                  <a:pt x="2682240" y="2887980"/>
                </a:lnTo>
                <a:lnTo>
                  <a:pt x="2692907" y="2887979"/>
                </a:lnTo>
                <a:lnTo>
                  <a:pt x="2692907" y="22860"/>
                </a:lnTo>
                <a:lnTo>
                  <a:pt x="2682240" y="22860"/>
                </a:lnTo>
                <a:lnTo>
                  <a:pt x="2670048" y="10668"/>
                </a:lnTo>
                <a:close/>
              </a:path>
              <a:path w="2693035" h="2903220">
                <a:moveTo>
                  <a:pt x="2692907" y="2887979"/>
                </a:moveTo>
                <a:lnTo>
                  <a:pt x="2682240" y="2887980"/>
                </a:lnTo>
                <a:lnTo>
                  <a:pt x="2670048" y="2898648"/>
                </a:lnTo>
                <a:lnTo>
                  <a:pt x="2692907" y="2898648"/>
                </a:lnTo>
                <a:lnTo>
                  <a:pt x="2692907" y="2887979"/>
                </a:lnTo>
                <a:close/>
              </a:path>
              <a:path w="2693035" h="2903220">
                <a:moveTo>
                  <a:pt x="22860" y="10668"/>
                </a:moveTo>
                <a:lnTo>
                  <a:pt x="10668" y="22860"/>
                </a:lnTo>
                <a:lnTo>
                  <a:pt x="22860" y="22860"/>
                </a:lnTo>
                <a:lnTo>
                  <a:pt x="22860" y="10668"/>
                </a:lnTo>
                <a:close/>
              </a:path>
              <a:path w="2693035" h="2903220">
                <a:moveTo>
                  <a:pt x="2670048" y="10668"/>
                </a:moveTo>
                <a:lnTo>
                  <a:pt x="22860" y="10668"/>
                </a:lnTo>
                <a:lnTo>
                  <a:pt x="22860" y="22860"/>
                </a:lnTo>
                <a:lnTo>
                  <a:pt x="2670048" y="22860"/>
                </a:lnTo>
                <a:lnTo>
                  <a:pt x="2670048" y="10668"/>
                </a:lnTo>
                <a:close/>
              </a:path>
              <a:path w="2693035" h="2903220">
                <a:moveTo>
                  <a:pt x="2692907" y="10668"/>
                </a:moveTo>
                <a:lnTo>
                  <a:pt x="2670048" y="10668"/>
                </a:lnTo>
                <a:lnTo>
                  <a:pt x="2682240" y="22860"/>
                </a:lnTo>
                <a:lnTo>
                  <a:pt x="2692907" y="22860"/>
                </a:lnTo>
                <a:lnTo>
                  <a:pt x="2692907" y="1066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677670" y="3507701"/>
            <a:ext cx="1659889" cy="153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45"/>
              </a:lnSpc>
            </a:pPr>
            <a:r>
              <a:rPr sz="1150" spc="140" dirty="0">
                <a:latin typeface="Times New Roman"/>
                <a:cs typeface="Times New Roman"/>
              </a:rPr>
              <a:t>&lt;Accessor</a:t>
            </a:r>
            <a:r>
              <a:rPr sz="1150" spc="405" dirty="0">
                <a:latin typeface="Times New Roman"/>
                <a:cs typeface="Times New Roman"/>
              </a:rPr>
              <a:t> </a:t>
            </a:r>
            <a:r>
              <a:rPr sz="1150" spc="75" dirty="0">
                <a:latin typeface="Times New Roman"/>
                <a:cs typeface="Times New Roman"/>
              </a:rPr>
              <a:t>Methods&gt;&gt;</a:t>
            </a:r>
            <a:endParaRPr sz="1150">
              <a:latin typeface="Times New Roman"/>
              <a:cs typeface="Times New Roman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091183" y="1200911"/>
            <a:ext cx="5663565" cy="402590"/>
            <a:chOff x="1091183" y="1200911"/>
            <a:chExt cx="5663565" cy="402590"/>
          </a:xfrm>
        </p:grpSpPr>
        <p:sp>
          <p:nvSpPr>
            <p:cNvPr id="5" name="object 5"/>
            <p:cNvSpPr/>
            <p:nvPr/>
          </p:nvSpPr>
          <p:spPr>
            <a:xfrm>
              <a:off x="1091183" y="1319783"/>
              <a:ext cx="5663565" cy="238125"/>
            </a:xfrm>
            <a:custGeom>
              <a:avLst/>
              <a:gdLst/>
              <a:ahLst/>
              <a:cxnLst/>
              <a:rect l="l" t="t" r="r" b="b"/>
              <a:pathLst>
                <a:path w="5663565" h="238125">
                  <a:moveTo>
                    <a:pt x="5663184" y="0"/>
                  </a:moveTo>
                  <a:lnTo>
                    <a:pt x="0" y="0"/>
                  </a:lnTo>
                  <a:lnTo>
                    <a:pt x="0" y="237744"/>
                  </a:lnTo>
                  <a:lnTo>
                    <a:pt x="5663184" y="237744"/>
                  </a:lnTo>
                  <a:lnTo>
                    <a:pt x="5663184" y="0"/>
                  </a:lnTo>
                  <a:close/>
                </a:path>
              </a:pathLst>
            </a:custGeom>
            <a:solidFill>
              <a:srgbClr val="A8A8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331463" y="1200911"/>
              <a:ext cx="893444" cy="402590"/>
            </a:xfrm>
            <a:custGeom>
              <a:avLst/>
              <a:gdLst/>
              <a:ahLst/>
              <a:cxnLst/>
              <a:rect l="l" t="t" r="r" b="b"/>
              <a:pathLst>
                <a:path w="893445" h="402590">
                  <a:moveTo>
                    <a:pt x="490728" y="0"/>
                  </a:moveTo>
                  <a:lnTo>
                    <a:pt x="400812" y="0"/>
                  </a:lnTo>
                  <a:lnTo>
                    <a:pt x="365185" y="2395"/>
                  </a:lnTo>
                  <a:lnTo>
                    <a:pt x="323233" y="7226"/>
                  </a:lnTo>
                  <a:lnTo>
                    <a:pt x="277006" y="14789"/>
                  </a:lnTo>
                  <a:lnTo>
                    <a:pt x="228556" y="25381"/>
                  </a:lnTo>
                  <a:lnTo>
                    <a:pt x="179936" y="39300"/>
                  </a:lnTo>
                  <a:lnTo>
                    <a:pt x="133198" y="56840"/>
                  </a:lnTo>
                  <a:lnTo>
                    <a:pt x="90392" y="78300"/>
                  </a:lnTo>
                  <a:lnTo>
                    <a:pt x="53572" y="103977"/>
                  </a:lnTo>
                  <a:lnTo>
                    <a:pt x="24789" y="134165"/>
                  </a:lnTo>
                  <a:lnTo>
                    <a:pt x="6096" y="169164"/>
                  </a:lnTo>
                  <a:lnTo>
                    <a:pt x="0" y="201168"/>
                  </a:lnTo>
                  <a:lnTo>
                    <a:pt x="3048" y="222504"/>
                  </a:lnTo>
                  <a:lnTo>
                    <a:pt x="35271" y="278686"/>
                  </a:lnTo>
                  <a:lnTo>
                    <a:pt x="68623" y="308391"/>
                  </a:lnTo>
                  <a:lnTo>
                    <a:pt x="109086" y="333295"/>
                  </a:lnTo>
                  <a:lnTo>
                    <a:pt x="155022" y="353742"/>
                  </a:lnTo>
                  <a:lnTo>
                    <a:pt x="204793" y="370074"/>
                  </a:lnTo>
                  <a:lnTo>
                    <a:pt x="256761" y="382633"/>
                  </a:lnTo>
                  <a:lnTo>
                    <a:pt x="309290" y="391761"/>
                  </a:lnTo>
                  <a:lnTo>
                    <a:pt x="360741" y="397800"/>
                  </a:lnTo>
                  <a:lnTo>
                    <a:pt x="409476" y="401094"/>
                  </a:lnTo>
                  <a:lnTo>
                    <a:pt x="453859" y="401983"/>
                  </a:lnTo>
                  <a:lnTo>
                    <a:pt x="492252" y="400812"/>
                  </a:lnTo>
                  <a:lnTo>
                    <a:pt x="534924" y="397764"/>
                  </a:lnTo>
                  <a:lnTo>
                    <a:pt x="577596" y="393192"/>
                  </a:lnTo>
                  <a:lnTo>
                    <a:pt x="617285" y="386764"/>
                  </a:lnTo>
                  <a:lnTo>
                    <a:pt x="643095" y="381000"/>
                  </a:lnTo>
                  <a:lnTo>
                    <a:pt x="446531" y="381000"/>
                  </a:lnTo>
                  <a:lnTo>
                    <a:pt x="410403" y="380609"/>
                  </a:lnTo>
                  <a:lnTo>
                    <a:pt x="367637" y="377908"/>
                  </a:lnTo>
                  <a:lnTo>
                    <a:pt x="320255" y="372574"/>
                  </a:lnTo>
                  <a:lnTo>
                    <a:pt x="270275" y="364290"/>
                  </a:lnTo>
                  <a:lnTo>
                    <a:pt x="219717" y="352734"/>
                  </a:lnTo>
                  <a:lnTo>
                    <a:pt x="170602" y="337587"/>
                  </a:lnTo>
                  <a:lnTo>
                    <a:pt x="124949" y="318530"/>
                  </a:lnTo>
                  <a:lnTo>
                    <a:pt x="84777" y="295242"/>
                  </a:lnTo>
                  <a:lnTo>
                    <a:pt x="52106" y="267404"/>
                  </a:lnTo>
                  <a:lnTo>
                    <a:pt x="28956" y="234696"/>
                  </a:lnTo>
                  <a:lnTo>
                    <a:pt x="21336" y="208788"/>
                  </a:lnTo>
                  <a:lnTo>
                    <a:pt x="21336" y="192024"/>
                  </a:lnTo>
                  <a:lnTo>
                    <a:pt x="47784" y="138962"/>
                  </a:lnTo>
                  <a:lnTo>
                    <a:pt x="79794" y="109551"/>
                  </a:lnTo>
                  <a:lnTo>
                    <a:pt x="119818" y="85105"/>
                  </a:lnTo>
                  <a:lnTo>
                    <a:pt x="165739" y="65230"/>
                  </a:lnTo>
                  <a:lnTo>
                    <a:pt x="215441" y="49530"/>
                  </a:lnTo>
                  <a:lnTo>
                    <a:pt x="266804" y="37609"/>
                  </a:lnTo>
                  <a:lnTo>
                    <a:pt x="317713" y="29072"/>
                  </a:lnTo>
                  <a:lnTo>
                    <a:pt x="366048" y="23524"/>
                  </a:lnTo>
                  <a:lnTo>
                    <a:pt x="409694" y="20569"/>
                  </a:lnTo>
                  <a:lnTo>
                    <a:pt x="446531" y="19812"/>
                  </a:lnTo>
                  <a:lnTo>
                    <a:pt x="641197" y="19812"/>
                  </a:lnTo>
                  <a:lnTo>
                    <a:pt x="614607" y="14007"/>
                  </a:lnTo>
                  <a:lnTo>
                    <a:pt x="568416" y="6559"/>
                  </a:lnTo>
                  <a:lnTo>
                    <a:pt x="526451" y="1974"/>
                  </a:lnTo>
                  <a:lnTo>
                    <a:pt x="490728" y="0"/>
                  </a:lnTo>
                  <a:close/>
                </a:path>
                <a:path w="893445" h="402590">
                  <a:moveTo>
                    <a:pt x="641197" y="19812"/>
                  </a:moveTo>
                  <a:lnTo>
                    <a:pt x="446531" y="19812"/>
                  </a:lnTo>
                  <a:lnTo>
                    <a:pt x="490728" y="21336"/>
                  </a:lnTo>
                  <a:lnTo>
                    <a:pt x="533400" y="24384"/>
                  </a:lnTo>
                  <a:lnTo>
                    <a:pt x="573668" y="28654"/>
                  </a:lnTo>
                  <a:lnTo>
                    <a:pt x="621413" y="36460"/>
                  </a:lnTo>
                  <a:lnTo>
                    <a:pt x="673159" y="48282"/>
                  </a:lnTo>
                  <a:lnTo>
                    <a:pt x="725428" y="64598"/>
                  </a:lnTo>
                  <a:lnTo>
                    <a:pt x="774744" y="85889"/>
                  </a:lnTo>
                  <a:lnTo>
                    <a:pt x="817630" y="112634"/>
                  </a:lnTo>
                  <a:lnTo>
                    <a:pt x="850608" y="145312"/>
                  </a:lnTo>
                  <a:lnTo>
                    <a:pt x="870204" y="184404"/>
                  </a:lnTo>
                  <a:lnTo>
                    <a:pt x="871728" y="192024"/>
                  </a:lnTo>
                  <a:lnTo>
                    <a:pt x="871728" y="210312"/>
                  </a:lnTo>
                  <a:lnTo>
                    <a:pt x="850528" y="256351"/>
                  </a:lnTo>
                  <a:lnTo>
                    <a:pt x="817303" y="288655"/>
                  </a:lnTo>
                  <a:lnTo>
                    <a:pt x="774100" y="315270"/>
                  </a:lnTo>
                  <a:lnTo>
                    <a:pt x="724490" y="336623"/>
                  </a:lnTo>
                  <a:lnTo>
                    <a:pt x="672044" y="353140"/>
                  </a:lnTo>
                  <a:lnTo>
                    <a:pt x="620333" y="365250"/>
                  </a:lnTo>
                  <a:lnTo>
                    <a:pt x="572928" y="373378"/>
                  </a:lnTo>
                  <a:lnTo>
                    <a:pt x="533400" y="377952"/>
                  </a:lnTo>
                  <a:lnTo>
                    <a:pt x="446531" y="381000"/>
                  </a:lnTo>
                  <a:lnTo>
                    <a:pt x="643095" y="381000"/>
                  </a:lnTo>
                  <a:lnTo>
                    <a:pt x="714643" y="361439"/>
                  </a:lnTo>
                  <a:lnTo>
                    <a:pt x="764967" y="341895"/>
                  </a:lnTo>
                  <a:lnTo>
                    <a:pt x="811490" y="317333"/>
                  </a:lnTo>
                  <a:lnTo>
                    <a:pt x="850542" y="287430"/>
                  </a:lnTo>
                  <a:lnTo>
                    <a:pt x="878449" y="251864"/>
                  </a:lnTo>
                  <a:lnTo>
                    <a:pt x="891540" y="210312"/>
                  </a:lnTo>
                  <a:lnTo>
                    <a:pt x="893063" y="199644"/>
                  </a:lnTo>
                  <a:lnTo>
                    <a:pt x="890016" y="178308"/>
                  </a:lnTo>
                  <a:lnTo>
                    <a:pt x="867627" y="133041"/>
                  </a:lnTo>
                  <a:lnTo>
                    <a:pt x="838406" y="103083"/>
                  </a:lnTo>
                  <a:lnTo>
                    <a:pt x="801317" y="77511"/>
                  </a:lnTo>
                  <a:lnTo>
                    <a:pt x="758378" y="56071"/>
                  </a:lnTo>
                  <a:lnTo>
                    <a:pt x="711603" y="38509"/>
                  </a:lnTo>
                  <a:lnTo>
                    <a:pt x="663007" y="24572"/>
                  </a:lnTo>
                  <a:lnTo>
                    <a:pt x="641197" y="19812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2624327" y="3486911"/>
            <a:ext cx="2478405" cy="1377950"/>
            <a:chOff x="2624327" y="3486911"/>
            <a:chExt cx="2478405" cy="1377950"/>
          </a:xfrm>
        </p:grpSpPr>
        <p:sp>
          <p:nvSpPr>
            <p:cNvPr id="8" name="object 8"/>
            <p:cNvSpPr/>
            <p:nvPr/>
          </p:nvSpPr>
          <p:spPr>
            <a:xfrm>
              <a:off x="2633471" y="3496055"/>
              <a:ext cx="2459990" cy="1359535"/>
            </a:xfrm>
            <a:custGeom>
              <a:avLst/>
              <a:gdLst/>
              <a:ahLst/>
              <a:cxnLst/>
              <a:rect l="l" t="t" r="r" b="b"/>
              <a:pathLst>
                <a:path w="2459990" h="1359535">
                  <a:moveTo>
                    <a:pt x="2459736" y="0"/>
                  </a:moveTo>
                  <a:lnTo>
                    <a:pt x="0" y="0"/>
                  </a:lnTo>
                  <a:lnTo>
                    <a:pt x="0" y="1359408"/>
                  </a:lnTo>
                  <a:lnTo>
                    <a:pt x="2459736" y="1359408"/>
                  </a:lnTo>
                  <a:lnTo>
                    <a:pt x="245973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624327" y="3486911"/>
              <a:ext cx="2478405" cy="1377950"/>
            </a:xfrm>
            <a:custGeom>
              <a:avLst/>
              <a:gdLst/>
              <a:ahLst/>
              <a:cxnLst/>
              <a:rect l="l" t="t" r="r" b="b"/>
              <a:pathLst>
                <a:path w="2478404" h="1377950">
                  <a:moveTo>
                    <a:pt x="2478024" y="0"/>
                  </a:moveTo>
                  <a:lnTo>
                    <a:pt x="0" y="0"/>
                  </a:lnTo>
                  <a:lnTo>
                    <a:pt x="0" y="1377696"/>
                  </a:lnTo>
                  <a:lnTo>
                    <a:pt x="2478024" y="1377696"/>
                  </a:lnTo>
                  <a:lnTo>
                    <a:pt x="2478024" y="1368552"/>
                  </a:lnTo>
                  <a:lnTo>
                    <a:pt x="18288" y="1368552"/>
                  </a:lnTo>
                  <a:lnTo>
                    <a:pt x="9144" y="1359408"/>
                  </a:lnTo>
                  <a:lnTo>
                    <a:pt x="18288" y="1359408"/>
                  </a:lnTo>
                  <a:lnTo>
                    <a:pt x="18288" y="18288"/>
                  </a:lnTo>
                  <a:lnTo>
                    <a:pt x="9144" y="18288"/>
                  </a:lnTo>
                  <a:lnTo>
                    <a:pt x="18288" y="9144"/>
                  </a:lnTo>
                  <a:lnTo>
                    <a:pt x="2478024" y="9144"/>
                  </a:lnTo>
                  <a:lnTo>
                    <a:pt x="2478024" y="0"/>
                  </a:lnTo>
                  <a:close/>
                </a:path>
                <a:path w="2478404" h="1377950">
                  <a:moveTo>
                    <a:pt x="18288" y="1359408"/>
                  </a:moveTo>
                  <a:lnTo>
                    <a:pt x="9144" y="1359408"/>
                  </a:lnTo>
                  <a:lnTo>
                    <a:pt x="18288" y="1368552"/>
                  </a:lnTo>
                  <a:lnTo>
                    <a:pt x="18288" y="1359408"/>
                  </a:lnTo>
                  <a:close/>
                </a:path>
                <a:path w="2478404" h="1377950">
                  <a:moveTo>
                    <a:pt x="2459736" y="1359408"/>
                  </a:moveTo>
                  <a:lnTo>
                    <a:pt x="18288" y="1359408"/>
                  </a:lnTo>
                  <a:lnTo>
                    <a:pt x="18288" y="1368552"/>
                  </a:lnTo>
                  <a:lnTo>
                    <a:pt x="2459736" y="1368552"/>
                  </a:lnTo>
                  <a:lnTo>
                    <a:pt x="2459736" y="1359408"/>
                  </a:lnTo>
                  <a:close/>
                </a:path>
                <a:path w="2478404" h="1377950">
                  <a:moveTo>
                    <a:pt x="2459736" y="9144"/>
                  </a:moveTo>
                  <a:lnTo>
                    <a:pt x="2459736" y="1368552"/>
                  </a:lnTo>
                  <a:lnTo>
                    <a:pt x="2468880" y="1359408"/>
                  </a:lnTo>
                  <a:lnTo>
                    <a:pt x="2478024" y="1359408"/>
                  </a:lnTo>
                  <a:lnTo>
                    <a:pt x="2478024" y="18288"/>
                  </a:lnTo>
                  <a:lnTo>
                    <a:pt x="2468880" y="18288"/>
                  </a:lnTo>
                  <a:lnTo>
                    <a:pt x="2459736" y="9144"/>
                  </a:lnTo>
                  <a:close/>
                </a:path>
                <a:path w="2478404" h="1377950">
                  <a:moveTo>
                    <a:pt x="2478024" y="1359408"/>
                  </a:moveTo>
                  <a:lnTo>
                    <a:pt x="2468880" y="1359408"/>
                  </a:lnTo>
                  <a:lnTo>
                    <a:pt x="2459736" y="1368552"/>
                  </a:lnTo>
                  <a:lnTo>
                    <a:pt x="2478024" y="1368552"/>
                  </a:lnTo>
                  <a:lnTo>
                    <a:pt x="2478024" y="1359408"/>
                  </a:lnTo>
                  <a:close/>
                </a:path>
                <a:path w="2478404" h="1377950">
                  <a:moveTo>
                    <a:pt x="18288" y="9144"/>
                  </a:moveTo>
                  <a:lnTo>
                    <a:pt x="9144" y="18288"/>
                  </a:lnTo>
                  <a:lnTo>
                    <a:pt x="18288" y="18288"/>
                  </a:lnTo>
                  <a:lnTo>
                    <a:pt x="18288" y="9144"/>
                  </a:lnTo>
                  <a:close/>
                </a:path>
                <a:path w="2478404" h="1377950">
                  <a:moveTo>
                    <a:pt x="2459736" y="9144"/>
                  </a:moveTo>
                  <a:lnTo>
                    <a:pt x="18288" y="9144"/>
                  </a:lnTo>
                  <a:lnTo>
                    <a:pt x="18288" y="18288"/>
                  </a:lnTo>
                  <a:lnTo>
                    <a:pt x="2459736" y="18288"/>
                  </a:lnTo>
                  <a:lnTo>
                    <a:pt x="2459736" y="9144"/>
                  </a:lnTo>
                  <a:close/>
                </a:path>
                <a:path w="2478404" h="1377950">
                  <a:moveTo>
                    <a:pt x="2478024" y="9144"/>
                  </a:moveTo>
                  <a:lnTo>
                    <a:pt x="2459736" y="9144"/>
                  </a:lnTo>
                  <a:lnTo>
                    <a:pt x="2468880" y="18288"/>
                  </a:lnTo>
                  <a:lnTo>
                    <a:pt x="2478024" y="18288"/>
                  </a:lnTo>
                  <a:lnTo>
                    <a:pt x="2478024" y="914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779780" y="790204"/>
            <a:ext cx="6221730" cy="67786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R="5715" algn="ctr">
              <a:lnSpc>
                <a:spcPct val="100000"/>
              </a:lnSpc>
              <a:spcBef>
                <a:spcPts val="110"/>
              </a:spcBef>
            </a:pPr>
            <a:r>
              <a:rPr sz="1850" b="1" spc="75" dirty="0">
                <a:latin typeface="Times New Roman"/>
                <a:cs typeface="Times New Roman"/>
              </a:rPr>
              <a:t>Manager</a:t>
            </a:r>
            <a:r>
              <a:rPr sz="1850" b="1" spc="80" dirty="0">
                <a:latin typeface="Times New Roman"/>
                <a:cs typeface="Times New Roman"/>
              </a:rPr>
              <a:t> </a:t>
            </a:r>
            <a:r>
              <a:rPr sz="1850" b="1" spc="-10" dirty="0">
                <a:latin typeface="Arial"/>
                <a:cs typeface="Arial"/>
              </a:rPr>
              <a:t>Subclass</a:t>
            </a:r>
            <a:endParaRPr sz="1850" dirty="0">
              <a:latin typeface="Arial"/>
              <a:cs typeface="Arial"/>
            </a:endParaRPr>
          </a:p>
          <a:p>
            <a:pPr marL="330835">
              <a:lnSpc>
                <a:spcPct val="100000"/>
              </a:lnSpc>
              <a:spcBef>
                <a:spcPts val="1770"/>
              </a:spcBef>
            </a:pPr>
            <a:r>
              <a:rPr sz="1400" spc="265" dirty="0">
                <a:latin typeface="Times New Roman"/>
                <a:cs typeface="Times New Roman"/>
              </a:rPr>
              <a:t>public</a:t>
            </a:r>
            <a:r>
              <a:rPr sz="1400" spc="85" dirty="0">
                <a:latin typeface="Times New Roman"/>
                <a:cs typeface="Times New Roman"/>
              </a:rPr>
              <a:t>  </a:t>
            </a:r>
            <a:r>
              <a:rPr sz="1400" spc="305" dirty="0">
                <a:latin typeface="Times New Roman"/>
                <a:cs typeface="Times New Roman"/>
              </a:rPr>
              <a:t>class</a:t>
            </a:r>
            <a:r>
              <a:rPr sz="1400" spc="85" dirty="0">
                <a:latin typeface="Times New Roman"/>
                <a:cs typeface="Times New Roman"/>
              </a:rPr>
              <a:t>  </a:t>
            </a:r>
            <a:r>
              <a:rPr sz="1400" spc="135" dirty="0">
                <a:latin typeface="Times New Roman"/>
                <a:cs typeface="Times New Roman"/>
              </a:rPr>
              <a:t>Manager</a:t>
            </a:r>
            <a:r>
              <a:rPr sz="1400" spc="85" dirty="0">
                <a:latin typeface="Times New Roman"/>
                <a:cs typeface="Times New Roman"/>
              </a:rPr>
              <a:t>  </a:t>
            </a:r>
            <a:r>
              <a:rPr sz="1400" spc="235" dirty="0">
                <a:latin typeface="Times New Roman"/>
                <a:cs typeface="Times New Roman"/>
              </a:rPr>
              <a:t>extends</a:t>
            </a:r>
            <a:r>
              <a:rPr sz="1400" spc="85" dirty="0">
                <a:latin typeface="Times New Roman"/>
                <a:cs typeface="Times New Roman"/>
              </a:rPr>
              <a:t>  </a:t>
            </a:r>
            <a:r>
              <a:rPr sz="1400" spc="140" dirty="0">
                <a:latin typeface="Times New Roman"/>
                <a:cs typeface="Times New Roman"/>
              </a:rPr>
              <a:t>Employee</a:t>
            </a:r>
            <a:r>
              <a:rPr sz="1400" spc="85" dirty="0">
                <a:latin typeface="Times New Roman"/>
                <a:cs typeface="Times New Roman"/>
              </a:rPr>
              <a:t>  </a:t>
            </a:r>
            <a:r>
              <a:rPr sz="1400" spc="180" dirty="0">
                <a:latin typeface="Times New Roman"/>
                <a:cs typeface="Times New Roman"/>
              </a:rPr>
              <a:t>{</a:t>
            </a:r>
            <a:r>
              <a:rPr sz="1400" spc="85" dirty="0">
                <a:latin typeface="Times New Roman"/>
                <a:cs typeface="Times New Roman"/>
              </a:rPr>
              <a:t>  </a:t>
            </a:r>
            <a:r>
              <a:rPr sz="1400" spc="130" dirty="0">
                <a:latin typeface="Times New Roman"/>
                <a:cs typeface="Times New Roman"/>
              </a:rPr>
              <a:t>}</a:t>
            </a:r>
            <a:endParaRPr sz="1400" dirty="0">
              <a:latin typeface="Times New Roman"/>
              <a:cs typeface="Times New Roman"/>
            </a:endParaRPr>
          </a:p>
          <a:p>
            <a:pPr marL="283845">
              <a:lnSpc>
                <a:spcPct val="100000"/>
              </a:lnSpc>
              <a:spcBef>
                <a:spcPts val="1565"/>
              </a:spcBef>
            </a:pPr>
            <a:r>
              <a:rPr sz="1250" dirty="0">
                <a:latin typeface="Arial"/>
                <a:cs typeface="Arial"/>
              </a:rPr>
              <a:t>The</a:t>
            </a:r>
            <a:r>
              <a:rPr sz="1250" spc="35" dirty="0">
                <a:latin typeface="Arial"/>
                <a:cs typeface="Arial"/>
              </a:rPr>
              <a:t> </a:t>
            </a:r>
            <a:r>
              <a:rPr sz="1250" dirty="0">
                <a:latin typeface="Arial"/>
                <a:cs typeface="Arial"/>
              </a:rPr>
              <a:t>keyword</a:t>
            </a:r>
            <a:r>
              <a:rPr sz="1250" spc="95" dirty="0">
                <a:latin typeface="Arial"/>
                <a:cs typeface="Arial"/>
              </a:rPr>
              <a:t> </a:t>
            </a:r>
            <a:r>
              <a:rPr sz="1250" b="1" spc="190" dirty="0">
                <a:latin typeface="Times New Roman"/>
                <a:cs typeface="Times New Roman"/>
              </a:rPr>
              <a:t>extends</a:t>
            </a:r>
            <a:r>
              <a:rPr sz="1250" b="1" spc="60" dirty="0">
                <a:latin typeface="Times New Roman"/>
                <a:cs typeface="Times New Roman"/>
              </a:rPr>
              <a:t> </a:t>
            </a:r>
            <a:r>
              <a:rPr sz="1250" dirty="0">
                <a:latin typeface="Arial"/>
                <a:cs typeface="Arial"/>
              </a:rPr>
              <a:t>creates</a:t>
            </a:r>
            <a:r>
              <a:rPr sz="1250" spc="70" dirty="0">
                <a:latin typeface="Arial"/>
                <a:cs typeface="Arial"/>
              </a:rPr>
              <a:t> </a:t>
            </a:r>
            <a:r>
              <a:rPr sz="1250" dirty="0">
                <a:latin typeface="Arial"/>
                <a:cs typeface="Arial"/>
              </a:rPr>
              <a:t>the</a:t>
            </a:r>
            <a:r>
              <a:rPr sz="1250" spc="65" dirty="0">
                <a:latin typeface="Arial"/>
                <a:cs typeface="Arial"/>
              </a:rPr>
              <a:t> </a:t>
            </a:r>
            <a:r>
              <a:rPr sz="1250" dirty="0">
                <a:latin typeface="Arial"/>
                <a:cs typeface="Arial"/>
              </a:rPr>
              <a:t>inheritance</a:t>
            </a:r>
            <a:r>
              <a:rPr sz="1250" spc="80" dirty="0">
                <a:latin typeface="Arial"/>
                <a:cs typeface="Arial"/>
              </a:rPr>
              <a:t> </a:t>
            </a:r>
            <a:r>
              <a:rPr sz="1250" spc="-10" dirty="0">
                <a:latin typeface="Arial"/>
                <a:cs typeface="Arial"/>
              </a:rPr>
              <a:t>relationship:</a:t>
            </a:r>
            <a:endParaRPr sz="125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0"/>
              </a:spcBef>
            </a:pPr>
            <a:endParaRPr sz="1250" dirty="0">
              <a:latin typeface="Arial"/>
              <a:cs typeface="Arial"/>
            </a:endParaRPr>
          </a:p>
          <a:p>
            <a:pPr marL="1811020">
              <a:lnSpc>
                <a:spcPct val="100000"/>
              </a:lnSpc>
            </a:pPr>
            <a:r>
              <a:rPr sz="1150" b="1" spc="-10" dirty="0">
                <a:latin typeface="Arial"/>
                <a:cs typeface="Arial"/>
              </a:rPr>
              <a:t>Employee</a:t>
            </a:r>
            <a:endParaRPr sz="1150" dirty="0">
              <a:latin typeface="Arial"/>
              <a:cs typeface="Arial"/>
            </a:endParaRPr>
          </a:p>
          <a:p>
            <a:pPr marL="1811020" marR="2569210">
              <a:lnSpc>
                <a:spcPts val="2090"/>
              </a:lnSpc>
              <a:spcBef>
                <a:spcPts val="125"/>
              </a:spcBef>
            </a:pPr>
            <a:r>
              <a:rPr sz="1150" spc="220" dirty="0">
                <a:latin typeface="Times New Roman"/>
                <a:cs typeface="Times New Roman"/>
              </a:rPr>
              <a:t>private</a:t>
            </a:r>
            <a:r>
              <a:rPr sz="1150" spc="415" dirty="0">
                <a:latin typeface="Times New Roman"/>
                <a:cs typeface="Times New Roman"/>
              </a:rPr>
              <a:t> </a:t>
            </a:r>
            <a:r>
              <a:rPr sz="1150" spc="275" dirty="0">
                <a:latin typeface="Times New Roman"/>
                <a:cs typeface="Times New Roman"/>
              </a:rPr>
              <a:t>int</a:t>
            </a:r>
            <a:r>
              <a:rPr sz="1150" spc="420" dirty="0">
                <a:latin typeface="Times New Roman"/>
                <a:cs typeface="Times New Roman"/>
              </a:rPr>
              <a:t> </a:t>
            </a:r>
            <a:r>
              <a:rPr sz="1150" spc="80" dirty="0">
                <a:latin typeface="Times New Roman"/>
                <a:cs typeface="Times New Roman"/>
              </a:rPr>
              <a:t>empId </a:t>
            </a:r>
            <a:r>
              <a:rPr sz="1150" spc="220" dirty="0">
                <a:latin typeface="Times New Roman"/>
                <a:cs typeface="Times New Roman"/>
              </a:rPr>
              <a:t>private</a:t>
            </a:r>
            <a:r>
              <a:rPr sz="1150" spc="425" dirty="0">
                <a:latin typeface="Times New Roman"/>
                <a:cs typeface="Times New Roman"/>
              </a:rPr>
              <a:t> </a:t>
            </a:r>
            <a:r>
              <a:rPr sz="1150" spc="210" dirty="0">
                <a:latin typeface="Times New Roman"/>
                <a:cs typeface="Times New Roman"/>
              </a:rPr>
              <a:t>String</a:t>
            </a:r>
            <a:r>
              <a:rPr sz="1150" spc="415" dirty="0">
                <a:latin typeface="Times New Roman"/>
                <a:cs typeface="Times New Roman"/>
              </a:rPr>
              <a:t> </a:t>
            </a:r>
            <a:r>
              <a:rPr sz="1150" spc="30" dirty="0">
                <a:latin typeface="Times New Roman"/>
                <a:cs typeface="Times New Roman"/>
              </a:rPr>
              <a:t>name </a:t>
            </a:r>
            <a:r>
              <a:rPr sz="1150" spc="220" dirty="0">
                <a:latin typeface="Times New Roman"/>
                <a:cs typeface="Times New Roman"/>
              </a:rPr>
              <a:t>private</a:t>
            </a:r>
            <a:r>
              <a:rPr sz="1150" spc="425" dirty="0">
                <a:latin typeface="Times New Roman"/>
                <a:cs typeface="Times New Roman"/>
              </a:rPr>
              <a:t> </a:t>
            </a:r>
            <a:r>
              <a:rPr sz="1150" spc="210" dirty="0">
                <a:latin typeface="Times New Roman"/>
                <a:cs typeface="Times New Roman"/>
              </a:rPr>
              <a:t>String</a:t>
            </a:r>
            <a:r>
              <a:rPr sz="1150" spc="415" dirty="0">
                <a:latin typeface="Times New Roman"/>
                <a:cs typeface="Times New Roman"/>
              </a:rPr>
              <a:t> </a:t>
            </a:r>
            <a:r>
              <a:rPr sz="1150" spc="165" dirty="0">
                <a:latin typeface="Times New Roman"/>
                <a:cs typeface="Times New Roman"/>
              </a:rPr>
              <a:t>ssn </a:t>
            </a:r>
            <a:r>
              <a:rPr sz="1150" spc="220" dirty="0">
                <a:latin typeface="Times New Roman"/>
                <a:cs typeface="Times New Roman"/>
              </a:rPr>
              <a:t>private</a:t>
            </a:r>
            <a:r>
              <a:rPr sz="1150" spc="420" dirty="0">
                <a:latin typeface="Times New Roman"/>
                <a:cs typeface="Times New Roman"/>
              </a:rPr>
              <a:t> </a:t>
            </a:r>
            <a:r>
              <a:rPr sz="1150" spc="160" dirty="0">
                <a:latin typeface="Times New Roman"/>
                <a:cs typeface="Times New Roman"/>
              </a:rPr>
              <a:t>double</a:t>
            </a:r>
            <a:r>
              <a:rPr sz="1150" spc="405" dirty="0">
                <a:latin typeface="Times New Roman"/>
                <a:cs typeface="Times New Roman"/>
              </a:rPr>
              <a:t> </a:t>
            </a:r>
            <a:r>
              <a:rPr sz="1150" spc="210" dirty="0">
                <a:latin typeface="Times New Roman"/>
                <a:cs typeface="Times New Roman"/>
              </a:rPr>
              <a:t>salary</a:t>
            </a:r>
            <a:endParaRPr sz="1150" dirty="0">
              <a:latin typeface="Times New Roman"/>
              <a:cs typeface="Times New Roman"/>
            </a:endParaRPr>
          </a:p>
          <a:p>
            <a:pPr marL="1811020">
              <a:lnSpc>
                <a:spcPct val="100000"/>
              </a:lnSpc>
              <a:spcBef>
                <a:spcPts val="840"/>
              </a:spcBef>
            </a:pPr>
            <a:r>
              <a:rPr sz="1725" baseline="14492" dirty="0">
                <a:latin typeface="Times New Roman"/>
                <a:cs typeface="Times New Roman"/>
              </a:rPr>
              <a:t>&lt;</a:t>
            </a:r>
            <a:r>
              <a:rPr sz="1725" spc="-142" baseline="14492" dirty="0">
                <a:latin typeface="Times New Roman"/>
                <a:cs typeface="Times New Roman"/>
              </a:rPr>
              <a:t> </a:t>
            </a:r>
            <a:r>
              <a:rPr sz="1150" b="1" spc="-10" dirty="0">
                <a:latin typeface="Arial"/>
                <a:cs typeface="Arial"/>
              </a:rPr>
              <a:t>Manager</a:t>
            </a:r>
            <a:endParaRPr sz="1150" dirty="0">
              <a:latin typeface="Arial"/>
              <a:cs typeface="Arial"/>
            </a:endParaRPr>
          </a:p>
          <a:p>
            <a:pPr marL="1918970">
              <a:lnSpc>
                <a:spcPct val="100000"/>
              </a:lnSpc>
              <a:spcBef>
                <a:spcPts val="645"/>
              </a:spcBef>
            </a:pPr>
            <a:r>
              <a:rPr sz="1150" spc="220" dirty="0">
                <a:latin typeface="Times New Roman"/>
                <a:cs typeface="Times New Roman"/>
              </a:rPr>
              <a:t>private</a:t>
            </a:r>
            <a:r>
              <a:rPr sz="1150" spc="425" dirty="0">
                <a:latin typeface="Times New Roman"/>
                <a:cs typeface="Times New Roman"/>
              </a:rPr>
              <a:t> </a:t>
            </a:r>
            <a:r>
              <a:rPr sz="1150" spc="210" dirty="0">
                <a:latin typeface="Times New Roman"/>
                <a:cs typeface="Times New Roman"/>
              </a:rPr>
              <a:t>String</a:t>
            </a:r>
            <a:r>
              <a:rPr sz="1150" spc="415" dirty="0">
                <a:latin typeface="Times New Roman"/>
                <a:cs typeface="Times New Roman"/>
              </a:rPr>
              <a:t> </a:t>
            </a:r>
            <a:r>
              <a:rPr sz="1150" spc="75" dirty="0">
                <a:latin typeface="Times New Roman"/>
                <a:cs typeface="Times New Roman"/>
              </a:rPr>
              <a:t>deptName</a:t>
            </a:r>
            <a:endParaRPr sz="1150" dirty="0">
              <a:latin typeface="Times New Roman"/>
              <a:cs typeface="Times New Roman"/>
            </a:endParaRPr>
          </a:p>
          <a:p>
            <a:pPr marL="1918970" marR="2110105">
              <a:lnSpc>
                <a:spcPct val="99400"/>
              </a:lnSpc>
              <a:spcBef>
                <a:spcPts val="720"/>
              </a:spcBef>
            </a:pPr>
            <a:r>
              <a:rPr sz="1150" spc="195" dirty="0">
                <a:latin typeface="Times New Roman"/>
                <a:cs typeface="Times New Roman"/>
              </a:rPr>
              <a:t>public</a:t>
            </a:r>
            <a:r>
              <a:rPr sz="1150" spc="420" dirty="0">
                <a:latin typeface="Times New Roman"/>
                <a:cs typeface="Times New Roman"/>
              </a:rPr>
              <a:t> </a:t>
            </a:r>
            <a:r>
              <a:rPr sz="1150" spc="160" dirty="0">
                <a:latin typeface="Times New Roman"/>
                <a:cs typeface="Times New Roman"/>
              </a:rPr>
              <a:t>Manager(int</a:t>
            </a:r>
            <a:r>
              <a:rPr sz="1150" spc="434" dirty="0">
                <a:latin typeface="Times New Roman"/>
                <a:cs typeface="Times New Roman"/>
              </a:rPr>
              <a:t> </a:t>
            </a:r>
            <a:r>
              <a:rPr sz="1150" spc="130" dirty="0">
                <a:latin typeface="Times New Roman"/>
                <a:cs typeface="Times New Roman"/>
              </a:rPr>
              <a:t>empId, </a:t>
            </a:r>
            <a:r>
              <a:rPr sz="1150" spc="210" dirty="0">
                <a:latin typeface="Times New Roman"/>
                <a:cs typeface="Times New Roman"/>
              </a:rPr>
              <a:t>String</a:t>
            </a:r>
            <a:r>
              <a:rPr sz="1150" spc="415" dirty="0">
                <a:latin typeface="Times New Roman"/>
                <a:cs typeface="Times New Roman"/>
              </a:rPr>
              <a:t> </a:t>
            </a:r>
            <a:r>
              <a:rPr sz="1150" spc="120" dirty="0">
                <a:latin typeface="Times New Roman"/>
                <a:cs typeface="Times New Roman"/>
              </a:rPr>
              <a:t>name,</a:t>
            </a:r>
            <a:r>
              <a:rPr sz="1150" spc="415" dirty="0">
                <a:latin typeface="Times New Roman"/>
                <a:cs typeface="Times New Roman"/>
              </a:rPr>
              <a:t> </a:t>
            </a:r>
            <a:r>
              <a:rPr sz="1150" spc="210" dirty="0">
                <a:latin typeface="Times New Roman"/>
                <a:cs typeface="Times New Roman"/>
              </a:rPr>
              <a:t>String</a:t>
            </a:r>
            <a:r>
              <a:rPr sz="1150" spc="415" dirty="0">
                <a:latin typeface="Times New Roman"/>
                <a:cs typeface="Times New Roman"/>
              </a:rPr>
              <a:t> </a:t>
            </a:r>
            <a:r>
              <a:rPr sz="1150" spc="215" dirty="0">
                <a:latin typeface="Times New Roman"/>
                <a:cs typeface="Times New Roman"/>
              </a:rPr>
              <a:t>ssn, </a:t>
            </a:r>
            <a:r>
              <a:rPr sz="1150" spc="155" dirty="0">
                <a:latin typeface="Times New Roman"/>
                <a:cs typeface="Times New Roman"/>
              </a:rPr>
              <a:t>double</a:t>
            </a:r>
            <a:r>
              <a:rPr sz="1150" spc="415" dirty="0">
                <a:latin typeface="Times New Roman"/>
                <a:cs typeface="Times New Roman"/>
              </a:rPr>
              <a:t> </a:t>
            </a:r>
            <a:r>
              <a:rPr sz="1150" spc="245" dirty="0">
                <a:latin typeface="Times New Roman"/>
                <a:cs typeface="Times New Roman"/>
              </a:rPr>
              <a:t>salary,</a:t>
            </a:r>
            <a:r>
              <a:rPr sz="1150" spc="415" dirty="0">
                <a:latin typeface="Times New Roman"/>
                <a:cs typeface="Times New Roman"/>
              </a:rPr>
              <a:t> </a:t>
            </a:r>
            <a:r>
              <a:rPr sz="1150" spc="200" dirty="0">
                <a:latin typeface="Times New Roman"/>
                <a:cs typeface="Times New Roman"/>
              </a:rPr>
              <a:t>String </a:t>
            </a:r>
            <a:r>
              <a:rPr sz="1150" spc="170" dirty="0">
                <a:latin typeface="Times New Roman"/>
                <a:cs typeface="Times New Roman"/>
              </a:rPr>
              <a:t>dept){}</a:t>
            </a:r>
            <a:endParaRPr sz="1150" dirty="0">
              <a:latin typeface="Times New Roman"/>
              <a:cs typeface="Times New Roman"/>
            </a:endParaRPr>
          </a:p>
          <a:p>
            <a:pPr marL="1918970">
              <a:lnSpc>
                <a:spcPct val="100000"/>
              </a:lnSpc>
              <a:spcBef>
                <a:spcPts val="705"/>
              </a:spcBef>
            </a:pPr>
            <a:r>
              <a:rPr sz="1150" spc="125" dirty="0">
                <a:latin typeface="Times New Roman"/>
                <a:cs typeface="Times New Roman"/>
              </a:rPr>
              <a:t>&lt;&lt;Accessor</a:t>
            </a:r>
            <a:r>
              <a:rPr sz="1150" spc="430" dirty="0">
                <a:latin typeface="Times New Roman"/>
                <a:cs typeface="Times New Roman"/>
              </a:rPr>
              <a:t> </a:t>
            </a:r>
            <a:r>
              <a:rPr sz="1150" spc="75" dirty="0">
                <a:latin typeface="Times New Roman"/>
                <a:cs typeface="Times New Roman"/>
              </a:rPr>
              <a:t>Methods&gt;&gt;</a:t>
            </a:r>
            <a:endParaRPr sz="115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695"/>
              </a:spcBef>
            </a:pPr>
            <a:endParaRPr sz="1150" dirty="0">
              <a:latin typeface="Times New Roman"/>
              <a:cs typeface="Times New Roman"/>
            </a:endParaRPr>
          </a:p>
          <a:p>
            <a:pPr marR="3175" algn="ctr">
              <a:lnSpc>
                <a:spcPct val="100000"/>
              </a:lnSpc>
            </a:pPr>
            <a:endParaRPr sz="850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85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755"/>
              </a:spcBef>
            </a:pPr>
            <a:endParaRPr sz="850" dirty="0">
              <a:latin typeface="Arial"/>
              <a:cs typeface="Arial"/>
            </a:endParaRPr>
          </a:p>
          <a:p>
            <a:pPr marL="50800">
              <a:lnSpc>
                <a:spcPct val="100000"/>
              </a:lnSpc>
            </a:pPr>
            <a:r>
              <a:rPr sz="1150" dirty="0">
                <a:latin typeface="Arial"/>
                <a:cs typeface="Arial"/>
              </a:rPr>
              <a:t>The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code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snippet</a:t>
            </a:r>
            <a:r>
              <a:rPr sz="1150" spc="9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in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slide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demonstrates</a:t>
            </a:r>
            <a:r>
              <a:rPr sz="1150" spc="3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Java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syntax</a:t>
            </a:r>
            <a:r>
              <a:rPr sz="1150" spc="114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for</a:t>
            </a:r>
            <a:r>
              <a:rPr sz="1150" spc="35" dirty="0">
                <a:latin typeface="Arial"/>
                <a:cs typeface="Arial"/>
              </a:rPr>
              <a:t> </a:t>
            </a:r>
            <a:r>
              <a:rPr sz="1150" spc="-10" dirty="0">
                <a:latin typeface="Arial"/>
                <a:cs typeface="Arial"/>
              </a:rPr>
              <a:t>subclassing.</a:t>
            </a:r>
            <a:endParaRPr sz="1150" dirty="0">
              <a:latin typeface="Arial"/>
              <a:cs typeface="Arial"/>
            </a:endParaRPr>
          </a:p>
          <a:p>
            <a:pPr marL="50800">
              <a:lnSpc>
                <a:spcPct val="100000"/>
              </a:lnSpc>
              <a:spcBef>
                <a:spcPts val="400"/>
              </a:spcBef>
            </a:pPr>
            <a:r>
              <a:rPr sz="1150" dirty="0">
                <a:latin typeface="Arial"/>
                <a:cs typeface="Arial"/>
              </a:rPr>
              <a:t>The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diagram</a:t>
            </a:r>
            <a:r>
              <a:rPr sz="1150" spc="11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in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slide</a:t>
            </a:r>
            <a:r>
              <a:rPr sz="1150" spc="114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demonstrates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an</a:t>
            </a:r>
            <a:r>
              <a:rPr sz="1150" spc="10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inheritance</a:t>
            </a:r>
            <a:r>
              <a:rPr sz="1150" spc="10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relationship</a:t>
            </a:r>
            <a:r>
              <a:rPr sz="1150" spc="114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between</a:t>
            </a:r>
            <a:r>
              <a:rPr sz="1150" spc="114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100" dirty="0">
                <a:latin typeface="Arial"/>
                <a:cs typeface="Arial"/>
              </a:rPr>
              <a:t> </a:t>
            </a:r>
            <a:r>
              <a:rPr sz="1150" spc="110" dirty="0">
                <a:latin typeface="Times New Roman"/>
                <a:cs typeface="Times New Roman"/>
              </a:rPr>
              <a:t>Manager</a:t>
            </a:r>
            <a:endParaRPr sz="1150" dirty="0">
              <a:latin typeface="Times New Roman"/>
              <a:cs typeface="Times New Roman"/>
            </a:endParaRPr>
          </a:p>
          <a:p>
            <a:pPr marL="50800">
              <a:lnSpc>
                <a:spcPct val="100000"/>
              </a:lnSpc>
              <a:spcBef>
                <a:spcPts val="45"/>
              </a:spcBef>
            </a:pPr>
            <a:r>
              <a:rPr sz="1150" dirty="0">
                <a:latin typeface="Arial"/>
                <a:cs typeface="Arial"/>
              </a:rPr>
              <a:t>class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and,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its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parent,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40" dirty="0">
                <a:latin typeface="Arial"/>
                <a:cs typeface="Arial"/>
              </a:rPr>
              <a:t> </a:t>
            </a:r>
            <a:r>
              <a:rPr sz="1150" spc="125" dirty="0">
                <a:latin typeface="Times New Roman"/>
                <a:cs typeface="Times New Roman"/>
              </a:rPr>
              <a:t>Employee</a:t>
            </a:r>
            <a:r>
              <a:rPr sz="1150" spc="130" dirty="0">
                <a:latin typeface="Times New Roman"/>
                <a:cs typeface="Times New Roman"/>
              </a:rPr>
              <a:t> </a:t>
            </a:r>
            <a:r>
              <a:rPr sz="1150" spc="-10" dirty="0">
                <a:latin typeface="Arial"/>
                <a:cs typeface="Arial"/>
              </a:rPr>
              <a:t>class.</a:t>
            </a:r>
            <a:endParaRPr sz="1150" dirty="0">
              <a:latin typeface="Arial"/>
              <a:cs typeface="Arial"/>
            </a:endParaRPr>
          </a:p>
          <a:p>
            <a:pPr marL="422275" marR="136525" indent="-247015">
              <a:lnSpc>
                <a:spcPct val="104299"/>
              </a:lnSpc>
              <a:spcBef>
                <a:spcPts val="315"/>
              </a:spcBef>
              <a:buFont typeface="Times New Roman"/>
              <a:buChar char="•"/>
              <a:tabLst>
                <a:tab pos="422275" algn="l"/>
              </a:tabLst>
            </a:pPr>
            <a:r>
              <a:rPr sz="1150" dirty="0">
                <a:latin typeface="Arial"/>
                <a:cs typeface="Arial"/>
              </a:rPr>
              <a:t>The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spc="120" dirty="0">
                <a:latin typeface="Times New Roman"/>
                <a:cs typeface="Times New Roman"/>
              </a:rPr>
              <a:t>Manager</a:t>
            </a:r>
            <a:r>
              <a:rPr sz="1150" spc="135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Arial"/>
                <a:cs typeface="Arial"/>
              </a:rPr>
              <a:t>class,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by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extending</a:t>
            </a:r>
            <a:r>
              <a:rPr sz="1150" spc="10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40" dirty="0">
                <a:latin typeface="Arial"/>
                <a:cs typeface="Arial"/>
              </a:rPr>
              <a:t> </a:t>
            </a:r>
            <a:r>
              <a:rPr sz="1150" spc="125" dirty="0">
                <a:latin typeface="Times New Roman"/>
                <a:cs typeface="Times New Roman"/>
              </a:rPr>
              <a:t>Employee</a:t>
            </a:r>
            <a:r>
              <a:rPr sz="1150" spc="140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Arial"/>
                <a:cs typeface="Arial"/>
              </a:rPr>
              <a:t>class,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inherits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all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of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non-</a:t>
            </a:r>
            <a:r>
              <a:rPr sz="1150" spc="-10" dirty="0">
                <a:latin typeface="Arial"/>
                <a:cs typeface="Arial"/>
              </a:rPr>
              <a:t>private </a:t>
            </a:r>
            <a:r>
              <a:rPr sz="1150" dirty="0">
                <a:latin typeface="Arial"/>
                <a:cs typeface="Arial"/>
              </a:rPr>
              <a:t>data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fields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and</a:t>
            </a:r>
            <a:r>
              <a:rPr sz="1150" spc="9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methods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from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spc="100" dirty="0">
                <a:latin typeface="Times New Roman"/>
                <a:cs typeface="Times New Roman"/>
              </a:rPr>
              <a:t>Employee</a:t>
            </a:r>
            <a:r>
              <a:rPr sz="1150" spc="100" dirty="0">
                <a:latin typeface="Arial"/>
                <a:cs typeface="Arial"/>
              </a:rPr>
              <a:t>.</a:t>
            </a:r>
            <a:endParaRPr sz="1150" dirty="0">
              <a:latin typeface="Arial"/>
              <a:cs typeface="Arial"/>
            </a:endParaRPr>
          </a:p>
          <a:p>
            <a:pPr marL="422275" marR="30480" indent="-247015">
              <a:lnSpc>
                <a:spcPct val="103499"/>
              </a:lnSpc>
              <a:spcBef>
                <a:spcPts val="405"/>
              </a:spcBef>
              <a:buFont typeface="Times New Roman"/>
              <a:buChar char="•"/>
              <a:tabLst>
                <a:tab pos="422275" algn="l"/>
              </a:tabLst>
            </a:pPr>
            <a:r>
              <a:rPr sz="1150" dirty="0">
                <a:latin typeface="Arial"/>
                <a:cs typeface="Arial"/>
              </a:rPr>
              <a:t>Since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manager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is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also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an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employee,</a:t>
            </a:r>
            <a:r>
              <a:rPr sz="1150" spc="10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then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it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follows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that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Manager</a:t>
            </a:r>
            <a:r>
              <a:rPr sz="1150" spc="9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has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all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of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spc="-20" dirty="0">
                <a:latin typeface="Arial"/>
                <a:cs typeface="Arial"/>
              </a:rPr>
              <a:t>same </a:t>
            </a:r>
            <a:r>
              <a:rPr sz="1150" dirty="0">
                <a:latin typeface="Arial"/>
                <a:cs typeface="Arial"/>
              </a:rPr>
              <a:t>attributes</a:t>
            </a:r>
            <a:r>
              <a:rPr sz="1150" spc="3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and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operations</a:t>
            </a:r>
            <a:r>
              <a:rPr sz="1150" spc="10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of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spc="-10" dirty="0">
                <a:latin typeface="Arial"/>
                <a:cs typeface="Arial"/>
              </a:rPr>
              <a:t>Employee.</a:t>
            </a:r>
            <a:endParaRPr sz="1150" dirty="0">
              <a:latin typeface="Arial"/>
              <a:cs typeface="Arial"/>
            </a:endParaRPr>
          </a:p>
          <a:p>
            <a:pPr marL="50800" marR="118110">
              <a:lnSpc>
                <a:spcPct val="103499"/>
              </a:lnSpc>
              <a:spcBef>
                <a:spcPts val="434"/>
              </a:spcBef>
            </a:pPr>
            <a:r>
              <a:rPr sz="1150" b="1" dirty="0">
                <a:latin typeface="Arial"/>
                <a:cs typeface="Arial"/>
              </a:rPr>
              <a:t>Note:</a:t>
            </a:r>
            <a:r>
              <a:rPr sz="1150" b="1" spc="9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9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Manager</a:t>
            </a:r>
            <a:r>
              <a:rPr sz="1150" spc="11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class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declares</a:t>
            </a:r>
            <a:r>
              <a:rPr sz="1150" spc="10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its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own</a:t>
            </a:r>
            <a:r>
              <a:rPr sz="1150" spc="11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constructor.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Constructors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are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i="1" dirty="0">
                <a:latin typeface="Arial"/>
                <a:cs typeface="Arial"/>
              </a:rPr>
              <a:t>not</a:t>
            </a:r>
            <a:r>
              <a:rPr sz="1150" i="1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inherited</a:t>
            </a:r>
            <a:r>
              <a:rPr sz="1150" spc="105" dirty="0">
                <a:latin typeface="Arial"/>
                <a:cs typeface="Arial"/>
              </a:rPr>
              <a:t> </a:t>
            </a:r>
            <a:r>
              <a:rPr sz="1150" spc="-20" dirty="0">
                <a:latin typeface="Arial"/>
                <a:cs typeface="Arial"/>
              </a:rPr>
              <a:t>from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parent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class.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There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are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additional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details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about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this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in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next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spc="-10" dirty="0">
                <a:latin typeface="Arial"/>
                <a:cs typeface="Arial"/>
              </a:rPr>
              <a:t>slide.</a:t>
            </a:r>
            <a:endParaRPr sz="1150" dirty="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513076" y="5029200"/>
            <a:ext cx="2693035" cy="7620"/>
          </a:xfrm>
          <a:custGeom>
            <a:avLst/>
            <a:gdLst/>
            <a:ahLst/>
            <a:cxnLst/>
            <a:rect l="l" t="t" r="r" b="b"/>
            <a:pathLst>
              <a:path w="2693035" h="7620">
                <a:moveTo>
                  <a:pt x="2692907" y="0"/>
                </a:moveTo>
                <a:lnTo>
                  <a:pt x="0" y="0"/>
                </a:lnTo>
                <a:lnTo>
                  <a:pt x="0" y="7619"/>
                </a:lnTo>
                <a:lnTo>
                  <a:pt x="2692907" y="7619"/>
                </a:lnTo>
                <a:lnTo>
                  <a:pt x="269290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55627" y="806967"/>
            <a:ext cx="5646420" cy="300228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10"/>
              </a:spcBef>
            </a:pPr>
            <a:r>
              <a:rPr sz="1850" b="1" dirty="0">
                <a:latin typeface="Arial"/>
                <a:cs typeface="Arial"/>
              </a:rPr>
              <a:t>Constructors</a:t>
            </a:r>
            <a:r>
              <a:rPr sz="1850" b="1" spc="-15" dirty="0">
                <a:latin typeface="Arial"/>
                <a:cs typeface="Arial"/>
              </a:rPr>
              <a:t> </a:t>
            </a:r>
            <a:r>
              <a:rPr sz="1850" b="1" dirty="0">
                <a:latin typeface="Arial"/>
                <a:cs typeface="Arial"/>
              </a:rPr>
              <a:t>in</a:t>
            </a:r>
            <a:r>
              <a:rPr sz="1850" b="1" spc="10" dirty="0">
                <a:latin typeface="Arial"/>
                <a:cs typeface="Arial"/>
              </a:rPr>
              <a:t> </a:t>
            </a:r>
            <a:r>
              <a:rPr sz="1850" b="1" spc="-10" dirty="0">
                <a:latin typeface="Arial"/>
                <a:cs typeface="Arial"/>
              </a:rPr>
              <a:t>Subclasses</a:t>
            </a:r>
            <a:endParaRPr sz="18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330"/>
              </a:spcBef>
            </a:pPr>
            <a:endParaRPr sz="1850">
              <a:latin typeface="Arial"/>
              <a:cs typeface="Arial"/>
            </a:endParaRPr>
          </a:p>
          <a:p>
            <a:pPr marL="12700" marR="129539" indent="4445">
              <a:lnSpc>
                <a:spcPct val="101299"/>
              </a:lnSpc>
            </a:pPr>
            <a:r>
              <a:rPr sz="1550" dirty="0">
                <a:latin typeface="Arial"/>
                <a:cs typeface="Arial"/>
              </a:rPr>
              <a:t>Although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subclass</a:t>
            </a:r>
            <a:r>
              <a:rPr sz="1550" spc="2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inherits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all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of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the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methods</a:t>
            </a:r>
            <a:r>
              <a:rPr sz="1550" spc="5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and</a:t>
            </a:r>
            <a:r>
              <a:rPr sz="1550" spc="6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fields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spc="-20" dirty="0">
                <a:latin typeface="Arial"/>
                <a:cs typeface="Arial"/>
              </a:rPr>
              <a:t>from </a:t>
            </a:r>
            <a:r>
              <a:rPr sz="1550" dirty="0">
                <a:latin typeface="Arial"/>
                <a:cs typeface="Arial"/>
              </a:rPr>
              <a:t>a</a:t>
            </a:r>
            <a:r>
              <a:rPr sz="1550" spc="2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parent</a:t>
            </a:r>
            <a:r>
              <a:rPr sz="1550" spc="6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class,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it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does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not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inherit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constructors.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There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are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spc="-25" dirty="0">
                <a:latin typeface="Arial"/>
                <a:cs typeface="Arial"/>
              </a:rPr>
              <a:t>two </a:t>
            </a:r>
            <a:r>
              <a:rPr sz="1550" dirty="0">
                <a:latin typeface="Arial"/>
                <a:cs typeface="Arial"/>
              </a:rPr>
              <a:t>ways</a:t>
            </a:r>
            <a:r>
              <a:rPr sz="1550" spc="1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to</a:t>
            </a:r>
            <a:r>
              <a:rPr sz="1550" spc="2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gain</a:t>
            </a:r>
            <a:r>
              <a:rPr sz="1550" spc="2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</a:t>
            </a:r>
            <a:r>
              <a:rPr sz="1550" spc="20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constructor:</a:t>
            </a:r>
            <a:endParaRPr sz="1550">
              <a:latin typeface="Arial"/>
              <a:cs typeface="Arial"/>
            </a:endParaRPr>
          </a:p>
          <a:p>
            <a:pPr marL="417830" indent="-328930">
              <a:lnSpc>
                <a:spcPct val="100000"/>
              </a:lnSpc>
              <a:spcBef>
                <a:spcPts val="405"/>
              </a:spcBef>
              <a:buClr>
                <a:srgbClr val="FF0000"/>
              </a:buClr>
              <a:buChar char="•"/>
              <a:tabLst>
                <a:tab pos="417830" algn="l"/>
              </a:tabLst>
            </a:pPr>
            <a:r>
              <a:rPr sz="1550" dirty="0">
                <a:latin typeface="Arial"/>
                <a:cs typeface="Arial"/>
              </a:rPr>
              <a:t>Write</a:t>
            </a:r>
            <a:r>
              <a:rPr sz="1550" spc="2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your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own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constructor.</a:t>
            </a:r>
            <a:endParaRPr sz="1550">
              <a:latin typeface="Arial"/>
              <a:cs typeface="Arial"/>
            </a:endParaRPr>
          </a:p>
          <a:p>
            <a:pPr marL="417830" indent="-328930">
              <a:lnSpc>
                <a:spcPct val="100000"/>
              </a:lnSpc>
              <a:spcBef>
                <a:spcPts val="409"/>
              </a:spcBef>
              <a:buClr>
                <a:srgbClr val="FF0000"/>
              </a:buClr>
              <a:buChar char="•"/>
              <a:tabLst>
                <a:tab pos="417830" algn="l"/>
              </a:tabLst>
            </a:pPr>
            <a:r>
              <a:rPr sz="1550" dirty="0">
                <a:latin typeface="Arial"/>
                <a:cs typeface="Arial"/>
              </a:rPr>
              <a:t>Use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the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default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constructor.</a:t>
            </a:r>
            <a:endParaRPr sz="1550">
              <a:latin typeface="Arial"/>
              <a:cs typeface="Arial"/>
            </a:endParaRPr>
          </a:p>
          <a:p>
            <a:pPr marL="735965" marR="786765" lvl="1" indent="-238125">
              <a:lnSpc>
                <a:spcPct val="102099"/>
              </a:lnSpc>
              <a:spcBef>
                <a:spcPts val="345"/>
              </a:spcBef>
              <a:buClr>
                <a:srgbClr val="FF0000"/>
              </a:buClr>
              <a:buChar char="⎯"/>
              <a:tabLst>
                <a:tab pos="735965" algn="l"/>
              </a:tabLst>
            </a:pPr>
            <a:r>
              <a:rPr sz="1400" dirty="0">
                <a:latin typeface="Arial"/>
                <a:cs typeface="Arial"/>
              </a:rPr>
              <a:t>If</a:t>
            </a:r>
            <a:r>
              <a:rPr sz="1400" spc="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you</a:t>
            </a:r>
            <a:r>
              <a:rPr sz="1400" spc="5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do</a:t>
            </a:r>
            <a:r>
              <a:rPr sz="1400" spc="5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not</a:t>
            </a:r>
            <a:r>
              <a:rPr sz="1400" spc="4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declare</a:t>
            </a:r>
            <a:r>
              <a:rPr sz="1400" spc="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</a:t>
            </a:r>
            <a:r>
              <a:rPr sz="1400" spc="6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constructor,</a:t>
            </a:r>
            <a:r>
              <a:rPr sz="1400" spc="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</a:t>
            </a:r>
            <a:r>
              <a:rPr sz="1400" spc="5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default</a:t>
            </a:r>
            <a:r>
              <a:rPr sz="1400" spc="4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no-</a:t>
            </a:r>
            <a:r>
              <a:rPr sz="1400" spc="-25" dirty="0">
                <a:latin typeface="Arial"/>
                <a:cs typeface="Arial"/>
              </a:rPr>
              <a:t>arg </a:t>
            </a:r>
            <a:r>
              <a:rPr sz="1400" dirty="0">
                <a:latin typeface="Arial"/>
                <a:cs typeface="Arial"/>
              </a:rPr>
              <a:t>constructor</a:t>
            </a:r>
            <a:r>
              <a:rPr sz="1400" spc="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is</a:t>
            </a:r>
            <a:r>
              <a:rPr sz="1400" spc="6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provided</a:t>
            </a:r>
            <a:r>
              <a:rPr sz="1400" spc="6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for</a:t>
            </a:r>
            <a:r>
              <a:rPr sz="1400" spc="55" dirty="0">
                <a:latin typeface="Arial"/>
                <a:cs typeface="Arial"/>
              </a:rPr>
              <a:t> </a:t>
            </a:r>
            <a:r>
              <a:rPr sz="1400" spc="-20" dirty="0">
                <a:latin typeface="Arial"/>
                <a:cs typeface="Arial"/>
              </a:rPr>
              <a:t>you.</a:t>
            </a:r>
            <a:endParaRPr sz="1400">
              <a:latin typeface="Arial"/>
              <a:cs typeface="Arial"/>
            </a:endParaRPr>
          </a:p>
          <a:p>
            <a:pPr marL="735965" marR="5080" lvl="1" indent="-238125">
              <a:lnSpc>
                <a:spcPct val="102099"/>
              </a:lnSpc>
              <a:spcBef>
                <a:spcPts val="345"/>
              </a:spcBef>
              <a:buClr>
                <a:srgbClr val="FF0000"/>
              </a:buClr>
              <a:buChar char="⎯"/>
              <a:tabLst>
                <a:tab pos="735965" algn="l"/>
              </a:tabLst>
            </a:pPr>
            <a:r>
              <a:rPr sz="1400" dirty="0">
                <a:latin typeface="Arial"/>
                <a:cs typeface="Arial"/>
              </a:rPr>
              <a:t>If</a:t>
            </a:r>
            <a:r>
              <a:rPr sz="1400" spc="6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you</a:t>
            </a:r>
            <a:r>
              <a:rPr sz="1400" spc="7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declare</a:t>
            </a:r>
            <a:r>
              <a:rPr sz="1400" spc="5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your</a:t>
            </a:r>
            <a:r>
              <a:rPr sz="1400" spc="7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own</a:t>
            </a:r>
            <a:r>
              <a:rPr sz="1400" spc="7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constructor,</a:t>
            </a:r>
            <a:r>
              <a:rPr sz="1400" spc="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the</a:t>
            </a:r>
            <a:r>
              <a:rPr sz="1400" spc="6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default</a:t>
            </a:r>
            <a:r>
              <a:rPr sz="1400" spc="6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constructor</a:t>
            </a:r>
            <a:r>
              <a:rPr sz="1400" spc="40" dirty="0">
                <a:latin typeface="Arial"/>
                <a:cs typeface="Arial"/>
              </a:rPr>
              <a:t> </a:t>
            </a:r>
            <a:r>
              <a:rPr sz="1400" spc="-25" dirty="0">
                <a:latin typeface="Arial"/>
                <a:cs typeface="Arial"/>
              </a:rPr>
              <a:t>is </a:t>
            </a:r>
            <a:r>
              <a:rPr sz="1400" dirty="0">
                <a:latin typeface="Arial"/>
                <a:cs typeface="Arial"/>
              </a:rPr>
              <a:t>no</a:t>
            </a:r>
            <a:r>
              <a:rPr sz="1400" spc="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longer</a:t>
            </a:r>
            <a:r>
              <a:rPr sz="1400" spc="5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provided.</a:t>
            </a:r>
            <a:endParaRPr sz="1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94436" y="5247386"/>
            <a:ext cx="6190615" cy="194818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90500" algn="ctr">
              <a:lnSpc>
                <a:spcPct val="100000"/>
              </a:lnSpc>
              <a:spcBef>
                <a:spcPts val="105"/>
              </a:spcBef>
            </a:pPr>
            <a:endParaRPr sz="8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8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705"/>
              </a:spcBef>
            </a:pPr>
            <a:endParaRPr sz="8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300" b="1" spc="-10" dirty="0">
                <a:latin typeface="Arial"/>
                <a:cs typeface="Arial"/>
              </a:rPr>
              <a:t>Constructors </a:t>
            </a:r>
            <a:r>
              <a:rPr sz="1300" b="1" dirty="0">
                <a:latin typeface="Arial"/>
                <a:cs typeface="Arial"/>
              </a:rPr>
              <a:t>in</a:t>
            </a:r>
            <a:r>
              <a:rPr sz="1300" b="1" spc="-5" dirty="0">
                <a:latin typeface="Arial"/>
                <a:cs typeface="Arial"/>
              </a:rPr>
              <a:t> </a:t>
            </a:r>
            <a:r>
              <a:rPr sz="1300" b="1" spc="-10" dirty="0">
                <a:latin typeface="Arial"/>
                <a:cs typeface="Arial"/>
              </a:rPr>
              <a:t>Subclasses</a:t>
            </a:r>
            <a:endParaRPr sz="1300">
              <a:latin typeface="Arial"/>
              <a:cs typeface="Arial"/>
            </a:endParaRPr>
          </a:p>
          <a:p>
            <a:pPr marL="135890" marR="210185">
              <a:lnSpc>
                <a:spcPct val="103499"/>
              </a:lnSpc>
              <a:spcBef>
                <a:spcPts val="434"/>
              </a:spcBef>
            </a:pPr>
            <a:r>
              <a:rPr sz="1150" dirty="0">
                <a:latin typeface="Arial"/>
                <a:cs typeface="Arial"/>
              </a:rPr>
              <a:t>Every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subclass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inherits</a:t>
            </a:r>
            <a:r>
              <a:rPr sz="1150" spc="10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nonprivate</a:t>
            </a:r>
            <a:r>
              <a:rPr sz="1150" spc="10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fields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and</a:t>
            </a:r>
            <a:r>
              <a:rPr sz="1150" spc="10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methods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from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its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parent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spc="-10" dirty="0">
                <a:latin typeface="Arial"/>
                <a:cs typeface="Arial"/>
              </a:rPr>
              <a:t>(superclass). </a:t>
            </a:r>
            <a:r>
              <a:rPr sz="1150" dirty="0">
                <a:latin typeface="Arial"/>
                <a:cs typeface="Arial"/>
              </a:rPr>
              <a:t>However,</a:t>
            </a:r>
            <a:r>
              <a:rPr sz="1150" spc="10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subclass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does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not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inherit</a:t>
            </a:r>
            <a:r>
              <a:rPr sz="1150" spc="9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constructor</a:t>
            </a:r>
            <a:r>
              <a:rPr sz="1150" spc="4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from</a:t>
            </a:r>
            <a:r>
              <a:rPr sz="1150" spc="4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its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parent.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It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must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provide</a:t>
            </a:r>
            <a:r>
              <a:rPr sz="1150" spc="100" dirty="0">
                <a:latin typeface="Arial"/>
                <a:cs typeface="Arial"/>
              </a:rPr>
              <a:t> </a:t>
            </a:r>
            <a:r>
              <a:rPr sz="1150" spc="-50" dirty="0">
                <a:latin typeface="Arial"/>
                <a:cs typeface="Arial"/>
              </a:rPr>
              <a:t>a </a:t>
            </a:r>
            <a:r>
              <a:rPr sz="1150" spc="-10" dirty="0">
                <a:latin typeface="Arial"/>
                <a:cs typeface="Arial"/>
              </a:rPr>
              <a:t>constructor.</a:t>
            </a:r>
            <a:endParaRPr sz="1150">
              <a:latin typeface="Arial"/>
              <a:cs typeface="Arial"/>
            </a:endParaRPr>
          </a:p>
          <a:p>
            <a:pPr marL="135890">
              <a:lnSpc>
                <a:spcPct val="100000"/>
              </a:lnSpc>
              <a:spcBef>
                <a:spcPts val="480"/>
              </a:spcBef>
            </a:pPr>
            <a:r>
              <a:rPr sz="1150" dirty="0">
                <a:latin typeface="Arial"/>
                <a:cs typeface="Arial"/>
              </a:rPr>
              <a:t>The</a:t>
            </a:r>
            <a:r>
              <a:rPr sz="1150" spc="95" dirty="0">
                <a:latin typeface="Arial"/>
                <a:cs typeface="Arial"/>
              </a:rPr>
              <a:t> </a:t>
            </a:r>
            <a:r>
              <a:rPr sz="1150" i="1" dirty="0">
                <a:latin typeface="Arial"/>
                <a:cs typeface="Arial"/>
              </a:rPr>
              <a:t>Java</a:t>
            </a:r>
            <a:r>
              <a:rPr sz="1150" i="1" spc="95" dirty="0">
                <a:latin typeface="Arial"/>
                <a:cs typeface="Arial"/>
              </a:rPr>
              <a:t> </a:t>
            </a:r>
            <a:r>
              <a:rPr sz="1150" i="1" dirty="0">
                <a:latin typeface="Arial"/>
                <a:cs typeface="Arial"/>
              </a:rPr>
              <a:t>Language</a:t>
            </a:r>
            <a:r>
              <a:rPr sz="1150" i="1" spc="130" dirty="0">
                <a:latin typeface="Arial"/>
                <a:cs typeface="Arial"/>
              </a:rPr>
              <a:t> </a:t>
            </a:r>
            <a:r>
              <a:rPr sz="1150" i="1" dirty="0">
                <a:latin typeface="Arial"/>
                <a:cs typeface="Arial"/>
              </a:rPr>
              <a:t>Specification</a:t>
            </a:r>
            <a:r>
              <a:rPr sz="1150" i="1" spc="12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includes</a:t>
            </a:r>
            <a:r>
              <a:rPr sz="1150" spc="13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9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following</a:t>
            </a:r>
            <a:r>
              <a:rPr sz="1150" spc="130" dirty="0">
                <a:latin typeface="Arial"/>
                <a:cs typeface="Arial"/>
              </a:rPr>
              <a:t> </a:t>
            </a:r>
            <a:r>
              <a:rPr sz="1150" spc="-10" dirty="0">
                <a:latin typeface="Arial"/>
                <a:cs typeface="Arial"/>
              </a:rPr>
              <a:t>description:</a:t>
            </a:r>
            <a:endParaRPr sz="1150">
              <a:latin typeface="Arial"/>
              <a:cs typeface="Arial"/>
            </a:endParaRPr>
          </a:p>
          <a:p>
            <a:pPr marL="135890" marR="5080">
              <a:lnSpc>
                <a:spcPct val="103499"/>
              </a:lnSpc>
              <a:spcBef>
                <a:spcPts val="445"/>
              </a:spcBef>
            </a:pPr>
            <a:r>
              <a:rPr sz="1150" dirty="0">
                <a:latin typeface="Arial"/>
                <a:cs typeface="Arial"/>
              </a:rPr>
              <a:t>“Constructor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declarations</a:t>
            </a:r>
            <a:r>
              <a:rPr sz="1150" spc="11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are</a:t>
            </a:r>
            <a:r>
              <a:rPr sz="1150" spc="10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not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members.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They</a:t>
            </a:r>
            <a:r>
              <a:rPr sz="1150" spc="10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are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never</a:t>
            </a:r>
            <a:r>
              <a:rPr sz="1150" spc="12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inherited</a:t>
            </a:r>
            <a:r>
              <a:rPr sz="1150" spc="10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and</a:t>
            </a:r>
            <a:r>
              <a:rPr sz="1150" spc="10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therefore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are</a:t>
            </a:r>
            <a:r>
              <a:rPr sz="1150" spc="100" dirty="0">
                <a:latin typeface="Arial"/>
                <a:cs typeface="Arial"/>
              </a:rPr>
              <a:t> </a:t>
            </a:r>
            <a:r>
              <a:rPr sz="1150" spc="-25" dirty="0">
                <a:latin typeface="Arial"/>
                <a:cs typeface="Arial"/>
              </a:rPr>
              <a:t>not </a:t>
            </a:r>
            <a:r>
              <a:rPr sz="1150" dirty="0">
                <a:latin typeface="Arial"/>
                <a:cs typeface="Arial"/>
              </a:rPr>
              <a:t>subject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to</a:t>
            </a:r>
            <a:r>
              <a:rPr sz="1150" spc="4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hiding</a:t>
            </a:r>
            <a:r>
              <a:rPr sz="1150" spc="9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or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spc="-10" dirty="0">
                <a:latin typeface="Arial"/>
                <a:cs typeface="Arial"/>
              </a:rPr>
              <a:t>overriding.”</a:t>
            </a:r>
            <a:endParaRPr sz="11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207008" y="4360164"/>
            <a:ext cx="5633085" cy="294640"/>
            <a:chOff x="1207008" y="4360164"/>
            <a:chExt cx="5633085" cy="294640"/>
          </a:xfrm>
        </p:grpSpPr>
        <p:sp>
          <p:nvSpPr>
            <p:cNvPr id="3" name="object 3"/>
            <p:cNvSpPr/>
            <p:nvPr/>
          </p:nvSpPr>
          <p:spPr>
            <a:xfrm>
              <a:off x="1216152" y="4370832"/>
              <a:ext cx="5614670" cy="273050"/>
            </a:xfrm>
            <a:custGeom>
              <a:avLst/>
              <a:gdLst/>
              <a:ahLst/>
              <a:cxnLst/>
              <a:rect l="l" t="t" r="r" b="b"/>
              <a:pathLst>
                <a:path w="5614670" h="273050">
                  <a:moveTo>
                    <a:pt x="5614416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5614416" y="272796"/>
                  </a:lnTo>
                  <a:lnTo>
                    <a:pt x="5614416" y="0"/>
                  </a:lnTo>
                  <a:close/>
                </a:path>
              </a:pathLst>
            </a:custGeom>
            <a:solidFill>
              <a:srgbClr val="DCDC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207008" y="4360164"/>
              <a:ext cx="5633085" cy="294640"/>
            </a:xfrm>
            <a:custGeom>
              <a:avLst/>
              <a:gdLst/>
              <a:ahLst/>
              <a:cxnLst/>
              <a:rect l="l" t="t" r="r" b="b"/>
              <a:pathLst>
                <a:path w="5633084" h="294639">
                  <a:moveTo>
                    <a:pt x="5628132" y="0"/>
                  </a:moveTo>
                  <a:lnTo>
                    <a:pt x="4572" y="0"/>
                  </a:lnTo>
                  <a:lnTo>
                    <a:pt x="0" y="4571"/>
                  </a:lnTo>
                  <a:lnTo>
                    <a:pt x="0" y="289559"/>
                  </a:lnTo>
                  <a:lnTo>
                    <a:pt x="4572" y="294131"/>
                  </a:lnTo>
                  <a:lnTo>
                    <a:pt x="5628132" y="294131"/>
                  </a:lnTo>
                  <a:lnTo>
                    <a:pt x="5632704" y="289559"/>
                  </a:lnTo>
                  <a:lnTo>
                    <a:pt x="5632704" y="283463"/>
                  </a:lnTo>
                  <a:lnTo>
                    <a:pt x="19812" y="283463"/>
                  </a:lnTo>
                  <a:lnTo>
                    <a:pt x="9144" y="272795"/>
                  </a:lnTo>
                  <a:lnTo>
                    <a:pt x="19812" y="272795"/>
                  </a:lnTo>
                  <a:lnTo>
                    <a:pt x="19812" y="21335"/>
                  </a:lnTo>
                  <a:lnTo>
                    <a:pt x="9143" y="21335"/>
                  </a:lnTo>
                  <a:lnTo>
                    <a:pt x="19812" y="10667"/>
                  </a:lnTo>
                  <a:lnTo>
                    <a:pt x="5632704" y="10667"/>
                  </a:lnTo>
                  <a:lnTo>
                    <a:pt x="5632704" y="4571"/>
                  </a:lnTo>
                  <a:lnTo>
                    <a:pt x="5628132" y="0"/>
                  </a:lnTo>
                  <a:close/>
                </a:path>
                <a:path w="5633084" h="294639">
                  <a:moveTo>
                    <a:pt x="19812" y="272795"/>
                  </a:moveTo>
                  <a:lnTo>
                    <a:pt x="9144" y="272795"/>
                  </a:lnTo>
                  <a:lnTo>
                    <a:pt x="19812" y="283463"/>
                  </a:lnTo>
                  <a:lnTo>
                    <a:pt x="19812" y="272795"/>
                  </a:lnTo>
                  <a:close/>
                </a:path>
                <a:path w="5633084" h="294639">
                  <a:moveTo>
                    <a:pt x="5612892" y="272795"/>
                  </a:moveTo>
                  <a:lnTo>
                    <a:pt x="19812" y="272795"/>
                  </a:lnTo>
                  <a:lnTo>
                    <a:pt x="19812" y="283463"/>
                  </a:lnTo>
                  <a:lnTo>
                    <a:pt x="5612892" y="283463"/>
                  </a:lnTo>
                  <a:lnTo>
                    <a:pt x="5612892" y="272795"/>
                  </a:lnTo>
                  <a:close/>
                </a:path>
                <a:path w="5633084" h="294639">
                  <a:moveTo>
                    <a:pt x="5612892" y="10667"/>
                  </a:moveTo>
                  <a:lnTo>
                    <a:pt x="5612892" y="283463"/>
                  </a:lnTo>
                  <a:lnTo>
                    <a:pt x="5623560" y="272795"/>
                  </a:lnTo>
                  <a:lnTo>
                    <a:pt x="5632704" y="272795"/>
                  </a:lnTo>
                  <a:lnTo>
                    <a:pt x="5632704" y="21335"/>
                  </a:lnTo>
                  <a:lnTo>
                    <a:pt x="5623560" y="21335"/>
                  </a:lnTo>
                  <a:lnTo>
                    <a:pt x="5612892" y="10667"/>
                  </a:lnTo>
                  <a:close/>
                </a:path>
                <a:path w="5633084" h="294639">
                  <a:moveTo>
                    <a:pt x="5632704" y="272795"/>
                  </a:moveTo>
                  <a:lnTo>
                    <a:pt x="5623560" y="272795"/>
                  </a:lnTo>
                  <a:lnTo>
                    <a:pt x="5612892" y="283463"/>
                  </a:lnTo>
                  <a:lnTo>
                    <a:pt x="5632704" y="283463"/>
                  </a:lnTo>
                  <a:lnTo>
                    <a:pt x="5632704" y="272795"/>
                  </a:lnTo>
                  <a:close/>
                </a:path>
                <a:path w="5633084" h="294639">
                  <a:moveTo>
                    <a:pt x="19812" y="10667"/>
                  </a:moveTo>
                  <a:lnTo>
                    <a:pt x="9143" y="21335"/>
                  </a:lnTo>
                  <a:lnTo>
                    <a:pt x="19812" y="21335"/>
                  </a:lnTo>
                  <a:lnTo>
                    <a:pt x="19812" y="10667"/>
                  </a:lnTo>
                  <a:close/>
                </a:path>
                <a:path w="5633084" h="294639">
                  <a:moveTo>
                    <a:pt x="5612892" y="10667"/>
                  </a:moveTo>
                  <a:lnTo>
                    <a:pt x="19812" y="10667"/>
                  </a:lnTo>
                  <a:lnTo>
                    <a:pt x="19812" y="21335"/>
                  </a:lnTo>
                  <a:lnTo>
                    <a:pt x="5612892" y="21335"/>
                  </a:lnTo>
                  <a:lnTo>
                    <a:pt x="5612892" y="10667"/>
                  </a:lnTo>
                  <a:close/>
                </a:path>
                <a:path w="5633084" h="294639">
                  <a:moveTo>
                    <a:pt x="5632704" y="10667"/>
                  </a:moveTo>
                  <a:lnTo>
                    <a:pt x="5612892" y="10667"/>
                  </a:lnTo>
                  <a:lnTo>
                    <a:pt x="5623560" y="21335"/>
                  </a:lnTo>
                  <a:lnTo>
                    <a:pt x="5632704" y="21335"/>
                  </a:lnTo>
                  <a:lnTo>
                    <a:pt x="5632704" y="1066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1055627" y="790204"/>
            <a:ext cx="5640705" cy="37839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7780" algn="ctr">
              <a:lnSpc>
                <a:spcPct val="100000"/>
              </a:lnSpc>
              <a:spcBef>
                <a:spcPts val="110"/>
              </a:spcBef>
            </a:pPr>
            <a:r>
              <a:rPr sz="1850" b="1" dirty="0">
                <a:latin typeface="Arial"/>
                <a:cs typeface="Arial"/>
              </a:rPr>
              <a:t>Using</a:t>
            </a:r>
            <a:r>
              <a:rPr sz="1850" b="1" spc="-25" dirty="0">
                <a:latin typeface="Arial"/>
                <a:cs typeface="Arial"/>
              </a:rPr>
              <a:t> </a:t>
            </a:r>
            <a:r>
              <a:rPr sz="1850" b="1" spc="215" dirty="0">
                <a:latin typeface="Times New Roman"/>
                <a:cs typeface="Times New Roman"/>
              </a:rPr>
              <a:t>super</a:t>
            </a:r>
            <a:endParaRPr sz="18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460"/>
              </a:spcBef>
            </a:pPr>
            <a:endParaRPr sz="1850">
              <a:latin typeface="Times New Roman"/>
              <a:cs typeface="Times New Roman"/>
            </a:endParaRPr>
          </a:p>
          <a:p>
            <a:pPr marL="12700" marR="29845" indent="4445">
              <a:lnSpc>
                <a:spcPct val="101299"/>
              </a:lnSpc>
            </a:pPr>
            <a:r>
              <a:rPr sz="1550" dirty="0">
                <a:latin typeface="Arial"/>
                <a:cs typeface="Arial"/>
              </a:rPr>
              <a:t>To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construct</a:t>
            </a:r>
            <a:r>
              <a:rPr sz="1550" spc="2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an</a:t>
            </a:r>
            <a:r>
              <a:rPr sz="1550" spc="5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instance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of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subclass,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it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is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often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easiest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to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spc="-20" dirty="0">
                <a:latin typeface="Arial"/>
                <a:cs typeface="Arial"/>
              </a:rPr>
              <a:t>call </a:t>
            </a:r>
            <a:r>
              <a:rPr sz="1550" dirty="0">
                <a:latin typeface="Arial"/>
                <a:cs typeface="Arial"/>
              </a:rPr>
              <a:t>the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constructor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of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the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parent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class.</a:t>
            </a:r>
            <a:endParaRPr sz="1550">
              <a:latin typeface="Arial"/>
              <a:cs typeface="Arial"/>
            </a:endParaRPr>
          </a:p>
          <a:p>
            <a:pPr marL="417830" indent="-328930">
              <a:lnSpc>
                <a:spcPct val="100000"/>
              </a:lnSpc>
              <a:spcBef>
                <a:spcPts val="300"/>
              </a:spcBef>
              <a:buClr>
                <a:srgbClr val="FF0000"/>
              </a:buClr>
              <a:buChar char="•"/>
              <a:tabLst>
                <a:tab pos="417830" algn="l"/>
              </a:tabLst>
            </a:pPr>
            <a:r>
              <a:rPr sz="1550" dirty="0">
                <a:latin typeface="Arial"/>
                <a:cs typeface="Arial"/>
              </a:rPr>
              <a:t>In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its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constructor,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spc="150" dirty="0">
                <a:latin typeface="Times New Roman"/>
                <a:cs typeface="Times New Roman"/>
              </a:rPr>
              <a:t>Manager</a:t>
            </a:r>
            <a:r>
              <a:rPr sz="1550" spc="100" dirty="0">
                <a:latin typeface="Times New Roman"/>
                <a:cs typeface="Times New Roman"/>
              </a:rPr>
              <a:t> </a:t>
            </a:r>
            <a:r>
              <a:rPr sz="1550" dirty="0">
                <a:latin typeface="Arial"/>
                <a:cs typeface="Arial"/>
              </a:rPr>
              <a:t>calls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the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constructor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spc="-25" dirty="0">
                <a:latin typeface="Arial"/>
                <a:cs typeface="Arial"/>
              </a:rPr>
              <a:t>of</a:t>
            </a:r>
            <a:endParaRPr sz="1550">
              <a:latin typeface="Arial"/>
              <a:cs typeface="Arial"/>
            </a:endParaRPr>
          </a:p>
          <a:p>
            <a:pPr marL="417830">
              <a:lnSpc>
                <a:spcPct val="100000"/>
              </a:lnSpc>
              <a:spcBef>
                <a:spcPts val="25"/>
              </a:spcBef>
            </a:pPr>
            <a:r>
              <a:rPr sz="1550" spc="125" dirty="0">
                <a:latin typeface="Times New Roman"/>
                <a:cs typeface="Times New Roman"/>
              </a:rPr>
              <a:t>Employee</a:t>
            </a:r>
            <a:r>
              <a:rPr sz="1550" spc="125" dirty="0">
                <a:latin typeface="Arial"/>
                <a:cs typeface="Arial"/>
              </a:rPr>
              <a:t>.</a:t>
            </a:r>
            <a:endParaRPr sz="1550">
              <a:latin typeface="Arial"/>
              <a:cs typeface="Arial"/>
            </a:endParaRPr>
          </a:p>
          <a:p>
            <a:pPr marL="417830" indent="-328930">
              <a:lnSpc>
                <a:spcPct val="100000"/>
              </a:lnSpc>
              <a:spcBef>
                <a:spcPts val="409"/>
              </a:spcBef>
              <a:buClr>
                <a:srgbClr val="FF0000"/>
              </a:buClr>
              <a:buChar char="•"/>
              <a:tabLst>
                <a:tab pos="417830" algn="l"/>
              </a:tabLst>
            </a:pPr>
            <a:r>
              <a:rPr sz="1550" dirty="0">
                <a:latin typeface="Arial"/>
                <a:cs typeface="Arial"/>
              </a:rPr>
              <a:t>The</a:t>
            </a:r>
            <a:r>
              <a:rPr sz="1550" spc="15" dirty="0">
                <a:latin typeface="Arial"/>
                <a:cs typeface="Arial"/>
              </a:rPr>
              <a:t> </a:t>
            </a:r>
            <a:r>
              <a:rPr sz="1550" spc="270" dirty="0">
                <a:latin typeface="Times New Roman"/>
                <a:cs typeface="Times New Roman"/>
              </a:rPr>
              <a:t>super</a:t>
            </a:r>
            <a:r>
              <a:rPr sz="1550" spc="95" dirty="0">
                <a:latin typeface="Times New Roman"/>
                <a:cs typeface="Times New Roman"/>
              </a:rPr>
              <a:t> </a:t>
            </a:r>
            <a:r>
              <a:rPr sz="1550" dirty="0">
                <a:latin typeface="Arial"/>
                <a:cs typeface="Arial"/>
              </a:rPr>
              <a:t>keyword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is</a:t>
            </a:r>
            <a:r>
              <a:rPr sz="1550" spc="2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used</a:t>
            </a:r>
            <a:r>
              <a:rPr sz="1550" spc="2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to</a:t>
            </a:r>
            <a:r>
              <a:rPr sz="1550" spc="1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call</a:t>
            </a:r>
            <a:r>
              <a:rPr sz="1550" spc="2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parent's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constructor.</a:t>
            </a:r>
            <a:endParaRPr sz="1550">
              <a:latin typeface="Arial"/>
              <a:cs typeface="Arial"/>
            </a:endParaRPr>
          </a:p>
          <a:p>
            <a:pPr marL="417830" indent="-328930">
              <a:lnSpc>
                <a:spcPct val="100000"/>
              </a:lnSpc>
              <a:spcBef>
                <a:spcPts val="500"/>
              </a:spcBef>
              <a:buClr>
                <a:srgbClr val="FF0000"/>
              </a:buClr>
              <a:buChar char="•"/>
              <a:tabLst>
                <a:tab pos="417830" algn="l"/>
              </a:tabLst>
            </a:pPr>
            <a:r>
              <a:rPr sz="1550" dirty="0">
                <a:latin typeface="Arial"/>
                <a:cs typeface="Arial"/>
              </a:rPr>
              <a:t>It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must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be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the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first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statement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of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the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constructor.</a:t>
            </a:r>
            <a:endParaRPr sz="1550">
              <a:latin typeface="Arial"/>
              <a:cs typeface="Arial"/>
            </a:endParaRPr>
          </a:p>
          <a:p>
            <a:pPr marL="417830" marR="270510" indent="-329565">
              <a:lnSpc>
                <a:spcPct val="107100"/>
              </a:lnSpc>
              <a:spcBef>
                <a:spcPts val="180"/>
              </a:spcBef>
              <a:buClr>
                <a:srgbClr val="FF0000"/>
              </a:buClr>
              <a:buChar char="•"/>
              <a:tabLst>
                <a:tab pos="417830" algn="l"/>
              </a:tabLst>
            </a:pPr>
            <a:r>
              <a:rPr sz="1550" dirty="0">
                <a:latin typeface="Arial"/>
                <a:cs typeface="Arial"/>
              </a:rPr>
              <a:t>If</a:t>
            </a:r>
            <a:r>
              <a:rPr sz="1550" spc="1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it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is</a:t>
            </a:r>
            <a:r>
              <a:rPr sz="1550" spc="1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not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provided,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</a:t>
            </a:r>
            <a:r>
              <a:rPr sz="1550" spc="1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default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call</a:t>
            </a:r>
            <a:r>
              <a:rPr sz="1550" spc="1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to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spc="315" dirty="0">
                <a:latin typeface="Times New Roman"/>
                <a:cs typeface="Times New Roman"/>
              </a:rPr>
              <a:t>super()</a:t>
            </a:r>
            <a:r>
              <a:rPr sz="1550" spc="90" dirty="0">
                <a:latin typeface="Times New Roman"/>
                <a:cs typeface="Times New Roman"/>
              </a:rPr>
              <a:t> </a:t>
            </a:r>
            <a:r>
              <a:rPr sz="1550" dirty="0">
                <a:latin typeface="Arial"/>
                <a:cs typeface="Arial"/>
              </a:rPr>
              <a:t>is</a:t>
            </a:r>
            <a:r>
              <a:rPr sz="1550" spc="10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inserted </a:t>
            </a:r>
            <a:r>
              <a:rPr sz="1550" dirty="0">
                <a:latin typeface="Arial"/>
                <a:cs typeface="Arial"/>
              </a:rPr>
              <a:t>for</a:t>
            </a:r>
            <a:r>
              <a:rPr sz="1550" spc="15" dirty="0">
                <a:latin typeface="Arial"/>
                <a:cs typeface="Arial"/>
              </a:rPr>
              <a:t> </a:t>
            </a:r>
            <a:r>
              <a:rPr sz="1550" spc="-20" dirty="0">
                <a:latin typeface="Arial"/>
                <a:cs typeface="Arial"/>
              </a:rPr>
              <a:t>you.</a:t>
            </a:r>
            <a:endParaRPr sz="1550">
              <a:latin typeface="Arial"/>
              <a:cs typeface="Arial"/>
            </a:endParaRPr>
          </a:p>
          <a:p>
            <a:pPr marL="417830" marR="5080" indent="-329565">
              <a:lnSpc>
                <a:spcPct val="107100"/>
              </a:lnSpc>
              <a:spcBef>
                <a:spcPts val="170"/>
              </a:spcBef>
              <a:buClr>
                <a:srgbClr val="FF0000"/>
              </a:buClr>
              <a:buChar char="•"/>
              <a:tabLst>
                <a:tab pos="417830" algn="l"/>
              </a:tabLst>
            </a:pPr>
            <a:r>
              <a:rPr sz="1550" dirty="0">
                <a:latin typeface="Arial"/>
                <a:cs typeface="Arial"/>
              </a:rPr>
              <a:t>The</a:t>
            </a:r>
            <a:r>
              <a:rPr sz="1550" spc="20" dirty="0">
                <a:latin typeface="Arial"/>
                <a:cs typeface="Arial"/>
              </a:rPr>
              <a:t> </a:t>
            </a:r>
            <a:r>
              <a:rPr sz="1550" spc="270" dirty="0">
                <a:latin typeface="Times New Roman"/>
                <a:cs typeface="Times New Roman"/>
              </a:rPr>
              <a:t>super</a:t>
            </a:r>
            <a:r>
              <a:rPr sz="1550" spc="95" dirty="0">
                <a:latin typeface="Times New Roman"/>
                <a:cs typeface="Times New Roman"/>
              </a:rPr>
              <a:t> </a:t>
            </a:r>
            <a:r>
              <a:rPr sz="1550" dirty="0">
                <a:latin typeface="Arial"/>
                <a:cs typeface="Arial"/>
              </a:rPr>
              <a:t>keyword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may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also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be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used</a:t>
            </a:r>
            <a:r>
              <a:rPr sz="1550" spc="2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to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invoke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parent's </a:t>
            </a:r>
            <a:r>
              <a:rPr sz="1550" dirty="0">
                <a:latin typeface="Arial"/>
                <a:cs typeface="Arial"/>
              </a:rPr>
              <a:t>method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or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to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access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parent's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(nonprivate)</a:t>
            </a:r>
            <a:r>
              <a:rPr sz="1550" spc="65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field.</a:t>
            </a:r>
            <a:endParaRPr sz="1550">
              <a:latin typeface="Arial"/>
              <a:cs typeface="Arial"/>
            </a:endParaRPr>
          </a:p>
          <a:p>
            <a:pPr marL="225425">
              <a:lnSpc>
                <a:spcPct val="100000"/>
              </a:lnSpc>
              <a:spcBef>
                <a:spcPts val="1635"/>
              </a:spcBef>
            </a:pPr>
            <a:r>
              <a:rPr sz="1150" spc="180" dirty="0">
                <a:latin typeface="Times New Roman"/>
                <a:cs typeface="Times New Roman"/>
              </a:rPr>
              <a:t>super</a:t>
            </a:r>
            <a:r>
              <a:rPr sz="1150" spc="415" dirty="0">
                <a:latin typeface="Times New Roman"/>
                <a:cs typeface="Times New Roman"/>
              </a:rPr>
              <a:t> </a:t>
            </a:r>
            <a:r>
              <a:rPr sz="1150" spc="165" dirty="0">
                <a:latin typeface="Times New Roman"/>
                <a:cs typeface="Times New Roman"/>
              </a:rPr>
              <a:t>(empId,</a:t>
            </a:r>
            <a:r>
              <a:rPr sz="1150" spc="415" dirty="0">
                <a:latin typeface="Times New Roman"/>
                <a:cs typeface="Times New Roman"/>
              </a:rPr>
              <a:t> </a:t>
            </a:r>
            <a:r>
              <a:rPr sz="1150" spc="120" dirty="0">
                <a:latin typeface="Times New Roman"/>
                <a:cs typeface="Times New Roman"/>
              </a:rPr>
              <a:t>name,</a:t>
            </a:r>
            <a:r>
              <a:rPr sz="1150" spc="420" dirty="0">
                <a:latin typeface="Times New Roman"/>
                <a:cs typeface="Times New Roman"/>
              </a:rPr>
              <a:t> </a:t>
            </a:r>
            <a:r>
              <a:rPr sz="1150" spc="240" dirty="0">
                <a:latin typeface="Times New Roman"/>
                <a:cs typeface="Times New Roman"/>
              </a:rPr>
              <a:t>ssn,</a:t>
            </a:r>
            <a:r>
              <a:rPr sz="1150" spc="415" dirty="0">
                <a:latin typeface="Times New Roman"/>
                <a:cs typeface="Times New Roman"/>
              </a:rPr>
              <a:t> </a:t>
            </a:r>
            <a:r>
              <a:rPr sz="1150" spc="235" dirty="0">
                <a:latin typeface="Times New Roman"/>
                <a:cs typeface="Times New Roman"/>
              </a:rPr>
              <a:t>salary);</a:t>
            </a:r>
            <a:endParaRPr sz="115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326639" y="5247386"/>
            <a:ext cx="3116580" cy="144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endParaRPr sz="8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bject 13"/>
          <p:cNvSpPr txBox="1"/>
          <p:nvPr/>
        </p:nvSpPr>
        <p:spPr>
          <a:xfrm>
            <a:off x="3751198" y="9431093"/>
            <a:ext cx="283210" cy="182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ct val="100000"/>
              </a:lnSpc>
            </a:pPr>
            <a:fld id="{81D60167-4931-47E6-BA6A-407CBD079E47}" type="slidenum">
              <a:rPr sz="1100" b="1" spc="-20" dirty="0">
                <a:latin typeface="Arial"/>
                <a:cs typeface="Arial"/>
              </a:rPr>
              <a:t>9</a:t>
            </a:fld>
            <a:endParaRPr sz="11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1359153" y="857859"/>
            <a:ext cx="1609725" cy="428625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65"/>
              </a:spcBef>
            </a:pPr>
            <a:r>
              <a:rPr sz="1100" dirty="0">
                <a:latin typeface="Arial"/>
                <a:cs typeface="Arial"/>
              </a:rPr>
              <a:t>Consumer:</a:t>
            </a:r>
            <a:r>
              <a:rPr sz="1100" spc="-1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Example</a:t>
            </a:r>
            <a:r>
              <a:rPr sz="1100" spc="120" dirty="0">
                <a:latin typeface="Arial"/>
                <a:cs typeface="Arial"/>
              </a:rPr>
              <a:t>  </a:t>
            </a:r>
            <a:r>
              <a:rPr sz="1100" spc="-10" dirty="0">
                <a:latin typeface="Arial"/>
                <a:cs typeface="Arial"/>
              </a:rPr>
              <a:t>9-</a:t>
            </a:r>
            <a:r>
              <a:rPr sz="1100" spc="-50" dirty="0">
                <a:latin typeface="Arial"/>
                <a:cs typeface="Arial"/>
              </a:rPr>
              <a:t>9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65"/>
              </a:spcBef>
            </a:pPr>
            <a:r>
              <a:rPr sz="1100" dirty="0">
                <a:latin typeface="Arial"/>
                <a:cs typeface="Arial"/>
              </a:rPr>
              <a:t>Function</a:t>
            </a:r>
            <a:r>
              <a:rPr sz="1100" spc="140" dirty="0">
                <a:latin typeface="Arial"/>
                <a:cs typeface="Arial"/>
              </a:rPr>
              <a:t>  </a:t>
            </a:r>
            <a:r>
              <a:rPr sz="1100" spc="-10" dirty="0">
                <a:latin typeface="Arial"/>
                <a:cs typeface="Arial"/>
              </a:rPr>
              <a:t>9-</a:t>
            </a:r>
            <a:r>
              <a:rPr sz="1100" spc="-25" dirty="0">
                <a:latin typeface="Arial"/>
                <a:cs typeface="Arial"/>
              </a:rPr>
              <a:t>10</a:t>
            </a:r>
            <a:endParaRPr sz="11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59153" y="1262228"/>
            <a:ext cx="1184275" cy="8274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19700"/>
              </a:lnSpc>
              <a:spcBef>
                <a:spcPts val="90"/>
              </a:spcBef>
            </a:pPr>
            <a:r>
              <a:rPr sz="1100" dirty="0">
                <a:latin typeface="Arial"/>
                <a:cs typeface="Arial"/>
              </a:rPr>
              <a:t>Function: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Example </a:t>
            </a:r>
            <a:r>
              <a:rPr sz="1100" dirty="0">
                <a:latin typeface="Arial"/>
                <a:cs typeface="Arial"/>
              </a:rPr>
              <a:t>Supplier</a:t>
            </a:r>
            <a:r>
              <a:rPr sz="1100" spc="130" dirty="0">
                <a:latin typeface="Arial"/>
                <a:cs typeface="Arial"/>
              </a:rPr>
              <a:t>  </a:t>
            </a:r>
            <a:r>
              <a:rPr sz="1100" spc="-10" dirty="0">
                <a:latin typeface="Arial"/>
                <a:cs typeface="Arial"/>
              </a:rPr>
              <a:t>9-</a:t>
            </a:r>
            <a:r>
              <a:rPr sz="1100" spc="-35" dirty="0">
                <a:latin typeface="Arial"/>
                <a:cs typeface="Arial"/>
              </a:rPr>
              <a:t>12 </a:t>
            </a:r>
            <a:r>
              <a:rPr sz="1100" dirty="0">
                <a:latin typeface="Arial"/>
                <a:cs typeface="Arial"/>
              </a:rPr>
              <a:t>Supplier: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Example </a:t>
            </a:r>
            <a:r>
              <a:rPr sz="1100" dirty="0">
                <a:latin typeface="Arial"/>
                <a:cs typeface="Arial"/>
              </a:rPr>
              <a:t>Primitive</a:t>
            </a:r>
            <a:r>
              <a:rPr sz="1100" spc="-6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Interface</a:t>
            </a:r>
            <a:endParaRPr sz="11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634395" y="1293622"/>
            <a:ext cx="30543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" dirty="0">
                <a:latin typeface="Arial"/>
                <a:cs typeface="Arial"/>
              </a:rPr>
              <a:t>9-</a:t>
            </a:r>
            <a:r>
              <a:rPr sz="1100" spc="-25" dirty="0">
                <a:latin typeface="Arial"/>
                <a:cs typeface="Arial"/>
              </a:rPr>
              <a:t>11</a:t>
            </a:r>
            <a:endParaRPr sz="11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594039" y="1661516"/>
            <a:ext cx="322580" cy="427990"/>
          </a:xfrm>
          <a:prstGeom prst="rect">
            <a:avLst/>
          </a:prstGeom>
        </p:spPr>
        <p:txBody>
          <a:bodyPr vert="horz" wrap="square" lIns="0" tIns="45720" rIns="0" bIns="0" rtlCol="0">
            <a:spAutoFit/>
          </a:bodyPr>
          <a:lstStyle/>
          <a:p>
            <a:pPr marL="28575">
              <a:lnSpc>
                <a:spcPct val="100000"/>
              </a:lnSpc>
              <a:spcBef>
                <a:spcPts val="360"/>
              </a:spcBef>
            </a:pPr>
            <a:r>
              <a:rPr sz="1100" dirty="0">
                <a:latin typeface="Arial"/>
                <a:cs typeface="Arial"/>
              </a:rPr>
              <a:t>9-</a:t>
            </a:r>
            <a:r>
              <a:rPr sz="1100" spc="-25" dirty="0">
                <a:latin typeface="Arial"/>
                <a:cs typeface="Arial"/>
              </a:rPr>
              <a:t>13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65"/>
              </a:spcBef>
            </a:pPr>
            <a:r>
              <a:rPr sz="1100" dirty="0">
                <a:latin typeface="Arial"/>
                <a:cs typeface="Arial"/>
              </a:rPr>
              <a:t>9-</a:t>
            </a:r>
            <a:r>
              <a:rPr sz="1100" spc="-25" dirty="0">
                <a:latin typeface="Arial"/>
                <a:cs typeface="Arial"/>
              </a:rPr>
              <a:t>14</a:t>
            </a:r>
            <a:endParaRPr sz="11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359153" y="2065376"/>
            <a:ext cx="2105025" cy="223266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19800"/>
              </a:lnSpc>
              <a:spcBef>
                <a:spcPts val="90"/>
              </a:spcBef>
            </a:pPr>
            <a:r>
              <a:rPr sz="1100" dirty="0">
                <a:latin typeface="Arial"/>
                <a:cs typeface="Arial"/>
              </a:rPr>
              <a:t>Return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Primitive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Type</a:t>
            </a:r>
            <a:r>
              <a:rPr sz="1100" spc="125" dirty="0">
                <a:latin typeface="Arial"/>
                <a:cs typeface="Arial"/>
              </a:rPr>
              <a:t>  </a:t>
            </a:r>
            <a:r>
              <a:rPr sz="1100" dirty="0">
                <a:latin typeface="Arial"/>
                <a:cs typeface="Arial"/>
              </a:rPr>
              <a:t>9-</a:t>
            </a:r>
            <a:r>
              <a:rPr sz="1100" spc="-25" dirty="0">
                <a:latin typeface="Arial"/>
                <a:cs typeface="Arial"/>
              </a:rPr>
              <a:t>15 </a:t>
            </a:r>
            <a:r>
              <a:rPr sz="1100" dirty="0">
                <a:latin typeface="Arial"/>
                <a:cs typeface="Arial"/>
              </a:rPr>
              <a:t>Return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Primitive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Type: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Example </a:t>
            </a:r>
            <a:r>
              <a:rPr sz="1100" dirty="0">
                <a:latin typeface="Arial"/>
                <a:cs typeface="Arial"/>
              </a:rPr>
              <a:t>Process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Primitive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Type</a:t>
            </a:r>
            <a:r>
              <a:rPr sz="1100" spc="125" dirty="0">
                <a:latin typeface="Arial"/>
                <a:cs typeface="Arial"/>
              </a:rPr>
              <a:t>  </a:t>
            </a:r>
            <a:r>
              <a:rPr sz="1100" dirty="0">
                <a:latin typeface="Arial"/>
                <a:cs typeface="Arial"/>
              </a:rPr>
              <a:t>9-</a:t>
            </a:r>
            <a:r>
              <a:rPr sz="1100" spc="-25" dirty="0">
                <a:latin typeface="Arial"/>
                <a:cs typeface="Arial"/>
              </a:rPr>
              <a:t>17 </a:t>
            </a:r>
            <a:r>
              <a:rPr sz="1100" dirty="0">
                <a:latin typeface="Arial"/>
                <a:cs typeface="Arial"/>
              </a:rPr>
              <a:t>Process</a:t>
            </a:r>
            <a:r>
              <a:rPr sz="1100" spc="-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Primitive </a:t>
            </a:r>
            <a:r>
              <a:rPr sz="1100" dirty="0">
                <a:latin typeface="Arial"/>
                <a:cs typeface="Arial"/>
              </a:rPr>
              <a:t>Type: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Example </a:t>
            </a:r>
            <a:r>
              <a:rPr sz="1100" dirty="0">
                <a:latin typeface="Arial"/>
                <a:cs typeface="Arial"/>
              </a:rPr>
              <a:t>Binary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Types</a:t>
            </a:r>
            <a:r>
              <a:rPr sz="1100" spc="130" dirty="0">
                <a:latin typeface="Arial"/>
                <a:cs typeface="Arial"/>
              </a:rPr>
              <a:t>  </a:t>
            </a:r>
            <a:r>
              <a:rPr sz="1100" dirty="0">
                <a:latin typeface="Arial"/>
                <a:cs typeface="Arial"/>
              </a:rPr>
              <a:t>9-</a:t>
            </a:r>
            <a:r>
              <a:rPr sz="1100" spc="-25" dirty="0">
                <a:latin typeface="Arial"/>
                <a:cs typeface="Arial"/>
              </a:rPr>
              <a:t>19</a:t>
            </a:r>
            <a:endParaRPr sz="1100">
              <a:latin typeface="Arial"/>
              <a:cs typeface="Arial"/>
            </a:endParaRPr>
          </a:p>
          <a:p>
            <a:pPr marL="12700" marR="320675">
              <a:lnSpc>
                <a:spcPts val="1580"/>
              </a:lnSpc>
              <a:spcBef>
                <a:spcPts val="90"/>
              </a:spcBef>
            </a:pPr>
            <a:r>
              <a:rPr sz="1100" dirty="0">
                <a:latin typeface="Arial"/>
                <a:cs typeface="Arial"/>
              </a:rPr>
              <a:t>Binary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Type:</a:t>
            </a:r>
            <a:r>
              <a:rPr sz="1100" spc="-1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Example</a:t>
            </a:r>
            <a:r>
              <a:rPr sz="1100" spc="114" dirty="0">
                <a:latin typeface="Arial"/>
                <a:cs typeface="Arial"/>
              </a:rPr>
              <a:t>  </a:t>
            </a:r>
            <a:r>
              <a:rPr sz="1100" dirty="0">
                <a:latin typeface="Arial"/>
                <a:cs typeface="Arial"/>
              </a:rPr>
              <a:t>9-</a:t>
            </a:r>
            <a:r>
              <a:rPr sz="1100" spc="-25" dirty="0">
                <a:latin typeface="Arial"/>
                <a:cs typeface="Arial"/>
              </a:rPr>
              <a:t>20 </a:t>
            </a:r>
            <a:r>
              <a:rPr sz="1100" dirty="0">
                <a:latin typeface="Arial"/>
                <a:cs typeface="Arial"/>
              </a:rPr>
              <a:t>Unary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Operator</a:t>
            </a:r>
            <a:r>
              <a:rPr sz="1100" spc="140" dirty="0">
                <a:latin typeface="Arial"/>
                <a:cs typeface="Arial"/>
              </a:rPr>
              <a:t>  </a:t>
            </a:r>
            <a:r>
              <a:rPr sz="1100" dirty="0">
                <a:latin typeface="Arial"/>
                <a:cs typeface="Arial"/>
              </a:rPr>
              <a:t>9-</a:t>
            </a:r>
            <a:r>
              <a:rPr sz="1100" spc="-25" dirty="0">
                <a:latin typeface="Arial"/>
                <a:cs typeface="Arial"/>
              </a:rPr>
              <a:t>21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sz="1100" dirty="0">
                <a:latin typeface="Arial"/>
                <a:cs typeface="Arial"/>
              </a:rPr>
              <a:t>UnaryOperator: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Example</a:t>
            </a:r>
            <a:r>
              <a:rPr sz="1100" spc="114" dirty="0">
                <a:latin typeface="Arial"/>
                <a:cs typeface="Arial"/>
              </a:rPr>
              <a:t>  </a:t>
            </a:r>
            <a:r>
              <a:rPr sz="1100" dirty="0">
                <a:latin typeface="Arial"/>
                <a:cs typeface="Arial"/>
              </a:rPr>
              <a:t>9-</a:t>
            </a:r>
            <a:r>
              <a:rPr sz="1100" spc="-25" dirty="0">
                <a:latin typeface="Arial"/>
                <a:cs typeface="Arial"/>
              </a:rPr>
              <a:t>22</a:t>
            </a:r>
            <a:endParaRPr sz="1100">
              <a:latin typeface="Arial"/>
              <a:cs typeface="Arial"/>
            </a:endParaRPr>
          </a:p>
          <a:p>
            <a:pPr marL="12700" marR="47625">
              <a:lnSpc>
                <a:spcPct val="119100"/>
              </a:lnSpc>
              <a:spcBef>
                <a:spcPts val="15"/>
              </a:spcBef>
            </a:pPr>
            <a:r>
              <a:rPr sz="1100" dirty="0">
                <a:latin typeface="Arial"/>
                <a:cs typeface="Arial"/>
              </a:rPr>
              <a:t>Wildcard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Generics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Review</a:t>
            </a:r>
            <a:r>
              <a:rPr sz="1100" spc="125" dirty="0">
                <a:latin typeface="Arial"/>
                <a:cs typeface="Arial"/>
              </a:rPr>
              <a:t>  </a:t>
            </a:r>
            <a:r>
              <a:rPr sz="1100" dirty="0">
                <a:latin typeface="Arial"/>
                <a:cs typeface="Arial"/>
              </a:rPr>
              <a:t>9-</a:t>
            </a:r>
            <a:r>
              <a:rPr sz="1100" spc="-25" dirty="0">
                <a:latin typeface="Arial"/>
                <a:cs typeface="Arial"/>
              </a:rPr>
              <a:t>23 </a:t>
            </a:r>
            <a:r>
              <a:rPr sz="1100" dirty="0">
                <a:latin typeface="Arial"/>
                <a:cs typeface="Arial"/>
              </a:rPr>
              <a:t>Summary</a:t>
            </a:r>
            <a:r>
              <a:rPr sz="1100" spc="145" dirty="0">
                <a:latin typeface="Arial"/>
                <a:cs typeface="Arial"/>
              </a:rPr>
              <a:t>  </a:t>
            </a:r>
            <a:r>
              <a:rPr sz="1100" spc="-10" dirty="0">
                <a:latin typeface="Arial"/>
                <a:cs typeface="Arial"/>
              </a:rPr>
              <a:t>9-</a:t>
            </a:r>
            <a:r>
              <a:rPr sz="1100" spc="-25" dirty="0">
                <a:latin typeface="Arial"/>
                <a:cs typeface="Arial"/>
              </a:rPr>
              <a:t>24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60"/>
              </a:spcBef>
            </a:pPr>
            <a:r>
              <a:rPr sz="1100" dirty="0">
                <a:latin typeface="Arial"/>
                <a:cs typeface="Arial"/>
              </a:rPr>
              <a:t>Practice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Overview</a:t>
            </a:r>
            <a:r>
              <a:rPr sz="1100" spc="125" dirty="0">
                <a:latin typeface="Arial"/>
                <a:cs typeface="Arial"/>
              </a:rPr>
              <a:t>  </a:t>
            </a:r>
            <a:r>
              <a:rPr sz="1100" dirty="0">
                <a:latin typeface="Arial"/>
                <a:cs typeface="Arial"/>
              </a:rPr>
              <a:t>9-</a:t>
            </a:r>
            <a:r>
              <a:rPr sz="1100" spc="-25" dirty="0">
                <a:latin typeface="Arial"/>
                <a:cs typeface="Arial"/>
              </a:rPr>
              <a:t>25</a:t>
            </a:r>
            <a:endParaRPr sz="11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557184" y="2296413"/>
            <a:ext cx="30734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latin typeface="Arial"/>
                <a:cs typeface="Arial"/>
              </a:rPr>
              <a:t>9-</a:t>
            </a:r>
            <a:r>
              <a:rPr sz="1100" spc="-25" dirty="0">
                <a:latin typeface="Arial"/>
                <a:cs typeface="Arial"/>
              </a:rPr>
              <a:t>16</a:t>
            </a:r>
            <a:endParaRPr sz="11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525319" y="2698749"/>
            <a:ext cx="30734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latin typeface="Arial"/>
                <a:cs typeface="Arial"/>
              </a:rPr>
              <a:t>9-</a:t>
            </a:r>
            <a:r>
              <a:rPr sz="1100" spc="-25" dirty="0">
                <a:latin typeface="Arial"/>
                <a:cs typeface="Arial"/>
              </a:rPr>
              <a:t>18</a:t>
            </a:r>
            <a:endParaRPr sz="11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30604" y="4472152"/>
            <a:ext cx="2577465" cy="4645660"/>
          </a:xfrm>
          <a:prstGeom prst="rect">
            <a:avLst/>
          </a:prstGeom>
        </p:spPr>
        <p:txBody>
          <a:bodyPr vert="horz" wrap="square" lIns="0" tIns="45720" rIns="0" bIns="0" rtlCol="0">
            <a:spAutoFit/>
          </a:bodyPr>
          <a:lstStyle/>
          <a:p>
            <a:pPr marL="238760" indent="-226060">
              <a:lnSpc>
                <a:spcPct val="100000"/>
              </a:lnSpc>
              <a:spcBef>
                <a:spcPts val="360"/>
              </a:spcBef>
              <a:buAutoNum type="arabicPlain" startAt="10"/>
              <a:tabLst>
                <a:tab pos="238760" algn="l"/>
              </a:tabLst>
            </a:pPr>
            <a:r>
              <a:rPr sz="1100" b="1" dirty="0">
                <a:latin typeface="Arial"/>
                <a:cs typeface="Arial"/>
              </a:rPr>
              <a:t>Lambda</a:t>
            </a:r>
            <a:r>
              <a:rPr sz="1100" b="1" spc="-15" dirty="0">
                <a:latin typeface="Arial"/>
                <a:cs typeface="Arial"/>
              </a:rPr>
              <a:t> </a:t>
            </a:r>
            <a:r>
              <a:rPr sz="1100" b="1" spc="-10" dirty="0">
                <a:latin typeface="Arial"/>
                <a:cs typeface="Arial"/>
              </a:rPr>
              <a:t>Operations</a:t>
            </a:r>
            <a:endParaRPr sz="1100">
              <a:latin typeface="Arial"/>
              <a:cs typeface="Arial"/>
            </a:endParaRPr>
          </a:p>
          <a:p>
            <a:pPr marL="240665">
              <a:lnSpc>
                <a:spcPct val="100000"/>
              </a:lnSpc>
              <a:spcBef>
                <a:spcPts val="265"/>
              </a:spcBef>
            </a:pPr>
            <a:r>
              <a:rPr sz="1100" dirty="0">
                <a:latin typeface="Arial"/>
                <a:cs typeface="Arial"/>
              </a:rPr>
              <a:t>Objectives</a:t>
            </a:r>
            <a:r>
              <a:rPr sz="1100" spc="145" dirty="0">
                <a:latin typeface="Arial"/>
                <a:cs typeface="Arial"/>
              </a:rPr>
              <a:t>  </a:t>
            </a:r>
            <a:r>
              <a:rPr sz="1100" spc="-10" dirty="0">
                <a:latin typeface="Arial"/>
                <a:cs typeface="Arial"/>
              </a:rPr>
              <a:t>10-</a:t>
            </a:r>
            <a:r>
              <a:rPr sz="1100" spc="-50" dirty="0">
                <a:latin typeface="Arial"/>
                <a:cs typeface="Arial"/>
              </a:rPr>
              <a:t>2</a:t>
            </a:r>
            <a:endParaRPr sz="1100">
              <a:latin typeface="Arial"/>
              <a:cs typeface="Arial"/>
            </a:endParaRPr>
          </a:p>
          <a:p>
            <a:pPr marL="240665">
              <a:lnSpc>
                <a:spcPct val="100000"/>
              </a:lnSpc>
              <a:spcBef>
                <a:spcPts val="265"/>
              </a:spcBef>
            </a:pPr>
            <a:r>
              <a:rPr sz="1100" dirty="0">
                <a:latin typeface="Arial"/>
                <a:cs typeface="Arial"/>
              </a:rPr>
              <a:t>Streams</a:t>
            </a:r>
            <a:r>
              <a:rPr sz="1100" spc="-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API</a:t>
            </a:r>
            <a:r>
              <a:rPr sz="1100" spc="140" dirty="0">
                <a:latin typeface="Arial"/>
                <a:cs typeface="Arial"/>
              </a:rPr>
              <a:t>  </a:t>
            </a:r>
            <a:r>
              <a:rPr sz="1100" spc="-10" dirty="0">
                <a:latin typeface="Arial"/>
                <a:cs typeface="Arial"/>
              </a:rPr>
              <a:t>10-</a:t>
            </a:r>
            <a:r>
              <a:rPr sz="1100" spc="-50" dirty="0">
                <a:latin typeface="Arial"/>
                <a:cs typeface="Arial"/>
              </a:rPr>
              <a:t>3</a:t>
            </a:r>
            <a:endParaRPr sz="1100">
              <a:latin typeface="Arial"/>
              <a:cs typeface="Arial"/>
            </a:endParaRPr>
          </a:p>
          <a:p>
            <a:pPr marL="240665" marR="376555">
              <a:lnSpc>
                <a:spcPct val="119600"/>
              </a:lnSpc>
              <a:spcBef>
                <a:spcPts val="5"/>
              </a:spcBef>
            </a:pPr>
            <a:r>
              <a:rPr sz="1100" dirty="0">
                <a:latin typeface="Arial"/>
                <a:cs typeface="Arial"/>
              </a:rPr>
              <a:t>Types</a:t>
            </a:r>
            <a:r>
              <a:rPr sz="1100" spc="-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of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Operations</a:t>
            </a:r>
            <a:r>
              <a:rPr sz="1100" spc="140" dirty="0">
                <a:latin typeface="Arial"/>
                <a:cs typeface="Arial"/>
              </a:rPr>
              <a:t>  </a:t>
            </a:r>
            <a:r>
              <a:rPr sz="1100" spc="-10" dirty="0">
                <a:latin typeface="Arial"/>
                <a:cs typeface="Arial"/>
              </a:rPr>
              <a:t>10-</a:t>
            </a:r>
            <a:r>
              <a:rPr sz="1100" spc="-50" dirty="0">
                <a:latin typeface="Arial"/>
                <a:cs typeface="Arial"/>
              </a:rPr>
              <a:t>4 </a:t>
            </a:r>
            <a:r>
              <a:rPr sz="1100" dirty="0">
                <a:latin typeface="Arial"/>
                <a:cs typeface="Arial"/>
              </a:rPr>
              <a:t>Extracting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Data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with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Map</a:t>
            </a:r>
            <a:r>
              <a:rPr sz="1100" spc="125" dirty="0">
                <a:latin typeface="Arial"/>
                <a:cs typeface="Arial"/>
              </a:rPr>
              <a:t>  </a:t>
            </a:r>
            <a:r>
              <a:rPr sz="1100" dirty="0">
                <a:latin typeface="Arial"/>
                <a:cs typeface="Arial"/>
              </a:rPr>
              <a:t>10-</a:t>
            </a:r>
            <a:r>
              <a:rPr sz="1100" spc="-50" dirty="0">
                <a:latin typeface="Arial"/>
                <a:cs typeface="Arial"/>
              </a:rPr>
              <a:t>5 </a:t>
            </a:r>
            <a:r>
              <a:rPr sz="1100" dirty="0">
                <a:latin typeface="Arial"/>
                <a:cs typeface="Arial"/>
              </a:rPr>
              <a:t>Taking</a:t>
            </a:r>
            <a:r>
              <a:rPr sz="1100" spc="-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Peek</a:t>
            </a:r>
            <a:r>
              <a:rPr sz="1100" spc="130" dirty="0">
                <a:latin typeface="Arial"/>
                <a:cs typeface="Arial"/>
              </a:rPr>
              <a:t>  </a:t>
            </a:r>
            <a:r>
              <a:rPr sz="1100" dirty="0">
                <a:latin typeface="Arial"/>
                <a:cs typeface="Arial"/>
              </a:rPr>
              <a:t>10-</a:t>
            </a:r>
            <a:r>
              <a:rPr sz="1100" spc="-50" dirty="0">
                <a:latin typeface="Arial"/>
                <a:cs typeface="Arial"/>
              </a:rPr>
              <a:t>6</a:t>
            </a:r>
            <a:endParaRPr sz="1100">
              <a:latin typeface="Arial"/>
              <a:cs typeface="Arial"/>
            </a:endParaRPr>
          </a:p>
          <a:p>
            <a:pPr marL="240665" marR="252729">
              <a:lnSpc>
                <a:spcPct val="120000"/>
              </a:lnSpc>
            </a:pPr>
            <a:r>
              <a:rPr sz="1100" dirty="0">
                <a:latin typeface="Arial"/>
                <a:cs typeface="Arial"/>
              </a:rPr>
              <a:t>Search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Methods: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Overview</a:t>
            </a:r>
            <a:r>
              <a:rPr sz="1100" spc="125" dirty="0">
                <a:latin typeface="Arial"/>
                <a:cs typeface="Arial"/>
              </a:rPr>
              <a:t>  </a:t>
            </a:r>
            <a:r>
              <a:rPr sz="1100" spc="-10" dirty="0">
                <a:latin typeface="Arial"/>
                <a:cs typeface="Arial"/>
              </a:rPr>
              <a:t>10-</a:t>
            </a:r>
            <a:r>
              <a:rPr sz="1100" spc="-50" dirty="0">
                <a:latin typeface="Arial"/>
                <a:cs typeface="Arial"/>
              </a:rPr>
              <a:t>7 </a:t>
            </a:r>
            <a:r>
              <a:rPr sz="1100" dirty="0">
                <a:latin typeface="Arial"/>
                <a:cs typeface="Arial"/>
              </a:rPr>
              <a:t>Search</a:t>
            </a:r>
            <a:r>
              <a:rPr sz="1100" spc="-1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Methods</a:t>
            </a:r>
            <a:r>
              <a:rPr sz="1100" spc="140" dirty="0">
                <a:latin typeface="Arial"/>
                <a:cs typeface="Arial"/>
              </a:rPr>
              <a:t>  </a:t>
            </a:r>
            <a:r>
              <a:rPr sz="1100" spc="-10" dirty="0">
                <a:latin typeface="Arial"/>
                <a:cs typeface="Arial"/>
              </a:rPr>
              <a:t>10-</a:t>
            </a:r>
            <a:r>
              <a:rPr sz="1100" spc="-50" dirty="0">
                <a:latin typeface="Arial"/>
                <a:cs typeface="Arial"/>
              </a:rPr>
              <a:t>8</a:t>
            </a:r>
            <a:endParaRPr sz="1100">
              <a:latin typeface="Arial"/>
              <a:cs typeface="Arial"/>
            </a:endParaRPr>
          </a:p>
          <a:p>
            <a:pPr marL="240665">
              <a:lnSpc>
                <a:spcPct val="100000"/>
              </a:lnSpc>
              <a:spcBef>
                <a:spcPts val="265"/>
              </a:spcBef>
            </a:pPr>
            <a:r>
              <a:rPr sz="1100" dirty="0">
                <a:latin typeface="Arial"/>
                <a:cs typeface="Arial"/>
              </a:rPr>
              <a:t>Optional</a:t>
            </a:r>
            <a:r>
              <a:rPr sz="1100" spc="-1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Class</a:t>
            </a:r>
            <a:r>
              <a:rPr sz="1100" spc="135" dirty="0">
                <a:latin typeface="Arial"/>
                <a:cs typeface="Arial"/>
              </a:rPr>
              <a:t>  </a:t>
            </a:r>
            <a:r>
              <a:rPr sz="1100" spc="-10" dirty="0">
                <a:latin typeface="Arial"/>
                <a:cs typeface="Arial"/>
              </a:rPr>
              <a:t>10-</a:t>
            </a:r>
            <a:r>
              <a:rPr sz="1100" spc="-50" dirty="0">
                <a:latin typeface="Arial"/>
                <a:cs typeface="Arial"/>
              </a:rPr>
              <a:t>9</a:t>
            </a:r>
            <a:endParaRPr sz="1100">
              <a:latin typeface="Arial"/>
              <a:cs typeface="Arial"/>
            </a:endParaRPr>
          </a:p>
          <a:p>
            <a:pPr marL="240665" marR="368935">
              <a:lnSpc>
                <a:spcPct val="119500"/>
              </a:lnSpc>
              <a:spcBef>
                <a:spcPts val="5"/>
              </a:spcBef>
            </a:pPr>
            <a:r>
              <a:rPr sz="1100" dirty="0">
                <a:latin typeface="Arial"/>
                <a:cs typeface="Arial"/>
              </a:rPr>
              <a:t>Lazy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Operations</a:t>
            </a:r>
            <a:r>
              <a:rPr sz="1100" spc="145" dirty="0">
                <a:latin typeface="Arial"/>
                <a:cs typeface="Arial"/>
              </a:rPr>
              <a:t>  </a:t>
            </a:r>
            <a:r>
              <a:rPr sz="1100" spc="-10" dirty="0">
                <a:latin typeface="Arial"/>
                <a:cs typeface="Arial"/>
              </a:rPr>
              <a:t>10-</a:t>
            </a:r>
            <a:r>
              <a:rPr sz="1100" spc="-25" dirty="0">
                <a:latin typeface="Arial"/>
                <a:cs typeface="Arial"/>
              </a:rPr>
              <a:t>10</a:t>
            </a:r>
            <a:r>
              <a:rPr sz="1100" spc="50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Stream</a:t>
            </a:r>
            <a:r>
              <a:rPr sz="1100" spc="-1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Data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Methods</a:t>
            </a:r>
            <a:r>
              <a:rPr sz="1100" spc="135" dirty="0">
                <a:latin typeface="Arial"/>
                <a:cs typeface="Arial"/>
              </a:rPr>
              <a:t>  </a:t>
            </a:r>
            <a:r>
              <a:rPr sz="1100" spc="-10" dirty="0">
                <a:latin typeface="Arial"/>
                <a:cs typeface="Arial"/>
              </a:rPr>
              <a:t>10-</a:t>
            </a:r>
            <a:r>
              <a:rPr sz="1100" spc="-25" dirty="0">
                <a:latin typeface="Arial"/>
                <a:cs typeface="Arial"/>
              </a:rPr>
              <a:t>11 </a:t>
            </a:r>
            <a:r>
              <a:rPr sz="1100" dirty="0">
                <a:latin typeface="Arial"/>
                <a:cs typeface="Arial"/>
              </a:rPr>
              <a:t>Performing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Calculations</a:t>
            </a:r>
            <a:r>
              <a:rPr sz="1100" spc="110" dirty="0">
                <a:latin typeface="Arial"/>
                <a:cs typeface="Arial"/>
              </a:rPr>
              <a:t>  </a:t>
            </a:r>
            <a:r>
              <a:rPr sz="1100" spc="-10" dirty="0">
                <a:latin typeface="Arial"/>
                <a:cs typeface="Arial"/>
              </a:rPr>
              <a:t>10-</a:t>
            </a:r>
            <a:r>
              <a:rPr sz="1100" spc="-25" dirty="0">
                <a:latin typeface="Arial"/>
                <a:cs typeface="Arial"/>
              </a:rPr>
              <a:t>12</a:t>
            </a:r>
            <a:endParaRPr sz="1100">
              <a:latin typeface="Arial"/>
              <a:cs typeface="Arial"/>
            </a:endParaRPr>
          </a:p>
          <a:p>
            <a:pPr marL="240665">
              <a:lnSpc>
                <a:spcPct val="100000"/>
              </a:lnSpc>
              <a:spcBef>
                <a:spcPts val="265"/>
              </a:spcBef>
            </a:pPr>
            <a:r>
              <a:rPr sz="1100" dirty="0">
                <a:latin typeface="Arial"/>
                <a:cs typeface="Arial"/>
              </a:rPr>
              <a:t>Sorting</a:t>
            </a:r>
            <a:r>
              <a:rPr sz="1100" spc="150" dirty="0">
                <a:latin typeface="Arial"/>
                <a:cs typeface="Arial"/>
              </a:rPr>
              <a:t>  </a:t>
            </a:r>
            <a:r>
              <a:rPr sz="1100" spc="-10" dirty="0">
                <a:latin typeface="Arial"/>
                <a:cs typeface="Arial"/>
              </a:rPr>
              <a:t>10-</a:t>
            </a:r>
            <a:r>
              <a:rPr sz="1100" spc="-25" dirty="0">
                <a:latin typeface="Arial"/>
                <a:cs typeface="Arial"/>
              </a:rPr>
              <a:t>13</a:t>
            </a:r>
            <a:endParaRPr sz="1100">
              <a:latin typeface="Arial"/>
              <a:cs typeface="Arial"/>
            </a:endParaRPr>
          </a:p>
          <a:p>
            <a:pPr marL="240665" marR="167640">
              <a:lnSpc>
                <a:spcPct val="119700"/>
              </a:lnSpc>
              <a:spcBef>
                <a:spcPts val="5"/>
              </a:spcBef>
            </a:pPr>
            <a:r>
              <a:rPr sz="1100" dirty="0">
                <a:latin typeface="Arial"/>
                <a:cs typeface="Arial"/>
              </a:rPr>
              <a:t>Comparator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Updates</a:t>
            </a:r>
            <a:r>
              <a:rPr sz="1100" spc="130" dirty="0">
                <a:latin typeface="Arial"/>
                <a:cs typeface="Arial"/>
              </a:rPr>
              <a:t>  </a:t>
            </a:r>
            <a:r>
              <a:rPr sz="1100" spc="-10" dirty="0">
                <a:latin typeface="Arial"/>
                <a:cs typeface="Arial"/>
              </a:rPr>
              <a:t>10-</a:t>
            </a:r>
            <a:r>
              <a:rPr sz="1100" spc="-25" dirty="0">
                <a:latin typeface="Arial"/>
                <a:cs typeface="Arial"/>
              </a:rPr>
              <a:t>14 </a:t>
            </a:r>
            <a:r>
              <a:rPr sz="1100" dirty="0">
                <a:latin typeface="Arial"/>
                <a:cs typeface="Arial"/>
              </a:rPr>
              <a:t>Saving</a:t>
            </a:r>
            <a:r>
              <a:rPr sz="1100" spc="-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Data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from</a:t>
            </a:r>
            <a:r>
              <a:rPr sz="1100" spc="-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Stream</a:t>
            </a:r>
            <a:r>
              <a:rPr sz="1100" spc="135" dirty="0">
                <a:latin typeface="Arial"/>
                <a:cs typeface="Arial"/>
              </a:rPr>
              <a:t>  </a:t>
            </a:r>
            <a:r>
              <a:rPr sz="1100" spc="-10" dirty="0">
                <a:latin typeface="Arial"/>
                <a:cs typeface="Arial"/>
              </a:rPr>
              <a:t>10-</a:t>
            </a:r>
            <a:r>
              <a:rPr sz="1100" spc="-25" dirty="0">
                <a:latin typeface="Arial"/>
                <a:cs typeface="Arial"/>
              </a:rPr>
              <a:t>15 </a:t>
            </a:r>
            <a:r>
              <a:rPr sz="1100" dirty="0">
                <a:latin typeface="Arial"/>
                <a:cs typeface="Arial"/>
              </a:rPr>
              <a:t>Collectors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Class</a:t>
            </a:r>
            <a:r>
              <a:rPr sz="1100" spc="125" dirty="0">
                <a:latin typeface="Arial"/>
                <a:cs typeface="Arial"/>
              </a:rPr>
              <a:t>  </a:t>
            </a:r>
            <a:r>
              <a:rPr sz="1100" spc="-10" dirty="0">
                <a:latin typeface="Arial"/>
                <a:cs typeface="Arial"/>
              </a:rPr>
              <a:t>10-</a:t>
            </a:r>
            <a:r>
              <a:rPr sz="1100" spc="-25" dirty="0">
                <a:latin typeface="Arial"/>
                <a:cs typeface="Arial"/>
              </a:rPr>
              <a:t>16</a:t>
            </a:r>
            <a:endParaRPr sz="1100">
              <a:latin typeface="Arial"/>
              <a:cs typeface="Arial"/>
            </a:endParaRPr>
          </a:p>
          <a:p>
            <a:pPr marL="240665" marR="5080">
              <a:lnSpc>
                <a:spcPct val="119500"/>
              </a:lnSpc>
              <a:spcBef>
                <a:spcPts val="5"/>
              </a:spcBef>
            </a:pPr>
            <a:r>
              <a:rPr sz="1100" dirty="0">
                <a:latin typeface="Arial"/>
                <a:cs typeface="Arial"/>
              </a:rPr>
              <a:t>Quick</a:t>
            </a:r>
            <a:r>
              <a:rPr sz="1100" spc="-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Streams</a:t>
            </a:r>
            <a:r>
              <a:rPr sz="1100" spc="-1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with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Stream.of</a:t>
            </a:r>
            <a:r>
              <a:rPr sz="1100" spc="125" dirty="0">
                <a:latin typeface="Arial"/>
                <a:cs typeface="Arial"/>
              </a:rPr>
              <a:t>  </a:t>
            </a:r>
            <a:r>
              <a:rPr sz="1100" spc="-10" dirty="0">
                <a:latin typeface="Arial"/>
                <a:cs typeface="Arial"/>
              </a:rPr>
              <a:t>10-</a:t>
            </a:r>
            <a:r>
              <a:rPr sz="1100" spc="-25" dirty="0">
                <a:latin typeface="Arial"/>
                <a:cs typeface="Arial"/>
              </a:rPr>
              <a:t>17 </a:t>
            </a:r>
            <a:r>
              <a:rPr sz="1100" dirty="0">
                <a:latin typeface="Arial"/>
                <a:cs typeface="Arial"/>
              </a:rPr>
              <a:t>Flatten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Data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with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flatMap</a:t>
            </a:r>
            <a:r>
              <a:rPr sz="1100" spc="130" dirty="0">
                <a:latin typeface="Arial"/>
                <a:cs typeface="Arial"/>
              </a:rPr>
              <a:t>  </a:t>
            </a:r>
            <a:r>
              <a:rPr sz="1100" dirty="0">
                <a:latin typeface="Arial"/>
                <a:cs typeface="Arial"/>
              </a:rPr>
              <a:t>10-</a:t>
            </a:r>
            <a:r>
              <a:rPr sz="1100" spc="-25" dirty="0">
                <a:latin typeface="Arial"/>
                <a:cs typeface="Arial"/>
              </a:rPr>
              <a:t>18 </a:t>
            </a:r>
            <a:r>
              <a:rPr sz="1100" dirty="0">
                <a:latin typeface="Arial"/>
                <a:cs typeface="Arial"/>
              </a:rPr>
              <a:t>Summary</a:t>
            </a:r>
            <a:r>
              <a:rPr sz="1100" spc="150" dirty="0">
                <a:latin typeface="Arial"/>
                <a:cs typeface="Arial"/>
              </a:rPr>
              <a:t>  </a:t>
            </a:r>
            <a:r>
              <a:rPr sz="1100" spc="-10" dirty="0">
                <a:latin typeface="Arial"/>
                <a:cs typeface="Arial"/>
              </a:rPr>
              <a:t>10-</a:t>
            </a:r>
            <a:r>
              <a:rPr sz="1100" spc="-25" dirty="0">
                <a:latin typeface="Arial"/>
                <a:cs typeface="Arial"/>
              </a:rPr>
              <a:t>19</a:t>
            </a:r>
            <a:endParaRPr sz="1100">
              <a:latin typeface="Arial"/>
              <a:cs typeface="Arial"/>
            </a:endParaRPr>
          </a:p>
          <a:p>
            <a:pPr marL="240665">
              <a:lnSpc>
                <a:spcPct val="100000"/>
              </a:lnSpc>
              <a:spcBef>
                <a:spcPts val="265"/>
              </a:spcBef>
            </a:pPr>
            <a:r>
              <a:rPr sz="1100" dirty="0">
                <a:latin typeface="Arial"/>
                <a:cs typeface="Arial"/>
              </a:rPr>
              <a:t>Practice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Overview</a:t>
            </a:r>
            <a:r>
              <a:rPr sz="1100" spc="125" dirty="0">
                <a:latin typeface="Arial"/>
                <a:cs typeface="Arial"/>
              </a:rPr>
              <a:t>  </a:t>
            </a:r>
            <a:r>
              <a:rPr sz="1100" dirty="0">
                <a:latin typeface="Arial"/>
                <a:cs typeface="Arial"/>
              </a:rPr>
              <a:t>10-</a:t>
            </a:r>
            <a:r>
              <a:rPr sz="1100" spc="-25" dirty="0">
                <a:latin typeface="Arial"/>
                <a:cs typeface="Arial"/>
              </a:rPr>
              <a:t>20</a:t>
            </a:r>
            <a:endParaRPr sz="11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70"/>
              </a:spcBef>
            </a:pPr>
            <a:endParaRPr sz="1100">
              <a:latin typeface="Arial"/>
              <a:cs typeface="Arial"/>
            </a:endParaRPr>
          </a:p>
          <a:p>
            <a:pPr marL="238760" indent="-226060">
              <a:lnSpc>
                <a:spcPct val="100000"/>
              </a:lnSpc>
              <a:buAutoNum type="arabicPlain" startAt="11"/>
              <a:tabLst>
                <a:tab pos="238760" algn="l"/>
              </a:tabLst>
            </a:pPr>
            <a:r>
              <a:rPr sz="1100" b="1" dirty="0">
                <a:latin typeface="Arial"/>
                <a:cs typeface="Arial"/>
              </a:rPr>
              <a:t>Exceptions</a:t>
            </a:r>
            <a:r>
              <a:rPr sz="1100" b="1" spc="-20" dirty="0">
                <a:latin typeface="Arial"/>
                <a:cs typeface="Arial"/>
              </a:rPr>
              <a:t> </a:t>
            </a:r>
            <a:r>
              <a:rPr sz="1100" b="1" dirty="0">
                <a:latin typeface="Arial"/>
                <a:cs typeface="Arial"/>
              </a:rPr>
              <a:t>and</a:t>
            </a:r>
            <a:r>
              <a:rPr sz="1100" b="1" spc="-20" dirty="0">
                <a:latin typeface="Arial"/>
                <a:cs typeface="Arial"/>
              </a:rPr>
              <a:t> </a:t>
            </a:r>
            <a:r>
              <a:rPr sz="1100" b="1" spc="-10" dirty="0">
                <a:latin typeface="Arial"/>
                <a:cs typeface="Arial"/>
              </a:rPr>
              <a:t>Assertions</a:t>
            </a:r>
            <a:endParaRPr sz="1100">
              <a:latin typeface="Arial"/>
              <a:cs typeface="Arial"/>
            </a:endParaRPr>
          </a:p>
          <a:p>
            <a:pPr marL="240665">
              <a:lnSpc>
                <a:spcPct val="100000"/>
              </a:lnSpc>
              <a:spcBef>
                <a:spcPts val="265"/>
              </a:spcBef>
            </a:pPr>
            <a:r>
              <a:rPr sz="1100" dirty="0">
                <a:latin typeface="Arial"/>
                <a:cs typeface="Arial"/>
              </a:rPr>
              <a:t>Objectives</a:t>
            </a:r>
            <a:r>
              <a:rPr sz="1100" spc="145" dirty="0">
                <a:latin typeface="Arial"/>
                <a:cs typeface="Arial"/>
              </a:rPr>
              <a:t>  </a:t>
            </a:r>
            <a:r>
              <a:rPr sz="1100" spc="-10" dirty="0">
                <a:latin typeface="Arial"/>
                <a:cs typeface="Arial"/>
              </a:rPr>
              <a:t>11-</a:t>
            </a:r>
            <a:r>
              <a:rPr sz="1100" spc="-50" dirty="0">
                <a:latin typeface="Arial"/>
                <a:cs typeface="Arial"/>
              </a:rPr>
              <a:t>2</a:t>
            </a:r>
            <a:endParaRPr sz="1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42416" y="3808476"/>
            <a:ext cx="5689600" cy="347980"/>
            <a:chOff x="1042416" y="3808476"/>
            <a:chExt cx="5689600" cy="347980"/>
          </a:xfrm>
        </p:grpSpPr>
        <p:sp>
          <p:nvSpPr>
            <p:cNvPr id="3" name="object 3"/>
            <p:cNvSpPr/>
            <p:nvPr/>
          </p:nvSpPr>
          <p:spPr>
            <a:xfrm>
              <a:off x="1053084" y="3817620"/>
              <a:ext cx="5668010" cy="327660"/>
            </a:xfrm>
            <a:custGeom>
              <a:avLst/>
              <a:gdLst/>
              <a:ahLst/>
              <a:cxnLst/>
              <a:rect l="l" t="t" r="r" b="b"/>
              <a:pathLst>
                <a:path w="5668009" h="327660">
                  <a:moveTo>
                    <a:pt x="5667755" y="0"/>
                  </a:moveTo>
                  <a:lnTo>
                    <a:pt x="0" y="0"/>
                  </a:lnTo>
                  <a:lnTo>
                    <a:pt x="0" y="327660"/>
                  </a:lnTo>
                  <a:lnTo>
                    <a:pt x="5667755" y="327660"/>
                  </a:lnTo>
                  <a:lnTo>
                    <a:pt x="5667755" y="0"/>
                  </a:lnTo>
                  <a:close/>
                </a:path>
              </a:pathLst>
            </a:custGeom>
            <a:solidFill>
              <a:srgbClr val="DCDC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042416" y="3808476"/>
              <a:ext cx="5689600" cy="347980"/>
            </a:xfrm>
            <a:custGeom>
              <a:avLst/>
              <a:gdLst/>
              <a:ahLst/>
              <a:cxnLst/>
              <a:rect l="l" t="t" r="r" b="b"/>
              <a:pathLst>
                <a:path w="5689600" h="347979">
                  <a:moveTo>
                    <a:pt x="5684520" y="0"/>
                  </a:moveTo>
                  <a:lnTo>
                    <a:pt x="4572" y="0"/>
                  </a:lnTo>
                  <a:lnTo>
                    <a:pt x="0" y="4572"/>
                  </a:lnTo>
                  <a:lnTo>
                    <a:pt x="0" y="342900"/>
                  </a:lnTo>
                  <a:lnTo>
                    <a:pt x="4572" y="347472"/>
                  </a:lnTo>
                  <a:lnTo>
                    <a:pt x="5684520" y="347472"/>
                  </a:lnTo>
                  <a:lnTo>
                    <a:pt x="5689092" y="342900"/>
                  </a:lnTo>
                  <a:lnTo>
                    <a:pt x="5689092" y="336804"/>
                  </a:lnTo>
                  <a:lnTo>
                    <a:pt x="21336" y="336804"/>
                  </a:lnTo>
                  <a:lnTo>
                    <a:pt x="10668" y="326136"/>
                  </a:lnTo>
                  <a:lnTo>
                    <a:pt x="21336" y="326136"/>
                  </a:lnTo>
                  <a:lnTo>
                    <a:pt x="21336" y="19812"/>
                  </a:lnTo>
                  <a:lnTo>
                    <a:pt x="10668" y="19812"/>
                  </a:lnTo>
                  <a:lnTo>
                    <a:pt x="21336" y="9144"/>
                  </a:lnTo>
                  <a:lnTo>
                    <a:pt x="5689092" y="9144"/>
                  </a:lnTo>
                  <a:lnTo>
                    <a:pt x="5689092" y="4572"/>
                  </a:lnTo>
                  <a:lnTo>
                    <a:pt x="5684520" y="0"/>
                  </a:lnTo>
                  <a:close/>
                </a:path>
                <a:path w="5689600" h="347979">
                  <a:moveTo>
                    <a:pt x="21336" y="326136"/>
                  </a:moveTo>
                  <a:lnTo>
                    <a:pt x="10668" y="326136"/>
                  </a:lnTo>
                  <a:lnTo>
                    <a:pt x="21336" y="336804"/>
                  </a:lnTo>
                  <a:lnTo>
                    <a:pt x="21336" y="326136"/>
                  </a:lnTo>
                  <a:close/>
                </a:path>
                <a:path w="5689600" h="347979">
                  <a:moveTo>
                    <a:pt x="5667756" y="326136"/>
                  </a:moveTo>
                  <a:lnTo>
                    <a:pt x="21336" y="326136"/>
                  </a:lnTo>
                  <a:lnTo>
                    <a:pt x="21336" y="336804"/>
                  </a:lnTo>
                  <a:lnTo>
                    <a:pt x="5667756" y="336804"/>
                  </a:lnTo>
                  <a:lnTo>
                    <a:pt x="5667756" y="326136"/>
                  </a:lnTo>
                  <a:close/>
                </a:path>
                <a:path w="5689600" h="347979">
                  <a:moveTo>
                    <a:pt x="5667756" y="9144"/>
                  </a:moveTo>
                  <a:lnTo>
                    <a:pt x="5667756" y="336804"/>
                  </a:lnTo>
                  <a:lnTo>
                    <a:pt x="5678424" y="326136"/>
                  </a:lnTo>
                  <a:lnTo>
                    <a:pt x="5689092" y="326136"/>
                  </a:lnTo>
                  <a:lnTo>
                    <a:pt x="5689092" y="19812"/>
                  </a:lnTo>
                  <a:lnTo>
                    <a:pt x="5678424" y="19812"/>
                  </a:lnTo>
                  <a:lnTo>
                    <a:pt x="5667756" y="9144"/>
                  </a:lnTo>
                  <a:close/>
                </a:path>
                <a:path w="5689600" h="347979">
                  <a:moveTo>
                    <a:pt x="5689092" y="326136"/>
                  </a:moveTo>
                  <a:lnTo>
                    <a:pt x="5678424" y="326136"/>
                  </a:lnTo>
                  <a:lnTo>
                    <a:pt x="5667756" y="336804"/>
                  </a:lnTo>
                  <a:lnTo>
                    <a:pt x="5689092" y="336804"/>
                  </a:lnTo>
                  <a:lnTo>
                    <a:pt x="5689092" y="326136"/>
                  </a:lnTo>
                  <a:close/>
                </a:path>
                <a:path w="5689600" h="347979">
                  <a:moveTo>
                    <a:pt x="21336" y="9144"/>
                  </a:moveTo>
                  <a:lnTo>
                    <a:pt x="10668" y="19812"/>
                  </a:lnTo>
                  <a:lnTo>
                    <a:pt x="21336" y="19812"/>
                  </a:lnTo>
                  <a:lnTo>
                    <a:pt x="21336" y="9144"/>
                  </a:lnTo>
                  <a:close/>
                </a:path>
                <a:path w="5689600" h="347979">
                  <a:moveTo>
                    <a:pt x="5667756" y="9144"/>
                  </a:moveTo>
                  <a:lnTo>
                    <a:pt x="21336" y="9144"/>
                  </a:lnTo>
                  <a:lnTo>
                    <a:pt x="21336" y="19812"/>
                  </a:lnTo>
                  <a:lnTo>
                    <a:pt x="5667756" y="19812"/>
                  </a:lnTo>
                  <a:lnTo>
                    <a:pt x="5667756" y="9144"/>
                  </a:lnTo>
                  <a:close/>
                </a:path>
                <a:path w="5689600" h="347979">
                  <a:moveTo>
                    <a:pt x="5689092" y="9144"/>
                  </a:moveTo>
                  <a:lnTo>
                    <a:pt x="5667756" y="9144"/>
                  </a:lnTo>
                  <a:lnTo>
                    <a:pt x="5678424" y="19812"/>
                  </a:lnTo>
                  <a:lnTo>
                    <a:pt x="5689092" y="19812"/>
                  </a:lnTo>
                  <a:lnTo>
                    <a:pt x="5689092" y="914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1042416" y="2904744"/>
            <a:ext cx="5689600" cy="332740"/>
            <a:chOff x="1042416" y="2904744"/>
            <a:chExt cx="5689600" cy="332740"/>
          </a:xfrm>
        </p:grpSpPr>
        <p:sp>
          <p:nvSpPr>
            <p:cNvPr id="6" name="object 6"/>
            <p:cNvSpPr/>
            <p:nvPr/>
          </p:nvSpPr>
          <p:spPr>
            <a:xfrm>
              <a:off x="1053084" y="2915412"/>
              <a:ext cx="5668010" cy="311150"/>
            </a:xfrm>
            <a:custGeom>
              <a:avLst/>
              <a:gdLst/>
              <a:ahLst/>
              <a:cxnLst/>
              <a:rect l="l" t="t" r="r" b="b"/>
              <a:pathLst>
                <a:path w="5668009" h="311150">
                  <a:moveTo>
                    <a:pt x="5667755" y="0"/>
                  </a:moveTo>
                  <a:lnTo>
                    <a:pt x="0" y="0"/>
                  </a:lnTo>
                  <a:lnTo>
                    <a:pt x="0" y="310896"/>
                  </a:lnTo>
                  <a:lnTo>
                    <a:pt x="5667755" y="310896"/>
                  </a:lnTo>
                  <a:lnTo>
                    <a:pt x="5667755" y="0"/>
                  </a:lnTo>
                  <a:close/>
                </a:path>
              </a:pathLst>
            </a:custGeom>
            <a:solidFill>
              <a:srgbClr val="DCDC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042416" y="2904744"/>
              <a:ext cx="5689600" cy="332740"/>
            </a:xfrm>
            <a:custGeom>
              <a:avLst/>
              <a:gdLst/>
              <a:ahLst/>
              <a:cxnLst/>
              <a:rect l="l" t="t" r="r" b="b"/>
              <a:pathLst>
                <a:path w="5689600" h="332739">
                  <a:moveTo>
                    <a:pt x="5684520" y="0"/>
                  </a:moveTo>
                  <a:lnTo>
                    <a:pt x="4572" y="0"/>
                  </a:lnTo>
                  <a:lnTo>
                    <a:pt x="0" y="4572"/>
                  </a:lnTo>
                  <a:lnTo>
                    <a:pt x="0" y="327660"/>
                  </a:lnTo>
                  <a:lnTo>
                    <a:pt x="4572" y="332232"/>
                  </a:lnTo>
                  <a:lnTo>
                    <a:pt x="5684520" y="332232"/>
                  </a:lnTo>
                  <a:lnTo>
                    <a:pt x="5689092" y="327660"/>
                  </a:lnTo>
                  <a:lnTo>
                    <a:pt x="5689092" y="321564"/>
                  </a:lnTo>
                  <a:lnTo>
                    <a:pt x="21336" y="321564"/>
                  </a:lnTo>
                  <a:lnTo>
                    <a:pt x="10668" y="312420"/>
                  </a:lnTo>
                  <a:lnTo>
                    <a:pt x="21336" y="312420"/>
                  </a:lnTo>
                  <a:lnTo>
                    <a:pt x="21336" y="19812"/>
                  </a:lnTo>
                  <a:lnTo>
                    <a:pt x="10668" y="19812"/>
                  </a:lnTo>
                  <a:lnTo>
                    <a:pt x="21336" y="10668"/>
                  </a:lnTo>
                  <a:lnTo>
                    <a:pt x="5689092" y="10668"/>
                  </a:lnTo>
                  <a:lnTo>
                    <a:pt x="5689092" y="4572"/>
                  </a:lnTo>
                  <a:lnTo>
                    <a:pt x="5684520" y="0"/>
                  </a:lnTo>
                  <a:close/>
                </a:path>
                <a:path w="5689600" h="332739">
                  <a:moveTo>
                    <a:pt x="21336" y="312420"/>
                  </a:moveTo>
                  <a:lnTo>
                    <a:pt x="10668" y="312420"/>
                  </a:lnTo>
                  <a:lnTo>
                    <a:pt x="21336" y="321564"/>
                  </a:lnTo>
                  <a:lnTo>
                    <a:pt x="21336" y="312420"/>
                  </a:lnTo>
                  <a:close/>
                </a:path>
                <a:path w="5689600" h="332739">
                  <a:moveTo>
                    <a:pt x="5667756" y="312420"/>
                  </a:moveTo>
                  <a:lnTo>
                    <a:pt x="21336" y="312420"/>
                  </a:lnTo>
                  <a:lnTo>
                    <a:pt x="21336" y="321564"/>
                  </a:lnTo>
                  <a:lnTo>
                    <a:pt x="5667756" y="321564"/>
                  </a:lnTo>
                  <a:lnTo>
                    <a:pt x="5667756" y="312420"/>
                  </a:lnTo>
                  <a:close/>
                </a:path>
                <a:path w="5689600" h="332739">
                  <a:moveTo>
                    <a:pt x="5667756" y="10668"/>
                  </a:moveTo>
                  <a:lnTo>
                    <a:pt x="5667756" y="321564"/>
                  </a:lnTo>
                  <a:lnTo>
                    <a:pt x="5678424" y="312420"/>
                  </a:lnTo>
                  <a:lnTo>
                    <a:pt x="5689092" y="312420"/>
                  </a:lnTo>
                  <a:lnTo>
                    <a:pt x="5689092" y="19812"/>
                  </a:lnTo>
                  <a:lnTo>
                    <a:pt x="5678424" y="19812"/>
                  </a:lnTo>
                  <a:lnTo>
                    <a:pt x="5667756" y="10668"/>
                  </a:lnTo>
                  <a:close/>
                </a:path>
                <a:path w="5689600" h="332739">
                  <a:moveTo>
                    <a:pt x="5689092" y="312420"/>
                  </a:moveTo>
                  <a:lnTo>
                    <a:pt x="5678424" y="312420"/>
                  </a:lnTo>
                  <a:lnTo>
                    <a:pt x="5667756" y="321564"/>
                  </a:lnTo>
                  <a:lnTo>
                    <a:pt x="5689092" y="321564"/>
                  </a:lnTo>
                  <a:lnTo>
                    <a:pt x="5689092" y="312420"/>
                  </a:lnTo>
                  <a:close/>
                </a:path>
                <a:path w="5689600" h="332739">
                  <a:moveTo>
                    <a:pt x="21336" y="10668"/>
                  </a:moveTo>
                  <a:lnTo>
                    <a:pt x="10668" y="19812"/>
                  </a:lnTo>
                  <a:lnTo>
                    <a:pt x="21336" y="19812"/>
                  </a:lnTo>
                  <a:lnTo>
                    <a:pt x="21336" y="10668"/>
                  </a:lnTo>
                  <a:close/>
                </a:path>
                <a:path w="5689600" h="332739">
                  <a:moveTo>
                    <a:pt x="5667756" y="10668"/>
                  </a:moveTo>
                  <a:lnTo>
                    <a:pt x="21336" y="10668"/>
                  </a:lnTo>
                  <a:lnTo>
                    <a:pt x="21336" y="19812"/>
                  </a:lnTo>
                  <a:lnTo>
                    <a:pt x="5667756" y="19812"/>
                  </a:lnTo>
                  <a:lnTo>
                    <a:pt x="5667756" y="10668"/>
                  </a:lnTo>
                  <a:close/>
                </a:path>
                <a:path w="5689600" h="332739">
                  <a:moveTo>
                    <a:pt x="5689092" y="10668"/>
                  </a:moveTo>
                  <a:lnTo>
                    <a:pt x="5667756" y="10668"/>
                  </a:lnTo>
                  <a:lnTo>
                    <a:pt x="5678424" y="19812"/>
                  </a:lnTo>
                  <a:lnTo>
                    <a:pt x="5689092" y="19812"/>
                  </a:lnTo>
                  <a:lnTo>
                    <a:pt x="5689092" y="1066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1042416" y="2072639"/>
            <a:ext cx="5689600" cy="510540"/>
            <a:chOff x="1042416" y="2072639"/>
            <a:chExt cx="5689600" cy="510540"/>
          </a:xfrm>
        </p:grpSpPr>
        <p:sp>
          <p:nvSpPr>
            <p:cNvPr id="9" name="object 9"/>
            <p:cNvSpPr/>
            <p:nvPr/>
          </p:nvSpPr>
          <p:spPr>
            <a:xfrm>
              <a:off x="1053084" y="2083307"/>
              <a:ext cx="5668010" cy="489584"/>
            </a:xfrm>
            <a:custGeom>
              <a:avLst/>
              <a:gdLst/>
              <a:ahLst/>
              <a:cxnLst/>
              <a:rect l="l" t="t" r="r" b="b"/>
              <a:pathLst>
                <a:path w="5668009" h="489585">
                  <a:moveTo>
                    <a:pt x="5667755" y="0"/>
                  </a:moveTo>
                  <a:lnTo>
                    <a:pt x="0" y="0"/>
                  </a:lnTo>
                  <a:lnTo>
                    <a:pt x="0" y="489203"/>
                  </a:lnTo>
                  <a:lnTo>
                    <a:pt x="5667755" y="489203"/>
                  </a:lnTo>
                  <a:lnTo>
                    <a:pt x="5667755" y="0"/>
                  </a:lnTo>
                  <a:close/>
                </a:path>
              </a:pathLst>
            </a:custGeom>
            <a:solidFill>
              <a:srgbClr val="DCDC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42416" y="2072639"/>
              <a:ext cx="5689600" cy="510540"/>
            </a:xfrm>
            <a:custGeom>
              <a:avLst/>
              <a:gdLst/>
              <a:ahLst/>
              <a:cxnLst/>
              <a:rect l="l" t="t" r="r" b="b"/>
              <a:pathLst>
                <a:path w="5689600" h="510539">
                  <a:moveTo>
                    <a:pt x="5684520" y="0"/>
                  </a:moveTo>
                  <a:lnTo>
                    <a:pt x="4572" y="0"/>
                  </a:lnTo>
                  <a:lnTo>
                    <a:pt x="0" y="4572"/>
                  </a:lnTo>
                  <a:lnTo>
                    <a:pt x="0" y="505968"/>
                  </a:lnTo>
                  <a:lnTo>
                    <a:pt x="4572" y="510540"/>
                  </a:lnTo>
                  <a:lnTo>
                    <a:pt x="5684520" y="510540"/>
                  </a:lnTo>
                  <a:lnTo>
                    <a:pt x="5689092" y="505968"/>
                  </a:lnTo>
                  <a:lnTo>
                    <a:pt x="5689092" y="499872"/>
                  </a:lnTo>
                  <a:lnTo>
                    <a:pt x="21336" y="499872"/>
                  </a:lnTo>
                  <a:lnTo>
                    <a:pt x="10668" y="490728"/>
                  </a:lnTo>
                  <a:lnTo>
                    <a:pt x="21336" y="490728"/>
                  </a:lnTo>
                  <a:lnTo>
                    <a:pt x="21336" y="19812"/>
                  </a:lnTo>
                  <a:lnTo>
                    <a:pt x="10668" y="19812"/>
                  </a:lnTo>
                  <a:lnTo>
                    <a:pt x="21336" y="10668"/>
                  </a:lnTo>
                  <a:lnTo>
                    <a:pt x="5689092" y="10668"/>
                  </a:lnTo>
                  <a:lnTo>
                    <a:pt x="5689092" y="4572"/>
                  </a:lnTo>
                  <a:lnTo>
                    <a:pt x="5684520" y="0"/>
                  </a:lnTo>
                  <a:close/>
                </a:path>
                <a:path w="5689600" h="510539">
                  <a:moveTo>
                    <a:pt x="21336" y="490728"/>
                  </a:moveTo>
                  <a:lnTo>
                    <a:pt x="10668" y="490728"/>
                  </a:lnTo>
                  <a:lnTo>
                    <a:pt x="21336" y="499872"/>
                  </a:lnTo>
                  <a:lnTo>
                    <a:pt x="21336" y="490728"/>
                  </a:lnTo>
                  <a:close/>
                </a:path>
                <a:path w="5689600" h="510539">
                  <a:moveTo>
                    <a:pt x="5667756" y="490728"/>
                  </a:moveTo>
                  <a:lnTo>
                    <a:pt x="21336" y="490728"/>
                  </a:lnTo>
                  <a:lnTo>
                    <a:pt x="21336" y="499872"/>
                  </a:lnTo>
                  <a:lnTo>
                    <a:pt x="5667756" y="499872"/>
                  </a:lnTo>
                  <a:lnTo>
                    <a:pt x="5667756" y="490728"/>
                  </a:lnTo>
                  <a:close/>
                </a:path>
                <a:path w="5689600" h="510539">
                  <a:moveTo>
                    <a:pt x="5667756" y="10668"/>
                  </a:moveTo>
                  <a:lnTo>
                    <a:pt x="5667756" y="499872"/>
                  </a:lnTo>
                  <a:lnTo>
                    <a:pt x="5678424" y="490728"/>
                  </a:lnTo>
                  <a:lnTo>
                    <a:pt x="5689092" y="490728"/>
                  </a:lnTo>
                  <a:lnTo>
                    <a:pt x="5689092" y="19812"/>
                  </a:lnTo>
                  <a:lnTo>
                    <a:pt x="5678424" y="19812"/>
                  </a:lnTo>
                  <a:lnTo>
                    <a:pt x="5667756" y="10668"/>
                  </a:lnTo>
                  <a:close/>
                </a:path>
                <a:path w="5689600" h="510539">
                  <a:moveTo>
                    <a:pt x="5689092" y="490728"/>
                  </a:moveTo>
                  <a:lnTo>
                    <a:pt x="5678424" y="490728"/>
                  </a:lnTo>
                  <a:lnTo>
                    <a:pt x="5667756" y="499872"/>
                  </a:lnTo>
                  <a:lnTo>
                    <a:pt x="5689092" y="499872"/>
                  </a:lnTo>
                  <a:lnTo>
                    <a:pt x="5689092" y="490728"/>
                  </a:lnTo>
                  <a:close/>
                </a:path>
                <a:path w="5689600" h="510539">
                  <a:moveTo>
                    <a:pt x="21336" y="10668"/>
                  </a:moveTo>
                  <a:lnTo>
                    <a:pt x="10668" y="19812"/>
                  </a:lnTo>
                  <a:lnTo>
                    <a:pt x="21336" y="19812"/>
                  </a:lnTo>
                  <a:lnTo>
                    <a:pt x="21336" y="10668"/>
                  </a:lnTo>
                  <a:close/>
                </a:path>
                <a:path w="5689600" h="510539">
                  <a:moveTo>
                    <a:pt x="5667756" y="10668"/>
                  </a:moveTo>
                  <a:lnTo>
                    <a:pt x="21336" y="10668"/>
                  </a:lnTo>
                  <a:lnTo>
                    <a:pt x="21336" y="19812"/>
                  </a:lnTo>
                  <a:lnTo>
                    <a:pt x="5667756" y="19812"/>
                  </a:lnTo>
                  <a:lnTo>
                    <a:pt x="5667756" y="10668"/>
                  </a:lnTo>
                  <a:close/>
                </a:path>
                <a:path w="5689600" h="510539">
                  <a:moveTo>
                    <a:pt x="5689092" y="10668"/>
                  </a:moveTo>
                  <a:lnTo>
                    <a:pt x="5667756" y="10668"/>
                  </a:lnTo>
                  <a:lnTo>
                    <a:pt x="5678424" y="19812"/>
                  </a:lnTo>
                  <a:lnTo>
                    <a:pt x="5689092" y="19812"/>
                  </a:lnTo>
                  <a:lnTo>
                    <a:pt x="5689092" y="1066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055627" y="790204"/>
            <a:ext cx="5590540" cy="32740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69850" algn="ctr">
              <a:lnSpc>
                <a:spcPct val="100000"/>
              </a:lnSpc>
              <a:spcBef>
                <a:spcPts val="110"/>
              </a:spcBef>
            </a:pPr>
            <a:r>
              <a:rPr sz="1850" b="1" dirty="0">
                <a:latin typeface="Arial"/>
                <a:cs typeface="Arial"/>
              </a:rPr>
              <a:t>Constructing</a:t>
            </a:r>
            <a:r>
              <a:rPr sz="1850" b="1" spc="-30" dirty="0">
                <a:latin typeface="Arial"/>
                <a:cs typeface="Arial"/>
              </a:rPr>
              <a:t> </a:t>
            </a:r>
            <a:r>
              <a:rPr sz="1850" b="1" dirty="0">
                <a:latin typeface="Arial"/>
                <a:cs typeface="Arial"/>
              </a:rPr>
              <a:t>a</a:t>
            </a:r>
            <a:r>
              <a:rPr sz="1850" b="1" spc="15" dirty="0">
                <a:latin typeface="Arial"/>
                <a:cs typeface="Arial"/>
              </a:rPr>
              <a:t> </a:t>
            </a:r>
            <a:r>
              <a:rPr sz="1850" b="1" spc="75" dirty="0">
                <a:latin typeface="Times New Roman"/>
                <a:cs typeface="Times New Roman"/>
              </a:rPr>
              <a:t>Manager </a:t>
            </a:r>
            <a:r>
              <a:rPr sz="1850" b="1" spc="-10" dirty="0">
                <a:latin typeface="Arial"/>
                <a:cs typeface="Arial"/>
              </a:rPr>
              <a:t>Object</a:t>
            </a:r>
            <a:endParaRPr sz="18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375"/>
              </a:spcBef>
            </a:pPr>
            <a:endParaRPr sz="1850">
              <a:latin typeface="Arial"/>
              <a:cs typeface="Arial"/>
            </a:endParaRPr>
          </a:p>
          <a:p>
            <a:pPr marL="17145">
              <a:lnSpc>
                <a:spcPct val="100000"/>
              </a:lnSpc>
            </a:pPr>
            <a:r>
              <a:rPr sz="1550" dirty="0">
                <a:latin typeface="Arial"/>
                <a:cs typeface="Arial"/>
              </a:rPr>
              <a:t>Creating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spc="150" dirty="0">
                <a:latin typeface="Times New Roman"/>
                <a:cs typeface="Times New Roman"/>
              </a:rPr>
              <a:t>Manager</a:t>
            </a:r>
            <a:r>
              <a:rPr sz="1550" spc="95" dirty="0">
                <a:latin typeface="Times New Roman"/>
                <a:cs typeface="Times New Roman"/>
              </a:rPr>
              <a:t> </a:t>
            </a:r>
            <a:r>
              <a:rPr sz="1550" dirty="0">
                <a:latin typeface="Arial"/>
                <a:cs typeface="Arial"/>
              </a:rPr>
              <a:t>object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is</a:t>
            </a:r>
            <a:r>
              <a:rPr sz="1550" spc="2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the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same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as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creating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spc="-25" dirty="0">
                <a:latin typeface="Arial"/>
                <a:cs typeface="Arial"/>
              </a:rPr>
              <a:t>an</a:t>
            </a:r>
            <a:endParaRPr sz="15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1550" spc="150" dirty="0">
                <a:latin typeface="Times New Roman"/>
                <a:cs typeface="Times New Roman"/>
              </a:rPr>
              <a:t>Employee</a:t>
            </a:r>
            <a:r>
              <a:rPr sz="1550" spc="90" dirty="0">
                <a:latin typeface="Times New Roman"/>
                <a:cs typeface="Times New Roman"/>
              </a:rPr>
              <a:t> </a:t>
            </a:r>
            <a:r>
              <a:rPr sz="1550" spc="-10" dirty="0">
                <a:latin typeface="Arial"/>
                <a:cs typeface="Arial"/>
              </a:rPr>
              <a:t>object:</a:t>
            </a:r>
            <a:endParaRPr sz="1550">
              <a:latin typeface="Arial"/>
              <a:cs typeface="Arial"/>
            </a:endParaRPr>
          </a:p>
          <a:p>
            <a:pPr marL="116205">
              <a:lnSpc>
                <a:spcPct val="100000"/>
              </a:lnSpc>
              <a:spcBef>
                <a:spcPts val="865"/>
              </a:spcBef>
            </a:pPr>
            <a:r>
              <a:rPr sz="1250" spc="130" dirty="0">
                <a:latin typeface="Times New Roman"/>
                <a:cs typeface="Times New Roman"/>
              </a:rPr>
              <a:t>Manager</a:t>
            </a:r>
            <a:r>
              <a:rPr sz="1250" spc="455" dirty="0">
                <a:latin typeface="Times New Roman"/>
                <a:cs typeface="Times New Roman"/>
              </a:rPr>
              <a:t> </a:t>
            </a:r>
            <a:r>
              <a:rPr sz="1250" spc="95" dirty="0">
                <a:latin typeface="Times New Roman"/>
                <a:cs typeface="Times New Roman"/>
              </a:rPr>
              <a:t>mgr</a:t>
            </a:r>
            <a:r>
              <a:rPr sz="1250" spc="475" dirty="0">
                <a:latin typeface="Times New Roman"/>
                <a:cs typeface="Times New Roman"/>
              </a:rPr>
              <a:t> </a:t>
            </a:r>
            <a:r>
              <a:rPr sz="1250" spc="70" dirty="0">
                <a:latin typeface="Times New Roman"/>
                <a:cs typeface="Times New Roman"/>
              </a:rPr>
              <a:t>=</a:t>
            </a:r>
            <a:r>
              <a:rPr sz="1250" spc="455" dirty="0">
                <a:latin typeface="Times New Roman"/>
                <a:cs typeface="Times New Roman"/>
              </a:rPr>
              <a:t> </a:t>
            </a:r>
            <a:r>
              <a:rPr sz="1250" spc="70" dirty="0">
                <a:latin typeface="Times New Roman"/>
                <a:cs typeface="Times New Roman"/>
              </a:rPr>
              <a:t>new</a:t>
            </a:r>
            <a:r>
              <a:rPr sz="1250" spc="459" dirty="0">
                <a:latin typeface="Times New Roman"/>
                <a:cs typeface="Times New Roman"/>
              </a:rPr>
              <a:t> </a:t>
            </a:r>
            <a:r>
              <a:rPr sz="1250" spc="130" dirty="0">
                <a:latin typeface="Times New Roman"/>
                <a:cs typeface="Times New Roman"/>
              </a:rPr>
              <a:t>Manager</a:t>
            </a:r>
            <a:r>
              <a:rPr sz="1250" spc="455" dirty="0">
                <a:latin typeface="Times New Roman"/>
                <a:cs typeface="Times New Roman"/>
              </a:rPr>
              <a:t> </a:t>
            </a:r>
            <a:r>
              <a:rPr sz="1250" spc="250" dirty="0">
                <a:latin typeface="Times New Roman"/>
                <a:cs typeface="Times New Roman"/>
              </a:rPr>
              <a:t>(102,</a:t>
            </a:r>
            <a:r>
              <a:rPr sz="1250" spc="450" dirty="0">
                <a:latin typeface="Times New Roman"/>
                <a:cs typeface="Times New Roman"/>
              </a:rPr>
              <a:t> </a:t>
            </a:r>
            <a:r>
              <a:rPr sz="1250" spc="204" dirty="0">
                <a:latin typeface="Times New Roman"/>
                <a:cs typeface="Times New Roman"/>
              </a:rPr>
              <a:t>"Barbara</a:t>
            </a:r>
            <a:r>
              <a:rPr sz="1250" spc="459" dirty="0">
                <a:latin typeface="Times New Roman"/>
                <a:cs typeface="Times New Roman"/>
              </a:rPr>
              <a:t> </a:t>
            </a:r>
            <a:r>
              <a:rPr sz="1250" spc="235" dirty="0">
                <a:latin typeface="Times New Roman"/>
                <a:cs typeface="Times New Roman"/>
              </a:rPr>
              <a:t>Jones",</a:t>
            </a:r>
            <a:endParaRPr sz="1250">
              <a:latin typeface="Times New Roman"/>
              <a:cs typeface="Times New Roman"/>
            </a:endParaRPr>
          </a:p>
          <a:p>
            <a:pPr marL="1769745">
              <a:lnSpc>
                <a:spcPct val="100000"/>
              </a:lnSpc>
              <a:spcBef>
                <a:spcPts val="50"/>
              </a:spcBef>
            </a:pPr>
            <a:r>
              <a:rPr sz="1250" spc="190" dirty="0">
                <a:latin typeface="Times New Roman"/>
                <a:cs typeface="Times New Roman"/>
              </a:rPr>
              <a:t>"107-</a:t>
            </a:r>
            <a:r>
              <a:rPr sz="1250" spc="235" dirty="0">
                <a:latin typeface="Times New Roman"/>
                <a:cs typeface="Times New Roman"/>
              </a:rPr>
              <a:t>99-</a:t>
            </a:r>
            <a:r>
              <a:rPr sz="1250" spc="204" dirty="0">
                <a:latin typeface="Times New Roman"/>
                <a:cs typeface="Times New Roman"/>
              </a:rPr>
              <a:t>9078",</a:t>
            </a:r>
            <a:r>
              <a:rPr sz="1250" spc="465" dirty="0">
                <a:latin typeface="Times New Roman"/>
                <a:cs typeface="Times New Roman"/>
              </a:rPr>
              <a:t> </a:t>
            </a:r>
            <a:r>
              <a:rPr sz="1250" spc="200" dirty="0">
                <a:latin typeface="Times New Roman"/>
                <a:cs typeface="Times New Roman"/>
              </a:rPr>
              <a:t>109345.67,</a:t>
            </a:r>
            <a:r>
              <a:rPr sz="1250" spc="470" dirty="0">
                <a:latin typeface="Times New Roman"/>
                <a:cs typeface="Times New Roman"/>
              </a:rPr>
              <a:t> </a:t>
            </a:r>
            <a:r>
              <a:rPr sz="1250" spc="215" dirty="0">
                <a:latin typeface="Times New Roman"/>
                <a:cs typeface="Times New Roman"/>
              </a:rPr>
              <a:t>"Marketing");</a:t>
            </a:r>
            <a:endParaRPr sz="1250">
              <a:latin typeface="Times New Roman"/>
              <a:cs typeface="Times New Roman"/>
            </a:endParaRPr>
          </a:p>
          <a:p>
            <a:pPr marL="417830" indent="-329565">
              <a:lnSpc>
                <a:spcPct val="100000"/>
              </a:lnSpc>
              <a:spcBef>
                <a:spcPts val="919"/>
              </a:spcBef>
              <a:buClr>
                <a:srgbClr val="FF0000"/>
              </a:buClr>
              <a:buChar char="•"/>
              <a:tabLst>
                <a:tab pos="417830" algn="l"/>
              </a:tabLst>
            </a:pPr>
            <a:r>
              <a:rPr sz="1550" dirty="0">
                <a:latin typeface="Arial"/>
                <a:cs typeface="Arial"/>
              </a:rPr>
              <a:t>All</a:t>
            </a:r>
            <a:r>
              <a:rPr sz="1550" spc="2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of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the</a:t>
            </a:r>
            <a:r>
              <a:rPr sz="1550" spc="20" dirty="0">
                <a:latin typeface="Arial"/>
                <a:cs typeface="Arial"/>
              </a:rPr>
              <a:t> </a:t>
            </a:r>
            <a:r>
              <a:rPr sz="1550" spc="155" dirty="0">
                <a:latin typeface="Times New Roman"/>
                <a:cs typeface="Times New Roman"/>
              </a:rPr>
              <a:t>Employee</a:t>
            </a:r>
            <a:r>
              <a:rPr sz="1550" spc="95" dirty="0">
                <a:latin typeface="Times New Roman"/>
                <a:cs typeface="Times New Roman"/>
              </a:rPr>
              <a:t> </a:t>
            </a:r>
            <a:r>
              <a:rPr sz="1550" dirty="0">
                <a:latin typeface="Arial"/>
                <a:cs typeface="Arial"/>
              </a:rPr>
              <a:t>methods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are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available</a:t>
            </a:r>
            <a:r>
              <a:rPr sz="1550" spc="2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to</a:t>
            </a:r>
            <a:r>
              <a:rPr sz="1550" spc="20" dirty="0">
                <a:latin typeface="Arial"/>
                <a:cs typeface="Arial"/>
              </a:rPr>
              <a:t> </a:t>
            </a:r>
            <a:r>
              <a:rPr sz="1550" spc="120" dirty="0">
                <a:latin typeface="Times New Roman"/>
                <a:cs typeface="Times New Roman"/>
              </a:rPr>
              <a:t>Manager</a:t>
            </a:r>
            <a:r>
              <a:rPr sz="1550" spc="120" dirty="0">
                <a:latin typeface="Arial"/>
                <a:cs typeface="Arial"/>
              </a:rPr>
              <a:t>:</a:t>
            </a:r>
            <a:endParaRPr sz="1550">
              <a:latin typeface="Arial"/>
              <a:cs typeface="Arial"/>
            </a:endParaRPr>
          </a:p>
          <a:p>
            <a:pPr marL="116205">
              <a:lnSpc>
                <a:spcPct val="100000"/>
              </a:lnSpc>
              <a:spcBef>
                <a:spcPts val="865"/>
              </a:spcBef>
            </a:pPr>
            <a:r>
              <a:rPr sz="1250" spc="240" dirty="0">
                <a:latin typeface="Times New Roman"/>
                <a:cs typeface="Times New Roman"/>
              </a:rPr>
              <a:t>mgr.raiseSalary</a:t>
            </a:r>
            <a:r>
              <a:rPr sz="1250" spc="450" dirty="0">
                <a:latin typeface="Times New Roman"/>
                <a:cs typeface="Times New Roman"/>
              </a:rPr>
              <a:t> </a:t>
            </a:r>
            <a:r>
              <a:rPr sz="1250" spc="220" dirty="0">
                <a:latin typeface="Times New Roman"/>
                <a:cs typeface="Times New Roman"/>
              </a:rPr>
              <a:t>(10000.00);</a:t>
            </a:r>
            <a:endParaRPr sz="1250">
              <a:latin typeface="Times New Roman"/>
              <a:cs typeface="Times New Roman"/>
            </a:endParaRPr>
          </a:p>
          <a:p>
            <a:pPr marL="417830" marR="509270" indent="-329565">
              <a:lnSpc>
                <a:spcPct val="107100"/>
              </a:lnSpc>
              <a:spcBef>
                <a:spcPts val="795"/>
              </a:spcBef>
              <a:buClr>
                <a:srgbClr val="FF0000"/>
              </a:buClr>
              <a:buChar char="•"/>
              <a:tabLst>
                <a:tab pos="417830" algn="l"/>
              </a:tabLst>
            </a:pPr>
            <a:r>
              <a:rPr sz="1550" dirty="0">
                <a:latin typeface="Arial"/>
                <a:cs typeface="Arial"/>
              </a:rPr>
              <a:t>The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spc="150" dirty="0">
                <a:latin typeface="Times New Roman"/>
                <a:cs typeface="Times New Roman"/>
              </a:rPr>
              <a:t>Manager</a:t>
            </a:r>
            <a:r>
              <a:rPr sz="1550" spc="114" dirty="0">
                <a:latin typeface="Times New Roman"/>
                <a:cs typeface="Times New Roman"/>
              </a:rPr>
              <a:t> </a:t>
            </a:r>
            <a:r>
              <a:rPr sz="1550" dirty="0">
                <a:latin typeface="Arial"/>
                <a:cs typeface="Arial"/>
              </a:rPr>
              <a:t>class</a:t>
            </a:r>
            <a:r>
              <a:rPr sz="1550" spc="1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defines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new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method</a:t>
            </a:r>
            <a:r>
              <a:rPr sz="1550" spc="5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to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get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spc="-25" dirty="0">
                <a:latin typeface="Arial"/>
                <a:cs typeface="Arial"/>
              </a:rPr>
              <a:t>the </a:t>
            </a:r>
            <a:r>
              <a:rPr sz="1550" dirty="0">
                <a:latin typeface="Arial"/>
                <a:cs typeface="Arial"/>
              </a:rPr>
              <a:t>Department</a:t>
            </a:r>
            <a:r>
              <a:rPr sz="1550" spc="70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Name:</a:t>
            </a:r>
            <a:endParaRPr sz="1550">
              <a:latin typeface="Arial"/>
              <a:cs typeface="Arial"/>
            </a:endParaRPr>
          </a:p>
          <a:p>
            <a:pPr marL="116205">
              <a:lnSpc>
                <a:spcPct val="100000"/>
              </a:lnSpc>
              <a:spcBef>
                <a:spcPts val="755"/>
              </a:spcBef>
            </a:pPr>
            <a:r>
              <a:rPr sz="1250" spc="254" dirty="0">
                <a:latin typeface="Times New Roman"/>
                <a:cs typeface="Times New Roman"/>
              </a:rPr>
              <a:t>String</a:t>
            </a:r>
            <a:r>
              <a:rPr sz="1250" spc="450" dirty="0">
                <a:latin typeface="Times New Roman"/>
                <a:cs typeface="Times New Roman"/>
              </a:rPr>
              <a:t> </a:t>
            </a:r>
            <a:r>
              <a:rPr sz="1250" spc="225" dirty="0">
                <a:latin typeface="Times New Roman"/>
                <a:cs typeface="Times New Roman"/>
              </a:rPr>
              <a:t>dept</a:t>
            </a:r>
            <a:r>
              <a:rPr sz="1250" spc="465" dirty="0">
                <a:latin typeface="Times New Roman"/>
                <a:cs typeface="Times New Roman"/>
              </a:rPr>
              <a:t> </a:t>
            </a:r>
            <a:r>
              <a:rPr sz="1250" spc="70" dirty="0">
                <a:latin typeface="Times New Roman"/>
                <a:cs typeface="Times New Roman"/>
              </a:rPr>
              <a:t>=</a:t>
            </a:r>
            <a:r>
              <a:rPr sz="1250" spc="450" dirty="0">
                <a:latin typeface="Times New Roman"/>
                <a:cs typeface="Times New Roman"/>
              </a:rPr>
              <a:t> </a:t>
            </a:r>
            <a:r>
              <a:rPr sz="1250" spc="170" dirty="0">
                <a:latin typeface="Times New Roman"/>
                <a:cs typeface="Times New Roman"/>
              </a:rPr>
              <a:t>mgr.getDeptName();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17880" y="5706871"/>
            <a:ext cx="6276340" cy="98869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3499"/>
              </a:lnSpc>
              <a:spcBef>
                <a:spcPts val="90"/>
              </a:spcBef>
            </a:pPr>
            <a:r>
              <a:rPr sz="1150" dirty="0">
                <a:latin typeface="Arial"/>
                <a:cs typeface="Arial"/>
              </a:rPr>
              <a:t>Even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though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spc="180" dirty="0">
                <a:latin typeface="Times New Roman"/>
                <a:cs typeface="Times New Roman"/>
              </a:rPr>
              <a:t>Manager.java</a:t>
            </a:r>
            <a:r>
              <a:rPr sz="1150" spc="140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Arial"/>
                <a:cs typeface="Arial"/>
              </a:rPr>
              <a:t>file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does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not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contain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all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of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methods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from</a:t>
            </a:r>
            <a:r>
              <a:rPr sz="1150" spc="30" dirty="0">
                <a:latin typeface="Arial"/>
                <a:cs typeface="Arial"/>
              </a:rPr>
              <a:t> </a:t>
            </a:r>
            <a:r>
              <a:rPr sz="1150" spc="-25" dirty="0">
                <a:latin typeface="Arial"/>
                <a:cs typeface="Arial"/>
              </a:rPr>
              <a:t>the </a:t>
            </a:r>
            <a:r>
              <a:rPr sz="1150" spc="180" dirty="0">
                <a:latin typeface="Times New Roman"/>
                <a:cs typeface="Times New Roman"/>
              </a:rPr>
              <a:t>Employee.java</a:t>
            </a:r>
            <a:r>
              <a:rPr sz="1150" spc="135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Arial"/>
                <a:cs typeface="Arial"/>
              </a:rPr>
              <a:t>class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(explicitly),</a:t>
            </a:r>
            <a:r>
              <a:rPr sz="1150" spc="114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they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are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included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in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definition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of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object.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Thus,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spc="-10" dirty="0">
                <a:latin typeface="Arial"/>
                <a:cs typeface="Arial"/>
              </a:rPr>
              <a:t>after </a:t>
            </a:r>
            <a:r>
              <a:rPr sz="1150" dirty="0">
                <a:latin typeface="Arial"/>
                <a:cs typeface="Arial"/>
              </a:rPr>
              <a:t>you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create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an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instance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of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spc="120" dirty="0">
                <a:latin typeface="Times New Roman"/>
                <a:cs typeface="Times New Roman"/>
              </a:rPr>
              <a:t>Manager</a:t>
            </a:r>
            <a:r>
              <a:rPr sz="1150" spc="140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Arial"/>
                <a:cs typeface="Arial"/>
              </a:rPr>
              <a:t>object,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you</a:t>
            </a:r>
            <a:r>
              <a:rPr sz="1150" spc="11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can</a:t>
            </a:r>
            <a:r>
              <a:rPr sz="1150" spc="6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use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methods</a:t>
            </a:r>
            <a:r>
              <a:rPr sz="1150" spc="4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declared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spc="-25" dirty="0">
                <a:latin typeface="Arial"/>
                <a:cs typeface="Arial"/>
              </a:rPr>
              <a:t>in</a:t>
            </a:r>
            <a:r>
              <a:rPr sz="1150" spc="500" dirty="0">
                <a:latin typeface="Arial"/>
                <a:cs typeface="Arial"/>
              </a:rPr>
              <a:t> </a:t>
            </a:r>
            <a:r>
              <a:rPr sz="1150" spc="95" dirty="0">
                <a:latin typeface="Times New Roman"/>
                <a:cs typeface="Times New Roman"/>
              </a:rPr>
              <a:t>Employee</a:t>
            </a:r>
            <a:r>
              <a:rPr sz="1150" spc="95" dirty="0">
                <a:latin typeface="Arial"/>
                <a:cs typeface="Arial"/>
              </a:rPr>
              <a:t>.</a:t>
            </a:r>
            <a:endParaRPr sz="11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90"/>
              </a:spcBef>
            </a:pPr>
            <a:r>
              <a:rPr sz="1150" dirty="0">
                <a:latin typeface="Arial"/>
                <a:cs typeface="Arial"/>
              </a:rPr>
              <a:t>You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can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also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call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methods</a:t>
            </a:r>
            <a:r>
              <a:rPr sz="1150" spc="3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that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are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specific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to</a:t>
            </a:r>
            <a:r>
              <a:rPr sz="1150" spc="5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spc="120" dirty="0">
                <a:latin typeface="Times New Roman"/>
                <a:cs typeface="Times New Roman"/>
              </a:rPr>
              <a:t>Manager</a:t>
            </a:r>
            <a:r>
              <a:rPr sz="1150" spc="135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Arial"/>
                <a:cs typeface="Arial"/>
              </a:rPr>
              <a:t>class</a:t>
            </a:r>
            <a:r>
              <a:rPr sz="1150" spc="6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as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spc="-10" dirty="0">
                <a:latin typeface="Arial"/>
                <a:cs typeface="Arial"/>
              </a:rPr>
              <a:t>well.</a:t>
            </a:r>
            <a:endParaRPr sz="115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326639" y="5247386"/>
            <a:ext cx="3116580" cy="144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endParaRPr sz="8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42416" y="4360164"/>
            <a:ext cx="5689600" cy="565785"/>
            <a:chOff x="1042416" y="4360164"/>
            <a:chExt cx="5689600" cy="565785"/>
          </a:xfrm>
        </p:grpSpPr>
        <p:sp>
          <p:nvSpPr>
            <p:cNvPr id="3" name="object 3"/>
            <p:cNvSpPr/>
            <p:nvPr/>
          </p:nvSpPr>
          <p:spPr>
            <a:xfrm>
              <a:off x="1053084" y="4370832"/>
              <a:ext cx="5668010" cy="546100"/>
            </a:xfrm>
            <a:custGeom>
              <a:avLst/>
              <a:gdLst/>
              <a:ahLst/>
              <a:cxnLst/>
              <a:rect l="l" t="t" r="r" b="b"/>
              <a:pathLst>
                <a:path w="5668009" h="546100">
                  <a:moveTo>
                    <a:pt x="5667755" y="0"/>
                  </a:moveTo>
                  <a:lnTo>
                    <a:pt x="0" y="0"/>
                  </a:lnTo>
                  <a:lnTo>
                    <a:pt x="0" y="545591"/>
                  </a:lnTo>
                  <a:lnTo>
                    <a:pt x="5667755" y="545591"/>
                  </a:lnTo>
                  <a:lnTo>
                    <a:pt x="5667755" y="0"/>
                  </a:lnTo>
                  <a:close/>
                </a:path>
              </a:pathLst>
            </a:custGeom>
            <a:solidFill>
              <a:srgbClr val="DCDC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042416" y="4360164"/>
              <a:ext cx="5689600" cy="565785"/>
            </a:xfrm>
            <a:custGeom>
              <a:avLst/>
              <a:gdLst/>
              <a:ahLst/>
              <a:cxnLst/>
              <a:rect l="l" t="t" r="r" b="b"/>
              <a:pathLst>
                <a:path w="5689600" h="565785">
                  <a:moveTo>
                    <a:pt x="5684520" y="0"/>
                  </a:moveTo>
                  <a:lnTo>
                    <a:pt x="4572" y="0"/>
                  </a:lnTo>
                  <a:lnTo>
                    <a:pt x="0" y="4571"/>
                  </a:lnTo>
                  <a:lnTo>
                    <a:pt x="0" y="560831"/>
                  </a:lnTo>
                  <a:lnTo>
                    <a:pt x="4572" y="565403"/>
                  </a:lnTo>
                  <a:lnTo>
                    <a:pt x="5684520" y="565403"/>
                  </a:lnTo>
                  <a:lnTo>
                    <a:pt x="5689092" y="560831"/>
                  </a:lnTo>
                  <a:lnTo>
                    <a:pt x="5689092" y="556259"/>
                  </a:lnTo>
                  <a:lnTo>
                    <a:pt x="21336" y="556259"/>
                  </a:lnTo>
                  <a:lnTo>
                    <a:pt x="10668" y="545591"/>
                  </a:lnTo>
                  <a:lnTo>
                    <a:pt x="21336" y="545591"/>
                  </a:lnTo>
                  <a:lnTo>
                    <a:pt x="21336" y="21335"/>
                  </a:lnTo>
                  <a:lnTo>
                    <a:pt x="10667" y="21335"/>
                  </a:lnTo>
                  <a:lnTo>
                    <a:pt x="21336" y="10667"/>
                  </a:lnTo>
                  <a:lnTo>
                    <a:pt x="5689092" y="10667"/>
                  </a:lnTo>
                  <a:lnTo>
                    <a:pt x="5689092" y="4571"/>
                  </a:lnTo>
                  <a:lnTo>
                    <a:pt x="5684520" y="0"/>
                  </a:lnTo>
                  <a:close/>
                </a:path>
                <a:path w="5689600" h="565785">
                  <a:moveTo>
                    <a:pt x="21336" y="545591"/>
                  </a:moveTo>
                  <a:lnTo>
                    <a:pt x="10668" y="545591"/>
                  </a:lnTo>
                  <a:lnTo>
                    <a:pt x="21336" y="556259"/>
                  </a:lnTo>
                  <a:lnTo>
                    <a:pt x="21336" y="545591"/>
                  </a:lnTo>
                  <a:close/>
                </a:path>
                <a:path w="5689600" h="565785">
                  <a:moveTo>
                    <a:pt x="5667756" y="545591"/>
                  </a:moveTo>
                  <a:lnTo>
                    <a:pt x="21336" y="545591"/>
                  </a:lnTo>
                  <a:lnTo>
                    <a:pt x="21336" y="556259"/>
                  </a:lnTo>
                  <a:lnTo>
                    <a:pt x="5667756" y="556259"/>
                  </a:lnTo>
                  <a:lnTo>
                    <a:pt x="5667756" y="545591"/>
                  </a:lnTo>
                  <a:close/>
                </a:path>
                <a:path w="5689600" h="565785">
                  <a:moveTo>
                    <a:pt x="5667756" y="10667"/>
                  </a:moveTo>
                  <a:lnTo>
                    <a:pt x="5667756" y="556259"/>
                  </a:lnTo>
                  <a:lnTo>
                    <a:pt x="5678424" y="545591"/>
                  </a:lnTo>
                  <a:lnTo>
                    <a:pt x="5689092" y="545591"/>
                  </a:lnTo>
                  <a:lnTo>
                    <a:pt x="5689092" y="21335"/>
                  </a:lnTo>
                  <a:lnTo>
                    <a:pt x="5678424" y="21335"/>
                  </a:lnTo>
                  <a:lnTo>
                    <a:pt x="5667756" y="10667"/>
                  </a:lnTo>
                  <a:close/>
                </a:path>
                <a:path w="5689600" h="565785">
                  <a:moveTo>
                    <a:pt x="5689092" y="545591"/>
                  </a:moveTo>
                  <a:lnTo>
                    <a:pt x="5678424" y="545591"/>
                  </a:lnTo>
                  <a:lnTo>
                    <a:pt x="5667756" y="556259"/>
                  </a:lnTo>
                  <a:lnTo>
                    <a:pt x="5689092" y="556259"/>
                  </a:lnTo>
                  <a:lnTo>
                    <a:pt x="5689092" y="545591"/>
                  </a:lnTo>
                  <a:close/>
                </a:path>
                <a:path w="5689600" h="565785">
                  <a:moveTo>
                    <a:pt x="21336" y="10667"/>
                  </a:moveTo>
                  <a:lnTo>
                    <a:pt x="10667" y="21335"/>
                  </a:lnTo>
                  <a:lnTo>
                    <a:pt x="21336" y="21335"/>
                  </a:lnTo>
                  <a:lnTo>
                    <a:pt x="21336" y="10667"/>
                  </a:lnTo>
                  <a:close/>
                </a:path>
                <a:path w="5689600" h="565785">
                  <a:moveTo>
                    <a:pt x="5667756" y="10667"/>
                  </a:moveTo>
                  <a:lnTo>
                    <a:pt x="21336" y="10667"/>
                  </a:lnTo>
                  <a:lnTo>
                    <a:pt x="21336" y="21335"/>
                  </a:lnTo>
                  <a:lnTo>
                    <a:pt x="5667756" y="21335"/>
                  </a:lnTo>
                  <a:lnTo>
                    <a:pt x="5667756" y="10667"/>
                  </a:lnTo>
                  <a:close/>
                </a:path>
                <a:path w="5689600" h="565785">
                  <a:moveTo>
                    <a:pt x="5689092" y="10667"/>
                  </a:moveTo>
                  <a:lnTo>
                    <a:pt x="5667756" y="10667"/>
                  </a:lnTo>
                  <a:lnTo>
                    <a:pt x="5678424" y="21335"/>
                  </a:lnTo>
                  <a:lnTo>
                    <a:pt x="5689092" y="21335"/>
                  </a:lnTo>
                  <a:lnTo>
                    <a:pt x="5689092" y="1066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1042416" y="2055876"/>
            <a:ext cx="5689600" cy="673735"/>
            <a:chOff x="1042416" y="2055876"/>
            <a:chExt cx="5689600" cy="673735"/>
          </a:xfrm>
        </p:grpSpPr>
        <p:sp>
          <p:nvSpPr>
            <p:cNvPr id="6" name="object 6"/>
            <p:cNvSpPr/>
            <p:nvPr/>
          </p:nvSpPr>
          <p:spPr>
            <a:xfrm>
              <a:off x="1053084" y="2065020"/>
              <a:ext cx="5668010" cy="654050"/>
            </a:xfrm>
            <a:custGeom>
              <a:avLst/>
              <a:gdLst/>
              <a:ahLst/>
              <a:cxnLst/>
              <a:rect l="l" t="t" r="r" b="b"/>
              <a:pathLst>
                <a:path w="5668009" h="654050">
                  <a:moveTo>
                    <a:pt x="5667755" y="0"/>
                  </a:moveTo>
                  <a:lnTo>
                    <a:pt x="0" y="0"/>
                  </a:lnTo>
                  <a:lnTo>
                    <a:pt x="0" y="653796"/>
                  </a:lnTo>
                  <a:lnTo>
                    <a:pt x="5667755" y="653796"/>
                  </a:lnTo>
                  <a:lnTo>
                    <a:pt x="5667755" y="0"/>
                  </a:lnTo>
                  <a:close/>
                </a:path>
              </a:pathLst>
            </a:custGeom>
            <a:solidFill>
              <a:srgbClr val="DCDC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042416" y="2055876"/>
              <a:ext cx="5689600" cy="673735"/>
            </a:xfrm>
            <a:custGeom>
              <a:avLst/>
              <a:gdLst/>
              <a:ahLst/>
              <a:cxnLst/>
              <a:rect l="l" t="t" r="r" b="b"/>
              <a:pathLst>
                <a:path w="5689600" h="673735">
                  <a:moveTo>
                    <a:pt x="5684520" y="0"/>
                  </a:moveTo>
                  <a:lnTo>
                    <a:pt x="4572" y="0"/>
                  </a:lnTo>
                  <a:lnTo>
                    <a:pt x="0" y="4572"/>
                  </a:lnTo>
                  <a:lnTo>
                    <a:pt x="0" y="669036"/>
                  </a:lnTo>
                  <a:lnTo>
                    <a:pt x="4572" y="673608"/>
                  </a:lnTo>
                  <a:lnTo>
                    <a:pt x="5684520" y="673608"/>
                  </a:lnTo>
                  <a:lnTo>
                    <a:pt x="5689092" y="669036"/>
                  </a:lnTo>
                  <a:lnTo>
                    <a:pt x="5689092" y="662940"/>
                  </a:lnTo>
                  <a:lnTo>
                    <a:pt x="21336" y="662940"/>
                  </a:lnTo>
                  <a:lnTo>
                    <a:pt x="10668" y="653796"/>
                  </a:lnTo>
                  <a:lnTo>
                    <a:pt x="21336" y="653796"/>
                  </a:lnTo>
                  <a:lnTo>
                    <a:pt x="21336" y="19812"/>
                  </a:lnTo>
                  <a:lnTo>
                    <a:pt x="10667" y="19812"/>
                  </a:lnTo>
                  <a:lnTo>
                    <a:pt x="21336" y="9144"/>
                  </a:lnTo>
                  <a:lnTo>
                    <a:pt x="5689092" y="9144"/>
                  </a:lnTo>
                  <a:lnTo>
                    <a:pt x="5689092" y="4572"/>
                  </a:lnTo>
                  <a:lnTo>
                    <a:pt x="5684520" y="0"/>
                  </a:lnTo>
                  <a:close/>
                </a:path>
                <a:path w="5689600" h="673735">
                  <a:moveTo>
                    <a:pt x="21336" y="653796"/>
                  </a:moveTo>
                  <a:lnTo>
                    <a:pt x="10668" y="653796"/>
                  </a:lnTo>
                  <a:lnTo>
                    <a:pt x="21336" y="662940"/>
                  </a:lnTo>
                  <a:lnTo>
                    <a:pt x="21336" y="653796"/>
                  </a:lnTo>
                  <a:close/>
                </a:path>
                <a:path w="5689600" h="673735">
                  <a:moveTo>
                    <a:pt x="5667756" y="653796"/>
                  </a:moveTo>
                  <a:lnTo>
                    <a:pt x="21336" y="653796"/>
                  </a:lnTo>
                  <a:lnTo>
                    <a:pt x="21336" y="662940"/>
                  </a:lnTo>
                  <a:lnTo>
                    <a:pt x="5667756" y="662940"/>
                  </a:lnTo>
                  <a:lnTo>
                    <a:pt x="5667756" y="653796"/>
                  </a:lnTo>
                  <a:close/>
                </a:path>
                <a:path w="5689600" h="673735">
                  <a:moveTo>
                    <a:pt x="5667756" y="9144"/>
                  </a:moveTo>
                  <a:lnTo>
                    <a:pt x="5667756" y="662940"/>
                  </a:lnTo>
                  <a:lnTo>
                    <a:pt x="5678424" y="653796"/>
                  </a:lnTo>
                  <a:lnTo>
                    <a:pt x="5689092" y="653796"/>
                  </a:lnTo>
                  <a:lnTo>
                    <a:pt x="5689092" y="19812"/>
                  </a:lnTo>
                  <a:lnTo>
                    <a:pt x="5678424" y="19812"/>
                  </a:lnTo>
                  <a:lnTo>
                    <a:pt x="5667756" y="9144"/>
                  </a:lnTo>
                  <a:close/>
                </a:path>
                <a:path w="5689600" h="673735">
                  <a:moveTo>
                    <a:pt x="5689092" y="653796"/>
                  </a:moveTo>
                  <a:lnTo>
                    <a:pt x="5678424" y="653796"/>
                  </a:lnTo>
                  <a:lnTo>
                    <a:pt x="5667756" y="662940"/>
                  </a:lnTo>
                  <a:lnTo>
                    <a:pt x="5689092" y="662940"/>
                  </a:lnTo>
                  <a:lnTo>
                    <a:pt x="5689092" y="653796"/>
                  </a:lnTo>
                  <a:close/>
                </a:path>
                <a:path w="5689600" h="673735">
                  <a:moveTo>
                    <a:pt x="21336" y="9144"/>
                  </a:moveTo>
                  <a:lnTo>
                    <a:pt x="10667" y="19812"/>
                  </a:lnTo>
                  <a:lnTo>
                    <a:pt x="21336" y="19812"/>
                  </a:lnTo>
                  <a:lnTo>
                    <a:pt x="21336" y="9144"/>
                  </a:lnTo>
                  <a:close/>
                </a:path>
                <a:path w="5689600" h="673735">
                  <a:moveTo>
                    <a:pt x="5667756" y="9144"/>
                  </a:moveTo>
                  <a:lnTo>
                    <a:pt x="21336" y="9144"/>
                  </a:lnTo>
                  <a:lnTo>
                    <a:pt x="21336" y="19812"/>
                  </a:lnTo>
                  <a:lnTo>
                    <a:pt x="5667756" y="19812"/>
                  </a:lnTo>
                  <a:lnTo>
                    <a:pt x="5667756" y="9144"/>
                  </a:lnTo>
                  <a:close/>
                </a:path>
                <a:path w="5689600" h="673735">
                  <a:moveTo>
                    <a:pt x="5689092" y="9144"/>
                  </a:moveTo>
                  <a:lnTo>
                    <a:pt x="5667756" y="9144"/>
                  </a:lnTo>
                  <a:lnTo>
                    <a:pt x="5678424" y="19812"/>
                  </a:lnTo>
                  <a:lnTo>
                    <a:pt x="5689092" y="19812"/>
                  </a:lnTo>
                  <a:lnTo>
                    <a:pt x="5689092" y="914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1060196" y="1995101"/>
            <a:ext cx="612140" cy="73152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 algn="just">
              <a:lnSpc>
                <a:spcPct val="123600"/>
              </a:lnSpc>
              <a:spcBef>
                <a:spcPts val="85"/>
              </a:spcBef>
            </a:pPr>
            <a:r>
              <a:rPr sz="1250" spc="235" dirty="0">
                <a:latin typeface="Times New Roman"/>
                <a:cs typeface="Times New Roman"/>
              </a:rPr>
              <a:t>public public public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744447" y="1995101"/>
            <a:ext cx="415925" cy="73152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 algn="just">
              <a:lnSpc>
                <a:spcPct val="123600"/>
              </a:lnSpc>
              <a:spcBef>
                <a:spcPts val="85"/>
              </a:spcBef>
            </a:pPr>
            <a:r>
              <a:rPr sz="1250" spc="185" dirty="0">
                <a:latin typeface="Times New Roman"/>
                <a:cs typeface="Times New Roman"/>
              </a:rPr>
              <a:t>void void void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232111" y="1995101"/>
            <a:ext cx="513715" cy="73152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 algn="just">
              <a:lnSpc>
                <a:spcPct val="123600"/>
              </a:lnSpc>
              <a:spcBef>
                <a:spcPts val="85"/>
              </a:spcBef>
            </a:pPr>
            <a:r>
              <a:rPr sz="1250" spc="280" dirty="0">
                <a:latin typeface="Times New Roman"/>
                <a:cs typeface="Times New Roman"/>
              </a:rPr>
              <a:t>print print print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818830" y="1995101"/>
            <a:ext cx="1000760" cy="73152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23600"/>
              </a:lnSpc>
              <a:spcBef>
                <a:spcPts val="85"/>
              </a:spcBef>
            </a:pPr>
            <a:r>
              <a:rPr sz="1250" spc="330" dirty="0">
                <a:latin typeface="Times New Roman"/>
                <a:cs typeface="Times New Roman"/>
              </a:rPr>
              <a:t>(int</a:t>
            </a:r>
            <a:r>
              <a:rPr sz="1250" spc="445" dirty="0">
                <a:latin typeface="Times New Roman"/>
                <a:cs typeface="Times New Roman"/>
              </a:rPr>
              <a:t> </a:t>
            </a:r>
            <a:r>
              <a:rPr sz="1250" spc="355" dirty="0">
                <a:latin typeface="Times New Roman"/>
                <a:cs typeface="Times New Roman"/>
              </a:rPr>
              <a:t>i) </a:t>
            </a:r>
            <a:r>
              <a:rPr sz="1250" spc="310" dirty="0">
                <a:latin typeface="Times New Roman"/>
                <a:cs typeface="Times New Roman"/>
              </a:rPr>
              <a:t>(float</a:t>
            </a:r>
            <a:r>
              <a:rPr sz="1250" spc="470" dirty="0">
                <a:latin typeface="Times New Roman"/>
                <a:cs typeface="Times New Roman"/>
              </a:rPr>
              <a:t> </a:t>
            </a:r>
            <a:r>
              <a:rPr sz="1250" spc="325" dirty="0">
                <a:latin typeface="Times New Roman"/>
                <a:cs typeface="Times New Roman"/>
              </a:rPr>
              <a:t>f) </a:t>
            </a:r>
            <a:r>
              <a:rPr sz="1250" spc="265" dirty="0">
                <a:latin typeface="Times New Roman"/>
                <a:cs typeface="Times New Roman"/>
              </a:rPr>
              <a:t>(String</a:t>
            </a:r>
            <a:r>
              <a:rPr sz="1250" spc="459" dirty="0">
                <a:latin typeface="Times New Roman"/>
                <a:cs typeface="Times New Roman"/>
              </a:rPr>
              <a:t> </a:t>
            </a:r>
            <a:r>
              <a:rPr sz="1250" spc="285" dirty="0">
                <a:latin typeface="Times New Roman"/>
                <a:cs typeface="Times New Roman"/>
              </a:rPr>
              <a:t>s)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055627" y="806967"/>
            <a:ext cx="5300345" cy="12268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58775" algn="ctr">
              <a:lnSpc>
                <a:spcPct val="100000"/>
              </a:lnSpc>
              <a:spcBef>
                <a:spcPts val="110"/>
              </a:spcBef>
            </a:pPr>
            <a:r>
              <a:rPr sz="1850" b="1" dirty="0">
                <a:latin typeface="Arial"/>
                <a:cs typeface="Arial"/>
              </a:rPr>
              <a:t>Overloading</a:t>
            </a:r>
            <a:r>
              <a:rPr sz="1850" b="1" spc="-10" dirty="0">
                <a:latin typeface="Arial"/>
                <a:cs typeface="Arial"/>
              </a:rPr>
              <a:t> Methods</a:t>
            </a:r>
            <a:endParaRPr sz="18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330"/>
              </a:spcBef>
            </a:pPr>
            <a:endParaRPr sz="1850">
              <a:latin typeface="Arial"/>
              <a:cs typeface="Arial"/>
            </a:endParaRPr>
          </a:p>
          <a:p>
            <a:pPr marL="12700" marR="5080" indent="4445">
              <a:lnSpc>
                <a:spcPct val="101299"/>
              </a:lnSpc>
            </a:pPr>
            <a:r>
              <a:rPr sz="1550" dirty="0">
                <a:latin typeface="Arial"/>
                <a:cs typeface="Arial"/>
              </a:rPr>
              <a:t>Your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design</a:t>
            </a:r>
            <a:r>
              <a:rPr sz="1550" spc="2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may</a:t>
            </a:r>
            <a:r>
              <a:rPr sz="1550" spc="5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call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for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several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methods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in</a:t>
            </a:r>
            <a:r>
              <a:rPr sz="1550" spc="2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the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same</a:t>
            </a:r>
            <a:r>
              <a:rPr sz="1550" spc="55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class </a:t>
            </a:r>
            <a:r>
              <a:rPr sz="1550" dirty="0">
                <a:latin typeface="Arial"/>
                <a:cs typeface="Arial"/>
              </a:rPr>
              <a:t>with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the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same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name</a:t>
            </a:r>
            <a:r>
              <a:rPr sz="1550" spc="5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but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with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different</a:t>
            </a:r>
            <a:r>
              <a:rPr sz="1550" spc="55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arguments.</a:t>
            </a:r>
            <a:endParaRPr sz="155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060196" y="2762735"/>
            <a:ext cx="5408295" cy="20605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13384" marR="5080" indent="-329565">
              <a:lnSpc>
                <a:spcPct val="101299"/>
              </a:lnSpc>
              <a:spcBef>
                <a:spcPts val="95"/>
              </a:spcBef>
              <a:buClr>
                <a:srgbClr val="FF0000"/>
              </a:buClr>
              <a:buChar char="•"/>
              <a:tabLst>
                <a:tab pos="413384" algn="l"/>
              </a:tabLst>
            </a:pPr>
            <a:r>
              <a:rPr sz="1550" dirty="0">
                <a:latin typeface="Arial"/>
                <a:cs typeface="Arial"/>
              </a:rPr>
              <a:t>Java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permits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you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to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reuse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method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name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for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more</a:t>
            </a:r>
            <a:r>
              <a:rPr sz="1550" spc="60" dirty="0">
                <a:latin typeface="Arial"/>
                <a:cs typeface="Arial"/>
              </a:rPr>
              <a:t> </a:t>
            </a:r>
            <a:r>
              <a:rPr sz="1550" spc="-20" dirty="0">
                <a:latin typeface="Arial"/>
                <a:cs typeface="Arial"/>
              </a:rPr>
              <a:t>than </a:t>
            </a:r>
            <a:r>
              <a:rPr sz="1550" dirty="0">
                <a:latin typeface="Arial"/>
                <a:cs typeface="Arial"/>
              </a:rPr>
              <a:t>one</a:t>
            </a:r>
            <a:r>
              <a:rPr sz="1550" spc="15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method.</a:t>
            </a:r>
            <a:endParaRPr sz="1550">
              <a:latin typeface="Arial"/>
              <a:cs typeface="Arial"/>
            </a:endParaRPr>
          </a:p>
          <a:p>
            <a:pPr marL="413384" indent="-329565">
              <a:lnSpc>
                <a:spcPct val="100000"/>
              </a:lnSpc>
              <a:spcBef>
                <a:spcPts val="405"/>
              </a:spcBef>
              <a:buClr>
                <a:srgbClr val="FF0000"/>
              </a:buClr>
              <a:buChar char="•"/>
              <a:tabLst>
                <a:tab pos="413384" algn="l"/>
              </a:tabLst>
            </a:pPr>
            <a:r>
              <a:rPr sz="1550" dirty="0">
                <a:latin typeface="Arial"/>
                <a:cs typeface="Arial"/>
              </a:rPr>
              <a:t>Two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rules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apply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to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overloaded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methods:</a:t>
            </a:r>
            <a:endParaRPr sz="1550">
              <a:latin typeface="Arial"/>
              <a:cs typeface="Arial"/>
            </a:endParaRPr>
          </a:p>
          <a:p>
            <a:pPr marL="494030">
              <a:lnSpc>
                <a:spcPct val="100000"/>
              </a:lnSpc>
              <a:spcBef>
                <a:spcPts val="380"/>
              </a:spcBef>
              <a:tabLst>
                <a:tab pos="731520" algn="l"/>
              </a:tabLst>
            </a:pPr>
            <a:r>
              <a:rPr sz="1400" spc="-50" dirty="0">
                <a:solidFill>
                  <a:srgbClr val="FF0000"/>
                </a:solidFill>
                <a:latin typeface="Arial"/>
                <a:cs typeface="Arial"/>
              </a:rPr>
              <a:t>−</a:t>
            </a:r>
            <a:r>
              <a:rPr sz="1400" dirty="0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sz="1400" dirty="0">
                <a:latin typeface="Arial"/>
                <a:cs typeface="Arial"/>
              </a:rPr>
              <a:t>Argument</a:t>
            </a:r>
            <a:r>
              <a:rPr sz="1400" spc="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lists</a:t>
            </a:r>
            <a:r>
              <a:rPr sz="1400" spc="60" dirty="0">
                <a:latin typeface="Arial"/>
                <a:cs typeface="Arial"/>
              </a:rPr>
              <a:t> </a:t>
            </a:r>
            <a:r>
              <a:rPr sz="1400" i="1" dirty="0">
                <a:latin typeface="Arial"/>
                <a:cs typeface="Arial"/>
              </a:rPr>
              <a:t>must</a:t>
            </a:r>
            <a:r>
              <a:rPr sz="1400" i="1" spc="5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differ.</a:t>
            </a:r>
            <a:endParaRPr sz="1400">
              <a:latin typeface="Arial"/>
              <a:cs typeface="Arial"/>
            </a:endParaRPr>
          </a:p>
          <a:p>
            <a:pPr marL="494030">
              <a:lnSpc>
                <a:spcPct val="100000"/>
              </a:lnSpc>
              <a:spcBef>
                <a:spcPts val="385"/>
              </a:spcBef>
              <a:tabLst>
                <a:tab pos="731520" algn="l"/>
              </a:tabLst>
            </a:pPr>
            <a:r>
              <a:rPr sz="1400" spc="-50" dirty="0">
                <a:solidFill>
                  <a:srgbClr val="FF0000"/>
                </a:solidFill>
                <a:latin typeface="Arial"/>
                <a:cs typeface="Arial"/>
              </a:rPr>
              <a:t>−</a:t>
            </a:r>
            <a:r>
              <a:rPr sz="1400" dirty="0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sz="1400" dirty="0">
                <a:latin typeface="Arial"/>
                <a:cs typeface="Arial"/>
              </a:rPr>
              <a:t>Return</a:t>
            </a:r>
            <a:r>
              <a:rPr sz="1400" spc="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types</a:t>
            </a:r>
            <a:r>
              <a:rPr sz="1400" spc="60" dirty="0">
                <a:latin typeface="Arial"/>
                <a:cs typeface="Arial"/>
              </a:rPr>
              <a:t> </a:t>
            </a:r>
            <a:r>
              <a:rPr sz="1400" i="1" dirty="0">
                <a:latin typeface="Arial"/>
                <a:cs typeface="Arial"/>
              </a:rPr>
              <a:t>can</a:t>
            </a:r>
            <a:r>
              <a:rPr sz="1400" i="1" spc="4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be</a:t>
            </a:r>
            <a:r>
              <a:rPr sz="1400" spc="5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different.</a:t>
            </a:r>
            <a:endParaRPr sz="1400">
              <a:latin typeface="Arial"/>
              <a:cs typeface="Arial"/>
            </a:endParaRPr>
          </a:p>
          <a:p>
            <a:pPr marL="413384" indent="-329565">
              <a:lnSpc>
                <a:spcPct val="100000"/>
              </a:lnSpc>
              <a:spcBef>
                <a:spcPts val="400"/>
              </a:spcBef>
              <a:buClr>
                <a:srgbClr val="FF0000"/>
              </a:buClr>
              <a:buChar char="•"/>
              <a:tabLst>
                <a:tab pos="413384" algn="l"/>
              </a:tabLst>
            </a:pPr>
            <a:r>
              <a:rPr sz="1550" dirty="0">
                <a:latin typeface="Arial"/>
                <a:cs typeface="Arial"/>
              </a:rPr>
              <a:t>Therefore,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the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following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is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not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legal:</a:t>
            </a:r>
            <a:endParaRPr sz="1550">
              <a:latin typeface="Arial"/>
              <a:cs typeface="Arial"/>
            </a:endParaRPr>
          </a:p>
          <a:p>
            <a:pPr marL="12700" marR="2750820">
              <a:lnSpc>
                <a:spcPts val="1860"/>
              </a:lnSpc>
            </a:pPr>
            <a:r>
              <a:rPr sz="1250" spc="245" dirty="0">
                <a:latin typeface="Times New Roman"/>
                <a:cs typeface="Times New Roman"/>
              </a:rPr>
              <a:t>public</a:t>
            </a:r>
            <a:r>
              <a:rPr sz="1250" spc="450" dirty="0">
                <a:latin typeface="Times New Roman"/>
                <a:cs typeface="Times New Roman"/>
              </a:rPr>
              <a:t> </a:t>
            </a:r>
            <a:r>
              <a:rPr sz="1250" spc="204" dirty="0">
                <a:latin typeface="Times New Roman"/>
                <a:cs typeface="Times New Roman"/>
              </a:rPr>
              <a:t>void</a:t>
            </a:r>
            <a:r>
              <a:rPr sz="1250" spc="450" dirty="0">
                <a:latin typeface="Times New Roman"/>
                <a:cs typeface="Times New Roman"/>
              </a:rPr>
              <a:t> </a:t>
            </a:r>
            <a:r>
              <a:rPr sz="1250" spc="290" dirty="0">
                <a:latin typeface="Times New Roman"/>
                <a:cs typeface="Times New Roman"/>
              </a:rPr>
              <a:t>print</a:t>
            </a:r>
            <a:r>
              <a:rPr sz="1250" spc="470" dirty="0">
                <a:latin typeface="Times New Roman"/>
                <a:cs typeface="Times New Roman"/>
              </a:rPr>
              <a:t> </a:t>
            </a:r>
            <a:r>
              <a:rPr sz="1250" spc="330" dirty="0">
                <a:latin typeface="Times New Roman"/>
                <a:cs typeface="Times New Roman"/>
              </a:rPr>
              <a:t>(int</a:t>
            </a:r>
            <a:r>
              <a:rPr sz="1250" spc="450" dirty="0">
                <a:latin typeface="Times New Roman"/>
                <a:cs typeface="Times New Roman"/>
              </a:rPr>
              <a:t> </a:t>
            </a:r>
            <a:r>
              <a:rPr sz="1250" spc="355" dirty="0">
                <a:latin typeface="Times New Roman"/>
                <a:cs typeface="Times New Roman"/>
              </a:rPr>
              <a:t>i) </a:t>
            </a:r>
            <a:r>
              <a:rPr sz="1250" spc="245" dirty="0">
                <a:latin typeface="Times New Roman"/>
                <a:cs typeface="Times New Roman"/>
              </a:rPr>
              <a:t>public</a:t>
            </a:r>
            <a:r>
              <a:rPr sz="1250" spc="455" dirty="0">
                <a:latin typeface="Times New Roman"/>
                <a:cs typeface="Times New Roman"/>
              </a:rPr>
              <a:t> </a:t>
            </a:r>
            <a:r>
              <a:rPr sz="1250" spc="254" dirty="0">
                <a:latin typeface="Times New Roman"/>
                <a:cs typeface="Times New Roman"/>
              </a:rPr>
              <a:t>String</a:t>
            </a:r>
            <a:r>
              <a:rPr sz="1250" spc="455" dirty="0">
                <a:latin typeface="Times New Roman"/>
                <a:cs typeface="Times New Roman"/>
              </a:rPr>
              <a:t> </a:t>
            </a:r>
            <a:r>
              <a:rPr sz="1250" spc="290" dirty="0">
                <a:latin typeface="Times New Roman"/>
                <a:cs typeface="Times New Roman"/>
              </a:rPr>
              <a:t>print</a:t>
            </a:r>
            <a:r>
              <a:rPr sz="1250" spc="455" dirty="0">
                <a:latin typeface="Times New Roman"/>
                <a:cs typeface="Times New Roman"/>
              </a:rPr>
              <a:t> </a:t>
            </a:r>
            <a:r>
              <a:rPr sz="1250" spc="330" dirty="0">
                <a:latin typeface="Times New Roman"/>
                <a:cs typeface="Times New Roman"/>
              </a:rPr>
              <a:t>(int</a:t>
            </a:r>
            <a:r>
              <a:rPr sz="1250" spc="455" dirty="0">
                <a:latin typeface="Times New Roman"/>
                <a:cs typeface="Times New Roman"/>
              </a:rPr>
              <a:t> </a:t>
            </a:r>
            <a:r>
              <a:rPr sz="1250" spc="355" dirty="0">
                <a:latin typeface="Times New Roman"/>
                <a:cs typeface="Times New Roman"/>
              </a:rPr>
              <a:t>i)</a:t>
            </a:r>
            <a:endParaRPr sz="125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31824" y="806967"/>
            <a:ext cx="5046345" cy="174053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459740" algn="ctr">
              <a:lnSpc>
                <a:spcPct val="100000"/>
              </a:lnSpc>
              <a:spcBef>
                <a:spcPts val="110"/>
              </a:spcBef>
            </a:pPr>
            <a:r>
              <a:rPr sz="1850" b="1" dirty="0">
                <a:latin typeface="Arial"/>
                <a:cs typeface="Arial"/>
              </a:rPr>
              <a:t>Overloaded</a:t>
            </a:r>
            <a:r>
              <a:rPr sz="1850" b="1" spc="-20" dirty="0">
                <a:latin typeface="Arial"/>
                <a:cs typeface="Arial"/>
              </a:rPr>
              <a:t> </a:t>
            </a:r>
            <a:r>
              <a:rPr sz="1850" b="1" spc="-10" dirty="0">
                <a:latin typeface="Arial"/>
                <a:cs typeface="Arial"/>
              </a:rPr>
              <a:t>Constructors</a:t>
            </a:r>
            <a:endParaRPr sz="18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330"/>
              </a:spcBef>
            </a:pPr>
            <a:endParaRPr sz="1850">
              <a:latin typeface="Arial"/>
              <a:cs typeface="Arial"/>
            </a:endParaRPr>
          </a:p>
          <a:p>
            <a:pPr marL="341630" marR="5080" indent="-329565">
              <a:lnSpc>
                <a:spcPct val="101299"/>
              </a:lnSpc>
              <a:buClr>
                <a:srgbClr val="FF0000"/>
              </a:buClr>
              <a:buChar char="•"/>
              <a:tabLst>
                <a:tab pos="341630" algn="l"/>
              </a:tabLst>
            </a:pPr>
            <a:r>
              <a:rPr sz="1550" dirty="0">
                <a:latin typeface="Arial"/>
                <a:cs typeface="Arial"/>
              </a:rPr>
              <a:t>In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addition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to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overloading</a:t>
            </a:r>
            <a:r>
              <a:rPr sz="1550" spc="8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methods,</a:t>
            </a:r>
            <a:r>
              <a:rPr sz="1550" spc="5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you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can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overload constructors.</a:t>
            </a:r>
            <a:endParaRPr sz="1550">
              <a:latin typeface="Arial"/>
              <a:cs typeface="Arial"/>
            </a:endParaRPr>
          </a:p>
          <a:p>
            <a:pPr marL="341630" marR="48260" indent="-329565">
              <a:lnSpc>
                <a:spcPts val="1780"/>
              </a:lnSpc>
              <a:spcBef>
                <a:spcPts val="535"/>
              </a:spcBef>
              <a:buClr>
                <a:srgbClr val="FF0000"/>
              </a:buClr>
              <a:buChar char="•"/>
              <a:tabLst>
                <a:tab pos="341630" algn="l"/>
              </a:tabLst>
            </a:pPr>
            <a:r>
              <a:rPr sz="1550" dirty="0">
                <a:latin typeface="Arial"/>
                <a:cs typeface="Arial"/>
              </a:rPr>
              <a:t>The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overloaded</a:t>
            </a:r>
            <a:r>
              <a:rPr sz="1550" spc="6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constructor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is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called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based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upon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spc="-25" dirty="0">
                <a:latin typeface="Arial"/>
                <a:cs typeface="Arial"/>
              </a:rPr>
              <a:t>the </a:t>
            </a:r>
            <a:r>
              <a:rPr sz="1550" dirty="0">
                <a:latin typeface="Arial"/>
                <a:cs typeface="Arial"/>
              </a:rPr>
              <a:t>parameters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specified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when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the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spc="70" dirty="0">
                <a:latin typeface="Times New Roman"/>
                <a:cs typeface="Times New Roman"/>
              </a:rPr>
              <a:t>new</a:t>
            </a:r>
            <a:r>
              <a:rPr sz="1550" spc="95" dirty="0">
                <a:latin typeface="Times New Roman"/>
                <a:cs typeface="Times New Roman"/>
              </a:rPr>
              <a:t> </a:t>
            </a:r>
            <a:r>
              <a:rPr sz="1550" dirty="0">
                <a:latin typeface="Arial"/>
                <a:cs typeface="Arial"/>
              </a:rPr>
              <a:t>is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executed.</a:t>
            </a:r>
            <a:endParaRPr sz="15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326639" y="5247386"/>
            <a:ext cx="3116580" cy="144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endParaRPr sz="8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152144" y="1042416"/>
            <a:ext cx="5687695" cy="3987165"/>
            <a:chOff x="1152144" y="1042416"/>
            <a:chExt cx="5687695" cy="3987165"/>
          </a:xfrm>
        </p:grpSpPr>
        <p:sp>
          <p:nvSpPr>
            <p:cNvPr id="3" name="object 3"/>
            <p:cNvSpPr/>
            <p:nvPr/>
          </p:nvSpPr>
          <p:spPr>
            <a:xfrm>
              <a:off x="1161288" y="1051559"/>
              <a:ext cx="5669280" cy="3977640"/>
            </a:xfrm>
            <a:custGeom>
              <a:avLst/>
              <a:gdLst/>
              <a:ahLst/>
              <a:cxnLst/>
              <a:rect l="l" t="t" r="r" b="b"/>
              <a:pathLst>
                <a:path w="5669280" h="3977640">
                  <a:moveTo>
                    <a:pt x="5669279" y="0"/>
                  </a:moveTo>
                  <a:lnTo>
                    <a:pt x="0" y="0"/>
                  </a:lnTo>
                  <a:lnTo>
                    <a:pt x="0" y="3977640"/>
                  </a:lnTo>
                  <a:lnTo>
                    <a:pt x="5669279" y="3977640"/>
                  </a:lnTo>
                  <a:lnTo>
                    <a:pt x="5669279" y="0"/>
                  </a:lnTo>
                  <a:close/>
                </a:path>
              </a:pathLst>
            </a:custGeom>
            <a:solidFill>
              <a:srgbClr val="DCDC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152144" y="1042416"/>
              <a:ext cx="5687695" cy="3987165"/>
            </a:xfrm>
            <a:custGeom>
              <a:avLst/>
              <a:gdLst/>
              <a:ahLst/>
              <a:cxnLst/>
              <a:rect l="l" t="t" r="r" b="b"/>
              <a:pathLst>
                <a:path w="5687695" h="3987165">
                  <a:moveTo>
                    <a:pt x="5682996" y="0"/>
                  </a:moveTo>
                  <a:lnTo>
                    <a:pt x="4571" y="0"/>
                  </a:lnTo>
                  <a:lnTo>
                    <a:pt x="0" y="4572"/>
                  </a:lnTo>
                  <a:lnTo>
                    <a:pt x="0" y="3986784"/>
                  </a:lnTo>
                  <a:lnTo>
                    <a:pt x="19812" y="3986784"/>
                  </a:lnTo>
                  <a:lnTo>
                    <a:pt x="9143" y="3977640"/>
                  </a:lnTo>
                  <a:lnTo>
                    <a:pt x="19812" y="3977640"/>
                  </a:lnTo>
                  <a:lnTo>
                    <a:pt x="19812" y="19812"/>
                  </a:lnTo>
                  <a:lnTo>
                    <a:pt x="9143" y="19812"/>
                  </a:lnTo>
                  <a:lnTo>
                    <a:pt x="19812" y="9144"/>
                  </a:lnTo>
                  <a:lnTo>
                    <a:pt x="5687567" y="9144"/>
                  </a:lnTo>
                  <a:lnTo>
                    <a:pt x="5687567" y="4572"/>
                  </a:lnTo>
                  <a:lnTo>
                    <a:pt x="5682996" y="0"/>
                  </a:lnTo>
                  <a:close/>
                </a:path>
                <a:path w="5687695" h="3987165">
                  <a:moveTo>
                    <a:pt x="19812" y="3977640"/>
                  </a:moveTo>
                  <a:lnTo>
                    <a:pt x="9143" y="3977640"/>
                  </a:lnTo>
                  <a:lnTo>
                    <a:pt x="19812" y="3986784"/>
                  </a:lnTo>
                  <a:lnTo>
                    <a:pt x="19812" y="3977640"/>
                  </a:lnTo>
                  <a:close/>
                </a:path>
                <a:path w="5687695" h="3987165">
                  <a:moveTo>
                    <a:pt x="5667756" y="3977640"/>
                  </a:moveTo>
                  <a:lnTo>
                    <a:pt x="19812" y="3977640"/>
                  </a:lnTo>
                  <a:lnTo>
                    <a:pt x="19812" y="3986784"/>
                  </a:lnTo>
                  <a:lnTo>
                    <a:pt x="5667756" y="3986784"/>
                  </a:lnTo>
                  <a:lnTo>
                    <a:pt x="5667756" y="3977640"/>
                  </a:lnTo>
                  <a:close/>
                </a:path>
                <a:path w="5687695" h="3987165">
                  <a:moveTo>
                    <a:pt x="5667756" y="9144"/>
                  </a:moveTo>
                  <a:lnTo>
                    <a:pt x="5667756" y="3986784"/>
                  </a:lnTo>
                  <a:lnTo>
                    <a:pt x="5678424" y="3977640"/>
                  </a:lnTo>
                  <a:lnTo>
                    <a:pt x="5687567" y="3977640"/>
                  </a:lnTo>
                  <a:lnTo>
                    <a:pt x="5687567" y="19812"/>
                  </a:lnTo>
                  <a:lnTo>
                    <a:pt x="5678424" y="19812"/>
                  </a:lnTo>
                  <a:lnTo>
                    <a:pt x="5667756" y="9144"/>
                  </a:lnTo>
                  <a:close/>
                </a:path>
                <a:path w="5687695" h="3987165">
                  <a:moveTo>
                    <a:pt x="5687567" y="3977640"/>
                  </a:moveTo>
                  <a:lnTo>
                    <a:pt x="5678424" y="3977640"/>
                  </a:lnTo>
                  <a:lnTo>
                    <a:pt x="5667756" y="3986784"/>
                  </a:lnTo>
                  <a:lnTo>
                    <a:pt x="5687567" y="3986784"/>
                  </a:lnTo>
                  <a:lnTo>
                    <a:pt x="5687567" y="3977640"/>
                  </a:lnTo>
                  <a:close/>
                </a:path>
                <a:path w="5687695" h="3987165">
                  <a:moveTo>
                    <a:pt x="19812" y="9144"/>
                  </a:moveTo>
                  <a:lnTo>
                    <a:pt x="9143" y="19812"/>
                  </a:lnTo>
                  <a:lnTo>
                    <a:pt x="19812" y="19812"/>
                  </a:lnTo>
                  <a:lnTo>
                    <a:pt x="19812" y="9144"/>
                  </a:lnTo>
                  <a:close/>
                </a:path>
                <a:path w="5687695" h="3987165">
                  <a:moveTo>
                    <a:pt x="5667756" y="9144"/>
                  </a:moveTo>
                  <a:lnTo>
                    <a:pt x="19812" y="9144"/>
                  </a:lnTo>
                  <a:lnTo>
                    <a:pt x="19812" y="19812"/>
                  </a:lnTo>
                  <a:lnTo>
                    <a:pt x="5667756" y="19812"/>
                  </a:lnTo>
                  <a:lnTo>
                    <a:pt x="5667756" y="9144"/>
                  </a:lnTo>
                  <a:close/>
                </a:path>
                <a:path w="5687695" h="3987165">
                  <a:moveTo>
                    <a:pt x="5687567" y="9144"/>
                  </a:moveTo>
                  <a:lnTo>
                    <a:pt x="5667756" y="9144"/>
                  </a:lnTo>
                  <a:lnTo>
                    <a:pt x="5678424" y="19812"/>
                  </a:lnTo>
                  <a:lnTo>
                    <a:pt x="5687567" y="19812"/>
                  </a:lnTo>
                  <a:lnTo>
                    <a:pt x="5687567" y="914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1215644" y="594183"/>
            <a:ext cx="4895215" cy="4302760"/>
          </a:xfrm>
          <a:prstGeom prst="rect">
            <a:avLst/>
          </a:prstGeom>
        </p:spPr>
        <p:txBody>
          <a:bodyPr vert="horz" wrap="square" lIns="0" tIns="130810" rIns="0" bIns="0" rtlCol="0">
            <a:spAutoFit/>
          </a:bodyPr>
          <a:lstStyle/>
          <a:p>
            <a:pPr marL="684530">
              <a:lnSpc>
                <a:spcPct val="100000"/>
              </a:lnSpc>
              <a:spcBef>
                <a:spcPts val="1030"/>
              </a:spcBef>
            </a:pPr>
            <a:r>
              <a:rPr sz="1850" b="1" dirty="0">
                <a:latin typeface="Arial"/>
                <a:cs typeface="Arial"/>
              </a:rPr>
              <a:t>Overloaded</a:t>
            </a:r>
            <a:r>
              <a:rPr sz="1850" b="1" spc="15" dirty="0">
                <a:latin typeface="Arial"/>
                <a:cs typeface="Arial"/>
              </a:rPr>
              <a:t> </a:t>
            </a:r>
            <a:r>
              <a:rPr sz="1850" b="1" dirty="0">
                <a:latin typeface="Arial"/>
                <a:cs typeface="Arial"/>
              </a:rPr>
              <a:t>Constructors:</a:t>
            </a:r>
            <a:r>
              <a:rPr sz="1850" b="1" spc="-5" dirty="0">
                <a:latin typeface="Arial"/>
                <a:cs typeface="Arial"/>
              </a:rPr>
              <a:t> </a:t>
            </a:r>
            <a:r>
              <a:rPr sz="1850" b="1" spc="-10" dirty="0">
                <a:latin typeface="Arial"/>
                <a:cs typeface="Arial"/>
              </a:rPr>
              <a:t>Example</a:t>
            </a:r>
            <a:endParaRPr sz="18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00"/>
              </a:spcBef>
            </a:pPr>
            <a:r>
              <a:rPr sz="1000" spc="175" dirty="0">
                <a:latin typeface="Times New Roman"/>
                <a:cs typeface="Times New Roman"/>
              </a:rPr>
              <a:t>public</a:t>
            </a:r>
            <a:r>
              <a:rPr sz="1000" spc="380" dirty="0">
                <a:latin typeface="Times New Roman"/>
                <a:cs typeface="Times New Roman"/>
              </a:rPr>
              <a:t> </a:t>
            </a:r>
            <a:r>
              <a:rPr sz="1000" spc="204" dirty="0">
                <a:latin typeface="Times New Roman"/>
                <a:cs typeface="Times New Roman"/>
              </a:rPr>
              <a:t>class</a:t>
            </a:r>
            <a:r>
              <a:rPr sz="1000" spc="395" dirty="0">
                <a:latin typeface="Times New Roman"/>
                <a:cs typeface="Times New Roman"/>
              </a:rPr>
              <a:t> </a:t>
            </a:r>
            <a:r>
              <a:rPr sz="1000" dirty="0">
                <a:latin typeface="Times New Roman"/>
                <a:cs typeface="Times New Roman"/>
              </a:rPr>
              <a:t>Box</a:t>
            </a:r>
            <a:r>
              <a:rPr sz="1000" spc="405" dirty="0">
                <a:latin typeface="Times New Roman"/>
                <a:cs typeface="Times New Roman"/>
              </a:rPr>
              <a:t> </a:t>
            </a:r>
            <a:r>
              <a:rPr sz="1000" spc="70" dirty="0">
                <a:latin typeface="Times New Roman"/>
                <a:cs typeface="Times New Roman"/>
              </a:rPr>
              <a:t>{</a:t>
            </a:r>
            <a:endParaRPr sz="1000">
              <a:latin typeface="Times New Roman"/>
              <a:cs typeface="Times New Roman"/>
            </a:endParaRPr>
          </a:p>
          <a:p>
            <a:pPr marL="316865" marR="1754505">
              <a:lnSpc>
                <a:spcPct val="200000"/>
              </a:lnSpc>
            </a:pPr>
            <a:r>
              <a:rPr sz="1000" spc="195" dirty="0">
                <a:latin typeface="Times New Roman"/>
                <a:cs typeface="Times New Roman"/>
              </a:rPr>
              <a:t>private</a:t>
            </a:r>
            <a:r>
              <a:rPr sz="1000" spc="350" dirty="0">
                <a:latin typeface="Times New Roman"/>
                <a:cs typeface="Times New Roman"/>
              </a:rPr>
              <a:t> </a:t>
            </a:r>
            <a:r>
              <a:rPr sz="1000" spc="140" dirty="0">
                <a:latin typeface="Times New Roman"/>
                <a:cs typeface="Times New Roman"/>
              </a:rPr>
              <a:t>double</a:t>
            </a:r>
            <a:r>
              <a:rPr sz="1000" spc="365" dirty="0">
                <a:latin typeface="Times New Roman"/>
                <a:cs typeface="Times New Roman"/>
              </a:rPr>
              <a:t> </a:t>
            </a:r>
            <a:r>
              <a:rPr sz="1000" spc="200" dirty="0">
                <a:latin typeface="Times New Roman"/>
                <a:cs typeface="Times New Roman"/>
              </a:rPr>
              <a:t>length,</a:t>
            </a:r>
            <a:r>
              <a:rPr sz="1000" spc="360" dirty="0">
                <a:latin typeface="Times New Roman"/>
                <a:cs typeface="Times New Roman"/>
              </a:rPr>
              <a:t> </a:t>
            </a:r>
            <a:r>
              <a:rPr sz="1000" spc="170" dirty="0">
                <a:latin typeface="Times New Roman"/>
                <a:cs typeface="Times New Roman"/>
              </a:rPr>
              <a:t>width,</a:t>
            </a:r>
            <a:r>
              <a:rPr sz="1000" spc="375" dirty="0">
                <a:latin typeface="Times New Roman"/>
                <a:cs typeface="Times New Roman"/>
              </a:rPr>
              <a:t> </a:t>
            </a:r>
            <a:r>
              <a:rPr sz="1000" spc="185" dirty="0">
                <a:latin typeface="Times New Roman"/>
                <a:cs typeface="Times New Roman"/>
              </a:rPr>
              <a:t>height; </a:t>
            </a:r>
            <a:r>
              <a:rPr sz="1000" spc="175" dirty="0">
                <a:latin typeface="Times New Roman"/>
                <a:cs typeface="Times New Roman"/>
              </a:rPr>
              <a:t>public</a:t>
            </a:r>
            <a:r>
              <a:rPr sz="1000" spc="350" dirty="0">
                <a:latin typeface="Times New Roman"/>
                <a:cs typeface="Times New Roman"/>
              </a:rPr>
              <a:t> </a:t>
            </a:r>
            <a:r>
              <a:rPr sz="1000" b="1" spc="125" dirty="0">
                <a:latin typeface="Times New Roman"/>
                <a:cs typeface="Times New Roman"/>
              </a:rPr>
              <a:t>Box()</a:t>
            </a:r>
            <a:r>
              <a:rPr sz="1000" b="1" spc="365" dirty="0">
                <a:latin typeface="Times New Roman"/>
                <a:cs typeface="Times New Roman"/>
              </a:rPr>
              <a:t> </a:t>
            </a:r>
            <a:r>
              <a:rPr sz="1000" spc="70" dirty="0">
                <a:latin typeface="Times New Roman"/>
                <a:cs typeface="Times New Roman"/>
              </a:rPr>
              <a:t>{</a:t>
            </a:r>
            <a:endParaRPr sz="1000">
              <a:latin typeface="Times New Roman"/>
              <a:cs typeface="Times New Roman"/>
            </a:endParaRPr>
          </a:p>
          <a:p>
            <a:pPr marL="620395">
              <a:lnSpc>
                <a:spcPct val="100000"/>
              </a:lnSpc>
            </a:pPr>
            <a:r>
              <a:rPr sz="1000" spc="215" dirty="0">
                <a:latin typeface="Times New Roman"/>
                <a:cs typeface="Times New Roman"/>
              </a:rPr>
              <a:t>this.length</a:t>
            </a:r>
            <a:r>
              <a:rPr sz="1000" spc="365" dirty="0">
                <a:latin typeface="Times New Roman"/>
                <a:cs typeface="Times New Roman"/>
              </a:rPr>
              <a:t> </a:t>
            </a:r>
            <a:r>
              <a:rPr sz="1000" dirty="0">
                <a:latin typeface="Times New Roman"/>
                <a:cs typeface="Times New Roman"/>
              </a:rPr>
              <a:t>=</a:t>
            </a:r>
            <a:r>
              <a:rPr sz="1000" spc="355" dirty="0">
                <a:latin typeface="Times New Roman"/>
                <a:cs typeface="Times New Roman"/>
              </a:rPr>
              <a:t> </a:t>
            </a:r>
            <a:r>
              <a:rPr sz="1000" spc="180" dirty="0">
                <a:latin typeface="Times New Roman"/>
                <a:cs typeface="Times New Roman"/>
              </a:rPr>
              <a:t>1;</a:t>
            </a:r>
            <a:endParaRPr sz="1000">
              <a:latin typeface="Times New Roman"/>
              <a:cs typeface="Times New Roman"/>
            </a:endParaRPr>
          </a:p>
          <a:p>
            <a:pPr marL="620395">
              <a:lnSpc>
                <a:spcPct val="100000"/>
              </a:lnSpc>
            </a:pPr>
            <a:r>
              <a:rPr sz="1000" spc="215" dirty="0">
                <a:latin typeface="Times New Roman"/>
                <a:cs typeface="Times New Roman"/>
              </a:rPr>
              <a:t>this.height</a:t>
            </a:r>
            <a:r>
              <a:rPr sz="1000" spc="360" dirty="0">
                <a:latin typeface="Times New Roman"/>
                <a:cs typeface="Times New Roman"/>
              </a:rPr>
              <a:t> </a:t>
            </a:r>
            <a:r>
              <a:rPr sz="1000" dirty="0">
                <a:latin typeface="Times New Roman"/>
                <a:cs typeface="Times New Roman"/>
              </a:rPr>
              <a:t>=</a:t>
            </a:r>
            <a:r>
              <a:rPr sz="1000" spc="355" dirty="0">
                <a:latin typeface="Times New Roman"/>
                <a:cs typeface="Times New Roman"/>
              </a:rPr>
              <a:t> </a:t>
            </a:r>
            <a:r>
              <a:rPr sz="1000" spc="180" dirty="0">
                <a:latin typeface="Times New Roman"/>
                <a:cs typeface="Times New Roman"/>
              </a:rPr>
              <a:t>1;</a:t>
            </a:r>
            <a:endParaRPr sz="1000">
              <a:latin typeface="Times New Roman"/>
              <a:cs typeface="Times New Roman"/>
            </a:endParaRPr>
          </a:p>
          <a:p>
            <a:pPr marL="620395">
              <a:lnSpc>
                <a:spcPct val="100000"/>
              </a:lnSpc>
            </a:pPr>
            <a:r>
              <a:rPr sz="1000" spc="195" dirty="0">
                <a:latin typeface="Times New Roman"/>
                <a:cs typeface="Times New Roman"/>
              </a:rPr>
              <a:t>this.width</a:t>
            </a:r>
            <a:r>
              <a:rPr sz="1000" spc="385" dirty="0">
                <a:latin typeface="Times New Roman"/>
                <a:cs typeface="Times New Roman"/>
              </a:rPr>
              <a:t> </a:t>
            </a:r>
            <a:r>
              <a:rPr sz="1000" dirty="0">
                <a:latin typeface="Times New Roman"/>
                <a:cs typeface="Times New Roman"/>
              </a:rPr>
              <a:t>=</a:t>
            </a:r>
            <a:r>
              <a:rPr sz="1000" spc="380" dirty="0">
                <a:latin typeface="Times New Roman"/>
                <a:cs typeface="Times New Roman"/>
              </a:rPr>
              <a:t> </a:t>
            </a:r>
            <a:r>
              <a:rPr sz="1000" spc="180" dirty="0">
                <a:latin typeface="Times New Roman"/>
                <a:cs typeface="Times New Roman"/>
              </a:rPr>
              <a:t>1;</a:t>
            </a:r>
            <a:endParaRPr sz="1000">
              <a:latin typeface="Times New Roman"/>
              <a:cs typeface="Times New Roman"/>
            </a:endParaRPr>
          </a:p>
          <a:p>
            <a:pPr marL="316865">
              <a:lnSpc>
                <a:spcPct val="100000"/>
              </a:lnSpc>
            </a:pPr>
            <a:r>
              <a:rPr sz="1000" spc="70" dirty="0">
                <a:latin typeface="Times New Roman"/>
                <a:cs typeface="Times New Roman"/>
              </a:rPr>
              <a:t>}</a:t>
            </a: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65"/>
              </a:spcBef>
            </a:pPr>
            <a:endParaRPr sz="1000">
              <a:latin typeface="Times New Roman"/>
              <a:cs typeface="Times New Roman"/>
            </a:endParaRPr>
          </a:p>
          <a:p>
            <a:pPr marL="316865">
              <a:lnSpc>
                <a:spcPct val="100000"/>
              </a:lnSpc>
            </a:pPr>
            <a:r>
              <a:rPr sz="1000" spc="175" dirty="0">
                <a:latin typeface="Times New Roman"/>
                <a:cs typeface="Times New Roman"/>
              </a:rPr>
              <a:t>public</a:t>
            </a:r>
            <a:r>
              <a:rPr sz="1000" spc="355" dirty="0">
                <a:latin typeface="Times New Roman"/>
                <a:cs typeface="Times New Roman"/>
              </a:rPr>
              <a:t> </a:t>
            </a:r>
            <a:r>
              <a:rPr sz="1000" b="1" spc="105" dirty="0">
                <a:latin typeface="Times New Roman"/>
                <a:cs typeface="Times New Roman"/>
              </a:rPr>
              <a:t>Box(double</a:t>
            </a:r>
            <a:r>
              <a:rPr sz="1000" b="1" spc="350" dirty="0">
                <a:latin typeface="Times New Roman"/>
                <a:cs typeface="Times New Roman"/>
              </a:rPr>
              <a:t> </a:t>
            </a:r>
            <a:r>
              <a:rPr sz="1000" b="1" spc="165" dirty="0">
                <a:latin typeface="Times New Roman"/>
                <a:cs typeface="Times New Roman"/>
              </a:rPr>
              <a:t>length)</a:t>
            </a:r>
            <a:r>
              <a:rPr sz="1000" b="1" spc="355" dirty="0">
                <a:latin typeface="Times New Roman"/>
                <a:cs typeface="Times New Roman"/>
              </a:rPr>
              <a:t> </a:t>
            </a:r>
            <a:r>
              <a:rPr sz="1000" spc="70" dirty="0">
                <a:latin typeface="Times New Roman"/>
                <a:cs typeface="Times New Roman"/>
              </a:rPr>
              <a:t>{</a:t>
            </a:r>
            <a:endParaRPr sz="1000">
              <a:latin typeface="Times New Roman"/>
              <a:cs typeface="Times New Roman"/>
            </a:endParaRPr>
          </a:p>
          <a:p>
            <a:pPr marL="620395">
              <a:lnSpc>
                <a:spcPct val="100000"/>
              </a:lnSpc>
            </a:pPr>
            <a:r>
              <a:rPr sz="1000" spc="195" dirty="0">
                <a:latin typeface="Times New Roman"/>
                <a:cs typeface="Times New Roman"/>
              </a:rPr>
              <a:t>this.width</a:t>
            </a:r>
            <a:r>
              <a:rPr sz="1000" spc="385" dirty="0">
                <a:latin typeface="Times New Roman"/>
                <a:cs typeface="Times New Roman"/>
              </a:rPr>
              <a:t> </a:t>
            </a:r>
            <a:r>
              <a:rPr sz="1000" dirty="0">
                <a:latin typeface="Times New Roman"/>
                <a:cs typeface="Times New Roman"/>
              </a:rPr>
              <a:t>=</a:t>
            </a:r>
            <a:r>
              <a:rPr sz="1000" spc="370" dirty="0">
                <a:latin typeface="Times New Roman"/>
                <a:cs typeface="Times New Roman"/>
              </a:rPr>
              <a:t> </a:t>
            </a:r>
            <a:r>
              <a:rPr sz="1000" spc="210" dirty="0">
                <a:latin typeface="Times New Roman"/>
                <a:cs typeface="Times New Roman"/>
              </a:rPr>
              <a:t>this.length</a:t>
            </a:r>
            <a:r>
              <a:rPr sz="1000" spc="400" dirty="0">
                <a:latin typeface="Times New Roman"/>
                <a:cs typeface="Times New Roman"/>
              </a:rPr>
              <a:t> </a:t>
            </a:r>
            <a:r>
              <a:rPr sz="1000" dirty="0">
                <a:latin typeface="Times New Roman"/>
                <a:cs typeface="Times New Roman"/>
              </a:rPr>
              <a:t>=</a:t>
            </a:r>
            <a:r>
              <a:rPr sz="1000" spc="370" dirty="0">
                <a:latin typeface="Times New Roman"/>
                <a:cs typeface="Times New Roman"/>
              </a:rPr>
              <a:t> </a:t>
            </a:r>
            <a:r>
              <a:rPr sz="1000" spc="210" dirty="0">
                <a:latin typeface="Times New Roman"/>
                <a:cs typeface="Times New Roman"/>
              </a:rPr>
              <a:t>this.height</a:t>
            </a:r>
            <a:r>
              <a:rPr sz="1000" spc="390" dirty="0">
                <a:latin typeface="Times New Roman"/>
                <a:cs typeface="Times New Roman"/>
              </a:rPr>
              <a:t> </a:t>
            </a:r>
            <a:r>
              <a:rPr sz="1000" dirty="0">
                <a:latin typeface="Times New Roman"/>
                <a:cs typeface="Times New Roman"/>
              </a:rPr>
              <a:t>=</a:t>
            </a:r>
            <a:r>
              <a:rPr sz="1000" spc="385" dirty="0">
                <a:latin typeface="Times New Roman"/>
                <a:cs typeface="Times New Roman"/>
              </a:rPr>
              <a:t> </a:t>
            </a:r>
            <a:r>
              <a:rPr sz="1000" spc="185" dirty="0">
                <a:latin typeface="Times New Roman"/>
                <a:cs typeface="Times New Roman"/>
              </a:rPr>
              <a:t>length;</a:t>
            </a:r>
            <a:endParaRPr sz="1000">
              <a:latin typeface="Times New Roman"/>
              <a:cs typeface="Times New Roman"/>
            </a:endParaRPr>
          </a:p>
          <a:p>
            <a:pPr marL="316865">
              <a:lnSpc>
                <a:spcPct val="100000"/>
              </a:lnSpc>
            </a:pPr>
            <a:r>
              <a:rPr sz="1000" spc="70" dirty="0">
                <a:latin typeface="Times New Roman"/>
                <a:cs typeface="Times New Roman"/>
              </a:rPr>
              <a:t>}</a:t>
            </a: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00">
              <a:latin typeface="Times New Roman"/>
              <a:cs typeface="Times New Roman"/>
            </a:endParaRPr>
          </a:p>
          <a:p>
            <a:pPr marL="620395" marR="309245" indent="-303530">
              <a:lnSpc>
                <a:spcPct val="100000"/>
              </a:lnSpc>
            </a:pPr>
            <a:r>
              <a:rPr sz="1000" spc="175" dirty="0">
                <a:latin typeface="Times New Roman"/>
                <a:cs typeface="Times New Roman"/>
              </a:rPr>
              <a:t>public</a:t>
            </a:r>
            <a:r>
              <a:rPr sz="1000" spc="355" dirty="0">
                <a:latin typeface="Times New Roman"/>
                <a:cs typeface="Times New Roman"/>
              </a:rPr>
              <a:t> </a:t>
            </a:r>
            <a:r>
              <a:rPr sz="1000" b="1" spc="105" dirty="0">
                <a:latin typeface="Times New Roman"/>
                <a:cs typeface="Times New Roman"/>
              </a:rPr>
              <a:t>Box(double</a:t>
            </a:r>
            <a:r>
              <a:rPr sz="1000" b="1" spc="345" dirty="0">
                <a:latin typeface="Times New Roman"/>
                <a:cs typeface="Times New Roman"/>
              </a:rPr>
              <a:t> </a:t>
            </a:r>
            <a:r>
              <a:rPr sz="1000" b="1" spc="175" dirty="0">
                <a:latin typeface="Times New Roman"/>
                <a:cs typeface="Times New Roman"/>
              </a:rPr>
              <a:t>length,</a:t>
            </a:r>
            <a:r>
              <a:rPr sz="1000" b="1" spc="355" dirty="0">
                <a:latin typeface="Times New Roman"/>
                <a:cs typeface="Times New Roman"/>
              </a:rPr>
              <a:t> </a:t>
            </a:r>
            <a:r>
              <a:rPr sz="1000" b="1" spc="114" dirty="0">
                <a:latin typeface="Times New Roman"/>
                <a:cs typeface="Times New Roman"/>
              </a:rPr>
              <a:t>double</a:t>
            </a:r>
            <a:r>
              <a:rPr sz="1000" b="1" spc="360" dirty="0">
                <a:latin typeface="Times New Roman"/>
                <a:cs typeface="Times New Roman"/>
              </a:rPr>
              <a:t> </a:t>
            </a:r>
            <a:r>
              <a:rPr sz="1000" b="1" spc="145" dirty="0">
                <a:latin typeface="Times New Roman"/>
                <a:cs typeface="Times New Roman"/>
              </a:rPr>
              <a:t>width,</a:t>
            </a:r>
            <a:r>
              <a:rPr sz="1000" b="1" spc="355" dirty="0">
                <a:latin typeface="Times New Roman"/>
                <a:cs typeface="Times New Roman"/>
              </a:rPr>
              <a:t> </a:t>
            </a:r>
            <a:r>
              <a:rPr sz="1000" b="1" spc="114" dirty="0">
                <a:latin typeface="Times New Roman"/>
                <a:cs typeface="Times New Roman"/>
              </a:rPr>
              <a:t>double</a:t>
            </a:r>
            <a:r>
              <a:rPr sz="1000" b="1" spc="355" dirty="0">
                <a:latin typeface="Times New Roman"/>
                <a:cs typeface="Times New Roman"/>
              </a:rPr>
              <a:t> </a:t>
            </a:r>
            <a:r>
              <a:rPr sz="1000" b="1" spc="165" dirty="0">
                <a:latin typeface="Times New Roman"/>
                <a:cs typeface="Times New Roman"/>
              </a:rPr>
              <a:t>height)</a:t>
            </a:r>
            <a:r>
              <a:rPr sz="1000" b="1" spc="360" dirty="0">
                <a:latin typeface="Times New Roman"/>
                <a:cs typeface="Times New Roman"/>
              </a:rPr>
              <a:t> </a:t>
            </a:r>
            <a:r>
              <a:rPr sz="1000" spc="70" dirty="0">
                <a:latin typeface="Times New Roman"/>
                <a:cs typeface="Times New Roman"/>
              </a:rPr>
              <a:t>{ </a:t>
            </a:r>
            <a:r>
              <a:rPr sz="1000" spc="215" dirty="0">
                <a:latin typeface="Times New Roman"/>
                <a:cs typeface="Times New Roman"/>
              </a:rPr>
              <a:t>this.length</a:t>
            </a:r>
            <a:r>
              <a:rPr sz="1000" spc="365" dirty="0">
                <a:latin typeface="Times New Roman"/>
                <a:cs typeface="Times New Roman"/>
              </a:rPr>
              <a:t> </a:t>
            </a:r>
            <a:r>
              <a:rPr sz="1000" dirty="0">
                <a:latin typeface="Times New Roman"/>
                <a:cs typeface="Times New Roman"/>
              </a:rPr>
              <a:t>=</a:t>
            </a:r>
            <a:r>
              <a:rPr sz="1000" spc="355" dirty="0">
                <a:latin typeface="Times New Roman"/>
                <a:cs typeface="Times New Roman"/>
              </a:rPr>
              <a:t> </a:t>
            </a:r>
            <a:r>
              <a:rPr sz="1000" spc="185" dirty="0">
                <a:latin typeface="Times New Roman"/>
                <a:cs typeface="Times New Roman"/>
              </a:rPr>
              <a:t>length;</a:t>
            </a:r>
            <a:endParaRPr sz="1000">
              <a:latin typeface="Times New Roman"/>
              <a:cs typeface="Times New Roman"/>
            </a:endParaRPr>
          </a:p>
          <a:p>
            <a:pPr marL="620395" marR="2668270">
              <a:lnSpc>
                <a:spcPct val="100000"/>
              </a:lnSpc>
            </a:pPr>
            <a:r>
              <a:rPr sz="1000" spc="215" dirty="0">
                <a:latin typeface="Times New Roman"/>
                <a:cs typeface="Times New Roman"/>
              </a:rPr>
              <a:t>this.height</a:t>
            </a:r>
            <a:r>
              <a:rPr sz="1000" spc="360" dirty="0">
                <a:latin typeface="Times New Roman"/>
                <a:cs typeface="Times New Roman"/>
              </a:rPr>
              <a:t> </a:t>
            </a:r>
            <a:r>
              <a:rPr sz="1000" dirty="0">
                <a:latin typeface="Times New Roman"/>
                <a:cs typeface="Times New Roman"/>
              </a:rPr>
              <a:t>=</a:t>
            </a:r>
            <a:r>
              <a:rPr sz="1000" spc="355" dirty="0">
                <a:latin typeface="Times New Roman"/>
                <a:cs typeface="Times New Roman"/>
              </a:rPr>
              <a:t> </a:t>
            </a:r>
            <a:r>
              <a:rPr sz="1000" spc="185" dirty="0">
                <a:latin typeface="Times New Roman"/>
                <a:cs typeface="Times New Roman"/>
              </a:rPr>
              <a:t>height; </a:t>
            </a:r>
            <a:r>
              <a:rPr sz="1000" spc="195" dirty="0">
                <a:latin typeface="Times New Roman"/>
                <a:cs typeface="Times New Roman"/>
              </a:rPr>
              <a:t>this.width</a:t>
            </a:r>
            <a:r>
              <a:rPr sz="1000" spc="385" dirty="0">
                <a:latin typeface="Times New Roman"/>
                <a:cs typeface="Times New Roman"/>
              </a:rPr>
              <a:t> </a:t>
            </a:r>
            <a:r>
              <a:rPr sz="1000" dirty="0">
                <a:latin typeface="Times New Roman"/>
                <a:cs typeface="Times New Roman"/>
              </a:rPr>
              <a:t>=</a:t>
            </a:r>
            <a:r>
              <a:rPr sz="1000" spc="380" dirty="0">
                <a:latin typeface="Times New Roman"/>
                <a:cs typeface="Times New Roman"/>
              </a:rPr>
              <a:t> </a:t>
            </a:r>
            <a:r>
              <a:rPr sz="1000" spc="155" dirty="0">
                <a:latin typeface="Times New Roman"/>
                <a:cs typeface="Times New Roman"/>
              </a:rPr>
              <a:t>width;</a:t>
            </a:r>
            <a:endParaRPr sz="1000">
              <a:latin typeface="Times New Roman"/>
              <a:cs typeface="Times New Roman"/>
            </a:endParaRPr>
          </a:p>
          <a:p>
            <a:pPr marL="620395">
              <a:lnSpc>
                <a:spcPct val="100000"/>
              </a:lnSpc>
            </a:pPr>
            <a:r>
              <a:rPr sz="1000" spc="175" dirty="0">
                <a:latin typeface="Times New Roman"/>
                <a:cs typeface="Times New Roman"/>
              </a:rPr>
              <a:t>System.out.println("and</a:t>
            </a:r>
            <a:r>
              <a:rPr sz="1000" spc="370" dirty="0">
                <a:latin typeface="Times New Roman"/>
                <a:cs typeface="Times New Roman"/>
              </a:rPr>
              <a:t> </a:t>
            </a:r>
            <a:r>
              <a:rPr sz="1000" spc="190" dirty="0">
                <a:latin typeface="Times New Roman"/>
                <a:cs typeface="Times New Roman"/>
              </a:rPr>
              <a:t>the</a:t>
            </a:r>
            <a:r>
              <a:rPr sz="1000" spc="360" dirty="0">
                <a:latin typeface="Times New Roman"/>
                <a:cs typeface="Times New Roman"/>
              </a:rPr>
              <a:t> </a:t>
            </a:r>
            <a:r>
              <a:rPr sz="1000" spc="175" dirty="0">
                <a:latin typeface="Times New Roman"/>
                <a:cs typeface="Times New Roman"/>
              </a:rPr>
              <a:t>height</a:t>
            </a:r>
            <a:r>
              <a:rPr sz="1000" spc="360" dirty="0">
                <a:latin typeface="Times New Roman"/>
                <a:cs typeface="Times New Roman"/>
              </a:rPr>
              <a:t> </a:t>
            </a:r>
            <a:r>
              <a:rPr sz="1000" spc="175" dirty="0">
                <a:latin typeface="Times New Roman"/>
                <a:cs typeface="Times New Roman"/>
              </a:rPr>
              <a:t>of</a:t>
            </a:r>
            <a:r>
              <a:rPr sz="1000" spc="370" dirty="0">
                <a:latin typeface="Times New Roman"/>
                <a:cs typeface="Times New Roman"/>
              </a:rPr>
              <a:t> </a:t>
            </a:r>
            <a:r>
              <a:rPr sz="1000" spc="185" dirty="0">
                <a:latin typeface="Times New Roman"/>
                <a:cs typeface="Times New Roman"/>
              </a:rPr>
              <a:t>"</a:t>
            </a:r>
            <a:r>
              <a:rPr sz="1000" spc="375" dirty="0">
                <a:latin typeface="Times New Roman"/>
                <a:cs typeface="Times New Roman"/>
              </a:rPr>
              <a:t> </a:t>
            </a:r>
            <a:r>
              <a:rPr sz="1000" dirty="0">
                <a:latin typeface="Times New Roman"/>
                <a:cs typeface="Times New Roman"/>
              </a:rPr>
              <a:t>+</a:t>
            </a:r>
            <a:r>
              <a:rPr sz="1000" spc="370" dirty="0">
                <a:latin typeface="Times New Roman"/>
                <a:cs typeface="Times New Roman"/>
              </a:rPr>
              <a:t> </a:t>
            </a:r>
            <a:r>
              <a:rPr sz="1000" spc="175" dirty="0">
                <a:latin typeface="Times New Roman"/>
                <a:cs typeface="Times New Roman"/>
              </a:rPr>
              <a:t>height</a:t>
            </a:r>
            <a:r>
              <a:rPr sz="1000" spc="360" dirty="0">
                <a:latin typeface="Times New Roman"/>
                <a:cs typeface="Times New Roman"/>
              </a:rPr>
              <a:t> </a:t>
            </a:r>
            <a:r>
              <a:rPr sz="1000" dirty="0">
                <a:latin typeface="Times New Roman"/>
                <a:cs typeface="Times New Roman"/>
              </a:rPr>
              <a:t>+</a:t>
            </a:r>
            <a:r>
              <a:rPr sz="1000" spc="370" dirty="0">
                <a:latin typeface="Times New Roman"/>
                <a:cs typeface="Times New Roman"/>
              </a:rPr>
              <a:t> </a:t>
            </a:r>
            <a:r>
              <a:rPr sz="1000" spc="245" dirty="0">
                <a:latin typeface="Times New Roman"/>
                <a:cs typeface="Times New Roman"/>
              </a:rPr>
              <a:t>".");</a:t>
            </a:r>
            <a:endParaRPr sz="1000">
              <a:latin typeface="Times New Roman"/>
              <a:cs typeface="Times New Roman"/>
            </a:endParaRPr>
          </a:p>
          <a:p>
            <a:pPr marL="316865">
              <a:lnSpc>
                <a:spcPct val="100000"/>
              </a:lnSpc>
              <a:spcBef>
                <a:spcPts val="10"/>
              </a:spcBef>
            </a:pPr>
            <a:r>
              <a:rPr sz="1000" spc="70" dirty="0">
                <a:latin typeface="Times New Roman"/>
                <a:cs typeface="Times New Roman"/>
              </a:rPr>
              <a:t>}</a:t>
            </a: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00">
              <a:latin typeface="Times New Roman"/>
              <a:cs typeface="Times New Roman"/>
            </a:endParaRPr>
          </a:p>
          <a:p>
            <a:pPr marL="316865">
              <a:lnSpc>
                <a:spcPct val="100000"/>
              </a:lnSpc>
            </a:pPr>
            <a:r>
              <a:rPr sz="1000" spc="140" dirty="0">
                <a:latin typeface="Times New Roman"/>
                <a:cs typeface="Times New Roman"/>
              </a:rPr>
              <a:t>double</a:t>
            </a:r>
            <a:r>
              <a:rPr sz="1000" spc="345" dirty="0">
                <a:latin typeface="Times New Roman"/>
                <a:cs typeface="Times New Roman"/>
              </a:rPr>
              <a:t> </a:t>
            </a:r>
            <a:r>
              <a:rPr sz="1000" spc="135" dirty="0">
                <a:latin typeface="Times New Roman"/>
                <a:cs typeface="Times New Roman"/>
              </a:rPr>
              <a:t>volume()</a:t>
            </a:r>
            <a:r>
              <a:rPr sz="1000" spc="350" dirty="0">
                <a:latin typeface="Times New Roman"/>
                <a:cs typeface="Times New Roman"/>
              </a:rPr>
              <a:t> </a:t>
            </a:r>
            <a:r>
              <a:rPr sz="1000" spc="70" dirty="0">
                <a:latin typeface="Times New Roman"/>
                <a:cs typeface="Times New Roman"/>
              </a:rPr>
              <a:t>{</a:t>
            </a:r>
            <a:endParaRPr sz="1000">
              <a:latin typeface="Times New Roman"/>
              <a:cs typeface="Times New Roman"/>
            </a:endParaRPr>
          </a:p>
          <a:p>
            <a:pPr marL="620395">
              <a:lnSpc>
                <a:spcPct val="100000"/>
              </a:lnSpc>
            </a:pPr>
            <a:r>
              <a:rPr sz="1000" spc="195" dirty="0">
                <a:latin typeface="Times New Roman"/>
                <a:cs typeface="Times New Roman"/>
              </a:rPr>
              <a:t>return</a:t>
            </a:r>
            <a:r>
              <a:rPr sz="1000" spc="345" dirty="0">
                <a:latin typeface="Times New Roman"/>
                <a:cs typeface="Times New Roman"/>
              </a:rPr>
              <a:t> </a:t>
            </a:r>
            <a:r>
              <a:rPr sz="1000" spc="140" dirty="0">
                <a:latin typeface="Times New Roman"/>
                <a:cs typeface="Times New Roman"/>
              </a:rPr>
              <a:t>width</a:t>
            </a:r>
            <a:r>
              <a:rPr sz="1000" spc="345" dirty="0">
                <a:latin typeface="Times New Roman"/>
                <a:cs typeface="Times New Roman"/>
              </a:rPr>
              <a:t> </a:t>
            </a:r>
            <a:r>
              <a:rPr sz="1000" spc="100" dirty="0">
                <a:latin typeface="Times New Roman"/>
                <a:cs typeface="Times New Roman"/>
              </a:rPr>
              <a:t>*</a:t>
            </a:r>
            <a:r>
              <a:rPr sz="1000" spc="355" dirty="0">
                <a:latin typeface="Times New Roman"/>
                <a:cs typeface="Times New Roman"/>
              </a:rPr>
              <a:t> </a:t>
            </a:r>
            <a:r>
              <a:rPr sz="1000" spc="175" dirty="0">
                <a:latin typeface="Times New Roman"/>
                <a:cs typeface="Times New Roman"/>
              </a:rPr>
              <a:t>height</a:t>
            </a:r>
            <a:r>
              <a:rPr sz="1000" spc="360" dirty="0">
                <a:latin typeface="Times New Roman"/>
                <a:cs typeface="Times New Roman"/>
              </a:rPr>
              <a:t> </a:t>
            </a:r>
            <a:r>
              <a:rPr sz="1000" spc="100" dirty="0">
                <a:latin typeface="Times New Roman"/>
                <a:cs typeface="Times New Roman"/>
              </a:rPr>
              <a:t>*</a:t>
            </a:r>
            <a:r>
              <a:rPr sz="1000" spc="355" dirty="0">
                <a:latin typeface="Times New Roman"/>
                <a:cs typeface="Times New Roman"/>
              </a:rPr>
              <a:t> </a:t>
            </a:r>
            <a:r>
              <a:rPr sz="1000" spc="185" dirty="0">
                <a:latin typeface="Times New Roman"/>
                <a:cs typeface="Times New Roman"/>
              </a:rPr>
              <a:t>length;</a:t>
            </a:r>
            <a:endParaRPr sz="1000">
              <a:latin typeface="Times New Roman"/>
              <a:cs typeface="Times New Roman"/>
            </a:endParaRPr>
          </a:p>
          <a:p>
            <a:pPr marL="316865">
              <a:lnSpc>
                <a:spcPct val="100000"/>
              </a:lnSpc>
            </a:pPr>
            <a:r>
              <a:rPr sz="1000" spc="70" dirty="0">
                <a:latin typeface="Times New Roman"/>
                <a:cs typeface="Times New Roman"/>
              </a:rPr>
              <a:t>}</a:t>
            </a:r>
            <a:endParaRPr sz="1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000" spc="70" dirty="0">
                <a:latin typeface="Times New Roman"/>
                <a:cs typeface="Times New Roman"/>
              </a:rPr>
              <a:t>}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17880" y="5717539"/>
            <a:ext cx="6134100" cy="3879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3499"/>
              </a:lnSpc>
              <a:spcBef>
                <a:spcPts val="90"/>
              </a:spcBef>
            </a:pPr>
            <a:r>
              <a:rPr sz="1150" dirty="0">
                <a:latin typeface="Arial"/>
                <a:cs typeface="Arial"/>
              </a:rPr>
              <a:t>The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example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in</a:t>
            </a:r>
            <a:r>
              <a:rPr sz="1150" spc="10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slide</a:t>
            </a:r>
            <a:r>
              <a:rPr sz="1150" spc="12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demonstrates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overloaded</a:t>
            </a:r>
            <a:r>
              <a:rPr sz="1150" spc="13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constructors: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there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are</a:t>
            </a:r>
            <a:r>
              <a:rPr sz="1150" spc="8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three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spc="-10" dirty="0">
                <a:latin typeface="Arial"/>
                <a:cs typeface="Arial"/>
              </a:rPr>
              <a:t>overloaded </a:t>
            </a:r>
            <a:r>
              <a:rPr sz="1150" dirty="0">
                <a:latin typeface="Arial"/>
                <a:cs typeface="Arial"/>
              </a:rPr>
              <a:t>constructors,</a:t>
            </a:r>
            <a:r>
              <a:rPr sz="1150" spc="2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which</a:t>
            </a:r>
            <a:r>
              <a:rPr sz="1150" spc="9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vary</a:t>
            </a:r>
            <a:r>
              <a:rPr sz="1150" spc="75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based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on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the</a:t>
            </a:r>
            <a:r>
              <a:rPr sz="1150" spc="5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no</a:t>
            </a:r>
            <a:r>
              <a:rPr sz="1150" spc="80" dirty="0">
                <a:latin typeface="Arial"/>
                <a:cs typeface="Arial"/>
              </a:rPr>
              <a:t> </a:t>
            </a:r>
            <a:r>
              <a:rPr sz="1150" dirty="0">
                <a:latin typeface="Arial"/>
                <a:cs typeface="Arial"/>
              </a:rPr>
              <a:t>of</a:t>
            </a:r>
            <a:r>
              <a:rPr sz="1150" spc="70" dirty="0">
                <a:latin typeface="Arial"/>
                <a:cs typeface="Arial"/>
              </a:rPr>
              <a:t> </a:t>
            </a:r>
            <a:r>
              <a:rPr sz="1150" spc="-10" dirty="0">
                <a:latin typeface="Arial"/>
                <a:cs typeface="Arial"/>
              </a:rPr>
              <a:t>arguments.</a:t>
            </a:r>
            <a:endParaRPr sz="115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326639" y="5247386"/>
            <a:ext cx="3116580" cy="144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endParaRPr sz="850">
              <a:latin typeface="Arial"/>
              <a:cs typeface="Arial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1152144" y="5028438"/>
            <a:ext cx="5687695" cy="11430"/>
            <a:chOff x="1152144" y="5028438"/>
            <a:chExt cx="5687695" cy="11430"/>
          </a:xfrm>
        </p:grpSpPr>
        <p:sp>
          <p:nvSpPr>
            <p:cNvPr id="10" name="object 10"/>
            <p:cNvSpPr/>
            <p:nvPr/>
          </p:nvSpPr>
          <p:spPr>
            <a:xfrm>
              <a:off x="1161288" y="5028438"/>
              <a:ext cx="5669280" cy="1270"/>
            </a:xfrm>
            <a:custGeom>
              <a:avLst/>
              <a:gdLst/>
              <a:ahLst/>
              <a:cxnLst/>
              <a:rect l="l" t="t" r="r" b="b"/>
              <a:pathLst>
                <a:path w="5669280" h="1270">
                  <a:moveTo>
                    <a:pt x="5669279" y="0"/>
                  </a:moveTo>
                  <a:lnTo>
                    <a:pt x="0" y="0"/>
                  </a:lnTo>
                  <a:lnTo>
                    <a:pt x="0" y="761"/>
                  </a:lnTo>
                  <a:lnTo>
                    <a:pt x="5669279" y="761"/>
                  </a:lnTo>
                  <a:lnTo>
                    <a:pt x="5669279" y="0"/>
                  </a:lnTo>
                  <a:close/>
                </a:path>
              </a:pathLst>
            </a:custGeom>
            <a:solidFill>
              <a:srgbClr val="DCDC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152131" y="5029212"/>
              <a:ext cx="5687695" cy="10160"/>
            </a:xfrm>
            <a:custGeom>
              <a:avLst/>
              <a:gdLst/>
              <a:ahLst/>
              <a:cxnLst/>
              <a:rect l="l" t="t" r="r" b="b"/>
              <a:pathLst>
                <a:path w="5687695" h="10160">
                  <a:moveTo>
                    <a:pt x="5687568" y="0"/>
                  </a:moveTo>
                  <a:lnTo>
                    <a:pt x="0" y="0"/>
                  </a:lnTo>
                  <a:lnTo>
                    <a:pt x="0" y="6350"/>
                  </a:lnTo>
                  <a:lnTo>
                    <a:pt x="2159" y="6350"/>
                  </a:lnTo>
                  <a:lnTo>
                    <a:pt x="2159" y="10147"/>
                  </a:lnTo>
                  <a:lnTo>
                    <a:pt x="5685421" y="10147"/>
                  </a:lnTo>
                  <a:lnTo>
                    <a:pt x="5685421" y="6350"/>
                  </a:lnTo>
                  <a:lnTo>
                    <a:pt x="5687568" y="6350"/>
                  </a:lnTo>
                  <a:lnTo>
                    <a:pt x="568756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55627" y="806967"/>
            <a:ext cx="5657215" cy="100901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905" algn="ctr">
              <a:lnSpc>
                <a:spcPct val="100000"/>
              </a:lnSpc>
              <a:spcBef>
                <a:spcPts val="110"/>
              </a:spcBef>
            </a:pPr>
            <a:r>
              <a:rPr sz="1850" b="1" dirty="0">
                <a:latin typeface="Arial"/>
                <a:cs typeface="Arial"/>
              </a:rPr>
              <a:t>Single</a:t>
            </a:r>
            <a:r>
              <a:rPr sz="1850" b="1" spc="15" dirty="0">
                <a:latin typeface="Arial"/>
                <a:cs typeface="Arial"/>
              </a:rPr>
              <a:t> </a:t>
            </a:r>
            <a:r>
              <a:rPr sz="1850" b="1" spc="-10" dirty="0">
                <a:latin typeface="Arial"/>
                <a:cs typeface="Arial"/>
              </a:rPr>
              <a:t>Inheritance</a:t>
            </a:r>
            <a:endParaRPr sz="1850">
              <a:latin typeface="Arial"/>
              <a:cs typeface="Arial"/>
            </a:endParaRPr>
          </a:p>
          <a:p>
            <a:pPr marL="12700" marR="5080" indent="4445">
              <a:lnSpc>
                <a:spcPct val="101299"/>
              </a:lnSpc>
              <a:spcBef>
                <a:spcPts val="1739"/>
              </a:spcBef>
            </a:pPr>
            <a:r>
              <a:rPr sz="1550" dirty="0">
                <a:latin typeface="Arial"/>
                <a:cs typeface="Arial"/>
              </a:rPr>
              <a:t>The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Java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programming</a:t>
            </a:r>
            <a:r>
              <a:rPr sz="1550" spc="7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language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permits</a:t>
            </a:r>
            <a:r>
              <a:rPr sz="1550" spc="5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class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to</a:t>
            </a:r>
            <a:r>
              <a:rPr sz="1550" spc="5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extend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spc="-20" dirty="0">
                <a:latin typeface="Arial"/>
                <a:cs typeface="Arial"/>
              </a:rPr>
              <a:t>only </a:t>
            </a:r>
            <a:r>
              <a:rPr sz="1550" dirty="0">
                <a:latin typeface="Arial"/>
                <a:cs typeface="Arial"/>
              </a:rPr>
              <a:t>one</a:t>
            </a:r>
            <a:r>
              <a:rPr sz="1550" spc="1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other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class.</a:t>
            </a:r>
            <a:r>
              <a:rPr sz="1550" spc="2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This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is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called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i="1" dirty="0">
                <a:latin typeface="Arial"/>
                <a:cs typeface="Arial"/>
              </a:rPr>
              <a:t>single</a:t>
            </a:r>
            <a:r>
              <a:rPr sz="1550" i="1" spc="45" dirty="0">
                <a:latin typeface="Arial"/>
                <a:cs typeface="Arial"/>
              </a:rPr>
              <a:t> </a:t>
            </a:r>
            <a:r>
              <a:rPr sz="1550" i="1" spc="-10" dirty="0">
                <a:latin typeface="Arial"/>
                <a:cs typeface="Arial"/>
              </a:rPr>
              <a:t>inheritance</a:t>
            </a:r>
            <a:r>
              <a:rPr sz="1550" spc="-10" dirty="0">
                <a:latin typeface="Arial"/>
                <a:cs typeface="Arial"/>
              </a:rPr>
              <a:t>.</a:t>
            </a:r>
            <a:endParaRPr sz="155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426463" y="1854707"/>
            <a:ext cx="4814570" cy="3072765"/>
            <a:chOff x="1426463" y="1854707"/>
            <a:chExt cx="4814570" cy="3072765"/>
          </a:xfrm>
        </p:grpSpPr>
        <p:sp>
          <p:nvSpPr>
            <p:cNvPr id="4" name="object 4"/>
            <p:cNvSpPr/>
            <p:nvPr/>
          </p:nvSpPr>
          <p:spPr>
            <a:xfrm>
              <a:off x="2404872" y="1854707"/>
              <a:ext cx="3836035" cy="3072765"/>
            </a:xfrm>
            <a:custGeom>
              <a:avLst/>
              <a:gdLst/>
              <a:ahLst/>
              <a:cxnLst/>
              <a:rect l="l" t="t" r="r" b="b"/>
              <a:pathLst>
                <a:path w="3836035" h="3072765">
                  <a:moveTo>
                    <a:pt x="2691384" y="2346960"/>
                  </a:moveTo>
                  <a:lnTo>
                    <a:pt x="2686812" y="2342388"/>
                  </a:lnTo>
                  <a:lnTo>
                    <a:pt x="2671572" y="2342388"/>
                  </a:lnTo>
                  <a:lnTo>
                    <a:pt x="2671572" y="2363724"/>
                  </a:lnTo>
                  <a:lnTo>
                    <a:pt x="2671572" y="3051048"/>
                  </a:lnTo>
                  <a:lnTo>
                    <a:pt x="21336" y="3051048"/>
                  </a:lnTo>
                  <a:lnTo>
                    <a:pt x="21336" y="2363724"/>
                  </a:lnTo>
                  <a:lnTo>
                    <a:pt x="2671572" y="2363724"/>
                  </a:lnTo>
                  <a:lnTo>
                    <a:pt x="2671572" y="2342388"/>
                  </a:lnTo>
                  <a:lnTo>
                    <a:pt x="4572" y="2342388"/>
                  </a:lnTo>
                  <a:lnTo>
                    <a:pt x="0" y="2346960"/>
                  </a:lnTo>
                  <a:lnTo>
                    <a:pt x="0" y="3067812"/>
                  </a:lnTo>
                  <a:lnTo>
                    <a:pt x="4572" y="3072384"/>
                  </a:lnTo>
                  <a:lnTo>
                    <a:pt x="2686812" y="3072384"/>
                  </a:lnTo>
                  <a:lnTo>
                    <a:pt x="2691384" y="3067812"/>
                  </a:lnTo>
                  <a:lnTo>
                    <a:pt x="2691384" y="3061716"/>
                  </a:lnTo>
                  <a:lnTo>
                    <a:pt x="2691384" y="3051048"/>
                  </a:lnTo>
                  <a:lnTo>
                    <a:pt x="2691384" y="2363724"/>
                  </a:lnTo>
                  <a:lnTo>
                    <a:pt x="2691384" y="2353056"/>
                  </a:lnTo>
                  <a:lnTo>
                    <a:pt x="2691384" y="2346960"/>
                  </a:lnTo>
                  <a:close/>
                </a:path>
                <a:path w="3836035" h="3072765">
                  <a:moveTo>
                    <a:pt x="2691384" y="4572"/>
                  </a:moveTo>
                  <a:lnTo>
                    <a:pt x="2686812" y="0"/>
                  </a:lnTo>
                  <a:lnTo>
                    <a:pt x="2671572" y="0"/>
                  </a:lnTo>
                  <a:lnTo>
                    <a:pt x="2671572" y="19812"/>
                  </a:lnTo>
                  <a:lnTo>
                    <a:pt x="2671572" y="1089660"/>
                  </a:lnTo>
                  <a:lnTo>
                    <a:pt x="21336" y="1089660"/>
                  </a:lnTo>
                  <a:lnTo>
                    <a:pt x="21336" y="19812"/>
                  </a:lnTo>
                  <a:lnTo>
                    <a:pt x="2671572" y="19812"/>
                  </a:lnTo>
                  <a:lnTo>
                    <a:pt x="2671572" y="0"/>
                  </a:lnTo>
                  <a:lnTo>
                    <a:pt x="4572" y="0"/>
                  </a:lnTo>
                  <a:lnTo>
                    <a:pt x="0" y="4572"/>
                  </a:lnTo>
                  <a:lnTo>
                    <a:pt x="0" y="1104900"/>
                  </a:lnTo>
                  <a:lnTo>
                    <a:pt x="4572" y="1109472"/>
                  </a:lnTo>
                  <a:lnTo>
                    <a:pt x="1368552" y="1109472"/>
                  </a:lnTo>
                  <a:lnTo>
                    <a:pt x="1342644" y="1161288"/>
                  </a:lnTo>
                  <a:lnTo>
                    <a:pt x="1362456" y="1161288"/>
                  </a:lnTo>
                  <a:lnTo>
                    <a:pt x="1362456" y="1362456"/>
                  </a:lnTo>
                  <a:lnTo>
                    <a:pt x="4572" y="1362456"/>
                  </a:lnTo>
                  <a:lnTo>
                    <a:pt x="0" y="1367028"/>
                  </a:lnTo>
                  <a:lnTo>
                    <a:pt x="0" y="2086356"/>
                  </a:lnTo>
                  <a:lnTo>
                    <a:pt x="4572" y="2090928"/>
                  </a:lnTo>
                  <a:lnTo>
                    <a:pt x="2686812" y="2090928"/>
                  </a:lnTo>
                  <a:lnTo>
                    <a:pt x="2691384" y="2086356"/>
                  </a:lnTo>
                  <a:lnTo>
                    <a:pt x="2691384" y="2080260"/>
                  </a:lnTo>
                  <a:lnTo>
                    <a:pt x="2691384" y="2071116"/>
                  </a:lnTo>
                  <a:lnTo>
                    <a:pt x="2691384" y="1382268"/>
                  </a:lnTo>
                  <a:lnTo>
                    <a:pt x="2691384" y="1371600"/>
                  </a:lnTo>
                  <a:lnTo>
                    <a:pt x="2691384" y="1367028"/>
                  </a:lnTo>
                  <a:lnTo>
                    <a:pt x="2686812" y="1362456"/>
                  </a:lnTo>
                  <a:lnTo>
                    <a:pt x="2671572" y="1362456"/>
                  </a:lnTo>
                  <a:lnTo>
                    <a:pt x="2671572" y="1382268"/>
                  </a:lnTo>
                  <a:lnTo>
                    <a:pt x="2671572" y="2071116"/>
                  </a:lnTo>
                  <a:lnTo>
                    <a:pt x="21336" y="2071116"/>
                  </a:lnTo>
                  <a:lnTo>
                    <a:pt x="21336" y="1382268"/>
                  </a:lnTo>
                  <a:lnTo>
                    <a:pt x="2671572" y="1382268"/>
                  </a:lnTo>
                  <a:lnTo>
                    <a:pt x="2671572" y="1362456"/>
                  </a:lnTo>
                  <a:lnTo>
                    <a:pt x="1383792" y="1362456"/>
                  </a:lnTo>
                  <a:lnTo>
                    <a:pt x="1383792" y="1161288"/>
                  </a:lnTo>
                  <a:lnTo>
                    <a:pt x="1403604" y="1161288"/>
                  </a:lnTo>
                  <a:lnTo>
                    <a:pt x="1398270" y="1150620"/>
                  </a:lnTo>
                  <a:lnTo>
                    <a:pt x="1377696" y="1109472"/>
                  </a:lnTo>
                  <a:lnTo>
                    <a:pt x="2686812" y="1109472"/>
                  </a:lnTo>
                  <a:lnTo>
                    <a:pt x="2691384" y="1104900"/>
                  </a:lnTo>
                  <a:lnTo>
                    <a:pt x="2691384" y="1100328"/>
                  </a:lnTo>
                  <a:lnTo>
                    <a:pt x="2691384" y="1089660"/>
                  </a:lnTo>
                  <a:lnTo>
                    <a:pt x="2691384" y="19812"/>
                  </a:lnTo>
                  <a:lnTo>
                    <a:pt x="2691384" y="10668"/>
                  </a:lnTo>
                  <a:lnTo>
                    <a:pt x="2691384" y="4572"/>
                  </a:lnTo>
                  <a:close/>
                </a:path>
                <a:path w="3836035" h="3072765">
                  <a:moveTo>
                    <a:pt x="3835908" y="1094232"/>
                  </a:moveTo>
                  <a:lnTo>
                    <a:pt x="3831336" y="1089660"/>
                  </a:lnTo>
                  <a:lnTo>
                    <a:pt x="3816096" y="1089660"/>
                  </a:lnTo>
                  <a:lnTo>
                    <a:pt x="3816096" y="1109472"/>
                  </a:lnTo>
                  <a:lnTo>
                    <a:pt x="3816096" y="1798320"/>
                  </a:lnTo>
                  <a:lnTo>
                    <a:pt x="3072384" y="1798320"/>
                  </a:lnTo>
                  <a:lnTo>
                    <a:pt x="3072384" y="1109472"/>
                  </a:lnTo>
                  <a:lnTo>
                    <a:pt x="3816096" y="1109472"/>
                  </a:lnTo>
                  <a:lnTo>
                    <a:pt x="3816096" y="1089660"/>
                  </a:lnTo>
                  <a:lnTo>
                    <a:pt x="3057144" y="1089660"/>
                  </a:lnTo>
                  <a:lnTo>
                    <a:pt x="3052572" y="1094232"/>
                  </a:lnTo>
                  <a:lnTo>
                    <a:pt x="3052572" y="1813560"/>
                  </a:lnTo>
                  <a:lnTo>
                    <a:pt x="3057144" y="1818132"/>
                  </a:lnTo>
                  <a:lnTo>
                    <a:pt x="3831336" y="1818132"/>
                  </a:lnTo>
                  <a:lnTo>
                    <a:pt x="3835908" y="1813560"/>
                  </a:lnTo>
                  <a:lnTo>
                    <a:pt x="3835908" y="1808988"/>
                  </a:lnTo>
                  <a:lnTo>
                    <a:pt x="3835908" y="1798320"/>
                  </a:lnTo>
                  <a:lnTo>
                    <a:pt x="3835908" y="1109472"/>
                  </a:lnTo>
                  <a:lnTo>
                    <a:pt x="3835908" y="1100328"/>
                  </a:lnTo>
                  <a:lnTo>
                    <a:pt x="3835908" y="109423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99944" y="1911095"/>
              <a:ext cx="271271" cy="109727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06039" y="2011679"/>
              <a:ext cx="256031" cy="8839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517647" y="2090927"/>
              <a:ext cx="451104" cy="22860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575560" y="2310383"/>
              <a:ext cx="393192" cy="1048511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606039" y="3349751"/>
              <a:ext cx="256031" cy="88392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517647" y="3428999"/>
              <a:ext cx="451104" cy="22860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575560" y="3648455"/>
              <a:ext cx="393192" cy="109727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593847" y="4236719"/>
              <a:ext cx="271272" cy="109727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599944" y="4337303"/>
              <a:ext cx="256031" cy="88391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511552" y="4416551"/>
              <a:ext cx="451104" cy="228600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569463" y="2020823"/>
              <a:ext cx="1325880" cy="2724912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599687" y="2020823"/>
              <a:ext cx="1408176" cy="2892552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718304" y="3413759"/>
              <a:ext cx="289560" cy="341376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846319" y="4255007"/>
              <a:ext cx="192024" cy="170687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441703" y="2971799"/>
              <a:ext cx="3596640" cy="1789176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426463" y="3313175"/>
              <a:ext cx="295656" cy="338327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678423" y="2965703"/>
              <a:ext cx="295655" cy="682751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1588008" y="2378963"/>
              <a:ext cx="4272280" cy="1828800"/>
            </a:xfrm>
            <a:custGeom>
              <a:avLst/>
              <a:gdLst/>
              <a:ahLst/>
              <a:cxnLst/>
              <a:rect l="l" t="t" r="r" b="b"/>
              <a:pathLst>
                <a:path w="4272280" h="1828800">
                  <a:moveTo>
                    <a:pt x="827532" y="30480"/>
                  </a:moveTo>
                  <a:lnTo>
                    <a:pt x="806196" y="19812"/>
                  </a:lnTo>
                  <a:lnTo>
                    <a:pt x="766572" y="0"/>
                  </a:lnTo>
                  <a:lnTo>
                    <a:pt x="766572" y="19812"/>
                  </a:lnTo>
                  <a:lnTo>
                    <a:pt x="4572" y="19812"/>
                  </a:lnTo>
                  <a:lnTo>
                    <a:pt x="0" y="24384"/>
                  </a:lnTo>
                  <a:lnTo>
                    <a:pt x="0" y="576072"/>
                  </a:lnTo>
                  <a:lnTo>
                    <a:pt x="19812" y="576072"/>
                  </a:lnTo>
                  <a:lnTo>
                    <a:pt x="19812" y="41148"/>
                  </a:lnTo>
                  <a:lnTo>
                    <a:pt x="766572" y="41148"/>
                  </a:lnTo>
                  <a:lnTo>
                    <a:pt x="766572" y="60960"/>
                  </a:lnTo>
                  <a:lnTo>
                    <a:pt x="806196" y="41148"/>
                  </a:lnTo>
                  <a:lnTo>
                    <a:pt x="827532" y="30480"/>
                  </a:lnTo>
                  <a:close/>
                </a:path>
                <a:path w="4272280" h="1828800">
                  <a:moveTo>
                    <a:pt x="2193036" y="1618488"/>
                  </a:moveTo>
                  <a:lnTo>
                    <a:pt x="2187829" y="1607820"/>
                  </a:lnTo>
                  <a:lnTo>
                    <a:pt x="2162556" y="1556004"/>
                  </a:lnTo>
                  <a:lnTo>
                    <a:pt x="2132076" y="1618488"/>
                  </a:lnTo>
                  <a:lnTo>
                    <a:pt x="2151888" y="1618488"/>
                  </a:lnTo>
                  <a:lnTo>
                    <a:pt x="2151888" y="1828800"/>
                  </a:lnTo>
                  <a:lnTo>
                    <a:pt x="2173224" y="1828800"/>
                  </a:lnTo>
                  <a:lnTo>
                    <a:pt x="2173224" y="1618488"/>
                  </a:lnTo>
                  <a:lnTo>
                    <a:pt x="2193036" y="1618488"/>
                  </a:lnTo>
                  <a:close/>
                </a:path>
                <a:path w="4272280" h="1828800">
                  <a:moveTo>
                    <a:pt x="4271772" y="24384"/>
                  </a:moveTo>
                  <a:lnTo>
                    <a:pt x="4267200" y="19812"/>
                  </a:lnTo>
                  <a:lnTo>
                    <a:pt x="3558540" y="19812"/>
                  </a:lnTo>
                  <a:lnTo>
                    <a:pt x="3558540" y="0"/>
                  </a:lnTo>
                  <a:lnTo>
                    <a:pt x="3497580" y="30480"/>
                  </a:lnTo>
                  <a:lnTo>
                    <a:pt x="3558540" y="60960"/>
                  </a:lnTo>
                  <a:lnTo>
                    <a:pt x="3558540" y="41148"/>
                  </a:lnTo>
                  <a:lnTo>
                    <a:pt x="4250436" y="41148"/>
                  </a:lnTo>
                  <a:lnTo>
                    <a:pt x="4250436" y="576072"/>
                  </a:lnTo>
                  <a:lnTo>
                    <a:pt x="4271772" y="576072"/>
                  </a:lnTo>
                  <a:lnTo>
                    <a:pt x="4271772" y="41148"/>
                  </a:lnTo>
                  <a:lnTo>
                    <a:pt x="4271772" y="30480"/>
                  </a:lnTo>
                  <a:lnTo>
                    <a:pt x="4271772" y="2438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3179064" y="2246375"/>
              <a:ext cx="1252855" cy="2397760"/>
            </a:xfrm>
            <a:custGeom>
              <a:avLst/>
              <a:gdLst/>
              <a:ahLst/>
              <a:cxnLst/>
              <a:rect l="l" t="t" r="r" b="b"/>
              <a:pathLst>
                <a:path w="1252854" h="2397760">
                  <a:moveTo>
                    <a:pt x="271272" y="2314956"/>
                  </a:moveTo>
                  <a:lnTo>
                    <a:pt x="190500" y="2234184"/>
                  </a:lnTo>
                  <a:lnTo>
                    <a:pt x="190500" y="2275332"/>
                  </a:lnTo>
                  <a:lnTo>
                    <a:pt x="0" y="2275332"/>
                  </a:lnTo>
                  <a:lnTo>
                    <a:pt x="0" y="2356104"/>
                  </a:lnTo>
                  <a:lnTo>
                    <a:pt x="190500" y="2356104"/>
                  </a:lnTo>
                  <a:lnTo>
                    <a:pt x="190500" y="2397252"/>
                  </a:lnTo>
                  <a:lnTo>
                    <a:pt x="271272" y="2314956"/>
                  </a:lnTo>
                  <a:close/>
                </a:path>
                <a:path w="1252854" h="2397760">
                  <a:moveTo>
                    <a:pt x="271272" y="1280172"/>
                  </a:moveTo>
                  <a:lnTo>
                    <a:pt x="190500" y="1197876"/>
                  </a:lnTo>
                  <a:lnTo>
                    <a:pt x="190500" y="1239024"/>
                  </a:lnTo>
                  <a:lnTo>
                    <a:pt x="0" y="1239024"/>
                  </a:lnTo>
                  <a:lnTo>
                    <a:pt x="0" y="1321320"/>
                  </a:lnTo>
                  <a:lnTo>
                    <a:pt x="190500" y="1321320"/>
                  </a:lnTo>
                  <a:lnTo>
                    <a:pt x="190500" y="1362468"/>
                  </a:lnTo>
                  <a:lnTo>
                    <a:pt x="271272" y="1280172"/>
                  </a:lnTo>
                  <a:close/>
                </a:path>
                <a:path w="1252854" h="2397760">
                  <a:moveTo>
                    <a:pt x="271272" y="80772"/>
                  </a:moveTo>
                  <a:lnTo>
                    <a:pt x="190500" y="0"/>
                  </a:lnTo>
                  <a:lnTo>
                    <a:pt x="190500" y="41148"/>
                  </a:lnTo>
                  <a:lnTo>
                    <a:pt x="0" y="41148"/>
                  </a:lnTo>
                  <a:lnTo>
                    <a:pt x="0" y="121920"/>
                  </a:lnTo>
                  <a:lnTo>
                    <a:pt x="190500" y="121920"/>
                  </a:lnTo>
                  <a:lnTo>
                    <a:pt x="190500" y="163068"/>
                  </a:lnTo>
                  <a:lnTo>
                    <a:pt x="271272" y="80772"/>
                  </a:lnTo>
                  <a:close/>
                </a:path>
                <a:path w="1252854" h="2397760">
                  <a:moveTo>
                    <a:pt x="1252728" y="2275332"/>
                  </a:moveTo>
                  <a:lnTo>
                    <a:pt x="1062228" y="2275332"/>
                  </a:lnTo>
                  <a:lnTo>
                    <a:pt x="1062228" y="2234184"/>
                  </a:lnTo>
                  <a:lnTo>
                    <a:pt x="979932" y="2314956"/>
                  </a:lnTo>
                  <a:lnTo>
                    <a:pt x="1062228" y="2397252"/>
                  </a:lnTo>
                  <a:lnTo>
                    <a:pt x="1062228" y="2356104"/>
                  </a:lnTo>
                  <a:lnTo>
                    <a:pt x="1252728" y="2356104"/>
                  </a:lnTo>
                  <a:lnTo>
                    <a:pt x="1252728" y="2275332"/>
                  </a:lnTo>
                  <a:close/>
                </a:path>
                <a:path w="1252854" h="2397760">
                  <a:moveTo>
                    <a:pt x="1252728" y="1293876"/>
                  </a:moveTo>
                  <a:lnTo>
                    <a:pt x="1062228" y="1293876"/>
                  </a:lnTo>
                  <a:lnTo>
                    <a:pt x="1062228" y="1252728"/>
                  </a:lnTo>
                  <a:lnTo>
                    <a:pt x="979932" y="1335024"/>
                  </a:lnTo>
                  <a:lnTo>
                    <a:pt x="1062228" y="1415796"/>
                  </a:lnTo>
                  <a:lnTo>
                    <a:pt x="1062228" y="1376172"/>
                  </a:lnTo>
                  <a:lnTo>
                    <a:pt x="1252728" y="1376172"/>
                  </a:lnTo>
                  <a:lnTo>
                    <a:pt x="1252728" y="1293876"/>
                  </a:lnTo>
                  <a:close/>
                </a:path>
                <a:path w="1252854" h="2397760">
                  <a:moveTo>
                    <a:pt x="1252728" y="41148"/>
                  </a:moveTo>
                  <a:lnTo>
                    <a:pt x="1062228" y="41148"/>
                  </a:lnTo>
                  <a:lnTo>
                    <a:pt x="1062228" y="0"/>
                  </a:lnTo>
                  <a:lnTo>
                    <a:pt x="979932" y="80772"/>
                  </a:lnTo>
                  <a:lnTo>
                    <a:pt x="1062228" y="163068"/>
                  </a:lnTo>
                  <a:lnTo>
                    <a:pt x="1062228" y="121920"/>
                  </a:lnTo>
                  <a:lnTo>
                    <a:pt x="1252728" y="121920"/>
                  </a:lnTo>
                  <a:lnTo>
                    <a:pt x="1252728" y="41148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4050791" y="1973579"/>
            <a:ext cx="544195" cy="163195"/>
          </a:xfrm>
          <a:prstGeom prst="rect">
            <a:avLst/>
          </a:prstGeom>
          <a:solidFill>
            <a:srgbClr val="91CF4F"/>
          </a:solidFill>
        </p:spPr>
        <p:txBody>
          <a:bodyPr vert="horz" wrap="square" lIns="0" tIns="33020" rIns="0" bIns="0" rtlCol="0">
            <a:spAutoFit/>
          </a:bodyPr>
          <a:lstStyle/>
          <a:p>
            <a:pPr marL="65405">
              <a:lnSpc>
                <a:spcPct val="100000"/>
              </a:lnSpc>
              <a:spcBef>
                <a:spcPts val="260"/>
              </a:spcBef>
            </a:pPr>
            <a:r>
              <a:rPr sz="700" b="1" spc="-10" dirty="0">
                <a:latin typeface="Arial"/>
                <a:cs typeface="Arial"/>
              </a:rPr>
              <a:t>Employee</a:t>
            </a:r>
            <a:endParaRPr sz="7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325880" y="3730752"/>
            <a:ext cx="544195" cy="163195"/>
          </a:xfrm>
          <a:prstGeom prst="rect">
            <a:avLst/>
          </a:prstGeom>
          <a:solidFill>
            <a:srgbClr val="91CF4F"/>
          </a:solidFill>
        </p:spPr>
        <p:txBody>
          <a:bodyPr vert="horz" wrap="square" lIns="0" tIns="19050" rIns="0" bIns="0" rtlCol="0">
            <a:spAutoFit/>
          </a:bodyPr>
          <a:lstStyle/>
          <a:p>
            <a:pPr marL="65405">
              <a:lnSpc>
                <a:spcPct val="100000"/>
              </a:lnSpc>
              <a:spcBef>
                <a:spcPts val="150"/>
              </a:spcBef>
            </a:pPr>
            <a:r>
              <a:rPr sz="700" b="1" spc="-10" dirty="0">
                <a:latin typeface="Arial"/>
                <a:cs typeface="Arial"/>
              </a:rPr>
              <a:t>Engineer</a:t>
            </a:r>
            <a:endParaRPr sz="7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4105655" y="3281171"/>
            <a:ext cx="544195" cy="163195"/>
          </a:xfrm>
          <a:prstGeom prst="rect">
            <a:avLst/>
          </a:prstGeom>
          <a:solidFill>
            <a:srgbClr val="91CF4F"/>
          </a:solidFill>
        </p:spPr>
        <p:txBody>
          <a:bodyPr vert="horz" wrap="square" lIns="0" tIns="33020" rIns="0" bIns="0" rtlCol="0">
            <a:spAutoFit/>
          </a:bodyPr>
          <a:lstStyle/>
          <a:p>
            <a:pPr marL="65405">
              <a:lnSpc>
                <a:spcPct val="100000"/>
              </a:lnSpc>
              <a:spcBef>
                <a:spcPts val="260"/>
              </a:spcBef>
            </a:pPr>
            <a:r>
              <a:rPr sz="700" b="1" spc="-10" dirty="0">
                <a:latin typeface="Arial"/>
                <a:cs typeface="Arial"/>
              </a:rPr>
              <a:t>Manager</a:t>
            </a:r>
            <a:endParaRPr sz="7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2468382" y="2466325"/>
            <a:ext cx="956310" cy="4616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419100">
              <a:lnSpc>
                <a:spcPct val="102899"/>
              </a:lnSpc>
              <a:spcBef>
                <a:spcPts val="85"/>
              </a:spcBef>
            </a:pPr>
            <a:r>
              <a:rPr sz="700" dirty="0">
                <a:latin typeface="Arial"/>
                <a:cs typeface="Arial"/>
              </a:rPr>
              <a:t>Employee</a:t>
            </a:r>
            <a:r>
              <a:rPr sz="700" spc="20" dirty="0">
                <a:latin typeface="Arial"/>
                <a:cs typeface="Arial"/>
              </a:rPr>
              <a:t> </a:t>
            </a:r>
            <a:r>
              <a:rPr sz="700" spc="-25" dirty="0">
                <a:latin typeface="Arial"/>
                <a:cs typeface="Arial"/>
              </a:rPr>
              <a:t>ID</a:t>
            </a:r>
            <a:r>
              <a:rPr sz="700" spc="500" dirty="0">
                <a:latin typeface="Arial"/>
                <a:cs typeface="Arial"/>
              </a:rPr>
              <a:t> </a:t>
            </a:r>
            <a:r>
              <a:rPr sz="700" spc="-20" dirty="0">
                <a:latin typeface="Arial"/>
                <a:cs typeface="Arial"/>
              </a:rPr>
              <a:t>Name</a:t>
            </a:r>
            <a:endParaRPr sz="700">
              <a:latin typeface="Arial"/>
              <a:cs typeface="Arial"/>
            </a:endParaRPr>
          </a:p>
          <a:p>
            <a:pPr marL="12700" marR="5080">
              <a:lnSpc>
                <a:spcPts val="860"/>
              </a:lnSpc>
              <a:spcBef>
                <a:spcPts val="25"/>
              </a:spcBef>
            </a:pPr>
            <a:r>
              <a:rPr sz="700" dirty="0">
                <a:latin typeface="Arial"/>
                <a:cs typeface="Arial"/>
              </a:rPr>
              <a:t>Social</a:t>
            </a:r>
            <a:r>
              <a:rPr sz="700" spc="10" dirty="0">
                <a:latin typeface="Arial"/>
                <a:cs typeface="Arial"/>
              </a:rPr>
              <a:t> </a:t>
            </a:r>
            <a:r>
              <a:rPr sz="700" dirty="0">
                <a:latin typeface="Arial"/>
                <a:cs typeface="Arial"/>
              </a:rPr>
              <a:t>Security</a:t>
            </a:r>
            <a:r>
              <a:rPr sz="700" spc="20" dirty="0">
                <a:latin typeface="Arial"/>
                <a:cs typeface="Arial"/>
              </a:rPr>
              <a:t> </a:t>
            </a:r>
            <a:r>
              <a:rPr sz="700" spc="-10" dirty="0">
                <a:latin typeface="Arial"/>
                <a:cs typeface="Arial"/>
              </a:rPr>
              <a:t>number</a:t>
            </a:r>
            <a:r>
              <a:rPr sz="700" spc="500" dirty="0">
                <a:latin typeface="Arial"/>
                <a:cs typeface="Arial"/>
              </a:rPr>
              <a:t> </a:t>
            </a:r>
            <a:r>
              <a:rPr sz="700" spc="-10" dirty="0">
                <a:latin typeface="Arial"/>
                <a:cs typeface="Arial"/>
              </a:rPr>
              <a:t>Salary</a:t>
            </a:r>
            <a:endParaRPr sz="7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2523246" y="3748020"/>
            <a:ext cx="461645" cy="1339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700" spc="-10" dirty="0">
                <a:latin typeface="Times New Roman"/>
                <a:cs typeface="Times New Roman"/>
              </a:rPr>
              <a:t>DeptName</a:t>
            </a:r>
            <a:endParaRPr sz="700">
              <a:latin typeface="Times New Roman"/>
              <a:cs typeface="Times New Roman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4068565" y="3691631"/>
            <a:ext cx="734695" cy="2425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53340">
              <a:lnSpc>
                <a:spcPct val="101400"/>
              </a:lnSpc>
              <a:spcBef>
                <a:spcPts val="100"/>
              </a:spcBef>
            </a:pPr>
            <a:r>
              <a:rPr sz="700" spc="60" dirty="0">
                <a:latin typeface="Times New Roman"/>
                <a:cs typeface="Times New Roman"/>
              </a:rPr>
              <a:t>addEmployee </a:t>
            </a:r>
            <a:r>
              <a:rPr sz="700" spc="90" dirty="0">
                <a:latin typeface="Times New Roman"/>
                <a:cs typeface="Times New Roman"/>
              </a:rPr>
              <a:t>getDepartment</a:t>
            </a:r>
            <a:endParaRPr sz="700">
              <a:latin typeface="Times New Roman"/>
              <a:cs typeface="Times New Roman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3999985" y="4682235"/>
            <a:ext cx="789305" cy="24384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49225" marR="5080" indent="-137160">
              <a:lnSpc>
                <a:spcPct val="102899"/>
              </a:lnSpc>
              <a:spcBef>
                <a:spcPts val="85"/>
              </a:spcBef>
            </a:pPr>
            <a:r>
              <a:rPr sz="700" spc="65" dirty="0">
                <a:latin typeface="Times New Roman"/>
                <a:cs typeface="Times New Roman"/>
              </a:rPr>
              <a:t>ApproveExpense </a:t>
            </a:r>
            <a:r>
              <a:rPr sz="700" spc="90" dirty="0">
                <a:latin typeface="Times New Roman"/>
                <a:cs typeface="Times New Roman"/>
              </a:rPr>
              <a:t>getBudget</a:t>
            </a:r>
            <a:endParaRPr sz="700">
              <a:latin typeface="Times New Roman"/>
              <a:cs typeface="Times New Roman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4405374" y="2622439"/>
            <a:ext cx="438784" cy="2000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42545">
              <a:lnSpc>
                <a:spcPct val="103600"/>
              </a:lnSpc>
              <a:spcBef>
                <a:spcPts val="100"/>
              </a:spcBef>
            </a:pPr>
            <a:r>
              <a:rPr sz="550" dirty="0">
                <a:latin typeface="Arial"/>
                <a:cs typeface="Arial"/>
              </a:rPr>
              <a:t>Set</a:t>
            </a:r>
            <a:r>
              <a:rPr sz="550" spc="55" dirty="0">
                <a:latin typeface="Arial"/>
                <a:cs typeface="Arial"/>
              </a:rPr>
              <a:t> </a:t>
            </a:r>
            <a:r>
              <a:rPr sz="550" spc="-20" dirty="0">
                <a:latin typeface="Arial"/>
                <a:cs typeface="Arial"/>
              </a:rPr>
              <a:t>Name</a:t>
            </a:r>
            <a:r>
              <a:rPr sz="550" spc="500" dirty="0">
                <a:latin typeface="Arial"/>
                <a:cs typeface="Arial"/>
              </a:rPr>
              <a:t> </a:t>
            </a:r>
            <a:r>
              <a:rPr sz="550" dirty="0">
                <a:latin typeface="Arial"/>
                <a:cs typeface="Arial"/>
              </a:rPr>
              <a:t>Raise</a:t>
            </a:r>
            <a:r>
              <a:rPr sz="550" spc="40" dirty="0">
                <a:latin typeface="Arial"/>
                <a:cs typeface="Arial"/>
              </a:rPr>
              <a:t> </a:t>
            </a:r>
            <a:r>
              <a:rPr sz="550" spc="-10" dirty="0">
                <a:latin typeface="Arial"/>
                <a:cs typeface="Arial"/>
              </a:rPr>
              <a:t>Salary</a:t>
            </a:r>
            <a:endParaRPr sz="55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5521452" y="3717035"/>
            <a:ext cx="546100" cy="165100"/>
          </a:xfrm>
          <a:prstGeom prst="rect">
            <a:avLst/>
          </a:prstGeom>
          <a:solidFill>
            <a:srgbClr val="91CF4F"/>
          </a:solidFill>
        </p:spPr>
        <p:txBody>
          <a:bodyPr vert="horz" wrap="square" lIns="0" tIns="33019" rIns="0" bIns="0" rtlCol="0">
            <a:spAutoFit/>
          </a:bodyPr>
          <a:lstStyle/>
          <a:p>
            <a:pPr marL="120014">
              <a:lnSpc>
                <a:spcPct val="100000"/>
              </a:lnSpc>
              <a:spcBef>
                <a:spcPts val="259"/>
              </a:spcBef>
            </a:pPr>
            <a:r>
              <a:rPr sz="700" b="1" spc="-10" dirty="0">
                <a:latin typeface="Arial"/>
                <a:cs typeface="Arial"/>
              </a:rPr>
              <a:t>Admin</a:t>
            </a:r>
            <a:endParaRPr sz="700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4158996" y="4262628"/>
            <a:ext cx="546100" cy="163195"/>
          </a:xfrm>
          <a:prstGeom prst="rect">
            <a:avLst/>
          </a:prstGeom>
          <a:solidFill>
            <a:srgbClr val="91CF4F"/>
          </a:solidFill>
        </p:spPr>
        <p:txBody>
          <a:bodyPr vert="horz" wrap="square" lIns="0" tIns="31115" rIns="0" bIns="0" rtlCol="0">
            <a:spAutoFit/>
          </a:bodyPr>
          <a:lstStyle/>
          <a:p>
            <a:pPr marL="109220">
              <a:lnSpc>
                <a:spcPct val="100000"/>
              </a:lnSpc>
              <a:spcBef>
                <a:spcPts val="245"/>
              </a:spcBef>
            </a:pPr>
            <a:r>
              <a:rPr sz="700" b="1" spc="-10" dirty="0">
                <a:latin typeface="Arial"/>
                <a:cs typeface="Arial"/>
              </a:rPr>
              <a:t>Director</a:t>
            </a:r>
            <a:endParaRPr sz="700">
              <a:latin typeface="Arial"/>
              <a:cs typeface="Arial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1207008" y="2944367"/>
            <a:ext cx="783590" cy="728980"/>
          </a:xfrm>
          <a:custGeom>
            <a:avLst/>
            <a:gdLst/>
            <a:ahLst/>
            <a:cxnLst/>
            <a:rect l="l" t="t" r="r" b="b"/>
            <a:pathLst>
              <a:path w="783589" h="728979">
                <a:moveTo>
                  <a:pt x="778764" y="0"/>
                </a:moveTo>
                <a:lnTo>
                  <a:pt x="4572" y="0"/>
                </a:lnTo>
                <a:lnTo>
                  <a:pt x="0" y="4572"/>
                </a:lnTo>
                <a:lnTo>
                  <a:pt x="0" y="723900"/>
                </a:lnTo>
                <a:lnTo>
                  <a:pt x="4572" y="728472"/>
                </a:lnTo>
                <a:lnTo>
                  <a:pt x="778764" y="728472"/>
                </a:lnTo>
                <a:lnTo>
                  <a:pt x="783336" y="723900"/>
                </a:lnTo>
                <a:lnTo>
                  <a:pt x="783336" y="719328"/>
                </a:lnTo>
                <a:lnTo>
                  <a:pt x="19812" y="719328"/>
                </a:lnTo>
                <a:lnTo>
                  <a:pt x="9144" y="708660"/>
                </a:lnTo>
                <a:lnTo>
                  <a:pt x="19812" y="708660"/>
                </a:lnTo>
                <a:lnTo>
                  <a:pt x="19812" y="19812"/>
                </a:lnTo>
                <a:lnTo>
                  <a:pt x="9144" y="19812"/>
                </a:lnTo>
                <a:lnTo>
                  <a:pt x="19812" y="10668"/>
                </a:lnTo>
                <a:lnTo>
                  <a:pt x="783336" y="10668"/>
                </a:lnTo>
                <a:lnTo>
                  <a:pt x="783336" y="4572"/>
                </a:lnTo>
                <a:lnTo>
                  <a:pt x="778764" y="0"/>
                </a:lnTo>
                <a:close/>
              </a:path>
              <a:path w="783589" h="728979">
                <a:moveTo>
                  <a:pt x="19812" y="708660"/>
                </a:moveTo>
                <a:lnTo>
                  <a:pt x="9144" y="708660"/>
                </a:lnTo>
                <a:lnTo>
                  <a:pt x="19812" y="719328"/>
                </a:lnTo>
                <a:lnTo>
                  <a:pt x="19812" y="708660"/>
                </a:lnTo>
                <a:close/>
              </a:path>
              <a:path w="783589" h="728979">
                <a:moveTo>
                  <a:pt x="762000" y="708660"/>
                </a:moveTo>
                <a:lnTo>
                  <a:pt x="19812" y="708660"/>
                </a:lnTo>
                <a:lnTo>
                  <a:pt x="19812" y="719328"/>
                </a:lnTo>
                <a:lnTo>
                  <a:pt x="762000" y="719328"/>
                </a:lnTo>
                <a:lnTo>
                  <a:pt x="762000" y="708660"/>
                </a:lnTo>
                <a:close/>
              </a:path>
              <a:path w="783589" h="728979">
                <a:moveTo>
                  <a:pt x="762000" y="10668"/>
                </a:moveTo>
                <a:lnTo>
                  <a:pt x="762000" y="719328"/>
                </a:lnTo>
                <a:lnTo>
                  <a:pt x="772668" y="708660"/>
                </a:lnTo>
                <a:lnTo>
                  <a:pt x="783336" y="708660"/>
                </a:lnTo>
                <a:lnTo>
                  <a:pt x="783336" y="19812"/>
                </a:lnTo>
                <a:lnTo>
                  <a:pt x="772668" y="19812"/>
                </a:lnTo>
                <a:lnTo>
                  <a:pt x="762000" y="10668"/>
                </a:lnTo>
                <a:close/>
              </a:path>
              <a:path w="783589" h="728979">
                <a:moveTo>
                  <a:pt x="783336" y="708660"/>
                </a:moveTo>
                <a:lnTo>
                  <a:pt x="772668" y="708660"/>
                </a:lnTo>
                <a:lnTo>
                  <a:pt x="762000" y="719328"/>
                </a:lnTo>
                <a:lnTo>
                  <a:pt x="783336" y="719328"/>
                </a:lnTo>
                <a:lnTo>
                  <a:pt x="783336" y="708660"/>
                </a:lnTo>
                <a:close/>
              </a:path>
              <a:path w="783589" h="728979">
                <a:moveTo>
                  <a:pt x="19812" y="10668"/>
                </a:moveTo>
                <a:lnTo>
                  <a:pt x="9144" y="19812"/>
                </a:lnTo>
                <a:lnTo>
                  <a:pt x="19812" y="19812"/>
                </a:lnTo>
                <a:lnTo>
                  <a:pt x="19812" y="10668"/>
                </a:lnTo>
                <a:close/>
              </a:path>
              <a:path w="783589" h="728979">
                <a:moveTo>
                  <a:pt x="762000" y="10668"/>
                </a:moveTo>
                <a:lnTo>
                  <a:pt x="19812" y="10668"/>
                </a:lnTo>
                <a:lnTo>
                  <a:pt x="19812" y="19812"/>
                </a:lnTo>
                <a:lnTo>
                  <a:pt x="762000" y="19812"/>
                </a:lnTo>
                <a:lnTo>
                  <a:pt x="762000" y="10668"/>
                </a:lnTo>
                <a:close/>
              </a:path>
              <a:path w="783589" h="728979">
                <a:moveTo>
                  <a:pt x="783336" y="10668"/>
                </a:moveTo>
                <a:lnTo>
                  <a:pt x="762000" y="10668"/>
                </a:lnTo>
                <a:lnTo>
                  <a:pt x="772668" y="19812"/>
                </a:lnTo>
                <a:lnTo>
                  <a:pt x="783336" y="19812"/>
                </a:lnTo>
                <a:lnTo>
                  <a:pt x="783336" y="1066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2631439" y="4744703"/>
            <a:ext cx="353060" cy="1339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700" spc="95" dirty="0">
                <a:latin typeface="Times New Roman"/>
                <a:cs typeface="Times New Roman"/>
              </a:rPr>
              <a:t>budget</a:t>
            </a:r>
            <a:endParaRPr sz="700">
              <a:latin typeface="Times New Roman"/>
              <a:cs typeface="Times New Roman"/>
            </a:endParaRPr>
          </a:p>
        </p:txBody>
      </p:sp>
      <p:sp>
        <p:nvSpPr>
          <p:cNvPr id="41" name="object 4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  <a:tabLst>
                <a:tab pos="1866900" algn="l"/>
              </a:tabLst>
            </a:pPr>
            <a:r>
              <a:rPr dirty="0"/>
              <a:t>Java</a:t>
            </a:r>
            <a:r>
              <a:rPr spc="45" dirty="0"/>
              <a:t> </a:t>
            </a:r>
            <a:r>
              <a:rPr dirty="0"/>
              <a:t>SE</a:t>
            </a:r>
            <a:r>
              <a:rPr spc="65" dirty="0"/>
              <a:t> </a:t>
            </a:r>
            <a:r>
              <a:rPr dirty="0"/>
              <a:t>8</a:t>
            </a:r>
            <a:r>
              <a:rPr spc="35" dirty="0"/>
              <a:t> </a:t>
            </a:r>
            <a:r>
              <a:rPr spc="-10" dirty="0"/>
              <a:t>Programming</a:t>
            </a:r>
            <a:r>
              <a:rPr dirty="0"/>
              <a:t>	3</a:t>
            </a:r>
            <a:r>
              <a:rPr spc="10" dirty="0"/>
              <a:t> </a:t>
            </a:r>
            <a:r>
              <a:rPr dirty="0"/>
              <a:t>-</a:t>
            </a:r>
            <a:r>
              <a:rPr spc="15" dirty="0"/>
              <a:t> </a:t>
            </a:r>
            <a:r>
              <a:rPr spc="-25" dirty="0"/>
              <a:t>20</a:t>
            </a: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27320" y="3895344"/>
            <a:ext cx="1502664" cy="108203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060196" y="806967"/>
            <a:ext cx="4695190" cy="230759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2286000">
              <a:lnSpc>
                <a:spcPct val="100000"/>
              </a:lnSpc>
              <a:spcBef>
                <a:spcPts val="110"/>
              </a:spcBef>
            </a:pPr>
            <a:r>
              <a:rPr sz="1850" b="1" spc="-10" dirty="0">
                <a:latin typeface="Arial"/>
                <a:cs typeface="Arial"/>
              </a:rPr>
              <a:t>Summary</a:t>
            </a:r>
            <a:endParaRPr sz="18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350"/>
              </a:spcBef>
            </a:pPr>
            <a:endParaRPr sz="18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550" dirty="0">
                <a:latin typeface="Arial"/>
                <a:cs typeface="Arial"/>
              </a:rPr>
              <a:t>In</a:t>
            </a:r>
            <a:r>
              <a:rPr sz="1550" spc="1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this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lesson,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you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should</a:t>
            </a:r>
            <a:r>
              <a:rPr sz="1550" spc="1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have</a:t>
            </a:r>
            <a:r>
              <a:rPr sz="1550" spc="6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learned</a:t>
            </a:r>
            <a:r>
              <a:rPr sz="1550" spc="5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how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spc="-25" dirty="0">
                <a:latin typeface="Arial"/>
                <a:cs typeface="Arial"/>
              </a:rPr>
              <a:t>to:</a:t>
            </a:r>
            <a:endParaRPr sz="1550">
              <a:latin typeface="Arial"/>
              <a:cs typeface="Arial"/>
            </a:endParaRPr>
          </a:p>
          <a:p>
            <a:pPr marL="413384" indent="-329565">
              <a:lnSpc>
                <a:spcPct val="100000"/>
              </a:lnSpc>
              <a:spcBef>
                <a:spcPts val="215"/>
              </a:spcBef>
              <a:buClr>
                <a:srgbClr val="FF0000"/>
              </a:buClr>
              <a:buChar char="•"/>
              <a:tabLst>
                <a:tab pos="413384" algn="l"/>
              </a:tabLst>
            </a:pPr>
            <a:r>
              <a:rPr sz="1550" dirty="0">
                <a:latin typeface="Arial"/>
                <a:cs typeface="Arial"/>
              </a:rPr>
              <a:t>Use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encapsulation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in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Java</a:t>
            </a:r>
            <a:r>
              <a:rPr sz="1550" spc="5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class</a:t>
            </a:r>
            <a:r>
              <a:rPr sz="1550" spc="20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design</a:t>
            </a:r>
            <a:endParaRPr sz="1550">
              <a:latin typeface="Arial"/>
              <a:cs typeface="Arial"/>
            </a:endParaRPr>
          </a:p>
          <a:p>
            <a:pPr marL="413384" indent="-329565">
              <a:lnSpc>
                <a:spcPct val="100000"/>
              </a:lnSpc>
              <a:spcBef>
                <a:spcPts val="215"/>
              </a:spcBef>
              <a:buClr>
                <a:srgbClr val="FF0000"/>
              </a:buClr>
              <a:buChar char="•"/>
              <a:tabLst>
                <a:tab pos="413384" algn="l"/>
              </a:tabLst>
            </a:pPr>
            <a:r>
              <a:rPr sz="1550" dirty="0">
                <a:latin typeface="Arial"/>
                <a:cs typeface="Arial"/>
              </a:rPr>
              <a:t>Model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business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problems</a:t>
            </a:r>
            <a:r>
              <a:rPr sz="1550" spc="5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by</a:t>
            </a:r>
            <a:r>
              <a:rPr sz="1550" spc="5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using</a:t>
            </a:r>
            <a:r>
              <a:rPr sz="1550" spc="5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Java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classes</a:t>
            </a:r>
            <a:endParaRPr sz="1550">
              <a:latin typeface="Arial"/>
              <a:cs typeface="Arial"/>
            </a:endParaRPr>
          </a:p>
          <a:p>
            <a:pPr marL="413384" indent="-329565">
              <a:lnSpc>
                <a:spcPct val="100000"/>
              </a:lnSpc>
              <a:spcBef>
                <a:spcPts val="215"/>
              </a:spcBef>
              <a:buClr>
                <a:srgbClr val="FF0000"/>
              </a:buClr>
              <a:buChar char="•"/>
              <a:tabLst>
                <a:tab pos="413384" algn="l"/>
              </a:tabLst>
            </a:pPr>
            <a:r>
              <a:rPr sz="1550" dirty="0">
                <a:latin typeface="Arial"/>
                <a:cs typeface="Arial"/>
              </a:rPr>
              <a:t>Make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classes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immutable</a:t>
            </a:r>
            <a:endParaRPr sz="1550">
              <a:latin typeface="Arial"/>
              <a:cs typeface="Arial"/>
            </a:endParaRPr>
          </a:p>
          <a:p>
            <a:pPr marL="413384" indent="-329565">
              <a:lnSpc>
                <a:spcPct val="100000"/>
              </a:lnSpc>
              <a:spcBef>
                <a:spcPts val="229"/>
              </a:spcBef>
              <a:buClr>
                <a:srgbClr val="FF0000"/>
              </a:buClr>
              <a:buChar char="•"/>
              <a:tabLst>
                <a:tab pos="413384" algn="l"/>
              </a:tabLst>
            </a:pPr>
            <a:r>
              <a:rPr sz="1550" dirty="0">
                <a:latin typeface="Arial"/>
                <a:cs typeface="Arial"/>
              </a:rPr>
              <a:t>Create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and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use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Java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subclasses</a:t>
            </a:r>
            <a:endParaRPr sz="1550">
              <a:latin typeface="Arial"/>
              <a:cs typeface="Arial"/>
            </a:endParaRPr>
          </a:p>
          <a:p>
            <a:pPr marL="413384" indent="-329565">
              <a:lnSpc>
                <a:spcPct val="100000"/>
              </a:lnSpc>
              <a:spcBef>
                <a:spcPts val="215"/>
              </a:spcBef>
              <a:buClr>
                <a:srgbClr val="FF0000"/>
              </a:buClr>
              <a:buChar char="•"/>
              <a:tabLst>
                <a:tab pos="413384" algn="l"/>
              </a:tabLst>
            </a:pPr>
            <a:r>
              <a:rPr sz="1550" dirty="0">
                <a:latin typeface="Arial"/>
                <a:cs typeface="Arial"/>
              </a:rPr>
              <a:t>Overload</a:t>
            </a:r>
            <a:r>
              <a:rPr sz="1550" spc="55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methods</a:t>
            </a:r>
            <a:endParaRPr sz="15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326639" y="5247386"/>
            <a:ext cx="3116580" cy="144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endParaRPr sz="8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99532" y="3671315"/>
            <a:ext cx="1335023" cy="1362455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060196" y="806967"/>
            <a:ext cx="5544185" cy="28575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91639" marR="1449705" indent="-131445">
              <a:lnSpc>
                <a:spcPct val="100499"/>
              </a:lnSpc>
              <a:spcBef>
                <a:spcPts val="100"/>
              </a:spcBef>
            </a:pPr>
            <a:r>
              <a:rPr sz="1850" b="1" dirty="0">
                <a:latin typeface="Arial"/>
                <a:cs typeface="Arial"/>
              </a:rPr>
              <a:t>Practice</a:t>
            </a:r>
            <a:r>
              <a:rPr sz="1850" b="1" spc="20" dirty="0">
                <a:latin typeface="Arial"/>
                <a:cs typeface="Arial"/>
              </a:rPr>
              <a:t> </a:t>
            </a:r>
            <a:r>
              <a:rPr sz="1850" b="1" dirty="0">
                <a:latin typeface="Arial"/>
                <a:cs typeface="Arial"/>
              </a:rPr>
              <a:t>3-1</a:t>
            </a:r>
            <a:r>
              <a:rPr sz="1850" b="1" spc="20" dirty="0">
                <a:latin typeface="Arial"/>
                <a:cs typeface="Arial"/>
              </a:rPr>
              <a:t> </a:t>
            </a:r>
            <a:r>
              <a:rPr sz="1850" b="1" spc="-10" dirty="0">
                <a:latin typeface="Arial"/>
                <a:cs typeface="Arial"/>
              </a:rPr>
              <a:t>Overview: </a:t>
            </a:r>
            <a:r>
              <a:rPr sz="1850" b="1" dirty="0">
                <a:latin typeface="Arial"/>
                <a:cs typeface="Arial"/>
              </a:rPr>
              <a:t>Creating</a:t>
            </a:r>
            <a:r>
              <a:rPr sz="1850" b="1" spc="-10" dirty="0">
                <a:latin typeface="Arial"/>
                <a:cs typeface="Arial"/>
              </a:rPr>
              <a:t> Subclasses</a:t>
            </a:r>
            <a:endParaRPr sz="18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245"/>
              </a:spcBef>
            </a:pPr>
            <a:r>
              <a:rPr sz="1550" dirty="0">
                <a:latin typeface="Arial"/>
                <a:cs typeface="Arial"/>
              </a:rPr>
              <a:t>This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practice</a:t>
            </a:r>
            <a:r>
              <a:rPr sz="1550" spc="5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covers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the</a:t>
            </a:r>
            <a:r>
              <a:rPr sz="1550" spc="5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following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topics:</a:t>
            </a:r>
            <a:endParaRPr sz="1550">
              <a:latin typeface="Arial"/>
              <a:cs typeface="Arial"/>
            </a:endParaRPr>
          </a:p>
          <a:p>
            <a:pPr marL="413384" marR="79375" indent="-329565">
              <a:lnSpc>
                <a:spcPct val="107100"/>
              </a:lnSpc>
              <a:spcBef>
                <a:spcPts val="170"/>
              </a:spcBef>
              <a:buClr>
                <a:srgbClr val="FF0000"/>
              </a:buClr>
              <a:buAutoNum type="alphaLcPeriod"/>
              <a:tabLst>
                <a:tab pos="413384" algn="l"/>
              </a:tabLst>
            </a:pPr>
            <a:r>
              <a:rPr sz="1550" dirty="0">
                <a:latin typeface="Arial"/>
                <a:cs typeface="Arial"/>
              </a:rPr>
              <a:t>Applying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encapsulation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principles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to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the</a:t>
            </a:r>
            <a:r>
              <a:rPr sz="1550" spc="75" dirty="0">
                <a:latin typeface="Arial"/>
                <a:cs typeface="Arial"/>
              </a:rPr>
              <a:t> </a:t>
            </a:r>
            <a:r>
              <a:rPr sz="1550" spc="155" dirty="0">
                <a:latin typeface="Times New Roman"/>
                <a:cs typeface="Times New Roman"/>
              </a:rPr>
              <a:t>Employee</a:t>
            </a:r>
            <a:r>
              <a:rPr sz="1550" spc="110" dirty="0">
                <a:latin typeface="Times New Roman"/>
                <a:cs typeface="Times New Roman"/>
              </a:rPr>
              <a:t> </a:t>
            </a:r>
            <a:r>
              <a:rPr sz="1550" spc="-10" dirty="0">
                <a:latin typeface="Arial"/>
                <a:cs typeface="Arial"/>
              </a:rPr>
              <a:t>class </a:t>
            </a:r>
            <a:r>
              <a:rPr sz="1550" dirty="0">
                <a:latin typeface="Arial"/>
                <a:cs typeface="Arial"/>
              </a:rPr>
              <a:t>that</a:t>
            </a:r>
            <a:r>
              <a:rPr sz="1550" spc="1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you</a:t>
            </a:r>
            <a:r>
              <a:rPr sz="1550" spc="5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created</a:t>
            </a:r>
            <a:r>
              <a:rPr sz="1550" spc="5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in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the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previous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practice</a:t>
            </a:r>
            <a:endParaRPr sz="1550">
              <a:latin typeface="Arial"/>
              <a:cs typeface="Arial"/>
            </a:endParaRPr>
          </a:p>
          <a:p>
            <a:pPr marL="413384" marR="231775" indent="-329565">
              <a:lnSpc>
                <a:spcPct val="101299"/>
              </a:lnSpc>
              <a:spcBef>
                <a:spcPts val="275"/>
              </a:spcBef>
              <a:buClr>
                <a:srgbClr val="FF0000"/>
              </a:buClr>
              <a:buAutoNum type="alphaLcPeriod"/>
              <a:tabLst>
                <a:tab pos="413384" algn="l"/>
              </a:tabLst>
            </a:pPr>
            <a:r>
              <a:rPr sz="1550" dirty="0">
                <a:latin typeface="Arial"/>
                <a:cs typeface="Arial"/>
              </a:rPr>
              <a:t>Creating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subclasses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of</a:t>
            </a:r>
            <a:r>
              <a:rPr sz="1550" spc="55" dirty="0">
                <a:latin typeface="Arial"/>
                <a:cs typeface="Arial"/>
              </a:rPr>
              <a:t> </a:t>
            </a:r>
            <a:r>
              <a:rPr sz="1550" spc="135" dirty="0">
                <a:latin typeface="Times New Roman"/>
                <a:cs typeface="Times New Roman"/>
              </a:rPr>
              <a:t>Employee</a:t>
            </a:r>
            <a:r>
              <a:rPr sz="1550" spc="135" dirty="0">
                <a:latin typeface="Arial"/>
                <a:cs typeface="Arial"/>
              </a:rPr>
              <a:t>,</a:t>
            </a:r>
            <a:r>
              <a:rPr sz="1550" spc="8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including</a:t>
            </a:r>
            <a:r>
              <a:rPr sz="1550" spc="55" dirty="0">
                <a:latin typeface="Arial"/>
                <a:cs typeface="Arial"/>
              </a:rPr>
              <a:t> </a:t>
            </a:r>
            <a:r>
              <a:rPr sz="1550" spc="120" dirty="0">
                <a:latin typeface="Times New Roman"/>
                <a:cs typeface="Times New Roman"/>
              </a:rPr>
              <a:t>Manager</a:t>
            </a:r>
            <a:r>
              <a:rPr sz="1550" spc="120" dirty="0">
                <a:latin typeface="Arial"/>
                <a:cs typeface="Arial"/>
              </a:rPr>
              <a:t>, </a:t>
            </a:r>
            <a:r>
              <a:rPr sz="1550" spc="215" dirty="0">
                <a:latin typeface="Times New Roman"/>
                <a:cs typeface="Times New Roman"/>
              </a:rPr>
              <a:t>Engineer</a:t>
            </a:r>
            <a:r>
              <a:rPr sz="1550" spc="215" dirty="0">
                <a:latin typeface="Arial"/>
                <a:cs typeface="Arial"/>
              </a:rPr>
              <a:t>,</a:t>
            </a:r>
            <a:r>
              <a:rPr sz="1550" spc="7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and</a:t>
            </a:r>
            <a:r>
              <a:rPr sz="1550" spc="5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Administrative</a:t>
            </a:r>
            <a:r>
              <a:rPr sz="1550" spc="6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assistant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spc="45" dirty="0">
                <a:latin typeface="Arial"/>
                <a:cs typeface="Arial"/>
              </a:rPr>
              <a:t>(</a:t>
            </a:r>
            <a:r>
              <a:rPr sz="1550" spc="45" dirty="0">
                <a:latin typeface="Times New Roman"/>
                <a:cs typeface="Times New Roman"/>
              </a:rPr>
              <a:t>Admin</a:t>
            </a:r>
            <a:r>
              <a:rPr sz="1550" spc="45" dirty="0">
                <a:latin typeface="Arial"/>
                <a:cs typeface="Arial"/>
              </a:rPr>
              <a:t>)</a:t>
            </a:r>
            <a:endParaRPr sz="1550">
              <a:latin typeface="Arial"/>
              <a:cs typeface="Arial"/>
            </a:endParaRPr>
          </a:p>
          <a:p>
            <a:pPr marL="413384" indent="-329565">
              <a:lnSpc>
                <a:spcPct val="100000"/>
              </a:lnSpc>
              <a:spcBef>
                <a:spcPts val="409"/>
              </a:spcBef>
              <a:buClr>
                <a:srgbClr val="FF0000"/>
              </a:buClr>
              <a:buAutoNum type="alphaLcPeriod"/>
              <a:tabLst>
                <a:tab pos="413384" algn="l"/>
              </a:tabLst>
            </a:pPr>
            <a:r>
              <a:rPr sz="1550" dirty="0">
                <a:latin typeface="Arial"/>
                <a:cs typeface="Arial"/>
              </a:rPr>
              <a:t>Creating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subclass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of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spc="150" dirty="0">
                <a:latin typeface="Times New Roman"/>
                <a:cs typeface="Times New Roman"/>
              </a:rPr>
              <a:t>Manager</a:t>
            </a:r>
            <a:r>
              <a:rPr sz="1550" spc="105" dirty="0">
                <a:latin typeface="Times New Roman"/>
                <a:cs typeface="Times New Roman"/>
              </a:rPr>
              <a:t> </a:t>
            </a:r>
            <a:r>
              <a:rPr sz="1550" dirty="0">
                <a:latin typeface="Arial"/>
                <a:cs typeface="Arial"/>
              </a:rPr>
              <a:t>called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spc="285" dirty="0">
                <a:latin typeface="Times New Roman"/>
                <a:cs typeface="Times New Roman"/>
              </a:rPr>
              <a:t>Director</a:t>
            </a:r>
            <a:endParaRPr sz="1550">
              <a:latin typeface="Times New Roman"/>
              <a:cs typeface="Times New Roman"/>
            </a:endParaRPr>
          </a:p>
          <a:p>
            <a:pPr marL="413384" marR="5080" indent="-329565">
              <a:lnSpc>
                <a:spcPct val="107100"/>
              </a:lnSpc>
              <a:spcBef>
                <a:spcPts val="275"/>
              </a:spcBef>
              <a:buClr>
                <a:srgbClr val="FF0000"/>
              </a:buClr>
              <a:buAutoNum type="alphaLcPeriod"/>
              <a:tabLst>
                <a:tab pos="413384" algn="l"/>
              </a:tabLst>
            </a:pPr>
            <a:r>
              <a:rPr sz="1550" dirty="0">
                <a:latin typeface="Arial"/>
                <a:cs typeface="Arial"/>
              </a:rPr>
              <a:t>Creating</a:t>
            </a:r>
            <a:r>
              <a:rPr sz="1550" spc="2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test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class</a:t>
            </a:r>
            <a:r>
              <a:rPr sz="1550" spc="2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with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</a:t>
            </a:r>
            <a:r>
              <a:rPr sz="1550" spc="15" dirty="0">
                <a:latin typeface="Arial"/>
                <a:cs typeface="Arial"/>
              </a:rPr>
              <a:t> </a:t>
            </a:r>
            <a:r>
              <a:rPr sz="1550" spc="165" dirty="0">
                <a:latin typeface="Times New Roman"/>
                <a:cs typeface="Times New Roman"/>
              </a:rPr>
              <a:t>main</a:t>
            </a:r>
            <a:r>
              <a:rPr sz="1550" spc="85" dirty="0">
                <a:latin typeface="Times New Roman"/>
                <a:cs typeface="Times New Roman"/>
              </a:rPr>
              <a:t> </a:t>
            </a:r>
            <a:r>
              <a:rPr sz="1550" dirty="0">
                <a:latin typeface="Arial"/>
                <a:cs typeface="Arial"/>
              </a:rPr>
              <a:t>method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to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test</a:t>
            </a:r>
            <a:r>
              <a:rPr sz="1550" spc="2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your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spc="-25" dirty="0">
                <a:latin typeface="Arial"/>
                <a:cs typeface="Arial"/>
              </a:rPr>
              <a:t>new </a:t>
            </a:r>
            <a:r>
              <a:rPr sz="1550" spc="-10" dirty="0">
                <a:latin typeface="Arial"/>
                <a:cs typeface="Arial"/>
              </a:rPr>
              <a:t>classes</a:t>
            </a:r>
            <a:endParaRPr sz="15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326639" y="5247386"/>
            <a:ext cx="3116580" cy="144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endParaRPr sz="8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55627" y="806967"/>
            <a:ext cx="5245100" cy="24860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413384" algn="ctr">
              <a:lnSpc>
                <a:spcPct val="100000"/>
              </a:lnSpc>
              <a:spcBef>
                <a:spcPts val="110"/>
              </a:spcBef>
            </a:pPr>
            <a:r>
              <a:rPr sz="1850" b="1" spc="-20" dirty="0">
                <a:latin typeface="Arial"/>
                <a:cs typeface="Arial"/>
              </a:rPr>
              <a:t>Quiz</a:t>
            </a:r>
            <a:endParaRPr sz="18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480"/>
              </a:spcBef>
            </a:pPr>
            <a:endParaRPr sz="1850">
              <a:latin typeface="Arial"/>
              <a:cs typeface="Arial"/>
            </a:endParaRPr>
          </a:p>
          <a:p>
            <a:pPr marL="12700" marR="537845" indent="4445">
              <a:lnSpc>
                <a:spcPts val="1780"/>
              </a:lnSpc>
            </a:pPr>
            <a:r>
              <a:rPr sz="1550" dirty="0">
                <a:latin typeface="Arial"/>
                <a:cs typeface="Arial"/>
              </a:rPr>
              <a:t>Which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of</a:t>
            </a:r>
            <a:r>
              <a:rPr sz="1550" spc="7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the</a:t>
            </a:r>
            <a:r>
              <a:rPr sz="1550" spc="6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following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declarations</a:t>
            </a:r>
            <a:r>
              <a:rPr sz="1550" spc="6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demonstrates</a:t>
            </a:r>
            <a:r>
              <a:rPr sz="1550" spc="85" dirty="0">
                <a:latin typeface="Arial"/>
                <a:cs typeface="Arial"/>
              </a:rPr>
              <a:t> </a:t>
            </a:r>
            <a:r>
              <a:rPr sz="1550" spc="-25" dirty="0">
                <a:latin typeface="Arial"/>
                <a:cs typeface="Arial"/>
              </a:rPr>
              <a:t>the </a:t>
            </a:r>
            <a:r>
              <a:rPr sz="1550" dirty="0">
                <a:latin typeface="Arial"/>
                <a:cs typeface="Arial"/>
              </a:rPr>
              <a:t>application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of</a:t>
            </a:r>
            <a:r>
              <a:rPr sz="1550" spc="6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good</a:t>
            </a:r>
            <a:r>
              <a:rPr sz="1550" spc="5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Java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naming</a:t>
            </a:r>
            <a:r>
              <a:rPr sz="1550" spc="60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conventions?</a:t>
            </a:r>
            <a:endParaRPr sz="1550">
              <a:latin typeface="Arial"/>
              <a:cs typeface="Arial"/>
            </a:endParaRPr>
          </a:p>
          <a:p>
            <a:pPr marL="416559" indent="-326390">
              <a:lnSpc>
                <a:spcPct val="100000"/>
              </a:lnSpc>
              <a:spcBef>
                <a:spcPts val="175"/>
              </a:spcBef>
              <a:buClr>
                <a:srgbClr val="FF0000"/>
              </a:buClr>
              <a:buAutoNum type="alphaLcPeriod"/>
              <a:tabLst>
                <a:tab pos="416559" algn="l"/>
              </a:tabLst>
            </a:pPr>
            <a:r>
              <a:rPr sz="1550" spc="295" dirty="0">
                <a:latin typeface="Times New Roman"/>
                <a:cs typeface="Times New Roman"/>
              </a:rPr>
              <a:t>public</a:t>
            </a:r>
            <a:r>
              <a:rPr sz="1550" spc="90" dirty="0">
                <a:latin typeface="Times New Roman"/>
                <a:cs typeface="Times New Roman"/>
              </a:rPr>
              <a:t>  </a:t>
            </a:r>
            <a:r>
              <a:rPr sz="1550" spc="340" dirty="0">
                <a:latin typeface="Times New Roman"/>
                <a:cs typeface="Times New Roman"/>
              </a:rPr>
              <a:t>class</a:t>
            </a:r>
            <a:r>
              <a:rPr sz="1550" spc="95" dirty="0">
                <a:latin typeface="Times New Roman"/>
                <a:cs typeface="Times New Roman"/>
              </a:rPr>
              <a:t>  </a:t>
            </a:r>
            <a:r>
              <a:rPr sz="1550" spc="310" dirty="0">
                <a:latin typeface="Times New Roman"/>
                <a:cs typeface="Times New Roman"/>
              </a:rPr>
              <a:t>repeat</a:t>
            </a:r>
            <a:r>
              <a:rPr sz="1550" spc="90" dirty="0">
                <a:latin typeface="Times New Roman"/>
                <a:cs typeface="Times New Roman"/>
              </a:rPr>
              <a:t>  </a:t>
            </a:r>
            <a:r>
              <a:rPr sz="1550" spc="185" dirty="0">
                <a:latin typeface="Times New Roman"/>
                <a:cs typeface="Times New Roman"/>
              </a:rPr>
              <a:t>{</a:t>
            </a:r>
            <a:r>
              <a:rPr sz="1550" spc="90" dirty="0">
                <a:latin typeface="Times New Roman"/>
                <a:cs typeface="Times New Roman"/>
              </a:rPr>
              <a:t>  </a:t>
            </a:r>
            <a:r>
              <a:rPr sz="1550" spc="135" dirty="0">
                <a:latin typeface="Times New Roman"/>
                <a:cs typeface="Times New Roman"/>
              </a:rPr>
              <a:t>}</a:t>
            </a:r>
            <a:endParaRPr sz="1550">
              <a:latin typeface="Times New Roman"/>
              <a:cs typeface="Times New Roman"/>
            </a:endParaRPr>
          </a:p>
          <a:p>
            <a:pPr marL="416559" indent="-326390">
              <a:lnSpc>
                <a:spcPct val="100000"/>
              </a:lnSpc>
              <a:spcBef>
                <a:spcPts val="219"/>
              </a:spcBef>
              <a:buClr>
                <a:srgbClr val="FF0000"/>
              </a:buClr>
              <a:buAutoNum type="alphaLcPeriod"/>
              <a:tabLst>
                <a:tab pos="416559" algn="l"/>
              </a:tabLst>
            </a:pPr>
            <a:r>
              <a:rPr sz="1550" spc="295" dirty="0">
                <a:latin typeface="Times New Roman"/>
                <a:cs typeface="Times New Roman"/>
              </a:rPr>
              <a:t>public</a:t>
            </a:r>
            <a:r>
              <a:rPr sz="1550" spc="90" dirty="0">
                <a:latin typeface="Times New Roman"/>
                <a:cs typeface="Times New Roman"/>
              </a:rPr>
              <a:t>  </a:t>
            </a:r>
            <a:r>
              <a:rPr sz="1550" spc="250" dirty="0">
                <a:latin typeface="Times New Roman"/>
                <a:cs typeface="Times New Roman"/>
              </a:rPr>
              <a:t>void</a:t>
            </a:r>
            <a:r>
              <a:rPr sz="1550" spc="100" dirty="0">
                <a:latin typeface="Times New Roman"/>
                <a:cs typeface="Times New Roman"/>
              </a:rPr>
              <a:t>  </a:t>
            </a:r>
            <a:r>
              <a:rPr sz="1550" spc="235" dirty="0">
                <a:latin typeface="Times New Roman"/>
                <a:cs typeface="Times New Roman"/>
              </a:rPr>
              <a:t>Screencoord</a:t>
            </a:r>
            <a:r>
              <a:rPr sz="1550" spc="90" dirty="0">
                <a:latin typeface="Times New Roman"/>
                <a:cs typeface="Times New Roman"/>
              </a:rPr>
              <a:t>  </a:t>
            </a:r>
            <a:r>
              <a:rPr sz="1550" spc="409" dirty="0">
                <a:latin typeface="Times New Roman"/>
                <a:cs typeface="Times New Roman"/>
              </a:rPr>
              <a:t>(int</a:t>
            </a:r>
            <a:r>
              <a:rPr sz="1550" spc="90" dirty="0">
                <a:latin typeface="Times New Roman"/>
                <a:cs typeface="Times New Roman"/>
              </a:rPr>
              <a:t>  </a:t>
            </a:r>
            <a:r>
              <a:rPr sz="1550" spc="360" dirty="0">
                <a:latin typeface="Times New Roman"/>
                <a:cs typeface="Times New Roman"/>
              </a:rPr>
              <a:t>x,</a:t>
            </a:r>
            <a:r>
              <a:rPr sz="1550" spc="90" dirty="0">
                <a:latin typeface="Times New Roman"/>
                <a:cs typeface="Times New Roman"/>
              </a:rPr>
              <a:t>  </a:t>
            </a:r>
            <a:r>
              <a:rPr sz="1550" spc="395" dirty="0">
                <a:latin typeface="Times New Roman"/>
                <a:cs typeface="Times New Roman"/>
              </a:rPr>
              <a:t>int</a:t>
            </a:r>
            <a:r>
              <a:rPr sz="1550" spc="100" dirty="0">
                <a:latin typeface="Times New Roman"/>
                <a:cs typeface="Times New Roman"/>
              </a:rPr>
              <a:t>  </a:t>
            </a:r>
            <a:r>
              <a:rPr sz="1550" spc="220" dirty="0">
                <a:latin typeface="Times New Roman"/>
                <a:cs typeface="Times New Roman"/>
              </a:rPr>
              <a:t>y){}</a:t>
            </a:r>
            <a:endParaRPr sz="1550">
              <a:latin typeface="Times New Roman"/>
              <a:cs typeface="Times New Roman"/>
            </a:endParaRPr>
          </a:p>
          <a:p>
            <a:pPr marL="416559" indent="-326390">
              <a:lnSpc>
                <a:spcPct val="100000"/>
              </a:lnSpc>
              <a:spcBef>
                <a:spcPts val="215"/>
              </a:spcBef>
              <a:buClr>
                <a:srgbClr val="FF0000"/>
              </a:buClr>
              <a:buAutoNum type="alphaLcPeriod"/>
              <a:tabLst>
                <a:tab pos="416559" algn="l"/>
              </a:tabLst>
            </a:pPr>
            <a:r>
              <a:rPr sz="1550" spc="325" dirty="0">
                <a:latin typeface="Times New Roman"/>
                <a:cs typeface="Times New Roman"/>
              </a:rPr>
              <a:t>private</a:t>
            </a:r>
            <a:r>
              <a:rPr sz="1550" spc="95" dirty="0">
                <a:latin typeface="Times New Roman"/>
                <a:cs typeface="Times New Roman"/>
              </a:rPr>
              <a:t>  </a:t>
            </a:r>
            <a:r>
              <a:rPr sz="1550" spc="395" dirty="0">
                <a:latin typeface="Times New Roman"/>
                <a:cs typeface="Times New Roman"/>
              </a:rPr>
              <a:t>int</a:t>
            </a:r>
            <a:r>
              <a:rPr sz="1550" spc="100" dirty="0">
                <a:latin typeface="Times New Roman"/>
                <a:cs typeface="Times New Roman"/>
              </a:rPr>
              <a:t>  </a:t>
            </a:r>
            <a:r>
              <a:rPr sz="1550" spc="-10" dirty="0">
                <a:latin typeface="Times New Roman"/>
                <a:cs typeface="Times New Roman"/>
              </a:rPr>
              <a:t>XCOORD;</a:t>
            </a:r>
            <a:endParaRPr sz="1550">
              <a:latin typeface="Times New Roman"/>
              <a:cs typeface="Times New Roman"/>
            </a:endParaRPr>
          </a:p>
          <a:p>
            <a:pPr marL="416559" marR="246379" indent="-326390">
              <a:lnSpc>
                <a:spcPts val="1700"/>
              </a:lnSpc>
              <a:spcBef>
                <a:spcPts val="405"/>
              </a:spcBef>
              <a:buClr>
                <a:srgbClr val="FF0000"/>
              </a:buClr>
              <a:buAutoNum type="alphaLcPeriod"/>
              <a:tabLst>
                <a:tab pos="417830" algn="l"/>
              </a:tabLst>
            </a:pPr>
            <a:r>
              <a:rPr sz="1550" spc="295" dirty="0">
                <a:latin typeface="Times New Roman"/>
                <a:cs typeface="Times New Roman"/>
              </a:rPr>
              <a:t>public</a:t>
            </a:r>
            <a:r>
              <a:rPr sz="1550" spc="90" dirty="0">
                <a:latin typeface="Times New Roman"/>
                <a:cs typeface="Times New Roman"/>
              </a:rPr>
              <a:t>  </a:t>
            </a:r>
            <a:r>
              <a:rPr sz="1550" spc="405" dirty="0">
                <a:latin typeface="Times New Roman"/>
                <a:cs typeface="Times New Roman"/>
              </a:rPr>
              <a:t>int</a:t>
            </a:r>
            <a:r>
              <a:rPr sz="1550" spc="90" dirty="0">
                <a:latin typeface="Times New Roman"/>
                <a:cs typeface="Times New Roman"/>
              </a:rPr>
              <a:t>  </a:t>
            </a:r>
            <a:r>
              <a:rPr sz="1550" spc="305" dirty="0">
                <a:latin typeface="Times New Roman"/>
                <a:cs typeface="Times New Roman"/>
              </a:rPr>
              <a:t>calcOffset</a:t>
            </a:r>
            <a:r>
              <a:rPr sz="1550" spc="90" dirty="0">
                <a:latin typeface="Times New Roman"/>
                <a:cs typeface="Times New Roman"/>
              </a:rPr>
              <a:t>  </a:t>
            </a:r>
            <a:r>
              <a:rPr sz="1550" spc="405" dirty="0">
                <a:latin typeface="Times New Roman"/>
                <a:cs typeface="Times New Roman"/>
              </a:rPr>
              <a:t>(int</a:t>
            </a:r>
            <a:r>
              <a:rPr sz="1550" spc="100" dirty="0">
                <a:latin typeface="Times New Roman"/>
                <a:cs typeface="Times New Roman"/>
              </a:rPr>
              <a:t>  </a:t>
            </a:r>
            <a:r>
              <a:rPr sz="1550" spc="220" dirty="0">
                <a:latin typeface="Times New Roman"/>
                <a:cs typeface="Times New Roman"/>
              </a:rPr>
              <a:t>xCoord,</a:t>
            </a:r>
            <a:r>
              <a:rPr sz="1550" spc="95" dirty="0">
                <a:latin typeface="Times New Roman"/>
                <a:cs typeface="Times New Roman"/>
              </a:rPr>
              <a:t>  </a:t>
            </a:r>
            <a:r>
              <a:rPr sz="1550" spc="370" dirty="0">
                <a:latin typeface="Times New Roman"/>
                <a:cs typeface="Times New Roman"/>
              </a:rPr>
              <a:t>int 	</a:t>
            </a:r>
            <a:r>
              <a:rPr sz="1550" spc="200" dirty="0">
                <a:latin typeface="Times New Roman"/>
                <a:cs typeface="Times New Roman"/>
              </a:rPr>
              <a:t>yCoord)</a:t>
            </a:r>
            <a:r>
              <a:rPr sz="1550" spc="90" dirty="0">
                <a:latin typeface="Times New Roman"/>
                <a:cs typeface="Times New Roman"/>
              </a:rPr>
              <a:t>  </a:t>
            </a:r>
            <a:r>
              <a:rPr sz="1550" spc="185" dirty="0">
                <a:latin typeface="Times New Roman"/>
                <a:cs typeface="Times New Roman"/>
              </a:rPr>
              <a:t>{</a:t>
            </a:r>
            <a:r>
              <a:rPr sz="1550" spc="90" dirty="0">
                <a:latin typeface="Times New Roman"/>
                <a:cs typeface="Times New Roman"/>
              </a:rPr>
              <a:t>  </a:t>
            </a:r>
            <a:r>
              <a:rPr sz="1550" spc="135" dirty="0">
                <a:latin typeface="Times New Roman"/>
                <a:cs typeface="Times New Roman"/>
              </a:rPr>
              <a:t>}</a:t>
            </a:r>
            <a:endParaRPr sz="155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326639" y="5247386"/>
            <a:ext cx="3116580" cy="144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endParaRPr sz="8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42416" y="1708404"/>
            <a:ext cx="5689600" cy="1927860"/>
            <a:chOff x="1042416" y="1708404"/>
            <a:chExt cx="5689600" cy="1927860"/>
          </a:xfrm>
        </p:grpSpPr>
        <p:sp>
          <p:nvSpPr>
            <p:cNvPr id="3" name="object 3"/>
            <p:cNvSpPr/>
            <p:nvPr/>
          </p:nvSpPr>
          <p:spPr>
            <a:xfrm>
              <a:off x="1053084" y="1717548"/>
              <a:ext cx="5668010" cy="1908175"/>
            </a:xfrm>
            <a:custGeom>
              <a:avLst/>
              <a:gdLst/>
              <a:ahLst/>
              <a:cxnLst/>
              <a:rect l="l" t="t" r="r" b="b"/>
              <a:pathLst>
                <a:path w="5668009" h="1908175">
                  <a:moveTo>
                    <a:pt x="5667755" y="0"/>
                  </a:moveTo>
                  <a:lnTo>
                    <a:pt x="0" y="0"/>
                  </a:lnTo>
                  <a:lnTo>
                    <a:pt x="0" y="1908048"/>
                  </a:lnTo>
                  <a:lnTo>
                    <a:pt x="5667755" y="1908048"/>
                  </a:lnTo>
                  <a:lnTo>
                    <a:pt x="5667755" y="0"/>
                  </a:lnTo>
                  <a:close/>
                </a:path>
              </a:pathLst>
            </a:custGeom>
            <a:solidFill>
              <a:srgbClr val="DCDC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042416" y="1708404"/>
              <a:ext cx="5689600" cy="1927860"/>
            </a:xfrm>
            <a:custGeom>
              <a:avLst/>
              <a:gdLst/>
              <a:ahLst/>
              <a:cxnLst/>
              <a:rect l="l" t="t" r="r" b="b"/>
              <a:pathLst>
                <a:path w="5689600" h="1927860">
                  <a:moveTo>
                    <a:pt x="5684520" y="0"/>
                  </a:moveTo>
                  <a:lnTo>
                    <a:pt x="4572" y="0"/>
                  </a:lnTo>
                  <a:lnTo>
                    <a:pt x="0" y="4572"/>
                  </a:lnTo>
                  <a:lnTo>
                    <a:pt x="0" y="1923288"/>
                  </a:lnTo>
                  <a:lnTo>
                    <a:pt x="4572" y="1927860"/>
                  </a:lnTo>
                  <a:lnTo>
                    <a:pt x="5684520" y="1927860"/>
                  </a:lnTo>
                  <a:lnTo>
                    <a:pt x="5689092" y="1923288"/>
                  </a:lnTo>
                  <a:lnTo>
                    <a:pt x="5689092" y="1917192"/>
                  </a:lnTo>
                  <a:lnTo>
                    <a:pt x="21336" y="1917192"/>
                  </a:lnTo>
                  <a:lnTo>
                    <a:pt x="10668" y="1906524"/>
                  </a:lnTo>
                  <a:lnTo>
                    <a:pt x="21336" y="1906524"/>
                  </a:lnTo>
                  <a:lnTo>
                    <a:pt x="21336" y="19812"/>
                  </a:lnTo>
                  <a:lnTo>
                    <a:pt x="10667" y="19812"/>
                  </a:lnTo>
                  <a:lnTo>
                    <a:pt x="21336" y="9144"/>
                  </a:lnTo>
                  <a:lnTo>
                    <a:pt x="5689092" y="9144"/>
                  </a:lnTo>
                  <a:lnTo>
                    <a:pt x="5689092" y="4572"/>
                  </a:lnTo>
                  <a:lnTo>
                    <a:pt x="5684520" y="0"/>
                  </a:lnTo>
                  <a:close/>
                </a:path>
                <a:path w="5689600" h="1927860">
                  <a:moveTo>
                    <a:pt x="21336" y="1906524"/>
                  </a:moveTo>
                  <a:lnTo>
                    <a:pt x="10668" y="1906524"/>
                  </a:lnTo>
                  <a:lnTo>
                    <a:pt x="21336" y="1917192"/>
                  </a:lnTo>
                  <a:lnTo>
                    <a:pt x="21336" y="1906524"/>
                  </a:lnTo>
                  <a:close/>
                </a:path>
                <a:path w="5689600" h="1927860">
                  <a:moveTo>
                    <a:pt x="5667756" y="1906524"/>
                  </a:moveTo>
                  <a:lnTo>
                    <a:pt x="21336" y="1906524"/>
                  </a:lnTo>
                  <a:lnTo>
                    <a:pt x="21336" y="1917192"/>
                  </a:lnTo>
                  <a:lnTo>
                    <a:pt x="5667756" y="1917192"/>
                  </a:lnTo>
                  <a:lnTo>
                    <a:pt x="5667756" y="1906524"/>
                  </a:lnTo>
                  <a:close/>
                </a:path>
                <a:path w="5689600" h="1927860">
                  <a:moveTo>
                    <a:pt x="5667756" y="9144"/>
                  </a:moveTo>
                  <a:lnTo>
                    <a:pt x="5667756" y="1917192"/>
                  </a:lnTo>
                  <a:lnTo>
                    <a:pt x="5678424" y="1906524"/>
                  </a:lnTo>
                  <a:lnTo>
                    <a:pt x="5689092" y="1906524"/>
                  </a:lnTo>
                  <a:lnTo>
                    <a:pt x="5689092" y="19812"/>
                  </a:lnTo>
                  <a:lnTo>
                    <a:pt x="5678424" y="19812"/>
                  </a:lnTo>
                  <a:lnTo>
                    <a:pt x="5667756" y="9144"/>
                  </a:lnTo>
                  <a:close/>
                </a:path>
                <a:path w="5689600" h="1927860">
                  <a:moveTo>
                    <a:pt x="5689092" y="1906524"/>
                  </a:moveTo>
                  <a:lnTo>
                    <a:pt x="5678424" y="1906524"/>
                  </a:lnTo>
                  <a:lnTo>
                    <a:pt x="5667756" y="1917192"/>
                  </a:lnTo>
                  <a:lnTo>
                    <a:pt x="5689092" y="1917192"/>
                  </a:lnTo>
                  <a:lnTo>
                    <a:pt x="5689092" y="1906524"/>
                  </a:lnTo>
                  <a:close/>
                </a:path>
                <a:path w="5689600" h="1927860">
                  <a:moveTo>
                    <a:pt x="21336" y="9144"/>
                  </a:moveTo>
                  <a:lnTo>
                    <a:pt x="10667" y="19812"/>
                  </a:lnTo>
                  <a:lnTo>
                    <a:pt x="21336" y="19812"/>
                  </a:lnTo>
                  <a:lnTo>
                    <a:pt x="21336" y="9144"/>
                  </a:lnTo>
                  <a:close/>
                </a:path>
                <a:path w="5689600" h="1927860">
                  <a:moveTo>
                    <a:pt x="5667756" y="9144"/>
                  </a:moveTo>
                  <a:lnTo>
                    <a:pt x="21336" y="9144"/>
                  </a:lnTo>
                  <a:lnTo>
                    <a:pt x="21336" y="19812"/>
                  </a:lnTo>
                  <a:lnTo>
                    <a:pt x="5667756" y="19812"/>
                  </a:lnTo>
                  <a:lnTo>
                    <a:pt x="5667756" y="9144"/>
                  </a:lnTo>
                  <a:close/>
                </a:path>
                <a:path w="5689600" h="1927860">
                  <a:moveTo>
                    <a:pt x="5689092" y="9144"/>
                  </a:moveTo>
                  <a:lnTo>
                    <a:pt x="5667756" y="9144"/>
                  </a:lnTo>
                  <a:lnTo>
                    <a:pt x="5678424" y="19812"/>
                  </a:lnTo>
                  <a:lnTo>
                    <a:pt x="5689092" y="19812"/>
                  </a:lnTo>
                  <a:lnTo>
                    <a:pt x="5689092" y="914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1055627" y="674828"/>
            <a:ext cx="5628005" cy="4251960"/>
          </a:xfrm>
          <a:prstGeom prst="rect">
            <a:avLst/>
          </a:prstGeom>
        </p:spPr>
        <p:txBody>
          <a:bodyPr vert="horz" wrap="square" lIns="0" tIns="146050" rIns="0" bIns="0" rtlCol="0">
            <a:spAutoFit/>
          </a:bodyPr>
          <a:lstStyle/>
          <a:p>
            <a:pPr marL="2572385">
              <a:lnSpc>
                <a:spcPct val="100000"/>
              </a:lnSpc>
              <a:spcBef>
                <a:spcPts val="1150"/>
              </a:spcBef>
            </a:pPr>
            <a:r>
              <a:rPr sz="1850" b="1" spc="-20" dirty="0">
                <a:latin typeface="Arial"/>
                <a:cs typeface="Arial"/>
              </a:rPr>
              <a:t>Quiz</a:t>
            </a:r>
            <a:endParaRPr sz="1850">
              <a:latin typeface="Arial"/>
              <a:cs typeface="Arial"/>
            </a:endParaRPr>
          </a:p>
          <a:p>
            <a:pPr marL="12700" marR="975994" indent="4445">
              <a:lnSpc>
                <a:spcPct val="101299"/>
              </a:lnSpc>
              <a:spcBef>
                <a:spcPts val="875"/>
              </a:spcBef>
            </a:pPr>
            <a:r>
              <a:rPr sz="1550" dirty="0">
                <a:latin typeface="Arial"/>
                <a:cs typeface="Arial"/>
              </a:rPr>
              <a:t>What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changes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would</a:t>
            </a:r>
            <a:r>
              <a:rPr sz="1550" spc="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you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perform</a:t>
            </a:r>
            <a:r>
              <a:rPr sz="1550" spc="6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to</a:t>
            </a:r>
            <a:r>
              <a:rPr sz="1550" spc="5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make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this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class </a:t>
            </a:r>
            <a:r>
              <a:rPr sz="1550" dirty="0">
                <a:latin typeface="Arial"/>
                <a:cs typeface="Arial"/>
              </a:rPr>
              <a:t>immutable?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(Choose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all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that</a:t>
            </a:r>
            <a:r>
              <a:rPr sz="1550" spc="50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apply.)</a:t>
            </a:r>
            <a:endParaRPr sz="1550">
              <a:latin typeface="Arial"/>
              <a:cs typeface="Arial"/>
            </a:endParaRPr>
          </a:p>
          <a:p>
            <a:pPr marL="421005" marR="3329940" indent="-317500">
              <a:lnSpc>
                <a:spcPts val="1639"/>
              </a:lnSpc>
              <a:spcBef>
                <a:spcPts val="35"/>
              </a:spcBef>
            </a:pPr>
            <a:r>
              <a:rPr sz="1150" spc="200" dirty="0">
                <a:latin typeface="Times New Roman"/>
                <a:cs typeface="Times New Roman"/>
              </a:rPr>
              <a:t>public</a:t>
            </a:r>
            <a:r>
              <a:rPr sz="1150" spc="415" dirty="0">
                <a:latin typeface="Times New Roman"/>
                <a:cs typeface="Times New Roman"/>
              </a:rPr>
              <a:t> </a:t>
            </a:r>
            <a:r>
              <a:rPr sz="1150" spc="229" dirty="0">
                <a:latin typeface="Times New Roman"/>
                <a:cs typeface="Times New Roman"/>
              </a:rPr>
              <a:t>class</a:t>
            </a:r>
            <a:r>
              <a:rPr sz="1150" spc="409" dirty="0">
                <a:latin typeface="Times New Roman"/>
                <a:cs typeface="Times New Roman"/>
              </a:rPr>
              <a:t> </a:t>
            </a:r>
            <a:r>
              <a:rPr sz="1150" spc="155" dirty="0">
                <a:latin typeface="Times New Roman"/>
                <a:cs typeface="Times New Roman"/>
              </a:rPr>
              <a:t>Stock</a:t>
            </a:r>
            <a:r>
              <a:rPr sz="1150" spc="415" dirty="0">
                <a:latin typeface="Times New Roman"/>
                <a:cs typeface="Times New Roman"/>
              </a:rPr>
              <a:t> </a:t>
            </a:r>
            <a:r>
              <a:rPr sz="1150" spc="80" dirty="0">
                <a:latin typeface="Times New Roman"/>
                <a:cs typeface="Times New Roman"/>
              </a:rPr>
              <a:t>{ </a:t>
            </a:r>
            <a:r>
              <a:rPr sz="1150" spc="200" dirty="0">
                <a:latin typeface="Times New Roman"/>
                <a:cs typeface="Times New Roman"/>
              </a:rPr>
              <a:t>public</a:t>
            </a:r>
            <a:r>
              <a:rPr sz="1150" spc="425" dirty="0">
                <a:latin typeface="Times New Roman"/>
                <a:cs typeface="Times New Roman"/>
              </a:rPr>
              <a:t> </a:t>
            </a:r>
            <a:r>
              <a:rPr sz="1150" spc="204" dirty="0">
                <a:latin typeface="Times New Roman"/>
                <a:cs typeface="Times New Roman"/>
              </a:rPr>
              <a:t>String</a:t>
            </a:r>
            <a:r>
              <a:rPr sz="1150" spc="434" dirty="0">
                <a:latin typeface="Times New Roman"/>
                <a:cs typeface="Times New Roman"/>
              </a:rPr>
              <a:t> </a:t>
            </a:r>
            <a:r>
              <a:rPr sz="1150" spc="140" dirty="0">
                <a:latin typeface="Times New Roman"/>
                <a:cs typeface="Times New Roman"/>
              </a:rPr>
              <a:t>symbol; </a:t>
            </a:r>
            <a:r>
              <a:rPr sz="1150" spc="200" dirty="0">
                <a:latin typeface="Times New Roman"/>
                <a:cs typeface="Times New Roman"/>
              </a:rPr>
              <a:t>public</a:t>
            </a:r>
            <a:r>
              <a:rPr sz="1150" spc="409" dirty="0">
                <a:latin typeface="Times New Roman"/>
                <a:cs typeface="Times New Roman"/>
              </a:rPr>
              <a:t> </a:t>
            </a:r>
            <a:r>
              <a:rPr sz="1150" spc="160" dirty="0">
                <a:latin typeface="Times New Roman"/>
                <a:cs typeface="Times New Roman"/>
              </a:rPr>
              <a:t>double</a:t>
            </a:r>
            <a:r>
              <a:rPr sz="1150" spc="395" dirty="0">
                <a:latin typeface="Times New Roman"/>
                <a:cs typeface="Times New Roman"/>
              </a:rPr>
              <a:t> </a:t>
            </a:r>
            <a:r>
              <a:rPr sz="1150" spc="229" dirty="0">
                <a:latin typeface="Times New Roman"/>
                <a:cs typeface="Times New Roman"/>
              </a:rPr>
              <a:t>price; </a:t>
            </a:r>
            <a:r>
              <a:rPr sz="1150" spc="200" dirty="0">
                <a:latin typeface="Times New Roman"/>
                <a:cs typeface="Times New Roman"/>
              </a:rPr>
              <a:t>public</a:t>
            </a:r>
            <a:r>
              <a:rPr sz="1150" spc="409" dirty="0">
                <a:latin typeface="Times New Roman"/>
                <a:cs typeface="Times New Roman"/>
              </a:rPr>
              <a:t> </a:t>
            </a:r>
            <a:r>
              <a:rPr sz="1150" spc="275" dirty="0">
                <a:latin typeface="Times New Roman"/>
                <a:cs typeface="Times New Roman"/>
              </a:rPr>
              <a:t>int</a:t>
            </a:r>
            <a:r>
              <a:rPr sz="1150" spc="400" dirty="0">
                <a:latin typeface="Times New Roman"/>
                <a:cs typeface="Times New Roman"/>
              </a:rPr>
              <a:t> </a:t>
            </a:r>
            <a:r>
              <a:rPr sz="1150" spc="210" dirty="0">
                <a:latin typeface="Times New Roman"/>
                <a:cs typeface="Times New Roman"/>
              </a:rPr>
              <a:t>shares;</a:t>
            </a:r>
            <a:endParaRPr sz="1150">
              <a:latin typeface="Times New Roman"/>
              <a:cs typeface="Times New Roman"/>
            </a:endParaRPr>
          </a:p>
          <a:p>
            <a:pPr marL="421005">
              <a:lnSpc>
                <a:spcPct val="100000"/>
              </a:lnSpc>
              <a:spcBef>
                <a:spcPts val="190"/>
              </a:spcBef>
            </a:pPr>
            <a:r>
              <a:rPr sz="1150" spc="200" dirty="0">
                <a:latin typeface="Times New Roman"/>
                <a:cs typeface="Times New Roman"/>
              </a:rPr>
              <a:t>public</a:t>
            </a:r>
            <a:r>
              <a:rPr sz="1150" spc="420" dirty="0">
                <a:latin typeface="Times New Roman"/>
                <a:cs typeface="Times New Roman"/>
              </a:rPr>
              <a:t> </a:t>
            </a:r>
            <a:r>
              <a:rPr sz="1150" spc="160" dirty="0">
                <a:latin typeface="Times New Roman"/>
                <a:cs typeface="Times New Roman"/>
              </a:rPr>
              <a:t>double</a:t>
            </a:r>
            <a:r>
              <a:rPr sz="1150" spc="405" dirty="0">
                <a:latin typeface="Times New Roman"/>
                <a:cs typeface="Times New Roman"/>
              </a:rPr>
              <a:t> </a:t>
            </a:r>
            <a:r>
              <a:rPr sz="1150" spc="175" dirty="0">
                <a:latin typeface="Times New Roman"/>
                <a:cs typeface="Times New Roman"/>
              </a:rPr>
              <a:t>getStockValue()</a:t>
            </a:r>
            <a:r>
              <a:rPr sz="1150" spc="420" dirty="0">
                <a:latin typeface="Times New Roman"/>
                <a:cs typeface="Times New Roman"/>
              </a:rPr>
              <a:t> </a:t>
            </a:r>
            <a:r>
              <a:rPr sz="1150" spc="130" dirty="0">
                <a:latin typeface="Times New Roman"/>
                <a:cs typeface="Times New Roman"/>
              </a:rPr>
              <a:t>{</a:t>
            </a:r>
            <a:r>
              <a:rPr sz="1150" spc="425" dirty="0">
                <a:latin typeface="Times New Roman"/>
                <a:cs typeface="Times New Roman"/>
              </a:rPr>
              <a:t> </a:t>
            </a:r>
            <a:r>
              <a:rPr sz="1150" spc="80" dirty="0">
                <a:latin typeface="Times New Roman"/>
                <a:cs typeface="Times New Roman"/>
              </a:rPr>
              <a:t>}</a:t>
            </a:r>
            <a:endParaRPr sz="1150">
              <a:latin typeface="Times New Roman"/>
              <a:cs typeface="Times New Roman"/>
            </a:endParaRPr>
          </a:p>
          <a:p>
            <a:pPr marL="452755" marR="1703705" indent="-32384">
              <a:lnSpc>
                <a:spcPct val="119100"/>
              </a:lnSpc>
            </a:pPr>
            <a:r>
              <a:rPr sz="1150" spc="200" dirty="0">
                <a:latin typeface="Times New Roman"/>
                <a:cs typeface="Times New Roman"/>
              </a:rPr>
              <a:t>public</a:t>
            </a:r>
            <a:r>
              <a:rPr sz="1150" spc="420" dirty="0">
                <a:latin typeface="Times New Roman"/>
                <a:cs typeface="Times New Roman"/>
              </a:rPr>
              <a:t> </a:t>
            </a:r>
            <a:r>
              <a:rPr sz="1150" spc="170" dirty="0">
                <a:latin typeface="Times New Roman"/>
                <a:cs typeface="Times New Roman"/>
              </a:rPr>
              <a:t>void</a:t>
            </a:r>
            <a:r>
              <a:rPr sz="1150" spc="425" dirty="0">
                <a:latin typeface="Times New Roman"/>
                <a:cs typeface="Times New Roman"/>
              </a:rPr>
              <a:t> </a:t>
            </a:r>
            <a:r>
              <a:rPr sz="1150" spc="175" dirty="0">
                <a:latin typeface="Times New Roman"/>
                <a:cs typeface="Times New Roman"/>
              </a:rPr>
              <a:t>setSymbol(String</a:t>
            </a:r>
            <a:r>
              <a:rPr sz="1150" spc="405" dirty="0">
                <a:latin typeface="Times New Roman"/>
                <a:cs typeface="Times New Roman"/>
              </a:rPr>
              <a:t> </a:t>
            </a:r>
            <a:r>
              <a:rPr sz="1150" spc="140" dirty="0">
                <a:latin typeface="Times New Roman"/>
                <a:cs typeface="Times New Roman"/>
              </a:rPr>
              <a:t>symbol)</a:t>
            </a:r>
            <a:r>
              <a:rPr sz="1150" spc="405" dirty="0">
                <a:latin typeface="Times New Roman"/>
                <a:cs typeface="Times New Roman"/>
              </a:rPr>
              <a:t> </a:t>
            </a:r>
            <a:r>
              <a:rPr sz="1150" spc="130" dirty="0">
                <a:latin typeface="Times New Roman"/>
                <a:cs typeface="Times New Roman"/>
              </a:rPr>
              <a:t>{</a:t>
            </a:r>
            <a:r>
              <a:rPr sz="1150" spc="425" dirty="0">
                <a:latin typeface="Times New Roman"/>
                <a:cs typeface="Times New Roman"/>
              </a:rPr>
              <a:t> </a:t>
            </a:r>
            <a:r>
              <a:rPr sz="1150" spc="80" dirty="0">
                <a:latin typeface="Times New Roman"/>
                <a:cs typeface="Times New Roman"/>
              </a:rPr>
              <a:t>} </a:t>
            </a:r>
            <a:r>
              <a:rPr sz="1150" spc="200" dirty="0">
                <a:latin typeface="Times New Roman"/>
                <a:cs typeface="Times New Roman"/>
              </a:rPr>
              <a:t>public</a:t>
            </a:r>
            <a:r>
              <a:rPr sz="1150" spc="425" dirty="0">
                <a:latin typeface="Times New Roman"/>
                <a:cs typeface="Times New Roman"/>
              </a:rPr>
              <a:t> </a:t>
            </a:r>
            <a:r>
              <a:rPr sz="1150" spc="170" dirty="0">
                <a:latin typeface="Times New Roman"/>
                <a:cs typeface="Times New Roman"/>
              </a:rPr>
              <a:t>void</a:t>
            </a:r>
            <a:r>
              <a:rPr sz="1150" spc="409" dirty="0">
                <a:latin typeface="Times New Roman"/>
                <a:cs typeface="Times New Roman"/>
              </a:rPr>
              <a:t> </a:t>
            </a:r>
            <a:r>
              <a:rPr sz="1150" spc="200" dirty="0">
                <a:latin typeface="Times New Roman"/>
                <a:cs typeface="Times New Roman"/>
              </a:rPr>
              <a:t>setPrice(double</a:t>
            </a:r>
            <a:r>
              <a:rPr sz="1150" spc="415" dirty="0">
                <a:latin typeface="Times New Roman"/>
                <a:cs typeface="Times New Roman"/>
              </a:rPr>
              <a:t> </a:t>
            </a:r>
            <a:r>
              <a:rPr sz="1150" spc="229" dirty="0">
                <a:latin typeface="Times New Roman"/>
                <a:cs typeface="Times New Roman"/>
              </a:rPr>
              <a:t>price)</a:t>
            </a:r>
            <a:r>
              <a:rPr sz="1150" spc="409" dirty="0">
                <a:latin typeface="Times New Roman"/>
                <a:cs typeface="Times New Roman"/>
              </a:rPr>
              <a:t> </a:t>
            </a:r>
            <a:r>
              <a:rPr sz="1150" spc="130" dirty="0">
                <a:latin typeface="Times New Roman"/>
                <a:cs typeface="Times New Roman"/>
              </a:rPr>
              <a:t>{</a:t>
            </a:r>
            <a:r>
              <a:rPr sz="1150" spc="425" dirty="0">
                <a:latin typeface="Times New Roman"/>
                <a:cs typeface="Times New Roman"/>
              </a:rPr>
              <a:t> </a:t>
            </a:r>
            <a:r>
              <a:rPr sz="1150" spc="80" dirty="0">
                <a:latin typeface="Times New Roman"/>
                <a:cs typeface="Times New Roman"/>
              </a:rPr>
              <a:t>}</a:t>
            </a:r>
            <a:endParaRPr sz="1150">
              <a:latin typeface="Times New Roman"/>
              <a:cs typeface="Times New Roman"/>
            </a:endParaRPr>
          </a:p>
          <a:p>
            <a:pPr marL="452755">
              <a:lnSpc>
                <a:spcPct val="100000"/>
              </a:lnSpc>
              <a:spcBef>
                <a:spcPts val="275"/>
              </a:spcBef>
            </a:pPr>
            <a:r>
              <a:rPr sz="1150" spc="200" dirty="0">
                <a:latin typeface="Times New Roman"/>
                <a:cs typeface="Times New Roman"/>
              </a:rPr>
              <a:t>public</a:t>
            </a:r>
            <a:r>
              <a:rPr sz="1150" spc="420" dirty="0">
                <a:latin typeface="Times New Roman"/>
                <a:cs typeface="Times New Roman"/>
              </a:rPr>
              <a:t> </a:t>
            </a:r>
            <a:r>
              <a:rPr sz="1150" spc="170" dirty="0">
                <a:latin typeface="Times New Roman"/>
                <a:cs typeface="Times New Roman"/>
              </a:rPr>
              <a:t>void</a:t>
            </a:r>
            <a:r>
              <a:rPr sz="1150" spc="409" dirty="0">
                <a:latin typeface="Times New Roman"/>
                <a:cs typeface="Times New Roman"/>
              </a:rPr>
              <a:t> </a:t>
            </a:r>
            <a:r>
              <a:rPr sz="1150" spc="220" dirty="0">
                <a:latin typeface="Times New Roman"/>
                <a:cs typeface="Times New Roman"/>
              </a:rPr>
              <a:t>setShares(int</a:t>
            </a:r>
            <a:r>
              <a:rPr sz="1150" spc="425" dirty="0">
                <a:latin typeface="Times New Roman"/>
                <a:cs typeface="Times New Roman"/>
              </a:rPr>
              <a:t> </a:t>
            </a:r>
            <a:r>
              <a:rPr sz="1150" spc="120" dirty="0">
                <a:latin typeface="Times New Roman"/>
                <a:cs typeface="Times New Roman"/>
              </a:rPr>
              <a:t>number)</a:t>
            </a:r>
            <a:r>
              <a:rPr sz="1150" spc="405" dirty="0">
                <a:latin typeface="Times New Roman"/>
                <a:cs typeface="Times New Roman"/>
              </a:rPr>
              <a:t> </a:t>
            </a:r>
            <a:r>
              <a:rPr sz="1150" spc="130" dirty="0">
                <a:latin typeface="Times New Roman"/>
                <a:cs typeface="Times New Roman"/>
              </a:rPr>
              <a:t>{</a:t>
            </a:r>
            <a:r>
              <a:rPr sz="1150" spc="425" dirty="0">
                <a:latin typeface="Times New Roman"/>
                <a:cs typeface="Times New Roman"/>
              </a:rPr>
              <a:t> </a:t>
            </a:r>
            <a:r>
              <a:rPr sz="1150" spc="80" dirty="0">
                <a:latin typeface="Times New Roman"/>
                <a:cs typeface="Times New Roman"/>
              </a:rPr>
              <a:t>}</a:t>
            </a:r>
            <a:endParaRPr sz="1150">
              <a:latin typeface="Times New Roman"/>
              <a:cs typeface="Times New Roman"/>
            </a:endParaRPr>
          </a:p>
          <a:p>
            <a:pPr marL="103505">
              <a:lnSpc>
                <a:spcPct val="100000"/>
              </a:lnSpc>
              <a:spcBef>
                <a:spcPts val="265"/>
              </a:spcBef>
            </a:pPr>
            <a:r>
              <a:rPr sz="1150" spc="80" dirty="0">
                <a:latin typeface="Times New Roman"/>
                <a:cs typeface="Times New Roman"/>
              </a:rPr>
              <a:t>}</a:t>
            </a:r>
            <a:endParaRPr sz="1150">
              <a:latin typeface="Times New Roman"/>
              <a:cs typeface="Times New Roman"/>
            </a:endParaRPr>
          </a:p>
          <a:p>
            <a:pPr marL="411480" indent="-321310">
              <a:lnSpc>
                <a:spcPct val="100000"/>
              </a:lnSpc>
              <a:spcBef>
                <a:spcPts val="755"/>
              </a:spcBef>
              <a:buClr>
                <a:srgbClr val="FF0000"/>
              </a:buClr>
              <a:buAutoNum type="alphaLcPeriod"/>
              <a:tabLst>
                <a:tab pos="411480" algn="l"/>
              </a:tabLst>
            </a:pPr>
            <a:r>
              <a:rPr sz="1550" dirty="0">
                <a:latin typeface="Arial"/>
                <a:cs typeface="Arial"/>
              </a:rPr>
              <a:t>Make</a:t>
            </a:r>
            <a:r>
              <a:rPr sz="1550" spc="2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the</a:t>
            </a:r>
            <a:r>
              <a:rPr sz="1550" spc="2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fields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spc="155" dirty="0">
                <a:latin typeface="Times New Roman"/>
                <a:cs typeface="Times New Roman"/>
              </a:rPr>
              <a:t>symbol</a:t>
            </a:r>
            <a:r>
              <a:rPr sz="1550" spc="155" dirty="0">
                <a:latin typeface="Arial"/>
                <a:cs typeface="Arial"/>
              </a:rPr>
              <a:t>,</a:t>
            </a:r>
            <a:r>
              <a:rPr sz="1550" spc="55" dirty="0">
                <a:latin typeface="Arial"/>
                <a:cs typeface="Arial"/>
              </a:rPr>
              <a:t> </a:t>
            </a:r>
            <a:r>
              <a:rPr sz="1550" spc="250" dirty="0">
                <a:latin typeface="Times New Roman"/>
                <a:cs typeface="Times New Roman"/>
              </a:rPr>
              <a:t>shares</a:t>
            </a:r>
            <a:r>
              <a:rPr sz="1550" spc="250" dirty="0">
                <a:latin typeface="Arial"/>
                <a:cs typeface="Arial"/>
              </a:rPr>
              <a:t>,</a:t>
            </a:r>
            <a:r>
              <a:rPr sz="1550" spc="6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and</a:t>
            </a:r>
            <a:r>
              <a:rPr sz="1550" spc="20" dirty="0">
                <a:latin typeface="Arial"/>
                <a:cs typeface="Arial"/>
              </a:rPr>
              <a:t> </a:t>
            </a:r>
            <a:r>
              <a:rPr sz="1550" spc="325" dirty="0">
                <a:latin typeface="Times New Roman"/>
                <a:cs typeface="Times New Roman"/>
              </a:rPr>
              <a:t>price</a:t>
            </a:r>
            <a:r>
              <a:rPr sz="1550" spc="95" dirty="0">
                <a:latin typeface="Times New Roman"/>
                <a:cs typeface="Times New Roman"/>
              </a:rPr>
              <a:t> </a:t>
            </a:r>
            <a:r>
              <a:rPr sz="1550" spc="275" dirty="0">
                <a:latin typeface="Times New Roman"/>
                <a:cs typeface="Times New Roman"/>
              </a:rPr>
              <a:t>private</a:t>
            </a:r>
            <a:r>
              <a:rPr sz="1550" spc="275" dirty="0">
                <a:latin typeface="Arial"/>
                <a:cs typeface="Arial"/>
              </a:rPr>
              <a:t>.</a:t>
            </a:r>
            <a:endParaRPr sz="1550">
              <a:latin typeface="Arial"/>
              <a:cs typeface="Arial"/>
            </a:endParaRPr>
          </a:p>
          <a:p>
            <a:pPr marL="411480" indent="-321310">
              <a:lnSpc>
                <a:spcPct val="100000"/>
              </a:lnSpc>
              <a:spcBef>
                <a:spcPts val="215"/>
              </a:spcBef>
              <a:buClr>
                <a:srgbClr val="FF0000"/>
              </a:buClr>
              <a:buAutoNum type="alphaLcPeriod"/>
              <a:tabLst>
                <a:tab pos="411480" algn="l"/>
              </a:tabLst>
            </a:pPr>
            <a:r>
              <a:rPr sz="1550" dirty="0">
                <a:latin typeface="Arial"/>
                <a:cs typeface="Arial"/>
              </a:rPr>
              <a:t>Remove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spc="190" dirty="0">
                <a:latin typeface="Times New Roman"/>
                <a:cs typeface="Times New Roman"/>
              </a:rPr>
              <a:t>setSymbol</a:t>
            </a:r>
            <a:r>
              <a:rPr sz="1550" spc="190" dirty="0">
                <a:latin typeface="Arial"/>
                <a:cs typeface="Arial"/>
              </a:rPr>
              <a:t>,</a:t>
            </a:r>
            <a:r>
              <a:rPr sz="1550" spc="55" dirty="0">
                <a:latin typeface="Arial"/>
                <a:cs typeface="Arial"/>
              </a:rPr>
              <a:t> </a:t>
            </a:r>
            <a:r>
              <a:rPr sz="1550" spc="295" dirty="0">
                <a:latin typeface="Times New Roman"/>
                <a:cs typeface="Times New Roman"/>
              </a:rPr>
              <a:t>setPrice</a:t>
            </a:r>
            <a:r>
              <a:rPr sz="1550" spc="295" dirty="0">
                <a:latin typeface="Arial"/>
                <a:cs typeface="Arial"/>
              </a:rPr>
              <a:t>,</a:t>
            </a:r>
            <a:r>
              <a:rPr sz="1550" spc="7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and</a:t>
            </a:r>
            <a:r>
              <a:rPr sz="1550" spc="30" dirty="0">
                <a:latin typeface="Arial"/>
                <a:cs typeface="Arial"/>
              </a:rPr>
              <a:t> </a:t>
            </a:r>
            <a:r>
              <a:rPr sz="1550" spc="250" dirty="0">
                <a:latin typeface="Times New Roman"/>
                <a:cs typeface="Times New Roman"/>
              </a:rPr>
              <a:t>setShares</a:t>
            </a:r>
            <a:r>
              <a:rPr sz="1550" spc="250" dirty="0">
                <a:latin typeface="Arial"/>
                <a:cs typeface="Arial"/>
              </a:rPr>
              <a:t>.</a:t>
            </a:r>
            <a:endParaRPr sz="1550">
              <a:latin typeface="Arial"/>
              <a:cs typeface="Arial"/>
            </a:endParaRPr>
          </a:p>
          <a:p>
            <a:pPr marL="411480" indent="-321310">
              <a:lnSpc>
                <a:spcPct val="100000"/>
              </a:lnSpc>
              <a:spcBef>
                <a:spcPts val="215"/>
              </a:spcBef>
              <a:buClr>
                <a:srgbClr val="FF0000"/>
              </a:buClr>
              <a:buAutoNum type="alphaLcPeriod"/>
              <a:tabLst>
                <a:tab pos="411480" algn="l"/>
              </a:tabLst>
            </a:pPr>
            <a:r>
              <a:rPr sz="1550" dirty="0">
                <a:latin typeface="Arial"/>
                <a:cs typeface="Arial"/>
              </a:rPr>
              <a:t>Make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the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spc="240" dirty="0">
                <a:latin typeface="Times New Roman"/>
                <a:cs typeface="Times New Roman"/>
              </a:rPr>
              <a:t>getStockValue</a:t>
            </a:r>
            <a:r>
              <a:rPr sz="1550" spc="120" dirty="0">
                <a:latin typeface="Times New Roman"/>
                <a:cs typeface="Times New Roman"/>
              </a:rPr>
              <a:t> </a:t>
            </a:r>
            <a:r>
              <a:rPr sz="1550" dirty="0">
                <a:latin typeface="Arial"/>
                <a:cs typeface="Arial"/>
              </a:rPr>
              <a:t>method</a:t>
            </a:r>
            <a:r>
              <a:rPr sz="1550" spc="45" dirty="0">
                <a:latin typeface="Arial"/>
                <a:cs typeface="Arial"/>
              </a:rPr>
              <a:t> </a:t>
            </a:r>
            <a:r>
              <a:rPr sz="1550" spc="275" dirty="0">
                <a:latin typeface="Times New Roman"/>
                <a:cs typeface="Times New Roman"/>
              </a:rPr>
              <a:t>private</a:t>
            </a:r>
            <a:r>
              <a:rPr sz="1550" spc="275" dirty="0">
                <a:latin typeface="Arial"/>
                <a:cs typeface="Arial"/>
              </a:rPr>
              <a:t>.</a:t>
            </a:r>
            <a:endParaRPr sz="1550">
              <a:latin typeface="Arial"/>
              <a:cs typeface="Arial"/>
            </a:endParaRPr>
          </a:p>
          <a:p>
            <a:pPr marL="411480" indent="-321310">
              <a:lnSpc>
                <a:spcPts val="1810"/>
              </a:lnSpc>
              <a:spcBef>
                <a:spcPts val="215"/>
              </a:spcBef>
              <a:buClr>
                <a:srgbClr val="FF0000"/>
              </a:buClr>
              <a:buAutoNum type="alphaLcPeriod"/>
              <a:tabLst>
                <a:tab pos="411480" algn="l"/>
              </a:tabLst>
            </a:pPr>
            <a:r>
              <a:rPr sz="1550" dirty="0">
                <a:latin typeface="Arial"/>
                <a:cs typeface="Arial"/>
              </a:rPr>
              <a:t>Add</a:t>
            </a:r>
            <a:r>
              <a:rPr sz="1550" spc="2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constructor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that</a:t>
            </a:r>
            <a:r>
              <a:rPr sz="1550" spc="4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takes</a:t>
            </a:r>
            <a:r>
              <a:rPr sz="1550" spc="-5" dirty="0">
                <a:latin typeface="Arial"/>
                <a:cs typeface="Arial"/>
              </a:rPr>
              <a:t> </a:t>
            </a:r>
            <a:r>
              <a:rPr sz="1550" spc="155" dirty="0">
                <a:latin typeface="Times New Roman"/>
                <a:cs typeface="Times New Roman"/>
              </a:rPr>
              <a:t>symbol</a:t>
            </a:r>
            <a:r>
              <a:rPr sz="1550" spc="155" dirty="0">
                <a:latin typeface="Arial"/>
                <a:cs typeface="Arial"/>
              </a:rPr>
              <a:t>,</a:t>
            </a:r>
            <a:r>
              <a:rPr sz="1550" spc="65" dirty="0">
                <a:latin typeface="Arial"/>
                <a:cs typeface="Arial"/>
              </a:rPr>
              <a:t> </a:t>
            </a:r>
            <a:r>
              <a:rPr sz="1550" spc="254" dirty="0">
                <a:latin typeface="Times New Roman"/>
                <a:cs typeface="Times New Roman"/>
              </a:rPr>
              <a:t>shares</a:t>
            </a:r>
            <a:r>
              <a:rPr sz="1550" spc="254" dirty="0">
                <a:latin typeface="Arial"/>
                <a:cs typeface="Arial"/>
              </a:rPr>
              <a:t>,</a:t>
            </a:r>
            <a:r>
              <a:rPr sz="1550" spc="6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and</a:t>
            </a:r>
            <a:r>
              <a:rPr sz="1550" spc="25" dirty="0">
                <a:latin typeface="Arial"/>
                <a:cs typeface="Arial"/>
              </a:rPr>
              <a:t> </a:t>
            </a:r>
            <a:r>
              <a:rPr sz="1550" spc="315" dirty="0">
                <a:latin typeface="Times New Roman"/>
                <a:cs typeface="Times New Roman"/>
              </a:rPr>
              <a:t>price</a:t>
            </a:r>
            <a:endParaRPr sz="1550">
              <a:latin typeface="Times New Roman"/>
              <a:cs typeface="Times New Roman"/>
            </a:endParaRPr>
          </a:p>
          <a:p>
            <a:pPr marL="411480">
              <a:lnSpc>
                <a:spcPts val="1810"/>
              </a:lnSpc>
            </a:pPr>
            <a:r>
              <a:rPr sz="1550" dirty="0">
                <a:latin typeface="Arial"/>
                <a:cs typeface="Arial"/>
              </a:rPr>
              <a:t>as</a:t>
            </a:r>
            <a:r>
              <a:rPr sz="1550" spc="15" dirty="0">
                <a:latin typeface="Arial"/>
                <a:cs typeface="Arial"/>
              </a:rPr>
              <a:t> </a:t>
            </a:r>
            <a:r>
              <a:rPr sz="1550" spc="-10" dirty="0">
                <a:latin typeface="Arial"/>
                <a:cs typeface="Arial"/>
              </a:rPr>
              <a:t>arguments.</a:t>
            </a:r>
            <a:endParaRPr sz="15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326639" y="5247386"/>
            <a:ext cx="3116580" cy="144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endParaRPr sz="8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293364" y="1947672"/>
            <a:ext cx="1092835" cy="1699260"/>
          </a:xfrm>
          <a:custGeom>
            <a:avLst/>
            <a:gdLst/>
            <a:ahLst/>
            <a:cxnLst/>
            <a:rect l="l" t="t" r="r" b="b"/>
            <a:pathLst>
              <a:path w="1092835" h="1699260">
                <a:moveTo>
                  <a:pt x="940308" y="1325880"/>
                </a:moveTo>
                <a:lnTo>
                  <a:pt x="601980" y="1325880"/>
                </a:lnTo>
                <a:lnTo>
                  <a:pt x="601980" y="1699260"/>
                </a:lnTo>
                <a:lnTo>
                  <a:pt x="940308" y="1699260"/>
                </a:lnTo>
                <a:lnTo>
                  <a:pt x="940308" y="1325880"/>
                </a:lnTo>
                <a:close/>
              </a:path>
              <a:path w="1092835" h="1699260">
                <a:moveTo>
                  <a:pt x="940308" y="0"/>
                </a:moveTo>
                <a:lnTo>
                  <a:pt x="790956" y="0"/>
                </a:lnTo>
                <a:lnTo>
                  <a:pt x="0" y="1071372"/>
                </a:lnTo>
                <a:lnTo>
                  <a:pt x="0" y="1325880"/>
                </a:lnTo>
                <a:lnTo>
                  <a:pt x="1092708" y="1325880"/>
                </a:lnTo>
                <a:lnTo>
                  <a:pt x="1092708" y="1071372"/>
                </a:lnTo>
                <a:lnTo>
                  <a:pt x="118872" y="1071372"/>
                </a:lnTo>
                <a:lnTo>
                  <a:pt x="601980" y="414528"/>
                </a:lnTo>
                <a:lnTo>
                  <a:pt x="940308" y="414528"/>
                </a:lnTo>
                <a:lnTo>
                  <a:pt x="940308" y="0"/>
                </a:lnTo>
                <a:close/>
              </a:path>
              <a:path w="1092835" h="1699260">
                <a:moveTo>
                  <a:pt x="940308" y="414528"/>
                </a:moveTo>
                <a:lnTo>
                  <a:pt x="601980" y="414528"/>
                </a:lnTo>
                <a:lnTo>
                  <a:pt x="601980" y="1071372"/>
                </a:lnTo>
                <a:lnTo>
                  <a:pt x="940308" y="1071372"/>
                </a:lnTo>
                <a:lnTo>
                  <a:pt x="940308" y="414528"/>
                </a:lnTo>
                <a:close/>
              </a:path>
            </a:pathLst>
          </a:custGeom>
          <a:solidFill>
            <a:srgbClr val="CBCBC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595119" y="2399548"/>
            <a:ext cx="4584700" cy="5930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89075" marR="5080" indent="-1477010">
              <a:lnSpc>
                <a:spcPct val="100499"/>
              </a:lnSpc>
              <a:spcBef>
                <a:spcPts val="100"/>
              </a:spcBef>
            </a:pPr>
            <a:r>
              <a:rPr sz="1850" b="1" dirty="0">
                <a:latin typeface="Arial"/>
                <a:cs typeface="Arial"/>
              </a:rPr>
              <a:t>Overriding</a:t>
            </a:r>
            <a:r>
              <a:rPr sz="1850" b="1" spc="5" dirty="0">
                <a:latin typeface="Arial"/>
                <a:cs typeface="Arial"/>
              </a:rPr>
              <a:t> </a:t>
            </a:r>
            <a:r>
              <a:rPr sz="1850" b="1" dirty="0">
                <a:latin typeface="Arial"/>
                <a:cs typeface="Arial"/>
              </a:rPr>
              <a:t>Methods,</a:t>
            </a:r>
            <a:r>
              <a:rPr sz="1850" b="1" spc="-10" dirty="0">
                <a:latin typeface="Arial"/>
                <a:cs typeface="Arial"/>
              </a:rPr>
              <a:t> </a:t>
            </a:r>
            <a:r>
              <a:rPr sz="1850" b="1" dirty="0">
                <a:latin typeface="Arial"/>
                <a:cs typeface="Arial"/>
              </a:rPr>
              <a:t>Polymorphism,</a:t>
            </a:r>
            <a:r>
              <a:rPr sz="1850" b="1" spc="20" dirty="0">
                <a:latin typeface="Arial"/>
                <a:cs typeface="Arial"/>
              </a:rPr>
              <a:t> </a:t>
            </a:r>
            <a:r>
              <a:rPr sz="1850" b="1" spc="-25" dirty="0">
                <a:latin typeface="Arial"/>
                <a:cs typeface="Arial"/>
              </a:rPr>
              <a:t>and </a:t>
            </a:r>
            <a:r>
              <a:rPr sz="1850" b="1" dirty="0">
                <a:latin typeface="Arial"/>
                <a:cs typeface="Arial"/>
              </a:rPr>
              <a:t>Static</a:t>
            </a:r>
            <a:r>
              <a:rPr sz="1850" b="1" spc="5" dirty="0">
                <a:latin typeface="Arial"/>
                <a:cs typeface="Arial"/>
              </a:rPr>
              <a:t> </a:t>
            </a:r>
            <a:r>
              <a:rPr sz="1850" b="1" spc="-10" dirty="0">
                <a:latin typeface="Arial"/>
                <a:cs typeface="Arial"/>
              </a:rPr>
              <a:t>Classes</a:t>
            </a:r>
            <a:endParaRPr sz="18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326639" y="5247386"/>
            <a:ext cx="3116580" cy="144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endParaRPr sz="8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1059</TotalTime>
  <Words>34826</Words>
  <Application>Microsoft Macintosh PowerPoint</Application>
  <PresentationFormat>Custom</PresentationFormat>
  <Paragraphs>4636</Paragraphs>
  <Slides>310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310</vt:i4>
      </vt:variant>
    </vt:vector>
  </HeadingPairs>
  <TitlesOfParts>
    <vt:vector size="315" baseType="lpstr">
      <vt:lpstr>Arial</vt:lpstr>
      <vt:lpstr>Calibri</vt:lpstr>
      <vt:lpstr>Times New Roman</vt:lpstr>
      <vt:lpstr>Verdana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T S, Ramanujam (Cognizant)</cp:lastModifiedBy>
  <cp:revision>15</cp:revision>
  <dcterms:created xsi:type="dcterms:W3CDTF">2024-01-28T15:21:41Z</dcterms:created>
  <dcterms:modified xsi:type="dcterms:W3CDTF">2024-01-29T09:01:34Z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2014-12-04T00:00:00Z</vt:filetime>
  </property>
  <property fmtid="{D5CDD505-2E9C-101B-9397-08002B2CF9AE}" pid="3" name="LastSaved">
    <vt:filetime>2024-01-28T00:00:00Z</vt:filetime>
  </property>
  <property fmtid="{D5CDD505-2E9C-101B-9397-08002B2CF9AE}" pid="4" name="Producer">
    <vt:lpwstr>iText 5.0.6 (c) 1T3XT BVBA</vt:lpwstr>
  </property>
</Properties>
</file>